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308" r:id="rId4"/>
    <p:sldId id="258" r:id="rId5"/>
    <p:sldId id="259" r:id="rId6"/>
    <p:sldId id="28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0" r:id="rId15"/>
    <p:sldId id="267" r:id="rId16"/>
    <p:sldId id="288" r:id="rId17"/>
    <p:sldId id="289" r:id="rId18"/>
    <p:sldId id="268" r:id="rId19"/>
    <p:sldId id="269" r:id="rId20"/>
    <p:sldId id="285" r:id="rId21"/>
    <p:sldId id="286" r:id="rId22"/>
    <p:sldId id="271" r:id="rId23"/>
    <p:sldId id="272" r:id="rId24"/>
    <p:sldId id="276" r:id="rId25"/>
    <p:sldId id="274" r:id="rId26"/>
    <p:sldId id="277" r:id="rId27"/>
    <p:sldId id="278" r:id="rId28"/>
    <p:sldId id="279" r:id="rId29"/>
    <p:sldId id="28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281" r:id="rId48"/>
    <p:sldId id="282" r:id="rId49"/>
    <p:sldId id="28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CE0CF28-AF47-A045-AC1D-A4ACFCBE4AA7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3B662EA-A4DF-534F-AF62-E8D822D74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ogonza3@lausd.net" TargetMode="External"/><Relationship Id="rId2" Type="http://schemas.openxmlformats.org/officeDocument/2006/relationships/hyperlink" Target="mailto:jty9169@lausd.net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Destiny reports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7" y="4389120"/>
            <a:ext cx="9329021" cy="2303510"/>
          </a:xfrm>
        </p:spPr>
        <p:txBody>
          <a:bodyPr>
            <a:normAutofit/>
          </a:bodyPr>
          <a:lstStyle/>
          <a:p>
            <a:r>
              <a:rPr lang="en-US" dirty="0"/>
              <a:t>Viewing Destiny Reports from a Laptop or Desktop Computer</a:t>
            </a:r>
          </a:p>
          <a:p>
            <a:r>
              <a:rPr lang="en-US" dirty="0"/>
              <a:t>By Joseph </a:t>
            </a:r>
            <a:r>
              <a:rPr lang="en-US" dirty="0" err="1"/>
              <a:t>Yune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7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9F30B85-4794-4CB6-B724-982B7A486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1" y="1614549"/>
            <a:ext cx="10058401" cy="5215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Logging in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Type in LAUSD Username (</a:t>
            </a:r>
            <a:r>
              <a:rPr lang="en-US" b="1" u="sng" dirty="0"/>
              <a:t>without</a:t>
            </a:r>
            <a:r>
              <a:rPr lang="en-US" dirty="0"/>
              <a:t> @lausd.net) &amp; Password, then click on “Log In”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H="1">
            <a:off x="7257617" y="2718141"/>
            <a:ext cx="200113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B6B841-06A9-42E0-A1FD-CF6570C6AEBC}"/>
              </a:ext>
            </a:extLst>
          </p:cNvPr>
          <p:cNvCxnSpPr>
            <a:cxnSpLocks/>
          </p:cNvCxnSpPr>
          <p:nvPr/>
        </p:nvCxnSpPr>
        <p:spPr>
          <a:xfrm flipV="1">
            <a:off x="4238499" y="3289395"/>
            <a:ext cx="1185299" cy="7390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6A5912-1CBE-4B8C-ABE3-2F5AFE13837E}"/>
              </a:ext>
            </a:extLst>
          </p:cNvPr>
          <p:cNvCxnSpPr>
            <a:cxnSpLocks/>
          </p:cNvCxnSpPr>
          <p:nvPr/>
        </p:nvCxnSpPr>
        <p:spPr>
          <a:xfrm flipH="1">
            <a:off x="7257617" y="2965087"/>
            <a:ext cx="200113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14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2CB6461-F84B-4F57-9B04-33321F5FD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43" y="1801181"/>
            <a:ext cx="9833113" cy="5056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Logging in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Type in LAUSD Username (</a:t>
            </a:r>
            <a:r>
              <a:rPr lang="en-US" b="1" dirty="0"/>
              <a:t>without</a:t>
            </a:r>
            <a:r>
              <a:rPr lang="en-US" dirty="0"/>
              <a:t> @lausd.net) &amp; Password, then click on “Log In”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H="1">
            <a:off x="7207233" y="2897467"/>
            <a:ext cx="200113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B6B841-06A9-42E0-A1FD-CF6570C6AEBC}"/>
              </a:ext>
            </a:extLst>
          </p:cNvPr>
          <p:cNvCxnSpPr>
            <a:cxnSpLocks/>
          </p:cNvCxnSpPr>
          <p:nvPr/>
        </p:nvCxnSpPr>
        <p:spPr>
          <a:xfrm flipV="1">
            <a:off x="4257956" y="3429000"/>
            <a:ext cx="1185299" cy="7390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6A5912-1CBE-4B8C-ABE3-2F5AFE13837E}"/>
              </a:ext>
            </a:extLst>
          </p:cNvPr>
          <p:cNvCxnSpPr>
            <a:cxnSpLocks/>
          </p:cNvCxnSpPr>
          <p:nvPr/>
        </p:nvCxnSpPr>
        <p:spPr>
          <a:xfrm flipH="1">
            <a:off x="7226689" y="3127637"/>
            <a:ext cx="200113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70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49F301F-1CB6-46E2-B0D3-BC5482F7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842124"/>
            <a:ext cx="9611404" cy="4975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Circulation (FYI)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3747969"/>
          </a:xfrm>
        </p:spPr>
        <p:txBody>
          <a:bodyPr/>
          <a:lstStyle/>
          <a:p>
            <a:r>
              <a:rPr lang="en-US" dirty="0"/>
              <a:t>It begins with “Circulation” (in orange) to Check Out/Check In items</a:t>
            </a:r>
          </a:p>
          <a:p>
            <a:r>
              <a:rPr lang="en-US" dirty="0"/>
              <a:t>Click left side to change menu items on this page</a:t>
            </a:r>
          </a:p>
          <a:p>
            <a:r>
              <a:rPr lang="en-US" dirty="0"/>
              <a:t>*This presentation does not focus on “Circulation”</a:t>
            </a:r>
          </a:p>
          <a:p>
            <a:r>
              <a:rPr lang="en-US" dirty="0"/>
              <a:t>For circulation purposes, use </a:t>
            </a:r>
            <a:r>
              <a:rPr lang="en-US" b="1" dirty="0"/>
              <a:t>Destiny Manual </a:t>
            </a:r>
            <a:r>
              <a:rPr lang="en-US" dirty="0"/>
              <a:t>PowerPoint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H="1" flipV="1">
            <a:off x="2601771" y="3357584"/>
            <a:ext cx="939098" cy="8396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F0BC62-89F2-474B-985A-25628CEA1C46}"/>
              </a:ext>
            </a:extLst>
          </p:cNvPr>
          <p:cNvCxnSpPr>
            <a:cxnSpLocks/>
          </p:cNvCxnSpPr>
          <p:nvPr/>
        </p:nvCxnSpPr>
        <p:spPr>
          <a:xfrm flipV="1">
            <a:off x="181898" y="3755509"/>
            <a:ext cx="878222" cy="9367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2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5C95A1A-96DD-4C9E-857E-0A1A6EDA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1493969"/>
            <a:ext cx="10406535" cy="5364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Running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To run reports, click on “Reports” (in orange)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H="1" flipV="1">
            <a:off x="2878555" y="2034629"/>
            <a:ext cx="1119513" cy="9323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14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97B5D819-F537-472E-A5D7-DE020E4D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32" y="1937633"/>
            <a:ext cx="9504602" cy="4920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Running reports Continued p.2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left side “Report Builder” </a:t>
            </a:r>
          </a:p>
          <a:p>
            <a:r>
              <a:rPr lang="en-US" dirty="0"/>
              <a:t>**You can skip the optional slides (Slides 14 to 16) and skip to Slide 17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F0BC62-89F2-474B-985A-25628CEA1C46}"/>
              </a:ext>
            </a:extLst>
          </p:cNvPr>
          <p:cNvCxnSpPr>
            <a:cxnSpLocks/>
          </p:cNvCxnSpPr>
          <p:nvPr/>
        </p:nvCxnSpPr>
        <p:spPr>
          <a:xfrm flipV="1">
            <a:off x="82696" y="3217272"/>
            <a:ext cx="869936" cy="6456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57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97B5D819-F537-472E-A5D7-DE020E4D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823725"/>
            <a:ext cx="9724636" cy="503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Continued p.3 (</a:t>
            </a:r>
            <a:r>
              <a:rPr lang="en-US" dirty="0" err="1"/>
              <a:t>OPtional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(Optional) You may choose to place the instrument report in ”My Favorites” by clicking on the “+” – In “My Favorites” you’ll only see your choice of reports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F0BC62-89F2-474B-985A-25628CEA1C46}"/>
              </a:ext>
            </a:extLst>
          </p:cNvPr>
          <p:cNvCxnSpPr>
            <a:cxnSpLocks/>
          </p:cNvCxnSpPr>
          <p:nvPr/>
        </p:nvCxnSpPr>
        <p:spPr>
          <a:xfrm flipV="1">
            <a:off x="8594397" y="3600255"/>
            <a:ext cx="869936" cy="6456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3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61AF3C-2597-B945-9BD6-E299EE5C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810914"/>
            <a:ext cx="9698035" cy="5047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Continued p.4 (</a:t>
            </a:r>
            <a:r>
              <a:rPr lang="en-US" dirty="0" err="1"/>
              <a:t>OPtional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(Optional continued) Notice that “+” is gone here</a:t>
            </a: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F0BC62-89F2-474B-985A-25628CEA1C46}"/>
              </a:ext>
            </a:extLst>
          </p:cNvPr>
          <p:cNvCxnSpPr>
            <a:cxnSpLocks/>
          </p:cNvCxnSpPr>
          <p:nvPr/>
        </p:nvCxnSpPr>
        <p:spPr>
          <a:xfrm flipV="1">
            <a:off x="8390798" y="3630459"/>
            <a:ext cx="869936" cy="6456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ket 7">
            <a:extLst>
              <a:ext uri="{FF2B5EF4-FFF2-40B4-BE49-F238E27FC236}">
                <a16:creationId xmlns:a16="http://schemas.microsoft.com/office/drawing/2014/main" id="{205610FE-92F3-F14C-96F2-32158B295513}"/>
              </a:ext>
            </a:extLst>
          </p:cNvPr>
          <p:cNvSpPr/>
          <p:nvPr/>
        </p:nvSpPr>
        <p:spPr>
          <a:xfrm>
            <a:off x="9484468" y="3369857"/>
            <a:ext cx="68313" cy="31897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7721E1C3-AC65-F84B-AB3E-907E2F5D848F}"/>
              </a:ext>
            </a:extLst>
          </p:cNvPr>
          <p:cNvSpPr/>
          <p:nvPr/>
        </p:nvSpPr>
        <p:spPr>
          <a:xfrm>
            <a:off x="9278142" y="3369857"/>
            <a:ext cx="82575" cy="318971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4BBE47-9F83-2E4E-9F61-CA699FD71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41" y="2343352"/>
            <a:ext cx="10379413" cy="3323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Continued p.5 (</a:t>
            </a:r>
            <a:r>
              <a:rPr lang="en-US" dirty="0" err="1"/>
              <a:t>OPtional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(Optional continued) If you click on ”My Favorites,” it only shows “EL Orchestra Instruments” – You can use this tab for future use and it will only show your favorite reports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F0BC62-89F2-474B-985A-25628CEA1C46}"/>
              </a:ext>
            </a:extLst>
          </p:cNvPr>
          <p:cNvCxnSpPr>
            <a:cxnSpLocks/>
          </p:cNvCxnSpPr>
          <p:nvPr/>
        </p:nvCxnSpPr>
        <p:spPr>
          <a:xfrm flipV="1">
            <a:off x="39405" y="3437317"/>
            <a:ext cx="869936" cy="6456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3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97B5D819-F537-472E-A5D7-DE020E4D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32" y="1590261"/>
            <a:ext cx="10175616" cy="5267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Running reports Continued p.6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Search for “EL Orchestra Instruments” then click on “Run” tab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F0BC62-89F2-474B-985A-25628CEA1C46}"/>
              </a:ext>
            </a:extLst>
          </p:cNvPr>
          <p:cNvCxnSpPr>
            <a:cxnSpLocks/>
          </p:cNvCxnSpPr>
          <p:nvPr/>
        </p:nvCxnSpPr>
        <p:spPr>
          <a:xfrm flipV="1">
            <a:off x="576272" y="3351176"/>
            <a:ext cx="1516047" cy="9177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9C02F8-0BC6-4566-8B2B-04C41B519636}"/>
              </a:ext>
            </a:extLst>
          </p:cNvPr>
          <p:cNvCxnSpPr>
            <a:cxnSpLocks/>
          </p:cNvCxnSpPr>
          <p:nvPr/>
        </p:nvCxnSpPr>
        <p:spPr>
          <a:xfrm flipH="1" flipV="1">
            <a:off x="10386851" y="3465444"/>
            <a:ext cx="1414405" cy="9177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118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EF7160-0084-4340-BB8C-B7796C05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32" y="1577009"/>
            <a:ext cx="10224961" cy="525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Running reports Continued p.7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“Pending” will appear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9C02F8-0BC6-4566-8B2B-04C41B519636}"/>
              </a:ext>
            </a:extLst>
          </p:cNvPr>
          <p:cNvCxnSpPr>
            <a:cxnSpLocks/>
          </p:cNvCxnSpPr>
          <p:nvPr/>
        </p:nvCxnSpPr>
        <p:spPr>
          <a:xfrm flipV="1">
            <a:off x="5862367" y="2994390"/>
            <a:ext cx="1305404" cy="8514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65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56A00-237F-8D4B-9E65-F3B34D53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19" y="3903133"/>
            <a:ext cx="4931729" cy="2785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7964" y="2040344"/>
            <a:ext cx="10953346" cy="1862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dirty="0"/>
              <a:t>In order to view reports from the Destiny Website, you’ll need the following:</a:t>
            </a:r>
          </a:p>
          <a:p>
            <a:pPr lvl="1"/>
            <a:r>
              <a:rPr lang="en-US" sz="2000" dirty="0"/>
              <a:t>A Laptop or Desktop Computer (It will not work from a phone, iPad, etc. unless you run it through a browser)</a:t>
            </a:r>
          </a:p>
          <a:p>
            <a:pPr lvl="1"/>
            <a:r>
              <a:rPr lang="en-US" sz="2000" dirty="0"/>
              <a:t>LAUSD Single Sign-On Username and Password</a:t>
            </a:r>
          </a:p>
          <a:p>
            <a:pPr lvl="1"/>
            <a:r>
              <a:rPr lang="en-US" sz="2000" dirty="0"/>
              <a:t>Your Username must be in the Destiny system</a:t>
            </a:r>
          </a:p>
          <a:p>
            <a:pPr lvl="1"/>
            <a:r>
              <a:rPr lang="en-US" sz="2000" dirty="0"/>
              <a:t>We recommend Chrome browser for this purpose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563F1-B845-5F44-A487-C6E732F8DF41}"/>
              </a:ext>
            </a:extLst>
          </p:cNvPr>
          <p:cNvSpPr txBox="1"/>
          <p:nvPr/>
        </p:nvSpPr>
        <p:spPr>
          <a:xfrm>
            <a:off x="6721813" y="3903133"/>
            <a:ext cx="4021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It’s Your Destiny!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2ACE9-518F-A945-8B7C-A43ED723298F}"/>
              </a:ext>
            </a:extLst>
          </p:cNvPr>
          <p:cNvSpPr txBox="1"/>
          <p:nvPr/>
        </p:nvSpPr>
        <p:spPr>
          <a:xfrm>
            <a:off x="9032034" y="6642556"/>
            <a:ext cx="21948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by </a:t>
            </a:r>
            <a:r>
              <a:rPr lang="en-US" sz="800" dirty="0" err="1"/>
              <a:t>Lyshashtra</a:t>
            </a:r>
            <a:r>
              <a:rPr lang="en-US" sz="800" dirty="0"/>
              <a:t> (used by permission)</a:t>
            </a:r>
          </a:p>
        </p:txBody>
      </p:sp>
    </p:spTree>
    <p:extLst>
      <p:ext uri="{BB962C8B-B14F-4D97-AF65-F5344CB8AC3E}">
        <p14:creationId xmlns:p14="http://schemas.microsoft.com/office/powerpoint/2010/main" val="25940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EF7160-0084-4340-BB8C-B7796C05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77" y="2014330"/>
            <a:ext cx="10224961" cy="525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Running reports Continued p.8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“Refresh List” until status shows “Completed” – You may need to click on it several times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9C02F8-0BC6-4566-8B2B-04C41B519636}"/>
              </a:ext>
            </a:extLst>
          </p:cNvPr>
          <p:cNvCxnSpPr>
            <a:cxnSpLocks/>
          </p:cNvCxnSpPr>
          <p:nvPr/>
        </p:nvCxnSpPr>
        <p:spPr>
          <a:xfrm flipV="1">
            <a:off x="4432400" y="3023575"/>
            <a:ext cx="1305404" cy="8514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046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DAF67F-43A5-7446-907D-DF28BA430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3" y="1640567"/>
            <a:ext cx="10369685" cy="494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Running reports Continued p.9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When the Status shows “Completed,” then click on “View”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9C02F8-0BC6-4566-8B2B-04C41B519636}"/>
              </a:ext>
            </a:extLst>
          </p:cNvPr>
          <p:cNvCxnSpPr>
            <a:cxnSpLocks/>
          </p:cNvCxnSpPr>
          <p:nvPr/>
        </p:nvCxnSpPr>
        <p:spPr>
          <a:xfrm flipV="1">
            <a:off x="8268511" y="3108451"/>
            <a:ext cx="933173" cy="9577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A5CE57-3205-CF44-BE7E-22C9FD44452D}"/>
              </a:ext>
            </a:extLst>
          </p:cNvPr>
          <p:cNvCxnSpPr>
            <a:cxnSpLocks/>
          </p:cNvCxnSpPr>
          <p:nvPr/>
        </p:nvCxnSpPr>
        <p:spPr>
          <a:xfrm>
            <a:off x="5710135" y="3099250"/>
            <a:ext cx="1322086" cy="480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60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370E5FF-6078-4DBF-9469-4F6B198E9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04" y="1563756"/>
            <a:ext cx="10295248" cy="5225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Viewing Various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“Report” to view inventory status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9C02F8-0BC6-4566-8B2B-04C41B519636}"/>
              </a:ext>
            </a:extLst>
          </p:cNvPr>
          <p:cNvCxnSpPr>
            <a:cxnSpLocks/>
          </p:cNvCxnSpPr>
          <p:nvPr/>
        </p:nvCxnSpPr>
        <p:spPr>
          <a:xfrm flipH="1">
            <a:off x="1771790" y="3345963"/>
            <a:ext cx="1786841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072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Viewing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Sample “Report” page shows LAUSD instrument inventory at the school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8DD53F9F-F658-4E8F-B3CE-C58F838E7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55" y="1772478"/>
            <a:ext cx="9712089" cy="50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printing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You can choose to “Print” this report, or copy and paste to other programs such as “MS Word” to change format for preferred printing</a:t>
            </a:r>
          </a:p>
        </p:txBody>
      </p:sp>
      <p:pic>
        <p:nvPicPr>
          <p:cNvPr id="5" name="Picture 4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8DD53F9F-F658-4E8F-B3CE-C58F838E7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55" y="1772478"/>
            <a:ext cx="9712089" cy="50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0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downloading xml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You can choose to Download “XML File”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D1A9EB3-C7EA-41E1-99E0-2828F1DBB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78" y="1622117"/>
            <a:ext cx="10038870" cy="50952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>
            <a:off x="2089958" y="3500707"/>
            <a:ext cx="1786841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89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Downloading XML File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You can choose to “Download” XML File to your computer</a:t>
            </a:r>
          </a:p>
        </p:txBody>
      </p:sp>
      <p:pic>
        <p:nvPicPr>
          <p:cNvPr id="6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3139353-88ED-4242-87E2-80790F5E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89" y="1613452"/>
            <a:ext cx="10058400" cy="52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11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downloading excel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You can choose to Download “Excel File”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D1A9EB3-C7EA-41E1-99E0-2828F1DBB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78" y="1622117"/>
            <a:ext cx="10038870" cy="50952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>
            <a:off x="2187383" y="3655452"/>
            <a:ext cx="1786841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99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downloading excel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You can choose to Download “Excel File”</a:t>
            </a:r>
          </a:p>
        </p:txBody>
      </p:sp>
      <p:pic>
        <p:nvPicPr>
          <p:cNvPr id="11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6DDB208-37B3-45BF-8859-3F08A1DA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494557"/>
            <a:ext cx="10058400" cy="53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66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sample excel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Sample “Excel File”</a:t>
            </a:r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E63623D-C6A6-46F0-8E70-C8B35739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79" y="1467779"/>
            <a:ext cx="9203487" cy="53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8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7964" y="2040344"/>
            <a:ext cx="10953346" cy="450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Destiny Website -------------------------------------------	Slide 4</a:t>
            </a:r>
          </a:p>
          <a:p>
            <a:pPr lvl="1"/>
            <a:r>
              <a:rPr lang="en-US" sz="2000" dirty="0"/>
              <a:t>Finding the School (Method 1) -------------------------	Slide 5</a:t>
            </a:r>
          </a:p>
          <a:p>
            <a:pPr lvl="1"/>
            <a:r>
              <a:rPr lang="en-US" sz="2000" dirty="0"/>
              <a:t>Finding the School (Method 2) -------------------------	Slide 6</a:t>
            </a:r>
          </a:p>
          <a:p>
            <a:pPr lvl="1"/>
            <a:r>
              <a:rPr lang="en-US" sz="2000" dirty="0"/>
              <a:t>Logging In --------------------------------------------------	Slide 9</a:t>
            </a:r>
          </a:p>
          <a:p>
            <a:pPr lvl="1"/>
            <a:r>
              <a:rPr lang="en-US" sz="2000" dirty="0"/>
              <a:t>Circulation --------------------------------------------------	Slide 12</a:t>
            </a:r>
          </a:p>
          <a:p>
            <a:pPr lvl="1"/>
            <a:r>
              <a:rPr lang="en-US" sz="2000" dirty="0"/>
              <a:t>Running Reports -------------------------------------------	Slide 13</a:t>
            </a:r>
          </a:p>
          <a:p>
            <a:pPr lvl="1"/>
            <a:r>
              <a:rPr lang="en-US" sz="2000" dirty="0"/>
              <a:t>Running Reports by Saving it to Favorites ------------	Slide 15</a:t>
            </a:r>
          </a:p>
          <a:p>
            <a:pPr lvl="1"/>
            <a:r>
              <a:rPr lang="en-US" sz="2000" dirty="0"/>
              <a:t>Viewing Various Reports ---------------------------------	Slide 22</a:t>
            </a:r>
          </a:p>
          <a:p>
            <a:pPr lvl="1"/>
            <a:r>
              <a:rPr lang="en-US" sz="2000" dirty="0"/>
              <a:t>Downloading Excel File of Report ---------------------	Slide 27</a:t>
            </a:r>
          </a:p>
          <a:p>
            <a:pPr lvl="1"/>
            <a:r>
              <a:rPr lang="en-US" sz="2000" dirty="0"/>
              <a:t>Running Reports with Student Names -----------------	Slide 30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1983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63304-E9CD-224D-9933-434CA3F9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57" y="1629814"/>
            <a:ext cx="8881353" cy="5228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running reports with student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“Reports,” then click on “Resource Reports”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 flipV="1">
            <a:off x="3365576" y="2131875"/>
            <a:ext cx="982687" cy="8156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F0B590-667C-6443-8E2B-A956DE505977}"/>
              </a:ext>
            </a:extLst>
          </p:cNvPr>
          <p:cNvCxnSpPr>
            <a:cxnSpLocks/>
          </p:cNvCxnSpPr>
          <p:nvPr/>
        </p:nvCxnSpPr>
        <p:spPr>
          <a:xfrm flipV="1">
            <a:off x="306137" y="2752686"/>
            <a:ext cx="909820" cy="10203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93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63304-E9CD-224D-9933-434CA3F9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57" y="1629814"/>
            <a:ext cx="8881353" cy="5228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Under “Catalog - - Resources &amp; Items,” click on “Item Status”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V="1">
            <a:off x="1677826" y="3421084"/>
            <a:ext cx="997088" cy="8617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F0B590-667C-6443-8E2B-A956DE505977}"/>
              </a:ext>
            </a:extLst>
          </p:cNvPr>
          <p:cNvCxnSpPr>
            <a:cxnSpLocks/>
          </p:cNvCxnSpPr>
          <p:nvPr/>
        </p:nvCxnSpPr>
        <p:spPr>
          <a:xfrm>
            <a:off x="1069848" y="2608035"/>
            <a:ext cx="121595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221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7A0BF7-8367-8B45-8C07-4641A435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19" y="1601468"/>
            <a:ext cx="8944169" cy="5256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In “Resources Types,” click on “Update”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 flipV="1">
            <a:off x="6823760" y="3425159"/>
            <a:ext cx="977821" cy="7267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F0B590-667C-6443-8E2B-A956DE505977}"/>
              </a:ext>
            </a:extLst>
          </p:cNvPr>
          <p:cNvCxnSpPr>
            <a:cxnSpLocks/>
          </p:cNvCxnSpPr>
          <p:nvPr/>
        </p:nvCxnSpPr>
        <p:spPr>
          <a:xfrm>
            <a:off x="3258572" y="3333767"/>
            <a:ext cx="121595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295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E6B248-6755-3E4F-9F6B-ED79688B5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568062"/>
            <a:ext cx="9198908" cy="5289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Under “Select Resource Types…,” click on “Clear All”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 flipV="1">
            <a:off x="4946321" y="3181968"/>
            <a:ext cx="977821" cy="7267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F0B590-667C-6443-8E2B-A956DE505977}"/>
              </a:ext>
            </a:extLst>
          </p:cNvPr>
          <p:cNvCxnSpPr>
            <a:cxnSpLocks/>
          </p:cNvCxnSpPr>
          <p:nvPr/>
        </p:nvCxnSpPr>
        <p:spPr>
          <a:xfrm flipV="1">
            <a:off x="1303507" y="2886295"/>
            <a:ext cx="914205" cy="71293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256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This is a sample of the screen – Notice all items were cleared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5B606-7CC3-3C4F-A888-BDA8FAC89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568062"/>
            <a:ext cx="9151545" cy="52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63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BDDE08-3DD2-524C-852F-59FC519B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548965"/>
            <a:ext cx="9000992" cy="5309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only on “Musical Instruments” and Scroll down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F0B590-667C-6443-8E2B-A956DE505977}"/>
              </a:ext>
            </a:extLst>
          </p:cNvPr>
          <p:cNvCxnSpPr>
            <a:cxnSpLocks/>
          </p:cNvCxnSpPr>
          <p:nvPr/>
        </p:nvCxnSpPr>
        <p:spPr>
          <a:xfrm>
            <a:off x="1293585" y="3639167"/>
            <a:ext cx="121595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863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D7A178-043C-AE43-841D-A4B3700CB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799" y="1512249"/>
            <a:ext cx="8862497" cy="5345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At the bottom, click on “OK”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>
            <a:off x="6494424" y="5233481"/>
            <a:ext cx="1015329" cy="10198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00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5AB1D3-4F48-E14F-BCF8-F3A880E3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66" y="1547422"/>
            <a:ext cx="8996223" cy="5310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Under “Item Status,” look for “Status”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>
            <a:off x="3560324" y="5066928"/>
            <a:ext cx="135985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F0B590-667C-6443-8E2B-A956DE505977}"/>
              </a:ext>
            </a:extLst>
          </p:cNvPr>
          <p:cNvCxnSpPr>
            <a:cxnSpLocks/>
          </p:cNvCxnSpPr>
          <p:nvPr/>
        </p:nvCxnSpPr>
        <p:spPr>
          <a:xfrm flipV="1">
            <a:off x="1488332" y="2827929"/>
            <a:ext cx="875488" cy="74212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309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7B487-A8C8-6742-9707-E86B801D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499034"/>
            <a:ext cx="9120692" cy="5358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Un-click everything except for “Available” and “Checked Out”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V="1">
            <a:off x="4169315" y="5594378"/>
            <a:ext cx="976618" cy="7988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F0B590-667C-6443-8E2B-A956DE505977}"/>
              </a:ext>
            </a:extLst>
          </p:cNvPr>
          <p:cNvCxnSpPr>
            <a:cxnSpLocks/>
          </p:cNvCxnSpPr>
          <p:nvPr/>
        </p:nvCxnSpPr>
        <p:spPr>
          <a:xfrm>
            <a:off x="3929976" y="5240389"/>
            <a:ext cx="121595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669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7B487-A8C8-6742-9707-E86B801D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499034"/>
            <a:ext cx="9120692" cy="5358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“Run Report”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>
            <a:off x="4143984" y="6031149"/>
            <a:ext cx="1439695" cy="6624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36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Destiny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Destiny Website: https://lausd.follettdestiny.com (Type in the URL and press Enter)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4E23856-DA63-4B2B-B489-845947F9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25" y="1558865"/>
            <a:ext cx="9441965" cy="52991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4433E6-4A46-4B1E-A468-99F85F024DA2}"/>
              </a:ext>
            </a:extLst>
          </p:cNvPr>
          <p:cNvCxnSpPr>
            <a:cxnSpLocks/>
          </p:cNvCxnSpPr>
          <p:nvPr/>
        </p:nvCxnSpPr>
        <p:spPr>
          <a:xfrm flipH="1" flipV="1">
            <a:off x="3556656" y="1736034"/>
            <a:ext cx="1267135" cy="11396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8AC6A20-41E3-5144-8F82-2C54C98E6F1E}"/>
              </a:ext>
            </a:extLst>
          </p:cNvPr>
          <p:cNvSpPr txBox="1"/>
          <p:nvPr/>
        </p:nvSpPr>
        <p:spPr>
          <a:xfrm>
            <a:off x="4926968" y="2875722"/>
            <a:ext cx="3651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Double check the spelling!</a:t>
            </a:r>
          </a:p>
        </p:txBody>
      </p:sp>
    </p:spTree>
    <p:extLst>
      <p:ext uri="{BB962C8B-B14F-4D97-AF65-F5344CB8AC3E}">
        <p14:creationId xmlns:p14="http://schemas.microsoft.com/office/powerpoint/2010/main" val="2098871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B05FA-0A77-584A-BFAA-CA99EAE9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91" y="1587034"/>
            <a:ext cx="8926283" cy="5270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reports with student names P.11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“Pending” will appear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>
            <a:off x="5544573" y="3434838"/>
            <a:ext cx="140078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09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B05FA-0A77-584A-BFAA-CA99EAE9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91" y="1587034"/>
            <a:ext cx="8926283" cy="5270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To run reports with student names P.11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“Refresh List” – You may have to click several times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V="1">
            <a:off x="4698461" y="3094371"/>
            <a:ext cx="1050394" cy="94260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468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C8562-225D-BD47-B8EC-A74C0188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35" y="1492073"/>
            <a:ext cx="9099718" cy="536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/>
              <a:t>running </a:t>
            </a:r>
            <a:r>
              <a:rPr lang="en-US" dirty="0"/>
              <a:t>reports with student names P.12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“View”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V="1">
            <a:off x="7879408" y="2881383"/>
            <a:ext cx="1050394" cy="94260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87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64319B-D19E-D949-B470-6E53E1F81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45" y="1670479"/>
            <a:ext cx="8484437" cy="5187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To run reports with student names P.13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“Report” to view report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>
            <a:off x="2363629" y="4797734"/>
            <a:ext cx="1206421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009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703206-D5F4-6F4B-A592-FAFCCB381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508262"/>
            <a:ext cx="9555804" cy="5170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To run reports with student names P.14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Sample of the report page – Notice the student name appears with the item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>
            <a:off x="9555418" y="4841046"/>
            <a:ext cx="1070234" cy="124360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23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40D07C-0F33-6547-B0A4-CB92ADFC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6" y="1498060"/>
            <a:ext cx="8730206" cy="5359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To run reports with student names P.15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You can choose to download the “XML File” – Click on “XML File”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H="1" flipV="1">
            <a:off x="2344174" y="4398900"/>
            <a:ext cx="1070234" cy="5622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3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D237F-479A-9649-BDE3-67B88DBFC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10" y="1577914"/>
            <a:ext cx="8620204" cy="5280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 fontScale="90000"/>
          </a:bodyPr>
          <a:lstStyle/>
          <a:p>
            <a:r>
              <a:rPr lang="en-US" dirty="0"/>
              <a:t>To run reports with student names P.16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You can choose to download the “XML File” – Click on “XML File”</a:t>
            </a:r>
          </a:p>
        </p:txBody>
      </p:sp>
    </p:spTree>
    <p:extLst>
      <p:ext uri="{BB962C8B-B14F-4D97-AF65-F5344CB8AC3E}">
        <p14:creationId xmlns:p14="http://schemas.microsoft.com/office/powerpoint/2010/main" val="2290544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F03EBF-B077-1846-A48A-9C0EEB615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19" y="2256182"/>
            <a:ext cx="7823049" cy="4843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To log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the “Report Builder” to take you to the following screen (next slide)</a:t>
            </a:r>
          </a:p>
          <a:p>
            <a:r>
              <a:rPr lang="en-US" dirty="0"/>
              <a:t>Try NOT to click the top Left “Arrow” (back arrow) because sometimes it takes you out of the website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V="1">
            <a:off x="1069848" y="2530916"/>
            <a:ext cx="1115745" cy="11666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5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3F6699-53A5-EA43-A0C6-1A175D1CE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95" y="1663773"/>
            <a:ext cx="9130231" cy="5208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To log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To Log Out from the Destiny page, click on “Log Out”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4CC7B-8D60-48C4-958C-0C00F18C5215}"/>
              </a:ext>
            </a:extLst>
          </p:cNvPr>
          <p:cNvCxnSpPr>
            <a:cxnSpLocks/>
          </p:cNvCxnSpPr>
          <p:nvPr/>
        </p:nvCxnSpPr>
        <p:spPr>
          <a:xfrm flipV="1">
            <a:off x="9095364" y="1926065"/>
            <a:ext cx="965190" cy="11056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237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 did it!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389120"/>
            <a:ext cx="9834663" cy="2322966"/>
          </a:xfrm>
        </p:spPr>
        <p:txBody>
          <a:bodyPr>
            <a:normAutofit/>
          </a:bodyPr>
          <a:lstStyle/>
          <a:p>
            <a:r>
              <a:rPr lang="en-US" dirty="0"/>
              <a:t>Congratulations! </a:t>
            </a:r>
          </a:p>
          <a:p>
            <a:r>
              <a:rPr lang="en-US" dirty="0"/>
              <a:t>You just learned how to run reports on the Destiny website!</a:t>
            </a:r>
          </a:p>
          <a:p>
            <a:r>
              <a:rPr lang="en-US" dirty="0"/>
              <a:t>Questions: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Arts Education Branch: Joseph Yune (</a:t>
            </a:r>
            <a:r>
              <a:rPr lang="en-US" dirty="0">
                <a:hlinkClick r:id="rId2"/>
              </a:rPr>
              <a:t>jty9169@lausd.net</a:t>
            </a:r>
            <a:r>
              <a:rPr lang="en-US" dirty="0"/>
              <a:t>) 213-241-3368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ILTSS: Oscar Gonzalez (</a:t>
            </a:r>
            <a:r>
              <a:rPr lang="en-US" dirty="0">
                <a:hlinkClick r:id="rId3"/>
              </a:rPr>
              <a:t>ogonza3@lausd.net</a:t>
            </a:r>
            <a:r>
              <a:rPr lang="en-US" dirty="0"/>
              <a:t>) 213-241-0465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1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Finding the school (Method 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Type in the name of the school and press “Go” – then click on your school name</a:t>
            </a:r>
          </a:p>
          <a:p>
            <a:endParaRPr lang="en-US" dirty="0"/>
          </a:p>
        </p:txBody>
      </p:sp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4E23856-DA63-4B2B-B489-845947F9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52" y="1546698"/>
            <a:ext cx="9463644" cy="531130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V="1">
            <a:off x="366792" y="2783132"/>
            <a:ext cx="920744" cy="9425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9EDA21-56E9-E741-BD52-6B6D3BBF75B7}"/>
              </a:ext>
            </a:extLst>
          </p:cNvPr>
          <p:cNvCxnSpPr>
            <a:cxnSpLocks/>
          </p:cNvCxnSpPr>
          <p:nvPr/>
        </p:nvCxnSpPr>
        <p:spPr>
          <a:xfrm flipH="1" flipV="1">
            <a:off x="2908810" y="2745112"/>
            <a:ext cx="870012" cy="61617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51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Finding the school (method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“Elementary Schools” tab to search for Elementary Schools</a:t>
            </a:r>
          </a:p>
          <a:p>
            <a:r>
              <a:rPr lang="en-US" dirty="0"/>
              <a:t>Click “Middle Schools” tab to search for Middle Schools, etc.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4E23856-DA63-4B2B-B489-845947F9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05" y="1948745"/>
            <a:ext cx="8747279" cy="49092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H="1">
            <a:off x="3663942" y="3872631"/>
            <a:ext cx="165652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06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F112C37-4C1F-4684-9219-6E3009B3D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62" y="1509090"/>
            <a:ext cx="10169057" cy="5348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Search for your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Scroll down to search for your school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H="1">
            <a:off x="3449625" y="3699840"/>
            <a:ext cx="1505674" cy="9674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99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55DABD0-6AC7-4C35-BDD4-77FD5AF5A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9" y="1716653"/>
            <a:ext cx="9072085" cy="5141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choose your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Click on your school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H="1">
            <a:off x="3008634" y="4287326"/>
            <a:ext cx="169658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886ECCC-A6C9-42DC-81E5-3B91AFE15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1634181"/>
            <a:ext cx="10194500" cy="5223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9026"/>
            <a:ext cx="10058400" cy="927652"/>
          </a:xfrm>
        </p:spPr>
        <p:txBody>
          <a:bodyPr>
            <a:normAutofit/>
          </a:bodyPr>
          <a:lstStyle/>
          <a:p>
            <a:r>
              <a:rPr lang="en-US" dirty="0"/>
              <a:t>Logging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86678"/>
            <a:ext cx="10058400" cy="5085522"/>
          </a:xfrm>
        </p:spPr>
        <p:txBody>
          <a:bodyPr/>
          <a:lstStyle/>
          <a:p>
            <a:r>
              <a:rPr lang="en-US" dirty="0"/>
              <a:t>On the top right corner, click on “Log In”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7AA58-98BB-4E50-AEC1-8DB2E8555E71}"/>
              </a:ext>
            </a:extLst>
          </p:cNvPr>
          <p:cNvCxnSpPr>
            <a:cxnSpLocks/>
          </p:cNvCxnSpPr>
          <p:nvPr/>
        </p:nvCxnSpPr>
        <p:spPr>
          <a:xfrm flipV="1">
            <a:off x="9383526" y="1907324"/>
            <a:ext cx="1311658" cy="94728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5027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27984</TotalTime>
  <Words>1093</Words>
  <Application>Microsoft Macintosh PowerPoint</Application>
  <PresentationFormat>Widescreen</PresentationFormat>
  <Paragraphs>126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Destiny reports</vt:lpstr>
      <vt:lpstr>Getting started</vt:lpstr>
      <vt:lpstr>Contents</vt:lpstr>
      <vt:lpstr>Destiny website</vt:lpstr>
      <vt:lpstr>Finding the school (Method 1)</vt:lpstr>
      <vt:lpstr>Finding the school (method 2)</vt:lpstr>
      <vt:lpstr>Search for your school</vt:lpstr>
      <vt:lpstr>choose your school</vt:lpstr>
      <vt:lpstr>Logging in</vt:lpstr>
      <vt:lpstr>Logging in (continued)</vt:lpstr>
      <vt:lpstr>Logging in sample</vt:lpstr>
      <vt:lpstr>Circulation (FYI)</vt:lpstr>
      <vt:lpstr>Running reports</vt:lpstr>
      <vt:lpstr>Running reports Continued p.2</vt:lpstr>
      <vt:lpstr>Running reports Continued p.3 (OPtional)</vt:lpstr>
      <vt:lpstr>Running reports Continued p.4 (OPtional)</vt:lpstr>
      <vt:lpstr>Running reports Continued p.5 (OPtional)</vt:lpstr>
      <vt:lpstr>Running reports Continued p.6</vt:lpstr>
      <vt:lpstr>Running reports Continued p.7</vt:lpstr>
      <vt:lpstr>Running reports Continued p.8</vt:lpstr>
      <vt:lpstr>Running reports Continued p.9</vt:lpstr>
      <vt:lpstr>Viewing Various reports</vt:lpstr>
      <vt:lpstr>Viewing report</vt:lpstr>
      <vt:lpstr>printing report</vt:lpstr>
      <vt:lpstr>downloading xml file</vt:lpstr>
      <vt:lpstr>Downloading XML File continued</vt:lpstr>
      <vt:lpstr>downloading excel file</vt:lpstr>
      <vt:lpstr>downloading excel file</vt:lpstr>
      <vt:lpstr>sample excel file</vt:lpstr>
      <vt:lpstr>running reports with student names</vt:lpstr>
      <vt:lpstr>running reports with student names P.2</vt:lpstr>
      <vt:lpstr>running reports with student names P.3</vt:lpstr>
      <vt:lpstr>running reports with student names P.4</vt:lpstr>
      <vt:lpstr>running reports with student names P.5</vt:lpstr>
      <vt:lpstr>running reports with student names P.6</vt:lpstr>
      <vt:lpstr>running reports with student names P.7</vt:lpstr>
      <vt:lpstr>running reports with student names P.8</vt:lpstr>
      <vt:lpstr>running reports with student names P.9</vt:lpstr>
      <vt:lpstr>running reports with student names P.10</vt:lpstr>
      <vt:lpstr>running reports with student names P.11</vt:lpstr>
      <vt:lpstr>To run reports with student names P.11</vt:lpstr>
      <vt:lpstr>running reports with student names P.12</vt:lpstr>
      <vt:lpstr>To run reports with student names P.13</vt:lpstr>
      <vt:lpstr>To run reports with student names P.14</vt:lpstr>
      <vt:lpstr>To run reports with student names P.15</vt:lpstr>
      <vt:lpstr>To run reports with student names P.16</vt:lpstr>
      <vt:lpstr>To log out</vt:lpstr>
      <vt:lpstr>To log out</vt:lpstr>
      <vt:lpstr>You did it!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Destiny reports</dc:title>
  <dc:creator>Yune, Joseph</dc:creator>
  <cp:lastModifiedBy>Yune, Joseph</cp:lastModifiedBy>
  <cp:revision>75</cp:revision>
  <dcterms:created xsi:type="dcterms:W3CDTF">2018-08-13T02:59:45Z</dcterms:created>
  <dcterms:modified xsi:type="dcterms:W3CDTF">2018-10-03T20:54:13Z</dcterms:modified>
</cp:coreProperties>
</file>