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pptx" ContentType="application/vnd.openxmlformats-officedocument.presentationml.presentation"/>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9"/>
  </p:notesMasterIdLst>
  <p:sldIdLst>
    <p:sldId id="265" r:id="rId5"/>
    <p:sldId id="268" r:id="rId6"/>
    <p:sldId id="269" r:id="rId7"/>
    <p:sldId id="270" r:id="rId8"/>
    <p:sldId id="271" r:id="rId9"/>
    <p:sldId id="272" r:id="rId10"/>
    <p:sldId id="273" r:id="rId11"/>
    <p:sldId id="274" r:id="rId12"/>
    <p:sldId id="275" r:id="rId13"/>
    <p:sldId id="276" r:id="rId14"/>
    <p:sldId id="284" r:id="rId15"/>
    <p:sldId id="277" r:id="rId16"/>
    <p:sldId id="278" r:id="rId17"/>
    <p:sldId id="279" r:id="rId18"/>
    <p:sldId id="280" r:id="rId19"/>
    <p:sldId id="281" r:id="rId20"/>
    <p:sldId id="282" r:id="rId21"/>
    <p:sldId id="283" r:id="rId22"/>
    <p:sldId id="285" r:id="rId23"/>
    <p:sldId id="286" r:id="rId24"/>
    <p:sldId id="287" r:id="rId25"/>
    <p:sldId id="288" r:id="rId26"/>
    <p:sldId id="289" r:id="rId27"/>
    <p:sldId id="2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E2DA53-EABB-95DC-3211-902908543DEC}" name="Eusebio, Ronald John" initials="ERJ" userId="S::r.eusebio@lausd.net::a5549c81-c404-4649-8008-cefeab1c5d46" providerId="AD"/>
  <p188:author id="{ABF84DE8-5C49-25C1-8A82-6770D985D964}" name="Barnes, Jill" initials="BJ" userId="S::jill.barnes@lausd.net::158dcb28-3acc-4e0f-8e72-6cfce41098ef" providerId="AD"/>
  <p188:author id="{48C575F5-0F2B-D2E4-2B5C-1AAFD46892BA}" name="Lara, Claudia M." initials="LCM" userId="S::claudia.m.lara@lausd.net::add9a68e-9e39-47cb-8d89-6810996ff8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EFF"/>
    <a:srgbClr val="00217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B5B0C7-CA15-4D73-9574-C38CDCE811FB}" v="12" dt="2024-09-04T19:19:00.2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5" autoAdjust="0"/>
    <p:restoredTop sz="85586" autoAdjust="0"/>
  </p:normalViewPr>
  <p:slideViewPr>
    <p:cSldViewPr snapToGrid="0">
      <p:cViewPr varScale="1">
        <p:scale>
          <a:sx n="93" d="100"/>
          <a:sy n="93" d="100"/>
        </p:scale>
        <p:origin x="6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a, Claudia M." userId="add9a68e-9e39-47cb-8d89-6810996ff8b6" providerId="ADAL" clId="{E6B5B0C7-CA15-4D73-9574-C38CDCE811FB}"/>
    <pc:docChg chg="custSel modSld">
      <pc:chgData name="Lara, Claudia M." userId="add9a68e-9e39-47cb-8d89-6810996ff8b6" providerId="ADAL" clId="{E6B5B0C7-CA15-4D73-9574-C38CDCE811FB}" dt="2024-09-04T21:16:25.253" v="224" actId="20577"/>
      <pc:docMkLst>
        <pc:docMk/>
      </pc:docMkLst>
      <pc:sldChg chg="modSp mod">
        <pc:chgData name="Lara, Claudia M." userId="add9a68e-9e39-47cb-8d89-6810996ff8b6" providerId="ADAL" clId="{E6B5B0C7-CA15-4D73-9574-C38CDCE811FB}" dt="2024-09-04T21:11:07.156" v="180" actId="20577"/>
        <pc:sldMkLst>
          <pc:docMk/>
          <pc:sldMk cId="0" sldId="269"/>
        </pc:sldMkLst>
        <pc:spChg chg="mod">
          <ac:chgData name="Lara, Claudia M." userId="add9a68e-9e39-47cb-8d89-6810996ff8b6" providerId="ADAL" clId="{E6B5B0C7-CA15-4D73-9574-C38CDCE811FB}" dt="2024-09-04T21:11:07.156" v="180" actId="20577"/>
          <ac:spMkLst>
            <pc:docMk/>
            <pc:sldMk cId="0" sldId="269"/>
            <ac:spMk id="274" creationId="{00000000-0000-0000-0000-000000000000}"/>
          </ac:spMkLst>
        </pc:spChg>
      </pc:sldChg>
      <pc:sldChg chg="modSp mod">
        <pc:chgData name="Lara, Claudia M." userId="add9a68e-9e39-47cb-8d89-6810996ff8b6" providerId="ADAL" clId="{E6B5B0C7-CA15-4D73-9574-C38CDCE811FB}" dt="2024-09-04T21:11:59.294" v="181" actId="14826"/>
        <pc:sldMkLst>
          <pc:docMk/>
          <pc:sldMk cId="1239166813" sldId="270"/>
        </pc:sldMkLst>
        <pc:picChg chg="mod">
          <ac:chgData name="Lara, Claudia M." userId="add9a68e-9e39-47cb-8d89-6810996ff8b6" providerId="ADAL" clId="{E6B5B0C7-CA15-4D73-9574-C38CDCE811FB}" dt="2024-09-04T21:11:59.294" v="181" actId="14826"/>
          <ac:picMkLst>
            <pc:docMk/>
            <pc:sldMk cId="1239166813" sldId="270"/>
            <ac:picMk id="2" creationId="{A67FCD84-24A5-2E32-B4CE-E5ACFDD12134}"/>
          </ac:picMkLst>
        </pc:picChg>
      </pc:sldChg>
      <pc:sldChg chg="modSp mod modNotesTx">
        <pc:chgData name="Lara, Claudia M." userId="add9a68e-9e39-47cb-8d89-6810996ff8b6" providerId="ADAL" clId="{E6B5B0C7-CA15-4D73-9574-C38CDCE811FB}" dt="2024-09-04T21:12:39.131" v="211" actId="20577"/>
        <pc:sldMkLst>
          <pc:docMk/>
          <pc:sldMk cId="836894927" sldId="271"/>
        </pc:sldMkLst>
        <pc:spChg chg="mod">
          <ac:chgData name="Lara, Claudia M." userId="add9a68e-9e39-47cb-8d89-6810996ff8b6" providerId="ADAL" clId="{E6B5B0C7-CA15-4D73-9574-C38CDCE811FB}" dt="2024-09-04T19:03:18.929" v="9" actId="14100"/>
          <ac:spMkLst>
            <pc:docMk/>
            <pc:sldMk cId="836894927" sldId="271"/>
            <ac:spMk id="274" creationId="{00000000-0000-0000-0000-000000000000}"/>
          </ac:spMkLst>
        </pc:spChg>
      </pc:sldChg>
      <pc:sldChg chg="modSp mod">
        <pc:chgData name="Lara, Claudia M." userId="add9a68e-9e39-47cb-8d89-6810996ff8b6" providerId="ADAL" clId="{E6B5B0C7-CA15-4D73-9574-C38CDCE811FB}" dt="2024-09-04T19:03:27.786" v="18" actId="20577"/>
        <pc:sldMkLst>
          <pc:docMk/>
          <pc:sldMk cId="2643293871" sldId="272"/>
        </pc:sldMkLst>
        <pc:graphicFrameChg chg="modGraphic">
          <ac:chgData name="Lara, Claudia M." userId="add9a68e-9e39-47cb-8d89-6810996ff8b6" providerId="ADAL" clId="{E6B5B0C7-CA15-4D73-9574-C38CDCE811FB}" dt="2024-09-04T19:03:27.786" v="18" actId="20577"/>
          <ac:graphicFrameMkLst>
            <pc:docMk/>
            <pc:sldMk cId="2643293871" sldId="272"/>
            <ac:graphicFrameMk id="4" creationId="{D453FDD0-20D6-2019-35D3-50179EEF0FED}"/>
          </ac:graphicFrameMkLst>
        </pc:graphicFrameChg>
      </pc:sldChg>
      <pc:sldChg chg="addSp delSp modSp mod">
        <pc:chgData name="Lara, Claudia M." userId="add9a68e-9e39-47cb-8d89-6810996ff8b6" providerId="ADAL" clId="{E6B5B0C7-CA15-4D73-9574-C38CDCE811FB}" dt="2024-09-04T19:11:30.960" v="39" actId="692"/>
        <pc:sldMkLst>
          <pc:docMk/>
          <pc:sldMk cId="2370474034" sldId="273"/>
        </pc:sldMkLst>
        <pc:graphicFrameChg chg="add mod">
          <ac:chgData name="Lara, Claudia M." userId="add9a68e-9e39-47cb-8d89-6810996ff8b6" providerId="ADAL" clId="{E6B5B0C7-CA15-4D73-9574-C38CDCE811FB}" dt="2024-09-04T19:11:30.960" v="39" actId="692"/>
          <ac:graphicFrameMkLst>
            <pc:docMk/>
            <pc:sldMk cId="2370474034" sldId="273"/>
            <ac:graphicFrameMk id="2" creationId="{6A9140CA-F2CB-F2D6-99FF-469C697A6597}"/>
          </ac:graphicFrameMkLst>
        </pc:graphicFrameChg>
        <pc:picChg chg="mod">
          <ac:chgData name="Lara, Claudia M." userId="add9a68e-9e39-47cb-8d89-6810996ff8b6" providerId="ADAL" clId="{E6B5B0C7-CA15-4D73-9574-C38CDCE811FB}" dt="2024-09-04T19:11:20.175" v="37" actId="1076"/>
          <ac:picMkLst>
            <pc:docMk/>
            <pc:sldMk cId="2370474034" sldId="273"/>
            <ac:picMk id="3" creationId="{FCF6CD1D-8FF2-2ABB-11D2-B19DA6721511}"/>
          </ac:picMkLst>
        </pc:picChg>
        <pc:picChg chg="del">
          <ac:chgData name="Lara, Claudia M." userId="add9a68e-9e39-47cb-8d89-6810996ff8b6" providerId="ADAL" clId="{E6B5B0C7-CA15-4D73-9574-C38CDCE811FB}" dt="2024-09-04T19:10:13.479" v="27" actId="21"/>
          <ac:picMkLst>
            <pc:docMk/>
            <pc:sldMk cId="2370474034" sldId="273"/>
            <ac:picMk id="5" creationId="{84EF66DB-9908-9389-F3B6-959275E56B0A}"/>
          </ac:picMkLst>
        </pc:picChg>
      </pc:sldChg>
      <pc:sldChg chg="addSp delSp modSp mod">
        <pc:chgData name="Lara, Claudia M." userId="add9a68e-9e39-47cb-8d89-6810996ff8b6" providerId="ADAL" clId="{E6B5B0C7-CA15-4D73-9574-C38CDCE811FB}" dt="2024-09-04T19:08:33.722" v="26" actId="1076"/>
        <pc:sldMkLst>
          <pc:docMk/>
          <pc:sldMk cId="1987162793" sldId="274"/>
        </pc:sldMkLst>
        <pc:graphicFrameChg chg="add mod">
          <ac:chgData name="Lara, Claudia M." userId="add9a68e-9e39-47cb-8d89-6810996ff8b6" providerId="ADAL" clId="{E6B5B0C7-CA15-4D73-9574-C38CDCE811FB}" dt="2024-09-04T19:08:33.722" v="26" actId="1076"/>
          <ac:graphicFrameMkLst>
            <pc:docMk/>
            <pc:sldMk cId="1987162793" sldId="274"/>
            <ac:graphicFrameMk id="7" creationId="{D4974622-ABFB-F255-9F36-A223AE2835DF}"/>
          </ac:graphicFrameMkLst>
        </pc:graphicFrameChg>
        <pc:picChg chg="del">
          <ac:chgData name="Lara, Claudia M." userId="add9a68e-9e39-47cb-8d89-6810996ff8b6" providerId="ADAL" clId="{E6B5B0C7-CA15-4D73-9574-C38CDCE811FB}" dt="2024-09-04T19:07:59.750" v="19" actId="21"/>
          <ac:picMkLst>
            <pc:docMk/>
            <pc:sldMk cId="1987162793" sldId="274"/>
            <ac:picMk id="2" creationId="{A67FCD84-24A5-2E32-B4CE-E5ACFDD12134}"/>
          </ac:picMkLst>
        </pc:picChg>
        <pc:picChg chg="add del mod">
          <ac:chgData name="Lara, Claudia M." userId="add9a68e-9e39-47cb-8d89-6810996ff8b6" providerId="ADAL" clId="{E6B5B0C7-CA15-4D73-9574-C38CDCE811FB}" dt="2024-09-04T19:08:06.080" v="21" actId="21"/>
          <ac:picMkLst>
            <pc:docMk/>
            <pc:sldMk cId="1987162793" sldId="274"/>
            <ac:picMk id="5" creationId="{24BCEA52-1F08-31D7-ABFB-5B343B30B5F2}"/>
          </ac:picMkLst>
        </pc:picChg>
        <pc:picChg chg="add del mod">
          <ac:chgData name="Lara, Claudia M." userId="add9a68e-9e39-47cb-8d89-6810996ff8b6" providerId="ADAL" clId="{E6B5B0C7-CA15-4D73-9574-C38CDCE811FB}" dt="2024-09-04T19:08:16.448" v="23" actId="21"/>
          <ac:picMkLst>
            <pc:docMk/>
            <pc:sldMk cId="1987162793" sldId="274"/>
            <ac:picMk id="6" creationId="{24BCEA52-1F08-31D7-ABFB-5B343B30B5F2}"/>
          </ac:picMkLst>
        </pc:picChg>
      </pc:sldChg>
      <pc:sldChg chg="modNotesTx">
        <pc:chgData name="Lara, Claudia M." userId="add9a68e-9e39-47cb-8d89-6810996ff8b6" providerId="ADAL" clId="{E6B5B0C7-CA15-4D73-9574-C38CDCE811FB}" dt="2024-09-04T21:15:42.980" v="223" actId="20577"/>
        <pc:sldMkLst>
          <pc:docMk/>
          <pc:sldMk cId="3997457135" sldId="278"/>
        </pc:sldMkLst>
      </pc:sldChg>
      <pc:sldChg chg="modNotesTx">
        <pc:chgData name="Lara, Claudia M." userId="add9a68e-9e39-47cb-8d89-6810996ff8b6" providerId="ADAL" clId="{E6B5B0C7-CA15-4D73-9574-C38CDCE811FB}" dt="2024-09-04T21:16:25.253" v="224" actId="20577"/>
        <pc:sldMkLst>
          <pc:docMk/>
          <pc:sldMk cId="573740466" sldId="279"/>
        </pc:sldMkLst>
      </pc:sldChg>
      <pc:sldChg chg="modSp mod">
        <pc:chgData name="Lara, Claudia M." userId="add9a68e-9e39-47cb-8d89-6810996ff8b6" providerId="ADAL" clId="{E6B5B0C7-CA15-4D73-9574-C38CDCE811FB}" dt="2024-09-04T19:17:11.074" v="109" actId="14734"/>
        <pc:sldMkLst>
          <pc:docMk/>
          <pc:sldMk cId="3862393848" sldId="282"/>
        </pc:sldMkLst>
        <pc:graphicFrameChg chg="modGraphic">
          <ac:chgData name="Lara, Claudia M." userId="add9a68e-9e39-47cb-8d89-6810996ff8b6" providerId="ADAL" clId="{E6B5B0C7-CA15-4D73-9574-C38CDCE811FB}" dt="2024-09-04T19:17:11.074" v="109" actId="14734"/>
          <ac:graphicFrameMkLst>
            <pc:docMk/>
            <pc:sldMk cId="3862393848" sldId="282"/>
            <ac:graphicFrameMk id="2" creationId="{70E68FBE-EC17-C536-4568-7F533AB8A934}"/>
          </ac:graphicFrameMkLst>
        </pc:graphicFrameChg>
      </pc:sldChg>
      <pc:sldChg chg="modSp mod">
        <pc:chgData name="Lara, Claudia M." userId="add9a68e-9e39-47cb-8d89-6810996ff8b6" providerId="ADAL" clId="{E6B5B0C7-CA15-4D73-9574-C38CDCE811FB}" dt="2024-09-04T19:17:42.934" v="114" actId="207"/>
        <pc:sldMkLst>
          <pc:docMk/>
          <pc:sldMk cId="780828586" sldId="286"/>
        </pc:sldMkLst>
        <pc:spChg chg="mod">
          <ac:chgData name="Lara, Claudia M." userId="add9a68e-9e39-47cb-8d89-6810996ff8b6" providerId="ADAL" clId="{E6B5B0C7-CA15-4D73-9574-C38CDCE811FB}" dt="2024-09-04T19:17:42.934" v="114" actId="207"/>
          <ac:spMkLst>
            <pc:docMk/>
            <pc:sldMk cId="780828586" sldId="286"/>
            <ac:spMk id="27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015D3-2CFA-4567-8A44-9A52DAB8B0E1}" type="datetimeFigureOut">
              <a:rPr lang="en-US" smtClean="0"/>
              <a:t>9/4/2024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44F85-ED11-4ADA-8814-1B5868CB5A68}" type="slidenum">
              <a:rPr lang="en-US" smtClean="0"/>
              <a:t>‹#›</a:t>
            </a:fld>
            <a:endParaRPr lang="en-US"/>
          </a:p>
        </p:txBody>
      </p:sp>
    </p:spTree>
    <p:extLst>
      <p:ext uri="{BB962C8B-B14F-4D97-AF65-F5344CB8AC3E}">
        <p14:creationId xmlns:p14="http://schemas.microsoft.com/office/powerpoint/2010/main" val="154677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chieve.lausd.net/cms/lib/CA01000043/Centricity/Domain/318/Final%20ICS%20Chart%20for%20Schools%20UPDATE%20060523.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achieve.lausd.net/cms/lib/CA01000043/Centricity/Domain/318/ICS%20Definitions%20for%20Schools.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chieve.lausd.net/cms/lib/CA01000043/Centricity/Domain/318/Emergency%20Team%20Duties%20and%20Supply%20Lists.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chieve.lausd.net/Page/469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chieve.lausd.net/steed"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chieve.lausd.net/cms/lib/CA01000043/Centricity/Domain/318/Emergency%20Team%20Duties%20and%20Supply%20List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c</a:t>
            </a:r>
            <a:r>
              <a:rPr lang="en-US" dirty="0"/>
              <a:t>onducts Welcome/Introductions.</a:t>
            </a:r>
          </a:p>
          <a:p>
            <a:endParaRPr lang="en-US" dirty="0"/>
          </a:p>
          <a:p>
            <a:r>
              <a:rPr lang="en-US" dirty="0"/>
              <a:t>All text in red font needs to be updated by the school/facilitator. </a:t>
            </a:r>
          </a:p>
          <a:p>
            <a:pPr marL="0" lvl="0" indent="0" algn="l" rtl="0">
              <a:spcBef>
                <a:spcPts val="0"/>
              </a:spcBef>
              <a:spcAft>
                <a:spcPts val="0"/>
              </a:spcAft>
              <a:buNone/>
            </a:pPr>
            <a:endParaRPr dirty="0"/>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 states: </a:t>
            </a:r>
          </a:p>
          <a:p>
            <a:r>
              <a:rPr lang="en-US" dirty="0"/>
              <a:t>- All five sections of the ICS report to the Incident Commander, who is the </a:t>
            </a:r>
            <a:r>
              <a:rPr lang="en-US" dirty="0">
                <a:solidFill>
                  <a:srgbClr val="FF0000"/>
                </a:solidFill>
              </a:rPr>
              <a:t>principal (change if school’s IC is not the principal</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Arial" panose="020B0604020202020204" pitchFamily="34" charset="0"/>
              </a:rPr>
              <a:t>- Our school emergency teams are assigned to each of these five areas.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Bahnschrift SemiLight" panose="020B0502040204020203"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effectLst/>
              <a:latin typeface="Bahnschrift SemiLight" panose="020B0502040204020203"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Arial" panose="020B0604020202020204" pitchFamily="34" charset="0"/>
              </a:rPr>
              <a:t>For facilitator background (do not need to share):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u="sng" dirty="0">
                <a:solidFill>
                  <a:srgbClr val="0563C1"/>
                </a:solidFill>
                <a:effectLst/>
                <a:latin typeface="Bahnschrift SemiLight" panose="020B0502040204020203" pitchFamily="34" charset="0"/>
                <a:ea typeface="Calibri" panose="020F0502020204030204" pitchFamily="34" charset="0"/>
                <a:cs typeface="Arial" panose="020B0604020202020204" pitchFamily="34" charset="0"/>
                <a:hlinkClick r:id="rId3"/>
              </a:rPr>
              <a:t>ICS Incident Command Team Chart</a:t>
            </a:r>
            <a:r>
              <a:rPr lang="en-US" sz="1200" dirty="0">
                <a:effectLst/>
                <a:latin typeface="Bahnschrift SemiLight" panose="020B0502040204020203" pitchFamily="34" charset="0"/>
                <a:ea typeface="Calibri" panose="020F0502020204030204" pitchFamily="34" charset="0"/>
                <a:cs typeface="Arial" panose="020B0604020202020204" pitchFamily="34" charset="0"/>
              </a:rPr>
              <a:t> (link provides blank form to be completed for individual emergencies); for some incidents/drills, school does not need to activate all positions.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u="sng" dirty="0">
                <a:solidFill>
                  <a:srgbClr val="0563C1"/>
                </a:solidFill>
                <a:effectLst/>
                <a:latin typeface="Bahnschrift SemiLight" panose="020B0502040204020203" pitchFamily="34" charset="0"/>
                <a:ea typeface="Calibri" panose="020F0502020204030204" pitchFamily="34" charset="0"/>
                <a:cs typeface="Times New Roman" panose="02020603050405020304" pitchFamily="18" charset="0"/>
                <a:hlinkClick r:id="rId4"/>
              </a:rPr>
              <a:t>ICS Definitions for Schools</a:t>
            </a:r>
            <a:r>
              <a:rPr lang="en-US" sz="1200" u="sng" dirty="0">
                <a:solidFill>
                  <a:srgbClr val="0563C1"/>
                </a:solidFill>
                <a:effectLst/>
                <a:latin typeface="Bahnschrift SemiLight" panose="020B0502040204020203" pitchFamily="34" charset="0"/>
                <a:ea typeface="Calibri" panose="020F0502020204030204" pitchFamily="34" charset="0"/>
                <a:cs typeface="Times New Roman" panose="02020603050405020304" pitchFamily="18" charset="0"/>
              </a:rPr>
              <a:t>-</a:t>
            </a: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 another resource which defines the ICS roles, such as, public information officer, logistics section lead, and psychological first aid/crisis.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9324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a:t>
            </a:r>
            <a:r>
              <a:rPr lang="en-US" baseline="0" dirty="0"/>
              <a:t> reads/allows staff to 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Bahnschrift SemiLight"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Arial" panose="020B0604020202020204" pitchFamily="34" charset="0"/>
              </a:rPr>
              <a:t>For facilitator background/do not need to share: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Arial" panose="020B0604020202020204" pitchFamily="34" charset="0"/>
              </a:rPr>
              <a:t>- DACE sites with DACE/small ISSP template do not have 11 emergency teams, rather only have 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Bahnschrift SemiLight"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Bahnschrift SemiLight" panose="020B0502040204020203"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74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Facilitator asks staff to read this and next two slides for familiarity with the emergency teams and as background for a group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Bahnschrift SemiLight"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cs typeface="Times New Roman" panose="02020603050405020304" pitchFamily="18" charset="0"/>
              </a:rPr>
              <a:t>For group activity details, facilitator accesses handout titled,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School Emergency Team Assignments and Duties Activity.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a:solidFill>
                  <a:schemeClr val="tx1"/>
                </a:solidFill>
                <a:effectLst/>
                <a:latin typeface="+mn-lt"/>
                <a:ea typeface="+mn-ea"/>
                <a:cs typeface="+mn-cs"/>
              </a:rPr>
              <a:t>Background for facilitator/not</a:t>
            </a:r>
            <a:r>
              <a:rPr lang="en-US" sz="1200" b="0" i="0" u="sng" kern="1200" baseline="0" dirty="0">
                <a:solidFill>
                  <a:schemeClr val="tx1"/>
                </a:solidFill>
                <a:effectLst/>
                <a:latin typeface="+mn-lt"/>
                <a:ea typeface="+mn-ea"/>
                <a:cs typeface="+mn-cs"/>
              </a:rPr>
              <a:t> necessary to share</a:t>
            </a:r>
            <a:r>
              <a:rPr lang="en-US" sz="1200" b="0" i="0"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 Emergency team inside and outside meeting locations should be </a:t>
            </a:r>
            <a:r>
              <a:rPr lang="en-US" sz="1800" dirty="0">
                <a:effectLst/>
                <a:latin typeface="Segoe UI" panose="020B0502040204020203" pitchFamily="34" charset="0"/>
              </a:rPr>
              <a:t>away from hazards, near evacuation area and emergency bin.</a:t>
            </a:r>
            <a:r>
              <a:rPr lang="en-US" sz="1200" b="0" i="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 Under most common circumstances (including fire and earthquakes), emergency teams, if activated, will meet at their outdoor location. If not stated in the District’s protocol, emergency teams will be activated based on the nature of the incident at the discretion of the Incident Commander.</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8330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previous slide.</a:t>
            </a: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6412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Facilitator states, as previously mentioned, the QRG also lists the team members and should be reviewed and accessible.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latin typeface="Bahnschrift SemiLight"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latin typeface="Bahnschrift SemiLight" panose="020B0502040204020203"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1927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uses handout,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School Emergency Team Assignments and Duties Activity</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to lead participants, grouped by assigned emergency team through a seven-to-ten-minute activity. Staff with multiple emergency team assignments can select the one with which they are least familiar.</a:t>
            </a:r>
            <a:endParaRPr lang="en-US" b="0" dirty="0"/>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5105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Facilitator states: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cs typeface="Times New Roman" panose="02020603050405020304" pitchFamily="18" charset="0"/>
              </a:rPr>
              <a:t>-As some of you noted, the Supply/Equipment Team ensures adequate supplies/equipment are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cs typeface="Times New Roman" panose="02020603050405020304" pitchFamily="18" charset="0"/>
              </a:rPr>
              <a:t>-Emergency supplies/equipment are stored in an emergency bin located near our assembly area which for our school is (specifies where).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cs typeface="Times New Roman" panose="02020603050405020304" pitchFamily="18" charset="0"/>
              </a:rPr>
              <a:t>-Our school inventories the emergency bin twice a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cs typeface="Times New Roman" panose="02020603050405020304" pitchFamily="18" charset="0"/>
              </a:rPr>
              <a:t>- Team leads should review the </a:t>
            </a:r>
            <a:r>
              <a:rPr lang="en-US" sz="1200" u="sng" dirty="0">
                <a:solidFill>
                  <a:srgbClr val="0563C1"/>
                </a:solidFill>
                <a:effectLst/>
                <a:latin typeface="Bahnschrift SemiLight" panose="020B0502040204020203" pitchFamily="34" charset="0"/>
                <a:ea typeface="Calibri" panose="020F0502020204030204" pitchFamily="34" charset="0"/>
                <a:cs typeface="Times New Roman" panose="02020603050405020304" pitchFamily="18" charset="0"/>
                <a:hlinkClick r:id="rId3"/>
              </a:rPr>
              <a:t>Emergency Team Duties and Supply Lists</a:t>
            </a:r>
            <a:r>
              <a:rPr lang="en-US" sz="1200" dirty="0">
                <a:effectLst/>
                <a:latin typeface="Bahnschrift SemiLight" panose="020B0502040204020203" pitchFamily="34" charset="0"/>
                <a:cs typeface="Times New Roman" panose="02020603050405020304" pitchFamily="18" charset="0"/>
              </a:rPr>
              <a:t> to ensure supplies are available.</a:t>
            </a: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5974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latin typeface="Bahnschrift SemiLight" panose="020B0502040204020203" pitchFamily="34" charset="0"/>
                <a:cs typeface="Times New Roman" panose="02020603050405020304" pitchFamily="18" charset="0"/>
              </a:rPr>
              <a:t>Facilitator provides school-specific details for each item listed (also specified in Step 4, Planning or Emergency View as specified above).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Bahnschrift SemiLight"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Arial" panose="020B0604020202020204" pitchFamily="34" charset="0"/>
              </a:rPr>
              <a:t>For facilitator background/do not need to share:</a:t>
            </a:r>
          </a:p>
          <a:p>
            <a:pPr marL="0" lvl="0" indent="0" algn="l" rtl="0">
              <a:spcBef>
                <a:spcPts val="0"/>
              </a:spcBef>
              <a:spcAft>
                <a:spcPts val="0"/>
              </a:spcAft>
              <a:buNone/>
            </a:pPr>
            <a:r>
              <a:rPr lang="en-US" dirty="0"/>
              <a:t>- Incident Command Team meets near the Assembly Area team.</a:t>
            </a: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8331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Facilitator may ask staff to read slide particularly sections most relevant to their role(s). Provides opportunity to share.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cs typeface="Times New Roman" panose="02020603050405020304" pitchFamily="18" charset="0"/>
              </a:rPr>
              <a:t> </a:t>
            </a:r>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7839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Facilitator states: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u="sng" dirty="0">
                <a:solidFill>
                  <a:srgbClr val="0563C1"/>
                </a:solidFill>
                <a:effectLst/>
                <a:latin typeface="Bahnschrift SemiLight" panose="020B0502040204020203" pitchFamily="34" charset="0"/>
                <a:ea typeface="Calibri" panose="020F0502020204030204" pitchFamily="34" charset="0"/>
                <a:cs typeface="Times New Roman" panose="02020603050405020304" pitchFamily="18" charset="0"/>
                <a:hlinkClick r:id="rId3"/>
              </a:rPr>
              <a:t>MyPLN STEPS courses</a:t>
            </a:r>
            <a:r>
              <a:rPr lang="en-US" sz="1200" u="none" dirty="0">
                <a:solidFill>
                  <a:srgbClr val="0563C1"/>
                </a:solidFill>
                <a:effectLst/>
                <a:latin typeface="Bahnschrift SemiLight" panose="020B0502040204020203" pitchFamily="34" charset="0"/>
                <a:ea typeface="Calibri" panose="020F0502020204030204" pitchFamily="34" charset="0"/>
                <a:cs typeface="Times New Roman" panose="02020603050405020304" pitchFamily="18" charset="0"/>
              </a:rPr>
              <a:t> include Search and Rescue (STEPS 214) </a:t>
            </a: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and Triage Team (First Aid) (STEPS 213) trainings, as well as for specific disasters (STEPS 200- fire; STEPS 202- earthquake; STEPS 203- lockdown, STEPS 204-Shelter in Place, STEPS 205-Radiological Incident).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333333"/>
                </a:solidFill>
                <a:effectLst/>
                <a:latin typeface="Verdana" panose="020B0604030504040204" pitchFamily="34" charset="0"/>
              </a:rPr>
              <a:t>The Community Emergency Response Team (CERT) program educates people about disaster preparedness for hazards that may impact their area and trains them in basic disaster response skills, such as fire safety, light search and rescue, team organization, and disaster medical operations. </a:t>
            </a:r>
            <a:endParaRPr lang="en-US" sz="1200" dirty="0">
              <a:effectLst/>
              <a:latin typeface="Bahnschrift SemiLight"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cs typeface="Times New Roman" panose="02020603050405020304" pitchFamily="18" charset="0"/>
              </a:rPr>
              <a:t> </a:t>
            </a:r>
            <a:endParaRPr lang="en-US" dirty="0"/>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8950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a:t>
            </a:r>
            <a:r>
              <a:rPr lang="en-US" baseline="0" dirty="0"/>
              <a:t> reviews/allows staff to review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Facilitator asks staff to read slide and consider how their specific emergency role(s) will support the school during the full-scale exercise. Staff can share their experiences in past </a:t>
            </a:r>
            <a:r>
              <a:rPr lang="en-US" sz="1200" dirty="0" err="1">
                <a:effectLst/>
                <a:latin typeface="Bahnschrift SemiLight" panose="020B0502040204020203" pitchFamily="34" charset="0"/>
                <a:ea typeface="Calibri" panose="020F0502020204030204" pitchFamily="34" charset="0"/>
                <a:cs typeface="Times New Roman" panose="02020603050405020304" pitchFamily="18" charset="0"/>
              </a:rPr>
              <a:t>ShakeOut’s</a:t>
            </a: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 and/or their commitments/focus for this year. </a:t>
            </a:r>
            <a:endParaRPr lang="en-US" dirty="0"/>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6323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0" indent="0">
              <a:buFontTx/>
              <a:buNone/>
            </a:pPr>
            <a:r>
              <a:rPr lang="en-US" sz="1200" b="0" i="0" kern="1200" dirty="0">
                <a:solidFill>
                  <a:schemeClr val="tx1"/>
                </a:solidFill>
                <a:effectLst/>
                <a:latin typeface="+mn-lt"/>
                <a:ea typeface="+mn-ea"/>
                <a:cs typeface="+mn-cs"/>
              </a:rPr>
              <a:t>-The </a:t>
            </a:r>
            <a:r>
              <a:rPr lang="en-US" sz="1200" b="0" i="0" kern="1200" baseline="0" dirty="0">
                <a:solidFill>
                  <a:schemeClr val="tx1"/>
                </a:solidFill>
                <a:effectLst/>
                <a:latin typeface="+mn-lt"/>
                <a:ea typeface="+mn-ea"/>
                <a:cs typeface="+mn-cs"/>
              </a:rPr>
              <a:t>Emergency Classroom Quick Guide is used by staff to remind them of emergency/drill procedures. </a:t>
            </a:r>
          </a:p>
          <a:p>
            <a:pPr marL="0" indent="0">
              <a:buFontTx/>
              <a:buNone/>
            </a:pPr>
            <a:r>
              <a:rPr lang="en-US" dirty="0"/>
              <a:t>-Guide has the same information as that which is in the ISSP. </a:t>
            </a:r>
          </a:p>
          <a:p>
            <a:pPr marL="0" indent="0">
              <a:buFontTx/>
              <a:buNone/>
            </a:pPr>
            <a:r>
              <a:rPr lang="en-US" sz="1200" b="0" i="0" kern="1200" baseline="0" dirty="0">
                <a:solidFill>
                  <a:schemeClr val="tx1"/>
                </a:solidFill>
                <a:effectLst/>
                <a:latin typeface="+mn-lt"/>
                <a:ea typeface="+mn-ea"/>
                <a:cs typeface="+mn-cs"/>
              </a:rPr>
              <a:t>-Guide should be visibly posted in all classrooms and common areas.</a:t>
            </a:r>
          </a:p>
          <a:p>
            <a:pPr marL="0" indent="0">
              <a:buFontTx/>
              <a:buNone/>
            </a:pPr>
            <a:r>
              <a:rPr lang="en-US" sz="1200" b="0" i="0" kern="1200" baseline="0" dirty="0">
                <a:solidFill>
                  <a:schemeClr val="tx1"/>
                </a:solidFill>
                <a:effectLst/>
                <a:latin typeface="+mn-lt"/>
                <a:ea typeface="+mn-ea"/>
                <a:cs typeface="+mn-cs"/>
              </a:rPr>
              <a:t>-During drills, we should be practicing use of our evacuation chair. (Facilitator delete if you do not have an evacuation chair.)</a:t>
            </a:r>
          </a:p>
          <a:p>
            <a:pPr marL="0" indent="0">
              <a:buFontTx/>
              <a:buNone/>
            </a:pPr>
            <a:endParaRPr lang="en-US" sz="1200" b="0" i="0" kern="1200" dirty="0">
              <a:solidFill>
                <a:schemeClr val="tx1"/>
              </a:solidFill>
              <a:effectLst/>
              <a:latin typeface="+mn-lt"/>
              <a:ea typeface="+mn-ea"/>
              <a:cs typeface="+mn-cs"/>
            </a:endParaRPr>
          </a:p>
          <a:p>
            <a:pPr marL="171450" indent="-171450">
              <a:buFontTx/>
              <a:buChar char="-"/>
            </a:pPr>
            <a:r>
              <a:rPr lang="en-US" sz="1200" b="0" i="0" kern="1200" dirty="0">
                <a:solidFill>
                  <a:schemeClr val="tx1"/>
                </a:solidFill>
                <a:effectLst/>
                <a:latin typeface="+mn-lt"/>
                <a:ea typeface="+mn-ea"/>
                <a:cs typeface="+mn-cs"/>
              </a:rPr>
              <a:t>The District’s STEED program provides training to all multiple-story schools and an Evac+Chair to support those with mobility needs in evacuating. (If applicable) Ours is located </a:t>
            </a:r>
            <a:r>
              <a:rPr lang="en-US" sz="1200" b="0" i="0" kern="1200" dirty="0">
                <a:solidFill>
                  <a:srgbClr val="FF0000"/>
                </a:solidFill>
                <a:effectLst/>
                <a:latin typeface="+mn-lt"/>
                <a:ea typeface="+mn-ea"/>
                <a:cs typeface="+mn-cs"/>
              </a:rPr>
              <a:t>…</a:t>
            </a:r>
            <a:r>
              <a:rPr lang="en-US" sz="1200" b="0" i="0" kern="1200" dirty="0">
                <a:solidFill>
                  <a:schemeClr val="tx1"/>
                </a:solidFill>
                <a:effectLst/>
                <a:latin typeface="+mn-lt"/>
                <a:ea typeface="+mn-ea"/>
                <a:cs typeface="+mn-cs"/>
              </a:rPr>
              <a:t>; the team which was trained included</a:t>
            </a:r>
            <a:r>
              <a:rPr lang="en-US" sz="1200" b="0" i="0" kern="1200" dirty="0">
                <a:solidFill>
                  <a:srgbClr val="FF0000"/>
                </a:solidFill>
                <a:effectLst/>
                <a:latin typeface="+mn-lt"/>
                <a:ea typeface="+mn-ea"/>
                <a:cs typeface="+mn-cs"/>
              </a:rPr>
              <a:t>…. </a:t>
            </a:r>
          </a:p>
          <a:p>
            <a:pPr marL="171450" indent="-171450">
              <a:buFontTx/>
              <a:buChar cha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endParaRPr lang="en-US" sz="1200" b="0" i="0" kern="1200" dirty="0">
              <a:solidFill>
                <a:schemeClr val="tx1"/>
              </a:solidFill>
              <a:effectLst/>
              <a:latin typeface="+mn-lt"/>
              <a:ea typeface="+mn-ea"/>
              <a:cs typeface="+mn-cs"/>
            </a:endParaRPr>
          </a:p>
          <a:p>
            <a:pPr marL="171450" indent="-171450">
              <a:buFontTx/>
              <a:buChar char="-"/>
            </a:pPr>
            <a:r>
              <a:rPr lang="en-US" dirty="0"/>
              <a:t>All schools were provided a new version of the guide</a:t>
            </a:r>
            <a:r>
              <a:rPr lang="en-US" baseline="0" dirty="0"/>
              <a:t> in August/September 2022. Ensure updated one is in use.</a:t>
            </a:r>
          </a:p>
          <a:p>
            <a:pPr marL="171450" indent="-171450">
              <a:buFontTx/>
              <a:buChar char="-"/>
            </a:pPr>
            <a:r>
              <a:rPr lang="en-US" baseline="0" dirty="0"/>
              <a:t>For more information on evacuation chair training, access:</a:t>
            </a:r>
            <a:r>
              <a:rPr lang="en-US" sz="1200" u="none" baseline="0" dirty="0">
                <a:solidFill>
                  <a:schemeClr val="tx1"/>
                </a:solidFill>
                <a:effectLst/>
                <a:latin typeface="+mn-lt"/>
                <a:ea typeface="+mn-ea"/>
                <a:cs typeface="+mn-cs"/>
              </a:rPr>
              <a:t> </a:t>
            </a:r>
            <a:r>
              <a:rPr lang="en-US" sz="1200" u="sng" dirty="0" err="1">
                <a:solidFill>
                  <a:srgbClr val="0563C1"/>
                </a:solidFill>
                <a:effectLst/>
                <a:latin typeface="Bahnschrift SemiLight" panose="020B0502040204020203" pitchFamily="34" charset="0"/>
                <a:ea typeface="Calibri" panose="020F0502020204030204" pitchFamily="34" charset="0"/>
                <a:cs typeface="Times New Roman" panose="02020603050405020304" pitchFamily="18" charset="0"/>
                <a:hlinkClick r:id="rId3"/>
              </a:rPr>
              <a:t>STairway</a:t>
            </a:r>
            <a:r>
              <a:rPr lang="en-US" sz="1200" u="sng" dirty="0">
                <a:solidFill>
                  <a:srgbClr val="0563C1"/>
                </a:solidFill>
                <a:effectLst/>
                <a:latin typeface="Bahnschrift SemiLight" panose="020B0502040204020203" pitchFamily="34" charset="0"/>
                <a:ea typeface="Calibri" panose="020F0502020204030204" pitchFamily="34" charset="0"/>
                <a:cs typeface="Times New Roman" panose="02020603050405020304" pitchFamily="18" charset="0"/>
                <a:hlinkClick r:id="rId3"/>
              </a:rPr>
              <a:t> Emergency Evacuation for Disabilities</a:t>
            </a:r>
          </a:p>
          <a:p>
            <a:pPr marL="0" indent="0">
              <a:buNone/>
            </a:pPr>
            <a:r>
              <a:rPr lang="en-US" sz="1200" u="sng" dirty="0">
                <a:solidFill>
                  <a:srgbClr val="0563C1"/>
                </a:solidFill>
                <a:effectLst/>
                <a:latin typeface="Bahnschrift SemiLight" panose="020B0502040204020203" pitchFamily="34" charset="0"/>
                <a:ea typeface="Calibri" panose="020F0502020204030204" pitchFamily="34" charset="0"/>
                <a:cs typeface="Times New Roman" panose="02020603050405020304" pitchFamily="18" charset="0"/>
                <a:hlinkClick r:id="rId3"/>
              </a:rPr>
              <a:t>(STEED)</a:t>
            </a:r>
            <a:r>
              <a:rPr lang="en-US" sz="1200" u="sng" dirty="0">
                <a:solidFill>
                  <a:srgbClr val="0563C1"/>
                </a:solidFill>
                <a:effectLst/>
                <a:latin typeface="Bahnschrift SemiLight" panose="020B0502040204020203" pitchFamily="34" charset="0"/>
                <a:ea typeface="Calibri" panose="020F0502020204030204" pitchFamily="34" charset="0"/>
                <a:cs typeface="Times New Roman" panose="02020603050405020304" pitchFamily="18" charset="0"/>
              </a:rPr>
              <a:t> </a:t>
            </a:r>
            <a:endParaRPr lang="en-US" dirty="0"/>
          </a:p>
          <a:p>
            <a:pPr marL="171450" indent="-171450">
              <a:buFontTx/>
              <a:buChar char="-"/>
            </a:pPr>
            <a:endParaRPr lang="en-US" dirty="0"/>
          </a:p>
          <a:p>
            <a:endParaRPr lang="en-US" dirty="0"/>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8507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solidFill>
                  <a:srgbClr val="FF0000"/>
                </a:solidFill>
              </a:rPr>
              <a:t>Facilitator</a:t>
            </a:r>
            <a:r>
              <a:rPr lang="en-US" baseline="0" dirty="0">
                <a:solidFill>
                  <a:srgbClr val="FF0000"/>
                </a:solidFill>
              </a:rPr>
              <a:t> answers questions. </a:t>
            </a:r>
            <a:endParaRPr lang="en-US" sz="1200" b="0" i="0" kern="1200" dirty="0">
              <a:solidFill>
                <a:srgbClr val="FF0000"/>
              </a:solidFill>
              <a:effectLst/>
            </a:endParaRPr>
          </a:p>
          <a:p>
            <a:endParaRPr lang="en-US" sz="1200" b="0" i="0" kern="1200" dirty="0">
              <a:solidFill>
                <a:schemeClr val="tx1"/>
              </a:solidFill>
              <a:effectLst/>
              <a:latin typeface="+mn-lt"/>
              <a:ea typeface="+mn-ea"/>
              <a:cs typeface="+mn-cs"/>
            </a:endParaRPr>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5543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Facilitator</a:t>
            </a:r>
            <a:r>
              <a:rPr lang="en-US" baseline="0" dirty="0">
                <a:solidFill>
                  <a:srgbClr val="FF0000"/>
                </a:solidFill>
              </a:rPr>
              <a:t> provides contact information for school’s emergency drill/ISSP designee(s).</a:t>
            </a:r>
            <a:endParaRPr lang="en-US" dirty="0">
              <a:solidFill>
                <a:srgbClr val="FF0000"/>
              </a:solidFill>
            </a:endParaRP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1777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dirty="0">
              <a:solidFill>
                <a:srgbClr val="FF0000"/>
              </a:solidFill>
            </a:endParaRPr>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7289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a:t>
            </a:r>
            <a:r>
              <a:rPr lang="en-US" baseline="0" dirty="0"/>
              <a:t> reviews/allows staff to review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Facilitator states: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This training is called the </a:t>
            </a:r>
            <a:r>
              <a:rPr lang="en-US" sz="1200" kern="1200" dirty="0">
                <a:solidFill>
                  <a:schemeClr val="bg1"/>
                </a:solidFill>
                <a:latin typeface="+mj-lt"/>
                <a:ea typeface="+mj-ea"/>
                <a:cs typeface="+mj-cs"/>
              </a:rPr>
              <a:t>School Emergency Team Assignments and Duties. The ISSP holds this information for our school and thus you will notice many references to the ISSP.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bg1"/>
                </a:solidFill>
                <a:latin typeface="+mj-lt"/>
                <a:ea typeface="+mj-ea"/>
                <a:cs typeface="+mj-cs"/>
              </a:rPr>
              <a:t>Additionally, as stated in bullet three, this training satisfies the annual ISSP overview/training.</a:t>
            </a:r>
            <a:endParaRPr lang="en-US" baseline="0" dirty="0"/>
          </a:p>
          <a:p>
            <a:endParaRPr lang="en-US" dirty="0"/>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Facilitator states that o</a:t>
            </a:r>
            <a:r>
              <a:rPr lang="en-US" sz="1200" dirty="0">
                <a:solidFill>
                  <a:schemeClr val="bg1"/>
                </a:solidFill>
                <a:effectLst/>
                <a:latin typeface="Bahnschrift SemiLight" panose="020B0502040204020203" pitchFamily="34" charset="0"/>
                <a:ea typeface="Calibri" panose="020F0502020204030204" pitchFamily="34" charset="0"/>
                <a:cs typeface="Times New Roman" panose="02020603050405020304" pitchFamily="18" charset="0"/>
              </a:rPr>
              <a:t>nline ISSP has 2 views: Planning and Emergency Views.</a:t>
            </a:r>
            <a:endParaRPr lang="en-US" dirty="0"/>
          </a:p>
          <a:p>
            <a:r>
              <a:rPr lang="en-US" dirty="0"/>
              <a:t>- Facilitator</a:t>
            </a:r>
            <a:r>
              <a:rPr lang="en-US" baseline="0" dirty="0"/>
              <a:t> demonstrates accessing planning and emergency views (on “School Details” screen, Current ISSP section, then select “Planning View” or “Emergency View” button; to go back click on the “Back to School Details” blue button on the upper left).</a:t>
            </a:r>
          </a:p>
          <a:p>
            <a:pPr marL="0" indent="0">
              <a:buFontTx/>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a:solidFill>
                  <a:schemeClr val="tx1"/>
                </a:solidFill>
                <a:effectLst/>
                <a:latin typeface="+mn-lt"/>
                <a:ea typeface="+mn-ea"/>
                <a:cs typeface="+mn-cs"/>
              </a:rPr>
              <a:t>Background for facilitator/not</a:t>
            </a:r>
            <a:r>
              <a:rPr lang="en-US" sz="1200" b="0" i="0" u="sng" kern="1200" baseline="0" dirty="0">
                <a:solidFill>
                  <a:schemeClr val="tx1"/>
                </a:solidFill>
                <a:effectLst/>
                <a:latin typeface="+mn-lt"/>
                <a:ea typeface="+mn-ea"/>
                <a:cs typeface="+mn-cs"/>
              </a:rPr>
              <a:t> necessary to share</a:t>
            </a:r>
            <a:r>
              <a:rPr lang="en-US" sz="1200" b="0" i="0" kern="1200" baseline="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pPr marL="0" indent="0">
              <a:buFontTx/>
              <a:buNone/>
            </a:pPr>
            <a:r>
              <a:rPr lang="en-US" baseline="0" dirty="0">
                <a:highlight>
                  <a:srgbClr val="FFFF00"/>
                </a:highlight>
              </a:rPr>
              <a:t>- To get access for itinerants/any school staff who do not have access to their school’s online ISSP, contact OEM at oem@lausd.net or 213-241-3889. </a:t>
            </a:r>
          </a:p>
          <a:p>
            <a:pPr marL="171450" indent="-171450">
              <a:buFontTx/>
              <a:buChar char="-"/>
            </a:pPr>
            <a:endParaRPr lang="en-US" baseline="0" dirty="0"/>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6459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Facilitator downloads current ISSP (by clicking on the “Download” button in Current ISSP section of “School Details” screen, then clicking on the first document, “ISSP…”).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Facilitator states that staff can print a copy, but that it will be updated/changed throughout the year.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Facilitator states that each</a:t>
            </a:r>
            <a:r>
              <a:rPr lang="en-US" sz="1200" b="0" i="0" kern="1200" baseline="0" dirty="0">
                <a:solidFill>
                  <a:schemeClr val="tx1"/>
                </a:solidFill>
                <a:effectLst/>
                <a:latin typeface="+mn-lt"/>
                <a:ea typeface="+mn-ea"/>
                <a:cs typeface="+mn-cs"/>
              </a:rPr>
              <a:t> school has a unique ISSP based on its needs and resources and one which is annually updated through online entries/updates. At the school level, the update process is led</a:t>
            </a:r>
            <a:r>
              <a:rPr lang="en-US" sz="1200" b="0" i="0" kern="1200" dirty="0">
                <a:solidFill>
                  <a:schemeClr val="tx1"/>
                </a:solidFill>
                <a:effectLst/>
                <a:latin typeface="+mn-lt"/>
                <a:ea typeface="+mn-ea"/>
                <a:cs typeface="+mn-cs"/>
              </a:rPr>
              <a:t> by the School Safet</a:t>
            </a:r>
            <a:r>
              <a:rPr lang="en-US" dirty="0"/>
              <a:t>y Planning Committee (which is identified in the print plan, as well as online ISSP, Step 1, Required Team Members and Suggested Team Members)</a:t>
            </a:r>
            <a:r>
              <a:rPr lang="en-US" sz="1200" b="0" i="0" kern="1200" baseline="0" dirty="0">
                <a:solidFill>
                  <a:schemeClr val="tx1"/>
                </a:solidFill>
                <a:effectLst/>
                <a:latin typeface="+mn-lt"/>
                <a:ea typeface="+mn-ea"/>
                <a:cs typeface="+mn-cs"/>
              </a:rPr>
              <a:t>. The District also annually updates the standardized language in the ISSP.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Facilitator accesses Step 1 to display School Safety Planning Committee membership. (Access Current ISSP, Planning View, Step 1, Required Team Members and then Suggested Team Members.) The next slide also displays our required committee members.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At the annual ISSP public meeting (which all of you can/were invited to attend), the ISSP is shared in more depth with opportunity for public comment. Per Ed Code, our school </a:t>
            </a:r>
            <a:r>
              <a:rPr lang="en-US" b="0" i="0" dirty="0">
                <a:solidFill>
                  <a:srgbClr val="5F6468"/>
                </a:solidFill>
                <a:effectLst/>
                <a:latin typeface="Helvetica Neue"/>
              </a:rPr>
              <a:t>notifies local officials, representative of the local school employee organization; representative of each parent organization at the school site, including the parent teacher association and parent teacher clubs; representative of each teacher organization at the school site; representative of the student body government; and all persons who have indicated they want to be notified of the public meeting. The District will fulfill the requirement on behalf of all schools of notifying the local mayor.</a:t>
            </a: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6963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 allows participants to review slide.</a:t>
            </a:r>
          </a:p>
          <a:p>
            <a:r>
              <a:rPr lang="en-US" dirty="0"/>
              <a:t>Facilitator mentions that in addition to these committee members, their school has other suggested members </a:t>
            </a:r>
            <a:r>
              <a:rPr lang="en-US" dirty="0">
                <a:solidFill>
                  <a:srgbClr val="FF0000"/>
                </a:solidFill>
              </a:rPr>
              <a:t>including…(school completes).</a:t>
            </a: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890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a:t>
            </a:r>
          </a:p>
          <a:p>
            <a:endParaRPr lang="en-US" baseline="0" dirty="0"/>
          </a:p>
          <a:p>
            <a:r>
              <a:rPr lang="en-US" baseline="0" dirty="0"/>
              <a:t>- Demonstrates use of Search feature- from any view and screen, searches, such as, for someone’s name, to see all emergency roles assigned to them; searches </a:t>
            </a:r>
            <a:r>
              <a:rPr lang="en-US" strike="noStrike" baseline="0" dirty="0"/>
              <a:t>for “lockdown” </a:t>
            </a:r>
            <a:r>
              <a:rPr lang="en-US" baseline="0" dirty="0"/>
              <a:t>(to see District protocol) and/or for any other topic of interest. (Search field is on the upper right of every screen/view.)</a:t>
            </a:r>
          </a:p>
          <a:p>
            <a:pPr marL="0" indent="0">
              <a:buFontTx/>
              <a:buNone/>
            </a:pPr>
            <a:r>
              <a:rPr lang="en-US" baseline="0" dirty="0"/>
              <a:t>-Downloads Quick Reference Guide (QRG)- states that like the Emergency View, the QRG has some of most critical information to support emergencies; this includes: </a:t>
            </a:r>
          </a:p>
          <a:p>
            <a:pPr marL="171450" indent="-171450">
              <a:buFont typeface="Courier New" panose="02070309020205020404" pitchFamily="49" charset="0"/>
              <a:buChar char="o"/>
            </a:pPr>
            <a:r>
              <a:rPr lang="en-US" baseline="0" dirty="0"/>
              <a:t>Incident Command Team</a:t>
            </a:r>
          </a:p>
          <a:p>
            <a:pPr marL="171450" indent="-171450">
              <a:buFont typeface="Courier New" panose="02070309020205020404" pitchFamily="49" charset="0"/>
              <a:buChar char="o"/>
            </a:pPr>
            <a:r>
              <a:rPr lang="en-US" baseline="0" dirty="0"/>
              <a:t>Emergency contacts</a:t>
            </a:r>
          </a:p>
          <a:p>
            <a:pPr marL="171450" indent="-171450">
              <a:buFont typeface="Courier New" panose="02070309020205020404" pitchFamily="49" charset="0"/>
              <a:buChar char="o"/>
            </a:pPr>
            <a:r>
              <a:rPr lang="en-US" baseline="0" dirty="0"/>
              <a:t>Emergency teams</a:t>
            </a:r>
          </a:p>
          <a:p>
            <a:pPr marL="171450" indent="-171450">
              <a:buFont typeface="Courier New" panose="02070309020205020404" pitchFamily="49" charset="0"/>
              <a:buChar char="o"/>
            </a:pPr>
            <a:r>
              <a:rPr lang="en-US" baseline="0" dirty="0"/>
              <a:t>Maps/plans</a:t>
            </a:r>
          </a:p>
          <a:p>
            <a:pPr marL="0" indent="0">
              <a:buFontTx/>
              <a:buNone/>
            </a:pPr>
            <a:r>
              <a:rPr lang="en-US" baseline="0" dirty="0"/>
              <a:t>- States that the QRG should be reviewed by all employees (QRG should have been previously distributed to all staff); teachers may want to file with classroom emergency folder.</a:t>
            </a:r>
          </a:p>
          <a:p>
            <a:pPr marL="0" indent="0">
              <a:buFontTx/>
              <a:buNone/>
            </a:pPr>
            <a:endParaRPr lang="en-US" baseline="0" dirty="0"/>
          </a:p>
          <a:p>
            <a:pPr marL="0" indent="0">
              <a:buFontTx/>
              <a:buNone/>
            </a:pPr>
            <a:r>
              <a:rPr lang="en-US" baseline="0" dirty="0"/>
              <a:t>-Demonstrates how to access QRG: from “Current Integrated Safe School Plan” section on the School Details screen, clicks “Download” button; 3 or 4 documents will download including the QRG. (The fourth document, Tsunami Annex, only downloads for schools in the tsunami zone.)</a:t>
            </a:r>
          </a:p>
          <a:p>
            <a:pPr marL="0" indent="0">
              <a:buFontTx/>
              <a:buNone/>
            </a:pPr>
            <a:endParaRPr lang="en-US" baseline="0" dirty="0"/>
          </a:p>
          <a:p>
            <a:pPr marL="0" indent="0">
              <a:buFontTx/>
              <a:buNone/>
            </a:pPr>
            <a:r>
              <a:rPr lang="en-US" baseline="0" dirty="0"/>
              <a:t>-Displays the school’s QRG (if time was not previously provided for staff to review).</a:t>
            </a: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0086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a:t>
            </a:r>
          </a:p>
          <a:p>
            <a:r>
              <a:rPr lang="en-US" baseline="0" dirty="0"/>
              <a:t>- Demonstrates how to access Emergency View (on School Details screen, Current ISSP section, selects Emergency View); shows four tabs (School Emergency Teams, Emergency Functions, Threats and Hazards and Floor Plans and Maps) and briefly explores each.</a:t>
            </a:r>
          </a:p>
          <a:p>
            <a:endParaRPr lang="en-US" baseline="0" dirty="0"/>
          </a:p>
          <a:p>
            <a:r>
              <a:rPr lang="en-US" baseline="0" dirty="0"/>
              <a:t>-Accesses School Emergency Teams tab to briefly review the following: </a:t>
            </a:r>
          </a:p>
          <a:p>
            <a:pPr marL="171450" indent="-171450">
              <a:buFont typeface="Courier New" panose="02070309020205020404" pitchFamily="49" charset="0"/>
              <a:buChar char="o"/>
            </a:pPr>
            <a:r>
              <a:rPr lang="en-US" baseline="0" dirty="0"/>
              <a:t>Incident Command Team (points out Incident Commander and its backup, Search and Rescue, Triage and Assembly Area roles and any others)</a:t>
            </a:r>
          </a:p>
          <a:p>
            <a:pPr marL="171450" indent="-171450">
              <a:buFont typeface="Courier New" panose="02070309020205020404" pitchFamily="49" charset="0"/>
              <a:buChar char="o"/>
            </a:pPr>
            <a:r>
              <a:rPr lang="en-US" baseline="0" dirty="0"/>
              <a:t>School Site Crisis Team (reads description in table); states that these roles are the same as those listed in IC team chart except Psychological First Aid which is not on IC chart.</a:t>
            </a:r>
          </a:p>
          <a:p>
            <a:endParaRPr lang="en-US" baseline="0" dirty="0"/>
          </a:p>
          <a:p>
            <a:r>
              <a:rPr lang="en-US" baseline="0" dirty="0"/>
              <a:t>-Points out that there are Emergency Contacts to reach some key staff after hours for emergencies.</a:t>
            </a:r>
          </a:p>
          <a:p>
            <a:endParaRPr lang="en-US" baseline="0" dirty="0"/>
          </a:p>
          <a:p>
            <a:r>
              <a:rPr lang="en-US" baseline="0" dirty="0"/>
              <a:t>-Accesses/expands Team Assignments, for staff to view list of teams.</a:t>
            </a:r>
          </a:p>
          <a:p>
            <a:endParaRPr lang="en-US" baseline="0" dirty="0"/>
          </a:p>
          <a:p>
            <a:r>
              <a:rPr lang="en-US" baseline="0" dirty="0"/>
              <a:t>-Accesses “Resources” feature (from any view or screen) to display and skim </a:t>
            </a:r>
            <a:r>
              <a:rPr lang="en-US" sz="1200" u="sng" dirty="0">
                <a:solidFill>
                  <a:srgbClr val="0087C4"/>
                </a:solidFill>
                <a:effectLst/>
                <a:latin typeface="Bahnschrift SemiLight" panose="020B0502040204020203"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Emergency Team Duties and Supply Lists</a:t>
            </a:r>
            <a:r>
              <a:rPr lang="en-US" sz="1200" u="none" dirty="0">
                <a:solidFill>
                  <a:srgbClr val="0087C4"/>
                </a:solidFill>
                <a:effectLst/>
                <a:latin typeface="Bahnschrift SemiLight" panose="020B0502040204020203" pitchFamily="34" charset="0"/>
                <a:ea typeface="Calibri" panose="020F0502020204030204" pitchFamily="34" charset="0"/>
                <a:cs typeface="Times New Roman" panose="02020603050405020304" pitchFamily="18" charset="0"/>
              </a:rPr>
              <a:t> </a:t>
            </a:r>
            <a:r>
              <a:rPr lang="en-US" sz="1200" u="none" dirty="0">
                <a:solidFill>
                  <a:schemeClr val="bg1"/>
                </a:solidFill>
                <a:effectLst/>
                <a:latin typeface="Bahnschrift SemiLight" panose="020B0502040204020203" pitchFamily="34" charset="0"/>
                <a:ea typeface="Calibri" panose="020F0502020204030204" pitchFamily="34" charset="0"/>
                <a:cs typeface="Times New Roman" panose="02020603050405020304" pitchFamily="18" charset="0"/>
              </a:rPr>
              <a:t>under “Forms and Key References.” </a:t>
            </a:r>
          </a:p>
          <a:p>
            <a:endParaRPr lang="en-US" sz="1200" u="none" baseline="0" dirty="0">
              <a:solidFill>
                <a:schemeClr val="bg1"/>
              </a:solidFill>
              <a:effectLst/>
              <a:latin typeface="Bahnschrift SemiLight" panose="020B0502040204020203"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4059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a:t>
            </a:r>
          </a:p>
          <a:p>
            <a:r>
              <a:rPr lang="en-US" sz="1200" u="none" baseline="0" dirty="0">
                <a:solidFill>
                  <a:schemeClr val="bg1"/>
                </a:solidFill>
                <a:effectLst/>
                <a:latin typeface="Bahnschrift SemiLight" panose="020B0502040204020203" pitchFamily="34" charset="0"/>
                <a:cs typeface="Times New Roman" panose="02020603050405020304" pitchFamily="18" charset="0"/>
              </a:rPr>
              <a:t>-Accesses Emergency Functions tab. (If time permits, ask employees to review protocols for a few, such as, Accounting for all Persons and Relocation.)</a:t>
            </a:r>
          </a:p>
          <a:p>
            <a:r>
              <a:rPr lang="en-US" sz="1200" u="none" baseline="0" dirty="0">
                <a:solidFill>
                  <a:schemeClr val="bg1"/>
                </a:solidFill>
                <a:effectLst/>
                <a:latin typeface="Bahnschrift SemiLight" panose="020B0502040204020203" pitchFamily="34" charset="0"/>
                <a:cs typeface="Times New Roman" panose="02020603050405020304" pitchFamily="18" charset="0"/>
              </a:rPr>
              <a:t> </a:t>
            </a:r>
          </a:p>
          <a:p>
            <a:r>
              <a:rPr lang="en-US" sz="1200" u="none" baseline="0" dirty="0">
                <a:solidFill>
                  <a:schemeClr val="bg1"/>
                </a:solidFill>
                <a:effectLst/>
                <a:latin typeface="Bahnschrift SemiLight" panose="020B0502040204020203" pitchFamily="34" charset="0"/>
                <a:cs typeface="Times New Roman" panose="02020603050405020304" pitchFamily="18" charset="0"/>
              </a:rPr>
              <a:t>-Accesses Threats and Hazards tab. (If time permits, ask employees to review protocols for a few, such as, Food/Water Contamination and Utility Failure.)</a:t>
            </a:r>
          </a:p>
          <a:p>
            <a:endParaRPr lang="en-US" sz="1200" u="none" baseline="0" dirty="0">
              <a:solidFill>
                <a:schemeClr val="bg1"/>
              </a:solidFill>
              <a:effectLst/>
              <a:latin typeface="Bahnschrift SemiLight" panose="020B0502040204020203" pitchFamily="34" charset="0"/>
              <a:cs typeface="Times New Roman" panose="02020603050405020304" pitchFamily="18" charset="0"/>
            </a:endParaRPr>
          </a:p>
          <a:p>
            <a:r>
              <a:rPr lang="en-US" sz="1200" u="none" baseline="0" dirty="0">
                <a:solidFill>
                  <a:schemeClr val="bg1"/>
                </a:solidFill>
                <a:effectLst/>
                <a:latin typeface="Bahnschrift SemiLight" panose="020B0502040204020203" pitchFamily="34" charset="0"/>
                <a:cs typeface="Times New Roman" panose="02020603050405020304" pitchFamily="18" charset="0"/>
              </a:rPr>
              <a:t>-Accesses Floor Plans and Maps and points out that this tab includes Primary and Backup Off-site Locations’ contact information and map (labeled “vicinity map”). States that these are used in situations which require evacuating from the school premises and relocating to an off-campus site. Stresses that maps and plans must be redacted in any ISSP version which the public may access.</a:t>
            </a:r>
            <a:endParaRPr lang="en-US" baseline="0" dirty="0"/>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0131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71162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5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644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52"/>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2"/>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26742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8174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4"/>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4"/>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489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4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28550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46"/>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6"/>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6"/>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0435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4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9696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73963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9"/>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73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0"/>
          <p:cNvSpPr>
            <a:spLocks noGrp="1"/>
          </p:cNvSpPr>
          <p:nvPr>
            <p:ph type="pic" idx="2"/>
          </p:nvPr>
        </p:nvSpPr>
        <p:spPr>
          <a:xfrm>
            <a:off x="5183188" y="987427"/>
            <a:ext cx="6172200" cy="4873625"/>
          </a:xfrm>
          <a:prstGeom prst="rect">
            <a:avLst/>
          </a:prstGeom>
          <a:noFill/>
          <a:ln>
            <a:noFill/>
          </a:ln>
        </p:spPr>
      </p:sp>
      <p:sp>
        <p:nvSpPr>
          <p:cNvPr id="68" name="Google Shape;68;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252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9798524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package" Target="../embeddings/Microsoft_PowerPoint_Presentation.pptx"/><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lausd.org/cms/lib/CA01000043/Centricity/Domain/318/Emergency%20Team%20Duties%20and%20Supply%20Lists%202023-24.pdf" TargetMode="External"/><Relationship Id="rId5" Type="http://schemas.openxmlformats.org/officeDocument/2006/relationships/hyperlink" Target="https://www.lausd.org/cms/lib/CA01000043/Centricity/Domain/318/REF-5451.3.pdf" TargetMode="External"/><Relationship Id="rId4" Type="http://schemas.openxmlformats.org/officeDocument/2006/relationships/image" Target="../media/image2.png"/><Relationship Id="rId9"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png"/><Relationship Id="rId7" Type="http://schemas.openxmlformats.org/officeDocument/2006/relationships/hyperlink" Target="https://lausd.org/cert"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www.lausd.org/mypln" TargetMode="External"/><Relationship Id="rId5" Type="http://schemas.openxmlformats.org/officeDocument/2006/relationships/hyperlink" Target="https://www.lausd.org/Page/4691"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lausd.org/Page/2649" TargetMode="External"/><Relationship Id="rId5" Type="http://schemas.openxmlformats.org/officeDocument/2006/relationships/image" Target="../media/image2.png"/><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wm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oleObject" Target="../embeddings/oleObject4.bin"/><Relationship Id="rId5" Type="http://schemas.openxmlformats.org/officeDocument/2006/relationships/hyperlink" Target="https://achieve.lausd.net/cms/lib/CA01000043/Centricity/Domain/318/Emergency_Quick_Guide_0822_FINAL%2008052022.pdf" TargetMode="Externa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issp.lausd.net/"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oleObject" Target="../embeddings/oleObject2.bin"/><Relationship Id="rId5" Type="http://schemas.openxmlformats.org/officeDocument/2006/relationships/hyperlink" Target="https://www.lausd.org/cms/lib/CA01000043/Centricity/Domain/318/Emergency%20Team%20Duties%20and%20Supply%20Lists%202023-24.pdf"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37"/>
        <p:cNvGrpSpPr/>
        <p:nvPr/>
      </p:nvGrpSpPr>
      <p:grpSpPr>
        <a:xfrm>
          <a:off x="0" y="0"/>
          <a:ext cx="0" cy="0"/>
          <a:chOff x="0" y="0"/>
          <a:chExt cx="0" cy="0"/>
        </a:xfrm>
      </p:grpSpPr>
      <p:pic>
        <p:nvPicPr>
          <p:cNvPr id="238" name="Google Shape;238;p10" descr="A group of palm trees with a city in the background&#10;&#10;Description automatically generated with medium confidence"/>
          <p:cNvPicPr preferRelativeResize="0"/>
          <p:nvPr/>
        </p:nvPicPr>
        <p:blipFill rotWithShape="1">
          <a:blip r:embed="rId3">
            <a:alphaModFix/>
          </a:blip>
          <a:srcRect r="49038"/>
          <a:stretch/>
        </p:blipFill>
        <p:spPr>
          <a:xfrm>
            <a:off x="6001897" y="0"/>
            <a:ext cx="6190103" cy="6858000"/>
          </a:xfrm>
          <a:prstGeom prst="rect">
            <a:avLst/>
          </a:prstGeom>
          <a:noFill/>
          <a:ln>
            <a:noFill/>
          </a:ln>
        </p:spPr>
      </p:pic>
      <p:pic>
        <p:nvPicPr>
          <p:cNvPr id="239" name="Google Shape;239;p10"/>
          <p:cNvPicPr preferRelativeResize="0"/>
          <p:nvPr/>
        </p:nvPicPr>
        <p:blipFill rotWithShape="1">
          <a:blip r:embed="rId4">
            <a:alphaModFix/>
          </a:blip>
          <a:srcRect/>
          <a:stretch/>
        </p:blipFill>
        <p:spPr>
          <a:xfrm>
            <a:off x="393700" y="6086178"/>
            <a:ext cx="1363181" cy="411172"/>
          </a:xfrm>
          <a:prstGeom prst="rect">
            <a:avLst/>
          </a:prstGeom>
          <a:noFill/>
          <a:ln>
            <a:noFill/>
          </a:ln>
        </p:spPr>
      </p:pic>
      <p:sp>
        <p:nvSpPr>
          <p:cNvPr id="240" name="Google Shape;240;p10"/>
          <p:cNvSpPr txBox="1"/>
          <p:nvPr/>
        </p:nvSpPr>
        <p:spPr>
          <a:xfrm>
            <a:off x="330989" y="3044505"/>
            <a:ext cx="4499389" cy="126184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0000"/>
                </a:solidFill>
                <a:effectLst/>
                <a:uLnTx/>
                <a:uFillTx/>
                <a:latin typeface="Poppins SemiBold"/>
                <a:ea typeface="Poppins SemiBold"/>
                <a:cs typeface="Poppins SemiBold"/>
                <a:sym typeface="Poppins SemiBold"/>
              </a:rPr>
              <a:t>School Name</a:t>
            </a:r>
          </a:p>
          <a:p>
            <a:pPr>
              <a:buClr>
                <a:srgbClr val="000000"/>
              </a:buClr>
              <a:defRPr/>
            </a:pPr>
            <a:r>
              <a:rPr kumimoji="0" lang="en-US" sz="20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September/October date</a:t>
            </a:r>
            <a:r>
              <a:rPr kumimoji="0" lang="en-US" sz="2000" b="0" i="0" u="none" strike="noStrike" kern="0" cap="none" spc="0" normalizeH="0" baseline="0" noProof="0">
                <a:ln>
                  <a:noFill/>
                </a:ln>
                <a:solidFill>
                  <a:srgbClr val="FF0000"/>
                </a:solidFill>
                <a:effectLst/>
                <a:uLnTx/>
                <a:uFillTx/>
                <a:latin typeface="Poppins Light"/>
                <a:ea typeface="Poppins Light"/>
                <a:cs typeface="Poppins Light"/>
                <a:sym typeface="Poppins Light"/>
              </a:rPr>
              <a:t>, 2024</a:t>
            </a:r>
            <a:endParaRPr kumimoji="0" lang="en-US" sz="2000" b="0" i="0" u="none" strike="noStrike" kern="0" cap="none" spc="0" normalizeH="0" baseline="0" noProof="0" dirty="0">
              <a:ln>
                <a:noFill/>
              </a:ln>
              <a:solidFill>
                <a:srgbClr val="FF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FF0000"/>
              </a:solidFill>
              <a:effectLst/>
              <a:uLnTx/>
              <a:uFillTx/>
              <a:latin typeface="Arial"/>
              <a:cs typeface="Arial"/>
              <a:sym typeface="Arial"/>
            </a:endParaRPr>
          </a:p>
        </p:txBody>
      </p:sp>
      <p:sp>
        <p:nvSpPr>
          <p:cNvPr id="244" name="Google Shape;244;p10"/>
          <p:cNvSpPr txBox="1"/>
          <p:nvPr/>
        </p:nvSpPr>
        <p:spPr>
          <a:xfrm>
            <a:off x="330989" y="360650"/>
            <a:ext cx="5414903" cy="255450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School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Emergency Team Assignments and Duties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Google Shape;241;p10">
            <a:extLst>
              <a:ext uri="{FF2B5EF4-FFF2-40B4-BE49-F238E27FC236}">
                <a16:creationId xmlns:a16="http://schemas.microsoft.com/office/drawing/2014/main" id="{AF1A432F-C1FF-5446-5C0D-3A15FC0623CF}"/>
              </a:ext>
            </a:extLst>
          </p:cNvPr>
          <p:cNvSpPr txBox="1"/>
          <p:nvPr/>
        </p:nvSpPr>
        <p:spPr>
          <a:xfrm>
            <a:off x="363555" y="5217661"/>
            <a:ext cx="3175291"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Add school logo</a:t>
            </a:r>
            <a:endParaRPr kumimoji="0" sz="1400" b="0" i="0" u="none" strike="noStrike" kern="0" cap="none" spc="0" normalizeH="0" baseline="0" noProof="0" dirty="0">
              <a:ln>
                <a:noFill/>
              </a:ln>
              <a:solidFill>
                <a:srgbClr val="FF0000"/>
              </a:solidFill>
              <a:effectLst/>
              <a:uLnTx/>
              <a:uFillTx/>
              <a:latin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214304"/>
            <a:ext cx="10246592" cy="3046948"/>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Required nationwide and used by first responders, government agencies, including LAUSD, and others to manage emergencies/disasters</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EAE7E4"/>
                </a:solidFill>
                <a:latin typeface="Poppins Light"/>
                <a:ea typeface="Poppins Light"/>
                <a:cs typeface="Poppins Light"/>
                <a:sym typeface="Poppins Light"/>
              </a:rPr>
              <a:t>Consists of five functions/sections: Command, Operations, Planning and Intelligence, Logistics, and Finance &amp; Administration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EAE7E4"/>
                </a:solidFill>
                <a:latin typeface="Poppins Light"/>
                <a:ea typeface="Poppins Light"/>
                <a:cs typeface="Poppins Light"/>
                <a:sym typeface="Poppins Light"/>
              </a:rPr>
              <a:t>During emergencies, Incident Commander</a:t>
            </a:r>
            <a:br>
              <a:rPr lang="en-US" sz="2400" kern="0" dirty="0">
                <a:solidFill>
                  <a:srgbClr val="EAE7E4"/>
                </a:solidFill>
                <a:latin typeface="Poppins Light"/>
                <a:ea typeface="Poppins Light"/>
                <a:cs typeface="Poppins Light"/>
                <a:sym typeface="Poppins Light"/>
              </a:rPr>
            </a:br>
            <a:r>
              <a:rPr lang="en-US" sz="2400" kern="0" dirty="0">
                <a:solidFill>
                  <a:srgbClr val="EAE7E4"/>
                </a:solidFill>
                <a:latin typeface="Poppins Light"/>
                <a:ea typeface="Poppins Light"/>
                <a:cs typeface="Poppins Light"/>
                <a:sym typeface="Poppins Light"/>
              </a:rPr>
              <a:t>will coordinate with municipal emergency </a:t>
            </a:r>
          </a:p>
          <a:p>
            <a:pPr marR="0" lvl="0" algn="l" defTabSz="914400" rtl="0" eaLnBrk="1" fontAlgn="auto" latinLnBrk="0" hangingPunct="1">
              <a:lnSpc>
                <a:spcPct val="100000"/>
              </a:lnSpc>
              <a:spcBef>
                <a:spcPts val="0"/>
              </a:spcBef>
              <a:spcAft>
                <a:spcPts val="0"/>
              </a:spcAft>
              <a:buClr>
                <a:srgbClr val="EAE7E4"/>
              </a:buClr>
              <a:buSzPts val="1100"/>
              <a:tabLst/>
              <a:defRPr/>
            </a:pPr>
            <a:r>
              <a:rPr lang="en-US" sz="2400" kern="0" dirty="0">
                <a:solidFill>
                  <a:srgbClr val="EAE7E4"/>
                </a:solidFill>
                <a:latin typeface="Poppins Light"/>
                <a:ea typeface="Poppins Light"/>
                <a:cs typeface="Poppins Light"/>
                <a:sym typeface="Poppins Light"/>
              </a:rPr>
              <a:t>  first responders</a:t>
            </a:r>
          </a:p>
        </p:txBody>
      </p:sp>
      <p:sp>
        <p:nvSpPr>
          <p:cNvPr id="275" name="Google Shape;275;p13"/>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Incident Command System</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5" name="Object 4">
            <a:hlinkClick r:id="" action="ppaction://ole?verb=0"/>
            <a:extLst>
              <a:ext uri="{FF2B5EF4-FFF2-40B4-BE49-F238E27FC236}">
                <a16:creationId xmlns:a16="http://schemas.microsoft.com/office/drawing/2014/main" id="{AF28CCB7-4CB4-423F-4DC6-CCBBC5FBF2CA}"/>
              </a:ext>
            </a:extLst>
          </p:cNvPr>
          <p:cNvGraphicFramePr>
            <a:graphicFrameLocks noChangeAspect="1"/>
          </p:cNvGraphicFramePr>
          <p:nvPr>
            <p:extLst>
              <p:ext uri="{D42A27DB-BD31-4B8C-83A1-F6EECF244321}">
                <p14:modId xmlns:p14="http://schemas.microsoft.com/office/powerpoint/2010/main" val="771553371"/>
              </p:ext>
            </p:extLst>
          </p:nvPr>
        </p:nvGraphicFramePr>
        <p:xfrm>
          <a:off x="7415677" y="3260436"/>
          <a:ext cx="4582359" cy="3436770"/>
        </p:xfrm>
        <a:graphic>
          <a:graphicData uri="http://schemas.openxmlformats.org/presentationml/2006/ole">
            <mc:AlternateContent xmlns:mc="http://schemas.openxmlformats.org/markup-compatibility/2006">
              <mc:Choice xmlns:v="urn:schemas-microsoft-com:vml" Requires="v">
                <p:oleObj name="Presentation" r:id="rId5" imgW="4220096" imgH="3165421" progId="PowerPoint.Show.12">
                  <p:embed/>
                </p:oleObj>
              </mc:Choice>
              <mc:Fallback>
                <p:oleObj name="Presentation" r:id="rId5" imgW="4220096" imgH="3165421" progId="PowerPoint.Show.12">
                  <p:embed/>
                  <p:pic>
                    <p:nvPicPr>
                      <p:cNvPr id="5" name="Object 4">
                        <a:hlinkClick r:id="" action="ppaction://ole?verb=0"/>
                        <a:extLst>
                          <a:ext uri="{FF2B5EF4-FFF2-40B4-BE49-F238E27FC236}">
                            <a16:creationId xmlns:a16="http://schemas.microsoft.com/office/drawing/2014/main" id="{AF28CCB7-4CB4-423F-4DC6-CCBBC5FBF2CA}"/>
                          </a:ext>
                        </a:extLst>
                      </p:cNvPr>
                      <p:cNvPicPr/>
                      <p:nvPr/>
                    </p:nvPicPr>
                    <p:blipFill>
                      <a:blip r:embed="rId6"/>
                      <a:stretch>
                        <a:fillRect/>
                      </a:stretch>
                    </p:blipFill>
                    <p:spPr>
                      <a:xfrm>
                        <a:off x="7415677" y="3260436"/>
                        <a:ext cx="4582359" cy="3436770"/>
                      </a:xfrm>
                      <a:prstGeom prst="rect">
                        <a:avLst/>
                      </a:prstGeom>
                    </p:spPr>
                  </p:pic>
                </p:oleObj>
              </mc:Fallback>
            </mc:AlternateContent>
          </a:graphicData>
        </a:graphic>
      </p:graphicFrame>
    </p:spTree>
    <p:extLst>
      <p:ext uri="{BB962C8B-B14F-4D97-AF65-F5344CB8AC3E}">
        <p14:creationId xmlns:p14="http://schemas.microsoft.com/office/powerpoint/2010/main" val="2971222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214304"/>
            <a:ext cx="10246592" cy="4524275"/>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Our school reviews and updates emergency team assignments as part of the yearly ISSP update process, as well as throughout the year.</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This includes 11 school emergency teams, two required positions (School Emergency Response Box and Access and Functional Needs) and 3 optional positions (Transportation Support, Documentation/Communication, and Cost/Staff Accounting). (demonstration)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All co-located schools/programs, if applicable, are represented and contribute to one ISSP and one set of emergency teams.</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Our school’s Quick Reference Guide (QRG) also lists team membership.</a:t>
            </a:r>
          </a:p>
        </p:txBody>
      </p:sp>
      <p:sp>
        <p:nvSpPr>
          <p:cNvPr id="275" name="Google Shape;275;p13"/>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Emergency Teams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33737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Emergency Teams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2" name="Table 1">
            <a:extLst>
              <a:ext uri="{FF2B5EF4-FFF2-40B4-BE49-F238E27FC236}">
                <a16:creationId xmlns:a16="http://schemas.microsoft.com/office/drawing/2014/main" id="{13FC01AE-2256-0B99-4196-B29F35E08E67}"/>
              </a:ext>
            </a:extLst>
          </p:cNvPr>
          <p:cNvGraphicFramePr>
            <a:graphicFrameLocks noGrp="1"/>
          </p:cNvGraphicFramePr>
          <p:nvPr>
            <p:extLst>
              <p:ext uri="{D42A27DB-BD31-4B8C-83A1-F6EECF244321}">
                <p14:modId xmlns:p14="http://schemas.microsoft.com/office/powerpoint/2010/main" val="1904283045"/>
              </p:ext>
            </p:extLst>
          </p:nvPr>
        </p:nvGraphicFramePr>
        <p:xfrm>
          <a:off x="126957" y="1479668"/>
          <a:ext cx="11938086" cy="4933445"/>
        </p:xfrm>
        <a:graphic>
          <a:graphicData uri="http://schemas.openxmlformats.org/drawingml/2006/table">
            <a:tbl>
              <a:tblPr firstRow="1" firstCol="1" bandRow="1">
                <a:tableStyleId>{5C22544A-7EE6-4342-B048-85BDC9FD1C3A}</a:tableStyleId>
              </a:tblPr>
              <a:tblGrid>
                <a:gridCol w="2930184">
                  <a:extLst>
                    <a:ext uri="{9D8B030D-6E8A-4147-A177-3AD203B41FA5}">
                      <a16:colId xmlns:a16="http://schemas.microsoft.com/office/drawing/2014/main" val="801878826"/>
                    </a:ext>
                  </a:extLst>
                </a:gridCol>
                <a:gridCol w="4474894">
                  <a:extLst>
                    <a:ext uri="{9D8B030D-6E8A-4147-A177-3AD203B41FA5}">
                      <a16:colId xmlns:a16="http://schemas.microsoft.com/office/drawing/2014/main" val="1556650660"/>
                    </a:ext>
                  </a:extLst>
                </a:gridCol>
                <a:gridCol w="2440850">
                  <a:extLst>
                    <a:ext uri="{9D8B030D-6E8A-4147-A177-3AD203B41FA5}">
                      <a16:colId xmlns:a16="http://schemas.microsoft.com/office/drawing/2014/main" val="3700563456"/>
                    </a:ext>
                  </a:extLst>
                </a:gridCol>
                <a:gridCol w="2092158">
                  <a:extLst>
                    <a:ext uri="{9D8B030D-6E8A-4147-A177-3AD203B41FA5}">
                      <a16:colId xmlns:a16="http://schemas.microsoft.com/office/drawing/2014/main" val="154775097"/>
                    </a:ext>
                  </a:extLst>
                </a:gridCol>
              </a:tblGrid>
              <a:tr h="278408">
                <a:tc>
                  <a:txBody>
                    <a:bodyPr/>
                    <a:lstStyle/>
                    <a:p>
                      <a:pPr marL="0" marR="0">
                        <a:lnSpc>
                          <a:spcPct val="107000"/>
                        </a:lnSpc>
                        <a:spcBef>
                          <a:spcPts val="0"/>
                        </a:spcBef>
                        <a:spcAft>
                          <a:spcPts val="0"/>
                        </a:spcAft>
                      </a:pPr>
                      <a:endParaRPr lang="en-US" sz="1800" kern="100" dirty="0">
                        <a:effectLst/>
                        <a:latin typeface="Poppins" panose="00000500000000000000" pitchFamily="2" charset="0"/>
                        <a:cs typeface="Poppins" panose="00000500000000000000" pitchFamily="2" charset="0"/>
                      </a:endParaRPr>
                    </a:p>
                    <a:p>
                      <a:pPr marL="0" marR="0">
                        <a:lnSpc>
                          <a:spcPct val="107000"/>
                        </a:lnSpc>
                        <a:spcBef>
                          <a:spcPts val="0"/>
                        </a:spcBef>
                        <a:spcAft>
                          <a:spcPts val="0"/>
                        </a:spcAft>
                      </a:pPr>
                      <a:endParaRPr lang="en-US" sz="1800" kern="100" dirty="0">
                        <a:effectLst/>
                        <a:latin typeface="Poppins" panose="00000500000000000000" pitchFamily="2" charset="0"/>
                        <a:cs typeface="Poppins" panose="00000500000000000000" pitchFamily="2" charset="0"/>
                      </a:endParaRPr>
                    </a:p>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Emergency Team</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endParaRPr lang="en-US" sz="1800" kern="100" dirty="0">
                        <a:effectLst/>
                        <a:latin typeface="Poppins" panose="00000500000000000000" pitchFamily="2" charset="0"/>
                        <a:cs typeface="Poppins" panose="00000500000000000000" pitchFamily="2" charset="0"/>
                      </a:endParaRPr>
                    </a:p>
                    <a:p>
                      <a:pPr marL="0" marR="0">
                        <a:lnSpc>
                          <a:spcPct val="107000"/>
                        </a:lnSpc>
                        <a:spcBef>
                          <a:spcPts val="0"/>
                        </a:spcBef>
                        <a:spcAft>
                          <a:spcPts val="0"/>
                        </a:spcAft>
                      </a:pPr>
                      <a:endParaRPr lang="en-US" sz="1800" kern="100" dirty="0">
                        <a:effectLst/>
                        <a:latin typeface="Poppins" panose="00000500000000000000" pitchFamily="2" charset="0"/>
                        <a:cs typeface="Poppins" panose="00000500000000000000" pitchFamily="2" charset="0"/>
                      </a:endParaRPr>
                    </a:p>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Description</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p>
                      <a:pPr marL="0" marR="0">
                        <a:lnSpc>
                          <a:spcPct val="107000"/>
                        </a:lnSpc>
                        <a:spcBef>
                          <a:spcPts val="0"/>
                        </a:spcBef>
                        <a:spcAft>
                          <a:spcPts val="0"/>
                        </a:spcAft>
                      </a:pP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p>
                      <a:pPr marL="0" marR="0">
                        <a:lnSpc>
                          <a:spcPct val="107000"/>
                        </a:lnSpc>
                        <a:spcBef>
                          <a:spcPts val="0"/>
                        </a:spcBef>
                        <a:spcAft>
                          <a:spcPts val="0"/>
                        </a:spcAft>
                      </a:pPr>
                      <a:r>
                        <a:rPr lang="en-US" sz="1800" kern="100" dirty="0">
                          <a:effectLst/>
                          <a:latin typeface="Poppins" panose="00000500000000000000" pitchFamily="2" charset="0"/>
                          <a:ea typeface="Calibri" panose="020F0502020204030204" pitchFamily="34" charset="0"/>
                          <a:cs typeface="Poppins" panose="00000500000000000000" pitchFamily="2" charset="0"/>
                        </a:rPr>
                        <a:t>Members</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Meeting Location (Inside and Outside)</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51010043"/>
                  </a:ext>
                </a:extLst>
              </a:tr>
              <a:tr h="278408">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Triage</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Performs triage and provides medical assistance, ensures supplies are accessible, and evacuates and stages supplies</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solidFill>
                            <a:srgbClr val="FF0000"/>
                          </a:solidFill>
                          <a:effectLst/>
                          <a:latin typeface="Poppins" panose="00000500000000000000" pitchFamily="2" charset="0"/>
                          <a:cs typeface="Poppins" panose="00000500000000000000" pitchFamily="2" charset="0"/>
                        </a:rPr>
                        <a:t>School-specific column</a:t>
                      </a:r>
                      <a:endParaRPr lang="en-US" sz="180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kern="100" dirty="0">
                          <a:solidFill>
                            <a:srgbClr val="FF0000"/>
                          </a:solidFill>
                          <a:effectLst/>
                          <a:latin typeface="Poppins" panose="00000500000000000000" pitchFamily="2" charset="0"/>
                          <a:cs typeface="Poppins" panose="00000500000000000000" pitchFamily="2" charset="0"/>
                        </a:rPr>
                        <a:t>School-specific column (2 locations for each)</a:t>
                      </a:r>
                      <a:endParaRPr lang="en-US" sz="180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1425116693"/>
                  </a:ext>
                </a:extLst>
              </a:tr>
              <a:tr h="184216">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School Site Crisis</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Provides psychological/emotional support for students and staff</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973999351"/>
                  </a:ext>
                </a:extLst>
              </a:tr>
              <a:tr h="184216">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Search and Rescue</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Performs search and rescue operations</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71037202"/>
                  </a:ext>
                </a:extLst>
              </a:tr>
              <a:tr h="372600">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Access and Functional Needs Position</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Ensures the safety of students and adults with access and functional needs during drills and emergencies</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4044106408"/>
                  </a:ext>
                </a:extLst>
              </a:tr>
              <a:tr h="184216">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Security/</a:t>
                      </a:r>
                    </a:p>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Utilities</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Ensures school site security and performs short-term repairs and shutoff of utilities </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 </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538533311"/>
                  </a:ext>
                </a:extLst>
              </a:tr>
            </a:tbl>
          </a:graphicData>
        </a:graphic>
      </p:graphicFrame>
    </p:spTree>
    <p:extLst>
      <p:ext uri="{BB962C8B-B14F-4D97-AF65-F5344CB8AC3E}">
        <p14:creationId xmlns:p14="http://schemas.microsoft.com/office/powerpoint/2010/main" val="575330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Emergency Teams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2" name="Table 1">
            <a:extLst>
              <a:ext uri="{FF2B5EF4-FFF2-40B4-BE49-F238E27FC236}">
                <a16:creationId xmlns:a16="http://schemas.microsoft.com/office/drawing/2014/main" id="{13FC01AE-2256-0B99-4196-B29F35E08E67}"/>
              </a:ext>
            </a:extLst>
          </p:cNvPr>
          <p:cNvGraphicFramePr>
            <a:graphicFrameLocks noGrp="1"/>
          </p:cNvGraphicFramePr>
          <p:nvPr>
            <p:extLst>
              <p:ext uri="{D42A27DB-BD31-4B8C-83A1-F6EECF244321}">
                <p14:modId xmlns:p14="http://schemas.microsoft.com/office/powerpoint/2010/main" val="3985636878"/>
              </p:ext>
            </p:extLst>
          </p:nvPr>
        </p:nvGraphicFramePr>
        <p:xfrm>
          <a:off x="403998" y="1479668"/>
          <a:ext cx="11384004" cy="4933445"/>
        </p:xfrm>
        <a:graphic>
          <a:graphicData uri="http://schemas.openxmlformats.org/drawingml/2006/table">
            <a:tbl>
              <a:tblPr firstRow="1" firstCol="1" bandRow="1">
                <a:tableStyleId>{5C22544A-7EE6-4342-B048-85BDC9FD1C3A}</a:tableStyleId>
              </a:tblPr>
              <a:tblGrid>
                <a:gridCol w="2794186">
                  <a:extLst>
                    <a:ext uri="{9D8B030D-6E8A-4147-A177-3AD203B41FA5}">
                      <a16:colId xmlns:a16="http://schemas.microsoft.com/office/drawing/2014/main" val="801878826"/>
                    </a:ext>
                  </a:extLst>
                </a:gridCol>
                <a:gridCol w="4267200">
                  <a:extLst>
                    <a:ext uri="{9D8B030D-6E8A-4147-A177-3AD203B41FA5}">
                      <a16:colId xmlns:a16="http://schemas.microsoft.com/office/drawing/2014/main" val="1556650660"/>
                    </a:ext>
                  </a:extLst>
                </a:gridCol>
                <a:gridCol w="2327563">
                  <a:extLst>
                    <a:ext uri="{9D8B030D-6E8A-4147-A177-3AD203B41FA5}">
                      <a16:colId xmlns:a16="http://schemas.microsoft.com/office/drawing/2014/main" val="3700563456"/>
                    </a:ext>
                  </a:extLst>
                </a:gridCol>
                <a:gridCol w="1995055">
                  <a:extLst>
                    <a:ext uri="{9D8B030D-6E8A-4147-A177-3AD203B41FA5}">
                      <a16:colId xmlns:a16="http://schemas.microsoft.com/office/drawing/2014/main" val="154775097"/>
                    </a:ext>
                  </a:extLst>
                </a:gridCol>
              </a:tblGrid>
              <a:tr h="278408">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Emergency Team</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Description</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ea typeface="Calibri" panose="020F0502020204030204" pitchFamily="34" charset="0"/>
                          <a:cs typeface="Poppins" panose="00000500000000000000" pitchFamily="2" charset="0"/>
                        </a:rPr>
                        <a:t>Members</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Meeting Location-Inside and Outside</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51010043"/>
                  </a:ext>
                </a:extLst>
              </a:tr>
              <a:tr h="278408">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Fire Suppression/</a:t>
                      </a:r>
                    </a:p>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HazMat</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Extinguishes small fires and evaluates chemical spills</a:t>
                      </a:r>
                    </a:p>
                  </a:txBody>
                  <a:tcPr marL="36010" marR="36010" marT="0" marB="0"/>
                </a:tc>
                <a:tc>
                  <a:txBody>
                    <a:bodyPr/>
                    <a:lstStyle/>
                    <a:p>
                      <a:pPr marL="0" marR="0">
                        <a:lnSpc>
                          <a:spcPct val="107000"/>
                        </a:lnSpc>
                        <a:spcBef>
                          <a:spcPts val="0"/>
                        </a:spcBef>
                        <a:spcAft>
                          <a:spcPts val="0"/>
                        </a:spcAft>
                      </a:pPr>
                      <a:r>
                        <a:rPr lang="en-US" sz="1800" kern="100" dirty="0">
                          <a:solidFill>
                            <a:srgbClr val="FF0000"/>
                          </a:solidFill>
                          <a:effectLst/>
                          <a:latin typeface="Poppins" panose="00000500000000000000" pitchFamily="2" charset="0"/>
                          <a:cs typeface="Poppins" panose="00000500000000000000" pitchFamily="2" charset="0"/>
                        </a:rPr>
                        <a:t>School-specific column</a:t>
                      </a:r>
                      <a:endParaRPr lang="en-US" sz="180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kern="100" dirty="0">
                          <a:solidFill>
                            <a:srgbClr val="FF0000"/>
                          </a:solidFill>
                          <a:effectLst/>
                          <a:latin typeface="Poppins" panose="00000500000000000000" pitchFamily="2" charset="0"/>
                          <a:cs typeface="Poppins" panose="00000500000000000000" pitchFamily="2" charset="0"/>
                        </a:rPr>
                        <a:t>School-specific column (2 locations for each)</a:t>
                      </a:r>
                      <a:endParaRPr lang="en-US" sz="180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1425116693"/>
                  </a:ext>
                </a:extLst>
              </a:tr>
              <a:tr h="184216">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Assembly Area</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Ensures safe evacuation and accounting for all students, staff, and visitors</a:t>
                      </a: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973999351"/>
                  </a:ext>
                </a:extLst>
              </a:tr>
              <a:tr h="184216">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Request/Reunion Gate</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Processes requests for student pick-up and reunites students and parents at Reunion Gate</a:t>
                      </a: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71037202"/>
                  </a:ext>
                </a:extLst>
              </a:tr>
              <a:tr h="372600">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Supply/Equipment</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Ensures adequate equipment and supplies</a:t>
                      </a: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4044106408"/>
                  </a:ext>
                </a:extLst>
              </a:tr>
              <a:tr h="184216">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Hygiene</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Provides all necessary sanitation-related support</a:t>
                      </a: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 </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538533311"/>
                  </a:ext>
                </a:extLst>
              </a:tr>
            </a:tbl>
          </a:graphicData>
        </a:graphic>
      </p:graphicFrame>
    </p:spTree>
    <p:extLst>
      <p:ext uri="{BB962C8B-B14F-4D97-AF65-F5344CB8AC3E}">
        <p14:creationId xmlns:p14="http://schemas.microsoft.com/office/powerpoint/2010/main" val="3997457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Emergency Teams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2" name="Table 1">
            <a:extLst>
              <a:ext uri="{FF2B5EF4-FFF2-40B4-BE49-F238E27FC236}">
                <a16:creationId xmlns:a16="http://schemas.microsoft.com/office/drawing/2014/main" id="{13FC01AE-2256-0B99-4196-B29F35E08E67}"/>
              </a:ext>
            </a:extLst>
          </p:cNvPr>
          <p:cNvGraphicFramePr>
            <a:graphicFrameLocks noGrp="1"/>
          </p:cNvGraphicFramePr>
          <p:nvPr>
            <p:extLst>
              <p:ext uri="{D42A27DB-BD31-4B8C-83A1-F6EECF244321}">
                <p14:modId xmlns:p14="http://schemas.microsoft.com/office/powerpoint/2010/main" val="2483022231"/>
              </p:ext>
            </p:extLst>
          </p:nvPr>
        </p:nvGraphicFramePr>
        <p:xfrm>
          <a:off x="403998" y="1479668"/>
          <a:ext cx="11384004" cy="4942779"/>
        </p:xfrm>
        <a:graphic>
          <a:graphicData uri="http://schemas.openxmlformats.org/drawingml/2006/table">
            <a:tbl>
              <a:tblPr firstRow="1" firstCol="1" bandRow="1">
                <a:tableStyleId>{5C22544A-7EE6-4342-B048-85BDC9FD1C3A}</a:tableStyleId>
              </a:tblPr>
              <a:tblGrid>
                <a:gridCol w="2794186">
                  <a:extLst>
                    <a:ext uri="{9D8B030D-6E8A-4147-A177-3AD203B41FA5}">
                      <a16:colId xmlns:a16="http://schemas.microsoft.com/office/drawing/2014/main" val="801878826"/>
                    </a:ext>
                  </a:extLst>
                </a:gridCol>
                <a:gridCol w="4531544">
                  <a:extLst>
                    <a:ext uri="{9D8B030D-6E8A-4147-A177-3AD203B41FA5}">
                      <a16:colId xmlns:a16="http://schemas.microsoft.com/office/drawing/2014/main" val="1556650660"/>
                    </a:ext>
                  </a:extLst>
                </a:gridCol>
                <a:gridCol w="2063219">
                  <a:extLst>
                    <a:ext uri="{9D8B030D-6E8A-4147-A177-3AD203B41FA5}">
                      <a16:colId xmlns:a16="http://schemas.microsoft.com/office/drawing/2014/main" val="3700563456"/>
                    </a:ext>
                  </a:extLst>
                </a:gridCol>
                <a:gridCol w="1995055">
                  <a:extLst>
                    <a:ext uri="{9D8B030D-6E8A-4147-A177-3AD203B41FA5}">
                      <a16:colId xmlns:a16="http://schemas.microsoft.com/office/drawing/2014/main" val="154775097"/>
                    </a:ext>
                  </a:extLst>
                </a:gridCol>
              </a:tblGrid>
              <a:tr h="278408">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Emergency Team</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Description</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ea typeface="Calibri" panose="020F0502020204030204" pitchFamily="34" charset="0"/>
                          <a:cs typeface="Poppins" panose="00000500000000000000" pitchFamily="2" charset="0"/>
                        </a:rPr>
                        <a:t>Members</a:t>
                      </a:r>
                      <a:br>
                        <a:rPr lang="en-US" sz="1800" kern="100" dirty="0">
                          <a:effectLst/>
                          <a:latin typeface="Poppins" panose="00000500000000000000" pitchFamily="2" charset="0"/>
                          <a:ea typeface="Calibri" panose="020F0502020204030204" pitchFamily="34" charset="0"/>
                          <a:cs typeface="Poppins" panose="00000500000000000000" pitchFamily="2" charset="0"/>
                        </a:rPr>
                      </a:br>
                      <a:r>
                        <a:rPr lang="en-US" sz="1800" kern="100" dirty="0">
                          <a:effectLst/>
                          <a:latin typeface="Poppins" panose="00000500000000000000" pitchFamily="2" charset="0"/>
                          <a:ea typeface="Calibri" panose="020F0502020204030204" pitchFamily="34" charset="0"/>
                          <a:cs typeface="Poppins" panose="00000500000000000000" pitchFamily="2" charset="0"/>
                        </a:rPr>
                        <a:t>(Primary and Backup)</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Meeting Location-Inside and Outside</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51010043"/>
                  </a:ext>
                </a:extLst>
              </a:tr>
              <a:tr h="278408">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Transportation Support</a:t>
                      </a:r>
                    </a:p>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Position (optional)</a:t>
                      </a:r>
                    </a:p>
                  </a:txBody>
                  <a:tcPr marL="36010" marR="36010" marT="0" marB="0"/>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US" sz="1800" kern="1200" dirty="0">
                          <a:solidFill>
                            <a:schemeClr val="dk1"/>
                          </a:solidFill>
                          <a:effectLst/>
                          <a:latin typeface="Poppins" panose="00000500000000000000" pitchFamily="2" charset="0"/>
                          <a:ea typeface="+mn-ea"/>
                          <a:cs typeface="Poppins" panose="00000500000000000000" pitchFamily="2" charset="0"/>
                        </a:rPr>
                        <a:t>Coordinates transportation assets and plans, such as, for an off-site relocation from the school</a:t>
                      </a:r>
                    </a:p>
                  </a:txBody>
                  <a:tcPr marL="36010" marR="36010" marT="0" marB="0"/>
                </a:tc>
                <a:tc>
                  <a:txBody>
                    <a:bodyPr/>
                    <a:lstStyle/>
                    <a:p>
                      <a:pPr marL="0" marR="0">
                        <a:lnSpc>
                          <a:spcPct val="107000"/>
                        </a:lnSpc>
                        <a:spcBef>
                          <a:spcPts val="0"/>
                        </a:spcBef>
                        <a:spcAft>
                          <a:spcPts val="0"/>
                        </a:spcAft>
                      </a:pPr>
                      <a:r>
                        <a:rPr lang="en-US" sz="1800" kern="100" dirty="0">
                          <a:solidFill>
                            <a:srgbClr val="FF0000"/>
                          </a:solidFill>
                          <a:effectLst/>
                          <a:latin typeface="Poppins" panose="00000500000000000000" pitchFamily="2" charset="0"/>
                          <a:cs typeface="Poppins" panose="00000500000000000000" pitchFamily="2" charset="0"/>
                        </a:rPr>
                        <a:t>School-specific column</a:t>
                      </a:r>
                      <a:endParaRPr lang="en-US" sz="180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kern="100" dirty="0">
                          <a:solidFill>
                            <a:srgbClr val="FF0000"/>
                          </a:solidFill>
                          <a:effectLst/>
                          <a:latin typeface="Poppins" panose="00000500000000000000" pitchFamily="2" charset="0"/>
                          <a:cs typeface="Poppins" panose="00000500000000000000" pitchFamily="2" charset="0"/>
                        </a:rPr>
                        <a:t>School-specific column (2 locations for each)</a:t>
                      </a:r>
                      <a:endParaRPr lang="en-US" sz="180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1425116693"/>
                  </a:ext>
                </a:extLst>
              </a:tr>
              <a:tr h="184216">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Documentation/</a:t>
                      </a:r>
                    </a:p>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Communication Position (optional)</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Maintains emergency log, analyzes situation, and updates Incident Commander</a:t>
                      </a: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973999351"/>
                  </a:ext>
                </a:extLst>
              </a:tr>
              <a:tr h="184216">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Cost/Staff</a:t>
                      </a:r>
                    </a:p>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Accounting Position (optional)</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Maintains accurate emergency time records for all site-based and itinerant employees</a:t>
                      </a: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71037202"/>
                  </a:ext>
                </a:extLst>
              </a:tr>
              <a:tr h="372600">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Manager of School Emergency Response Box</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Evacuates the School Emergency Response Box(es) during emergencies and drills and ensures that information filed in the box is up to date</a:t>
                      </a: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 </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4044106408"/>
                  </a:ext>
                </a:extLst>
              </a:tr>
            </a:tbl>
          </a:graphicData>
        </a:graphic>
      </p:graphicFrame>
    </p:spTree>
    <p:extLst>
      <p:ext uri="{BB962C8B-B14F-4D97-AF65-F5344CB8AC3E}">
        <p14:creationId xmlns:p14="http://schemas.microsoft.com/office/powerpoint/2010/main" val="573740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5" name="Picture 4">
            <a:extLst>
              <a:ext uri="{FF2B5EF4-FFF2-40B4-BE49-F238E27FC236}">
                <a16:creationId xmlns:a16="http://schemas.microsoft.com/office/drawing/2014/main" id="{9E824C75-15E2-9A2E-ABBC-98F411C2E7B7}"/>
              </a:ext>
            </a:extLst>
          </p:cNvPr>
          <p:cNvPicPr>
            <a:picLocks noChangeAspect="1"/>
          </p:cNvPicPr>
          <p:nvPr/>
        </p:nvPicPr>
        <p:blipFill>
          <a:blip r:embed="rId3"/>
          <a:stretch>
            <a:fillRect/>
          </a:stretch>
        </p:blipFill>
        <p:spPr>
          <a:xfrm>
            <a:off x="6141578" y="2279177"/>
            <a:ext cx="4674273" cy="4240700"/>
          </a:xfrm>
          <a:prstGeom prst="rect">
            <a:avLst/>
          </a:prstGeom>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9515871" cy="13233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School Emergency Team Assignments and Duties Activity</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6" name="Object 5">
            <a:extLst>
              <a:ext uri="{FF2B5EF4-FFF2-40B4-BE49-F238E27FC236}">
                <a16:creationId xmlns:a16="http://schemas.microsoft.com/office/drawing/2014/main" id="{0DF6B795-0DE5-E95E-3A8B-837904C0EA11}"/>
              </a:ext>
            </a:extLst>
          </p:cNvPr>
          <p:cNvGraphicFramePr>
            <a:graphicFrameLocks noChangeAspect="1"/>
          </p:cNvGraphicFramePr>
          <p:nvPr>
            <p:extLst>
              <p:ext uri="{D42A27DB-BD31-4B8C-83A1-F6EECF244321}">
                <p14:modId xmlns:p14="http://schemas.microsoft.com/office/powerpoint/2010/main" val="1055648133"/>
              </p:ext>
            </p:extLst>
          </p:nvPr>
        </p:nvGraphicFramePr>
        <p:xfrm>
          <a:off x="2263996" y="2279177"/>
          <a:ext cx="3276906" cy="4240701"/>
        </p:xfrm>
        <a:graphic>
          <a:graphicData uri="http://schemas.openxmlformats.org/presentationml/2006/ole">
            <mc:AlternateContent xmlns:mc="http://schemas.openxmlformats.org/markup-compatibility/2006">
              <mc:Choice xmlns:v="urn:schemas-microsoft-com:vml" Requires="v">
                <p:oleObj name="Acrobat Document" r:id="rId5" imgW="3886200" imgH="5029200" progId="Acrobat.Document.DC">
                  <p:embed/>
                </p:oleObj>
              </mc:Choice>
              <mc:Fallback>
                <p:oleObj name="Acrobat Document" r:id="rId5" imgW="3886200" imgH="5029200" progId="Acrobat.Document.DC">
                  <p:embed/>
                  <p:pic>
                    <p:nvPicPr>
                      <p:cNvPr id="6" name="Object 5">
                        <a:extLst>
                          <a:ext uri="{FF2B5EF4-FFF2-40B4-BE49-F238E27FC236}">
                            <a16:creationId xmlns:a16="http://schemas.microsoft.com/office/drawing/2014/main" id="{0DF6B795-0DE5-E95E-3A8B-837904C0EA11}"/>
                          </a:ext>
                        </a:extLst>
                      </p:cNvPr>
                      <p:cNvPicPr/>
                      <p:nvPr/>
                    </p:nvPicPr>
                    <p:blipFill>
                      <a:blip r:embed="rId6"/>
                      <a:stretch>
                        <a:fillRect/>
                      </a:stretch>
                    </p:blipFill>
                    <p:spPr>
                      <a:xfrm>
                        <a:off x="2263996" y="2279177"/>
                        <a:ext cx="3276906" cy="4240701"/>
                      </a:xfrm>
                      <a:prstGeom prst="rect">
                        <a:avLst/>
                      </a:prstGeom>
                    </p:spPr>
                  </p:pic>
                </p:oleObj>
              </mc:Fallback>
            </mc:AlternateContent>
          </a:graphicData>
        </a:graphic>
      </p:graphicFrame>
    </p:spTree>
    <p:extLst>
      <p:ext uri="{BB962C8B-B14F-4D97-AF65-F5344CB8AC3E}">
        <p14:creationId xmlns:p14="http://schemas.microsoft.com/office/powerpoint/2010/main" val="2726842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9" name="Google Shape;270;p13">
            <a:extLst>
              <a:ext uri="{FF2B5EF4-FFF2-40B4-BE49-F238E27FC236}">
                <a16:creationId xmlns:a16="http://schemas.microsoft.com/office/drawing/2014/main" id="{716E623D-D4DE-4EB9-A7BD-ABEEC631D91E}"/>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510978"/>
            <a:ext cx="10044545" cy="1938952"/>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EAE7E4"/>
              </a:buClr>
              <a:buSzPts val="1100"/>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We have the required quantity of food, water, and other supplies (</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hlinkClick r:id="rId5"/>
              </a:rPr>
              <a:t>REF-5451 School Site Emergency/Disaster Supplies</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 each of our emergency teams also require specific supplies and/or equipment: </a:t>
            </a:r>
            <a:r>
              <a:rPr lang="en-US" sz="2400" kern="0" dirty="0">
                <a:solidFill>
                  <a:srgbClr val="EAE7E4"/>
                </a:solidFill>
                <a:latin typeface="Poppins Light"/>
                <a:ea typeface="Poppins Light"/>
                <a:cs typeface="Poppins Light"/>
                <a:sym typeface="Poppins Light"/>
                <a:hlinkClick r:id="rId6"/>
              </a:rPr>
              <a:t>Emergency Team Duties and Supply </a:t>
            </a:r>
            <a:r>
              <a:rPr lang="en-US" sz="2400" u="sng" kern="0" dirty="0">
                <a:solidFill>
                  <a:srgbClr val="EAE7E4"/>
                </a:solidFill>
                <a:latin typeface="Poppins Light"/>
                <a:ea typeface="Poppins Light"/>
                <a:cs typeface="Poppins Light"/>
                <a:sym typeface="Poppins Light"/>
                <a:hlinkClick r:id="rId6"/>
              </a:rPr>
              <a:t>Lists</a:t>
            </a:r>
            <a:r>
              <a:rPr lang="en-US" sz="2400" kern="0" dirty="0">
                <a:solidFill>
                  <a:srgbClr val="EAE7E4"/>
                </a:solidFill>
                <a:latin typeface="Poppins Light"/>
                <a:ea typeface="Poppins Light"/>
                <a:cs typeface="Poppins Light"/>
                <a:sym typeface="Poppins Light"/>
              </a:rPr>
              <a:t> </a:t>
            </a:r>
            <a:r>
              <a:rPr kumimoji="0" lang="en-US" sz="2400" b="0" i="0" strike="noStrike" kern="0" cap="none" spc="0" normalizeH="0" baseline="0" noProof="0" dirty="0">
                <a:ln>
                  <a:noFill/>
                </a:ln>
                <a:solidFill>
                  <a:srgbClr val="EAE7E4"/>
                </a:solidFill>
                <a:effectLst/>
                <a:uLnTx/>
                <a:uFillTx/>
                <a:latin typeface="Poppins Light"/>
                <a:ea typeface="Poppins Light"/>
                <a:cs typeface="Poppins Light"/>
                <a:sym typeface="Poppins Light"/>
              </a:rPr>
              <a:t>which </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we have in our emergency bin. </a:t>
            </a: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Emergency Teams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 name="Google Shape;670;g25713527f5b_0_522">
            <a:extLst>
              <a:ext uri="{FF2B5EF4-FFF2-40B4-BE49-F238E27FC236}">
                <a16:creationId xmlns:a16="http://schemas.microsoft.com/office/drawing/2014/main" id="{9E84DFE0-D085-1148-EC45-96CE63127946}"/>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Emergency Supplies and Equipment</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grpSp>
        <p:nvGrpSpPr>
          <p:cNvPr id="5" name="object 4">
            <a:extLst>
              <a:ext uri="{FF2B5EF4-FFF2-40B4-BE49-F238E27FC236}">
                <a16:creationId xmlns:a16="http://schemas.microsoft.com/office/drawing/2014/main" id="{0FDF0611-774F-EDD6-F717-EB98B2455547}"/>
              </a:ext>
            </a:extLst>
          </p:cNvPr>
          <p:cNvGrpSpPr/>
          <p:nvPr/>
        </p:nvGrpSpPr>
        <p:grpSpPr>
          <a:xfrm>
            <a:off x="7847639" y="3168104"/>
            <a:ext cx="2305050" cy="3006725"/>
            <a:chOff x="0" y="1941575"/>
            <a:chExt cx="3733800" cy="4916805"/>
          </a:xfrm>
        </p:grpSpPr>
        <p:pic>
          <p:nvPicPr>
            <p:cNvPr id="6" name="object 5">
              <a:extLst>
                <a:ext uri="{FF2B5EF4-FFF2-40B4-BE49-F238E27FC236}">
                  <a16:creationId xmlns:a16="http://schemas.microsoft.com/office/drawing/2014/main" id="{E432CE12-59AD-019D-1189-27DADCF1932D}"/>
                </a:ext>
              </a:extLst>
            </p:cNvPr>
            <p:cNvPicPr/>
            <p:nvPr/>
          </p:nvPicPr>
          <p:blipFill>
            <a:blip r:embed="rId7" cstate="print"/>
            <a:stretch>
              <a:fillRect/>
            </a:stretch>
          </p:blipFill>
          <p:spPr>
            <a:xfrm>
              <a:off x="0" y="1981199"/>
              <a:ext cx="3733800" cy="4876798"/>
            </a:xfrm>
            <a:prstGeom prst="rect">
              <a:avLst/>
            </a:prstGeom>
          </p:spPr>
        </p:pic>
        <p:pic>
          <p:nvPicPr>
            <p:cNvPr id="7" name="object 6">
              <a:extLst>
                <a:ext uri="{FF2B5EF4-FFF2-40B4-BE49-F238E27FC236}">
                  <a16:creationId xmlns:a16="http://schemas.microsoft.com/office/drawing/2014/main" id="{6A68C53A-34D7-2077-E88B-BB9422D70352}"/>
                </a:ext>
              </a:extLst>
            </p:cNvPr>
            <p:cNvPicPr/>
            <p:nvPr/>
          </p:nvPicPr>
          <p:blipFill>
            <a:blip r:embed="rId8" cstate="print"/>
            <a:stretch>
              <a:fillRect/>
            </a:stretch>
          </p:blipFill>
          <p:spPr>
            <a:xfrm>
              <a:off x="0" y="1941575"/>
              <a:ext cx="3733799" cy="4916422"/>
            </a:xfrm>
            <a:prstGeom prst="rect">
              <a:avLst/>
            </a:prstGeom>
          </p:spPr>
        </p:pic>
      </p:grpSp>
      <p:pic>
        <p:nvPicPr>
          <p:cNvPr id="8" name="object 9">
            <a:extLst>
              <a:ext uri="{FF2B5EF4-FFF2-40B4-BE49-F238E27FC236}">
                <a16:creationId xmlns:a16="http://schemas.microsoft.com/office/drawing/2014/main" id="{86913F88-C09A-5042-CAD2-3DF7A6EF9005}"/>
              </a:ext>
            </a:extLst>
          </p:cNvPr>
          <p:cNvPicPr/>
          <p:nvPr/>
        </p:nvPicPr>
        <p:blipFill>
          <a:blip r:embed="rId9" cstate="print"/>
          <a:stretch>
            <a:fillRect/>
          </a:stretch>
        </p:blipFill>
        <p:spPr>
          <a:xfrm>
            <a:off x="3770400" y="3892412"/>
            <a:ext cx="3791683" cy="1819053"/>
          </a:xfrm>
          <a:prstGeom prst="rect">
            <a:avLst/>
          </a:prstGeom>
        </p:spPr>
      </p:pic>
    </p:spTree>
    <p:extLst>
      <p:ext uri="{BB962C8B-B14F-4D97-AF65-F5344CB8AC3E}">
        <p14:creationId xmlns:p14="http://schemas.microsoft.com/office/powerpoint/2010/main" val="2076658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9" name="Google Shape;270;p13">
            <a:extLst>
              <a:ext uri="{FF2B5EF4-FFF2-40B4-BE49-F238E27FC236}">
                <a16:creationId xmlns:a16="http://schemas.microsoft.com/office/drawing/2014/main" id="{E01AABFC-8628-5625-B768-6AAD363C8750}"/>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Emergency Teams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2" name="Table 1">
            <a:extLst>
              <a:ext uri="{FF2B5EF4-FFF2-40B4-BE49-F238E27FC236}">
                <a16:creationId xmlns:a16="http://schemas.microsoft.com/office/drawing/2014/main" id="{70E68FBE-EC17-C536-4568-7F533AB8A934}"/>
              </a:ext>
            </a:extLst>
          </p:cNvPr>
          <p:cNvGraphicFramePr>
            <a:graphicFrameLocks noGrp="1"/>
          </p:cNvGraphicFramePr>
          <p:nvPr>
            <p:extLst>
              <p:ext uri="{D42A27DB-BD31-4B8C-83A1-F6EECF244321}">
                <p14:modId xmlns:p14="http://schemas.microsoft.com/office/powerpoint/2010/main" val="2828525266"/>
              </p:ext>
            </p:extLst>
          </p:nvPr>
        </p:nvGraphicFramePr>
        <p:xfrm>
          <a:off x="330988" y="1247365"/>
          <a:ext cx="11470437" cy="4924059"/>
        </p:xfrm>
        <a:graphic>
          <a:graphicData uri="http://schemas.openxmlformats.org/drawingml/2006/table">
            <a:tbl>
              <a:tblPr firstRow="1" firstCol="1" bandRow="1">
                <a:tableStyleId>{5C22544A-7EE6-4342-B048-85BDC9FD1C3A}</a:tableStyleId>
              </a:tblPr>
              <a:tblGrid>
                <a:gridCol w="5744771">
                  <a:extLst>
                    <a:ext uri="{9D8B030D-6E8A-4147-A177-3AD203B41FA5}">
                      <a16:colId xmlns:a16="http://schemas.microsoft.com/office/drawing/2014/main" val="2553729128"/>
                    </a:ext>
                  </a:extLst>
                </a:gridCol>
                <a:gridCol w="5725666">
                  <a:extLst>
                    <a:ext uri="{9D8B030D-6E8A-4147-A177-3AD203B41FA5}">
                      <a16:colId xmlns:a16="http://schemas.microsoft.com/office/drawing/2014/main" val="4268572855"/>
                    </a:ext>
                  </a:extLst>
                </a:gridCol>
              </a:tblGrid>
              <a:tr h="408905">
                <a:tc>
                  <a:txBody>
                    <a:bodyPr/>
                    <a:lstStyle/>
                    <a:p>
                      <a:pPr marL="0" marR="0">
                        <a:lnSpc>
                          <a:spcPct val="107000"/>
                        </a:lnSpc>
                        <a:spcBef>
                          <a:spcPts val="0"/>
                        </a:spcBef>
                        <a:spcAft>
                          <a:spcPts val="0"/>
                        </a:spcAft>
                      </a:pPr>
                      <a:r>
                        <a:rPr lang="en-US" sz="1600" b="0" kern="100" dirty="0">
                          <a:solidFill>
                            <a:schemeClr val="tx1"/>
                          </a:solidFill>
                          <a:effectLst/>
                          <a:latin typeface="Poppins" panose="00000500000000000000" pitchFamily="2" charset="0"/>
                          <a:cs typeface="Poppins" panose="00000500000000000000" pitchFamily="2" charset="0"/>
                        </a:rPr>
                        <a:t> All school staff should be familiar with the following:</a:t>
                      </a:r>
                      <a:endParaRPr lang="en-US" sz="1600" b="0" kern="1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1600" b="0" kern="100" dirty="0">
                          <a:solidFill>
                            <a:schemeClr val="tx1"/>
                          </a:solidFill>
                          <a:effectLst/>
                          <a:latin typeface="Poppins" panose="00000500000000000000" pitchFamily="2" charset="0"/>
                          <a:cs typeface="Poppins" panose="00000500000000000000" pitchFamily="2" charset="0"/>
                        </a:rPr>
                        <a:t>Location</a:t>
                      </a:r>
                      <a:endParaRPr lang="en-US" sz="1600" b="0" kern="1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999767108"/>
                  </a:ext>
                </a:extLst>
              </a:tr>
              <a:tr h="609559">
                <a:tc>
                  <a:txBody>
                    <a:bodyPr/>
                    <a:lstStyle/>
                    <a:p>
                      <a:pPr marL="0" marR="0">
                        <a:lnSpc>
                          <a:spcPct val="107000"/>
                        </a:lnSpc>
                        <a:spcBef>
                          <a:spcPts val="0"/>
                        </a:spcBef>
                        <a:spcAft>
                          <a:spcPts val="0"/>
                        </a:spcAft>
                      </a:pPr>
                      <a:r>
                        <a:rPr lang="en-US" sz="1500" b="0" kern="100" dirty="0">
                          <a:effectLst/>
                          <a:latin typeface="Poppins" panose="00000500000000000000" pitchFamily="2" charset="0"/>
                          <a:cs typeface="Poppins" panose="00000500000000000000" pitchFamily="2" charset="0"/>
                        </a:rPr>
                        <a:t>Emergency supplies/bin</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500" b="0" i="0" dirty="0">
                          <a:effectLst/>
                          <a:latin typeface="Poppins" panose="00000500000000000000" pitchFamily="2" charset="0"/>
                          <a:cs typeface="Poppins" panose="00000500000000000000" pitchFamily="2" charset="0"/>
                        </a:rPr>
                        <a:t>(Step 4, Site Specific Considerations or QRG)</a:t>
                      </a:r>
                    </a:p>
                  </a:txBody>
                  <a:tcPr marL="68580" marR="68580" marT="0" marB="0"/>
                </a:tc>
                <a:tc>
                  <a:txBody>
                    <a:bodyPr/>
                    <a:lstStyle/>
                    <a:p>
                      <a:pPr marL="0" marR="0">
                        <a:lnSpc>
                          <a:spcPct val="107000"/>
                        </a:lnSpc>
                        <a:spcBef>
                          <a:spcPts val="0"/>
                        </a:spcBef>
                        <a:spcAft>
                          <a:spcPts val="0"/>
                        </a:spcAft>
                      </a:pPr>
                      <a:r>
                        <a:rPr lang="en-US" sz="1600" b="0" kern="100" dirty="0">
                          <a:solidFill>
                            <a:srgbClr val="FF0000"/>
                          </a:solidFill>
                          <a:effectLst/>
                          <a:latin typeface="Poppins" panose="00000500000000000000" pitchFamily="2" charset="0"/>
                          <a:cs typeface="Poppins" panose="00000500000000000000" pitchFamily="2" charset="0"/>
                        </a:rPr>
                        <a:t>School completes rest of column</a:t>
                      </a:r>
                      <a:endParaRPr lang="en-US" sz="1600" b="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3601297676"/>
                  </a:ext>
                </a:extLst>
              </a:tr>
              <a:tr h="35408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500" b="0" i="0" dirty="0">
                          <a:effectLst/>
                          <a:latin typeface="Poppins" panose="00000500000000000000" pitchFamily="2" charset="0"/>
                          <a:cs typeface="Poppins" panose="00000500000000000000" pitchFamily="2" charset="0"/>
                        </a:rPr>
                        <a:t>Automatic External Defibrillator (AED) Location(s)</a:t>
                      </a:r>
                    </a:p>
                  </a:txBody>
                  <a:tcPr marL="68580" marR="68580" marT="0" marB="0"/>
                </a:tc>
                <a:tc>
                  <a:txBody>
                    <a:bodyPr/>
                    <a:lstStyle/>
                    <a:p>
                      <a:pPr marL="0" marR="0">
                        <a:lnSpc>
                          <a:spcPct val="107000"/>
                        </a:lnSpc>
                        <a:spcBef>
                          <a:spcPts val="0"/>
                        </a:spcBef>
                        <a:spcAft>
                          <a:spcPts val="0"/>
                        </a:spcAft>
                      </a:pPr>
                      <a:endParaRPr lang="en-US" sz="16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758636939"/>
                  </a:ext>
                </a:extLst>
              </a:tr>
              <a:tr h="102201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500" b="0" kern="100" dirty="0">
                          <a:effectLst/>
                          <a:latin typeface="Poppins" panose="00000500000000000000" pitchFamily="2" charset="0"/>
                          <a:cs typeface="Poppins" panose="00000500000000000000" pitchFamily="2" charset="0"/>
                        </a:rPr>
                        <a:t>Assembly area </a:t>
                      </a:r>
                      <a:r>
                        <a:rPr lang="en-US" sz="1500" b="0" i="0" dirty="0">
                          <a:effectLst/>
                          <a:latin typeface="Poppins" panose="00000500000000000000" pitchFamily="2" charset="0"/>
                          <a:cs typeface="Poppins" panose="00000500000000000000" pitchFamily="2" charset="0"/>
                        </a:rPr>
                        <a:t>(Emergency View, School Emergency Teams tab, Team Assignments, Assembly Area Team, Meeting Location [inside and outside] or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500" b="0" i="0" dirty="0">
                          <a:effectLst/>
                          <a:latin typeface="Poppins" panose="00000500000000000000" pitchFamily="2" charset="0"/>
                          <a:cs typeface="Poppins" panose="00000500000000000000" pitchFamily="2" charset="0"/>
                        </a:rPr>
                        <a:t>Planning View, Step 4, Team Assignments, Assembly Area Team, Meeting Location [Inside/Outside])</a:t>
                      </a:r>
                    </a:p>
                  </a:txBody>
                  <a:tcPr marL="68580" marR="68580" marT="0" marB="0"/>
                </a:tc>
                <a:tc>
                  <a:txBody>
                    <a:bodyPr/>
                    <a:lstStyle/>
                    <a:p>
                      <a:pPr marL="0" marR="0">
                        <a:lnSpc>
                          <a:spcPct val="107000"/>
                        </a:lnSpc>
                        <a:spcBef>
                          <a:spcPts val="0"/>
                        </a:spcBef>
                        <a:spcAft>
                          <a:spcPts val="0"/>
                        </a:spcAft>
                      </a:pPr>
                      <a:r>
                        <a:rPr lang="en-US" sz="1600" b="0" kern="100" dirty="0">
                          <a:effectLst/>
                          <a:latin typeface="Poppins" panose="00000500000000000000" pitchFamily="2" charset="0"/>
                          <a:cs typeface="Poppins" panose="00000500000000000000" pitchFamily="2" charset="0"/>
                        </a:rPr>
                        <a:t> </a:t>
                      </a:r>
                      <a:endParaRPr lang="en-US" sz="16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1505524484"/>
                  </a:ext>
                </a:extLst>
              </a:tr>
              <a:tr h="815788">
                <a:tc>
                  <a:txBody>
                    <a:bodyPr/>
                    <a:lstStyle/>
                    <a:p>
                      <a:pPr marL="0" marR="0">
                        <a:lnSpc>
                          <a:spcPct val="107000"/>
                        </a:lnSpc>
                        <a:spcBef>
                          <a:spcPts val="0"/>
                        </a:spcBef>
                        <a:spcAft>
                          <a:spcPts val="0"/>
                        </a:spcAft>
                      </a:pPr>
                      <a:r>
                        <a:rPr lang="en-US" sz="1500" b="0" kern="100" dirty="0">
                          <a:effectLst/>
                          <a:latin typeface="Poppins" panose="00000500000000000000" pitchFamily="2" charset="0"/>
                          <a:cs typeface="Poppins" panose="00000500000000000000" pitchFamily="2" charset="0"/>
                        </a:rPr>
                        <a:t>Primary and backup off-site locations</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500" b="0" i="0" dirty="0">
                          <a:effectLst/>
                          <a:latin typeface="Poppins" panose="00000500000000000000" pitchFamily="2" charset="0"/>
                          <a:cs typeface="Poppins" panose="00000500000000000000" pitchFamily="2" charset="0"/>
                        </a:rPr>
                        <a:t>(Emergency View, Floor Plans and Maps tab, Primary [and Backup] Off-site Location or</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500" b="0" i="0" dirty="0">
                          <a:effectLst/>
                          <a:latin typeface="Poppins" panose="00000500000000000000" pitchFamily="2" charset="0"/>
                          <a:cs typeface="Poppins" panose="00000500000000000000" pitchFamily="2" charset="0"/>
                        </a:rPr>
                        <a:t>Planning View, Step 4, Floor Plans and Maps, Primary [and Backup] Off-site Location)</a:t>
                      </a:r>
                    </a:p>
                  </a:txBody>
                  <a:tcPr marL="68580" marR="68580" marT="0" marB="0"/>
                </a:tc>
                <a:tc>
                  <a:txBody>
                    <a:bodyPr/>
                    <a:lstStyle/>
                    <a:p>
                      <a:pPr marL="0" marR="0">
                        <a:lnSpc>
                          <a:spcPct val="107000"/>
                        </a:lnSpc>
                        <a:spcBef>
                          <a:spcPts val="0"/>
                        </a:spcBef>
                        <a:spcAft>
                          <a:spcPts val="0"/>
                        </a:spcAft>
                      </a:pPr>
                      <a:r>
                        <a:rPr lang="en-US" sz="1600" b="0" kern="100">
                          <a:effectLst/>
                          <a:latin typeface="Poppins" panose="00000500000000000000" pitchFamily="2" charset="0"/>
                          <a:cs typeface="Poppins" panose="00000500000000000000" pitchFamily="2" charset="0"/>
                        </a:rPr>
                        <a:t> </a:t>
                      </a:r>
                      <a:endParaRPr lang="en-US" sz="16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4204449485"/>
                  </a:ext>
                </a:extLst>
              </a:tr>
              <a:tr h="408905">
                <a:tc>
                  <a:txBody>
                    <a:bodyPr/>
                    <a:lstStyle/>
                    <a:p>
                      <a:pPr marL="0" marR="0">
                        <a:lnSpc>
                          <a:spcPct val="107000"/>
                        </a:lnSpc>
                        <a:spcBef>
                          <a:spcPts val="0"/>
                        </a:spcBef>
                        <a:spcAft>
                          <a:spcPts val="0"/>
                        </a:spcAft>
                      </a:pPr>
                      <a:r>
                        <a:rPr lang="en-US" sz="1500" b="0" kern="100" dirty="0">
                          <a:effectLst/>
                          <a:latin typeface="Poppins" panose="00000500000000000000" pitchFamily="2" charset="0"/>
                          <a:cs typeface="Poppins" panose="00000500000000000000" pitchFamily="2" charset="0"/>
                        </a:rPr>
                        <a:t>Evacuation routes</a:t>
                      </a:r>
                      <a:endParaRPr lang="en-US" sz="15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1600" b="0" kern="100" dirty="0">
                          <a:effectLst/>
                          <a:latin typeface="Poppins" panose="00000500000000000000" pitchFamily="2" charset="0"/>
                          <a:cs typeface="Poppins" panose="00000500000000000000" pitchFamily="2" charset="0"/>
                        </a:rPr>
                        <a:t>Map should be accessible in all classrooms, offices and common areas </a:t>
                      </a:r>
                      <a:endParaRPr lang="en-US" sz="16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564660520"/>
                  </a:ext>
                </a:extLst>
              </a:tr>
              <a:tr h="607589">
                <a:tc>
                  <a:txBody>
                    <a:bodyPr/>
                    <a:lstStyle/>
                    <a:p>
                      <a:pPr marL="0" marR="0">
                        <a:lnSpc>
                          <a:spcPct val="107000"/>
                        </a:lnSpc>
                        <a:spcBef>
                          <a:spcPts val="0"/>
                        </a:spcBef>
                        <a:spcAft>
                          <a:spcPts val="0"/>
                        </a:spcAft>
                      </a:pPr>
                      <a:r>
                        <a:rPr lang="en-US" sz="1500" b="0" kern="100" dirty="0">
                          <a:effectLst/>
                          <a:latin typeface="Poppins" panose="00000500000000000000" pitchFamily="2" charset="0"/>
                          <a:cs typeface="Poppins" panose="00000500000000000000" pitchFamily="2" charset="0"/>
                        </a:rPr>
                        <a:t>Incident Command Team</a:t>
                      </a:r>
                      <a:endParaRPr lang="en-US" sz="15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endParaRPr lang="en-US" sz="16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390420458"/>
                  </a:ext>
                </a:extLst>
              </a:tr>
            </a:tbl>
          </a:graphicData>
        </a:graphic>
      </p:graphicFrame>
    </p:spTree>
    <p:extLst>
      <p:ext uri="{BB962C8B-B14F-4D97-AF65-F5344CB8AC3E}">
        <p14:creationId xmlns:p14="http://schemas.microsoft.com/office/powerpoint/2010/main" val="3862393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6" name="Google Shape;270;p13">
            <a:extLst>
              <a:ext uri="{FF2B5EF4-FFF2-40B4-BE49-F238E27FC236}">
                <a16:creationId xmlns:a16="http://schemas.microsoft.com/office/drawing/2014/main" id="{1A499440-C453-9074-8525-29276C376367}"/>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Emergency Teams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 name="Google Shape;670;g25713527f5b_0_522">
            <a:extLst>
              <a:ext uri="{FF2B5EF4-FFF2-40B4-BE49-F238E27FC236}">
                <a16:creationId xmlns:a16="http://schemas.microsoft.com/office/drawing/2014/main" id="{123F3A2D-2977-E207-760C-7723B89E29BC}"/>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General Protocols</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graphicFrame>
        <p:nvGraphicFramePr>
          <p:cNvPr id="5" name="Table 6">
            <a:extLst>
              <a:ext uri="{FF2B5EF4-FFF2-40B4-BE49-F238E27FC236}">
                <a16:creationId xmlns:a16="http://schemas.microsoft.com/office/drawing/2014/main" id="{9D7EDBDD-2C25-FAE5-B8DE-F1BD6773FD48}"/>
              </a:ext>
            </a:extLst>
          </p:cNvPr>
          <p:cNvGraphicFramePr>
            <a:graphicFrameLocks noGrp="1"/>
          </p:cNvGraphicFramePr>
          <p:nvPr>
            <p:extLst>
              <p:ext uri="{D42A27DB-BD31-4B8C-83A1-F6EECF244321}">
                <p14:modId xmlns:p14="http://schemas.microsoft.com/office/powerpoint/2010/main" val="4265512292"/>
              </p:ext>
            </p:extLst>
          </p:nvPr>
        </p:nvGraphicFramePr>
        <p:xfrm>
          <a:off x="454212" y="1625385"/>
          <a:ext cx="11283578" cy="4280722"/>
        </p:xfrm>
        <a:graphic>
          <a:graphicData uri="http://schemas.openxmlformats.org/drawingml/2006/table">
            <a:tbl>
              <a:tblPr firstRow="1" bandRow="1">
                <a:tableStyleId>{5C22544A-7EE6-4342-B048-85BDC9FD1C3A}</a:tableStyleId>
              </a:tblPr>
              <a:tblGrid>
                <a:gridCol w="1631576">
                  <a:extLst>
                    <a:ext uri="{9D8B030D-6E8A-4147-A177-3AD203B41FA5}">
                      <a16:colId xmlns:a16="http://schemas.microsoft.com/office/drawing/2014/main" val="2505960793"/>
                    </a:ext>
                  </a:extLst>
                </a:gridCol>
                <a:gridCol w="9652002">
                  <a:extLst>
                    <a:ext uri="{9D8B030D-6E8A-4147-A177-3AD203B41FA5}">
                      <a16:colId xmlns:a16="http://schemas.microsoft.com/office/drawing/2014/main" val="3393523780"/>
                    </a:ext>
                  </a:extLst>
                </a:gridCol>
              </a:tblGrid>
              <a:tr h="348802">
                <a:tc>
                  <a:txBody>
                    <a:bodyPr/>
                    <a:lstStyle/>
                    <a:p>
                      <a:endParaRPr lang="en-US" sz="1600">
                        <a:latin typeface="Poppins" panose="00000500000000000000" pitchFamily="2" charset="0"/>
                        <a:cs typeface="Poppins" panose="00000500000000000000" pitchFamily="2" charset="0"/>
                      </a:endParaRPr>
                    </a:p>
                  </a:txBody>
                  <a:tcPr/>
                </a:tc>
                <a:tc>
                  <a:txBody>
                    <a:bodyPr/>
                    <a:lstStyle/>
                    <a:p>
                      <a:endParaRPr lang="en-US" sz="1600" dirty="0">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3778070535"/>
                  </a:ext>
                </a:extLst>
              </a:tr>
              <a:tr h="860059">
                <a:tc>
                  <a:txBody>
                    <a:bodyPr/>
                    <a:lstStyle/>
                    <a:p>
                      <a:r>
                        <a:rPr lang="en-US" sz="2000" dirty="0">
                          <a:effectLst/>
                          <a:latin typeface="Poppins" panose="00000500000000000000" pitchFamily="2" charset="0"/>
                          <a:ea typeface="Calibri" panose="020F0502020204030204" pitchFamily="34" charset="0"/>
                          <a:cs typeface="Poppins" panose="00000500000000000000" pitchFamily="2" charset="0"/>
                        </a:rPr>
                        <a:t>All</a:t>
                      </a:r>
                      <a:endParaRPr lang="en-US" sz="1600" dirty="0">
                        <a:latin typeface="Poppins" panose="00000500000000000000" pitchFamily="2" charset="0"/>
                        <a:cs typeface="Poppins" panose="00000500000000000000" pitchFamily="2" charset="0"/>
                      </a:endParaRPr>
                    </a:p>
                  </a:txBody>
                  <a:tcPr/>
                </a:tc>
                <a:tc>
                  <a:txBody>
                    <a:bodyPr/>
                    <a:lstStyle/>
                    <a:p>
                      <a:pPr marL="342900" indent="-342900">
                        <a:buFont typeface="Arial" panose="020B0604020202020204" pitchFamily="34" charset="0"/>
                        <a:buChar char="•"/>
                      </a:pPr>
                      <a:r>
                        <a:rPr lang="en-US" sz="2000" dirty="0">
                          <a:effectLst/>
                          <a:latin typeface="Poppins" panose="00000500000000000000" pitchFamily="2" charset="0"/>
                          <a:ea typeface="Calibri" panose="020F0502020204030204" pitchFamily="34" charset="0"/>
                          <a:cs typeface="Poppins" panose="00000500000000000000" pitchFamily="2" charset="0"/>
                        </a:rPr>
                        <a:t>React in a calm, decisive, and reassuring manner.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effectLst/>
                          <a:latin typeface="Poppins" panose="00000500000000000000" pitchFamily="2" charset="0"/>
                          <a:ea typeface="Calibri" panose="020F0502020204030204" pitchFamily="34" charset="0"/>
                          <a:cs typeface="Poppins" panose="00000500000000000000" pitchFamily="2" charset="0"/>
                        </a:rPr>
                        <a:t>May need to serve on more than one emergency team</a:t>
                      </a:r>
                      <a:r>
                        <a:rPr lang="en-US" sz="2000">
                          <a:effectLst/>
                          <a:latin typeface="Poppins" panose="00000500000000000000" pitchFamily="2" charset="0"/>
                          <a:ea typeface="Calibri" panose="020F0502020204030204" pitchFamily="34" charset="0"/>
                          <a:cs typeface="Poppins" panose="00000500000000000000" pitchFamily="2" charset="0"/>
                        </a:rPr>
                        <a:t>/role; </a:t>
                      </a:r>
                      <a:r>
                        <a:rPr lang="en-US" sz="2000" dirty="0">
                          <a:effectLst/>
                          <a:latin typeface="Poppins" panose="00000500000000000000" pitchFamily="2" charset="0"/>
                          <a:ea typeface="Calibri" panose="020F0502020204030204" pitchFamily="34" charset="0"/>
                          <a:cs typeface="Poppins" panose="00000500000000000000" pitchFamily="2" charset="0"/>
                        </a:rPr>
                        <a:t>prioritize search and rescue, triage and fire suppression roles before others.</a:t>
                      </a:r>
                    </a:p>
                  </a:txBody>
                  <a:tcPr/>
                </a:tc>
                <a:extLst>
                  <a:ext uri="{0D108BD9-81ED-4DB2-BD59-A6C34878D82A}">
                    <a16:rowId xmlns:a16="http://schemas.microsoft.com/office/drawing/2014/main" val="1358364842"/>
                  </a:ext>
                </a:extLst>
              </a:tr>
              <a:tr h="860059">
                <a:tc>
                  <a:txBody>
                    <a:bodyPr/>
                    <a:lstStyle/>
                    <a:p>
                      <a:r>
                        <a:rPr lang="en-US" sz="2000" dirty="0">
                          <a:effectLst/>
                          <a:latin typeface="Poppins" panose="00000500000000000000" pitchFamily="2" charset="0"/>
                          <a:ea typeface="Calibri" panose="020F0502020204030204" pitchFamily="34" charset="0"/>
                          <a:cs typeface="Poppins" panose="00000500000000000000" pitchFamily="2" charset="0"/>
                        </a:rPr>
                        <a:t>All Teams/</a:t>
                      </a:r>
                    </a:p>
                    <a:p>
                      <a:r>
                        <a:rPr lang="en-US" sz="2000" dirty="0">
                          <a:effectLst/>
                          <a:latin typeface="Poppins" panose="00000500000000000000" pitchFamily="2" charset="0"/>
                          <a:ea typeface="Calibri" panose="020F0502020204030204" pitchFamily="34" charset="0"/>
                          <a:cs typeface="Poppins" panose="00000500000000000000" pitchFamily="2" charset="0"/>
                        </a:rPr>
                        <a:t>Classroom Teachers </a:t>
                      </a:r>
                      <a:endParaRPr lang="en-US" sz="1600" dirty="0">
                        <a:latin typeface="Poppins" panose="00000500000000000000" pitchFamily="2" charset="0"/>
                        <a:cs typeface="Poppins" panose="00000500000000000000" pitchFamily="2"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effectLst/>
                          <a:latin typeface="Poppins" panose="00000500000000000000" pitchFamily="2" charset="0"/>
                          <a:ea typeface="Calibri" panose="020F0502020204030204" pitchFamily="34" charset="0"/>
                          <a:cs typeface="Poppins" panose="00000500000000000000" pitchFamily="2" charset="0"/>
                        </a:rPr>
                        <a:t>Walk the evacuation routes, noting any potential hazards or challenges along the way that may impact anyone who may need additional support during an evacuation.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effectLst/>
                          <a:latin typeface="Poppins" panose="00000500000000000000" pitchFamily="2" charset="0"/>
                          <a:ea typeface="Calibri" panose="020F0502020204030204" pitchFamily="34" charset="0"/>
                          <a:cs typeface="Poppins" panose="00000500000000000000" pitchFamily="2" charset="0"/>
                        </a:rPr>
                        <a:t>Consider what damages to the route or debris could make evacuation difficult.</a:t>
                      </a:r>
                    </a:p>
                  </a:txBody>
                  <a:tcPr/>
                </a:tc>
                <a:extLst>
                  <a:ext uri="{0D108BD9-81ED-4DB2-BD59-A6C34878D82A}">
                    <a16:rowId xmlns:a16="http://schemas.microsoft.com/office/drawing/2014/main" val="1498407068"/>
                  </a:ext>
                </a:extLst>
              </a:tr>
              <a:tr h="860059">
                <a:tc>
                  <a:txBody>
                    <a:bodyPr/>
                    <a:lstStyle/>
                    <a:p>
                      <a:r>
                        <a:rPr lang="en-US" sz="2000" dirty="0">
                          <a:effectLst/>
                          <a:latin typeface="Poppins" panose="00000500000000000000" pitchFamily="2" charset="0"/>
                          <a:ea typeface="Calibri" panose="020F0502020204030204" pitchFamily="34" charset="0"/>
                          <a:cs typeface="Poppins" panose="00000500000000000000" pitchFamily="2" charset="0"/>
                        </a:rPr>
                        <a:t>Classroom Teachers </a:t>
                      </a:r>
                      <a:endParaRPr lang="en-US" sz="1600" dirty="0">
                        <a:latin typeface="Poppins" panose="00000500000000000000" pitchFamily="2" charset="0"/>
                        <a:cs typeface="Poppins" panose="00000500000000000000" pitchFamily="2"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effectLst/>
                          <a:latin typeface="Poppins" panose="00000500000000000000" pitchFamily="2" charset="0"/>
                          <a:ea typeface="Calibri" panose="020F0502020204030204" pitchFamily="34" charset="0"/>
                          <a:cs typeface="Poppins" panose="00000500000000000000" pitchFamily="2" charset="0"/>
                        </a:rPr>
                        <a:t>Make arrangements with a nearby teacher or the Assembly Area Team for someone to supervise your class, should the need arise.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effectLst/>
                          <a:latin typeface="Poppins" panose="00000500000000000000" pitchFamily="2" charset="0"/>
                          <a:ea typeface="Calibri" panose="020F0502020204030204" pitchFamily="34" charset="0"/>
                          <a:cs typeface="Poppins" panose="00000500000000000000" pitchFamily="2" charset="0"/>
                        </a:rPr>
                        <a:t>Tell your students who will be in charge of them while you are gone so that they know an adult is caring for them.</a:t>
                      </a:r>
                    </a:p>
                  </a:txBody>
                  <a:tcPr/>
                </a:tc>
                <a:extLst>
                  <a:ext uri="{0D108BD9-81ED-4DB2-BD59-A6C34878D82A}">
                    <a16:rowId xmlns:a16="http://schemas.microsoft.com/office/drawing/2014/main" val="3817833684"/>
                  </a:ext>
                </a:extLst>
              </a:tr>
            </a:tbl>
          </a:graphicData>
        </a:graphic>
      </p:graphicFrame>
    </p:spTree>
    <p:extLst>
      <p:ext uri="{BB962C8B-B14F-4D97-AF65-F5344CB8AC3E}">
        <p14:creationId xmlns:p14="http://schemas.microsoft.com/office/powerpoint/2010/main" val="4071804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9" name="Google Shape;270;p13">
            <a:extLst>
              <a:ext uri="{FF2B5EF4-FFF2-40B4-BE49-F238E27FC236}">
                <a16:creationId xmlns:a16="http://schemas.microsoft.com/office/drawing/2014/main" id="{716E623D-D4DE-4EB9-A7BD-ABEEC631D91E}"/>
              </a:ext>
            </a:extLst>
          </p:cNvPr>
          <p:cNvPicPr preferRelativeResize="0"/>
          <p:nvPr/>
        </p:nvPicPr>
        <p:blipFill rotWithShape="1">
          <a:blip r:embed="rId3">
            <a:alphaModFix/>
          </a:blip>
          <a:srcRect/>
          <a:stretch/>
        </p:blipFill>
        <p:spPr>
          <a:xfrm>
            <a:off x="-992504"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510978"/>
            <a:ext cx="10044545" cy="2308284"/>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EAE7E4"/>
              </a:buClr>
              <a:buSzPts val="1100"/>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Additional emergency team training resources for staff include:</a:t>
            </a:r>
          </a:p>
          <a:p>
            <a:pPr marL="342900" marR="0" lvl="0" indent="-342900" algn="l" defTabSz="914400" rtl="0" eaLnBrk="1" fontAlgn="auto" latinLnBrk="0" hangingPunct="1">
              <a:lnSpc>
                <a:spcPct val="100000"/>
              </a:lnSpc>
              <a:spcBef>
                <a:spcPts val="0"/>
              </a:spcBef>
              <a:spcAft>
                <a:spcPts val="0"/>
              </a:spcAft>
              <a:buClr>
                <a:srgbClr val="EAE7E4"/>
              </a:buClr>
              <a:buSzPts val="1100"/>
              <a:buFont typeface="Arial" panose="020B0604020202020204" pitchFamily="34" charset="0"/>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MyPLN STEPS courses </a:t>
            </a:r>
          </a:p>
          <a:p>
            <a:pPr marL="800100" lvl="1" indent="-342900">
              <a:buClr>
                <a:srgbClr val="EAE7E4"/>
              </a:buClr>
              <a:buSzPts val="1100"/>
              <a:buFont typeface="Arial" panose="020B0604020202020204" pitchFamily="34" charset="0"/>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hlinkClick r:id="rId5"/>
              </a:rPr>
              <a:t>STEPS</a:t>
            </a:r>
            <a:endPar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a:p>
            <a:pPr marL="800100" lvl="1" indent="-342900">
              <a:buClr>
                <a:srgbClr val="EAE7E4"/>
              </a:buClr>
              <a:buSzPts val="1100"/>
              <a:buFont typeface="Arial" panose="020B0604020202020204" pitchFamily="34" charset="0"/>
              <a:buChar char="•"/>
              <a:defRPr/>
            </a:pPr>
            <a:r>
              <a:rPr kumimoji="0" lang="en-US" sz="2400" b="0" i="0" u="none" strike="noStrike" kern="0" cap="none" spc="0" normalizeH="0" baseline="0" noProof="0" dirty="0">
                <a:ln>
                  <a:noFill/>
                </a:ln>
                <a:solidFill>
                  <a:schemeClr val="accent5">
                    <a:lumMod val="60000"/>
                    <a:lumOff val="40000"/>
                  </a:schemeClr>
                </a:solidFill>
                <a:effectLst/>
                <a:uLnTx/>
                <a:uFillTx/>
                <a:latin typeface="Poppins Light"/>
                <a:ea typeface="Poppins Light"/>
                <a:cs typeface="Poppins Light"/>
                <a:sym typeface="Poppins Light"/>
                <a:hlinkClick r:id="rId6">
                  <a:extLst>
                    <a:ext uri="{A12FA001-AC4F-418D-AE19-62706E023703}">
                      <ahyp:hlinkClr xmlns:ahyp="http://schemas.microsoft.com/office/drawing/2018/hyperlinkcolor" val="tx"/>
                    </a:ext>
                  </a:extLst>
                </a:hlinkClick>
              </a:rPr>
              <a:t>lausd.org/</a:t>
            </a:r>
            <a:r>
              <a:rPr kumimoji="0" lang="en-US" sz="2400" b="0" i="0" u="none" strike="noStrike" kern="0" cap="none" spc="0" normalizeH="0" baseline="0" noProof="0" dirty="0" err="1">
                <a:ln>
                  <a:noFill/>
                </a:ln>
                <a:solidFill>
                  <a:schemeClr val="accent5">
                    <a:lumMod val="60000"/>
                    <a:lumOff val="40000"/>
                  </a:schemeClr>
                </a:solidFill>
                <a:effectLst/>
                <a:uLnTx/>
                <a:uFillTx/>
                <a:latin typeface="Poppins Light"/>
                <a:ea typeface="Poppins Light"/>
                <a:cs typeface="Poppins Light"/>
                <a:sym typeface="Poppins Light"/>
                <a:hlinkClick r:id="rId6">
                  <a:extLst>
                    <a:ext uri="{A12FA001-AC4F-418D-AE19-62706E023703}">
                      <ahyp:hlinkClr xmlns:ahyp="http://schemas.microsoft.com/office/drawing/2018/hyperlinkcolor" val="tx"/>
                    </a:ext>
                  </a:extLst>
                </a:hlinkClick>
              </a:rPr>
              <a:t>myPLN</a:t>
            </a:r>
            <a:endParaRPr kumimoji="0" lang="en-US" sz="2400" b="0" i="0" u="none" strike="noStrike" kern="0" cap="none" spc="0" normalizeH="0" baseline="0" noProof="0" dirty="0">
              <a:ln>
                <a:noFill/>
              </a:ln>
              <a:solidFill>
                <a:schemeClr val="accent5">
                  <a:lumMod val="60000"/>
                  <a:lumOff val="40000"/>
                </a:schemeClr>
              </a:solidFill>
              <a:effectLst/>
              <a:uLnTx/>
              <a:uFillTx/>
              <a:latin typeface="Poppins Light"/>
              <a:ea typeface="Poppins Light"/>
              <a:cs typeface="Poppins Light"/>
              <a:sym typeface="Poppins Light"/>
            </a:endParaRPr>
          </a:p>
          <a:p>
            <a:pPr marL="342900" marR="0" lvl="0" indent="-342900" algn="l" defTabSz="914400" rtl="0" eaLnBrk="1" fontAlgn="auto" latinLnBrk="0" hangingPunct="1">
              <a:lnSpc>
                <a:spcPct val="100000"/>
              </a:lnSpc>
              <a:spcBef>
                <a:spcPts val="0"/>
              </a:spcBef>
              <a:spcAft>
                <a:spcPts val="0"/>
              </a:spcAft>
              <a:buClr>
                <a:srgbClr val="EAE7E4"/>
              </a:buClr>
              <a:buSzPts val="1100"/>
              <a:buFont typeface="Arial" panose="020B0604020202020204" pitchFamily="34" charset="0"/>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Community Emergency Response Team</a:t>
            </a:r>
          </a:p>
          <a:p>
            <a:pPr marL="800100" lvl="1" indent="-342900">
              <a:buClr>
                <a:srgbClr val="EAE7E4"/>
              </a:buClr>
              <a:buSzPts val="1100"/>
              <a:buFont typeface="Arial" panose="020B0604020202020204" pitchFamily="34" charset="0"/>
              <a:buChar char="•"/>
              <a:defRPr/>
            </a:pPr>
            <a:r>
              <a:rPr kumimoji="0" lang="en-US" sz="2400" b="0" i="0" u="none" strike="noStrike" kern="0" cap="none" spc="0" normalizeH="0" baseline="0" noProof="0" dirty="0">
                <a:ln>
                  <a:noFill/>
                </a:ln>
                <a:solidFill>
                  <a:schemeClr val="accent1">
                    <a:lumMod val="60000"/>
                    <a:lumOff val="40000"/>
                  </a:schemeClr>
                </a:solidFill>
                <a:effectLst/>
                <a:uLnTx/>
                <a:uFillTx/>
                <a:latin typeface="Poppins Light"/>
                <a:ea typeface="Poppins Light"/>
                <a:cs typeface="Poppins Light"/>
                <a:sym typeface="Poppins Light"/>
                <a:hlinkClick r:id="rId7">
                  <a:extLst>
                    <a:ext uri="{A12FA001-AC4F-418D-AE19-62706E023703}">
                      <ahyp:hlinkClr xmlns:ahyp="http://schemas.microsoft.com/office/drawing/2018/hyperlinkcolor" val="tx"/>
                    </a:ext>
                  </a:extLst>
                </a:hlinkClick>
              </a:rPr>
              <a:t>lausd.org/cert</a:t>
            </a:r>
            <a:endParaRPr kumimoji="0" lang="en-US" sz="2400" b="0" i="0" u="none" strike="noStrike" kern="0" cap="none" spc="0" normalizeH="0" baseline="0" noProof="0" dirty="0">
              <a:ln>
                <a:noFill/>
              </a:ln>
              <a:solidFill>
                <a:schemeClr val="accent1">
                  <a:lumMod val="60000"/>
                  <a:lumOff val="40000"/>
                </a:schemeClr>
              </a:solidFill>
              <a:effectLst/>
              <a:uLnTx/>
              <a:uFillTx/>
              <a:latin typeface="Poppins Light"/>
              <a:ea typeface="Poppins Light"/>
              <a:cs typeface="Poppins Light"/>
              <a:sym typeface="Poppins Light"/>
            </a:endParaRP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Emergency Teams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 name="Google Shape;670;g25713527f5b_0_522">
            <a:extLst>
              <a:ext uri="{FF2B5EF4-FFF2-40B4-BE49-F238E27FC236}">
                <a16:creationId xmlns:a16="http://schemas.microsoft.com/office/drawing/2014/main" id="{9E84DFE0-D085-1148-EC45-96CE63127946}"/>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Other Resources</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pic>
        <p:nvPicPr>
          <p:cNvPr id="1026" name="Picture 2" descr="How to Launch a Community Emergency Response Team (CERT) Program">
            <a:extLst>
              <a:ext uri="{FF2B5EF4-FFF2-40B4-BE49-F238E27FC236}">
                <a16:creationId xmlns:a16="http://schemas.microsoft.com/office/drawing/2014/main" id="{544BAAED-A020-ED86-17D7-3EEF3B7BB6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4924" y="3633896"/>
            <a:ext cx="4002304" cy="2617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690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269" name="Google Shape;269;p13"/>
          <p:cNvPicPr preferRelativeResize="0"/>
          <p:nvPr/>
        </p:nvPicPr>
        <p:blipFill rotWithShape="1">
          <a:blip r:embed="rId3">
            <a:alphaModFix/>
          </a:blip>
          <a:srcRect/>
          <a:stretch/>
        </p:blipFill>
        <p:spPr>
          <a:xfrm>
            <a:off x="10438245" y="391960"/>
            <a:ext cx="1363181" cy="411172"/>
          </a:xfrm>
          <a:prstGeom prst="rect">
            <a:avLst/>
          </a:prstGeom>
          <a:noFill/>
          <a:ln>
            <a:noFill/>
          </a:ln>
        </p:spPr>
      </p:pic>
      <p:pic>
        <p:nvPicPr>
          <p:cNvPr id="270" name="Google Shape;270;p13"/>
          <p:cNvPicPr preferRelativeResize="0"/>
          <p:nvPr/>
        </p:nvPicPr>
        <p:blipFill rotWithShape="1">
          <a:blip r:embed="rId4">
            <a:alphaModFix/>
          </a:blip>
          <a:srcRect/>
          <a:stretch/>
        </p:blipFill>
        <p:spPr>
          <a:xfrm>
            <a:off x="-974691" y="491889"/>
            <a:ext cx="13957161" cy="9982038"/>
          </a:xfrm>
          <a:prstGeom prst="rect">
            <a:avLst/>
          </a:prstGeom>
          <a:noFill/>
          <a:ln>
            <a:noFill/>
          </a:ln>
        </p:spPr>
      </p:pic>
      <p:sp>
        <p:nvSpPr>
          <p:cNvPr id="275" name="Google Shape;275;p13"/>
          <p:cNvSpPr txBox="1"/>
          <p:nvPr/>
        </p:nvSpPr>
        <p:spPr>
          <a:xfrm>
            <a:off x="1591852" y="292738"/>
            <a:ext cx="3566805" cy="101562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a:noFill/>
                </a:ln>
                <a:solidFill>
                  <a:srgbClr val="86CAFE"/>
                </a:solidFill>
                <a:effectLst/>
                <a:uLnTx/>
                <a:uFillTx/>
                <a:latin typeface="Poppins"/>
                <a:ea typeface="Poppins"/>
                <a:cs typeface="Poppins"/>
                <a:sym typeface="Poppins"/>
              </a:rPr>
              <a:t>Agenda</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6" name="Google Shape;276;p13"/>
          <p:cNvSpPr txBox="1"/>
          <p:nvPr/>
        </p:nvSpPr>
        <p:spPr>
          <a:xfrm>
            <a:off x="1591852" y="1262535"/>
            <a:ext cx="8657615" cy="4524275"/>
          </a:xfrm>
          <a:prstGeom prst="rect">
            <a:avLst/>
          </a:prstGeom>
          <a:noFill/>
          <a:ln>
            <a:noFill/>
          </a:ln>
        </p:spPr>
        <p:txBody>
          <a:bodyPr spcFirstLastPara="1" wrap="square" lIns="91425" tIns="45700" rIns="91425" bIns="45700" anchor="t" anchorCtr="0">
            <a:spAutoFit/>
          </a:bodyPr>
          <a:lstStyle/>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 Purpose</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 Accessing the Integrated Safe School Plan (ISSP)</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 Incident Command System</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 Emergency Teams</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 </a:t>
            </a:r>
            <a:r>
              <a:rPr kumimoji="0" lang="en-US" sz="2400" b="1" i="0" u="none" strike="noStrike" kern="0" cap="none" spc="0" normalizeH="0" baseline="0" noProof="0" dirty="0" err="1">
                <a:ln>
                  <a:noFill/>
                </a:ln>
                <a:solidFill>
                  <a:schemeClr val="bg1"/>
                </a:solidFill>
                <a:effectLst/>
                <a:uLnTx/>
                <a:uFillTx/>
                <a:latin typeface="Poppins"/>
                <a:ea typeface="Poppins"/>
                <a:cs typeface="Poppins"/>
                <a:sym typeface="Poppins"/>
              </a:rPr>
              <a:t>ShakeOut</a:t>
            </a: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 Exercise Reminders</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 Additional Resources</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 Questions</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 Emergency Drills/ISSP School Contact</a:t>
            </a:r>
          </a:p>
        </p:txBody>
      </p:sp>
      <p:pic>
        <p:nvPicPr>
          <p:cNvPr id="1026" name="Picture 2" descr="Bend-La Pine Schools :: Emergency Preparedness">
            <a:extLst>
              <a:ext uri="{FF2B5EF4-FFF2-40B4-BE49-F238E27FC236}">
                <a16:creationId xmlns:a16="http://schemas.microsoft.com/office/drawing/2014/main" id="{64CF0245-AB82-04E9-0931-056BAA0B9B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2974" y="2632363"/>
            <a:ext cx="3631717" cy="2415182"/>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9" name="Google Shape;270;p13">
            <a:extLst>
              <a:ext uri="{FF2B5EF4-FFF2-40B4-BE49-F238E27FC236}">
                <a16:creationId xmlns:a16="http://schemas.microsoft.com/office/drawing/2014/main" id="{716E623D-D4DE-4EB9-A7BD-ABEEC631D91E}"/>
              </a:ext>
            </a:extLst>
          </p:cNvPr>
          <p:cNvPicPr preferRelativeResize="0"/>
          <p:nvPr/>
        </p:nvPicPr>
        <p:blipFill rotWithShape="1">
          <a:blip r:embed="rId3">
            <a:alphaModFix/>
          </a:blip>
          <a:srcRect/>
          <a:stretch/>
        </p:blipFill>
        <p:spPr>
          <a:xfrm>
            <a:off x="-992504" y="803132"/>
            <a:ext cx="13957161" cy="9982038"/>
          </a:xfrm>
          <a:prstGeom prst="rect">
            <a:avLst/>
          </a:prstGeom>
          <a:noFill/>
          <a:ln>
            <a:noFill/>
          </a:ln>
        </p:spPr>
      </p:pic>
      <p:pic>
        <p:nvPicPr>
          <p:cNvPr id="3" name="Content Placeholder 4">
            <a:extLst>
              <a:ext uri="{FF2B5EF4-FFF2-40B4-BE49-F238E27FC236}">
                <a16:creationId xmlns:a16="http://schemas.microsoft.com/office/drawing/2014/main" id="{F38CAADA-80CD-105F-1596-99BF42DD7FD3}"/>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7927323" y="1684049"/>
            <a:ext cx="3472405" cy="1892060"/>
          </a:xfrm>
          <a:prstGeom prst="rect">
            <a:avLst/>
          </a:prstGeom>
          <a:noFill/>
          <a:ln>
            <a:noFill/>
          </a:ln>
        </p:spPr>
      </p:pic>
      <p:pic>
        <p:nvPicPr>
          <p:cNvPr id="269" name="Google Shape;269;p13"/>
          <p:cNvPicPr preferRelativeResize="0"/>
          <p:nvPr/>
        </p:nvPicPr>
        <p:blipFill rotWithShape="1">
          <a:blip r:embed="rId5">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684049"/>
            <a:ext cx="8720613" cy="4893607"/>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0"/>
              </a:spcAft>
              <a:buClr>
                <a:srgbClr val="EAE7E4"/>
              </a:buClr>
              <a:buSzPts val="1100"/>
              <a:buFont typeface="Arial" panose="020B0604020202020204" pitchFamily="34" charset="0"/>
              <a:buChar char="•"/>
              <a:tabLst/>
              <a:defRPr/>
            </a:pPr>
            <a:r>
              <a:rPr kumimoji="0" lang="en-US" sz="2400" b="0" i="0" u="none" strike="noStrike" kern="0" cap="none" spc="0" normalizeH="0" baseline="0" noProof="0" dirty="0" err="1">
                <a:ln>
                  <a:noFill/>
                </a:ln>
                <a:solidFill>
                  <a:srgbClr val="EAE7E4"/>
                </a:solidFill>
                <a:effectLst/>
                <a:uLnTx/>
                <a:uFillTx/>
                <a:latin typeface="Poppins Light"/>
                <a:ea typeface="Poppins Light"/>
                <a:cs typeface="Poppins Light"/>
                <a:sym typeface="Poppins Light"/>
              </a:rPr>
              <a:t>ShakeOut</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 held yearly, third Thursday in</a:t>
            </a:r>
            <a:b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b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October (</a:t>
            </a:r>
            <a:r>
              <a:rPr kumimoji="0" lang="en-US" sz="2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October 17, 2024</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t>
            </a:r>
          </a:p>
          <a:p>
            <a:pPr marL="342900" marR="0" lvl="0" indent="-342900" algn="l" defTabSz="914400" rtl="0" eaLnBrk="1" fontAlgn="auto" latinLnBrk="0" hangingPunct="1">
              <a:lnSpc>
                <a:spcPct val="100000"/>
              </a:lnSpc>
              <a:spcBef>
                <a:spcPts val="0"/>
              </a:spcBef>
              <a:spcAft>
                <a:spcPts val="0"/>
              </a:spcAft>
              <a:buClr>
                <a:srgbClr val="EAE7E4"/>
              </a:buClr>
              <a:buSzPts val="1100"/>
              <a:buFont typeface="Arial" panose="020B0604020202020204" pitchFamily="34" charset="0"/>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Practice with all teams activated, all</a:t>
            </a:r>
            <a:b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b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appropriate stations, and all roles in place</a:t>
            </a:r>
          </a:p>
          <a:p>
            <a:pPr marL="342900" marR="0" lvl="0" indent="-342900" algn="l" defTabSz="914400" rtl="0" eaLnBrk="1" fontAlgn="auto" latinLnBrk="0" hangingPunct="1">
              <a:lnSpc>
                <a:spcPct val="100000"/>
              </a:lnSpc>
              <a:spcBef>
                <a:spcPts val="0"/>
              </a:spcBef>
              <a:spcAft>
                <a:spcPts val="0"/>
              </a:spcAft>
              <a:buClr>
                <a:srgbClr val="EAE7E4"/>
              </a:buClr>
              <a:buSzPts val="1100"/>
              <a:buFont typeface="Arial" panose="020B0604020202020204" pitchFamily="34" charset="0"/>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All co-located schools/programs collaborate</a:t>
            </a:r>
            <a:b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b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and participate in a single exercise</a:t>
            </a:r>
          </a:p>
          <a:p>
            <a:pPr marL="342900" marR="0" lvl="0" indent="-342900" algn="l" defTabSz="914400" rtl="0" eaLnBrk="1" fontAlgn="auto" latinLnBrk="0" hangingPunct="1">
              <a:lnSpc>
                <a:spcPct val="100000"/>
              </a:lnSpc>
              <a:spcBef>
                <a:spcPts val="0"/>
              </a:spcBef>
              <a:spcAft>
                <a:spcPts val="0"/>
              </a:spcAft>
              <a:buClr>
                <a:srgbClr val="EAE7E4"/>
              </a:buClr>
              <a:buSzPts val="1100"/>
              <a:buFont typeface="Arial" panose="020B0604020202020204" pitchFamily="34" charset="0"/>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After Drop, Cover and Hold On, conduct complete and timely evacuation of all buildings to one, designated assembly area (for all schools/programs on site)</a:t>
            </a:r>
          </a:p>
          <a:p>
            <a:pPr marL="342900" marR="0" lvl="0" indent="-342900" algn="l" defTabSz="914400" rtl="0" eaLnBrk="1" fontAlgn="auto" latinLnBrk="0" hangingPunct="1">
              <a:lnSpc>
                <a:spcPct val="100000"/>
              </a:lnSpc>
              <a:spcBef>
                <a:spcPts val="0"/>
              </a:spcBef>
              <a:spcAft>
                <a:spcPts val="0"/>
              </a:spcAft>
              <a:buClr>
                <a:srgbClr val="EAE7E4"/>
              </a:buClr>
              <a:buSzPts val="1100"/>
              <a:buFont typeface="Arial" panose="020B0604020202020204" pitchFamily="34" charset="0"/>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Designate areas for triage, toilets, morgue, media, etc.</a:t>
            </a:r>
          </a:p>
          <a:p>
            <a:pPr marL="342900" marR="0" lvl="0" indent="-342900" algn="l" defTabSz="914400" rtl="0" eaLnBrk="1" fontAlgn="auto" latinLnBrk="0" hangingPunct="1">
              <a:lnSpc>
                <a:spcPct val="100000"/>
              </a:lnSpc>
              <a:spcBef>
                <a:spcPts val="0"/>
              </a:spcBef>
              <a:spcAft>
                <a:spcPts val="0"/>
              </a:spcAft>
              <a:buClr>
                <a:srgbClr val="EAE7E4"/>
              </a:buClr>
              <a:buSzPts val="1100"/>
              <a:buFont typeface="Arial" panose="020B0604020202020204" pitchFamily="34" charset="0"/>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Full details available: </a:t>
            </a:r>
            <a:r>
              <a:rPr kumimoji="0" lang="en-US" sz="2400" b="0" i="0" u="none" strike="noStrike" kern="0" cap="none" spc="0" normalizeH="0" baseline="0" noProof="0" dirty="0">
                <a:ln>
                  <a:noFill/>
                </a:ln>
                <a:solidFill>
                  <a:schemeClr val="accent5">
                    <a:lumMod val="60000"/>
                    <a:lumOff val="40000"/>
                  </a:schemeClr>
                </a:solidFill>
                <a:effectLst/>
                <a:uLnTx/>
                <a:uFillTx/>
                <a:latin typeface="Poppins Light"/>
                <a:ea typeface="Poppins Light"/>
                <a:cs typeface="Poppins Light"/>
                <a:sym typeface="Poppins Light"/>
                <a:hlinkClick r:id="rId6">
                  <a:extLst>
                    <a:ext uri="{A12FA001-AC4F-418D-AE19-62706E023703}">
                      <ahyp:hlinkClr xmlns:ahyp="http://schemas.microsoft.com/office/drawing/2018/hyperlinkcolor" val="tx"/>
                    </a:ext>
                  </a:extLst>
                </a:hlinkClick>
              </a:rPr>
              <a:t>REF-5803 Emergency Procedures, Drills, and Districtwide Emergency Exercises</a:t>
            </a:r>
            <a:endParaRPr kumimoji="0" lang="en-US" sz="2400" b="0" i="0" u="none" strike="noStrike" kern="0" cap="none" spc="0" normalizeH="0" baseline="0" noProof="0" dirty="0">
              <a:ln>
                <a:noFill/>
              </a:ln>
              <a:solidFill>
                <a:schemeClr val="accent5">
                  <a:lumMod val="60000"/>
                  <a:lumOff val="40000"/>
                </a:schemeClr>
              </a:solidFill>
              <a:effectLst/>
              <a:uLnTx/>
              <a:uFillTx/>
              <a:latin typeface="Poppins Light"/>
              <a:ea typeface="Poppins Light"/>
              <a:cs typeface="Poppins Light"/>
              <a:sym typeface="Poppins Light"/>
            </a:endParaRPr>
          </a:p>
        </p:txBody>
      </p:sp>
      <p:sp>
        <p:nvSpPr>
          <p:cNvPr id="275" name="Google Shape;275;p13"/>
          <p:cNvSpPr txBox="1"/>
          <p:nvPr/>
        </p:nvSpPr>
        <p:spPr>
          <a:xfrm>
            <a:off x="330989" y="360650"/>
            <a:ext cx="6319193" cy="13233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Great CA </a:t>
            </a:r>
            <a:r>
              <a:rPr kumimoji="0" lang="en-US" sz="4000" b="1" i="0" u="none" strike="noStrike" kern="0" cap="none" spc="0" normalizeH="0" baseline="0" noProof="0" dirty="0" err="1">
                <a:ln>
                  <a:noFill/>
                </a:ln>
                <a:solidFill>
                  <a:srgbClr val="86CAFE"/>
                </a:solidFill>
                <a:effectLst/>
                <a:uLnTx/>
                <a:uFillTx/>
                <a:latin typeface="Poppins"/>
                <a:ea typeface="Poppins"/>
                <a:cs typeface="Poppins"/>
                <a:sym typeface="Poppins"/>
              </a:rPr>
              <a:t>ShakeOut</a:t>
            </a: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 Exercise Reminders</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80828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9" name="Google Shape;270;p13">
            <a:extLst>
              <a:ext uri="{FF2B5EF4-FFF2-40B4-BE49-F238E27FC236}">
                <a16:creationId xmlns:a16="http://schemas.microsoft.com/office/drawing/2014/main" id="{716E623D-D4DE-4EB9-A7BD-ABEEC631D91E}"/>
              </a:ext>
            </a:extLst>
          </p:cNvPr>
          <p:cNvPicPr preferRelativeResize="0"/>
          <p:nvPr/>
        </p:nvPicPr>
        <p:blipFill rotWithShape="1">
          <a:blip r:embed="rId3">
            <a:alphaModFix/>
          </a:blip>
          <a:srcRect/>
          <a:stretch/>
        </p:blipFill>
        <p:spPr>
          <a:xfrm>
            <a:off x="-992504"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2188191"/>
            <a:ext cx="6814623" cy="523180"/>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EAE7E4"/>
              </a:buClr>
              <a:buSzPts val="1100"/>
              <a:tabLst/>
              <a:defRPr/>
            </a:pPr>
            <a:r>
              <a:rPr kumimoji="0" lang="en-US" sz="2800" b="0" i="0" u="none" strike="noStrike" kern="0" cap="none" spc="0" normalizeH="0" baseline="0" noProof="0" dirty="0">
                <a:ln>
                  <a:noFill/>
                </a:ln>
                <a:solidFill>
                  <a:schemeClr val="accent1">
                    <a:lumMod val="60000"/>
                    <a:lumOff val="40000"/>
                  </a:schemeClr>
                </a:solidFill>
                <a:effectLst/>
                <a:uLnTx/>
                <a:uFillTx/>
                <a:latin typeface="Poppins Light"/>
                <a:ea typeface="Poppins Light"/>
                <a:cs typeface="Poppins Light"/>
                <a:sym typeface="Poppins Light"/>
                <a:hlinkClick r:id="rId5">
                  <a:extLst>
                    <a:ext uri="{A12FA001-AC4F-418D-AE19-62706E023703}">
                      <ahyp:hlinkClr xmlns:ahyp="http://schemas.microsoft.com/office/drawing/2018/hyperlinkcolor" val="tx"/>
                    </a:ext>
                  </a:extLst>
                </a:hlinkClick>
              </a:rPr>
              <a:t>Classroom Emergency Quick Guide</a:t>
            </a:r>
            <a:endParaRPr kumimoji="0" lang="en-US" sz="2800" b="0" i="0" u="none" strike="noStrike" kern="0" cap="none" spc="0" normalizeH="0" baseline="0" noProof="0" dirty="0">
              <a:ln>
                <a:noFill/>
              </a:ln>
              <a:solidFill>
                <a:schemeClr val="accent1">
                  <a:lumMod val="60000"/>
                  <a:lumOff val="40000"/>
                </a:schemeClr>
              </a:solidFill>
              <a:effectLst/>
              <a:uLnTx/>
              <a:uFillTx/>
              <a:latin typeface="Poppins Light"/>
              <a:ea typeface="Poppins Light"/>
              <a:cs typeface="Poppins Light"/>
              <a:sym typeface="Poppins Light"/>
            </a:endParaRP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Additional Resources</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2" name="Content Placeholder 6">
            <a:extLst>
              <a:ext uri="{FF2B5EF4-FFF2-40B4-BE49-F238E27FC236}">
                <a16:creationId xmlns:a16="http://schemas.microsoft.com/office/drawing/2014/main" id="{0CA2E673-BA6C-D574-5533-7015F895DB79}"/>
              </a:ext>
            </a:extLst>
          </p:cNvPr>
          <p:cNvGraphicFramePr>
            <a:graphicFrameLocks noChangeAspect="1"/>
          </p:cNvGraphicFramePr>
          <p:nvPr>
            <p:extLst>
              <p:ext uri="{D42A27DB-BD31-4B8C-83A1-F6EECF244321}">
                <p14:modId xmlns:p14="http://schemas.microsoft.com/office/powerpoint/2010/main" val="4208926622"/>
              </p:ext>
            </p:extLst>
          </p:nvPr>
        </p:nvGraphicFramePr>
        <p:xfrm>
          <a:off x="7497404" y="1055069"/>
          <a:ext cx="4301256" cy="5565426"/>
        </p:xfrm>
        <a:graphic>
          <a:graphicData uri="http://schemas.openxmlformats.org/presentationml/2006/ole">
            <mc:AlternateContent xmlns:mc="http://schemas.openxmlformats.org/markup-compatibility/2006">
              <mc:Choice xmlns:v="urn:schemas-microsoft-com:vml" Requires="v">
                <p:oleObj name="Acrobat Document" r:id="rId6" imgW="5829480" imgH="7543800" progId="Acrobat.Document.DC">
                  <p:embed/>
                </p:oleObj>
              </mc:Choice>
              <mc:Fallback>
                <p:oleObj name="Acrobat Document" r:id="rId6" imgW="5829480" imgH="7543800" progId="Acrobat.Document.DC">
                  <p:embed/>
                  <p:pic>
                    <p:nvPicPr>
                      <p:cNvPr id="2" name="Content Placeholder 6">
                        <a:extLst>
                          <a:ext uri="{FF2B5EF4-FFF2-40B4-BE49-F238E27FC236}">
                            <a16:creationId xmlns:a16="http://schemas.microsoft.com/office/drawing/2014/main" id="{0CA2E673-BA6C-D574-5533-7015F895DB79}"/>
                          </a:ext>
                        </a:extLst>
                      </p:cNvPr>
                      <p:cNvPicPr/>
                      <p:nvPr/>
                    </p:nvPicPr>
                    <p:blipFill>
                      <a:blip r:embed="rId7"/>
                      <a:stretch>
                        <a:fillRect/>
                      </a:stretch>
                    </p:blipFill>
                    <p:spPr>
                      <a:xfrm>
                        <a:off x="7497404" y="1055069"/>
                        <a:ext cx="4301256" cy="5565426"/>
                      </a:xfrm>
                      <a:prstGeom prst="rect">
                        <a:avLst/>
                      </a:prstGeom>
                    </p:spPr>
                  </p:pic>
                </p:oleObj>
              </mc:Fallback>
            </mc:AlternateContent>
          </a:graphicData>
        </a:graphic>
      </p:graphicFrame>
      <p:pic>
        <p:nvPicPr>
          <p:cNvPr id="7" name="Picture 6" descr="A qr code with a logo&#10;&#10;Description automatically generated">
            <a:extLst>
              <a:ext uri="{FF2B5EF4-FFF2-40B4-BE49-F238E27FC236}">
                <a16:creationId xmlns:a16="http://schemas.microsoft.com/office/drawing/2014/main" id="{2AE1A596-3AE2-7001-26AC-61779B1742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28557" y="3315357"/>
            <a:ext cx="2839906" cy="2839906"/>
          </a:xfrm>
          <a:prstGeom prst="rect">
            <a:avLst/>
          </a:prstGeom>
        </p:spPr>
      </p:pic>
    </p:spTree>
    <p:extLst>
      <p:ext uri="{BB962C8B-B14F-4D97-AF65-F5344CB8AC3E}">
        <p14:creationId xmlns:p14="http://schemas.microsoft.com/office/powerpoint/2010/main" val="1226714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37"/>
        <p:cNvGrpSpPr/>
        <p:nvPr/>
      </p:nvGrpSpPr>
      <p:grpSpPr>
        <a:xfrm>
          <a:off x="0" y="0"/>
          <a:ext cx="0" cy="0"/>
          <a:chOff x="0" y="0"/>
          <a:chExt cx="0" cy="0"/>
        </a:xfrm>
      </p:grpSpPr>
      <p:pic>
        <p:nvPicPr>
          <p:cNvPr id="238" name="Google Shape;238;p10" descr="A group of palm trees with a city in the background&#10;&#10;Description automatically generated with medium confidence"/>
          <p:cNvPicPr preferRelativeResize="0"/>
          <p:nvPr/>
        </p:nvPicPr>
        <p:blipFill rotWithShape="1">
          <a:blip r:embed="rId3">
            <a:alphaModFix/>
          </a:blip>
          <a:srcRect r="49038"/>
          <a:stretch/>
        </p:blipFill>
        <p:spPr>
          <a:xfrm>
            <a:off x="6001897" y="0"/>
            <a:ext cx="6190103" cy="6858000"/>
          </a:xfrm>
          <a:prstGeom prst="rect">
            <a:avLst/>
          </a:prstGeom>
          <a:noFill/>
          <a:ln>
            <a:noFill/>
          </a:ln>
        </p:spPr>
      </p:pic>
      <p:pic>
        <p:nvPicPr>
          <p:cNvPr id="239" name="Google Shape;239;p10"/>
          <p:cNvPicPr preferRelativeResize="0"/>
          <p:nvPr/>
        </p:nvPicPr>
        <p:blipFill rotWithShape="1">
          <a:blip r:embed="rId4">
            <a:alphaModFix/>
          </a:blip>
          <a:srcRect/>
          <a:stretch/>
        </p:blipFill>
        <p:spPr>
          <a:xfrm>
            <a:off x="393700" y="6086178"/>
            <a:ext cx="1363181" cy="411172"/>
          </a:xfrm>
          <a:prstGeom prst="rect">
            <a:avLst/>
          </a:prstGeom>
          <a:noFill/>
          <a:ln>
            <a:noFill/>
          </a:ln>
        </p:spPr>
      </p:pic>
      <p:sp>
        <p:nvSpPr>
          <p:cNvPr id="244" name="Google Shape;244;p10"/>
          <p:cNvSpPr txBox="1"/>
          <p:nvPr/>
        </p:nvSpPr>
        <p:spPr>
          <a:xfrm>
            <a:off x="330989" y="2266640"/>
            <a:ext cx="5414903" cy="110795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a:noFill/>
                </a:ln>
                <a:solidFill>
                  <a:srgbClr val="86CAFE"/>
                </a:solidFill>
                <a:effectLst/>
                <a:uLnTx/>
                <a:uFillTx/>
                <a:latin typeface="Poppins"/>
                <a:ea typeface="Poppins"/>
                <a:cs typeface="Poppins"/>
                <a:sym typeface="Poppins"/>
              </a:rPr>
              <a:t>Questions?</a:t>
            </a: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18931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9" name="Google Shape;270;p13">
            <a:extLst>
              <a:ext uri="{FF2B5EF4-FFF2-40B4-BE49-F238E27FC236}">
                <a16:creationId xmlns:a16="http://schemas.microsoft.com/office/drawing/2014/main" id="{716E623D-D4DE-4EB9-A7BD-ABEEC631D91E}"/>
              </a:ext>
            </a:extLst>
          </p:cNvPr>
          <p:cNvPicPr preferRelativeResize="0"/>
          <p:nvPr/>
        </p:nvPicPr>
        <p:blipFill rotWithShape="1">
          <a:blip r:embed="rId3">
            <a:alphaModFix/>
          </a:blip>
          <a:srcRect/>
          <a:stretch/>
        </p:blipFill>
        <p:spPr>
          <a:xfrm>
            <a:off x="-992504"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6319193" cy="13233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cs typeface="Poppins"/>
                <a:sym typeface="Poppins"/>
              </a:rPr>
              <a:t>Emergency Drills/</a:t>
            </a:r>
            <a:br>
              <a:rPr lang="en-US" sz="4000" b="1" kern="0" dirty="0">
                <a:solidFill>
                  <a:srgbClr val="86CAFE"/>
                </a:solidFill>
                <a:latin typeface="Poppins"/>
                <a:cs typeface="Poppins"/>
                <a:sym typeface="Poppins"/>
              </a:rPr>
            </a:br>
            <a:r>
              <a:rPr lang="en-US" sz="4000" b="1" kern="0" dirty="0">
                <a:solidFill>
                  <a:srgbClr val="86CAFE"/>
                </a:solidFill>
                <a:latin typeface="Poppins"/>
                <a:cs typeface="Poppins"/>
                <a:sym typeface="Poppins"/>
              </a:rPr>
              <a:t>ISSP School Contact</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Google Shape;274;p13">
            <a:extLst>
              <a:ext uri="{FF2B5EF4-FFF2-40B4-BE49-F238E27FC236}">
                <a16:creationId xmlns:a16="http://schemas.microsoft.com/office/drawing/2014/main" id="{5E6A537D-E46D-CC27-3BD2-32157B9E127C}"/>
              </a:ext>
            </a:extLst>
          </p:cNvPr>
          <p:cNvSpPr txBox="1"/>
          <p:nvPr/>
        </p:nvSpPr>
        <p:spPr>
          <a:xfrm>
            <a:off x="393699" y="2865085"/>
            <a:ext cx="6814623" cy="954067"/>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EAE7E4"/>
              </a:buClr>
              <a:buSzPts val="1100"/>
              <a:tabLst/>
              <a:defRPr/>
            </a:pPr>
            <a:r>
              <a:rPr kumimoji="0" lang="en-US" sz="28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Name</a:t>
            </a:r>
          </a:p>
          <a:p>
            <a:pPr marR="0" lvl="0" algn="l" defTabSz="914400" rtl="0" eaLnBrk="1" fontAlgn="auto" latinLnBrk="0" hangingPunct="1">
              <a:lnSpc>
                <a:spcPct val="100000"/>
              </a:lnSpc>
              <a:spcBef>
                <a:spcPts val="0"/>
              </a:spcBef>
              <a:spcAft>
                <a:spcPts val="0"/>
              </a:spcAft>
              <a:buClr>
                <a:srgbClr val="EAE7E4"/>
              </a:buClr>
              <a:buSzPts val="1100"/>
              <a:tabLst/>
              <a:defRPr/>
            </a:pPr>
            <a:r>
              <a:rPr lang="en-US" sz="2800" kern="0" dirty="0">
                <a:solidFill>
                  <a:srgbClr val="FF0000"/>
                </a:solidFill>
                <a:latin typeface="Poppins Light"/>
                <a:ea typeface="Poppins Light"/>
                <a:cs typeface="Poppins Light"/>
                <a:sym typeface="Poppins Light"/>
              </a:rPr>
              <a:t>Contact information</a:t>
            </a:r>
            <a:endParaRPr kumimoji="0" lang="en-US" sz="28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endParaRPr>
          </a:p>
        </p:txBody>
      </p:sp>
    </p:spTree>
    <p:extLst>
      <p:ext uri="{BB962C8B-B14F-4D97-AF65-F5344CB8AC3E}">
        <p14:creationId xmlns:p14="http://schemas.microsoft.com/office/powerpoint/2010/main" val="3509686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37"/>
        <p:cNvGrpSpPr/>
        <p:nvPr/>
      </p:nvGrpSpPr>
      <p:grpSpPr>
        <a:xfrm>
          <a:off x="0" y="0"/>
          <a:ext cx="0" cy="0"/>
          <a:chOff x="0" y="0"/>
          <a:chExt cx="0" cy="0"/>
        </a:xfrm>
      </p:grpSpPr>
      <p:pic>
        <p:nvPicPr>
          <p:cNvPr id="239" name="Google Shape;239;p10"/>
          <p:cNvPicPr preferRelativeResize="0"/>
          <p:nvPr/>
        </p:nvPicPr>
        <p:blipFill rotWithShape="1">
          <a:blip r:embed="rId3">
            <a:alphaModFix/>
          </a:blip>
          <a:srcRect/>
          <a:stretch/>
        </p:blipFill>
        <p:spPr>
          <a:xfrm>
            <a:off x="393700" y="6086178"/>
            <a:ext cx="1363181" cy="411172"/>
          </a:xfrm>
          <a:prstGeom prst="rect">
            <a:avLst/>
          </a:prstGeom>
          <a:noFill/>
          <a:ln>
            <a:noFill/>
          </a:ln>
        </p:spPr>
      </p:pic>
      <p:sp>
        <p:nvSpPr>
          <p:cNvPr id="244" name="Google Shape;244;p10"/>
          <p:cNvSpPr txBox="1"/>
          <p:nvPr/>
        </p:nvSpPr>
        <p:spPr>
          <a:xfrm>
            <a:off x="917974" y="699352"/>
            <a:ext cx="9650221" cy="517060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a:noFill/>
                </a:ln>
                <a:solidFill>
                  <a:srgbClr val="86CAFE"/>
                </a:solidFill>
                <a:effectLst/>
                <a:uLnTx/>
                <a:uFillTx/>
                <a:latin typeface="Poppins"/>
                <a:ea typeface="Poppins"/>
                <a:cs typeface="Poppins"/>
                <a:sym typeface="Poppins"/>
              </a:rPr>
              <a:t>We appreciate your participation today and your support in ensuring our school’s preparedness.</a:t>
            </a: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33583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269" name="Google Shape;269;p13"/>
          <p:cNvPicPr preferRelativeResize="0"/>
          <p:nvPr/>
        </p:nvPicPr>
        <p:blipFill rotWithShape="1">
          <a:blip r:embed="rId3">
            <a:alphaModFix/>
          </a:blip>
          <a:srcRect/>
          <a:stretch/>
        </p:blipFill>
        <p:spPr>
          <a:xfrm>
            <a:off x="10438245" y="391960"/>
            <a:ext cx="1363181" cy="411172"/>
          </a:xfrm>
          <a:prstGeom prst="rect">
            <a:avLst/>
          </a:prstGeom>
          <a:noFill/>
          <a:ln>
            <a:noFill/>
          </a:ln>
        </p:spPr>
      </p:pic>
      <p:pic>
        <p:nvPicPr>
          <p:cNvPr id="270" name="Google Shape;270;p13"/>
          <p:cNvPicPr preferRelativeResize="0"/>
          <p:nvPr/>
        </p:nvPicPr>
        <p:blipFill rotWithShape="1">
          <a:blip r:embed="rId4">
            <a:alphaModFix/>
          </a:blip>
          <a:srcRect/>
          <a:stretch/>
        </p:blipFill>
        <p:spPr>
          <a:xfrm>
            <a:off x="-974691" y="803132"/>
            <a:ext cx="13957161" cy="9982038"/>
          </a:xfrm>
          <a:prstGeom prst="rect">
            <a:avLst/>
          </a:prstGeom>
          <a:noFill/>
          <a:ln>
            <a:noFill/>
          </a:ln>
        </p:spPr>
      </p:pic>
      <p:sp>
        <p:nvSpPr>
          <p:cNvPr id="274" name="Google Shape;274;p13"/>
          <p:cNvSpPr txBox="1"/>
          <p:nvPr/>
        </p:nvSpPr>
        <p:spPr>
          <a:xfrm>
            <a:off x="393700" y="1193795"/>
            <a:ext cx="11096336" cy="4154943"/>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Provide an overview of key ISSP components:</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Emergency View of the ISSP</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Incident Command Team</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Emergency </a:t>
            </a:r>
            <a:r>
              <a:rPr lang="en-US" sz="2400" kern="0" dirty="0">
                <a:solidFill>
                  <a:srgbClr val="EAE7E4"/>
                </a:solidFill>
                <a:latin typeface="Poppins Light"/>
                <a:ea typeface="Poppins Light"/>
                <a:cs typeface="Poppins Light"/>
                <a:sym typeface="Poppins Light"/>
              </a:rPr>
              <a:t>t</a:t>
            </a:r>
            <a:r>
              <a:rPr kumimoji="0" lang="en-US" sz="2400" b="0" i="0" u="none" strike="noStrike" kern="0" cap="none" spc="0" normalizeH="0" baseline="0" noProof="0" dirty="0" err="1">
                <a:ln>
                  <a:noFill/>
                </a:ln>
                <a:solidFill>
                  <a:srgbClr val="EAE7E4"/>
                </a:solidFill>
                <a:effectLst/>
                <a:uLnTx/>
                <a:uFillTx/>
                <a:latin typeface="Poppins Light"/>
                <a:ea typeface="Poppins Light"/>
                <a:cs typeface="Poppins Light"/>
                <a:sym typeface="Poppins Light"/>
              </a:rPr>
              <a:t>eams</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 roles and locations</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Off-site locations</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Goals and data summary</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Ensure that all staff are aware of their emergency team assignment and duties for the year</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EAE7E4"/>
                </a:solidFill>
                <a:latin typeface="Poppins Light"/>
                <a:ea typeface="Poppins Light"/>
                <a:cs typeface="Poppins Light"/>
                <a:sym typeface="Poppins Light"/>
              </a:rPr>
              <a:t>S</a:t>
            </a:r>
            <a:r>
              <a:rPr kumimoji="0" lang="en-US" sz="2400" b="0" i="0" u="none" strike="noStrike" kern="0" cap="none" spc="0" normalizeH="0" baseline="0" noProof="0" dirty="0" err="1">
                <a:ln>
                  <a:noFill/>
                </a:ln>
                <a:solidFill>
                  <a:srgbClr val="EAE7E4"/>
                </a:solidFill>
                <a:effectLst/>
                <a:uLnTx/>
                <a:uFillTx/>
                <a:latin typeface="Poppins Light"/>
                <a:ea typeface="Poppins Light"/>
                <a:cs typeface="Poppins Light"/>
                <a:sym typeface="Poppins Light"/>
              </a:rPr>
              <a:t>upport</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 the school’s preparation for full-scale exercises, such as the Great CA </a:t>
            </a:r>
            <a:r>
              <a:rPr kumimoji="0" lang="en-US" sz="2400" b="0" i="0" u="none" strike="noStrike" kern="0" cap="none" spc="0" normalizeH="0" baseline="0" noProof="0" dirty="0" err="1">
                <a:ln>
                  <a:noFill/>
                </a:ln>
                <a:solidFill>
                  <a:srgbClr val="EAE7E4"/>
                </a:solidFill>
                <a:effectLst/>
                <a:uLnTx/>
                <a:uFillTx/>
                <a:latin typeface="Poppins Light"/>
                <a:ea typeface="Poppins Light"/>
                <a:cs typeface="Poppins Light"/>
                <a:sym typeface="Poppins Light"/>
              </a:rPr>
              <a:t>ShakeOut</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 which require full emergency team activation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Satisfy the required, yearly ISSP and emergency roles training</a:t>
            </a:r>
          </a:p>
        </p:txBody>
      </p:sp>
      <p:sp>
        <p:nvSpPr>
          <p:cNvPr id="275" name="Google Shape;275;p13"/>
          <p:cNvSpPr txBox="1"/>
          <p:nvPr/>
        </p:nvSpPr>
        <p:spPr>
          <a:xfrm>
            <a:off x="330989" y="360650"/>
            <a:ext cx="3566805"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Purpose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193795"/>
            <a:ext cx="7023100" cy="1938952"/>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Access our school’s ISSP at </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hlinkClick r:id="rId5"/>
              </a:rPr>
              <a:t>issp.lausd.net </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(with your active LAUSD Single Sign-On)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EAE7E4"/>
                </a:solidFill>
                <a:latin typeface="Poppins Light"/>
                <a:ea typeface="Poppins Light"/>
                <a:cs typeface="Poppins Light"/>
                <a:sym typeface="Poppins Light"/>
              </a:rPr>
              <a:t>Access our school’s ISSP print copy in the Main Office, emergency bin, and School Emergency Response Box</a:t>
            </a:r>
            <a:endPar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Accessing the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A67FCD84-24A5-2E32-B4CE-E5ACFDD1213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auto">
          <a:xfrm>
            <a:off x="7676444" y="1071342"/>
            <a:ext cx="4293242" cy="5550859"/>
          </a:xfrm>
          <a:prstGeom prst="rect">
            <a:avLst/>
          </a:prstGeom>
          <a:noFill/>
          <a:ln w="38100">
            <a:solidFill>
              <a:schemeClr val="bg1"/>
            </a:solidFill>
          </a:ln>
        </p:spPr>
      </p:pic>
    </p:spTree>
    <p:extLst>
      <p:ext uri="{BB962C8B-B14F-4D97-AF65-F5344CB8AC3E}">
        <p14:creationId xmlns:p14="http://schemas.microsoft.com/office/powerpoint/2010/main" val="1239166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1026" name="Picture 2" descr="Meetings In Business | 8 Common Types and Best Practices">
            <a:extLst>
              <a:ext uri="{FF2B5EF4-FFF2-40B4-BE49-F238E27FC236}">
                <a16:creationId xmlns:a16="http://schemas.microsoft.com/office/drawing/2014/main" id="{BB845A21-0383-DBB9-4870-858A83C5F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8128" y="2797674"/>
            <a:ext cx="7023100" cy="3687128"/>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269" name="Google Shape;269;p13"/>
          <p:cNvPicPr preferRelativeResize="0"/>
          <p:nvPr/>
        </p:nvPicPr>
        <p:blipFill rotWithShape="1">
          <a:blip r:embed="rId5">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193795"/>
            <a:ext cx="8318221" cy="1200288"/>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Downloading/Printing ISSP (demonstration)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EAE7E4"/>
                </a:solidFill>
                <a:latin typeface="Poppins Light"/>
                <a:ea typeface="Poppins Light"/>
                <a:cs typeface="Poppins Light"/>
                <a:sym typeface="Poppins Light"/>
              </a:rPr>
              <a:t>School Safety Planning Committee (demonstration)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ISSP Public Meeting</a:t>
            </a: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Accessing the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Rectangle 3">
            <a:extLst>
              <a:ext uri="{FF2B5EF4-FFF2-40B4-BE49-F238E27FC236}">
                <a16:creationId xmlns:a16="http://schemas.microsoft.com/office/drawing/2014/main" id="{71DF9BA2-F207-9921-88F1-F1531C5F770F}"/>
              </a:ext>
            </a:extLst>
          </p:cNvPr>
          <p:cNvSpPr/>
          <p:nvPr/>
        </p:nvSpPr>
        <p:spPr>
          <a:xfrm>
            <a:off x="7806002" y="5772249"/>
            <a:ext cx="1184563" cy="314031"/>
          </a:xfrm>
          <a:prstGeom prst="rect">
            <a:avLst/>
          </a:prstGeom>
          <a:solidFill>
            <a:srgbClr val="DFE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6894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3933602667"/>
              </p:ext>
            </p:extLst>
          </p:nvPr>
        </p:nvGraphicFramePr>
        <p:xfrm>
          <a:off x="508000" y="926784"/>
          <a:ext cx="11194472" cy="5539254"/>
        </p:xfrm>
        <a:graphic>
          <a:graphicData uri="http://schemas.openxmlformats.org/drawingml/2006/table">
            <a:tbl>
              <a:tblPr firstRow="1" firstCol="1" bandRow="1">
                <a:tableStyleId>{5C22544A-7EE6-4342-B048-85BDC9FD1C3A}</a:tableStyleId>
              </a:tblPr>
              <a:tblGrid>
                <a:gridCol w="5605796">
                  <a:extLst>
                    <a:ext uri="{9D8B030D-6E8A-4147-A177-3AD203B41FA5}">
                      <a16:colId xmlns:a16="http://schemas.microsoft.com/office/drawing/2014/main" val="3142246306"/>
                    </a:ext>
                  </a:extLst>
                </a:gridCol>
                <a:gridCol w="5588676">
                  <a:extLst>
                    <a:ext uri="{9D8B030D-6E8A-4147-A177-3AD203B41FA5}">
                      <a16:colId xmlns:a16="http://schemas.microsoft.com/office/drawing/2014/main" val="716704632"/>
                    </a:ext>
                  </a:extLst>
                </a:gridCol>
              </a:tblGrid>
              <a:tr h="836990">
                <a:tc>
                  <a:txBody>
                    <a:bodyPr/>
                    <a:lstStyle/>
                    <a:p>
                      <a:pPr marL="0" marR="0">
                        <a:lnSpc>
                          <a:spcPct val="107000"/>
                        </a:lnSpc>
                        <a:spcBef>
                          <a:spcPts val="0"/>
                        </a:spcBef>
                        <a:spcAft>
                          <a:spcPts val="0"/>
                        </a:spcAft>
                      </a:pPr>
                      <a:r>
                        <a:rPr lang="en-US" sz="2200" b="0" dirty="0">
                          <a:latin typeface="Poppins" panose="00000500000000000000" pitchFamily="2" charset="0"/>
                          <a:cs typeface="Poppins" panose="00000500000000000000" pitchFamily="2" charset="0"/>
                        </a:rPr>
                        <a:t>School Safety Planning Committee</a:t>
                      </a:r>
                    </a:p>
                    <a:p>
                      <a:pPr marL="0" marR="0">
                        <a:lnSpc>
                          <a:spcPct val="107000"/>
                        </a:lnSpc>
                        <a:spcBef>
                          <a:spcPts val="0"/>
                        </a:spcBef>
                        <a:spcAft>
                          <a:spcPts val="0"/>
                        </a:spcAft>
                      </a:pPr>
                      <a:r>
                        <a:rPr lang="en-US" sz="2200" b="0" dirty="0">
                          <a:latin typeface="Poppins" panose="00000500000000000000" pitchFamily="2" charset="0"/>
                          <a:cs typeface="Poppins" panose="00000500000000000000" pitchFamily="2" charset="0"/>
                        </a:rPr>
                        <a:t>Required Team Members</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cs typeface="Poppins" panose="00000500000000000000" pitchFamily="2" charset="0"/>
                      </a:endParaRPr>
                    </a:p>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Name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4014586527"/>
                  </a:ext>
                </a:extLst>
              </a:tr>
              <a:tr h="836990">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Principal/Designee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solidFill>
                            <a:srgbClr val="FF0000"/>
                          </a:solidFill>
                          <a:effectLst/>
                          <a:latin typeface="Poppins" panose="00000500000000000000" pitchFamily="2" charset="0"/>
                          <a:cs typeface="Poppins" panose="00000500000000000000" pitchFamily="2" charset="0"/>
                        </a:rPr>
                        <a:t>School enters specifics for this column</a:t>
                      </a:r>
                      <a:endParaRPr lang="en-US" sz="2200" b="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1450220258"/>
                  </a:ext>
                </a:extLst>
              </a:tr>
              <a:tr h="411721">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UTLA Representative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3282812008"/>
                  </a:ext>
                </a:extLst>
              </a:tr>
              <a:tr h="411721">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Classified Representative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577280462"/>
                  </a:ext>
                </a:extLst>
              </a:tr>
              <a:tr h="836990">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Student Representative (secondary schools)</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a:effectLst/>
                          <a:latin typeface="Poppins" panose="00000500000000000000" pitchFamily="2" charset="0"/>
                          <a:cs typeface="Poppins" panose="00000500000000000000" pitchFamily="2" charset="0"/>
                        </a:rPr>
                        <a:t> </a:t>
                      </a:r>
                      <a:endParaRPr lang="en-US" sz="22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486708001"/>
                  </a:ext>
                </a:extLst>
              </a:tr>
              <a:tr h="836990">
                <a:tc>
                  <a:txBody>
                    <a:bodyPr/>
                    <a:lstStyle/>
                    <a:p>
                      <a:pPr marL="0" marR="0">
                        <a:lnSpc>
                          <a:spcPct val="107000"/>
                        </a:lnSpc>
                        <a:spcBef>
                          <a:spcPts val="0"/>
                        </a:spcBef>
                        <a:spcAft>
                          <a:spcPts val="0"/>
                        </a:spcAft>
                      </a:pPr>
                      <a:r>
                        <a:rPr lang="en-US" sz="2200" b="0" kern="100">
                          <a:effectLst/>
                          <a:latin typeface="Poppins" panose="00000500000000000000" pitchFamily="2" charset="0"/>
                          <a:cs typeface="Poppins" panose="00000500000000000000" pitchFamily="2" charset="0"/>
                        </a:rPr>
                        <a:t>Parent (of attending student) Representative</a:t>
                      </a:r>
                      <a:endParaRPr lang="en-US" sz="22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a:effectLst/>
                          <a:latin typeface="Poppins" panose="00000500000000000000" pitchFamily="2" charset="0"/>
                          <a:cs typeface="Poppins" panose="00000500000000000000" pitchFamily="2" charset="0"/>
                        </a:rPr>
                        <a:t> </a:t>
                      </a:r>
                      <a:endParaRPr lang="en-US" sz="22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497906646"/>
                  </a:ext>
                </a:extLst>
              </a:tr>
              <a:tr h="530862">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LASPD/Law Enforcement Agency</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1657369775"/>
                  </a:ext>
                </a:extLst>
              </a:tr>
              <a:tr h="836990">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Charter School Principal/Designee (if applicable)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3557649164"/>
                  </a:ext>
                </a:extLst>
              </a:tr>
            </a:tbl>
          </a:graphicData>
        </a:graphic>
      </p:graphicFrame>
    </p:spTree>
    <p:extLst>
      <p:ext uri="{BB962C8B-B14F-4D97-AF65-F5344CB8AC3E}">
        <p14:creationId xmlns:p14="http://schemas.microsoft.com/office/powerpoint/2010/main" val="2643293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1045707"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193795"/>
            <a:ext cx="7023100" cy="830956"/>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a:ln>
                  <a:noFill/>
                </a:ln>
                <a:solidFill>
                  <a:srgbClr val="EAE7E4"/>
                </a:solidFill>
                <a:effectLst/>
                <a:uLnTx/>
                <a:uFillTx/>
                <a:latin typeface="Poppins Light"/>
                <a:ea typeface="Poppins Light"/>
                <a:cs typeface="Poppins Light"/>
                <a:sym typeface="Poppins Light"/>
              </a:rPr>
              <a:t>Search feature (demonstration)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a:solidFill>
                  <a:srgbClr val="EAE7E4"/>
                </a:solidFill>
                <a:latin typeface="Poppins Light"/>
                <a:ea typeface="Poppins Light"/>
                <a:cs typeface="Poppins Light"/>
                <a:sym typeface="Poppins Light"/>
              </a:rPr>
              <a:t>Quick Reference Guide (demonstration)</a:t>
            </a:r>
            <a:endParaRPr lang="en-US" sz="2400" kern="0" dirty="0">
              <a:solidFill>
                <a:srgbClr val="EAE7E4"/>
              </a:solidFill>
              <a:latin typeface="Poppins Light"/>
              <a:ea typeface="Poppins Light"/>
              <a:cs typeface="Poppins Light"/>
              <a:sym typeface="Poppins Light"/>
            </a:endParaRP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86CAFE"/>
                </a:solidFill>
                <a:effectLst/>
                <a:uLnTx/>
                <a:uFillTx/>
                <a:latin typeface="Poppins"/>
                <a:ea typeface="Poppins"/>
                <a:cs typeface="Poppins"/>
                <a:sym typeface="Poppins"/>
              </a:rPr>
              <a:t>Accessing the ISSP</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2" name="Object 1">
            <a:extLst>
              <a:ext uri="{FF2B5EF4-FFF2-40B4-BE49-F238E27FC236}">
                <a16:creationId xmlns:a16="http://schemas.microsoft.com/office/drawing/2014/main" id="{6A9140CA-F2CB-F2D6-99FF-469C697A6597}"/>
              </a:ext>
            </a:extLst>
          </p:cNvPr>
          <p:cNvGraphicFramePr>
            <a:graphicFrameLocks noChangeAspect="1"/>
          </p:cNvGraphicFramePr>
          <p:nvPr>
            <p:extLst>
              <p:ext uri="{D42A27DB-BD31-4B8C-83A1-F6EECF244321}">
                <p14:modId xmlns:p14="http://schemas.microsoft.com/office/powerpoint/2010/main" val="3856196941"/>
              </p:ext>
            </p:extLst>
          </p:nvPr>
        </p:nvGraphicFramePr>
        <p:xfrm>
          <a:off x="8130158" y="1674210"/>
          <a:ext cx="2711620" cy="3509579"/>
        </p:xfrm>
        <a:graphic>
          <a:graphicData uri="http://schemas.openxmlformats.org/presentationml/2006/ole">
            <mc:AlternateContent xmlns:mc="http://schemas.openxmlformats.org/markup-compatibility/2006">
              <mc:Choice xmlns:v="urn:schemas-microsoft-com:vml" Requires="v">
                <p:oleObj name="Acrobat Document" r:id="rId5" imgW="5829185" imgH="7543800" progId="Acrobat.Document.DC">
                  <p:embed/>
                </p:oleObj>
              </mc:Choice>
              <mc:Fallback>
                <p:oleObj name="Acrobat Document" r:id="rId5" imgW="5829185" imgH="7543800" progId="Acrobat.Document.DC">
                  <p:embed/>
                  <p:pic>
                    <p:nvPicPr>
                      <p:cNvPr id="2" name="Object 1">
                        <a:extLst>
                          <a:ext uri="{FF2B5EF4-FFF2-40B4-BE49-F238E27FC236}">
                            <a16:creationId xmlns:a16="http://schemas.microsoft.com/office/drawing/2014/main" id="{6A9140CA-F2CB-F2D6-99FF-469C697A6597}"/>
                          </a:ext>
                        </a:extLst>
                      </p:cNvPr>
                      <p:cNvPicPr/>
                      <p:nvPr/>
                    </p:nvPicPr>
                    <p:blipFill>
                      <a:blip r:embed="rId6"/>
                      <a:stretch>
                        <a:fillRect/>
                      </a:stretch>
                    </p:blipFill>
                    <p:spPr>
                      <a:xfrm>
                        <a:off x="8130158" y="1674210"/>
                        <a:ext cx="2711620" cy="3509579"/>
                      </a:xfrm>
                      <a:prstGeom prst="rect">
                        <a:avLst/>
                      </a:prstGeom>
                      <a:ln w="63500">
                        <a:solidFill>
                          <a:schemeClr val="tx1"/>
                        </a:solidFill>
                      </a:ln>
                    </p:spPr>
                  </p:pic>
                </p:oleObj>
              </mc:Fallback>
            </mc:AlternateContent>
          </a:graphicData>
        </a:graphic>
      </p:graphicFrame>
    </p:spTree>
    <p:extLst>
      <p:ext uri="{BB962C8B-B14F-4D97-AF65-F5344CB8AC3E}">
        <p14:creationId xmlns:p14="http://schemas.microsoft.com/office/powerpoint/2010/main" val="2370474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510978"/>
            <a:ext cx="8741064" cy="4893607"/>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Emergency View, School Emergency Teams tab (demonstration)</a:t>
            </a:r>
          </a:p>
          <a:p>
            <a:pPr marL="628650" lvl="1" indent="-171450">
              <a:buClr>
                <a:srgbClr val="EAE7E4"/>
              </a:buClr>
              <a:buSzPts val="1100"/>
              <a:buFont typeface="Arial"/>
              <a:buChar char="•"/>
              <a:defRPr/>
            </a:pPr>
            <a:r>
              <a:rPr lang="en-US" sz="2200" kern="0" dirty="0">
                <a:solidFill>
                  <a:srgbClr val="EAE7E4"/>
                </a:solidFill>
                <a:latin typeface="Poppins Light"/>
                <a:ea typeface="Poppins Light"/>
                <a:cs typeface="Poppins Light"/>
                <a:sym typeface="Poppins Light"/>
              </a:rPr>
              <a:t>Incident Command Team (management organization for the school’s response to an emergency)</a:t>
            </a:r>
          </a:p>
          <a:p>
            <a:pPr marL="628650" lvl="1" indent="-171450">
              <a:buClr>
                <a:srgbClr val="EAE7E4"/>
              </a:buClr>
              <a:buSzPts val="1100"/>
              <a:buFont typeface="Arial"/>
              <a:buChar char="•"/>
              <a:defRPr/>
            </a:pPr>
            <a:r>
              <a:rPr lang="en-US" sz="2200" kern="0" dirty="0">
                <a:solidFill>
                  <a:srgbClr val="EAE7E4"/>
                </a:solidFill>
                <a:latin typeface="Poppins Light"/>
                <a:ea typeface="Poppins Light"/>
                <a:cs typeface="Poppins Light"/>
                <a:sym typeface="Poppins Light"/>
              </a:rPr>
              <a:t>School Site Crisis Team (provides psychological counseling for students and staff)</a:t>
            </a:r>
          </a:p>
          <a:p>
            <a:pPr marL="628650" lvl="1" indent="-171450">
              <a:buClr>
                <a:srgbClr val="EAE7E4"/>
              </a:buClr>
              <a:buSzPts val="1100"/>
              <a:buFont typeface="Arial"/>
              <a:buChar char="•"/>
              <a:defRPr/>
            </a:pPr>
            <a:r>
              <a:rPr lang="en-US" sz="2200" kern="0" dirty="0">
                <a:solidFill>
                  <a:srgbClr val="EAE7E4"/>
                </a:solidFill>
                <a:latin typeface="Poppins Light"/>
                <a:ea typeface="Poppins Light"/>
                <a:cs typeface="Poppins Light"/>
                <a:sym typeface="Poppins Light"/>
              </a:rPr>
              <a:t>Emergency Contacts (phone numbers for key staff for after-hours contact)</a:t>
            </a:r>
          </a:p>
          <a:p>
            <a:pPr marL="628650" lvl="1" indent="-171450">
              <a:buClr>
                <a:srgbClr val="EAE7E4"/>
              </a:buClr>
              <a:buSzPts val="1100"/>
              <a:buFont typeface="Arial"/>
              <a:buChar char="•"/>
              <a:defRPr/>
            </a:pPr>
            <a:r>
              <a:rPr lang="en-US" sz="2200" kern="0" dirty="0">
                <a:solidFill>
                  <a:srgbClr val="EAE7E4"/>
                </a:solidFill>
                <a:latin typeface="Poppins Light"/>
                <a:ea typeface="Poppins Light"/>
                <a:cs typeface="Poppins Light"/>
                <a:sym typeface="Poppins Light"/>
              </a:rPr>
              <a:t>Team Assignments (also in Planning View, Step 4)</a:t>
            </a:r>
          </a:p>
          <a:p>
            <a:pPr marL="1085850" lvl="2" indent="-171450">
              <a:buClr>
                <a:srgbClr val="EAE7E4"/>
              </a:buClr>
              <a:buSzPts val="1100"/>
              <a:buFont typeface="Arial"/>
              <a:buChar char="•"/>
              <a:defRPr/>
            </a:pPr>
            <a:r>
              <a:rPr lang="en-US" sz="2200" kern="0" dirty="0">
                <a:solidFill>
                  <a:srgbClr val="EAE7E4"/>
                </a:solidFill>
                <a:latin typeface="Poppins Light"/>
                <a:ea typeface="Poppins Light"/>
                <a:cs typeface="Poppins Light"/>
                <a:sym typeface="Poppins Light"/>
              </a:rPr>
              <a:t>Includes all other emergency teams and their responsibilities, meeting locations and composition</a:t>
            </a:r>
          </a:p>
          <a:p>
            <a:pPr marL="1085850" lvl="2" indent="-171450">
              <a:buClr>
                <a:srgbClr val="EAE7E4"/>
              </a:buClr>
              <a:buSzPts val="1100"/>
              <a:buFont typeface="Arial"/>
              <a:buChar char="•"/>
              <a:defRPr/>
            </a:pPr>
            <a:r>
              <a:rPr lang="en-US" sz="2200" kern="0" dirty="0">
                <a:solidFill>
                  <a:srgbClr val="EAE7E4"/>
                </a:solidFill>
                <a:latin typeface="Poppins Light"/>
                <a:ea typeface="Poppins Light"/>
                <a:cs typeface="Poppins Light"/>
                <a:sym typeface="Poppins Light"/>
              </a:rPr>
              <a:t>Resources feature includes more detailed descriptions: </a:t>
            </a:r>
            <a:r>
              <a:rPr lang="en-US" sz="2200" u="sng" dirty="0">
                <a:solidFill>
                  <a:schemeClr val="accent1">
                    <a:lumMod val="60000"/>
                    <a:lumOff val="40000"/>
                  </a:schemeClr>
                </a:solidFill>
                <a:effectLst/>
                <a:latin typeface="Poppins" panose="00000500000000000000" pitchFamily="2" charset="0"/>
                <a:ea typeface="Calibri" panose="020F0502020204030204" pitchFamily="34" charset="0"/>
                <a:cs typeface="Poppins" panose="00000500000000000000" pitchFamily="2" charset="0"/>
                <a:hlinkClick r:id="rId5">
                  <a:extLst>
                    <a:ext uri="{A12FA001-AC4F-418D-AE19-62706E023703}">
                      <ahyp:hlinkClr xmlns:ahyp="http://schemas.microsoft.com/office/drawing/2018/hyperlinkcolor" val="tx"/>
                    </a:ext>
                  </a:extLst>
                </a:hlinkClick>
              </a:rPr>
              <a:t>Emergency Team Duties and Supply Lists</a:t>
            </a:r>
            <a:r>
              <a:rPr lang="en-US" sz="2200" u="sng" dirty="0">
                <a:solidFill>
                  <a:schemeClr val="accent1">
                    <a:lumMod val="60000"/>
                    <a:lumOff val="40000"/>
                  </a:schemeClr>
                </a:solidFill>
                <a:effectLst/>
                <a:latin typeface="Poppins" panose="00000500000000000000" pitchFamily="2" charset="0"/>
                <a:ea typeface="Calibri" panose="020F0502020204030204" pitchFamily="34" charset="0"/>
                <a:cs typeface="Poppins" panose="00000500000000000000" pitchFamily="2" charset="0"/>
              </a:rPr>
              <a:t> </a:t>
            </a:r>
            <a:endParaRPr lang="en-US" sz="2200" kern="0" dirty="0">
              <a:solidFill>
                <a:schemeClr val="accent1">
                  <a:lumMod val="60000"/>
                  <a:lumOff val="40000"/>
                </a:schemeClr>
              </a:solidFill>
              <a:latin typeface="Poppins" panose="00000500000000000000" pitchFamily="2" charset="0"/>
              <a:ea typeface="Poppins Light"/>
              <a:cs typeface="Poppins" panose="00000500000000000000" pitchFamily="2" charset="0"/>
              <a:sym typeface="Poppins Light"/>
            </a:endParaRP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Accessing the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Google Shape;670;g25713527f5b_0_522">
            <a:extLst>
              <a:ext uri="{FF2B5EF4-FFF2-40B4-BE49-F238E27FC236}">
                <a16:creationId xmlns:a16="http://schemas.microsoft.com/office/drawing/2014/main" id="{9E84DFE0-D085-1148-EC45-96CE63127946}"/>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Emergency View</a:t>
            </a:r>
            <a:endParaRPr b="0" i="0" u="none" strike="noStrike" cap="none" dirty="0">
              <a:solidFill>
                <a:srgbClr val="000000"/>
              </a:solidFill>
              <a:latin typeface="Arial"/>
              <a:ea typeface="Arial"/>
              <a:cs typeface="Arial"/>
              <a:sym typeface="Arial"/>
            </a:endParaRPr>
          </a:p>
        </p:txBody>
      </p:sp>
      <p:graphicFrame>
        <p:nvGraphicFramePr>
          <p:cNvPr id="7" name="Object 6">
            <a:extLst>
              <a:ext uri="{FF2B5EF4-FFF2-40B4-BE49-F238E27FC236}">
                <a16:creationId xmlns:a16="http://schemas.microsoft.com/office/drawing/2014/main" id="{D4974622-ABFB-F255-9F36-A223AE2835DF}"/>
              </a:ext>
            </a:extLst>
          </p:cNvPr>
          <p:cNvGraphicFramePr>
            <a:graphicFrameLocks noChangeAspect="1"/>
          </p:cNvGraphicFramePr>
          <p:nvPr>
            <p:extLst>
              <p:ext uri="{D42A27DB-BD31-4B8C-83A1-F6EECF244321}">
                <p14:modId xmlns:p14="http://schemas.microsoft.com/office/powerpoint/2010/main" val="2209305948"/>
              </p:ext>
            </p:extLst>
          </p:nvPr>
        </p:nvGraphicFramePr>
        <p:xfrm>
          <a:off x="8973453" y="1600937"/>
          <a:ext cx="2824847" cy="3656125"/>
        </p:xfrm>
        <a:graphic>
          <a:graphicData uri="http://schemas.openxmlformats.org/presentationml/2006/ole">
            <mc:AlternateContent xmlns:mc="http://schemas.openxmlformats.org/markup-compatibility/2006">
              <mc:Choice xmlns:v="urn:schemas-microsoft-com:vml" Requires="v">
                <p:oleObj name="Acrobat Document" r:id="rId6" imgW="5829185" imgH="7543800" progId="Acrobat.Document.DC">
                  <p:embed/>
                </p:oleObj>
              </mc:Choice>
              <mc:Fallback>
                <p:oleObj name="Acrobat Document" r:id="rId6" imgW="5829185" imgH="7543800" progId="Acrobat.Document.DC">
                  <p:embed/>
                  <p:pic>
                    <p:nvPicPr>
                      <p:cNvPr id="7" name="Object 6">
                        <a:extLst>
                          <a:ext uri="{FF2B5EF4-FFF2-40B4-BE49-F238E27FC236}">
                            <a16:creationId xmlns:a16="http://schemas.microsoft.com/office/drawing/2014/main" id="{D4974622-ABFB-F255-9F36-A223AE2835DF}"/>
                          </a:ext>
                        </a:extLst>
                      </p:cNvPr>
                      <p:cNvPicPr/>
                      <p:nvPr/>
                    </p:nvPicPr>
                    <p:blipFill>
                      <a:blip r:embed="rId7"/>
                      <a:stretch>
                        <a:fillRect/>
                      </a:stretch>
                    </p:blipFill>
                    <p:spPr>
                      <a:xfrm>
                        <a:off x="8973453" y="1600937"/>
                        <a:ext cx="2824847" cy="3656125"/>
                      </a:xfrm>
                      <a:prstGeom prst="rect">
                        <a:avLst/>
                      </a:prstGeom>
                    </p:spPr>
                  </p:pic>
                </p:oleObj>
              </mc:Fallback>
            </mc:AlternateContent>
          </a:graphicData>
        </a:graphic>
      </p:graphicFrame>
    </p:spTree>
    <p:extLst>
      <p:ext uri="{BB962C8B-B14F-4D97-AF65-F5344CB8AC3E}">
        <p14:creationId xmlns:p14="http://schemas.microsoft.com/office/powerpoint/2010/main" val="1987162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510978"/>
            <a:ext cx="10044545" cy="2215951"/>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Emergency View, Emergency Functions tab (demonstration)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EAE7E4"/>
                </a:solidFill>
                <a:latin typeface="Poppins Light"/>
                <a:ea typeface="Poppins Light"/>
                <a:cs typeface="Poppins Light"/>
                <a:sym typeface="Poppins Light"/>
              </a:rPr>
              <a:t>Emergency View, Threats and Hazards tab (demonstration)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EAE7E4"/>
                </a:solidFill>
                <a:latin typeface="Poppins Light"/>
                <a:ea typeface="Poppins Light"/>
                <a:cs typeface="Poppins Light"/>
                <a:sym typeface="Poppins Light"/>
              </a:rPr>
              <a:t>Emergency View, Floor Plans and Maps tab (demonstration)</a:t>
            </a:r>
          </a:p>
          <a:p>
            <a:pPr marL="628650" lvl="1" indent="-171450">
              <a:buClr>
                <a:srgbClr val="EAE7E4"/>
              </a:buClr>
              <a:buSzPts val="1100"/>
              <a:buFont typeface="Arial"/>
              <a:buChar char="•"/>
              <a:defRPr/>
            </a:pPr>
            <a:r>
              <a:rPr lang="en-US" sz="2200" kern="0" dirty="0">
                <a:solidFill>
                  <a:srgbClr val="EAE7E4"/>
                </a:solidFill>
                <a:latin typeface="Poppins Light"/>
                <a:ea typeface="Poppins Light"/>
                <a:cs typeface="Poppins Light"/>
                <a:sym typeface="Poppins Light"/>
              </a:rPr>
              <a:t>Primary Off-site Location (demonstration)</a:t>
            </a:r>
          </a:p>
          <a:p>
            <a:pPr marL="628650" lvl="1" indent="-171450">
              <a:buClr>
                <a:srgbClr val="EAE7E4"/>
              </a:buClr>
              <a:buSzPts val="1100"/>
              <a:buFont typeface="Arial"/>
              <a:buChar char="•"/>
              <a:defRPr/>
            </a:pPr>
            <a:r>
              <a:rPr lang="en-US" sz="2200" kern="0" dirty="0">
                <a:solidFill>
                  <a:srgbClr val="EAE7E4"/>
                </a:solidFill>
                <a:latin typeface="Poppins Light"/>
                <a:ea typeface="Poppins Light"/>
                <a:cs typeface="Poppins Light"/>
                <a:sym typeface="Poppins Light"/>
              </a:rPr>
              <a:t>Backup Off-site Location (demonstration)</a:t>
            </a:r>
          </a:p>
          <a:p>
            <a:pPr marL="628650" lvl="1" indent="-171450">
              <a:buClr>
                <a:srgbClr val="EAE7E4"/>
              </a:buClr>
              <a:buSzPts val="1100"/>
              <a:buFont typeface="Arial"/>
              <a:buChar char="•"/>
              <a:defRPr/>
            </a:pPr>
            <a:r>
              <a:rPr lang="en-US" sz="2200" kern="0" dirty="0">
                <a:solidFill>
                  <a:srgbClr val="EAE7E4"/>
                </a:solidFill>
                <a:latin typeface="Poppins Light"/>
                <a:ea typeface="Poppins Light"/>
                <a:cs typeface="Poppins Light"/>
                <a:sym typeface="Poppins Light"/>
              </a:rPr>
              <a:t>Vicinity Map (demonstration)</a:t>
            </a:r>
            <a:endParaRPr lang="en-US" sz="2200" kern="0" dirty="0">
              <a:solidFill>
                <a:srgbClr val="EAE7E4"/>
              </a:solidFill>
              <a:latin typeface="Poppins" panose="00000500000000000000" pitchFamily="2" charset="0"/>
              <a:ea typeface="Poppins Light"/>
              <a:cs typeface="Poppins" panose="00000500000000000000" pitchFamily="2" charset="0"/>
              <a:sym typeface="Poppins Light"/>
            </a:endParaRP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Accessing the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Google Shape;670;g25713527f5b_0_522">
            <a:extLst>
              <a:ext uri="{FF2B5EF4-FFF2-40B4-BE49-F238E27FC236}">
                <a16:creationId xmlns:a16="http://schemas.microsoft.com/office/drawing/2014/main" id="{9E84DFE0-D085-1148-EC45-96CE63127946}"/>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Emergency View</a:t>
            </a:r>
            <a:endParaRPr b="0" i="0" u="none" strike="noStrike" cap="none" dirty="0">
              <a:solidFill>
                <a:srgbClr val="000000"/>
              </a:solidFill>
              <a:latin typeface="Arial"/>
              <a:ea typeface="Arial"/>
              <a:cs typeface="Arial"/>
              <a:sym typeface="Arial"/>
            </a:endParaRPr>
          </a:p>
        </p:txBody>
      </p:sp>
      <p:pic>
        <p:nvPicPr>
          <p:cNvPr id="6" name="Picture 5">
            <a:extLst>
              <a:ext uri="{FF2B5EF4-FFF2-40B4-BE49-F238E27FC236}">
                <a16:creationId xmlns:a16="http://schemas.microsoft.com/office/drawing/2014/main" id="{3994C27D-4F56-5169-D0E4-116171FB4EE4}"/>
              </a:ext>
            </a:extLst>
          </p:cNvPr>
          <p:cNvPicPr>
            <a:picLocks noChangeAspect="1"/>
          </p:cNvPicPr>
          <p:nvPr/>
        </p:nvPicPr>
        <p:blipFill>
          <a:blip r:embed="rId5"/>
          <a:stretch>
            <a:fillRect/>
          </a:stretch>
        </p:blipFill>
        <p:spPr>
          <a:xfrm>
            <a:off x="287851" y="4279628"/>
            <a:ext cx="11616298" cy="1514523"/>
          </a:xfrm>
          <a:prstGeom prst="rect">
            <a:avLst/>
          </a:prstGeom>
        </p:spPr>
      </p:pic>
    </p:spTree>
    <p:extLst>
      <p:ext uri="{BB962C8B-B14F-4D97-AF65-F5344CB8AC3E}">
        <p14:creationId xmlns:p14="http://schemas.microsoft.com/office/powerpoint/2010/main" val="243453854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99a3076-9c23-42ba-af0d-338302e3292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FB691C5C2ED04BB3F881B1A7639E7A" ma:contentTypeVersion="11" ma:contentTypeDescription="Create a new document." ma:contentTypeScope="" ma:versionID="98aa6c017dff2fb5fbaef879d6b5125b">
  <xsd:schema xmlns:xsd="http://www.w3.org/2001/XMLSchema" xmlns:xs="http://www.w3.org/2001/XMLSchema" xmlns:p="http://schemas.microsoft.com/office/2006/metadata/properties" xmlns:ns3="199a3076-9c23-42ba-af0d-338302e32928" xmlns:ns4="86869b51-e61b-4e6b-9440-f4d573d1a1f1" targetNamespace="http://schemas.microsoft.com/office/2006/metadata/properties" ma:root="true" ma:fieldsID="8881319734d22e75abc53d0b5a621e6b" ns3:_="" ns4:_="">
    <xsd:import namespace="199a3076-9c23-42ba-af0d-338302e32928"/>
    <xsd:import namespace="86869b51-e61b-4e6b-9440-f4d573d1a1f1"/>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9a3076-9c23-42ba-af0d-338302e329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869b51-e61b-4e6b-9440-f4d573d1a1f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19BFDA-E00B-438B-B39C-47B5118C2FB8}">
  <ds:schemaRefs>
    <ds:schemaRef ds:uri="http://schemas.microsoft.com/sharepoint/v3/contenttype/forms"/>
  </ds:schemaRefs>
</ds:datastoreItem>
</file>

<file path=customXml/itemProps2.xml><?xml version="1.0" encoding="utf-8"?>
<ds:datastoreItem xmlns:ds="http://schemas.openxmlformats.org/officeDocument/2006/customXml" ds:itemID="{E82F203D-E4FE-4083-9C31-C6B84CCFDC8D}">
  <ds:schemaRefs>
    <ds:schemaRef ds:uri="http://purl.org/dc/terms/"/>
    <ds:schemaRef ds:uri="http://schemas.microsoft.com/office/2006/documentManagement/types"/>
    <ds:schemaRef ds:uri="http://purl.org/dc/dcmitype/"/>
    <ds:schemaRef ds:uri="86869b51-e61b-4e6b-9440-f4d573d1a1f1"/>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 ds:uri="199a3076-9c23-42ba-af0d-338302e32928"/>
  </ds:schemaRefs>
</ds:datastoreItem>
</file>

<file path=customXml/itemProps3.xml><?xml version="1.0" encoding="utf-8"?>
<ds:datastoreItem xmlns:ds="http://schemas.openxmlformats.org/officeDocument/2006/customXml" ds:itemID="{023E2F1C-ECBB-4646-B5C2-AAE1542272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9a3076-9c23-42ba-af0d-338302e32928"/>
    <ds:schemaRef ds:uri="86869b51-e61b-4e6b-9440-f4d573d1a1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15110</TotalTime>
  <Words>3268</Words>
  <Application>Microsoft Office PowerPoint</Application>
  <PresentationFormat>Widescreen</PresentationFormat>
  <Paragraphs>324</Paragraphs>
  <Slides>24</Slides>
  <Notes>24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24</vt:i4>
      </vt:variant>
    </vt:vector>
  </HeadingPairs>
  <TitlesOfParts>
    <vt:vector size="38" baseType="lpstr">
      <vt:lpstr>Arial</vt:lpstr>
      <vt:lpstr>Bahnschrift SemiLight</vt:lpstr>
      <vt:lpstr>Calibri</vt:lpstr>
      <vt:lpstr>Courier New</vt:lpstr>
      <vt:lpstr>Helvetica Neue</vt:lpstr>
      <vt:lpstr>Poppins</vt:lpstr>
      <vt:lpstr>Poppins Light</vt:lpstr>
      <vt:lpstr>Poppins SemiBold</vt:lpstr>
      <vt:lpstr>Segoe UI</vt:lpstr>
      <vt:lpstr>Verdana</vt:lpstr>
      <vt:lpstr>Office Theme</vt:lpstr>
      <vt:lpstr>Adobe Acrobat Document</vt:lpstr>
      <vt:lpstr>Acrobat Document</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Eusebio, Ronald John</dc:creator>
  <cp:lastModifiedBy>Lara, Claudia M.</cp:lastModifiedBy>
  <cp:revision>8</cp:revision>
  <dcterms:created xsi:type="dcterms:W3CDTF">2023-07-07T15:53:54Z</dcterms:created>
  <dcterms:modified xsi:type="dcterms:W3CDTF">2024-09-04T21:16:36Z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0x01010052FB691C5C2ED04BB3F881B1A7639E7A</vt:lpwstr>
  </property>
</Properties>
</file>