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sldIdLst>
    <p:sldId id="280" r:id="rId5"/>
    <p:sldId id="285" r:id="rId6"/>
    <p:sldId id="257" r:id="rId7"/>
    <p:sldId id="287" r:id="rId8"/>
    <p:sldId id="288" r:id="rId9"/>
    <p:sldId id="258" r:id="rId10"/>
    <p:sldId id="259" r:id="rId11"/>
    <p:sldId id="260" r:id="rId12"/>
    <p:sldId id="262" r:id="rId13"/>
    <p:sldId id="263" r:id="rId14"/>
    <p:sldId id="265" r:id="rId15"/>
    <p:sldId id="261" r:id="rId16"/>
    <p:sldId id="266" r:id="rId17"/>
    <p:sldId id="267" r:id="rId18"/>
    <p:sldId id="268" r:id="rId19"/>
    <p:sldId id="269" r:id="rId20"/>
    <p:sldId id="270" r:id="rId21"/>
    <p:sldId id="271" r:id="rId22"/>
    <p:sldId id="272" r:id="rId23"/>
    <p:sldId id="292" r:id="rId24"/>
    <p:sldId id="273" r:id="rId25"/>
    <p:sldId id="274" r:id="rId26"/>
    <p:sldId id="275" r:id="rId27"/>
    <p:sldId id="276" r:id="rId28"/>
    <p:sldId id="278" r:id="rId29"/>
    <p:sldId id="279" r:id="rId30"/>
    <p:sldId id="281" r:id="rId31"/>
    <p:sldId id="282" r:id="rId32"/>
    <p:sldId id="290" r:id="rId33"/>
    <p:sldId id="28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ng Debbie" initials="KD" lastIdx="18" clrIdx="0">
    <p:extLst>
      <p:ext uri="{19B8F6BF-5375-455C-9EA6-DF929625EA0E}">
        <p15:presenceInfo xmlns:p15="http://schemas.microsoft.com/office/powerpoint/2012/main" userId="King Debb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73" autoAdjust="0"/>
    <p:restoredTop sz="80308" autoAdjust="0"/>
  </p:normalViewPr>
  <p:slideViewPr>
    <p:cSldViewPr snapToGrid="0">
      <p:cViewPr varScale="1">
        <p:scale>
          <a:sx n="89" d="100"/>
          <a:sy n="89" d="100"/>
        </p:scale>
        <p:origin x="12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9F2034-6E08-4ED0-BBCC-EF639CA5A750}"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934493B3-F86D-49DE-B933-E08BBD854AE4}">
      <dgm:prSet phldrT="[Text]" custT="1"/>
      <dgm:spPr/>
      <dgm:t>
        <a:bodyPr/>
        <a:lstStyle/>
        <a:p>
          <a:r>
            <a:rPr lang="en-US" sz="3500" dirty="0"/>
            <a:t>Bullying</a:t>
          </a:r>
        </a:p>
      </dgm:t>
      <dgm:extLst>
        <a:ext uri="{E40237B7-FDA0-4F09-8148-C483321AD2D9}">
          <dgm14:cNvPr xmlns:dgm14="http://schemas.microsoft.com/office/drawing/2010/diagram" id="0" name="" title="Bullying Circle "/>
        </a:ext>
      </dgm:extLst>
    </dgm:pt>
    <dgm:pt modelId="{0F25023D-A863-45D7-BEB9-303B0F9D7B0F}" type="parTrans" cxnId="{1BF78EA6-D5B6-4997-B492-6F10BD0E0FCE}">
      <dgm:prSet/>
      <dgm:spPr/>
      <dgm:t>
        <a:bodyPr/>
        <a:lstStyle/>
        <a:p>
          <a:endParaRPr lang="en-US"/>
        </a:p>
      </dgm:t>
    </dgm:pt>
    <dgm:pt modelId="{FC3C25E4-BCA5-4103-AC94-0ADCBF961090}" type="sibTrans" cxnId="{1BF78EA6-D5B6-4997-B492-6F10BD0E0FCE}">
      <dgm:prSet/>
      <dgm:spPr/>
      <dgm:t>
        <a:bodyPr/>
        <a:lstStyle/>
        <a:p>
          <a:endParaRPr lang="en-US"/>
        </a:p>
      </dgm:t>
    </dgm:pt>
    <dgm:pt modelId="{1697EBC4-EF1C-406B-A452-14543A29FBDA}">
      <dgm:prSet phldrT="[Text]"/>
      <dgm:spPr/>
      <dgm:t>
        <a:bodyPr/>
        <a:lstStyle/>
        <a:p>
          <a:endParaRPr lang="en-US" dirty="0"/>
        </a:p>
      </dgm:t>
    </dgm:pt>
    <dgm:pt modelId="{B06ABBFB-0D2D-486C-ACDB-C49113B8EB23}" type="parTrans" cxnId="{74F9EB19-F924-4FD3-8383-0DB6348A879C}">
      <dgm:prSet/>
      <dgm:spPr/>
      <dgm:t>
        <a:bodyPr/>
        <a:lstStyle/>
        <a:p>
          <a:endParaRPr lang="en-US"/>
        </a:p>
      </dgm:t>
    </dgm:pt>
    <dgm:pt modelId="{E2F502AC-4EFE-4F45-A368-9BD8DB91BF6B}" type="sibTrans" cxnId="{74F9EB19-F924-4FD3-8383-0DB6348A879C}">
      <dgm:prSet/>
      <dgm:spPr/>
      <dgm:t>
        <a:bodyPr/>
        <a:lstStyle/>
        <a:p>
          <a:endParaRPr lang="en-US"/>
        </a:p>
      </dgm:t>
    </dgm:pt>
    <dgm:pt modelId="{E6278412-3C57-4653-8B77-422CA9199A58}">
      <dgm:prSet phldrT="[Text]"/>
      <dgm:spPr/>
      <dgm:t>
        <a:bodyPr/>
        <a:lstStyle/>
        <a:p>
          <a:endParaRPr lang="en-US" dirty="0"/>
        </a:p>
      </dgm:t>
    </dgm:pt>
    <dgm:pt modelId="{11FE8D04-8FA4-453C-A2C7-A78E156430E6}" type="parTrans" cxnId="{05DAB6E3-A71E-4E52-820C-B8E7B35EADF1}">
      <dgm:prSet/>
      <dgm:spPr/>
      <dgm:t>
        <a:bodyPr/>
        <a:lstStyle/>
        <a:p>
          <a:endParaRPr lang="en-US"/>
        </a:p>
      </dgm:t>
    </dgm:pt>
    <dgm:pt modelId="{933119C8-1C1A-431D-B00A-5EE6EECEDB39}" type="sibTrans" cxnId="{05DAB6E3-A71E-4E52-820C-B8E7B35EADF1}">
      <dgm:prSet/>
      <dgm:spPr/>
      <dgm:t>
        <a:bodyPr/>
        <a:lstStyle/>
        <a:p>
          <a:endParaRPr lang="en-US"/>
        </a:p>
      </dgm:t>
    </dgm:pt>
    <dgm:pt modelId="{087116BA-1EBE-4BB2-A53F-AEF79CC42998}">
      <dgm:prSet phldrT="[Text]"/>
      <dgm:spPr/>
      <dgm:t>
        <a:bodyPr/>
        <a:lstStyle/>
        <a:p>
          <a:endParaRPr lang="en-US" dirty="0"/>
        </a:p>
      </dgm:t>
    </dgm:pt>
    <dgm:pt modelId="{2FDB4CCE-4252-40D0-99EE-3FF32D5A52BC}" type="parTrans" cxnId="{972CED48-AF5D-4B43-81B6-BF546F773F5D}">
      <dgm:prSet/>
      <dgm:spPr/>
      <dgm:t>
        <a:bodyPr/>
        <a:lstStyle/>
        <a:p>
          <a:endParaRPr lang="en-US"/>
        </a:p>
      </dgm:t>
    </dgm:pt>
    <dgm:pt modelId="{EFC8A40D-A006-43CE-9571-14EB25D8A64B}" type="sibTrans" cxnId="{972CED48-AF5D-4B43-81B6-BF546F773F5D}">
      <dgm:prSet/>
      <dgm:spPr/>
      <dgm:t>
        <a:bodyPr/>
        <a:lstStyle/>
        <a:p>
          <a:endParaRPr lang="en-US"/>
        </a:p>
      </dgm:t>
    </dgm:pt>
    <dgm:pt modelId="{EBE08AF1-39E7-4791-9484-D1BD83F4A217}">
      <dgm:prSet phldrT="[Text]"/>
      <dgm:spPr/>
      <dgm:t>
        <a:bodyPr/>
        <a:lstStyle/>
        <a:p>
          <a:endParaRPr lang="en-US" dirty="0"/>
        </a:p>
      </dgm:t>
    </dgm:pt>
    <dgm:pt modelId="{1418510A-1609-4E3D-A29F-BC5AC591625B}" type="parTrans" cxnId="{8A83D8B7-D29F-43E8-BE1D-3D44FF04C59E}">
      <dgm:prSet/>
      <dgm:spPr/>
      <dgm:t>
        <a:bodyPr/>
        <a:lstStyle/>
        <a:p>
          <a:endParaRPr lang="en-US"/>
        </a:p>
      </dgm:t>
    </dgm:pt>
    <dgm:pt modelId="{65808133-DE38-468A-9BC9-88E56E8A346C}" type="sibTrans" cxnId="{8A83D8B7-D29F-43E8-BE1D-3D44FF04C59E}">
      <dgm:prSet/>
      <dgm:spPr/>
      <dgm:t>
        <a:bodyPr/>
        <a:lstStyle/>
        <a:p>
          <a:endParaRPr lang="en-US"/>
        </a:p>
      </dgm:t>
    </dgm:pt>
    <dgm:pt modelId="{F819CDAF-118B-4387-B966-8F745512168D}" type="pres">
      <dgm:prSet presAssocID="{3E9F2034-6E08-4ED0-BBCC-EF639CA5A750}" presName="cycle" presStyleCnt="0">
        <dgm:presLayoutVars>
          <dgm:chMax val="1"/>
          <dgm:dir/>
          <dgm:animLvl val="ctr"/>
          <dgm:resizeHandles val="exact"/>
        </dgm:presLayoutVars>
      </dgm:prSet>
      <dgm:spPr/>
    </dgm:pt>
    <dgm:pt modelId="{01BC015D-6238-4B63-BC25-C67F712E0BB0}" type="pres">
      <dgm:prSet presAssocID="{934493B3-F86D-49DE-B933-E08BBD854AE4}" presName="centerShape" presStyleLbl="node0" presStyleIdx="0" presStyleCnt="1" custScaleX="228540"/>
      <dgm:spPr/>
    </dgm:pt>
  </dgm:ptLst>
  <dgm:cxnLst>
    <dgm:cxn modelId="{74F9EB19-F924-4FD3-8383-0DB6348A879C}" srcId="{3E9F2034-6E08-4ED0-BBCC-EF639CA5A750}" destId="{1697EBC4-EF1C-406B-A452-14543A29FBDA}" srcOrd="1" destOrd="0" parTransId="{B06ABBFB-0D2D-486C-ACDB-C49113B8EB23}" sibTransId="{E2F502AC-4EFE-4F45-A368-9BD8DB91BF6B}"/>
    <dgm:cxn modelId="{972CED48-AF5D-4B43-81B6-BF546F773F5D}" srcId="{3E9F2034-6E08-4ED0-BBCC-EF639CA5A750}" destId="{087116BA-1EBE-4BB2-A53F-AEF79CC42998}" srcOrd="3" destOrd="0" parTransId="{2FDB4CCE-4252-40D0-99EE-3FF32D5A52BC}" sibTransId="{EFC8A40D-A006-43CE-9571-14EB25D8A64B}"/>
    <dgm:cxn modelId="{894A4E6B-BDAE-4A79-8B80-17F77F933739}" type="presOf" srcId="{3E9F2034-6E08-4ED0-BBCC-EF639CA5A750}" destId="{F819CDAF-118B-4387-B966-8F745512168D}" srcOrd="0" destOrd="0" presId="urn:microsoft.com/office/officeart/2005/8/layout/radial1"/>
    <dgm:cxn modelId="{1BF78EA6-D5B6-4997-B492-6F10BD0E0FCE}" srcId="{3E9F2034-6E08-4ED0-BBCC-EF639CA5A750}" destId="{934493B3-F86D-49DE-B933-E08BBD854AE4}" srcOrd="0" destOrd="0" parTransId="{0F25023D-A863-45D7-BEB9-303B0F9D7B0F}" sibTransId="{FC3C25E4-BCA5-4103-AC94-0ADCBF961090}"/>
    <dgm:cxn modelId="{8A83D8B7-D29F-43E8-BE1D-3D44FF04C59E}" srcId="{3E9F2034-6E08-4ED0-BBCC-EF639CA5A750}" destId="{EBE08AF1-39E7-4791-9484-D1BD83F4A217}" srcOrd="4" destOrd="0" parTransId="{1418510A-1609-4E3D-A29F-BC5AC591625B}" sibTransId="{65808133-DE38-468A-9BC9-88E56E8A346C}"/>
    <dgm:cxn modelId="{7D8565C9-A0CF-49B5-93CB-C8D6337E2FE0}" type="presOf" srcId="{934493B3-F86D-49DE-B933-E08BBD854AE4}" destId="{01BC015D-6238-4B63-BC25-C67F712E0BB0}" srcOrd="0" destOrd="0" presId="urn:microsoft.com/office/officeart/2005/8/layout/radial1"/>
    <dgm:cxn modelId="{05DAB6E3-A71E-4E52-820C-B8E7B35EADF1}" srcId="{3E9F2034-6E08-4ED0-BBCC-EF639CA5A750}" destId="{E6278412-3C57-4653-8B77-422CA9199A58}" srcOrd="2" destOrd="0" parTransId="{11FE8D04-8FA4-453C-A2C7-A78E156430E6}" sibTransId="{933119C8-1C1A-431D-B00A-5EE6EECEDB39}"/>
    <dgm:cxn modelId="{3FACDF00-0994-4C95-AF0A-06653B89D3AC}" type="presParOf" srcId="{F819CDAF-118B-4387-B966-8F745512168D}" destId="{01BC015D-6238-4B63-BC25-C67F712E0BB0}" srcOrd="0"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BC015D-6238-4B63-BC25-C67F712E0BB0}">
      <dsp:nvSpPr>
        <dsp:cNvPr id="0" name=""/>
        <dsp:cNvSpPr/>
      </dsp:nvSpPr>
      <dsp:spPr>
        <a:xfrm>
          <a:off x="558" y="470475"/>
          <a:ext cx="8126882" cy="355600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Bullying</a:t>
          </a:r>
        </a:p>
      </dsp:txBody>
      <dsp:txXfrm>
        <a:off x="1190712" y="991239"/>
        <a:ext cx="5746574" cy="251447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913AEE-F62C-48E0-8CE2-3D3BCF3DF4C6}" type="datetimeFigureOut">
              <a:rPr lang="en-US" smtClean="0"/>
              <a:t>9/28/21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429A78-8348-4378-AE2E-DCCD7791A076}" type="slidenum">
              <a:rPr lang="en-US" smtClean="0"/>
              <a:t>‹#›</a:t>
            </a:fld>
            <a:endParaRPr lang="en-US"/>
          </a:p>
        </p:txBody>
      </p:sp>
    </p:spTree>
    <p:extLst>
      <p:ext uri="{BB962C8B-B14F-4D97-AF65-F5344CB8AC3E}">
        <p14:creationId xmlns:p14="http://schemas.microsoft.com/office/powerpoint/2010/main" val="3504312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schools.nyc.gov/get-involved/students/student-bill-of-rights"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pacer.org/bullying/classroom/elementary/activities/above-the-line.asp"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Note: Slides can</a:t>
            </a:r>
            <a:r>
              <a:rPr lang="en-US" sz="12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 modified to address and respond to the needs and concerns of  students by academic grade: </a:t>
            </a:r>
            <a:r>
              <a:rPr lang="en-US"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sixth through </a:t>
            </a:r>
            <a:r>
              <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twelfth Grades</a:t>
            </a:r>
            <a:r>
              <a:rPr lang="en-US" sz="1200" baseline="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aseline="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secondary grades).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a:t>
            </a:fld>
            <a:endParaRPr lang="en-US"/>
          </a:p>
        </p:txBody>
      </p:sp>
    </p:spTree>
    <p:extLst>
      <p:ext uri="{BB962C8B-B14F-4D97-AF65-F5344CB8AC3E}">
        <p14:creationId xmlns:p14="http://schemas.microsoft.com/office/powerpoint/2010/main" val="2639140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Bullying most often occurs with whispered words, through gossip or rumors told from person to person. In addition to kids bullying outside the view of adults in the physical world, it’s especially true online. Kids hang out in places that adults don’t have access to, like group chats, gaming platforms, and social media sites designed for teens. </a:t>
            </a:r>
          </a:p>
          <a:p>
            <a:endParaRPr lang="en-US" dirty="0"/>
          </a:p>
          <a:p>
            <a:r>
              <a:rPr lang="en-US" dirty="0"/>
              <a:t>In addition to the fact that adults do not witness the bullying, the kids who experience it often do not tell their parents or their teachers. When a parent or teacher knows what’s going on, they are in a much better position to help change it for the better.</a:t>
            </a:r>
          </a:p>
        </p:txBody>
      </p:sp>
      <p:sp>
        <p:nvSpPr>
          <p:cNvPr id="4" name="Slide Number Placeholder 3"/>
          <p:cNvSpPr>
            <a:spLocks noGrp="1"/>
          </p:cNvSpPr>
          <p:nvPr>
            <p:ph type="sldNum" sz="quarter" idx="10"/>
          </p:nvPr>
        </p:nvSpPr>
        <p:spPr/>
        <p:txBody>
          <a:bodyPr/>
          <a:lstStyle/>
          <a:p>
            <a:fld id="{AB429A78-8348-4378-AE2E-DCCD7791A076}" type="slidenum">
              <a:rPr lang="en-US" smtClean="0"/>
              <a:t>12</a:t>
            </a:fld>
            <a:endParaRPr lang="en-US"/>
          </a:p>
        </p:txBody>
      </p:sp>
    </p:spTree>
    <p:extLst>
      <p:ext uri="{BB962C8B-B14F-4D97-AF65-F5344CB8AC3E}">
        <p14:creationId xmlns:p14="http://schemas.microsoft.com/office/powerpoint/2010/main" val="301512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13</a:t>
            </a:fld>
            <a:endParaRPr lang="en-US"/>
          </a:p>
        </p:txBody>
      </p:sp>
    </p:spTree>
    <p:extLst>
      <p:ext uri="{BB962C8B-B14F-4D97-AF65-F5344CB8AC3E}">
        <p14:creationId xmlns:p14="http://schemas.microsoft.com/office/powerpoint/2010/main" val="3647583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14</a:t>
            </a:fld>
            <a:endParaRPr lang="en-US"/>
          </a:p>
        </p:txBody>
      </p:sp>
    </p:spTree>
    <p:extLst>
      <p:ext uri="{BB962C8B-B14F-4D97-AF65-F5344CB8AC3E}">
        <p14:creationId xmlns:p14="http://schemas.microsoft.com/office/powerpoint/2010/main" val="1054004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15</a:t>
            </a:fld>
            <a:endParaRPr lang="en-US"/>
          </a:p>
        </p:txBody>
      </p:sp>
    </p:spTree>
    <p:extLst>
      <p:ext uri="{BB962C8B-B14F-4D97-AF65-F5344CB8AC3E}">
        <p14:creationId xmlns:p14="http://schemas.microsoft.com/office/powerpoint/2010/main" val="72471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16</a:t>
            </a:fld>
            <a:endParaRPr lang="en-US"/>
          </a:p>
        </p:txBody>
      </p:sp>
    </p:spTree>
    <p:extLst>
      <p:ext uri="{BB962C8B-B14F-4D97-AF65-F5344CB8AC3E}">
        <p14:creationId xmlns:p14="http://schemas.microsoft.com/office/powerpoint/2010/main" val="26780985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17</a:t>
            </a:fld>
            <a:endParaRPr lang="en-US"/>
          </a:p>
        </p:txBody>
      </p:sp>
    </p:spTree>
    <p:extLst>
      <p:ext uri="{BB962C8B-B14F-4D97-AF65-F5344CB8AC3E}">
        <p14:creationId xmlns:p14="http://schemas.microsoft.com/office/powerpoint/2010/main" val="1689369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18</a:t>
            </a:fld>
            <a:endParaRPr lang="en-US"/>
          </a:p>
        </p:txBody>
      </p:sp>
    </p:spTree>
    <p:extLst>
      <p:ext uri="{BB962C8B-B14F-4D97-AF65-F5344CB8AC3E}">
        <p14:creationId xmlns:p14="http://schemas.microsoft.com/office/powerpoint/2010/main" val="3738897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Self-advocacy means communicating on your own behalf, letting others know what you need, and taking action in a direct and</a:t>
            </a:r>
          </a:p>
          <a:p>
            <a:r>
              <a:rPr lang="en-US" dirty="0"/>
              <a:t>respectful manner. Being your own advocate means that you ask for what you need while respecting the needs of others. </a:t>
            </a:r>
          </a:p>
          <a:p>
            <a:endParaRPr lang="en-US" dirty="0"/>
          </a:p>
          <a:p>
            <a:r>
              <a:rPr lang="en-US" dirty="0"/>
              <a:t>Bullying thrives on silence. Those who bully depend on their targets being silent, as it allows their behavior to continue without consequences. And yes, it can be really hard to talk about what’s happening. As difficult as it might be, it’s important to connect with someone and share what you are going through. Ideally, you’ll talk about it with a parent or an adult whom you trust. If you don’t feel able to tell an adult, confide in a friend</a:t>
            </a:r>
          </a:p>
          <a:p>
            <a:endParaRPr lang="en-US" dirty="0"/>
          </a:p>
          <a:p>
            <a:r>
              <a:rPr lang="en-US" dirty="0"/>
              <a:t>• Write down what is happening to you, when and where it takes place, and who is involved </a:t>
            </a:r>
          </a:p>
          <a:p>
            <a:r>
              <a:rPr lang="en-US" dirty="0"/>
              <a:t>• List your role in this action plan, who else should be involved, and what they could do </a:t>
            </a:r>
          </a:p>
          <a:p>
            <a:r>
              <a:rPr lang="en-US" dirty="0"/>
              <a:t>• Share this information with a parent and an adult you trust at school</a:t>
            </a:r>
          </a:p>
        </p:txBody>
      </p:sp>
      <p:sp>
        <p:nvSpPr>
          <p:cNvPr id="4" name="Slide Number Placeholder 3"/>
          <p:cNvSpPr>
            <a:spLocks noGrp="1"/>
          </p:cNvSpPr>
          <p:nvPr>
            <p:ph type="sldNum" sz="quarter" idx="10"/>
          </p:nvPr>
        </p:nvSpPr>
        <p:spPr/>
        <p:txBody>
          <a:bodyPr/>
          <a:lstStyle/>
          <a:p>
            <a:fld id="{AB429A78-8348-4378-AE2E-DCCD7791A076}" type="slidenum">
              <a:rPr lang="en-US" smtClean="0"/>
              <a:t>19</a:t>
            </a:fld>
            <a:endParaRPr lang="en-US"/>
          </a:p>
        </p:txBody>
      </p:sp>
    </p:spTree>
    <p:extLst>
      <p:ext uri="{BB962C8B-B14F-4D97-AF65-F5344CB8AC3E}">
        <p14:creationId xmlns:p14="http://schemas.microsoft.com/office/powerpoint/2010/main" val="3789456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alleged victim informs the principal/designee of safety concerns in regard to such notification, the principal/designee shall decide whether to inform the alleged victim’s parent(s) following consideration of privacy and safety concerns. The principal/designee may consult with their Senior Field Counsel in making this decision</a:t>
            </a:r>
          </a:p>
          <a:p>
            <a:endParaRPr lang="en-US" dirty="0"/>
          </a:p>
          <a:p>
            <a:r>
              <a:rPr lang="en-US" dirty="0"/>
              <a:t>Discuss with students:</a:t>
            </a:r>
          </a:p>
          <a:p>
            <a:endParaRPr lang="en-US" dirty="0"/>
          </a:p>
          <a:p>
            <a:r>
              <a:rPr lang="en-US" dirty="0"/>
              <a:t>Each school must conspicuously post “Respect for All” posters (available at https://www.schools.nyc.gov/school-life/policies-for-all/respect-for-all/respect-forall-handouts) in locations deemed highly visible to students, parents and staff. The posters must contain the name of the RFA liaison(s). </a:t>
            </a:r>
          </a:p>
          <a:p>
            <a:endParaRPr lang="en-US" dirty="0"/>
          </a:p>
          <a:p>
            <a:r>
              <a:rPr lang="en-US" dirty="0"/>
              <a:t>Students, parents, and individuals other than staff may report allegations of student-to-student discrimination, harassment, intimidation and/or bullying verbally or in writing, including by submitting the Complaint Reporting Forms (available at https://cdn-blob-prd.azureedge.net/prd-pws/docs/defaultsource/default-document-library/a-832-reporting-form.pdf?sfvrsn=43ca4491_6) to the principal/designee, RFA liaison, or any other school staff member, or via the online portal (available at https://www.nycenet.edu/bullyingreporting). </a:t>
            </a:r>
          </a:p>
          <a:p>
            <a:endParaRPr lang="en-US" dirty="0"/>
          </a:p>
          <a:p>
            <a:r>
              <a:rPr lang="en-US" dirty="0"/>
              <a:t>If a student or parent has concerns about making a report to the school, the student/parent may contact the Office of Safety and Youth Development (“OSYD”) by e-mailing the report to RespectforAll@schools.nyc.gov. </a:t>
            </a:r>
          </a:p>
        </p:txBody>
      </p:sp>
      <p:sp>
        <p:nvSpPr>
          <p:cNvPr id="4" name="Slide Number Placeholder 3"/>
          <p:cNvSpPr>
            <a:spLocks noGrp="1"/>
          </p:cNvSpPr>
          <p:nvPr>
            <p:ph type="sldNum" sz="quarter" idx="10"/>
          </p:nvPr>
        </p:nvSpPr>
        <p:spPr/>
        <p:txBody>
          <a:bodyPr/>
          <a:lstStyle/>
          <a:p>
            <a:fld id="{3599637C-CB4F-4CBD-A268-DB7BB5FDDDAC}" type="slidenum">
              <a:rPr lang="en-US" smtClean="0"/>
              <a:t>20</a:t>
            </a:fld>
            <a:endParaRPr lang="en-US"/>
          </a:p>
        </p:txBody>
      </p:sp>
    </p:spTree>
    <p:extLst>
      <p:ext uri="{BB962C8B-B14F-4D97-AF65-F5344CB8AC3E}">
        <p14:creationId xmlns:p14="http://schemas.microsoft.com/office/powerpoint/2010/main" val="18165443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Discuss your school policy against bullying. Encourage all children to be students against bullying</a:t>
            </a:r>
            <a:r>
              <a:rPr lang="en-US" b="1" dirty="0"/>
              <a:t>. Each school must annually distribute or make electronically available the written material prepared by OSYD highlighting the policies and procedures set forth in this regulation, including the procedures for how to make a report, (available at (https://www.schools.nyc.gov/school-life/policies-for-all/respect-for-all/respect-forall-handouts) to all school staff, parents and students. </a:t>
            </a:r>
          </a:p>
          <a:p>
            <a:endParaRPr lang="en-US" dirty="0"/>
          </a:p>
          <a:p>
            <a:r>
              <a:rPr lang="en-US" dirty="0"/>
              <a:t>Student Bill of Rights, </a:t>
            </a:r>
            <a:r>
              <a:rPr lang="en-US" dirty="0">
                <a:hlinkClick r:id="rId3"/>
              </a:rPr>
              <a:t>https://www.schools.nyc.gov/get-involved/students/student-bill-of-rights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p:txBody>
      </p:sp>
      <p:sp>
        <p:nvSpPr>
          <p:cNvPr id="4" name="Slide Number Placeholder 3"/>
          <p:cNvSpPr>
            <a:spLocks noGrp="1"/>
          </p:cNvSpPr>
          <p:nvPr>
            <p:ph type="sldNum" sz="quarter" idx="10"/>
          </p:nvPr>
        </p:nvSpPr>
        <p:spPr/>
        <p:txBody>
          <a:bodyPr/>
          <a:lstStyle/>
          <a:p>
            <a:fld id="{AB429A78-8348-4378-AE2E-DCCD7791A076}" type="slidenum">
              <a:rPr lang="en-US" smtClean="0"/>
              <a:t>21</a:t>
            </a:fld>
            <a:endParaRPr lang="en-US"/>
          </a:p>
        </p:txBody>
      </p:sp>
    </p:spTree>
    <p:extLst>
      <p:ext uri="{BB962C8B-B14F-4D97-AF65-F5344CB8AC3E}">
        <p14:creationId xmlns:p14="http://schemas.microsoft.com/office/powerpoint/2010/main" val="114459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a violation of this regulation for any student to harass, discriminate, intimidate or bully another student.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Such discrimination, harassment, intimidation and/or bullying is prohibited and will not be tolerated in school, during school hours, before or after school, while on school property, at school-sponsored events, while traveling in vehicles funded by the DOE or off school property when such behavior disrupts or would foreseeably disrupt the educational process or endangers or would foreseeably endanger the health, safety, morals, or welfare of the school community.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 is the policy of the DOE to prohibit retaliation against any student, parent, or DOE employee who in good faith reports or participates in an investigation of allegations of student-to-student discrimination, harassment, intimidation and/or bullying. Any adverse act against individuals due to their participation in such protected activity is considered retaliatory. </a:t>
            </a:r>
            <a:r>
              <a:rPr lang="en-US"/>
              <a:t>Retaliation will be investigated and subject to appropriate disciplinary action if substantiated. </a:t>
            </a:r>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a:t>
            </a:fld>
            <a:endParaRPr lang="en-US"/>
          </a:p>
        </p:txBody>
      </p:sp>
    </p:spTree>
    <p:extLst>
      <p:ext uri="{BB962C8B-B14F-4D97-AF65-F5344CB8AC3E}">
        <p14:creationId xmlns:p14="http://schemas.microsoft.com/office/powerpoint/2010/main" val="21512929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22</a:t>
            </a:fld>
            <a:endParaRPr lang="en-US"/>
          </a:p>
        </p:txBody>
      </p:sp>
    </p:spTree>
    <p:extLst>
      <p:ext uri="{BB962C8B-B14F-4D97-AF65-F5344CB8AC3E}">
        <p14:creationId xmlns:p14="http://schemas.microsoft.com/office/powerpoint/2010/main" val="1424313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23</a:t>
            </a:fld>
            <a:endParaRPr lang="en-US"/>
          </a:p>
        </p:txBody>
      </p:sp>
    </p:spTree>
    <p:extLst>
      <p:ext uri="{BB962C8B-B14F-4D97-AF65-F5344CB8AC3E}">
        <p14:creationId xmlns:p14="http://schemas.microsoft.com/office/powerpoint/2010/main" val="859585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Research shows that peers can be very effective at intervening in a bullying situation. A creative and sometimes challenging solution is to change the direction of the situation to a more positive course. It might take some preparation, practice, planning, and extra thought—it’s not easy to speak up against a wave of negativity—but research also shows that when one person speaks up, others will follow.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Help them get away from a bullying situation by: - Asking them to walk with you. - Inviting another friend to join you—there’s safety and support in numbers!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Change the subject when your peers start tearing someone down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Find an adult who can come quickly and intervene. If you see cyberbullying, you can: - Write something positive in response. - Contact the person being bullied and let them know you are there for them. - Report it to an adult at school or to the social media site.</a:t>
            </a:r>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24</a:t>
            </a:fld>
            <a:endParaRPr lang="en-US"/>
          </a:p>
        </p:txBody>
      </p:sp>
    </p:spTree>
    <p:extLst>
      <p:ext uri="{BB962C8B-B14F-4D97-AF65-F5344CB8AC3E}">
        <p14:creationId xmlns:p14="http://schemas.microsoft.com/office/powerpoint/2010/main" val="21952354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25</a:t>
            </a:fld>
            <a:endParaRPr lang="en-US"/>
          </a:p>
        </p:txBody>
      </p:sp>
    </p:spTree>
    <p:extLst>
      <p:ext uri="{BB962C8B-B14F-4D97-AF65-F5344CB8AC3E}">
        <p14:creationId xmlns:p14="http://schemas.microsoft.com/office/powerpoint/2010/main" val="18122391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Discuss your school policy against bullying if you haven’t . Encourage all students to be against bullying/harassment.</a:t>
            </a:r>
            <a:r>
              <a:rPr lang="en-US" b="1" baseline="0" dirty="0"/>
              <a:t>  </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endParaRPr lang="en-US" dirty="0"/>
          </a:p>
        </p:txBody>
      </p:sp>
      <p:sp>
        <p:nvSpPr>
          <p:cNvPr id="4" name="Slide Number Placeholder 3"/>
          <p:cNvSpPr>
            <a:spLocks noGrp="1"/>
          </p:cNvSpPr>
          <p:nvPr>
            <p:ph type="sldNum" sz="quarter" idx="10"/>
          </p:nvPr>
        </p:nvSpPr>
        <p:spPr/>
        <p:txBody>
          <a:bodyPr/>
          <a:lstStyle/>
          <a:p>
            <a:fld id="{3599637C-CB4F-4CBD-A268-DB7BB5FDDDAC}" type="slidenum">
              <a:rPr lang="en-US" smtClean="0"/>
              <a:t>26</a:t>
            </a:fld>
            <a:endParaRPr lang="en-US"/>
          </a:p>
        </p:txBody>
      </p:sp>
    </p:spTree>
    <p:extLst>
      <p:ext uri="{BB962C8B-B14F-4D97-AF65-F5344CB8AC3E}">
        <p14:creationId xmlns:p14="http://schemas.microsoft.com/office/powerpoint/2010/main" val="29444847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Additional activities: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Activity</a:t>
            </a:r>
            <a:r>
              <a:rPr lang="en-US" dirty="0"/>
              <a:t>: Complete the </a:t>
            </a:r>
            <a:r>
              <a:rPr lang="en-US" b="1" dirty="0">
                <a:hlinkClick r:id="rId3"/>
              </a:rPr>
              <a:t>Above the Line/Below the Line </a:t>
            </a:r>
            <a:r>
              <a:rPr lang="en-US" dirty="0"/>
              <a:t> activity,</a:t>
            </a:r>
            <a:r>
              <a:rPr lang="en-US" baseline="0" dirty="0"/>
              <a:t> https://www.pacer.org/bullying/classroom/elementary/activities/above-the-line.asp. </a:t>
            </a:r>
            <a:r>
              <a:rPr lang="en-US" dirty="0"/>
              <a:t> Together, talk about what “above the line” behaviors and “below the line” behaviors are at school. Ask students to commit to promoting “above the line” behaviors within their classroom and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i="1" dirty="0"/>
              <a:t>Activity</a:t>
            </a:r>
            <a:r>
              <a:rPr lang="en-US" dirty="0"/>
              <a:t>: Create a classroom mural, with “I Care about Bullying Prevention Because … ” written in the center. Ask each student to add his or her reason.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27</a:t>
            </a:fld>
            <a:endParaRPr lang="en-US"/>
          </a:p>
        </p:txBody>
      </p:sp>
    </p:spTree>
    <p:extLst>
      <p:ext uri="{BB962C8B-B14F-4D97-AF65-F5344CB8AC3E}">
        <p14:creationId xmlns:p14="http://schemas.microsoft.com/office/powerpoint/2010/main" val="40988323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Also watch Student Created Videos, at https://www.pacer.org/bullying/video/listing.asp?category=Student%20Created%20Video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kern="1200" dirty="0">
              <a:solidFill>
                <a:schemeClr val="tx1"/>
              </a:solidFill>
              <a:effectLst/>
              <a:latin typeface="+mn-lt"/>
              <a:ea typeface="+mn-ea"/>
              <a:cs typeface="+mn-cs"/>
            </a:endParaRPr>
          </a:p>
          <a:p>
            <a:r>
              <a:rPr lang="en-US" dirty="0"/>
              <a:t>Students need opportunities to practice their SEL skills by role-playing how to respond appropriately in bullying situations.</a:t>
            </a:r>
          </a:p>
          <a:p>
            <a:r>
              <a:rPr lang="en-US" dirty="0"/>
              <a:t>For example, when learning about empathy, students can discuss what it feels like to be bullied and to watch an incident of bullying.</a:t>
            </a:r>
          </a:p>
          <a:p>
            <a:r>
              <a:rPr lang="en-US" dirty="0"/>
              <a:t>They can practice effective responses to bullying situations and help-seeking behaviors for both victims and bystanders.</a:t>
            </a:r>
          </a:p>
          <a:p>
            <a:r>
              <a:rPr lang="en-US" dirty="0"/>
              <a:t>Teachers can brainstorm with students how bystanders should behave, and then practice these actions in role-play situations. </a:t>
            </a:r>
            <a:r>
              <a:rPr lang="en-US"/>
              <a:t>Teachers should then encourage students to apply what they are learning outside the classroom. </a:t>
            </a:r>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28</a:t>
            </a:fld>
            <a:endParaRPr lang="en-US"/>
          </a:p>
        </p:txBody>
      </p:sp>
    </p:spTree>
    <p:extLst>
      <p:ext uri="{BB962C8B-B14F-4D97-AF65-F5344CB8AC3E}">
        <p14:creationId xmlns:p14="http://schemas.microsoft.com/office/powerpoint/2010/main" val="1216835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3</a:t>
            </a:fld>
            <a:endParaRPr lang="en-US"/>
          </a:p>
        </p:txBody>
      </p:sp>
    </p:spTree>
    <p:extLst>
      <p:ext uri="{BB962C8B-B14F-4D97-AF65-F5344CB8AC3E}">
        <p14:creationId xmlns:p14="http://schemas.microsoft.com/office/powerpoint/2010/main" val="3613764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i="1" dirty="0"/>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4</a:t>
            </a:fld>
            <a:endParaRPr lang="en-US"/>
          </a:p>
        </p:txBody>
      </p:sp>
    </p:spTree>
    <p:extLst>
      <p:ext uri="{BB962C8B-B14F-4D97-AF65-F5344CB8AC3E}">
        <p14:creationId xmlns:p14="http://schemas.microsoft.com/office/powerpoint/2010/main" val="3027656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with the students the differences between the two. </a:t>
            </a:r>
          </a:p>
          <a:p>
            <a:r>
              <a:rPr lang="en-US" dirty="0"/>
              <a:t>Conflict is a disagreement or argument in which both sides express their views.</a:t>
            </a:r>
          </a:p>
          <a:p>
            <a:r>
              <a:rPr lang="en-US" dirty="0"/>
              <a:t>Bullying is negative behavior directed by someone exerting power and control over another person</a:t>
            </a:r>
          </a:p>
        </p:txBody>
      </p:sp>
      <p:sp>
        <p:nvSpPr>
          <p:cNvPr id="4" name="Slide Number Placeholder 3"/>
          <p:cNvSpPr>
            <a:spLocks noGrp="1"/>
          </p:cNvSpPr>
          <p:nvPr>
            <p:ph type="sldNum" sz="quarter" idx="10"/>
          </p:nvPr>
        </p:nvSpPr>
        <p:spPr/>
        <p:txBody>
          <a:bodyPr/>
          <a:lstStyle/>
          <a:p>
            <a:fld id="{AB429A78-8348-4378-AE2E-DCCD7791A076}" type="slidenum">
              <a:rPr lang="en-US" smtClean="0"/>
              <a:t>5</a:t>
            </a:fld>
            <a:endParaRPr lang="en-US"/>
          </a:p>
        </p:txBody>
      </p:sp>
    </p:spTree>
    <p:extLst>
      <p:ext uri="{BB962C8B-B14F-4D97-AF65-F5344CB8AC3E}">
        <p14:creationId xmlns:p14="http://schemas.microsoft.com/office/powerpoint/2010/main" val="3724817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r>
              <a:rPr lang="en-US" i="1" dirty="0"/>
              <a:t>Additional</a:t>
            </a:r>
            <a:r>
              <a:rPr lang="en-US" i="1" baseline="0" dirty="0"/>
              <a:t> examples </a:t>
            </a:r>
          </a:p>
          <a:p>
            <a:r>
              <a:rPr lang="en-US" dirty="0"/>
              <a:t>threats, taunts, teasing; • aggressive or menacing gestures;  • using derogatory language; • making derogatory jokes, name calling, or slurs, including statements based on a student’s actual or perceived color, creed, national origin, citizenship/immigration status, religion, gender, gender identity; • written or graphic material, including graffiti, photographs, drawings, or videos, containing comments or stereotypes that are derogatory of others that are electronically circulated or are written or printed; • verbal or physical conduct that threatens another with harm; • hazing; </a:t>
            </a:r>
            <a:endParaRPr lang="en-US" i="1"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6</a:t>
            </a:fld>
            <a:endParaRPr lang="en-US"/>
          </a:p>
        </p:txBody>
      </p:sp>
    </p:spTree>
    <p:extLst>
      <p:ext uri="{BB962C8B-B14F-4D97-AF65-F5344CB8AC3E}">
        <p14:creationId xmlns:p14="http://schemas.microsoft.com/office/powerpoint/2010/main" val="1257911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see cyberbullying, you can: - Write something positive in response. - Contact the person being bullied and let them know you are there for them. - Report it to an adult at school or to the social media 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Please visit our website for further resources, on Digital Citizenship and Social Media Guidelines,  https://www.schools.nyc.gov/school-life/school-environment/digital-citizenship </a:t>
            </a:r>
          </a:p>
          <a:p>
            <a:endParaRPr lang="en-US" dirty="0"/>
          </a:p>
          <a:p>
            <a:r>
              <a:rPr lang="en-US" dirty="0"/>
              <a:t>Electronically transmitted communication via information technology including, but not limited to: Internet; cell phone; email; personal digital assistant; wireless handheld device; social media; blogs; chat rooms; and gaming systems. </a:t>
            </a:r>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7</a:t>
            </a:fld>
            <a:endParaRPr lang="en-US"/>
          </a:p>
        </p:txBody>
      </p:sp>
    </p:spTree>
    <p:extLst>
      <p:ext uri="{BB962C8B-B14F-4D97-AF65-F5344CB8AC3E}">
        <p14:creationId xmlns:p14="http://schemas.microsoft.com/office/powerpoint/2010/main" val="3172528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Activity</a:t>
            </a:r>
            <a:r>
              <a:rPr lang="en-US" dirty="0"/>
              <a:t>: Record the question and the responses on poster-size paper and post them on the classroom wall or in the hallway. Make sure that each student is allowed the opportunity to respond.</a:t>
            </a:r>
          </a:p>
          <a:p>
            <a:endParaRPr lang="en-US" dirty="0"/>
          </a:p>
          <a:p>
            <a:endParaRPr lang="en-US" dirty="0"/>
          </a:p>
        </p:txBody>
      </p:sp>
      <p:sp>
        <p:nvSpPr>
          <p:cNvPr id="4" name="Slide Number Placeholder 3"/>
          <p:cNvSpPr>
            <a:spLocks noGrp="1"/>
          </p:cNvSpPr>
          <p:nvPr>
            <p:ph type="sldNum" sz="quarter" idx="10"/>
          </p:nvPr>
        </p:nvSpPr>
        <p:spPr/>
        <p:txBody>
          <a:bodyPr/>
          <a:lstStyle/>
          <a:p>
            <a:fld id="{AB429A78-8348-4378-AE2E-DCCD7791A076}" type="slidenum">
              <a:rPr lang="en-US" smtClean="0"/>
              <a:t>8</a:t>
            </a:fld>
            <a:endParaRPr lang="en-US"/>
          </a:p>
        </p:txBody>
      </p:sp>
    </p:spTree>
    <p:extLst>
      <p:ext uri="{BB962C8B-B14F-4D97-AF65-F5344CB8AC3E}">
        <p14:creationId xmlns:p14="http://schemas.microsoft.com/office/powerpoint/2010/main" val="29260952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Schools will take action to support victims and to make sure bullying stops and that students will be subject to discipline where appropriate.</a:t>
            </a:r>
          </a:p>
        </p:txBody>
      </p:sp>
      <p:sp>
        <p:nvSpPr>
          <p:cNvPr id="4" name="Slide Number Placeholder 3"/>
          <p:cNvSpPr>
            <a:spLocks noGrp="1"/>
          </p:cNvSpPr>
          <p:nvPr>
            <p:ph type="sldNum" sz="quarter" idx="10"/>
          </p:nvPr>
        </p:nvSpPr>
        <p:spPr/>
        <p:txBody>
          <a:bodyPr/>
          <a:lstStyle/>
          <a:p>
            <a:fld id="{AB429A78-8348-4378-AE2E-DCCD7791A076}" type="slidenum">
              <a:rPr lang="en-US" smtClean="0"/>
              <a:t>9</a:t>
            </a:fld>
            <a:endParaRPr lang="en-US"/>
          </a:p>
        </p:txBody>
      </p:sp>
    </p:spTree>
    <p:extLst>
      <p:ext uri="{BB962C8B-B14F-4D97-AF65-F5344CB8AC3E}">
        <p14:creationId xmlns:p14="http://schemas.microsoft.com/office/powerpoint/2010/main" val="1783391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1440179"/>
          </a:xfrm>
          <a:prstGeom prst="rect">
            <a:avLst/>
          </a:prstGeom>
        </p:spPr>
        <p:txBody>
          <a:bodyPr wrap="square" lIns="0" tIns="0" rIns="0" bIns="0">
            <a:noAutofit/>
          </a:bodyPr>
          <a:lstStyle/>
          <a:p>
            <a:r>
              <a:rPr lang="en-US"/>
              <a:t>Click to edit Master title style</a:t>
            </a:r>
            <a:endParaRPr/>
          </a:p>
        </p:txBody>
      </p:sp>
      <p:sp>
        <p:nvSpPr>
          <p:cNvPr id="3" name="Holder 3"/>
          <p:cNvSpPr>
            <a:spLocks noGrp="1"/>
          </p:cNvSpPr>
          <p:nvPr>
            <p:ph type="subTitle" idx="4"/>
          </p:nvPr>
        </p:nvSpPr>
        <p:spPr>
          <a:xfrm>
            <a:off x="1828801" y="3840480"/>
            <a:ext cx="8534399" cy="1714500"/>
          </a:xfrm>
          <a:prstGeom prst="rect">
            <a:avLst/>
          </a:prstGeom>
        </p:spPr>
        <p:txBody>
          <a:bodyPr wrap="square" lIns="0" tIns="0" rIns="0" bIns="0">
            <a:noAutofit/>
          </a:bodyPr>
          <a:lstStyle/>
          <a:p>
            <a:r>
              <a:rPr lang="en-US"/>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6" name="Holder 6"/>
          <p:cNvSpPr>
            <a:spLocks noGrp="1"/>
          </p:cNvSpPr>
          <p:nvPr>
            <p:ph type="sldNum" sz="quarter" idx="7"/>
          </p:nvPr>
        </p:nvSpPr>
        <p:spPr/>
        <p:txBody>
          <a:bodyPr lIns="0" tIns="0" rIns="0" bIns="0"/>
          <a:lstStyle/>
          <a:p>
            <a:fld id="{AFB6627A-4E1D-42FA-880F-DB1A4A31129A}" type="slidenum">
              <a:rPr lang="en-US" smtClean="0"/>
              <a:t>‹#›</a:t>
            </a:fld>
            <a:endParaRPr lang="en-US"/>
          </a:p>
        </p:txBody>
      </p:sp>
    </p:spTree>
    <p:extLst>
      <p:ext uri="{BB962C8B-B14F-4D97-AF65-F5344CB8AC3E}">
        <p14:creationId xmlns:p14="http://schemas.microsoft.com/office/powerpoint/2010/main" val="3608899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r>
              <a:rPr lang="en-US"/>
              <a:t>Click to edit Master title style</a:t>
            </a:r>
            <a:endParaRPr/>
          </a:p>
        </p:txBody>
      </p:sp>
      <p:sp>
        <p:nvSpPr>
          <p:cNvPr id="3" name="Holder 3"/>
          <p:cNvSpPr>
            <a:spLocks noGrp="1"/>
          </p:cNvSpPr>
          <p:nvPr>
            <p:ph type="body" idx="1"/>
          </p:nvPr>
        </p:nvSpPr>
        <p:spPr/>
        <p:txBody>
          <a:bodyPr lIns="0" tIns="0" rIns="0" bIns="0"/>
          <a:lstStyle/>
          <a:p>
            <a:pPr lvl="0"/>
            <a:r>
              <a:rPr lang="en-US"/>
              <a:t>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6" name="Holder 6"/>
          <p:cNvSpPr>
            <a:spLocks noGrp="1"/>
          </p:cNvSpPr>
          <p:nvPr>
            <p:ph type="sldNum" sz="quarter" idx="7"/>
          </p:nvPr>
        </p:nvSpPr>
        <p:spPr/>
        <p:txBody>
          <a:bodyPr lIns="0" tIns="0" rIns="0" bIns="0"/>
          <a:lstStyle/>
          <a:p>
            <a:fld id="{AFB6627A-4E1D-42FA-880F-DB1A4A31129A}" type="slidenum">
              <a:rPr lang="en-US" smtClean="0"/>
              <a:t>‹#›</a:t>
            </a:fld>
            <a:endParaRPr lang="en-US"/>
          </a:p>
        </p:txBody>
      </p:sp>
    </p:spTree>
    <p:extLst>
      <p:ext uri="{BB962C8B-B14F-4D97-AF65-F5344CB8AC3E}">
        <p14:creationId xmlns:p14="http://schemas.microsoft.com/office/powerpoint/2010/main" val="4187987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r>
              <a:rPr lang="en-US"/>
              <a:t>Click to edit Master title style</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noAutofit/>
          </a:bodyPr>
          <a:lstStyle/>
          <a:p>
            <a:pPr lvl="0"/>
            <a:r>
              <a:rPr lang="en-US"/>
              <a:t>Edit Master text styles</a:t>
            </a:r>
          </a:p>
        </p:txBody>
      </p:sp>
      <p:sp>
        <p:nvSpPr>
          <p:cNvPr id="4" name="Holder 4"/>
          <p:cNvSpPr>
            <a:spLocks noGrp="1"/>
          </p:cNvSpPr>
          <p:nvPr>
            <p:ph sz="half" idx="3"/>
          </p:nvPr>
        </p:nvSpPr>
        <p:spPr>
          <a:xfrm>
            <a:off x="6278879" y="1577340"/>
            <a:ext cx="5303520" cy="4526280"/>
          </a:xfrm>
          <a:prstGeom prst="rect">
            <a:avLst/>
          </a:prstGeom>
        </p:spPr>
        <p:txBody>
          <a:bodyPr wrap="square" lIns="0" tIns="0" rIns="0" bIns="0">
            <a:noAutofit/>
          </a:bodyPr>
          <a:lstStyle/>
          <a:p>
            <a:pPr lvl="0"/>
            <a:r>
              <a:rPr lang="en-US"/>
              <a:t>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7" name="Holder 7"/>
          <p:cNvSpPr>
            <a:spLocks noGrp="1"/>
          </p:cNvSpPr>
          <p:nvPr>
            <p:ph type="sldNum" sz="quarter" idx="7"/>
          </p:nvPr>
        </p:nvSpPr>
        <p:spPr/>
        <p:txBody>
          <a:bodyPr lIns="0" tIns="0" rIns="0" bIns="0"/>
          <a:lstStyle/>
          <a:p>
            <a:fld id="{AFB6627A-4E1D-42FA-880F-DB1A4A31129A}" type="slidenum">
              <a:rPr lang="en-US" smtClean="0"/>
              <a:t>‹#›</a:t>
            </a:fld>
            <a:endParaRPr lang="en-US"/>
          </a:p>
        </p:txBody>
      </p:sp>
    </p:spTree>
    <p:extLst>
      <p:ext uri="{BB962C8B-B14F-4D97-AF65-F5344CB8AC3E}">
        <p14:creationId xmlns:p14="http://schemas.microsoft.com/office/powerpoint/2010/main" val="4287255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p>
            <a:r>
              <a:rPr lang="en-US"/>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5" name="Holder 5"/>
          <p:cNvSpPr>
            <a:spLocks noGrp="1"/>
          </p:cNvSpPr>
          <p:nvPr>
            <p:ph type="sldNum" sz="quarter" idx="7"/>
          </p:nvPr>
        </p:nvSpPr>
        <p:spPr/>
        <p:txBody>
          <a:bodyPr lIns="0" tIns="0" rIns="0" bIns="0"/>
          <a:lstStyle/>
          <a:p>
            <a:fld id="{AFB6627A-4E1D-42FA-880F-DB1A4A31129A}" type="slidenum">
              <a:rPr lang="en-US" smtClean="0"/>
              <a:t>‹#›</a:t>
            </a:fld>
            <a:endParaRPr lang="en-US"/>
          </a:p>
        </p:txBody>
      </p:sp>
    </p:spTree>
    <p:extLst>
      <p:ext uri="{BB962C8B-B14F-4D97-AF65-F5344CB8AC3E}">
        <p14:creationId xmlns:p14="http://schemas.microsoft.com/office/powerpoint/2010/main" val="286566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lang="en-US"/>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4" name="Holder 4"/>
          <p:cNvSpPr>
            <a:spLocks noGrp="1"/>
          </p:cNvSpPr>
          <p:nvPr>
            <p:ph type="sldNum" sz="quarter" idx="7"/>
          </p:nvPr>
        </p:nvSpPr>
        <p:spPr/>
        <p:txBody>
          <a:bodyPr lIns="0" tIns="0" rIns="0" bIns="0"/>
          <a:lstStyle/>
          <a:p>
            <a:fld id="{AFB6627A-4E1D-42FA-880F-DB1A4A31129A}" type="slidenum">
              <a:rPr lang="en-US" smtClean="0"/>
              <a:t>‹#›</a:t>
            </a:fld>
            <a:endParaRPr lang="en-US"/>
          </a:p>
        </p:txBody>
      </p:sp>
    </p:spTree>
    <p:extLst>
      <p:ext uri="{BB962C8B-B14F-4D97-AF65-F5344CB8AC3E}">
        <p14:creationId xmlns:p14="http://schemas.microsoft.com/office/powerpoint/2010/main" val="609888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67670D7-0368-473D-8559-03D85794A11C}" type="datetimeFigureOut">
              <a:rPr lang="en-US" smtClean="0"/>
              <a:t>9/28/21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6627A-4E1D-42FA-880F-DB1A4A31129A}" type="slidenum">
              <a:rPr lang="en-US" smtClean="0"/>
              <a:t>‹#›</a:t>
            </a:fld>
            <a:endParaRPr lang="en-US"/>
          </a:p>
        </p:txBody>
      </p:sp>
    </p:spTree>
    <p:extLst>
      <p:ext uri="{BB962C8B-B14F-4D97-AF65-F5344CB8AC3E}">
        <p14:creationId xmlns:p14="http://schemas.microsoft.com/office/powerpoint/2010/main" val="105394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657600" y="6377941"/>
            <a:ext cx="8534400" cy="380999"/>
          </a:xfrm>
          <a:custGeom>
            <a:avLst/>
            <a:gdLst/>
            <a:ahLst/>
            <a:cxnLst/>
            <a:rect l="l" t="t" r="r" b="b"/>
            <a:pathLst>
              <a:path w="6400800" h="381000">
                <a:moveTo>
                  <a:pt x="0" y="381000"/>
                </a:moveTo>
                <a:lnTo>
                  <a:pt x="6400800" y="381000"/>
                </a:lnTo>
                <a:lnTo>
                  <a:pt x="6400800" y="0"/>
                </a:lnTo>
                <a:lnTo>
                  <a:pt x="0" y="0"/>
                </a:lnTo>
                <a:lnTo>
                  <a:pt x="0" y="381000"/>
                </a:lnTo>
                <a:close/>
              </a:path>
            </a:pathLst>
          </a:custGeom>
          <a:solidFill>
            <a:srgbClr val="003366"/>
          </a:solidFill>
        </p:spPr>
        <p:txBody>
          <a:bodyPr wrap="square" lIns="0" tIns="0" rIns="0" bIns="0" rtlCol="0">
            <a:noAutofit/>
          </a:bodyPr>
          <a:lstStyle/>
          <a:p>
            <a:endParaRPr sz="1800"/>
          </a:p>
        </p:txBody>
      </p:sp>
      <p:sp>
        <p:nvSpPr>
          <p:cNvPr id="17" name="bk object 17"/>
          <p:cNvSpPr/>
          <p:nvPr/>
        </p:nvSpPr>
        <p:spPr>
          <a:xfrm>
            <a:off x="304800" y="6356604"/>
            <a:ext cx="2836672" cy="400811"/>
          </a:xfrm>
          <a:prstGeom prst="rect">
            <a:avLst/>
          </a:prstGeom>
          <a:blipFill>
            <a:blip r:embed="rId8" cstate="print"/>
            <a:stretch>
              <a:fillRect/>
            </a:stretch>
          </a:blipFill>
        </p:spPr>
        <p:txBody>
          <a:bodyPr wrap="square" lIns="0" tIns="0" rIns="0" bIns="0" rtlCol="0">
            <a:noAutofit/>
          </a:bodyPr>
          <a:lstStyle/>
          <a:p>
            <a:endParaRPr sz="1800"/>
          </a:p>
        </p:txBody>
      </p:sp>
      <p:sp>
        <p:nvSpPr>
          <p:cNvPr id="18" name="bk object 18"/>
          <p:cNvSpPr/>
          <p:nvPr/>
        </p:nvSpPr>
        <p:spPr>
          <a:xfrm>
            <a:off x="3389376" y="6377941"/>
            <a:ext cx="562864" cy="380999"/>
          </a:xfrm>
          <a:custGeom>
            <a:avLst/>
            <a:gdLst/>
            <a:ahLst/>
            <a:cxnLst/>
            <a:rect l="l" t="t" r="r" b="b"/>
            <a:pathLst>
              <a:path w="422148" h="381000">
                <a:moveTo>
                  <a:pt x="211074" y="0"/>
                </a:moveTo>
                <a:lnTo>
                  <a:pt x="160400" y="5537"/>
                </a:lnTo>
                <a:lnTo>
                  <a:pt x="114045" y="21259"/>
                </a:lnTo>
                <a:lnTo>
                  <a:pt x="73660" y="45859"/>
                </a:lnTo>
                <a:lnTo>
                  <a:pt x="40767" y="77990"/>
                </a:lnTo>
                <a:lnTo>
                  <a:pt x="16637" y="116344"/>
                </a:lnTo>
                <a:lnTo>
                  <a:pt x="2793" y="159600"/>
                </a:lnTo>
                <a:lnTo>
                  <a:pt x="0" y="190500"/>
                </a:lnTo>
                <a:lnTo>
                  <a:pt x="762" y="206121"/>
                </a:lnTo>
                <a:lnTo>
                  <a:pt x="10794" y="250710"/>
                </a:lnTo>
                <a:lnTo>
                  <a:pt x="31623" y="290842"/>
                </a:lnTo>
                <a:lnTo>
                  <a:pt x="61849" y="325196"/>
                </a:lnTo>
                <a:lnTo>
                  <a:pt x="99949" y="352463"/>
                </a:lnTo>
                <a:lnTo>
                  <a:pt x="144399" y="371287"/>
                </a:lnTo>
                <a:lnTo>
                  <a:pt x="193801" y="380366"/>
                </a:lnTo>
                <a:lnTo>
                  <a:pt x="211074" y="381000"/>
                </a:lnTo>
                <a:lnTo>
                  <a:pt x="228345" y="380366"/>
                </a:lnTo>
                <a:lnTo>
                  <a:pt x="277749" y="371287"/>
                </a:lnTo>
                <a:lnTo>
                  <a:pt x="322199" y="352463"/>
                </a:lnTo>
                <a:lnTo>
                  <a:pt x="360299" y="325196"/>
                </a:lnTo>
                <a:lnTo>
                  <a:pt x="390525" y="290842"/>
                </a:lnTo>
                <a:lnTo>
                  <a:pt x="411353" y="250710"/>
                </a:lnTo>
                <a:lnTo>
                  <a:pt x="421386" y="206121"/>
                </a:lnTo>
                <a:lnTo>
                  <a:pt x="422148" y="190500"/>
                </a:lnTo>
                <a:lnTo>
                  <a:pt x="421386" y="174879"/>
                </a:lnTo>
                <a:lnTo>
                  <a:pt x="411353" y="130289"/>
                </a:lnTo>
                <a:lnTo>
                  <a:pt x="390525" y="90157"/>
                </a:lnTo>
                <a:lnTo>
                  <a:pt x="360299" y="55791"/>
                </a:lnTo>
                <a:lnTo>
                  <a:pt x="322199" y="28536"/>
                </a:lnTo>
                <a:lnTo>
                  <a:pt x="277749" y="9715"/>
                </a:lnTo>
                <a:lnTo>
                  <a:pt x="228345" y="635"/>
                </a:lnTo>
                <a:lnTo>
                  <a:pt x="211074" y="0"/>
                </a:lnTo>
                <a:close/>
              </a:path>
            </a:pathLst>
          </a:custGeom>
          <a:solidFill>
            <a:srgbClr val="003366"/>
          </a:solidFill>
        </p:spPr>
        <p:txBody>
          <a:bodyPr wrap="square" lIns="0" tIns="0" rIns="0" bIns="0" rtlCol="0">
            <a:noAutofit/>
          </a:bodyPr>
          <a:lstStyle/>
          <a:p>
            <a:endParaRPr sz="1800"/>
          </a:p>
        </p:txBody>
      </p:sp>
      <p:sp>
        <p:nvSpPr>
          <p:cNvPr id="19" name="bk object 19"/>
          <p:cNvSpPr/>
          <p:nvPr/>
        </p:nvSpPr>
        <p:spPr>
          <a:xfrm>
            <a:off x="0" y="0"/>
            <a:ext cx="12192000" cy="228600"/>
          </a:xfrm>
          <a:custGeom>
            <a:avLst/>
            <a:gdLst/>
            <a:ahLst/>
            <a:cxnLst/>
            <a:rect l="l" t="t" r="r" b="b"/>
            <a:pathLst>
              <a:path w="9144000" h="228600">
                <a:moveTo>
                  <a:pt x="0" y="228600"/>
                </a:moveTo>
                <a:lnTo>
                  <a:pt x="9144000" y="228600"/>
                </a:lnTo>
                <a:lnTo>
                  <a:pt x="9144000" y="0"/>
                </a:lnTo>
                <a:lnTo>
                  <a:pt x="0" y="0"/>
                </a:lnTo>
                <a:lnTo>
                  <a:pt x="0" y="228600"/>
                </a:lnTo>
                <a:close/>
              </a:path>
            </a:pathLst>
          </a:custGeom>
          <a:solidFill>
            <a:srgbClr val="00AEEE"/>
          </a:solidFill>
        </p:spPr>
        <p:txBody>
          <a:bodyPr wrap="square" lIns="0" tIns="0" rIns="0" bIns="0" rtlCol="0">
            <a:noAutofit/>
          </a:bodyPr>
          <a:lstStyle/>
          <a:p>
            <a:endParaRPr sz="1800"/>
          </a:p>
        </p:txBody>
      </p:sp>
      <p:sp>
        <p:nvSpPr>
          <p:cNvPr id="2" name="Holder 2"/>
          <p:cNvSpPr>
            <a:spLocks noGrp="1"/>
          </p:cNvSpPr>
          <p:nvPr>
            <p:ph type="title"/>
          </p:nvPr>
        </p:nvSpPr>
        <p:spPr>
          <a:xfrm>
            <a:off x="103360" y="196851"/>
            <a:ext cx="11985277" cy="923227"/>
          </a:xfrm>
          <a:prstGeom prst="rect">
            <a:avLst/>
          </a:prstGeom>
        </p:spPr>
        <p:txBody>
          <a:bodyPr wrap="square" lIns="0" tIns="0" rIns="0" bIns="0">
            <a:noAutofit/>
          </a:bodyPr>
          <a:lstStyle/>
          <a:p>
            <a:endParaRPr/>
          </a:p>
        </p:txBody>
      </p:sp>
      <p:sp>
        <p:nvSpPr>
          <p:cNvPr id="3" name="Holder 3"/>
          <p:cNvSpPr>
            <a:spLocks noGrp="1"/>
          </p:cNvSpPr>
          <p:nvPr>
            <p:ph type="body" idx="1"/>
          </p:nvPr>
        </p:nvSpPr>
        <p:spPr>
          <a:xfrm>
            <a:off x="309813" y="1487171"/>
            <a:ext cx="11572375" cy="2570187"/>
          </a:xfrm>
          <a:prstGeom prst="rect">
            <a:avLst/>
          </a:prstGeom>
        </p:spPr>
        <p:txBody>
          <a:bodyPr wrap="square" lIns="0" tIns="0" rIns="0" bIns="0">
            <a:noAutofit/>
          </a:bodyPr>
          <a:lstStyle/>
          <a:p>
            <a:endParaRPr/>
          </a:p>
        </p:txBody>
      </p:sp>
      <p:sp>
        <p:nvSpPr>
          <p:cNvPr id="4" name="Holder 4"/>
          <p:cNvSpPr>
            <a:spLocks noGrp="1"/>
          </p:cNvSpPr>
          <p:nvPr>
            <p:ph type="ftr" sz="quarter" idx="5"/>
          </p:nvPr>
        </p:nvSpPr>
        <p:spPr>
          <a:xfrm>
            <a:off x="4145281" y="6377940"/>
            <a:ext cx="3901439" cy="342900"/>
          </a:xfrm>
          <a:prstGeom prst="rect">
            <a:avLst/>
          </a:prstGeom>
        </p:spPr>
        <p:txBody>
          <a:bodyPr wrap="square" lIns="0" tIns="0" rIns="0" bIns="0">
            <a:noAutofit/>
          </a:bodyPr>
          <a:lstStyle>
            <a:lvl1pPr algn="ctr">
              <a:defRPr>
                <a:solidFill>
                  <a:schemeClr val="tx1">
                    <a:tint val="75000"/>
                  </a:schemeClr>
                </a:solidFill>
              </a:defRPr>
            </a:lvl1pPr>
          </a:lstStyle>
          <a:p>
            <a:endParaRPr lang="en-US"/>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noAutofit/>
          </a:bodyPr>
          <a:lstStyle>
            <a:lvl1pPr algn="l">
              <a:defRPr>
                <a:solidFill>
                  <a:schemeClr val="tx1">
                    <a:tint val="75000"/>
                  </a:schemeClr>
                </a:solidFill>
              </a:defRPr>
            </a:lvl1pPr>
          </a:lstStyle>
          <a:p>
            <a:fld id="{567670D7-0368-473D-8559-03D85794A11C}" type="datetimeFigureOut">
              <a:rPr lang="en-US" smtClean="0"/>
              <a:t>9/28/21</a:t>
            </a:fld>
            <a:endParaRPr lang="en-US"/>
          </a:p>
        </p:txBody>
      </p:sp>
      <p:sp>
        <p:nvSpPr>
          <p:cNvPr id="6" name="Holder 6"/>
          <p:cNvSpPr>
            <a:spLocks noGrp="1"/>
          </p:cNvSpPr>
          <p:nvPr>
            <p:ph type="sldNum" sz="quarter" idx="7"/>
          </p:nvPr>
        </p:nvSpPr>
        <p:spPr>
          <a:xfrm>
            <a:off x="11661140" y="6488277"/>
            <a:ext cx="295317" cy="194008"/>
          </a:xfrm>
          <a:prstGeom prst="rect">
            <a:avLst/>
          </a:prstGeom>
        </p:spPr>
        <p:txBody>
          <a:bodyPr wrap="square" lIns="0" tIns="0" rIns="0" bIns="0">
            <a:noAutofit/>
          </a:bodyPr>
          <a:lstStyle/>
          <a:p>
            <a:fld id="{AFB6627A-4E1D-42FA-880F-DB1A4A31129A}" type="slidenum">
              <a:rPr lang="en-US" smtClean="0"/>
              <a:t>‹#›</a:t>
            </a:fld>
            <a:endParaRPr lang="en-US"/>
          </a:p>
        </p:txBody>
      </p:sp>
    </p:spTree>
    <p:extLst>
      <p:ext uri="{BB962C8B-B14F-4D97-AF65-F5344CB8AC3E}">
        <p14:creationId xmlns:p14="http://schemas.microsoft.com/office/powerpoint/2010/main" val="2288254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pacerteensagainstbullying.org/tab/you-are-not-alone/video/"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infohub.nyced.org/nyc-doe-topics/students-and-families/school-culture-and-climate/social-emotional-learning" TargetMode="External"/><Relationship Id="rId2" Type="http://schemas.openxmlformats.org/officeDocument/2006/relationships/hyperlink" Target="https://infohub.nyced.org/nyc-doe-topics/students-and-families/school-culture-and-climate/respect-for-all" TargetMode="External"/><Relationship Id="rId1" Type="http://schemas.openxmlformats.org/officeDocument/2006/relationships/slideLayout" Target="../slideLayouts/slideLayout2.xml"/><Relationship Id="rId6" Type="http://schemas.openxmlformats.org/officeDocument/2006/relationships/hyperlink" Target="https://www.teachertube.com/search?q=bullying&amp;searchType=undefined" TargetMode="External"/><Relationship Id="rId5" Type="http://schemas.openxmlformats.org/officeDocument/2006/relationships/hyperlink" Target="http://eyesonbullying.org/pdfs/toolkit.pdf" TargetMode="External"/><Relationship Id="rId4" Type="http://schemas.openxmlformats.org/officeDocument/2006/relationships/hyperlink" Target="https://www.weteachnyc.org/resources/?q=bullying"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hyperlink" Target="mailto:Respectforall@schools.nyc.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Respect For All </a:t>
            </a:r>
          </a:p>
        </p:txBody>
      </p:sp>
      <p:sp>
        <p:nvSpPr>
          <p:cNvPr id="3" name="Subtitle 2"/>
          <p:cNvSpPr>
            <a:spLocks noGrp="1"/>
          </p:cNvSpPr>
          <p:nvPr>
            <p:ph type="subTitle" idx="1"/>
          </p:nvPr>
        </p:nvSpPr>
        <p:spPr/>
        <p:txBody>
          <a:bodyPr/>
          <a:lstStyle/>
          <a:p>
            <a:r>
              <a:rPr lang="en-US" b="1" dirty="0"/>
              <a:t>School Year 2021-2022</a:t>
            </a:r>
          </a:p>
          <a:p>
            <a:r>
              <a:rPr lang="en-US" dirty="0"/>
              <a:t>Secondary Grades</a:t>
            </a:r>
          </a:p>
          <a:p>
            <a:endParaRPr lang="en-US" dirty="0"/>
          </a:p>
        </p:txBody>
      </p:sp>
    </p:spTree>
    <p:extLst>
      <p:ext uri="{BB962C8B-B14F-4D97-AF65-F5344CB8AC3E}">
        <p14:creationId xmlns:p14="http://schemas.microsoft.com/office/powerpoint/2010/main" val="748892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Verbal Forms of Bullying </a:t>
            </a:r>
          </a:p>
        </p:txBody>
      </p:sp>
      <p:sp>
        <p:nvSpPr>
          <p:cNvPr id="3" name="Text Placeholder 2"/>
          <p:cNvSpPr>
            <a:spLocks noGrp="1"/>
          </p:cNvSpPr>
          <p:nvPr>
            <p:ph type="body" idx="1"/>
          </p:nvPr>
        </p:nvSpPr>
        <p:spPr/>
        <p:txBody>
          <a:bodyPr>
            <a:normAutofit fontScale="85000" lnSpcReduction="20000"/>
          </a:bodyPr>
          <a:lstStyle/>
          <a:p>
            <a:pPr marL="0" indent="0">
              <a:buNone/>
            </a:pPr>
            <a:r>
              <a:rPr lang="en-US" b="1" dirty="0"/>
              <a:t>Verbal</a:t>
            </a:r>
            <a:r>
              <a:rPr lang="en-US" dirty="0"/>
              <a:t> </a:t>
            </a:r>
          </a:p>
          <a:p>
            <a:pPr algn="ctr"/>
            <a:r>
              <a:rPr lang="en-US" dirty="0"/>
              <a:t>Using words, either out loud or in writing, is a common type of bullying because it’s quick, often done impulsively to elicit a response (and getting a response is typically the goal of bullying). </a:t>
            </a:r>
          </a:p>
          <a:p>
            <a:pPr algn="ctr"/>
            <a:r>
              <a:rPr lang="en-US" dirty="0"/>
              <a:t>Verbal bullying is also easier to do without catching the attention of adults, making it harder to detect and more difficult to reprimand. </a:t>
            </a:r>
          </a:p>
          <a:p>
            <a:pPr algn="ctr"/>
            <a:r>
              <a:rPr lang="en-US" dirty="0"/>
              <a:t>Examples include teasing, name calling, threats, intimidation, demeaning jokes, rumors, gossip, and slander—all of which can occur both in person or online.</a:t>
            </a:r>
          </a:p>
        </p:txBody>
      </p:sp>
    </p:spTree>
    <p:extLst>
      <p:ext uri="{BB962C8B-B14F-4D97-AF65-F5344CB8AC3E}">
        <p14:creationId xmlns:p14="http://schemas.microsoft.com/office/powerpoint/2010/main" val="46545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Emotional Forms of Bullying</a:t>
            </a:r>
          </a:p>
        </p:txBody>
      </p:sp>
      <p:sp>
        <p:nvSpPr>
          <p:cNvPr id="3" name="Text Placeholder 2"/>
          <p:cNvSpPr>
            <a:spLocks noGrp="1"/>
          </p:cNvSpPr>
          <p:nvPr>
            <p:ph type="body" idx="1"/>
          </p:nvPr>
        </p:nvSpPr>
        <p:spPr>
          <a:xfrm>
            <a:off x="309813" y="1487171"/>
            <a:ext cx="11572375" cy="3842475"/>
          </a:xfrm>
        </p:spPr>
        <p:txBody>
          <a:bodyPr>
            <a:normAutofit fontScale="85000" lnSpcReduction="20000"/>
          </a:bodyPr>
          <a:lstStyle/>
          <a:p>
            <a:r>
              <a:rPr lang="en-US" b="1" dirty="0"/>
              <a:t>Emotional </a:t>
            </a:r>
          </a:p>
          <a:p>
            <a:r>
              <a:rPr lang="en-US" dirty="0"/>
              <a:t>Emotional bullying can be subtle and difficult to detect. It’s calculated and manipulative. It can be perpetuated by a single person but is more often executed by a group. </a:t>
            </a:r>
          </a:p>
          <a:p>
            <a:r>
              <a:rPr lang="en-US" dirty="0"/>
              <a:t>Emotional bullying can be extremely damaging and traumatic. It’s targeted at a person’s sense of self, causing them to question their self-worth and usually results in low or a complete lack of self-esteem. </a:t>
            </a:r>
          </a:p>
          <a:p>
            <a:r>
              <a:rPr lang="en-US" dirty="0"/>
              <a:t>Emotional bullying, whether it’s done in-person or online, could be excluding someone from a group or purposely leaving them out of activities, threatening to hurt or harm someone, telling lies in order to hurt another person’s reputation, or humiliating someone publicly.</a:t>
            </a:r>
          </a:p>
          <a:p>
            <a:endParaRPr lang="en-US" dirty="0"/>
          </a:p>
          <a:p>
            <a:pPr marL="0" indent="0" algn="ctr">
              <a:buNone/>
            </a:pPr>
            <a:r>
              <a:rPr lang="en-US" b="1" dirty="0"/>
              <a:t>What are some differences/similarities between Verbal and Emotional forms of bullying?</a:t>
            </a:r>
          </a:p>
        </p:txBody>
      </p:sp>
    </p:spTree>
    <p:extLst>
      <p:ext uri="{BB962C8B-B14F-4D97-AF65-F5344CB8AC3E}">
        <p14:creationId xmlns:p14="http://schemas.microsoft.com/office/powerpoint/2010/main" val="120359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Often?</a:t>
            </a:r>
          </a:p>
        </p:txBody>
      </p:sp>
      <p:sp>
        <p:nvSpPr>
          <p:cNvPr id="3" name="Text Placeholder 2"/>
          <p:cNvSpPr>
            <a:spLocks noGrp="1"/>
          </p:cNvSpPr>
          <p:nvPr>
            <p:ph type="body" idx="1"/>
          </p:nvPr>
        </p:nvSpPr>
        <p:spPr>
          <a:xfrm>
            <a:off x="309813" y="1487171"/>
            <a:ext cx="11572375" cy="2980326"/>
          </a:xfrm>
        </p:spPr>
        <p:txBody>
          <a:bodyPr>
            <a:normAutofit/>
          </a:bodyPr>
          <a:lstStyle/>
          <a:p>
            <a:r>
              <a:rPr lang="en-US" b="1" dirty="0"/>
              <a:t>Bullying happens more often than adults know:</a:t>
            </a:r>
          </a:p>
          <a:p>
            <a:pPr marL="0" indent="0">
              <a:buNone/>
            </a:pPr>
            <a:endParaRPr lang="en-US" b="1" dirty="0"/>
          </a:p>
          <a:p>
            <a:pPr algn="ctr"/>
            <a:r>
              <a:rPr lang="en-US" dirty="0"/>
              <a:t> Physical pain is often noticed, </a:t>
            </a:r>
            <a:r>
              <a:rPr lang="en-US" b="1" dirty="0"/>
              <a:t>while emotional pain can be hidden </a:t>
            </a:r>
          </a:p>
          <a:p>
            <a:pPr algn="ctr"/>
            <a:r>
              <a:rPr lang="en-US" b="1" dirty="0"/>
              <a:t>Happens outside the view of adults</a:t>
            </a:r>
          </a:p>
          <a:p>
            <a:pPr algn="ctr"/>
            <a:r>
              <a:rPr lang="en-US" b="1" dirty="0"/>
              <a:t>Report bullying to your parents and school so you can get help for yourself and your friends</a:t>
            </a:r>
          </a:p>
          <a:p>
            <a:pPr algn="ctr"/>
            <a:endParaRPr lang="en-US" b="1" dirty="0"/>
          </a:p>
        </p:txBody>
      </p:sp>
    </p:spTree>
    <p:extLst>
      <p:ext uri="{BB962C8B-B14F-4D97-AF65-F5344CB8AC3E}">
        <p14:creationId xmlns:p14="http://schemas.microsoft.com/office/powerpoint/2010/main" val="4223820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Is Involved?</a:t>
            </a:r>
          </a:p>
        </p:txBody>
      </p:sp>
      <p:sp>
        <p:nvSpPr>
          <p:cNvPr id="3" name="Text Placeholder 2"/>
          <p:cNvSpPr>
            <a:spLocks noGrp="1"/>
          </p:cNvSpPr>
          <p:nvPr>
            <p:ph type="body" idx="1"/>
          </p:nvPr>
        </p:nvSpPr>
        <p:spPr/>
        <p:txBody>
          <a:bodyPr/>
          <a:lstStyle/>
          <a:p>
            <a:pPr marL="0" indent="0">
              <a:buNone/>
            </a:pPr>
            <a:r>
              <a:rPr lang="en-US" dirty="0"/>
              <a:t>There are three potential roles in a bullying situation: </a:t>
            </a:r>
          </a:p>
          <a:p>
            <a:pPr marL="514350" indent="-514350">
              <a:buAutoNum type="arabicPeriod"/>
            </a:pPr>
            <a:r>
              <a:rPr lang="en-US" b="1" dirty="0"/>
              <a:t>Targets</a:t>
            </a:r>
            <a:r>
              <a:rPr lang="en-US" dirty="0"/>
              <a:t> = The individual(s) to whom the behavior is directed </a:t>
            </a:r>
          </a:p>
          <a:p>
            <a:pPr marL="514350" indent="-514350">
              <a:buAutoNum type="arabicPeriod"/>
            </a:pPr>
            <a:r>
              <a:rPr lang="en-US" b="1" dirty="0"/>
              <a:t>Those who bully ( aggressor) </a:t>
            </a:r>
            <a:r>
              <a:rPr lang="en-US" dirty="0"/>
              <a:t>= The individual(s) who are directing the behavior </a:t>
            </a:r>
          </a:p>
          <a:p>
            <a:pPr marL="514350" indent="-514350">
              <a:buAutoNum type="arabicPeriod"/>
            </a:pPr>
            <a:r>
              <a:rPr lang="en-US" b="1" dirty="0"/>
              <a:t>Bystanders/Witnesses</a:t>
            </a:r>
            <a:r>
              <a:rPr lang="en-US" dirty="0"/>
              <a:t> = The individual(s) who see or know of the behavior</a:t>
            </a:r>
          </a:p>
        </p:txBody>
      </p:sp>
    </p:spTree>
    <p:extLst>
      <p:ext uri="{BB962C8B-B14F-4D97-AF65-F5344CB8AC3E}">
        <p14:creationId xmlns:p14="http://schemas.microsoft.com/office/powerpoint/2010/main" val="429158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is targeted by bullying?</a:t>
            </a:r>
          </a:p>
        </p:txBody>
      </p:sp>
      <p:sp>
        <p:nvSpPr>
          <p:cNvPr id="3" name="Text Placeholder 2"/>
          <p:cNvSpPr>
            <a:spLocks noGrp="1"/>
          </p:cNvSpPr>
          <p:nvPr>
            <p:ph type="body" idx="1"/>
          </p:nvPr>
        </p:nvSpPr>
        <p:spPr>
          <a:xfrm>
            <a:off x="309813" y="1487171"/>
            <a:ext cx="11572375" cy="2915011"/>
          </a:xfrm>
        </p:spPr>
        <p:txBody>
          <a:bodyPr>
            <a:normAutofit fontScale="92500" lnSpcReduction="20000"/>
          </a:bodyPr>
          <a:lstStyle/>
          <a:p>
            <a:r>
              <a:rPr lang="en-US" dirty="0"/>
              <a:t>Research shows that students who are perceived to be different in some way—whether it’s height or weight or the clothes they wear; it might also be because of their disability, race, socioeconomic status, sexual orientation, religion, immigration status, or gender—are at an increased risk of being bullied.</a:t>
            </a:r>
          </a:p>
          <a:p>
            <a:r>
              <a:rPr lang="en-US" dirty="0"/>
              <a:t>Students who are bullied may also have lower self-esteem, less self-confidence, increased fear and anxiety, more depression, lower grades, and even suicidal thoughts.</a:t>
            </a:r>
          </a:p>
          <a:p>
            <a:r>
              <a:rPr lang="en-US" dirty="0"/>
              <a:t>Any student can be bullied and it is not dependent on things like age, race, religion gender, ethnicity, etc.</a:t>
            </a:r>
          </a:p>
          <a:p>
            <a:endParaRPr lang="en-US" dirty="0"/>
          </a:p>
        </p:txBody>
      </p:sp>
    </p:spTree>
    <p:extLst>
      <p:ext uri="{BB962C8B-B14F-4D97-AF65-F5344CB8AC3E}">
        <p14:creationId xmlns:p14="http://schemas.microsoft.com/office/powerpoint/2010/main" val="158685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does the bullying?</a:t>
            </a:r>
          </a:p>
        </p:txBody>
      </p:sp>
      <p:sp>
        <p:nvSpPr>
          <p:cNvPr id="3" name="Text Placeholder 2"/>
          <p:cNvSpPr>
            <a:spLocks noGrp="1"/>
          </p:cNvSpPr>
          <p:nvPr>
            <p:ph type="body" idx="1"/>
          </p:nvPr>
        </p:nvSpPr>
        <p:spPr/>
        <p:txBody>
          <a:bodyPr/>
          <a:lstStyle/>
          <a:p>
            <a:r>
              <a:rPr lang="en-US" dirty="0"/>
              <a:t>While there are stereotypes about those that bully—scary tough guys with short tempers and intimidating </a:t>
            </a:r>
            <a:r>
              <a:rPr lang="en-US" b="1" dirty="0"/>
              <a:t>qualities—it’s not appearance that defines who bullies; it’s behavior.</a:t>
            </a:r>
          </a:p>
          <a:p>
            <a:r>
              <a:rPr lang="en-US" b="1" dirty="0"/>
              <a:t>Bullying is an action</a:t>
            </a:r>
            <a:r>
              <a:rPr lang="en-US" dirty="0"/>
              <a:t>, not a personality trait.</a:t>
            </a:r>
          </a:p>
          <a:p>
            <a:r>
              <a:rPr lang="en-US" dirty="0"/>
              <a:t>There is no one type of bully and it is not dependent on things like age, gender, religion, race, ethnicity, etc.</a:t>
            </a:r>
          </a:p>
        </p:txBody>
      </p:sp>
    </p:spTree>
    <p:extLst>
      <p:ext uri="{BB962C8B-B14F-4D97-AF65-F5344CB8AC3E}">
        <p14:creationId xmlns:p14="http://schemas.microsoft.com/office/powerpoint/2010/main" val="388644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Who witnesses bullying?</a:t>
            </a:r>
          </a:p>
        </p:txBody>
      </p:sp>
      <p:sp>
        <p:nvSpPr>
          <p:cNvPr id="3" name="Text Placeholder 2"/>
          <p:cNvSpPr>
            <a:spLocks noGrp="1"/>
          </p:cNvSpPr>
          <p:nvPr>
            <p:ph type="body" idx="1"/>
          </p:nvPr>
        </p:nvSpPr>
        <p:spPr>
          <a:xfrm>
            <a:off x="309813" y="1240971"/>
            <a:ext cx="11572375" cy="4088675"/>
          </a:xfrm>
        </p:spPr>
        <p:txBody>
          <a:bodyPr>
            <a:normAutofit fontScale="92500" lnSpcReduction="20000"/>
          </a:bodyPr>
          <a:lstStyle/>
          <a:p>
            <a:r>
              <a:rPr lang="en-US" dirty="0"/>
              <a:t>Almost all students see bullying happen at some point. </a:t>
            </a:r>
          </a:p>
          <a:p>
            <a:r>
              <a:rPr lang="en-US" dirty="0"/>
              <a:t>They may not be getting bullied nor the ones doing the bullying, but bystanders/witnesses are important because their reactions can have a direct impact on the bullying situation.  </a:t>
            </a:r>
          </a:p>
          <a:p>
            <a:r>
              <a:rPr lang="en-US" dirty="0"/>
              <a:t>When a group is watching a fight, there might be some who see what’s happening and then walk away; others who continue watching, but say nothing; and then there might be those who cheer on the violence. </a:t>
            </a:r>
          </a:p>
          <a:p>
            <a:r>
              <a:rPr lang="en-US" dirty="0"/>
              <a:t>Each response can affect the outcomes of a bullying situation.</a:t>
            </a:r>
          </a:p>
          <a:p>
            <a:pPr marL="0" indent="0">
              <a:buNone/>
            </a:pPr>
            <a:endParaRPr lang="en-US" sz="2400" dirty="0"/>
          </a:p>
          <a:p>
            <a:pPr marL="0" indent="0">
              <a:buNone/>
            </a:pPr>
            <a:r>
              <a:rPr lang="en-US" sz="2400" dirty="0"/>
              <a:t>*Those who witness bullying often express that they feel less safe at school. Their feelings about seeing the bullying range from anger to guilt to fear, and they often wish they could help but don’t know how.</a:t>
            </a:r>
          </a:p>
        </p:txBody>
      </p:sp>
    </p:spTree>
    <p:extLst>
      <p:ext uri="{BB962C8B-B14F-4D97-AF65-F5344CB8AC3E}">
        <p14:creationId xmlns:p14="http://schemas.microsoft.com/office/powerpoint/2010/main" val="349938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Can someone play more than one role?</a:t>
            </a:r>
          </a:p>
        </p:txBody>
      </p:sp>
      <p:sp>
        <p:nvSpPr>
          <p:cNvPr id="3" name="Text Placeholder 2"/>
          <p:cNvSpPr>
            <a:spLocks noGrp="1"/>
          </p:cNvSpPr>
          <p:nvPr>
            <p:ph type="body" idx="1"/>
          </p:nvPr>
        </p:nvSpPr>
        <p:spPr>
          <a:xfrm>
            <a:off x="309813" y="1332411"/>
            <a:ext cx="11572375" cy="4702629"/>
          </a:xfrm>
        </p:spPr>
        <p:txBody>
          <a:bodyPr>
            <a:normAutofit fontScale="92500" lnSpcReduction="10000"/>
          </a:bodyPr>
          <a:lstStyle/>
          <a:p>
            <a:r>
              <a:rPr lang="en-US" b="1" dirty="0"/>
              <a:t>It’s more common that students play multiple roles throughout the day. </a:t>
            </a:r>
          </a:p>
          <a:p>
            <a:pPr algn="ctr"/>
            <a:r>
              <a:rPr lang="en-US" sz="2400" dirty="0"/>
              <a:t>Someone who was bullied on the bus in the morning might be the one who makes fun of a younger kid that afternoon. </a:t>
            </a:r>
          </a:p>
          <a:p>
            <a:pPr algn="ctr"/>
            <a:r>
              <a:rPr lang="en-US" sz="2400" dirty="0"/>
              <a:t>The kid who laughed while watching a fight yesterday might ask the new kid with no friends to sit with him at lunch today. </a:t>
            </a:r>
          </a:p>
          <a:p>
            <a:pPr algn="ctr"/>
            <a:r>
              <a:rPr lang="en-US" sz="2400" dirty="0"/>
              <a:t>The individual who was the target of a vicious rumor on social media might spread gossip about a former friend during lunch the next day. </a:t>
            </a:r>
          </a:p>
          <a:p>
            <a:pPr algn="ctr"/>
            <a:r>
              <a:rPr lang="en-US" sz="2400" dirty="0"/>
              <a:t>When thinking about who is involved in bullying, it’s important to not strictly label individuals. Calling someone a bully doesn’t factor everything that they may be experiencing. </a:t>
            </a:r>
          </a:p>
          <a:p>
            <a:pPr algn="ctr"/>
            <a:r>
              <a:rPr lang="en-US" sz="2400" dirty="0"/>
              <a:t>Because bullying is about behavior, roles can be complex and complicated; there often aren’t clear-cut villains or heroes. </a:t>
            </a:r>
          </a:p>
          <a:p>
            <a:r>
              <a:rPr lang="en-US" b="1" dirty="0"/>
              <a:t>But that also means we’re all capable of altering that behavior and preventing bullying.</a:t>
            </a:r>
          </a:p>
        </p:txBody>
      </p:sp>
    </p:spTree>
    <p:extLst>
      <p:ext uri="{BB962C8B-B14F-4D97-AF65-F5344CB8AC3E}">
        <p14:creationId xmlns:p14="http://schemas.microsoft.com/office/powerpoint/2010/main" val="144083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If I’m Being Bullied?</a:t>
            </a:r>
          </a:p>
        </p:txBody>
      </p:sp>
      <p:sp>
        <p:nvSpPr>
          <p:cNvPr id="3" name="Text Placeholder 2"/>
          <p:cNvSpPr>
            <a:spLocks noGrp="1"/>
          </p:cNvSpPr>
          <p:nvPr>
            <p:ph type="body" idx="1"/>
          </p:nvPr>
        </p:nvSpPr>
        <p:spPr/>
        <p:txBody>
          <a:bodyPr/>
          <a:lstStyle/>
          <a:p>
            <a:r>
              <a:rPr lang="en-US" dirty="0"/>
              <a:t>No one ever deserves to be bullied </a:t>
            </a:r>
          </a:p>
          <a:p>
            <a:r>
              <a:rPr lang="en-US" dirty="0"/>
              <a:t>You have the right to learn in a safe school and therefore  you should report bullying so you can get support from your school</a:t>
            </a:r>
          </a:p>
          <a:p>
            <a:r>
              <a:rPr lang="en-US" dirty="0"/>
              <a:t>Your opinion about what to do to is important </a:t>
            </a:r>
          </a:p>
          <a:p>
            <a:r>
              <a:rPr lang="en-US" dirty="0"/>
              <a:t>You don’t have to go through the bullying experience alone</a:t>
            </a:r>
          </a:p>
        </p:txBody>
      </p:sp>
    </p:spTree>
    <p:extLst>
      <p:ext uri="{BB962C8B-B14F-4D97-AF65-F5344CB8AC3E}">
        <p14:creationId xmlns:p14="http://schemas.microsoft.com/office/powerpoint/2010/main" val="228300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self-advocacy?</a:t>
            </a:r>
          </a:p>
        </p:txBody>
      </p:sp>
      <p:sp>
        <p:nvSpPr>
          <p:cNvPr id="3" name="Text Placeholder 2"/>
          <p:cNvSpPr>
            <a:spLocks noGrp="1"/>
          </p:cNvSpPr>
          <p:nvPr>
            <p:ph type="body" idx="1"/>
          </p:nvPr>
        </p:nvSpPr>
        <p:spPr>
          <a:xfrm>
            <a:off x="309813" y="1487171"/>
            <a:ext cx="11572375" cy="4652372"/>
          </a:xfrm>
        </p:spPr>
        <p:txBody>
          <a:bodyPr>
            <a:normAutofit lnSpcReduction="10000"/>
          </a:bodyPr>
          <a:lstStyle/>
          <a:p>
            <a:r>
              <a:rPr lang="en-US" b="1" dirty="0"/>
              <a:t>Self-advocacy means communicating on your own behalf, letting others know what you need, and taking action in a direct and respectful manner:</a:t>
            </a:r>
          </a:p>
          <a:p>
            <a:r>
              <a:rPr lang="en-US" dirty="0"/>
              <a:t>Obtain what is helpful for you </a:t>
            </a:r>
          </a:p>
          <a:p>
            <a:r>
              <a:rPr lang="en-US" dirty="0"/>
              <a:t>Be involved in the decision-making process </a:t>
            </a:r>
          </a:p>
          <a:p>
            <a:r>
              <a:rPr lang="en-US" dirty="0"/>
              <a:t>Learn to say “no” and be OK with it </a:t>
            </a:r>
          </a:p>
          <a:p>
            <a:r>
              <a:rPr lang="en-US" dirty="0"/>
              <a:t>Respectfully express disagreement or differing opinion  </a:t>
            </a:r>
          </a:p>
          <a:p>
            <a:r>
              <a:rPr lang="en-US" dirty="0"/>
              <a:t>Help express your ideas to prevent any bullying you’re experiencing</a:t>
            </a:r>
          </a:p>
          <a:p>
            <a:pPr algn="ctr"/>
            <a:r>
              <a:rPr lang="en-US" b="1" dirty="0"/>
              <a:t>Tell someone, especially an adult</a:t>
            </a:r>
          </a:p>
          <a:p>
            <a:pPr algn="ctr"/>
            <a:r>
              <a:rPr lang="en-US" b="1" dirty="0"/>
              <a:t>Develop your own action plan</a:t>
            </a:r>
          </a:p>
          <a:p>
            <a:pPr algn="ctr"/>
            <a:r>
              <a:rPr lang="en-US" b="1" dirty="0"/>
              <a:t>Assert your rights</a:t>
            </a:r>
          </a:p>
          <a:p>
            <a:pPr algn="ctr"/>
            <a:endParaRPr lang="en-US" b="1" dirty="0"/>
          </a:p>
          <a:p>
            <a:pPr algn="ctr"/>
            <a:endParaRPr lang="en-US" b="1" dirty="0"/>
          </a:p>
        </p:txBody>
      </p:sp>
    </p:spTree>
    <p:extLst>
      <p:ext uri="{BB962C8B-B14F-4D97-AF65-F5344CB8AC3E}">
        <p14:creationId xmlns:p14="http://schemas.microsoft.com/office/powerpoint/2010/main" val="237424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Chancellor’s Regulation A-832</a:t>
            </a:r>
          </a:p>
        </p:txBody>
      </p:sp>
      <p:sp>
        <p:nvSpPr>
          <p:cNvPr id="3" name="Text Placeholder 2"/>
          <p:cNvSpPr>
            <a:spLocks noGrp="1"/>
          </p:cNvSpPr>
          <p:nvPr>
            <p:ph type="body" idx="1"/>
          </p:nvPr>
        </p:nvSpPr>
        <p:spPr>
          <a:xfrm>
            <a:off x="309813" y="1487171"/>
            <a:ext cx="11572375" cy="4521743"/>
          </a:xfrm>
        </p:spPr>
        <p:txBody>
          <a:bodyPr>
            <a:normAutofit/>
          </a:bodyPr>
          <a:lstStyle/>
          <a:p>
            <a:r>
              <a:rPr lang="en-US" dirty="0"/>
              <a:t>It is the policy of the New York City Department of Education (“DOE”) to maintain a safe and supportive learning and educational environment that is free from harassment, intimidation and/or bullying committed by students against other students and discrimination by students against other students on account of actual or perceived race, color, creed, ethnicity, national origin, citizenship/immigration status, religion, gender, gender identity, gender expression, sexual orientation, disability, or weight. </a:t>
            </a:r>
          </a:p>
        </p:txBody>
      </p:sp>
    </p:spTree>
    <p:extLst>
      <p:ext uri="{BB962C8B-B14F-4D97-AF65-F5344CB8AC3E}">
        <p14:creationId xmlns:p14="http://schemas.microsoft.com/office/powerpoint/2010/main" val="4228169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should I do if my friend or I are being bullied?</a:t>
            </a:r>
          </a:p>
        </p:txBody>
      </p:sp>
      <p:sp>
        <p:nvSpPr>
          <p:cNvPr id="3" name="Text Placeholder 2"/>
          <p:cNvSpPr>
            <a:spLocks noGrp="1"/>
          </p:cNvSpPr>
          <p:nvPr>
            <p:ph type="body" idx="1"/>
          </p:nvPr>
        </p:nvSpPr>
        <p:spPr>
          <a:xfrm>
            <a:off x="309813" y="836023"/>
            <a:ext cx="11572375" cy="836023"/>
          </a:xfrm>
        </p:spPr>
        <p:txBody>
          <a:bodyPr>
            <a:normAutofit fontScale="85000" lnSpcReduction="20000"/>
          </a:bodyPr>
          <a:lstStyle/>
          <a:p>
            <a:pPr fontAlgn="base"/>
            <a:r>
              <a:rPr lang="en-US" sz="2300" dirty="0"/>
              <a:t>If you are bullied at school, tell your teacher, school counselor, Respect for All Liaison or school principal. Telling is not snitching.</a:t>
            </a:r>
          </a:p>
          <a:p>
            <a:pPr fontAlgn="base"/>
            <a:r>
              <a:rPr lang="en-US" sz="2300" dirty="0"/>
              <a:t>Report even if you do not know who harmed you </a:t>
            </a:r>
          </a:p>
          <a:p>
            <a:pPr marL="0" indent="0" fontAlgn="base">
              <a:buNone/>
            </a:pPr>
            <a:endParaRPr lang="en-US" sz="1800" dirty="0"/>
          </a:p>
          <a:p>
            <a:pPr fontAlgn="base"/>
            <a:endParaRPr lang="en-US" sz="2200" dirty="0"/>
          </a:p>
          <a:p>
            <a:pPr fontAlgn="base"/>
            <a:endParaRPr lang="en-US" dirty="0"/>
          </a:p>
          <a:p>
            <a:pPr marL="0" indent="0">
              <a:buNone/>
            </a:pPr>
            <a:endParaRPr lang="en-US" dirty="0"/>
          </a:p>
        </p:txBody>
      </p:sp>
      <p:pic>
        <p:nvPicPr>
          <p:cNvPr id="4" name="Picture 3" descr="Posters that should be displayed around the school to report bullying " title="Posters "/>
          <p:cNvPicPr>
            <a:picLocks noChangeAspect="1"/>
          </p:cNvPicPr>
          <p:nvPr/>
        </p:nvPicPr>
        <p:blipFill>
          <a:blip r:embed="rId3"/>
          <a:stretch>
            <a:fillRect/>
          </a:stretch>
        </p:blipFill>
        <p:spPr>
          <a:xfrm>
            <a:off x="738188" y="1759250"/>
            <a:ext cx="7883298" cy="4419481"/>
          </a:xfrm>
          <a:prstGeom prst="rect">
            <a:avLst/>
          </a:prstGeom>
        </p:spPr>
      </p:pic>
      <p:pic>
        <p:nvPicPr>
          <p:cNvPr id="5" name="Picture 4" descr="to give out to students and families" title="Brochures"/>
          <p:cNvPicPr>
            <a:picLocks noChangeAspect="1"/>
          </p:cNvPicPr>
          <p:nvPr/>
        </p:nvPicPr>
        <p:blipFill>
          <a:blip r:embed="rId4"/>
          <a:stretch>
            <a:fillRect/>
          </a:stretch>
        </p:blipFill>
        <p:spPr>
          <a:xfrm>
            <a:off x="8621486" y="3696789"/>
            <a:ext cx="3467151" cy="2351314"/>
          </a:xfrm>
          <a:prstGeom prst="rect">
            <a:avLst/>
          </a:prstGeom>
        </p:spPr>
      </p:pic>
      <p:pic>
        <p:nvPicPr>
          <p:cNvPr id="6" name="Picture 5" descr="phone number and rfa email " title="other ways to submit complaints"/>
          <p:cNvPicPr>
            <a:picLocks noChangeAspect="1"/>
          </p:cNvPicPr>
          <p:nvPr/>
        </p:nvPicPr>
        <p:blipFill>
          <a:blip r:embed="rId5"/>
          <a:stretch>
            <a:fillRect/>
          </a:stretch>
        </p:blipFill>
        <p:spPr>
          <a:xfrm>
            <a:off x="8621487" y="1541417"/>
            <a:ext cx="3467150" cy="2111267"/>
          </a:xfrm>
          <a:prstGeom prst="rect">
            <a:avLst/>
          </a:prstGeom>
        </p:spPr>
      </p:pic>
    </p:spTree>
    <p:extLst>
      <p:ext uri="{BB962C8B-B14F-4D97-AF65-F5344CB8AC3E}">
        <p14:creationId xmlns:p14="http://schemas.microsoft.com/office/powerpoint/2010/main" val="679940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Rights </a:t>
            </a:r>
          </a:p>
        </p:txBody>
      </p:sp>
      <p:sp>
        <p:nvSpPr>
          <p:cNvPr id="3" name="Text Placeholder 2"/>
          <p:cNvSpPr>
            <a:spLocks noGrp="1"/>
          </p:cNvSpPr>
          <p:nvPr>
            <p:ph type="body" idx="1"/>
          </p:nvPr>
        </p:nvSpPr>
        <p:spPr>
          <a:xfrm>
            <a:off x="309813" y="966651"/>
            <a:ext cx="11572375" cy="4598126"/>
          </a:xfrm>
        </p:spPr>
        <p:txBody>
          <a:bodyPr>
            <a:normAutofit/>
          </a:bodyPr>
          <a:lstStyle/>
          <a:p>
            <a:r>
              <a:rPr lang="en-US" dirty="0"/>
              <a:t>Every student has the right to feel safe at school. </a:t>
            </a:r>
          </a:p>
          <a:p>
            <a:r>
              <a:rPr lang="en-US" dirty="0"/>
              <a:t>If one adult isn’t able to help you, don’t give up! It is your right to talk with another adult, such as a parent. </a:t>
            </a:r>
          </a:p>
          <a:p>
            <a:r>
              <a:rPr lang="en-US" dirty="0"/>
              <a:t>When you do speak to a teacher, an administrator, or a person you trust at school: </a:t>
            </a:r>
          </a:p>
          <a:p>
            <a:pPr algn="ctr"/>
            <a:r>
              <a:rPr lang="en-US" b="1" dirty="0"/>
              <a:t>Ask: “What can be done so I feel safe and other kids do, too?” </a:t>
            </a:r>
          </a:p>
          <a:p>
            <a:pPr algn="ctr"/>
            <a:r>
              <a:rPr lang="en-US" b="1" dirty="0"/>
              <a:t>Share your action plan</a:t>
            </a:r>
          </a:p>
          <a:p>
            <a:pPr marL="0" indent="0" algn="ctr">
              <a:buNone/>
            </a:pPr>
            <a:endParaRPr lang="en-US" b="1" dirty="0"/>
          </a:p>
        </p:txBody>
      </p:sp>
    </p:spTree>
    <p:extLst>
      <p:ext uri="{BB962C8B-B14F-4D97-AF65-F5344CB8AC3E}">
        <p14:creationId xmlns:p14="http://schemas.microsoft.com/office/powerpoint/2010/main" val="370448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If I Am Bullying?</a:t>
            </a:r>
          </a:p>
        </p:txBody>
      </p:sp>
      <p:sp>
        <p:nvSpPr>
          <p:cNvPr id="3" name="Text Placeholder 2"/>
          <p:cNvSpPr>
            <a:spLocks noGrp="1"/>
          </p:cNvSpPr>
          <p:nvPr>
            <p:ph type="body" idx="1"/>
          </p:nvPr>
        </p:nvSpPr>
        <p:spPr>
          <a:xfrm>
            <a:off x="309813" y="1120078"/>
            <a:ext cx="11572375" cy="4118127"/>
          </a:xfrm>
        </p:spPr>
        <p:txBody>
          <a:bodyPr>
            <a:normAutofit/>
          </a:bodyPr>
          <a:lstStyle/>
          <a:p>
            <a:r>
              <a:rPr lang="en-US" dirty="0"/>
              <a:t>Know that bullying is about behavior and that you can change your behavior.</a:t>
            </a:r>
          </a:p>
          <a:p>
            <a:pPr algn="ctr"/>
            <a:r>
              <a:rPr lang="en-US" b="1" dirty="0"/>
              <a:t>Talk with an adult you trust </a:t>
            </a:r>
            <a:r>
              <a:rPr lang="en-US" dirty="0"/>
              <a:t>- This can be someone at school, at home, or in your community. - Share what’s going on. - Ask for their advice and help.  </a:t>
            </a:r>
          </a:p>
          <a:p>
            <a:pPr algn="ctr"/>
            <a:r>
              <a:rPr lang="en-US" b="1" dirty="0"/>
              <a:t>Set a goal to change the negative behavior </a:t>
            </a:r>
            <a:r>
              <a:rPr lang="en-US" dirty="0"/>
              <a:t>- It’s helpful to plan and strategize responses that are appropriate for situations. - Find a mentor and role model to guide you through challenging situations. </a:t>
            </a:r>
          </a:p>
          <a:p>
            <a:pPr algn="ctr"/>
            <a:r>
              <a:rPr lang="en-US" b="1" dirty="0"/>
              <a:t>Be intentional with your actions </a:t>
            </a:r>
            <a:r>
              <a:rPr lang="en-US" dirty="0"/>
              <a:t>- Think through how you want to respond to situations. - Frame your responses to be kinder, and more inclusive and accepting.</a:t>
            </a:r>
          </a:p>
        </p:txBody>
      </p:sp>
    </p:spTree>
    <p:extLst>
      <p:ext uri="{BB962C8B-B14F-4D97-AF65-F5344CB8AC3E}">
        <p14:creationId xmlns:p14="http://schemas.microsoft.com/office/powerpoint/2010/main" val="419395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If I Witness Bullying?</a:t>
            </a:r>
          </a:p>
        </p:txBody>
      </p:sp>
      <p:sp>
        <p:nvSpPr>
          <p:cNvPr id="3" name="Text Placeholder 2"/>
          <p:cNvSpPr>
            <a:spLocks noGrp="1"/>
          </p:cNvSpPr>
          <p:nvPr>
            <p:ph type="body" idx="1"/>
          </p:nvPr>
        </p:nvSpPr>
        <p:spPr>
          <a:xfrm>
            <a:off x="309813" y="1120079"/>
            <a:ext cx="11572375" cy="4418572"/>
          </a:xfrm>
        </p:spPr>
        <p:txBody>
          <a:bodyPr>
            <a:normAutofit/>
          </a:bodyPr>
          <a:lstStyle/>
          <a:p>
            <a:r>
              <a:rPr lang="en-US" dirty="0"/>
              <a:t>Think about what can happen to someone as a result of being bullied: </a:t>
            </a:r>
          </a:p>
          <a:p>
            <a:r>
              <a:rPr lang="en-US" dirty="0"/>
              <a:t>Feeling all alone, </a:t>
            </a:r>
          </a:p>
          <a:p>
            <a:r>
              <a:rPr lang="en-US" dirty="0"/>
              <a:t>Believing that no one cares,</a:t>
            </a:r>
          </a:p>
          <a:p>
            <a:r>
              <a:rPr lang="en-US" dirty="0"/>
              <a:t>Questioning whom you can trust, and  </a:t>
            </a:r>
          </a:p>
          <a:p>
            <a:r>
              <a:rPr lang="en-US" dirty="0"/>
              <a:t>Wondering if anything will ever change. </a:t>
            </a:r>
          </a:p>
          <a:p>
            <a:pPr marL="0" indent="0" algn="ctr">
              <a:buNone/>
            </a:pPr>
            <a:r>
              <a:rPr lang="en-US" sz="2400" b="1" dirty="0"/>
              <a:t>That is a lonely place to be. Now imagine how that could be different. Think about how powerful it would be for someone who feels all alone to have another person reach out to them, especially someone their own age who understands what they might be feeling and shows that they care. That person can be YOU.</a:t>
            </a:r>
          </a:p>
        </p:txBody>
      </p:sp>
    </p:spTree>
    <p:extLst>
      <p:ext uri="{BB962C8B-B14F-4D97-AF65-F5344CB8AC3E}">
        <p14:creationId xmlns:p14="http://schemas.microsoft.com/office/powerpoint/2010/main" val="3491585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If I Witness Bullying?, continued </a:t>
            </a:r>
          </a:p>
        </p:txBody>
      </p:sp>
      <p:sp>
        <p:nvSpPr>
          <p:cNvPr id="3" name="Text Placeholder 2"/>
          <p:cNvSpPr>
            <a:spLocks noGrp="1"/>
          </p:cNvSpPr>
          <p:nvPr>
            <p:ph type="body" idx="1"/>
          </p:nvPr>
        </p:nvSpPr>
        <p:spPr>
          <a:xfrm>
            <a:off x="309813" y="1120079"/>
            <a:ext cx="11572375" cy="4901898"/>
          </a:xfrm>
        </p:spPr>
        <p:txBody>
          <a:bodyPr>
            <a:normAutofit lnSpcReduction="10000"/>
          </a:bodyPr>
          <a:lstStyle/>
          <a:p>
            <a:r>
              <a:rPr lang="en-US" dirty="0"/>
              <a:t>Be available for conversation</a:t>
            </a:r>
          </a:p>
          <a:p>
            <a:r>
              <a:rPr lang="en-US" sz="2400" dirty="0"/>
              <a:t>Your goal doesn’t need to be fixing the problem; instead, </a:t>
            </a:r>
            <a:r>
              <a:rPr lang="en-US" sz="2400" b="1" dirty="0"/>
              <a:t>focus on letting them express their story and their emotions.</a:t>
            </a:r>
            <a:r>
              <a:rPr lang="en-US" sz="2400" dirty="0"/>
              <a:t> Here are some ways to connect: </a:t>
            </a:r>
          </a:p>
          <a:p>
            <a:r>
              <a:rPr lang="en-US" sz="2400" b="1" dirty="0"/>
              <a:t>Listen without judgment </a:t>
            </a:r>
          </a:p>
          <a:p>
            <a:r>
              <a:rPr lang="en-US" sz="2400" dirty="0"/>
              <a:t>Then, ask questions that allow them to talk through the story and their emotions: </a:t>
            </a:r>
          </a:p>
          <a:p>
            <a:pPr algn="ctr">
              <a:buFontTx/>
              <a:buChar char="-"/>
            </a:pPr>
            <a:r>
              <a:rPr lang="en-US" sz="2400" b="1" dirty="0"/>
              <a:t>Want to tell me what happened? </a:t>
            </a:r>
          </a:p>
          <a:p>
            <a:pPr algn="ctr">
              <a:buFontTx/>
              <a:buChar char="-"/>
            </a:pPr>
            <a:r>
              <a:rPr lang="en-US" sz="2400" b="1" dirty="0"/>
              <a:t>How are you doing? –</a:t>
            </a:r>
          </a:p>
          <a:p>
            <a:pPr algn="ctr">
              <a:buFontTx/>
              <a:buChar char="-"/>
            </a:pPr>
            <a:r>
              <a:rPr lang="en-US" sz="2400" b="1" dirty="0"/>
              <a:t>What would be helpful to you right now?</a:t>
            </a:r>
          </a:p>
          <a:p>
            <a:pPr marL="0" indent="0" algn="ctr">
              <a:buNone/>
            </a:pPr>
            <a:r>
              <a:rPr lang="en-US" sz="2400" b="1" dirty="0"/>
              <a:t>say “I’m here for you.”</a:t>
            </a:r>
          </a:p>
          <a:p>
            <a:r>
              <a:rPr lang="en-US" sz="2400" b="1" dirty="0"/>
              <a:t>Be a friend. Build them up.</a:t>
            </a:r>
          </a:p>
          <a:p>
            <a:r>
              <a:rPr lang="en-US" sz="2400" b="1" i="1" dirty="0"/>
              <a:t>The focus should be on supporting the person who is being bullied.</a:t>
            </a:r>
          </a:p>
          <a:p>
            <a:r>
              <a:rPr lang="en-US" sz="2400" b="1" dirty="0"/>
              <a:t>Talk with an adult</a:t>
            </a:r>
            <a:endParaRPr lang="en-US" sz="2400" b="1" i="1" dirty="0"/>
          </a:p>
          <a:p>
            <a:endParaRPr lang="en-US" sz="2400" b="1" dirty="0"/>
          </a:p>
        </p:txBody>
      </p:sp>
    </p:spTree>
    <p:extLst>
      <p:ext uri="{BB962C8B-B14F-4D97-AF65-F5344CB8AC3E}">
        <p14:creationId xmlns:p14="http://schemas.microsoft.com/office/powerpoint/2010/main" val="1684373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There is power in numbers</a:t>
            </a:r>
          </a:p>
        </p:txBody>
      </p:sp>
      <p:sp>
        <p:nvSpPr>
          <p:cNvPr id="3" name="Text Placeholder 2"/>
          <p:cNvSpPr>
            <a:spLocks noGrp="1"/>
          </p:cNvSpPr>
          <p:nvPr>
            <p:ph type="body" idx="1"/>
          </p:nvPr>
        </p:nvSpPr>
        <p:spPr>
          <a:xfrm>
            <a:off x="309813" y="1227909"/>
            <a:ext cx="11572375" cy="4990011"/>
          </a:xfrm>
        </p:spPr>
        <p:txBody>
          <a:bodyPr>
            <a:normAutofit/>
          </a:bodyPr>
          <a:lstStyle/>
          <a:p>
            <a:r>
              <a:rPr lang="en-US" dirty="0"/>
              <a:t>While it is absolutely important that each person does what they can, individual actions are magnified when we join forces. </a:t>
            </a:r>
          </a:p>
          <a:p>
            <a:r>
              <a:rPr lang="en-US" dirty="0"/>
              <a:t>When a group of individuals work together for a common cause, that is when real change happens.</a:t>
            </a:r>
          </a:p>
          <a:p>
            <a:pPr algn="ctr"/>
            <a:r>
              <a:rPr lang="en-US" sz="2400" b="1" dirty="0"/>
              <a:t>Start a club or activity at your school that focuses on inclusion. For example, invite students with and without disabilities to work together on an art project each week.  </a:t>
            </a:r>
          </a:p>
          <a:p>
            <a:pPr algn="ctr"/>
            <a:r>
              <a:rPr lang="en-US" sz="2400" b="1" dirty="0"/>
              <a:t>Ask your teacher about researching other cultures for a presentation or project </a:t>
            </a:r>
          </a:p>
          <a:p>
            <a:pPr algn="ctr"/>
            <a:r>
              <a:rPr lang="en-US" sz="2400" b="1" dirty="0"/>
              <a:t> Hold an open event where board games are played, resources are shared, anyone can participate, and everyone has someone to work with </a:t>
            </a:r>
          </a:p>
          <a:p>
            <a:pPr algn="ctr"/>
            <a:r>
              <a:rPr lang="en-US" sz="2400" b="1" dirty="0"/>
              <a:t>Invite everyone to a game designed so that all levels of participants can actively participate </a:t>
            </a:r>
          </a:p>
          <a:p>
            <a:pPr algn="ctr"/>
            <a:r>
              <a:rPr lang="en-US" sz="2400" b="1" dirty="0"/>
              <a:t>Create “safe spaces” on playgrounds/cafeteria that are monitored by peers and adults</a:t>
            </a:r>
          </a:p>
        </p:txBody>
      </p:sp>
    </p:spTree>
    <p:extLst>
      <p:ext uri="{BB962C8B-B14F-4D97-AF65-F5344CB8AC3E}">
        <p14:creationId xmlns:p14="http://schemas.microsoft.com/office/powerpoint/2010/main" val="402501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Class Agreements </a:t>
            </a:r>
          </a:p>
        </p:txBody>
      </p:sp>
      <p:sp>
        <p:nvSpPr>
          <p:cNvPr id="3" name="Text Placeholder 2"/>
          <p:cNvSpPr>
            <a:spLocks noGrp="1"/>
          </p:cNvSpPr>
          <p:nvPr>
            <p:ph type="body" idx="1"/>
          </p:nvPr>
        </p:nvSpPr>
        <p:spPr>
          <a:xfrm>
            <a:off x="309813" y="1487171"/>
            <a:ext cx="11572375" cy="1687103"/>
          </a:xfrm>
        </p:spPr>
        <p:txBody>
          <a:bodyPr>
            <a:normAutofit/>
          </a:bodyPr>
          <a:lstStyle/>
          <a:p>
            <a:pPr algn="ctr" fontAlgn="base"/>
            <a:r>
              <a:rPr lang="en-US" dirty="0"/>
              <a:t>Bullying/harassment is never okay, cool, or acceptable.</a:t>
            </a:r>
          </a:p>
          <a:p>
            <a:pPr algn="ctr" fontAlgn="base"/>
            <a:r>
              <a:rPr lang="en-US" b="1" dirty="0"/>
              <a:t>No one EVER deserves to be bullied or harassed.</a:t>
            </a:r>
          </a:p>
          <a:p>
            <a:pPr algn="ctr" fontAlgn="base"/>
            <a:r>
              <a:rPr lang="en-US" b="1" dirty="0"/>
              <a:t>Our school is a safe and supportive environment for everyone.</a:t>
            </a:r>
          </a:p>
          <a:p>
            <a:pPr marL="0" indent="0" algn="ctr" fontAlgn="base">
              <a:buNone/>
            </a:pPr>
            <a:endParaRPr lang="en-US" dirty="0"/>
          </a:p>
          <a:p>
            <a:endParaRPr lang="en-US" dirty="0"/>
          </a:p>
        </p:txBody>
      </p:sp>
    </p:spTree>
    <p:extLst>
      <p:ext uri="{BB962C8B-B14F-4D97-AF65-F5344CB8AC3E}">
        <p14:creationId xmlns:p14="http://schemas.microsoft.com/office/powerpoint/2010/main" val="139530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next?</a:t>
            </a:r>
            <a:r>
              <a:rPr lang="en-US" dirty="0"/>
              <a:t> </a:t>
            </a:r>
          </a:p>
        </p:txBody>
      </p:sp>
      <p:sp>
        <p:nvSpPr>
          <p:cNvPr id="3" name="Text Placeholder 2"/>
          <p:cNvSpPr>
            <a:spLocks noGrp="1"/>
          </p:cNvSpPr>
          <p:nvPr>
            <p:ph type="body" idx="1"/>
          </p:nvPr>
        </p:nvSpPr>
        <p:spPr>
          <a:xfrm>
            <a:off x="309813" y="966651"/>
            <a:ext cx="11572375" cy="2259875"/>
          </a:xfrm>
        </p:spPr>
        <p:txBody>
          <a:bodyPr>
            <a:normAutofit/>
          </a:bodyPr>
          <a:lstStyle/>
          <a:p>
            <a:r>
              <a:rPr lang="en-US" dirty="0"/>
              <a:t>Let’s discuss what can be done in our school to prevent bullying.</a:t>
            </a:r>
          </a:p>
          <a:p>
            <a:endParaRPr lang="en-US" dirty="0"/>
          </a:p>
          <a:p>
            <a:pPr marL="0" indent="0" algn="ctr">
              <a:buNone/>
            </a:pPr>
            <a:r>
              <a:rPr lang="en-US" b="1" dirty="0"/>
              <a:t>We will present them to your guidance counselor or principal.</a:t>
            </a:r>
          </a:p>
          <a:p>
            <a:pPr algn="ctr"/>
            <a:endParaRPr lang="en-US" dirty="0"/>
          </a:p>
          <a:p>
            <a:endParaRPr lang="en-US" dirty="0"/>
          </a:p>
          <a:p>
            <a:pPr marL="0" indent="0">
              <a:buNone/>
            </a:pPr>
            <a:endParaRPr lang="en-US" dirty="0"/>
          </a:p>
        </p:txBody>
      </p:sp>
    </p:spTree>
    <p:extLst>
      <p:ext uri="{BB962C8B-B14F-4D97-AF65-F5344CB8AC3E}">
        <p14:creationId xmlns:p14="http://schemas.microsoft.com/office/powerpoint/2010/main" val="1425602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Activities: Video and Discussion</a:t>
            </a:r>
            <a:br>
              <a:rPr lang="en-US" dirty="0"/>
            </a:br>
            <a:endParaRPr lang="en-US" dirty="0"/>
          </a:p>
        </p:txBody>
      </p:sp>
      <p:sp>
        <p:nvSpPr>
          <p:cNvPr id="3" name="Text Placeholder 2"/>
          <p:cNvSpPr>
            <a:spLocks noGrp="1"/>
          </p:cNvSpPr>
          <p:nvPr>
            <p:ph type="body" idx="1"/>
          </p:nvPr>
        </p:nvSpPr>
        <p:spPr>
          <a:xfrm>
            <a:off x="309813" y="1120079"/>
            <a:ext cx="11572375" cy="4614516"/>
          </a:xfrm>
        </p:spPr>
        <p:txBody>
          <a:bodyPr>
            <a:normAutofit/>
          </a:bodyPr>
          <a:lstStyle/>
          <a:p>
            <a:pPr marL="0" indent="0">
              <a:buNone/>
            </a:pPr>
            <a:r>
              <a:rPr lang="en-US" dirty="0"/>
              <a:t>Watch “Bullies and Bystanders” Video. Visit </a:t>
            </a:r>
            <a:r>
              <a:rPr lang="en-US" b="1" dirty="0">
                <a:hlinkClick r:id="rId3"/>
              </a:rPr>
              <a:t>PACERTeensAgainstBullying.org &gt; </a:t>
            </a:r>
            <a:r>
              <a:rPr lang="en-US" b="1" dirty="0" err="1">
                <a:hlinkClick r:id="rId3"/>
              </a:rPr>
              <a:t>AdvocacyForOthers</a:t>
            </a:r>
            <a:r>
              <a:rPr lang="en-US" b="1" dirty="0">
                <a:hlinkClick r:id="rId3"/>
              </a:rPr>
              <a:t> </a:t>
            </a:r>
            <a:r>
              <a:rPr lang="en-US" b="1" u="sng" dirty="0"/>
              <a:t> </a:t>
            </a:r>
            <a:r>
              <a:rPr lang="en-US" b="1" dirty="0"/>
              <a:t>(scroll to bottom of page):</a:t>
            </a:r>
          </a:p>
          <a:p>
            <a:pPr marL="0" indent="0">
              <a:buNone/>
            </a:pPr>
            <a:r>
              <a:rPr lang="en-US" b="1" dirty="0"/>
              <a:t>Discussion questions:</a:t>
            </a:r>
            <a:endParaRPr lang="en-US" dirty="0"/>
          </a:p>
          <a:p>
            <a:pPr algn="ctr"/>
            <a:r>
              <a:rPr lang="en-US" dirty="0"/>
              <a:t>What are some positive ways bystanders can help end bullying?</a:t>
            </a:r>
          </a:p>
          <a:p>
            <a:pPr algn="ctr"/>
            <a:r>
              <a:rPr lang="en-US" dirty="0"/>
              <a:t>What are some negative ways bystanders can contribute to bullying?</a:t>
            </a:r>
          </a:p>
          <a:p>
            <a:pPr algn="ctr"/>
            <a:r>
              <a:rPr lang="en-US" dirty="0"/>
              <a:t>What could you do as a bystander when you see physical bullying?</a:t>
            </a:r>
          </a:p>
          <a:p>
            <a:pPr algn="ctr"/>
            <a:r>
              <a:rPr lang="en-US" dirty="0"/>
              <a:t>What could you do as a bystander when you see verbal bullying?</a:t>
            </a:r>
          </a:p>
          <a:p>
            <a:pPr algn="ctr"/>
            <a:r>
              <a:rPr lang="en-US" dirty="0"/>
              <a:t>What could you do as a bystander when you see cyberbullying?</a:t>
            </a:r>
          </a:p>
          <a:p>
            <a:endParaRPr lang="en-US" dirty="0"/>
          </a:p>
        </p:txBody>
      </p:sp>
    </p:spTree>
    <p:extLst>
      <p:ext uri="{BB962C8B-B14F-4D97-AF65-F5344CB8AC3E}">
        <p14:creationId xmlns:p14="http://schemas.microsoft.com/office/powerpoint/2010/main" val="31122903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Resources </a:t>
            </a:r>
          </a:p>
        </p:txBody>
      </p:sp>
      <p:sp>
        <p:nvSpPr>
          <p:cNvPr id="3" name="Text Placeholder 2"/>
          <p:cNvSpPr>
            <a:spLocks noGrp="1"/>
          </p:cNvSpPr>
          <p:nvPr>
            <p:ph type="body" idx="1"/>
          </p:nvPr>
        </p:nvSpPr>
        <p:spPr>
          <a:xfrm>
            <a:off x="309813" y="1487171"/>
            <a:ext cx="11572375" cy="4221298"/>
          </a:xfrm>
        </p:spPr>
        <p:txBody>
          <a:bodyPr>
            <a:normAutofit fontScale="62500" lnSpcReduction="20000"/>
          </a:bodyPr>
          <a:lstStyle/>
          <a:p>
            <a:r>
              <a:rPr lang="en-US" dirty="0">
                <a:hlinkClick r:id="rId2"/>
              </a:rPr>
              <a:t>NYCDOE Respect For All</a:t>
            </a:r>
            <a:r>
              <a:rPr lang="en-US" dirty="0"/>
              <a:t>: Listing of guides for reporting bullying and/or harassment complaints, bullying definition; citywide announcements; key materials, resources at a glance, additional ant-bias resources; and curriculum resources. </a:t>
            </a:r>
          </a:p>
          <a:p>
            <a:r>
              <a:rPr lang="en-US" dirty="0">
                <a:hlinkClick r:id="rId3"/>
              </a:rPr>
              <a:t>NYCDOE Social Emotional Learning: </a:t>
            </a:r>
            <a:r>
              <a:rPr lang="en-US" dirty="0"/>
              <a:t>Teaching social-emotional skills is as important as teaching academic skills. Providing students with instruction in social-emotional skills serves as both an overarching prevention strategy and as a primary intervention strategy, especially for children who will benefit significantly from an expanded “toolkit” of responses that includes appropriate, pro-social strategies for effectively interacting with others. </a:t>
            </a:r>
          </a:p>
          <a:p>
            <a:r>
              <a:rPr lang="en-US" dirty="0" err="1">
                <a:hlinkClick r:id="rId4"/>
              </a:rPr>
              <a:t>WeTeachNYC</a:t>
            </a:r>
            <a:r>
              <a:rPr lang="en-US" dirty="0">
                <a:hlinkClick r:id="rId5"/>
              </a:rPr>
              <a:t>: </a:t>
            </a:r>
            <a:r>
              <a:rPr lang="en-US" dirty="0"/>
              <a:t>Contains a set of resources designed and curated to support teachers in engaging in culturally responsive and sustaining ways. Schools should utilize these resources in ways that best serve the school community.</a:t>
            </a:r>
            <a:endParaRPr lang="en-US" dirty="0">
              <a:hlinkClick r:id="rId5"/>
            </a:endParaRPr>
          </a:p>
          <a:p>
            <a:r>
              <a:rPr lang="en-US" dirty="0">
                <a:hlinkClick r:id="rId5"/>
              </a:rPr>
              <a:t>Eyes on Bullying Toolkit: What can you do?: </a:t>
            </a:r>
            <a:r>
              <a:rPr lang="en-US" dirty="0"/>
              <a:t>A downloadable toolkit designed to help children and adults examine their beliefs about bullying, learn how to recognize and effectively respond to bullying both at the time of the incident and after it has ended, and take strategic steps to help prevent bullying from occurring.</a:t>
            </a:r>
          </a:p>
          <a:p>
            <a:r>
              <a:rPr lang="en-US" dirty="0" err="1">
                <a:hlinkClick r:id="rId6"/>
              </a:rPr>
              <a:t>MindOH</a:t>
            </a:r>
            <a:r>
              <a:rPr lang="en-US" dirty="0"/>
              <a:t>: This website offers numerous resources on bullying, including Bullying Tips and Tools for teachers and parents, several “Thinking It Through” classroom lessons for students on bullying topics (e.g., teasing, bystander roles), tips for preventing cyberbullying, an entire lesson plan series, and parent-child activities on bullying. </a:t>
            </a:r>
          </a:p>
          <a:p>
            <a:endParaRPr lang="en-US" dirty="0"/>
          </a:p>
        </p:txBody>
      </p:sp>
    </p:spTree>
    <p:extLst>
      <p:ext uri="{BB962C8B-B14F-4D97-AF65-F5344CB8AC3E}">
        <p14:creationId xmlns:p14="http://schemas.microsoft.com/office/powerpoint/2010/main" val="1952467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Bullying?</a:t>
            </a:r>
            <a:endParaRPr lang="en-US" dirty="0"/>
          </a:p>
        </p:txBody>
      </p:sp>
      <p:graphicFrame>
        <p:nvGraphicFramePr>
          <p:cNvPr id="4" name="Diagram 3" descr="students will respond for teacher to list definition " title="Bullying Circle"/>
          <p:cNvGraphicFramePr/>
          <p:nvPr>
            <p:extLst>
              <p:ext uri="{D42A27DB-BD31-4B8C-83A1-F6EECF244321}">
                <p14:modId xmlns:p14="http://schemas.microsoft.com/office/powerpoint/2010/main" val="1062475718"/>
              </p:ext>
            </p:extLst>
          </p:nvPr>
        </p:nvGraphicFramePr>
        <p:xfrm>
          <a:off x="2032000" y="1120078"/>
          <a:ext cx="8128000" cy="44969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3853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or comments</a:t>
            </a:r>
          </a:p>
        </p:txBody>
      </p:sp>
      <p:sp>
        <p:nvSpPr>
          <p:cNvPr id="3" name="Text Placeholder 2"/>
          <p:cNvSpPr>
            <a:spLocks noGrp="1"/>
          </p:cNvSpPr>
          <p:nvPr>
            <p:ph type="body" idx="1"/>
          </p:nvPr>
        </p:nvSpPr>
        <p:spPr/>
        <p:txBody>
          <a:bodyPr/>
          <a:lstStyle/>
          <a:p>
            <a:r>
              <a:rPr lang="en-US" dirty="0"/>
              <a:t>Please email </a:t>
            </a:r>
            <a:r>
              <a:rPr lang="en-US" dirty="0">
                <a:hlinkClick r:id="rId2"/>
              </a:rPr>
              <a:t>Respectforall@schools.nyc.gov</a:t>
            </a:r>
            <a:r>
              <a:rPr lang="en-US" dirty="0"/>
              <a:t> </a:t>
            </a:r>
          </a:p>
        </p:txBody>
      </p:sp>
    </p:spTree>
    <p:extLst>
      <p:ext uri="{BB962C8B-B14F-4D97-AF65-F5344CB8AC3E}">
        <p14:creationId xmlns:p14="http://schemas.microsoft.com/office/powerpoint/2010/main" val="647218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Bullying is</a:t>
            </a:r>
            <a:endParaRPr lang="en-US" dirty="0"/>
          </a:p>
        </p:txBody>
      </p:sp>
      <p:sp>
        <p:nvSpPr>
          <p:cNvPr id="3" name="Text Placeholder 2"/>
          <p:cNvSpPr>
            <a:spLocks noGrp="1"/>
          </p:cNvSpPr>
          <p:nvPr>
            <p:ph type="body" idx="1"/>
          </p:nvPr>
        </p:nvSpPr>
        <p:spPr>
          <a:xfrm>
            <a:off x="309813" y="1120079"/>
            <a:ext cx="11572375" cy="4807756"/>
          </a:xfrm>
        </p:spPr>
        <p:txBody>
          <a:bodyPr>
            <a:normAutofit lnSpcReduction="10000"/>
          </a:bodyPr>
          <a:lstStyle/>
          <a:p>
            <a:r>
              <a:rPr lang="en-US" dirty="0"/>
              <a:t>Bullying is more than disagreements, differences of opinion, or conflicts that occur between friends and classmates.</a:t>
            </a:r>
          </a:p>
          <a:p>
            <a:r>
              <a:rPr lang="en-US" b="1" dirty="0"/>
              <a:t>Bullying definitions typically include:</a:t>
            </a:r>
          </a:p>
          <a:p>
            <a:pPr algn="ctr"/>
            <a:r>
              <a:rPr lang="en-US" dirty="0"/>
              <a:t>The person is being hurt, harmed, or humiliated with words or behavior</a:t>
            </a:r>
          </a:p>
          <a:p>
            <a:pPr algn="ctr"/>
            <a:r>
              <a:rPr lang="en-US" dirty="0"/>
              <a:t>The behavior may be a single incident or a series of repeated incidents or there is a concern that it will be repeated</a:t>
            </a:r>
          </a:p>
          <a:p>
            <a:pPr algn="ctr"/>
            <a:r>
              <a:rPr lang="en-US" dirty="0"/>
              <a:t>The behavior is being done intentionally</a:t>
            </a:r>
          </a:p>
          <a:p>
            <a:pPr algn="ctr"/>
            <a:r>
              <a:rPr lang="en-US" dirty="0"/>
              <a:t>The person being hurt has a hard time stopping or preventing the behavior</a:t>
            </a:r>
          </a:p>
          <a:p>
            <a:pPr algn="ctr"/>
            <a:r>
              <a:rPr lang="en-US" dirty="0"/>
              <a:t>The hurtful behavior is carried out by those who have more power, such as being older, being physically bigger or stronger, having more social status, or when a group of students single out an individual</a:t>
            </a:r>
          </a:p>
        </p:txBody>
      </p:sp>
    </p:spTree>
    <p:extLst>
      <p:ext uri="{BB962C8B-B14F-4D97-AF65-F5344CB8AC3E}">
        <p14:creationId xmlns:p14="http://schemas.microsoft.com/office/powerpoint/2010/main" val="741279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Bullying vs. Conflict </a:t>
            </a:r>
          </a:p>
        </p:txBody>
      </p:sp>
      <p:pic>
        <p:nvPicPr>
          <p:cNvPr id="4" name="Picture 3" title="Chart of Bullying versus Harassment "/>
          <p:cNvPicPr>
            <a:picLocks noChangeAspect="1"/>
          </p:cNvPicPr>
          <p:nvPr/>
        </p:nvPicPr>
        <p:blipFill>
          <a:blip r:embed="rId3"/>
          <a:stretch>
            <a:fillRect/>
          </a:stretch>
        </p:blipFill>
        <p:spPr>
          <a:xfrm>
            <a:off x="1400176" y="985838"/>
            <a:ext cx="9129712" cy="5029200"/>
          </a:xfrm>
          <a:prstGeom prst="rect">
            <a:avLst/>
          </a:prstGeom>
        </p:spPr>
      </p:pic>
    </p:spTree>
    <p:extLst>
      <p:ext uri="{BB962C8B-B14F-4D97-AF65-F5344CB8AC3E}">
        <p14:creationId xmlns:p14="http://schemas.microsoft.com/office/powerpoint/2010/main" val="1978958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Is Someone Bullied?</a:t>
            </a:r>
          </a:p>
        </p:txBody>
      </p:sp>
      <p:sp>
        <p:nvSpPr>
          <p:cNvPr id="3" name="Text Placeholder 2"/>
          <p:cNvSpPr>
            <a:spLocks noGrp="1"/>
          </p:cNvSpPr>
          <p:nvPr>
            <p:ph type="body" idx="1"/>
          </p:nvPr>
        </p:nvSpPr>
        <p:spPr>
          <a:xfrm>
            <a:off x="309813" y="1005840"/>
            <a:ext cx="11572375" cy="5277393"/>
          </a:xfrm>
        </p:spPr>
        <p:txBody>
          <a:bodyPr>
            <a:normAutofit fontScale="62500" lnSpcReduction="20000"/>
          </a:bodyPr>
          <a:lstStyle/>
          <a:p>
            <a:pPr marL="0" indent="0">
              <a:buNone/>
            </a:pPr>
            <a:r>
              <a:rPr lang="en-US" dirty="0"/>
              <a:t>Bullying can take many forms: </a:t>
            </a:r>
          </a:p>
          <a:p>
            <a:pPr algn="ctr"/>
            <a:r>
              <a:rPr lang="en-US" dirty="0"/>
              <a:t>face to face, </a:t>
            </a:r>
          </a:p>
          <a:p>
            <a:pPr algn="ctr"/>
            <a:r>
              <a:rPr lang="en-US" dirty="0"/>
              <a:t>whispered comments, </a:t>
            </a:r>
          </a:p>
          <a:p>
            <a:pPr algn="ctr"/>
            <a:r>
              <a:rPr lang="en-US" dirty="0"/>
              <a:t>making derogatory jokes, or slurs, including statements based on a student’s (actual or perceived) race, ethnicity, gender expression, sexual orientation, disability or weight</a:t>
            </a:r>
          </a:p>
          <a:p>
            <a:pPr algn="ctr"/>
            <a:r>
              <a:rPr lang="en-US" dirty="0"/>
              <a:t>exclusion from peer groups designed to humiliate or isolate,</a:t>
            </a:r>
          </a:p>
          <a:p>
            <a:pPr algn="ctr"/>
            <a:r>
              <a:rPr lang="en-US" dirty="0"/>
              <a:t>notes passed, </a:t>
            </a:r>
          </a:p>
          <a:p>
            <a:pPr algn="ctr"/>
            <a:r>
              <a:rPr lang="en-US" dirty="0"/>
              <a:t>hurtful things written on bathroom walls, </a:t>
            </a:r>
          </a:p>
          <a:p>
            <a:pPr algn="ctr"/>
            <a:r>
              <a:rPr lang="en-US" dirty="0"/>
              <a:t>humiliation in front of a group, </a:t>
            </a:r>
          </a:p>
          <a:p>
            <a:pPr algn="ctr"/>
            <a:r>
              <a:rPr lang="en-US" dirty="0"/>
              <a:t>gossip and rumors, </a:t>
            </a:r>
          </a:p>
          <a:p>
            <a:pPr algn="ctr"/>
            <a:r>
              <a:rPr lang="en-US" dirty="0"/>
              <a:t>telling stories about someone when they’re unable to defend themselves</a:t>
            </a:r>
          </a:p>
          <a:p>
            <a:pPr algn="ctr"/>
            <a:r>
              <a:rPr lang="en-US" dirty="0"/>
              <a:t>gender stereotyping (e.g., “that’s so gay”, “you're so gay”)</a:t>
            </a:r>
          </a:p>
          <a:p>
            <a:pPr algn="ctr"/>
            <a:r>
              <a:rPr lang="en-US" dirty="0"/>
              <a:t>deliberately using a name, mispronouncing a name or using a pronoun in a manner that discriminates, harasses, bullies, or intimidates based on a student’s actual or perceived race, color, creed, ethnicity, national origin, citizenship/immigration status, religion, gender, gender identity, gender expression, sexual orientation, disability or weight;</a:t>
            </a:r>
          </a:p>
          <a:p>
            <a:pPr marL="0" indent="0">
              <a:buNone/>
            </a:pPr>
            <a:endParaRPr lang="en-US" sz="2000" dirty="0"/>
          </a:p>
          <a:p>
            <a:pPr marL="0" indent="0">
              <a:buNone/>
            </a:pPr>
            <a:r>
              <a:rPr lang="en-US" sz="2000" dirty="0"/>
              <a:t>*All these instances of bullying can take place in the classroom or hallway, on the bus or in the locker room, online, while at lunch or playing at recess.</a:t>
            </a:r>
          </a:p>
        </p:txBody>
      </p:sp>
    </p:spTree>
    <p:extLst>
      <p:ext uri="{BB962C8B-B14F-4D97-AF65-F5344CB8AC3E}">
        <p14:creationId xmlns:p14="http://schemas.microsoft.com/office/powerpoint/2010/main" val="354091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fade">
                                      <p:cBhvr>
                                        <p:cTn id="6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Cyberbullying</a:t>
            </a:r>
          </a:p>
        </p:txBody>
      </p:sp>
      <p:sp>
        <p:nvSpPr>
          <p:cNvPr id="3" name="Text Placeholder 2"/>
          <p:cNvSpPr>
            <a:spLocks noGrp="1"/>
          </p:cNvSpPr>
          <p:nvPr>
            <p:ph type="body" idx="1"/>
          </p:nvPr>
        </p:nvSpPr>
        <p:spPr/>
        <p:txBody>
          <a:bodyPr>
            <a:normAutofit fontScale="85000" lnSpcReduction="20000"/>
          </a:bodyPr>
          <a:lstStyle/>
          <a:p>
            <a:r>
              <a:rPr lang="en-US" dirty="0"/>
              <a:t>Bullying can also happen through social media, texts, and photos shared via phones, tablets, or computers. </a:t>
            </a:r>
          </a:p>
          <a:p>
            <a:r>
              <a:rPr lang="en-US" dirty="0"/>
              <a:t>When technology is used to bully someone, it’s called cyberbullying. </a:t>
            </a:r>
          </a:p>
          <a:p>
            <a:r>
              <a:rPr lang="en-US" dirty="0"/>
              <a:t>Specific instances of cyberbullying include sending mean text messages, making fun of someone’s post, sharing videos, stories, or photos that ridicule or humiliate someone, “trolling” someone to the point of harassment, posting personal information about someone else on the internet, and spreading rumors or gossip.</a:t>
            </a:r>
          </a:p>
          <a:p>
            <a:r>
              <a:rPr lang="en-US" dirty="0"/>
              <a:t>It may be a single incident or a series of related incidents</a:t>
            </a:r>
          </a:p>
        </p:txBody>
      </p:sp>
    </p:spTree>
    <p:extLst>
      <p:ext uri="{BB962C8B-B14F-4D97-AF65-F5344CB8AC3E}">
        <p14:creationId xmlns:p14="http://schemas.microsoft.com/office/powerpoint/2010/main" val="331405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Are the Types of Bullying?</a:t>
            </a:r>
          </a:p>
        </p:txBody>
      </p:sp>
      <p:sp>
        <p:nvSpPr>
          <p:cNvPr id="3" name="Text Placeholder 2"/>
          <p:cNvSpPr>
            <a:spLocks noGrp="1"/>
          </p:cNvSpPr>
          <p:nvPr>
            <p:ph type="body" idx="1"/>
          </p:nvPr>
        </p:nvSpPr>
        <p:spPr/>
        <p:txBody>
          <a:bodyPr/>
          <a:lstStyle/>
          <a:p>
            <a:r>
              <a:rPr lang="en-US" dirty="0"/>
              <a:t>Physical</a:t>
            </a:r>
          </a:p>
          <a:p>
            <a:r>
              <a:rPr lang="en-US" dirty="0"/>
              <a:t>Verbal</a:t>
            </a:r>
          </a:p>
          <a:p>
            <a:r>
              <a:rPr lang="en-US" dirty="0"/>
              <a:t>Sexual</a:t>
            </a:r>
          </a:p>
          <a:p>
            <a:r>
              <a:rPr lang="en-US" dirty="0"/>
              <a:t>Emotional</a:t>
            </a:r>
          </a:p>
          <a:p>
            <a:pPr marL="0" indent="0" algn="ctr">
              <a:buNone/>
            </a:pPr>
            <a:r>
              <a:rPr lang="en-US" dirty="0"/>
              <a:t>Please share a few examples of each. </a:t>
            </a:r>
          </a:p>
        </p:txBody>
      </p:sp>
    </p:spTree>
    <p:extLst>
      <p:ext uri="{BB962C8B-B14F-4D97-AF65-F5344CB8AC3E}">
        <p14:creationId xmlns:p14="http://schemas.microsoft.com/office/powerpoint/2010/main" val="528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Physical Form of Bullying</a:t>
            </a:r>
          </a:p>
        </p:txBody>
      </p:sp>
      <p:sp>
        <p:nvSpPr>
          <p:cNvPr id="3" name="Text Placeholder 2"/>
          <p:cNvSpPr>
            <a:spLocks noGrp="1"/>
          </p:cNvSpPr>
          <p:nvPr>
            <p:ph type="body" idx="1"/>
          </p:nvPr>
        </p:nvSpPr>
        <p:spPr>
          <a:xfrm>
            <a:off x="309813" y="1358537"/>
            <a:ext cx="11572375" cy="4428309"/>
          </a:xfrm>
        </p:spPr>
        <p:txBody>
          <a:bodyPr>
            <a:normAutofit/>
          </a:bodyPr>
          <a:lstStyle/>
          <a:p>
            <a:pPr marL="0" indent="0">
              <a:buNone/>
            </a:pPr>
            <a:r>
              <a:rPr lang="en-US" b="1" dirty="0"/>
              <a:t>Physical </a:t>
            </a:r>
          </a:p>
          <a:p>
            <a:pPr algn="ctr"/>
            <a:r>
              <a:rPr lang="en-US" dirty="0"/>
              <a:t>This form of bullying is usually visible, and therefore easy to recognize. Think about the stereotypical movie scenes when someone knocks someone else’s books out of their hands or pushes them up against a locker. </a:t>
            </a:r>
          </a:p>
          <a:p>
            <a:pPr algn="ctr"/>
            <a:r>
              <a:rPr lang="en-US" dirty="0"/>
              <a:t>Examples of physical bullying include pushing, shoving, hitting, kicking, biting, hair pulling, inappropriate touching, breaking objects, and taking or damaging another’s possessions. </a:t>
            </a:r>
          </a:p>
        </p:txBody>
      </p:sp>
    </p:spTree>
    <p:extLst>
      <p:ext uri="{BB962C8B-B14F-4D97-AF65-F5344CB8AC3E}">
        <p14:creationId xmlns:p14="http://schemas.microsoft.com/office/powerpoint/2010/main" val="14699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raining-deck-on-chancellor's-regulations-rfa-english 72419DKJ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662B20040920458D7F850D072C6D60" ma:contentTypeVersion="12" ma:contentTypeDescription="Create a new document." ma:contentTypeScope="" ma:versionID="adfbb3db4ced8c0eaa4eb40b284acfd4">
  <xsd:schema xmlns:xsd="http://www.w3.org/2001/XMLSchema" xmlns:xs="http://www.w3.org/2001/XMLSchema" xmlns:p="http://schemas.microsoft.com/office/2006/metadata/properties" xmlns:ns3="6150e3b8-6f15-4a6a-b7a7-754f8991ab5d" xmlns:ns4="4168ffb0-c0cb-4237-8d40-6d148cef07d0" targetNamespace="http://schemas.microsoft.com/office/2006/metadata/properties" ma:root="true" ma:fieldsID="b5fa793a3df392b4596aa48f15eed21e" ns3:_="" ns4:_="">
    <xsd:import namespace="6150e3b8-6f15-4a6a-b7a7-754f8991ab5d"/>
    <xsd:import namespace="4168ffb0-c0cb-4237-8d40-6d148cef07d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50e3b8-6f15-4a6a-b7a7-754f8991ab5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68ffb0-c0cb-4237-8d40-6d148cef07d0"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D18771-BF7C-45F5-A455-0CBED64805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50e3b8-6f15-4a6a-b7a7-754f8991ab5d"/>
    <ds:schemaRef ds:uri="4168ffb0-c0cb-4237-8d40-6d148cef07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DCD334-22FE-4C76-96B0-65981EF02E3E}">
  <ds:schemaRefs>
    <ds:schemaRef ds:uri="http://purl.org/dc/terms/"/>
    <ds:schemaRef ds:uri="http://schemas.openxmlformats.org/package/2006/metadata/core-properties"/>
    <ds:schemaRef ds:uri="http://schemas.microsoft.com/office/2006/documentManagement/types"/>
    <ds:schemaRef ds:uri="6150e3b8-6f15-4a6a-b7a7-754f8991ab5d"/>
    <ds:schemaRef ds:uri="http://schemas.microsoft.com/office/infopath/2007/PartnerControls"/>
    <ds:schemaRef ds:uri="http://purl.org/dc/elements/1.1/"/>
    <ds:schemaRef ds:uri="http://schemas.microsoft.com/office/2006/metadata/properties"/>
    <ds:schemaRef ds:uri="4168ffb0-c0cb-4237-8d40-6d148cef07d0"/>
    <ds:schemaRef ds:uri="http://www.w3.org/XML/1998/namespace"/>
    <ds:schemaRef ds:uri="http://purl.org/dc/dcmitype/"/>
  </ds:schemaRefs>
</ds:datastoreItem>
</file>

<file path=customXml/itemProps3.xml><?xml version="1.0" encoding="utf-8"?>
<ds:datastoreItem xmlns:ds="http://schemas.openxmlformats.org/officeDocument/2006/customXml" ds:itemID="{AF35E706-09D4-4E8E-A314-CEDCC59E29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Respect For All Elementary Students</Template>
  <TotalTime>566</TotalTime>
  <Words>4609</Words>
  <Application>Microsoft Macintosh PowerPoint</Application>
  <PresentationFormat>Widescreen</PresentationFormat>
  <Paragraphs>277</Paragraphs>
  <Slides>30</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Times New Roman</vt:lpstr>
      <vt:lpstr>training-deck-on-chancellor's-regulations-rfa-english 72419DKJN</vt:lpstr>
      <vt:lpstr>Respect For All </vt:lpstr>
      <vt:lpstr>Chancellor’s Regulation A-832</vt:lpstr>
      <vt:lpstr>What is Bullying?</vt:lpstr>
      <vt:lpstr>Bullying is</vt:lpstr>
      <vt:lpstr>Bullying vs. Conflict </vt:lpstr>
      <vt:lpstr>How Is Someone Bullied?</vt:lpstr>
      <vt:lpstr>Cyberbullying</vt:lpstr>
      <vt:lpstr>What Are the Types of Bullying?</vt:lpstr>
      <vt:lpstr>Physical Form of Bullying</vt:lpstr>
      <vt:lpstr>Verbal Forms of Bullying </vt:lpstr>
      <vt:lpstr>Emotional Forms of Bullying</vt:lpstr>
      <vt:lpstr>How Often?</vt:lpstr>
      <vt:lpstr>Who Is Involved?</vt:lpstr>
      <vt:lpstr>Who is targeted by bullying?</vt:lpstr>
      <vt:lpstr>Who does the bullying?</vt:lpstr>
      <vt:lpstr>Who witnesses bullying?</vt:lpstr>
      <vt:lpstr>Can someone play more than one role?</vt:lpstr>
      <vt:lpstr>What If I’m Being Bullied?</vt:lpstr>
      <vt:lpstr>What is self-advocacy?</vt:lpstr>
      <vt:lpstr>What should I do if my friend or I are being bullied?</vt:lpstr>
      <vt:lpstr>Your Rights </vt:lpstr>
      <vt:lpstr>What If I Am Bullying?</vt:lpstr>
      <vt:lpstr>What If I Witness Bullying?</vt:lpstr>
      <vt:lpstr>What If I Witness Bullying?, continued </vt:lpstr>
      <vt:lpstr>There is power in numbers</vt:lpstr>
      <vt:lpstr>Class Agreements </vt:lpstr>
      <vt:lpstr>What next? </vt:lpstr>
      <vt:lpstr>Additional Activities: Video and Discussion </vt:lpstr>
      <vt:lpstr>Class Resources </vt:lpstr>
      <vt:lpstr>Questions or comments</vt:lpstr>
    </vt:vector>
  </TitlesOfParts>
  <Company>NYCDoE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Respect For All</dc:title>
  <dc:creator>Nagi Jolan</dc:creator>
  <cp:lastModifiedBy>Benson Mark</cp:lastModifiedBy>
  <cp:revision>100</cp:revision>
  <dcterms:created xsi:type="dcterms:W3CDTF">2020-05-04T15:38:31Z</dcterms:created>
  <dcterms:modified xsi:type="dcterms:W3CDTF">2021-09-28T12:46:18Z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0x0101004A662B20040920458D7F850D072C6D60</vt:lpwstr>
  </property>
</Properties>
</file>