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8"/>
  </p:notesMasterIdLst>
  <p:handoutMasterIdLst>
    <p:handoutMasterId r:id="rId49"/>
  </p:handoutMasterIdLst>
  <p:sldIdLst>
    <p:sldId id="340" r:id="rId2"/>
    <p:sldId id="344" r:id="rId3"/>
    <p:sldId id="407" r:id="rId4"/>
    <p:sldId id="310" r:id="rId5"/>
    <p:sldId id="334" r:id="rId6"/>
    <p:sldId id="342" r:id="rId7"/>
    <p:sldId id="406"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384" r:id="rId25"/>
    <p:sldId id="385" r:id="rId26"/>
    <p:sldId id="386" r:id="rId27"/>
    <p:sldId id="387" r:id="rId28"/>
    <p:sldId id="388" r:id="rId29"/>
    <p:sldId id="389" r:id="rId30"/>
    <p:sldId id="390" r:id="rId31"/>
    <p:sldId id="391" r:id="rId32"/>
    <p:sldId id="392" r:id="rId33"/>
    <p:sldId id="393" r:id="rId34"/>
    <p:sldId id="394" r:id="rId35"/>
    <p:sldId id="395" r:id="rId36"/>
    <p:sldId id="396" r:id="rId37"/>
    <p:sldId id="397" r:id="rId38"/>
    <p:sldId id="398" r:id="rId39"/>
    <p:sldId id="399" r:id="rId40"/>
    <p:sldId id="400" r:id="rId41"/>
    <p:sldId id="401" r:id="rId42"/>
    <p:sldId id="402" r:id="rId43"/>
    <p:sldId id="403" r:id="rId44"/>
    <p:sldId id="404" r:id="rId45"/>
    <p:sldId id="405" r:id="rId46"/>
    <p:sldId id="304" r:id="rId47"/>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nkTime Presentation" id="{973E6836-0C95-1D4D-A18D-0B0E2FF49E13}">
          <p14:sldIdLst>
            <p14:sldId id="340"/>
            <p14:sldId id="344"/>
            <p14:sldId id="407"/>
            <p14:sldId id="310"/>
            <p14:sldId id="334"/>
            <p14:sldId id="342"/>
            <p14:sldId id="406"/>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304"/>
          </p14:sldIdLst>
        </p14:section>
        <p14:section name="TBD File" id="{CD1541DF-2B6B-A045-8B07-7E4BC1FD1C5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9336"/>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1"/>
    <p:restoredTop sz="50321" autoAdjust="0"/>
  </p:normalViewPr>
  <p:slideViewPr>
    <p:cSldViewPr>
      <p:cViewPr>
        <p:scale>
          <a:sx n="85" d="100"/>
          <a:sy n="85" d="100"/>
        </p:scale>
        <p:origin x="672" y="-336"/>
      </p:cViewPr>
      <p:guideLst>
        <p:guide orient="horz" pos="2160"/>
        <p:guide pos="2880"/>
      </p:guideLst>
    </p:cSldViewPr>
  </p:slideViewPr>
  <p:notesTextViewPr>
    <p:cViewPr>
      <p:scale>
        <a:sx n="1" d="1"/>
        <a:sy n="1" d="1"/>
      </p:scale>
      <p:origin x="0" y="0"/>
    </p:cViewPr>
  </p:notesTextViewPr>
  <p:sorterViewPr>
    <p:cViewPr>
      <p:scale>
        <a:sx n="72" d="100"/>
        <a:sy n="72" d="100"/>
      </p:scale>
      <p:origin x="0" y="920"/>
    </p:cViewPr>
  </p:sorterViewPr>
  <p:gridSpacing cx="152705" cy="1527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3A5BC12-130A-5847-B281-8CC6A2110544}" type="datetimeFigureOut">
              <a:rPr lang="en-US" smtClean="0"/>
              <a:t>10/11/17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D2D499FD-C32A-994B-922F-E6DEE2EF8691}" type="slidenum">
              <a:rPr lang="en-US" smtClean="0"/>
              <a:t>‹#›</a:t>
            </a:fld>
            <a:endParaRPr lang="en-US"/>
          </a:p>
        </p:txBody>
      </p:sp>
    </p:spTree>
    <p:extLst>
      <p:ext uri="{BB962C8B-B14F-4D97-AF65-F5344CB8AC3E}">
        <p14:creationId xmlns:p14="http://schemas.microsoft.com/office/powerpoint/2010/main" val="1035403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0BB37027-2228-574F-A527-AEB1B47F4B83}" type="datetimeFigureOut">
              <a:rPr lang="en-US" smtClean="0"/>
              <a:t>10/11/17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9E7F5C32-04E8-8943-9FB5-C989B5FFAFA6}" type="slidenum">
              <a:rPr lang="en-US" smtClean="0"/>
              <a:t>‹#›</a:t>
            </a:fld>
            <a:endParaRPr lang="en-US"/>
          </a:p>
        </p:txBody>
      </p:sp>
    </p:spTree>
    <p:extLst>
      <p:ext uri="{BB962C8B-B14F-4D97-AF65-F5344CB8AC3E}">
        <p14:creationId xmlns:p14="http://schemas.microsoft.com/office/powerpoint/2010/main" val="31216154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 test will begin during the first official </a:t>
            </a:r>
            <a:r>
              <a:rPr lang="en-US" sz="1200" kern="1200" dirty="0" err="1" smtClean="0">
                <a:solidFill>
                  <a:schemeClr val="tx1"/>
                </a:solidFill>
                <a:effectLst/>
                <a:latin typeface="+mn-lt"/>
                <a:ea typeface="+mn-ea"/>
                <a:cs typeface="+mn-cs"/>
              </a:rPr>
              <a:t>MiSiS</a:t>
            </a:r>
            <a:r>
              <a:rPr lang="en-US" sz="1200" kern="1200" dirty="0" smtClean="0">
                <a:solidFill>
                  <a:schemeClr val="tx1"/>
                </a:solidFill>
                <a:effectLst/>
                <a:latin typeface="+mn-lt"/>
                <a:ea typeface="+mn-ea"/>
                <a:cs typeface="+mn-cs"/>
              </a:rPr>
              <a:t> grade entry window*.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Reporting Period</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Teachers will complete the current report card for their students as the official progress report.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Concurrently, teachers will test the prototype in </a:t>
            </a:r>
            <a:r>
              <a:rPr lang="en-US" sz="1200" kern="1200" dirty="0" err="1" smtClean="0">
                <a:solidFill>
                  <a:schemeClr val="tx1"/>
                </a:solidFill>
                <a:effectLst/>
                <a:latin typeface="+mn-lt"/>
                <a:ea typeface="+mn-ea"/>
                <a:cs typeface="+mn-cs"/>
              </a:rPr>
              <a:t>MiSiS</a:t>
            </a:r>
            <a:r>
              <a:rPr lang="en-US" sz="1200" kern="1200" dirty="0" smtClean="0">
                <a:solidFill>
                  <a:schemeClr val="tx1"/>
                </a:solidFill>
                <a:effectLst/>
                <a:latin typeface="+mn-lt"/>
                <a:ea typeface="+mn-ea"/>
                <a:cs typeface="+mn-cs"/>
              </a:rPr>
              <a:t> during the grade entry window.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Testing will continue during all subsequent grade entry windows.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dirty="0" smtClean="0">
                <a:solidFill>
                  <a:schemeClr val="tx1"/>
                </a:solidFill>
                <a:effectLst/>
                <a:latin typeface="+mn-lt"/>
                <a:ea typeface="+mn-ea"/>
                <a:cs typeface="+mn-cs"/>
              </a:rPr>
              <a:t>There will be compensation provided for participating teachers and administrators. Ten regular hours</a:t>
            </a:r>
            <a:r>
              <a:rPr lang="en-US" sz="1200" kern="1200" baseline="0" dirty="0" smtClean="0">
                <a:solidFill>
                  <a:schemeClr val="tx1"/>
                </a:solidFill>
                <a:effectLst/>
                <a:latin typeface="+mn-lt"/>
                <a:ea typeface="+mn-ea"/>
                <a:cs typeface="+mn-cs"/>
              </a:rPr>
              <a:t> of X-rate</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E7F5C32-04E8-8943-9FB5-C989B5FFAFA6}" type="slidenum">
              <a:rPr lang="en-US" smtClean="0"/>
              <a:t>3</a:t>
            </a:fld>
            <a:endParaRPr lang="en-US"/>
          </a:p>
        </p:txBody>
      </p:sp>
    </p:spTree>
    <p:extLst>
      <p:ext uri="{BB962C8B-B14F-4D97-AF65-F5344CB8AC3E}">
        <p14:creationId xmlns:p14="http://schemas.microsoft.com/office/powerpoint/2010/main" val="50955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b="1" kern="1200" dirty="0" smtClean="0">
                <a:solidFill>
                  <a:schemeClr val="tx1"/>
                </a:solidFill>
                <a:effectLst/>
                <a:latin typeface="+mn-lt"/>
                <a:ea typeface="+mn-ea"/>
                <a:cs typeface="+mn-cs"/>
              </a:rPr>
              <a:t>SCOPE OF THE PROJECT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Our objectives for today are: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kern="1200" baseline="0" dirty="0" smtClean="0">
                <a:solidFill>
                  <a:schemeClr val="tx1"/>
                </a:solidFill>
                <a:effectLst/>
                <a:latin typeface="+mn-lt"/>
                <a:ea typeface="+mn-ea"/>
                <a:cs typeface="+mn-cs"/>
              </a:rPr>
              <a:t>We need your assistance to test the new progress report card.</a:t>
            </a:r>
          </a:p>
          <a:p>
            <a:r>
              <a:rPr lang="en-US" dirty="0" smtClean="0"/>
              <a:t>To provide the schools participating in the field test the scope and expectations for the progress report pilot</a:t>
            </a:r>
          </a:p>
          <a:p>
            <a:r>
              <a:rPr lang="en-US" dirty="0" smtClean="0"/>
              <a:t>To collect  relevant information from teachers to shape the preparations for the district-wide transition to the K/5 Elementary CA Content Standards Progress Report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7F5C32-04E8-8943-9FB5-C989B5FFAFA6}" type="slidenum">
              <a:rPr lang="en-US" smtClean="0"/>
              <a:t>4</a:t>
            </a:fld>
            <a:endParaRPr lang="en-US"/>
          </a:p>
        </p:txBody>
      </p:sp>
    </p:spTree>
    <p:extLst>
      <p:ext uri="{BB962C8B-B14F-4D97-AF65-F5344CB8AC3E}">
        <p14:creationId xmlns:p14="http://schemas.microsoft.com/office/powerpoint/2010/main" val="1454966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a:t>
            </a:r>
            <a:br>
              <a:rPr lang="en-US" dirty="0" smtClean="0"/>
            </a:br>
            <a:r>
              <a:rPr lang="en-US" dirty="0" smtClean="0"/>
              <a:t>Facilitator</a:t>
            </a:r>
            <a:r>
              <a:rPr lang="en-US" baseline="0" dirty="0" smtClean="0"/>
              <a:t> chart the questions/concerns=participant feedback</a:t>
            </a:r>
          </a:p>
          <a:p>
            <a:endParaRPr lang="en-US" dirty="0"/>
          </a:p>
        </p:txBody>
      </p:sp>
      <p:sp>
        <p:nvSpPr>
          <p:cNvPr id="4" name="Slide Number Placeholder 3"/>
          <p:cNvSpPr>
            <a:spLocks noGrp="1"/>
          </p:cNvSpPr>
          <p:nvPr>
            <p:ph type="sldNum" sz="quarter" idx="10"/>
          </p:nvPr>
        </p:nvSpPr>
        <p:spPr/>
        <p:txBody>
          <a:bodyPr/>
          <a:lstStyle/>
          <a:p>
            <a:fld id="{9E7F5C32-04E8-8943-9FB5-C989B5FFAFA6}" type="slidenum">
              <a:rPr lang="en-US" smtClean="0"/>
              <a:t>5</a:t>
            </a:fld>
            <a:endParaRPr lang="en-US"/>
          </a:p>
        </p:txBody>
      </p:sp>
    </p:spTree>
    <p:extLst>
      <p:ext uri="{BB962C8B-B14F-4D97-AF65-F5344CB8AC3E}">
        <p14:creationId xmlns:p14="http://schemas.microsoft.com/office/powerpoint/2010/main" val="147892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7F5C32-04E8-8943-9FB5-C989B5FFAFA6}" type="slidenum">
              <a:rPr lang="en-US" smtClean="0"/>
              <a:t>8</a:t>
            </a:fld>
            <a:endParaRPr lang="en-US"/>
          </a:p>
        </p:txBody>
      </p:sp>
    </p:spTree>
    <p:extLst>
      <p:ext uri="{BB962C8B-B14F-4D97-AF65-F5344CB8AC3E}">
        <p14:creationId xmlns:p14="http://schemas.microsoft.com/office/powerpoint/2010/main" val="254736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cs typeface="+mn-cs"/>
            </a:endParaRPr>
          </a:p>
          <a:p>
            <a:endParaRPr lang="en-US" dirty="0"/>
          </a:p>
        </p:txBody>
      </p:sp>
      <p:sp>
        <p:nvSpPr>
          <p:cNvPr id="4" name="Slide Number Placeholder 3"/>
          <p:cNvSpPr>
            <a:spLocks noGrp="1"/>
          </p:cNvSpPr>
          <p:nvPr>
            <p:ph type="sldNum" sz="quarter" idx="10"/>
          </p:nvPr>
        </p:nvSpPr>
        <p:spPr/>
        <p:txBody>
          <a:bodyPr/>
          <a:lstStyle/>
          <a:p>
            <a:fld id="{9E7F5C32-04E8-8943-9FB5-C989B5FFAFA6}" type="slidenum">
              <a:rPr lang="en-US" smtClean="0"/>
              <a:t>46</a:t>
            </a:fld>
            <a:endParaRPr lang="en-US"/>
          </a:p>
        </p:txBody>
      </p:sp>
    </p:spTree>
    <p:extLst>
      <p:ext uri="{BB962C8B-B14F-4D97-AF65-F5344CB8AC3E}">
        <p14:creationId xmlns:p14="http://schemas.microsoft.com/office/powerpoint/2010/main" val="1210347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31948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591320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17187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56730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31461776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017737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1984654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4871042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736151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7421" y="0"/>
            <a:ext cx="9151421" cy="617541"/>
            <a:chOff x="3843651" y="1122994"/>
            <a:chExt cx="2318045" cy="5596417"/>
          </a:xfrm>
        </p:grpSpPr>
        <p:sp>
          <p:nvSpPr>
            <p:cNvPr id="9" name="Rectangle 8"/>
            <p:cNvSpPr/>
            <p:nvPr/>
          </p:nvSpPr>
          <p:spPr>
            <a:xfrm>
              <a:off x="5002674" y="1122994"/>
              <a:ext cx="1159022" cy="5596417"/>
            </a:xfrm>
            <a:prstGeom prst="rect">
              <a:avLst/>
            </a:prstGeom>
            <a:solidFill>
              <a:srgbClr val="FFC00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sp>
          <p:nvSpPr>
            <p:cNvPr id="10" name="Rectangle 9"/>
            <p:cNvSpPr/>
            <p:nvPr/>
          </p:nvSpPr>
          <p:spPr>
            <a:xfrm>
              <a:off x="3843651" y="1122994"/>
              <a:ext cx="1159022" cy="5596417"/>
            </a:xfrm>
            <a:prstGeom prst="rect">
              <a:avLst/>
            </a:prstGeom>
            <a:solidFill>
              <a:srgbClr val="0070C0"/>
            </a:solidFill>
          </p:spPr>
          <p:txBody>
            <a:bodyPr wrap="square">
              <a:spAutoFit/>
            </a:bodyPr>
            <a:lstStyle/>
            <a:p>
              <a:endParaRPr lang="en-US" sz="3413" dirty="0">
                <a:latin typeface="Segoe UI Light" panose="020B0502040204020203" pitchFamily="34" charset="0"/>
                <a:ea typeface="Times New Roman" panose="02020603050405020304" pitchFamily="18" charset="0"/>
                <a:cs typeface="Segoe UI Light" panose="020B0502040204020203" pitchFamily="34" charset="0"/>
              </a:endParaRPr>
            </a:p>
          </p:txBody>
        </p:sp>
      </p:grpSp>
    </p:spTree>
    <p:extLst>
      <p:ext uri="{BB962C8B-B14F-4D97-AF65-F5344CB8AC3E}">
        <p14:creationId xmlns:p14="http://schemas.microsoft.com/office/powerpoint/2010/main" val="29663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074F12-AA26-4AC8-9962-C36BB8F32554}" type="datetimeFigureOut">
              <a:rPr lang="en-US" smtClean="0"/>
              <a:pPr/>
              <a:t>10/11/17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15362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633092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2173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2345669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650372439"/>
      </p:ext>
    </p:extLst>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theme" Target="../theme/theme1.xml"/><Relationship Id="rId48" Type="http://schemas.openxmlformats.org/officeDocument/2006/relationships/image" Target="../media/image1.png"/><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pic>
        <p:nvPicPr>
          <p:cNvPr id="8" name="Picture 6" descr="LAUSD Logo - Division of Instruction.png"/>
          <p:cNvPicPr>
            <a:picLocks noChangeAspect="1"/>
          </p:cNvPicPr>
          <p:nvPr userDrawn="1"/>
        </p:nvPicPr>
        <p:blipFill>
          <a:blip r:embed="rId48" cstate="print">
            <a:alphaModFix amt="32000"/>
            <a:extLst>
              <a:ext uri="{28A0092B-C50C-407E-A947-70E740481C1C}">
                <a14:useLocalDpi xmlns:a14="http://schemas.microsoft.com/office/drawing/2010/main" val="0"/>
              </a:ext>
            </a:extLst>
          </a:blip>
          <a:srcRect/>
          <a:stretch>
            <a:fillRect/>
          </a:stretch>
        </p:blipFill>
        <p:spPr bwMode="auto">
          <a:xfrm>
            <a:off x="7477125" y="5365750"/>
            <a:ext cx="14001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430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jpg"/><Relationship Id="rId7" Type="http://schemas.openxmlformats.org/officeDocument/2006/relationships/image" Target="../media/image11.jpg"/><Relationship Id="rId8" Type="http://schemas.openxmlformats.org/officeDocument/2006/relationships/image" Target="../media/image12.png"/><Relationship Id="rId1" Type="http://schemas.openxmlformats.org/officeDocument/2006/relationships/slideLayout" Target="../slideLayouts/slideLayout15.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8.png"/><Relationship Id="rId6" Type="http://schemas.openxmlformats.org/officeDocument/2006/relationships/image" Target="../media/image14.jpg"/><Relationship Id="rId7" Type="http://schemas.openxmlformats.org/officeDocument/2006/relationships/image" Target="../media/image15.jpg"/><Relationship Id="rId8" Type="http://schemas.openxmlformats.org/officeDocument/2006/relationships/image" Target="../media/image12.png"/><Relationship Id="rId1" Type="http://schemas.openxmlformats.org/officeDocument/2006/relationships/slideLayout" Target="../slideLayouts/slideLayout1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6.jpg"/><Relationship Id="rId5" Type="http://schemas.openxmlformats.org/officeDocument/2006/relationships/image" Target="../media/image8.pn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2.png"/><Relationship Id="rId1" Type="http://schemas.openxmlformats.org/officeDocument/2006/relationships/slideLayout" Target="../slideLayouts/slideLayout17.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6.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1.png"/><Relationship Id="rId7" Type="http://schemas.openxmlformats.org/officeDocument/2006/relationships/image" Target="../media/image22.jpg"/><Relationship Id="rId8" Type="http://schemas.openxmlformats.org/officeDocument/2006/relationships/image" Target="../media/image23.jpg"/><Relationship Id="rId9" Type="http://schemas.openxmlformats.org/officeDocument/2006/relationships/image" Target="../media/image24.jpg"/><Relationship Id="rId10"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5.jpg"/><Relationship Id="rId7" Type="http://schemas.openxmlformats.org/officeDocument/2006/relationships/image" Target="../media/image26.jpg"/><Relationship Id="rId8" Type="http://schemas.openxmlformats.org/officeDocument/2006/relationships/image" Target="../media/image27.jpg"/><Relationship Id="rId9" Type="http://schemas.openxmlformats.org/officeDocument/2006/relationships/image" Target="../media/image28.jpg"/><Relationship Id="rId10" Type="http://schemas.openxmlformats.org/officeDocument/2006/relationships/image" Target="../media/image12.png"/><Relationship Id="rId1" Type="http://schemas.openxmlformats.org/officeDocument/2006/relationships/slideLayout" Target="../slideLayouts/slideLayout20.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29.jpg"/><Relationship Id="rId1" Type="http://schemas.openxmlformats.org/officeDocument/2006/relationships/slideLayout" Target="../slideLayouts/slideLayout21.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30.jp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31.jpg"/><Relationship Id="rId8" Type="http://schemas.openxmlformats.org/officeDocument/2006/relationships/image" Target="../media/image32.jpg"/><Relationship Id="rId9" Type="http://schemas.openxmlformats.org/officeDocument/2006/relationships/image" Target="../media/image12.png"/><Relationship Id="rId1" Type="http://schemas.openxmlformats.org/officeDocument/2006/relationships/slideLayout" Target="../slideLayouts/slideLayout23.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12.png"/><Relationship Id="rId1" Type="http://schemas.openxmlformats.org/officeDocument/2006/relationships/slideLayout" Target="../slideLayouts/slideLayout24.xml"/><Relationship Id="rId2"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png"/><Relationship Id="rId5" Type="http://schemas.openxmlformats.org/officeDocument/2006/relationships/image" Target="../media/image20.png"/><Relationship Id="rId6" Type="http://schemas.openxmlformats.org/officeDocument/2006/relationships/image" Target="../media/image6.png"/><Relationship Id="rId7" Type="http://schemas.openxmlformats.org/officeDocument/2006/relationships/image" Target="../media/image9.png"/><Relationship Id="rId8" Type="http://schemas.openxmlformats.org/officeDocument/2006/relationships/image" Target="../media/image12.png"/><Relationship Id="rId1" Type="http://schemas.openxmlformats.org/officeDocument/2006/relationships/slideLayout" Target="../slideLayouts/slideLayout25.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20.pn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6.png"/><Relationship Id="rId9" Type="http://schemas.openxmlformats.org/officeDocument/2006/relationships/image" Target="../media/image12.png"/><Relationship Id="rId10" Type="http://schemas.openxmlformats.org/officeDocument/2006/relationships/image" Target="../media/image9.png"/><Relationship Id="rId11" Type="http://schemas.openxmlformats.org/officeDocument/2006/relationships/image" Target="../media/image43.png"/><Relationship Id="rId1" Type="http://schemas.openxmlformats.org/officeDocument/2006/relationships/slideLayout" Target="../slideLayouts/slideLayout26.xml"/><Relationship Id="rId2" Type="http://schemas.openxmlformats.org/officeDocument/2006/relationships/image" Target="../media/image38.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9.png"/><Relationship Id="rId7" Type="http://schemas.openxmlformats.org/officeDocument/2006/relationships/image" Target="../media/image46.jpg"/><Relationship Id="rId8" Type="http://schemas.openxmlformats.org/officeDocument/2006/relationships/image" Target="../media/image39.png"/><Relationship Id="rId9" Type="http://schemas.openxmlformats.org/officeDocument/2006/relationships/image" Target="../media/image12.png"/><Relationship Id="rId1" Type="http://schemas.openxmlformats.org/officeDocument/2006/relationships/slideLayout" Target="../slideLayouts/slideLayout27.xml"/><Relationship Id="rId2"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4.png"/><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7.jpg"/><Relationship Id="rId6" Type="http://schemas.openxmlformats.org/officeDocument/2006/relationships/image" Target="../media/image48.jpg"/><Relationship Id="rId7" Type="http://schemas.openxmlformats.org/officeDocument/2006/relationships/image" Target="../media/image49.jpg"/><Relationship Id="rId8" Type="http://schemas.openxmlformats.org/officeDocument/2006/relationships/image" Target="../media/image12.png"/><Relationship Id="rId1" Type="http://schemas.openxmlformats.org/officeDocument/2006/relationships/slideLayout" Target="../slideLayouts/slideLayout30.xml"/><Relationship Id="rId2"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1.png"/><Relationship Id="rId6" Type="http://schemas.openxmlformats.org/officeDocument/2006/relationships/image" Target="../media/image12.png"/><Relationship Id="rId1" Type="http://schemas.openxmlformats.org/officeDocument/2006/relationships/slideLayout" Target="../slideLayouts/slideLayout31.xml"/><Relationship Id="rId2" Type="http://schemas.openxmlformats.org/officeDocument/2006/relationships/image" Target="../media/image5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1.png"/><Relationship Id="rId6" Type="http://schemas.openxmlformats.org/officeDocument/2006/relationships/image" Target="../media/image53.jpg"/><Relationship Id="rId7" Type="http://schemas.openxmlformats.org/officeDocument/2006/relationships/image" Target="../media/image54.jpg"/><Relationship Id="rId8" Type="http://schemas.openxmlformats.org/officeDocument/2006/relationships/image" Target="../media/image12.png"/><Relationship Id="rId9" Type="http://schemas.openxmlformats.org/officeDocument/2006/relationships/image" Target="../media/image55.jpg"/><Relationship Id="rId1" Type="http://schemas.openxmlformats.org/officeDocument/2006/relationships/slideLayout" Target="../slideLayouts/slideLayout32.xml"/><Relationship Id="rId2" Type="http://schemas.openxmlformats.org/officeDocument/2006/relationships/image" Target="../media/image52.jp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57.jpg"/><Relationship Id="rId6" Type="http://schemas.openxmlformats.org/officeDocument/2006/relationships/image" Target="../media/image58.jpg"/><Relationship Id="rId7" Type="http://schemas.openxmlformats.org/officeDocument/2006/relationships/image" Target="../media/image59.jpg"/><Relationship Id="rId8" Type="http://schemas.openxmlformats.org/officeDocument/2006/relationships/image" Target="../media/image60.png"/><Relationship Id="rId9" Type="http://schemas.openxmlformats.org/officeDocument/2006/relationships/image" Target="../media/image12.png"/><Relationship Id="rId1" Type="http://schemas.openxmlformats.org/officeDocument/2006/relationships/slideLayout" Target="../slideLayouts/slideLayout33.xml"/><Relationship Id="rId2" Type="http://schemas.openxmlformats.org/officeDocument/2006/relationships/image" Target="../media/image56.jpg"/></Relationships>
</file>

<file path=ppt/slides/_rels/slide32.xml.rels><?xml version="1.0" encoding="UTF-8" standalone="yes"?>
<Relationships xmlns="http://schemas.openxmlformats.org/package/2006/relationships"><Relationship Id="rId3" Type="http://schemas.openxmlformats.org/officeDocument/2006/relationships/image" Target="../media/image61.jp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34.xml"/><Relationship Id="rId2"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2.jpg"/><Relationship Id="rId6" Type="http://schemas.openxmlformats.org/officeDocument/2006/relationships/image" Target="../media/image63.jpeg"/><Relationship Id="rId7" Type="http://schemas.openxmlformats.org/officeDocument/2006/relationships/image" Target="../media/image64.jpeg"/><Relationship Id="rId8" Type="http://schemas.openxmlformats.org/officeDocument/2006/relationships/image" Target="../media/image12.png"/><Relationship Id="rId1" Type="http://schemas.openxmlformats.org/officeDocument/2006/relationships/slideLayout" Target="../slideLayouts/slideLayout36.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65.jpg"/><Relationship Id="rId6" Type="http://schemas.openxmlformats.org/officeDocument/2006/relationships/image" Target="../media/image66.jpeg"/><Relationship Id="rId7" Type="http://schemas.openxmlformats.org/officeDocument/2006/relationships/image" Target="../media/image67.jpeg"/><Relationship Id="rId8" Type="http://schemas.openxmlformats.org/officeDocument/2006/relationships/image" Target="../media/image12.png"/><Relationship Id="rId1" Type="http://schemas.openxmlformats.org/officeDocument/2006/relationships/slideLayout" Target="../slideLayouts/slideLayout37.xml"/><Relationship Id="rId2"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4" Type="http://schemas.openxmlformats.org/officeDocument/2006/relationships/image" Target="../media/image6.png"/><Relationship Id="rId5" Type="http://schemas.openxmlformats.org/officeDocument/2006/relationships/image" Target="../media/image9.png"/><Relationship Id="rId6" Type="http://schemas.openxmlformats.org/officeDocument/2006/relationships/image" Target="../media/image70.png"/><Relationship Id="rId7" Type="http://schemas.openxmlformats.org/officeDocument/2006/relationships/image" Target="../media/image71.jpeg"/><Relationship Id="rId8" Type="http://schemas.openxmlformats.org/officeDocument/2006/relationships/image" Target="../media/image12.png"/><Relationship Id="rId1" Type="http://schemas.openxmlformats.org/officeDocument/2006/relationships/slideLayout" Target="../slideLayouts/slideLayout38.xml"/><Relationship Id="rId2" Type="http://schemas.openxmlformats.org/officeDocument/2006/relationships/image" Target="../media/image68.jpeg"/></Relationships>
</file>

<file path=ppt/slides/_rels/slide37.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6.png"/><Relationship Id="rId5" Type="http://schemas.openxmlformats.org/officeDocument/2006/relationships/image" Target="../media/image9.png"/><Relationship Id="rId1" Type="http://schemas.openxmlformats.org/officeDocument/2006/relationships/slideLayout" Target="../slideLayouts/slideLayout39.xml"/><Relationship Id="rId2" Type="http://schemas.openxmlformats.org/officeDocument/2006/relationships/image" Target="../media/image7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png"/><Relationship Id="rId3" Type="http://schemas.openxmlformats.org/officeDocument/2006/relationships/image" Target="../media/image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image" Target="../media/image74.png"/><Relationship Id="rId3"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image" Target="../media/image76.png"/><Relationship Id="rId3" Type="http://schemas.openxmlformats.org/officeDocument/2006/relationships/image" Target="../media/image7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image" Target="../media/image4.png"/><Relationship Id="rId3"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7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image" Target="../media/image7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6260" y="1901950"/>
            <a:ext cx="8398775" cy="2054655"/>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i="1" dirty="0" smtClean="0"/>
              <a:t>New</a:t>
            </a:r>
            <a:r>
              <a:rPr lang="en-US" dirty="0" smtClean="0"/>
              <a:t> Elementary CA Content </a:t>
            </a:r>
            <a:br>
              <a:rPr lang="en-US" dirty="0" smtClean="0"/>
            </a:br>
            <a:r>
              <a:rPr lang="en-US" dirty="0" smtClean="0"/>
              <a:t>Standards Progress Report Card</a:t>
            </a:r>
            <a:br>
              <a:rPr lang="en-US" dirty="0" smtClean="0"/>
            </a:br>
            <a:r>
              <a:rPr lang="en-US" sz="3500" b="1" u="sng" dirty="0" smtClean="0">
                <a:solidFill>
                  <a:schemeClr val="accent6"/>
                </a:solidFill>
              </a:rPr>
              <a:t>Module 3: Technology and </a:t>
            </a:r>
            <a:r>
              <a:rPr lang="en-US" sz="3500" b="1" u="sng" dirty="0" err="1" smtClean="0">
                <a:solidFill>
                  <a:schemeClr val="accent6"/>
                </a:solidFill>
              </a:rPr>
              <a:t>MiSiS</a:t>
            </a:r>
            <a:r>
              <a:rPr lang="en-US" sz="3500" b="1" u="sng" dirty="0" smtClean="0">
                <a:solidFill>
                  <a:schemeClr val="accent6"/>
                </a:solidFill>
              </a:rPr>
              <a:t> job aids</a:t>
            </a:r>
            <a:r>
              <a:rPr lang="en-US" sz="3500" b="1" i="1" dirty="0" smtClean="0">
                <a:solidFill>
                  <a:schemeClr val="accent6"/>
                </a:solidFill>
              </a:rPr>
              <a:t/>
            </a:r>
            <a:br>
              <a:rPr lang="en-US" sz="3500" b="1" i="1" dirty="0" smtClean="0">
                <a:solidFill>
                  <a:schemeClr val="accent6"/>
                </a:solidFill>
              </a:rPr>
            </a:br>
            <a:r>
              <a:rPr lang="en-US" sz="2800" i="1" dirty="0" smtClean="0"/>
              <a:t>Field-test version</a:t>
            </a:r>
            <a:endParaRPr lang="en-US" sz="2800" i="1" dirty="0"/>
          </a:p>
        </p:txBody>
      </p:sp>
      <p:sp>
        <p:nvSpPr>
          <p:cNvPr id="5" name="Subtitle 2"/>
          <p:cNvSpPr txBox="1">
            <a:spLocks/>
          </p:cNvSpPr>
          <p:nvPr/>
        </p:nvSpPr>
        <p:spPr>
          <a:xfrm>
            <a:off x="1517900" y="4345230"/>
            <a:ext cx="6400800" cy="113842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Los Angeles Unified School District</a:t>
            </a:r>
            <a:br>
              <a:rPr lang="en-US" dirty="0" smtClean="0"/>
            </a:br>
            <a:r>
              <a:rPr lang="en-US" dirty="0" smtClean="0"/>
              <a:t> </a:t>
            </a:r>
            <a:endParaRPr lang="en-US" dirty="0"/>
          </a:p>
        </p:txBody>
      </p:sp>
    </p:spTree>
    <p:extLst>
      <p:ext uri="{BB962C8B-B14F-4D97-AF65-F5344CB8AC3E}">
        <p14:creationId xmlns:p14="http://schemas.microsoft.com/office/powerpoint/2010/main" val="927338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734" y="371258"/>
            <a:ext cx="2502608"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Content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2" name="Rectangle 1"/>
          <p:cNvSpPr/>
          <p:nvPr/>
        </p:nvSpPr>
        <p:spPr>
          <a:xfrm>
            <a:off x="239232" y="1676409"/>
            <a:ext cx="7829993" cy="486002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21174" y="1740372"/>
            <a:ext cx="6117776" cy="5427127"/>
          </a:xfrm>
          <a:prstGeom prst="rect">
            <a:avLst/>
          </a:prstGeom>
          <a:noFill/>
        </p:spPr>
        <p:txBody>
          <a:bodyPr wrap="square" rtlCol="0">
            <a:spAutoFit/>
          </a:bodyPr>
          <a:lstStyle/>
          <a:p>
            <a:pPr>
              <a:lnSpc>
                <a:spcPts val="2600"/>
              </a:lnSpc>
            </a:pPr>
            <a:r>
              <a:rPr lang="en-US" sz="2000" dirty="0" smtClean="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Grades by Class</a:t>
            </a:r>
          </a:p>
          <a:p>
            <a:pPr>
              <a:lnSpc>
                <a:spcPts val="2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Current Grade Recording Process &amp; Proposed Grade Recording Process</a:t>
            </a:r>
          </a:p>
          <a:p>
            <a:pPr>
              <a:lnSpc>
                <a:spcPts val="2600"/>
              </a:lnSpc>
            </a:pPr>
            <a:endParaRPr lang="en-US" sz="2000" dirty="0">
              <a:solidFill>
                <a:schemeClr val="tx1">
                  <a:lumMod val="65000"/>
                  <a:lumOff val="35000"/>
                </a:schemeClr>
              </a:solidFill>
              <a:latin typeface="Segoe UI Light" panose="020B0502040204020203" pitchFamily="34" charset="0"/>
              <a:ea typeface="Segoe UI Black" panose="020B0A02040204020203" pitchFamily="34" charset="0"/>
              <a:cs typeface="Segoe UI Light" panose="020B0502040204020203" pitchFamily="34" charset="0"/>
            </a:endParaRPr>
          </a:p>
          <a:p>
            <a:pPr>
              <a:lnSpc>
                <a:spcPts val="2600"/>
              </a:lnSpc>
            </a:pPr>
            <a:r>
              <a:rPr lang="en-US" sz="2000" dirty="0" smtClean="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Grades by Student</a:t>
            </a:r>
          </a:p>
          <a:p>
            <a:pPr marL="0" lvl="1">
              <a:lnSpc>
                <a:spcPts val="2600"/>
              </a:lnSpc>
            </a:pPr>
            <a:r>
              <a:rPr lang="en-US" dirty="0">
                <a:solidFill>
                  <a:schemeClr val="tx1">
                    <a:lumMod val="65000"/>
                    <a:lumOff val="35000"/>
                  </a:schemeClr>
                </a:solidFill>
                <a:latin typeface="Segoe UI Light" panose="020B0502040204020203" pitchFamily="34" charset="0"/>
                <a:cs typeface="Segoe UI Light" panose="020B0502040204020203" pitchFamily="34" charset="0"/>
              </a:rPr>
              <a:t>Current Grade Recording </a:t>
            </a: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Process &amp; Proposed Grade Recording Process</a:t>
            </a:r>
          </a:p>
          <a:p>
            <a:pPr marL="0" lvl="1">
              <a:lnSpc>
                <a:spcPts val="2600"/>
              </a:lnSpc>
            </a:pPr>
            <a:endParaRPr lang="en-US" sz="12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endParaRPr>
          </a:p>
          <a:p>
            <a:pPr>
              <a:lnSpc>
                <a:spcPts val="2600"/>
              </a:lnSpc>
            </a:pPr>
            <a:r>
              <a:rPr lang="en-US" sz="2000" dirty="0" smtClean="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Elementary Report Card</a:t>
            </a:r>
            <a:endParaRPr lang="en-US" sz="2000" dirty="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a:p>
            <a:pPr marL="0" lvl="1">
              <a:lnSpc>
                <a:spcPts val="2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Current Report Card &amp; Proposed Report Card</a:t>
            </a:r>
          </a:p>
          <a:p>
            <a:pPr marL="0" lvl="1">
              <a:lnSpc>
                <a:spcPts val="2600"/>
              </a:lnSpc>
            </a:pPr>
            <a:endParaRPr lang="en-US" sz="12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endParaRPr>
          </a:p>
          <a:p>
            <a:pPr>
              <a:lnSpc>
                <a:spcPts val="2600"/>
              </a:lnSpc>
            </a:pPr>
            <a:r>
              <a:rPr lang="en-US" sz="2000" dirty="0" smtClean="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Teacher Verification Report</a:t>
            </a:r>
            <a:endParaRPr lang="en-US" sz="2000" dirty="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a:p>
            <a:pPr marL="0" lvl="1">
              <a:lnSpc>
                <a:spcPts val="2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Current TVR &amp; Proposed TVR</a:t>
            </a:r>
          </a:p>
          <a:p>
            <a:pPr marL="0" lvl="1">
              <a:lnSpc>
                <a:spcPts val="2600"/>
              </a:lnSpc>
            </a:pPr>
            <a:endParaRPr lang="en-US" sz="12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endParaRPr>
          </a:p>
          <a:p>
            <a:pPr>
              <a:lnSpc>
                <a:spcPts val="2600"/>
              </a:lnSpc>
            </a:pPr>
            <a:r>
              <a:rPr lang="en-US" sz="2000" dirty="0" smtClean="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rPr>
              <a:t>Database Design &amp; Glossary</a:t>
            </a:r>
            <a:endParaRPr lang="en-US" sz="2000" dirty="0">
              <a:solidFill>
                <a:schemeClr val="tx1">
                  <a:lumMod val="65000"/>
                  <a:lumOff val="35000"/>
                </a:schemeClr>
              </a:solidFill>
              <a:latin typeface="Segoe UI Semibold" panose="020B0702040204020203" pitchFamily="34" charset="0"/>
              <a:ea typeface="Segoe UI Black" panose="020B0A02040204020203" pitchFamily="34" charset="0"/>
              <a:cs typeface="Segoe UI Semibold" panose="020B0702040204020203" pitchFamily="34" charset="0"/>
            </a:endParaRPr>
          </a:p>
          <a:p>
            <a:pPr marL="0" lvl="1">
              <a:lnSpc>
                <a:spcPts val="2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Proposed Database </a:t>
            </a:r>
            <a:r>
              <a:rPr lang="en-US" dirty="0">
                <a:solidFill>
                  <a:schemeClr val="tx1">
                    <a:lumMod val="65000"/>
                    <a:lumOff val="35000"/>
                  </a:schemeClr>
                </a:solidFill>
                <a:latin typeface="Segoe UI Light" panose="020B0502040204020203" pitchFamily="34" charset="0"/>
                <a:cs typeface="Segoe UI Light" panose="020B0502040204020203" pitchFamily="34" charset="0"/>
              </a:rPr>
              <a:t>Design </a:t>
            </a: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and </a:t>
            </a:r>
            <a:r>
              <a:rPr lang="en-US" dirty="0">
                <a:solidFill>
                  <a:schemeClr val="tx1">
                    <a:lumMod val="65000"/>
                    <a:lumOff val="35000"/>
                  </a:schemeClr>
                </a:solidFill>
                <a:latin typeface="Segoe UI Light" panose="020B0502040204020203" pitchFamily="34" charset="0"/>
                <a:cs typeface="Segoe UI Light" panose="020B0502040204020203" pitchFamily="34" charset="0"/>
              </a:rPr>
              <a:t>Key </a:t>
            </a: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Terms</a:t>
            </a:r>
          </a:p>
        </p:txBody>
      </p:sp>
      <p:sp>
        <p:nvSpPr>
          <p:cNvPr id="167" name="TextBox 166"/>
          <p:cNvSpPr txBox="1"/>
          <p:nvPr/>
        </p:nvSpPr>
        <p:spPr>
          <a:xfrm>
            <a:off x="333940" y="1631377"/>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1</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68" name="TextBox 167"/>
          <p:cNvSpPr txBox="1"/>
          <p:nvPr/>
        </p:nvSpPr>
        <p:spPr>
          <a:xfrm>
            <a:off x="365194" y="2642806"/>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2</a:t>
            </a:r>
          </a:p>
        </p:txBody>
      </p:sp>
      <p:sp>
        <p:nvSpPr>
          <p:cNvPr id="169" name="TextBox 168"/>
          <p:cNvSpPr txBox="1"/>
          <p:nvPr/>
        </p:nvSpPr>
        <p:spPr>
          <a:xfrm>
            <a:off x="374831" y="361640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3</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0" name="TextBox 169"/>
          <p:cNvSpPr txBox="1"/>
          <p:nvPr/>
        </p:nvSpPr>
        <p:spPr>
          <a:xfrm>
            <a:off x="371482" y="4640514"/>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4</a:t>
            </a:r>
          </a:p>
        </p:txBody>
      </p:sp>
      <p:sp>
        <p:nvSpPr>
          <p:cNvPr id="171" name="TextBox 170"/>
          <p:cNvSpPr txBox="1"/>
          <p:nvPr/>
        </p:nvSpPr>
        <p:spPr>
          <a:xfrm>
            <a:off x="371482" y="5609474"/>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5</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077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1539063" y="3530508"/>
            <a:ext cx="6530162" cy="153619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1225" y="371258"/>
            <a:ext cx="4758034"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Grades by Class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2" name="Rectangle 1"/>
          <p:cNvSpPr/>
          <p:nvPr/>
        </p:nvSpPr>
        <p:spPr>
          <a:xfrm>
            <a:off x="1539063" y="1814638"/>
            <a:ext cx="6530162" cy="1536697"/>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42730" y="1859906"/>
            <a:ext cx="6308216" cy="1477328"/>
          </a:xfrm>
          <a:prstGeom prst="rect">
            <a:avLst/>
          </a:prstGeom>
          <a:noFill/>
        </p:spPr>
        <p:txBody>
          <a:bodyPr wrap="square" rtlCol="0">
            <a:spAutoFit/>
          </a:bodyPr>
          <a:lstStyle/>
          <a:p>
            <a:pPr>
              <a:lnSpc>
                <a:spcPts val="3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The grades by class screen allows a user to enter grades and comments for students assigned to the same class (course-section) on one single screen.</a:t>
            </a:r>
          </a:p>
        </p:txBody>
      </p:sp>
      <p:sp>
        <p:nvSpPr>
          <p:cNvPr id="166" name="Rectangle 165"/>
          <p:cNvSpPr/>
          <p:nvPr/>
        </p:nvSpPr>
        <p:spPr>
          <a:xfrm>
            <a:off x="239232" y="1374790"/>
            <a:ext cx="342900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3685" y="3490944"/>
            <a:ext cx="6226064" cy="1477328"/>
          </a:xfrm>
          <a:prstGeom prst="rect">
            <a:avLst/>
          </a:prstGeom>
        </p:spPr>
        <p:txBody>
          <a:bodyPr wrap="square">
            <a:spAutoFit/>
          </a:bodyPr>
          <a:lstStyle/>
          <a:p>
            <a:pPr>
              <a:lnSpc>
                <a:spcPts val="3600"/>
              </a:lnSpc>
            </a:pPr>
            <a:r>
              <a:rPr lang="en-US" dirty="0">
                <a:solidFill>
                  <a:schemeClr val="tx1">
                    <a:lumMod val="65000"/>
                    <a:lumOff val="35000"/>
                  </a:schemeClr>
                </a:solidFill>
                <a:latin typeface="Segoe UI Light" panose="020B0502040204020203" pitchFamily="34" charset="0"/>
                <a:cs typeface="Segoe UI Light" panose="020B0502040204020203" pitchFamily="34" charset="0"/>
              </a:rPr>
              <a:t>This is especially helpful for teachers taking these classes where they are able to award marks for the class in one go instead of awarding marks for different students individually.</a:t>
            </a:r>
          </a:p>
        </p:txBody>
      </p:sp>
      <p:sp>
        <p:nvSpPr>
          <p:cNvPr id="175" name="TextBox 174"/>
          <p:cNvSpPr txBox="1"/>
          <p:nvPr/>
        </p:nvSpPr>
        <p:spPr>
          <a:xfrm>
            <a:off x="8611181" y="5986957"/>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1</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6" name="Rectangle 175"/>
          <p:cNvSpPr/>
          <p:nvPr/>
        </p:nvSpPr>
        <p:spPr>
          <a:xfrm>
            <a:off x="240398" y="1808130"/>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WHAT</a:t>
            </a:r>
            <a:endParaRPr lang="en-US" dirty="0">
              <a:solidFill>
                <a:schemeClr val="bg1"/>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36204" y="3524229"/>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WHY</a:t>
            </a:r>
            <a:endParaRPr lang="en-US" dirty="0">
              <a:solidFill>
                <a:schemeClr val="bg1"/>
              </a:solidFill>
            </a:endParaRPr>
          </a:p>
        </p:txBody>
      </p:sp>
      <p:pic>
        <p:nvPicPr>
          <p:cNvPr id="179" name="Picture 7" descr="\\MAGNUM\Projects\Microsoft\Cloud Power FY12\Design\ICONS_PNG\Gears.png"/>
          <p:cNvPicPr>
            <a:picLocks noChangeAspect="1" noChangeArrowheads="1"/>
          </p:cNvPicPr>
          <p:nvPr/>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416126" y="2014555"/>
            <a:ext cx="825635" cy="1100847"/>
          </a:xfrm>
          <a:prstGeom prst="rect">
            <a:avLst/>
          </a:prstGeom>
          <a:noFill/>
        </p:spPr>
      </p:pic>
      <p:pic>
        <p:nvPicPr>
          <p:cNvPr id="181" name="Picture 7" descr="\\MAGNUM\Projects\Microsoft\Cloud Power FY12\Design\ICONS_PNG\Control.png"/>
          <p:cNvPicPr>
            <a:picLocks noChangeAspect="1" noChangeArrowheads="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auto">
          <a:xfrm>
            <a:off x="446554" y="3788949"/>
            <a:ext cx="741209" cy="988278"/>
          </a:xfrm>
          <a:prstGeom prst="rect">
            <a:avLst/>
          </a:prstGeom>
          <a:noFill/>
        </p:spPr>
      </p:pic>
    </p:spTree>
    <p:extLst>
      <p:ext uri="{BB962C8B-B14F-4D97-AF65-F5344CB8AC3E}">
        <p14:creationId xmlns:p14="http://schemas.microsoft.com/office/powerpoint/2010/main" val="296312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 y="2510654"/>
            <a:ext cx="9143999" cy="122597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latin typeface="Segoe UI Light" panose="020B0502040204020203" pitchFamily="34" charset="0"/>
                <a:cs typeface="Segoe UI Light" panose="020B0502040204020203" pitchFamily="34" charset="0"/>
              </a:rPr>
              <a:t>  CURRENT GRADE RECORDING PROCESS</a:t>
            </a:r>
            <a:endParaRPr lang="en-US" sz="3600" dirty="0">
              <a:solidFill>
                <a:schemeClr val="bg1"/>
              </a:solidFill>
              <a:latin typeface="Segoe UI Light" panose="020B0502040204020203" pitchFamily="34" charset="0"/>
              <a:cs typeface="Segoe UI Light" panose="020B0502040204020203" pitchFamily="34" charset="0"/>
            </a:endParaRPr>
          </a:p>
        </p:txBody>
      </p:sp>
      <p:sp>
        <p:nvSpPr>
          <p:cNvPr id="175" name="Rectangle 174"/>
          <p:cNvSpPr/>
          <p:nvPr/>
        </p:nvSpPr>
        <p:spPr>
          <a:xfrm>
            <a:off x="181225" y="371258"/>
            <a:ext cx="4758034"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Grades by Class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6" name="Rectangle 175"/>
          <p:cNvSpPr/>
          <p:nvPr/>
        </p:nvSpPr>
        <p:spPr>
          <a:xfrm>
            <a:off x="239232" y="1374790"/>
            <a:ext cx="342900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4182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848949" y="1575086"/>
            <a:ext cx="5804010" cy="3836887"/>
          </a:xfrm>
          <a:prstGeom prst="rect">
            <a:avLst/>
          </a:prstGeom>
        </p:spPr>
      </p:pic>
      <p:pic>
        <p:nvPicPr>
          <p:cNvPr id="172" name="Picture 171"/>
          <p:cNvPicPr>
            <a:picLocks noChangeAspect="1"/>
          </p:cNvPicPr>
          <p:nvPr/>
        </p:nvPicPr>
        <p:blipFill rotWithShape="1">
          <a:blip r:embed="rId4"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173" name="Picture 17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43054" y="2176814"/>
            <a:ext cx="1099613" cy="319318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455055" y="3406495"/>
            <a:ext cx="1028700" cy="136654"/>
          </a:xfrm>
          <a:prstGeom prst="rect">
            <a:avLst/>
          </a:prstGeom>
        </p:spPr>
      </p:pic>
      <p:pic>
        <p:nvPicPr>
          <p:cNvPr id="174" name="Picture 17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43133" y="2100573"/>
            <a:ext cx="2672782" cy="5300453"/>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1</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374735"/>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Navigate to </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Manage Grades by Class</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under</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Admin</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on the menu</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920616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500"/>
                                        <p:tgtEl>
                                          <p:spTgt spid="174"/>
                                        </p:tgtEl>
                                      </p:cBhvr>
                                    </p:animEffect>
                                    <p:anim calcmode="lin" valueType="num">
                                      <p:cBhvr>
                                        <p:cTn id="8" dur="500" fill="hold"/>
                                        <p:tgtEl>
                                          <p:spTgt spid="174"/>
                                        </p:tgtEl>
                                        <p:attrNameLst>
                                          <p:attrName>ppt_x</p:attrName>
                                        </p:attrNameLst>
                                      </p:cBhvr>
                                      <p:tavLst>
                                        <p:tav tm="0">
                                          <p:val>
                                            <p:strVal val="#ppt_x"/>
                                          </p:val>
                                        </p:tav>
                                        <p:tav tm="100000">
                                          <p:val>
                                            <p:strVal val="#ppt_x"/>
                                          </p:val>
                                        </p:tav>
                                      </p:tavLst>
                                    </p:anim>
                                    <p:anim calcmode="lin" valueType="num">
                                      <p:cBhvr>
                                        <p:cTn id="9" dur="500" fill="hold"/>
                                        <p:tgtEl>
                                          <p:spTgt spid="1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42" presetClass="path" presetSubtype="0" accel="50000" decel="50000" fill="hold" nodeType="afterEffect">
                                  <p:stCondLst>
                                    <p:cond delay="0"/>
                                  </p:stCondLst>
                                  <p:childTnLst>
                                    <p:animMotion origin="layout" path="M 3.75E-6 -2.59259E-6 L 0.06757 0.18935 " pathEditMode="relative" rAng="0" ptsTypes="AA">
                                      <p:cBhvr>
                                        <p:cTn id="16" dur="500" fill="hold"/>
                                        <p:tgtEl>
                                          <p:spTgt spid="174"/>
                                        </p:tgtEl>
                                        <p:attrNameLst>
                                          <p:attrName>ppt_x</p:attrName>
                                          <p:attrName>ppt_y</p:attrName>
                                        </p:attrNameLst>
                                      </p:cBhvr>
                                      <p:rCtr x="3372" y="9468"/>
                                    </p:animMotion>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3" name="Picture 17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pic>
        <p:nvPicPr>
          <p:cNvPr id="2" name="Picture 1"/>
          <p:cNvPicPr>
            <a:picLocks noChangeAspect="1"/>
          </p:cNvPicPr>
          <p:nvPr/>
        </p:nvPicPr>
        <p:blipFill>
          <a:blip r:embed="rId4"/>
          <a:stretch>
            <a:fillRect/>
          </a:stretch>
        </p:blipFill>
        <p:spPr>
          <a:xfrm>
            <a:off x="2850549" y="1585221"/>
            <a:ext cx="5805924" cy="4160912"/>
          </a:xfrm>
          <a:prstGeom prst="rect">
            <a:avLst/>
          </a:prstGeom>
        </p:spPr>
      </p:pic>
      <p:pic>
        <p:nvPicPr>
          <p:cNvPr id="172" name="Picture 171"/>
          <p:cNvPicPr>
            <a:picLocks noChangeAspect="1"/>
          </p:cNvPicPr>
          <p:nvPr/>
        </p:nvPicPr>
        <p:blipFill rotWithShape="1">
          <a:blip r:embed="rId5"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891044" y="2534257"/>
            <a:ext cx="1092125" cy="1465778"/>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18459" y="2552700"/>
            <a:ext cx="1008126" cy="85798"/>
          </a:xfrm>
          <a:prstGeom prst="rect">
            <a:avLst/>
          </a:prstGeom>
        </p:spPr>
      </p:pic>
      <p:pic>
        <p:nvPicPr>
          <p:cNvPr id="175" name="Picture 17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543448" y="2398424"/>
            <a:ext cx="2672782" cy="5300453"/>
          </a:xfrm>
          <a:prstGeom prst="rect">
            <a:avLst/>
          </a:prstGeom>
        </p:spPr>
      </p:pic>
      <p:sp>
        <p:nvSpPr>
          <p:cNvPr id="176" name="Rectangle 175"/>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2</a:t>
            </a:r>
          </a:p>
        </p:txBody>
      </p:sp>
      <p:sp>
        <p:nvSpPr>
          <p:cNvPr id="179" name="Rectangle 178"/>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49"/>
            <a:ext cx="2009882" cy="2144177"/>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School Year,</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School </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and Primary Educator</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on the presented screen</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(Manage Grades by Class)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88" name="Rectangle 187"/>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2579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anim calcmode="lin" valueType="num">
                                      <p:cBhvr>
                                        <p:cTn id="8" dur="500" fill="hold"/>
                                        <p:tgtEl>
                                          <p:spTgt spid="175"/>
                                        </p:tgtEl>
                                        <p:attrNameLst>
                                          <p:attrName>ppt_x</p:attrName>
                                        </p:attrNameLst>
                                      </p:cBhvr>
                                      <p:tavLst>
                                        <p:tav tm="0">
                                          <p:val>
                                            <p:strVal val="#ppt_x"/>
                                          </p:val>
                                        </p:tav>
                                        <p:tav tm="100000">
                                          <p:val>
                                            <p:strVal val="#ppt_x"/>
                                          </p:val>
                                        </p:tav>
                                      </p:tavLst>
                                    </p:anim>
                                    <p:anim calcmode="lin" valueType="num">
                                      <p:cBhvr>
                                        <p:cTn id="9" dur="500" fill="hold"/>
                                        <p:tgtEl>
                                          <p:spTgt spid="17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childTnLst>
                          </p:cTn>
                        </p:par>
                        <p:par>
                          <p:cTn id="14" fill="hold">
                            <p:stCondLst>
                              <p:cond delay="1000"/>
                            </p:stCondLst>
                            <p:childTnLst>
                              <p:par>
                                <p:cTn id="15" presetID="42" presetClass="path" presetSubtype="0" accel="50000" decel="50000" fill="hold" nodeType="afterEffect">
                                  <p:stCondLst>
                                    <p:cond delay="0"/>
                                  </p:stCondLst>
                                  <p:childTnLst>
                                    <p:animMotion origin="layout" path="M -3.75E-6 -1.11111E-6 L 0.03959 0.02315 " pathEditMode="relative" rAng="0" ptsTypes="AA">
                                      <p:cBhvr>
                                        <p:cTn id="16" dur="500" fill="hold"/>
                                        <p:tgtEl>
                                          <p:spTgt spid="175"/>
                                        </p:tgtEl>
                                        <p:attrNameLst>
                                          <p:attrName>ppt_x</p:attrName>
                                          <p:attrName>ppt_y</p:attrName>
                                        </p:attrNameLst>
                                      </p:cBhvr>
                                      <p:rCtr x="1979" y="1157"/>
                                    </p:animMotion>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3" name="Picture 17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50422" y="1574392"/>
            <a:ext cx="5804984" cy="4160239"/>
          </a:xfrm>
          <a:prstGeom prst="rect">
            <a:avLst/>
          </a:prstGeom>
        </p:spPr>
      </p:pic>
      <p:pic>
        <p:nvPicPr>
          <p:cNvPr id="172" name="Picture 171"/>
          <p:cNvPicPr>
            <a:picLocks noChangeAspect="1"/>
          </p:cNvPicPr>
          <p:nvPr/>
        </p:nvPicPr>
        <p:blipFill rotWithShape="1">
          <a:blip r:embed="rId5"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275298" y="2485197"/>
            <a:ext cx="925830" cy="21870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267418" y="2493494"/>
            <a:ext cx="925830" cy="214685"/>
          </a:xfrm>
          <a:prstGeom prst="rect">
            <a:avLst/>
          </a:prstGeom>
        </p:spPr>
      </p:pic>
      <p:pic>
        <p:nvPicPr>
          <p:cNvPr id="176" name="Picture 17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801295" y="2389032"/>
            <a:ext cx="2672782" cy="5300453"/>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p:cNvSpPr txBox="1"/>
          <p:nvPr/>
        </p:nvSpPr>
        <p:spPr>
          <a:xfrm>
            <a:off x="268624"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3</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81" name="Rectangle 18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281812" y="2516850"/>
            <a:ext cx="2009882" cy="1631216"/>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School Year</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and Term Code</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on the presented screen</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 by Class)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5" name="Rectangle 174"/>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1516051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anim calcmode="lin" valueType="num">
                                      <p:cBhvr>
                                        <p:cTn id="8" dur="500" fill="hold"/>
                                        <p:tgtEl>
                                          <p:spTgt spid="176"/>
                                        </p:tgtEl>
                                        <p:attrNameLst>
                                          <p:attrName>ppt_x</p:attrName>
                                        </p:attrNameLst>
                                      </p:cBhvr>
                                      <p:tavLst>
                                        <p:tav tm="0">
                                          <p:val>
                                            <p:strVal val="#ppt_x"/>
                                          </p:val>
                                        </p:tav>
                                        <p:tav tm="100000">
                                          <p:val>
                                            <p:strVal val="#ppt_x"/>
                                          </p:val>
                                        </p:tav>
                                      </p:tavLst>
                                    </p:anim>
                                    <p:anim calcmode="lin" valueType="num">
                                      <p:cBhvr>
                                        <p:cTn id="9" dur="500" fill="hold"/>
                                        <p:tgtEl>
                                          <p:spTgt spid="17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par>
                          <p:cTn id="14" fill="hold">
                            <p:stCondLst>
                              <p:cond delay="1000"/>
                            </p:stCondLst>
                            <p:childTnLst>
                              <p:par>
                                <p:cTn id="15" presetID="42" presetClass="path" presetSubtype="0" accel="50000" decel="50000" fill="hold" nodeType="afterEffect">
                                  <p:stCondLst>
                                    <p:cond delay="0"/>
                                  </p:stCondLst>
                                  <p:childTnLst>
                                    <p:animMotion origin="layout" path="M 1.04167E-6 -2.22222E-6 L 0.03867 0.03148 " pathEditMode="relative" rAng="0" ptsTypes="AA">
                                      <p:cBhvr>
                                        <p:cTn id="16" dur="500" fill="hold"/>
                                        <p:tgtEl>
                                          <p:spTgt spid="176"/>
                                        </p:tgtEl>
                                        <p:attrNameLst>
                                          <p:attrName>ppt_x</p:attrName>
                                          <p:attrName>ppt_y</p:attrName>
                                        </p:attrNameLst>
                                      </p:cBhvr>
                                      <p:rCtr x="1927" y="1574"/>
                                    </p:animMotion>
                                  </p:childTnLst>
                                </p:cTn>
                              </p:par>
                            </p:childTnLst>
                          </p:cTn>
                        </p:par>
                        <p:par>
                          <p:cTn id="17" fill="hold">
                            <p:stCondLst>
                              <p:cond delay="1500"/>
                            </p:stCondLst>
                            <p:childTnLst>
                              <p:par>
                                <p:cTn id="18" presetID="1"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2860240" y="1575085"/>
            <a:ext cx="5796644" cy="5679902"/>
          </a:xfrm>
          <a:prstGeom prst="rect">
            <a:avLst/>
          </a:prstGeom>
        </p:spPr>
      </p:pic>
      <p:pic>
        <p:nvPicPr>
          <p:cNvPr id="169" name="Picture 16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5" name="Picture 174"/>
          <p:cNvPicPr>
            <a:picLocks noChangeAspect="1"/>
          </p:cNvPicPr>
          <p:nvPr/>
        </p:nvPicPr>
        <p:blipFill>
          <a:blip r:embed="rId5"/>
          <a:stretch>
            <a:fillRect/>
          </a:stretch>
        </p:blipFill>
        <p:spPr>
          <a:xfrm>
            <a:off x="2472131" y="6301238"/>
            <a:ext cx="6561032" cy="916404"/>
          </a:xfrm>
          <a:prstGeom prst="rect">
            <a:avLst/>
          </a:prstGeom>
        </p:spPr>
      </p:pic>
      <p:pic>
        <p:nvPicPr>
          <p:cNvPr id="173" name="Picture 17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178" name="Picture 17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258870" y="2798607"/>
            <a:ext cx="2672782" cy="5300453"/>
          </a:xfrm>
          <a:prstGeom prst="rect">
            <a:avLst/>
          </a:prstGeom>
        </p:spPr>
      </p:pic>
      <p:sp>
        <p:nvSpPr>
          <p:cNvPr id="179" name="Rectangle 178"/>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4</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49"/>
            <a:ext cx="2009882" cy="1887696"/>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View Grades</a:t>
            </a:r>
          </a:p>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a</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gainst the row that you intend to view or edit on the presented screen</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 by Class)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87937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5E-6 1.11022E-16 L 0.00013 -0.06111 " pathEditMode="relative" rAng="0" ptsTypes="AA">
                                      <p:cBhvr>
                                        <p:cTn id="6" dur="2000" fill="hold"/>
                                        <p:tgtEl>
                                          <p:spTgt spid="5"/>
                                        </p:tgtEl>
                                        <p:attrNameLst>
                                          <p:attrName>ppt_x</p:attrName>
                                          <p:attrName>ppt_y</p:attrName>
                                        </p:attrNameLst>
                                      </p:cBhvr>
                                      <p:rCtr x="0" y="-305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5" name="Picture 174"/>
          <p:cNvPicPr>
            <a:picLocks noChangeAspect="1"/>
          </p:cNvPicPr>
          <p:nvPr/>
        </p:nvPicPr>
        <p:blipFill>
          <a:blip r:embed="rId3"/>
          <a:stretch>
            <a:fillRect/>
          </a:stretch>
        </p:blipFill>
        <p:spPr>
          <a:xfrm>
            <a:off x="2472131" y="6301238"/>
            <a:ext cx="6561032" cy="916404"/>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170" name="Picture 169"/>
          <p:cNvPicPr>
            <a:picLocks noChangeAspect="1"/>
          </p:cNvPicPr>
          <p:nvPr/>
        </p:nvPicPr>
        <p:blipFill rotWithShape="1">
          <a:blip r:embed="rId5"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2" name="Picture 1"/>
          <p:cNvPicPr>
            <a:picLocks noChangeAspect="1"/>
          </p:cNvPicPr>
          <p:nvPr/>
        </p:nvPicPr>
        <p:blipFill>
          <a:blip r:embed="rId6"/>
          <a:stretch>
            <a:fillRect/>
          </a:stretch>
        </p:blipFill>
        <p:spPr>
          <a:xfrm>
            <a:off x="2869460" y="1587295"/>
            <a:ext cx="5786978" cy="4147335"/>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75738" y="2475065"/>
            <a:ext cx="596052" cy="312927"/>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875705" y="2477170"/>
            <a:ext cx="590803" cy="306342"/>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884102" y="2369670"/>
            <a:ext cx="562356" cy="119602"/>
          </a:xfrm>
          <a:prstGeom prst="rect">
            <a:avLst/>
          </a:prstGeom>
        </p:spPr>
      </p:pic>
      <p:pic>
        <p:nvPicPr>
          <p:cNvPr id="176" name="Picture 175"/>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333253" y="2354333"/>
            <a:ext cx="2672782" cy="5300453"/>
          </a:xfrm>
          <a:prstGeom prst="rect">
            <a:avLst/>
          </a:prstGeom>
        </p:spPr>
      </p:pic>
      <p:sp>
        <p:nvSpPr>
          <p:cNvPr id="179" name="Rectangle 178"/>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5</a:t>
            </a: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49"/>
            <a:ext cx="2009882" cy="2144177"/>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Grading Period</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that you intend to edit grades for and click on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Edit</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on the presented screen</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(Student Grades by Class)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8" name="Rectangle 177"/>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44190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08333E-6 3.7037E-7 L -2.08333E-6 0.00023 C -0.00026 0.01574 -0.00078 0.03171 -0.00078 0.04792 L 0.03854 0.00926 L 0.03854 0.00949 " pathEditMode="relative" rAng="0" ptsTypes="AAAAA">
                                      <p:cBhvr>
                                        <p:cTn id="6" dur="2000" fill="hold"/>
                                        <p:tgtEl>
                                          <p:spTgt spid="176"/>
                                        </p:tgtEl>
                                        <p:attrNameLst>
                                          <p:attrName>ppt_x</p:attrName>
                                          <p:attrName>ppt_y</p:attrName>
                                        </p:attrNameLst>
                                      </p:cBhvr>
                                      <p:rCtr x="1888" y="2384"/>
                                    </p:animMotion>
                                  </p:childTnLst>
                                </p:cTn>
                              </p:par>
                              <p:par>
                                <p:cTn id="7" presetID="22" presetClass="entr" presetSubtype="1"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500"/>
                                        <p:tgtEl>
                                          <p:spTgt spid="3"/>
                                        </p:tgtEl>
                                      </p:cBhvr>
                                    </p:animEffect>
                                  </p:childTnLst>
                                </p:cTn>
                              </p:par>
                              <p:par>
                                <p:cTn id="10" presetID="1" presetClass="entr" presetSubtype="0" fill="hold" nodeType="withEffect">
                                  <p:stCondLst>
                                    <p:cond delay="70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nodeType="withEffect">
                                  <p:stCondLst>
                                    <p:cond delay="1600"/>
                                  </p:stCondLst>
                                  <p:childTnLst>
                                    <p:set>
                                      <p:cBhvr>
                                        <p:cTn id="13" dur="1" fill="hold">
                                          <p:stCondLst>
                                            <p:cond delay="0"/>
                                          </p:stCondLst>
                                        </p:cTn>
                                        <p:tgtEl>
                                          <p:spTgt spid="6"/>
                                        </p:tgtEl>
                                        <p:attrNameLst>
                                          <p:attrName>style.visibility</p:attrName>
                                        </p:attrNameLst>
                                      </p:cBhvr>
                                      <p:to>
                                        <p:strVal val="visible"/>
                                      </p:to>
                                    </p:set>
                                  </p:childTnLst>
                                </p:cTn>
                              </p:par>
                              <p:par>
                                <p:cTn id="14" presetID="22" presetClass="exit" presetSubtype="4" fill="hold" nodeType="withEffect">
                                  <p:stCondLst>
                                    <p:cond delay="1600"/>
                                  </p:stCondLst>
                                  <p:childTnLst>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22" presetClass="exit" presetSubtype="4" fill="hold" nodeType="withEffect">
                                  <p:stCondLst>
                                    <p:cond delay="1600"/>
                                  </p:stCondLst>
                                  <p:childTnLst>
                                    <p:animEffect transition="out" filter="wipe(down)">
                                      <p:cBhvr>
                                        <p:cTn id="18" dur="500"/>
                                        <p:tgtEl>
                                          <p:spTgt spid="3"/>
                                        </p:tgtEl>
                                      </p:cBhvr>
                                    </p:animEffect>
                                    <p:set>
                                      <p:cBhvr>
                                        <p:cTn id="19"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5" name="Picture 174"/>
          <p:cNvPicPr>
            <a:picLocks noChangeAspect="1"/>
          </p:cNvPicPr>
          <p:nvPr/>
        </p:nvPicPr>
        <p:blipFill>
          <a:blip r:embed="rId3"/>
          <a:stretch>
            <a:fillRect/>
          </a:stretch>
        </p:blipFill>
        <p:spPr>
          <a:xfrm>
            <a:off x="2472131" y="6301238"/>
            <a:ext cx="6561032" cy="916404"/>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170" name="Picture 169"/>
          <p:cNvPicPr>
            <a:picLocks noChangeAspect="1"/>
          </p:cNvPicPr>
          <p:nvPr/>
        </p:nvPicPr>
        <p:blipFill rotWithShape="1">
          <a:blip r:embed="rId5"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58484" y="1580971"/>
            <a:ext cx="5786588" cy="4147054"/>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47397" y="3075064"/>
            <a:ext cx="401794" cy="487462"/>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648897" y="3081476"/>
            <a:ext cx="393117" cy="481657"/>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642996" y="2959759"/>
            <a:ext cx="392620" cy="112177"/>
          </a:xfrm>
          <a:prstGeom prst="rect">
            <a:avLst/>
          </a:prstGeom>
        </p:spPr>
      </p:pic>
      <p:pic>
        <p:nvPicPr>
          <p:cNvPr id="179" name="Picture 178"/>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5964114" y="2988359"/>
            <a:ext cx="2672782" cy="5300453"/>
          </a:xfrm>
          <a:prstGeom prst="rect">
            <a:avLst/>
          </a:prstGeom>
        </p:spPr>
      </p:pic>
      <p:sp>
        <p:nvSpPr>
          <p:cNvPr id="181" name="Rectangle 180"/>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6</a:t>
            </a:r>
          </a:p>
        </p:txBody>
      </p:sp>
      <p:sp>
        <p:nvSpPr>
          <p:cNvPr id="189" name="Rectangle 188"/>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p:cNvSpPr txBox="1"/>
          <p:nvPr/>
        </p:nvSpPr>
        <p:spPr>
          <a:xfrm>
            <a:off x="281812" y="2516849"/>
            <a:ext cx="2009882" cy="1887696"/>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Change the</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 comment(s)</a:t>
            </a:r>
          </a:p>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a</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gainst the row(s) that you intend to edit on the presented screen and click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Submit</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(Edit Grades by Class)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8" name="Rectangle 177"/>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84352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0833E-6 -7.40741E-7 L 2.70833E-6 0.00023 C -0.00078 0.0463 -0.00078 0.02963 -0.00078 0.04977 L -0.1642 -0.07106 " pathEditMode="relative" rAng="0" ptsTypes="AAAA">
                                      <p:cBhvr>
                                        <p:cTn id="6" dur="2000" fill="hold"/>
                                        <p:tgtEl>
                                          <p:spTgt spid="179"/>
                                        </p:tgtEl>
                                        <p:attrNameLst>
                                          <p:attrName>ppt_x</p:attrName>
                                          <p:attrName>ppt_y</p:attrName>
                                        </p:attrNameLst>
                                      </p:cBhvr>
                                      <p:rCtr x="-8216" y="-1065"/>
                                    </p:animMotion>
                                  </p:childTnLst>
                                </p:cTn>
                              </p:par>
                              <p:par>
                                <p:cTn id="7" presetID="22" presetClass="entr" presetSubtype="1"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up)">
                                      <p:cBhvr>
                                        <p:cTn id="9" dur="500"/>
                                        <p:tgtEl>
                                          <p:spTgt spid="7"/>
                                        </p:tgtEl>
                                      </p:cBhvr>
                                    </p:animEffect>
                                  </p:childTnLst>
                                </p:cTn>
                              </p:par>
                              <p:par>
                                <p:cTn id="10" presetID="1" presetClass="entr" presetSubtype="0" fill="hold" nodeType="withEffect">
                                  <p:stCondLst>
                                    <p:cond delay="60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nodeType="withEffect">
                                  <p:stCondLst>
                                    <p:cond delay="1300"/>
                                  </p:stCondLst>
                                  <p:childTnLst>
                                    <p:set>
                                      <p:cBhvr>
                                        <p:cTn id="13" dur="1" fill="hold">
                                          <p:stCondLst>
                                            <p:cond delay="0"/>
                                          </p:stCondLst>
                                        </p:cTn>
                                        <p:tgtEl>
                                          <p:spTgt spid="9"/>
                                        </p:tgtEl>
                                        <p:attrNameLst>
                                          <p:attrName>style.visibility</p:attrName>
                                        </p:attrNameLst>
                                      </p:cBhvr>
                                      <p:to>
                                        <p:strVal val="visible"/>
                                      </p:to>
                                    </p:set>
                                  </p:childTnLst>
                                </p:cTn>
                              </p:par>
                              <p:par>
                                <p:cTn id="14" presetID="22" presetClass="exit" presetSubtype="4" fill="hold" nodeType="withEffect">
                                  <p:stCondLst>
                                    <p:cond delay="1200"/>
                                  </p:stCondLst>
                                  <p:childTnLst>
                                    <p:animEffect transition="out" filter="wipe(down)">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22" presetClass="exit" presetSubtype="4" fill="hold" nodeType="withEffect">
                                  <p:stCondLst>
                                    <p:cond delay="1200"/>
                                  </p:stCondLst>
                                  <p:childTnLst>
                                    <p:animEffect transition="out" filter="wipe(dow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5" name="Picture 174"/>
          <p:cNvPicPr>
            <a:picLocks noChangeAspect="1"/>
          </p:cNvPicPr>
          <p:nvPr/>
        </p:nvPicPr>
        <p:blipFill>
          <a:blip r:embed="rId3"/>
          <a:stretch>
            <a:fillRect/>
          </a:stretch>
        </p:blipFill>
        <p:spPr>
          <a:xfrm>
            <a:off x="2472131" y="6301238"/>
            <a:ext cx="6561032" cy="916404"/>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170" name="Picture 169"/>
          <p:cNvPicPr>
            <a:picLocks noChangeAspect="1"/>
          </p:cNvPicPr>
          <p:nvPr/>
        </p:nvPicPr>
        <p:blipFill rotWithShape="1">
          <a:blip r:embed="rId5"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48085" y="1579685"/>
            <a:ext cx="5813867" cy="4166605"/>
          </a:xfrm>
          <a:prstGeom prst="rect">
            <a:avLst/>
          </a:prstGeom>
        </p:spPr>
      </p:pic>
      <p:sp>
        <p:nvSpPr>
          <p:cNvPr id="10" name="Oval 9"/>
          <p:cNvSpPr/>
          <p:nvPr/>
        </p:nvSpPr>
        <p:spPr>
          <a:xfrm>
            <a:off x="8013497" y="2876126"/>
            <a:ext cx="124119" cy="822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7</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49"/>
            <a:ext cx="2009882" cy="2144177"/>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You can now verify the</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 comment(s)</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that were edited have been updated correctly on the presented screen</a:t>
            </a:r>
            <a:endParaRPr lang="en-US" sz="1400" b="1" dirty="0" smtClean="0">
              <a:solidFill>
                <a:schemeClr val="tx1">
                  <a:lumMod val="65000"/>
                  <a:lumOff val="35000"/>
                </a:schemeClr>
              </a:solidFill>
              <a:latin typeface="Segoe UI" panose="020B0502040204020203" pitchFamily="34" charset="0"/>
              <a:cs typeface="Segoe UI" panose="020B0502040204020203" pitchFamily="34" charset="0"/>
            </a:endParaRP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(Student Grades by Class)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6721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of PD Modules </a:t>
            </a:r>
            <a:endParaRPr lang="en-US" dirty="0"/>
          </a:p>
        </p:txBody>
      </p:sp>
      <p:sp>
        <p:nvSpPr>
          <p:cNvPr id="3" name="Content Placeholder 2"/>
          <p:cNvSpPr>
            <a:spLocks noGrp="1"/>
          </p:cNvSpPr>
          <p:nvPr>
            <p:ph idx="1"/>
          </p:nvPr>
        </p:nvSpPr>
        <p:spPr/>
        <p:txBody>
          <a:bodyPr/>
          <a:lstStyle/>
          <a:p>
            <a:pPr marL="0" indent="0">
              <a:buNone/>
            </a:pPr>
            <a:r>
              <a:rPr lang="en-US" b="1" dirty="0" smtClean="0"/>
              <a:t>Module 1: August-September</a:t>
            </a:r>
            <a:br>
              <a:rPr lang="en-US" b="1" dirty="0" smtClean="0"/>
            </a:br>
            <a:r>
              <a:rPr lang="en-US" dirty="0" smtClean="0"/>
              <a:t>History and Purpose</a:t>
            </a:r>
          </a:p>
          <a:p>
            <a:pPr marL="0" indent="0">
              <a:buNone/>
            </a:pPr>
            <a:endParaRPr lang="en-US" sz="1200" dirty="0"/>
          </a:p>
          <a:p>
            <a:pPr marL="0" indent="0">
              <a:buNone/>
            </a:pPr>
            <a:r>
              <a:rPr lang="en-US" b="1" dirty="0" smtClean="0"/>
              <a:t>Module 2: September-October</a:t>
            </a:r>
            <a:br>
              <a:rPr lang="en-US" b="1" dirty="0" smtClean="0"/>
            </a:br>
            <a:r>
              <a:rPr lang="en-US" b="1" dirty="0" smtClean="0"/>
              <a:t>Standards-based grading and programs</a:t>
            </a:r>
          </a:p>
          <a:p>
            <a:pPr marL="0" indent="0">
              <a:buNone/>
            </a:pPr>
            <a:endParaRPr lang="en-US" sz="1200" dirty="0"/>
          </a:p>
          <a:p>
            <a:pPr marL="0" indent="0">
              <a:buNone/>
            </a:pPr>
            <a:r>
              <a:rPr lang="en-US" b="1" dirty="0" smtClean="0">
                <a:solidFill>
                  <a:srgbClr val="FF9E1D"/>
                </a:solidFill>
              </a:rPr>
              <a:t>Module 3: October</a:t>
            </a:r>
            <a:br>
              <a:rPr lang="en-US" b="1" dirty="0" smtClean="0">
                <a:solidFill>
                  <a:srgbClr val="FF9E1D"/>
                </a:solidFill>
              </a:rPr>
            </a:br>
            <a:r>
              <a:rPr lang="en-US" dirty="0" smtClean="0">
                <a:solidFill>
                  <a:srgbClr val="FF9E1D"/>
                </a:solidFill>
              </a:rPr>
              <a:t>Technology and </a:t>
            </a:r>
            <a:r>
              <a:rPr lang="en-US" dirty="0" err="1" smtClean="0">
                <a:solidFill>
                  <a:srgbClr val="FF9E1D"/>
                </a:solidFill>
              </a:rPr>
              <a:t>MiSiS</a:t>
            </a:r>
            <a:r>
              <a:rPr lang="en-US" dirty="0" smtClean="0">
                <a:solidFill>
                  <a:srgbClr val="FF9E1D"/>
                </a:solidFill>
              </a:rPr>
              <a:t> job aids</a:t>
            </a:r>
            <a:endParaRPr lang="en-US" dirty="0">
              <a:solidFill>
                <a:srgbClr val="FF9E1D"/>
              </a:solidFill>
            </a:endParaRPr>
          </a:p>
        </p:txBody>
      </p:sp>
    </p:spTree>
    <p:extLst>
      <p:ext uri="{BB962C8B-B14F-4D97-AF65-F5344CB8AC3E}">
        <p14:creationId xmlns:p14="http://schemas.microsoft.com/office/powerpoint/2010/main" val="1287701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 y="2510654"/>
            <a:ext cx="9143999" cy="122597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latin typeface="Segoe UI Light" panose="020B0502040204020203" pitchFamily="34" charset="0"/>
                <a:cs typeface="Segoe UI Light" panose="020B0502040204020203" pitchFamily="34" charset="0"/>
              </a:rPr>
              <a:t>  PROPOSED GRADE RECORDING PROCESS</a:t>
            </a:r>
            <a:endParaRPr lang="en-US" sz="3600" dirty="0">
              <a:solidFill>
                <a:schemeClr val="bg1"/>
              </a:solidFill>
              <a:latin typeface="Segoe UI Light" panose="020B0502040204020203" pitchFamily="34" charset="0"/>
              <a:cs typeface="Segoe UI Light" panose="020B0502040204020203" pitchFamily="34" charset="0"/>
            </a:endParaRPr>
          </a:p>
        </p:txBody>
      </p:sp>
      <p:sp>
        <p:nvSpPr>
          <p:cNvPr id="175" name="Rectangle 174"/>
          <p:cNvSpPr/>
          <p:nvPr/>
        </p:nvSpPr>
        <p:spPr>
          <a:xfrm>
            <a:off x="181225" y="371258"/>
            <a:ext cx="4758034"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Grades by Class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6" name="Rectangle 175"/>
          <p:cNvSpPr/>
          <p:nvPr/>
        </p:nvSpPr>
        <p:spPr>
          <a:xfrm>
            <a:off x="239232" y="1374790"/>
            <a:ext cx="342900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9159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p:cNvPicPr>
            <a:picLocks noChangeAspect="1"/>
          </p:cNvPicPr>
          <p:nvPr/>
        </p:nvPicPr>
        <p:blipFill rotWithShape="1">
          <a:blip r:embed="rId2"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5" name="Picture 174"/>
          <p:cNvPicPr>
            <a:picLocks noChangeAspect="1"/>
          </p:cNvPicPr>
          <p:nvPr/>
        </p:nvPicPr>
        <p:blipFill>
          <a:blip r:embed="rId3"/>
          <a:stretch>
            <a:fillRect/>
          </a:stretch>
        </p:blipFill>
        <p:spPr>
          <a:xfrm>
            <a:off x="2472131" y="6301238"/>
            <a:ext cx="6561032" cy="916404"/>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1</a:t>
            </a: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50"/>
            <a:ext cx="2009882" cy="1631216"/>
          </a:xfrm>
          <a:prstGeom prst="rect">
            <a:avLst/>
          </a:prstGeom>
          <a:noFill/>
        </p:spPr>
        <p:txBody>
          <a:bodyPr wrap="square" rtlCol="0">
            <a:spAutoFit/>
          </a:bodyPr>
          <a:lstStyle/>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Navigate to </a:t>
            </a:r>
          </a:p>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Manage CA Content Standards </a:t>
            </a:r>
            <a:r>
              <a:rPr lang="en-US" sz="1400" b="1" dirty="0">
                <a:solidFill>
                  <a:schemeClr val="tx1">
                    <a:lumMod val="65000"/>
                    <a:lumOff val="35000"/>
                  </a:schemeClr>
                </a:solidFill>
                <a:latin typeface="Segoe UI" panose="020B0502040204020203" pitchFamily="34" charset="0"/>
                <a:cs typeface="Segoe UI" panose="020B0502040204020203" pitchFamily="34" charset="0"/>
              </a:rPr>
              <a:t>Grades by Class</a:t>
            </a:r>
          </a:p>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under</a:t>
            </a:r>
          </a:p>
          <a:p>
            <a:pPr>
              <a:lnSpc>
                <a:spcPts val="2000"/>
              </a:lnSpc>
            </a:pPr>
            <a:r>
              <a:rPr lang="en-US" sz="1400" b="1" dirty="0">
                <a:solidFill>
                  <a:schemeClr val="tx1">
                    <a:lumMod val="65000"/>
                    <a:lumOff val="35000"/>
                  </a:schemeClr>
                </a:solidFill>
                <a:latin typeface="Segoe UI" panose="020B0502040204020203" pitchFamily="34" charset="0"/>
                <a:cs typeface="Segoe UI" panose="020B0502040204020203" pitchFamily="34" charset="0"/>
              </a:rPr>
              <a:t>Admin</a:t>
            </a:r>
            <a:r>
              <a:rPr lang="en-US" sz="1400" dirty="0">
                <a:solidFill>
                  <a:schemeClr val="tx1">
                    <a:lumMod val="65000"/>
                    <a:lumOff val="35000"/>
                  </a:schemeClr>
                </a:solidFill>
                <a:latin typeface="Segoe UI" panose="020B0502040204020203" pitchFamily="34" charset="0"/>
                <a:cs typeface="Segoe UI" panose="020B0502040204020203" pitchFamily="34" charset="0"/>
              </a:rPr>
              <a:t> on the menu</a:t>
            </a: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50421" y="1568979"/>
            <a:ext cx="5817372" cy="4169117"/>
          </a:xfrm>
          <a:prstGeom prst="rect">
            <a:avLst/>
          </a:prstGeom>
        </p:spPr>
      </p:pic>
      <p:pic>
        <p:nvPicPr>
          <p:cNvPr id="169" name="Picture 16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7006480" y="2182388"/>
            <a:ext cx="1348976" cy="896726"/>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18019" y="2189519"/>
            <a:ext cx="1337437" cy="880100"/>
          </a:xfrm>
          <a:prstGeom prst="rect">
            <a:avLst/>
          </a:prstGeom>
        </p:spPr>
      </p:pic>
      <p:pic>
        <p:nvPicPr>
          <p:cNvPr id="176" name="Picture 17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244921" y="2098577"/>
            <a:ext cx="2672782" cy="5300453"/>
          </a:xfrm>
          <a:prstGeom prst="rect">
            <a:avLst/>
          </a:prstGeom>
        </p:spPr>
      </p:pic>
    </p:spTree>
    <p:extLst>
      <p:ext uri="{BB962C8B-B14F-4D97-AF65-F5344CB8AC3E}">
        <p14:creationId xmlns:p14="http://schemas.microsoft.com/office/powerpoint/2010/main" val="300540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fade">
                                      <p:cBhvr>
                                        <p:cTn id="7" dur="500"/>
                                        <p:tgtEl>
                                          <p:spTgt spid="176"/>
                                        </p:tgtEl>
                                      </p:cBhvr>
                                    </p:animEffect>
                                    <p:anim calcmode="lin" valueType="num">
                                      <p:cBhvr>
                                        <p:cTn id="8" dur="500" fill="hold"/>
                                        <p:tgtEl>
                                          <p:spTgt spid="176"/>
                                        </p:tgtEl>
                                        <p:attrNameLst>
                                          <p:attrName>ppt_x</p:attrName>
                                        </p:attrNameLst>
                                      </p:cBhvr>
                                      <p:tavLst>
                                        <p:tav tm="0">
                                          <p:val>
                                            <p:strVal val="#ppt_x"/>
                                          </p:val>
                                        </p:tav>
                                        <p:tav tm="100000">
                                          <p:val>
                                            <p:strVal val="#ppt_x"/>
                                          </p:val>
                                        </p:tav>
                                      </p:tavLst>
                                    </p:anim>
                                    <p:anim calcmode="lin" valueType="num">
                                      <p:cBhvr>
                                        <p:cTn id="9" dur="500" fill="hold"/>
                                        <p:tgtEl>
                                          <p:spTgt spid="17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3.54167E-6 -1.11111E-6 L 0.01784 0.05324 " pathEditMode="relative" rAng="0" ptsTypes="AA">
                                      <p:cBhvr>
                                        <p:cTn id="12" dur="2000" fill="hold"/>
                                        <p:tgtEl>
                                          <p:spTgt spid="176"/>
                                        </p:tgtEl>
                                        <p:attrNameLst>
                                          <p:attrName>ppt_x</p:attrName>
                                          <p:attrName>ppt_y</p:attrName>
                                        </p:attrNameLst>
                                      </p:cBhvr>
                                      <p:rCtr x="885" y="2662"/>
                                    </p:animMotion>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par>
                                <p:cTn id="16" presetID="1" presetClass="entr" presetSubtype="0" fill="hold" nodeType="withEffect">
                                  <p:stCondLst>
                                    <p:cond delay="150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2123"/>
          <a:stretch/>
        </p:blipFill>
        <p:spPr>
          <a:xfrm>
            <a:off x="2848369" y="1572405"/>
            <a:ext cx="5808516" cy="4708651"/>
          </a:xfrm>
          <a:prstGeom prst="rect">
            <a:avLst/>
          </a:prstGeom>
        </p:spPr>
      </p:pic>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5" name="Picture 174"/>
          <p:cNvPicPr>
            <a:picLocks noChangeAspect="1"/>
          </p:cNvPicPr>
          <p:nvPr/>
        </p:nvPicPr>
        <p:blipFill>
          <a:blip r:embed="rId3"/>
          <a:stretch>
            <a:fillRect/>
          </a:stretch>
        </p:blipFill>
        <p:spPr>
          <a:xfrm>
            <a:off x="2472131" y="6301238"/>
            <a:ext cx="6561032" cy="916404"/>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2</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50"/>
            <a:ext cx="2009882" cy="3426579"/>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 (where applicable) the parameters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school, school year, teacher, grade level</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to indicate search criteria for class search and hit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Search</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From the search results, click on the pencil icon alongside the class to be viewed/edited.</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grpSp>
        <p:nvGrpSpPr>
          <p:cNvPr id="9" name="Group 8"/>
          <p:cNvGrpSpPr/>
          <p:nvPr/>
        </p:nvGrpSpPr>
        <p:grpSpPr>
          <a:xfrm>
            <a:off x="2949025" y="4370578"/>
            <a:ext cx="4865915" cy="1574559"/>
            <a:chOff x="3810546" y="4739142"/>
            <a:chExt cx="6487886" cy="1574559"/>
          </a:xfrm>
        </p:grpSpPr>
        <p:pic>
          <p:nvPicPr>
            <p:cNvPr id="7" name="Picture 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810546" y="4739142"/>
              <a:ext cx="6487886" cy="1258888"/>
            </a:xfrm>
            <a:prstGeom prst="rect">
              <a:avLst/>
            </a:prstGeom>
          </p:spPr>
        </p:pic>
        <p:pic>
          <p:nvPicPr>
            <p:cNvPr id="190" name="Picture 189"/>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10546" y="5268673"/>
              <a:ext cx="6487886" cy="1045028"/>
            </a:xfrm>
            <a:prstGeom prst="rect">
              <a:avLst/>
            </a:prstGeom>
          </p:spPr>
        </p:pic>
      </p:grpSp>
      <p:pic>
        <p:nvPicPr>
          <p:cNvPr id="196" name="Picture 195"/>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205461" y="4336271"/>
            <a:ext cx="2672782" cy="5300453"/>
          </a:xfrm>
          <a:prstGeom prst="rect">
            <a:avLst/>
          </a:prstGeom>
        </p:spPr>
      </p:pic>
    </p:spTree>
    <p:extLst>
      <p:ext uri="{BB962C8B-B14F-4D97-AF65-F5344CB8AC3E}">
        <p14:creationId xmlns:p14="http://schemas.microsoft.com/office/powerpoint/2010/main" val="1504358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anim calcmode="lin" valueType="num">
                                      <p:cBhvr>
                                        <p:cTn id="8" dur="500" fill="hold"/>
                                        <p:tgtEl>
                                          <p:spTgt spid="196"/>
                                        </p:tgtEl>
                                        <p:attrNameLst>
                                          <p:attrName>ppt_x</p:attrName>
                                        </p:attrNameLst>
                                      </p:cBhvr>
                                      <p:tavLst>
                                        <p:tav tm="0">
                                          <p:val>
                                            <p:strVal val="#ppt_x"/>
                                          </p:val>
                                        </p:tav>
                                        <p:tav tm="100000">
                                          <p:val>
                                            <p:strVal val="#ppt_x"/>
                                          </p:val>
                                        </p:tav>
                                      </p:tavLst>
                                    </p:anim>
                                    <p:anim calcmode="lin" valueType="num">
                                      <p:cBhvr>
                                        <p:cTn id="9" dur="500" fill="hold"/>
                                        <p:tgtEl>
                                          <p:spTgt spid="19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4.58333E-6 0 L -0.07968 0.19931 " pathEditMode="relative" rAng="0" ptsTypes="AA">
                                      <p:cBhvr>
                                        <p:cTn id="12" dur="2000" fill="hold"/>
                                        <p:tgtEl>
                                          <p:spTgt spid="196"/>
                                        </p:tgtEl>
                                        <p:attrNameLst>
                                          <p:attrName>ppt_x</p:attrName>
                                          <p:attrName>ppt_y</p:attrName>
                                        </p:attrNameLst>
                                      </p:cBhvr>
                                      <p:rCtr x="-3984" y="9954"/>
                                    </p:animMotion>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Picture 178"/>
          <p:cNvPicPr>
            <a:picLocks noChangeAspect="1"/>
          </p:cNvPicPr>
          <p:nvPr/>
        </p:nvPicPr>
        <p:blipFill rotWithShape="1">
          <a:blip r:embed="rId2"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1621" y="1578622"/>
            <a:ext cx="5815132" cy="4167511"/>
          </a:xfrm>
          <a:prstGeom prst="rect">
            <a:avLst/>
          </a:prstGeom>
        </p:spPr>
      </p:pic>
      <p:pic>
        <p:nvPicPr>
          <p:cNvPr id="3" name="Picture 2"/>
          <p:cNvPicPr>
            <a:picLocks noChangeAspect="1"/>
          </p:cNvPicPr>
          <p:nvPr/>
        </p:nvPicPr>
        <p:blipFill rotWithShape="1">
          <a:blip r:embed="rId4"/>
          <a:srcRect t="34537" b="10897"/>
          <a:stretch/>
        </p:blipFill>
        <p:spPr>
          <a:xfrm>
            <a:off x="2936767" y="2939731"/>
            <a:ext cx="3664571" cy="872116"/>
          </a:xfrm>
          <a:prstGeom prst="rect">
            <a:avLst/>
          </a:prstGeom>
        </p:spPr>
      </p:pic>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5" name="Picture 174"/>
          <p:cNvPicPr>
            <a:picLocks noChangeAspect="1"/>
          </p:cNvPicPr>
          <p:nvPr/>
        </p:nvPicPr>
        <p:blipFill>
          <a:blip r:embed="rId5"/>
          <a:stretch>
            <a:fillRect/>
          </a:stretch>
        </p:blipFill>
        <p:spPr>
          <a:xfrm>
            <a:off x="2472131" y="6301238"/>
            <a:ext cx="6561032" cy="916404"/>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3</a:t>
            </a: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49"/>
            <a:ext cx="2009882" cy="2144177"/>
          </a:xfrm>
          <a:prstGeom prst="rect">
            <a:avLst/>
          </a:prstGeom>
          <a:noFill/>
        </p:spPr>
        <p:txBody>
          <a:bodyPr wrap="square" rtlCol="0">
            <a:spAutoFit/>
          </a:bodyPr>
          <a:lstStyle/>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comments</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and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academic options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can be viewed on this screen for the chosen class.</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To make changes, the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edit mode</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should be set to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on</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197" name="Picture 196"/>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081006" y="3056419"/>
            <a:ext cx="2672782" cy="5300453"/>
          </a:xfrm>
          <a:prstGeom prst="rect">
            <a:avLst/>
          </a:prstGeom>
        </p:spPr>
      </p:pic>
    </p:spTree>
    <p:extLst>
      <p:ext uri="{BB962C8B-B14F-4D97-AF65-F5344CB8AC3E}">
        <p14:creationId xmlns:p14="http://schemas.microsoft.com/office/powerpoint/2010/main" val="4275732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1000"/>
                                        <p:tgtEl>
                                          <p:spTgt spid="197"/>
                                        </p:tgtEl>
                                      </p:cBhvr>
                                    </p:animEffect>
                                    <p:anim calcmode="lin" valueType="num">
                                      <p:cBhvr>
                                        <p:cTn id="8" dur="1000" fill="hold"/>
                                        <p:tgtEl>
                                          <p:spTgt spid="197"/>
                                        </p:tgtEl>
                                        <p:attrNameLst>
                                          <p:attrName>ppt_x</p:attrName>
                                        </p:attrNameLst>
                                      </p:cBhvr>
                                      <p:tavLst>
                                        <p:tav tm="0">
                                          <p:val>
                                            <p:strVal val="#ppt_x"/>
                                          </p:val>
                                        </p:tav>
                                        <p:tav tm="100000">
                                          <p:val>
                                            <p:strVal val="#ppt_x"/>
                                          </p:val>
                                        </p:tav>
                                      </p:tavLst>
                                    </p:anim>
                                    <p:anim calcmode="lin" valueType="num">
                                      <p:cBhvr>
                                        <p:cTn id="9"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3"/>
          <p:cNvGrpSpPr/>
          <p:nvPr/>
        </p:nvGrpSpPr>
        <p:grpSpPr>
          <a:xfrm>
            <a:off x="2851282" y="1597788"/>
            <a:ext cx="5825092" cy="8252213"/>
            <a:chOff x="3801709" y="1597787"/>
            <a:chExt cx="7766789" cy="8252213"/>
          </a:xfrm>
        </p:grpSpPr>
        <p:pic>
          <p:nvPicPr>
            <p:cNvPr id="13" name="Picture 1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01709" y="1597787"/>
              <a:ext cx="7766789" cy="8252213"/>
            </a:xfrm>
            <a:prstGeom prst="rect">
              <a:avLst/>
            </a:prstGeom>
          </p:spPr>
        </p:pic>
        <p:pic>
          <p:nvPicPr>
            <p:cNvPr id="3" name="Picture 2"/>
            <p:cNvPicPr>
              <a:picLocks noChangeAspect="1"/>
            </p:cNvPicPr>
            <p:nvPr/>
          </p:nvPicPr>
          <p:blipFill rotWithShape="1">
            <a:blip r:embed="rId3"/>
            <a:srcRect t="3870"/>
            <a:stretch/>
          </p:blipFill>
          <p:spPr>
            <a:xfrm>
              <a:off x="3933134" y="2952750"/>
              <a:ext cx="5024104" cy="900200"/>
            </a:xfrm>
            <a:prstGeom prst="rect">
              <a:avLst/>
            </a:prstGeom>
          </p:spPr>
        </p:pic>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5" name="Picture 174"/>
          <p:cNvPicPr>
            <a:picLocks noChangeAspect="1"/>
          </p:cNvPicPr>
          <p:nvPr/>
        </p:nvPicPr>
        <p:blipFill>
          <a:blip r:embed="rId4"/>
          <a:stretch>
            <a:fillRect/>
          </a:stretch>
        </p:blipFill>
        <p:spPr>
          <a:xfrm>
            <a:off x="2472131" y="6301238"/>
            <a:ext cx="6561032" cy="916404"/>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4</a:t>
            </a: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49"/>
            <a:ext cx="2009882" cy="2657138"/>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Changes can now be made to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academic options</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and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comments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for the selected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grading period</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Changes are recorded when the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submit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button is clicked at the bottom of the screen.</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pic>
        <p:nvPicPr>
          <p:cNvPr id="16" name="Picture 1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461841" y="4246224"/>
            <a:ext cx="185126" cy="146955"/>
          </a:xfrm>
          <a:prstGeom prst="rect">
            <a:avLst/>
          </a:prstGeom>
        </p:spPr>
      </p:pic>
      <p:pic>
        <p:nvPicPr>
          <p:cNvPr id="17" name="Picture 16"/>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05285" y="4685054"/>
            <a:ext cx="626808" cy="1002893"/>
          </a:xfrm>
          <a:prstGeom prst="rect">
            <a:avLst/>
          </a:prstGeom>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01026" y="4680263"/>
            <a:ext cx="675355" cy="191767"/>
          </a:xfrm>
          <a:prstGeom prst="rect">
            <a:avLst/>
          </a:prstGeom>
        </p:spPr>
      </p:pic>
      <p:pic>
        <p:nvPicPr>
          <p:cNvPr id="169" name="Picture 168"/>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97" name="Picture 196"/>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3639068" y="4290265"/>
            <a:ext cx="2672782" cy="5300453"/>
          </a:xfrm>
          <a:prstGeom prst="rect">
            <a:avLst/>
          </a:prstGeom>
        </p:spPr>
      </p:pic>
      <p:pic>
        <p:nvPicPr>
          <p:cNvPr id="173" name="Picture 17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19" name="Picture 18"/>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1" y="8229"/>
            <a:ext cx="9144001" cy="1589090"/>
          </a:xfrm>
          <a:prstGeom prst="rect">
            <a:avLst/>
          </a:prstGeom>
        </p:spPr>
      </p:pic>
    </p:spTree>
    <p:extLst>
      <p:ext uri="{BB962C8B-B14F-4D97-AF65-F5344CB8AC3E}">
        <p14:creationId xmlns:p14="http://schemas.microsoft.com/office/powerpoint/2010/main" val="1979414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4.16667E-7 2.96296E-6 L 0.03047 0.06805 L 0.04388 0.07014 C 0.04388 0.08472 0.04297 0.08865 0.04388 0.10532 C 0.04388 0.11319 0.04193 0.09953 0.04154 0.10023 C 0.04102 0.10069 0.4082 0.2331 0.40898 0.2331 " pathEditMode="relative" rAng="0" ptsTypes="AAAAAA">
                                      <p:cBhvr>
                                        <p:cTn id="6" dur="5000" fill="hold"/>
                                        <p:tgtEl>
                                          <p:spTgt spid="197"/>
                                        </p:tgtEl>
                                        <p:attrNameLst>
                                          <p:attrName>ppt_x</p:attrName>
                                          <p:attrName>ppt_y</p:attrName>
                                        </p:attrNameLst>
                                      </p:cBhvr>
                                      <p:rCtr x="20443" y="11644"/>
                                    </p:animMotion>
                                  </p:childTnLst>
                                </p:cTn>
                              </p:par>
                              <p:par>
                                <p:cTn id="7" presetID="1" presetClass="exit" presetSubtype="0" fill="hold" nodeType="withEffect">
                                  <p:stCondLst>
                                    <p:cond delay="400"/>
                                  </p:stCondLst>
                                  <p:childTnLst>
                                    <p:set>
                                      <p:cBhvr>
                                        <p:cTn id="8" dur="1" fill="hold">
                                          <p:stCondLst>
                                            <p:cond delay="0"/>
                                          </p:stCondLst>
                                        </p:cTn>
                                        <p:tgtEl>
                                          <p:spTgt spid="16"/>
                                        </p:tgtEl>
                                        <p:attrNameLst>
                                          <p:attrName>style.visibility</p:attrName>
                                        </p:attrNameLst>
                                      </p:cBhvr>
                                      <p:to>
                                        <p:strVal val="hidden"/>
                                      </p:to>
                                    </p:set>
                                  </p:childTnLst>
                                </p:cTn>
                              </p:par>
                              <p:par>
                                <p:cTn id="9" presetID="22" presetClass="entr" presetSubtype="1" fill="hold" nodeType="withEffect">
                                  <p:stCondLst>
                                    <p:cond delay="13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par>
                                <p:cTn id="12" presetID="1" presetClass="entr" presetSubtype="0" fill="hold" nodeType="withEffect">
                                  <p:stCondLst>
                                    <p:cond delay="2300"/>
                                  </p:stCondLst>
                                  <p:childTnLst>
                                    <p:set>
                                      <p:cBhvr>
                                        <p:cTn id="13" dur="1" fill="hold">
                                          <p:stCondLst>
                                            <p:cond delay="0"/>
                                          </p:stCondLst>
                                        </p:cTn>
                                        <p:tgtEl>
                                          <p:spTgt spid="18"/>
                                        </p:tgtEl>
                                        <p:attrNameLst>
                                          <p:attrName>style.visibility</p:attrName>
                                        </p:attrNameLst>
                                      </p:cBhvr>
                                      <p:to>
                                        <p:strVal val="visible"/>
                                      </p:to>
                                    </p:set>
                                  </p:childTnLst>
                                </p:cTn>
                              </p:par>
                              <p:par>
                                <p:cTn id="14" presetID="64" presetClass="path" presetSubtype="0" accel="50000" decel="50000" fill="hold" nodeType="withEffect">
                                  <p:stCondLst>
                                    <p:cond delay="3000"/>
                                  </p:stCondLst>
                                  <p:childTnLst>
                                    <p:animMotion origin="layout" path="M 3.33333E-6 3.7037E-6 L 0.00143 -0.40047 " pathEditMode="relative" rAng="0" ptsTypes="AA">
                                      <p:cBhvr>
                                        <p:cTn id="15" dur="2000" fill="hold"/>
                                        <p:tgtEl>
                                          <p:spTgt spid="18"/>
                                        </p:tgtEl>
                                        <p:attrNameLst>
                                          <p:attrName>ppt_x</p:attrName>
                                          <p:attrName>ppt_y</p:attrName>
                                        </p:attrNameLst>
                                      </p:cBhvr>
                                      <p:rCtr x="65" y="-20023"/>
                                    </p:animMotion>
                                  </p:childTnLst>
                                </p:cTn>
                              </p:par>
                              <p:par>
                                <p:cTn id="16" presetID="1" presetClass="exit" presetSubtype="0" fill="hold" nodeType="withEffect">
                                  <p:stCondLst>
                                    <p:cond delay="2300"/>
                                  </p:stCondLst>
                                  <p:childTnLst>
                                    <p:set>
                                      <p:cBhvr>
                                        <p:cTn id="17" dur="1" fill="hold">
                                          <p:stCondLst>
                                            <p:cond delay="0"/>
                                          </p:stCondLst>
                                        </p:cTn>
                                        <p:tgtEl>
                                          <p:spTgt spid="17"/>
                                        </p:tgtEl>
                                        <p:attrNameLst>
                                          <p:attrName>style.visibility</p:attrName>
                                        </p:attrNameLst>
                                      </p:cBhvr>
                                      <p:to>
                                        <p:strVal val="hidden"/>
                                      </p:to>
                                    </p:set>
                                  </p:childTnLst>
                                </p:cTn>
                              </p:par>
                              <p:par>
                                <p:cTn id="18" presetID="64" presetClass="path" presetSubtype="0" accel="50000" decel="50000" fill="hold" nodeType="withEffect">
                                  <p:stCondLst>
                                    <p:cond delay="3000"/>
                                  </p:stCondLst>
                                  <p:childTnLst>
                                    <p:animMotion origin="layout" path="M 1.45833E-6 -7.40741E-7 L 0.00104 -0.39884 " pathEditMode="relative" rAng="0" ptsTypes="AA">
                                      <p:cBhvr>
                                        <p:cTn id="19" dur="2000" fill="hold"/>
                                        <p:tgtEl>
                                          <p:spTgt spid="4"/>
                                        </p:tgtEl>
                                        <p:attrNameLst>
                                          <p:attrName>ppt_x</p:attrName>
                                          <p:attrName>ppt_y</p:attrName>
                                        </p:attrNameLst>
                                      </p:cBhvr>
                                      <p:rCtr x="52" y="-199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5"/>
          <p:cNvGrpSpPr/>
          <p:nvPr/>
        </p:nvGrpSpPr>
        <p:grpSpPr>
          <a:xfrm>
            <a:off x="2864122" y="1590368"/>
            <a:ext cx="5816022" cy="4359484"/>
            <a:chOff x="6207609" y="1399453"/>
            <a:chExt cx="7754696" cy="4359484"/>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7609" y="1399453"/>
              <a:ext cx="7754696" cy="4359484"/>
            </a:xfrm>
            <a:prstGeom prst="rect">
              <a:avLst/>
            </a:prstGeom>
          </p:spPr>
        </p:pic>
        <p:pic>
          <p:nvPicPr>
            <p:cNvPr id="5" name="Picture 4"/>
            <p:cNvPicPr>
              <a:picLocks noChangeAspect="1"/>
            </p:cNvPicPr>
            <p:nvPr/>
          </p:nvPicPr>
          <p:blipFill rotWithShape="1">
            <a:blip r:embed="rId3"/>
            <a:srcRect l="53567" t="46906" r="26157" b="40182"/>
            <a:stretch/>
          </p:blipFill>
          <p:spPr>
            <a:xfrm>
              <a:off x="10180249" y="2866560"/>
              <a:ext cx="2444053" cy="875482"/>
            </a:xfrm>
            <a:prstGeom prst="rect">
              <a:avLst/>
            </a:prstGeom>
          </p:spPr>
        </p:pic>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5" name="Picture 174"/>
          <p:cNvPicPr>
            <a:picLocks noChangeAspect="1"/>
          </p:cNvPicPr>
          <p:nvPr/>
        </p:nvPicPr>
        <p:blipFill>
          <a:blip r:embed="rId4"/>
          <a:stretch>
            <a:fillRect/>
          </a:stretch>
        </p:blipFill>
        <p:spPr>
          <a:xfrm>
            <a:off x="2472131" y="6301238"/>
            <a:ext cx="6561032" cy="916404"/>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68624"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5</a:t>
            </a:r>
          </a:p>
        </p:txBody>
      </p:sp>
      <p:sp>
        <p:nvSpPr>
          <p:cNvPr id="188" name="Rectangle 187"/>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281812" y="2516849"/>
            <a:ext cx="2009882" cy="861774"/>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The changes recorded are now visible in the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view mode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as well.</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4" name="Rectangle 173"/>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CLASS</a:t>
            </a:r>
            <a:endParaRPr lang="en-US" sz="1600" dirty="0">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20353" y="4585538"/>
            <a:ext cx="1309562" cy="2298071"/>
          </a:xfrm>
          <a:prstGeom prst="rect">
            <a:avLst/>
          </a:prstGeom>
        </p:spPr>
      </p:pic>
      <p:pic>
        <p:nvPicPr>
          <p:cNvPr id="3" name="Picture 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853828" y="1566124"/>
            <a:ext cx="5797638" cy="4154974"/>
          </a:xfrm>
          <a:prstGeom prst="rect">
            <a:avLst/>
          </a:prstGeom>
        </p:spPr>
      </p:pic>
      <p:sp>
        <p:nvSpPr>
          <p:cNvPr id="179" name="Oval 178"/>
          <p:cNvSpPr/>
          <p:nvPr/>
        </p:nvSpPr>
        <p:spPr>
          <a:xfrm>
            <a:off x="4424344" y="4707854"/>
            <a:ext cx="306733" cy="1609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a:stretch>
            <a:fillRect/>
          </a:stretch>
        </p:blipFill>
        <p:spPr>
          <a:xfrm>
            <a:off x="2942977" y="3187600"/>
            <a:ext cx="3715319" cy="923334"/>
          </a:xfrm>
          <a:prstGeom prst="rect">
            <a:avLst/>
          </a:prstGeom>
        </p:spPr>
      </p:pic>
      <p:pic>
        <p:nvPicPr>
          <p:cNvPr id="190" name="Picture 189"/>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871945" y="3753447"/>
            <a:ext cx="2672782" cy="5300453"/>
          </a:xfrm>
          <a:prstGeom prst="rect">
            <a:avLst/>
          </a:prstGeom>
        </p:spPr>
      </p:pic>
    </p:spTree>
    <p:extLst>
      <p:ext uri="{BB962C8B-B14F-4D97-AF65-F5344CB8AC3E}">
        <p14:creationId xmlns:p14="http://schemas.microsoft.com/office/powerpoint/2010/main" val="1692703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anim calcmode="lin" valueType="num">
                                      <p:cBhvr>
                                        <p:cTn id="8" dur="500" fill="hold"/>
                                        <p:tgtEl>
                                          <p:spTgt spid="190"/>
                                        </p:tgtEl>
                                        <p:attrNameLst>
                                          <p:attrName>ppt_x</p:attrName>
                                        </p:attrNameLst>
                                      </p:cBhvr>
                                      <p:tavLst>
                                        <p:tav tm="0">
                                          <p:val>
                                            <p:strVal val="#ppt_x"/>
                                          </p:val>
                                        </p:tav>
                                        <p:tav tm="100000">
                                          <p:val>
                                            <p:strVal val="#ppt_x"/>
                                          </p:val>
                                        </p:tav>
                                      </p:tavLst>
                                    </p:anim>
                                    <p:anim calcmode="lin" valueType="num">
                                      <p:cBhvr>
                                        <p:cTn id="9" dur="500" fill="hold"/>
                                        <p:tgtEl>
                                          <p:spTgt spid="19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1.25E-6 -4.81481E-6 L -0.27617 -0.06388 " pathEditMode="relative" rAng="0" ptsTypes="AA">
                                      <p:cBhvr>
                                        <p:cTn id="12" dur="2000" fill="hold"/>
                                        <p:tgtEl>
                                          <p:spTgt spid="190"/>
                                        </p:tgtEl>
                                        <p:attrNameLst>
                                          <p:attrName>ppt_x</p:attrName>
                                          <p:attrName>ppt_y</p:attrName>
                                        </p:attrNameLst>
                                      </p:cBhvr>
                                      <p:rCtr x="-13815" y="-3194"/>
                                    </p:animMotion>
                                  </p:childTnLst>
                                </p:cTn>
                              </p:par>
                            </p:childTnLst>
                          </p:cTn>
                        </p:par>
                        <p:par>
                          <p:cTn id="13" fill="hold">
                            <p:stCondLst>
                              <p:cond delay="2500"/>
                            </p:stCondLst>
                            <p:childTnLst>
                              <p:par>
                                <p:cTn id="14" presetID="1" presetClass="exit" presetSubtype="0" fill="hold" nodeType="after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2500"/>
                            </p:stCondLst>
                            <p:childTnLst>
                              <p:par>
                                <p:cTn id="17" presetID="1" presetClass="exit" presetSubtype="0" fill="hold" nodeType="afterEffect">
                                  <p:stCondLst>
                                    <p:cond delay="0"/>
                                  </p:stCondLst>
                                  <p:childTnLst>
                                    <p:set>
                                      <p:cBhvr>
                                        <p:cTn id="18" dur="1" fill="hold">
                                          <p:stCondLst>
                                            <p:cond delay="0"/>
                                          </p:stCondLst>
                                        </p:cTn>
                                        <p:tgtEl>
                                          <p:spTgt spid="19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21" presetClass="entr" presetSubtype="1"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animEffect transition="in" filter="wheel(1)">
                                      <p:cBhvr>
                                        <p:cTn id="23"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1539063" y="3530508"/>
            <a:ext cx="6530162" cy="153619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734" y="371258"/>
            <a:ext cx="5538696"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Grades by Student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2" name="Rectangle 1"/>
          <p:cNvSpPr/>
          <p:nvPr/>
        </p:nvSpPr>
        <p:spPr>
          <a:xfrm>
            <a:off x="1539063" y="1814638"/>
            <a:ext cx="6530162" cy="1536697"/>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42730" y="1816361"/>
            <a:ext cx="6308216" cy="1477328"/>
          </a:xfrm>
          <a:prstGeom prst="rect">
            <a:avLst/>
          </a:prstGeom>
          <a:noFill/>
        </p:spPr>
        <p:txBody>
          <a:bodyPr wrap="square" rtlCol="0">
            <a:spAutoFit/>
          </a:bodyPr>
          <a:lstStyle/>
          <a:p>
            <a:pPr>
              <a:lnSpc>
                <a:spcPts val="3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The grades by student screen allows a user to enter grades and comments for a particular student for all subjects (or, content standards) assigned to the student via the student profile.</a:t>
            </a:r>
          </a:p>
        </p:txBody>
      </p:sp>
      <p:sp>
        <p:nvSpPr>
          <p:cNvPr id="166" name="Rectangle 165"/>
          <p:cNvSpPr/>
          <p:nvPr/>
        </p:nvSpPr>
        <p:spPr>
          <a:xfrm>
            <a:off x="239232" y="1374790"/>
            <a:ext cx="397764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3685" y="3490944"/>
            <a:ext cx="6226064" cy="1477328"/>
          </a:xfrm>
          <a:prstGeom prst="rect">
            <a:avLst/>
          </a:prstGeom>
        </p:spPr>
        <p:txBody>
          <a:bodyPr wrap="square">
            <a:spAutoFit/>
          </a:bodyPr>
          <a:lstStyle/>
          <a:p>
            <a:pPr>
              <a:lnSpc>
                <a:spcPts val="3600"/>
              </a:lnSpc>
            </a:pPr>
            <a:r>
              <a:rPr lang="en-US" dirty="0">
                <a:solidFill>
                  <a:schemeClr val="tx1">
                    <a:lumMod val="65000"/>
                    <a:lumOff val="35000"/>
                  </a:schemeClr>
                </a:solidFill>
                <a:latin typeface="Segoe UI Light" panose="020B0502040204020203" pitchFamily="34" charset="0"/>
                <a:cs typeface="Segoe UI Light" panose="020B0502040204020203" pitchFamily="34" charset="0"/>
              </a:rPr>
              <a:t>This is especially helpful for </a:t>
            </a: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office managers or teachers who need to edit grades or comments for a particular student regardless of the class they’re assigned to.</a:t>
            </a:r>
            <a:endParaRPr lang="en-US"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169" name="Rectangle 168"/>
          <p:cNvSpPr/>
          <p:nvPr/>
        </p:nvSpPr>
        <p:spPr>
          <a:xfrm>
            <a:off x="240398" y="1808130"/>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WHAT</a:t>
            </a:r>
            <a:endParaRPr lang="en-US" dirty="0">
              <a:solidFill>
                <a:schemeClr val="bg1"/>
              </a:solidFill>
              <a:latin typeface="Segoe UI Light" panose="020B0502040204020203" pitchFamily="34" charset="0"/>
              <a:cs typeface="Segoe UI Light" panose="020B0502040204020203" pitchFamily="34" charset="0"/>
            </a:endParaRPr>
          </a:p>
        </p:txBody>
      </p:sp>
      <p:sp>
        <p:nvSpPr>
          <p:cNvPr id="170" name="Rectangle 169"/>
          <p:cNvSpPr/>
          <p:nvPr/>
        </p:nvSpPr>
        <p:spPr>
          <a:xfrm>
            <a:off x="236204" y="3524229"/>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WHY</a:t>
            </a:r>
            <a:endParaRPr lang="en-US" dirty="0">
              <a:solidFill>
                <a:schemeClr val="bg1"/>
              </a:solidFill>
            </a:endParaRPr>
          </a:p>
        </p:txBody>
      </p:sp>
      <p:pic>
        <p:nvPicPr>
          <p:cNvPr id="172" name="Picture 7" descr="\\MAGNUM\Projects\Microsoft\Cloud Power FY12\Design\ICONS_PNG\Gears.png"/>
          <p:cNvPicPr>
            <a:picLocks noChangeAspect="1" noChangeArrowheads="1"/>
          </p:cNvPicPr>
          <p:nvPr/>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416126" y="2014555"/>
            <a:ext cx="825635" cy="1100847"/>
          </a:xfrm>
          <a:prstGeom prst="rect">
            <a:avLst/>
          </a:prstGeom>
          <a:noFill/>
        </p:spPr>
      </p:pic>
      <p:pic>
        <p:nvPicPr>
          <p:cNvPr id="173" name="Picture 7" descr="\\MAGNUM\Projects\Microsoft\Cloud Power FY12\Design\ICONS_PNG\Control.png"/>
          <p:cNvPicPr>
            <a:picLocks noChangeAspect="1" noChangeArrowheads="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auto">
          <a:xfrm>
            <a:off x="446554" y="3788949"/>
            <a:ext cx="741209" cy="988278"/>
          </a:xfrm>
          <a:prstGeom prst="rect">
            <a:avLst/>
          </a:prstGeom>
          <a:noFill/>
        </p:spPr>
      </p:pic>
      <p:sp>
        <p:nvSpPr>
          <p:cNvPr id="174" name="TextBox 173"/>
          <p:cNvSpPr txBox="1"/>
          <p:nvPr/>
        </p:nvSpPr>
        <p:spPr>
          <a:xfrm>
            <a:off x="8611181" y="5986957"/>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2734129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 y="2510654"/>
            <a:ext cx="9143999" cy="122597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latin typeface="Segoe UI Light" panose="020B0502040204020203" pitchFamily="34" charset="0"/>
                <a:cs typeface="Segoe UI Light" panose="020B0502040204020203" pitchFamily="34" charset="0"/>
              </a:rPr>
              <a:t>  CURRENT GRADE RECORDING PROCESS</a:t>
            </a:r>
            <a:endParaRPr lang="en-US" sz="3600" dirty="0">
              <a:solidFill>
                <a:schemeClr val="bg1"/>
              </a:solidFill>
              <a:latin typeface="Segoe UI Light" panose="020B0502040204020203" pitchFamily="34" charset="0"/>
              <a:cs typeface="Segoe UI Light" panose="020B0502040204020203" pitchFamily="34" charset="0"/>
            </a:endParaRPr>
          </a:p>
        </p:txBody>
      </p:sp>
      <p:sp>
        <p:nvSpPr>
          <p:cNvPr id="166" name="Rectangle 165"/>
          <p:cNvSpPr/>
          <p:nvPr/>
        </p:nvSpPr>
        <p:spPr>
          <a:xfrm>
            <a:off x="156734" y="371258"/>
            <a:ext cx="5538696"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Grades by Student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67" name="Rectangle 166"/>
          <p:cNvSpPr/>
          <p:nvPr/>
        </p:nvSpPr>
        <p:spPr>
          <a:xfrm>
            <a:off x="239232" y="1374790"/>
            <a:ext cx="397764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7141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2" name="Picture 171"/>
          <p:cNvPicPr>
            <a:picLocks noChangeAspect="1"/>
          </p:cNvPicPr>
          <p:nvPr/>
        </p:nvPicPr>
        <p:blipFill rotWithShape="1">
          <a:blip r:embed="rId3"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1</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374735"/>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Navigate to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under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Academics</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on the </a:t>
            </a:r>
            <a:br>
              <a:rPr lang="en-US" sz="1400" dirty="0" smtClean="0">
                <a:solidFill>
                  <a:schemeClr val="tx1">
                    <a:lumMod val="65000"/>
                    <a:lumOff val="35000"/>
                  </a:schemeClr>
                </a:solidFill>
                <a:latin typeface="Segoe UI" panose="020B0502040204020203" pitchFamily="34" charset="0"/>
                <a:cs typeface="Segoe UI" panose="020B0502040204020203" pitchFamily="34" charset="0"/>
              </a:rPr>
            </a:b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student profile</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navigation menu</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49277" y="1570586"/>
            <a:ext cx="5777987" cy="414089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581127" y="3232532"/>
            <a:ext cx="699730" cy="981565"/>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581126" y="3232532"/>
            <a:ext cx="699329" cy="976375"/>
          </a:xfrm>
          <a:prstGeom prst="rect">
            <a:avLst/>
          </a:prstGeom>
        </p:spPr>
      </p:pic>
      <p:pic>
        <p:nvPicPr>
          <p:cNvPr id="188" name="Picture 18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04919" y="3289101"/>
            <a:ext cx="2672782" cy="5300453"/>
          </a:xfrm>
          <a:prstGeom prst="rect">
            <a:avLst/>
          </a:prstGeom>
        </p:spPr>
      </p:pic>
    </p:spTree>
    <p:extLst>
      <p:ext uri="{BB962C8B-B14F-4D97-AF65-F5344CB8AC3E}">
        <p14:creationId xmlns:p14="http://schemas.microsoft.com/office/powerpoint/2010/main" val="3872593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anim calcmode="lin" valueType="num">
                                      <p:cBhvr>
                                        <p:cTn id="8" dur="500" fill="hold"/>
                                        <p:tgtEl>
                                          <p:spTgt spid="188"/>
                                        </p:tgtEl>
                                        <p:attrNameLst>
                                          <p:attrName>ppt_x</p:attrName>
                                        </p:attrNameLst>
                                      </p:cBhvr>
                                      <p:tavLst>
                                        <p:tav tm="0">
                                          <p:val>
                                            <p:strVal val="#ppt_x"/>
                                          </p:val>
                                        </p:tav>
                                        <p:tav tm="100000">
                                          <p:val>
                                            <p:strVal val="#ppt_x"/>
                                          </p:val>
                                        </p:tav>
                                      </p:tavLst>
                                    </p:anim>
                                    <p:anim calcmode="lin" valueType="num">
                                      <p:cBhvr>
                                        <p:cTn id="9" dur="500" fill="hold"/>
                                        <p:tgtEl>
                                          <p:spTgt spid="1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4.16667E-7 -2.22222E-6 L 0.03958 0.02315 " pathEditMode="relative" rAng="0" ptsTypes="AA">
                                      <p:cBhvr>
                                        <p:cTn id="12" dur="500" fill="hold"/>
                                        <p:tgtEl>
                                          <p:spTgt spid="188"/>
                                        </p:tgtEl>
                                        <p:attrNameLst>
                                          <p:attrName>ppt_x</p:attrName>
                                          <p:attrName>ppt_y</p:attrName>
                                        </p:attrNameLst>
                                      </p:cBhvr>
                                      <p:rCtr x="1979" y="1157"/>
                                    </p:animMotion>
                                  </p:childTnLst>
                                </p:cTn>
                              </p:par>
                              <p:par>
                                <p:cTn id="13" presetID="22" presetClass="entr" presetSubtype="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46130" y="1586879"/>
            <a:ext cx="5842243" cy="7570406"/>
          </a:xfrm>
          <a:prstGeom prst="rect">
            <a:avLst/>
          </a:prstGeom>
        </p:spPr>
      </p:pic>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2</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374735"/>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Scroll down and click on </a:t>
            </a:r>
            <a:br>
              <a:rPr lang="en-US" sz="1400" dirty="0" smtClean="0">
                <a:solidFill>
                  <a:schemeClr val="tx1">
                    <a:lumMod val="65000"/>
                    <a:lumOff val="35000"/>
                  </a:schemeClr>
                </a:solidFill>
                <a:latin typeface="Segoe UI" panose="020B0502040204020203" pitchFamily="34" charset="0"/>
                <a:cs typeface="Segoe UI" panose="020B0502040204020203" pitchFamily="34" charset="0"/>
              </a:rPr>
            </a:b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View Grades</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at the bottom of the presented screen</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l="-92"/>
          <a:stretch/>
        </p:blipFill>
        <p:spPr>
          <a:xfrm>
            <a:off x="-7975" y="-1068"/>
            <a:ext cx="9151975" cy="1579256"/>
          </a:xfrm>
          <a:prstGeom prst="rect">
            <a:avLst/>
          </a:prstGeom>
        </p:spPr>
      </p:pic>
      <p:pic>
        <p:nvPicPr>
          <p:cNvPr id="190" name="Picture 18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043560" y="3510318"/>
            <a:ext cx="2672782" cy="5300453"/>
          </a:xfrm>
          <a:prstGeom prst="rect">
            <a:avLst/>
          </a:prstGeom>
        </p:spPr>
      </p:pic>
    </p:spTree>
    <p:extLst>
      <p:ext uri="{BB962C8B-B14F-4D97-AF65-F5344CB8AC3E}">
        <p14:creationId xmlns:p14="http://schemas.microsoft.com/office/powerpoint/2010/main" val="4111054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1.04167E-6 -3.33333E-6 L -0.00013 -0.4081 " pathEditMode="relative" rAng="0" ptsTypes="AA">
                                      <p:cBhvr>
                                        <p:cTn id="6" dur="2000" fill="hold"/>
                                        <p:tgtEl>
                                          <p:spTgt spid="6"/>
                                        </p:tgtEl>
                                        <p:attrNameLst>
                                          <p:attrName>ppt_x</p:attrName>
                                          <p:attrName>ppt_y</p:attrName>
                                        </p:attrNameLst>
                                      </p:cBhvr>
                                      <p:rCtr x="-13" y="-20417"/>
                                    </p:animMotion>
                                  </p:childTnLst>
                                </p:cTn>
                              </p:par>
                              <p:par>
                                <p:cTn id="7" presetID="42" presetClass="path" presetSubtype="0" accel="50000" decel="50000" fill="hold" nodeType="withEffect">
                                  <p:stCondLst>
                                    <p:cond delay="0"/>
                                  </p:stCondLst>
                                  <p:childTnLst>
                                    <p:animMotion origin="layout" path="M -1.25E-6 1.85185E-6 L -0.00013 0.38148 " pathEditMode="relative" rAng="0" ptsTypes="AA">
                                      <p:cBhvr>
                                        <p:cTn id="8" dur="2000" fill="hold"/>
                                        <p:tgtEl>
                                          <p:spTgt spid="190"/>
                                        </p:tgtEl>
                                        <p:attrNameLst>
                                          <p:attrName>ppt_x</p:attrName>
                                          <p:attrName>ppt_y</p:attrName>
                                        </p:attrNameLst>
                                      </p:cBhvr>
                                      <p:rCtr x="-13" y="190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4294967295"/>
            <p:extLst/>
          </p:nvPr>
        </p:nvGraphicFramePr>
        <p:xfrm>
          <a:off x="296260" y="833015"/>
          <a:ext cx="8551480" cy="5130846"/>
        </p:xfrm>
        <a:graphic>
          <a:graphicData uri="http://schemas.openxmlformats.org/drawingml/2006/table">
            <a:tbl>
              <a:tblPr firstRow="1" bandRow="1">
                <a:tableStyleId>{1E171933-4619-4E11-9A3F-F7608DF75F80}</a:tableStyleId>
              </a:tblPr>
              <a:tblGrid>
                <a:gridCol w="1848970"/>
                <a:gridCol w="1966151"/>
                <a:gridCol w="2080973"/>
                <a:gridCol w="2655386"/>
              </a:tblGrid>
              <a:tr h="430562">
                <a:tc row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200" b="1" dirty="0" smtClean="0">
                        <a:solidFill>
                          <a:srgbClr val="000000"/>
                        </a:solidFill>
                        <a:effectLst/>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2200" b="1" dirty="0" smtClean="0">
                          <a:solidFill>
                            <a:srgbClr val="000000"/>
                          </a:solidFill>
                          <a:effectLst/>
                        </a:rPr>
                        <a:t>Reporting Period</a:t>
                      </a:r>
                      <a:endParaRPr lang="en-US" sz="2200" b="1" dirty="0" smtClean="0">
                        <a:solidFill>
                          <a:srgbClr val="000000"/>
                        </a:solidFill>
                        <a:effectLst/>
                        <a:latin typeface="Cambria"/>
                        <a:ea typeface="Cambria"/>
                        <a:cs typeface="Times New Roman"/>
                      </a:endParaRPr>
                    </a:p>
                  </a:txBody>
                  <a:tcPr marL="93272" marR="9327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gridSpan="3">
                  <a:txBody>
                    <a:bodyPr/>
                    <a:lstStyle/>
                    <a:p>
                      <a:pPr algn="ctr"/>
                      <a:r>
                        <a:rPr lang="en-US" sz="2200" kern="1200" dirty="0" err="1" smtClean="0">
                          <a:solidFill>
                            <a:srgbClr val="000000"/>
                          </a:solidFill>
                          <a:effectLst/>
                        </a:rPr>
                        <a:t>MiSiS</a:t>
                      </a:r>
                      <a:r>
                        <a:rPr lang="en-US" sz="2200" kern="1200" dirty="0" smtClean="0">
                          <a:solidFill>
                            <a:srgbClr val="000000"/>
                          </a:solidFill>
                          <a:effectLst/>
                        </a:rPr>
                        <a:t> Grade Entry Window</a:t>
                      </a:r>
                      <a:r>
                        <a:rPr lang="en-US" sz="2200" dirty="0" smtClean="0">
                          <a:solidFill>
                            <a:srgbClr val="000000"/>
                          </a:solidFill>
                          <a:effectLst/>
                        </a:rPr>
                        <a:t> </a:t>
                      </a:r>
                      <a:endParaRPr lang="en-US" sz="2200" dirty="0">
                        <a:solidFill>
                          <a:srgbClr val="000000"/>
                        </a:solidFill>
                      </a:endParaRPr>
                    </a:p>
                  </a:txBody>
                  <a:tcPr marL="93272" marR="93272">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tr>
              <a:tr h="778088">
                <a:tc vMerge="1">
                  <a:txBody>
                    <a:bodyPr/>
                    <a:lstStyle/>
                    <a:p>
                      <a:pPr marL="0" marR="0">
                        <a:lnSpc>
                          <a:spcPct val="115000"/>
                        </a:lnSpc>
                        <a:spcBef>
                          <a:spcPts val="0"/>
                        </a:spcBef>
                        <a:spcAft>
                          <a:spcPts val="1000"/>
                        </a:spcAft>
                      </a:pPr>
                      <a:endParaRPr lang="en-US" sz="1800" b="1"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1000"/>
                        </a:spcAft>
                      </a:pPr>
                      <a:r>
                        <a:rPr lang="en-US" sz="2200" b="1" dirty="0">
                          <a:effectLst/>
                        </a:rPr>
                        <a:t>Start Date</a:t>
                      </a:r>
                      <a:endParaRPr lang="en-US" sz="2200" b="1"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marL="0" marR="0" algn="ctr">
                        <a:lnSpc>
                          <a:spcPct val="115000"/>
                        </a:lnSpc>
                        <a:spcBef>
                          <a:spcPts val="0"/>
                        </a:spcBef>
                        <a:spcAft>
                          <a:spcPts val="1000"/>
                        </a:spcAft>
                      </a:pPr>
                      <a:r>
                        <a:rPr lang="en-US" sz="2200" b="1" dirty="0">
                          <a:effectLst/>
                        </a:rPr>
                        <a:t>End Date</a:t>
                      </a:r>
                      <a:endParaRPr lang="en-US" sz="2200" b="1"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c>
                  <a:txBody>
                    <a:bodyPr/>
                    <a:lstStyle/>
                    <a:p>
                      <a:pPr marL="0" marR="0">
                        <a:lnSpc>
                          <a:spcPct val="115000"/>
                        </a:lnSpc>
                        <a:spcBef>
                          <a:spcPts val="0"/>
                        </a:spcBef>
                        <a:spcAft>
                          <a:spcPts val="1000"/>
                        </a:spcAft>
                      </a:pPr>
                      <a:r>
                        <a:rPr lang="en-US" sz="2200" b="1" dirty="0">
                          <a:effectLst/>
                        </a:rPr>
                        <a:t>Parent Conference Dates</a:t>
                      </a:r>
                      <a:endParaRPr lang="en-US" sz="2200" b="1"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20000"/>
                        <a:lumOff val="80000"/>
                      </a:schemeClr>
                    </a:solidFill>
                  </a:tcPr>
                </a:tc>
              </a:tr>
              <a:tr h="557259">
                <a:tc>
                  <a:txBody>
                    <a:bodyPr/>
                    <a:lstStyle/>
                    <a:p>
                      <a:pPr marL="0" marR="0">
                        <a:lnSpc>
                          <a:spcPct val="115000"/>
                        </a:lnSpc>
                        <a:spcBef>
                          <a:spcPts val="0"/>
                        </a:spcBef>
                        <a:spcAft>
                          <a:spcPts val="1000"/>
                        </a:spcAft>
                      </a:pPr>
                      <a:r>
                        <a:rPr lang="en-US" sz="2200" dirty="0" smtClean="0">
                          <a:effectLst/>
                        </a:rPr>
                        <a:t>First</a:t>
                      </a: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200" dirty="0" smtClean="0">
                          <a:effectLst/>
                        </a:rPr>
                        <a:t>8/15/2017</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200" dirty="0" smtClean="0">
                          <a:effectLst/>
                        </a:rPr>
                        <a:t>11/3/2017</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2200" dirty="0">
                          <a:effectLst/>
                        </a:rPr>
                        <a:t>November </a:t>
                      </a:r>
                      <a:r>
                        <a:rPr lang="en-US" sz="2200" dirty="0" smtClean="0">
                          <a:effectLst/>
                        </a:rPr>
                        <a:t>6-9, 2017</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368388">
                <a:tc gridSpan="4">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2200" i="1" dirty="0" err="1" smtClean="0">
                          <a:effectLst/>
                        </a:rPr>
                        <a:t>MiSiS</a:t>
                      </a:r>
                      <a:r>
                        <a:rPr lang="en-US" sz="2200" i="1" baseline="0" dirty="0" smtClean="0">
                          <a:effectLst/>
                        </a:rPr>
                        <a:t> Grade Entry: 10/19/17—11/9/17</a:t>
                      </a:r>
                      <a:endParaRPr lang="en-US" sz="2200" i="1" dirty="0" smtClean="0">
                        <a:effectLst/>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858115">
                <a:tc>
                  <a:txBody>
                    <a:bodyPr/>
                    <a:lstStyle/>
                    <a:p>
                      <a:pPr marL="0" marR="0" indent="0" algn="l" defTabSz="457200" rtl="0" eaLnBrk="1" fontAlgn="auto" latinLnBrk="0" hangingPunct="1">
                        <a:lnSpc>
                          <a:spcPct val="115000"/>
                        </a:lnSpc>
                        <a:spcBef>
                          <a:spcPts val="0"/>
                        </a:spcBef>
                        <a:spcAft>
                          <a:spcPts val="1000"/>
                        </a:spcAft>
                        <a:buClrTx/>
                        <a:buSzTx/>
                        <a:buFontTx/>
                        <a:buNone/>
                        <a:tabLst/>
                        <a:defRPr/>
                      </a:pPr>
                      <a:r>
                        <a:rPr lang="en-US" sz="2200" dirty="0" smtClean="0">
                          <a:solidFill>
                            <a:srgbClr val="000000"/>
                          </a:solidFill>
                          <a:effectLst/>
                        </a:rPr>
                        <a:t>Second</a:t>
                      </a:r>
                      <a:endParaRPr lang="en-US" sz="2200" i="1" dirty="0" smtClean="0">
                        <a:solidFill>
                          <a:srgbClr val="000000"/>
                        </a:solidFill>
                        <a:effectLst/>
                      </a:endParaRPr>
                    </a:p>
                    <a:p>
                      <a:pPr marL="0" marR="0">
                        <a:lnSpc>
                          <a:spcPct val="115000"/>
                        </a:lnSpc>
                        <a:spcBef>
                          <a:spcPts val="0"/>
                        </a:spcBef>
                        <a:spcAft>
                          <a:spcPts val="1000"/>
                        </a:spcAft>
                      </a:pPr>
                      <a:endParaRPr lang="en-US" sz="2200" dirty="0" smtClean="0">
                        <a:effectLst/>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200" dirty="0" smtClean="0">
                          <a:effectLst/>
                        </a:rPr>
                        <a:t>11/6/2017</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200" dirty="0" smtClean="0">
                          <a:effectLst/>
                        </a:rPr>
                        <a:t>2/23/2018</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2200" dirty="0">
                          <a:effectLst/>
                        </a:rPr>
                        <a:t>February </a:t>
                      </a:r>
                      <a:r>
                        <a:rPr lang="en-US" sz="2200" dirty="0" smtClean="0">
                          <a:effectLst/>
                        </a:rPr>
                        <a:t>26-</a:t>
                      </a:r>
                      <a:br>
                        <a:rPr lang="en-US" sz="2200" dirty="0" smtClean="0">
                          <a:effectLst/>
                        </a:rPr>
                      </a:br>
                      <a:r>
                        <a:rPr lang="en-US" sz="2200" dirty="0" smtClean="0">
                          <a:effectLst/>
                        </a:rPr>
                        <a:t>March </a:t>
                      </a:r>
                      <a:r>
                        <a:rPr lang="en-US" sz="2200" dirty="0">
                          <a:effectLst/>
                        </a:rPr>
                        <a:t>2</a:t>
                      </a:r>
                      <a:r>
                        <a:rPr lang="en-US" sz="2200" dirty="0" smtClean="0">
                          <a:effectLst/>
                        </a:rPr>
                        <a:t>, 2018</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30311">
                <a:tc gridSpan="4">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2200" i="1" dirty="0" err="1" smtClean="0">
                          <a:effectLst/>
                        </a:rPr>
                        <a:t>MiSiS</a:t>
                      </a:r>
                      <a:r>
                        <a:rPr lang="en-US" sz="2200" i="1" baseline="0" dirty="0" smtClean="0">
                          <a:effectLst/>
                        </a:rPr>
                        <a:t> Grade Entry: 2/9/18—3/2/18</a:t>
                      </a:r>
                      <a:endParaRPr lang="en-US" sz="2200" i="1" dirty="0" smtClean="0">
                        <a:effectLst/>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36775">
                <a:tc>
                  <a:txBody>
                    <a:bodyPr/>
                    <a:lstStyle/>
                    <a:p>
                      <a:pPr marL="0" marR="0">
                        <a:lnSpc>
                          <a:spcPct val="115000"/>
                        </a:lnSpc>
                        <a:spcBef>
                          <a:spcPts val="0"/>
                        </a:spcBef>
                        <a:spcAft>
                          <a:spcPts val="1000"/>
                        </a:spcAft>
                      </a:pPr>
                      <a:r>
                        <a:rPr lang="en-US" sz="2200" dirty="0">
                          <a:effectLst/>
                        </a:rPr>
                        <a:t>Third</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200" dirty="0" smtClean="0">
                          <a:effectLst/>
                        </a:rPr>
                        <a:t>2/26/2018</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1000"/>
                        </a:spcAft>
                      </a:pPr>
                      <a:r>
                        <a:rPr lang="en-US" sz="2200" dirty="0" smtClean="0">
                          <a:effectLst/>
                        </a:rPr>
                        <a:t>6/7/2018</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2200" dirty="0">
                          <a:effectLst/>
                        </a:rPr>
                        <a:t>June </a:t>
                      </a:r>
                      <a:r>
                        <a:rPr lang="en-US" sz="2200" dirty="0" smtClean="0">
                          <a:effectLst/>
                        </a:rPr>
                        <a:t>4-8, 2018 </a:t>
                      </a:r>
                      <a:r>
                        <a:rPr lang="en-US" sz="2200" dirty="0">
                          <a:effectLst/>
                        </a:rPr>
                        <a:t>(optional)</a:t>
                      </a: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779766">
                <a:tc gridSpan="4">
                  <a:txBody>
                    <a:bodyPr/>
                    <a:lstStyle/>
                    <a:p>
                      <a:pPr marL="0" marR="0" indent="0" algn="ctr" defTabSz="457200" rtl="0" eaLnBrk="1" fontAlgn="auto" latinLnBrk="0" hangingPunct="1">
                        <a:lnSpc>
                          <a:spcPct val="115000"/>
                        </a:lnSpc>
                        <a:spcBef>
                          <a:spcPts val="0"/>
                        </a:spcBef>
                        <a:spcAft>
                          <a:spcPts val="1000"/>
                        </a:spcAft>
                        <a:buClrTx/>
                        <a:buSzTx/>
                        <a:buFontTx/>
                        <a:buNone/>
                        <a:tabLst/>
                        <a:defRPr/>
                      </a:pPr>
                      <a:r>
                        <a:rPr lang="en-US" sz="2200" i="1" dirty="0" err="1" smtClean="0">
                          <a:effectLst/>
                        </a:rPr>
                        <a:t>MiSiS</a:t>
                      </a:r>
                      <a:r>
                        <a:rPr lang="en-US" sz="2200" i="1" baseline="0" dirty="0" smtClean="0">
                          <a:effectLst/>
                        </a:rPr>
                        <a:t> Grade Entry: 5/18/18—6/8/18</a:t>
                      </a:r>
                      <a:endParaRPr lang="en-US" sz="2200" i="1" dirty="0" smtClean="0">
                        <a:effectLst/>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gn="ctr">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hMerge="1">
                  <a:txBody>
                    <a:bodyPr/>
                    <a:lstStyle/>
                    <a:p>
                      <a:pPr marL="0" marR="0">
                        <a:lnSpc>
                          <a:spcPct val="115000"/>
                        </a:lnSpc>
                        <a:spcBef>
                          <a:spcPts val="0"/>
                        </a:spcBef>
                        <a:spcAft>
                          <a:spcPts val="1000"/>
                        </a:spcAft>
                      </a:pPr>
                      <a:endParaRPr lang="en-US" sz="2200" dirty="0">
                        <a:effectLst/>
                        <a:latin typeface="Cambria"/>
                        <a:ea typeface="Cambria"/>
                        <a:cs typeface="Times New Roman"/>
                      </a:endParaRPr>
                    </a:p>
                  </a:txBody>
                  <a:tcPr marL="69954" marR="69954" marT="0" marB="0">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1390809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3</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374735"/>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Scroll down and select </a:t>
            </a:r>
            <a:br>
              <a:rPr lang="en-US" sz="1400" dirty="0" smtClean="0">
                <a:solidFill>
                  <a:schemeClr val="tx1">
                    <a:lumMod val="65000"/>
                    <a:lumOff val="35000"/>
                  </a:schemeClr>
                </a:solidFill>
                <a:latin typeface="Segoe UI" panose="020B0502040204020203" pitchFamily="34" charset="0"/>
                <a:cs typeface="Segoe UI" panose="020B0502040204020203" pitchFamily="34" charset="0"/>
              </a:rPr>
            </a:b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Grading Period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to be edited at the bottom of the screen and click on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Edit</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1714" y="1585431"/>
            <a:ext cx="5833811" cy="5736580"/>
          </a:xfrm>
          <a:prstGeom prst="rect">
            <a:avLst/>
          </a:prstGeom>
        </p:spPr>
      </p:pic>
      <p:pic>
        <p:nvPicPr>
          <p:cNvPr id="169" name="Picture 1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a:ext>
            </a:extLst>
          </a:blip>
          <a:srcRect l="-92"/>
          <a:stretch/>
        </p:blipFill>
        <p:spPr>
          <a:xfrm>
            <a:off x="-7975" y="-1068"/>
            <a:ext cx="9151975" cy="1579256"/>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603034" y="5907724"/>
            <a:ext cx="580155" cy="308467"/>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602519" y="5910349"/>
            <a:ext cx="577614" cy="303846"/>
          </a:xfrm>
          <a:prstGeom prst="rect">
            <a:avLst/>
          </a:prstGeom>
        </p:spPr>
      </p:pic>
      <p:pic>
        <p:nvPicPr>
          <p:cNvPr id="188" name="Picture 18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175664" y="2674739"/>
            <a:ext cx="2672782" cy="5300453"/>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608049" y="5806391"/>
            <a:ext cx="578562" cy="114283"/>
          </a:xfrm>
          <a:prstGeom prst="rect">
            <a:avLst/>
          </a:prstGeom>
        </p:spPr>
      </p:pic>
    </p:spTree>
    <p:extLst>
      <p:ext uri="{BB962C8B-B14F-4D97-AF65-F5344CB8AC3E}">
        <p14:creationId xmlns:p14="http://schemas.microsoft.com/office/powerpoint/2010/main" val="272327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3 -0.00023 C -0.00013 -0.0125 0.00091 -0.08565 0.00091 -0.09607 L -0.13633 0.45463 C -0.13633 0.45648 -0.12969 0.48842 -0.12917 0.48217 C -0.12917 0.4838 -0.07135 0.45208 -0.07135 0.45255 " pathEditMode="relative" rAng="0" ptsTypes="AAAAA">
                                      <p:cBhvr>
                                        <p:cTn id="6" dur="5700" fill="hold"/>
                                        <p:tgtEl>
                                          <p:spTgt spid="188"/>
                                        </p:tgtEl>
                                        <p:attrNameLst>
                                          <p:attrName>ppt_x</p:attrName>
                                          <p:attrName>ppt_y</p:attrName>
                                        </p:attrNameLst>
                                      </p:cBhvr>
                                      <p:rCtr x="-6758" y="19375"/>
                                    </p:animMotion>
                                  </p:childTnLst>
                                </p:cTn>
                              </p:par>
                              <p:par>
                                <p:cTn id="7" presetID="64" presetClass="path" presetSubtype="0" accel="50000" decel="50000" fill="hold" nodeType="withEffect">
                                  <p:stCondLst>
                                    <p:cond delay="300"/>
                                  </p:stCondLst>
                                  <p:childTnLst>
                                    <p:animMotion origin="layout" path="M 6.25E-7 4.44444E-6 L -0.00039 -0.19075 " pathEditMode="relative" rAng="0" ptsTypes="AA">
                                      <p:cBhvr>
                                        <p:cTn id="8" dur="3500" fill="hold"/>
                                        <p:tgtEl>
                                          <p:spTgt spid="2"/>
                                        </p:tgtEl>
                                        <p:attrNameLst>
                                          <p:attrName>ppt_x</p:attrName>
                                          <p:attrName>ppt_y</p:attrName>
                                        </p:attrNameLst>
                                      </p:cBhvr>
                                      <p:rCtr x="-26" y="-9537"/>
                                    </p:animMotion>
                                  </p:childTnLst>
                                </p:cTn>
                              </p:par>
                              <p:par>
                                <p:cTn id="9" presetID="22" presetClass="entr" presetSubtype="1" fill="hold" nodeType="withEffect">
                                  <p:stCondLst>
                                    <p:cond delay="400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1" presetClass="entr" presetSubtype="0" fill="hold" nodeType="withEffect">
                                  <p:stCondLst>
                                    <p:cond delay="4400"/>
                                  </p:stCondLst>
                                  <p:childTnLst>
                                    <p:set>
                                      <p:cBhvr>
                                        <p:cTn id="13" dur="1" fill="hold">
                                          <p:stCondLst>
                                            <p:cond delay="0"/>
                                          </p:stCondLst>
                                        </p:cTn>
                                        <p:tgtEl>
                                          <p:spTgt spid="4"/>
                                        </p:tgtEl>
                                        <p:attrNameLst>
                                          <p:attrName>style.visibility</p:attrName>
                                        </p:attrNameLst>
                                      </p:cBhvr>
                                      <p:to>
                                        <p:strVal val="visible"/>
                                      </p:to>
                                    </p:set>
                                  </p:childTnLst>
                                </p:cTn>
                              </p:par>
                            </p:childTnLst>
                          </p:cTn>
                        </p:par>
                        <p:par>
                          <p:cTn id="14" fill="hold">
                            <p:stCondLst>
                              <p:cond delay="5700"/>
                            </p:stCondLst>
                            <p:childTnLst>
                              <p:par>
                                <p:cTn id="15" presetID="1" presetClass="exit" presetSubtype="0" fill="hold" nodeType="after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par>
                          <p:cTn id="17" fill="hold">
                            <p:stCondLst>
                              <p:cond delay="5700"/>
                            </p:stCondLst>
                            <p:childTnLst>
                              <p:par>
                                <p:cTn id="18" presetID="1" presetClass="exit" presetSubtype="0" fill="hold" nodeType="afterEffect">
                                  <p:stCondLst>
                                    <p:cond delay="0"/>
                                  </p:stCondLst>
                                  <p:childTnLst>
                                    <p:set>
                                      <p:cBhvr>
                                        <p:cTn id="19" dur="1" fill="hold">
                                          <p:stCondLst>
                                            <p:cond delay="0"/>
                                          </p:stCondLst>
                                        </p:cTn>
                                        <p:tgtEl>
                                          <p:spTgt spid="4"/>
                                        </p:tgtEl>
                                        <p:attrNameLst>
                                          <p:attrName>style.visibility</p:attrName>
                                        </p:attrNameLst>
                                      </p:cBhvr>
                                      <p:to>
                                        <p:strVal val="hidden"/>
                                      </p:to>
                                    </p:set>
                                  </p:childTnLst>
                                </p:cTn>
                              </p:par>
                            </p:childTnLst>
                          </p:cTn>
                        </p:par>
                        <p:par>
                          <p:cTn id="20" fill="hold">
                            <p:stCondLst>
                              <p:cond delay="5700"/>
                            </p:stCondLst>
                            <p:childTnLst>
                              <p:par>
                                <p:cTn id="21" presetID="1"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4</a:t>
            </a: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49"/>
            <a:ext cx="2009882" cy="1374735"/>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new grade/comment </a:t>
            </a:r>
            <a:br>
              <a:rPr lang="en-US" sz="1400" b="1" dirty="0" smtClean="0">
                <a:solidFill>
                  <a:schemeClr val="tx1">
                    <a:lumMod val="65000"/>
                    <a:lumOff val="35000"/>
                  </a:schemeClr>
                </a:solidFill>
                <a:latin typeface="Segoe UI" panose="020B0502040204020203" pitchFamily="34" charset="0"/>
                <a:cs typeface="Segoe UI" panose="020B0502040204020203" pitchFamily="34" charset="0"/>
              </a:rPr>
            </a:b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to be awarded and scroll down to hit the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submit</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button</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53646" y="1575292"/>
            <a:ext cx="5803238" cy="7375712"/>
          </a:xfrm>
          <a:prstGeom prst="rect">
            <a:avLst/>
          </a:prstGeom>
        </p:spPr>
      </p:pic>
      <p:pic>
        <p:nvPicPr>
          <p:cNvPr id="169" name="Picture 16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30674" y="4078132"/>
            <a:ext cx="398810" cy="48468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33436" y="4071744"/>
            <a:ext cx="396914" cy="49107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13942" y="3967285"/>
            <a:ext cx="401487" cy="118432"/>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1896" y="788"/>
            <a:ext cx="9142104" cy="1579499"/>
          </a:xfrm>
          <a:prstGeom prst="rect">
            <a:avLst/>
          </a:prstGeom>
        </p:spPr>
      </p:pic>
      <p:pic>
        <p:nvPicPr>
          <p:cNvPr id="189" name="Picture 188"/>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15198" y="3954965"/>
            <a:ext cx="2672782" cy="5300453"/>
          </a:xfrm>
          <a:prstGeom prst="rect">
            <a:avLst/>
          </a:prstGeom>
        </p:spPr>
      </p:pic>
    </p:spTree>
    <p:extLst>
      <p:ext uri="{BB962C8B-B14F-4D97-AF65-F5344CB8AC3E}">
        <p14:creationId xmlns:p14="http://schemas.microsoft.com/office/powerpoint/2010/main" val="3647265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75E-6 -2.96296E-6 L -3.75E-6 0.00023 C -3.75E-6 0.00764 -0.0108 0.02084 -0.0108 0.0294 C -0.00638 0.12223 -0.04674 0.21435 -0.04635 0.30718 " pathEditMode="relative" rAng="0" ptsTypes="AAAA">
                                      <p:cBhvr>
                                        <p:cTn id="6" dur="3000" fill="hold"/>
                                        <p:tgtEl>
                                          <p:spTgt spid="189"/>
                                        </p:tgtEl>
                                        <p:attrNameLst>
                                          <p:attrName>ppt_x</p:attrName>
                                          <p:attrName>ppt_y</p:attrName>
                                        </p:attrNameLst>
                                      </p:cBhvr>
                                      <p:rCtr x="-2318" y="15347"/>
                                    </p:animMotion>
                                  </p:childTnLst>
                                </p:cTn>
                              </p:par>
                              <p:par>
                                <p:cTn id="7" presetID="64" presetClass="path" presetSubtype="0" accel="50000" decel="50000" fill="hold" nodeType="withEffect">
                                  <p:stCondLst>
                                    <p:cond delay="1000"/>
                                  </p:stCondLst>
                                  <p:childTnLst>
                                    <p:animMotion origin="layout" path="M 2.91667E-6 -1.11111E-6 L -0.00065 -0.38657 " pathEditMode="relative" rAng="0" ptsTypes="AA">
                                      <p:cBhvr>
                                        <p:cTn id="8" dur="2000" fill="hold"/>
                                        <p:tgtEl>
                                          <p:spTgt spid="6"/>
                                        </p:tgtEl>
                                        <p:attrNameLst>
                                          <p:attrName>ppt_x</p:attrName>
                                          <p:attrName>ppt_y</p:attrName>
                                        </p:attrNameLst>
                                      </p:cBhvr>
                                      <p:rCtr x="-39" y="-19329"/>
                                    </p:animMotion>
                                  </p:childTnLst>
                                </p:cTn>
                              </p:par>
                              <p:par>
                                <p:cTn id="9" presetID="22" presetClass="entr" presetSubtype="1" fill="hold" nodeType="withEffect">
                                  <p:stCondLst>
                                    <p:cond delay="25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1" presetClass="entr" presetSubtype="0" fill="hold" nodeType="withEffect">
                                  <p:stCondLst>
                                    <p:cond delay="800"/>
                                  </p:stCondLst>
                                  <p:childTnLst>
                                    <p:set>
                                      <p:cBhvr>
                                        <p:cTn id="13" dur="1" fill="hold">
                                          <p:stCondLst>
                                            <p:cond delay="0"/>
                                          </p:stCondLst>
                                        </p:cTn>
                                        <p:tgtEl>
                                          <p:spTgt spid="12"/>
                                        </p:tgtEl>
                                        <p:attrNameLst>
                                          <p:attrName>style.visibility</p:attrName>
                                        </p:attrNameLst>
                                      </p:cBhvr>
                                      <p:to>
                                        <p:strVal val="visible"/>
                                      </p:to>
                                    </p:set>
                                  </p:childTnLst>
                                </p:cTn>
                              </p:par>
                              <p:par>
                                <p:cTn id="14" presetID="1" presetClass="entr" presetSubtype="0" fill="hold" nodeType="withEffect">
                                  <p:stCondLst>
                                    <p:cond delay="120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xit" presetSubtype="0" fill="hold" nodeType="withEffect">
                                  <p:stCondLst>
                                    <p:cond delay="1200"/>
                                  </p:stCondLst>
                                  <p:childTnLst>
                                    <p:set>
                                      <p:cBhvr>
                                        <p:cTn id="17" dur="1" fill="hold">
                                          <p:stCondLst>
                                            <p:cond delay="0"/>
                                          </p:stCondLst>
                                        </p:cTn>
                                        <p:tgtEl>
                                          <p:spTgt spid="12"/>
                                        </p:tgtEl>
                                        <p:attrNameLst>
                                          <p:attrName>style.visibility</p:attrName>
                                        </p:attrNameLst>
                                      </p:cBhvr>
                                      <p:to>
                                        <p:strVal val="hidden"/>
                                      </p:to>
                                    </p:set>
                                  </p:childTnLst>
                                </p:cTn>
                              </p:par>
                              <p:par>
                                <p:cTn id="18" presetID="1" presetClass="exit" presetSubtype="0" fill="hold" nodeType="withEffect">
                                  <p:stCondLst>
                                    <p:cond delay="1200"/>
                                  </p:stCondLst>
                                  <p:childTnLst>
                                    <p:set>
                                      <p:cBhvr>
                                        <p:cTn id="19" dur="1" fill="hold">
                                          <p:stCondLst>
                                            <p:cond delay="0"/>
                                          </p:stCondLst>
                                        </p:cTn>
                                        <p:tgtEl>
                                          <p:spTgt spid="9"/>
                                        </p:tgtEl>
                                        <p:attrNameLst>
                                          <p:attrName>style.visibility</p:attrName>
                                        </p:attrNameLst>
                                      </p:cBhvr>
                                      <p:to>
                                        <p:strVal val="hidden"/>
                                      </p:to>
                                    </p:set>
                                  </p:childTnLst>
                                </p:cTn>
                              </p:par>
                              <p:par>
                                <p:cTn id="20" presetID="64" presetClass="path" presetSubtype="0" accel="50000" decel="50000" fill="hold" nodeType="withEffect">
                                  <p:stCondLst>
                                    <p:cond delay="1000"/>
                                  </p:stCondLst>
                                  <p:childTnLst>
                                    <p:animMotion origin="layout" path="M 2.08333E-7 2.96296E-6 L -0.00026 -0.3919 " pathEditMode="relative" rAng="0" ptsTypes="AA">
                                      <p:cBhvr>
                                        <p:cTn id="21" dur="2000" fill="hold"/>
                                        <p:tgtEl>
                                          <p:spTgt spid="13"/>
                                        </p:tgtEl>
                                        <p:attrNameLst>
                                          <p:attrName>ppt_x</p:attrName>
                                          <p:attrName>ppt_y</p:attrName>
                                        </p:attrNameLst>
                                      </p:cBhvr>
                                      <p:rCtr x="-13" y="-196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 name="Picture 187"/>
          <p:cNvPicPr>
            <a:picLocks noChangeAspect="1"/>
          </p:cNvPicPr>
          <p:nvPr/>
        </p:nvPicPr>
        <p:blipFill rotWithShape="1">
          <a:blip r:embed="rId2"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9802812"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Current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5</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631216"/>
          </a:xfrm>
          <a:prstGeom prst="rect">
            <a:avLst/>
          </a:prstGeom>
          <a:noFill/>
        </p:spPr>
        <p:txBody>
          <a:bodyPr wrap="square" rtlCol="0">
            <a:spAutoFit/>
          </a:bodyPr>
          <a:lstStyle/>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You can now verify the</a:t>
            </a:r>
          </a:p>
          <a:p>
            <a:pPr>
              <a:lnSpc>
                <a:spcPts val="2000"/>
              </a:lnSpc>
            </a:pPr>
            <a:r>
              <a:rPr lang="en-US" sz="1400" b="1" dirty="0">
                <a:solidFill>
                  <a:schemeClr val="tx1">
                    <a:lumMod val="65000"/>
                    <a:lumOff val="35000"/>
                  </a:schemeClr>
                </a:solidFill>
                <a:latin typeface="Segoe UI" panose="020B0502040204020203" pitchFamily="34" charset="0"/>
                <a:cs typeface="Segoe UI" panose="020B0502040204020203" pitchFamily="34" charset="0"/>
              </a:rPr>
              <a:t>grade(s)/ comment(s)</a:t>
            </a:r>
          </a:p>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that were edited have been updated correctly on the presented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screen</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48420" y="1576596"/>
            <a:ext cx="5859124" cy="4199039"/>
          </a:xfrm>
          <a:prstGeom prst="rect">
            <a:avLst/>
          </a:prstGeom>
        </p:spPr>
      </p:pic>
      <p:pic>
        <p:nvPicPr>
          <p:cNvPr id="169" name="Picture 16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90" name="Oval 189"/>
          <p:cNvSpPr/>
          <p:nvPr/>
        </p:nvSpPr>
        <p:spPr>
          <a:xfrm>
            <a:off x="7216057" y="3847435"/>
            <a:ext cx="124119" cy="7481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9728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heel(1)">
                                      <p:cBhvr>
                                        <p:cTn id="7" dur="2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1" y="2510654"/>
            <a:ext cx="9143999" cy="122597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solidFill>
                  <a:schemeClr val="bg1"/>
                </a:solidFill>
                <a:latin typeface="Segoe UI Light" panose="020B0502040204020203" pitchFamily="34" charset="0"/>
                <a:cs typeface="Segoe UI Light" panose="020B0502040204020203" pitchFamily="34" charset="0"/>
              </a:rPr>
              <a:t>  PROPOSED GRADE RECORDING PROCESS</a:t>
            </a:r>
            <a:endParaRPr lang="en-US" sz="3600" dirty="0">
              <a:solidFill>
                <a:schemeClr val="bg1"/>
              </a:solidFill>
              <a:latin typeface="Segoe UI Light" panose="020B0502040204020203" pitchFamily="34" charset="0"/>
              <a:cs typeface="Segoe UI Light" panose="020B0502040204020203" pitchFamily="34" charset="0"/>
            </a:endParaRPr>
          </a:p>
        </p:txBody>
      </p:sp>
      <p:sp>
        <p:nvSpPr>
          <p:cNvPr id="166" name="Rectangle 165"/>
          <p:cNvSpPr/>
          <p:nvPr/>
        </p:nvSpPr>
        <p:spPr>
          <a:xfrm>
            <a:off x="156734" y="371258"/>
            <a:ext cx="5538696"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Grades by Student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67" name="Rectangle 166"/>
          <p:cNvSpPr/>
          <p:nvPr/>
        </p:nvSpPr>
        <p:spPr>
          <a:xfrm>
            <a:off x="239232" y="1374790"/>
            <a:ext cx="397764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530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2" name="Picture 171"/>
          <p:cNvPicPr>
            <a:picLocks noChangeAspect="1"/>
          </p:cNvPicPr>
          <p:nvPr/>
        </p:nvPicPr>
        <p:blipFill rotWithShape="1">
          <a:blip r:embed="rId3"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1</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52295" y="2516850"/>
            <a:ext cx="2039399" cy="1887696"/>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Navigate to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Grades CA Content Standards by Student</a:t>
            </a:r>
          </a:p>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under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Academics</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on the </a:t>
            </a:r>
            <a:br>
              <a:rPr lang="en-US" sz="1400" dirty="0" smtClean="0">
                <a:solidFill>
                  <a:schemeClr val="tx1">
                    <a:lumMod val="65000"/>
                    <a:lumOff val="35000"/>
                  </a:schemeClr>
                </a:solidFill>
                <a:latin typeface="Segoe UI" panose="020B0502040204020203" pitchFamily="34" charset="0"/>
                <a:cs typeface="Segoe UI" panose="020B0502040204020203" pitchFamily="34" charset="0"/>
              </a:rPr>
            </a:b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student profile</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navigation menu</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0422" y="1566789"/>
            <a:ext cx="5816082" cy="4168192"/>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92536" y="3135087"/>
            <a:ext cx="938893" cy="1077685"/>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592536" y="3505200"/>
            <a:ext cx="922565" cy="119744"/>
          </a:xfrm>
          <a:prstGeom prst="rect">
            <a:avLst/>
          </a:prstGeom>
        </p:spPr>
      </p:pic>
      <p:pic>
        <p:nvPicPr>
          <p:cNvPr id="188" name="Picture 18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5020031" y="3208362"/>
            <a:ext cx="2672782" cy="5300453"/>
          </a:xfrm>
          <a:prstGeom prst="rect">
            <a:avLst/>
          </a:prstGeom>
        </p:spPr>
      </p:pic>
    </p:spTree>
    <p:extLst>
      <p:ext uri="{BB962C8B-B14F-4D97-AF65-F5344CB8AC3E}">
        <p14:creationId xmlns:p14="http://schemas.microsoft.com/office/powerpoint/2010/main" val="123051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500"/>
                                        <p:tgtEl>
                                          <p:spTgt spid="188"/>
                                        </p:tgtEl>
                                      </p:cBhvr>
                                    </p:animEffect>
                                    <p:anim calcmode="lin" valueType="num">
                                      <p:cBhvr>
                                        <p:cTn id="8" dur="500" fill="hold"/>
                                        <p:tgtEl>
                                          <p:spTgt spid="188"/>
                                        </p:tgtEl>
                                        <p:attrNameLst>
                                          <p:attrName>ppt_x</p:attrName>
                                        </p:attrNameLst>
                                      </p:cBhvr>
                                      <p:tavLst>
                                        <p:tav tm="0">
                                          <p:val>
                                            <p:strVal val="#ppt_x"/>
                                          </p:val>
                                        </p:tav>
                                        <p:tav tm="100000">
                                          <p:val>
                                            <p:strVal val="#ppt_x"/>
                                          </p:val>
                                        </p:tav>
                                      </p:tavLst>
                                    </p:anim>
                                    <p:anim calcmode="lin" valueType="num">
                                      <p:cBhvr>
                                        <p:cTn id="9" dur="500" fill="hold"/>
                                        <p:tgtEl>
                                          <p:spTgt spid="18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path" presetSubtype="0" accel="50000" decel="50000" fill="hold" nodeType="afterEffect">
                                  <p:stCondLst>
                                    <p:cond delay="0"/>
                                  </p:stCondLst>
                                  <p:childTnLst>
                                    <p:animMotion origin="layout" path="M -2.08333E-6 3.33333E-6 L 0.03959 0.02314 " pathEditMode="relative" rAng="0" ptsTypes="AA">
                                      <p:cBhvr>
                                        <p:cTn id="12" dur="500" fill="hold"/>
                                        <p:tgtEl>
                                          <p:spTgt spid="188"/>
                                        </p:tgtEl>
                                        <p:attrNameLst>
                                          <p:attrName>ppt_x</p:attrName>
                                          <p:attrName>ppt_y</p:attrName>
                                        </p:attrNameLst>
                                      </p:cBhvr>
                                      <p:rCtr x="1979" y="1157"/>
                                    </p:animMotion>
                                  </p:childTnLst>
                                </p:cTn>
                              </p:par>
                              <p:par>
                                <p:cTn id="13" presetID="2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2" name="Picture 171"/>
          <p:cNvPicPr>
            <a:picLocks noChangeAspect="1"/>
          </p:cNvPicPr>
          <p:nvPr/>
        </p:nvPicPr>
        <p:blipFill rotWithShape="1">
          <a:blip r:embed="rId3" cstate="print">
            <a:extLst>
              <a:ext uri="{28A0092B-C50C-407E-A947-70E740481C1C}">
                <a14:useLocalDpi xmlns:a14="http://schemas.microsoft.com/office/drawing/2010/main"/>
              </a:ext>
            </a:extLst>
          </a:blip>
          <a:srcRect b="-5280"/>
          <a:stretch/>
        </p:blipFill>
        <p:spPr>
          <a:xfrm>
            <a:off x="2852464" y="5264158"/>
            <a:ext cx="5804010" cy="1127051"/>
          </a:xfrm>
          <a:prstGeom prst="rect">
            <a:avLst/>
          </a:prstGeom>
        </p:spPr>
      </p:pic>
      <p:pic>
        <p:nvPicPr>
          <p:cNvPr id="173" name="Picture 17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2</a:t>
            </a: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52295" y="2516850"/>
            <a:ext cx="2039399" cy="1887696"/>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Set the Edit Mode to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ON,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select</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the</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 school year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and</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 grading period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and proceed to editing the grade(s)/ comment(s) that need to be updated.</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 </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852241" y="1576982"/>
            <a:ext cx="5810758" cy="4164377"/>
          </a:xfrm>
          <a:prstGeom prst="rect">
            <a:avLst/>
          </a:prstGeom>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4514850" y="4767943"/>
            <a:ext cx="595993" cy="870858"/>
          </a:xfrm>
          <a:prstGeom prst="rect">
            <a:avLst/>
          </a:prstGeom>
        </p:spPr>
      </p:pic>
      <p:pic>
        <p:nvPicPr>
          <p:cNvPr id="4" name="Picture 3"/>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4514851" y="4767943"/>
            <a:ext cx="604157" cy="163287"/>
          </a:xfrm>
          <a:prstGeom prst="rect">
            <a:avLst/>
          </a:prstGeom>
        </p:spPr>
      </p:pic>
      <p:pic>
        <p:nvPicPr>
          <p:cNvPr id="188" name="Picture 18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757511" y="3916975"/>
            <a:ext cx="2672782" cy="5300453"/>
          </a:xfrm>
          <a:prstGeom prst="rect">
            <a:avLst/>
          </a:prstGeom>
        </p:spPr>
      </p:pic>
    </p:spTree>
    <p:extLst>
      <p:ext uri="{BB962C8B-B14F-4D97-AF65-F5344CB8AC3E}">
        <p14:creationId xmlns:p14="http://schemas.microsoft.com/office/powerpoint/2010/main" val="3128945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E-6 7.40741E-7 L -0.08295 0.13634 L -0.06876 0.19051 L 0.12422 0.14282 L 0.12422 0.14282 " pathEditMode="relative" ptsTypes="AAAAA">
                                      <p:cBhvr>
                                        <p:cTn id="6" dur="4000" fill="hold"/>
                                        <p:tgtEl>
                                          <p:spTgt spid="188"/>
                                        </p:tgtEl>
                                        <p:attrNameLst>
                                          <p:attrName>ppt_x</p:attrName>
                                          <p:attrName>ppt_y</p:attrName>
                                        </p:attrNameLst>
                                      </p:cBhvr>
                                    </p:animMotion>
                                  </p:childTnLst>
                                </p:cTn>
                              </p:par>
                              <p:par>
                                <p:cTn id="7" presetID="22" presetClass="entr" presetSubtype="1" fill="hold" nodeType="withEffect">
                                  <p:stCondLst>
                                    <p:cond delay="1500"/>
                                  </p:stCondLst>
                                  <p:childTnLst>
                                    <p:set>
                                      <p:cBhvr>
                                        <p:cTn id="8" dur="1" fill="hold">
                                          <p:stCondLst>
                                            <p:cond delay="0"/>
                                          </p:stCondLst>
                                        </p:cTn>
                                        <p:tgtEl>
                                          <p:spTgt spid="3"/>
                                        </p:tgtEl>
                                        <p:attrNameLst>
                                          <p:attrName>style.visibility</p:attrName>
                                        </p:attrNameLst>
                                      </p:cBhvr>
                                      <p:to>
                                        <p:strVal val="visible"/>
                                      </p:to>
                                    </p:set>
                                    <p:animEffect transition="in" filter="wipe(up)">
                                      <p:cBhvr>
                                        <p:cTn id="9" dur="500"/>
                                        <p:tgtEl>
                                          <p:spTgt spid="3"/>
                                        </p:tgtEl>
                                      </p:cBhvr>
                                    </p:animEffect>
                                  </p:childTnLst>
                                </p:cTn>
                              </p:par>
                              <p:par>
                                <p:cTn id="10" presetID="1" presetClass="entr" presetSubtype="0" fill="hold" nodeType="withEffect">
                                  <p:stCondLst>
                                    <p:cond delay="2000"/>
                                  </p:stCondLst>
                                  <p:childTnLst>
                                    <p:set>
                                      <p:cBhvr>
                                        <p:cTn id="11" dur="1" fill="hold">
                                          <p:stCondLst>
                                            <p:cond delay="0"/>
                                          </p:stCondLst>
                                        </p:cTn>
                                        <p:tgtEl>
                                          <p:spTgt spid="4"/>
                                        </p:tgtEl>
                                        <p:attrNameLst>
                                          <p:attrName>style.visibility</p:attrName>
                                        </p:attrNameLst>
                                      </p:cBhvr>
                                      <p:to>
                                        <p:strVal val="visible"/>
                                      </p:to>
                                    </p:set>
                                  </p:childTnLst>
                                </p:cTn>
                              </p:par>
                              <p:par>
                                <p:cTn id="12" presetID="22" presetClass="exit" presetSubtype="4" fill="hold" nodeType="withEffect">
                                  <p:stCondLst>
                                    <p:cond delay="2000"/>
                                  </p:stCondLst>
                                  <p:childTnLst>
                                    <p:animEffect transition="out" filter="wipe(down)">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8"/>
          <p:cNvGrpSpPr>
            <a:grpSpLocks noChangeAspect="1"/>
          </p:cNvGrpSpPr>
          <p:nvPr/>
        </p:nvGrpSpPr>
        <p:grpSpPr>
          <a:xfrm>
            <a:off x="2851879" y="1571792"/>
            <a:ext cx="5823236" cy="7554616"/>
            <a:chOff x="6064428" y="442906"/>
            <a:chExt cx="6217408" cy="6049488"/>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064428" y="3616013"/>
              <a:ext cx="6217408" cy="287638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64428" y="442906"/>
              <a:ext cx="6204753" cy="3225846"/>
            </a:xfrm>
            <a:prstGeom prst="rect">
              <a:avLst/>
            </a:prstGeom>
          </p:spPr>
        </p:pic>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9" name="Picture 16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pic>
        <p:nvPicPr>
          <p:cNvPr id="173" name="Picture 17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3</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52295" y="2516850"/>
            <a:ext cx="2039399" cy="1631216"/>
          </a:xfrm>
          <a:prstGeom prst="rect">
            <a:avLst/>
          </a:prstGeom>
          <a:noFill/>
        </p:spPr>
        <p:txBody>
          <a:bodyPr wrap="square" rtlCol="0">
            <a:spAutoFit/>
          </a:bodyPr>
          <a:lstStyle/>
          <a:p>
            <a:pPr>
              <a:lnSpc>
                <a:spcPts val="2000"/>
              </a:lnSpc>
            </a:pP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Submit</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changes by clicking on the button at the bottom of the screen and </a:t>
            </a:r>
            <a:r>
              <a:rPr lang="en-US" sz="1400" b="1" dirty="0" smtClean="0">
                <a:solidFill>
                  <a:schemeClr val="tx1">
                    <a:lumMod val="65000"/>
                    <a:lumOff val="35000"/>
                  </a:schemeClr>
                </a:solidFill>
                <a:latin typeface="Segoe UI" panose="020B0502040204020203" pitchFamily="34" charset="0"/>
                <a:cs typeface="Segoe UI" panose="020B0502040204020203" pitchFamily="34" charset="0"/>
              </a:rPr>
              <a:t>confirming</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 the subsequently presented alert.</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12" name="Picture 11"/>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0" y="14152"/>
            <a:ext cx="9144000" cy="1585177"/>
          </a:xfrm>
          <a:prstGeom prst="rect">
            <a:avLst/>
          </a:prstGeom>
        </p:spPr>
      </p:pic>
      <p:grpSp>
        <p:nvGrpSpPr>
          <p:cNvPr id="15" name="Group 14"/>
          <p:cNvGrpSpPr/>
          <p:nvPr/>
        </p:nvGrpSpPr>
        <p:grpSpPr>
          <a:xfrm>
            <a:off x="2850422" y="1587296"/>
            <a:ext cx="5795282" cy="4724617"/>
            <a:chOff x="3800562" y="1587295"/>
            <a:chExt cx="7727043" cy="4724617"/>
          </a:xfrm>
        </p:grpSpPr>
        <p:pic>
          <p:nvPicPr>
            <p:cNvPr id="13" name="Picture 12"/>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3800562" y="2722635"/>
              <a:ext cx="7727043" cy="3589277"/>
            </a:xfrm>
            <a:prstGeom prst="rect">
              <a:avLst/>
            </a:prstGeom>
          </p:spPr>
        </p:pic>
        <p:sp>
          <p:nvSpPr>
            <p:cNvPr id="14" name="Rectangle 13"/>
            <p:cNvSpPr/>
            <p:nvPr/>
          </p:nvSpPr>
          <p:spPr>
            <a:xfrm>
              <a:off x="3846962" y="1587295"/>
              <a:ext cx="7485788" cy="1141617"/>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4723102" y="4702527"/>
            <a:ext cx="1857313" cy="550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800" dirty="0" smtClean="0">
                <a:solidFill>
                  <a:schemeClr val="tx1">
                    <a:lumMod val="50000"/>
                    <a:lumOff val="50000"/>
                  </a:schemeClr>
                </a:solidFill>
                <a:latin typeface="Segoe UI" panose="020B0502040204020203" pitchFamily="34" charset="0"/>
                <a:cs typeface="Segoe UI" panose="020B0502040204020203" pitchFamily="34" charset="0"/>
              </a:rPr>
              <a:t>All changes were saved successfully.</a:t>
            </a:r>
            <a:endParaRPr lang="en-US" sz="800" dirty="0">
              <a:solidFill>
                <a:schemeClr val="tx1">
                  <a:lumMod val="50000"/>
                  <a:lumOff val="50000"/>
                </a:schemeClr>
              </a:solidFill>
              <a:latin typeface="Segoe UI" panose="020B0502040204020203" pitchFamily="34" charset="0"/>
              <a:cs typeface="Segoe UI" panose="020B0502040204020203" pitchFamily="34" charset="0"/>
            </a:endParaRPr>
          </a:p>
        </p:txBody>
      </p:sp>
      <p:pic>
        <p:nvPicPr>
          <p:cNvPr id="188" name="Picture 187"/>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68679" y="3258155"/>
            <a:ext cx="2672782" cy="5300453"/>
          </a:xfrm>
          <a:prstGeom prst="rect">
            <a:avLst/>
          </a:prstGeom>
        </p:spPr>
      </p:pic>
    </p:spTree>
    <p:extLst>
      <p:ext uri="{BB962C8B-B14F-4D97-AF65-F5344CB8AC3E}">
        <p14:creationId xmlns:p14="http://schemas.microsoft.com/office/powerpoint/2010/main" val="273587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65 -2.59259E-6 L 0.03815 0.40741 L -0.1612 0.26273 " pathEditMode="relative" rAng="0" ptsTypes="AAA">
                                      <p:cBhvr>
                                        <p:cTn id="6" dur="2800" fill="hold"/>
                                        <p:tgtEl>
                                          <p:spTgt spid="188"/>
                                        </p:tgtEl>
                                        <p:attrNameLst>
                                          <p:attrName>ppt_x</p:attrName>
                                          <p:attrName>ppt_y</p:attrName>
                                        </p:attrNameLst>
                                      </p:cBhvr>
                                      <p:rCtr x="-6094" y="20370"/>
                                    </p:animMotion>
                                  </p:childTnLst>
                                </p:cTn>
                              </p:par>
                              <p:par>
                                <p:cTn id="7" presetID="64" presetClass="path" presetSubtype="0" accel="50000" decel="50000" fill="hold" nodeType="withEffect">
                                  <p:stCondLst>
                                    <p:cond delay="0"/>
                                  </p:stCondLst>
                                  <p:childTnLst>
                                    <p:animMotion origin="layout" path="M 0 0 L 0 -0.25 E" pathEditMode="relative" ptsTypes="">
                                      <p:cBhvr>
                                        <p:cTn id="8" dur="2000" fill="hold"/>
                                        <p:tgtEl>
                                          <p:spTgt spid="9"/>
                                        </p:tgtEl>
                                        <p:attrNameLst>
                                          <p:attrName>ppt_x</p:attrName>
                                          <p:attrName>ppt_y</p:attrName>
                                        </p:attrNameLst>
                                      </p:cBhvr>
                                    </p:animMotion>
                                  </p:childTnLst>
                                </p:cTn>
                              </p:par>
                              <p:par>
                                <p:cTn id="9" presetID="1" presetClass="entr" presetSubtype="0" fill="hold" nodeType="withEffect">
                                  <p:stCondLst>
                                    <p:cond delay="200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250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60086" y="1579737"/>
            <a:ext cx="5796388" cy="4154078"/>
          </a:xfrm>
          <a:prstGeom prst="rect">
            <a:avLst/>
          </a:prstGeom>
        </p:spPr>
      </p:pic>
      <p:pic>
        <p:nvPicPr>
          <p:cNvPr id="188" name="Picture 187"/>
          <p:cNvPicPr>
            <a:picLocks noChangeAspect="1"/>
          </p:cNvPicPr>
          <p:nvPr/>
        </p:nvPicPr>
        <p:blipFill rotWithShape="1">
          <a:blip r:embed="rId3" cstate="print">
            <a:extLst>
              <a:ext uri="{28A0092B-C50C-407E-A947-70E740481C1C}">
                <a14:useLocalDpi xmlns:a14="http://schemas.microsoft.com/office/drawing/2010/main"/>
              </a:ext>
            </a:extLst>
          </a:blip>
          <a:srcRect b="-7877"/>
          <a:stretch/>
        </p:blipFill>
        <p:spPr>
          <a:xfrm>
            <a:off x="2852464" y="5617030"/>
            <a:ext cx="5804010" cy="774179"/>
          </a:xfrm>
          <a:prstGeom prst="rect">
            <a:avLst/>
          </a:prstGeom>
        </p:spPr>
      </p:pic>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10395923"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Proposed Grade Recording Process</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4</a:t>
            </a: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631216"/>
          </a:xfrm>
          <a:prstGeom prst="rect">
            <a:avLst/>
          </a:prstGeom>
          <a:noFill/>
        </p:spPr>
        <p:txBody>
          <a:bodyPr wrap="square" rtlCol="0">
            <a:spAutoFit/>
          </a:bodyPr>
          <a:lstStyle/>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You can now verify the</a:t>
            </a:r>
          </a:p>
          <a:p>
            <a:pPr>
              <a:lnSpc>
                <a:spcPts val="2000"/>
              </a:lnSpc>
            </a:pPr>
            <a:r>
              <a:rPr lang="en-US" sz="1400" b="1" dirty="0">
                <a:solidFill>
                  <a:schemeClr val="tx1">
                    <a:lumMod val="65000"/>
                    <a:lumOff val="35000"/>
                  </a:schemeClr>
                </a:solidFill>
                <a:latin typeface="Segoe UI" panose="020B0502040204020203" pitchFamily="34" charset="0"/>
                <a:cs typeface="Segoe UI" panose="020B0502040204020203" pitchFamily="34" charset="0"/>
              </a:rPr>
              <a:t>grade(s)/ comment(s)</a:t>
            </a:r>
          </a:p>
          <a:p>
            <a:pPr>
              <a:lnSpc>
                <a:spcPts val="2000"/>
              </a:lnSpc>
            </a:pPr>
            <a:r>
              <a:rPr lang="en-US" sz="1400" dirty="0">
                <a:solidFill>
                  <a:schemeClr val="tx1">
                    <a:lumMod val="65000"/>
                    <a:lumOff val="35000"/>
                  </a:schemeClr>
                </a:solidFill>
                <a:latin typeface="Segoe UI" panose="020B0502040204020203" pitchFamily="34" charset="0"/>
                <a:cs typeface="Segoe UI" panose="020B0502040204020203" pitchFamily="34" charset="0"/>
              </a:rPr>
              <a:t>that were edited have been updated correctly on the presented </a:t>
            </a: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screen</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GRADES BY STUDENT</a:t>
            </a:r>
            <a:endParaRPr lang="en-US" sz="1600" dirty="0">
              <a:latin typeface="Segoe UI Light" panose="020B0502040204020203" pitchFamily="34" charset="0"/>
              <a:cs typeface="Segoe UI Light" panose="020B0502040204020203" pitchFamily="34" charset="0"/>
            </a:endParaRPr>
          </a:p>
        </p:txBody>
      </p:sp>
      <p:pic>
        <p:nvPicPr>
          <p:cNvPr id="169" name="Picture 16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2132" y="1164420"/>
            <a:ext cx="6561899" cy="5565897"/>
          </a:xfrm>
          <a:prstGeom prst="rect">
            <a:avLst/>
          </a:prstGeom>
        </p:spPr>
      </p:pic>
      <p:pic>
        <p:nvPicPr>
          <p:cNvPr id="173" name="Picture 17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5804" y="4559930"/>
            <a:ext cx="1309562" cy="2298071"/>
          </a:xfrm>
          <a:prstGeom prst="rect">
            <a:avLst/>
          </a:prstGeom>
        </p:spPr>
      </p:pic>
      <p:sp>
        <p:nvSpPr>
          <p:cNvPr id="190" name="Oval 189"/>
          <p:cNvSpPr/>
          <p:nvPr/>
        </p:nvSpPr>
        <p:spPr>
          <a:xfrm>
            <a:off x="4497095" y="4789976"/>
            <a:ext cx="141850" cy="12447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3712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heel(1)">
                                      <p:cBhvr>
                                        <p:cTn id="7" dur="20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1539063" y="3530508"/>
            <a:ext cx="6530162" cy="153619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734" y="371258"/>
            <a:ext cx="7171707"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Elementary Report Card</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2" name="Rectangle 1"/>
          <p:cNvSpPr/>
          <p:nvPr/>
        </p:nvSpPr>
        <p:spPr>
          <a:xfrm>
            <a:off x="1539063" y="1814638"/>
            <a:ext cx="6530162" cy="1536697"/>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42730" y="1816361"/>
            <a:ext cx="6382657" cy="2400657"/>
          </a:xfrm>
          <a:prstGeom prst="rect">
            <a:avLst/>
          </a:prstGeom>
          <a:noFill/>
        </p:spPr>
        <p:txBody>
          <a:bodyPr wrap="square" rtlCol="0">
            <a:spAutoFit/>
          </a:bodyPr>
          <a:lstStyle/>
          <a:p>
            <a:pPr>
              <a:lnSpc>
                <a:spcPts val="3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This report helps generate the Elementary Report Card for students enrolled in elementary grade levels. For the scope of pilot-1 for CA Elementary Content Standards, the grade levels are K, 1, 2, 3, 4, 5 (and 6 in schools which consider it elementary).</a:t>
            </a:r>
          </a:p>
        </p:txBody>
      </p:sp>
      <p:sp>
        <p:nvSpPr>
          <p:cNvPr id="166" name="Rectangle 165"/>
          <p:cNvSpPr/>
          <p:nvPr/>
        </p:nvSpPr>
        <p:spPr>
          <a:xfrm>
            <a:off x="255561" y="1374790"/>
            <a:ext cx="514350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3685" y="3490945"/>
            <a:ext cx="6337261" cy="1477328"/>
          </a:xfrm>
          <a:prstGeom prst="rect">
            <a:avLst/>
          </a:prstGeom>
        </p:spPr>
        <p:txBody>
          <a:bodyPr wrap="square">
            <a:spAutoFit/>
          </a:bodyPr>
          <a:lstStyle/>
          <a:p>
            <a:pPr>
              <a:lnSpc>
                <a:spcPts val="3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In order to print and present report cards to students (and their parent(s)/guardian(s)), this is an essential report that allows generation of report cards on-demand by staff.</a:t>
            </a:r>
            <a:endParaRPr lang="en-US"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169" name="Rectangle 168"/>
          <p:cNvSpPr/>
          <p:nvPr/>
        </p:nvSpPr>
        <p:spPr>
          <a:xfrm>
            <a:off x="240398" y="1808130"/>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WHAT</a:t>
            </a:r>
            <a:endParaRPr lang="en-US" dirty="0">
              <a:solidFill>
                <a:schemeClr val="bg1"/>
              </a:solidFill>
              <a:latin typeface="Segoe UI Light" panose="020B0502040204020203" pitchFamily="34" charset="0"/>
              <a:cs typeface="Segoe UI Light" panose="020B0502040204020203" pitchFamily="34" charset="0"/>
            </a:endParaRPr>
          </a:p>
        </p:txBody>
      </p:sp>
      <p:sp>
        <p:nvSpPr>
          <p:cNvPr id="170" name="Rectangle 169"/>
          <p:cNvSpPr/>
          <p:nvPr/>
        </p:nvSpPr>
        <p:spPr>
          <a:xfrm>
            <a:off x="236204" y="3524229"/>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WHY</a:t>
            </a:r>
            <a:endParaRPr lang="en-US" dirty="0">
              <a:solidFill>
                <a:schemeClr val="bg1"/>
              </a:solidFill>
            </a:endParaRPr>
          </a:p>
        </p:txBody>
      </p:sp>
      <p:pic>
        <p:nvPicPr>
          <p:cNvPr id="172" name="Picture 7" descr="\\MAGNUM\Projects\Microsoft\Cloud Power FY12\Design\ICONS_PNG\Gears.png"/>
          <p:cNvPicPr>
            <a:picLocks noChangeAspect="1" noChangeArrowheads="1"/>
          </p:cNvPicPr>
          <p:nvPr/>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416126" y="2014555"/>
            <a:ext cx="825635" cy="1100847"/>
          </a:xfrm>
          <a:prstGeom prst="rect">
            <a:avLst/>
          </a:prstGeom>
          <a:noFill/>
        </p:spPr>
      </p:pic>
      <p:pic>
        <p:nvPicPr>
          <p:cNvPr id="173" name="Picture 7" descr="\\MAGNUM\Projects\Microsoft\Cloud Power FY12\Design\ICONS_PNG\Control.png"/>
          <p:cNvPicPr>
            <a:picLocks noChangeAspect="1" noChangeArrowheads="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auto">
          <a:xfrm>
            <a:off x="446554" y="3788949"/>
            <a:ext cx="741209" cy="988278"/>
          </a:xfrm>
          <a:prstGeom prst="rect">
            <a:avLst/>
          </a:prstGeom>
          <a:noFill/>
        </p:spPr>
      </p:pic>
      <p:sp>
        <p:nvSpPr>
          <p:cNvPr id="174" name="TextBox 173"/>
          <p:cNvSpPr txBox="1"/>
          <p:nvPr/>
        </p:nvSpPr>
        <p:spPr>
          <a:xfrm>
            <a:off x="8611181" y="5986957"/>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3</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91451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175"/>
          <p:cNvSpPr/>
          <p:nvPr/>
        </p:nvSpPr>
        <p:spPr>
          <a:xfrm>
            <a:off x="2369468" y="1183247"/>
            <a:ext cx="6644574" cy="547477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7171707"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Elementary Report Card</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1</a:t>
            </a: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49"/>
            <a:ext cx="2009882" cy="1118255"/>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The layout shared alongside represents the current elementary report card.</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EXISTING LAYOUT</a:t>
            </a:r>
            <a:endParaRPr lang="en-US" sz="1600" dirty="0">
              <a:latin typeface="Segoe UI Light" panose="020B0502040204020203" pitchFamily="34" charset="0"/>
              <a:cs typeface="Segoe UI Light" panose="020B0502040204020203" pitchFamily="34"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32086" y="1318407"/>
            <a:ext cx="2857500" cy="5212123"/>
          </a:xfrm>
          <a:prstGeom prst="rect">
            <a:avLst/>
          </a:prstGeom>
          <a:ln w="3175">
            <a:solidFill>
              <a:schemeClr val="bg1">
                <a:lumMod val="65000"/>
              </a:schemeClr>
            </a:solidFill>
          </a:ln>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48776" y="1306173"/>
            <a:ext cx="2868442" cy="5197204"/>
          </a:xfrm>
          <a:prstGeom prst="rect">
            <a:avLst/>
          </a:prstGeom>
          <a:ln w="3175">
            <a:solidFill>
              <a:schemeClr val="bg1">
                <a:lumMod val="65000"/>
              </a:schemeClr>
            </a:solidFill>
          </a:ln>
        </p:spPr>
      </p:pic>
      <p:sp>
        <p:nvSpPr>
          <p:cNvPr id="189" name="Rectangle 188"/>
          <p:cNvSpPr/>
          <p:nvPr/>
        </p:nvSpPr>
        <p:spPr>
          <a:xfrm rot="16200000">
            <a:off x="1672257" y="2200836"/>
            <a:ext cx="2052790" cy="2572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FIRST PAGE</a:t>
            </a:r>
            <a:endParaRPr lang="en-US" sz="1600" dirty="0">
              <a:latin typeface="Segoe UI Light" panose="020B0502040204020203" pitchFamily="34" charset="0"/>
              <a:cs typeface="Segoe UI Light" panose="020B0502040204020203" pitchFamily="34" charset="0"/>
            </a:endParaRPr>
          </a:p>
        </p:txBody>
      </p:sp>
      <p:sp>
        <p:nvSpPr>
          <p:cNvPr id="197" name="Rectangle 196"/>
          <p:cNvSpPr/>
          <p:nvPr/>
        </p:nvSpPr>
        <p:spPr>
          <a:xfrm rot="16200000">
            <a:off x="4888836" y="2189813"/>
            <a:ext cx="2052790" cy="2572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SECOND PAGE</a:t>
            </a:r>
            <a:endParaRPr lang="en-US" sz="16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88466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a:t>
            </a:r>
            <a:endParaRPr lang="en-US" dirty="0"/>
          </a:p>
        </p:txBody>
      </p:sp>
      <p:sp>
        <p:nvSpPr>
          <p:cNvPr id="3" name="Content Placeholder 2"/>
          <p:cNvSpPr>
            <a:spLocks noGrp="1"/>
          </p:cNvSpPr>
          <p:nvPr>
            <p:ph idx="1"/>
          </p:nvPr>
        </p:nvSpPr>
        <p:spPr>
          <a:xfrm>
            <a:off x="601670" y="1596540"/>
            <a:ext cx="8229600" cy="3918803"/>
          </a:xfrm>
        </p:spPr>
        <p:txBody>
          <a:bodyPr>
            <a:normAutofit/>
          </a:bodyPr>
          <a:lstStyle/>
          <a:p>
            <a:pPr marL="0" indent="0">
              <a:buNone/>
            </a:pPr>
            <a:r>
              <a:rPr lang="en-US" smtClean="0"/>
              <a:t>To learn how to complete the progress report in MiSiS using the job aids. </a:t>
            </a:r>
            <a:endParaRPr lang="en-US" dirty="0"/>
          </a:p>
        </p:txBody>
      </p:sp>
    </p:spTree>
    <p:extLst>
      <p:ext uri="{BB962C8B-B14F-4D97-AF65-F5344CB8AC3E}">
        <p14:creationId xmlns:p14="http://schemas.microsoft.com/office/powerpoint/2010/main" val="4020533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4" y="158598"/>
            <a:ext cx="7171707"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Elementary Report Card</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2</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1631216"/>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The layout shared alongside represents the proposed elementary report card supporting Elementary CA Content Standards.</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PROPOSED LAYOUT</a:t>
            </a:r>
            <a:endParaRPr lang="en-US" sz="1600" dirty="0">
              <a:latin typeface="Segoe UI Light" panose="020B0502040204020203" pitchFamily="34" charset="0"/>
              <a:cs typeface="Segoe UI Light" panose="020B0502040204020203" pitchFamily="34" charset="0"/>
            </a:endParaRPr>
          </a:p>
        </p:txBody>
      </p:sp>
      <p:sp>
        <p:nvSpPr>
          <p:cNvPr id="169" name="Rectangle 168"/>
          <p:cNvSpPr/>
          <p:nvPr/>
        </p:nvSpPr>
        <p:spPr>
          <a:xfrm>
            <a:off x="2369468" y="1183247"/>
            <a:ext cx="6644574" cy="547477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rot="16200000">
            <a:off x="1745737" y="2146406"/>
            <a:ext cx="2052790" cy="2572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FIRST PAGE</a:t>
            </a:r>
            <a:endParaRPr lang="en-US" sz="1600" dirty="0">
              <a:latin typeface="Segoe UI Light" panose="020B0502040204020203" pitchFamily="34" charset="0"/>
              <a:cs typeface="Segoe UI Light" panose="020B0502040204020203" pitchFamily="34" charset="0"/>
            </a:endParaRPr>
          </a:p>
        </p:txBody>
      </p:sp>
      <p:sp>
        <p:nvSpPr>
          <p:cNvPr id="173" name="Rectangle 172"/>
          <p:cNvSpPr/>
          <p:nvPr/>
        </p:nvSpPr>
        <p:spPr>
          <a:xfrm rot="16200000">
            <a:off x="4978305" y="2146406"/>
            <a:ext cx="2052790" cy="2572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SECOND PAGE</a:t>
            </a:r>
            <a:endParaRPr lang="en-US" sz="1600" dirty="0">
              <a:latin typeface="Segoe UI Light" panose="020B0502040204020203" pitchFamily="34" charset="0"/>
              <a:cs typeface="Segoe UI Light" panose="020B0502040204020203"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907124" y="1252005"/>
            <a:ext cx="2422145" cy="535748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31836" y="1254241"/>
            <a:ext cx="2419841" cy="5349741"/>
          </a:xfrm>
          <a:prstGeom prst="rect">
            <a:avLst/>
          </a:prstGeom>
        </p:spPr>
      </p:pic>
    </p:spTree>
    <p:extLst>
      <p:ext uri="{BB962C8B-B14F-4D97-AF65-F5344CB8AC3E}">
        <p14:creationId xmlns:p14="http://schemas.microsoft.com/office/powerpoint/2010/main" val="423295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167"/>
          <p:cNvSpPr/>
          <p:nvPr/>
        </p:nvSpPr>
        <p:spPr>
          <a:xfrm>
            <a:off x="1539063" y="3530508"/>
            <a:ext cx="6530162" cy="153619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733" y="371258"/>
            <a:ext cx="7892738"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Teacher Verification Report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2" name="Rectangle 1"/>
          <p:cNvSpPr/>
          <p:nvPr/>
        </p:nvSpPr>
        <p:spPr>
          <a:xfrm>
            <a:off x="1539063" y="1814638"/>
            <a:ext cx="6530162" cy="1536697"/>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42730" y="1816361"/>
            <a:ext cx="6382657" cy="2400657"/>
          </a:xfrm>
          <a:prstGeom prst="rect">
            <a:avLst/>
          </a:prstGeom>
          <a:noFill/>
        </p:spPr>
        <p:txBody>
          <a:bodyPr wrap="square" rtlCol="0">
            <a:spAutoFit/>
          </a:bodyPr>
          <a:lstStyle/>
          <a:p>
            <a:pPr>
              <a:lnSpc>
                <a:spcPts val="3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This report helps generate the Teacher Verification Report for students enrolled in elementary grade levels. For the scope of pilot-1 for CA Elementary Content Standards, the grade levels are K, 1, 2, 3, 4, 5 (and 6 in schools which consider it elementary).</a:t>
            </a:r>
          </a:p>
        </p:txBody>
      </p:sp>
      <p:sp>
        <p:nvSpPr>
          <p:cNvPr id="166" name="Rectangle 165"/>
          <p:cNvSpPr/>
          <p:nvPr/>
        </p:nvSpPr>
        <p:spPr>
          <a:xfrm>
            <a:off x="247397" y="1374790"/>
            <a:ext cx="576072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613685" y="3490944"/>
            <a:ext cx="6337261" cy="1938992"/>
          </a:xfrm>
          <a:prstGeom prst="rect">
            <a:avLst/>
          </a:prstGeom>
        </p:spPr>
        <p:txBody>
          <a:bodyPr wrap="square">
            <a:spAutoFit/>
          </a:bodyPr>
          <a:lstStyle/>
          <a:p>
            <a:pPr>
              <a:lnSpc>
                <a:spcPts val="3600"/>
              </a:lnSpc>
            </a:pPr>
            <a:r>
              <a:rPr lang="en-US" dirty="0" smtClean="0">
                <a:solidFill>
                  <a:schemeClr val="tx1">
                    <a:lumMod val="65000"/>
                    <a:lumOff val="35000"/>
                  </a:schemeClr>
                </a:solidFill>
                <a:latin typeface="Segoe UI Light" panose="020B0502040204020203" pitchFamily="34" charset="0"/>
                <a:cs typeface="Segoe UI Light" panose="020B0502040204020203" pitchFamily="34" charset="0"/>
              </a:rPr>
              <a:t>In order to determine that grades and comments have been correctly awarded by a teacher, this is an essential report that helps generate a verification report to help the teacher/staff assess the same.</a:t>
            </a:r>
            <a:endParaRPr lang="en-US"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
        <p:nvSpPr>
          <p:cNvPr id="169" name="Rectangle 168"/>
          <p:cNvSpPr/>
          <p:nvPr/>
        </p:nvSpPr>
        <p:spPr>
          <a:xfrm>
            <a:off x="240398" y="1808130"/>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WHAT</a:t>
            </a:r>
            <a:endParaRPr lang="en-US" dirty="0">
              <a:solidFill>
                <a:schemeClr val="bg1"/>
              </a:solidFill>
              <a:latin typeface="Segoe UI Light" panose="020B0502040204020203" pitchFamily="34" charset="0"/>
              <a:cs typeface="Segoe UI Light" panose="020B0502040204020203" pitchFamily="34" charset="0"/>
            </a:endParaRPr>
          </a:p>
        </p:txBody>
      </p:sp>
      <p:sp>
        <p:nvSpPr>
          <p:cNvPr id="170" name="Rectangle 169"/>
          <p:cNvSpPr/>
          <p:nvPr/>
        </p:nvSpPr>
        <p:spPr>
          <a:xfrm>
            <a:off x="236204" y="3524229"/>
            <a:ext cx="1152144" cy="1536697"/>
          </a:xfrm>
          <a:prstGeom prst="rect">
            <a:avLst/>
          </a:prstGeom>
          <a:solidFill>
            <a:srgbClr val="0070C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r"/>
            <a:r>
              <a:rPr lang="en-US" dirty="0" smtClean="0">
                <a:solidFill>
                  <a:schemeClr val="bg1"/>
                </a:solidFill>
                <a:latin typeface="Segoe UI Light" panose="020B0502040204020203" pitchFamily="34" charset="0"/>
                <a:cs typeface="Segoe UI Light" panose="020B0502040204020203" pitchFamily="34" charset="0"/>
              </a:rPr>
              <a:t>WHY</a:t>
            </a:r>
            <a:endParaRPr lang="en-US" dirty="0">
              <a:solidFill>
                <a:schemeClr val="bg1"/>
              </a:solidFill>
            </a:endParaRPr>
          </a:p>
        </p:txBody>
      </p:sp>
      <p:pic>
        <p:nvPicPr>
          <p:cNvPr id="172" name="Picture 7" descr="\\MAGNUM\Projects\Microsoft\Cloud Power FY12\Design\ICONS_PNG\Gears.png"/>
          <p:cNvPicPr>
            <a:picLocks noChangeAspect="1" noChangeArrowheads="1"/>
          </p:cNvPicPr>
          <p:nvPr/>
        </p:nvPicPr>
        <p:blipFill>
          <a:blip r:embed="rId2" cstate="print">
            <a:biLevel thresh="25000"/>
            <a:extLst>
              <a:ext uri="{28A0092B-C50C-407E-A947-70E740481C1C}">
                <a14:useLocalDpi xmlns:a14="http://schemas.microsoft.com/office/drawing/2010/main"/>
              </a:ext>
            </a:extLst>
          </a:blip>
          <a:srcRect/>
          <a:stretch>
            <a:fillRect/>
          </a:stretch>
        </p:blipFill>
        <p:spPr bwMode="auto">
          <a:xfrm>
            <a:off x="416126" y="2014555"/>
            <a:ext cx="825635" cy="1100847"/>
          </a:xfrm>
          <a:prstGeom prst="rect">
            <a:avLst/>
          </a:prstGeom>
          <a:noFill/>
        </p:spPr>
      </p:pic>
      <p:pic>
        <p:nvPicPr>
          <p:cNvPr id="173" name="Picture 7" descr="\\MAGNUM\Projects\Microsoft\Cloud Power FY12\Design\ICONS_PNG\Control.png"/>
          <p:cNvPicPr>
            <a:picLocks noChangeAspect="1" noChangeArrowheads="1"/>
          </p:cNvPicPr>
          <p:nvPr/>
        </p:nvPicPr>
        <p:blipFill>
          <a:blip r:embed="rId3" cstate="print">
            <a:biLevel thresh="25000"/>
            <a:extLst>
              <a:ext uri="{28A0092B-C50C-407E-A947-70E740481C1C}">
                <a14:useLocalDpi xmlns:a14="http://schemas.microsoft.com/office/drawing/2010/main"/>
              </a:ext>
            </a:extLst>
          </a:blip>
          <a:srcRect/>
          <a:stretch>
            <a:fillRect/>
          </a:stretch>
        </p:blipFill>
        <p:spPr bwMode="auto">
          <a:xfrm>
            <a:off x="446554" y="3788949"/>
            <a:ext cx="741209" cy="988278"/>
          </a:xfrm>
          <a:prstGeom prst="rect">
            <a:avLst/>
          </a:prstGeom>
          <a:noFill/>
        </p:spPr>
      </p:pic>
      <p:sp>
        <p:nvSpPr>
          <p:cNvPr id="174" name="TextBox 173"/>
          <p:cNvSpPr txBox="1"/>
          <p:nvPr/>
        </p:nvSpPr>
        <p:spPr>
          <a:xfrm>
            <a:off x="8611181" y="5986957"/>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1681895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3" y="158598"/>
            <a:ext cx="7892738"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Teacher Verification Report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a:solidFill>
                  <a:schemeClr val="tx1">
                    <a:lumMod val="65000"/>
                    <a:lumOff val="35000"/>
                  </a:schemeClr>
                </a:solidFill>
                <a:latin typeface="Segoe UI" panose="020B0502040204020203" pitchFamily="34" charset="0"/>
                <a:cs typeface="Segoe UI" panose="020B0502040204020203" pitchFamily="34" charset="0"/>
              </a:rPr>
              <a:t>1</a:t>
            </a: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2913618"/>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The layout shared alongside represents the current elementary teacher verification report for Academic Subjects. The same layout is used for generating reports on Learning &amp; Social Skills and Work &amp; Study Habits.</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EXISTING LAYOUT</a:t>
            </a:r>
            <a:endParaRPr lang="en-US" sz="1600" dirty="0">
              <a:latin typeface="Segoe UI Light" panose="020B0502040204020203" pitchFamily="34" charset="0"/>
              <a:cs typeface="Segoe UI Light" panose="020B0502040204020203" pitchFamily="34" charset="0"/>
            </a:endParaRPr>
          </a:p>
        </p:txBody>
      </p:sp>
      <p:sp>
        <p:nvSpPr>
          <p:cNvPr id="169" name="Rectangle 168"/>
          <p:cNvSpPr/>
          <p:nvPr/>
        </p:nvSpPr>
        <p:spPr>
          <a:xfrm>
            <a:off x="2369468" y="1183247"/>
            <a:ext cx="6644574" cy="547477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481942" y="1312409"/>
            <a:ext cx="6416875" cy="5214646"/>
          </a:xfrm>
          <a:prstGeom prst="rect">
            <a:avLst/>
          </a:prstGeom>
          <a:ln w="3175">
            <a:solidFill>
              <a:schemeClr val="bg1">
                <a:lumMod val="65000"/>
              </a:schemeClr>
            </a:solidFill>
          </a:ln>
        </p:spPr>
      </p:pic>
    </p:spTree>
    <p:extLst>
      <p:ext uri="{BB962C8B-B14F-4D97-AF65-F5344CB8AC3E}">
        <p14:creationId xmlns:p14="http://schemas.microsoft.com/office/powerpoint/2010/main" val="302851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0" name="Rectangle 169"/>
          <p:cNvSpPr/>
          <p:nvPr/>
        </p:nvSpPr>
        <p:spPr>
          <a:xfrm>
            <a:off x="2369468" y="1183247"/>
            <a:ext cx="6644574" cy="5474775"/>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361015" y="1254240"/>
            <a:ext cx="2564191" cy="5337702"/>
          </a:xfrm>
          <a:prstGeom prst="rect">
            <a:avLst/>
          </a:prstGeom>
        </p:spPr>
      </p:pic>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156733" y="158598"/>
            <a:ext cx="7892738"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Teacher Verification Report</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78" name="Rectangle 177"/>
          <p:cNvSpPr/>
          <p:nvPr/>
        </p:nvSpPr>
        <p:spPr>
          <a:xfrm>
            <a:off x="224491" y="1186191"/>
            <a:ext cx="2044568" cy="3582012"/>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52295" y="1283035"/>
            <a:ext cx="783590" cy="923330"/>
          </a:xfrm>
          <a:prstGeom prst="rect">
            <a:avLst/>
          </a:prstGeom>
          <a:noFill/>
        </p:spPr>
        <p:txBody>
          <a:bodyPr wrap="square" rtlCol="0">
            <a:spAutoFit/>
          </a:bodyPr>
          <a:lstStyle/>
          <a:p>
            <a:r>
              <a:rPr lang="en-US" sz="5400" dirty="0" smtClean="0">
                <a:solidFill>
                  <a:schemeClr val="tx1">
                    <a:lumMod val="65000"/>
                    <a:lumOff val="35000"/>
                  </a:schemeClr>
                </a:solidFill>
                <a:latin typeface="Segoe UI" panose="020B0502040204020203" pitchFamily="34" charset="0"/>
                <a:cs typeface="Segoe UI" panose="020B0502040204020203" pitchFamily="34" charset="0"/>
              </a:rPr>
              <a:t>2</a:t>
            </a:r>
            <a:endParaRPr lang="en-US" sz="540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1" name="Rectangle 10"/>
          <p:cNvSpPr/>
          <p:nvPr/>
        </p:nvSpPr>
        <p:spPr>
          <a:xfrm>
            <a:off x="331916" y="2265147"/>
            <a:ext cx="1851660" cy="73152"/>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TextBox 180"/>
          <p:cNvSpPr txBox="1"/>
          <p:nvPr/>
        </p:nvSpPr>
        <p:spPr>
          <a:xfrm>
            <a:off x="281812" y="2516850"/>
            <a:ext cx="2009882" cy="3170099"/>
          </a:xfrm>
          <a:prstGeom prst="rect">
            <a:avLst/>
          </a:prstGeom>
          <a:noFill/>
        </p:spPr>
        <p:txBody>
          <a:bodyPr wrap="square" rtlCol="0">
            <a:spAutoFit/>
          </a:bodyPr>
          <a:lstStyle/>
          <a:p>
            <a:pPr>
              <a:lnSpc>
                <a:spcPts val="2000"/>
              </a:lnSpc>
            </a:pPr>
            <a:r>
              <a:rPr lang="en-US" sz="1400" dirty="0" smtClean="0">
                <a:solidFill>
                  <a:schemeClr val="tx1">
                    <a:lumMod val="65000"/>
                    <a:lumOff val="35000"/>
                  </a:schemeClr>
                </a:solidFill>
                <a:latin typeface="Segoe UI" panose="020B0502040204020203" pitchFamily="34" charset="0"/>
                <a:cs typeface="Segoe UI" panose="020B0502040204020203" pitchFamily="34" charset="0"/>
              </a:rPr>
              <a:t>The layout shared alongside represents the proposed elementary teacher verification report supporting Elementary CA Content Standards. As noticeable, a single report is used for all assessment areas – unlike the current layout.</a:t>
            </a:r>
            <a:endParaRPr lang="en-US" sz="1400" b="1"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179" name="Rectangle 178"/>
          <p:cNvSpPr/>
          <p:nvPr/>
        </p:nvSpPr>
        <p:spPr>
          <a:xfrm>
            <a:off x="643983" y="1510820"/>
            <a:ext cx="1539593" cy="482537"/>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latin typeface="Segoe UI Light" panose="020B0502040204020203" pitchFamily="34" charset="0"/>
                <a:cs typeface="Segoe UI Light" panose="020B0502040204020203" pitchFamily="34" charset="0"/>
              </a:rPr>
              <a:t>PROPOSED LAYOUT</a:t>
            </a:r>
            <a:endParaRPr lang="en-US" sz="1600" dirty="0">
              <a:latin typeface="Segoe UI Light" panose="020B0502040204020203" pitchFamily="34" charset="0"/>
              <a:cs typeface="Segoe UI Light" panose="020B0502040204020203" pitchFamily="34" charset="0"/>
            </a:endParaRPr>
          </a:p>
        </p:txBody>
      </p:sp>
      <p:sp>
        <p:nvSpPr>
          <p:cNvPr id="4" name="Freeform 3"/>
          <p:cNvSpPr/>
          <p:nvPr/>
        </p:nvSpPr>
        <p:spPr>
          <a:xfrm>
            <a:off x="4073983" y="1621969"/>
            <a:ext cx="1587039" cy="2499649"/>
          </a:xfrm>
          <a:custGeom>
            <a:avLst/>
            <a:gdLst>
              <a:gd name="connsiteX0" fmla="*/ 798953 w 2142617"/>
              <a:gd name="connsiteY0" fmla="*/ 0 h 2678768"/>
              <a:gd name="connsiteX1" fmla="*/ 58725 w 2142617"/>
              <a:gd name="connsiteY1" fmla="*/ 1066800 h 2678768"/>
              <a:gd name="connsiteX2" fmla="*/ 254667 w 2142617"/>
              <a:gd name="connsiteY2" fmla="*/ 2503715 h 2678768"/>
              <a:gd name="connsiteX3" fmla="*/ 1898410 w 2142617"/>
              <a:gd name="connsiteY3" fmla="*/ 2438400 h 2678768"/>
              <a:gd name="connsiteX4" fmla="*/ 1941953 w 2142617"/>
              <a:gd name="connsiteY4" fmla="*/ 555172 h 2678768"/>
              <a:gd name="connsiteX5" fmla="*/ 58725 w 2142617"/>
              <a:gd name="connsiteY5" fmla="*/ 163286 h 2678768"/>
              <a:gd name="connsiteX0" fmla="*/ 755301 w 2098965"/>
              <a:gd name="connsiteY0" fmla="*/ 0 h 2658897"/>
              <a:gd name="connsiteX1" fmla="*/ 80388 w 2098965"/>
              <a:gd name="connsiteY1" fmla="*/ 1382485 h 2658897"/>
              <a:gd name="connsiteX2" fmla="*/ 211015 w 2098965"/>
              <a:gd name="connsiteY2" fmla="*/ 2503715 h 2658897"/>
              <a:gd name="connsiteX3" fmla="*/ 1854758 w 2098965"/>
              <a:gd name="connsiteY3" fmla="*/ 2438400 h 2658897"/>
              <a:gd name="connsiteX4" fmla="*/ 1898301 w 2098965"/>
              <a:gd name="connsiteY4" fmla="*/ 555172 h 2658897"/>
              <a:gd name="connsiteX5" fmla="*/ 15073 w 2098965"/>
              <a:gd name="connsiteY5" fmla="*/ 163286 h 2658897"/>
              <a:gd name="connsiteX0" fmla="*/ 740228 w 2083892"/>
              <a:gd name="connsiteY0" fmla="*/ 0 h 2658897"/>
              <a:gd name="connsiteX1" fmla="*/ 65315 w 2083892"/>
              <a:gd name="connsiteY1" fmla="*/ 1382485 h 2658897"/>
              <a:gd name="connsiteX2" fmla="*/ 195942 w 2083892"/>
              <a:gd name="connsiteY2" fmla="*/ 2503715 h 2658897"/>
              <a:gd name="connsiteX3" fmla="*/ 1839685 w 2083892"/>
              <a:gd name="connsiteY3" fmla="*/ 2438400 h 2658897"/>
              <a:gd name="connsiteX4" fmla="*/ 1883228 w 2083892"/>
              <a:gd name="connsiteY4" fmla="*/ 555172 h 2658897"/>
              <a:gd name="connsiteX5" fmla="*/ 0 w 2083892"/>
              <a:gd name="connsiteY5" fmla="*/ 163286 h 2658897"/>
              <a:gd name="connsiteX0" fmla="*/ 740228 w 2065103"/>
              <a:gd name="connsiteY0" fmla="*/ 0 h 2711527"/>
              <a:gd name="connsiteX1" fmla="*/ 65315 w 2065103"/>
              <a:gd name="connsiteY1" fmla="*/ 1382485 h 2711527"/>
              <a:gd name="connsiteX2" fmla="*/ 544285 w 2065103"/>
              <a:gd name="connsiteY2" fmla="*/ 2590800 h 2711527"/>
              <a:gd name="connsiteX3" fmla="*/ 1839685 w 2065103"/>
              <a:gd name="connsiteY3" fmla="*/ 2438400 h 2711527"/>
              <a:gd name="connsiteX4" fmla="*/ 1883228 w 2065103"/>
              <a:gd name="connsiteY4" fmla="*/ 555172 h 2711527"/>
              <a:gd name="connsiteX5" fmla="*/ 0 w 2065103"/>
              <a:gd name="connsiteY5" fmla="*/ 163286 h 2711527"/>
              <a:gd name="connsiteX0" fmla="*/ 740228 w 2065103"/>
              <a:gd name="connsiteY0" fmla="*/ 0 h 2702439"/>
              <a:gd name="connsiteX1" fmla="*/ 65315 w 2065103"/>
              <a:gd name="connsiteY1" fmla="*/ 1382485 h 2702439"/>
              <a:gd name="connsiteX2" fmla="*/ 544285 w 2065103"/>
              <a:gd name="connsiteY2" fmla="*/ 2590800 h 2702439"/>
              <a:gd name="connsiteX3" fmla="*/ 1839685 w 2065103"/>
              <a:gd name="connsiteY3" fmla="*/ 2438400 h 2702439"/>
              <a:gd name="connsiteX4" fmla="*/ 1883228 w 2065103"/>
              <a:gd name="connsiteY4" fmla="*/ 555172 h 2702439"/>
              <a:gd name="connsiteX5" fmla="*/ 0 w 2065103"/>
              <a:gd name="connsiteY5" fmla="*/ 163286 h 2702439"/>
              <a:gd name="connsiteX0" fmla="*/ 740228 w 2115243"/>
              <a:gd name="connsiteY0" fmla="*/ 0 h 2672251"/>
              <a:gd name="connsiteX1" fmla="*/ 65315 w 2115243"/>
              <a:gd name="connsiteY1" fmla="*/ 1382485 h 2672251"/>
              <a:gd name="connsiteX2" fmla="*/ 544285 w 2115243"/>
              <a:gd name="connsiteY2" fmla="*/ 2590800 h 2672251"/>
              <a:gd name="connsiteX3" fmla="*/ 1937656 w 2115243"/>
              <a:gd name="connsiteY3" fmla="*/ 2340429 h 2672251"/>
              <a:gd name="connsiteX4" fmla="*/ 1883228 w 2115243"/>
              <a:gd name="connsiteY4" fmla="*/ 555172 h 2672251"/>
              <a:gd name="connsiteX5" fmla="*/ 0 w 2115243"/>
              <a:gd name="connsiteY5" fmla="*/ 163286 h 2672251"/>
              <a:gd name="connsiteX0" fmla="*/ 740228 w 2127637"/>
              <a:gd name="connsiteY0" fmla="*/ 0 h 2660621"/>
              <a:gd name="connsiteX1" fmla="*/ 65315 w 2127637"/>
              <a:gd name="connsiteY1" fmla="*/ 1382485 h 2660621"/>
              <a:gd name="connsiteX2" fmla="*/ 544285 w 2127637"/>
              <a:gd name="connsiteY2" fmla="*/ 2590800 h 2660621"/>
              <a:gd name="connsiteX3" fmla="*/ 1937656 w 2127637"/>
              <a:gd name="connsiteY3" fmla="*/ 2340429 h 2660621"/>
              <a:gd name="connsiteX4" fmla="*/ 1904999 w 2127637"/>
              <a:gd name="connsiteY4" fmla="*/ 892629 h 2660621"/>
              <a:gd name="connsiteX5" fmla="*/ 0 w 2127637"/>
              <a:gd name="connsiteY5" fmla="*/ 163286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52" h="2660621">
                <a:moveTo>
                  <a:pt x="729342" y="0"/>
                </a:moveTo>
                <a:cubicBezTo>
                  <a:pt x="404585" y="324757"/>
                  <a:pt x="87086" y="950685"/>
                  <a:pt x="54429" y="1382485"/>
                </a:cubicBezTo>
                <a:cubicBezTo>
                  <a:pt x="21772" y="1814285"/>
                  <a:pt x="221342" y="2431143"/>
                  <a:pt x="533399" y="2590800"/>
                </a:cubicBezTo>
                <a:cubicBezTo>
                  <a:pt x="845456" y="2750457"/>
                  <a:pt x="1699984" y="2623457"/>
                  <a:pt x="1926770" y="2340429"/>
                </a:cubicBezTo>
                <a:cubicBezTo>
                  <a:pt x="2153556" y="2057401"/>
                  <a:pt x="2215241" y="1260929"/>
                  <a:pt x="1894113" y="892629"/>
                </a:cubicBezTo>
                <a:cubicBezTo>
                  <a:pt x="1572985" y="524329"/>
                  <a:pt x="766535" y="322036"/>
                  <a:pt x="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172"/>
          <p:cNvSpPr/>
          <p:nvPr/>
        </p:nvSpPr>
        <p:spPr>
          <a:xfrm>
            <a:off x="4154114" y="4207158"/>
            <a:ext cx="1587039" cy="501021"/>
          </a:xfrm>
          <a:custGeom>
            <a:avLst/>
            <a:gdLst>
              <a:gd name="connsiteX0" fmla="*/ 798953 w 2142617"/>
              <a:gd name="connsiteY0" fmla="*/ 0 h 2678768"/>
              <a:gd name="connsiteX1" fmla="*/ 58725 w 2142617"/>
              <a:gd name="connsiteY1" fmla="*/ 1066800 h 2678768"/>
              <a:gd name="connsiteX2" fmla="*/ 254667 w 2142617"/>
              <a:gd name="connsiteY2" fmla="*/ 2503715 h 2678768"/>
              <a:gd name="connsiteX3" fmla="*/ 1898410 w 2142617"/>
              <a:gd name="connsiteY3" fmla="*/ 2438400 h 2678768"/>
              <a:gd name="connsiteX4" fmla="*/ 1941953 w 2142617"/>
              <a:gd name="connsiteY4" fmla="*/ 555172 h 2678768"/>
              <a:gd name="connsiteX5" fmla="*/ 58725 w 2142617"/>
              <a:gd name="connsiteY5" fmla="*/ 163286 h 2678768"/>
              <a:gd name="connsiteX0" fmla="*/ 755301 w 2098965"/>
              <a:gd name="connsiteY0" fmla="*/ 0 h 2658897"/>
              <a:gd name="connsiteX1" fmla="*/ 80388 w 2098965"/>
              <a:gd name="connsiteY1" fmla="*/ 1382485 h 2658897"/>
              <a:gd name="connsiteX2" fmla="*/ 211015 w 2098965"/>
              <a:gd name="connsiteY2" fmla="*/ 2503715 h 2658897"/>
              <a:gd name="connsiteX3" fmla="*/ 1854758 w 2098965"/>
              <a:gd name="connsiteY3" fmla="*/ 2438400 h 2658897"/>
              <a:gd name="connsiteX4" fmla="*/ 1898301 w 2098965"/>
              <a:gd name="connsiteY4" fmla="*/ 555172 h 2658897"/>
              <a:gd name="connsiteX5" fmla="*/ 15073 w 2098965"/>
              <a:gd name="connsiteY5" fmla="*/ 163286 h 2658897"/>
              <a:gd name="connsiteX0" fmla="*/ 740228 w 2083892"/>
              <a:gd name="connsiteY0" fmla="*/ 0 h 2658897"/>
              <a:gd name="connsiteX1" fmla="*/ 65315 w 2083892"/>
              <a:gd name="connsiteY1" fmla="*/ 1382485 h 2658897"/>
              <a:gd name="connsiteX2" fmla="*/ 195942 w 2083892"/>
              <a:gd name="connsiteY2" fmla="*/ 2503715 h 2658897"/>
              <a:gd name="connsiteX3" fmla="*/ 1839685 w 2083892"/>
              <a:gd name="connsiteY3" fmla="*/ 2438400 h 2658897"/>
              <a:gd name="connsiteX4" fmla="*/ 1883228 w 2083892"/>
              <a:gd name="connsiteY4" fmla="*/ 555172 h 2658897"/>
              <a:gd name="connsiteX5" fmla="*/ 0 w 2083892"/>
              <a:gd name="connsiteY5" fmla="*/ 163286 h 2658897"/>
              <a:gd name="connsiteX0" fmla="*/ 740228 w 2065103"/>
              <a:gd name="connsiteY0" fmla="*/ 0 h 2711527"/>
              <a:gd name="connsiteX1" fmla="*/ 65315 w 2065103"/>
              <a:gd name="connsiteY1" fmla="*/ 1382485 h 2711527"/>
              <a:gd name="connsiteX2" fmla="*/ 544285 w 2065103"/>
              <a:gd name="connsiteY2" fmla="*/ 2590800 h 2711527"/>
              <a:gd name="connsiteX3" fmla="*/ 1839685 w 2065103"/>
              <a:gd name="connsiteY3" fmla="*/ 2438400 h 2711527"/>
              <a:gd name="connsiteX4" fmla="*/ 1883228 w 2065103"/>
              <a:gd name="connsiteY4" fmla="*/ 555172 h 2711527"/>
              <a:gd name="connsiteX5" fmla="*/ 0 w 2065103"/>
              <a:gd name="connsiteY5" fmla="*/ 163286 h 2711527"/>
              <a:gd name="connsiteX0" fmla="*/ 740228 w 2065103"/>
              <a:gd name="connsiteY0" fmla="*/ 0 h 2702439"/>
              <a:gd name="connsiteX1" fmla="*/ 65315 w 2065103"/>
              <a:gd name="connsiteY1" fmla="*/ 1382485 h 2702439"/>
              <a:gd name="connsiteX2" fmla="*/ 544285 w 2065103"/>
              <a:gd name="connsiteY2" fmla="*/ 2590800 h 2702439"/>
              <a:gd name="connsiteX3" fmla="*/ 1839685 w 2065103"/>
              <a:gd name="connsiteY3" fmla="*/ 2438400 h 2702439"/>
              <a:gd name="connsiteX4" fmla="*/ 1883228 w 2065103"/>
              <a:gd name="connsiteY4" fmla="*/ 555172 h 2702439"/>
              <a:gd name="connsiteX5" fmla="*/ 0 w 2065103"/>
              <a:gd name="connsiteY5" fmla="*/ 163286 h 2702439"/>
              <a:gd name="connsiteX0" fmla="*/ 740228 w 2115243"/>
              <a:gd name="connsiteY0" fmla="*/ 0 h 2672251"/>
              <a:gd name="connsiteX1" fmla="*/ 65315 w 2115243"/>
              <a:gd name="connsiteY1" fmla="*/ 1382485 h 2672251"/>
              <a:gd name="connsiteX2" fmla="*/ 544285 w 2115243"/>
              <a:gd name="connsiteY2" fmla="*/ 2590800 h 2672251"/>
              <a:gd name="connsiteX3" fmla="*/ 1937656 w 2115243"/>
              <a:gd name="connsiteY3" fmla="*/ 2340429 h 2672251"/>
              <a:gd name="connsiteX4" fmla="*/ 1883228 w 2115243"/>
              <a:gd name="connsiteY4" fmla="*/ 555172 h 2672251"/>
              <a:gd name="connsiteX5" fmla="*/ 0 w 2115243"/>
              <a:gd name="connsiteY5" fmla="*/ 163286 h 2672251"/>
              <a:gd name="connsiteX0" fmla="*/ 740228 w 2127637"/>
              <a:gd name="connsiteY0" fmla="*/ 0 h 2660621"/>
              <a:gd name="connsiteX1" fmla="*/ 65315 w 2127637"/>
              <a:gd name="connsiteY1" fmla="*/ 1382485 h 2660621"/>
              <a:gd name="connsiteX2" fmla="*/ 544285 w 2127637"/>
              <a:gd name="connsiteY2" fmla="*/ 2590800 h 2660621"/>
              <a:gd name="connsiteX3" fmla="*/ 1937656 w 2127637"/>
              <a:gd name="connsiteY3" fmla="*/ 2340429 h 2660621"/>
              <a:gd name="connsiteX4" fmla="*/ 1904999 w 2127637"/>
              <a:gd name="connsiteY4" fmla="*/ 892629 h 2660621"/>
              <a:gd name="connsiteX5" fmla="*/ 0 w 2127637"/>
              <a:gd name="connsiteY5" fmla="*/ 163286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52" h="2660621">
                <a:moveTo>
                  <a:pt x="729342" y="0"/>
                </a:moveTo>
                <a:cubicBezTo>
                  <a:pt x="404585" y="324757"/>
                  <a:pt x="87086" y="950685"/>
                  <a:pt x="54429" y="1382485"/>
                </a:cubicBezTo>
                <a:cubicBezTo>
                  <a:pt x="21772" y="1814285"/>
                  <a:pt x="221342" y="2431143"/>
                  <a:pt x="533399" y="2590800"/>
                </a:cubicBezTo>
                <a:cubicBezTo>
                  <a:pt x="845456" y="2750457"/>
                  <a:pt x="1699984" y="2623457"/>
                  <a:pt x="1926770" y="2340429"/>
                </a:cubicBezTo>
                <a:cubicBezTo>
                  <a:pt x="2153556" y="2057401"/>
                  <a:pt x="2215241" y="1260929"/>
                  <a:pt x="1894113" y="892629"/>
                </a:cubicBezTo>
                <a:cubicBezTo>
                  <a:pt x="1572985" y="524329"/>
                  <a:pt x="766535" y="322036"/>
                  <a:pt x="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173"/>
          <p:cNvSpPr/>
          <p:nvPr/>
        </p:nvSpPr>
        <p:spPr>
          <a:xfrm rot="10645028">
            <a:off x="4162095" y="4641768"/>
            <a:ext cx="1587039" cy="501021"/>
          </a:xfrm>
          <a:custGeom>
            <a:avLst/>
            <a:gdLst>
              <a:gd name="connsiteX0" fmla="*/ 798953 w 2142617"/>
              <a:gd name="connsiteY0" fmla="*/ 0 h 2678768"/>
              <a:gd name="connsiteX1" fmla="*/ 58725 w 2142617"/>
              <a:gd name="connsiteY1" fmla="*/ 1066800 h 2678768"/>
              <a:gd name="connsiteX2" fmla="*/ 254667 w 2142617"/>
              <a:gd name="connsiteY2" fmla="*/ 2503715 h 2678768"/>
              <a:gd name="connsiteX3" fmla="*/ 1898410 w 2142617"/>
              <a:gd name="connsiteY3" fmla="*/ 2438400 h 2678768"/>
              <a:gd name="connsiteX4" fmla="*/ 1941953 w 2142617"/>
              <a:gd name="connsiteY4" fmla="*/ 555172 h 2678768"/>
              <a:gd name="connsiteX5" fmla="*/ 58725 w 2142617"/>
              <a:gd name="connsiteY5" fmla="*/ 163286 h 2678768"/>
              <a:gd name="connsiteX0" fmla="*/ 755301 w 2098965"/>
              <a:gd name="connsiteY0" fmla="*/ 0 h 2658897"/>
              <a:gd name="connsiteX1" fmla="*/ 80388 w 2098965"/>
              <a:gd name="connsiteY1" fmla="*/ 1382485 h 2658897"/>
              <a:gd name="connsiteX2" fmla="*/ 211015 w 2098965"/>
              <a:gd name="connsiteY2" fmla="*/ 2503715 h 2658897"/>
              <a:gd name="connsiteX3" fmla="*/ 1854758 w 2098965"/>
              <a:gd name="connsiteY3" fmla="*/ 2438400 h 2658897"/>
              <a:gd name="connsiteX4" fmla="*/ 1898301 w 2098965"/>
              <a:gd name="connsiteY4" fmla="*/ 555172 h 2658897"/>
              <a:gd name="connsiteX5" fmla="*/ 15073 w 2098965"/>
              <a:gd name="connsiteY5" fmla="*/ 163286 h 2658897"/>
              <a:gd name="connsiteX0" fmla="*/ 740228 w 2083892"/>
              <a:gd name="connsiteY0" fmla="*/ 0 h 2658897"/>
              <a:gd name="connsiteX1" fmla="*/ 65315 w 2083892"/>
              <a:gd name="connsiteY1" fmla="*/ 1382485 h 2658897"/>
              <a:gd name="connsiteX2" fmla="*/ 195942 w 2083892"/>
              <a:gd name="connsiteY2" fmla="*/ 2503715 h 2658897"/>
              <a:gd name="connsiteX3" fmla="*/ 1839685 w 2083892"/>
              <a:gd name="connsiteY3" fmla="*/ 2438400 h 2658897"/>
              <a:gd name="connsiteX4" fmla="*/ 1883228 w 2083892"/>
              <a:gd name="connsiteY4" fmla="*/ 555172 h 2658897"/>
              <a:gd name="connsiteX5" fmla="*/ 0 w 2083892"/>
              <a:gd name="connsiteY5" fmla="*/ 163286 h 2658897"/>
              <a:gd name="connsiteX0" fmla="*/ 740228 w 2065103"/>
              <a:gd name="connsiteY0" fmla="*/ 0 h 2711527"/>
              <a:gd name="connsiteX1" fmla="*/ 65315 w 2065103"/>
              <a:gd name="connsiteY1" fmla="*/ 1382485 h 2711527"/>
              <a:gd name="connsiteX2" fmla="*/ 544285 w 2065103"/>
              <a:gd name="connsiteY2" fmla="*/ 2590800 h 2711527"/>
              <a:gd name="connsiteX3" fmla="*/ 1839685 w 2065103"/>
              <a:gd name="connsiteY3" fmla="*/ 2438400 h 2711527"/>
              <a:gd name="connsiteX4" fmla="*/ 1883228 w 2065103"/>
              <a:gd name="connsiteY4" fmla="*/ 555172 h 2711527"/>
              <a:gd name="connsiteX5" fmla="*/ 0 w 2065103"/>
              <a:gd name="connsiteY5" fmla="*/ 163286 h 2711527"/>
              <a:gd name="connsiteX0" fmla="*/ 740228 w 2065103"/>
              <a:gd name="connsiteY0" fmla="*/ 0 h 2702439"/>
              <a:gd name="connsiteX1" fmla="*/ 65315 w 2065103"/>
              <a:gd name="connsiteY1" fmla="*/ 1382485 h 2702439"/>
              <a:gd name="connsiteX2" fmla="*/ 544285 w 2065103"/>
              <a:gd name="connsiteY2" fmla="*/ 2590800 h 2702439"/>
              <a:gd name="connsiteX3" fmla="*/ 1839685 w 2065103"/>
              <a:gd name="connsiteY3" fmla="*/ 2438400 h 2702439"/>
              <a:gd name="connsiteX4" fmla="*/ 1883228 w 2065103"/>
              <a:gd name="connsiteY4" fmla="*/ 555172 h 2702439"/>
              <a:gd name="connsiteX5" fmla="*/ 0 w 2065103"/>
              <a:gd name="connsiteY5" fmla="*/ 163286 h 2702439"/>
              <a:gd name="connsiteX0" fmla="*/ 740228 w 2115243"/>
              <a:gd name="connsiteY0" fmla="*/ 0 h 2672251"/>
              <a:gd name="connsiteX1" fmla="*/ 65315 w 2115243"/>
              <a:gd name="connsiteY1" fmla="*/ 1382485 h 2672251"/>
              <a:gd name="connsiteX2" fmla="*/ 544285 w 2115243"/>
              <a:gd name="connsiteY2" fmla="*/ 2590800 h 2672251"/>
              <a:gd name="connsiteX3" fmla="*/ 1937656 w 2115243"/>
              <a:gd name="connsiteY3" fmla="*/ 2340429 h 2672251"/>
              <a:gd name="connsiteX4" fmla="*/ 1883228 w 2115243"/>
              <a:gd name="connsiteY4" fmla="*/ 555172 h 2672251"/>
              <a:gd name="connsiteX5" fmla="*/ 0 w 2115243"/>
              <a:gd name="connsiteY5" fmla="*/ 163286 h 2672251"/>
              <a:gd name="connsiteX0" fmla="*/ 740228 w 2127637"/>
              <a:gd name="connsiteY0" fmla="*/ 0 h 2660621"/>
              <a:gd name="connsiteX1" fmla="*/ 65315 w 2127637"/>
              <a:gd name="connsiteY1" fmla="*/ 1382485 h 2660621"/>
              <a:gd name="connsiteX2" fmla="*/ 544285 w 2127637"/>
              <a:gd name="connsiteY2" fmla="*/ 2590800 h 2660621"/>
              <a:gd name="connsiteX3" fmla="*/ 1937656 w 2127637"/>
              <a:gd name="connsiteY3" fmla="*/ 2340429 h 2660621"/>
              <a:gd name="connsiteX4" fmla="*/ 1904999 w 2127637"/>
              <a:gd name="connsiteY4" fmla="*/ 892629 h 2660621"/>
              <a:gd name="connsiteX5" fmla="*/ 0 w 2127637"/>
              <a:gd name="connsiteY5" fmla="*/ 163286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52" h="2660621">
                <a:moveTo>
                  <a:pt x="729342" y="0"/>
                </a:moveTo>
                <a:cubicBezTo>
                  <a:pt x="404585" y="324757"/>
                  <a:pt x="87086" y="950685"/>
                  <a:pt x="54429" y="1382485"/>
                </a:cubicBezTo>
                <a:cubicBezTo>
                  <a:pt x="21772" y="1814285"/>
                  <a:pt x="221342" y="2431143"/>
                  <a:pt x="533399" y="2590800"/>
                </a:cubicBezTo>
                <a:cubicBezTo>
                  <a:pt x="845456" y="2750457"/>
                  <a:pt x="1699984" y="2623457"/>
                  <a:pt x="1926770" y="2340429"/>
                </a:cubicBezTo>
                <a:cubicBezTo>
                  <a:pt x="2153556" y="2057401"/>
                  <a:pt x="2215241" y="1260929"/>
                  <a:pt x="1894113" y="892629"/>
                </a:cubicBezTo>
                <a:cubicBezTo>
                  <a:pt x="1572985" y="524329"/>
                  <a:pt x="766535" y="322036"/>
                  <a:pt x="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174"/>
          <p:cNvSpPr/>
          <p:nvPr/>
        </p:nvSpPr>
        <p:spPr>
          <a:xfrm rot="21433531">
            <a:off x="4099817" y="4946694"/>
            <a:ext cx="1587039" cy="680939"/>
          </a:xfrm>
          <a:custGeom>
            <a:avLst/>
            <a:gdLst>
              <a:gd name="connsiteX0" fmla="*/ 798953 w 2142617"/>
              <a:gd name="connsiteY0" fmla="*/ 0 h 2678768"/>
              <a:gd name="connsiteX1" fmla="*/ 58725 w 2142617"/>
              <a:gd name="connsiteY1" fmla="*/ 1066800 h 2678768"/>
              <a:gd name="connsiteX2" fmla="*/ 254667 w 2142617"/>
              <a:gd name="connsiteY2" fmla="*/ 2503715 h 2678768"/>
              <a:gd name="connsiteX3" fmla="*/ 1898410 w 2142617"/>
              <a:gd name="connsiteY3" fmla="*/ 2438400 h 2678768"/>
              <a:gd name="connsiteX4" fmla="*/ 1941953 w 2142617"/>
              <a:gd name="connsiteY4" fmla="*/ 555172 h 2678768"/>
              <a:gd name="connsiteX5" fmla="*/ 58725 w 2142617"/>
              <a:gd name="connsiteY5" fmla="*/ 163286 h 2678768"/>
              <a:gd name="connsiteX0" fmla="*/ 755301 w 2098965"/>
              <a:gd name="connsiteY0" fmla="*/ 0 h 2658897"/>
              <a:gd name="connsiteX1" fmla="*/ 80388 w 2098965"/>
              <a:gd name="connsiteY1" fmla="*/ 1382485 h 2658897"/>
              <a:gd name="connsiteX2" fmla="*/ 211015 w 2098965"/>
              <a:gd name="connsiteY2" fmla="*/ 2503715 h 2658897"/>
              <a:gd name="connsiteX3" fmla="*/ 1854758 w 2098965"/>
              <a:gd name="connsiteY3" fmla="*/ 2438400 h 2658897"/>
              <a:gd name="connsiteX4" fmla="*/ 1898301 w 2098965"/>
              <a:gd name="connsiteY4" fmla="*/ 555172 h 2658897"/>
              <a:gd name="connsiteX5" fmla="*/ 15073 w 2098965"/>
              <a:gd name="connsiteY5" fmla="*/ 163286 h 2658897"/>
              <a:gd name="connsiteX0" fmla="*/ 740228 w 2083892"/>
              <a:gd name="connsiteY0" fmla="*/ 0 h 2658897"/>
              <a:gd name="connsiteX1" fmla="*/ 65315 w 2083892"/>
              <a:gd name="connsiteY1" fmla="*/ 1382485 h 2658897"/>
              <a:gd name="connsiteX2" fmla="*/ 195942 w 2083892"/>
              <a:gd name="connsiteY2" fmla="*/ 2503715 h 2658897"/>
              <a:gd name="connsiteX3" fmla="*/ 1839685 w 2083892"/>
              <a:gd name="connsiteY3" fmla="*/ 2438400 h 2658897"/>
              <a:gd name="connsiteX4" fmla="*/ 1883228 w 2083892"/>
              <a:gd name="connsiteY4" fmla="*/ 555172 h 2658897"/>
              <a:gd name="connsiteX5" fmla="*/ 0 w 2083892"/>
              <a:gd name="connsiteY5" fmla="*/ 163286 h 2658897"/>
              <a:gd name="connsiteX0" fmla="*/ 740228 w 2065103"/>
              <a:gd name="connsiteY0" fmla="*/ 0 h 2711527"/>
              <a:gd name="connsiteX1" fmla="*/ 65315 w 2065103"/>
              <a:gd name="connsiteY1" fmla="*/ 1382485 h 2711527"/>
              <a:gd name="connsiteX2" fmla="*/ 544285 w 2065103"/>
              <a:gd name="connsiteY2" fmla="*/ 2590800 h 2711527"/>
              <a:gd name="connsiteX3" fmla="*/ 1839685 w 2065103"/>
              <a:gd name="connsiteY3" fmla="*/ 2438400 h 2711527"/>
              <a:gd name="connsiteX4" fmla="*/ 1883228 w 2065103"/>
              <a:gd name="connsiteY4" fmla="*/ 555172 h 2711527"/>
              <a:gd name="connsiteX5" fmla="*/ 0 w 2065103"/>
              <a:gd name="connsiteY5" fmla="*/ 163286 h 2711527"/>
              <a:gd name="connsiteX0" fmla="*/ 740228 w 2065103"/>
              <a:gd name="connsiteY0" fmla="*/ 0 h 2702439"/>
              <a:gd name="connsiteX1" fmla="*/ 65315 w 2065103"/>
              <a:gd name="connsiteY1" fmla="*/ 1382485 h 2702439"/>
              <a:gd name="connsiteX2" fmla="*/ 544285 w 2065103"/>
              <a:gd name="connsiteY2" fmla="*/ 2590800 h 2702439"/>
              <a:gd name="connsiteX3" fmla="*/ 1839685 w 2065103"/>
              <a:gd name="connsiteY3" fmla="*/ 2438400 h 2702439"/>
              <a:gd name="connsiteX4" fmla="*/ 1883228 w 2065103"/>
              <a:gd name="connsiteY4" fmla="*/ 555172 h 2702439"/>
              <a:gd name="connsiteX5" fmla="*/ 0 w 2065103"/>
              <a:gd name="connsiteY5" fmla="*/ 163286 h 2702439"/>
              <a:gd name="connsiteX0" fmla="*/ 740228 w 2115243"/>
              <a:gd name="connsiteY0" fmla="*/ 0 h 2672251"/>
              <a:gd name="connsiteX1" fmla="*/ 65315 w 2115243"/>
              <a:gd name="connsiteY1" fmla="*/ 1382485 h 2672251"/>
              <a:gd name="connsiteX2" fmla="*/ 544285 w 2115243"/>
              <a:gd name="connsiteY2" fmla="*/ 2590800 h 2672251"/>
              <a:gd name="connsiteX3" fmla="*/ 1937656 w 2115243"/>
              <a:gd name="connsiteY3" fmla="*/ 2340429 h 2672251"/>
              <a:gd name="connsiteX4" fmla="*/ 1883228 w 2115243"/>
              <a:gd name="connsiteY4" fmla="*/ 555172 h 2672251"/>
              <a:gd name="connsiteX5" fmla="*/ 0 w 2115243"/>
              <a:gd name="connsiteY5" fmla="*/ 163286 h 2672251"/>
              <a:gd name="connsiteX0" fmla="*/ 740228 w 2127637"/>
              <a:gd name="connsiteY0" fmla="*/ 0 h 2660621"/>
              <a:gd name="connsiteX1" fmla="*/ 65315 w 2127637"/>
              <a:gd name="connsiteY1" fmla="*/ 1382485 h 2660621"/>
              <a:gd name="connsiteX2" fmla="*/ 544285 w 2127637"/>
              <a:gd name="connsiteY2" fmla="*/ 2590800 h 2660621"/>
              <a:gd name="connsiteX3" fmla="*/ 1937656 w 2127637"/>
              <a:gd name="connsiteY3" fmla="*/ 2340429 h 2660621"/>
              <a:gd name="connsiteX4" fmla="*/ 1904999 w 2127637"/>
              <a:gd name="connsiteY4" fmla="*/ 892629 h 2660621"/>
              <a:gd name="connsiteX5" fmla="*/ 0 w 2127637"/>
              <a:gd name="connsiteY5" fmla="*/ 163286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52" h="2660621">
                <a:moveTo>
                  <a:pt x="729342" y="0"/>
                </a:moveTo>
                <a:cubicBezTo>
                  <a:pt x="404585" y="324757"/>
                  <a:pt x="87086" y="950685"/>
                  <a:pt x="54429" y="1382485"/>
                </a:cubicBezTo>
                <a:cubicBezTo>
                  <a:pt x="21772" y="1814285"/>
                  <a:pt x="221342" y="2431143"/>
                  <a:pt x="533399" y="2590800"/>
                </a:cubicBezTo>
                <a:cubicBezTo>
                  <a:pt x="845456" y="2750457"/>
                  <a:pt x="1699984" y="2623457"/>
                  <a:pt x="1926770" y="2340429"/>
                </a:cubicBezTo>
                <a:cubicBezTo>
                  <a:pt x="2153556" y="2057401"/>
                  <a:pt x="2215241" y="1260929"/>
                  <a:pt x="1894113" y="892629"/>
                </a:cubicBezTo>
                <a:cubicBezTo>
                  <a:pt x="1572985" y="524329"/>
                  <a:pt x="766535" y="322036"/>
                  <a:pt x="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2832074" y="2221296"/>
            <a:ext cx="1539593" cy="337380"/>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Segoe UI Light" panose="020B0502040204020203" pitchFamily="34" charset="0"/>
                <a:cs typeface="Segoe UI Light" panose="020B0502040204020203" pitchFamily="34" charset="0"/>
              </a:rPr>
              <a:t>ACADEMIC SUBJECTS</a:t>
            </a:r>
            <a:endParaRPr lang="en-US" sz="1100" dirty="0">
              <a:latin typeface="Segoe UI Light" panose="020B0502040204020203" pitchFamily="34" charset="0"/>
              <a:cs typeface="Segoe UI Light" panose="020B0502040204020203" pitchFamily="34" charset="0"/>
            </a:endParaRPr>
          </a:p>
        </p:txBody>
      </p:sp>
      <p:sp>
        <p:nvSpPr>
          <p:cNvPr id="188" name="Rectangle 187"/>
          <p:cNvSpPr/>
          <p:nvPr/>
        </p:nvSpPr>
        <p:spPr>
          <a:xfrm>
            <a:off x="2832074" y="4322961"/>
            <a:ext cx="1539593" cy="337380"/>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Segoe UI Light" panose="020B0502040204020203" pitchFamily="34" charset="0"/>
                <a:cs typeface="Segoe UI Light" panose="020B0502040204020203" pitchFamily="34" charset="0"/>
              </a:rPr>
              <a:t>COLLEGE PREPARED &amp; CAREER READY LEARNER</a:t>
            </a:r>
            <a:endParaRPr lang="en-US" sz="1100" dirty="0">
              <a:latin typeface="Segoe UI Light" panose="020B0502040204020203" pitchFamily="34" charset="0"/>
              <a:cs typeface="Segoe UI Light" panose="020B0502040204020203" pitchFamily="34" charset="0"/>
            </a:endParaRPr>
          </a:p>
        </p:txBody>
      </p:sp>
      <p:sp>
        <p:nvSpPr>
          <p:cNvPr id="189" name="Rectangle 188"/>
          <p:cNvSpPr/>
          <p:nvPr/>
        </p:nvSpPr>
        <p:spPr>
          <a:xfrm>
            <a:off x="2831678" y="4759939"/>
            <a:ext cx="1539593" cy="337380"/>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Segoe UI Light" panose="020B0502040204020203" pitchFamily="34" charset="0"/>
                <a:cs typeface="Segoe UI Light" panose="020B0502040204020203" pitchFamily="34" charset="0"/>
              </a:rPr>
              <a:t>&lt;TARGET&gt; LANGUAGE PROFICIENCY</a:t>
            </a:r>
            <a:endParaRPr lang="en-US" sz="1100" dirty="0">
              <a:latin typeface="Segoe UI Light" panose="020B0502040204020203" pitchFamily="34" charset="0"/>
              <a:cs typeface="Segoe UI Light" panose="020B0502040204020203" pitchFamily="34" charset="0"/>
            </a:endParaRPr>
          </a:p>
        </p:txBody>
      </p:sp>
      <p:sp>
        <p:nvSpPr>
          <p:cNvPr id="190" name="Rectangle 189"/>
          <p:cNvSpPr/>
          <p:nvPr/>
        </p:nvSpPr>
        <p:spPr>
          <a:xfrm>
            <a:off x="2831678" y="5228207"/>
            <a:ext cx="1539593" cy="337380"/>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Segoe UI Light" panose="020B0502040204020203" pitchFamily="34" charset="0"/>
                <a:cs typeface="Segoe UI Light" panose="020B0502040204020203" pitchFamily="34" charset="0"/>
              </a:rPr>
              <a:t>ENGLISH LANGUAGE DEVELOPMENT</a:t>
            </a:r>
            <a:endParaRPr lang="en-US" sz="1100" dirty="0">
              <a:latin typeface="Segoe UI Light" panose="020B0502040204020203" pitchFamily="34" charset="0"/>
              <a:cs typeface="Segoe UI Light" panose="020B0502040204020203" pitchFamily="34" charset="0"/>
            </a:endParaRPr>
          </a:p>
        </p:txBody>
      </p:sp>
      <p:sp>
        <p:nvSpPr>
          <p:cNvPr id="196" name="Freeform 195"/>
          <p:cNvSpPr/>
          <p:nvPr/>
        </p:nvSpPr>
        <p:spPr>
          <a:xfrm rot="21433531">
            <a:off x="4181459" y="5458322"/>
            <a:ext cx="1587039" cy="680939"/>
          </a:xfrm>
          <a:custGeom>
            <a:avLst/>
            <a:gdLst>
              <a:gd name="connsiteX0" fmla="*/ 798953 w 2142617"/>
              <a:gd name="connsiteY0" fmla="*/ 0 h 2678768"/>
              <a:gd name="connsiteX1" fmla="*/ 58725 w 2142617"/>
              <a:gd name="connsiteY1" fmla="*/ 1066800 h 2678768"/>
              <a:gd name="connsiteX2" fmla="*/ 254667 w 2142617"/>
              <a:gd name="connsiteY2" fmla="*/ 2503715 h 2678768"/>
              <a:gd name="connsiteX3" fmla="*/ 1898410 w 2142617"/>
              <a:gd name="connsiteY3" fmla="*/ 2438400 h 2678768"/>
              <a:gd name="connsiteX4" fmla="*/ 1941953 w 2142617"/>
              <a:gd name="connsiteY4" fmla="*/ 555172 h 2678768"/>
              <a:gd name="connsiteX5" fmla="*/ 58725 w 2142617"/>
              <a:gd name="connsiteY5" fmla="*/ 163286 h 2678768"/>
              <a:gd name="connsiteX0" fmla="*/ 755301 w 2098965"/>
              <a:gd name="connsiteY0" fmla="*/ 0 h 2658897"/>
              <a:gd name="connsiteX1" fmla="*/ 80388 w 2098965"/>
              <a:gd name="connsiteY1" fmla="*/ 1382485 h 2658897"/>
              <a:gd name="connsiteX2" fmla="*/ 211015 w 2098965"/>
              <a:gd name="connsiteY2" fmla="*/ 2503715 h 2658897"/>
              <a:gd name="connsiteX3" fmla="*/ 1854758 w 2098965"/>
              <a:gd name="connsiteY3" fmla="*/ 2438400 h 2658897"/>
              <a:gd name="connsiteX4" fmla="*/ 1898301 w 2098965"/>
              <a:gd name="connsiteY4" fmla="*/ 555172 h 2658897"/>
              <a:gd name="connsiteX5" fmla="*/ 15073 w 2098965"/>
              <a:gd name="connsiteY5" fmla="*/ 163286 h 2658897"/>
              <a:gd name="connsiteX0" fmla="*/ 740228 w 2083892"/>
              <a:gd name="connsiteY0" fmla="*/ 0 h 2658897"/>
              <a:gd name="connsiteX1" fmla="*/ 65315 w 2083892"/>
              <a:gd name="connsiteY1" fmla="*/ 1382485 h 2658897"/>
              <a:gd name="connsiteX2" fmla="*/ 195942 w 2083892"/>
              <a:gd name="connsiteY2" fmla="*/ 2503715 h 2658897"/>
              <a:gd name="connsiteX3" fmla="*/ 1839685 w 2083892"/>
              <a:gd name="connsiteY3" fmla="*/ 2438400 h 2658897"/>
              <a:gd name="connsiteX4" fmla="*/ 1883228 w 2083892"/>
              <a:gd name="connsiteY4" fmla="*/ 555172 h 2658897"/>
              <a:gd name="connsiteX5" fmla="*/ 0 w 2083892"/>
              <a:gd name="connsiteY5" fmla="*/ 163286 h 2658897"/>
              <a:gd name="connsiteX0" fmla="*/ 740228 w 2065103"/>
              <a:gd name="connsiteY0" fmla="*/ 0 h 2711527"/>
              <a:gd name="connsiteX1" fmla="*/ 65315 w 2065103"/>
              <a:gd name="connsiteY1" fmla="*/ 1382485 h 2711527"/>
              <a:gd name="connsiteX2" fmla="*/ 544285 w 2065103"/>
              <a:gd name="connsiteY2" fmla="*/ 2590800 h 2711527"/>
              <a:gd name="connsiteX3" fmla="*/ 1839685 w 2065103"/>
              <a:gd name="connsiteY3" fmla="*/ 2438400 h 2711527"/>
              <a:gd name="connsiteX4" fmla="*/ 1883228 w 2065103"/>
              <a:gd name="connsiteY4" fmla="*/ 555172 h 2711527"/>
              <a:gd name="connsiteX5" fmla="*/ 0 w 2065103"/>
              <a:gd name="connsiteY5" fmla="*/ 163286 h 2711527"/>
              <a:gd name="connsiteX0" fmla="*/ 740228 w 2065103"/>
              <a:gd name="connsiteY0" fmla="*/ 0 h 2702439"/>
              <a:gd name="connsiteX1" fmla="*/ 65315 w 2065103"/>
              <a:gd name="connsiteY1" fmla="*/ 1382485 h 2702439"/>
              <a:gd name="connsiteX2" fmla="*/ 544285 w 2065103"/>
              <a:gd name="connsiteY2" fmla="*/ 2590800 h 2702439"/>
              <a:gd name="connsiteX3" fmla="*/ 1839685 w 2065103"/>
              <a:gd name="connsiteY3" fmla="*/ 2438400 h 2702439"/>
              <a:gd name="connsiteX4" fmla="*/ 1883228 w 2065103"/>
              <a:gd name="connsiteY4" fmla="*/ 555172 h 2702439"/>
              <a:gd name="connsiteX5" fmla="*/ 0 w 2065103"/>
              <a:gd name="connsiteY5" fmla="*/ 163286 h 2702439"/>
              <a:gd name="connsiteX0" fmla="*/ 740228 w 2115243"/>
              <a:gd name="connsiteY0" fmla="*/ 0 h 2672251"/>
              <a:gd name="connsiteX1" fmla="*/ 65315 w 2115243"/>
              <a:gd name="connsiteY1" fmla="*/ 1382485 h 2672251"/>
              <a:gd name="connsiteX2" fmla="*/ 544285 w 2115243"/>
              <a:gd name="connsiteY2" fmla="*/ 2590800 h 2672251"/>
              <a:gd name="connsiteX3" fmla="*/ 1937656 w 2115243"/>
              <a:gd name="connsiteY3" fmla="*/ 2340429 h 2672251"/>
              <a:gd name="connsiteX4" fmla="*/ 1883228 w 2115243"/>
              <a:gd name="connsiteY4" fmla="*/ 555172 h 2672251"/>
              <a:gd name="connsiteX5" fmla="*/ 0 w 2115243"/>
              <a:gd name="connsiteY5" fmla="*/ 163286 h 2672251"/>
              <a:gd name="connsiteX0" fmla="*/ 740228 w 2127637"/>
              <a:gd name="connsiteY0" fmla="*/ 0 h 2660621"/>
              <a:gd name="connsiteX1" fmla="*/ 65315 w 2127637"/>
              <a:gd name="connsiteY1" fmla="*/ 1382485 h 2660621"/>
              <a:gd name="connsiteX2" fmla="*/ 544285 w 2127637"/>
              <a:gd name="connsiteY2" fmla="*/ 2590800 h 2660621"/>
              <a:gd name="connsiteX3" fmla="*/ 1937656 w 2127637"/>
              <a:gd name="connsiteY3" fmla="*/ 2340429 h 2660621"/>
              <a:gd name="connsiteX4" fmla="*/ 1904999 w 2127637"/>
              <a:gd name="connsiteY4" fmla="*/ 892629 h 2660621"/>
              <a:gd name="connsiteX5" fmla="*/ 0 w 2127637"/>
              <a:gd name="connsiteY5" fmla="*/ 163286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52" h="2660621">
                <a:moveTo>
                  <a:pt x="729342" y="0"/>
                </a:moveTo>
                <a:cubicBezTo>
                  <a:pt x="404585" y="324757"/>
                  <a:pt x="87086" y="950685"/>
                  <a:pt x="54429" y="1382485"/>
                </a:cubicBezTo>
                <a:cubicBezTo>
                  <a:pt x="21772" y="1814285"/>
                  <a:pt x="221342" y="2431143"/>
                  <a:pt x="533399" y="2590800"/>
                </a:cubicBezTo>
                <a:cubicBezTo>
                  <a:pt x="845456" y="2750457"/>
                  <a:pt x="1699984" y="2623457"/>
                  <a:pt x="1926770" y="2340429"/>
                </a:cubicBezTo>
                <a:cubicBezTo>
                  <a:pt x="2153556" y="2057401"/>
                  <a:pt x="2215241" y="1260929"/>
                  <a:pt x="1894113" y="892629"/>
                </a:cubicBezTo>
                <a:cubicBezTo>
                  <a:pt x="1572985" y="524329"/>
                  <a:pt x="766535" y="322036"/>
                  <a:pt x="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2831678" y="5751143"/>
            <a:ext cx="1539593" cy="337380"/>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Segoe UI Light" panose="020B0502040204020203" pitchFamily="34" charset="0"/>
                <a:cs typeface="Segoe UI Light" panose="020B0502040204020203" pitchFamily="34" charset="0"/>
              </a:rPr>
              <a:t>COMMENTS &amp; ATTENDANCE</a:t>
            </a:r>
            <a:endParaRPr lang="en-US" sz="1100" dirty="0">
              <a:latin typeface="Segoe UI Light" panose="020B0502040204020203" pitchFamily="34" charset="0"/>
              <a:cs typeface="Segoe UI Light" panose="020B0502040204020203" pitchFamily="34" charset="0"/>
            </a:endParaRPr>
          </a:p>
        </p:txBody>
      </p:sp>
      <p:sp>
        <p:nvSpPr>
          <p:cNvPr id="198" name="Freeform 197"/>
          <p:cNvSpPr/>
          <p:nvPr/>
        </p:nvSpPr>
        <p:spPr>
          <a:xfrm rot="21433531">
            <a:off x="5386322" y="1463818"/>
            <a:ext cx="1587039" cy="445667"/>
          </a:xfrm>
          <a:custGeom>
            <a:avLst/>
            <a:gdLst>
              <a:gd name="connsiteX0" fmla="*/ 798953 w 2142617"/>
              <a:gd name="connsiteY0" fmla="*/ 0 h 2678768"/>
              <a:gd name="connsiteX1" fmla="*/ 58725 w 2142617"/>
              <a:gd name="connsiteY1" fmla="*/ 1066800 h 2678768"/>
              <a:gd name="connsiteX2" fmla="*/ 254667 w 2142617"/>
              <a:gd name="connsiteY2" fmla="*/ 2503715 h 2678768"/>
              <a:gd name="connsiteX3" fmla="*/ 1898410 w 2142617"/>
              <a:gd name="connsiteY3" fmla="*/ 2438400 h 2678768"/>
              <a:gd name="connsiteX4" fmla="*/ 1941953 w 2142617"/>
              <a:gd name="connsiteY4" fmla="*/ 555172 h 2678768"/>
              <a:gd name="connsiteX5" fmla="*/ 58725 w 2142617"/>
              <a:gd name="connsiteY5" fmla="*/ 163286 h 2678768"/>
              <a:gd name="connsiteX0" fmla="*/ 755301 w 2098965"/>
              <a:gd name="connsiteY0" fmla="*/ 0 h 2658897"/>
              <a:gd name="connsiteX1" fmla="*/ 80388 w 2098965"/>
              <a:gd name="connsiteY1" fmla="*/ 1382485 h 2658897"/>
              <a:gd name="connsiteX2" fmla="*/ 211015 w 2098965"/>
              <a:gd name="connsiteY2" fmla="*/ 2503715 h 2658897"/>
              <a:gd name="connsiteX3" fmla="*/ 1854758 w 2098965"/>
              <a:gd name="connsiteY3" fmla="*/ 2438400 h 2658897"/>
              <a:gd name="connsiteX4" fmla="*/ 1898301 w 2098965"/>
              <a:gd name="connsiteY4" fmla="*/ 555172 h 2658897"/>
              <a:gd name="connsiteX5" fmla="*/ 15073 w 2098965"/>
              <a:gd name="connsiteY5" fmla="*/ 163286 h 2658897"/>
              <a:gd name="connsiteX0" fmla="*/ 740228 w 2083892"/>
              <a:gd name="connsiteY0" fmla="*/ 0 h 2658897"/>
              <a:gd name="connsiteX1" fmla="*/ 65315 w 2083892"/>
              <a:gd name="connsiteY1" fmla="*/ 1382485 h 2658897"/>
              <a:gd name="connsiteX2" fmla="*/ 195942 w 2083892"/>
              <a:gd name="connsiteY2" fmla="*/ 2503715 h 2658897"/>
              <a:gd name="connsiteX3" fmla="*/ 1839685 w 2083892"/>
              <a:gd name="connsiteY3" fmla="*/ 2438400 h 2658897"/>
              <a:gd name="connsiteX4" fmla="*/ 1883228 w 2083892"/>
              <a:gd name="connsiteY4" fmla="*/ 555172 h 2658897"/>
              <a:gd name="connsiteX5" fmla="*/ 0 w 2083892"/>
              <a:gd name="connsiteY5" fmla="*/ 163286 h 2658897"/>
              <a:gd name="connsiteX0" fmla="*/ 740228 w 2065103"/>
              <a:gd name="connsiteY0" fmla="*/ 0 h 2711527"/>
              <a:gd name="connsiteX1" fmla="*/ 65315 w 2065103"/>
              <a:gd name="connsiteY1" fmla="*/ 1382485 h 2711527"/>
              <a:gd name="connsiteX2" fmla="*/ 544285 w 2065103"/>
              <a:gd name="connsiteY2" fmla="*/ 2590800 h 2711527"/>
              <a:gd name="connsiteX3" fmla="*/ 1839685 w 2065103"/>
              <a:gd name="connsiteY3" fmla="*/ 2438400 h 2711527"/>
              <a:gd name="connsiteX4" fmla="*/ 1883228 w 2065103"/>
              <a:gd name="connsiteY4" fmla="*/ 555172 h 2711527"/>
              <a:gd name="connsiteX5" fmla="*/ 0 w 2065103"/>
              <a:gd name="connsiteY5" fmla="*/ 163286 h 2711527"/>
              <a:gd name="connsiteX0" fmla="*/ 740228 w 2065103"/>
              <a:gd name="connsiteY0" fmla="*/ 0 h 2702439"/>
              <a:gd name="connsiteX1" fmla="*/ 65315 w 2065103"/>
              <a:gd name="connsiteY1" fmla="*/ 1382485 h 2702439"/>
              <a:gd name="connsiteX2" fmla="*/ 544285 w 2065103"/>
              <a:gd name="connsiteY2" fmla="*/ 2590800 h 2702439"/>
              <a:gd name="connsiteX3" fmla="*/ 1839685 w 2065103"/>
              <a:gd name="connsiteY3" fmla="*/ 2438400 h 2702439"/>
              <a:gd name="connsiteX4" fmla="*/ 1883228 w 2065103"/>
              <a:gd name="connsiteY4" fmla="*/ 555172 h 2702439"/>
              <a:gd name="connsiteX5" fmla="*/ 0 w 2065103"/>
              <a:gd name="connsiteY5" fmla="*/ 163286 h 2702439"/>
              <a:gd name="connsiteX0" fmla="*/ 740228 w 2115243"/>
              <a:gd name="connsiteY0" fmla="*/ 0 h 2672251"/>
              <a:gd name="connsiteX1" fmla="*/ 65315 w 2115243"/>
              <a:gd name="connsiteY1" fmla="*/ 1382485 h 2672251"/>
              <a:gd name="connsiteX2" fmla="*/ 544285 w 2115243"/>
              <a:gd name="connsiteY2" fmla="*/ 2590800 h 2672251"/>
              <a:gd name="connsiteX3" fmla="*/ 1937656 w 2115243"/>
              <a:gd name="connsiteY3" fmla="*/ 2340429 h 2672251"/>
              <a:gd name="connsiteX4" fmla="*/ 1883228 w 2115243"/>
              <a:gd name="connsiteY4" fmla="*/ 555172 h 2672251"/>
              <a:gd name="connsiteX5" fmla="*/ 0 w 2115243"/>
              <a:gd name="connsiteY5" fmla="*/ 163286 h 2672251"/>
              <a:gd name="connsiteX0" fmla="*/ 740228 w 2127637"/>
              <a:gd name="connsiteY0" fmla="*/ 0 h 2660621"/>
              <a:gd name="connsiteX1" fmla="*/ 65315 w 2127637"/>
              <a:gd name="connsiteY1" fmla="*/ 1382485 h 2660621"/>
              <a:gd name="connsiteX2" fmla="*/ 544285 w 2127637"/>
              <a:gd name="connsiteY2" fmla="*/ 2590800 h 2660621"/>
              <a:gd name="connsiteX3" fmla="*/ 1937656 w 2127637"/>
              <a:gd name="connsiteY3" fmla="*/ 2340429 h 2660621"/>
              <a:gd name="connsiteX4" fmla="*/ 1904999 w 2127637"/>
              <a:gd name="connsiteY4" fmla="*/ 892629 h 2660621"/>
              <a:gd name="connsiteX5" fmla="*/ 0 w 2127637"/>
              <a:gd name="connsiteY5" fmla="*/ 163286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 name="connsiteX0" fmla="*/ 729342 w 2116052"/>
              <a:gd name="connsiteY0" fmla="*/ 0 h 2660621"/>
              <a:gd name="connsiteX1" fmla="*/ 54429 w 2116052"/>
              <a:gd name="connsiteY1" fmla="*/ 1382485 h 2660621"/>
              <a:gd name="connsiteX2" fmla="*/ 533399 w 2116052"/>
              <a:gd name="connsiteY2" fmla="*/ 2590800 h 2660621"/>
              <a:gd name="connsiteX3" fmla="*/ 1926770 w 2116052"/>
              <a:gd name="connsiteY3" fmla="*/ 2340429 h 2660621"/>
              <a:gd name="connsiteX4" fmla="*/ 1894113 w 2116052"/>
              <a:gd name="connsiteY4" fmla="*/ 892629 h 2660621"/>
              <a:gd name="connsiteX5" fmla="*/ 0 w 2116052"/>
              <a:gd name="connsiteY5" fmla="*/ 130629 h 26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52" h="2660621">
                <a:moveTo>
                  <a:pt x="729342" y="0"/>
                </a:moveTo>
                <a:cubicBezTo>
                  <a:pt x="404585" y="324757"/>
                  <a:pt x="87086" y="950685"/>
                  <a:pt x="54429" y="1382485"/>
                </a:cubicBezTo>
                <a:cubicBezTo>
                  <a:pt x="21772" y="1814285"/>
                  <a:pt x="221342" y="2431143"/>
                  <a:pt x="533399" y="2590800"/>
                </a:cubicBezTo>
                <a:cubicBezTo>
                  <a:pt x="845456" y="2750457"/>
                  <a:pt x="1699984" y="2623457"/>
                  <a:pt x="1926770" y="2340429"/>
                </a:cubicBezTo>
                <a:cubicBezTo>
                  <a:pt x="2153556" y="2057401"/>
                  <a:pt x="2215241" y="1260929"/>
                  <a:pt x="1894113" y="892629"/>
                </a:cubicBezTo>
                <a:cubicBezTo>
                  <a:pt x="1572985" y="524329"/>
                  <a:pt x="766535" y="322036"/>
                  <a:pt x="0" y="1306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6946460" y="1679964"/>
            <a:ext cx="1539593" cy="337380"/>
          </a:xfrm>
          <a:prstGeom prst="rect">
            <a:avLst/>
          </a:prstGeom>
          <a:solidFill>
            <a:srgbClr val="0070C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latin typeface="Segoe UI Light" panose="020B0502040204020203" pitchFamily="34" charset="0"/>
                <a:cs typeface="Segoe UI Light" panose="020B0502040204020203" pitchFamily="34" charset="0"/>
              </a:rPr>
              <a:t>NAMES OF STUDENTS</a:t>
            </a:r>
            <a:endParaRPr lang="en-US" sz="1100"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97380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up)">
                                      <p:cBhvr>
                                        <p:cTn id="7" dur="500"/>
                                        <p:tgtEl>
                                          <p:spTgt spid="1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47"/>
                                        </p:tgtEl>
                                        <p:attrNameLst>
                                          <p:attrName>style.visibility</p:attrName>
                                        </p:attrNameLst>
                                      </p:cBhvr>
                                      <p:to>
                                        <p:strVal val="visible"/>
                                      </p:to>
                                    </p:set>
                                    <p:animEffect transition="in" filter="fade">
                                      <p:cBhvr>
                                        <p:cTn id="11" dur="500"/>
                                        <p:tgtEl>
                                          <p:spTgt spid="3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76"/>
                                        </p:tgtEl>
                                        <p:attrNameLst>
                                          <p:attrName>style.visibility</p:attrName>
                                        </p:attrNameLst>
                                      </p:cBhvr>
                                      <p:to>
                                        <p:strVal val="visible"/>
                                      </p:to>
                                    </p:set>
                                    <p:animEffect transition="in" filter="fade">
                                      <p:cBhvr>
                                        <p:cTn id="19" dur="500"/>
                                        <p:tgtEl>
                                          <p:spTgt spid="17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3"/>
                                        </p:tgtEl>
                                        <p:attrNameLst>
                                          <p:attrName>style.visibility</p:attrName>
                                        </p:attrNameLst>
                                      </p:cBhvr>
                                      <p:to>
                                        <p:strVal val="visible"/>
                                      </p:to>
                                    </p:set>
                                    <p:animEffect transition="in" filter="wipe(up)">
                                      <p:cBhvr>
                                        <p:cTn id="23" dur="500"/>
                                        <p:tgtEl>
                                          <p:spTgt spid="17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88"/>
                                        </p:tgtEl>
                                        <p:attrNameLst>
                                          <p:attrName>style.visibility</p:attrName>
                                        </p:attrNameLst>
                                      </p:cBhvr>
                                      <p:to>
                                        <p:strVal val="visible"/>
                                      </p:to>
                                    </p:set>
                                    <p:animEffect transition="in" filter="fade">
                                      <p:cBhvr>
                                        <p:cTn id="27" dur="500"/>
                                        <p:tgtEl>
                                          <p:spTgt spid="188"/>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4"/>
                                        </p:tgtEl>
                                        <p:attrNameLst>
                                          <p:attrName>style.visibility</p:attrName>
                                        </p:attrNameLst>
                                      </p:cBhvr>
                                      <p:to>
                                        <p:strVal val="visible"/>
                                      </p:to>
                                    </p:set>
                                    <p:animEffect transition="in" filter="wipe(up)">
                                      <p:cBhvr>
                                        <p:cTn id="31" dur="500"/>
                                        <p:tgtEl>
                                          <p:spTgt spid="17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89"/>
                                        </p:tgtEl>
                                        <p:attrNameLst>
                                          <p:attrName>style.visibility</p:attrName>
                                        </p:attrNameLst>
                                      </p:cBhvr>
                                      <p:to>
                                        <p:strVal val="visible"/>
                                      </p:to>
                                    </p:set>
                                    <p:animEffect transition="in" filter="fade">
                                      <p:cBhvr>
                                        <p:cTn id="35" dur="500"/>
                                        <p:tgtEl>
                                          <p:spTgt spid="18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75"/>
                                        </p:tgtEl>
                                        <p:attrNameLst>
                                          <p:attrName>style.visibility</p:attrName>
                                        </p:attrNameLst>
                                      </p:cBhvr>
                                      <p:to>
                                        <p:strVal val="visible"/>
                                      </p:to>
                                    </p:set>
                                    <p:animEffect transition="in" filter="wipe(up)">
                                      <p:cBhvr>
                                        <p:cTn id="39" dur="500"/>
                                        <p:tgtEl>
                                          <p:spTgt spid="17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90"/>
                                        </p:tgtEl>
                                        <p:attrNameLst>
                                          <p:attrName>style.visibility</p:attrName>
                                        </p:attrNameLst>
                                      </p:cBhvr>
                                      <p:to>
                                        <p:strVal val="visible"/>
                                      </p:to>
                                    </p:set>
                                    <p:animEffect transition="in" filter="fade">
                                      <p:cBhvr>
                                        <p:cTn id="43" dur="500"/>
                                        <p:tgtEl>
                                          <p:spTgt spid="190"/>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96"/>
                                        </p:tgtEl>
                                        <p:attrNameLst>
                                          <p:attrName>style.visibility</p:attrName>
                                        </p:attrNameLst>
                                      </p:cBhvr>
                                      <p:to>
                                        <p:strVal val="visible"/>
                                      </p:to>
                                    </p:set>
                                    <p:animEffect transition="in" filter="wipe(up)">
                                      <p:cBhvr>
                                        <p:cTn id="47" dur="500"/>
                                        <p:tgtEl>
                                          <p:spTgt spid="19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7"/>
                                        </p:tgtEl>
                                        <p:attrNameLst>
                                          <p:attrName>style.visibility</p:attrName>
                                        </p:attrNameLst>
                                      </p:cBhvr>
                                      <p:to>
                                        <p:strVal val="visible"/>
                                      </p:to>
                                    </p:set>
                                    <p:animEffect transition="in" filter="fade">
                                      <p:cBhvr>
                                        <p:cTn id="51" dur="500"/>
                                        <p:tgtEl>
                                          <p:spTgt spid="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3" grpId="0" animBg="1"/>
      <p:bldP spid="174" grpId="0" animBg="1"/>
      <p:bldP spid="175" grpId="0" animBg="1"/>
      <p:bldP spid="176" grpId="0" animBg="1"/>
      <p:bldP spid="188" grpId="0" animBg="1"/>
      <p:bldP spid="189" grpId="0" animBg="1"/>
      <p:bldP spid="190" grpId="0" animBg="1"/>
      <p:bldP spid="196" grpId="0" animBg="1"/>
      <p:bldP spid="197" grpId="0" animBg="1"/>
      <p:bldP spid="198" grpId="0" animBg="1"/>
      <p:bldP spid="3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1984903" y="-1596257"/>
            <a:ext cx="7799177" cy="10473204"/>
            <a:chOff x="5806383" y="263618"/>
            <a:chExt cx="6020275" cy="6063291"/>
          </a:xfrm>
        </p:grpSpPr>
        <p:sp>
          <p:nvSpPr>
            <p:cNvPr id="182" name="Line 153"/>
            <p:cNvSpPr>
              <a:spLocks noChangeShapeType="1"/>
            </p:cNvSpPr>
            <p:nvPr/>
          </p:nvSpPr>
          <p:spPr bwMode="auto">
            <a:xfrm>
              <a:off x="10653496" y="4451805"/>
              <a:ext cx="140779" cy="15446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3" name="Oval 154"/>
            <p:cNvSpPr>
              <a:spLocks noChangeArrowheads="1"/>
            </p:cNvSpPr>
            <p:nvPr/>
          </p:nvSpPr>
          <p:spPr bwMode="auto">
            <a:xfrm>
              <a:off x="8391249" y="2846529"/>
              <a:ext cx="746913"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58"/>
            <p:cNvSpPr>
              <a:spLocks noEditPoints="1"/>
            </p:cNvSpPr>
            <p:nvPr/>
          </p:nvSpPr>
          <p:spPr bwMode="auto">
            <a:xfrm>
              <a:off x="7063622" y="965560"/>
              <a:ext cx="1687397" cy="2313084"/>
            </a:xfrm>
            <a:custGeom>
              <a:avLst/>
              <a:gdLst>
                <a:gd name="T0" fmla="*/ 32 w 262"/>
                <a:gd name="T1" fmla="*/ 357 h 359"/>
                <a:gd name="T2" fmla="*/ 117 w 262"/>
                <a:gd name="T3" fmla="*/ 357 h 359"/>
                <a:gd name="T4" fmla="*/ 234 w 262"/>
                <a:gd name="T5" fmla="*/ 95 h 359"/>
                <a:gd name="T6" fmla="*/ 137 w 262"/>
                <a:gd name="T7" fmla="*/ 126 h 359"/>
                <a:gd name="T8" fmla="*/ 20 w 262"/>
                <a:gd name="T9" fmla="*/ 256 h 359"/>
                <a:gd name="T10" fmla="*/ 0 w 262"/>
                <a:gd name="T11" fmla="*/ 359 h 359"/>
                <a:gd name="T12" fmla="*/ 262 w 262"/>
                <a:gd name="T13" fmla="*/ 0 h 359"/>
                <a:gd name="T14" fmla="*/ 262 w 262"/>
                <a:gd name="T15" fmla="*/ 61 h 3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2" h="359">
                  <a:moveTo>
                    <a:pt x="32" y="357"/>
                  </a:moveTo>
                  <a:cubicBezTo>
                    <a:pt x="117" y="357"/>
                    <a:pt x="117" y="357"/>
                    <a:pt x="117" y="357"/>
                  </a:cubicBezTo>
                  <a:moveTo>
                    <a:pt x="234" y="95"/>
                  </a:moveTo>
                  <a:cubicBezTo>
                    <a:pt x="199" y="99"/>
                    <a:pt x="166" y="109"/>
                    <a:pt x="137" y="126"/>
                  </a:cubicBezTo>
                  <a:cubicBezTo>
                    <a:pt x="85" y="154"/>
                    <a:pt x="44" y="200"/>
                    <a:pt x="20" y="256"/>
                  </a:cubicBezTo>
                  <a:cubicBezTo>
                    <a:pt x="7" y="287"/>
                    <a:pt x="0" y="322"/>
                    <a:pt x="0" y="359"/>
                  </a:cubicBezTo>
                  <a:moveTo>
                    <a:pt x="262" y="0"/>
                  </a:moveTo>
                  <a:cubicBezTo>
                    <a:pt x="262" y="61"/>
                    <a:pt x="262" y="61"/>
                    <a:pt x="262" y="6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159"/>
            <p:cNvSpPr>
              <a:spLocks noChangeShapeType="1"/>
            </p:cNvSpPr>
            <p:nvPr/>
          </p:nvSpPr>
          <p:spPr bwMode="auto">
            <a:xfrm flipH="1">
              <a:off x="9802954" y="1456332"/>
              <a:ext cx="314798" cy="57876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0"/>
            <p:cNvSpPr>
              <a:spLocks noEditPoints="1"/>
            </p:cNvSpPr>
            <p:nvPr/>
          </p:nvSpPr>
          <p:spPr bwMode="auto">
            <a:xfrm>
              <a:off x="8778392" y="2351846"/>
              <a:ext cx="2184035" cy="3542948"/>
            </a:xfrm>
            <a:custGeom>
              <a:avLst/>
              <a:gdLst>
                <a:gd name="T0" fmla="*/ 60 w 339"/>
                <a:gd name="T1" fmla="*/ 550 h 550"/>
                <a:gd name="T2" fmla="*/ 212 w 339"/>
                <a:gd name="T3" fmla="*/ 495 h 550"/>
                <a:gd name="T4" fmla="*/ 314 w 339"/>
                <a:gd name="T5" fmla="*/ 407 h 550"/>
                <a:gd name="T6" fmla="*/ 287 w 339"/>
                <a:gd name="T7" fmla="*/ 325 h 550"/>
                <a:gd name="T8" fmla="*/ 339 w 339"/>
                <a:gd name="T9" fmla="*/ 139 h 550"/>
                <a:gd name="T10" fmla="*/ 317 w 339"/>
                <a:gd name="T11" fmla="*/ 16 h 550"/>
                <a:gd name="T12" fmla="*/ 0 w 339"/>
                <a:gd name="T13" fmla="*/ 360 h 550"/>
                <a:gd name="T14" fmla="*/ 146 w 339"/>
                <a:gd name="T15" fmla="*/ 292 h 550"/>
                <a:gd name="T16" fmla="*/ 201 w 339"/>
                <a:gd name="T17" fmla="*/ 186 h 550"/>
                <a:gd name="T18" fmla="*/ 240 w 339"/>
                <a:gd name="T19" fmla="*/ 255 h 550"/>
                <a:gd name="T20" fmla="*/ 263 w 339"/>
                <a:gd name="T21" fmla="*/ 146 h 550"/>
                <a:gd name="T22" fmla="*/ 234 w 339"/>
                <a:gd name="T23" fmla="*/ 24 h 550"/>
                <a:gd name="T24" fmla="*/ 145 w 339"/>
                <a:gd name="T25" fmla="*/ 144 h 550"/>
                <a:gd name="T26" fmla="*/ 34 w 339"/>
                <a:gd name="T27" fmla="*/ 2 h 550"/>
                <a:gd name="T28" fmla="*/ 270 w 339"/>
                <a:gd name="T29" fmla="*/ 0 h 550"/>
                <a:gd name="T30" fmla="*/ 234 w 339"/>
                <a:gd name="T31" fmla="*/ 2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550">
                  <a:moveTo>
                    <a:pt x="60" y="550"/>
                  </a:moveTo>
                  <a:cubicBezTo>
                    <a:pt x="115" y="542"/>
                    <a:pt x="166" y="523"/>
                    <a:pt x="212" y="495"/>
                  </a:cubicBezTo>
                  <a:cubicBezTo>
                    <a:pt x="251" y="471"/>
                    <a:pt x="285" y="441"/>
                    <a:pt x="314" y="407"/>
                  </a:cubicBezTo>
                  <a:moveTo>
                    <a:pt x="287" y="325"/>
                  </a:moveTo>
                  <a:cubicBezTo>
                    <a:pt x="319" y="273"/>
                    <a:pt x="339" y="204"/>
                    <a:pt x="339" y="139"/>
                  </a:cubicBezTo>
                  <a:cubicBezTo>
                    <a:pt x="339" y="95"/>
                    <a:pt x="331" y="54"/>
                    <a:pt x="317" y="16"/>
                  </a:cubicBezTo>
                  <a:moveTo>
                    <a:pt x="0" y="360"/>
                  </a:moveTo>
                  <a:cubicBezTo>
                    <a:pt x="59" y="358"/>
                    <a:pt x="108" y="332"/>
                    <a:pt x="146" y="292"/>
                  </a:cubicBezTo>
                  <a:cubicBezTo>
                    <a:pt x="173" y="263"/>
                    <a:pt x="193" y="227"/>
                    <a:pt x="201" y="186"/>
                  </a:cubicBezTo>
                  <a:moveTo>
                    <a:pt x="240" y="255"/>
                  </a:moveTo>
                  <a:cubicBezTo>
                    <a:pt x="255" y="222"/>
                    <a:pt x="263" y="185"/>
                    <a:pt x="263" y="146"/>
                  </a:cubicBezTo>
                  <a:cubicBezTo>
                    <a:pt x="263" y="102"/>
                    <a:pt x="253" y="60"/>
                    <a:pt x="234" y="24"/>
                  </a:cubicBezTo>
                  <a:moveTo>
                    <a:pt x="145" y="144"/>
                  </a:moveTo>
                  <a:cubicBezTo>
                    <a:pt x="145" y="76"/>
                    <a:pt x="98" y="18"/>
                    <a:pt x="34" y="2"/>
                  </a:cubicBezTo>
                  <a:moveTo>
                    <a:pt x="270" y="0"/>
                  </a:moveTo>
                  <a:cubicBezTo>
                    <a:pt x="234" y="24"/>
                    <a:pt x="234" y="24"/>
                    <a:pt x="234"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161"/>
            <p:cNvSpPr>
              <a:spLocks noChangeArrowheads="1"/>
            </p:cNvSpPr>
            <p:nvPr/>
          </p:nvSpPr>
          <p:spPr bwMode="auto">
            <a:xfrm>
              <a:off x="9640667"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162"/>
            <p:cNvSpPr>
              <a:spLocks/>
            </p:cNvSpPr>
            <p:nvPr/>
          </p:nvSpPr>
          <p:spPr bwMode="auto">
            <a:xfrm>
              <a:off x="9847925" y="3028369"/>
              <a:ext cx="522056" cy="520102"/>
            </a:xfrm>
            <a:custGeom>
              <a:avLst/>
              <a:gdLst>
                <a:gd name="T0" fmla="*/ 81 w 81"/>
                <a:gd name="T1" fmla="*/ 41 h 81"/>
                <a:gd name="T2" fmla="*/ 40 w 81"/>
                <a:gd name="T3" fmla="*/ 0 h 81"/>
                <a:gd name="T4" fmla="*/ 0 w 81"/>
                <a:gd name="T5" fmla="*/ 41 h 81"/>
                <a:gd name="T6" fmla="*/ 35 w 81"/>
                <a:gd name="T7" fmla="*/ 81 h 81"/>
                <a:gd name="T8" fmla="*/ 40 w 81"/>
                <a:gd name="T9" fmla="*/ 81 h 81"/>
                <a:gd name="T10" fmla="*/ 81 w 81"/>
                <a:gd name="T11" fmla="*/ 41 h 81"/>
              </a:gdLst>
              <a:ahLst/>
              <a:cxnLst>
                <a:cxn ang="0">
                  <a:pos x="T0" y="T1"/>
                </a:cxn>
                <a:cxn ang="0">
                  <a:pos x="T2" y="T3"/>
                </a:cxn>
                <a:cxn ang="0">
                  <a:pos x="T4" y="T5"/>
                </a:cxn>
                <a:cxn ang="0">
                  <a:pos x="T6" y="T7"/>
                </a:cxn>
                <a:cxn ang="0">
                  <a:pos x="T8" y="T9"/>
                </a:cxn>
                <a:cxn ang="0">
                  <a:pos x="T10" y="T11"/>
                </a:cxn>
              </a:cxnLst>
              <a:rect l="0" t="0" r="r" b="b"/>
              <a:pathLst>
                <a:path w="81" h="81">
                  <a:moveTo>
                    <a:pt x="81" y="41"/>
                  </a:moveTo>
                  <a:cubicBezTo>
                    <a:pt x="81" y="18"/>
                    <a:pt x="63" y="0"/>
                    <a:pt x="40" y="0"/>
                  </a:cubicBezTo>
                  <a:cubicBezTo>
                    <a:pt x="18" y="0"/>
                    <a:pt x="0" y="18"/>
                    <a:pt x="0" y="41"/>
                  </a:cubicBezTo>
                  <a:cubicBezTo>
                    <a:pt x="0" y="61"/>
                    <a:pt x="15" y="78"/>
                    <a:pt x="35" y="81"/>
                  </a:cubicBezTo>
                  <a:cubicBezTo>
                    <a:pt x="37" y="81"/>
                    <a:pt x="38" y="81"/>
                    <a:pt x="40" y="81"/>
                  </a:cubicBezTo>
                  <a:cubicBezTo>
                    <a:pt x="63" y="81"/>
                    <a:pt x="81" y="63"/>
                    <a:pt x="81" y="4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2" name="Oval 163"/>
            <p:cNvSpPr>
              <a:spLocks noChangeArrowheads="1"/>
            </p:cNvSpPr>
            <p:nvPr/>
          </p:nvSpPr>
          <p:spPr bwMode="auto">
            <a:xfrm>
              <a:off x="10530314" y="4322757"/>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3" name="Oval 164"/>
            <p:cNvSpPr>
              <a:spLocks noChangeArrowheads="1"/>
            </p:cNvSpPr>
            <p:nvPr/>
          </p:nvSpPr>
          <p:spPr bwMode="auto">
            <a:xfrm>
              <a:off x="10215516" y="2416370"/>
              <a:ext cx="166197"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4" name="Oval 165"/>
            <p:cNvSpPr>
              <a:spLocks noChangeArrowheads="1"/>
            </p:cNvSpPr>
            <p:nvPr/>
          </p:nvSpPr>
          <p:spPr bwMode="auto">
            <a:xfrm>
              <a:off x="10723886" y="4535882"/>
              <a:ext cx="508370" cy="508370"/>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166"/>
            <p:cNvSpPr>
              <a:spLocks/>
            </p:cNvSpPr>
            <p:nvPr/>
          </p:nvSpPr>
          <p:spPr bwMode="auto">
            <a:xfrm>
              <a:off x="10459924" y="1951016"/>
              <a:ext cx="522056" cy="516191"/>
            </a:xfrm>
            <a:custGeom>
              <a:avLst/>
              <a:gdLst>
                <a:gd name="T0" fmla="*/ 81 w 81"/>
                <a:gd name="T1" fmla="*/ 40 h 80"/>
                <a:gd name="T2" fmla="*/ 41 w 81"/>
                <a:gd name="T3" fmla="*/ 0 h 80"/>
                <a:gd name="T4" fmla="*/ 0 w 81"/>
                <a:gd name="T5" fmla="*/ 40 h 80"/>
                <a:gd name="T6" fmla="*/ 8 w 81"/>
                <a:gd name="T7" fmla="*/ 63 h 80"/>
                <a:gd name="T8" fmla="*/ 41 w 81"/>
                <a:gd name="T9" fmla="*/ 80 h 80"/>
                <a:gd name="T10" fmla="*/ 56 w 81"/>
                <a:gd name="T11" fmla="*/ 78 h 80"/>
                <a:gd name="T12" fmla="*/ 81 w 81"/>
                <a:gd name="T13" fmla="*/ 40 h 80"/>
              </a:gdLst>
              <a:ahLst/>
              <a:cxnLst>
                <a:cxn ang="0">
                  <a:pos x="T0" y="T1"/>
                </a:cxn>
                <a:cxn ang="0">
                  <a:pos x="T2" y="T3"/>
                </a:cxn>
                <a:cxn ang="0">
                  <a:pos x="T4" y="T5"/>
                </a:cxn>
                <a:cxn ang="0">
                  <a:pos x="T6" y="T7"/>
                </a:cxn>
                <a:cxn ang="0">
                  <a:pos x="T8" y="T9"/>
                </a:cxn>
                <a:cxn ang="0">
                  <a:pos x="T10" y="T11"/>
                </a:cxn>
                <a:cxn ang="0">
                  <a:pos x="T12" y="T13"/>
                </a:cxn>
              </a:cxnLst>
              <a:rect l="0" t="0" r="r" b="b"/>
              <a:pathLst>
                <a:path w="81" h="80">
                  <a:moveTo>
                    <a:pt x="81" y="40"/>
                  </a:moveTo>
                  <a:cubicBezTo>
                    <a:pt x="81" y="18"/>
                    <a:pt x="63" y="0"/>
                    <a:pt x="41" y="0"/>
                  </a:cubicBezTo>
                  <a:cubicBezTo>
                    <a:pt x="18" y="0"/>
                    <a:pt x="0" y="18"/>
                    <a:pt x="0" y="40"/>
                  </a:cubicBezTo>
                  <a:cubicBezTo>
                    <a:pt x="0" y="49"/>
                    <a:pt x="3" y="57"/>
                    <a:pt x="8" y="63"/>
                  </a:cubicBezTo>
                  <a:cubicBezTo>
                    <a:pt x="15" y="74"/>
                    <a:pt x="27" y="80"/>
                    <a:pt x="41" y="80"/>
                  </a:cubicBezTo>
                  <a:cubicBezTo>
                    <a:pt x="46" y="80"/>
                    <a:pt x="51" y="79"/>
                    <a:pt x="56" y="78"/>
                  </a:cubicBezTo>
                  <a:cubicBezTo>
                    <a:pt x="70" y="72"/>
                    <a:pt x="81" y="57"/>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99" name="Oval 167"/>
            <p:cNvSpPr>
              <a:spLocks noChangeArrowheads="1"/>
            </p:cNvSpPr>
            <p:nvPr/>
          </p:nvSpPr>
          <p:spPr bwMode="auto">
            <a:xfrm>
              <a:off x="10047363" y="3980586"/>
              <a:ext cx="387143" cy="38127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168"/>
            <p:cNvSpPr>
              <a:spLocks noChangeShapeType="1"/>
            </p:cNvSpPr>
            <p:nvPr/>
          </p:nvSpPr>
          <p:spPr bwMode="auto">
            <a:xfrm>
              <a:off x="8784259" y="4676662"/>
              <a:ext cx="0" cy="883782"/>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169"/>
            <p:cNvSpPr>
              <a:spLocks noChangeShapeType="1"/>
            </p:cNvSpPr>
            <p:nvPr/>
          </p:nvSpPr>
          <p:spPr bwMode="auto">
            <a:xfrm>
              <a:off x="9724743" y="3278643"/>
              <a:ext cx="123181"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2" name="Oval 170"/>
            <p:cNvSpPr>
              <a:spLocks noChangeArrowheads="1"/>
            </p:cNvSpPr>
            <p:nvPr/>
          </p:nvSpPr>
          <p:spPr bwMode="auto">
            <a:xfrm>
              <a:off x="8539850" y="2099617"/>
              <a:ext cx="449712" cy="451668"/>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171"/>
            <p:cNvSpPr>
              <a:spLocks/>
            </p:cNvSpPr>
            <p:nvPr/>
          </p:nvSpPr>
          <p:spPr bwMode="auto">
            <a:xfrm>
              <a:off x="8860514" y="2293188"/>
              <a:ext cx="7821" cy="5866"/>
            </a:xfrm>
            <a:custGeom>
              <a:avLst/>
              <a:gdLst>
                <a:gd name="T0" fmla="*/ 1 w 1"/>
                <a:gd name="T1" fmla="*/ 0 h 1"/>
                <a:gd name="T2" fmla="*/ 1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0"/>
                    <a:pt x="0" y="0"/>
                  </a:cubicBezTo>
                  <a:cubicBezTo>
                    <a:pt x="1" y="0"/>
                    <a:pt x="1" y="1"/>
                    <a:pt x="1"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172"/>
            <p:cNvSpPr>
              <a:spLocks/>
            </p:cNvSpPr>
            <p:nvPr/>
          </p:nvSpPr>
          <p:spPr bwMode="auto">
            <a:xfrm>
              <a:off x="8854649" y="2318607"/>
              <a:ext cx="5865" cy="5866"/>
            </a:xfrm>
            <a:custGeom>
              <a:avLst/>
              <a:gdLst>
                <a:gd name="T0" fmla="*/ 0 w 1"/>
                <a:gd name="T1" fmla="*/ 1 h 1"/>
                <a:gd name="T2" fmla="*/ 0 w 1"/>
                <a:gd name="T3" fmla="*/ 1 h 1"/>
                <a:gd name="T4" fmla="*/ 1 w 1"/>
                <a:gd name="T5" fmla="*/ 1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1"/>
                    <a:pt x="1" y="1"/>
                  </a:cubicBezTo>
                  <a:cubicBezTo>
                    <a:pt x="1" y="1"/>
                    <a:pt x="1" y="1"/>
                    <a:pt x="1" y="1"/>
                  </a:cubicBezTo>
                  <a:cubicBezTo>
                    <a:pt x="0" y="1"/>
                    <a:pt x="0" y="0"/>
                    <a:pt x="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5" name="Oval 173"/>
            <p:cNvSpPr>
              <a:spLocks noChangeArrowheads="1"/>
            </p:cNvSpPr>
            <p:nvPr/>
          </p:nvSpPr>
          <p:spPr bwMode="auto">
            <a:xfrm>
              <a:off x="8397116" y="5560443"/>
              <a:ext cx="766466" cy="76646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74"/>
            <p:cNvSpPr>
              <a:spLocks/>
            </p:cNvSpPr>
            <p:nvPr/>
          </p:nvSpPr>
          <p:spPr bwMode="auto">
            <a:xfrm>
              <a:off x="8577000" y="5933899"/>
              <a:ext cx="412561" cy="179885"/>
            </a:xfrm>
            <a:custGeom>
              <a:avLst/>
              <a:gdLst>
                <a:gd name="T0" fmla="*/ 0 w 64"/>
                <a:gd name="T1" fmla="*/ 5 h 28"/>
                <a:gd name="T2" fmla="*/ 0 w 64"/>
                <a:gd name="T3" fmla="*/ 28 h 28"/>
                <a:gd name="T4" fmla="*/ 32 w 64"/>
                <a:gd name="T5" fmla="*/ 24 h 28"/>
                <a:gd name="T6" fmla="*/ 59 w 64"/>
                <a:gd name="T7" fmla="*/ 27 h 28"/>
                <a:gd name="T8" fmla="*/ 64 w 64"/>
                <a:gd name="T9" fmla="*/ 28 h 28"/>
                <a:gd name="T10" fmla="*/ 64 w 64"/>
                <a:gd name="T11" fmla="*/ 28 h 28"/>
                <a:gd name="T12" fmla="*/ 64 w 64"/>
                <a:gd name="T13" fmla="*/ 5 h 28"/>
                <a:gd name="T14" fmla="*/ 64 w 64"/>
                <a:gd name="T15" fmla="*/ 5 h 28"/>
                <a:gd name="T16" fmla="*/ 61 w 64"/>
                <a:gd name="T17" fmla="*/ 4 h 28"/>
                <a:gd name="T18" fmla="*/ 32 w 64"/>
                <a:gd name="T19" fmla="*/ 0 h 28"/>
                <a:gd name="T20" fmla="*/ 0 w 64"/>
                <a:gd name="T21"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28">
                  <a:moveTo>
                    <a:pt x="0" y="5"/>
                  </a:moveTo>
                  <a:cubicBezTo>
                    <a:pt x="0" y="28"/>
                    <a:pt x="0" y="28"/>
                    <a:pt x="0" y="28"/>
                  </a:cubicBezTo>
                  <a:cubicBezTo>
                    <a:pt x="0" y="28"/>
                    <a:pt x="16" y="24"/>
                    <a:pt x="32" y="24"/>
                  </a:cubicBezTo>
                  <a:cubicBezTo>
                    <a:pt x="43" y="24"/>
                    <a:pt x="53" y="25"/>
                    <a:pt x="59" y="27"/>
                  </a:cubicBezTo>
                  <a:cubicBezTo>
                    <a:pt x="62" y="27"/>
                    <a:pt x="64" y="28"/>
                    <a:pt x="64" y="28"/>
                  </a:cubicBezTo>
                  <a:cubicBezTo>
                    <a:pt x="64" y="28"/>
                    <a:pt x="64" y="28"/>
                    <a:pt x="64" y="28"/>
                  </a:cubicBezTo>
                  <a:cubicBezTo>
                    <a:pt x="64" y="5"/>
                    <a:pt x="64" y="5"/>
                    <a:pt x="64" y="5"/>
                  </a:cubicBezTo>
                  <a:cubicBezTo>
                    <a:pt x="64" y="5"/>
                    <a:pt x="64" y="5"/>
                    <a:pt x="64" y="5"/>
                  </a:cubicBezTo>
                  <a:cubicBezTo>
                    <a:pt x="64" y="5"/>
                    <a:pt x="63" y="4"/>
                    <a:pt x="61" y="4"/>
                  </a:cubicBezTo>
                  <a:cubicBezTo>
                    <a:pt x="56" y="2"/>
                    <a:pt x="46" y="0"/>
                    <a:pt x="32" y="0"/>
                  </a:cubicBezTo>
                  <a:cubicBezTo>
                    <a:pt x="11" y="0"/>
                    <a:pt x="0" y="5"/>
                    <a:pt x="0" y="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76"/>
            <p:cNvSpPr>
              <a:spLocks/>
            </p:cNvSpPr>
            <p:nvPr/>
          </p:nvSpPr>
          <p:spPr bwMode="auto">
            <a:xfrm>
              <a:off x="8436221" y="5771612"/>
              <a:ext cx="696076" cy="213125"/>
            </a:xfrm>
            <a:custGeom>
              <a:avLst/>
              <a:gdLst>
                <a:gd name="T0" fmla="*/ 21 w 108"/>
                <a:gd name="T1" fmla="*/ 28 h 33"/>
                <a:gd name="T2" fmla="*/ 55 w 108"/>
                <a:gd name="T3" fmla="*/ 24 h 33"/>
                <a:gd name="T4" fmla="*/ 86 w 108"/>
                <a:gd name="T5" fmla="*/ 27 h 33"/>
                <a:gd name="T6" fmla="*/ 90 w 108"/>
                <a:gd name="T7" fmla="*/ 28 h 33"/>
                <a:gd name="T8" fmla="*/ 90 w 108"/>
                <a:gd name="T9" fmla="*/ 28 h 33"/>
                <a:gd name="T10" fmla="*/ 90 w 108"/>
                <a:gd name="T11" fmla="*/ 32 h 33"/>
                <a:gd name="T12" fmla="*/ 108 w 108"/>
                <a:gd name="T13" fmla="*/ 24 h 33"/>
                <a:gd name="T14" fmla="*/ 54 w 108"/>
                <a:gd name="T15" fmla="*/ 0 h 33"/>
                <a:gd name="T16" fmla="*/ 0 w 108"/>
                <a:gd name="T17" fmla="*/ 24 h 33"/>
                <a:gd name="T18" fmla="*/ 21 w 108"/>
                <a:gd name="T19" fmla="*/ 33 h 33"/>
                <a:gd name="T20" fmla="*/ 21 w 108"/>
                <a:gd name="T21"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33">
                  <a:moveTo>
                    <a:pt x="21" y="28"/>
                  </a:moveTo>
                  <a:cubicBezTo>
                    <a:pt x="21" y="28"/>
                    <a:pt x="33" y="24"/>
                    <a:pt x="55" y="24"/>
                  </a:cubicBezTo>
                  <a:cubicBezTo>
                    <a:pt x="70" y="24"/>
                    <a:pt x="81" y="26"/>
                    <a:pt x="86" y="27"/>
                  </a:cubicBezTo>
                  <a:cubicBezTo>
                    <a:pt x="88" y="28"/>
                    <a:pt x="90" y="28"/>
                    <a:pt x="90" y="28"/>
                  </a:cubicBezTo>
                  <a:cubicBezTo>
                    <a:pt x="90" y="28"/>
                    <a:pt x="90" y="28"/>
                    <a:pt x="90" y="28"/>
                  </a:cubicBezTo>
                  <a:cubicBezTo>
                    <a:pt x="90" y="32"/>
                    <a:pt x="90" y="32"/>
                    <a:pt x="90" y="32"/>
                  </a:cubicBezTo>
                  <a:cubicBezTo>
                    <a:pt x="108" y="24"/>
                    <a:pt x="108" y="24"/>
                    <a:pt x="108" y="24"/>
                  </a:cubicBezTo>
                  <a:cubicBezTo>
                    <a:pt x="54" y="0"/>
                    <a:pt x="54" y="0"/>
                    <a:pt x="54" y="0"/>
                  </a:cubicBezTo>
                  <a:cubicBezTo>
                    <a:pt x="0" y="24"/>
                    <a:pt x="0" y="24"/>
                    <a:pt x="0" y="24"/>
                  </a:cubicBezTo>
                  <a:cubicBezTo>
                    <a:pt x="21" y="33"/>
                    <a:pt x="21" y="33"/>
                    <a:pt x="21" y="33"/>
                  </a:cubicBezTo>
                  <a:lnTo>
                    <a:pt x="21" y="2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177"/>
            <p:cNvSpPr>
              <a:spLocks/>
            </p:cNvSpPr>
            <p:nvPr/>
          </p:nvSpPr>
          <p:spPr bwMode="auto">
            <a:xfrm>
              <a:off x="9028667" y="5888929"/>
              <a:ext cx="44971" cy="211169"/>
            </a:xfrm>
            <a:custGeom>
              <a:avLst/>
              <a:gdLst>
                <a:gd name="T0" fmla="*/ 3 w 7"/>
                <a:gd name="T1" fmla="*/ 0 h 33"/>
                <a:gd name="T2" fmla="*/ 3 w 7"/>
                <a:gd name="T3" fmla="*/ 17 h 33"/>
                <a:gd name="T4" fmla="*/ 2 w 7"/>
                <a:gd name="T5" fmla="*/ 19 h 33"/>
                <a:gd name="T6" fmla="*/ 3 w 7"/>
                <a:gd name="T7" fmla="*/ 21 h 33"/>
                <a:gd name="T8" fmla="*/ 3 w 7"/>
                <a:gd name="T9" fmla="*/ 22 h 33"/>
                <a:gd name="T10" fmla="*/ 2 w 7"/>
                <a:gd name="T11" fmla="*/ 24 h 33"/>
                <a:gd name="T12" fmla="*/ 0 w 7"/>
                <a:gd name="T13" fmla="*/ 30 h 33"/>
                <a:gd name="T14" fmla="*/ 3 w 7"/>
                <a:gd name="T15" fmla="*/ 33 h 33"/>
                <a:gd name="T16" fmla="*/ 3 w 7"/>
                <a:gd name="T17" fmla="*/ 33 h 33"/>
                <a:gd name="T18" fmla="*/ 3 w 7"/>
                <a:gd name="T19" fmla="*/ 33 h 33"/>
                <a:gd name="T20" fmla="*/ 6 w 7"/>
                <a:gd name="T21" fmla="*/ 30 h 33"/>
                <a:gd name="T22" fmla="*/ 5 w 7"/>
                <a:gd name="T23" fmla="*/ 24 h 33"/>
                <a:gd name="T24" fmla="*/ 4 w 7"/>
                <a:gd name="T25" fmla="*/ 22 h 33"/>
                <a:gd name="T26" fmla="*/ 4 w 7"/>
                <a:gd name="T27" fmla="*/ 21 h 33"/>
                <a:gd name="T28" fmla="*/ 5 w 7"/>
                <a:gd name="T29" fmla="*/ 19 h 33"/>
                <a:gd name="T30" fmla="*/ 4 w 7"/>
                <a:gd name="T31" fmla="*/ 17 h 33"/>
                <a:gd name="T32" fmla="*/ 4 w 7"/>
                <a:gd name="T33" fmla="*/ 0 h 33"/>
                <a:gd name="T34" fmla="*/ 3 w 7"/>
                <a:gd name="T35" fmla="*/ 0 h 33"/>
                <a:gd name="T36" fmla="*/ 3 w 7"/>
                <a:gd name="T3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33">
                  <a:moveTo>
                    <a:pt x="3" y="0"/>
                  </a:moveTo>
                  <a:cubicBezTo>
                    <a:pt x="3" y="17"/>
                    <a:pt x="3" y="17"/>
                    <a:pt x="3" y="17"/>
                  </a:cubicBezTo>
                  <a:cubicBezTo>
                    <a:pt x="2" y="18"/>
                    <a:pt x="2" y="18"/>
                    <a:pt x="2" y="19"/>
                  </a:cubicBezTo>
                  <a:cubicBezTo>
                    <a:pt x="2" y="20"/>
                    <a:pt x="2" y="21"/>
                    <a:pt x="3" y="21"/>
                  </a:cubicBezTo>
                  <a:cubicBezTo>
                    <a:pt x="3" y="22"/>
                    <a:pt x="3" y="22"/>
                    <a:pt x="3" y="22"/>
                  </a:cubicBezTo>
                  <a:cubicBezTo>
                    <a:pt x="2" y="23"/>
                    <a:pt x="2" y="23"/>
                    <a:pt x="2" y="24"/>
                  </a:cubicBezTo>
                  <a:cubicBezTo>
                    <a:pt x="1" y="28"/>
                    <a:pt x="1" y="30"/>
                    <a:pt x="0" y="30"/>
                  </a:cubicBezTo>
                  <a:cubicBezTo>
                    <a:pt x="0" y="31"/>
                    <a:pt x="2" y="33"/>
                    <a:pt x="3" y="33"/>
                  </a:cubicBezTo>
                  <a:cubicBezTo>
                    <a:pt x="3" y="33"/>
                    <a:pt x="3" y="33"/>
                    <a:pt x="3" y="33"/>
                  </a:cubicBezTo>
                  <a:cubicBezTo>
                    <a:pt x="3" y="33"/>
                    <a:pt x="3" y="33"/>
                    <a:pt x="3" y="33"/>
                  </a:cubicBezTo>
                  <a:cubicBezTo>
                    <a:pt x="5" y="33"/>
                    <a:pt x="7" y="31"/>
                    <a:pt x="6" y="30"/>
                  </a:cubicBezTo>
                  <a:cubicBezTo>
                    <a:pt x="6" y="30"/>
                    <a:pt x="6" y="28"/>
                    <a:pt x="5" y="24"/>
                  </a:cubicBezTo>
                  <a:cubicBezTo>
                    <a:pt x="5" y="23"/>
                    <a:pt x="5" y="23"/>
                    <a:pt x="4" y="22"/>
                  </a:cubicBezTo>
                  <a:cubicBezTo>
                    <a:pt x="4" y="21"/>
                    <a:pt x="4" y="21"/>
                    <a:pt x="4" y="21"/>
                  </a:cubicBezTo>
                  <a:cubicBezTo>
                    <a:pt x="5" y="21"/>
                    <a:pt x="5" y="20"/>
                    <a:pt x="5" y="19"/>
                  </a:cubicBezTo>
                  <a:cubicBezTo>
                    <a:pt x="5" y="18"/>
                    <a:pt x="5" y="18"/>
                    <a:pt x="4" y="17"/>
                  </a:cubicBezTo>
                  <a:cubicBezTo>
                    <a:pt x="4" y="0"/>
                    <a:pt x="4" y="0"/>
                    <a:pt x="4" y="0"/>
                  </a:cubicBezTo>
                  <a:cubicBezTo>
                    <a:pt x="4" y="0"/>
                    <a:pt x="4" y="0"/>
                    <a:pt x="3" y="0"/>
                  </a:cubicBezTo>
                  <a:cubicBezTo>
                    <a:pt x="3" y="0"/>
                    <a:pt x="3" y="0"/>
                    <a:pt x="3"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9" name="Rectangle 178"/>
            <p:cNvSpPr>
              <a:spLocks noChangeArrowheads="1"/>
            </p:cNvSpPr>
            <p:nvPr/>
          </p:nvSpPr>
          <p:spPr bwMode="auto">
            <a:xfrm>
              <a:off x="9028667" y="5888929"/>
              <a:ext cx="44971" cy="2111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179"/>
            <p:cNvSpPr>
              <a:spLocks noChangeShapeType="1"/>
            </p:cNvSpPr>
            <p:nvPr/>
          </p:nvSpPr>
          <p:spPr bwMode="auto">
            <a:xfrm>
              <a:off x="7456630" y="1855207"/>
              <a:ext cx="297201" cy="373457"/>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180"/>
            <p:cNvSpPr>
              <a:spLocks noChangeShapeType="1"/>
            </p:cNvSpPr>
            <p:nvPr/>
          </p:nvSpPr>
          <p:spPr bwMode="auto">
            <a:xfrm flipH="1">
              <a:off x="6398830" y="3264957"/>
              <a:ext cx="154466"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181"/>
            <p:cNvSpPr>
              <a:spLocks noEditPoints="1"/>
            </p:cNvSpPr>
            <p:nvPr/>
          </p:nvSpPr>
          <p:spPr bwMode="auto">
            <a:xfrm>
              <a:off x="6566983" y="1829789"/>
              <a:ext cx="2880111" cy="1409750"/>
            </a:xfrm>
            <a:custGeom>
              <a:avLst/>
              <a:gdLst>
                <a:gd name="T0" fmla="*/ 0 w 447"/>
                <a:gd name="T1" fmla="*/ 219 h 219"/>
                <a:gd name="T2" fmla="*/ 67 w 447"/>
                <a:gd name="T3" fmla="*/ 17 h 219"/>
                <a:gd name="T4" fmla="*/ 80 w 447"/>
                <a:gd name="T5" fmla="*/ 0 h 219"/>
                <a:gd name="T6" fmla="*/ 447 w 447"/>
                <a:gd name="T7" fmla="*/ 43 h 219"/>
                <a:gd name="T8" fmla="*/ 332 w 447"/>
                <a:gd name="T9" fmla="*/ 9 h 219"/>
                <a:gd name="T10" fmla="*/ 185 w 447"/>
                <a:gd name="T11" fmla="*/ 67 h 219"/>
              </a:gdLst>
              <a:ahLst/>
              <a:cxnLst>
                <a:cxn ang="0">
                  <a:pos x="T0" y="T1"/>
                </a:cxn>
                <a:cxn ang="0">
                  <a:pos x="T2" y="T3"/>
                </a:cxn>
                <a:cxn ang="0">
                  <a:pos x="T4" y="T5"/>
                </a:cxn>
                <a:cxn ang="0">
                  <a:pos x="T6" y="T7"/>
                </a:cxn>
                <a:cxn ang="0">
                  <a:pos x="T8" y="T9"/>
                </a:cxn>
                <a:cxn ang="0">
                  <a:pos x="T10" y="T11"/>
                </a:cxn>
              </a:cxnLst>
              <a:rect l="0" t="0" r="r" b="b"/>
              <a:pathLst>
                <a:path w="447" h="219">
                  <a:moveTo>
                    <a:pt x="0" y="219"/>
                  </a:moveTo>
                  <a:cubicBezTo>
                    <a:pt x="0" y="143"/>
                    <a:pt x="24" y="73"/>
                    <a:pt x="67" y="17"/>
                  </a:cubicBezTo>
                  <a:cubicBezTo>
                    <a:pt x="71" y="11"/>
                    <a:pt x="76" y="5"/>
                    <a:pt x="80" y="0"/>
                  </a:cubicBezTo>
                  <a:moveTo>
                    <a:pt x="447" y="43"/>
                  </a:moveTo>
                  <a:cubicBezTo>
                    <a:pt x="414" y="22"/>
                    <a:pt x="374" y="9"/>
                    <a:pt x="332" y="9"/>
                  </a:cubicBezTo>
                  <a:cubicBezTo>
                    <a:pt x="275" y="9"/>
                    <a:pt x="223" y="31"/>
                    <a:pt x="185" y="67"/>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3" name="Freeform 182"/>
            <p:cNvSpPr>
              <a:spLocks/>
            </p:cNvSpPr>
            <p:nvPr/>
          </p:nvSpPr>
          <p:spPr bwMode="auto">
            <a:xfrm>
              <a:off x="10594838" y="1352704"/>
              <a:ext cx="791883" cy="1532931"/>
            </a:xfrm>
            <a:custGeom>
              <a:avLst/>
              <a:gdLst>
                <a:gd name="T0" fmla="*/ 123 w 123"/>
                <a:gd name="T1" fmla="*/ 238 h 238"/>
                <a:gd name="T2" fmla="*/ 77 w 123"/>
                <a:gd name="T3" fmla="*/ 101 h 238"/>
                <a:gd name="T4" fmla="*/ 0 w 123"/>
                <a:gd name="T5" fmla="*/ 0 h 238"/>
              </a:gdLst>
              <a:ahLst/>
              <a:cxnLst>
                <a:cxn ang="0">
                  <a:pos x="T0" y="T1"/>
                </a:cxn>
                <a:cxn ang="0">
                  <a:pos x="T2" y="T3"/>
                </a:cxn>
                <a:cxn ang="0">
                  <a:pos x="T4" y="T5"/>
                </a:cxn>
              </a:cxnLst>
              <a:rect l="0" t="0" r="r" b="b"/>
              <a:pathLst>
                <a:path w="123" h="238">
                  <a:moveTo>
                    <a:pt x="123" y="238"/>
                  </a:moveTo>
                  <a:cubicBezTo>
                    <a:pt x="115" y="189"/>
                    <a:pt x="100" y="143"/>
                    <a:pt x="77" y="101"/>
                  </a:cubicBezTo>
                  <a:cubicBezTo>
                    <a:pt x="57" y="63"/>
                    <a:pt x="31" y="29"/>
                    <a:pt x="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183"/>
            <p:cNvSpPr>
              <a:spLocks noChangeShapeType="1"/>
            </p:cNvSpPr>
            <p:nvPr/>
          </p:nvSpPr>
          <p:spPr bwMode="auto">
            <a:xfrm>
              <a:off x="11414096" y="3278643"/>
              <a:ext cx="0" cy="0"/>
            </a:xfrm>
            <a:prstGeom prst="lin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184"/>
            <p:cNvSpPr>
              <a:spLocks noEditPoints="1"/>
            </p:cNvSpPr>
            <p:nvPr/>
          </p:nvSpPr>
          <p:spPr bwMode="auto">
            <a:xfrm>
              <a:off x="6134868" y="3575844"/>
              <a:ext cx="1495780" cy="1732369"/>
            </a:xfrm>
            <a:custGeom>
              <a:avLst/>
              <a:gdLst>
                <a:gd name="T0" fmla="*/ 232 w 232"/>
                <a:gd name="T1" fmla="*/ 242 h 269"/>
                <a:gd name="T2" fmla="*/ 213 w 232"/>
                <a:gd name="T3" fmla="*/ 263 h 269"/>
                <a:gd name="T4" fmla="*/ 0 w 232"/>
                <a:gd name="T5" fmla="*/ 0 h 269"/>
                <a:gd name="T6" fmla="*/ 36 w 232"/>
                <a:gd name="T7" fmla="*/ 130 h 269"/>
                <a:gd name="T8" fmla="*/ 128 w 232"/>
                <a:gd name="T9" fmla="*/ 256 h 269"/>
                <a:gd name="T10" fmla="*/ 143 w 232"/>
                <a:gd name="T11" fmla="*/ 269 h 269"/>
              </a:gdLst>
              <a:ahLst/>
              <a:cxnLst>
                <a:cxn ang="0">
                  <a:pos x="T0" y="T1"/>
                </a:cxn>
                <a:cxn ang="0">
                  <a:pos x="T2" y="T3"/>
                </a:cxn>
                <a:cxn ang="0">
                  <a:pos x="T4" y="T5"/>
                </a:cxn>
                <a:cxn ang="0">
                  <a:pos x="T6" y="T7"/>
                </a:cxn>
                <a:cxn ang="0">
                  <a:pos x="T8" y="T9"/>
                </a:cxn>
                <a:cxn ang="0">
                  <a:pos x="T10" y="T11"/>
                </a:cxn>
              </a:cxnLst>
              <a:rect l="0" t="0" r="r" b="b"/>
              <a:pathLst>
                <a:path w="232" h="269">
                  <a:moveTo>
                    <a:pt x="232" y="242"/>
                  </a:moveTo>
                  <a:cubicBezTo>
                    <a:pt x="213" y="263"/>
                    <a:pt x="213" y="263"/>
                    <a:pt x="213" y="263"/>
                  </a:cubicBezTo>
                  <a:moveTo>
                    <a:pt x="0" y="0"/>
                  </a:moveTo>
                  <a:cubicBezTo>
                    <a:pt x="5" y="46"/>
                    <a:pt x="18" y="90"/>
                    <a:pt x="36" y="130"/>
                  </a:cubicBezTo>
                  <a:cubicBezTo>
                    <a:pt x="59" y="178"/>
                    <a:pt x="90" y="220"/>
                    <a:pt x="128" y="256"/>
                  </a:cubicBezTo>
                  <a:cubicBezTo>
                    <a:pt x="133" y="260"/>
                    <a:pt x="138" y="265"/>
                    <a:pt x="143" y="26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6" name="Oval 185"/>
            <p:cNvSpPr>
              <a:spLocks noChangeArrowheads="1"/>
            </p:cNvSpPr>
            <p:nvPr/>
          </p:nvSpPr>
          <p:spPr bwMode="auto">
            <a:xfrm>
              <a:off x="6443801" y="3155462"/>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7" name="Oval 186"/>
            <p:cNvSpPr>
              <a:spLocks noChangeArrowheads="1"/>
            </p:cNvSpPr>
            <p:nvPr/>
          </p:nvSpPr>
          <p:spPr bwMode="auto">
            <a:xfrm>
              <a:off x="7681487" y="2158275"/>
              <a:ext cx="168153" cy="160332"/>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187"/>
            <p:cNvSpPr>
              <a:spLocks/>
            </p:cNvSpPr>
            <p:nvPr/>
          </p:nvSpPr>
          <p:spPr bwMode="auto">
            <a:xfrm>
              <a:off x="11032819" y="2879768"/>
              <a:ext cx="793839" cy="797750"/>
            </a:xfrm>
            <a:custGeom>
              <a:avLst/>
              <a:gdLst>
                <a:gd name="T0" fmla="*/ 123 w 123"/>
                <a:gd name="T1" fmla="*/ 62 h 124"/>
                <a:gd name="T2" fmla="*/ 62 w 123"/>
                <a:gd name="T3" fmla="*/ 0 h 124"/>
                <a:gd name="T4" fmla="*/ 55 w 123"/>
                <a:gd name="T5" fmla="*/ 1 h 124"/>
                <a:gd name="T6" fmla="*/ 0 w 123"/>
                <a:gd name="T7" fmla="*/ 62 h 124"/>
                <a:gd name="T8" fmla="*/ 62 w 123"/>
                <a:gd name="T9" fmla="*/ 124 h 124"/>
                <a:gd name="T10" fmla="*/ 123 w 123"/>
                <a:gd name="T11" fmla="*/ 62 h 124"/>
              </a:gdLst>
              <a:ahLst/>
              <a:cxnLst>
                <a:cxn ang="0">
                  <a:pos x="T0" y="T1"/>
                </a:cxn>
                <a:cxn ang="0">
                  <a:pos x="T2" y="T3"/>
                </a:cxn>
                <a:cxn ang="0">
                  <a:pos x="T4" y="T5"/>
                </a:cxn>
                <a:cxn ang="0">
                  <a:pos x="T6" y="T7"/>
                </a:cxn>
                <a:cxn ang="0">
                  <a:pos x="T8" y="T9"/>
                </a:cxn>
                <a:cxn ang="0">
                  <a:pos x="T10" y="T11"/>
                </a:cxn>
              </a:cxnLst>
              <a:rect l="0" t="0" r="r" b="b"/>
              <a:pathLst>
                <a:path w="123" h="124">
                  <a:moveTo>
                    <a:pt x="123" y="62"/>
                  </a:moveTo>
                  <a:cubicBezTo>
                    <a:pt x="123" y="28"/>
                    <a:pt x="96" y="0"/>
                    <a:pt x="62" y="0"/>
                  </a:cubicBezTo>
                  <a:cubicBezTo>
                    <a:pt x="59" y="0"/>
                    <a:pt x="57" y="1"/>
                    <a:pt x="55" y="1"/>
                  </a:cubicBezTo>
                  <a:cubicBezTo>
                    <a:pt x="24" y="4"/>
                    <a:pt x="0" y="30"/>
                    <a:pt x="0" y="62"/>
                  </a:cubicBezTo>
                  <a:cubicBezTo>
                    <a:pt x="0" y="96"/>
                    <a:pt x="27" y="124"/>
                    <a:pt x="62" y="124"/>
                  </a:cubicBezTo>
                  <a:cubicBezTo>
                    <a:pt x="96" y="124"/>
                    <a:pt x="123" y="96"/>
                    <a:pt x="123" y="6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188"/>
            <p:cNvSpPr>
              <a:spLocks/>
            </p:cNvSpPr>
            <p:nvPr/>
          </p:nvSpPr>
          <p:spPr bwMode="auto">
            <a:xfrm>
              <a:off x="9937868" y="740704"/>
              <a:ext cx="760599" cy="752779"/>
            </a:xfrm>
            <a:custGeom>
              <a:avLst/>
              <a:gdLst>
                <a:gd name="T0" fmla="*/ 118 w 118"/>
                <a:gd name="T1" fmla="*/ 58 h 117"/>
                <a:gd name="T2" fmla="*/ 59 w 118"/>
                <a:gd name="T3" fmla="*/ 0 h 117"/>
                <a:gd name="T4" fmla="*/ 0 w 118"/>
                <a:gd name="T5" fmla="*/ 58 h 117"/>
                <a:gd name="T6" fmla="*/ 29 w 118"/>
                <a:gd name="T7" fmla="*/ 109 h 117"/>
                <a:gd name="T8" fmla="*/ 59 w 118"/>
                <a:gd name="T9" fmla="*/ 117 h 117"/>
                <a:gd name="T10" fmla="*/ 118 w 118"/>
                <a:gd name="T11" fmla="*/ 58 h 117"/>
              </a:gdLst>
              <a:ahLst/>
              <a:cxnLst>
                <a:cxn ang="0">
                  <a:pos x="T0" y="T1"/>
                </a:cxn>
                <a:cxn ang="0">
                  <a:pos x="T2" y="T3"/>
                </a:cxn>
                <a:cxn ang="0">
                  <a:pos x="T4" y="T5"/>
                </a:cxn>
                <a:cxn ang="0">
                  <a:pos x="T6" y="T7"/>
                </a:cxn>
                <a:cxn ang="0">
                  <a:pos x="T8" y="T9"/>
                </a:cxn>
                <a:cxn ang="0">
                  <a:pos x="T10" y="T11"/>
                </a:cxn>
              </a:cxnLst>
              <a:rect l="0" t="0" r="r" b="b"/>
              <a:pathLst>
                <a:path w="118" h="117">
                  <a:moveTo>
                    <a:pt x="118" y="58"/>
                  </a:moveTo>
                  <a:cubicBezTo>
                    <a:pt x="118" y="26"/>
                    <a:pt x="91" y="0"/>
                    <a:pt x="59" y="0"/>
                  </a:cubicBezTo>
                  <a:cubicBezTo>
                    <a:pt x="27" y="0"/>
                    <a:pt x="0" y="26"/>
                    <a:pt x="0" y="58"/>
                  </a:cubicBezTo>
                  <a:cubicBezTo>
                    <a:pt x="0" y="80"/>
                    <a:pt x="12" y="99"/>
                    <a:pt x="29" y="109"/>
                  </a:cubicBezTo>
                  <a:cubicBezTo>
                    <a:pt x="38" y="114"/>
                    <a:pt x="48" y="117"/>
                    <a:pt x="59" y="117"/>
                  </a:cubicBezTo>
                  <a:cubicBezTo>
                    <a:pt x="91" y="117"/>
                    <a:pt x="118" y="91"/>
                    <a:pt x="118" y="5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0" name="Oval 189"/>
            <p:cNvSpPr>
              <a:spLocks noChangeArrowheads="1"/>
            </p:cNvSpPr>
            <p:nvPr/>
          </p:nvSpPr>
          <p:spPr bwMode="auto">
            <a:xfrm>
              <a:off x="6985411" y="1333151"/>
              <a:ext cx="580714" cy="580716"/>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1" name="Oval 190"/>
            <p:cNvSpPr>
              <a:spLocks noChangeArrowheads="1"/>
            </p:cNvSpPr>
            <p:nvPr/>
          </p:nvSpPr>
          <p:spPr bwMode="auto">
            <a:xfrm>
              <a:off x="5806383" y="2983398"/>
              <a:ext cx="600267" cy="598312"/>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2" name="Oval 191"/>
            <p:cNvSpPr>
              <a:spLocks noChangeArrowheads="1"/>
            </p:cNvSpPr>
            <p:nvPr/>
          </p:nvSpPr>
          <p:spPr bwMode="auto">
            <a:xfrm>
              <a:off x="6999097" y="5198718"/>
              <a:ext cx="606134" cy="60613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192"/>
            <p:cNvSpPr>
              <a:spLocks/>
            </p:cNvSpPr>
            <p:nvPr/>
          </p:nvSpPr>
          <p:spPr bwMode="auto">
            <a:xfrm>
              <a:off x="7650203" y="5159613"/>
              <a:ext cx="1804713" cy="283515"/>
            </a:xfrm>
            <a:custGeom>
              <a:avLst/>
              <a:gdLst>
                <a:gd name="T0" fmla="*/ 0 w 280"/>
                <a:gd name="T1" fmla="*/ 0 h 44"/>
                <a:gd name="T2" fmla="*/ 173 w 280"/>
                <a:gd name="T3" fmla="*/ 44 h 44"/>
                <a:gd name="T4" fmla="*/ 280 w 280"/>
                <a:gd name="T5" fmla="*/ 28 h 44"/>
              </a:gdLst>
              <a:ahLst/>
              <a:cxnLst>
                <a:cxn ang="0">
                  <a:pos x="T0" y="T1"/>
                </a:cxn>
                <a:cxn ang="0">
                  <a:pos x="T2" y="T3"/>
                </a:cxn>
                <a:cxn ang="0">
                  <a:pos x="T4" y="T5"/>
                </a:cxn>
              </a:cxnLst>
              <a:rect l="0" t="0" r="r" b="b"/>
              <a:pathLst>
                <a:path w="280" h="44">
                  <a:moveTo>
                    <a:pt x="0" y="0"/>
                  </a:moveTo>
                  <a:cubicBezTo>
                    <a:pt x="51" y="28"/>
                    <a:pt x="110" y="44"/>
                    <a:pt x="173" y="44"/>
                  </a:cubicBezTo>
                  <a:cubicBezTo>
                    <a:pt x="211" y="44"/>
                    <a:pt x="247" y="38"/>
                    <a:pt x="280" y="28"/>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4" name="Oval 193"/>
            <p:cNvSpPr>
              <a:spLocks noChangeArrowheads="1"/>
            </p:cNvSpPr>
            <p:nvPr/>
          </p:nvSpPr>
          <p:spPr bwMode="auto">
            <a:xfrm>
              <a:off x="7532886" y="5038386"/>
              <a:ext cx="213124" cy="211169"/>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5" name="Oval 194"/>
            <p:cNvSpPr>
              <a:spLocks noChangeArrowheads="1"/>
            </p:cNvSpPr>
            <p:nvPr/>
          </p:nvSpPr>
          <p:spPr bwMode="auto">
            <a:xfrm>
              <a:off x="9435363" y="4921070"/>
              <a:ext cx="617865" cy="619821"/>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195"/>
            <p:cNvSpPr>
              <a:spLocks/>
            </p:cNvSpPr>
            <p:nvPr/>
          </p:nvSpPr>
          <p:spPr bwMode="auto">
            <a:xfrm>
              <a:off x="9402124" y="1995987"/>
              <a:ext cx="516191" cy="522058"/>
            </a:xfrm>
            <a:custGeom>
              <a:avLst/>
              <a:gdLst>
                <a:gd name="T0" fmla="*/ 80 w 80"/>
                <a:gd name="T1" fmla="*/ 40 h 81"/>
                <a:gd name="T2" fmla="*/ 40 w 80"/>
                <a:gd name="T3" fmla="*/ 0 h 81"/>
                <a:gd name="T4" fmla="*/ 7 w 80"/>
                <a:gd name="T5" fmla="*/ 17 h 81"/>
                <a:gd name="T6" fmla="*/ 0 w 80"/>
                <a:gd name="T7" fmla="*/ 40 h 81"/>
                <a:gd name="T8" fmla="*/ 40 w 80"/>
                <a:gd name="T9" fmla="*/ 81 h 81"/>
                <a:gd name="T10" fmla="*/ 80 w 80"/>
                <a:gd name="T11" fmla="*/ 40 h 81"/>
              </a:gdLst>
              <a:ahLst/>
              <a:cxnLst>
                <a:cxn ang="0">
                  <a:pos x="T0" y="T1"/>
                </a:cxn>
                <a:cxn ang="0">
                  <a:pos x="T2" y="T3"/>
                </a:cxn>
                <a:cxn ang="0">
                  <a:pos x="T4" y="T5"/>
                </a:cxn>
                <a:cxn ang="0">
                  <a:pos x="T6" y="T7"/>
                </a:cxn>
                <a:cxn ang="0">
                  <a:pos x="T8" y="T9"/>
                </a:cxn>
                <a:cxn ang="0">
                  <a:pos x="T10" y="T11"/>
                </a:cxn>
              </a:cxnLst>
              <a:rect l="0" t="0" r="r" b="b"/>
              <a:pathLst>
                <a:path w="80" h="81">
                  <a:moveTo>
                    <a:pt x="80" y="40"/>
                  </a:moveTo>
                  <a:cubicBezTo>
                    <a:pt x="80" y="18"/>
                    <a:pt x="62" y="0"/>
                    <a:pt x="40" y="0"/>
                  </a:cubicBezTo>
                  <a:cubicBezTo>
                    <a:pt x="26" y="0"/>
                    <a:pt x="14" y="7"/>
                    <a:pt x="7" y="17"/>
                  </a:cubicBezTo>
                  <a:cubicBezTo>
                    <a:pt x="2" y="24"/>
                    <a:pt x="0" y="32"/>
                    <a:pt x="0" y="40"/>
                  </a:cubicBezTo>
                  <a:cubicBezTo>
                    <a:pt x="0" y="63"/>
                    <a:pt x="18" y="81"/>
                    <a:pt x="40" y="81"/>
                  </a:cubicBezTo>
                  <a:cubicBezTo>
                    <a:pt x="62" y="81"/>
                    <a:pt x="80" y="63"/>
                    <a:pt x="80"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196"/>
            <p:cNvSpPr>
              <a:spLocks noEditPoints="1"/>
            </p:cNvSpPr>
            <p:nvPr/>
          </p:nvSpPr>
          <p:spPr bwMode="auto">
            <a:xfrm>
              <a:off x="7094906" y="5294527"/>
              <a:ext cx="412561" cy="412562"/>
            </a:xfrm>
            <a:custGeom>
              <a:avLst/>
              <a:gdLst>
                <a:gd name="T0" fmla="*/ 16 w 64"/>
                <a:gd name="T1" fmla="*/ 32 h 64"/>
                <a:gd name="T2" fmla="*/ 32 w 64"/>
                <a:gd name="T3" fmla="*/ 16 h 64"/>
                <a:gd name="T4" fmla="*/ 48 w 64"/>
                <a:gd name="T5" fmla="*/ 32 h 64"/>
                <a:gd name="T6" fmla="*/ 32 w 64"/>
                <a:gd name="T7" fmla="*/ 48 h 64"/>
                <a:gd name="T8" fmla="*/ 16 w 64"/>
                <a:gd name="T9" fmla="*/ 32 h 64"/>
                <a:gd name="T10" fmla="*/ 64 w 64"/>
                <a:gd name="T11" fmla="*/ 36 h 64"/>
                <a:gd name="T12" fmla="*/ 64 w 64"/>
                <a:gd name="T13" fmla="*/ 28 h 64"/>
                <a:gd name="T14" fmla="*/ 59 w 64"/>
                <a:gd name="T15" fmla="*/ 28 h 64"/>
                <a:gd name="T16" fmla="*/ 57 w 64"/>
                <a:gd name="T17" fmla="*/ 22 h 64"/>
                <a:gd name="T18" fmla="*/ 62 w 64"/>
                <a:gd name="T19" fmla="*/ 19 h 64"/>
                <a:gd name="T20" fmla="*/ 58 w 64"/>
                <a:gd name="T21" fmla="*/ 13 h 64"/>
                <a:gd name="T22" fmla="*/ 53 w 64"/>
                <a:gd name="T23" fmla="*/ 16 h 64"/>
                <a:gd name="T24" fmla="*/ 48 w 64"/>
                <a:gd name="T25" fmla="*/ 11 h 64"/>
                <a:gd name="T26" fmla="*/ 51 w 64"/>
                <a:gd name="T27" fmla="*/ 6 h 64"/>
                <a:gd name="T28" fmla="*/ 45 w 64"/>
                <a:gd name="T29" fmla="*/ 2 h 64"/>
                <a:gd name="T30" fmla="*/ 42 w 64"/>
                <a:gd name="T31" fmla="*/ 7 h 64"/>
                <a:gd name="T32" fmla="*/ 35 w 64"/>
                <a:gd name="T33" fmla="*/ 5 h 64"/>
                <a:gd name="T34" fmla="*/ 35 w 64"/>
                <a:gd name="T35" fmla="*/ 0 h 64"/>
                <a:gd name="T36" fmla="*/ 28 w 64"/>
                <a:gd name="T37" fmla="*/ 0 h 64"/>
                <a:gd name="T38" fmla="*/ 28 w 64"/>
                <a:gd name="T39" fmla="*/ 5 h 64"/>
                <a:gd name="T40" fmla="*/ 22 w 64"/>
                <a:gd name="T41" fmla="*/ 7 h 64"/>
                <a:gd name="T42" fmla="*/ 19 w 64"/>
                <a:gd name="T43" fmla="*/ 2 h 64"/>
                <a:gd name="T44" fmla="*/ 13 w 64"/>
                <a:gd name="T45" fmla="*/ 6 h 64"/>
                <a:gd name="T46" fmla="*/ 15 w 64"/>
                <a:gd name="T47" fmla="*/ 11 h 64"/>
                <a:gd name="T48" fmla="*/ 11 w 64"/>
                <a:gd name="T49" fmla="*/ 16 h 64"/>
                <a:gd name="T50" fmla="*/ 6 w 64"/>
                <a:gd name="T51" fmla="*/ 13 h 64"/>
                <a:gd name="T52" fmla="*/ 2 w 64"/>
                <a:gd name="T53" fmla="*/ 19 h 64"/>
                <a:gd name="T54" fmla="*/ 7 w 64"/>
                <a:gd name="T55" fmla="*/ 22 h 64"/>
                <a:gd name="T56" fmla="*/ 5 w 64"/>
                <a:gd name="T57" fmla="*/ 28 h 64"/>
                <a:gd name="T58" fmla="*/ 0 w 64"/>
                <a:gd name="T59" fmla="*/ 28 h 64"/>
                <a:gd name="T60" fmla="*/ 0 w 64"/>
                <a:gd name="T61" fmla="*/ 36 h 64"/>
                <a:gd name="T62" fmla="*/ 5 w 64"/>
                <a:gd name="T63" fmla="*/ 36 h 64"/>
                <a:gd name="T64" fmla="*/ 7 w 64"/>
                <a:gd name="T65" fmla="*/ 42 h 64"/>
                <a:gd name="T66" fmla="*/ 2 w 64"/>
                <a:gd name="T67" fmla="*/ 45 h 64"/>
                <a:gd name="T68" fmla="*/ 6 w 64"/>
                <a:gd name="T69" fmla="*/ 51 h 64"/>
                <a:gd name="T70" fmla="*/ 11 w 64"/>
                <a:gd name="T71" fmla="*/ 48 h 64"/>
                <a:gd name="T72" fmla="*/ 15 w 64"/>
                <a:gd name="T73" fmla="*/ 53 h 64"/>
                <a:gd name="T74" fmla="*/ 13 w 64"/>
                <a:gd name="T75" fmla="*/ 58 h 64"/>
                <a:gd name="T76" fmla="*/ 19 w 64"/>
                <a:gd name="T77" fmla="*/ 62 h 64"/>
                <a:gd name="T78" fmla="*/ 22 w 64"/>
                <a:gd name="T79" fmla="*/ 57 h 64"/>
                <a:gd name="T80" fmla="*/ 28 w 64"/>
                <a:gd name="T81" fmla="*/ 59 h 64"/>
                <a:gd name="T82" fmla="*/ 28 w 64"/>
                <a:gd name="T83" fmla="*/ 64 h 64"/>
                <a:gd name="T84" fmla="*/ 35 w 64"/>
                <a:gd name="T85" fmla="*/ 64 h 64"/>
                <a:gd name="T86" fmla="*/ 35 w 64"/>
                <a:gd name="T87" fmla="*/ 59 h 64"/>
                <a:gd name="T88" fmla="*/ 42 w 64"/>
                <a:gd name="T89" fmla="*/ 57 h 64"/>
                <a:gd name="T90" fmla="*/ 45 w 64"/>
                <a:gd name="T91" fmla="*/ 62 h 64"/>
                <a:gd name="T92" fmla="*/ 51 w 64"/>
                <a:gd name="T93" fmla="*/ 58 h 64"/>
                <a:gd name="T94" fmla="*/ 48 w 64"/>
                <a:gd name="T95" fmla="*/ 53 h 64"/>
                <a:gd name="T96" fmla="*/ 53 w 64"/>
                <a:gd name="T97" fmla="*/ 48 h 64"/>
                <a:gd name="T98" fmla="*/ 58 w 64"/>
                <a:gd name="T99" fmla="*/ 51 h 64"/>
                <a:gd name="T100" fmla="*/ 62 w 64"/>
                <a:gd name="T101" fmla="*/ 45 h 64"/>
                <a:gd name="T102" fmla="*/ 57 w 64"/>
                <a:gd name="T103" fmla="*/ 42 h 64"/>
                <a:gd name="T104" fmla="*/ 59 w 64"/>
                <a:gd name="T105" fmla="*/ 36 h 64"/>
                <a:gd name="T106" fmla="*/ 64 w 64"/>
                <a:gd name="T107"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64">
                  <a:moveTo>
                    <a:pt x="16" y="32"/>
                  </a:moveTo>
                  <a:cubicBezTo>
                    <a:pt x="16" y="23"/>
                    <a:pt x="23" y="16"/>
                    <a:pt x="32" y="16"/>
                  </a:cubicBezTo>
                  <a:cubicBezTo>
                    <a:pt x="41" y="16"/>
                    <a:pt x="48" y="23"/>
                    <a:pt x="48" y="32"/>
                  </a:cubicBezTo>
                  <a:cubicBezTo>
                    <a:pt x="48" y="41"/>
                    <a:pt x="41" y="48"/>
                    <a:pt x="32" y="48"/>
                  </a:cubicBezTo>
                  <a:cubicBezTo>
                    <a:pt x="23" y="48"/>
                    <a:pt x="16" y="41"/>
                    <a:pt x="16" y="32"/>
                  </a:cubicBezTo>
                  <a:moveTo>
                    <a:pt x="64" y="36"/>
                  </a:moveTo>
                  <a:cubicBezTo>
                    <a:pt x="64" y="28"/>
                    <a:pt x="64" y="28"/>
                    <a:pt x="64" y="28"/>
                  </a:cubicBezTo>
                  <a:cubicBezTo>
                    <a:pt x="59" y="28"/>
                    <a:pt x="59" y="28"/>
                    <a:pt x="59" y="28"/>
                  </a:cubicBezTo>
                  <a:cubicBezTo>
                    <a:pt x="58" y="26"/>
                    <a:pt x="58" y="24"/>
                    <a:pt x="57" y="22"/>
                  </a:cubicBezTo>
                  <a:cubicBezTo>
                    <a:pt x="62" y="19"/>
                    <a:pt x="62" y="19"/>
                    <a:pt x="62" y="19"/>
                  </a:cubicBezTo>
                  <a:cubicBezTo>
                    <a:pt x="58" y="13"/>
                    <a:pt x="58" y="13"/>
                    <a:pt x="58" y="13"/>
                  </a:cubicBezTo>
                  <a:cubicBezTo>
                    <a:pt x="53" y="16"/>
                    <a:pt x="53" y="16"/>
                    <a:pt x="53" y="16"/>
                  </a:cubicBezTo>
                  <a:cubicBezTo>
                    <a:pt x="52" y="14"/>
                    <a:pt x="50" y="12"/>
                    <a:pt x="48" y="11"/>
                  </a:cubicBezTo>
                  <a:cubicBezTo>
                    <a:pt x="51" y="6"/>
                    <a:pt x="51" y="6"/>
                    <a:pt x="51" y="6"/>
                  </a:cubicBezTo>
                  <a:cubicBezTo>
                    <a:pt x="45" y="2"/>
                    <a:pt x="45" y="2"/>
                    <a:pt x="45" y="2"/>
                  </a:cubicBezTo>
                  <a:cubicBezTo>
                    <a:pt x="42" y="7"/>
                    <a:pt x="42" y="7"/>
                    <a:pt x="42" y="7"/>
                  </a:cubicBezTo>
                  <a:cubicBezTo>
                    <a:pt x="40" y="6"/>
                    <a:pt x="38" y="6"/>
                    <a:pt x="35" y="5"/>
                  </a:cubicBezTo>
                  <a:cubicBezTo>
                    <a:pt x="35" y="0"/>
                    <a:pt x="35" y="0"/>
                    <a:pt x="35" y="0"/>
                  </a:cubicBezTo>
                  <a:cubicBezTo>
                    <a:pt x="28" y="0"/>
                    <a:pt x="28" y="0"/>
                    <a:pt x="28" y="0"/>
                  </a:cubicBezTo>
                  <a:cubicBezTo>
                    <a:pt x="28" y="5"/>
                    <a:pt x="28" y="5"/>
                    <a:pt x="28" y="5"/>
                  </a:cubicBezTo>
                  <a:cubicBezTo>
                    <a:pt x="26" y="6"/>
                    <a:pt x="24" y="6"/>
                    <a:pt x="22" y="7"/>
                  </a:cubicBezTo>
                  <a:cubicBezTo>
                    <a:pt x="19" y="2"/>
                    <a:pt x="19" y="2"/>
                    <a:pt x="19" y="2"/>
                  </a:cubicBezTo>
                  <a:cubicBezTo>
                    <a:pt x="13" y="6"/>
                    <a:pt x="13" y="6"/>
                    <a:pt x="13" y="6"/>
                  </a:cubicBezTo>
                  <a:cubicBezTo>
                    <a:pt x="15" y="11"/>
                    <a:pt x="15" y="11"/>
                    <a:pt x="15" y="11"/>
                  </a:cubicBezTo>
                  <a:cubicBezTo>
                    <a:pt x="14" y="12"/>
                    <a:pt x="12" y="14"/>
                    <a:pt x="11" y="16"/>
                  </a:cubicBezTo>
                  <a:cubicBezTo>
                    <a:pt x="6" y="13"/>
                    <a:pt x="6" y="13"/>
                    <a:pt x="6" y="13"/>
                  </a:cubicBezTo>
                  <a:cubicBezTo>
                    <a:pt x="2" y="19"/>
                    <a:pt x="2" y="19"/>
                    <a:pt x="2" y="19"/>
                  </a:cubicBezTo>
                  <a:cubicBezTo>
                    <a:pt x="7" y="22"/>
                    <a:pt x="7" y="22"/>
                    <a:pt x="7" y="22"/>
                  </a:cubicBezTo>
                  <a:cubicBezTo>
                    <a:pt x="6" y="24"/>
                    <a:pt x="6" y="26"/>
                    <a:pt x="5" y="28"/>
                  </a:cubicBezTo>
                  <a:cubicBezTo>
                    <a:pt x="0" y="28"/>
                    <a:pt x="0" y="28"/>
                    <a:pt x="0" y="28"/>
                  </a:cubicBezTo>
                  <a:cubicBezTo>
                    <a:pt x="0" y="36"/>
                    <a:pt x="0" y="36"/>
                    <a:pt x="0" y="36"/>
                  </a:cubicBezTo>
                  <a:cubicBezTo>
                    <a:pt x="5" y="36"/>
                    <a:pt x="5" y="36"/>
                    <a:pt x="5" y="36"/>
                  </a:cubicBezTo>
                  <a:cubicBezTo>
                    <a:pt x="6" y="38"/>
                    <a:pt x="6" y="40"/>
                    <a:pt x="7" y="42"/>
                  </a:cubicBezTo>
                  <a:cubicBezTo>
                    <a:pt x="2" y="45"/>
                    <a:pt x="2" y="45"/>
                    <a:pt x="2" y="45"/>
                  </a:cubicBezTo>
                  <a:cubicBezTo>
                    <a:pt x="6" y="51"/>
                    <a:pt x="6" y="51"/>
                    <a:pt x="6" y="51"/>
                  </a:cubicBezTo>
                  <a:cubicBezTo>
                    <a:pt x="11" y="48"/>
                    <a:pt x="11" y="48"/>
                    <a:pt x="11" y="48"/>
                  </a:cubicBezTo>
                  <a:cubicBezTo>
                    <a:pt x="12" y="50"/>
                    <a:pt x="14" y="52"/>
                    <a:pt x="15" y="53"/>
                  </a:cubicBezTo>
                  <a:cubicBezTo>
                    <a:pt x="13" y="58"/>
                    <a:pt x="13" y="58"/>
                    <a:pt x="13" y="58"/>
                  </a:cubicBezTo>
                  <a:cubicBezTo>
                    <a:pt x="19" y="62"/>
                    <a:pt x="19" y="62"/>
                    <a:pt x="19" y="62"/>
                  </a:cubicBezTo>
                  <a:cubicBezTo>
                    <a:pt x="22" y="57"/>
                    <a:pt x="22" y="57"/>
                    <a:pt x="22" y="57"/>
                  </a:cubicBezTo>
                  <a:cubicBezTo>
                    <a:pt x="24" y="58"/>
                    <a:pt x="26" y="58"/>
                    <a:pt x="28" y="59"/>
                  </a:cubicBezTo>
                  <a:cubicBezTo>
                    <a:pt x="28" y="64"/>
                    <a:pt x="28" y="64"/>
                    <a:pt x="28" y="64"/>
                  </a:cubicBezTo>
                  <a:cubicBezTo>
                    <a:pt x="35" y="64"/>
                    <a:pt x="35" y="64"/>
                    <a:pt x="35" y="64"/>
                  </a:cubicBezTo>
                  <a:cubicBezTo>
                    <a:pt x="35" y="59"/>
                    <a:pt x="35" y="59"/>
                    <a:pt x="35" y="59"/>
                  </a:cubicBezTo>
                  <a:cubicBezTo>
                    <a:pt x="38" y="58"/>
                    <a:pt x="40" y="58"/>
                    <a:pt x="42" y="57"/>
                  </a:cubicBezTo>
                  <a:cubicBezTo>
                    <a:pt x="45" y="62"/>
                    <a:pt x="45" y="62"/>
                    <a:pt x="45" y="62"/>
                  </a:cubicBezTo>
                  <a:cubicBezTo>
                    <a:pt x="51" y="58"/>
                    <a:pt x="51" y="58"/>
                    <a:pt x="51" y="58"/>
                  </a:cubicBezTo>
                  <a:cubicBezTo>
                    <a:pt x="48" y="53"/>
                    <a:pt x="48" y="53"/>
                    <a:pt x="48" y="53"/>
                  </a:cubicBezTo>
                  <a:cubicBezTo>
                    <a:pt x="50" y="52"/>
                    <a:pt x="52" y="50"/>
                    <a:pt x="53" y="48"/>
                  </a:cubicBezTo>
                  <a:cubicBezTo>
                    <a:pt x="58" y="51"/>
                    <a:pt x="58" y="51"/>
                    <a:pt x="58" y="51"/>
                  </a:cubicBezTo>
                  <a:cubicBezTo>
                    <a:pt x="62" y="45"/>
                    <a:pt x="62" y="45"/>
                    <a:pt x="62" y="45"/>
                  </a:cubicBezTo>
                  <a:cubicBezTo>
                    <a:pt x="57" y="42"/>
                    <a:pt x="57" y="42"/>
                    <a:pt x="57" y="42"/>
                  </a:cubicBezTo>
                  <a:cubicBezTo>
                    <a:pt x="58" y="40"/>
                    <a:pt x="58" y="38"/>
                    <a:pt x="59" y="36"/>
                  </a:cubicBezTo>
                  <a:lnTo>
                    <a:pt x="64" y="36"/>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197"/>
            <p:cNvSpPr>
              <a:spLocks/>
            </p:cNvSpPr>
            <p:nvPr/>
          </p:nvSpPr>
          <p:spPr bwMode="auto">
            <a:xfrm>
              <a:off x="7089040" y="1745712"/>
              <a:ext cx="232676" cy="56703"/>
            </a:xfrm>
            <a:custGeom>
              <a:avLst/>
              <a:gdLst>
                <a:gd name="T0" fmla="*/ 0 w 119"/>
                <a:gd name="T1" fmla="*/ 29 h 29"/>
                <a:gd name="T2" fmla="*/ 119 w 119"/>
                <a:gd name="T3" fmla="*/ 29 h 29"/>
                <a:gd name="T4" fmla="*/ 105 w 119"/>
                <a:gd name="T5" fmla="*/ 0 h 29"/>
                <a:gd name="T6" fmla="*/ 10 w 119"/>
                <a:gd name="T7" fmla="*/ 0 h 29"/>
                <a:gd name="T8" fmla="*/ 0 w 119"/>
                <a:gd name="T9" fmla="*/ 29 h 29"/>
              </a:gdLst>
              <a:ahLst/>
              <a:cxnLst>
                <a:cxn ang="0">
                  <a:pos x="T0" y="T1"/>
                </a:cxn>
                <a:cxn ang="0">
                  <a:pos x="T2" y="T3"/>
                </a:cxn>
                <a:cxn ang="0">
                  <a:pos x="T4" y="T5"/>
                </a:cxn>
                <a:cxn ang="0">
                  <a:pos x="T6" y="T7"/>
                </a:cxn>
                <a:cxn ang="0">
                  <a:pos x="T8" y="T9"/>
                </a:cxn>
              </a:cxnLst>
              <a:rect l="0" t="0" r="r" b="b"/>
              <a:pathLst>
                <a:path w="119" h="29">
                  <a:moveTo>
                    <a:pt x="0" y="29"/>
                  </a:moveTo>
                  <a:lnTo>
                    <a:pt x="119" y="29"/>
                  </a:lnTo>
                  <a:lnTo>
                    <a:pt x="105" y="0"/>
                  </a:lnTo>
                  <a:lnTo>
                    <a:pt x="10" y="0"/>
                  </a:lnTo>
                  <a:lnTo>
                    <a:pt x="0" y="29"/>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29" name="Rectangle 198"/>
            <p:cNvSpPr>
              <a:spLocks noChangeArrowheads="1"/>
            </p:cNvSpPr>
            <p:nvPr/>
          </p:nvSpPr>
          <p:spPr bwMode="auto">
            <a:xfrm>
              <a:off x="7089040" y="1745712"/>
              <a:ext cx="232676" cy="5670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199"/>
            <p:cNvSpPr>
              <a:spLocks noEditPoints="1"/>
            </p:cNvSpPr>
            <p:nvPr/>
          </p:nvSpPr>
          <p:spPr bwMode="auto">
            <a:xfrm>
              <a:off x="7487915" y="3278643"/>
              <a:ext cx="870094" cy="1552484"/>
            </a:xfrm>
            <a:custGeom>
              <a:avLst/>
              <a:gdLst>
                <a:gd name="T0" fmla="*/ 0 w 135"/>
                <a:gd name="T1" fmla="*/ 177 h 241"/>
                <a:gd name="T2" fmla="*/ 83 w 135"/>
                <a:gd name="T3" fmla="*/ 241 h 241"/>
                <a:gd name="T4" fmla="*/ 135 w 135"/>
                <a:gd name="T5" fmla="*/ 164 h 241"/>
                <a:gd name="T6" fmla="*/ 83 w 135"/>
                <a:gd name="T7" fmla="*/ 241 h 241"/>
                <a:gd name="T8" fmla="*/ 51 w 135"/>
                <a:gd name="T9" fmla="*/ 0 h 241"/>
                <a:gd name="T10" fmla="*/ 126 w 135"/>
                <a:gd name="T11" fmla="*/ 129 h 241"/>
              </a:gdLst>
              <a:ahLst/>
              <a:cxnLst>
                <a:cxn ang="0">
                  <a:pos x="T0" y="T1"/>
                </a:cxn>
                <a:cxn ang="0">
                  <a:pos x="T2" y="T3"/>
                </a:cxn>
                <a:cxn ang="0">
                  <a:pos x="T4" y="T5"/>
                </a:cxn>
                <a:cxn ang="0">
                  <a:pos x="T6" y="T7"/>
                </a:cxn>
                <a:cxn ang="0">
                  <a:pos x="T8" y="T9"/>
                </a:cxn>
                <a:cxn ang="0">
                  <a:pos x="T10" y="T11"/>
                </a:cxn>
              </a:cxnLst>
              <a:rect l="0" t="0" r="r" b="b"/>
              <a:pathLst>
                <a:path w="135" h="241">
                  <a:moveTo>
                    <a:pt x="0" y="177"/>
                  </a:moveTo>
                  <a:cubicBezTo>
                    <a:pt x="23" y="203"/>
                    <a:pt x="51" y="225"/>
                    <a:pt x="83" y="241"/>
                  </a:cubicBezTo>
                  <a:moveTo>
                    <a:pt x="135" y="164"/>
                  </a:moveTo>
                  <a:cubicBezTo>
                    <a:pt x="83" y="241"/>
                    <a:pt x="83" y="241"/>
                    <a:pt x="83" y="241"/>
                  </a:cubicBezTo>
                  <a:moveTo>
                    <a:pt x="51" y="0"/>
                  </a:moveTo>
                  <a:cubicBezTo>
                    <a:pt x="51" y="56"/>
                    <a:pt x="81" y="104"/>
                    <a:pt x="126" y="12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200"/>
            <p:cNvSpPr>
              <a:spLocks/>
            </p:cNvSpPr>
            <p:nvPr/>
          </p:nvSpPr>
          <p:spPr bwMode="auto">
            <a:xfrm>
              <a:off x="6819213" y="656628"/>
              <a:ext cx="1591589" cy="811437"/>
            </a:xfrm>
            <a:custGeom>
              <a:avLst/>
              <a:gdLst>
                <a:gd name="T0" fmla="*/ 247 w 247"/>
                <a:gd name="T1" fmla="*/ 0 h 126"/>
                <a:gd name="T2" fmla="*/ 81 w 247"/>
                <a:gd name="T3" fmla="*/ 60 h 126"/>
                <a:gd name="T4" fmla="*/ 0 w 247"/>
                <a:gd name="T5" fmla="*/ 126 h 126"/>
              </a:gdLst>
              <a:ahLst/>
              <a:cxnLst>
                <a:cxn ang="0">
                  <a:pos x="T0" y="T1"/>
                </a:cxn>
                <a:cxn ang="0">
                  <a:pos x="T2" y="T3"/>
                </a:cxn>
                <a:cxn ang="0">
                  <a:pos x="T4" y="T5"/>
                </a:cxn>
              </a:cxnLst>
              <a:rect l="0" t="0" r="r" b="b"/>
              <a:pathLst>
                <a:path w="247" h="126">
                  <a:moveTo>
                    <a:pt x="247" y="0"/>
                  </a:moveTo>
                  <a:cubicBezTo>
                    <a:pt x="187" y="8"/>
                    <a:pt x="130" y="29"/>
                    <a:pt x="81" y="60"/>
                  </a:cubicBezTo>
                  <a:cubicBezTo>
                    <a:pt x="51" y="79"/>
                    <a:pt x="24" y="101"/>
                    <a:pt x="0" y="12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2" name="Oval 201"/>
            <p:cNvSpPr>
              <a:spLocks noChangeArrowheads="1"/>
            </p:cNvSpPr>
            <p:nvPr/>
          </p:nvSpPr>
          <p:spPr bwMode="auto">
            <a:xfrm>
              <a:off x="7920030" y="4727499"/>
              <a:ext cx="213124" cy="213125"/>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3" name="Oval 202"/>
            <p:cNvSpPr>
              <a:spLocks noChangeArrowheads="1"/>
            </p:cNvSpPr>
            <p:nvPr/>
          </p:nvSpPr>
          <p:spPr bwMode="auto">
            <a:xfrm>
              <a:off x="7726458" y="3194567"/>
              <a:ext cx="162287" cy="168153"/>
            </a:xfrm>
            <a:prstGeom prst="ellipse">
              <a:avLst/>
            </a:prstGeom>
            <a:solidFill>
              <a:schemeClr val="tx1">
                <a:alpha val="4000"/>
              </a:scheme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203"/>
            <p:cNvSpPr>
              <a:spLocks/>
            </p:cNvSpPr>
            <p:nvPr/>
          </p:nvSpPr>
          <p:spPr bwMode="auto">
            <a:xfrm>
              <a:off x="8410802" y="263618"/>
              <a:ext cx="715629" cy="707808"/>
            </a:xfrm>
            <a:custGeom>
              <a:avLst/>
              <a:gdLst>
                <a:gd name="T0" fmla="*/ 111 w 111"/>
                <a:gd name="T1" fmla="*/ 55 h 110"/>
                <a:gd name="T2" fmla="*/ 55 w 111"/>
                <a:gd name="T3" fmla="*/ 0 h 110"/>
                <a:gd name="T4" fmla="*/ 0 w 111"/>
                <a:gd name="T5" fmla="*/ 55 h 110"/>
                <a:gd name="T6" fmla="*/ 0 w 111"/>
                <a:gd name="T7" fmla="*/ 61 h 110"/>
                <a:gd name="T8" fmla="*/ 55 w 111"/>
                <a:gd name="T9" fmla="*/ 110 h 110"/>
                <a:gd name="T10" fmla="*/ 111 w 111"/>
                <a:gd name="T11" fmla="*/ 55 h 110"/>
              </a:gdLst>
              <a:ahLst/>
              <a:cxnLst>
                <a:cxn ang="0">
                  <a:pos x="T0" y="T1"/>
                </a:cxn>
                <a:cxn ang="0">
                  <a:pos x="T2" y="T3"/>
                </a:cxn>
                <a:cxn ang="0">
                  <a:pos x="T4" y="T5"/>
                </a:cxn>
                <a:cxn ang="0">
                  <a:pos x="T6" y="T7"/>
                </a:cxn>
                <a:cxn ang="0">
                  <a:pos x="T8" y="T9"/>
                </a:cxn>
                <a:cxn ang="0">
                  <a:pos x="T10" y="T11"/>
                </a:cxn>
              </a:cxnLst>
              <a:rect l="0" t="0" r="r" b="b"/>
              <a:pathLst>
                <a:path w="111" h="110">
                  <a:moveTo>
                    <a:pt x="111" y="55"/>
                  </a:moveTo>
                  <a:cubicBezTo>
                    <a:pt x="111" y="24"/>
                    <a:pt x="86" y="0"/>
                    <a:pt x="55" y="0"/>
                  </a:cubicBezTo>
                  <a:cubicBezTo>
                    <a:pt x="25" y="0"/>
                    <a:pt x="0" y="24"/>
                    <a:pt x="0" y="55"/>
                  </a:cubicBezTo>
                  <a:cubicBezTo>
                    <a:pt x="0" y="57"/>
                    <a:pt x="0" y="59"/>
                    <a:pt x="0" y="61"/>
                  </a:cubicBezTo>
                  <a:cubicBezTo>
                    <a:pt x="3" y="88"/>
                    <a:pt x="27" y="110"/>
                    <a:pt x="55" y="110"/>
                  </a:cubicBezTo>
                  <a:cubicBezTo>
                    <a:pt x="86" y="110"/>
                    <a:pt x="111" y="85"/>
                    <a:pt x="111" y="55"/>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204"/>
            <p:cNvSpPr>
              <a:spLocks/>
            </p:cNvSpPr>
            <p:nvPr/>
          </p:nvSpPr>
          <p:spPr bwMode="auto">
            <a:xfrm>
              <a:off x="6387099" y="1409406"/>
              <a:ext cx="522056" cy="516191"/>
            </a:xfrm>
            <a:custGeom>
              <a:avLst/>
              <a:gdLst>
                <a:gd name="T0" fmla="*/ 81 w 81"/>
                <a:gd name="T1" fmla="*/ 40 h 80"/>
                <a:gd name="T2" fmla="*/ 67 w 81"/>
                <a:gd name="T3" fmla="*/ 9 h 80"/>
                <a:gd name="T4" fmla="*/ 41 w 81"/>
                <a:gd name="T5" fmla="*/ 0 h 80"/>
                <a:gd name="T6" fmla="*/ 0 w 81"/>
                <a:gd name="T7" fmla="*/ 40 h 80"/>
                <a:gd name="T8" fmla="*/ 41 w 81"/>
                <a:gd name="T9" fmla="*/ 80 h 80"/>
                <a:gd name="T10" fmla="*/ 81 w 81"/>
                <a:gd name="T11" fmla="*/ 40 h 80"/>
              </a:gdLst>
              <a:ahLst/>
              <a:cxnLst>
                <a:cxn ang="0">
                  <a:pos x="T0" y="T1"/>
                </a:cxn>
                <a:cxn ang="0">
                  <a:pos x="T2" y="T3"/>
                </a:cxn>
                <a:cxn ang="0">
                  <a:pos x="T4" y="T5"/>
                </a:cxn>
                <a:cxn ang="0">
                  <a:pos x="T6" y="T7"/>
                </a:cxn>
                <a:cxn ang="0">
                  <a:pos x="T8" y="T9"/>
                </a:cxn>
                <a:cxn ang="0">
                  <a:pos x="T10" y="T11"/>
                </a:cxn>
              </a:cxnLst>
              <a:rect l="0" t="0" r="r" b="b"/>
              <a:pathLst>
                <a:path w="81" h="80">
                  <a:moveTo>
                    <a:pt x="81" y="40"/>
                  </a:moveTo>
                  <a:cubicBezTo>
                    <a:pt x="81" y="28"/>
                    <a:pt x="76" y="17"/>
                    <a:pt x="67" y="9"/>
                  </a:cubicBezTo>
                  <a:cubicBezTo>
                    <a:pt x="60" y="3"/>
                    <a:pt x="51" y="0"/>
                    <a:pt x="41" y="0"/>
                  </a:cubicBezTo>
                  <a:cubicBezTo>
                    <a:pt x="18" y="0"/>
                    <a:pt x="0" y="18"/>
                    <a:pt x="0" y="40"/>
                  </a:cubicBezTo>
                  <a:cubicBezTo>
                    <a:pt x="0" y="62"/>
                    <a:pt x="18" y="80"/>
                    <a:pt x="41" y="80"/>
                  </a:cubicBezTo>
                  <a:cubicBezTo>
                    <a:pt x="63" y="80"/>
                    <a:pt x="81" y="62"/>
                    <a:pt x="81" y="4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6" name="Oval 205"/>
            <p:cNvSpPr>
              <a:spLocks noChangeArrowheads="1"/>
            </p:cNvSpPr>
            <p:nvPr/>
          </p:nvSpPr>
          <p:spPr bwMode="auto">
            <a:xfrm>
              <a:off x="8565269" y="1372256"/>
              <a:ext cx="398875" cy="39887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7" name="Oval 206"/>
            <p:cNvSpPr>
              <a:spLocks noChangeArrowheads="1"/>
            </p:cNvSpPr>
            <p:nvPr/>
          </p:nvSpPr>
          <p:spPr bwMode="auto">
            <a:xfrm>
              <a:off x="6934574" y="3806566"/>
              <a:ext cx="682388" cy="68434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207"/>
            <p:cNvSpPr>
              <a:spLocks/>
            </p:cNvSpPr>
            <p:nvPr/>
          </p:nvSpPr>
          <p:spPr bwMode="auto">
            <a:xfrm>
              <a:off x="8293486" y="4000138"/>
              <a:ext cx="387143" cy="387143"/>
            </a:xfrm>
            <a:custGeom>
              <a:avLst/>
              <a:gdLst>
                <a:gd name="T0" fmla="*/ 60 w 60"/>
                <a:gd name="T1" fmla="*/ 30 h 60"/>
                <a:gd name="T2" fmla="*/ 30 w 60"/>
                <a:gd name="T3" fmla="*/ 0 h 60"/>
                <a:gd name="T4" fmla="*/ 3 w 60"/>
                <a:gd name="T5" fmla="*/ 18 h 60"/>
                <a:gd name="T6" fmla="*/ 0 w 60"/>
                <a:gd name="T7" fmla="*/ 30 h 60"/>
                <a:gd name="T8" fmla="*/ 10 w 60"/>
                <a:gd name="T9" fmla="*/ 52 h 60"/>
                <a:gd name="T10" fmla="*/ 30 w 60"/>
                <a:gd name="T11" fmla="*/ 60 h 60"/>
                <a:gd name="T12" fmla="*/ 60 w 60"/>
                <a:gd name="T13" fmla="*/ 30 h 60"/>
              </a:gdLst>
              <a:ahLst/>
              <a:cxnLst>
                <a:cxn ang="0">
                  <a:pos x="T0" y="T1"/>
                </a:cxn>
                <a:cxn ang="0">
                  <a:pos x="T2" y="T3"/>
                </a:cxn>
                <a:cxn ang="0">
                  <a:pos x="T4" y="T5"/>
                </a:cxn>
                <a:cxn ang="0">
                  <a:pos x="T6" y="T7"/>
                </a:cxn>
                <a:cxn ang="0">
                  <a:pos x="T8" y="T9"/>
                </a:cxn>
                <a:cxn ang="0">
                  <a:pos x="T10" y="T11"/>
                </a:cxn>
                <a:cxn ang="0">
                  <a:pos x="T12" y="T13"/>
                </a:cxn>
              </a:cxnLst>
              <a:rect l="0" t="0" r="r" b="b"/>
              <a:pathLst>
                <a:path w="60" h="60">
                  <a:moveTo>
                    <a:pt x="60" y="30"/>
                  </a:moveTo>
                  <a:cubicBezTo>
                    <a:pt x="60" y="13"/>
                    <a:pt x="47" y="0"/>
                    <a:pt x="30" y="0"/>
                  </a:cubicBezTo>
                  <a:cubicBezTo>
                    <a:pt x="18" y="0"/>
                    <a:pt x="7" y="7"/>
                    <a:pt x="3" y="18"/>
                  </a:cubicBezTo>
                  <a:cubicBezTo>
                    <a:pt x="1" y="22"/>
                    <a:pt x="0" y="26"/>
                    <a:pt x="0" y="30"/>
                  </a:cubicBezTo>
                  <a:cubicBezTo>
                    <a:pt x="0" y="39"/>
                    <a:pt x="4" y="47"/>
                    <a:pt x="10" y="52"/>
                  </a:cubicBezTo>
                  <a:cubicBezTo>
                    <a:pt x="15" y="57"/>
                    <a:pt x="22" y="60"/>
                    <a:pt x="30" y="60"/>
                  </a:cubicBezTo>
                  <a:cubicBezTo>
                    <a:pt x="47" y="60"/>
                    <a:pt x="60" y="46"/>
                    <a:pt x="60" y="3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39" name="Oval 208"/>
            <p:cNvSpPr>
              <a:spLocks noChangeArrowheads="1"/>
            </p:cNvSpPr>
            <p:nvPr/>
          </p:nvSpPr>
          <p:spPr bwMode="auto">
            <a:xfrm>
              <a:off x="6836811" y="3079206"/>
              <a:ext cx="426249" cy="424294"/>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209"/>
            <p:cNvSpPr>
              <a:spLocks noEditPoints="1"/>
            </p:cNvSpPr>
            <p:nvPr/>
          </p:nvSpPr>
          <p:spPr bwMode="auto">
            <a:xfrm>
              <a:off x="7108592" y="4000138"/>
              <a:ext cx="334350" cy="393010"/>
            </a:xfrm>
            <a:custGeom>
              <a:avLst/>
              <a:gdLst>
                <a:gd name="T0" fmla="*/ 50 w 52"/>
                <a:gd name="T1" fmla="*/ 58 h 61"/>
                <a:gd name="T2" fmla="*/ 47 w 52"/>
                <a:gd name="T3" fmla="*/ 60 h 61"/>
                <a:gd name="T4" fmla="*/ 5 w 52"/>
                <a:gd name="T5" fmla="*/ 60 h 61"/>
                <a:gd name="T6" fmla="*/ 2 w 52"/>
                <a:gd name="T7" fmla="*/ 58 h 61"/>
                <a:gd name="T8" fmla="*/ 2 w 52"/>
                <a:gd name="T9" fmla="*/ 54 h 61"/>
                <a:gd name="T10" fmla="*/ 17 w 52"/>
                <a:gd name="T11" fmla="*/ 28 h 61"/>
                <a:gd name="T12" fmla="*/ 18 w 52"/>
                <a:gd name="T13" fmla="*/ 28 h 61"/>
                <a:gd name="T14" fmla="*/ 18 w 52"/>
                <a:gd name="T15" fmla="*/ 5 h 61"/>
                <a:gd name="T16" fmla="*/ 34 w 52"/>
                <a:gd name="T17" fmla="*/ 5 h 61"/>
                <a:gd name="T18" fmla="*/ 34 w 52"/>
                <a:gd name="T19" fmla="*/ 28 h 61"/>
                <a:gd name="T20" fmla="*/ 50 w 52"/>
                <a:gd name="T21" fmla="*/ 54 h 61"/>
                <a:gd name="T22" fmla="*/ 50 w 52"/>
                <a:gd name="T23" fmla="*/ 58 h 61"/>
                <a:gd name="T24" fmla="*/ 16 w 52"/>
                <a:gd name="T25" fmla="*/ 3 h 61"/>
                <a:gd name="T26" fmla="*/ 17 w 52"/>
                <a:gd name="T27" fmla="*/ 1 h 61"/>
                <a:gd name="T28" fmla="*/ 35 w 52"/>
                <a:gd name="T29" fmla="*/ 1 h 61"/>
                <a:gd name="T30" fmla="*/ 36 w 52"/>
                <a:gd name="T31" fmla="*/ 3 h 61"/>
                <a:gd name="T32" fmla="*/ 35 w 52"/>
                <a:gd name="T33" fmla="*/ 4 h 61"/>
                <a:gd name="T34" fmla="*/ 17 w 52"/>
                <a:gd name="T35" fmla="*/ 4 h 61"/>
                <a:gd name="T36" fmla="*/ 16 w 52"/>
                <a:gd name="T37" fmla="*/ 3 h 61"/>
                <a:gd name="T38" fmla="*/ 51 w 52"/>
                <a:gd name="T39" fmla="*/ 54 h 61"/>
                <a:gd name="T40" fmla="*/ 36 w 52"/>
                <a:gd name="T41" fmla="*/ 28 h 61"/>
                <a:gd name="T42" fmla="*/ 36 w 52"/>
                <a:gd name="T43" fmla="*/ 5 h 61"/>
                <a:gd name="T44" fmla="*/ 37 w 52"/>
                <a:gd name="T45" fmla="*/ 3 h 61"/>
                <a:gd name="T46" fmla="*/ 35 w 52"/>
                <a:gd name="T47" fmla="*/ 0 h 61"/>
                <a:gd name="T48" fmla="*/ 17 w 52"/>
                <a:gd name="T49" fmla="*/ 0 h 61"/>
                <a:gd name="T50" fmla="*/ 15 w 52"/>
                <a:gd name="T51" fmla="*/ 3 h 61"/>
                <a:gd name="T52" fmla="*/ 16 w 52"/>
                <a:gd name="T53" fmla="*/ 5 h 61"/>
                <a:gd name="T54" fmla="*/ 16 w 52"/>
                <a:gd name="T55" fmla="*/ 28 h 61"/>
                <a:gd name="T56" fmla="*/ 1 w 52"/>
                <a:gd name="T57" fmla="*/ 54 h 61"/>
                <a:gd name="T58" fmla="*/ 1 w 52"/>
                <a:gd name="T59" fmla="*/ 59 h 61"/>
                <a:gd name="T60" fmla="*/ 5 w 52"/>
                <a:gd name="T61" fmla="*/ 61 h 61"/>
                <a:gd name="T62" fmla="*/ 47 w 52"/>
                <a:gd name="T63" fmla="*/ 61 h 61"/>
                <a:gd name="T64" fmla="*/ 51 w 52"/>
                <a:gd name="T65" fmla="*/ 59 h 61"/>
                <a:gd name="T66" fmla="*/ 51 w 52"/>
                <a:gd name="T67"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61">
                  <a:moveTo>
                    <a:pt x="50" y="58"/>
                  </a:moveTo>
                  <a:cubicBezTo>
                    <a:pt x="49" y="59"/>
                    <a:pt x="48" y="60"/>
                    <a:pt x="47" y="60"/>
                  </a:cubicBezTo>
                  <a:cubicBezTo>
                    <a:pt x="5" y="60"/>
                    <a:pt x="5" y="60"/>
                    <a:pt x="5" y="60"/>
                  </a:cubicBezTo>
                  <a:cubicBezTo>
                    <a:pt x="4" y="60"/>
                    <a:pt x="3" y="59"/>
                    <a:pt x="2" y="58"/>
                  </a:cubicBezTo>
                  <a:cubicBezTo>
                    <a:pt x="2" y="57"/>
                    <a:pt x="2" y="56"/>
                    <a:pt x="2" y="54"/>
                  </a:cubicBezTo>
                  <a:cubicBezTo>
                    <a:pt x="17" y="28"/>
                    <a:pt x="17" y="28"/>
                    <a:pt x="17" y="28"/>
                  </a:cubicBezTo>
                  <a:cubicBezTo>
                    <a:pt x="18" y="28"/>
                    <a:pt x="18" y="28"/>
                    <a:pt x="18" y="28"/>
                  </a:cubicBezTo>
                  <a:cubicBezTo>
                    <a:pt x="18" y="5"/>
                    <a:pt x="18" y="5"/>
                    <a:pt x="18" y="5"/>
                  </a:cubicBezTo>
                  <a:cubicBezTo>
                    <a:pt x="34" y="5"/>
                    <a:pt x="34" y="5"/>
                    <a:pt x="34" y="5"/>
                  </a:cubicBezTo>
                  <a:cubicBezTo>
                    <a:pt x="34" y="28"/>
                    <a:pt x="34" y="28"/>
                    <a:pt x="34" y="28"/>
                  </a:cubicBezTo>
                  <a:cubicBezTo>
                    <a:pt x="50" y="54"/>
                    <a:pt x="50" y="54"/>
                    <a:pt x="50" y="54"/>
                  </a:cubicBezTo>
                  <a:cubicBezTo>
                    <a:pt x="50" y="56"/>
                    <a:pt x="50" y="57"/>
                    <a:pt x="50" y="58"/>
                  </a:cubicBezTo>
                  <a:moveTo>
                    <a:pt x="16" y="3"/>
                  </a:moveTo>
                  <a:cubicBezTo>
                    <a:pt x="16" y="2"/>
                    <a:pt x="16" y="1"/>
                    <a:pt x="17" y="1"/>
                  </a:cubicBezTo>
                  <a:cubicBezTo>
                    <a:pt x="35" y="1"/>
                    <a:pt x="35" y="1"/>
                    <a:pt x="35" y="1"/>
                  </a:cubicBezTo>
                  <a:cubicBezTo>
                    <a:pt x="36" y="1"/>
                    <a:pt x="36" y="2"/>
                    <a:pt x="36" y="3"/>
                  </a:cubicBezTo>
                  <a:cubicBezTo>
                    <a:pt x="36" y="3"/>
                    <a:pt x="36" y="4"/>
                    <a:pt x="35" y="4"/>
                  </a:cubicBezTo>
                  <a:cubicBezTo>
                    <a:pt x="17" y="4"/>
                    <a:pt x="17" y="4"/>
                    <a:pt x="17" y="4"/>
                  </a:cubicBezTo>
                  <a:cubicBezTo>
                    <a:pt x="16" y="4"/>
                    <a:pt x="16" y="3"/>
                    <a:pt x="16" y="3"/>
                  </a:cubicBezTo>
                  <a:moveTo>
                    <a:pt x="51" y="54"/>
                  </a:moveTo>
                  <a:cubicBezTo>
                    <a:pt x="36" y="28"/>
                    <a:pt x="36" y="28"/>
                    <a:pt x="36" y="28"/>
                  </a:cubicBezTo>
                  <a:cubicBezTo>
                    <a:pt x="36" y="5"/>
                    <a:pt x="36" y="5"/>
                    <a:pt x="36" y="5"/>
                  </a:cubicBezTo>
                  <a:cubicBezTo>
                    <a:pt x="37" y="5"/>
                    <a:pt x="37" y="4"/>
                    <a:pt x="37" y="3"/>
                  </a:cubicBezTo>
                  <a:cubicBezTo>
                    <a:pt x="37" y="1"/>
                    <a:pt x="36" y="0"/>
                    <a:pt x="35" y="0"/>
                  </a:cubicBezTo>
                  <a:cubicBezTo>
                    <a:pt x="17" y="0"/>
                    <a:pt x="17" y="0"/>
                    <a:pt x="17" y="0"/>
                  </a:cubicBezTo>
                  <a:cubicBezTo>
                    <a:pt x="16" y="0"/>
                    <a:pt x="15" y="1"/>
                    <a:pt x="15" y="3"/>
                  </a:cubicBezTo>
                  <a:cubicBezTo>
                    <a:pt x="15" y="4"/>
                    <a:pt x="15" y="5"/>
                    <a:pt x="16" y="5"/>
                  </a:cubicBezTo>
                  <a:cubicBezTo>
                    <a:pt x="16" y="28"/>
                    <a:pt x="16" y="28"/>
                    <a:pt x="16" y="28"/>
                  </a:cubicBezTo>
                  <a:cubicBezTo>
                    <a:pt x="1" y="54"/>
                    <a:pt x="1" y="54"/>
                    <a:pt x="1" y="54"/>
                  </a:cubicBezTo>
                  <a:cubicBezTo>
                    <a:pt x="0" y="55"/>
                    <a:pt x="0" y="57"/>
                    <a:pt x="1" y="59"/>
                  </a:cubicBezTo>
                  <a:cubicBezTo>
                    <a:pt x="2" y="60"/>
                    <a:pt x="4" y="61"/>
                    <a:pt x="5" y="61"/>
                  </a:cubicBezTo>
                  <a:cubicBezTo>
                    <a:pt x="47" y="61"/>
                    <a:pt x="47" y="61"/>
                    <a:pt x="47" y="61"/>
                  </a:cubicBezTo>
                  <a:cubicBezTo>
                    <a:pt x="48" y="61"/>
                    <a:pt x="50" y="60"/>
                    <a:pt x="51" y="59"/>
                  </a:cubicBezTo>
                  <a:cubicBezTo>
                    <a:pt x="52" y="57"/>
                    <a:pt x="52" y="55"/>
                    <a:pt x="51" y="5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1" name="Oval 210"/>
            <p:cNvSpPr>
              <a:spLocks noChangeArrowheads="1"/>
            </p:cNvSpPr>
            <p:nvPr/>
          </p:nvSpPr>
          <p:spPr bwMode="auto">
            <a:xfrm>
              <a:off x="7223954" y="3910196"/>
              <a:ext cx="33239" cy="25419"/>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2" name="Rectangle 211"/>
            <p:cNvSpPr>
              <a:spLocks noChangeArrowheads="1"/>
            </p:cNvSpPr>
            <p:nvPr/>
          </p:nvSpPr>
          <p:spPr bwMode="auto">
            <a:xfrm>
              <a:off x="7223954" y="3910196"/>
              <a:ext cx="33239"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3" name="Oval 212"/>
            <p:cNvSpPr>
              <a:spLocks noChangeArrowheads="1"/>
            </p:cNvSpPr>
            <p:nvPr/>
          </p:nvSpPr>
          <p:spPr bwMode="auto">
            <a:xfrm>
              <a:off x="7268924" y="3851538"/>
              <a:ext cx="25418"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4" name="Rectangle 213"/>
            <p:cNvSpPr>
              <a:spLocks noChangeArrowheads="1"/>
            </p:cNvSpPr>
            <p:nvPr/>
          </p:nvSpPr>
          <p:spPr bwMode="auto">
            <a:xfrm>
              <a:off x="7268924" y="3851538"/>
              <a:ext cx="25418"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5" name="Oval 214"/>
            <p:cNvSpPr>
              <a:spLocks noChangeArrowheads="1"/>
            </p:cNvSpPr>
            <p:nvPr/>
          </p:nvSpPr>
          <p:spPr bwMode="auto">
            <a:xfrm>
              <a:off x="7294344" y="3896509"/>
              <a:ext cx="39105" cy="39105"/>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6" name="Rectangle 215"/>
            <p:cNvSpPr>
              <a:spLocks noChangeArrowheads="1"/>
            </p:cNvSpPr>
            <p:nvPr/>
          </p:nvSpPr>
          <p:spPr bwMode="auto">
            <a:xfrm>
              <a:off x="7294344" y="3896509"/>
              <a:ext cx="39105" cy="3910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7" name="Oval 216"/>
            <p:cNvSpPr>
              <a:spLocks noChangeArrowheads="1"/>
            </p:cNvSpPr>
            <p:nvPr/>
          </p:nvSpPr>
          <p:spPr bwMode="auto">
            <a:xfrm>
              <a:off x="7257193" y="3974719"/>
              <a:ext cx="19553" cy="19553"/>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Rectangle 217"/>
            <p:cNvSpPr>
              <a:spLocks noChangeArrowheads="1"/>
            </p:cNvSpPr>
            <p:nvPr/>
          </p:nvSpPr>
          <p:spPr bwMode="auto">
            <a:xfrm>
              <a:off x="7257193" y="3974719"/>
              <a:ext cx="19553" cy="1955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218"/>
            <p:cNvSpPr>
              <a:spLocks noEditPoints="1"/>
            </p:cNvSpPr>
            <p:nvPr/>
          </p:nvSpPr>
          <p:spPr bwMode="auto">
            <a:xfrm>
              <a:off x="7128145" y="4244546"/>
              <a:ext cx="295245" cy="129048"/>
            </a:xfrm>
            <a:custGeom>
              <a:avLst/>
              <a:gdLst>
                <a:gd name="T0" fmla="*/ 32 w 46"/>
                <a:gd name="T1" fmla="*/ 17 h 20"/>
                <a:gd name="T2" fmla="*/ 33 w 46"/>
                <a:gd name="T3" fmla="*/ 15 h 20"/>
                <a:gd name="T4" fmla="*/ 35 w 46"/>
                <a:gd name="T5" fmla="*/ 17 h 20"/>
                <a:gd name="T6" fmla="*/ 33 w 46"/>
                <a:gd name="T7" fmla="*/ 18 h 20"/>
                <a:gd name="T8" fmla="*/ 32 w 46"/>
                <a:gd name="T9" fmla="*/ 17 h 20"/>
                <a:gd name="T10" fmla="*/ 12 w 46"/>
                <a:gd name="T11" fmla="*/ 13 h 20"/>
                <a:gd name="T12" fmla="*/ 14 w 46"/>
                <a:gd name="T13" fmla="*/ 11 h 20"/>
                <a:gd name="T14" fmla="*/ 17 w 46"/>
                <a:gd name="T15" fmla="*/ 13 h 20"/>
                <a:gd name="T16" fmla="*/ 14 w 46"/>
                <a:gd name="T17" fmla="*/ 16 h 20"/>
                <a:gd name="T18" fmla="*/ 12 w 46"/>
                <a:gd name="T19" fmla="*/ 13 h 20"/>
                <a:gd name="T20" fmla="*/ 23 w 46"/>
                <a:gd name="T21" fmla="*/ 10 h 20"/>
                <a:gd name="T22" fmla="*/ 27 w 46"/>
                <a:gd name="T23" fmla="*/ 6 h 20"/>
                <a:gd name="T24" fmla="*/ 31 w 46"/>
                <a:gd name="T25" fmla="*/ 10 h 20"/>
                <a:gd name="T26" fmla="*/ 27 w 46"/>
                <a:gd name="T27" fmla="*/ 14 h 20"/>
                <a:gd name="T28" fmla="*/ 23 w 46"/>
                <a:gd name="T29" fmla="*/ 10 h 20"/>
                <a:gd name="T30" fmla="*/ 18 w 46"/>
                <a:gd name="T31" fmla="*/ 5 h 20"/>
                <a:gd name="T32" fmla="*/ 20 w 46"/>
                <a:gd name="T33" fmla="*/ 3 h 20"/>
                <a:gd name="T34" fmla="*/ 22 w 46"/>
                <a:gd name="T35" fmla="*/ 5 h 20"/>
                <a:gd name="T36" fmla="*/ 20 w 46"/>
                <a:gd name="T37" fmla="*/ 7 h 20"/>
                <a:gd name="T38" fmla="*/ 18 w 46"/>
                <a:gd name="T39" fmla="*/ 5 h 20"/>
                <a:gd name="T40" fmla="*/ 28 w 46"/>
                <a:gd name="T41" fmla="*/ 4 h 20"/>
                <a:gd name="T42" fmla="*/ 29 w 46"/>
                <a:gd name="T43" fmla="*/ 3 h 20"/>
                <a:gd name="T44" fmla="*/ 30 w 46"/>
                <a:gd name="T45" fmla="*/ 4 h 20"/>
                <a:gd name="T46" fmla="*/ 29 w 46"/>
                <a:gd name="T47" fmla="*/ 4 h 20"/>
                <a:gd name="T48" fmla="*/ 28 w 46"/>
                <a:gd name="T49" fmla="*/ 4 h 20"/>
                <a:gd name="T50" fmla="*/ 16 w 46"/>
                <a:gd name="T51" fmla="*/ 2 h 20"/>
                <a:gd name="T52" fmla="*/ 9 w 46"/>
                <a:gd name="T53" fmla="*/ 2 h 20"/>
                <a:gd name="T54" fmla="*/ 0 w 46"/>
                <a:gd name="T55" fmla="*/ 17 h 20"/>
                <a:gd name="T56" fmla="*/ 0 w 46"/>
                <a:gd name="T57" fmla="*/ 19 h 20"/>
                <a:gd name="T58" fmla="*/ 2 w 46"/>
                <a:gd name="T59" fmla="*/ 20 h 20"/>
                <a:gd name="T60" fmla="*/ 44 w 46"/>
                <a:gd name="T61" fmla="*/ 20 h 20"/>
                <a:gd name="T62" fmla="*/ 46 w 46"/>
                <a:gd name="T63" fmla="*/ 19 h 20"/>
                <a:gd name="T64" fmla="*/ 46 w 46"/>
                <a:gd name="T65" fmla="*/ 17 h 20"/>
                <a:gd name="T66" fmla="*/ 37 w 46"/>
                <a:gd name="T67" fmla="*/ 2 h 20"/>
                <a:gd name="T68" fmla="*/ 31 w 46"/>
                <a:gd name="T69" fmla="*/ 2 h 20"/>
                <a:gd name="T70" fmla="*/ 29 w 46"/>
                <a:gd name="T71" fmla="*/ 1 h 20"/>
                <a:gd name="T72" fmla="*/ 27 w 46"/>
                <a:gd name="T73" fmla="*/ 2 h 20"/>
                <a:gd name="T74" fmla="*/ 23 w 46"/>
                <a:gd name="T75" fmla="*/ 2 h 20"/>
                <a:gd name="T76" fmla="*/ 20 w 46"/>
                <a:gd name="T77" fmla="*/ 0 h 20"/>
                <a:gd name="T78" fmla="*/ 16 w 46"/>
                <a:gd name="T79"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 h="20">
                  <a:moveTo>
                    <a:pt x="32" y="17"/>
                  </a:moveTo>
                  <a:cubicBezTo>
                    <a:pt x="32" y="16"/>
                    <a:pt x="33" y="15"/>
                    <a:pt x="33" y="15"/>
                  </a:cubicBezTo>
                  <a:cubicBezTo>
                    <a:pt x="34" y="15"/>
                    <a:pt x="35" y="16"/>
                    <a:pt x="35" y="17"/>
                  </a:cubicBezTo>
                  <a:cubicBezTo>
                    <a:pt x="35" y="17"/>
                    <a:pt x="34" y="18"/>
                    <a:pt x="33" y="18"/>
                  </a:cubicBezTo>
                  <a:cubicBezTo>
                    <a:pt x="33" y="18"/>
                    <a:pt x="32" y="17"/>
                    <a:pt x="32" y="17"/>
                  </a:cubicBezTo>
                  <a:moveTo>
                    <a:pt x="12" y="13"/>
                  </a:moveTo>
                  <a:cubicBezTo>
                    <a:pt x="12" y="12"/>
                    <a:pt x="13" y="11"/>
                    <a:pt x="14" y="11"/>
                  </a:cubicBezTo>
                  <a:cubicBezTo>
                    <a:pt x="16" y="11"/>
                    <a:pt x="17" y="12"/>
                    <a:pt x="17" y="13"/>
                  </a:cubicBezTo>
                  <a:cubicBezTo>
                    <a:pt x="17" y="15"/>
                    <a:pt x="16" y="16"/>
                    <a:pt x="14" y="16"/>
                  </a:cubicBezTo>
                  <a:cubicBezTo>
                    <a:pt x="13" y="16"/>
                    <a:pt x="12" y="15"/>
                    <a:pt x="12" y="13"/>
                  </a:cubicBezTo>
                  <a:moveTo>
                    <a:pt x="23" y="10"/>
                  </a:moveTo>
                  <a:cubicBezTo>
                    <a:pt x="23" y="8"/>
                    <a:pt x="25" y="6"/>
                    <a:pt x="27" y="6"/>
                  </a:cubicBezTo>
                  <a:cubicBezTo>
                    <a:pt x="29" y="6"/>
                    <a:pt x="31" y="8"/>
                    <a:pt x="31" y="10"/>
                  </a:cubicBezTo>
                  <a:cubicBezTo>
                    <a:pt x="31" y="12"/>
                    <a:pt x="29" y="14"/>
                    <a:pt x="27" y="14"/>
                  </a:cubicBezTo>
                  <a:cubicBezTo>
                    <a:pt x="25" y="14"/>
                    <a:pt x="23" y="12"/>
                    <a:pt x="23" y="10"/>
                  </a:cubicBezTo>
                  <a:moveTo>
                    <a:pt x="18" y="5"/>
                  </a:moveTo>
                  <a:cubicBezTo>
                    <a:pt x="18" y="4"/>
                    <a:pt x="19" y="3"/>
                    <a:pt x="20" y="3"/>
                  </a:cubicBezTo>
                  <a:cubicBezTo>
                    <a:pt x="21" y="3"/>
                    <a:pt x="22" y="4"/>
                    <a:pt x="22" y="5"/>
                  </a:cubicBezTo>
                  <a:cubicBezTo>
                    <a:pt x="22" y="6"/>
                    <a:pt x="21" y="7"/>
                    <a:pt x="20" y="7"/>
                  </a:cubicBezTo>
                  <a:cubicBezTo>
                    <a:pt x="19" y="7"/>
                    <a:pt x="18" y="6"/>
                    <a:pt x="18" y="5"/>
                  </a:cubicBezTo>
                  <a:moveTo>
                    <a:pt x="28" y="4"/>
                  </a:moveTo>
                  <a:cubicBezTo>
                    <a:pt x="28" y="3"/>
                    <a:pt x="29" y="3"/>
                    <a:pt x="29" y="3"/>
                  </a:cubicBezTo>
                  <a:cubicBezTo>
                    <a:pt x="29" y="3"/>
                    <a:pt x="30" y="3"/>
                    <a:pt x="30" y="4"/>
                  </a:cubicBezTo>
                  <a:cubicBezTo>
                    <a:pt x="30" y="4"/>
                    <a:pt x="29" y="4"/>
                    <a:pt x="29" y="4"/>
                  </a:cubicBezTo>
                  <a:cubicBezTo>
                    <a:pt x="29" y="4"/>
                    <a:pt x="28" y="4"/>
                    <a:pt x="28" y="4"/>
                  </a:cubicBezTo>
                  <a:moveTo>
                    <a:pt x="16" y="2"/>
                  </a:moveTo>
                  <a:cubicBezTo>
                    <a:pt x="9" y="2"/>
                    <a:pt x="9" y="2"/>
                    <a:pt x="9" y="2"/>
                  </a:cubicBezTo>
                  <a:cubicBezTo>
                    <a:pt x="0" y="17"/>
                    <a:pt x="0" y="17"/>
                    <a:pt x="0" y="17"/>
                  </a:cubicBezTo>
                  <a:cubicBezTo>
                    <a:pt x="0" y="18"/>
                    <a:pt x="0" y="19"/>
                    <a:pt x="0" y="19"/>
                  </a:cubicBezTo>
                  <a:cubicBezTo>
                    <a:pt x="1" y="20"/>
                    <a:pt x="2" y="20"/>
                    <a:pt x="2" y="20"/>
                  </a:cubicBezTo>
                  <a:cubicBezTo>
                    <a:pt x="44" y="20"/>
                    <a:pt x="44" y="20"/>
                    <a:pt x="44" y="20"/>
                  </a:cubicBezTo>
                  <a:cubicBezTo>
                    <a:pt x="44" y="20"/>
                    <a:pt x="45" y="20"/>
                    <a:pt x="46" y="19"/>
                  </a:cubicBezTo>
                  <a:cubicBezTo>
                    <a:pt x="46" y="19"/>
                    <a:pt x="46" y="18"/>
                    <a:pt x="46" y="17"/>
                  </a:cubicBezTo>
                  <a:cubicBezTo>
                    <a:pt x="37" y="2"/>
                    <a:pt x="37" y="2"/>
                    <a:pt x="37" y="2"/>
                  </a:cubicBezTo>
                  <a:cubicBezTo>
                    <a:pt x="31" y="2"/>
                    <a:pt x="31" y="2"/>
                    <a:pt x="31" y="2"/>
                  </a:cubicBezTo>
                  <a:cubicBezTo>
                    <a:pt x="30" y="2"/>
                    <a:pt x="30" y="1"/>
                    <a:pt x="29" y="1"/>
                  </a:cubicBezTo>
                  <a:cubicBezTo>
                    <a:pt x="28" y="1"/>
                    <a:pt x="28" y="2"/>
                    <a:pt x="27" y="2"/>
                  </a:cubicBezTo>
                  <a:cubicBezTo>
                    <a:pt x="23" y="2"/>
                    <a:pt x="23" y="2"/>
                    <a:pt x="23" y="2"/>
                  </a:cubicBezTo>
                  <a:cubicBezTo>
                    <a:pt x="23" y="1"/>
                    <a:pt x="21" y="0"/>
                    <a:pt x="20" y="0"/>
                  </a:cubicBezTo>
                  <a:cubicBezTo>
                    <a:pt x="18" y="0"/>
                    <a:pt x="17" y="1"/>
                    <a:pt x="16" y="2"/>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0" name="Freeform 220"/>
            <p:cNvSpPr>
              <a:spLocks noEditPoints="1"/>
            </p:cNvSpPr>
            <p:nvPr/>
          </p:nvSpPr>
          <p:spPr bwMode="auto">
            <a:xfrm>
              <a:off x="6482906" y="1552141"/>
              <a:ext cx="328485" cy="289380"/>
            </a:xfrm>
            <a:custGeom>
              <a:avLst/>
              <a:gdLst>
                <a:gd name="T0" fmla="*/ 9 w 51"/>
                <a:gd name="T1" fmla="*/ 23 h 45"/>
                <a:gd name="T2" fmla="*/ 11 w 51"/>
                <a:gd name="T3" fmla="*/ 21 h 45"/>
                <a:gd name="T4" fmla="*/ 23 w 51"/>
                <a:gd name="T5" fmla="*/ 21 h 45"/>
                <a:gd name="T6" fmla="*/ 24 w 51"/>
                <a:gd name="T7" fmla="*/ 23 h 45"/>
                <a:gd name="T8" fmla="*/ 23 w 51"/>
                <a:gd name="T9" fmla="*/ 24 h 45"/>
                <a:gd name="T10" fmla="*/ 11 w 51"/>
                <a:gd name="T11" fmla="*/ 24 h 45"/>
                <a:gd name="T12" fmla="*/ 9 w 51"/>
                <a:gd name="T13" fmla="*/ 23 h 45"/>
                <a:gd name="T14" fmla="*/ 9 w 51"/>
                <a:gd name="T15" fmla="*/ 17 h 45"/>
                <a:gd name="T16" fmla="*/ 11 w 51"/>
                <a:gd name="T17" fmla="*/ 15 h 45"/>
                <a:gd name="T18" fmla="*/ 40 w 51"/>
                <a:gd name="T19" fmla="*/ 15 h 45"/>
                <a:gd name="T20" fmla="*/ 42 w 51"/>
                <a:gd name="T21" fmla="*/ 17 h 45"/>
                <a:gd name="T22" fmla="*/ 40 w 51"/>
                <a:gd name="T23" fmla="*/ 18 h 45"/>
                <a:gd name="T24" fmla="*/ 11 w 51"/>
                <a:gd name="T25" fmla="*/ 18 h 45"/>
                <a:gd name="T26" fmla="*/ 9 w 51"/>
                <a:gd name="T27" fmla="*/ 17 h 45"/>
                <a:gd name="T28" fmla="*/ 9 w 51"/>
                <a:gd name="T29" fmla="*/ 11 h 45"/>
                <a:gd name="T30" fmla="*/ 11 w 51"/>
                <a:gd name="T31" fmla="*/ 9 h 45"/>
                <a:gd name="T32" fmla="*/ 35 w 51"/>
                <a:gd name="T33" fmla="*/ 9 h 45"/>
                <a:gd name="T34" fmla="*/ 36 w 51"/>
                <a:gd name="T35" fmla="*/ 11 h 45"/>
                <a:gd name="T36" fmla="*/ 35 w 51"/>
                <a:gd name="T37" fmla="*/ 12 h 45"/>
                <a:gd name="T38" fmla="*/ 11 w 51"/>
                <a:gd name="T39" fmla="*/ 12 h 45"/>
                <a:gd name="T40" fmla="*/ 9 w 51"/>
                <a:gd name="T41" fmla="*/ 11 h 45"/>
                <a:gd name="T42" fmla="*/ 6 w 51"/>
                <a:gd name="T43" fmla="*/ 0 h 45"/>
                <a:gd name="T44" fmla="*/ 0 w 51"/>
                <a:gd name="T45" fmla="*/ 6 h 45"/>
                <a:gd name="T46" fmla="*/ 0 w 51"/>
                <a:gd name="T47" fmla="*/ 27 h 45"/>
                <a:gd name="T48" fmla="*/ 6 w 51"/>
                <a:gd name="T49" fmla="*/ 33 h 45"/>
                <a:gd name="T50" fmla="*/ 9 w 51"/>
                <a:gd name="T51" fmla="*/ 33 h 45"/>
                <a:gd name="T52" fmla="*/ 9 w 51"/>
                <a:gd name="T53" fmla="*/ 43 h 45"/>
                <a:gd name="T54" fmla="*/ 10 w 51"/>
                <a:gd name="T55" fmla="*/ 44 h 45"/>
                <a:gd name="T56" fmla="*/ 12 w 51"/>
                <a:gd name="T57" fmla="*/ 44 h 45"/>
                <a:gd name="T58" fmla="*/ 24 w 51"/>
                <a:gd name="T59" fmla="*/ 33 h 45"/>
                <a:gd name="T60" fmla="*/ 45 w 51"/>
                <a:gd name="T61" fmla="*/ 33 h 45"/>
                <a:gd name="T62" fmla="*/ 51 w 51"/>
                <a:gd name="T63" fmla="*/ 27 h 45"/>
                <a:gd name="T64" fmla="*/ 51 w 51"/>
                <a:gd name="T65" fmla="*/ 6 h 45"/>
                <a:gd name="T66" fmla="*/ 45 w 51"/>
                <a:gd name="T67" fmla="*/ 0 h 45"/>
                <a:gd name="T68" fmla="*/ 6 w 51"/>
                <a:gd name="T6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5">
                  <a:moveTo>
                    <a:pt x="9" y="23"/>
                  </a:moveTo>
                  <a:cubicBezTo>
                    <a:pt x="9" y="22"/>
                    <a:pt x="10" y="21"/>
                    <a:pt x="11" y="21"/>
                  </a:cubicBezTo>
                  <a:cubicBezTo>
                    <a:pt x="23" y="21"/>
                    <a:pt x="23" y="21"/>
                    <a:pt x="23" y="21"/>
                  </a:cubicBezTo>
                  <a:cubicBezTo>
                    <a:pt x="23" y="21"/>
                    <a:pt x="24" y="22"/>
                    <a:pt x="24" y="23"/>
                  </a:cubicBezTo>
                  <a:cubicBezTo>
                    <a:pt x="24" y="23"/>
                    <a:pt x="23" y="24"/>
                    <a:pt x="23" y="24"/>
                  </a:cubicBezTo>
                  <a:cubicBezTo>
                    <a:pt x="11" y="24"/>
                    <a:pt x="11" y="24"/>
                    <a:pt x="11" y="24"/>
                  </a:cubicBezTo>
                  <a:cubicBezTo>
                    <a:pt x="10" y="24"/>
                    <a:pt x="9" y="23"/>
                    <a:pt x="9" y="23"/>
                  </a:cubicBezTo>
                  <a:moveTo>
                    <a:pt x="9" y="17"/>
                  </a:moveTo>
                  <a:cubicBezTo>
                    <a:pt x="9" y="16"/>
                    <a:pt x="10" y="15"/>
                    <a:pt x="11" y="15"/>
                  </a:cubicBezTo>
                  <a:cubicBezTo>
                    <a:pt x="40" y="15"/>
                    <a:pt x="40" y="15"/>
                    <a:pt x="40" y="15"/>
                  </a:cubicBezTo>
                  <a:cubicBezTo>
                    <a:pt x="41" y="15"/>
                    <a:pt x="42" y="16"/>
                    <a:pt x="42" y="17"/>
                  </a:cubicBezTo>
                  <a:cubicBezTo>
                    <a:pt x="42" y="17"/>
                    <a:pt x="41" y="18"/>
                    <a:pt x="40" y="18"/>
                  </a:cubicBezTo>
                  <a:cubicBezTo>
                    <a:pt x="11" y="18"/>
                    <a:pt x="11" y="18"/>
                    <a:pt x="11" y="18"/>
                  </a:cubicBezTo>
                  <a:cubicBezTo>
                    <a:pt x="10" y="18"/>
                    <a:pt x="9" y="17"/>
                    <a:pt x="9" y="17"/>
                  </a:cubicBezTo>
                  <a:moveTo>
                    <a:pt x="9" y="11"/>
                  </a:moveTo>
                  <a:cubicBezTo>
                    <a:pt x="9" y="10"/>
                    <a:pt x="10" y="9"/>
                    <a:pt x="11" y="9"/>
                  </a:cubicBezTo>
                  <a:cubicBezTo>
                    <a:pt x="35" y="9"/>
                    <a:pt x="35" y="9"/>
                    <a:pt x="35" y="9"/>
                  </a:cubicBezTo>
                  <a:cubicBezTo>
                    <a:pt x="35" y="9"/>
                    <a:pt x="36" y="10"/>
                    <a:pt x="36" y="11"/>
                  </a:cubicBezTo>
                  <a:cubicBezTo>
                    <a:pt x="36" y="12"/>
                    <a:pt x="35" y="12"/>
                    <a:pt x="35" y="12"/>
                  </a:cubicBezTo>
                  <a:cubicBezTo>
                    <a:pt x="11" y="12"/>
                    <a:pt x="11" y="12"/>
                    <a:pt x="11" y="12"/>
                  </a:cubicBezTo>
                  <a:cubicBezTo>
                    <a:pt x="10" y="12"/>
                    <a:pt x="9" y="12"/>
                    <a:pt x="9" y="11"/>
                  </a:cubicBezTo>
                  <a:moveTo>
                    <a:pt x="6" y="0"/>
                  </a:moveTo>
                  <a:cubicBezTo>
                    <a:pt x="3" y="0"/>
                    <a:pt x="0" y="3"/>
                    <a:pt x="0" y="6"/>
                  </a:cubicBezTo>
                  <a:cubicBezTo>
                    <a:pt x="0" y="27"/>
                    <a:pt x="0" y="27"/>
                    <a:pt x="0" y="27"/>
                  </a:cubicBezTo>
                  <a:cubicBezTo>
                    <a:pt x="0" y="30"/>
                    <a:pt x="3" y="33"/>
                    <a:pt x="6" y="33"/>
                  </a:cubicBezTo>
                  <a:cubicBezTo>
                    <a:pt x="9" y="33"/>
                    <a:pt x="9" y="33"/>
                    <a:pt x="9" y="33"/>
                  </a:cubicBezTo>
                  <a:cubicBezTo>
                    <a:pt x="9" y="43"/>
                    <a:pt x="9" y="43"/>
                    <a:pt x="9" y="43"/>
                  </a:cubicBezTo>
                  <a:cubicBezTo>
                    <a:pt x="9" y="44"/>
                    <a:pt x="9" y="44"/>
                    <a:pt x="10" y="44"/>
                  </a:cubicBezTo>
                  <a:cubicBezTo>
                    <a:pt x="10" y="45"/>
                    <a:pt x="11" y="45"/>
                    <a:pt x="12" y="44"/>
                  </a:cubicBezTo>
                  <a:cubicBezTo>
                    <a:pt x="24" y="33"/>
                    <a:pt x="24" y="33"/>
                    <a:pt x="24" y="33"/>
                  </a:cubicBezTo>
                  <a:cubicBezTo>
                    <a:pt x="45" y="33"/>
                    <a:pt x="45" y="33"/>
                    <a:pt x="45" y="33"/>
                  </a:cubicBezTo>
                  <a:cubicBezTo>
                    <a:pt x="48" y="33"/>
                    <a:pt x="51" y="30"/>
                    <a:pt x="51" y="27"/>
                  </a:cubicBezTo>
                  <a:cubicBezTo>
                    <a:pt x="51" y="6"/>
                    <a:pt x="51" y="6"/>
                    <a:pt x="51" y="6"/>
                  </a:cubicBezTo>
                  <a:cubicBezTo>
                    <a:pt x="51" y="3"/>
                    <a:pt x="48" y="0"/>
                    <a:pt x="45" y="0"/>
                  </a:cubicBezTo>
                  <a:lnTo>
                    <a:pt x="6"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222"/>
            <p:cNvSpPr>
              <a:spLocks noEditPoints="1"/>
            </p:cNvSpPr>
            <p:nvPr/>
          </p:nvSpPr>
          <p:spPr bwMode="auto">
            <a:xfrm>
              <a:off x="9531172" y="2318607"/>
              <a:ext cx="277648" cy="25419"/>
            </a:xfrm>
            <a:custGeom>
              <a:avLst/>
              <a:gdLst>
                <a:gd name="T0" fmla="*/ 125 w 142"/>
                <a:gd name="T1" fmla="*/ 7 h 13"/>
                <a:gd name="T2" fmla="*/ 139 w 142"/>
                <a:gd name="T3" fmla="*/ 7 h 13"/>
                <a:gd name="T4" fmla="*/ 139 w 142"/>
                <a:gd name="T5" fmla="*/ 10 h 13"/>
                <a:gd name="T6" fmla="*/ 125 w 142"/>
                <a:gd name="T7" fmla="*/ 10 h 13"/>
                <a:gd name="T8" fmla="*/ 125 w 142"/>
                <a:gd name="T9" fmla="*/ 7 h 13"/>
                <a:gd name="T10" fmla="*/ 0 w 142"/>
                <a:gd name="T11" fmla="*/ 13 h 13"/>
                <a:gd name="T12" fmla="*/ 142 w 142"/>
                <a:gd name="T13" fmla="*/ 13 h 13"/>
                <a:gd name="T14" fmla="*/ 142 w 142"/>
                <a:gd name="T15" fmla="*/ 0 h 13"/>
                <a:gd name="T16" fmla="*/ 0 w 142"/>
                <a:gd name="T17" fmla="*/ 0 h 13"/>
                <a:gd name="T18" fmla="*/ 0 w 142"/>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
                  <a:moveTo>
                    <a:pt x="125" y="7"/>
                  </a:moveTo>
                  <a:lnTo>
                    <a:pt x="139" y="7"/>
                  </a:lnTo>
                  <a:lnTo>
                    <a:pt x="139" y="10"/>
                  </a:lnTo>
                  <a:lnTo>
                    <a:pt x="125" y="10"/>
                  </a:lnTo>
                  <a:lnTo>
                    <a:pt x="125" y="7"/>
                  </a:lnTo>
                  <a:close/>
                  <a:moveTo>
                    <a:pt x="0" y="13"/>
                  </a:moveTo>
                  <a:lnTo>
                    <a:pt x="142" y="13"/>
                  </a:lnTo>
                  <a:lnTo>
                    <a:pt x="142" y="0"/>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2" name="Rectangle 223"/>
            <p:cNvSpPr>
              <a:spLocks noChangeArrowheads="1"/>
            </p:cNvSpPr>
            <p:nvPr/>
          </p:nvSpPr>
          <p:spPr bwMode="auto">
            <a:xfrm>
              <a:off x="9531172" y="2318607"/>
              <a:ext cx="277648" cy="2541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224"/>
            <p:cNvSpPr>
              <a:spLocks noEditPoints="1"/>
            </p:cNvSpPr>
            <p:nvPr/>
          </p:nvSpPr>
          <p:spPr bwMode="auto">
            <a:xfrm>
              <a:off x="9544858" y="2158275"/>
              <a:ext cx="250274" cy="154467"/>
            </a:xfrm>
            <a:custGeom>
              <a:avLst/>
              <a:gdLst>
                <a:gd name="T0" fmla="*/ 115 w 128"/>
                <a:gd name="T1" fmla="*/ 69 h 79"/>
                <a:gd name="T2" fmla="*/ 13 w 128"/>
                <a:gd name="T3" fmla="*/ 69 h 79"/>
                <a:gd name="T4" fmla="*/ 13 w 128"/>
                <a:gd name="T5" fmla="*/ 10 h 79"/>
                <a:gd name="T6" fmla="*/ 115 w 128"/>
                <a:gd name="T7" fmla="*/ 10 h 79"/>
                <a:gd name="T8" fmla="*/ 115 w 128"/>
                <a:gd name="T9" fmla="*/ 69 h 79"/>
                <a:gd name="T10" fmla="*/ 128 w 128"/>
                <a:gd name="T11" fmla="*/ 0 h 79"/>
                <a:gd name="T12" fmla="*/ 0 w 128"/>
                <a:gd name="T13" fmla="*/ 0 h 79"/>
                <a:gd name="T14" fmla="*/ 0 w 128"/>
                <a:gd name="T15" fmla="*/ 79 h 79"/>
                <a:gd name="T16" fmla="*/ 128 w 128"/>
                <a:gd name="T17" fmla="*/ 79 h 79"/>
                <a:gd name="T18" fmla="*/ 128 w 128"/>
                <a:gd name="T19"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79">
                  <a:moveTo>
                    <a:pt x="115" y="69"/>
                  </a:moveTo>
                  <a:lnTo>
                    <a:pt x="13" y="69"/>
                  </a:lnTo>
                  <a:lnTo>
                    <a:pt x="13" y="10"/>
                  </a:lnTo>
                  <a:lnTo>
                    <a:pt x="115" y="10"/>
                  </a:lnTo>
                  <a:lnTo>
                    <a:pt x="115" y="69"/>
                  </a:lnTo>
                  <a:close/>
                  <a:moveTo>
                    <a:pt x="128" y="0"/>
                  </a:moveTo>
                  <a:lnTo>
                    <a:pt x="0" y="0"/>
                  </a:lnTo>
                  <a:lnTo>
                    <a:pt x="0" y="79"/>
                  </a:lnTo>
                  <a:lnTo>
                    <a:pt x="128" y="79"/>
                  </a:lnTo>
                  <a:lnTo>
                    <a:pt x="12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4" name="Rectangle 225"/>
            <p:cNvSpPr>
              <a:spLocks noChangeArrowheads="1"/>
            </p:cNvSpPr>
            <p:nvPr/>
          </p:nvSpPr>
          <p:spPr bwMode="auto">
            <a:xfrm>
              <a:off x="9544858" y="2158275"/>
              <a:ext cx="250274" cy="154467"/>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226"/>
            <p:cNvSpPr>
              <a:spLocks/>
            </p:cNvSpPr>
            <p:nvPr/>
          </p:nvSpPr>
          <p:spPr bwMode="auto">
            <a:xfrm>
              <a:off x="10098200" y="895171"/>
              <a:ext cx="457533" cy="322620"/>
            </a:xfrm>
            <a:custGeom>
              <a:avLst/>
              <a:gdLst>
                <a:gd name="T0" fmla="*/ 24 w 71"/>
                <a:gd name="T1" fmla="*/ 0 h 50"/>
                <a:gd name="T2" fmla="*/ 24 w 71"/>
                <a:gd name="T3" fmla="*/ 24 h 50"/>
                <a:gd name="T4" fmla="*/ 0 w 71"/>
                <a:gd name="T5" fmla="*/ 24 h 50"/>
                <a:gd name="T6" fmla="*/ 0 w 71"/>
                <a:gd name="T7" fmla="*/ 37 h 50"/>
                <a:gd name="T8" fmla="*/ 19 w 71"/>
                <a:gd name="T9" fmla="*/ 37 h 50"/>
                <a:gd name="T10" fmla="*/ 23 w 71"/>
                <a:gd name="T11" fmla="*/ 28 h 50"/>
                <a:gd name="T12" fmla="*/ 24 w 71"/>
                <a:gd name="T13" fmla="*/ 28 h 50"/>
                <a:gd name="T14" fmla="*/ 24 w 71"/>
                <a:gd name="T15" fmla="*/ 28 h 50"/>
                <a:gd name="T16" fmla="*/ 27 w 71"/>
                <a:gd name="T17" fmla="*/ 40 h 50"/>
                <a:gd name="T18" fmla="*/ 32 w 71"/>
                <a:gd name="T19" fmla="*/ 23 h 50"/>
                <a:gd name="T20" fmla="*/ 32 w 71"/>
                <a:gd name="T21" fmla="*/ 22 h 50"/>
                <a:gd name="T22" fmla="*/ 33 w 71"/>
                <a:gd name="T23" fmla="*/ 23 h 50"/>
                <a:gd name="T24" fmla="*/ 36 w 71"/>
                <a:gd name="T25" fmla="*/ 50 h 50"/>
                <a:gd name="T26" fmla="*/ 40 w 71"/>
                <a:gd name="T27" fmla="*/ 12 h 50"/>
                <a:gd name="T28" fmla="*/ 40 w 71"/>
                <a:gd name="T29" fmla="*/ 12 h 50"/>
                <a:gd name="T30" fmla="*/ 41 w 71"/>
                <a:gd name="T31" fmla="*/ 12 h 50"/>
                <a:gd name="T32" fmla="*/ 44 w 71"/>
                <a:gd name="T33" fmla="*/ 37 h 50"/>
                <a:gd name="T34" fmla="*/ 48 w 71"/>
                <a:gd name="T35" fmla="*/ 29 h 50"/>
                <a:gd name="T36" fmla="*/ 49 w 71"/>
                <a:gd name="T37" fmla="*/ 28 h 50"/>
                <a:gd name="T38" fmla="*/ 50 w 71"/>
                <a:gd name="T39" fmla="*/ 29 h 50"/>
                <a:gd name="T40" fmla="*/ 53 w 71"/>
                <a:gd name="T41" fmla="*/ 37 h 50"/>
                <a:gd name="T42" fmla="*/ 71 w 71"/>
                <a:gd name="T43" fmla="*/ 37 h 50"/>
                <a:gd name="T44" fmla="*/ 71 w 71"/>
                <a:gd name="T45" fmla="*/ 24 h 50"/>
                <a:gd name="T46" fmla="*/ 47 w 71"/>
                <a:gd name="T47" fmla="*/ 24 h 50"/>
                <a:gd name="T48" fmla="*/ 47 w 71"/>
                <a:gd name="T49" fmla="*/ 0 h 50"/>
                <a:gd name="T50" fmla="*/ 24 w 71"/>
                <a:gd name="T5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50">
                  <a:moveTo>
                    <a:pt x="24" y="0"/>
                  </a:moveTo>
                  <a:cubicBezTo>
                    <a:pt x="24" y="24"/>
                    <a:pt x="24" y="24"/>
                    <a:pt x="24" y="24"/>
                  </a:cubicBezTo>
                  <a:cubicBezTo>
                    <a:pt x="0" y="24"/>
                    <a:pt x="0" y="24"/>
                    <a:pt x="0" y="24"/>
                  </a:cubicBezTo>
                  <a:cubicBezTo>
                    <a:pt x="0" y="37"/>
                    <a:pt x="0" y="37"/>
                    <a:pt x="0" y="37"/>
                  </a:cubicBezTo>
                  <a:cubicBezTo>
                    <a:pt x="19" y="37"/>
                    <a:pt x="19" y="37"/>
                    <a:pt x="19" y="37"/>
                  </a:cubicBezTo>
                  <a:cubicBezTo>
                    <a:pt x="23" y="28"/>
                    <a:pt x="23" y="28"/>
                    <a:pt x="23" y="28"/>
                  </a:cubicBezTo>
                  <a:cubicBezTo>
                    <a:pt x="23" y="28"/>
                    <a:pt x="23" y="28"/>
                    <a:pt x="24" y="28"/>
                  </a:cubicBezTo>
                  <a:cubicBezTo>
                    <a:pt x="24" y="28"/>
                    <a:pt x="24" y="28"/>
                    <a:pt x="24" y="28"/>
                  </a:cubicBezTo>
                  <a:cubicBezTo>
                    <a:pt x="27" y="40"/>
                    <a:pt x="27" y="40"/>
                    <a:pt x="27" y="40"/>
                  </a:cubicBezTo>
                  <a:cubicBezTo>
                    <a:pt x="32" y="23"/>
                    <a:pt x="32" y="23"/>
                    <a:pt x="32" y="23"/>
                  </a:cubicBezTo>
                  <a:cubicBezTo>
                    <a:pt x="32" y="22"/>
                    <a:pt x="32" y="22"/>
                    <a:pt x="32" y="22"/>
                  </a:cubicBezTo>
                  <a:cubicBezTo>
                    <a:pt x="33" y="22"/>
                    <a:pt x="33" y="22"/>
                    <a:pt x="33" y="23"/>
                  </a:cubicBezTo>
                  <a:cubicBezTo>
                    <a:pt x="36" y="50"/>
                    <a:pt x="36" y="50"/>
                    <a:pt x="36" y="50"/>
                  </a:cubicBezTo>
                  <a:cubicBezTo>
                    <a:pt x="40" y="12"/>
                    <a:pt x="40" y="12"/>
                    <a:pt x="40" y="12"/>
                  </a:cubicBezTo>
                  <a:cubicBezTo>
                    <a:pt x="40" y="12"/>
                    <a:pt x="40" y="12"/>
                    <a:pt x="40" y="12"/>
                  </a:cubicBezTo>
                  <a:cubicBezTo>
                    <a:pt x="41" y="12"/>
                    <a:pt x="41" y="12"/>
                    <a:pt x="41" y="12"/>
                  </a:cubicBezTo>
                  <a:cubicBezTo>
                    <a:pt x="44" y="37"/>
                    <a:pt x="44" y="37"/>
                    <a:pt x="44" y="37"/>
                  </a:cubicBezTo>
                  <a:cubicBezTo>
                    <a:pt x="48" y="29"/>
                    <a:pt x="48" y="29"/>
                    <a:pt x="48" y="29"/>
                  </a:cubicBezTo>
                  <a:cubicBezTo>
                    <a:pt x="49" y="28"/>
                    <a:pt x="49" y="28"/>
                    <a:pt x="49" y="28"/>
                  </a:cubicBezTo>
                  <a:cubicBezTo>
                    <a:pt x="50" y="28"/>
                    <a:pt x="50" y="28"/>
                    <a:pt x="50" y="29"/>
                  </a:cubicBezTo>
                  <a:cubicBezTo>
                    <a:pt x="53" y="37"/>
                    <a:pt x="53" y="37"/>
                    <a:pt x="53" y="37"/>
                  </a:cubicBezTo>
                  <a:cubicBezTo>
                    <a:pt x="71" y="37"/>
                    <a:pt x="71" y="37"/>
                    <a:pt x="71" y="37"/>
                  </a:cubicBezTo>
                  <a:cubicBezTo>
                    <a:pt x="71" y="24"/>
                    <a:pt x="71" y="24"/>
                    <a:pt x="71" y="24"/>
                  </a:cubicBezTo>
                  <a:cubicBezTo>
                    <a:pt x="47" y="24"/>
                    <a:pt x="47" y="24"/>
                    <a:pt x="47" y="24"/>
                  </a:cubicBezTo>
                  <a:cubicBezTo>
                    <a:pt x="47" y="0"/>
                    <a:pt x="47" y="0"/>
                    <a:pt x="47" y="0"/>
                  </a:cubicBezTo>
                  <a:lnTo>
                    <a:pt x="2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228"/>
            <p:cNvSpPr>
              <a:spLocks/>
            </p:cNvSpPr>
            <p:nvPr/>
          </p:nvSpPr>
          <p:spPr bwMode="auto">
            <a:xfrm>
              <a:off x="10098200" y="1024218"/>
              <a:ext cx="457533" cy="322620"/>
            </a:xfrm>
            <a:custGeom>
              <a:avLst/>
              <a:gdLst>
                <a:gd name="T0" fmla="*/ 37 w 71"/>
                <a:gd name="T1" fmla="*/ 38 h 50"/>
                <a:gd name="T2" fmla="*/ 36 w 71"/>
                <a:gd name="T3" fmla="*/ 39 h 50"/>
                <a:gd name="T4" fmla="*/ 36 w 71"/>
                <a:gd name="T5" fmla="*/ 39 h 50"/>
                <a:gd name="T6" fmla="*/ 36 w 71"/>
                <a:gd name="T7" fmla="*/ 38 h 50"/>
                <a:gd name="T8" fmla="*/ 32 w 71"/>
                <a:gd name="T9" fmla="*/ 7 h 50"/>
                <a:gd name="T10" fmla="*/ 28 w 71"/>
                <a:gd name="T11" fmla="*/ 24 h 50"/>
                <a:gd name="T12" fmla="*/ 27 w 71"/>
                <a:gd name="T13" fmla="*/ 24 h 50"/>
                <a:gd name="T14" fmla="*/ 26 w 71"/>
                <a:gd name="T15" fmla="*/ 24 h 50"/>
                <a:gd name="T16" fmla="*/ 23 w 71"/>
                <a:gd name="T17" fmla="*/ 11 h 50"/>
                <a:gd name="T18" fmla="*/ 20 w 71"/>
                <a:gd name="T19" fmla="*/ 18 h 50"/>
                <a:gd name="T20" fmla="*/ 19 w 71"/>
                <a:gd name="T21" fmla="*/ 18 h 50"/>
                <a:gd name="T22" fmla="*/ 0 w 71"/>
                <a:gd name="T23" fmla="*/ 18 h 50"/>
                <a:gd name="T24" fmla="*/ 0 w 71"/>
                <a:gd name="T25" fmla="*/ 26 h 50"/>
                <a:gd name="T26" fmla="*/ 24 w 71"/>
                <a:gd name="T27" fmla="*/ 26 h 50"/>
                <a:gd name="T28" fmla="*/ 24 w 71"/>
                <a:gd name="T29" fmla="*/ 50 h 50"/>
                <a:gd name="T30" fmla="*/ 47 w 71"/>
                <a:gd name="T31" fmla="*/ 50 h 50"/>
                <a:gd name="T32" fmla="*/ 47 w 71"/>
                <a:gd name="T33" fmla="*/ 26 h 50"/>
                <a:gd name="T34" fmla="*/ 71 w 71"/>
                <a:gd name="T35" fmla="*/ 26 h 50"/>
                <a:gd name="T36" fmla="*/ 71 w 71"/>
                <a:gd name="T37" fmla="*/ 18 h 50"/>
                <a:gd name="T38" fmla="*/ 52 w 71"/>
                <a:gd name="T39" fmla="*/ 18 h 50"/>
                <a:gd name="T40" fmla="*/ 51 w 71"/>
                <a:gd name="T41" fmla="*/ 18 h 50"/>
                <a:gd name="T42" fmla="*/ 49 w 71"/>
                <a:gd name="T43" fmla="*/ 11 h 50"/>
                <a:gd name="T44" fmla="*/ 45 w 71"/>
                <a:gd name="T45" fmla="*/ 20 h 50"/>
                <a:gd name="T46" fmla="*/ 44 w 71"/>
                <a:gd name="T47" fmla="*/ 20 h 50"/>
                <a:gd name="T48" fmla="*/ 43 w 71"/>
                <a:gd name="T49" fmla="*/ 20 h 50"/>
                <a:gd name="T50" fmla="*/ 41 w 71"/>
                <a:gd name="T51" fmla="*/ 0 h 50"/>
                <a:gd name="T52" fmla="*/ 37 w 71"/>
                <a:gd name="T53" fmla="*/ 3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50">
                  <a:moveTo>
                    <a:pt x="37" y="38"/>
                  </a:moveTo>
                  <a:cubicBezTo>
                    <a:pt x="37" y="39"/>
                    <a:pt x="37" y="39"/>
                    <a:pt x="36" y="39"/>
                  </a:cubicBezTo>
                  <a:cubicBezTo>
                    <a:pt x="36" y="39"/>
                    <a:pt x="36" y="39"/>
                    <a:pt x="36" y="39"/>
                  </a:cubicBezTo>
                  <a:cubicBezTo>
                    <a:pt x="36" y="39"/>
                    <a:pt x="36" y="39"/>
                    <a:pt x="36" y="38"/>
                  </a:cubicBezTo>
                  <a:cubicBezTo>
                    <a:pt x="32" y="7"/>
                    <a:pt x="32" y="7"/>
                    <a:pt x="32" y="7"/>
                  </a:cubicBezTo>
                  <a:cubicBezTo>
                    <a:pt x="28" y="24"/>
                    <a:pt x="28" y="24"/>
                    <a:pt x="28" y="24"/>
                  </a:cubicBezTo>
                  <a:cubicBezTo>
                    <a:pt x="27" y="24"/>
                    <a:pt x="27" y="24"/>
                    <a:pt x="27" y="24"/>
                  </a:cubicBezTo>
                  <a:cubicBezTo>
                    <a:pt x="26" y="24"/>
                    <a:pt x="26" y="24"/>
                    <a:pt x="26" y="24"/>
                  </a:cubicBezTo>
                  <a:cubicBezTo>
                    <a:pt x="23" y="11"/>
                    <a:pt x="23" y="11"/>
                    <a:pt x="23" y="11"/>
                  </a:cubicBezTo>
                  <a:cubicBezTo>
                    <a:pt x="20" y="18"/>
                    <a:pt x="20" y="18"/>
                    <a:pt x="20" y="18"/>
                  </a:cubicBezTo>
                  <a:cubicBezTo>
                    <a:pt x="20" y="18"/>
                    <a:pt x="20" y="18"/>
                    <a:pt x="19" y="18"/>
                  </a:cubicBezTo>
                  <a:cubicBezTo>
                    <a:pt x="0" y="18"/>
                    <a:pt x="0" y="18"/>
                    <a:pt x="0" y="18"/>
                  </a:cubicBezTo>
                  <a:cubicBezTo>
                    <a:pt x="0" y="26"/>
                    <a:pt x="0" y="26"/>
                    <a:pt x="0" y="26"/>
                  </a:cubicBezTo>
                  <a:cubicBezTo>
                    <a:pt x="24" y="26"/>
                    <a:pt x="24" y="26"/>
                    <a:pt x="24" y="26"/>
                  </a:cubicBezTo>
                  <a:cubicBezTo>
                    <a:pt x="24" y="50"/>
                    <a:pt x="24" y="50"/>
                    <a:pt x="24" y="50"/>
                  </a:cubicBezTo>
                  <a:cubicBezTo>
                    <a:pt x="47" y="50"/>
                    <a:pt x="47" y="50"/>
                    <a:pt x="47" y="50"/>
                  </a:cubicBezTo>
                  <a:cubicBezTo>
                    <a:pt x="47" y="26"/>
                    <a:pt x="47" y="26"/>
                    <a:pt x="47" y="26"/>
                  </a:cubicBezTo>
                  <a:cubicBezTo>
                    <a:pt x="71" y="26"/>
                    <a:pt x="71" y="26"/>
                    <a:pt x="71" y="26"/>
                  </a:cubicBezTo>
                  <a:cubicBezTo>
                    <a:pt x="71" y="18"/>
                    <a:pt x="71" y="18"/>
                    <a:pt x="71" y="18"/>
                  </a:cubicBezTo>
                  <a:cubicBezTo>
                    <a:pt x="52" y="18"/>
                    <a:pt x="52" y="18"/>
                    <a:pt x="52" y="18"/>
                  </a:cubicBezTo>
                  <a:cubicBezTo>
                    <a:pt x="52" y="18"/>
                    <a:pt x="51" y="18"/>
                    <a:pt x="51" y="18"/>
                  </a:cubicBezTo>
                  <a:cubicBezTo>
                    <a:pt x="49" y="11"/>
                    <a:pt x="49" y="11"/>
                    <a:pt x="49" y="11"/>
                  </a:cubicBezTo>
                  <a:cubicBezTo>
                    <a:pt x="45" y="20"/>
                    <a:pt x="45" y="20"/>
                    <a:pt x="45" y="20"/>
                  </a:cubicBezTo>
                  <a:cubicBezTo>
                    <a:pt x="45" y="20"/>
                    <a:pt x="44" y="20"/>
                    <a:pt x="44" y="20"/>
                  </a:cubicBezTo>
                  <a:cubicBezTo>
                    <a:pt x="43" y="20"/>
                    <a:pt x="43" y="20"/>
                    <a:pt x="43" y="20"/>
                  </a:cubicBezTo>
                  <a:cubicBezTo>
                    <a:pt x="41" y="0"/>
                    <a:pt x="41" y="0"/>
                    <a:pt x="41" y="0"/>
                  </a:cubicBezTo>
                  <a:lnTo>
                    <a:pt x="37" y="3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230"/>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231"/>
            <p:cNvSpPr>
              <a:spLocks/>
            </p:cNvSpPr>
            <p:nvPr/>
          </p:nvSpPr>
          <p:spPr bwMode="auto">
            <a:xfrm>
              <a:off x="8835096" y="496296"/>
              <a:ext cx="142734" cy="295246"/>
            </a:xfrm>
            <a:custGeom>
              <a:avLst/>
              <a:gdLst>
                <a:gd name="T0" fmla="*/ 12 w 22"/>
                <a:gd name="T1" fmla="*/ 0 h 46"/>
                <a:gd name="T2" fmla="*/ 5 w 22"/>
                <a:gd name="T3" fmla="*/ 0 h 46"/>
                <a:gd name="T4" fmla="*/ 0 w 22"/>
                <a:gd name="T5" fmla="*/ 5 h 46"/>
                <a:gd name="T6" fmla="*/ 0 w 22"/>
                <a:gd name="T7" fmla="*/ 20 h 46"/>
                <a:gd name="T8" fmla="*/ 2 w 22"/>
                <a:gd name="T9" fmla="*/ 22 h 46"/>
                <a:gd name="T10" fmla="*/ 4 w 22"/>
                <a:gd name="T11" fmla="*/ 20 h 46"/>
                <a:gd name="T12" fmla="*/ 4 w 22"/>
                <a:gd name="T13" fmla="*/ 7 h 46"/>
                <a:gd name="T14" fmla="*/ 5 w 22"/>
                <a:gd name="T15" fmla="*/ 7 h 46"/>
                <a:gd name="T16" fmla="*/ 5 w 22"/>
                <a:gd name="T17" fmla="*/ 7 h 46"/>
                <a:gd name="T18" fmla="*/ 5 w 22"/>
                <a:gd name="T19" fmla="*/ 7 h 46"/>
                <a:gd name="T20" fmla="*/ 5 w 22"/>
                <a:gd name="T21" fmla="*/ 44 h 46"/>
                <a:gd name="T22" fmla="*/ 8 w 22"/>
                <a:gd name="T23" fmla="*/ 46 h 46"/>
                <a:gd name="T24" fmla="*/ 11 w 22"/>
                <a:gd name="T25" fmla="*/ 44 h 46"/>
                <a:gd name="T26" fmla="*/ 11 w 22"/>
                <a:gd name="T27" fmla="*/ 22 h 46"/>
                <a:gd name="T28" fmla="*/ 11 w 22"/>
                <a:gd name="T29" fmla="*/ 22 h 46"/>
                <a:gd name="T30" fmla="*/ 12 w 22"/>
                <a:gd name="T31" fmla="*/ 22 h 46"/>
                <a:gd name="T32" fmla="*/ 12 w 22"/>
                <a:gd name="T33" fmla="*/ 22 h 46"/>
                <a:gd name="T34" fmla="*/ 12 w 22"/>
                <a:gd name="T35" fmla="*/ 44 h 46"/>
                <a:gd name="T36" fmla="*/ 15 w 22"/>
                <a:gd name="T37" fmla="*/ 46 h 46"/>
                <a:gd name="T38" fmla="*/ 17 w 22"/>
                <a:gd name="T39" fmla="*/ 44 h 46"/>
                <a:gd name="T40" fmla="*/ 17 w 22"/>
                <a:gd name="T41" fmla="*/ 7 h 46"/>
                <a:gd name="T42" fmla="*/ 17 w 22"/>
                <a:gd name="T43" fmla="*/ 7 h 46"/>
                <a:gd name="T44" fmla="*/ 18 w 22"/>
                <a:gd name="T45" fmla="*/ 7 h 46"/>
                <a:gd name="T46" fmla="*/ 18 w 22"/>
                <a:gd name="T47" fmla="*/ 7 h 46"/>
                <a:gd name="T48" fmla="*/ 18 w 22"/>
                <a:gd name="T49" fmla="*/ 20 h 46"/>
                <a:gd name="T50" fmla="*/ 20 w 22"/>
                <a:gd name="T51" fmla="*/ 22 h 46"/>
                <a:gd name="T52" fmla="*/ 22 w 22"/>
                <a:gd name="T53" fmla="*/ 20 h 46"/>
                <a:gd name="T54" fmla="*/ 22 w 22"/>
                <a:gd name="T55" fmla="*/ 5 h 46"/>
                <a:gd name="T56" fmla="*/ 17 w 22"/>
                <a:gd name="T57" fmla="*/ 0 h 46"/>
                <a:gd name="T58" fmla="*/ 12 w 22"/>
                <a:gd name="T5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46">
                  <a:moveTo>
                    <a:pt x="12" y="0"/>
                  </a:moveTo>
                  <a:cubicBezTo>
                    <a:pt x="5" y="0"/>
                    <a:pt x="5" y="0"/>
                    <a:pt x="5" y="0"/>
                  </a:cubicBezTo>
                  <a:cubicBezTo>
                    <a:pt x="2" y="0"/>
                    <a:pt x="0" y="2"/>
                    <a:pt x="0" y="5"/>
                  </a:cubicBezTo>
                  <a:cubicBezTo>
                    <a:pt x="0" y="20"/>
                    <a:pt x="0" y="20"/>
                    <a:pt x="0" y="20"/>
                  </a:cubicBezTo>
                  <a:cubicBezTo>
                    <a:pt x="0" y="21"/>
                    <a:pt x="1" y="22"/>
                    <a:pt x="2" y="22"/>
                  </a:cubicBezTo>
                  <a:cubicBezTo>
                    <a:pt x="4" y="22"/>
                    <a:pt x="4" y="21"/>
                    <a:pt x="4" y="20"/>
                  </a:cubicBezTo>
                  <a:cubicBezTo>
                    <a:pt x="4" y="7"/>
                    <a:pt x="4" y="7"/>
                    <a:pt x="4" y="7"/>
                  </a:cubicBezTo>
                  <a:cubicBezTo>
                    <a:pt x="4" y="7"/>
                    <a:pt x="5" y="7"/>
                    <a:pt x="5" y="7"/>
                  </a:cubicBezTo>
                  <a:cubicBezTo>
                    <a:pt x="5" y="7"/>
                    <a:pt x="5" y="7"/>
                    <a:pt x="5" y="7"/>
                  </a:cubicBezTo>
                  <a:cubicBezTo>
                    <a:pt x="5" y="7"/>
                    <a:pt x="5" y="7"/>
                    <a:pt x="5" y="7"/>
                  </a:cubicBezTo>
                  <a:cubicBezTo>
                    <a:pt x="5" y="44"/>
                    <a:pt x="5" y="44"/>
                    <a:pt x="5" y="44"/>
                  </a:cubicBezTo>
                  <a:cubicBezTo>
                    <a:pt x="5" y="45"/>
                    <a:pt x="7" y="46"/>
                    <a:pt x="8" y="46"/>
                  </a:cubicBezTo>
                  <a:cubicBezTo>
                    <a:pt x="10" y="46"/>
                    <a:pt x="11" y="45"/>
                    <a:pt x="11" y="44"/>
                  </a:cubicBezTo>
                  <a:cubicBezTo>
                    <a:pt x="11" y="22"/>
                    <a:pt x="11" y="22"/>
                    <a:pt x="11" y="22"/>
                  </a:cubicBezTo>
                  <a:cubicBezTo>
                    <a:pt x="11" y="22"/>
                    <a:pt x="11" y="22"/>
                    <a:pt x="11" y="22"/>
                  </a:cubicBezTo>
                  <a:cubicBezTo>
                    <a:pt x="12" y="22"/>
                    <a:pt x="12" y="22"/>
                    <a:pt x="12" y="22"/>
                  </a:cubicBezTo>
                  <a:cubicBezTo>
                    <a:pt x="12" y="22"/>
                    <a:pt x="12" y="22"/>
                    <a:pt x="12" y="22"/>
                  </a:cubicBezTo>
                  <a:cubicBezTo>
                    <a:pt x="12" y="44"/>
                    <a:pt x="12" y="44"/>
                    <a:pt x="12" y="44"/>
                  </a:cubicBezTo>
                  <a:cubicBezTo>
                    <a:pt x="12" y="45"/>
                    <a:pt x="13" y="46"/>
                    <a:pt x="15" y="46"/>
                  </a:cubicBezTo>
                  <a:cubicBezTo>
                    <a:pt x="16" y="46"/>
                    <a:pt x="17" y="45"/>
                    <a:pt x="17" y="44"/>
                  </a:cubicBezTo>
                  <a:cubicBezTo>
                    <a:pt x="17" y="7"/>
                    <a:pt x="17" y="7"/>
                    <a:pt x="17" y="7"/>
                  </a:cubicBezTo>
                  <a:cubicBezTo>
                    <a:pt x="17" y="7"/>
                    <a:pt x="17" y="7"/>
                    <a:pt x="17" y="7"/>
                  </a:cubicBezTo>
                  <a:cubicBezTo>
                    <a:pt x="18" y="7"/>
                    <a:pt x="18" y="7"/>
                    <a:pt x="18" y="7"/>
                  </a:cubicBezTo>
                  <a:cubicBezTo>
                    <a:pt x="18" y="7"/>
                    <a:pt x="18" y="7"/>
                    <a:pt x="18" y="7"/>
                  </a:cubicBezTo>
                  <a:cubicBezTo>
                    <a:pt x="18" y="20"/>
                    <a:pt x="18" y="20"/>
                    <a:pt x="18" y="20"/>
                  </a:cubicBezTo>
                  <a:cubicBezTo>
                    <a:pt x="18" y="21"/>
                    <a:pt x="19" y="22"/>
                    <a:pt x="20" y="22"/>
                  </a:cubicBezTo>
                  <a:cubicBezTo>
                    <a:pt x="21" y="22"/>
                    <a:pt x="22" y="21"/>
                    <a:pt x="22" y="20"/>
                  </a:cubicBezTo>
                  <a:cubicBezTo>
                    <a:pt x="22" y="5"/>
                    <a:pt x="22" y="5"/>
                    <a:pt x="22" y="5"/>
                  </a:cubicBezTo>
                  <a:cubicBezTo>
                    <a:pt x="22" y="2"/>
                    <a:pt x="20" y="0"/>
                    <a:pt x="17" y="0"/>
                  </a:cubicBezTo>
                  <a:lnTo>
                    <a:pt x="12"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9" name="Oval 233"/>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0" name="Oval 234"/>
            <p:cNvSpPr>
              <a:spLocks noChangeArrowheads="1"/>
            </p:cNvSpPr>
            <p:nvPr/>
          </p:nvSpPr>
          <p:spPr bwMode="auto">
            <a:xfrm>
              <a:off x="8880066" y="437638"/>
              <a:ext cx="52792"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236"/>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237"/>
            <p:cNvSpPr>
              <a:spLocks/>
            </p:cNvSpPr>
            <p:nvPr/>
          </p:nvSpPr>
          <p:spPr bwMode="auto">
            <a:xfrm>
              <a:off x="8551581" y="496296"/>
              <a:ext cx="168153" cy="295246"/>
            </a:xfrm>
            <a:custGeom>
              <a:avLst/>
              <a:gdLst>
                <a:gd name="T0" fmla="*/ 8 w 26"/>
                <a:gd name="T1" fmla="*/ 0 h 46"/>
                <a:gd name="T2" fmla="*/ 3 w 26"/>
                <a:gd name="T3" fmla="*/ 6 h 46"/>
                <a:gd name="T4" fmla="*/ 0 w 26"/>
                <a:gd name="T5" fmla="*/ 16 h 46"/>
                <a:gd name="T6" fmla="*/ 1 w 26"/>
                <a:gd name="T7" fmla="*/ 19 h 46"/>
                <a:gd name="T8" fmla="*/ 4 w 26"/>
                <a:gd name="T9" fmla="*/ 17 h 46"/>
                <a:gd name="T10" fmla="*/ 7 w 26"/>
                <a:gd name="T11" fmla="*/ 7 h 46"/>
                <a:gd name="T12" fmla="*/ 8 w 26"/>
                <a:gd name="T13" fmla="*/ 7 h 46"/>
                <a:gd name="T14" fmla="*/ 8 w 26"/>
                <a:gd name="T15" fmla="*/ 7 h 46"/>
                <a:gd name="T16" fmla="*/ 8 w 26"/>
                <a:gd name="T17" fmla="*/ 7 h 46"/>
                <a:gd name="T18" fmla="*/ 2 w 26"/>
                <a:gd name="T19" fmla="*/ 28 h 46"/>
                <a:gd name="T20" fmla="*/ 2 w 26"/>
                <a:gd name="T21" fmla="*/ 28 h 46"/>
                <a:gd name="T22" fmla="*/ 6 w 26"/>
                <a:gd name="T23" fmla="*/ 28 h 46"/>
                <a:gd name="T24" fmla="*/ 7 w 26"/>
                <a:gd name="T25" fmla="*/ 29 h 46"/>
                <a:gd name="T26" fmla="*/ 7 w 26"/>
                <a:gd name="T27" fmla="*/ 44 h 46"/>
                <a:gd name="T28" fmla="*/ 9 w 26"/>
                <a:gd name="T29" fmla="*/ 46 h 46"/>
                <a:gd name="T30" fmla="*/ 12 w 26"/>
                <a:gd name="T31" fmla="*/ 44 h 46"/>
                <a:gd name="T32" fmla="*/ 12 w 26"/>
                <a:gd name="T33" fmla="*/ 29 h 46"/>
                <a:gd name="T34" fmla="*/ 12 w 26"/>
                <a:gd name="T35" fmla="*/ 28 h 46"/>
                <a:gd name="T36" fmla="*/ 12 w 26"/>
                <a:gd name="T37" fmla="*/ 28 h 46"/>
                <a:gd name="T38" fmla="*/ 13 w 26"/>
                <a:gd name="T39" fmla="*/ 28 h 46"/>
                <a:gd name="T40" fmla="*/ 13 w 26"/>
                <a:gd name="T41" fmla="*/ 29 h 46"/>
                <a:gd name="T42" fmla="*/ 13 w 26"/>
                <a:gd name="T43" fmla="*/ 44 h 46"/>
                <a:gd name="T44" fmla="*/ 16 w 26"/>
                <a:gd name="T45" fmla="*/ 46 h 46"/>
                <a:gd name="T46" fmla="*/ 19 w 26"/>
                <a:gd name="T47" fmla="*/ 44 h 46"/>
                <a:gd name="T48" fmla="*/ 19 w 26"/>
                <a:gd name="T49" fmla="*/ 29 h 46"/>
                <a:gd name="T50" fmla="*/ 19 w 26"/>
                <a:gd name="T51" fmla="*/ 28 h 46"/>
                <a:gd name="T52" fmla="*/ 23 w 26"/>
                <a:gd name="T53" fmla="*/ 28 h 46"/>
                <a:gd name="T54" fmla="*/ 24 w 26"/>
                <a:gd name="T55" fmla="*/ 28 h 46"/>
                <a:gd name="T56" fmla="*/ 17 w 26"/>
                <a:gd name="T57" fmla="*/ 7 h 46"/>
                <a:gd name="T58" fmla="*/ 17 w 26"/>
                <a:gd name="T59" fmla="*/ 7 h 46"/>
                <a:gd name="T60" fmla="*/ 18 w 26"/>
                <a:gd name="T61" fmla="*/ 7 h 46"/>
                <a:gd name="T62" fmla="*/ 18 w 26"/>
                <a:gd name="T63" fmla="*/ 7 h 46"/>
                <a:gd name="T64" fmla="*/ 21 w 26"/>
                <a:gd name="T65" fmla="*/ 17 h 46"/>
                <a:gd name="T66" fmla="*/ 24 w 26"/>
                <a:gd name="T67" fmla="*/ 19 h 46"/>
                <a:gd name="T68" fmla="*/ 25 w 26"/>
                <a:gd name="T69" fmla="*/ 16 h 46"/>
                <a:gd name="T70" fmla="*/ 22 w 26"/>
                <a:gd name="T71" fmla="*/ 6 h 46"/>
                <a:gd name="T72" fmla="*/ 17 w 26"/>
                <a:gd name="T73" fmla="*/ 0 h 46"/>
                <a:gd name="T74" fmla="*/ 8 w 26"/>
                <a:gd name="T7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46">
                  <a:moveTo>
                    <a:pt x="8" y="0"/>
                  </a:moveTo>
                  <a:cubicBezTo>
                    <a:pt x="5" y="0"/>
                    <a:pt x="4" y="4"/>
                    <a:pt x="3" y="6"/>
                  </a:cubicBezTo>
                  <a:cubicBezTo>
                    <a:pt x="3" y="6"/>
                    <a:pt x="0" y="16"/>
                    <a:pt x="0" y="16"/>
                  </a:cubicBezTo>
                  <a:cubicBezTo>
                    <a:pt x="0" y="17"/>
                    <a:pt x="0" y="19"/>
                    <a:pt x="1" y="19"/>
                  </a:cubicBezTo>
                  <a:cubicBezTo>
                    <a:pt x="2" y="19"/>
                    <a:pt x="4" y="19"/>
                    <a:pt x="4" y="17"/>
                  </a:cubicBezTo>
                  <a:cubicBezTo>
                    <a:pt x="7" y="7"/>
                    <a:pt x="7" y="7"/>
                    <a:pt x="7" y="7"/>
                  </a:cubicBezTo>
                  <a:cubicBezTo>
                    <a:pt x="7" y="7"/>
                    <a:pt x="7" y="7"/>
                    <a:pt x="8" y="7"/>
                  </a:cubicBezTo>
                  <a:cubicBezTo>
                    <a:pt x="8" y="7"/>
                    <a:pt x="8" y="7"/>
                    <a:pt x="8" y="7"/>
                  </a:cubicBezTo>
                  <a:cubicBezTo>
                    <a:pt x="8" y="7"/>
                    <a:pt x="8" y="7"/>
                    <a:pt x="8" y="7"/>
                  </a:cubicBezTo>
                  <a:cubicBezTo>
                    <a:pt x="2" y="28"/>
                    <a:pt x="2" y="28"/>
                    <a:pt x="2" y="28"/>
                  </a:cubicBezTo>
                  <a:cubicBezTo>
                    <a:pt x="2" y="28"/>
                    <a:pt x="2" y="28"/>
                    <a:pt x="2" y="28"/>
                  </a:cubicBezTo>
                  <a:cubicBezTo>
                    <a:pt x="6" y="28"/>
                    <a:pt x="6" y="28"/>
                    <a:pt x="6" y="28"/>
                  </a:cubicBezTo>
                  <a:cubicBezTo>
                    <a:pt x="7" y="28"/>
                    <a:pt x="7" y="28"/>
                    <a:pt x="7" y="29"/>
                  </a:cubicBezTo>
                  <a:cubicBezTo>
                    <a:pt x="7" y="29"/>
                    <a:pt x="7" y="44"/>
                    <a:pt x="7" y="44"/>
                  </a:cubicBezTo>
                  <a:cubicBezTo>
                    <a:pt x="7" y="45"/>
                    <a:pt x="8" y="46"/>
                    <a:pt x="9" y="46"/>
                  </a:cubicBezTo>
                  <a:cubicBezTo>
                    <a:pt x="11" y="46"/>
                    <a:pt x="12" y="45"/>
                    <a:pt x="12" y="44"/>
                  </a:cubicBezTo>
                  <a:cubicBezTo>
                    <a:pt x="12" y="29"/>
                    <a:pt x="12" y="29"/>
                    <a:pt x="12" y="29"/>
                  </a:cubicBezTo>
                  <a:cubicBezTo>
                    <a:pt x="12" y="28"/>
                    <a:pt x="12" y="28"/>
                    <a:pt x="12" y="28"/>
                  </a:cubicBezTo>
                  <a:cubicBezTo>
                    <a:pt x="12" y="28"/>
                    <a:pt x="12" y="28"/>
                    <a:pt x="12" y="28"/>
                  </a:cubicBezTo>
                  <a:cubicBezTo>
                    <a:pt x="13" y="28"/>
                    <a:pt x="13" y="28"/>
                    <a:pt x="13" y="28"/>
                  </a:cubicBezTo>
                  <a:cubicBezTo>
                    <a:pt x="13" y="28"/>
                    <a:pt x="13" y="28"/>
                    <a:pt x="13" y="29"/>
                  </a:cubicBezTo>
                  <a:cubicBezTo>
                    <a:pt x="13" y="44"/>
                    <a:pt x="13" y="44"/>
                    <a:pt x="13" y="44"/>
                  </a:cubicBezTo>
                  <a:cubicBezTo>
                    <a:pt x="13" y="45"/>
                    <a:pt x="14" y="46"/>
                    <a:pt x="16" y="46"/>
                  </a:cubicBezTo>
                  <a:cubicBezTo>
                    <a:pt x="17" y="46"/>
                    <a:pt x="19" y="45"/>
                    <a:pt x="19" y="44"/>
                  </a:cubicBezTo>
                  <a:cubicBezTo>
                    <a:pt x="19" y="44"/>
                    <a:pt x="19" y="29"/>
                    <a:pt x="19" y="29"/>
                  </a:cubicBezTo>
                  <a:cubicBezTo>
                    <a:pt x="19" y="28"/>
                    <a:pt x="19" y="28"/>
                    <a:pt x="19" y="28"/>
                  </a:cubicBezTo>
                  <a:cubicBezTo>
                    <a:pt x="23" y="28"/>
                    <a:pt x="23" y="28"/>
                    <a:pt x="23" y="28"/>
                  </a:cubicBezTo>
                  <a:cubicBezTo>
                    <a:pt x="24" y="28"/>
                    <a:pt x="24" y="28"/>
                    <a:pt x="24" y="28"/>
                  </a:cubicBezTo>
                  <a:cubicBezTo>
                    <a:pt x="17" y="7"/>
                    <a:pt x="17" y="7"/>
                    <a:pt x="17" y="7"/>
                  </a:cubicBezTo>
                  <a:cubicBezTo>
                    <a:pt x="17" y="7"/>
                    <a:pt x="17" y="7"/>
                    <a:pt x="17" y="7"/>
                  </a:cubicBezTo>
                  <a:cubicBezTo>
                    <a:pt x="18" y="7"/>
                    <a:pt x="18" y="7"/>
                    <a:pt x="18" y="7"/>
                  </a:cubicBezTo>
                  <a:cubicBezTo>
                    <a:pt x="18" y="7"/>
                    <a:pt x="18" y="7"/>
                    <a:pt x="18" y="7"/>
                  </a:cubicBezTo>
                  <a:cubicBezTo>
                    <a:pt x="18" y="7"/>
                    <a:pt x="21" y="17"/>
                    <a:pt x="21" y="17"/>
                  </a:cubicBezTo>
                  <a:cubicBezTo>
                    <a:pt x="22" y="19"/>
                    <a:pt x="23" y="19"/>
                    <a:pt x="24" y="19"/>
                  </a:cubicBezTo>
                  <a:cubicBezTo>
                    <a:pt x="25" y="19"/>
                    <a:pt x="26" y="17"/>
                    <a:pt x="25" y="16"/>
                  </a:cubicBezTo>
                  <a:cubicBezTo>
                    <a:pt x="25" y="16"/>
                    <a:pt x="22" y="6"/>
                    <a:pt x="22" y="6"/>
                  </a:cubicBezTo>
                  <a:cubicBezTo>
                    <a:pt x="22" y="4"/>
                    <a:pt x="21" y="0"/>
                    <a:pt x="17" y="0"/>
                  </a:cubicBezTo>
                  <a:lnTo>
                    <a:pt x="8"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3" name="Oval 239"/>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4" name="Oval 240"/>
            <p:cNvSpPr>
              <a:spLocks noChangeArrowheads="1"/>
            </p:cNvSpPr>
            <p:nvPr/>
          </p:nvSpPr>
          <p:spPr bwMode="auto">
            <a:xfrm>
              <a:off x="8610239" y="437638"/>
              <a:ext cx="50837" cy="50837"/>
            </a:xfrm>
            <a:prstGeom prst="ellipse">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242"/>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6" name="Freeform 243"/>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29"/>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244"/>
            <p:cNvSpPr>
              <a:spLocks/>
            </p:cNvSpPr>
            <p:nvPr/>
          </p:nvSpPr>
          <p:spPr bwMode="auto">
            <a:xfrm>
              <a:off x="8725601" y="597970"/>
              <a:ext cx="97763" cy="193572"/>
            </a:xfrm>
            <a:custGeom>
              <a:avLst/>
              <a:gdLst>
                <a:gd name="T0" fmla="*/ 4 w 15"/>
                <a:gd name="T1" fmla="*/ 0 h 30"/>
                <a:gd name="T2" fmla="*/ 0 w 15"/>
                <a:gd name="T3" fmla="*/ 4 h 30"/>
                <a:gd name="T4" fmla="*/ 0 w 15"/>
                <a:gd name="T5" fmla="*/ 13 h 30"/>
                <a:gd name="T6" fmla="*/ 1 w 15"/>
                <a:gd name="T7" fmla="*/ 15 h 30"/>
                <a:gd name="T8" fmla="*/ 3 w 15"/>
                <a:gd name="T9" fmla="*/ 13 h 30"/>
                <a:gd name="T10" fmla="*/ 3 w 15"/>
                <a:gd name="T11" fmla="*/ 5 h 30"/>
                <a:gd name="T12" fmla="*/ 3 w 15"/>
                <a:gd name="T13" fmla="*/ 5 h 30"/>
                <a:gd name="T14" fmla="*/ 3 w 15"/>
                <a:gd name="T15" fmla="*/ 5 h 30"/>
                <a:gd name="T16" fmla="*/ 4 w 15"/>
                <a:gd name="T17" fmla="*/ 5 h 30"/>
                <a:gd name="T18" fmla="*/ 4 w 15"/>
                <a:gd name="T19" fmla="*/ 29 h 30"/>
                <a:gd name="T20" fmla="*/ 5 w 15"/>
                <a:gd name="T21" fmla="*/ 30 h 30"/>
                <a:gd name="T22" fmla="*/ 7 w 15"/>
                <a:gd name="T23" fmla="*/ 29 h 30"/>
                <a:gd name="T24" fmla="*/ 7 w 15"/>
                <a:gd name="T25" fmla="*/ 15 h 30"/>
                <a:gd name="T26" fmla="*/ 7 w 15"/>
                <a:gd name="T27" fmla="*/ 14 h 30"/>
                <a:gd name="T28" fmla="*/ 8 w 15"/>
                <a:gd name="T29" fmla="*/ 14 h 30"/>
                <a:gd name="T30" fmla="*/ 8 w 15"/>
                <a:gd name="T31" fmla="*/ 15 h 30"/>
                <a:gd name="T32" fmla="*/ 8 w 15"/>
                <a:gd name="T33" fmla="*/ 29 h 30"/>
                <a:gd name="T34" fmla="*/ 10 w 15"/>
                <a:gd name="T35" fmla="*/ 30 h 30"/>
                <a:gd name="T36" fmla="*/ 12 w 15"/>
                <a:gd name="T37" fmla="*/ 29 h 30"/>
                <a:gd name="T38" fmla="*/ 12 w 15"/>
                <a:gd name="T39" fmla="*/ 5 h 30"/>
                <a:gd name="T40" fmla="*/ 12 w 15"/>
                <a:gd name="T41" fmla="*/ 5 h 30"/>
                <a:gd name="T42" fmla="*/ 12 w 15"/>
                <a:gd name="T43" fmla="*/ 5 h 30"/>
                <a:gd name="T44" fmla="*/ 13 w 15"/>
                <a:gd name="T45" fmla="*/ 5 h 30"/>
                <a:gd name="T46" fmla="*/ 13 w 15"/>
                <a:gd name="T47" fmla="*/ 13 h 30"/>
                <a:gd name="T48" fmla="*/ 14 w 15"/>
                <a:gd name="T49" fmla="*/ 15 h 30"/>
                <a:gd name="T50" fmla="*/ 15 w 15"/>
                <a:gd name="T51" fmla="*/ 13 h 30"/>
                <a:gd name="T52" fmla="*/ 15 w 15"/>
                <a:gd name="T53" fmla="*/ 4 h 30"/>
                <a:gd name="T54" fmla="*/ 12 w 15"/>
                <a:gd name="T55" fmla="*/ 0 h 30"/>
                <a:gd name="T56" fmla="*/ 4 w 15"/>
                <a:gd name="T5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 h="30">
                  <a:moveTo>
                    <a:pt x="4" y="0"/>
                  </a:moveTo>
                  <a:cubicBezTo>
                    <a:pt x="2" y="0"/>
                    <a:pt x="0" y="2"/>
                    <a:pt x="0" y="4"/>
                  </a:cubicBezTo>
                  <a:cubicBezTo>
                    <a:pt x="0" y="13"/>
                    <a:pt x="0" y="13"/>
                    <a:pt x="0" y="13"/>
                  </a:cubicBezTo>
                  <a:cubicBezTo>
                    <a:pt x="0" y="14"/>
                    <a:pt x="1" y="15"/>
                    <a:pt x="1" y="15"/>
                  </a:cubicBezTo>
                  <a:cubicBezTo>
                    <a:pt x="2" y="15"/>
                    <a:pt x="3" y="14"/>
                    <a:pt x="3" y="13"/>
                  </a:cubicBezTo>
                  <a:cubicBezTo>
                    <a:pt x="3" y="5"/>
                    <a:pt x="3" y="5"/>
                    <a:pt x="3" y="5"/>
                  </a:cubicBezTo>
                  <a:cubicBezTo>
                    <a:pt x="3" y="5"/>
                    <a:pt x="3" y="5"/>
                    <a:pt x="3" y="5"/>
                  </a:cubicBezTo>
                  <a:cubicBezTo>
                    <a:pt x="3" y="5"/>
                    <a:pt x="3" y="5"/>
                    <a:pt x="3" y="5"/>
                  </a:cubicBezTo>
                  <a:cubicBezTo>
                    <a:pt x="4" y="5"/>
                    <a:pt x="4" y="5"/>
                    <a:pt x="4" y="5"/>
                  </a:cubicBezTo>
                  <a:cubicBezTo>
                    <a:pt x="4" y="5"/>
                    <a:pt x="4" y="29"/>
                    <a:pt x="4" y="29"/>
                  </a:cubicBezTo>
                  <a:cubicBezTo>
                    <a:pt x="4" y="30"/>
                    <a:pt x="4" y="30"/>
                    <a:pt x="5" y="30"/>
                  </a:cubicBezTo>
                  <a:cubicBezTo>
                    <a:pt x="6" y="30"/>
                    <a:pt x="7" y="30"/>
                    <a:pt x="7" y="29"/>
                  </a:cubicBezTo>
                  <a:cubicBezTo>
                    <a:pt x="7" y="15"/>
                    <a:pt x="7" y="15"/>
                    <a:pt x="7" y="15"/>
                  </a:cubicBezTo>
                  <a:cubicBezTo>
                    <a:pt x="7" y="14"/>
                    <a:pt x="7" y="14"/>
                    <a:pt x="7" y="14"/>
                  </a:cubicBezTo>
                  <a:cubicBezTo>
                    <a:pt x="8" y="14"/>
                    <a:pt x="8" y="14"/>
                    <a:pt x="8" y="14"/>
                  </a:cubicBezTo>
                  <a:cubicBezTo>
                    <a:pt x="8" y="14"/>
                    <a:pt x="8" y="14"/>
                    <a:pt x="8" y="15"/>
                  </a:cubicBezTo>
                  <a:cubicBezTo>
                    <a:pt x="8" y="15"/>
                    <a:pt x="8" y="29"/>
                    <a:pt x="8" y="29"/>
                  </a:cubicBezTo>
                  <a:cubicBezTo>
                    <a:pt x="8" y="30"/>
                    <a:pt x="9" y="30"/>
                    <a:pt x="10" y="30"/>
                  </a:cubicBezTo>
                  <a:cubicBezTo>
                    <a:pt x="11" y="30"/>
                    <a:pt x="12" y="30"/>
                    <a:pt x="12" y="29"/>
                  </a:cubicBezTo>
                  <a:cubicBezTo>
                    <a:pt x="12" y="5"/>
                    <a:pt x="12" y="5"/>
                    <a:pt x="12" y="5"/>
                  </a:cubicBezTo>
                  <a:cubicBezTo>
                    <a:pt x="12" y="5"/>
                    <a:pt x="12" y="5"/>
                    <a:pt x="12" y="5"/>
                  </a:cubicBezTo>
                  <a:cubicBezTo>
                    <a:pt x="12" y="5"/>
                    <a:pt x="12" y="5"/>
                    <a:pt x="12" y="5"/>
                  </a:cubicBezTo>
                  <a:cubicBezTo>
                    <a:pt x="13" y="5"/>
                    <a:pt x="13" y="5"/>
                    <a:pt x="13" y="5"/>
                  </a:cubicBezTo>
                  <a:cubicBezTo>
                    <a:pt x="13" y="13"/>
                    <a:pt x="13" y="13"/>
                    <a:pt x="13" y="13"/>
                  </a:cubicBezTo>
                  <a:cubicBezTo>
                    <a:pt x="13" y="14"/>
                    <a:pt x="13" y="15"/>
                    <a:pt x="14" y="15"/>
                  </a:cubicBezTo>
                  <a:cubicBezTo>
                    <a:pt x="15" y="15"/>
                    <a:pt x="15" y="14"/>
                    <a:pt x="15" y="13"/>
                  </a:cubicBezTo>
                  <a:cubicBezTo>
                    <a:pt x="15" y="4"/>
                    <a:pt x="15" y="4"/>
                    <a:pt x="15" y="4"/>
                  </a:cubicBezTo>
                  <a:cubicBezTo>
                    <a:pt x="15" y="2"/>
                    <a:pt x="14" y="0"/>
                    <a:pt x="12" y="0"/>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246"/>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247"/>
            <p:cNvSpPr>
              <a:spLocks/>
            </p:cNvSpPr>
            <p:nvPr/>
          </p:nvSpPr>
          <p:spPr bwMode="auto">
            <a:xfrm>
              <a:off x="8758840" y="552998"/>
              <a:ext cx="37150" cy="44972"/>
            </a:xfrm>
            <a:custGeom>
              <a:avLst/>
              <a:gdLst>
                <a:gd name="T0" fmla="*/ 4 w 6"/>
                <a:gd name="T1" fmla="*/ 1 h 7"/>
                <a:gd name="T2" fmla="*/ 3 w 6"/>
                <a:gd name="T3" fmla="*/ 1 h 7"/>
                <a:gd name="T4" fmla="*/ 3 w 6"/>
                <a:gd name="T5" fmla="*/ 0 h 7"/>
                <a:gd name="T6" fmla="*/ 3 w 6"/>
                <a:gd name="T7" fmla="*/ 1 h 7"/>
                <a:gd name="T8" fmla="*/ 2 w 6"/>
                <a:gd name="T9" fmla="*/ 1 h 7"/>
                <a:gd name="T10" fmla="*/ 2 w 6"/>
                <a:gd name="T11" fmla="*/ 0 h 7"/>
                <a:gd name="T12" fmla="*/ 1 w 6"/>
                <a:gd name="T13" fmla="*/ 1 h 7"/>
                <a:gd name="T14" fmla="*/ 0 w 6"/>
                <a:gd name="T15" fmla="*/ 4 h 7"/>
                <a:gd name="T16" fmla="*/ 3 w 6"/>
                <a:gd name="T17" fmla="*/ 7 h 7"/>
                <a:gd name="T18" fmla="*/ 6 w 6"/>
                <a:gd name="T19" fmla="*/ 4 h 7"/>
                <a:gd name="T20" fmla="*/ 4 w 6"/>
                <a:gd name="T21" fmla="*/ 1 h 7"/>
                <a:gd name="T22" fmla="*/ 4 w 6"/>
                <a:gd name="T23" fmla="*/ 0 h 7"/>
                <a:gd name="T24" fmla="*/ 4 w 6"/>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4" y="1"/>
                  </a:moveTo>
                  <a:cubicBezTo>
                    <a:pt x="3" y="1"/>
                    <a:pt x="3" y="1"/>
                    <a:pt x="3" y="1"/>
                  </a:cubicBezTo>
                  <a:cubicBezTo>
                    <a:pt x="3" y="0"/>
                    <a:pt x="3" y="0"/>
                    <a:pt x="3" y="0"/>
                  </a:cubicBezTo>
                  <a:cubicBezTo>
                    <a:pt x="3" y="1"/>
                    <a:pt x="3" y="1"/>
                    <a:pt x="3" y="1"/>
                  </a:cubicBezTo>
                  <a:cubicBezTo>
                    <a:pt x="2" y="1"/>
                    <a:pt x="2" y="1"/>
                    <a:pt x="2" y="1"/>
                  </a:cubicBezTo>
                  <a:cubicBezTo>
                    <a:pt x="2" y="0"/>
                    <a:pt x="2" y="0"/>
                    <a:pt x="2" y="0"/>
                  </a:cubicBezTo>
                  <a:cubicBezTo>
                    <a:pt x="1" y="1"/>
                    <a:pt x="1" y="1"/>
                    <a:pt x="1" y="1"/>
                  </a:cubicBezTo>
                  <a:cubicBezTo>
                    <a:pt x="0" y="2"/>
                    <a:pt x="0" y="3"/>
                    <a:pt x="0" y="4"/>
                  </a:cubicBezTo>
                  <a:cubicBezTo>
                    <a:pt x="0" y="5"/>
                    <a:pt x="1" y="7"/>
                    <a:pt x="3" y="7"/>
                  </a:cubicBezTo>
                  <a:cubicBezTo>
                    <a:pt x="4" y="7"/>
                    <a:pt x="6" y="5"/>
                    <a:pt x="6" y="4"/>
                  </a:cubicBezTo>
                  <a:cubicBezTo>
                    <a:pt x="6" y="3"/>
                    <a:pt x="5" y="2"/>
                    <a:pt x="4" y="1"/>
                  </a:cubicBezTo>
                  <a:cubicBezTo>
                    <a:pt x="4" y="0"/>
                    <a:pt x="4" y="0"/>
                    <a:pt x="4" y="0"/>
                  </a:cubicBezTo>
                  <a:lnTo>
                    <a:pt x="4" y="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269"/>
            <p:cNvSpPr>
              <a:spLocks/>
            </p:cNvSpPr>
            <p:nvPr/>
          </p:nvSpPr>
          <p:spPr bwMode="auto">
            <a:xfrm>
              <a:off x="6050792" y="3104625"/>
              <a:ext cx="271782" cy="199437"/>
            </a:xfrm>
            <a:custGeom>
              <a:avLst/>
              <a:gdLst>
                <a:gd name="T0" fmla="*/ 10 w 42"/>
                <a:gd name="T1" fmla="*/ 6 h 31"/>
                <a:gd name="T2" fmla="*/ 16 w 42"/>
                <a:gd name="T3" fmla="*/ 13 h 31"/>
                <a:gd name="T4" fmla="*/ 14 w 42"/>
                <a:gd name="T5" fmla="*/ 19 h 31"/>
                <a:gd name="T6" fmla="*/ 19 w 42"/>
                <a:gd name="T7" fmla="*/ 24 h 31"/>
                <a:gd name="T8" fmla="*/ 26 w 42"/>
                <a:gd name="T9" fmla="*/ 20 h 31"/>
                <a:gd name="T10" fmla="*/ 33 w 42"/>
                <a:gd name="T11" fmla="*/ 30 h 31"/>
                <a:gd name="T12" fmla="*/ 42 w 42"/>
                <a:gd name="T13" fmla="*/ 21 h 31"/>
                <a:gd name="T14" fmla="*/ 38 w 42"/>
                <a:gd name="T15" fmla="*/ 20 h 31"/>
                <a:gd name="T16" fmla="*/ 37 w 42"/>
                <a:gd name="T17" fmla="*/ 20 h 31"/>
                <a:gd name="T18" fmla="*/ 0 w 42"/>
                <a:gd name="T19" fmla="*/ 0 h 31"/>
                <a:gd name="T20" fmla="*/ 10 w 42"/>
                <a:gd name="T21"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 h="31">
                  <a:moveTo>
                    <a:pt x="10" y="6"/>
                  </a:moveTo>
                  <a:cubicBezTo>
                    <a:pt x="14" y="8"/>
                    <a:pt x="16" y="10"/>
                    <a:pt x="16" y="13"/>
                  </a:cubicBezTo>
                  <a:cubicBezTo>
                    <a:pt x="15" y="15"/>
                    <a:pt x="13" y="17"/>
                    <a:pt x="14" y="19"/>
                  </a:cubicBezTo>
                  <a:cubicBezTo>
                    <a:pt x="14" y="19"/>
                    <a:pt x="19" y="24"/>
                    <a:pt x="19" y="24"/>
                  </a:cubicBezTo>
                  <a:cubicBezTo>
                    <a:pt x="21" y="23"/>
                    <a:pt x="22" y="20"/>
                    <a:pt x="26" y="20"/>
                  </a:cubicBezTo>
                  <a:cubicBezTo>
                    <a:pt x="29" y="21"/>
                    <a:pt x="35" y="23"/>
                    <a:pt x="33" y="30"/>
                  </a:cubicBezTo>
                  <a:cubicBezTo>
                    <a:pt x="38" y="31"/>
                    <a:pt x="42" y="27"/>
                    <a:pt x="42" y="21"/>
                  </a:cubicBezTo>
                  <a:cubicBezTo>
                    <a:pt x="40" y="19"/>
                    <a:pt x="39" y="20"/>
                    <a:pt x="38" y="20"/>
                  </a:cubicBezTo>
                  <a:cubicBezTo>
                    <a:pt x="38" y="20"/>
                    <a:pt x="38" y="21"/>
                    <a:pt x="37" y="20"/>
                  </a:cubicBezTo>
                  <a:cubicBezTo>
                    <a:pt x="31" y="8"/>
                    <a:pt x="16" y="0"/>
                    <a:pt x="0" y="0"/>
                  </a:cubicBezTo>
                  <a:cubicBezTo>
                    <a:pt x="2" y="4"/>
                    <a:pt x="8" y="4"/>
                    <a:pt x="10"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251"/>
            <p:cNvSpPr>
              <a:spLocks/>
            </p:cNvSpPr>
            <p:nvPr/>
          </p:nvSpPr>
          <p:spPr bwMode="auto">
            <a:xfrm>
              <a:off x="5915878" y="3110490"/>
              <a:ext cx="162287" cy="181841"/>
            </a:xfrm>
            <a:custGeom>
              <a:avLst/>
              <a:gdLst>
                <a:gd name="T0" fmla="*/ 25 w 25"/>
                <a:gd name="T1" fmla="*/ 22 h 28"/>
                <a:gd name="T2" fmla="*/ 14 w 25"/>
                <a:gd name="T3" fmla="*/ 11 h 28"/>
                <a:gd name="T4" fmla="*/ 1 w 25"/>
                <a:gd name="T5" fmla="*/ 7 h 28"/>
                <a:gd name="T6" fmla="*/ 6 w 25"/>
                <a:gd name="T7" fmla="*/ 11 h 28"/>
                <a:gd name="T8" fmla="*/ 0 w 25"/>
                <a:gd name="T9" fmla="*/ 12 h 28"/>
                <a:gd name="T10" fmla="*/ 9 w 25"/>
                <a:gd name="T11" fmla="*/ 18 h 28"/>
                <a:gd name="T12" fmla="*/ 19 w 25"/>
                <a:gd name="T13" fmla="*/ 28 h 28"/>
                <a:gd name="T14" fmla="*/ 25 w 25"/>
                <a:gd name="T15" fmla="*/ 22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25" y="22"/>
                  </a:moveTo>
                  <a:cubicBezTo>
                    <a:pt x="25" y="22"/>
                    <a:pt x="20" y="18"/>
                    <a:pt x="14" y="11"/>
                  </a:cubicBezTo>
                  <a:cubicBezTo>
                    <a:pt x="16" y="3"/>
                    <a:pt x="3" y="0"/>
                    <a:pt x="1" y="7"/>
                  </a:cubicBezTo>
                  <a:cubicBezTo>
                    <a:pt x="6" y="8"/>
                    <a:pt x="7" y="6"/>
                    <a:pt x="6" y="11"/>
                  </a:cubicBezTo>
                  <a:cubicBezTo>
                    <a:pt x="6" y="14"/>
                    <a:pt x="2" y="12"/>
                    <a:pt x="0" y="12"/>
                  </a:cubicBezTo>
                  <a:cubicBezTo>
                    <a:pt x="0" y="17"/>
                    <a:pt x="5" y="19"/>
                    <a:pt x="9" y="18"/>
                  </a:cubicBezTo>
                  <a:cubicBezTo>
                    <a:pt x="13" y="22"/>
                    <a:pt x="19" y="28"/>
                    <a:pt x="19" y="28"/>
                  </a:cubicBezTo>
                  <a:lnTo>
                    <a:pt x="25" y="22"/>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252"/>
            <p:cNvSpPr>
              <a:spLocks/>
            </p:cNvSpPr>
            <p:nvPr/>
          </p:nvSpPr>
          <p:spPr bwMode="auto">
            <a:xfrm>
              <a:off x="5876773" y="3239538"/>
              <a:ext cx="283513" cy="283515"/>
            </a:xfrm>
            <a:custGeom>
              <a:avLst/>
              <a:gdLst>
                <a:gd name="T0" fmla="*/ 0 w 44"/>
                <a:gd name="T1" fmla="*/ 36 h 44"/>
                <a:gd name="T2" fmla="*/ 8 w 44"/>
                <a:gd name="T3" fmla="*/ 44 h 44"/>
                <a:gd name="T4" fmla="*/ 44 w 44"/>
                <a:gd name="T5" fmla="*/ 5 h 44"/>
                <a:gd name="T6" fmla="*/ 38 w 44"/>
                <a:gd name="T7" fmla="*/ 0 h 44"/>
                <a:gd name="T8" fmla="*/ 0 w 44"/>
                <a:gd name="T9" fmla="*/ 36 h 44"/>
              </a:gdLst>
              <a:ahLst/>
              <a:cxnLst>
                <a:cxn ang="0">
                  <a:pos x="T0" y="T1"/>
                </a:cxn>
                <a:cxn ang="0">
                  <a:pos x="T2" y="T3"/>
                </a:cxn>
                <a:cxn ang="0">
                  <a:pos x="T4" y="T5"/>
                </a:cxn>
                <a:cxn ang="0">
                  <a:pos x="T6" y="T7"/>
                </a:cxn>
                <a:cxn ang="0">
                  <a:pos x="T8" y="T9"/>
                </a:cxn>
              </a:cxnLst>
              <a:rect l="0" t="0" r="r" b="b"/>
              <a:pathLst>
                <a:path w="44" h="44">
                  <a:moveTo>
                    <a:pt x="0" y="36"/>
                  </a:moveTo>
                  <a:cubicBezTo>
                    <a:pt x="3" y="40"/>
                    <a:pt x="4" y="41"/>
                    <a:pt x="8" y="44"/>
                  </a:cubicBezTo>
                  <a:cubicBezTo>
                    <a:pt x="15" y="39"/>
                    <a:pt x="38" y="14"/>
                    <a:pt x="44" y="5"/>
                  </a:cubicBezTo>
                  <a:cubicBezTo>
                    <a:pt x="44" y="5"/>
                    <a:pt x="38" y="0"/>
                    <a:pt x="38" y="0"/>
                  </a:cubicBezTo>
                  <a:cubicBezTo>
                    <a:pt x="33" y="2"/>
                    <a:pt x="11" y="25"/>
                    <a:pt x="0" y="3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254"/>
            <p:cNvSpPr>
              <a:spLocks/>
            </p:cNvSpPr>
            <p:nvPr/>
          </p:nvSpPr>
          <p:spPr bwMode="auto">
            <a:xfrm>
              <a:off x="6109450" y="3317749"/>
              <a:ext cx="148600" cy="174020"/>
            </a:xfrm>
            <a:custGeom>
              <a:avLst/>
              <a:gdLst>
                <a:gd name="T0" fmla="*/ 4 w 23"/>
                <a:gd name="T1" fmla="*/ 0 h 27"/>
                <a:gd name="T2" fmla="*/ 10 w 23"/>
                <a:gd name="T3" fmla="*/ 6 h 27"/>
                <a:gd name="T4" fmla="*/ 22 w 23"/>
                <a:gd name="T5" fmla="*/ 11 h 27"/>
                <a:gd name="T6" fmla="*/ 14 w 23"/>
                <a:gd name="T7" fmla="*/ 12 h 27"/>
                <a:gd name="T8" fmla="*/ 23 w 23"/>
                <a:gd name="T9" fmla="*/ 17 h 27"/>
                <a:gd name="T10" fmla="*/ 6 w 23"/>
                <a:gd name="T11" fmla="*/ 12 h 27"/>
                <a:gd name="T12" fmla="*/ 0 w 23"/>
                <a:gd name="T13" fmla="*/ 5 h 27"/>
                <a:gd name="T14" fmla="*/ 4 w 23"/>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27">
                  <a:moveTo>
                    <a:pt x="4" y="0"/>
                  </a:moveTo>
                  <a:cubicBezTo>
                    <a:pt x="10" y="6"/>
                    <a:pt x="10" y="6"/>
                    <a:pt x="10" y="6"/>
                  </a:cubicBezTo>
                  <a:cubicBezTo>
                    <a:pt x="16" y="6"/>
                    <a:pt x="21" y="6"/>
                    <a:pt x="22" y="11"/>
                  </a:cubicBezTo>
                  <a:cubicBezTo>
                    <a:pt x="19" y="11"/>
                    <a:pt x="14" y="9"/>
                    <a:pt x="14" y="12"/>
                  </a:cubicBezTo>
                  <a:cubicBezTo>
                    <a:pt x="13" y="19"/>
                    <a:pt x="17" y="18"/>
                    <a:pt x="23" y="17"/>
                  </a:cubicBezTo>
                  <a:cubicBezTo>
                    <a:pt x="23" y="25"/>
                    <a:pt x="3" y="27"/>
                    <a:pt x="6" y="12"/>
                  </a:cubicBezTo>
                  <a:cubicBezTo>
                    <a:pt x="0" y="5"/>
                    <a:pt x="0" y="5"/>
                    <a:pt x="0" y="5"/>
                  </a:cubicBezTo>
                  <a:lnTo>
                    <a:pt x="4"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255"/>
            <p:cNvSpPr>
              <a:spLocks noEditPoints="1"/>
            </p:cNvSpPr>
            <p:nvPr/>
          </p:nvSpPr>
          <p:spPr bwMode="auto">
            <a:xfrm>
              <a:off x="8635658" y="2228664"/>
              <a:ext cx="252229" cy="179885"/>
            </a:xfrm>
            <a:custGeom>
              <a:avLst/>
              <a:gdLst>
                <a:gd name="T0" fmla="*/ 37 w 39"/>
                <a:gd name="T1" fmla="*/ 25 h 28"/>
                <a:gd name="T2" fmla="*/ 22 w 39"/>
                <a:gd name="T3" fmla="*/ 25 h 28"/>
                <a:gd name="T4" fmla="*/ 20 w 39"/>
                <a:gd name="T5" fmla="*/ 27 h 28"/>
                <a:gd name="T6" fmla="*/ 20 w 39"/>
                <a:gd name="T7" fmla="*/ 27 h 28"/>
                <a:gd name="T8" fmla="*/ 20 w 39"/>
                <a:gd name="T9" fmla="*/ 27 h 28"/>
                <a:gd name="T10" fmla="*/ 20 w 39"/>
                <a:gd name="T11" fmla="*/ 27 h 28"/>
                <a:gd name="T12" fmla="*/ 20 w 39"/>
                <a:gd name="T13" fmla="*/ 27 h 28"/>
                <a:gd name="T14" fmla="*/ 17 w 39"/>
                <a:gd name="T15" fmla="*/ 25 h 28"/>
                <a:gd name="T16" fmla="*/ 2 w 39"/>
                <a:gd name="T17" fmla="*/ 25 h 28"/>
                <a:gd name="T18" fmla="*/ 2 w 39"/>
                <a:gd name="T19" fmla="*/ 2 h 28"/>
                <a:gd name="T20" fmla="*/ 17 w 39"/>
                <a:gd name="T21" fmla="*/ 2 h 28"/>
                <a:gd name="T22" fmla="*/ 20 w 39"/>
                <a:gd name="T23" fmla="*/ 4 h 28"/>
                <a:gd name="T24" fmla="*/ 20 w 39"/>
                <a:gd name="T25" fmla="*/ 4 h 28"/>
                <a:gd name="T26" fmla="*/ 22 w 39"/>
                <a:gd name="T27" fmla="*/ 2 h 28"/>
                <a:gd name="T28" fmla="*/ 37 w 39"/>
                <a:gd name="T29" fmla="*/ 2 h 28"/>
                <a:gd name="T30" fmla="*/ 37 w 39"/>
                <a:gd name="T31" fmla="*/ 25 h 28"/>
                <a:gd name="T32" fmla="*/ 39 w 39"/>
                <a:gd name="T33" fmla="*/ 0 h 28"/>
                <a:gd name="T34" fmla="*/ 1 w 39"/>
                <a:gd name="T35" fmla="*/ 0 h 28"/>
                <a:gd name="T36" fmla="*/ 0 w 39"/>
                <a:gd name="T37" fmla="*/ 1 h 28"/>
                <a:gd name="T38" fmla="*/ 0 w 39"/>
                <a:gd name="T39" fmla="*/ 27 h 28"/>
                <a:gd name="T40" fmla="*/ 1 w 39"/>
                <a:gd name="T41" fmla="*/ 28 h 28"/>
                <a:gd name="T42" fmla="*/ 39 w 39"/>
                <a:gd name="T43" fmla="*/ 28 h 28"/>
                <a:gd name="T44" fmla="*/ 39 w 39"/>
                <a:gd name="T45" fmla="*/ 27 h 28"/>
                <a:gd name="T46" fmla="*/ 39 w 39"/>
                <a:gd name="T47" fmla="*/ 1 h 28"/>
                <a:gd name="T48" fmla="*/ 39 w 39"/>
                <a:gd name="T4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 h="28">
                  <a:moveTo>
                    <a:pt x="37" y="25"/>
                  </a:moveTo>
                  <a:cubicBezTo>
                    <a:pt x="22" y="25"/>
                    <a:pt x="22" y="25"/>
                    <a:pt x="22" y="25"/>
                  </a:cubicBezTo>
                  <a:cubicBezTo>
                    <a:pt x="21" y="25"/>
                    <a:pt x="20" y="26"/>
                    <a:pt x="20" y="27"/>
                  </a:cubicBezTo>
                  <a:cubicBezTo>
                    <a:pt x="20" y="27"/>
                    <a:pt x="20" y="27"/>
                    <a:pt x="20" y="27"/>
                  </a:cubicBezTo>
                  <a:cubicBezTo>
                    <a:pt x="20" y="27"/>
                    <a:pt x="20" y="27"/>
                    <a:pt x="20" y="27"/>
                  </a:cubicBezTo>
                  <a:cubicBezTo>
                    <a:pt x="20" y="27"/>
                    <a:pt x="20" y="27"/>
                    <a:pt x="20" y="27"/>
                  </a:cubicBezTo>
                  <a:cubicBezTo>
                    <a:pt x="20" y="27"/>
                    <a:pt x="20" y="27"/>
                    <a:pt x="20" y="27"/>
                  </a:cubicBezTo>
                  <a:cubicBezTo>
                    <a:pt x="19" y="26"/>
                    <a:pt x="18" y="25"/>
                    <a:pt x="17" y="25"/>
                  </a:cubicBezTo>
                  <a:cubicBezTo>
                    <a:pt x="2" y="25"/>
                    <a:pt x="2" y="25"/>
                    <a:pt x="2" y="25"/>
                  </a:cubicBezTo>
                  <a:cubicBezTo>
                    <a:pt x="2" y="2"/>
                    <a:pt x="2" y="2"/>
                    <a:pt x="2" y="2"/>
                  </a:cubicBezTo>
                  <a:cubicBezTo>
                    <a:pt x="17" y="2"/>
                    <a:pt x="17" y="2"/>
                    <a:pt x="17" y="2"/>
                  </a:cubicBezTo>
                  <a:cubicBezTo>
                    <a:pt x="19" y="2"/>
                    <a:pt x="20" y="3"/>
                    <a:pt x="20" y="4"/>
                  </a:cubicBezTo>
                  <a:cubicBezTo>
                    <a:pt x="20" y="4"/>
                    <a:pt x="20" y="4"/>
                    <a:pt x="20" y="4"/>
                  </a:cubicBezTo>
                  <a:cubicBezTo>
                    <a:pt x="20" y="3"/>
                    <a:pt x="21" y="2"/>
                    <a:pt x="22" y="2"/>
                  </a:cubicBezTo>
                  <a:cubicBezTo>
                    <a:pt x="37" y="2"/>
                    <a:pt x="37" y="2"/>
                    <a:pt x="37" y="2"/>
                  </a:cubicBezTo>
                  <a:lnTo>
                    <a:pt x="37" y="25"/>
                  </a:lnTo>
                  <a:close/>
                  <a:moveTo>
                    <a:pt x="39" y="0"/>
                  </a:moveTo>
                  <a:cubicBezTo>
                    <a:pt x="1" y="0"/>
                    <a:pt x="1" y="0"/>
                    <a:pt x="1" y="0"/>
                  </a:cubicBezTo>
                  <a:cubicBezTo>
                    <a:pt x="0" y="0"/>
                    <a:pt x="0" y="0"/>
                    <a:pt x="0" y="1"/>
                  </a:cubicBezTo>
                  <a:cubicBezTo>
                    <a:pt x="0" y="27"/>
                    <a:pt x="0" y="27"/>
                    <a:pt x="0" y="27"/>
                  </a:cubicBezTo>
                  <a:cubicBezTo>
                    <a:pt x="0" y="27"/>
                    <a:pt x="0" y="28"/>
                    <a:pt x="1" y="28"/>
                  </a:cubicBezTo>
                  <a:cubicBezTo>
                    <a:pt x="39" y="28"/>
                    <a:pt x="39" y="28"/>
                    <a:pt x="39" y="28"/>
                  </a:cubicBezTo>
                  <a:cubicBezTo>
                    <a:pt x="39" y="28"/>
                    <a:pt x="39" y="27"/>
                    <a:pt x="39" y="27"/>
                  </a:cubicBezTo>
                  <a:cubicBezTo>
                    <a:pt x="39" y="1"/>
                    <a:pt x="39" y="1"/>
                    <a:pt x="39" y="1"/>
                  </a:cubicBezTo>
                  <a:cubicBezTo>
                    <a:pt x="39" y="0"/>
                    <a:pt x="39" y="0"/>
                    <a:pt x="39"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5" name="Rectangle 256"/>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257"/>
            <p:cNvSpPr>
              <a:spLocks noChangeArrowheads="1"/>
            </p:cNvSpPr>
            <p:nvPr/>
          </p:nvSpPr>
          <p:spPr bwMode="auto">
            <a:xfrm>
              <a:off x="8778392" y="2259949"/>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Rectangle 258"/>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8" name="Rectangle 259"/>
            <p:cNvSpPr>
              <a:spLocks noChangeArrowheads="1"/>
            </p:cNvSpPr>
            <p:nvPr/>
          </p:nvSpPr>
          <p:spPr bwMode="auto">
            <a:xfrm>
              <a:off x="8778392" y="2287322"/>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9" name="Rectangle 260"/>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0" name="Rectangle 261"/>
            <p:cNvSpPr>
              <a:spLocks noChangeArrowheads="1"/>
            </p:cNvSpPr>
            <p:nvPr/>
          </p:nvSpPr>
          <p:spPr bwMode="auto">
            <a:xfrm>
              <a:off x="8778392" y="2306875"/>
              <a:ext cx="82121"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1" name="Rectangle 262"/>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2" name="Rectangle 263"/>
            <p:cNvSpPr>
              <a:spLocks noChangeArrowheads="1"/>
            </p:cNvSpPr>
            <p:nvPr/>
          </p:nvSpPr>
          <p:spPr bwMode="auto">
            <a:xfrm>
              <a:off x="8778392" y="2324472"/>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3" name="Rectangle 264"/>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4" name="Rectangle 265"/>
            <p:cNvSpPr>
              <a:spLocks noChangeArrowheads="1"/>
            </p:cNvSpPr>
            <p:nvPr/>
          </p:nvSpPr>
          <p:spPr bwMode="auto">
            <a:xfrm>
              <a:off x="8778392" y="2344025"/>
              <a:ext cx="82121"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5" name="Rectangle 266"/>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 name="Rectangle 267"/>
            <p:cNvSpPr>
              <a:spLocks noChangeArrowheads="1"/>
            </p:cNvSpPr>
            <p:nvPr/>
          </p:nvSpPr>
          <p:spPr bwMode="auto">
            <a:xfrm>
              <a:off x="8778392" y="2363577"/>
              <a:ext cx="82121"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 name="Rectangle 268"/>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 name="Rectangle 269"/>
            <p:cNvSpPr>
              <a:spLocks noChangeArrowheads="1"/>
            </p:cNvSpPr>
            <p:nvPr/>
          </p:nvSpPr>
          <p:spPr bwMode="auto">
            <a:xfrm>
              <a:off x="8661076" y="2259949"/>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9" name="Rectangle 270"/>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0" name="Rectangle 271"/>
            <p:cNvSpPr>
              <a:spLocks noChangeArrowheads="1"/>
            </p:cNvSpPr>
            <p:nvPr/>
          </p:nvSpPr>
          <p:spPr bwMode="auto">
            <a:xfrm>
              <a:off x="8661076" y="2287322"/>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1" name="Rectangle 272"/>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2" name="Rectangle 273"/>
            <p:cNvSpPr>
              <a:spLocks noChangeArrowheads="1"/>
            </p:cNvSpPr>
            <p:nvPr/>
          </p:nvSpPr>
          <p:spPr bwMode="auto">
            <a:xfrm>
              <a:off x="8661076" y="2306875"/>
              <a:ext cx="84076" cy="195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3" name="Rectangle 274"/>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4" name="Rectangle 275"/>
            <p:cNvSpPr>
              <a:spLocks noChangeArrowheads="1"/>
            </p:cNvSpPr>
            <p:nvPr/>
          </p:nvSpPr>
          <p:spPr bwMode="auto">
            <a:xfrm>
              <a:off x="8661076" y="2324472"/>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5" name="Rectangle 276"/>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6" name="Rectangle 277"/>
            <p:cNvSpPr>
              <a:spLocks noChangeArrowheads="1"/>
            </p:cNvSpPr>
            <p:nvPr/>
          </p:nvSpPr>
          <p:spPr bwMode="auto">
            <a:xfrm>
              <a:off x="8661076" y="2344025"/>
              <a:ext cx="84076" cy="7821"/>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7" name="Rectangle 278"/>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8" name="Rectangle 279"/>
            <p:cNvSpPr>
              <a:spLocks noChangeArrowheads="1"/>
            </p:cNvSpPr>
            <p:nvPr/>
          </p:nvSpPr>
          <p:spPr bwMode="auto">
            <a:xfrm>
              <a:off x="8661076" y="2363577"/>
              <a:ext cx="84076" cy="5866"/>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280"/>
            <p:cNvSpPr>
              <a:spLocks/>
            </p:cNvSpPr>
            <p:nvPr/>
          </p:nvSpPr>
          <p:spPr bwMode="auto">
            <a:xfrm>
              <a:off x="8352144" y="4064662"/>
              <a:ext cx="224855" cy="328485"/>
            </a:xfrm>
            <a:custGeom>
              <a:avLst/>
              <a:gdLst>
                <a:gd name="T0" fmla="*/ 20 w 35"/>
                <a:gd name="T1" fmla="*/ 1 h 51"/>
                <a:gd name="T2" fmla="*/ 19 w 35"/>
                <a:gd name="T3" fmla="*/ 9 h 51"/>
                <a:gd name="T4" fmla="*/ 7 w 35"/>
                <a:gd name="T5" fmla="*/ 14 h 51"/>
                <a:gd name="T6" fmla="*/ 2 w 35"/>
                <a:gd name="T7" fmla="*/ 4 h 51"/>
                <a:gd name="T8" fmla="*/ 5 w 35"/>
                <a:gd name="T9" fmla="*/ 15 h 51"/>
                <a:gd name="T10" fmla="*/ 6 w 35"/>
                <a:gd name="T11" fmla="*/ 18 h 51"/>
                <a:gd name="T12" fmla="*/ 6 w 35"/>
                <a:gd name="T13" fmla="*/ 18 h 51"/>
                <a:gd name="T14" fmla="*/ 11 w 35"/>
                <a:gd name="T15" fmla="*/ 27 h 51"/>
                <a:gd name="T16" fmla="*/ 12 w 35"/>
                <a:gd name="T17" fmla="*/ 27 h 51"/>
                <a:gd name="T18" fmla="*/ 7 w 35"/>
                <a:gd name="T19" fmla="*/ 16 h 51"/>
                <a:gd name="T20" fmla="*/ 20 w 35"/>
                <a:gd name="T21" fmla="*/ 10 h 51"/>
                <a:gd name="T22" fmla="*/ 22 w 35"/>
                <a:gd name="T23" fmla="*/ 11 h 51"/>
                <a:gd name="T24" fmla="*/ 25 w 35"/>
                <a:gd name="T25" fmla="*/ 10 h 51"/>
                <a:gd name="T26" fmla="*/ 25 w 35"/>
                <a:gd name="T27" fmla="*/ 11 h 51"/>
                <a:gd name="T28" fmla="*/ 25 w 35"/>
                <a:gd name="T29" fmla="*/ 11 h 51"/>
                <a:gd name="T30" fmla="*/ 28 w 35"/>
                <a:gd name="T31" fmla="*/ 10 h 51"/>
                <a:gd name="T32" fmla="*/ 27 w 35"/>
                <a:gd name="T33" fmla="*/ 6 h 51"/>
                <a:gd name="T34" fmla="*/ 30 w 35"/>
                <a:gd name="T35" fmla="*/ 5 h 51"/>
                <a:gd name="T36" fmla="*/ 30 w 35"/>
                <a:gd name="T37" fmla="*/ 10 h 51"/>
                <a:gd name="T38" fmla="*/ 25 w 35"/>
                <a:gd name="T39" fmla="*/ 11 h 51"/>
                <a:gd name="T40" fmla="*/ 20 w 35"/>
                <a:gd name="T41" fmla="*/ 13 h 51"/>
                <a:gd name="T42" fmla="*/ 18 w 35"/>
                <a:gd name="T43" fmla="*/ 22 h 51"/>
                <a:gd name="T44" fmla="*/ 20 w 35"/>
                <a:gd name="T45" fmla="*/ 31 h 51"/>
                <a:gd name="T46" fmla="*/ 21 w 35"/>
                <a:gd name="T47" fmla="*/ 40 h 51"/>
                <a:gd name="T48" fmla="*/ 17 w 35"/>
                <a:gd name="T49" fmla="*/ 50 h 51"/>
                <a:gd name="T50" fmla="*/ 19 w 35"/>
                <a:gd name="T51" fmla="*/ 51 h 51"/>
                <a:gd name="T52" fmla="*/ 25 w 35"/>
                <a:gd name="T53" fmla="*/ 42 h 51"/>
                <a:gd name="T54" fmla="*/ 26 w 35"/>
                <a:gd name="T55" fmla="*/ 34 h 51"/>
                <a:gd name="T56" fmla="*/ 30 w 35"/>
                <a:gd name="T57" fmla="*/ 40 h 51"/>
                <a:gd name="T58" fmla="*/ 28 w 35"/>
                <a:gd name="T59" fmla="*/ 51 h 51"/>
                <a:gd name="T60" fmla="*/ 29 w 35"/>
                <a:gd name="T61" fmla="*/ 51 h 51"/>
                <a:gd name="T62" fmla="*/ 34 w 35"/>
                <a:gd name="T63" fmla="*/ 38 h 51"/>
                <a:gd name="T64" fmla="*/ 26 w 35"/>
                <a:gd name="T65" fmla="*/ 27 h 51"/>
                <a:gd name="T66" fmla="*/ 26 w 35"/>
                <a:gd name="T67" fmla="*/ 16 h 51"/>
                <a:gd name="T68" fmla="*/ 32 w 35"/>
                <a:gd name="T69" fmla="*/ 12 h 51"/>
                <a:gd name="T70" fmla="*/ 33 w 35"/>
                <a:gd name="T71" fmla="*/ 4 h 51"/>
                <a:gd name="T72" fmla="*/ 34 w 35"/>
                <a:gd name="T73" fmla="*/ 1 h 51"/>
                <a:gd name="T74" fmla="*/ 27 w 35"/>
                <a:gd name="T75" fmla="*/ 4 h 51"/>
                <a:gd name="T76" fmla="*/ 23 w 35"/>
                <a:gd name="T77" fmla="*/ 0 h 51"/>
                <a:gd name="T78" fmla="*/ 20 w 35"/>
                <a:gd name="T79" fmla="*/ 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51">
                  <a:moveTo>
                    <a:pt x="20" y="1"/>
                  </a:moveTo>
                  <a:cubicBezTo>
                    <a:pt x="17" y="2"/>
                    <a:pt x="17" y="6"/>
                    <a:pt x="19" y="9"/>
                  </a:cubicBezTo>
                  <a:cubicBezTo>
                    <a:pt x="15" y="10"/>
                    <a:pt x="9" y="13"/>
                    <a:pt x="7" y="14"/>
                  </a:cubicBezTo>
                  <a:cubicBezTo>
                    <a:pt x="5" y="14"/>
                    <a:pt x="2" y="5"/>
                    <a:pt x="2" y="4"/>
                  </a:cubicBezTo>
                  <a:cubicBezTo>
                    <a:pt x="0" y="5"/>
                    <a:pt x="4" y="14"/>
                    <a:pt x="5" y="15"/>
                  </a:cubicBezTo>
                  <a:cubicBezTo>
                    <a:pt x="4" y="16"/>
                    <a:pt x="5" y="18"/>
                    <a:pt x="6" y="18"/>
                  </a:cubicBezTo>
                  <a:cubicBezTo>
                    <a:pt x="6" y="18"/>
                    <a:pt x="6" y="18"/>
                    <a:pt x="6" y="18"/>
                  </a:cubicBezTo>
                  <a:cubicBezTo>
                    <a:pt x="6" y="20"/>
                    <a:pt x="9" y="27"/>
                    <a:pt x="11" y="27"/>
                  </a:cubicBezTo>
                  <a:cubicBezTo>
                    <a:pt x="11" y="27"/>
                    <a:pt x="11" y="27"/>
                    <a:pt x="12" y="27"/>
                  </a:cubicBezTo>
                  <a:cubicBezTo>
                    <a:pt x="9" y="24"/>
                    <a:pt x="8" y="21"/>
                    <a:pt x="7" y="16"/>
                  </a:cubicBezTo>
                  <a:cubicBezTo>
                    <a:pt x="8" y="16"/>
                    <a:pt x="15" y="12"/>
                    <a:pt x="20" y="10"/>
                  </a:cubicBezTo>
                  <a:cubicBezTo>
                    <a:pt x="20" y="10"/>
                    <a:pt x="21" y="11"/>
                    <a:pt x="22" y="11"/>
                  </a:cubicBezTo>
                  <a:cubicBezTo>
                    <a:pt x="23" y="11"/>
                    <a:pt x="24" y="10"/>
                    <a:pt x="25" y="10"/>
                  </a:cubicBezTo>
                  <a:cubicBezTo>
                    <a:pt x="25" y="10"/>
                    <a:pt x="25" y="11"/>
                    <a:pt x="25" y="11"/>
                  </a:cubicBezTo>
                  <a:cubicBezTo>
                    <a:pt x="25" y="11"/>
                    <a:pt x="25" y="11"/>
                    <a:pt x="25" y="11"/>
                  </a:cubicBezTo>
                  <a:cubicBezTo>
                    <a:pt x="26" y="11"/>
                    <a:pt x="28" y="10"/>
                    <a:pt x="28" y="10"/>
                  </a:cubicBezTo>
                  <a:cubicBezTo>
                    <a:pt x="28" y="9"/>
                    <a:pt x="27" y="7"/>
                    <a:pt x="27" y="6"/>
                  </a:cubicBezTo>
                  <a:cubicBezTo>
                    <a:pt x="29" y="5"/>
                    <a:pt x="30" y="5"/>
                    <a:pt x="30" y="5"/>
                  </a:cubicBezTo>
                  <a:cubicBezTo>
                    <a:pt x="31" y="7"/>
                    <a:pt x="30" y="8"/>
                    <a:pt x="30" y="10"/>
                  </a:cubicBezTo>
                  <a:cubicBezTo>
                    <a:pt x="29" y="10"/>
                    <a:pt x="27" y="11"/>
                    <a:pt x="25" y="11"/>
                  </a:cubicBezTo>
                  <a:cubicBezTo>
                    <a:pt x="24" y="12"/>
                    <a:pt x="21" y="12"/>
                    <a:pt x="20" y="13"/>
                  </a:cubicBezTo>
                  <a:cubicBezTo>
                    <a:pt x="18" y="14"/>
                    <a:pt x="18" y="19"/>
                    <a:pt x="18" y="22"/>
                  </a:cubicBezTo>
                  <a:cubicBezTo>
                    <a:pt x="18" y="25"/>
                    <a:pt x="18" y="30"/>
                    <a:pt x="20" y="31"/>
                  </a:cubicBezTo>
                  <a:cubicBezTo>
                    <a:pt x="22" y="32"/>
                    <a:pt x="21" y="38"/>
                    <a:pt x="21" y="40"/>
                  </a:cubicBezTo>
                  <a:cubicBezTo>
                    <a:pt x="21" y="42"/>
                    <a:pt x="16" y="49"/>
                    <a:pt x="17" y="50"/>
                  </a:cubicBezTo>
                  <a:cubicBezTo>
                    <a:pt x="18" y="50"/>
                    <a:pt x="18" y="51"/>
                    <a:pt x="19" y="51"/>
                  </a:cubicBezTo>
                  <a:cubicBezTo>
                    <a:pt x="21" y="51"/>
                    <a:pt x="24" y="44"/>
                    <a:pt x="25" y="42"/>
                  </a:cubicBezTo>
                  <a:cubicBezTo>
                    <a:pt x="26" y="37"/>
                    <a:pt x="25" y="35"/>
                    <a:pt x="26" y="34"/>
                  </a:cubicBezTo>
                  <a:cubicBezTo>
                    <a:pt x="27" y="36"/>
                    <a:pt x="30" y="38"/>
                    <a:pt x="30" y="40"/>
                  </a:cubicBezTo>
                  <a:cubicBezTo>
                    <a:pt x="30" y="42"/>
                    <a:pt x="27" y="50"/>
                    <a:pt x="28" y="51"/>
                  </a:cubicBezTo>
                  <a:cubicBezTo>
                    <a:pt x="28" y="51"/>
                    <a:pt x="29" y="51"/>
                    <a:pt x="29" y="51"/>
                  </a:cubicBezTo>
                  <a:cubicBezTo>
                    <a:pt x="32" y="51"/>
                    <a:pt x="34" y="43"/>
                    <a:pt x="34" y="38"/>
                  </a:cubicBezTo>
                  <a:cubicBezTo>
                    <a:pt x="33" y="36"/>
                    <a:pt x="29" y="29"/>
                    <a:pt x="26" y="27"/>
                  </a:cubicBezTo>
                  <a:cubicBezTo>
                    <a:pt x="26" y="24"/>
                    <a:pt x="26" y="18"/>
                    <a:pt x="26" y="16"/>
                  </a:cubicBezTo>
                  <a:cubicBezTo>
                    <a:pt x="27" y="15"/>
                    <a:pt x="30" y="13"/>
                    <a:pt x="32" y="12"/>
                  </a:cubicBezTo>
                  <a:cubicBezTo>
                    <a:pt x="33" y="9"/>
                    <a:pt x="32" y="7"/>
                    <a:pt x="33" y="4"/>
                  </a:cubicBezTo>
                  <a:cubicBezTo>
                    <a:pt x="35" y="3"/>
                    <a:pt x="34" y="2"/>
                    <a:pt x="34" y="1"/>
                  </a:cubicBezTo>
                  <a:cubicBezTo>
                    <a:pt x="32" y="2"/>
                    <a:pt x="30" y="3"/>
                    <a:pt x="27" y="4"/>
                  </a:cubicBezTo>
                  <a:cubicBezTo>
                    <a:pt x="26" y="1"/>
                    <a:pt x="24" y="0"/>
                    <a:pt x="23" y="0"/>
                  </a:cubicBezTo>
                  <a:cubicBezTo>
                    <a:pt x="22" y="0"/>
                    <a:pt x="21" y="0"/>
                    <a:pt x="20" y="1"/>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0" name="Freeform 282"/>
            <p:cNvSpPr>
              <a:spLocks noEditPoints="1"/>
            </p:cNvSpPr>
            <p:nvPr/>
          </p:nvSpPr>
          <p:spPr bwMode="auto">
            <a:xfrm>
              <a:off x="10858799" y="4651243"/>
              <a:ext cx="244408" cy="263962"/>
            </a:xfrm>
            <a:custGeom>
              <a:avLst/>
              <a:gdLst>
                <a:gd name="T0" fmla="*/ 19 w 38"/>
                <a:gd name="T1" fmla="*/ 29 h 41"/>
                <a:gd name="T2" fmla="*/ 19 w 38"/>
                <a:gd name="T3" fmla="*/ 40 h 41"/>
                <a:gd name="T4" fmla="*/ 18 w 38"/>
                <a:gd name="T5" fmla="*/ 36 h 41"/>
                <a:gd name="T6" fmla="*/ 14 w 38"/>
                <a:gd name="T7" fmla="*/ 34 h 41"/>
                <a:gd name="T8" fmla="*/ 13 w 38"/>
                <a:gd name="T9" fmla="*/ 26 h 41"/>
                <a:gd name="T10" fmla="*/ 17 w 38"/>
                <a:gd name="T11" fmla="*/ 29 h 41"/>
                <a:gd name="T12" fmla="*/ 13 w 38"/>
                <a:gd name="T13" fmla="*/ 26 h 41"/>
                <a:gd name="T14" fmla="*/ 23 w 38"/>
                <a:gd name="T15" fmla="*/ 27 h 41"/>
                <a:gd name="T16" fmla="*/ 24 w 38"/>
                <a:gd name="T17" fmla="*/ 30 h 41"/>
                <a:gd name="T18" fmla="*/ 2 w 38"/>
                <a:gd name="T19" fmla="*/ 30 h 41"/>
                <a:gd name="T20" fmla="*/ 11 w 38"/>
                <a:gd name="T21" fmla="*/ 25 h 41"/>
                <a:gd name="T22" fmla="*/ 6 w 38"/>
                <a:gd name="T23" fmla="*/ 32 h 41"/>
                <a:gd name="T24" fmla="*/ 26 w 38"/>
                <a:gd name="T25" fmla="*/ 31 h 41"/>
                <a:gd name="T26" fmla="*/ 31 w 38"/>
                <a:gd name="T27" fmla="*/ 21 h 41"/>
                <a:gd name="T28" fmla="*/ 32 w 38"/>
                <a:gd name="T29" fmla="*/ 32 h 41"/>
                <a:gd name="T30" fmla="*/ 8 w 38"/>
                <a:gd name="T31" fmla="*/ 21 h 41"/>
                <a:gd name="T32" fmla="*/ 11 w 38"/>
                <a:gd name="T33" fmla="*/ 21 h 41"/>
                <a:gd name="T34" fmla="*/ 8 w 38"/>
                <a:gd name="T35" fmla="*/ 21 h 41"/>
                <a:gd name="T36" fmla="*/ 27 w 38"/>
                <a:gd name="T37" fmla="*/ 18 h 41"/>
                <a:gd name="T38" fmla="*/ 27 w 38"/>
                <a:gd name="T39" fmla="*/ 23 h 41"/>
                <a:gd name="T40" fmla="*/ 16 w 38"/>
                <a:gd name="T41" fmla="*/ 26 h 41"/>
                <a:gd name="T42" fmla="*/ 12 w 38"/>
                <a:gd name="T43" fmla="*/ 21 h 41"/>
                <a:gd name="T44" fmla="*/ 16 w 38"/>
                <a:gd name="T45" fmla="*/ 15 h 41"/>
                <a:gd name="T46" fmla="*/ 22 w 38"/>
                <a:gd name="T47" fmla="*/ 15 h 41"/>
                <a:gd name="T48" fmla="*/ 25 w 38"/>
                <a:gd name="T49" fmla="*/ 21 h 41"/>
                <a:gd name="T50" fmla="*/ 22 w 38"/>
                <a:gd name="T51" fmla="*/ 26 h 41"/>
                <a:gd name="T52" fmla="*/ 16 w 38"/>
                <a:gd name="T53" fmla="*/ 26 h 41"/>
                <a:gd name="T54" fmla="*/ 17 w 38"/>
                <a:gd name="T55" fmla="*/ 13 h 41"/>
                <a:gd name="T56" fmla="*/ 13 w 38"/>
                <a:gd name="T57" fmla="*/ 15 h 41"/>
                <a:gd name="T58" fmla="*/ 23 w 38"/>
                <a:gd name="T59" fmla="*/ 14 h 41"/>
                <a:gd name="T60" fmla="*/ 24 w 38"/>
                <a:gd name="T61" fmla="*/ 11 h 41"/>
                <a:gd name="T62" fmla="*/ 23 w 38"/>
                <a:gd name="T63" fmla="*/ 14 h 41"/>
                <a:gd name="T64" fmla="*/ 5 w 38"/>
                <a:gd name="T65" fmla="*/ 10 h 41"/>
                <a:gd name="T66" fmla="*/ 9 w 38"/>
                <a:gd name="T67" fmla="*/ 10 h 41"/>
                <a:gd name="T68" fmla="*/ 11 w 38"/>
                <a:gd name="T69" fmla="*/ 16 h 41"/>
                <a:gd name="T70" fmla="*/ 2 w 38"/>
                <a:gd name="T71" fmla="*/ 11 h 41"/>
                <a:gd name="T72" fmla="*/ 26 w 38"/>
                <a:gd name="T73" fmla="*/ 11 h 41"/>
                <a:gd name="T74" fmla="*/ 35 w 38"/>
                <a:gd name="T75" fmla="*/ 11 h 41"/>
                <a:gd name="T76" fmla="*/ 34 w 38"/>
                <a:gd name="T77" fmla="*/ 14 h 41"/>
                <a:gd name="T78" fmla="*/ 32 w 38"/>
                <a:gd name="T79" fmla="*/ 18 h 41"/>
                <a:gd name="T80" fmla="*/ 32 w 38"/>
                <a:gd name="T81" fmla="*/ 18 h 41"/>
                <a:gd name="T82" fmla="*/ 31 w 38"/>
                <a:gd name="T83" fmla="*/ 20 h 41"/>
                <a:gd name="T84" fmla="*/ 14 w 38"/>
                <a:gd name="T85" fmla="*/ 10 h 41"/>
                <a:gd name="T86" fmla="*/ 24 w 38"/>
                <a:gd name="T87" fmla="*/ 10 h 41"/>
                <a:gd name="T88" fmla="*/ 14 w 38"/>
                <a:gd name="T89" fmla="*/ 10 h 41"/>
                <a:gd name="T90" fmla="*/ 10 w 38"/>
                <a:gd name="T91" fmla="*/ 9 h 41"/>
                <a:gd name="T92" fmla="*/ 7 w 38"/>
                <a:gd name="T93" fmla="*/ 6 h 41"/>
                <a:gd name="T94" fmla="*/ 1 w 38"/>
                <a:gd name="T95" fmla="*/ 10 h 41"/>
                <a:gd name="T96" fmla="*/ 1 w 38"/>
                <a:gd name="T97" fmla="*/ 31 h 41"/>
                <a:gd name="T98" fmla="*/ 12 w 38"/>
                <a:gd name="T99" fmla="*/ 32 h 41"/>
                <a:gd name="T100" fmla="*/ 12 w 38"/>
                <a:gd name="T101" fmla="*/ 36 h 41"/>
                <a:gd name="T102" fmla="*/ 15 w 38"/>
                <a:gd name="T103" fmla="*/ 38 h 41"/>
                <a:gd name="T104" fmla="*/ 25 w 38"/>
                <a:gd name="T105" fmla="*/ 32 h 41"/>
                <a:gd name="T106" fmla="*/ 37 w 38"/>
                <a:gd name="T107" fmla="*/ 31 h 41"/>
                <a:gd name="T108" fmla="*/ 33 w 38"/>
                <a:gd name="T109" fmla="*/ 19 h 41"/>
                <a:gd name="T110" fmla="*/ 35 w 38"/>
                <a:gd name="T111" fmla="*/ 19 h 41"/>
                <a:gd name="T112" fmla="*/ 36 w 38"/>
                <a:gd name="T113" fmla="*/ 15 h 41"/>
                <a:gd name="T114" fmla="*/ 32 w 38"/>
                <a:gd name="T115" fmla="*/ 8 h 41"/>
                <a:gd name="T116" fmla="*/ 19 w 38"/>
                <a:gd name="T1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 h="41">
                  <a:moveTo>
                    <a:pt x="14" y="31"/>
                  </a:moveTo>
                  <a:cubicBezTo>
                    <a:pt x="15" y="31"/>
                    <a:pt x="17" y="30"/>
                    <a:pt x="19" y="29"/>
                  </a:cubicBezTo>
                  <a:cubicBezTo>
                    <a:pt x="21" y="30"/>
                    <a:pt x="22" y="31"/>
                    <a:pt x="24" y="31"/>
                  </a:cubicBezTo>
                  <a:cubicBezTo>
                    <a:pt x="23" y="37"/>
                    <a:pt x="21" y="40"/>
                    <a:pt x="19" y="40"/>
                  </a:cubicBezTo>
                  <a:cubicBezTo>
                    <a:pt x="18" y="40"/>
                    <a:pt x="17" y="39"/>
                    <a:pt x="16" y="38"/>
                  </a:cubicBezTo>
                  <a:cubicBezTo>
                    <a:pt x="17" y="38"/>
                    <a:pt x="18" y="37"/>
                    <a:pt x="18" y="36"/>
                  </a:cubicBezTo>
                  <a:cubicBezTo>
                    <a:pt x="18" y="35"/>
                    <a:pt x="16" y="33"/>
                    <a:pt x="15" y="33"/>
                  </a:cubicBezTo>
                  <a:cubicBezTo>
                    <a:pt x="15" y="33"/>
                    <a:pt x="14" y="33"/>
                    <a:pt x="14" y="34"/>
                  </a:cubicBezTo>
                  <a:cubicBezTo>
                    <a:pt x="14" y="33"/>
                    <a:pt x="14" y="32"/>
                    <a:pt x="14" y="31"/>
                  </a:cubicBezTo>
                  <a:moveTo>
                    <a:pt x="13" y="26"/>
                  </a:moveTo>
                  <a:cubicBezTo>
                    <a:pt x="13" y="26"/>
                    <a:pt x="14" y="27"/>
                    <a:pt x="15" y="27"/>
                  </a:cubicBezTo>
                  <a:cubicBezTo>
                    <a:pt x="16" y="28"/>
                    <a:pt x="17" y="28"/>
                    <a:pt x="17" y="29"/>
                  </a:cubicBezTo>
                  <a:cubicBezTo>
                    <a:pt x="16" y="29"/>
                    <a:pt x="15" y="30"/>
                    <a:pt x="13" y="30"/>
                  </a:cubicBezTo>
                  <a:cubicBezTo>
                    <a:pt x="13" y="29"/>
                    <a:pt x="13" y="27"/>
                    <a:pt x="13" y="26"/>
                  </a:cubicBezTo>
                  <a:moveTo>
                    <a:pt x="20" y="29"/>
                  </a:moveTo>
                  <a:cubicBezTo>
                    <a:pt x="21" y="28"/>
                    <a:pt x="22" y="28"/>
                    <a:pt x="23" y="27"/>
                  </a:cubicBezTo>
                  <a:cubicBezTo>
                    <a:pt x="24" y="27"/>
                    <a:pt x="24" y="26"/>
                    <a:pt x="25" y="26"/>
                  </a:cubicBezTo>
                  <a:cubicBezTo>
                    <a:pt x="25" y="27"/>
                    <a:pt x="25" y="29"/>
                    <a:pt x="24" y="30"/>
                  </a:cubicBezTo>
                  <a:cubicBezTo>
                    <a:pt x="23" y="30"/>
                    <a:pt x="22" y="29"/>
                    <a:pt x="20" y="29"/>
                  </a:cubicBezTo>
                  <a:moveTo>
                    <a:pt x="2" y="30"/>
                  </a:moveTo>
                  <a:cubicBezTo>
                    <a:pt x="1" y="28"/>
                    <a:pt x="3" y="25"/>
                    <a:pt x="7" y="21"/>
                  </a:cubicBezTo>
                  <a:cubicBezTo>
                    <a:pt x="8" y="23"/>
                    <a:pt x="10" y="24"/>
                    <a:pt x="11" y="25"/>
                  </a:cubicBezTo>
                  <a:cubicBezTo>
                    <a:pt x="12" y="27"/>
                    <a:pt x="12" y="29"/>
                    <a:pt x="12" y="31"/>
                  </a:cubicBezTo>
                  <a:cubicBezTo>
                    <a:pt x="10" y="31"/>
                    <a:pt x="8" y="32"/>
                    <a:pt x="6" y="32"/>
                  </a:cubicBezTo>
                  <a:cubicBezTo>
                    <a:pt x="5" y="32"/>
                    <a:pt x="3" y="31"/>
                    <a:pt x="2" y="30"/>
                  </a:cubicBezTo>
                  <a:moveTo>
                    <a:pt x="26" y="31"/>
                  </a:moveTo>
                  <a:cubicBezTo>
                    <a:pt x="26" y="29"/>
                    <a:pt x="26" y="27"/>
                    <a:pt x="26" y="25"/>
                  </a:cubicBezTo>
                  <a:cubicBezTo>
                    <a:pt x="28" y="24"/>
                    <a:pt x="30" y="23"/>
                    <a:pt x="31" y="21"/>
                  </a:cubicBezTo>
                  <a:cubicBezTo>
                    <a:pt x="35" y="25"/>
                    <a:pt x="36" y="28"/>
                    <a:pt x="35" y="30"/>
                  </a:cubicBezTo>
                  <a:cubicBezTo>
                    <a:pt x="35" y="31"/>
                    <a:pt x="33" y="32"/>
                    <a:pt x="32" y="32"/>
                  </a:cubicBezTo>
                  <a:cubicBezTo>
                    <a:pt x="30" y="32"/>
                    <a:pt x="28" y="31"/>
                    <a:pt x="26" y="31"/>
                  </a:cubicBezTo>
                  <a:moveTo>
                    <a:pt x="8" y="21"/>
                  </a:moveTo>
                  <a:cubicBezTo>
                    <a:pt x="9" y="20"/>
                    <a:pt x="10" y="19"/>
                    <a:pt x="11" y="18"/>
                  </a:cubicBezTo>
                  <a:cubicBezTo>
                    <a:pt x="11" y="19"/>
                    <a:pt x="11" y="20"/>
                    <a:pt x="11" y="21"/>
                  </a:cubicBezTo>
                  <a:cubicBezTo>
                    <a:pt x="11" y="22"/>
                    <a:pt x="11" y="22"/>
                    <a:pt x="11" y="23"/>
                  </a:cubicBezTo>
                  <a:cubicBezTo>
                    <a:pt x="10" y="22"/>
                    <a:pt x="9" y="22"/>
                    <a:pt x="8" y="21"/>
                  </a:cubicBezTo>
                  <a:moveTo>
                    <a:pt x="27" y="21"/>
                  </a:moveTo>
                  <a:cubicBezTo>
                    <a:pt x="27" y="20"/>
                    <a:pt x="27" y="19"/>
                    <a:pt x="27" y="18"/>
                  </a:cubicBezTo>
                  <a:cubicBezTo>
                    <a:pt x="28" y="19"/>
                    <a:pt x="29" y="20"/>
                    <a:pt x="30" y="21"/>
                  </a:cubicBezTo>
                  <a:cubicBezTo>
                    <a:pt x="29" y="22"/>
                    <a:pt x="28" y="22"/>
                    <a:pt x="27" y="23"/>
                  </a:cubicBezTo>
                  <a:cubicBezTo>
                    <a:pt x="27" y="22"/>
                    <a:pt x="27" y="22"/>
                    <a:pt x="27" y="21"/>
                  </a:cubicBezTo>
                  <a:moveTo>
                    <a:pt x="16" y="26"/>
                  </a:moveTo>
                  <a:cubicBezTo>
                    <a:pt x="15" y="26"/>
                    <a:pt x="14" y="25"/>
                    <a:pt x="13" y="24"/>
                  </a:cubicBezTo>
                  <a:cubicBezTo>
                    <a:pt x="13" y="23"/>
                    <a:pt x="12" y="22"/>
                    <a:pt x="12" y="21"/>
                  </a:cubicBezTo>
                  <a:cubicBezTo>
                    <a:pt x="12" y="19"/>
                    <a:pt x="13" y="18"/>
                    <a:pt x="13" y="17"/>
                  </a:cubicBezTo>
                  <a:cubicBezTo>
                    <a:pt x="14" y="16"/>
                    <a:pt x="15" y="16"/>
                    <a:pt x="16" y="15"/>
                  </a:cubicBezTo>
                  <a:cubicBezTo>
                    <a:pt x="17" y="14"/>
                    <a:pt x="18" y="14"/>
                    <a:pt x="19" y="13"/>
                  </a:cubicBezTo>
                  <a:cubicBezTo>
                    <a:pt x="20" y="14"/>
                    <a:pt x="21" y="14"/>
                    <a:pt x="22" y="15"/>
                  </a:cubicBezTo>
                  <a:cubicBezTo>
                    <a:pt x="23" y="16"/>
                    <a:pt x="24" y="16"/>
                    <a:pt x="25" y="17"/>
                  </a:cubicBezTo>
                  <a:cubicBezTo>
                    <a:pt x="25" y="18"/>
                    <a:pt x="25" y="19"/>
                    <a:pt x="25" y="21"/>
                  </a:cubicBezTo>
                  <a:cubicBezTo>
                    <a:pt x="25" y="22"/>
                    <a:pt x="25" y="23"/>
                    <a:pt x="25" y="24"/>
                  </a:cubicBezTo>
                  <a:cubicBezTo>
                    <a:pt x="24" y="25"/>
                    <a:pt x="23" y="26"/>
                    <a:pt x="22" y="26"/>
                  </a:cubicBezTo>
                  <a:cubicBezTo>
                    <a:pt x="21" y="27"/>
                    <a:pt x="20" y="27"/>
                    <a:pt x="19" y="28"/>
                  </a:cubicBezTo>
                  <a:cubicBezTo>
                    <a:pt x="18" y="27"/>
                    <a:pt x="17" y="27"/>
                    <a:pt x="16" y="26"/>
                  </a:cubicBezTo>
                  <a:moveTo>
                    <a:pt x="13" y="11"/>
                  </a:moveTo>
                  <a:cubicBezTo>
                    <a:pt x="15" y="11"/>
                    <a:pt x="16" y="12"/>
                    <a:pt x="17" y="13"/>
                  </a:cubicBezTo>
                  <a:cubicBezTo>
                    <a:pt x="17" y="13"/>
                    <a:pt x="16" y="13"/>
                    <a:pt x="15" y="14"/>
                  </a:cubicBezTo>
                  <a:cubicBezTo>
                    <a:pt x="14" y="14"/>
                    <a:pt x="13" y="15"/>
                    <a:pt x="13" y="15"/>
                  </a:cubicBezTo>
                  <a:cubicBezTo>
                    <a:pt x="13" y="14"/>
                    <a:pt x="13" y="12"/>
                    <a:pt x="13" y="11"/>
                  </a:cubicBezTo>
                  <a:moveTo>
                    <a:pt x="23" y="14"/>
                  </a:moveTo>
                  <a:cubicBezTo>
                    <a:pt x="22" y="13"/>
                    <a:pt x="21" y="13"/>
                    <a:pt x="20" y="13"/>
                  </a:cubicBezTo>
                  <a:cubicBezTo>
                    <a:pt x="22" y="12"/>
                    <a:pt x="23" y="11"/>
                    <a:pt x="24" y="11"/>
                  </a:cubicBezTo>
                  <a:cubicBezTo>
                    <a:pt x="25" y="12"/>
                    <a:pt x="25" y="14"/>
                    <a:pt x="25" y="15"/>
                  </a:cubicBezTo>
                  <a:cubicBezTo>
                    <a:pt x="24" y="15"/>
                    <a:pt x="24" y="14"/>
                    <a:pt x="23" y="14"/>
                  </a:cubicBezTo>
                  <a:moveTo>
                    <a:pt x="2" y="11"/>
                  </a:moveTo>
                  <a:cubicBezTo>
                    <a:pt x="3" y="10"/>
                    <a:pt x="4" y="10"/>
                    <a:pt x="5" y="10"/>
                  </a:cubicBezTo>
                  <a:cubicBezTo>
                    <a:pt x="5" y="11"/>
                    <a:pt x="6" y="11"/>
                    <a:pt x="7" y="11"/>
                  </a:cubicBezTo>
                  <a:cubicBezTo>
                    <a:pt x="8" y="11"/>
                    <a:pt x="9" y="11"/>
                    <a:pt x="9" y="10"/>
                  </a:cubicBezTo>
                  <a:cubicBezTo>
                    <a:pt x="10" y="10"/>
                    <a:pt x="11" y="10"/>
                    <a:pt x="12" y="11"/>
                  </a:cubicBezTo>
                  <a:cubicBezTo>
                    <a:pt x="12" y="12"/>
                    <a:pt x="12" y="14"/>
                    <a:pt x="11" y="16"/>
                  </a:cubicBezTo>
                  <a:cubicBezTo>
                    <a:pt x="10" y="17"/>
                    <a:pt x="8" y="19"/>
                    <a:pt x="7" y="20"/>
                  </a:cubicBezTo>
                  <a:cubicBezTo>
                    <a:pt x="3" y="16"/>
                    <a:pt x="1" y="13"/>
                    <a:pt x="2" y="11"/>
                  </a:cubicBezTo>
                  <a:moveTo>
                    <a:pt x="26" y="16"/>
                  </a:moveTo>
                  <a:cubicBezTo>
                    <a:pt x="26" y="14"/>
                    <a:pt x="26" y="12"/>
                    <a:pt x="26" y="11"/>
                  </a:cubicBezTo>
                  <a:cubicBezTo>
                    <a:pt x="28" y="10"/>
                    <a:pt x="30" y="10"/>
                    <a:pt x="32" y="10"/>
                  </a:cubicBezTo>
                  <a:cubicBezTo>
                    <a:pt x="33" y="10"/>
                    <a:pt x="35" y="10"/>
                    <a:pt x="35" y="11"/>
                  </a:cubicBezTo>
                  <a:cubicBezTo>
                    <a:pt x="36" y="12"/>
                    <a:pt x="36" y="13"/>
                    <a:pt x="35" y="14"/>
                  </a:cubicBezTo>
                  <a:cubicBezTo>
                    <a:pt x="35" y="14"/>
                    <a:pt x="35" y="14"/>
                    <a:pt x="34" y="14"/>
                  </a:cubicBezTo>
                  <a:cubicBezTo>
                    <a:pt x="33" y="14"/>
                    <a:pt x="32" y="15"/>
                    <a:pt x="32" y="17"/>
                  </a:cubicBezTo>
                  <a:cubicBezTo>
                    <a:pt x="32" y="17"/>
                    <a:pt x="32" y="17"/>
                    <a:pt x="32" y="18"/>
                  </a:cubicBezTo>
                  <a:cubicBezTo>
                    <a:pt x="32" y="18"/>
                    <a:pt x="32" y="18"/>
                    <a:pt x="32" y="18"/>
                  </a:cubicBezTo>
                  <a:cubicBezTo>
                    <a:pt x="32" y="18"/>
                    <a:pt x="32" y="18"/>
                    <a:pt x="32" y="18"/>
                  </a:cubicBezTo>
                  <a:cubicBezTo>
                    <a:pt x="32" y="18"/>
                    <a:pt x="32" y="18"/>
                    <a:pt x="32" y="18"/>
                  </a:cubicBezTo>
                  <a:cubicBezTo>
                    <a:pt x="32" y="19"/>
                    <a:pt x="31" y="19"/>
                    <a:pt x="31" y="20"/>
                  </a:cubicBezTo>
                  <a:cubicBezTo>
                    <a:pt x="30" y="19"/>
                    <a:pt x="28" y="17"/>
                    <a:pt x="26" y="16"/>
                  </a:cubicBezTo>
                  <a:moveTo>
                    <a:pt x="14" y="10"/>
                  </a:moveTo>
                  <a:cubicBezTo>
                    <a:pt x="15" y="5"/>
                    <a:pt x="17" y="2"/>
                    <a:pt x="19" y="2"/>
                  </a:cubicBezTo>
                  <a:cubicBezTo>
                    <a:pt x="21" y="2"/>
                    <a:pt x="23" y="5"/>
                    <a:pt x="24" y="10"/>
                  </a:cubicBezTo>
                  <a:cubicBezTo>
                    <a:pt x="22" y="10"/>
                    <a:pt x="21" y="11"/>
                    <a:pt x="19" y="12"/>
                  </a:cubicBezTo>
                  <a:cubicBezTo>
                    <a:pt x="17" y="11"/>
                    <a:pt x="15" y="10"/>
                    <a:pt x="14" y="10"/>
                  </a:cubicBezTo>
                  <a:moveTo>
                    <a:pt x="12" y="9"/>
                  </a:moveTo>
                  <a:cubicBezTo>
                    <a:pt x="11" y="9"/>
                    <a:pt x="10" y="9"/>
                    <a:pt x="10" y="9"/>
                  </a:cubicBezTo>
                  <a:cubicBezTo>
                    <a:pt x="10" y="9"/>
                    <a:pt x="10" y="9"/>
                    <a:pt x="10" y="9"/>
                  </a:cubicBezTo>
                  <a:cubicBezTo>
                    <a:pt x="10" y="7"/>
                    <a:pt x="8" y="6"/>
                    <a:pt x="7" y="6"/>
                  </a:cubicBezTo>
                  <a:cubicBezTo>
                    <a:pt x="6" y="6"/>
                    <a:pt x="5" y="7"/>
                    <a:pt x="4" y="9"/>
                  </a:cubicBezTo>
                  <a:cubicBezTo>
                    <a:pt x="3" y="9"/>
                    <a:pt x="2" y="9"/>
                    <a:pt x="1" y="10"/>
                  </a:cubicBezTo>
                  <a:cubicBezTo>
                    <a:pt x="0" y="13"/>
                    <a:pt x="2" y="17"/>
                    <a:pt x="6" y="21"/>
                  </a:cubicBezTo>
                  <a:cubicBezTo>
                    <a:pt x="2" y="25"/>
                    <a:pt x="0" y="28"/>
                    <a:pt x="1" y="31"/>
                  </a:cubicBezTo>
                  <a:cubicBezTo>
                    <a:pt x="2" y="32"/>
                    <a:pt x="4" y="33"/>
                    <a:pt x="6" y="33"/>
                  </a:cubicBezTo>
                  <a:cubicBezTo>
                    <a:pt x="8" y="33"/>
                    <a:pt x="10" y="33"/>
                    <a:pt x="12" y="32"/>
                  </a:cubicBezTo>
                  <a:cubicBezTo>
                    <a:pt x="13" y="33"/>
                    <a:pt x="13" y="34"/>
                    <a:pt x="13" y="34"/>
                  </a:cubicBezTo>
                  <a:cubicBezTo>
                    <a:pt x="13" y="35"/>
                    <a:pt x="12" y="35"/>
                    <a:pt x="12" y="36"/>
                  </a:cubicBezTo>
                  <a:cubicBezTo>
                    <a:pt x="12" y="37"/>
                    <a:pt x="14" y="38"/>
                    <a:pt x="15" y="38"/>
                  </a:cubicBezTo>
                  <a:cubicBezTo>
                    <a:pt x="15" y="38"/>
                    <a:pt x="15" y="38"/>
                    <a:pt x="15" y="38"/>
                  </a:cubicBezTo>
                  <a:cubicBezTo>
                    <a:pt x="16" y="40"/>
                    <a:pt x="18" y="41"/>
                    <a:pt x="19" y="41"/>
                  </a:cubicBezTo>
                  <a:cubicBezTo>
                    <a:pt x="22" y="41"/>
                    <a:pt x="24" y="37"/>
                    <a:pt x="25" y="32"/>
                  </a:cubicBezTo>
                  <a:cubicBezTo>
                    <a:pt x="28" y="33"/>
                    <a:pt x="30" y="33"/>
                    <a:pt x="32" y="33"/>
                  </a:cubicBezTo>
                  <a:cubicBezTo>
                    <a:pt x="34" y="33"/>
                    <a:pt x="36" y="32"/>
                    <a:pt x="37" y="31"/>
                  </a:cubicBezTo>
                  <a:cubicBezTo>
                    <a:pt x="38" y="28"/>
                    <a:pt x="36" y="25"/>
                    <a:pt x="32" y="21"/>
                  </a:cubicBezTo>
                  <a:cubicBezTo>
                    <a:pt x="32" y="20"/>
                    <a:pt x="33" y="20"/>
                    <a:pt x="33" y="19"/>
                  </a:cubicBezTo>
                  <a:cubicBezTo>
                    <a:pt x="34" y="19"/>
                    <a:pt x="34" y="19"/>
                    <a:pt x="34" y="19"/>
                  </a:cubicBezTo>
                  <a:cubicBezTo>
                    <a:pt x="34" y="19"/>
                    <a:pt x="35" y="19"/>
                    <a:pt x="35" y="19"/>
                  </a:cubicBezTo>
                  <a:cubicBezTo>
                    <a:pt x="36" y="19"/>
                    <a:pt x="37" y="18"/>
                    <a:pt x="37" y="17"/>
                  </a:cubicBezTo>
                  <a:cubicBezTo>
                    <a:pt x="37" y="16"/>
                    <a:pt x="37" y="16"/>
                    <a:pt x="36" y="15"/>
                  </a:cubicBezTo>
                  <a:cubicBezTo>
                    <a:pt x="37" y="13"/>
                    <a:pt x="37" y="12"/>
                    <a:pt x="37" y="10"/>
                  </a:cubicBezTo>
                  <a:cubicBezTo>
                    <a:pt x="36" y="9"/>
                    <a:pt x="34" y="8"/>
                    <a:pt x="32" y="8"/>
                  </a:cubicBezTo>
                  <a:cubicBezTo>
                    <a:pt x="30" y="8"/>
                    <a:pt x="28" y="9"/>
                    <a:pt x="25" y="9"/>
                  </a:cubicBezTo>
                  <a:cubicBezTo>
                    <a:pt x="24" y="4"/>
                    <a:pt x="22" y="0"/>
                    <a:pt x="19" y="0"/>
                  </a:cubicBezTo>
                  <a:cubicBezTo>
                    <a:pt x="16" y="0"/>
                    <a:pt x="14" y="4"/>
                    <a:pt x="12"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Oval 284"/>
            <p:cNvSpPr>
              <a:spLocks noChangeArrowheads="1"/>
            </p:cNvSpPr>
            <p:nvPr/>
          </p:nvSpPr>
          <p:spPr bwMode="auto">
            <a:xfrm>
              <a:off x="10956563" y="4760738"/>
              <a:ext cx="50837" cy="50837"/>
            </a:xfrm>
            <a:prstGeom prst="ellipse">
              <a:avLst/>
            </a:prstGeom>
            <a:solidFill>
              <a:srgbClr val="FFF7E7">
                <a:alpha val="15000"/>
              </a:srgbClr>
            </a:solid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285"/>
            <p:cNvSpPr>
              <a:spLocks noEditPoints="1"/>
            </p:cNvSpPr>
            <p:nvPr/>
          </p:nvSpPr>
          <p:spPr bwMode="auto">
            <a:xfrm>
              <a:off x="10123618" y="4078349"/>
              <a:ext cx="226811" cy="179885"/>
            </a:xfrm>
            <a:custGeom>
              <a:avLst/>
              <a:gdLst>
                <a:gd name="T0" fmla="*/ 89 w 116"/>
                <a:gd name="T1" fmla="*/ 72 h 92"/>
                <a:gd name="T2" fmla="*/ 89 w 116"/>
                <a:gd name="T3" fmla="*/ 79 h 92"/>
                <a:gd name="T4" fmla="*/ 80 w 116"/>
                <a:gd name="T5" fmla="*/ 75 h 92"/>
                <a:gd name="T6" fmla="*/ 80 w 116"/>
                <a:gd name="T7" fmla="*/ 72 h 92"/>
                <a:gd name="T8" fmla="*/ 80 w 116"/>
                <a:gd name="T9" fmla="*/ 46 h 92"/>
                <a:gd name="T10" fmla="*/ 80 w 116"/>
                <a:gd name="T11" fmla="*/ 43 h 92"/>
                <a:gd name="T12" fmla="*/ 93 w 116"/>
                <a:gd name="T13" fmla="*/ 43 h 92"/>
                <a:gd name="T14" fmla="*/ 93 w 116"/>
                <a:gd name="T15" fmla="*/ 46 h 92"/>
                <a:gd name="T16" fmla="*/ 27 w 116"/>
                <a:gd name="T17" fmla="*/ 79 h 92"/>
                <a:gd name="T18" fmla="*/ 27 w 116"/>
                <a:gd name="T19" fmla="*/ 72 h 92"/>
                <a:gd name="T20" fmla="*/ 23 w 116"/>
                <a:gd name="T21" fmla="*/ 46 h 92"/>
                <a:gd name="T22" fmla="*/ 23 w 116"/>
                <a:gd name="T23" fmla="*/ 43 h 92"/>
                <a:gd name="T24" fmla="*/ 37 w 116"/>
                <a:gd name="T25" fmla="*/ 43 h 92"/>
                <a:gd name="T26" fmla="*/ 37 w 116"/>
                <a:gd name="T27" fmla="*/ 46 h 92"/>
                <a:gd name="T28" fmla="*/ 37 w 116"/>
                <a:gd name="T29" fmla="*/ 72 h 92"/>
                <a:gd name="T30" fmla="*/ 33 w 116"/>
                <a:gd name="T31" fmla="*/ 75 h 92"/>
                <a:gd name="T32" fmla="*/ 27 w 116"/>
                <a:gd name="T33" fmla="*/ 79 h 92"/>
                <a:gd name="T34" fmla="*/ 63 w 116"/>
                <a:gd name="T35" fmla="*/ 46 h 92"/>
                <a:gd name="T36" fmla="*/ 63 w 116"/>
                <a:gd name="T37" fmla="*/ 72 h 92"/>
                <a:gd name="T38" fmla="*/ 63 w 116"/>
                <a:gd name="T39" fmla="*/ 75 h 92"/>
                <a:gd name="T40" fmla="*/ 53 w 116"/>
                <a:gd name="T41" fmla="*/ 79 h 92"/>
                <a:gd name="T42" fmla="*/ 53 w 116"/>
                <a:gd name="T43" fmla="*/ 72 h 92"/>
                <a:gd name="T44" fmla="*/ 50 w 116"/>
                <a:gd name="T45" fmla="*/ 46 h 92"/>
                <a:gd name="T46" fmla="*/ 50 w 116"/>
                <a:gd name="T47" fmla="*/ 43 h 92"/>
                <a:gd name="T48" fmla="*/ 63 w 116"/>
                <a:gd name="T49" fmla="*/ 43 h 92"/>
                <a:gd name="T50" fmla="*/ 106 w 116"/>
                <a:gd name="T51" fmla="*/ 43 h 92"/>
                <a:gd name="T52" fmla="*/ 112 w 116"/>
                <a:gd name="T53" fmla="*/ 43 h 92"/>
                <a:gd name="T54" fmla="*/ 116 w 116"/>
                <a:gd name="T55" fmla="*/ 36 h 92"/>
                <a:gd name="T56" fmla="*/ 56 w 116"/>
                <a:gd name="T57" fmla="*/ 0 h 92"/>
                <a:gd name="T58" fmla="*/ 0 w 116"/>
                <a:gd name="T59" fmla="*/ 36 h 92"/>
                <a:gd name="T60" fmla="*/ 4 w 116"/>
                <a:gd name="T61" fmla="*/ 43 h 92"/>
                <a:gd name="T62" fmla="*/ 10 w 116"/>
                <a:gd name="T63" fmla="*/ 43 h 92"/>
                <a:gd name="T64" fmla="*/ 10 w 116"/>
                <a:gd name="T65" fmla="*/ 46 h 92"/>
                <a:gd name="T66" fmla="*/ 7 w 116"/>
                <a:gd name="T67" fmla="*/ 72 h 92"/>
                <a:gd name="T68" fmla="*/ 7 w 116"/>
                <a:gd name="T69" fmla="*/ 79 h 92"/>
                <a:gd name="T70" fmla="*/ 4 w 116"/>
                <a:gd name="T71" fmla="*/ 92 h 92"/>
                <a:gd name="T72" fmla="*/ 86 w 116"/>
                <a:gd name="T73" fmla="*/ 92 h 92"/>
                <a:gd name="T74" fmla="*/ 112 w 116"/>
                <a:gd name="T75" fmla="*/ 79 h 92"/>
                <a:gd name="T76" fmla="*/ 109 w 116"/>
                <a:gd name="T77" fmla="*/ 75 h 92"/>
                <a:gd name="T78" fmla="*/ 106 w 116"/>
                <a:gd name="T79" fmla="*/ 72 h 92"/>
                <a:gd name="T80" fmla="*/ 106 w 116"/>
                <a:gd name="T8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6" h="92">
                  <a:moveTo>
                    <a:pt x="93" y="72"/>
                  </a:moveTo>
                  <a:lnTo>
                    <a:pt x="89" y="72"/>
                  </a:lnTo>
                  <a:lnTo>
                    <a:pt x="89" y="75"/>
                  </a:lnTo>
                  <a:lnTo>
                    <a:pt x="89" y="79"/>
                  </a:lnTo>
                  <a:lnTo>
                    <a:pt x="80" y="79"/>
                  </a:lnTo>
                  <a:lnTo>
                    <a:pt x="80" y="75"/>
                  </a:lnTo>
                  <a:lnTo>
                    <a:pt x="80" y="72"/>
                  </a:lnTo>
                  <a:lnTo>
                    <a:pt x="80" y="72"/>
                  </a:lnTo>
                  <a:lnTo>
                    <a:pt x="76" y="46"/>
                  </a:lnTo>
                  <a:lnTo>
                    <a:pt x="80" y="46"/>
                  </a:lnTo>
                  <a:lnTo>
                    <a:pt x="80" y="43"/>
                  </a:lnTo>
                  <a:lnTo>
                    <a:pt x="80" y="43"/>
                  </a:lnTo>
                  <a:lnTo>
                    <a:pt x="93" y="43"/>
                  </a:lnTo>
                  <a:lnTo>
                    <a:pt x="93" y="43"/>
                  </a:lnTo>
                  <a:lnTo>
                    <a:pt x="93" y="46"/>
                  </a:lnTo>
                  <a:lnTo>
                    <a:pt x="93" y="46"/>
                  </a:lnTo>
                  <a:lnTo>
                    <a:pt x="93" y="72"/>
                  </a:lnTo>
                  <a:close/>
                  <a:moveTo>
                    <a:pt x="27" y="79"/>
                  </a:moveTo>
                  <a:lnTo>
                    <a:pt x="27" y="75"/>
                  </a:lnTo>
                  <a:lnTo>
                    <a:pt x="27" y="72"/>
                  </a:lnTo>
                  <a:lnTo>
                    <a:pt x="23" y="72"/>
                  </a:lnTo>
                  <a:lnTo>
                    <a:pt x="23" y="46"/>
                  </a:lnTo>
                  <a:lnTo>
                    <a:pt x="23" y="46"/>
                  </a:lnTo>
                  <a:lnTo>
                    <a:pt x="23" y="43"/>
                  </a:lnTo>
                  <a:lnTo>
                    <a:pt x="23" y="43"/>
                  </a:lnTo>
                  <a:lnTo>
                    <a:pt x="37" y="43"/>
                  </a:lnTo>
                  <a:lnTo>
                    <a:pt x="37" y="43"/>
                  </a:lnTo>
                  <a:lnTo>
                    <a:pt x="37" y="46"/>
                  </a:lnTo>
                  <a:lnTo>
                    <a:pt x="37" y="46"/>
                  </a:lnTo>
                  <a:lnTo>
                    <a:pt x="37" y="72"/>
                  </a:lnTo>
                  <a:lnTo>
                    <a:pt x="33" y="72"/>
                  </a:lnTo>
                  <a:lnTo>
                    <a:pt x="33" y="75"/>
                  </a:lnTo>
                  <a:lnTo>
                    <a:pt x="33" y="79"/>
                  </a:lnTo>
                  <a:lnTo>
                    <a:pt x="27" y="79"/>
                  </a:lnTo>
                  <a:close/>
                  <a:moveTo>
                    <a:pt x="63" y="43"/>
                  </a:moveTo>
                  <a:lnTo>
                    <a:pt x="63" y="46"/>
                  </a:lnTo>
                  <a:lnTo>
                    <a:pt x="66" y="46"/>
                  </a:lnTo>
                  <a:lnTo>
                    <a:pt x="63" y="72"/>
                  </a:lnTo>
                  <a:lnTo>
                    <a:pt x="63" y="72"/>
                  </a:lnTo>
                  <a:lnTo>
                    <a:pt x="63" y="75"/>
                  </a:lnTo>
                  <a:lnTo>
                    <a:pt x="63" y="79"/>
                  </a:lnTo>
                  <a:lnTo>
                    <a:pt x="53" y="79"/>
                  </a:lnTo>
                  <a:lnTo>
                    <a:pt x="53" y="75"/>
                  </a:lnTo>
                  <a:lnTo>
                    <a:pt x="53" y="72"/>
                  </a:lnTo>
                  <a:lnTo>
                    <a:pt x="50" y="72"/>
                  </a:lnTo>
                  <a:lnTo>
                    <a:pt x="50" y="46"/>
                  </a:lnTo>
                  <a:lnTo>
                    <a:pt x="50" y="46"/>
                  </a:lnTo>
                  <a:lnTo>
                    <a:pt x="50" y="43"/>
                  </a:lnTo>
                  <a:lnTo>
                    <a:pt x="50" y="43"/>
                  </a:lnTo>
                  <a:lnTo>
                    <a:pt x="63" y="43"/>
                  </a:lnTo>
                  <a:lnTo>
                    <a:pt x="63" y="43"/>
                  </a:lnTo>
                  <a:close/>
                  <a:moveTo>
                    <a:pt x="106" y="43"/>
                  </a:moveTo>
                  <a:lnTo>
                    <a:pt x="106" y="43"/>
                  </a:lnTo>
                  <a:lnTo>
                    <a:pt x="112" y="43"/>
                  </a:lnTo>
                  <a:lnTo>
                    <a:pt x="112" y="36"/>
                  </a:lnTo>
                  <a:lnTo>
                    <a:pt x="116" y="36"/>
                  </a:lnTo>
                  <a:lnTo>
                    <a:pt x="86" y="16"/>
                  </a:lnTo>
                  <a:lnTo>
                    <a:pt x="56" y="0"/>
                  </a:lnTo>
                  <a:lnTo>
                    <a:pt x="30" y="16"/>
                  </a:lnTo>
                  <a:lnTo>
                    <a:pt x="0" y="36"/>
                  </a:lnTo>
                  <a:lnTo>
                    <a:pt x="4" y="36"/>
                  </a:lnTo>
                  <a:lnTo>
                    <a:pt x="4" y="43"/>
                  </a:lnTo>
                  <a:lnTo>
                    <a:pt x="10" y="43"/>
                  </a:lnTo>
                  <a:lnTo>
                    <a:pt x="10" y="43"/>
                  </a:lnTo>
                  <a:lnTo>
                    <a:pt x="10" y="46"/>
                  </a:lnTo>
                  <a:lnTo>
                    <a:pt x="10" y="46"/>
                  </a:lnTo>
                  <a:lnTo>
                    <a:pt x="10" y="72"/>
                  </a:lnTo>
                  <a:lnTo>
                    <a:pt x="7" y="72"/>
                  </a:lnTo>
                  <a:lnTo>
                    <a:pt x="7" y="75"/>
                  </a:lnTo>
                  <a:lnTo>
                    <a:pt x="7" y="79"/>
                  </a:lnTo>
                  <a:lnTo>
                    <a:pt x="4" y="79"/>
                  </a:lnTo>
                  <a:lnTo>
                    <a:pt x="4" y="92"/>
                  </a:lnTo>
                  <a:lnTo>
                    <a:pt x="30" y="92"/>
                  </a:lnTo>
                  <a:lnTo>
                    <a:pt x="86" y="92"/>
                  </a:lnTo>
                  <a:lnTo>
                    <a:pt x="112" y="92"/>
                  </a:lnTo>
                  <a:lnTo>
                    <a:pt x="112" y="79"/>
                  </a:lnTo>
                  <a:lnTo>
                    <a:pt x="109" y="79"/>
                  </a:lnTo>
                  <a:lnTo>
                    <a:pt x="109" y="75"/>
                  </a:lnTo>
                  <a:lnTo>
                    <a:pt x="109" y="72"/>
                  </a:lnTo>
                  <a:lnTo>
                    <a:pt x="106" y="72"/>
                  </a:lnTo>
                  <a:lnTo>
                    <a:pt x="106" y="46"/>
                  </a:lnTo>
                  <a:lnTo>
                    <a:pt x="106" y="46"/>
                  </a:lnTo>
                  <a:lnTo>
                    <a:pt x="106" y="4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287"/>
            <p:cNvSpPr>
              <a:spLocks noChangeArrowheads="1"/>
            </p:cNvSpPr>
            <p:nvPr/>
          </p:nvSpPr>
          <p:spPr bwMode="auto">
            <a:xfrm>
              <a:off x="10137305" y="3092893"/>
              <a:ext cx="5865"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Rectangle 288"/>
            <p:cNvSpPr>
              <a:spLocks noChangeArrowheads="1"/>
            </p:cNvSpPr>
            <p:nvPr/>
          </p:nvSpPr>
          <p:spPr bwMode="auto">
            <a:xfrm>
              <a:off x="10150992"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5" name="Rectangle 289"/>
            <p:cNvSpPr>
              <a:spLocks noChangeArrowheads="1"/>
            </p:cNvSpPr>
            <p:nvPr/>
          </p:nvSpPr>
          <p:spPr bwMode="auto">
            <a:xfrm>
              <a:off x="10117753" y="3323615"/>
              <a:ext cx="5865" cy="193572"/>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6" name="Rectangle 290"/>
            <p:cNvSpPr>
              <a:spLocks noChangeArrowheads="1"/>
            </p:cNvSpPr>
            <p:nvPr/>
          </p:nvSpPr>
          <p:spPr bwMode="auto">
            <a:xfrm>
              <a:off x="10117753" y="3079206"/>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7" name="Rectangle 291"/>
            <p:cNvSpPr>
              <a:spLocks noChangeArrowheads="1"/>
            </p:cNvSpPr>
            <p:nvPr/>
          </p:nvSpPr>
          <p:spPr bwMode="auto">
            <a:xfrm>
              <a:off x="10098200" y="3092893"/>
              <a:ext cx="7821" cy="62569"/>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8" name="Rectangle 292"/>
            <p:cNvSpPr>
              <a:spLocks noChangeArrowheads="1"/>
            </p:cNvSpPr>
            <p:nvPr/>
          </p:nvSpPr>
          <p:spPr bwMode="auto">
            <a:xfrm>
              <a:off x="10086468" y="3118311"/>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9" name="Rectangle 293"/>
            <p:cNvSpPr>
              <a:spLocks noChangeArrowheads="1"/>
            </p:cNvSpPr>
            <p:nvPr/>
          </p:nvSpPr>
          <p:spPr bwMode="auto">
            <a:xfrm>
              <a:off x="10266353"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294"/>
            <p:cNvSpPr>
              <a:spLocks noChangeArrowheads="1"/>
            </p:cNvSpPr>
            <p:nvPr/>
          </p:nvSpPr>
          <p:spPr bwMode="auto">
            <a:xfrm>
              <a:off x="10280039"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Rectangle 295"/>
            <p:cNvSpPr>
              <a:spLocks noChangeArrowheads="1"/>
            </p:cNvSpPr>
            <p:nvPr/>
          </p:nvSpPr>
          <p:spPr bwMode="auto">
            <a:xfrm>
              <a:off x="10246800"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296"/>
            <p:cNvSpPr>
              <a:spLocks noChangeArrowheads="1"/>
            </p:cNvSpPr>
            <p:nvPr/>
          </p:nvSpPr>
          <p:spPr bwMode="auto">
            <a:xfrm>
              <a:off x="10246800"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297"/>
            <p:cNvSpPr>
              <a:spLocks noChangeArrowheads="1"/>
            </p:cNvSpPr>
            <p:nvPr/>
          </p:nvSpPr>
          <p:spPr bwMode="auto">
            <a:xfrm>
              <a:off x="10233113"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298"/>
            <p:cNvSpPr>
              <a:spLocks noChangeArrowheads="1"/>
            </p:cNvSpPr>
            <p:nvPr/>
          </p:nvSpPr>
          <p:spPr bwMode="auto">
            <a:xfrm>
              <a:off x="10215516"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299"/>
            <p:cNvSpPr>
              <a:spLocks noChangeArrowheads="1"/>
            </p:cNvSpPr>
            <p:nvPr/>
          </p:nvSpPr>
          <p:spPr bwMode="auto">
            <a:xfrm>
              <a:off x="10008257" y="3214120"/>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00"/>
            <p:cNvSpPr>
              <a:spLocks noChangeArrowheads="1"/>
            </p:cNvSpPr>
            <p:nvPr/>
          </p:nvSpPr>
          <p:spPr bwMode="auto">
            <a:xfrm>
              <a:off x="10021944"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Rectangle 301"/>
            <p:cNvSpPr>
              <a:spLocks noChangeArrowheads="1"/>
            </p:cNvSpPr>
            <p:nvPr/>
          </p:nvSpPr>
          <p:spPr bwMode="auto">
            <a:xfrm>
              <a:off x="9988705" y="344679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02"/>
            <p:cNvSpPr>
              <a:spLocks noChangeArrowheads="1"/>
            </p:cNvSpPr>
            <p:nvPr/>
          </p:nvSpPr>
          <p:spPr bwMode="auto">
            <a:xfrm>
              <a:off x="9988705" y="3194567"/>
              <a:ext cx="5865" cy="7039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03"/>
            <p:cNvSpPr>
              <a:spLocks noChangeArrowheads="1"/>
            </p:cNvSpPr>
            <p:nvPr/>
          </p:nvSpPr>
          <p:spPr bwMode="auto">
            <a:xfrm>
              <a:off x="9969152" y="3214120"/>
              <a:ext cx="7821"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04"/>
            <p:cNvSpPr>
              <a:spLocks noChangeArrowheads="1"/>
            </p:cNvSpPr>
            <p:nvPr/>
          </p:nvSpPr>
          <p:spPr bwMode="auto">
            <a:xfrm>
              <a:off x="9957420" y="3233673"/>
              <a:ext cx="5865" cy="64525"/>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305"/>
            <p:cNvSpPr>
              <a:spLocks/>
            </p:cNvSpPr>
            <p:nvPr/>
          </p:nvSpPr>
          <p:spPr bwMode="auto">
            <a:xfrm>
              <a:off x="6999097" y="3194567"/>
              <a:ext cx="140779" cy="97763"/>
            </a:xfrm>
            <a:custGeom>
              <a:avLst/>
              <a:gdLst>
                <a:gd name="T0" fmla="*/ 7 w 22"/>
                <a:gd name="T1" fmla="*/ 0 h 15"/>
                <a:gd name="T2" fmla="*/ 6 w 22"/>
                <a:gd name="T3" fmla="*/ 3 h 15"/>
                <a:gd name="T4" fmla="*/ 6 w 22"/>
                <a:gd name="T5" fmla="*/ 3 h 15"/>
                <a:gd name="T6" fmla="*/ 3 w 22"/>
                <a:gd name="T7" fmla="*/ 2 h 15"/>
                <a:gd name="T8" fmla="*/ 0 w 22"/>
                <a:gd name="T9" fmla="*/ 8 h 15"/>
                <a:gd name="T10" fmla="*/ 0 w 22"/>
                <a:gd name="T11" fmla="*/ 15 h 15"/>
                <a:gd name="T12" fmla="*/ 22 w 22"/>
                <a:gd name="T13" fmla="*/ 15 h 15"/>
                <a:gd name="T14" fmla="*/ 18 w 22"/>
                <a:gd name="T15" fmla="*/ 10 h 15"/>
                <a:gd name="T16" fmla="*/ 13 w 22"/>
                <a:gd name="T17" fmla="*/ 4 h 15"/>
                <a:gd name="T18" fmla="*/ 7 w 22"/>
                <a:gd name="T19" fmla="*/ 0 h 15"/>
                <a:gd name="T20" fmla="*/ 7 w 22"/>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5">
                  <a:moveTo>
                    <a:pt x="7" y="0"/>
                  </a:moveTo>
                  <a:cubicBezTo>
                    <a:pt x="8" y="1"/>
                    <a:pt x="7" y="3"/>
                    <a:pt x="6" y="3"/>
                  </a:cubicBezTo>
                  <a:cubicBezTo>
                    <a:pt x="6" y="3"/>
                    <a:pt x="6" y="3"/>
                    <a:pt x="6" y="3"/>
                  </a:cubicBezTo>
                  <a:cubicBezTo>
                    <a:pt x="4" y="4"/>
                    <a:pt x="2" y="4"/>
                    <a:pt x="3" y="2"/>
                  </a:cubicBezTo>
                  <a:cubicBezTo>
                    <a:pt x="3" y="2"/>
                    <a:pt x="0" y="4"/>
                    <a:pt x="0" y="8"/>
                  </a:cubicBezTo>
                  <a:cubicBezTo>
                    <a:pt x="1" y="10"/>
                    <a:pt x="2" y="11"/>
                    <a:pt x="0" y="15"/>
                  </a:cubicBezTo>
                  <a:cubicBezTo>
                    <a:pt x="22" y="15"/>
                    <a:pt x="22" y="15"/>
                    <a:pt x="22" y="15"/>
                  </a:cubicBezTo>
                  <a:cubicBezTo>
                    <a:pt x="21" y="13"/>
                    <a:pt x="19" y="11"/>
                    <a:pt x="18" y="10"/>
                  </a:cubicBezTo>
                  <a:cubicBezTo>
                    <a:pt x="14" y="8"/>
                    <a:pt x="13" y="4"/>
                    <a:pt x="13" y="4"/>
                  </a:cubicBezTo>
                  <a:cubicBezTo>
                    <a:pt x="12" y="2"/>
                    <a:pt x="10" y="0"/>
                    <a:pt x="7" y="0"/>
                  </a:cubicBezTo>
                  <a:cubicBezTo>
                    <a:pt x="7" y="0"/>
                    <a:pt x="7" y="0"/>
                    <a:pt x="7"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06"/>
            <p:cNvSpPr>
              <a:spLocks noChangeArrowheads="1"/>
            </p:cNvSpPr>
            <p:nvPr/>
          </p:nvSpPr>
          <p:spPr bwMode="auto">
            <a:xfrm>
              <a:off x="6999097" y="3194567"/>
              <a:ext cx="140779" cy="97763"/>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307"/>
            <p:cNvSpPr>
              <a:spLocks/>
            </p:cNvSpPr>
            <p:nvPr/>
          </p:nvSpPr>
          <p:spPr bwMode="auto">
            <a:xfrm>
              <a:off x="6934574" y="3175015"/>
              <a:ext cx="84076" cy="52793"/>
            </a:xfrm>
            <a:custGeom>
              <a:avLst/>
              <a:gdLst>
                <a:gd name="T0" fmla="*/ 8 w 13"/>
                <a:gd name="T1" fmla="*/ 6 h 8"/>
                <a:gd name="T2" fmla="*/ 9 w 13"/>
                <a:gd name="T3" fmla="*/ 4 h 8"/>
                <a:gd name="T4" fmla="*/ 13 w 13"/>
                <a:gd name="T5" fmla="*/ 4 h 8"/>
                <a:gd name="T6" fmla="*/ 5 w 13"/>
                <a:gd name="T7" fmla="*/ 4 h 8"/>
                <a:gd name="T8" fmla="*/ 10 w 13"/>
                <a:gd name="T9" fmla="*/ 3 h 8"/>
                <a:gd name="T10" fmla="*/ 10 w 13"/>
                <a:gd name="T11" fmla="*/ 3 h 8"/>
                <a:gd name="T12" fmla="*/ 8 w 13"/>
                <a:gd name="T13" fmla="*/ 0 h 8"/>
                <a:gd name="T14" fmla="*/ 0 w 13"/>
                <a:gd name="T15" fmla="*/ 3 h 8"/>
                <a:gd name="T16" fmla="*/ 8 w 13"/>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8">
                  <a:moveTo>
                    <a:pt x="8" y="6"/>
                  </a:moveTo>
                  <a:cubicBezTo>
                    <a:pt x="8" y="6"/>
                    <a:pt x="10" y="5"/>
                    <a:pt x="9" y="4"/>
                  </a:cubicBezTo>
                  <a:cubicBezTo>
                    <a:pt x="10" y="4"/>
                    <a:pt x="12" y="4"/>
                    <a:pt x="13" y="4"/>
                  </a:cubicBezTo>
                  <a:cubicBezTo>
                    <a:pt x="11" y="3"/>
                    <a:pt x="7" y="3"/>
                    <a:pt x="5" y="4"/>
                  </a:cubicBezTo>
                  <a:cubicBezTo>
                    <a:pt x="5" y="4"/>
                    <a:pt x="7" y="3"/>
                    <a:pt x="10" y="3"/>
                  </a:cubicBezTo>
                  <a:cubicBezTo>
                    <a:pt x="10" y="3"/>
                    <a:pt x="10" y="3"/>
                    <a:pt x="10" y="3"/>
                  </a:cubicBezTo>
                  <a:cubicBezTo>
                    <a:pt x="11" y="1"/>
                    <a:pt x="9" y="0"/>
                    <a:pt x="8" y="0"/>
                  </a:cubicBezTo>
                  <a:cubicBezTo>
                    <a:pt x="6" y="0"/>
                    <a:pt x="4" y="3"/>
                    <a:pt x="0" y="3"/>
                  </a:cubicBezTo>
                  <a:cubicBezTo>
                    <a:pt x="0" y="3"/>
                    <a:pt x="3" y="8"/>
                    <a:pt x="8" y="6"/>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08"/>
            <p:cNvSpPr>
              <a:spLocks noEditPoints="1"/>
            </p:cNvSpPr>
            <p:nvPr/>
          </p:nvSpPr>
          <p:spPr bwMode="auto">
            <a:xfrm>
              <a:off x="11116895" y="3079206"/>
              <a:ext cx="637418" cy="314799"/>
            </a:xfrm>
            <a:custGeom>
              <a:avLst/>
              <a:gdLst>
                <a:gd name="T0" fmla="*/ 51 w 99"/>
                <a:gd name="T1" fmla="*/ 25 h 49"/>
                <a:gd name="T2" fmla="*/ 42 w 99"/>
                <a:gd name="T3" fmla="*/ 36 h 49"/>
                <a:gd name="T4" fmla="*/ 44 w 99"/>
                <a:gd name="T5" fmla="*/ 36 h 49"/>
                <a:gd name="T6" fmla="*/ 48 w 99"/>
                <a:gd name="T7" fmla="*/ 32 h 49"/>
                <a:gd name="T8" fmla="*/ 48 w 99"/>
                <a:gd name="T9" fmla="*/ 43 h 49"/>
                <a:gd name="T10" fmla="*/ 49 w 99"/>
                <a:gd name="T11" fmla="*/ 43 h 49"/>
                <a:gd name="T12" fmla="*/ 49 w 99"/>
                <a:gd name="T13" fmla="*/ 30 h 49"/>
                <a:gd name="T14" fmla="*/ 51 w 99"/>
                <a:gd name="T15" fmla="*/ 28 h 49"/>
                <a:gd name="T16" fmla="*/ 61 w 99"/>
                <a:gd name="T17" fmla="*/ 17 h 49"/>
                <a:gd name="T18" fmla="*/ 70 w 99"/>
                <a:gd name="T19" fmla="*/ 28 h 49"/>
                <a:gd name="T20" fmla="*/ 74 w 99"/>
                <a:gd name="T21" fmla="*/ 32 h 49"/>
                <a:gd name="T22" fmla="*/ 74 w 99"/>
                <a:gd name="T23" fmla="*/ 45 h 49"/>
                <a:gd name="T24" fmla="*/ 75 w 99"/>
                <a:gd name="T25" fmla="*/ 45 h 49"/>
                <a:gd name="T26" fmla="*/ 75 w 99"/>
                <a:gd name="T27" fmla="*/ 33 h 49"/>
                <a:gd name="T28" fmla="*/ 78 w 99"/>
                <a:gd name="T29" fmla="*/ 36 h 49"/>
                <a:gd name="T30" fmla="*/ 94 w 99"/>
                <a:gd name="T31" fmla="*/ 37 h 49"/>
                <a:gd name="T32" fmla="*/ 94 w 99"/>
                <a:gd name="T33" fmla="*/ 49 h 49"/>
                <a:gd name="T34" fmla="*/ 95 w 99"/>
                <a:gd name="T35" fmla="*/ 49 h 49"/>
                <a:gd name="T36" fmla="*/ 95 w 99"/>
                <a:gd name="T37" fmla="*/ 37 h 49"/>
                <a:gd name="T38" fmla="*/ 99 w 99"/>
                <a:gd name="T39" fmla="*/ 37 h 49"/>
                <a:gd name="T40" fmla="*/ 87 w 99"/>
                <a:gd name="T41" fmla="*/ 23 h 49"/>
                <a:gd name="T42" fmla="*/ 61 w 99"/>
                <a:gd name="T43" fmla="*/ 14 h 49"/>
                <a:gd name="T44" fmla="*/ 51 w 99"/>
                <a:gd name="T45" fmla="*/ 25 h 49"/>
                <a:gd name="T46" fmla="*/ 10 w 99"/>
                <a:gd name="T47" fmla="*/ 22 h 49"/>
                <a:gd name="T48" fmla="*/ 0 w 99"/>
                <a:gd name="T49" fmla="*/ 33 h 49"/>
                <a:gd name="T50" fmla="*/ 3 w 99"/>
                <a:gd name="T51" fmla="*/ 33 h 49"/>
                <a:gd name="T52" fmla="*/ 5 w 99"/>
                <a:gd name="T53" fmla="*/ 30 h 49"/>
                <a:gd name="T54" fmla="*/ 5 w 99"/>
                <a:gd name="T55" fmla="*/ 47 h 49"/>
                <a:gd name="T56" fmla="*/ 7 w 99"/>
                <a:gd name="T57" fmla="*/ 46 h 49"/>
                <a:gd name="T58" fmla="*/ 7 w 99"/>
                <a:gd name="T59" fmla="*/ 29 h 49"/>
                <a:gd name="T60" fmla="*/ 10 w 99"/>
                <a:gd name="T61" fmla="*/ 25 h 49"/>
                <a:gd name="T62" fmla="*/ 19 w 99"/>
                <a:gd name="T63" fmla="*/ 14 h 49"/>
                <a:gd name="T64" fmla="*/ 29 w 99"/>
                <a:gd name="T65" fmla="*/ 25 h 49"/>
                <a:gd name="T66" fmla="*/ 32 w 99"/>
                <a:gd name="T67" fmla="*/ 28 h 49"/>
                <a:gd name="T68" fmla="*/ 32 w 99"/>
                <a:gd name="T69" fmla="*/ 43 h 49"/>
                <a:gd name="T70" fmla="*/ 33 w 99"/>
                <a:gd name="T71" fmla="*/ 43 h 49"/>
                <a:gd name="T72" fmla="*/ 33 w 99"/>
                <a:gd name="T73" fmla="*/ 30 h 49"/>
                <a:gd name="T74" fmla="*/ 36 w 99"/>
                <a:gd name="T75" fmla="*/ 33 h 49"/>
                <a:gd name="T76" fmla="*/ 43 w 99"/>
                <a:gd name="T77" fmla="*/ 34 h 49"/>
                <a:gd name="T78" fmla="*/ 50 w 99"/>
                <a:gd name="T79" fmla="*/ 25 h 49"/>
                <a:gd name="T80" fmla="*/ 46 w 99"/>
                <a:gd name="T81" fmla="*/ 20 h 49"/>
                <a:gd name="T82" fmla="*/ 19 w 99"/>
                <a:gd name="T83" fmla="*/ 11 h 49"/>
                <a:gd name="T84" fmla="*/ 10 w 99"/>
                <a:gd name="T85" fmla="*/ 22 h 49"/>
                <a:gd name="T86" fmla="*/ 31 w 99"/>
                <a:gd name="T87" fmla="*/ 11 h 49"/>
                <a:gd name="T88" fmla="*/ 29 w 99"/>
                <a:gd name="T89" fmla="*/ 13 h 49"/>
                <a:gd name="T90" fmla="*/ 31 w 99"/>
                <a:gd name="T91" fmla="*/ 14 h 49"/>
                <a:gd name="T92" fmla="*/ 31 w 99"/>
                <a:gd name="T93" fmla="*/ 14 h 49"/>
                <a:gd name="T94" fmla="*/ 40 w 99"/>
                <a:gd name="T95" fmla="*/ 3 h 49"/>
                <a:gd name="T96" fmla="*/ 50 w 99"/>
                <a:gd name="T97" fmla="*/ 14 h 49"/>
                <a:gd name="T98" fmla="*/ 55 w 99"/>
                <a:gd name="T99" fmla="*/ 20 h 49"/>
                <a:gd name="T100" fmla="*/ 61 w 99"/>
                <a:gd name="T101" fmla="*/ 13 h 49"/>
                <a:gd name="T102" fmla="*/ 74 w 99"/>
                <a:gd name="T103" fmla="*/ 18 h 49"/>
                <a:gd name="T104" fmla="*/ 67 w 99"/>
                <a:gd name="T105" fmla="*/ 9 h 49"/>
                <a:gd name="T106" fmla="*/ 40 w 99"/>
                <a:gd name="T107" fmla="*/ 0 h 49"/>
                <a:gd name="T108" fmla="*/ 31 w 99"/>
                <a:gd name="T109"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9" h="49">
                  <a:moveTo>
                    <a:pt x="51" y="25"/>
                  </a:moveTo>
                  <a:cubicBezTo>
                    <a:pt x="42" y="36"/>
                    <a:pt x="42" y="36"/>
                    <a:pt x="42" y="36"/>
                  </a:cubicBezTo>
                  <a:cubicBezTo>
                    <a:pt x="44" y="36"/>
                    <a:pt x="44" y="36"/>
                    <a:pt x="44" y="36"/>
                  </a:cubicBezTo>
                  <a:cubicBezTo>
                    <a:pt x="48" y="32"/>
                    <a:pt x="48" y="32"/>
                    <a:pt x="48" y="32"/>
                  </a:cubicBezTo>
                  <a:cubicBezTo>
                    <a:pt x="48" y="43"/>
                    <a:pt x="48" y="43"/>
                    <a:pt x="48" y="43"/>
                  </a:cubicBezTo>
                  <a:cubicBezTo>
                    <a:pt x="48" y="43"/>
                    <a:pt x="49" y="43"/>
                    <a:pt x="49" y="43"/>
                  </a:cubicBezTo>
                  <a:cubicBezTo>
                    <a:pt x="49" y="30"/>
                    <a:pt x="49" y="30"/>
                    <a:pt x="49" y="30"/>
                  </a:cubicBezTo>
                  <a:cubicBezTo>
                    <a:pt x="51" y="28"/>
                    <a:pt x="51" y="28"/>
                    <a:pt x="51" y="28"/>
                  </a:cubicBezTo>
                  <a:cubicBezTo>
                    <a:pt x="61" y="17"/>
                    <a:pt x="61" y="17"/>
                    <a:pt x="61" y="17"/>
                  </a:cubicBezTo>
                  <a:cubicBezTo>
                    <a:pt x="70" y="28"/>
                    <a:pt x="70" y="28"/>
                    <a:pt x="70" y="28"/>
                  </a:cubicBezTo>
                  <a:cubicBezTo>
                    <a:pt x="74" y="32"/>
                    <a:pt x="74" y="32"/>
                    <a:pt x="74" y="32"/>
                  </a:cubicBezTo>
                  <a:cubicBezTo>
                    <a:pt x="74" y="45"/>
                    <a:pt x="74" y="45"/>
                    <a:pt x="74" y="45"/>
                  </a:cubicBezTo>
                  <a:cubicBezTo>
                    <a:pt x="74" y="45"/>
                    <a:pt x="75" y="45"/>
                    <a:pt x="75" y="45"/>
                  </a:cubicBezTo>
                  <a:cubicBezTo>
                    <a:pt x="75" y="33"/>
                    <a:pt x="75" y="33"/>
                    <a:pt x="75" y="33"/>
                  </a:cubicBezTo>
                  <a:cubicBezTo>
                    <a:pt x="78" y="36"/>
                    <a:pt x="78" y="36"/>
                    <a:pt x="78" y="36"/>
                  </a:cubicBezTo>
                  <a:cubicBezTo>
                    <a:pt x="94" y="37"/>
                    <a:pt x="94" y="37"/>
                    <a:pt x="94" y="37"/>
                  </a:cubicBezTo>
                  <a:cubicBezTo>
                    <a:pt x="94" y="49"/>
                    <a:pt x="94" y="49"/>
                    <a:pt x="94" y="49"/>
                  </a:cubicBezTo>
                  <a:cubicBezTo>
                    <a:pt x="94" y="49"/>
                    <a:pt x="95" y="49"/>
                    <a:pt x="95" y="49"/>
                  </a:cubicBezTo>
                  <a:cubicBezTo>
                    <a:pt x="95" y="37"/>
                    <a:pt x="95" y="37"/>
                    <a:pt x="95" y="37"/>
                  </a:cubicBezTo>
                  <a:cubicBezTo>
                    <a:pt x="99" y="37"/>
                    <a:pt x="99" y="37"/>
                    <a:pt x="99" y="37"/>
                  </a:cubicBezTo>
                  <a:cubicBezTo>
                    <a:pt x="87" y="23"/>
                    <a:pt x="87" y="23"/>
                    <a:pt x="87" y="23"/>
                  </a:cubicBezTo>
                  <a:cubicBezTo>
                    <a:pt x="61" y="14"/>
                    <a:pt x="61" y="14"/>
                    <a:pt x="61" y="14"/>
                  </a:cubicBezTo>
                  <a:lnTo>
                    <a:pt x="51" y="25"/>
                  </a:lnTo>
                  <a:close/>
                  <a:moveTo>
                    <a:pt x="10" y="22"/>
                  </a:moveTo>
                  <a:cubicBezTo>
                    <a:pt x="0" y="33"/>
                    <a:pt x="0" y="33"/>
                    <a:pt x="0" y="33"/>
                  </a:cubicBezTo>
                  <a:cubicBezTo>
                    <a:pt x="3" y="33"/>
                    <a:pt x="3" y="33"/>
                    <a:pt x="3" y="33"/>
                  </a:cubicBezTo>
                  <a:cubicBezTo>
                    <a:pt x="5" y="30"/>
                    <a:pt x="5" y="30"/>
                    <a:pt x="5" y="30"/>
                  </a:cubicBezTo>
                  <a:cubicBezTo>
                    <a:pt x="5" y="47"/>
                    <a:pt x="5" y="47"/>
                    <a:pt x="5" y="47"/>
                  </a:cubicBezTo>
                  <a:cubicBezTo>
                    <a:pt x="6" y="47"/>
                    <a:pt x="6" y="47"/>
                    <a:pt x="7" y="46"/>
                  </a:cubicBezTo>
                  <a:cubicBezTo>
                    <a:pt x="7" y="29"/>
                    <a:pt x="7" y="29"/>
                    <a:pt x="7" y="29"/>
                  </a:cubicBezTo>
                  <a:cubicBezTo>
                    <a:pt x="10" y="25"/>
                    <a:pt x="10" y="25"/>
                    <a:pt x="10" y="25"/>
                  </a:cubicBezTo>
                  <a:cubicBezTo>
                    <a:pt x="19" y="14"/>
                    <a:pt x="19" y="14"/>
                    <a:pt x="19" y="14"/>
                  </a:cubicBezTo>
                  <a:cubicBezTo>
                    <a:pt x="29" y="25"/>
                    <a:pt x="29" y="25"/>
                    <a:pt x="29" y="25"/>
                  </a:cubicBezTo>
                  <a:cubicBezTo>
                    <a:pt x="32" y="28"/>
                    <a:pt x="32" y="28"/>
                    <a:pt x="32" y="28"/>
                  </a:cubicBezTo>
                  <a:cubicBezTo>
                    <a:pt x="32" y="43"/>
                    <a:pt x="32" y="43"/>
                    <a:pt x="32" y="43"/>
                  </a:cubicBezTo>
                  <a:cubicBezTo>
                    <a:pt x="32" y="43"/>
                    <a:pt x="33" y="43"/>
                    <a:pt x="33" y="43"/>
                  </a:cubicBezTo>
                  <a:cubicBezTo>
                    <a:pt x="33" y="30"/>
                    <a:pt x="33" y="30"/>
                    <a:pt x="33" y="30"/>
                  </a:cubicBezTo>
                  <a:cubicBezTo>
                    <a:pt x="36" y="33"/>
                    <a:pt x="36" y="33"/>
                    <a:pt x="36" y="33"/>
                  </a:cubicBezTo>
                  <a:cubicBezTo>
                    <a:pt x="43" y="34"/>
                    <a:pt x="43" y="34"/>
                    <a:pt x="43" y="34"/>
                  </a:cubicBezTo>
                  <a:cubicBezTo>
                    <a:pt x="50" y="25"/>
                    <a:pt x="50" y="25"/>
                    <a:pt x="50" y="25"/>
                  </a:cubicBezTo>
                  <a:cubicBezTo>
                    <a:pt x="46" y="20"/>
                    <a:pt x="46" y="20"/>
                    <a:pt x="46" y="20"/>
                  </a:cubicBezTo>
                  <a:cubicBezTo>
                    <a:pt x="19" y="11"/>
                    <a:pt x="19" y="11"/>
                    <a:pt x="19" y="11"/>
                  </a:cubicBezTo>
                  <a:lnTo>
                    <a:pt x="10" y="22"/>
                  </a:lnTo>
                  <a:close/>
                  <a:moveTo>
                    <a:pt x="31" y="11"/>
                  </a:moveTo>
                  <a:cubicBezTo>
                    <a:pt x="29" y="13"/>
                    <a:pt x="29" y="13"/>
                    <a:pt x="29" y="13"/>
                  </a:cubicBezTo>
                  <a:cubicBezTo>
                    <a:pt x="31" y="14"/>
                    <a:pt x="31" y="14"/>
                    <a:pt x="31" y="14"/>
                  </a:cubicBezTo>
                  <a:cubicBezTo>
                    <a:pt x="31" y="14"/>
                    <a:pt x="31" y="14"/>
                    <a:pt x="31" y="14"/>
                  </a:cubicBezTo>
                  <a:cubicBezTo>
                    <a:pt x="40" y="3"/>
                    <a:pt x="40" y="3"/>
                    <a:pt x="40" y="3"/>
                  </a:cubicBezTo>
                  <a:cubicBezTo>
                    <a:pt x="50" y="14"/>
                    <a:pt x="50" y="14"/>
                    <a:pt x="50" y="14"/>
                  </a:cubicBezTo>
                  <a:cubicBezTo>
                    <a:pt x="55" y="20"/>
                    <a:pt x="55" y="20"/>
                    <a:pt x="55" y="20"/>
                  </a:cubicBezTo>
                  <a:cubicBezTo>
                    <a:pt x="61" y="13"/>
                    <a:pt x="61" y="13"/>
                    <a:pt x="61" y="13"/>
                  </a:cubicBezTo>
                  <a:cubicBezTo>
                    <a:pt x="74" y="18"/>
                    <a:pt x="74" y="18"/>
                    <a:pt x="74" y="18"/>
                  </a:cubicBezTo>
                  <a:cubicBezTo>
                    <a:pt x="67" y="9"/>
                    <a:pt x="67" y="9"/>
                    <a:pt x="67" y="9"/>
                  </a:cubicBezTo>
                  <a:cubicBezTo>
                    <a:pt x="40" y="0"/>
                    <a:pt x="40" y="0"/>
                    <a:pt x="40" y="0"/>
                  </a:cubicBezTo>
                  <a:lnTo>
                    <a:pt x="31" y="11"/>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5" name="Rectangle 310"/>
            <p:cNvSpPr>
              <a:spLocks noChangeArrowheads="1"/>
            </p:cNvSpPr>
            <p:nvPr/>
          </p:nvSpPr>
          <p:spPr bwMode="auto">
            <a:xfrm>
              <a:off x="11206837" y="3264957"/>
              <a:ext cx="33239"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6" name="Rectangle 311"/>
            <p:cNvSpPr>
              <a:spLocks noChangeArrowheads="1"/>
            </p:cNvSpPr>
            <p:nvPr/>
          </p:nvSpPr>
          <p:spPr bwMode="auto">
            <a:xfrm>
              <a:off x="11240077" y="3264957"/>
              <a:ext cx="3128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7" name="Rectangle 312"/>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8" name="Rectangle 313"/>
            <p:cNvSpPr>
              <a:spLocks noChangeArrowheads="1"/>
            </p:cNvSpPr>
            <p:nvPr/>
          </p:nvSpPr>
          <p:spPr bwMode="auto">
            <a:xfrm>
              <a:off x="11240077" y="3298196"/>
              <a:ext cx="3128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9" name="Rectangle 314"/>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0" name="Rectangle 315"/>
            <p:cNvSpPr>
              <a:spLocks noChangeArrowheads="1"/>
            </p:cNvSpPr>
            <p:nvPr/>
          </p:nvSpPr>
          <p:spPr bwMode="auto">
            <a:xfrm>
              <a:off x="11206837" y="3298196"/>
              <a:ext cx="33239"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1" name="Rectangle 316"/>
            <p:cNvSpPr>
              <a:spLocks noChangeArrowheads="1"/>
            </p:cNvSpPr>
            <p:nvPr/>
          </p:nvSpPr>
          <p:spPr bwMode="auto">
            <a:xfrm>
              <a:off x="11484485" y="3264957"/>
              <a:ext cx="25418"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2" name="Rectangle 317"/>
            <p:cNvSpPr>
              <a:spLocks noChangeArrowheads="1"/>
            </p:cNvSpPr>
            <p:nvPr/>
          </p:nvSpPr>
          <p:spPr bwMode="auto">
            <a:xfrm>
              <a:off x="11515770" y="3264957"/>
              <a:ext cx="27374" cy="33240"/>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3" name="Rectangle 318"/>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4" name="Rectangle 319"/>
            <p:cNvSpPr>
              <a:spLocks noChangeArrowheads="1"/>
            </p:cNvSpPr>
            <p:nvPr/>
          </p:nvSpPr>
          <p:spPr bwMode="auto">
            <a:xfrm>
              <a:off x="11515770" y="3298196"/>
              <a:ext cx="27374"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5" name="Rectangle 320"/>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6" name="Rectangle 321"/>
            <p:cNvSpPr>
              <a:spLocks noChangeArrowheads="1"/>
            </p:cNvSpPr>
            <p:nvPr/>
          </p:nvSpPr>
          <p:spPr bwMode="auto">
            <a:xfrm>
              <a:off x="11484485" y="3298196"/>
              <a:ext cx="25418" cy="31284"/>
            </a:xfrm>
            <a:prstGeom prst="rect">
              <a:avLst/>
            </a:pr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7" name="Freeform 322"/>
            <p:cNvSpPr>
              <a:spLocks/>
            </p:cNvSpPr>
            <p:nvPr/>
          </p:nvSpPr>
          <p:spPr bwMode="auto">
            <a:xfrm>
              <a:off x="9621114" y="5353185"/>
              <a:ext cx="174018" cy="25419"/>
            </a:xfrm>
            <a:custGeom>
              <a:avLst/>
              <a:gdLst>
                <a:gd name="T0" fmla="*/ 0 w 89"/>
                <a:gd name="T1" fmla="*/ 13 h 13"/>
                <a:gd name="T2" fmla="*/ 89 w 89"/>
                <a:gd name="T3" fmla="*/ 13 h 13"/>
                <a:gd name="T4" fmla="*/ 0 w 89"/>
                <a:gd name="T5" fmla="*/ 0 h 13"/>
                <a:gd name="T6" fmla="*/ 0 w 89"/>
                <a:gd name="T7" fmla="*/ 13 h 13"/>
              </a:gdLst>
              <a:ahLst/>
              <a:cxnLst>
                <a:cxn ang="0">
                  <a:pos x="T0" y="T1"/>
                </a:cxn>
                <a:cxn ang="0">
                  <a:pos x="T2" y="T3"/>
                </a:cxn>
                <a:cxn ang="0">
                  <a:pos x="T4" y="T5"/>
                </a:cxn>
                <a:cxn ang="0">
                  <a:pos x="T6" y="T7"/>
                </a:cxn>
              </a:cxnLst>
              <a:rect l="0" t="0" r="r" b="b"/>
              <a:pathLst>
                <a:path w="89" h="13">
                  <a:moveTo>
                    <a:pt x="0" y="13"/>
                  </a:moveTo>
                  <a:lnTo>
                    <a:pt x="89" y="13"/>
                  </a:lnTo>
                  <a:lnTo>
                    <a:pt x="0" y="0"/>
                  </a:lnTo>
                  <a:lnTo>
                    <a:pt x="0" y="13"/>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323"/>
            <p:cNvSpPr>
              <a:spLocks noEditPoints="1"/>
            </p:cNvSpPr>
            <p:nvPr/>
          </p:nvSpPr>
          <p:spPr bwMode="auto">
            <a:xfrm>
              <a:off x="9589830" y="5044252"/>
              <a:ext cx="334350" cy="406696"/>
            </a:xfrm>
            <a:custGeom>
              <a:avLst/>
              <a:gdLst>
                <a:gd name="T0" fmla="*/ 19 w 52"/>
                <a:gd name="T1" fmla="*/ 45 h 63"/>
                <a:gd name="T2" fmla="*/ 34 w 52"/>
                <a:gd name="T3" fmla="*/ 45 h 63"/>
                <a:gd name="T4" fmla="*/ 34 w 52"/>
                <a:gd name="T5" fmla="*/ 47 h 63"/>
                <a:gd name="T6" fmla="*/ 19 w 52"/>
                <a:gd name="T7" fmla="*/ 47 h 63"/>
                <a:gd name="T8" fmla="*/ 19 w 52"/>
                <a:gd name="T9" fmla="*/ 45 h 63"/>
                <a:gd name="T10" fmla="*/ 19 w 52"/>
                <a:gd name="T11" fmla="*/ 40 h 63"/>
                <a:gd name="T12" fmla="*/ 34 w 52"/>
                <a:gd name="T13" fmla="*/ 40 h 63"/>
                <a:gd name="T14" fmla="*/ 34 w 52"/>
                <a:gd name="T15" fmla="*/ 42 h 63"/>
                <a:gd name="T16" fmla="*/ 19 w 52"/>
                <a:gd name="T17" fmla="*/ 42 h 63"/>
                <a:gd name="T18" fmla="*/ 19 w 52"/>
                <a:gd name="T19" fmla="*/ 40 h 63"/>
                <a:gd name="T20" fmla="*/ 41 w 52"/>
                <a:gd name="T21" fmla="*/ 38 h 63"/>
                <a:gd name="T22" fmla="*/ 42 w 52"/>
                <a:gd name="T23" fmla="*/ 47 h 63"/>
                <a:gd name="T24" fmla="*/ 42 w 52"/>
                <a:gd name="T25" fmla="*/ 47 h 63"/>
                <a:gd name="T26" fmla="*/ 41 w 52"/>
                <a:gd name="T27" fmla="*/ 38 h 63"/>
                <a:gd name="T28" fmla="*/ 11 w 52"/>
                <a:gd name="T29" fmla="*/ 47 h 63"/>
                <a:gd name="T30" fmla="*/ 11 w 52"/>
                <a:gd name="T31" fmla="*/ 38 h 63"/>
                <a:gd name="T32" fmla="*/ 11 w 52"/>
                <a:gd name="T33" fmla="*/ 47 h 63"/>
                <a:gd name="T34" fmla="*/ 11 w 52"/>
                <a:gd name="T35" fmla="*/ 47 h 63"/>
                <a:gd name="T36" fmla="*/ 6 w 52"/>
                <a:gd name="T37" fmla="*/ 11 h 63"/>
                <a:gd name="T38" fmla="*/ 45 w 52"/>
                <a:gd name="T39" fmla="*/ 11 h 63"/>
                <a:gd name="T40" fmla="*/ 45 w 52"/>
                <a:gd name="T41" fmla="*/ 29 h 63"/>
                <a:gd name="T42" fmla="*/ 6 w 52"/>
                <a:gd name="T43" fmla="*/ 29 h 63"/>
                <a:gd name="T44" fmla="*/ 6 w 52"/>
                <a:gd name="T45" fmla="*/ 11 h 63"/>
                <a:gd name="T46" fmla="*/ 17 w 52"/>
                <a:gd name="T47" fmla="*/ 4 h 63"/>
                <a:gd name="T48" fmla="*/ 34 w 52"/>
                <a:gd name="T49" fmla="*/ 4 h 63"/>
                <a:gd name="T50" fmla="*/ 34 w 52"/>
                <a:gd name="T51" fmla="*/ 9 h 63"/>
                <a:gd name="T52" fmla="*/ 17 w 52"/>
                <a:gd name="T53" fmla="*/ 9 h 63"/>
                <a:gd name="T54" fmla="*/ 17 w 52"/>
                <a:gd name="T55" fmla="*/ 4 h 63"/>
                <a:gd name="T56" fmla="*/ 4 w 52"/>
                <a:gd name="T57" fmla="*/ 4 h 63"/>
                <a:gd name="T58" fmla="*/ 2 w 52"/>
                <a:gd name="T59" fmla="*/ 56 h 63"/>
                <a:gd name="T60" fmla="*/ 8 w 52"/>
                <a:gd name="T61" fmla="*/ 56 h 63"/>
                <a:gd name="T62" fmla="*/ 12 w 52"/>
                <a:gd name="T63" fmla="*/ 63 h 63"/>
                <a:gd name="T64" fmla="*/ 15 w 52"/>
                <a:gd name="T65" fmla="*/ 56 h 63"/>
                <a:gd name="T66" fmla="*/ 37 w 52"/>
                <a:gd name="T67" fmla="*/ 56 h 63"/>
                <a:gd name="T68" fmla="*/ 41 w 52"/>
                <a:gd name="T69" fmla="*/ 63 h 63"/>
                <a:gd name="T70" fmla="*/ 43 w 52"/>
                <a:gd name="T71" fmla="*/ 56 h 63"/>
                <a:gd name="T72" fmla="*/ 50 w 52"/>
                <a:gd name="T73" fmla="*/ 56 h 63"/>
                <a:gd name="T74" fmla="*/ 48 w 52"/>
                <a:gd name="T75" fmla="*/ 4 h 63"/>
                <a:gd name="T76" fmla="*/ 27 w 52"/>
                <a:gd name="T77" fmla="*/ 0 h 63"/>
                <a:gd name="T78" fmla="*/ 4 w 52"/>
                <a:gd name="T79"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63">
                  <a:moveTo>
                    <a:pt x="19" y="45"/>
                  </a:moveTo>
                  <a:cubicBezTo>
                    <a:pt x="34" y="45"/>
                    <a:pt x="34" y="45"/>
                    <a:pt x="34" y="45"/>
                  </a:cubicBezTo>
                  <a:cubicBezTo>
                    <a:pt x="34" y="47"/>
                    <a:pt x="34" y="47"/>
                    <a:pt x="34" y="47"/>
                  </a:cubicBezTo>
                  <a:cubicBezTo>
                    <a:pt x="19" y="47"/>
                    <a:pt x="19" y="47"/>
                    <a:pt x="19" y="47"/>
                  </a:cubicBezTo>
                  <a:lnTo>
                    <a:pt x="19" y="45"/>
                  </a:lnTo>
                  <a:close/>
                  <a:moveTo>
                    <a:pt x="19" y="40"/>
                  </a:moveTo>
                  <a:cubicBezTo>
                    <a:pt x="34" y="40"/>
                    <a:pt x="34" y="40"/>
                    <a:pt x="34" y="40"/>
                  </a:cubicBezTo>
                  <a:cubicBezTo>
                    <a:pt x="34" y="42"/>
                    <a:pt x="34" y="42"/>
                    <a:pt x="34" y="42"/>
                  </a:cubicBezTo>
                  <a:cubicBezTo>
                    <a:pt x="19" y="42"/>
                    <a:pt x="19" y="42"/>
                    <a:pt x="19" y="42"/>
                  </a:cubicBezTo>
                  <a:lnTo>
                    <a:pt x="19" y="40"/>
                  </a:lnTo>
                  <a:close/>
                  <a:moveTo>
                    <a:pt x="41" y="38"/>
                  </a:moveTo>
                  <a:cubicBezTo>
                    <a:pt x="47" y="38"/>
                    <a:pt x="47" y="47"/>
                    <a:pt x="42" y="47"/>
                  </a:cubicBezTo>
                  <a:cubicBezTo>
                    <a:pt x="42" y="47"/>
                    <a:pt x="42" y="47"/>
                    <a:pt x="42" y="47"/>
                  </a:cubicBezTo>
                  <a:cubicBezTo>
                    <a:pt x="36" y="47"/>
                    <a:pt x="36" y="39"/>
                    <a:pt x="41" y="38"/>
                  </a:cubicBezTo>
                  <a:moveTo>
                    <a:pt x="11" y="47"/>
                  </a:moveTo>
                  <a:cubicBezTo>
                    <a:pt x="6" y="47"/>
                    <a:pt x="6" y="38"/>
                    <a:pt x="11" y="38"/>
                  </a:cubicBezTo>
                  <a:cubicBezTo>
                    <a:pt x="17" y="38"/>
                    <a:pt x="16" y="47"/>
                    <a:pt x="11" y="47"/>
                  </a:cubicBezTo>
                  <a:cubicBezTo>
                    <a:pt x="11" y="47"/>
                    <a:pt x="11" y="47"/>
                    <a:pt x="11" y="47"/>
                  </a:cubicBezTo>
                  <a:moveTo>
                    <a:pt x="6" y="11"/>
                  </a:moveTo>
                  <a:cubicBezTo>
                    <a:pt x="45" y="11"/>
                    <a:pt x="45" y="11"/>
                    <a:pt x="45" y="11"/>
                  </a:cubicBezTo>
                  <a:cubicBezTo>
                    <a:pt x="45" y="29"/>
                    <a:pt x="45" y="29"/>
                    <a:pt x="45" y="29"/>
                  </a:cubicBezTo>
                  <a:cubicBezTo>
                    <a:pt x="6" y="29"/>
                    <a:pt x="6" y="29"/>
                    <a:pt x="6" y="29"/>
                  </a:cubicBezTo>
                  <a:lnTo>
                    <a:pt x="6" y="11"/>
                  </a:lnTo>
                  <a:close/>
                  <a:moveTo>
                    <a:pt x="17" y="4"/>
                  </a:moveTo>
                  <a:cubicBezTo>
                    <a:pt x="34" y="4"/>
                    <a:pt x="34" y="4"/>
                    <a:pt x="34" y="4"/>
                  </a:cubicBezTo>
                  <a:cubicBezTo>
                    <a:pt x="34" y="9"/>
                    <a:pt x="34" y="9"/>
                    <a:pt x="34" y="9"/>
                  </a:cubicBezTo>
                  <a:cubicBezTo>
                    <a:pt x="17" y="9"/>
                    <a:pt x="17" y="9"/>
                    <a:pt x="17" y="9"/>
                  </a:cubicBezTo>
                  <a:lnTo>
                    <a:pt x="17" y="4"/>
                  </a:lnTo>
                  <a:close/>
                  <a:moveTo>
                    <a:pt x="4" y="4"/>
                  </a:moveTo>
                  <a:cubicBezTo>
                    <a:pt x="0" y="8"/>
                    <a:pt x="2" y="56"/>
                    <a:pt x="2" y="56"/>
                  </a:cubicBezTo>
                  <a:cubicBezTo>
                    <a:pt x="8" y="56"/>
                    <a:pt x="8" y="56"/>
                    <a:pt x="8" y="56"/>
                  </a:cubicBezTo>
                  <a:cubicBezTo>
                    <a:pt x="8" y="56"/>
                    <a:pt x="7" y="63"/>
                    <a:pt x="12" y="63"/>
                  </a:cubicBezTo>
                  <a:cubicBezTo>
                    <a:pt x="15" y="63"/>
                    <a:pt x="15" y="56"/>
                    <a:pt x="15" y="56"/>
                  </a:cubicBezTo>
                  <a:cubicBezTo>
                    <a:pt x="37" y="56"/>
                    <a:pt x="37" y="56"/>
                    <a:pt x="37" y="56"/>
                  </a:cubicBezTo>
                  <a:cubicBezTo>
                    <a:pt x="37" y="56"/>
                    <a:pt x="36" y="63"/>
                    <a:pt x="41" y="63"/>
                  </a:cubicBezTo>
                  <a:cubicBezTo>
                    <a:pt x="44" y="63"/>
                    <a:pt x="43" y="56"/>
                    <a:pt x="43" y="56"/>
                  </a:cubicBezTo>
                  <a:cubicBezTo>
                    <a:pt x="50" y="56"/>
                    <a:pt x="50" y="56"/>
                    <a:pt x="50" y="56"/>
                  </a:cubicBezTo>
                  <a:cubicBezTo>
                    <a:pt x="50" y="56"/>
                    <a:pt x="52" y="6"/>
                    <a:pt x="48" y="4"/>
                  </a:cubicBezTo>
                  <a:cubicBezTo>
                    <a:pt x="46" y="2"/>
                    <a:pt x="36" y="0"/>
                    <a:pt x="27" y="0"/>
                  </a:cubicBezTo>
                  <a:cubicBezTo>
                    <a:pt x="17" y="0"/>
                    <a:pt x="6" y="2"/>
                    <a:pt x="4" y="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325"/>
            <p:cNvSpPr>
              <a:spLocks noEditPoints="1"/>
            </p:cNvSpPr>
            <p:nvPr/>
          </p:nvSpPr>
          <p:spPr bwMode="auto">
            <a:xfrm>
              <a:off x="10530314" y="2222798"/>
              <a:ext cx="129048" cy="121227"/>
            </a:xfrm>
            <a:custGeom>
              <a:avLst/>
              <a:gdLst>
                <a:gd name="T0" fmla="*/ 10 w 20"/>
                <a:gd name="T1" fmla="*/ 14 h 19"/>
                <a:gd name="T2" fmla="*/ 6 w 20"/>
                <a:gd name="T3" fmla="*/ 10 h 19"/>
                <a:gd name="T4" fmla="*/ 10 w 20"/>
                <a:gd name="T5" fmla="*/ 5 h 19"/>
                <a:gd name="T6" fmla="*/ 14 w 20"/>
                <a:gd name="T7" fmla="*/ 10 h 19"/>
                <a:gd name="T8" fmla="*/ 10 w 20"/>
                <a:gd name="T9" fmla="*/ 14 h 19"/>
                <a:gd name="T10" fmla="*/ 10 w 20"/>
                <a:gd name="T11" fmla="*/ 0 h 19"/>
                <a:gd name="T12" fmla="*/ 0 w 20"/>
                <a:gd name="T13" fmla="*/ 9 h 19"/>
                <a:gd name="T14" fmla="*/ 10 w 20"/>
                <a:gd name="T15" fmla="*/ 19 h 19"/>
                <a:gd name="T16" fmla="*/ 20 w 20"/>
                <a:gd name="T17" fmla="*/ 9 h 19"/>
                <a:gd name="T18" fmla="*/ 1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4"/>
                  </a:moveTo>
                  <a:cubicBezTo>
                    <a:pt x="8" y="14"/>
                    <a:pt x="6" y="12"/>
                    <a:pt x="6" y="10"/>
                  </a:cubicBezTo>
                  <a:cubicBezTo>
                    <a:pt x="6" y="7"/>
                    <a:pt x="8" y="5"/>
                    <a:pt x="10" y="5"/>
                  </a:cubicBezTo>
                  <a:cubicBezTo>
                    <a:pt x="12" y="5"/>
                    <a:pt x="14" y="7"/>
                    <a:pt x="14" y="10"/>
                  </a:cubicBezTo>
                  <a:cubicBezTo>
                    <a:pt x="14" y="12"/>
                    <a:pt x="12" y="14"/>
                    <a:pt x="10" y="14"/>
                  </a:cubicBezTo>
                  <a:moveTo>
                    <a:pt x="10" y="0"/>
                  </a:moveTo>
                  <a:cubicBezTo>
                    <a:pt x="5" y="0"/>
                    <a:pt x="0" y="4"/>
                    <a:pt x="0" y="9"/>
                  </a:cubicBezTo>
                  <a:cubicBezTo>
                    <a:pt x="0" y="14"/>
                    <a:pt x="5" y="19"/>
                    <a:pt x="10" y="19"/>
                  </a:cubicBezTo>
                  <a:cubicBezTo>
                    <a:pt x="15" y="19"/>
                    <a:pt x="20" y="14"/>
                    <a:pt x="20" y="9"/>
                  </a:cubicBezTo>
                  <a:cubicBezTo>
                    <a:pt x="20" y="4"/>
                    <a:pt x="15" y="0"/>
                    <a:pt x="10"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326"/>
            <p:cNvSpPr>
              <a:spLocks noEditPoints="1"/>
            </p:cNvSpPr>
            <p:nvPr/>
          </p:nvSpPr>
          <p:spPr bwMode="auto">
            <a:xfrm>
              <a:off x="10749304" y="2197380"/>
              <a:ext cx="148600" cy="146646"/>
            </a:xfrm>
            <a:custGeom>
              <a:avLst/>
              <a:gdLst>
                <a:gd name="T0" fmla="*/ 12 w 23"/>
                <a:gd name="T1" fmla="*/ 16 h 23"/>
                <a:gd name="T2" fmla="*/ 7 w 23"/>
                <a:gd name="T3" fmla="*/ 11 h 23"/>
                <a:gd name="T4" fmla="*/ 12 w 23"/>
                <a:gd name="T5" fmla="*/ 6 h 23"/>
                <a:gd name="T6" fmla="*/ 17 w 23"/>
                <a:gd name="T7" fmla="*/ 11 h 23"/>
                <a:gd name="T8" fmla="*/ 12 w 23"/>
                <a:gd name="T9" fmla="*/ 16 h 23"/>
                <a:gd name="T10" fmla="*/ 12 w 23"/>
                <a:gd name="T11" fmla="*/ 0 h 23"/>
                <a:gd name="T12" fmla="*/ 0 w 23"/>
                <a:gd name="T13" fmla="*/ 11 h 23"/>
                <a:gd name="T14" fmla="*/ 12 w 23"/>
                <a:gd name="T15" fmla="*/ 23 h 23"/>
                <a:gd name="T16" fmla="*/ 23 w 23"/>
                <a:gd name="T17" fmla="*/ 11 h 23"/>
                <a:gd name="T18" fmla="*/ 12 w 23"/>
                <a:gd name="T19"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16"/>
                  </a:moveTo>
                  <a:cubicBezTo>
                    <a:pt x="9" y="16"/>
                    <a:pt x="7" y="14"/>
                    <a:pt x="7" y="11"/>
                  </a:cubicBezTo>
                  <a:cubicBezTo>
                    <a:pt x="7" y="9"/>
                    <a:pt x="9" y="6"/>
                    <a:pt x="12" y="6"/>
                  </a:cubicBezTo>
                  <a:cubicBezTo>
                    <a:pt x="15" y="6"/>
                    <a:pt x="17" y="9"/>
                    <a:pt x="17" y="11"/>
                  </a:cubicBezTo>
                  <a:cubicBezTo>
                    <a:pt x="17" y="14"/>
                    <a:pt x="15" y="16"/>
                    <a:pt x="12" y="16"/>
                  </a:cubicBezTo>
                  <a:moveTo>
                    <a:pt x="12" y="0"/>
                  </a:moveTo>
                  <a:cubicBezTo>
                    <a:pt x="6" y="0"/>
                    <a:pt x="0" y="5"/>
                    <a:pt x="0" y="11"/>
                  </a:cubicBezTo>
                  <a:cubicBezTo>
                    <a:pt x="0" y="18"/>
                    <a:pt x="6" y="23"/>
                    <a:pt x="12" y="23"/>
                  </a:cubicBezTo>
                  <a:cubicBezTo>
                    <a:pt x="18" y="23"/>
                    <a:pt x="23" y="18"/>
                    <a:pt x="23" y="11"/>
                  </a:cubicBezTo>
                  <a:cubicBezTo>
                    <a:pt x="23" y="5"/>
                    <a:pt x="18" y="0"/>
                    <a:pt x="12" y="0"/>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327"/>
            <p:cNvSpPr>
              <a:spLocks noEditPoints="1"/>
            </p:cNvSpPr>
            <p:nvPr/>
          </p:nvSpPr>
          <p:spPr bwMode="auto">
            <a:xfrm>
              <a:off x="10575286" y="2080064"/>
              <a:ext cx="336306" cy="213125"/>
            </a:xfrm>
            <a:custGeom>
              <a:avLst/>
              <a:gdLst>
                <a:gd name="T0" fmla="*/ 25 w 52"/>
                <a:gd name="T1" fmla="*/ 2 h 33"/>
                <a:gd name="T2" fmla="*/ 33 w 52"/>
                <a:gd name="T3" fmla="*/ 2 h 33"/>
                <a:gd name="T4" fmla="*/ 32 w 52"/>
                <a:gd name="T5" fmla="*/ 14 h 33"/>
                <a:gd name="T6" fmla="*/ 23 w 52"/>
                <a:gd name="T7" fmla="*/ 14 h 33"/>
                <a:gd name="T8" fmla="*/ 25 w 52"/>
                <a:gd name="T9" fmla="*/ 2 h 33"/>
                <a:gd name="T10" fmla="*/ 35 w 52"/>
                <a:gd name="T11" fmla="*/ 2 h 33"/>
                <a:gd name="T12" fmla="*/ 44 w 52"/>
                <a:gd name="T13" fmla="*/ 2 h 33"/>
                <a:gd name="T14" fmla="*/ 44 w 52"/>
                <a:gd name="T15" fmla="*/ 14 h 33"/>
                <a:gd name="T16" fmla="*/ 35 w 52"/>
                <a:gd name="T17" fmla="*/ 14 h 33"/>
                <a:gd name="T18" fmla="*/ 35 w 52"/>
                <a:gd name="T19" fmla="*/ 2 h 33"/>
                <a:gd name="T20" fmla="*/ 23 w 52"/>
                <a:gd name="T21" fmla="*/ 0 h 33"/>
                <a:gd name="T22" fmla="*/ 21 w 52"/>
                <a:gd name="T23" fmla="*/ 16 h 33"/>
                <a:gd name="T24" fmla="*/ 9 w 52"/>
                <a:gd name="T25" fmla="*/ 16 h 33"/>
                <a:gd name="T26" fmla="*/ 9 w 52"/>
                <a:gd name="T27" fmla="*/ 10 h 33"/>
                <a:gd name="T28" fmla="*/ 9 w 52"/>
                <a:gd name="T29" fmla="*/ 10 h 33"/>
                <a:gd name="T30" fmla="*/ 9 w 52"/>
                <a:gd name="T31" fmla="*/ 7 h 33"/>
                <a:gd name="T32" fmla="*/ 9 w 52"/>
                <a:gd name="T33" fmla="*/ 7 h 33"/>
                <a:gd name="T34" fmla="*/ 8 w 52"/>
                <a:gd name="T35" fmla="*/ 7 h 33"/>
                <a:gd name="T36" fmla="*/ 8 w 52"/>
                <a:gd name="T37" fmla="*/ 7 h 33"/>
                <a:gd name="T38" fmla="*/ 8 w 52"/>
                <a:gd name="T39" fmla="*/ 7 h 33"/>
                <a:gd name="T40" fmla="*/ 8 w 52"/>
                <a:gd name="T41" fmla="*/ 7 h 33"/>
                <a:gd name="T42" fmla="*/ 8 w 52"/>
                <a:gd name="T43" fmla="*/ 10 h 33"/>
                <a:gd name="T44" fmla="*/ 8 w 52"/>
                <a:gd name="T45" fmla="*/ 10 h 33"/>
                <a:gd name="T46" fmla="*/ 8 w 52"/>
                <a:gd name="T47" fmla="*/ 16 h 33"/>
                <a:gd name="T48" fmla="*/ 0 w 52"/>
                <a:gd name="T49" fmla="*/ 16 h 33"/>
                <a:gd name="T50" fmla="*/ 0 w 52"/>
                <a:gd name="T51" fmla="*/ 21 h 33"/>
                <a:gd name="T52" fmla="*/ 3 w 52"/>
                <a:gd name="T53" fmla="*/ 20 h 33"/>
                <a:gd name="T54" fmla="*/ 14 w 52"/>
                <a:gd name="T55" fmla="*/ 31 h 33"/>
                <a:gd name="T56" fmla="*/ 14 w 52"/>
                <a:gd name="T57" fmla="*/ 33 h 33"/>
                <a:gd name="T58" fmla="*/ 27 w 52"/>
                <a:gd name="T59" fmla="*/ 33 h 33"/>
                <a:gd name="T60" fmla="*/ 26 w 52"/>
                <a:gd name="T61" fmla="*/ 29 h 33"/>
                <a:gd name="T62" fmla="*/ 39 w 52"/>
                <a:gd name="T63" fmla="*/ 16 h 33"/>
                <a:gd name="T64" fmla="*/ 45 w 52"/>
                <a:gd name="T65" fmla="*/ 18 h 33"/>
                <a:gd name="T66" fmla="*/ 51 w 52"/>
                <a:gd name="T67" fmla="*/ 25 h 33"/>
                <a:gd name="T68" fmla="*/ 52 w 52"/>
                <a:gd name="T69" fmla="*/ 25 h 33"/>
                <a:gd name="T70" fmla="*/ 45 w 52"/>
                <a:gd name="T71" fmla="*/ 17 h 33"/>
                <a:gd name="T72" fmla="*/ 45 w 52"/>
                <a:gd name="T73" fmla="*/ 16 h 33"/>
                <a:gd name="T74" fmla="*/ 45 w 52"/>
                <a:gd name="T75" fmla="*/ 0 h 33"/>
                <a:gd name="T76" fmla="*/ 23 w 52"/>
                <a:gd name="T77"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 h="33">
                  <a:moveTo>
                    <a:pt x="25" y="2"/>
                  </a:moveTo>
                  <a:cubicBezTo>
                    <a:pt x="33" y="2"/>
                    <a:pt x="33" y="2"/>
                    <a:pt x="33" y="2"/>
                  </a:cubicBezTo>
                  <a:cubicBezTo>
                    <a:pt x="32" y="14"/>
                    <a:pt x="32" y="14"/>
                    <a:pt x="32" y="14"/>
                  </a:cubicBezTo>
                  <a:cubicBezTo>
                    <a:pt x="23" y="14"/>
                    <a:pt x="23" y="14"/>
                    <a:pt x="23" y="14"/>
                  </a:cubicBezTo>
                  <a:lnTo>
                    <a:pt x="25" y="2"/>
                  </a:lnTo>
                  <a:close/>
                  <a:moveTo>
                    <a:pt x="35" y="2"/>
                  </a:moveTo>
                  <a:cubicBezTo>
                    <a:pt x="44" y="2"/>
                    <a:pt x="44" y="2"/>
                    <a:pt x="44" y="2"/>
                  </a:cubicBezTo>
                  <a:cubicBezTo>
                    <a:pt x="44" y="14"/>
                    <a:pt x="44" y="14"/>
                    <a:pt x="44" y="14"/>
                  </a:cubicBezTo>
                  <a:cubicBezTo>
                    <a:pt x="35" y="14"/>
                    <a:pt x="35" y="14"/>
                    <a:pt x="35" y="14"/>
                  </a:cubicBezTo>
                  <a:lnTo>
                    <a:pt x="35" y="2"/>
                  </a:lnTo>
                  <a:close/>
                  <a:moveTo>
                    <a:pt x="23" y="0"/>
                  </a:moveTo>
                  <a:cubicBezTo>
                    <a:pt x="21" y="16"/>
                    <a:pt x="21" y="16"/>
                    <a:pt x="21" y="16"/>
                  </a:cubicBezTo>
                  <a:cubicBezTo>
                    <a:pt x="9" y="16"/>
                    <a:pt x="9" y="16"/>
                    <a:pt x="9" y="16"/>
                  </a:cubicBezTo>
                  <a:cubicBezTo>
                    <a:pt x="9" y="10"/>
                    <a:pt x="9" y="10"/>
                    <a:pt x="9" y="10"/>
                  </a:cubicBezTo>
                  <a:cubicBezTo>
                    <a:pt x="9" y="10"/>
                    <a:pt x="9" y="10"/>
                    <a:pt x="9" y="10"/>
                  </a:cubicBezTo>
                  <a:cubicBezTo>
                    <a:pt x="9" y="7"/>
                    <a:pt x="9" y="7"/>
                    <a:pt x="9" y="7"/>
                  </a:cubicBezTo>
                  <a:cubicBezTo>
                    <a:pt x="9" y="7"/>
                    <a:pt x="9" y="7"/>
                    <a:pt x="9" y="7"/>
                  </a:cubicBezTo>
                  <a:cubicBezTo>
                    <a:pt x="8" y="7"/>
                    <a:pt x="8" y="7"/>
                    <a:pt x="8" y="7"/>
                  </a:cubicBezTo>
                  <a:cubicBezTo>
                    <a:pt x="8" y="7"/>
                    <a:pt x="8" y="7"/>
                    <a:pt x="8" y="7"/>
                  </a:cubicBezTo>
                  <a:cubicBezTo>
                    <a:pt x="8" y="7"/>
                    <a:pt x="8" y="7"/>
                    <a:pt x="8" y="7"/>
                  </a:cubicBezTo>
                  <a:cubicBezTo>
                    <a:pt x="8" y="7"/>
                    <a:pt x="8" y="7"/>
                    <a:pt x="8" y="7"/>
                  </a:cubicBezTo>
                  <a:cubicBezTo>
                    <a:pt x="8" y="10"/>
                    <a:pt x="8" y="10"/>
                    <a:pt x="8" y="10"/>
                  </a:cubicBezTo>
                  <a:cubicBezTo>
                    <a:pt x="8" y="10"/>
                    <a:pt x="8" y="10"/>
                    <a:pt x="8" y="10"/>
                  </a:cubicBezTo>
                  <a:cubicBezTo>
                    <a:pt x="8" y="16"/>
                    <a:pt x="8" y="16"/>
                    <a:pt x="8" y="16"/>
                  </a:cubicBezTo>
                  <a:cubicBezTo>
                    <a:pt x="0" y="16"/>
                    <a:pt x="0" y="16"/>
                    <a:pt x="0" y="16"/>
                  </a:cubicBezTo>
                  <a:cubicBezTo>
                    <a:pt x="0" y="21"/>
                    <a:pt x="0" y="21"/>
                    <a:pt x="0" y="21"/>
                  </a:cubicBezTo>
                  <a:cubicBezTo>
                    <a:pt x="1" y="20"/>
                    <a:pt x="2" y="20"/>
                    <a:pt x="3" y="20"/>
                  </a:cubicBezTo>
                  <a:cubicBezTo>
                    <a:pt x="9" y="20"/>
                    <a:pt x="14" y="25"/>
                    <a:pt x="14" y="31"/>
                  </a:cubicBezTo>
                  <a:cubicBezTo>
                    <a:pt x="14" y="32"/>
                    <a:pt x="14" y="33"/>
                    <a:pt x="14" y="33"/>
                  </a:cubicBezTo>
                  <a:cubicBezTo>
                    <a:pt x="27" y="33"/>
                    <a:pt x="27" y="33"/>
                    <a:pt x="27" y="33"/>
                  </a:cubicBezTo>
                  <a:cubicBezTo>
                    <a:pt x="26" y="32"/>
                    <a:pt x="26" y="31"/>
                    <a:pt x="26" y="29"/>
                  </a:cubicBezTo>
                  <a:cubicBezTo>
                    <a:pt x="26" y="22"/>
                    <a:pt x="32" y="16"/>
                    <a:pt x="39" y="16"/>
                  </a:cubicBezTo>
                  <a:cubicBezTo>
                    <a:pt x="41" y="16"/>
                    <a:pt x="43" y="17"/>
                    <a:pt x="45" y="18"/>
                  </a:cubicBezTo>
                  <a:cubicBezTo>
                    <a:pt x="45" y="18"/>
                    <a:pt x="49" y="20"/>
                    <a:pt x="51" y="25"/>
                  </a:cubicBezTo>
                  <a:cubicBezTo>
                    <a:pt x="52" y="25"/>
                    <a:pt x="52" y="25"/>
                    <a:pt x="52" y="25"/>
                  </a:cubicBezTo>
                  <a:cubicBezTo>
                    <a:pt x="52" y="25"/>
                    <a:pt x="51" y="21"/>
                    <a:pt x="45" y="17"/>
                  </a:cubicBezTo>
                  <a:cubicBezTo>
                    <a:pt x="45" y="16"/>
                    <a:pt x="45" y="16"/>
                    <a:pt x="45" y="16"/>
                  </a:cubicBezTo>
                  <a:cubicBezTo>
                    <a:pt x="45" y="0"/>
                    <a:pt x="45" y="0"/>
                    <a:pt x="45" y="0"/>
                  </a:cubicBezTo>
                  <a:lnTo>
                    <a:pt x="23" y="0"/>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329"/>
            <p:cNvSpPr>
              <a:spLocks noEditPoints="1"/>
            </p:cNvSpPr>
            <p:nvPr/>
          </p:nvSpPr>
          <p:spPr bwMode="auto">
            <a:xfrm>
              <a:off x="8621971" y="1442646"/>
              <a:ext cx="342172" cy="199437"/>
            </a:xfrm>
            <a:custGeom>
              <a:avLst/>
              <a:gdLst>
                <a:gd name="T0" fmla="*/ 47 w 53"/>
                <a:gd name="T1" fmla="*/ 20 h 31"/>
                <a:gd name="T2" fmla="*/ 48 w 53"/>
                <a:gd name="T3" fmla="*/ 23 h 31"/>
                <a:gd name="T4" fmla="*/ 49 w 53"/>
                <a:gd name="T5" fmla="*/ 24 h 31"/>
                <a:gd name="T6" fmla="*/ 50 w 53"/>
                <a:gd name="T7" fmla="*/ 23 h 31"/>
                <a:gd name="T8" fmla="*/ 49 w 53"/>
                <a:gd name="T9" fmla="*/ 24 h 31"/>
                <a:gd name="T10" fmla="*/ 37 w 53"/>
                <a:gd name="T11" fmla="*/ 13 h 31"/>
                <a:gd name="T12" fmla="*/ 40 w 53"/>
                <a:gd name="T13" fmla="*/ 19 h 31"/>
                <a:gd name="T14" fmla="*/ 42 w 53"/>
                <a:gd name="T15" fmla="*/ 20 h 31"/>
                <a:gd name="T16" fmla="*/ 45 w 53"/>
                <a:gd name="T17" fmla="*/ 18 h 31"/>
                <a:gd name="T18" fmla="*/ 42 w 53"/>
                <a:gd name="T19" fmla="*/ 20 h 31"/>
                <a:gd name="T20" fmla="*/ 31 w 53"/>
                <a:gd name="T21" fmla="*/ 8 h 31"/>
                <a:gd name="T22" fmla="*/ 34 w 53"/>
                <a:gd name="T23" fmla="*/ 16 h 31"/>
                <a:gd name="T24" fmla="*/ 22 w 53"/>
                <a:gd name="T25" fmla="*/ 12 h 31"/>
                <a:gd name="T26" fmla="*/ 27 w 53"/>
                <a:gd name="T27" fmla="*/ 7 h 31"/>
                <a:gd name="T28" fmla="*/ 22 w 53"/>
                <a:gd name="T29" fmla="*/ 12 h 31"/>
                <a:gd name="T30" fmla="*/ 1 w 53"/>
                <a:gd name="T31" fmla="*/ 24 h 31"/>
                <a:gd name="T32" fmla="*/ 13 w 53"/>
                <a:gd name="T33" fmla="*/ 21 h 31"/>
                <a:gd name="T34" fmla="*/ 9 w 53"/>
                <a:gd name="T35" fmla="*/ 23 h 31"/>
                <a:gd name="T36" fmla="*/ 1 w 53"/>
                <a:gd name="T37" fmla="*/ 27 h 31"/>
                <a:gd name="T38" fmla="*/ 2 w 53"/>
                <a:gd name="T39" fmla="*/ 28 h 31"/>
                <a:gd name="T40" fmla="*/ 18 w 53"/>
                <a:gd name="T41" fmla="*/ 24 h 31"/>
                <a:gd name="T42" fmla="*/ 24 w 53"/>
                <a:gd name="T43" fmla="*/ 24 h 31"/>
                <a:gd name="T44" fmla="*/ 25 w 53"/>
                <a:gd name="T45" fmla="*/ 24 h 31"/>
                <a:gd name="T46" fmla="*/ 25 w 53"/>
                <a:gd name="T47" fmla="*/ 24 h 31"/>
                <a:gd name="T48" fmla="*/ 29 w 53"/>
                <a:gd name="T49" fmla="*/ 20 h 31"/>
                <a:gd name="T50" fmla="*/ 31 w 53"/>
                <a:gd name="T51" fmla="*/ 27 h 31"/>
                <a:gd name="T52" fmla="*/ 45 w 53"/>
                <a:gd name="T53" fmla="*/ 29 h 31"/>
                <a:gd name="T54" fmla="*/ 49 w 53"/>
                <a:gd name="T55" fmla="*/ 29 h 31"/>
                <a:gd name="T56" fmla="*/ 52 w 53"/>
                <a:gd name="T57" fmla="*/ 31 h 31"/>
                <a:gd name="T58" fmla="*/ 53 w 53"/>
                <a:gd name="T59" fmla="*/ 30 h 31"/>
                <a:gd name="T60" fmla="*/ 53 w 53"/>
                <a:gd name="T61" fmla="*/ 23 h 31"/>
                <a:gd name="T62" fmla="*/ 18 w 53"/>
                <a:gd name="T63" fmla="*/ 0 h 31"/>
                <a:gd name="T64" fmla="*/ 5 w 53"/>
                <a:gd name="T65" fmla="*/ 6 h 31"/>
                <a:gd name="T66" fmla="*/ 5 w 53"/>
                <a:gd name="T67" fmla="*/ 7 h 31"/>
                <a:gd name="T68" fmla="*/ 18 w 53"/>
                <a:gd name="T69" fmla="*/ 12 h 31"/>
                <a:gd name="T70" fmla="*/ 1 w 53"/>
                <a:gd name="T71" fmla="*/ 14 h 31"/>
                <a:gd name="T72" fmla="*/ 1 w 53"/>
                <a:gd name="T73"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3" h="31">
                  <a:moveTo>
                    <a:pt x="46" y="22"/>
                  </a:moveTo>
                  <a:cubicBezTo>
                    <a:pt x="47" y="20"/>
                    <a:pt x="47" y="20"/>
                    <a:pt x="47" y="20"/>
                  </a:cubicBezTo>
                  <a:cubicBezTo>
                    <a:pt x="48" y="21"/>
                    <a:pt x="48" y="21"/>
                    <a:pt x="48" y="21"/>
                  </a:cubicBezTo>
                  <a:cubicBezTo>
                    <a:pt x="48" y="23"/>
                    <a:pt x="48" y="23"/>
                    <a:pt x="48" y="23"/>
                  </a:cubicBezTo>
                  <a:lnTo>
                    <a:pt x="46" y="22"/>
                  </a:lnTo>
                  <a:close/>
                  <a:moveTo>
                    <a:pt x="49" y="24"/>
                  </a:moveTo>
                  <a:cubicBezTo>
                    <a:pt x="49" y="23"/>
                    <a:pt x="49" y="23"/>
                    <a:pt x="49" y="23"/>
                  </a:cubicBezTo>
                  <a:cubicBezTo>
                    <a:pt x="50" y="23"/>
                    <a:pt x="50" y="23"/>
                    <a:pt x="50" y="23"/>
                  </a:cubicBezTo>
                  <a:cubicBezTo>
                    <a:pt x="50" y="24"/>
                    <a:pt x="50" y="24"/>
                    <a:pt x="50" y="24"/>
                  </a:cubicBezTo>
                  <a:lnTo>
                    <a:pt x="49" y="24"/>
                  </a:lnTo>
                  <a:close/>
                  <a:moveTo>
                    <a:pt x="37" y="17"/>
                  </a:moveTo>
                  <a:cubicBezTo>
                    <a:pt x="37" y="13"/>
                    <a:pt x="37" y="13"/>
                    <a:pt x="37" y="13"/>
                  </a:cubicBezTo>
                  <a:cubicBezTo>
                    <a:pt x="40" y="15"/>
                    <a:pt x="40" y="15"/>
                    <a:pt x="40" y="15"/>
                  </a:cubicBezTo>
                  <a:cubicBezTo>
                    <a:pt x="40" y="19"/>
                    <a:pt x="40" y="19"/>
                    <a:pt x="40" y="19"/>
                  </a:cubicBezTo>
                  <a:lnTo>
                    <a:pt x="37" y="17"/>
                  </a:lnTo>
                  <a:close/>
                  <a:moveTo>
                    <a:pt x="42" y="20"/>
                  </a:moveTo>
                  <a:cubicBezTo>
                    <a:pt x="42" y="17"/>
                    <a:pt x="42" y="17"/>
                    <a:pt x="42" y="17"/>
                  </a:cubicBezTo>
                  <a:cubicBezTo>
                    <a:pt x="45" y="18"/>
                    <a:pt x="45" y="18"/>
                    <a:pt x="45" y="18"/>
                  </a:cubicBezTo>
                  <a:cubicBezTo>
                    <a:pt x="44" y="21"/>
                    <a:pt x="44" y="21"/>
                    <a:pt x="44" y="21"/>
                  </a:cubicBezTo>
                  <a:lnTo>
                    <a:pt x="42" y="20"/>
                  </a:lnTo>
                  <a:close/>
                  <a:moveTo>
                    <a:pt x="30" y="14"/>
                  </a:moveTo>
                  <a:cubicBezTo>
                    <a:pt x="31" y="8"/>
                    <a:pt x="31" y="8"/>
                    <a:pt x="31" y="8"/>
                  </a:cubicBezTo>
                  <a:cubicBezTo>
                    <a:pt x="35" y="11"/>
                    <a:pt x="35" y="11"/>
                    <a:pt x="35" y="11"/>
                  </a:cubicBezTo>
                  <a:cubicBezTo>
                    <a:pt x="34" y="16"/>
                    <a:pt x="34" y="16"/>
                    <a:pt x="34" y="16"/>
                  </a:cubicBezTo>
                  <a:lnTo>
                    <a:pt x="30" y="14"/>
                  </a:lnTo>
                  <a:close/>
                  <a:moveTo>
                    <a:pt x="22" y="12"/>
                  </a:moveTo>
                  <a:cubicBezTo>
                    <a:pt x="22" y="4"/>
                    <a:pt x="22" y="4"/>
                    <a:pt x="22" y="4"/>
                  </a:cubicBezTo>
                  <a:cubicBezTo>
                    <a:pt x="27" y="7"/>
                    <a:pt x="27" y="7"/>
                    <a:pt x="27" y="7"/>
                  </a:cubicBezTo>
                  <a:cubicBezTo>
                    <a:pt x="27" y="13"/>
                    <a:pt x="27" y="13"/>
                    <a:pt x="27" y="13"/>
                  </a:cubicBezTo>
                  <a:lnTo>
                    <a:pt x="22" y="12"/>
                  </a:lnTo>
                  <a:close/>
                  <a:moveTo>
                    <a:pt x="1" y="24"/>
                  </a:moveTo>
                  <a:cubicBezTo>
                    <a:pt x="1" y="24"/>
                    <a:pt x="1" y="24"/>
                    <a:pt x="1" y="24"/>
                  </a:cubicBezTo>
                  <a:cubicBezTo>
                    <a:pt x="4" y="23"/>
                    <a:pt x="6" y="22"/>
                    <a:pt x="9" y="21"/>
                  </a:cubicBezTo>
                  <a:cubicBezTo>
                    <a:pt x="10" y="21"/>
                    <a:pt x="12" y="21"/>
                    <a:pt x="13" y="21"/>
                  </a:cubicBezTo>
                  <a:cubicBezTo>
                    <a:pt x="15" y="21"/>
                    <a:pt x="17" y="21"/>
                    <a:pt x="18" y="21"/>
                  </a:cubicBezTo>
                  <a:cubicBezTo>
                    <a:pt x="15" y="21"/>
                    <a:pt x="11" y="22"/>
                    <a:pt x="9" y="23"/>
                  </a:cubicBezTo>
                  <a:cubicBezTo>
                    <a:pt x="6" y="23"/>
                    <a:pt x="4" y="24"/>
                    <a:pt x="1" y="26"/>
                  </a:cubicBezTo>
                  <a:cubicBezTo>
                    <a:pt x="1" y="26"/>
                    <a:pt x="1" y="27"/>
                    <a:pt x="1" y="27"/>
                  </a:cubicBezTo>
                  <a:cubicBezTo>
                    <a:pt x="1" y="28"/>
                    <a:pt x="1" y="28"/>
                    <a:pt x="1" y="28"/>
                  </a:cubicBezTo>
                  <a:cubicBezTo>
                    <a:pt x="1" y="28"/>
                    <a:pt x="1" y="28"/>
                    <a:pt x="2" y="28"/>
                  </a:cubicBezTo>
                  <a:cubicBezTo>
                    <a:pt x="2" y="28"/>
                    <a:pt x="2" y="28"/>
                    <a:pt x="2" y="28"/>
                  </a:cubicBezTo>
                  <a:cubicBezTo>
                    <a:pt x="4" y="26"/>
                    <a:pt x="10" y="24"/>
                    <a:pt x="18" y="24"/>
                  </a:cubicBezTo>
                  <a:cubicBezTo>
                    <a:pt x="20" y="24"/>
                    <a:pt x="22" y="24"/>
                    <a:pt x="24" y="24"/>
                  </a:cubicBezTo>
                  <a:cubicBezTo>
                    <a:pt x="24" y="24"/>
                    <a:pt x="24" y="24"/>
                    <a:pt x="24" y="24"/>
                  </a:cubicBezTo>
                  <a:cubicBezTo>
                    <a:pt x="24" y="24"/>
                    <a:pt x="24" y="24"/>
                    <a:pt x="24" y="24"/>
                  </a:cubicBezTo>
                  <a:cubicBezTo>
                    <a:pt x="25" y="24"/>
                    <a:pt x="25" y="24"/>
                    <a:pt x="25" y="24"/>
                  </a:cubicBezTo>
                  <a:cubicBezTo>
                    <a:pt x="25" y="24"/>
                    <a:pt x="25" y="24"/>
                    <a:pt x="25" y="24"/>
                  </a:cubicBezTo>
                  <a:cubicBezTo>
                    <a:pt x="25" y="24"/>
                    <a:pt x="25" y="24"/>
                    <a:pt x="25" y="24"/>
                  </a:cubicBezTo>
                  <a:cubicBezTo>
                    <a:pt x="25" y="21"/>
                    <a:pt x="27" y="20"/>
                    <a:pt x="29" y="20"/>
                  </a:cubicBezTo>
                  <a:cubicBezTo>
                    <a:pt x="29" y="20"/>
                    <a:pt x="29" y="20"/>
                    <a:pt x="29" y="20"/>
                  </a:cubicBezTo>
                  <a:cubicBezTo>
                    <a:pt x="28" y="20"/>
                    <a:pt x="27" y="21"/>
                    <a:pt x="27" y="23"/>
                  </a:cubicBezTo>
                  <a:cubicBezTo>
                    <a:pt x="27" y="25"/>
                    <a:pt x="29" y="27"/>
                    <a:pt x="31" y="27"/>
                  </a:cubicBezTo>
                  <a:cubicBezTo>
                    <a:pt x="32" y="27"/>
                    <a:pt x="33" y="26"/>
                    <a:pt x="34" y="25"/>
                  </a:cubicBezTo>
                  <a:cubicBezTo>
                    <a:pt x="41" y="27"/>
                    <a:pt x="45" y="28"/>
                    <a:pt x="45" y="29"/>
                  </a:cubicBezTo>
                  <a:cubicBezTo>
                    <a:pt x="46" y="30"/>
                    <a:pt x="46" y="30"/>
                    <a:pt x="47" y="30"/>
                  </a:cubicBezTo>
                  <a:cubicBezTo>
                    <a:pt x="48" y="30"/>
                    <a:pt x="48" y="29"/>
                    <a:pt x="49" y="29"/>
                  </a:cubicBezTo>
                  <a:cubicBezTo>
                    <a:pt x="52" y="30"/>
                    <a:pt x="52" y="30"/>
                    <a:pt x="52" y="30"/>
                  </a:cubicBezTo>
                  <a:cubicBezTo>
                    <a:pt x="52" y="31"/>
                    <a:pt x="52" y="31"/>
                    <a:pt x="52" y="31"/>
                  </a:cubicBezTo>
                  <a:cubicBezTo>
                    <a:pt x="52" y="31"/>
                    <a:pt x="52" y="31"/>
                    <a:pt x="52" y="30"/>
                  </a:cubicBezTo>
                  <a:cubicBezTo>
                    <a:pt x="53" y="30"/>
                    <a:pt x="53" y="30"/>
                    <a:pt x="53" y="30"/>
                  </a:cubicBezTo>
                  <a:cubicBezTo>
                    <a:pt x="53" y="23"/>
                    <a:pt x="53" y="23"/>
                    <a:pt x="53" y="23"/>
                  </a:cubicBezTo>
                  <a:cubicBezTo>
                    <a:pt x="53" y="23"/>
                    <a:pt x="53" y="23"/>
                    <a:pt x="53" y="23"/>
                  </a:cubicBezTo>
                  <a:cubicBezTo>
                    <a:pt x="53" y="23"/>
                    <a:pt x="47" y="17"/>
                    <a:pt x="40" y="12"/>
                  </a:cubicBezTo>
                  <a:cubicBezTo>
                    <a:pt x="31" y="5"/>
                    <a:pt x="23" y="1"/>
                    <a:pt x="18" y="0"/>
                  </a:cubicBezTo>
                  <a:cubicBezTo>
                    <a:pt x="18" y="0"/>
                    <a:pt x="17" y="0"/>
                    <a:pt x="17" y="0"/>
                  </a:cubicBezTo>
                  <a:cubicBezTo>
                    <a:pt x="11" y="0"/>
                    <a:pt x="6" y="4"/>
                    <a:pt x="5" y="6"/>
                  </a:cubicBezTo>
                  <a:cubicBezTo>
                    <a:pt x="4" y="7"/>
                    <a:pt x="4" y="7"/>
                    <a:pt x="5" y="7"/>
                  </a:cubicBezTo>
                  <a:cubicBezTo>
                    <a:pt x="5" y="7"/>
                    <a:pt x="5" y="7"/>
                    <a:pt x="5" y="7"/>
                  </a:cubicBezTo>
                  <a:cubicBezTo>
                    <a:pt x="8" y="4"/>
                    <a:pt x="16" y="4"/>
                    <a:pt x="18" y="4"/>
                  </a:cubicBezTo>
                  <a:cubicBezTo>
                    <a:pt x="18" y="12"/>
                    <a:pt x="18" y="12"/>
                    <a:pt x="18" y="12"/>
                  </a:cubicBezTo>
                  <a:cubicBezTo>
                    <a:pt x="16" y="12"/>
                    <a:pt x="13" y="12"/>
                    <a:pt x="10" y="12"/>
                  </a:cubicBezTo>
                  <a:cubicBezTo>
                    <a:pt x="2" y="13"/>
                    <a:pt x="2" y="14"/>
                    <a:pt x="1" y="14"/>
                  </a:cubicBezTo>
                  <a:cubicBezTo>
                    <a:pt x="0" y="16"/>
                    <a:pt x="0" y="19"/>
                    <a:pt x="1" y="24"/>
                  </a:cubicBezTo>
                  <a:cubicBezTo>
                    <a:pt x="1" y="24"/>
                    <a:pt x="1" y="24"/>
                    <a:pt x="1" y="24"/>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330"/>
            <p:cNvSpPr>
              <a:spLocks/>
            </p:cNvSpPr>
            <p:nvPr/>
          </p:nvSpPr>
          <p:spPr bwMode="auto">
            <a:xfrm>
              <a:off x="8629792" y="1622531"/>
              <a:ext cx="328485" cy="58658"/>
            </a:xfrm>
            <a:custGeom>
              <a:avLst/>
              <a:gdLst>
                <a:gd name="T0" fmla="*/ 1 w 51"/>
                <a:gd name="T1" fmla="*/ 9 h 9"/>
                <a:gd name="T2" fmla="*/ 7 w 51"/>
                <a:gd name="T3" fmla="*/ 7 h 9"/>
                <a:gd name="T4" fmla="*/ 13 w 51"/>
                <a:gd name="T5" fmla="*/ 5 h 9"/>
                <a:gd name="T6" fmla="*/ 25 w 51"/>
                <a:gd name="T7" fmla="*/ 4 h 9"/>
                <a:gd name="T8" fmla="*/ 26 w 51"/>
                <a:gd name="T9" fmla="*/ 4 h 9"/>
                <a:gd name="T10" fmla="*/ 38 w 51"/>
                <a:gd name="T11" fmla="*/ 5 h 9"/>
                <a:gd name="T12" fmla="*/ 44 w 51"/>
                <a:gd name="T13" fmla="*/ 7 h 9"/>
                <a:gd name="T14" fmla="*/ 50 w 51"/>
                <a:gd name="T15" fmla="*/ 9 h 9"/>
                <a:gd name="T16" fmla="*/ 50 w 51"/>
                <a:gd name="T17" fmla="*/ 9 h 9"/>
                <a:gd name="T18" fmla="*/ 51 w 51"/>
                <a:gd name="T19" fmla="*/ 9 h 9"/>
                <a:gd name="T20" fmla="*/ 51 w 51"/>
                <a:gd name="T21" fmla="*/ 8 h 9"/>
                <a:gd name="T22" fmla="*/ 48 w 51"/>
                <a:gd name="T23" fmla="*/ 6 h 9"/>
                <a:gd name="T24" fmla="*/ 45 w 51"/>
                <a:gd name="T25" fmla="*/ 4 h 9"/>
                <a:gd name="T26" fmla="*/ 39 w 51"/>
                <a:gd name="T27" fmla="*/ 2 h 9"/>
                <a:gd name="T28" fmla="*/ 26 w 51"/>
                <a:gd name="T29" fmla="*/ 0 h 9"/>
                <a:gd name="T30" fmla="*/ 25 w 51"/>
                <a:gd name="T31" fmla="*/ 0 h 9"/>
                <a:gd name="T32" fmla="*/ 12 w 51"/>
                <a:gd name="T33" fmla="*/ 2 h 9"/>
                <a:gd name="T34" fmla="*/ 6 w 51"/>
                <a:gd name="T35" fmla="*/ 4 h 9"/>
                <a:gd name="T36" fmla="*/ 3 w 51"/>
                <a:gd name="T37" fmla="*/ 6 h 9"/>
                <a:gd name="T38" fmla="*/ 1 w 51"/>
                <a:gd name="T39" fmla="*/ 8 h 9"/>
                <a:gd name="T40" fmla="*/ 1 w 51"/>
                <a:gd name="T41" fmla="*/ 9 h 9"/>
                <a:gd name="T42" fmla="*/ 1 w 51"/>
                <a:gd name="T4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9">
                  <a:moveTo>
                    <a:pt x="1" y="9"/>
                  </a:moveTo>
                  <a:cubicBezTo>
                    <a:pt x="3" y="8"/>
                    <a:pt x="5" y="7"/>
                    <a:pt x="7" y="7"/>
                  </a:cubicBezTo>
                  <a:cubicBezTo>
                    <a:pt x="9" y="6"/>
                    <a:pt x="11" y="6"/>
                    <a:pt x="13" y="5"/>
                  </a:cubicBezTo>
                  <a:cubicBezTo>
                    <a:pt x="17" y="5"/>
                    <a:pt x="21" y="4"/>
                    <a:pt x="25" y="4"/>
                  </a:cubicBezTo>
                  <a:cubicBezTo>
                    <a:pt x="26" y="4"/>
                    <a:pt x="26" y="4"/>
                    <a:pt x="26" y="4"/>
                  </a:cubicBezTo>
                  <a:cubicBezTo>
                    <a:pt x="30" y="4"/>
                    <a:pt x="34" y="5"/>
                    <a:pt x="38" y="5"/>
                  </a:cubicBezTo>
                  <a:cubicBezTo>
                    <a:pt x="40" y="6"/>
                    <a:pt x="42" y="6"/>
                    <a:pt x="44" y="7"/>
                  </a:cubicBezTo>
                  <a:cubicBezTo>
                    <a:pt x="46" y="7"/>
                    <a:pt x="48" y="8"/>
                    <a:pt x="50" y="9"/>
                  </a:cubicBezTo>
                  <a:cubicBezTo>
                    <a:pt x="50" y="9"/>
                    <a:pt x="50" y="9"/>
                    <a:pt x="50" y="9"/>
                  </a:cubicBezTo>
                  <a:cubicBezTo>
                    <a:pt x="51" y="9"/>
                    <a:pt x="51" y="9"/>
                    <a:pt x="51" y="9"/>
                  </a:cubicBezTo>
                  <a:cubicBezTo>
                    <a:pt x="51" y="9"/>
                    <a:pt x="51" y="9"/>
                    <a:pt x="51" y="8"/>
                  </a:cubicBezTo>
                  <a:cubicBezTo>
                    <a:pt x="50" y="8"/>
                    <a:pt x="49" y="7"/>
                    <a:pt x="48" y="6"/>
                  </a:cubicBezTo>
                  <a:cubicBezTo>
                    <a:pt x="47" y="6"/>
                    <a:pt x="46" y="5"/>
                    <a:pt x="45" y="4"/>
                  </a:cubicBezTo>
                  <a:cubicBezTo>
                    <a:pt x="43" y="3"/>
                    <a:pt x="41" y="3"/>
                    <a:pt x="39" y="2"/>
                  </a:cubicBezTo>
                  <a:cubicBezTo>
                    <a:pt x="35" y="1"/>
                    <a:pt x="30" y="0"/>
                    <a:pt x="26" y="0"/>
                  </a:cubicBezTo>
                  <a:cubicBezTo>
                    <a:pt x="25" y="0"/>
                    <a:pt x="25" y="0"/>
                    <a:pt x="25" y="0"/>
                  </a:cubicBezTo>
                  <a:cubicBezTo>
                    <a:pt x="21" y="0"/>
                    <a:pt x="16" y="1"/>
                    <a:pt x="12" y="2"/>
                  </a:cubicBezTo>
                  <a:cubicBezTo>
                    <a:pt x="10" y="3"/>
                    <a:pt x="8" y="3"/>
                    <a:pt x="6" y="4"/>
                  </a:cubicBezTo>
                  <a:cubicBezTo>
                    <a:pt x="5" y="5"/>
                    <a:pt x="4" y="5"/>
                    <a:pt x="3" y="6"/>
                  </a:cubicBezTo>
                  <a:cubicBezTo>
                    <a:pt x="2" y="7"/>
                    <a:pt x="1" y="8"/>
                    <a:pt x="1" y="8"/>
                  </a:cubicBezTo>
                  <a:cubicBezTo>
                    <a:pt x="0" y="9"/>
                    <a:pt x="0" y="9"/>
                    <a:pt x="1" y="9"/>
                  </a:cubicBezTo>
                  <a:cubicBezTo>
                    <a:pt x="1" y="9"/>
                    <a:pt x="1" y="9"/>
                    <a:pt x="1" y="9"/>
                  </a:cubicBez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331"/>
            <p:cNvSpPr>
              <a:spLocks/>
            </p:cNvSpPr>
            <p:nvPr/>
          </p:nvSpPr>
          <p:spPr bwMode="auto">
            <a:xfrm>
              <a:off x="7231775" y="1565827"/>
              <a:ext cx="283513" cy="101674"/>
            </a:xfrm>
            <a:custGeom>
              <a:avLst/>
              <a:gdLst>
                <a:gd name="T0" fmla="*/ 0 w 44"/>
                <a:gd name="T1" fmla="*/ 8 h 16"/>
                <a:gd name="T2" fmla="*/ 33 w 44"/>
                <a:gd name="T3" fmla="*/ 16 h 16"/>
                <a:gd name="T4" fmla="*/ 41 w 44"/>
                <a:gd name="T5" fmla="*/ 16 h 16"/>
                <a:gd name="T6" fmla="*/ 44 w 44"/>
                <a:gd name="T7" fmla="*/ 10 h 16"/>
                <a:gd name="T8" fmla="*/ 40 w 44"/>
                <a:gd name="T9" fmla="*/ 6 h 16"/>
                <a:gd name="T10" fmla="*/ 2 w 44"/>
                <a:gd name="T11" fmla="*/ 0 h 16"/>
                <a:gd name="T12" fmla="*/ 0 w 44"/>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44" h="16">
                  <a:moveTo>
                    <a:pt x="0" y="8"/>
                  </a:moveTo>
                  <a:cubicBezTo>
                    <a:pt x="0" y="8"/>
                    <a:pt x="30" y="15"/>
                    <a:pt x="33" y="16"/>
                  </a:cubicBezTo>
                  <a:cubicBezTo>
                    <a:pt x="37" y="16"/>
                    <a:pt x="39" y="16"/>
                    <a:pt x="41" y="16"/>
                  </a:cubicBezTo>
                  <a:cubicBezTo>
                    <a:pt x="43" y="15"/>
                    <a:pt x="44" y="14"/>
                    <a:pt x="44" y="10"/>
                  </a:cubicBezTo>
                  <a:cubicBezTo>
                    <a:pt x="44" y="8"/>
                    <a:pt x="43" y="7"/>
                    <a:pt x="40" y="6"/>
                  </a:cubicBezTo>
                  <a:cubicBezTo>
                    <a:pt x="38" y="6"/>
                    <a:pt x="2" y="0"/>
                    <a:pt x="2" y="0"/>
                  </a:cubicBezTo>
                  <a:lnTo>
                    <a:pt x="0" y="8"/>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333"/>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 name="T16" fmla="*/ 79 w 112"/>
                <a:gd name="T17" fmla="*/ 1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28">
                  <a:moveTo>
                    <a:pt x="79" y="115"/>
                  </a:moveTo>
                  <a:lnTo>
                    <a:pt x="83" y="128"/>
                  </a:lnTo>
                  <a:lnTo>
                    <a:pt x="0" y="105"/>
                  </a:lnTo>
                  <a:lnTo>
                    <a:pt x="17" y="86"/>
                  </a:lnTo>
                  <a:lnTo>
                    <a:pt x="37" y="23"/>
                  </a:lnTo>
                  <a:lnTo>
                    <a:pt x="30" y="0"/>
                  </a:lnTo>
                  <a:lnTo>
                    <a:pt x="112" y="23"/>
                  </a:lnTo>
                  <a:lnTo>
                    <a:pt x="102" y="33"/>
                  </a:lnTo>
                  <a:lnTo>
                    <a:pt x="79" y="115"/>
                  </a:lnTo>
                  <a:close/>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334"/>
            <p:cNvSpPr>
              <a:spLocks/>
            </p:cNvSpPr>
            <p:nvPr/>
          </p:nvSpPr>
          <p:spPr bwMode="auto">
            <a:xfrm>
              <a:off x="7094906" y="1442646"/>
              <a:ext cx="218990" cy="250274"/>
            </a:xfrm>
            <a:custGeom>
              <a:avLst/>
              <a:gdLst>
                <a:gd name="T0" fmla="*/ 79 w 112"/>
                <a:gd name="T1" fmla="*/ 115 h 128"/>
                <a:gd name="T2" fmla="*/ 83 w 112"/>
                <a:gd name="T3" fmla="*/ 128 h 128"/>
                <a:gd name="T4" fmla="*/ 0 w 112"/>
                <a:gd name="T5" fmla="*/ 105 h 128"/>
                <a:gd name="T6" fmla="*/ 17 w 112"/>
                <a:gd name="T7" fmla="*/ 86 h 128"/>
                <a:gd name="T8" fmla="*/ 37 w 112"/>
                <a:gd name="T9" fmla="*/ 23 h 128"/>
                <a:gd name="T10" fmla="*/ 30 w 112"/>
                <a:gd name="T11" fmla="*/ 0 h 128"/>
                <a:gd name="T12" fmla="*/ 112 w 112"/>
                <a:gd name="T13" fmla="*/ 23 h 128"/>
                <a:gd name="T14" fmla="*/ 102 w 112"/>
                <a:gd name="T15" fmla="*/ 33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128">
                  <a:moveTo>
                    <a:pt x="79" y="115"/>
                  </a:moveTo>
                  <a:lnTo>
                    <a:pt x="83" y="128"/>
                  </a:lnTo>
                  <a:lnTo>
                    <a:pt x="0" y="105"/>
                  </a:lnTo>
                  <a:lnTo>
                    <a:pt x="17" y="86"/>
                  </a:lnTo>
                  <a:lnTo>
                    <a:pt x="37" y="23"/>
                  </a:lnTo>
                  <a:lnTo>
                    <a:pt x="30" y="0"/>
                  </a:lnTo>
                  <a:lnTo>
                    <a:pt x="112" y="23"/>
                  </a:lnTo>
                  <a:lnTo>
                    <a:pt x="102" y="33"/>
                  </a:lnTo>
                </a:path>
              </a:pathLst>
            </a:custGeom>
            <a:noFill/>
            <a:ln w="6350" cap="flat">
              <a:solidFill>
                <a:schemeClr val="tx1">
                  <a:alpha val="7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79" name="Rectangle 178"/>
          <p:cNvSpPr/>
          <p:nvPr/>
        </p:nvSpPr>
        <p:spPr>
          <a:xfrm>
            <a:off x="234555" y="1630842"/>
            <a:ext cx="8689010" cy="4488550"/>
          </a:xfrm>
          <a:prstGeom prst="rect">
            <a:avLst/>
          </a:prstGeom>
          <a:solidFill>
            <a:schemeClr val="bg1">
              <a:lumMod val="8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6733" y="371258"/>
            <a:ext cx="2644250" cy="923330"/>
          </a:xfrm>
          <a:prstGeom prst="rect">
            <a:avLst/>
          </a:prstGeom>
        </p:spPr>
        <p:txBody>
          <a:bodyPr wrap="none">
            <a:spAutoFit/>
          </a:bodyPr>
          <a:lstStyle/>
          <a:p>
            <a:r>
              <a:rPr lang="en-US" sz="5400" dirty="0" smtClean="0">
                <a:solidFill>
                  <a:schemeClr val="tx2">
                    <a:lumMod val="60000"/>
                    <a:lumOff val="40000"/>
                  </a:schemeClr>
                </a:solidFill>
                <a:latin typeface="Segoe UI Light" panose="020B0502040204020203" pitchFamily="34" charset="0"/>
                <a:cs typeface="Segoe UI Light" panose="020B0502040204020203" pitchFamily="34" charset="0"/>
              </a:rPr>
              <a:t>Glossary</a:t>
            </a:r>
            <a:endParaRPr lang="en-US" sz="4000" dirty="0">
              <a:solidFill>
                <a:schemeClr val="tx2">
                  <a:lumMod val="60000"/>
                  <a:lumOff val="40000"/>
                </a:schemeClr>
              </a:solidFill>
              <a:latin typeface="Segoe UI Light" panose="020B0502040204020203" pitchFamily="34" charset="0"/>
              <a:cs typeface="Segoe UI Light" panose="020B0502040204020203" pitchFamily="34" charset="0"/>
            </a:endParaRPr>
          </a:p>
        </p:txBody>
      </p:sp>
      <p:sp>
        <p:nvSpPr>
          <p:cNvPr id="166" name="Rectangle 165"/>
          <p:cNvSpPr/>
          <p:nvPr/>
        </p:nvSpPr>
        <p:spPr>
          <a:xfrm>
            <a:off x="239232" y="1374790"/>
            <a:ext cx="1851660" cy="7315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239232" y="1674844"/>
            <a:ext cx="8684333" cy="5221942"/>
          </a:xfrm>
          <a:prstGeom prst="rect">
            <a:avLst/>
          </a:prstGeom>
          <a:noFill/>
        </p:spPr>
        <p:txBody>
          <a:bodyPr wrap="square" rtlCol="0">
            <a:spAutoFit/>
          </a:bodyPr>
          <a:lstStyle/>
          <a:p>
            <a:pPr>
              <a:lnSpc>
                <a:spcPts val="2000"/>
              </a:lnSpc>
            </a:pPr>
            <a:r>
              <a:rPr lang="en-US" sz="14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Content Standard:</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Specific content areas that students should learn at each grade level</a:t>
            </a:r>
            <a:r>
              <a:rPr lang="en-US" sz="1400" dirty="0">
                <a:solidFill>
                  <a:schemeClr val="tx1">
                    <a:lumMod val="65000"/>
                    <a:lumOff val="35000"/>
                  </a:schemeClr>
                </a:solidFill>
              </a:rPr>
              <a:t> </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The content standards that a student is assigned are determined based on the student’s grade level, language classification, master plan program and instruction model.</a:t>
            </a:r>
          </a:p>
          <a:p>
            <a:pPr>
              <a:lnSpc>
                <a:spcPts val="2000"/>
              </a:lnSpc>
            </a:pPr>
            <a:r>
              <a:rPr lang="en-US" sz="14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Grading Period (GP):</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A grading period is a date range during which students are evaluated and grades are awarded for their assigned content standards. There are three such periods for Elementary Schools during one school year (GP1, GP2, GP3).</a:t>
            </a:r>
          </a:p>
          <a:p>
            <a:pPr>
              <a:lnSpc>
                <a:spcPts val="2000"/>
              </a:lnSpc>
            </a:pPr>
            <a:r>
              <a:rPr lang="en-US" sz="14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Assessment Area:</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Broadly, assessment areas are a logical grouping of content standards that serve as categories for aggregating related content standards. These groupings are Academic Subjects, Characteristics and Behaviors of a College Prepared and Career Ready Learner, Master Plan Program and Instructional Program. </a:t>
            </a:r>
          </a:p>
          <a:p>
            <a:pPr>
              <a:lnSpc>
                <a:spcPts val="2000"/>
              </a:lnSpc>
            </a:pPr>
            <a:r>
              <a:rPr lang="en-US" sz="14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Subject:</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Under each assessment area, there would be one or more subjects which have content standards against them. The applicability of these subjects (like content standards) for a student is determined based on the student’s grade level, language classification, master plan program and instruction model (school-specific).</a:t>
            </a:r>
          </a:p>
          <a:p>
            <a:pPr>
              <a:lnSpc>
                <a:spcPts val="2000"/>
              </a:lnSpc>
            </a:pPr>
            <a:r>
              <a:rPr lang="en-US" sz="14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Composite Grade:</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For certain subjects, in addition to the content standards, grades are also required to be awarded at the subject level – this is termed a composite grade.</a:t>
            </a:r>
          </a:p>
          <a:p>
            <a:pPr>
              <a:lnSpc>
                <a:spcPts val="2000"/>
              </a:lnSpc>
            </a:pPr>
            <a:r>
              <a:rPr lang="en-US" sz="1400" dirty="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Academic Option: </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For certain subjects (such as Science-DCI), there are sub-courses (namely </a:t>
            </a:r>
            <a:r>
              <a:rPr lang="en-US" sz="1400" b="1" dirty="0">
                <a:solidFill>
                  <a:schemeClr val="tx1">
                    <a:lumMod val="65000"/>
                    <a:lumOff val="35000"/>
                  </a:schemeClr>
                </a:solidFill>
                <a:latin typeface="Segoe UI Light" panose="020B0502040204020203" pitchFamily="34" charset="0"/>
                <a:cs typeface="Segoe UI Light" panose="020B0502040204020203" pitchFamily="34" charset="0"/>
              </a:rPr>
              <a:t>Earth (E), Life (L), Engineering (N)</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and </a:t>
            </a:r>
            <a:r>
              <a:rPr lang="en-US" sz="1400" b="1" dirty="0">
                <a:solidFill>
                  <a:schemeClr val="tx1">
                    <a:lumMod val="65000"/>
                    <a:lumOff val="35000"/>
                  </a:schemeClr>
                </a:solidFill>
                <a:latin typeface="Segoe UI Light" panose="020B0502040204020203" pitchFamily="34" charset="0"/>
                <a:cs typeface="Segoe UI Light" panose="020B0502040204020203" pitchFamily="34" charset="0"/>
              </a:rPr>
              <a:t>Physical (P)</a:t>
            </a:r>
            <a:r>
              <a:rPr lang="en-US" sz="1400" dirty="0">
                <a:solidFill>
                  <a:schemeClr val="tx1">
                    <a:lumMod val="65000"/>
                    <a:lumOff val="35000"/>
                  </a:schemeClr>
                </a:solidFill>
                <a:latin typeface="Segoe UI Light" panose="020B0502040204020203" pitchFamily="34" charset="0"/>
                <a:cs typeface="Segoe UI Light" panose="020B0502040204020203" pitchFamily="34" charset="0"/>
              </a:rPr>
              <a:t>) which are taught to the students during one or more grading periods and the grades awarded for content standards during these grading periods are attributed to these academic options.</a:t>
            </a:r>
          </a:p>
          <a:p>
            <a:pPr>
              <a:lnSpc>
                <a:spcPts val="2000"/>
              </a:lnSpc>
            </a:pPr>
            <a:r>
              <a:rPr lang="en-US" sz="1400">
                <a:solidFill>
                  <a:schemeClr val="tx1">
                    <a:lumMod val="65000"/>
                    <a:lumOff val="35000"/>
                  </a:schemeClr>
                </a:solidFill>
                <a:latin typeface="Segoe UI Black" panose="020B0A02040204020203" pitchFamily="34" charset="0"/>
                <a:ea typeface="Segoe UI Black" panose="020B0A02040204020203" pitchFamily="34" charset="0"/>
                <a:cs typeface="Segoe UI Black" panose="020B0A02040204020203" pitchFamily="34" charset="0"/>
              </a:rPr>
              <a:t>Attendance:</a:t>
            </a:r>
            <a:r>
              <a:rPr lang="en-US" sz="1400">
                <a:solidFill>
                  <a:schemeClr val="tx1">
                    <a:lumMod val="65000"/>
                    <a:lumOff val="35000"/>
                  </a:schemeClr>
                </a:solidFill>
                <a:latin typeface="Segoe UI Light" panose="020B0502040204020203" pitchFamily="34" charset="0"/>
                <a:cs typeface="Segoe UI Light" panose="020B0502040204020203" pitchFamily="34" charset="0"/>
              </a:rPr>
              <a:t> The days present, absent and tardy displayed for a student includes attendance from all section enrollments of the student at the most recent school during the given school year – therefore, this count may include attendance from previous teacher(s).</a:t>
            </a:r>
            <a:endParaRPr lang="en-US" sz="1400" dirty="0">
              <a:solidFill>
                <a:schemeClr val="tx1">
                  <a:lumMod val="65000"/>
                  <a:lumOff val="35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8940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Series of PD Modules </a:t>
            </a:r>
            <a:endParaRPr lang="en-US" dirty="0"/>
          </a:p>
        </p:txBody>
      </p:sp>
      <p:sp>
        <p:nvSpPr>
          <p:cNvPr id="3" name="Content Placeholder 2"/>
          <p:cNvSpPr>
            <a:spLocks noGrp="1"/>
          </p:cNvSpPr>
          <p:nvPr>
            <p:ph idx="1"/>
          </p:nvPr>
        </p:nvSpPr>
        <p:spPr/>
        <p:txBody>
          <a:bodyPr/>
          <a:lstStyle/>
          <a:p>
            <a:pPr marL="0" indent="0">
              <a:buNone/>
            </a:pPr>
            <a:r>
              <a:rPr lang="en-US" b="1" dirty="0" smtClean="0"/>
              <a:t>Module 1: August-September</a:t>
            </a:r>
            <a:br>
              <a:rPr lang="en-US" b="1" dirty="0" smtClean="0"/>
            </a:br>
            <a:r>
              <a:rPr lang="en-US" dirty="0" smtClean="0"/>
              <a:t>History and Purpose</a:t>
            </a:r>
          </a:p>
          <a:p>
            <a:pPr marL="0" indent="0">
              <a:buNone/>
            </a:pPr>
            <a:endParaRPr lang="en-US" sz="1200" dirty="0"/>
          </a:p>
          <a:p>
            <a:pPr marL="0" indent="0">
              <a:buNone/>
            </a:pPr>
            <a:r>
              <a:rPr lang="en-US" b="1" dirty="0" smtClean="0"/>
              <a:t>Module 2: September-October</a:t>
            </a:r>
            <a:br>
              <a:rPr lang="en-US" b="1" dirty="0" smtClean="0"/>
            </a:br>
            <a:r>
              <a:rPr lang="en-US" b="1" dirty="0" smtClean="0"/>
              <a:t>Standards-based grading and programs</a:t>
            </a:r>
          </a:p>
          <a:p>
            <a:pPr marL="0" indent="0">
              <a:buNone/>
            </a:pPr>
            <a:endParaRPr lang="en-US" sz="1200" dirty="0"/>
          </a:p>
          <a:p>
            <a:pPr marL="0" indent="0">
              <a:buNone/>
            </a:pPr>
            <a:r>
              <a:rPr lang="en-US" b="1" dirty="0" smtClean="0">
                <a:solidFill>
                  <a:srgbClr val="FF9E1D"/>
                </a:solidFill>
              </a:rPr>
              <a:t>Module 3: October</a:t>
            </a:r>
            <a:br>
              <a:rPr lang="en-US" b="1" dirty="0" smtClean="0">
                <a:solidFill>
                  <a:srgbClr val="FF9E1D"/>
                </a:solidFill>
              </a:rPr>
            </a:br>
            <a:r>
              <a:rPr lang="en-US" dirty="0" smtClean="0">
                <a:solidFill>
                  <a:srgbClr val="FF9E1D"/>
                </a:solidFill>
              </a:rPr>
              <a:t>Technology and </a:t>
            </a:r>
            <a:r>
              <a:rPr lang="en-US" dirty="0" err="1" smtClean="0">
                <a:solidFill>
                  <a:srgbClr val="FF9E1D"/>
                </a:solidFill>
              </a:rPr>
              <a:t>MiSiS</a:t>
            </a:r>
            <a:r>
              <a:rPr lang="en-US" dirty="0" smtClean="0">
                <a:solidFill>
                  <a:srgbClr val="FF9E1D"/>
                </a:solidFill>
              </a:rPr>
              <a:t> job aids</a:t>
            </a:r>
            <a:endParaRPr lang="en-US" dirty="0">
              <a:solidFill>
                <a:srgbClr val="FF9E1D"/>
              </a:solidFill>
            </a:endParaRPr>
          </a:p>
        </p:txBody>
      </p:sp>
    </p:spTree>
    <p:extLst>
      <p:ext uri="{BB962C8B-B14F-4D97-AF65-F5344CB8AC3E}">
        <p14:creationId xmlns:p14="http://schemas.microsoft.com/office/powerpoint/2010/main" val="39106158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54655"/>
            <a:ext cx="8229600" cy="1221640"/>
          </a:xfrm>
        </p:spPr>
        <p:txBody>
          <a:bodyPr>
            <a:normAutofit/>
          </a:bodyPr>
          <a:lstStyle/>
          <a:p>
            <a:pPr algn="ctr" eaLnBrk="1" hangingPunct="1">
              <a:defRPr/>
            </a:pPr>
            <a:r>
              <a:rPr lang="en-US" sz="4800" dirty="0" smtClean="0">
                <a:solidFill>
                  <a:schemeClr val="accent6"/>
                </a:solidFill>
              </a:rPr>
              <a:t>Thank you!</a:t>
            </a:r>
            <a:endParaRPr lang="en-US" sz="4800" dirty="0">
              <a:solidFill>
                <a:schemeClr val="accent6"/>
              </a:solidFill>
            </a:endParaRPr>
          </a:p>
        </p:txBody>
      </p:sp>
      <p:sp>
        <p:nvSpPr>
          <p:cNvPr id="6" name="Content Placeholder 2"/>
          <p:cNvSpPr txBox="1">
            <a:spLocks/>
          </p:cNvSpPr>
          <p:nvPr/>
        </p:nvSpPr>
        <p:spPr>
          <a:xfrm>
            <a:off x="457200" y="4497934"/>
            <a:ext cx="8229600" cy="183246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endParaRPr lang="en-US" sz="1300" dirty="0">
              <a:latin typeface="Arial" charset="0"/>
              <a:ea typeface="ＭＳ Ｐゴシック" charset="0"/>
            </a:endParaRPr>
          </a:p>
        </p:txBody>
      </p:sp>
      <p:sp>
        <p:nvSpPr>
          <p:cNvPr id="7" name="Title 1"/>
          <p:cNvSpPr txBox="1">
            <a:spLocks/>
          </p:cNvSpPr>
          <p:nvPr/>
        </p:nvSpPr>
        <p:spPr>
          <a:xfrm>
            <a:off x="448965" y="3429000"/>
            <a:ext cx="8229600" cy="1068935"/>
          </a:xfrm>
          <a:prstGeom prst="rect">
            <a:avLst/>
          </a:prstGeom>
        </p:spPr>
        <p:txBody>
          <a:bodyPr vert="horz" lIns="91440" tIns="45720" rIns="91440" bIns="45720" rtlCol="0" anchor="b">
            <a:norm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pPr algn="ctr">
              <a:defRPr/>
            </a:pPr>
            <a:r>
              <a:rPr lang="en-US" sz="3200" dirty="0" smtClean="0">
                <a:solidFill>
                  <a:srgbClr val="000000"/>
                </a:solidFill>
              </a:rPr>
              <a:t>For additional questions: (213) 241-5333</a:t>
            </a:r>
          </a:p>
          <a:p>
            <a:pPr algn="ctr">
              <a:defRPr/>
            </a:pPr>
            <a:r>
              <a:rPr lang="en-US" sz="3200" dirty="0" smtClean="0">
                <a:solidFill>
                  <a:srgbClr val="000000"/>
                </a:solidFill>
              </a:rPr>
              <a:t>Division of Instruction</a:t>
            </a:r>
          </a:p>
        </p:txBody>
      </p:sp>
    </p:spTree>
    <p:extLst>
      <p:ext uri="{BB962C8B-B14F-4D97-AF65-F5344CB8AC3E}">
        <p14:creationId xmlns:p14="http://schemas.microsoft.com/office/powerpoint/2010/main" val="3498162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785" y="1443835"/>
            <a:ext cx="7177136" cy="4123035"/>
          </a:xfrm>
        </p:spPr>
        <p:txBody>
          <a:bodyPr>
            <a:normAutofit/>
          </a:bodyPr>
          <a:lstStyle/>
          <a:p>
            <a:pPr algn="l"/>
            <a:r>
              <a:rPr lang="en-US" dirty="0" smtClean="0"/>
              <a:t/>
            </a:r>
            <a:br>
              <a:rPr lang="en-US" dirty="0" smtClean="0"/>
            </a:br>
            <a:r>
              <a:rPr lang="en-US" dirty="0" smtClean="0"/>
              <a:t>What might you be wondering at this time?</a:t>
            </a:r>
            <a:br>
              <a:rPr lang="en-US" dirty="0" smtClean="0"/>
            </a:br>
            <a:endParaRPr lang="en-US" dirty="0"/>
          </a:p>
        </p:txBody>
      </p:sp>
      <p:sp>
        <p:nvSpPr>
          <p:cNvPr id="3"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t>Parking Lot</a:t>
            </a:r>
            <a:endParaRPr lang="en-US" dirty="0"/>
          </a:p>
        </p:txBody>
      </p:sp>
    </p:spTree>
    <p:extLst>
      <p:ext uri="{BB962C8B-B14F-4D97-AF65-F5344CB8AC3E}">
        <p14:creationId xmlns:p14="http://schemas.microsoft.com/office/powerpoint/2010/main" val="3864786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Process-of-Transition.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8631" t="11891" r="9993" b="4022"/>
          <a:stretch/>
        </p:blipFill>
        <p:spPr>
          <a:xfrm>
            <a:off x="143555" y="184720"/>
            <a:ext cx="8856890" cy="6603790"/>
          </a:xfrm>
        </p:spPr>
      </p:pic>
    </p:spTree>
    <p:extLst>
      <p:ext uri="{BB962C8B-B14F-4D97-AF65-F5344CB8AC3E}">
        <p14:creationId xmlns:p14="http://schemas.microsoft.com/office/powerpoint/2010/main" val="3002747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	</a:t>
            </a:r>
            <a:endParaRPr lang="en-US" dirty="0"/>
          </a:p>
        </p:txBody>
      </p:sp>
      <p:sp>
        <p:nvSpPr>
          <p:cNvPr id="3" name="Content Placeholder 2"/>
          <p:cNvSpPr>
            <a:spLocks noGrp="1"/>
          </p:cNvSpPr>
          <p:nvPr>
            <p:ph idx="1"/>
          </p:nvPr>
        </p:nvSpPr>
        <p:spPr/>
        <p:txBody>
          <a:bodyPr/>
          <a:lstStyle/>
          <a:p>
            <a:r>
              <a:rPr lang="en-US" dirty="0" smtClean="0"/>
              <a:t>Teacher Progress Report Checklist Test </a:t>
            </a:r>
            <a:r>
              <a:rPr lang="en-US" dirty="0" err="1" smtClean="0"/>
              <a:t>MiSiS</a:t>
            </a:r>
            <a:endParaRPr lang="en-US" dirty="0" smtClean="0"/>
          </a:p>
          <a:p>
            <a:pPr marL="0" indent="0">
              <a:buNone/>
            </a:pPr>
            <a:endParaRPr lang="en-US" dirty="0" smtClean="0"/>
          </a:p>
          <a:p>
            <a:r>
              <a:rPr lang="en-US" dirty="0" smtClean="0"/>
              <a:t>New Progress Report Parent Conference Script</a:t>
            </a:r>
            <a:endParaRPr lang="en-US" dirty="0"/>
          </a:p>
        </p:txBody>
      </p:sp>
    </p:spTree>
    <p:extLst>
      <p:ext uri="{BB962C8B-B14F-4D97-AF65-F5344CB8AC3E}">
        <p14:creationId xmlns:p14="http://schemas.microsoft.com/office/powerpoint/2010/main" val="3114723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Module 3 Main Topic</a:t>
            </a:r>
            <a:endParaRPr lang="en-US" dirty="0">
              <a:ea typeface="+mj-ea"/>
              <a:cs typeface="+mj-cs"/>
            </a:endParaRPr>
          </a:p>
        </p:txBody>
      </p:sp>
      <p:sp>
        <p:nvSpPr>
          <p:cNvPr id="7170" name="Content Placeholder 2"/>
          <p:cNvSpPr>
            <a:spLocks noGrp="1"/>
          </p:cNvSpPr>
          <p:nvPr>
            <p:ph idx="1"/>
          </p:nvPr>
        </p:nvSpPr>
        <p:spPr>
          <a:xfrm>
            <a:off x="753460" y="2762558"/>
            <a:ext cx="8229600" cy="4525963"/>
          </a:xfrm>
        </p:spPr>
        <p:txBody>
          <a:bodyPr>
            <a:normAutofit/>
          </a:bodyPr>
          <a:lstStyle/>
          <a:p>
            <a:pPr>
              <a:defRPr/>
            </a:pPr>
            <a:r>
              <a:rPr lang="en-US" altLang="en-US" b="1" dirty="0" smtClean="0"/>
              <a:t>Section I</a:t>
            </a:r>
            <a:br>
              <a:rPr lang="en-US" altLang="en-US" b="1" dirty="0" smtClean="0"/>
            </a:br>
            <a:r>
              <a:rPr lang="en-US" altLang="en-US" dirty="0" smtClean="0"/>
              <a:t>The </a:t>
            </a:r>
            <a:r>
              <a:rPr lang="en-US" altLang="en-US" dirty="0" err="1" smtClean="0"/>
              <a:t>MiSiS</a:t>
            </a:r>
            <a:r>
              <a:rPr lang="en-US" altLang="en-US" dirty="0" smtClean="0"/>
              <a:t> Screens</a:t>
            </a:r>
          </a:p>
        </p:txBody>
      </p:sp>
      <p:sp>
        <p:nvSpPr>
          <p:cNvPr id="4" name="Rectangle 3"/>
          <p:cNvSpPr/>
          <p:nvPr/>
        </p:nvSpPr>
        <p:spPr>
          <a:xfrm>
            <a:off x="296260" y="7552035"/>
            <a:ext cx="5284096" cy="3345785"/>
          </a:xfrm>
          <a:prstGeom prst="rect">
            <a:avLst/>
          </a:prstGeom>
          <a:blipFill dpi="0" rotWithShape="1">
            <a:blip r:embed="rId3">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7687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lgn="ctr">
              <a:buNone/>
              <a:defRPr/>
            </a:pPr>
            <a:r>
              <a:rPr lang="en-US" altLang="en-US" sz="7200" b="1" dirty="0" smtClean="0"/>
              <a:t>Section </a:t>
            </a:r>
            <a:r>
              <a:rPr lang="en-US" altLang="en-US" sz="7200" b="1" dirty="0"/>
              <a:t>I</a:t>
            </a:r>
            <a:br>
              <a:rPr lang="en-US" altLang="en-US" sz="7200" b="1" dirty="0"/>
            </a:br>
            <a:r>
              <a:rPr lang="en-US" altLang="en-US" sz="7200" dirty="0" smtClean="0"/>
              <a:t>The </a:t>
            </a:r>
            <a:r>
              <a:rPr lang="en-US" altLang="en-US" sz="7200" dirty="0" err="1" smtClean="0"/>
              <a:t>MiSiS</a:t>
            </a:r>
            <a:r>
              <a:rPr lang="en-US" altLang="en-US" sz="7200" dirty="0" smtClean="0"/>
              <a:t> Screens</a:t>
            </a:r>
            <a:endParaRPr lang="en-US" sz="7200" dirty="0"/>
          </a:p>
        </p:txBody>
      </p:sp>
      <p:sp>
        <p:nvSpPr>
          <p:cNvPr id="4" name="Rectangle 3"/>
          <p:cNvSpPr/>
          <p:nvPr/>
        </p:nvSpPr>
        <p:spPr>
          <a:xfrm>
            <a:off x="0" y="0"/>
            <a:ext cx="9144000" cy="6858000"/>
          </a:xfrm>
          <a:prstGeom prst="rect">
            <a:avLst/>
          </a:prstGeom>
          <a:blipFill dpi="0" rotWithShape="1">
            <a:blip r:embed="rId2">
              <a:alphaModFix amt="30000"/>
            </a:blip>
            <a:srcRect/>
            <a:tile tx="0" ty="0" sx="100000" sy="10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82376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9637</TotalTime>
  <Words>1409</Words>
  <Application>Microsoft Macintosh PowerPoint</Application>
  <PresentationFormat>On-screen Show (4:3)</PresentationFormat>
  <Paragraphs>275</Paragraphs>
  <Slides>46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Calibri</vt:lpstr>
      <vt:lpstr>Cambria</vt:lpstr>
      <vt:lpstr>ＭＳ Ｐゴシック</vt:lpstr>
      <vt:lpstr>Segoe UI</vt:lpstr>
      <vt:lpstr>Segoe UI Black</vt:lpstr>
      <vt:lpstr>Segoe UI Light</vt:lpstr>
      <vt:lpstr>Segoe UI Semibold</vt:lpstr>
      <vt:lpstr>Times New Roman</vt:lpstr>
      <vt:lpstr>Arial</vt:lpstr>
      <vt:lpstr>Office Theme</vt:lpstr>
      <vt:lpstr>PowerPoint Presentation</vt:lpstr>
      <vt:lpstr>Series of PD Modules </vt:lpstr>
      <vt:lpstr>PowerPoint Presentation</vt:lpstr>
      <vt:lpstr>Objective</vt:lpstr>
      <vt:lpstr> What might you be wondering at this time? </vt:lpstr>
      <vt:lpstr>PowerPoint Presentation</vt:lpstr>
      <vt:lpstr>Additional Resources </vt:lpstr>
      <vt:lpstr>Module 3 Main Topic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Series of PD Modules </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Puyol, Lourdes</cp:lastModifiedBy>
  <cp:revision>191</cp:revision>
  <cp:lastPrinted>2016-09-30T17:32:21Z</cp:lastPrinted>
  <dcterms:created xsi:type="dcterms:W3CDTF">2013-08-21T19:17:07Z</dcterms:created>
  <dcterms:modified xsi:type="dcterms:W3CDTF">2017-10-11T20:53:13Z</dcterms:modified>
</cp:coreProperties>
</file>