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2"/>
  </p:notesMasterIdLst>
  <p:sldIdLst>
    <p:sldId id="473" r:id="rId3"/>
    <p:sldId id="561" r:id="rId4"/>
    <p:sldId id="538" r:id="rId5"/>
    <p:sldId id="546" r:id="rId6"/>
    <p:sldId id="258" r:id="rId7"/>
    <p:sldId id="259" r:id="rId8"/>
    <p:sldId id="260" r:id="rId9"/>
    <p:sldId id="562" r:id="rId10"/>
    <p:sldId id="54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F74"/>
    <a:srgbClr val="761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EE03B-A5B6-4BB1-952B-2DC16D97DC8F}" v="10" dt="2025-05-08T13:43:13.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84951" autoAdjust="0"/>
  </p:normalViewPr>
  <p:slideViewPr>
    <p:cSldViewPr snapToGrid="0">
      <p:cViewPr varScale="1">
        <p:scale>
          <a:sx n="59" d="100"/>
          <a:sy n="59"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9830A5-24C0-4E2E-8663-342F4CEB50B0}" type="datetimeFigureOut">
              <a:rPr lang="en-US" smtClean="0"/>
              <a:t>5/13/2025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AF5B3A-1798-48F5-9CEE-DE88D4D88074}" type="slidenum">
              <a:rPr lang="en-US" smtClean="0"/>
              <a:t>‹#›</a:t>
            </a:fld>
            <a:endParaRPr lang="en-US"/>
          </a:p>
        </p:txBody>
      </p:sp>
    </p:spTree>
    <p:extLst>
      <p:ext uri="{BB962C8B-B14F-4D97-AF65-F5344CB8AC3E}">
        <p14:creationId xmlns:p14="http://schemas.microsoft.com/office/powerpoint/2010/main" val="283151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9FAF5B3A-1798-48F5-9CEE-DE88D4D88074}"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69123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7417-B3F0-46BB-A735-80B2CD19E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7A934-6C82-4517-BB6A-068AA333C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6D2272-1A2F-49F8-A8A9-F6223B3BB4CC}"/>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5" name="Footer Placeholder 4">
            <a:extLst>
              <a:ext uri="{FF2B5EF4-FFF2-40B4-BE49-F238E27FC236}">
                <a16:creationId xmlns:a16="http://schemas.microsoft.com/office/drawing/2014/main" id="{65CBC55F-13D2-4614-A599-8432A9B3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27A6-A678-47F9-9BC8-0EF96119EC7E}"/>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74249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0316-D198-471D-B689-C73E593051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B5959D-B5D3-4FFE-B3E8-1F1E89D56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9E4FF-C90D-4245-B872-0D09271719E9}"/>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5" name="Footer Placeholder 4">
            <a:extLst>
              <a:ext uri="{FF2B5EF4-FFF2-40B4-BE49-F238E27FC236}">
                <a16:creationId xmlns:a16="http://schemas.microsoft.com/office/drawing/2014/main" id="{4F1818E7-1D01-4890-801B-38FAA3841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19063-D6BB-44CB-B657-7F3A40F46586}"/>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93597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4AD69-58BD-4457-8B6A-0CEBAC483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ACBBD-891C-4AE3-A6AA-02F641A058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BE560-9D86-495F-91F8-388A329D762E}"/>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5" name="Footer Placeholder 4">
            <a:extLst>
              <a:ext uri="{FF2B5EF4-FFF2-40B4-BE49-F238E27FC236}">
                <a16:creationId xmlns:a16="http://schemas.microsoft.com/office/drawing/2014/main" id="{971CD891-E631-45ED-B671-9DE8927C7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382BC-1192-4E47-8609-CD7B0FCDA9FA}"/>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330730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8364-316E-F5AC-4DDE-B26455B7E0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DE4DCE-11F8-A230-74BE-F2ADD9DFD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9BB4C6-1BB7-9EAD-A0DA-AB977B1D7311}"/>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5" name="Footer Placeholder 4">
            <a:extLst>
              <a:ext uri="{FF2B5EF4-FFF2-40B4-BE49-F238E27FC236}">
                <a16:creationId xmlns:a16="http://schemas.microsoft.com/office/drawing/2014/main" id="{DD58E18D-2E98-00E5-F4DD-34B0B4B82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69197-521A-7EAD-4876-14DB1125661A}"/>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312075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2162-63C5-F1BC-0A93-E2716E212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986B4-064F-D3CC-9E2F-9C44E99116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81FB0-834D-7282-035D-72E41F1148BF}"/>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5" name="Footer Placeholder 4">
            <a:extLst>
              <a:ext uri="{FF2B5EF4-FFF2-40B4-BE49-F238E27FC236}">
                <a16:creationId xmlns:a16="http://schemas.microsoft.com/office/drawing/2014/main" id="{752A6763-D895-1452-930F-FB418510F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DA23C-201D-4BAC-7F72-C99E7C644417}"/>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80642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D66E-4F77-5682-2F8F-B8C0BE5FC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B3BB9E-2A25-7542-8109-56E95E4FE0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19F47-8D6A-7039-9999-129EEC6E7E27}"/>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5" name="Footer Placeholder 4">
            <a:extLst>
              <a:ext uri="{FF2B5EF4-FFF2-40B4-BE49-F238E27FC236}">
                <a16:creationId xmlns:a16="http://schemas.microsoft.com/office/drawing/2014/main" id="{F94B3F2A-AB33-0ACE-E9B1-8FA712A6A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E2AA-CA11-601F-8AB2-2BF56DB26C3F}"/>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1647009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1399-9B9C-B701-1586-983170807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26D4D-EE2E-FDF1-9DA9-E21711557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5EAF6-40AA-BE4D-B07C-8F12E0B50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8594D-E3A0-6431-172B-0D4CF692AC32}"/>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6" name="Footer Placeholder 5">
            <a:extLst>
              <a:ext uri="{FF2B5EF4-FFF2-40B4-BE49-F238E27FC236}">
                <a16:creationId xmlns:a16="http://schemas.microsoft.com/office/drawing/2014/main" id="{A257642E-BF85-671F-72EF-88D0B9C85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9BCBE-01B4-3373-F0CA-A82A0FE4D085}"/>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248360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1759-D38B-2A6D-1D32-9D1A96ED30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819CAC-A8B3-9392-9BFB-0C2A4E64F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B78DA3-6BDD-634E-6EC6-2E8122E2A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EA3F13-13C0-6A4A-86B7-54A907197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BFB2D-D13D-944A-5728-CC6069A290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9B0009-96BD-32CD-D98C-EB9EB18D3BDA}"/>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8" name="Footer Placeholder 7">
            <a:extLst>
              <a:ext uri="{FF2B5EF4-FFF2-40B4-BE49-F238E27FC236}">
                <a16:creationId xmlns:a16="http://schemas.microsoft.com/office/drawing/2014/main" id="{C10E95CA-66CE-D255-0F6B-646F244BCF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7279BC-F5A5-82AF-1AAA-56831ABEBB34}"/>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198972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DF42-A228-8719-7CA1-6DB7C0C8C0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217E2E-6210-7E35-D5B5-1B36644AA9E1}"/>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4" name="Footer Placeholder 3">
            <a:extLst>
              <a:ext uri="{FF2B5EF4-FFF2-40B4-BE49-F238E27FC236}">
                <a16:creationId xmlns:a16="http://schemas.microsoft.com/office/drawing/2014/main" id="{412241D3-9AD7-3E62-80D2-6D771B84EB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C51FE-9DA2-A955-541A-6150502C0DC7}"/>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345910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1B440-96F3-78D3-AA4B-8C6CE9DB2125}"/>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3" name="Footer Placeholder 2">
            <a:extLst>
              <a:ext uri="{FF2B5EF4-FFF2-40B4-BE49-F238E27FC236}">
                <a16:creationId xmlns:a16="http://schemas.microsoft.com/office/drawing/2014/main" id="{3068C5CC-BE7C-D653-97EE-3926519F7C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F9DF1C-9C11-0DAE-8B24-BB378A81A668}"/>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217781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6676-2979-061F-A286-E30FB9D4B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32F4A7-10EB-B69B-3D86-056A71021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184DD-91A6-9E5A-4F45-0E8407D90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18385-A1A6-A964-7EE0-33D9F6B52749}"/>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6" name="Footer Placeholder 5">
            <a:extLst>
              <a:ext uri="{FF2B5EF4-FFF2-40B4-BE49-F238E27FC236}">
                <a16:creationId xmlns:a16="http://schemas.microsoft.com/office/drawing/2014/main" id="{A29AEA6B-47BE-8C44-CBA0-D63D96A5F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784D9-0A8C-0B24-8AD0-1E72BF976629}"/>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295545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0061-364C-4BE7-89E6-72249BA41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38ECE-3765-4511-8774-B3F79E706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3E19A-5912-4F2E-9C87-0FA59FEDE854}"/>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5" name="Footer Placeholder 4">
            <a:extLst>
              <a:ext uri="{FF2B5EF4-FFF2-40B4-BE49-F238E27FC236}">
                <a16:creationId xmlns:a16="http://schemas.microsoft.com/office/drawing/2014/main" id="{B6293063-724A-419F-9E4F-12D46C5B8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635D6-9813-4CBB-B8A9-E538C3B2C0BC}"/>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2259203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0995-F20F-919B-A7C2-CF89487D0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13827-AE4F-240C-E2AE-94D880250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465B42-4ECA-97CE-7079-5490B5DF3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A0A9A-D2F2-F728-3B92-1A8E1060C8B0}"/>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6" name="Footer Placeholder 5">
            <a:extLst>
              <a:ext uri="{FF2B5EF4-FFF2-40B4-BE49-F238E27FC236}">
                <a16:creationId xmlns:a16="http://schemas.microsoft.com/office/drawing/2014/main" id="{6F8E2D80-B8A0-5E4D-0487-3241EAFEE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B798A-7CEF-DBC3-7755-268DF22296F1}"/>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366249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9725-F97B-2A8D-ED97-EA793C078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5D172-A36D-3A6F-0C73-E1A8B5BCE1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C7B80-A564-7408-F2B3-350694F49F2D}"/>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5" name="Footer Placeholder 4">
            <a:extLst>
              <a:ext uri="{FF2B5EF4-FFF2-40B4-BE49-F238E27FC236}">
                <a16:creationId xmlns:a16="http://schemas.microsoft.com/office/drawing/2014/main" id="{4FE0A9E2-8794-F888-28C1-71532FC86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D0B7D-D257-4C2A-13DF-EC8195C1E1B9}"/>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1901631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E1FA3-75C6-97B1-E877-AA6EAEF305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AAC86-BC69-720E-15FD-7B696CA854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753E2-DBE7-F778-A3EC-03100BBDE9E0}"/>
              </a:ext>
            </a:extLst>
          </p:cNvPr>
          <p:cNvSpPr>
            <a:spLocks noGrp="1"/>
          </p:cNvSpPr>
          <p:nvPr>
            <p:ph type="dt" sz="half" idx="10"/>
          </p:nvPr>
        </p:nvSpPr>
        <p:spPr/>
        <p:txBody>
          <a:bodyPr/>
          <a:lstStyle/>
          <a:p>
            <a:fld id="{7864A913-4A29-44D7-8E51-2178FA513E97}" type="datetimeFigureOut">
              <a:rPr lang="en-US" smtClean="0"/>
              <a:t>5/13/2025</a:t>
            </a:fld>
            <a:endParaRPr lang="en-US"/>
          </a:p>
        </p:txBody>
      </p:sp>
      <p:sp>
        <p:nvSpPr>
          <p:cNvPr id="5" name="Footer Placeholder 4">
            <a:extLst>
              <a:ext uri="{FF2B5EF4-FFF2-40B4-BE49-F238E27FC236}">
                <a16:creationId xmlns:a16="http://schemas.microsoft.com/office/drawing/2014/main" id="{6F3A17E7-297A-0553-1CC7-E56391FB3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E75AC-1BE4-C63A-2A85-63697F2F7CB9}"/>
              </a:ext>
            </a:extLst>
          </p:cNvPr>
          <p:cNvSpPr>
            <a:spLocks noGrp="1"/>
          </p:cNvSpPr>
          <p:nvPr>
            <p:ph type="sldNum" sz="quarter" idx="12"/>
          </p:nvPr>
        </p:nvSpPr>
        <p:spPr/>
        <p:txBody>
          <a:bodyPr/>
          <a:lstStyle/>
          <a:p>
            <a:fld id="{25E83E2C-FCED-460C-8444-8F53A6AB1C81}" type="slidenum">
              <a:rPr lang="en-US" smtClean="0"/>
              <a:t>‹#›</a:t>
            </a:fld>
            <a:endParaRPr lang="en-US"/>
          </a:p>
        </p:txBody>
      </p:sp>
    </p:spTree>
    <p:extLst>
      <p:ext uri="{BB962C8B-B14F-4D97-AF65-F5344CB8AC3E}">
        <p14:creationId xmlns:p14="http://schemas.microsoft.com/office/powerpoint/2010/main" val="229596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4B2C-6AB6-44E8-B3D6-02A88869D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E885D8-7C3D-4333-B858-35E8E9D64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3FF86C-9F2B-4639-8D68-6F81716E566F}"/>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5" name="Footer Placeholder 4">
            <a:extLst>
              <a:ext uri="{FF2B5EF4-FFF2-40B4-BE49-F238E27FC236}">
                <a16:creationId xmlns:a16="http://schemas.microsoft.com/office/drawing/2014/main" id="{EFD6FE62-9587-4C5F-9D79-62ADB70B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A781A-6AAB-499D-98AC-A0B92B37E67F}"/>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408655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5FCC-550E-49E2-9CC7-E0ED8547F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36D77-4AF7-48A3-8C1E-736B404581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EEBD3-FD56-4E5F-8888-723C3E14B9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E6432-7649-4C2C-AB35-1E6DB45CCFB1}"/>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6" name="Footer Placeholder 5">
            <a:extLst>
              <a:ext uri="{FF2B5EF4-FFF2-40B4-BE49-F238E27FC236}">
                <a16:creationId xmlns:a16="http://schemas.microsoft.com/office/drawing/2014/main" id="{4AF338DA-B4E7-41DE-86B0-E2016CDE6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7AACC-273A-4A9B-8CF3-84AD0EAF1DB4}"/>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382259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4388-035C-4522-81FA-6F258E68A5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2438F3-F627-4DEF-A303-7113D6145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ABA14-1159-4A89-9CB7-C81D7A7552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4AC30D-450B-4EDD-8055-C5E53B472A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01654-C081-4DD5-BA42-85E6FD7AA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A0A0B-4FBA-4BFA-BABC-F4C32D0E3551}"/>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8" name="Footer Placeholder 7">
            <a:extLst>
              <a:ext uri="{FF2B5EF4-FFF2-40B4-BE49-F238E27FC236}">
                <a16:creationId xmlns:a16="http://schemas.microsoft.com/office/drawing/2014/main" id="{9331DB58-A3E1-4C0D-9AC8-AC96FD8F1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1F1AC3-3204-473D-8D41-4229D9FDEDBD}"/>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57902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5243-D8EB-490C-9FF4-CE121859D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63061-02E1-4C8D-A25F-7DB3DB569425}"/>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4" name="Footer Placeholder 3">
            <a:extLst>
              <a:ext uri="{FF2B5EF4-FFF2-40B4-BE49-F238E27FC236}">
                <a16:creationId xmlns:a16="http://schemas.microsoft.com/office/drawing/2014/main" id="{48240E9E-D668-4164-AF44-5F5E578A91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6B98D4-AFEB-44CB-8327-D502AEA49963}"/>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74890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39FA9-437E-435D-9DCF-73F995598E69}"/>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3" name="Footer Placeholder 2">
            <a:extLst>
              <a:ext uri="{FF2B5EF4-FFF2-40B4-BE49-F238E27FC236}">
                <a16:creationId xmlns:a16="http://schemas.microsoft.com/office/drawing/2014/main" id="{52376BCD-F483-454B-A3EB-9C43ECDE9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78975-741E-44F1-8F86-F821C45B681F}"/>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39028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0ED2-FC7B-4226-8447-FA2CCA6FC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EC08D-D70D-44DE-923F-404AF393C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2AFB27-47D3-40C9-977E-86F35271E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3FF96-8A96-4799-BB7E-5F000E340A94}"/>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6" name="Footer Placeholder 5">
            <a:extLst>
              <a:ext uri="{FF2B5EF4-FFF2-40B4-BE49-F238E27FC236}">
                <a16:creationId xmlns:a16="http://schemas.microsoft.com/office/drawing/2014/main" id="{CE00F671-F6A5-4FBB-B348-BD41ED8CD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118D8-FCF7-451D-B98B-1DE341B87208}"/>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301578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11FA-425A-4F42-AFC9-B55FEBE1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AA615-9870-4950-99D7-971293394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9D0D8-5082-4458-A516-723AAE80F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4FDC5-7885-48E7-847A-878C2A1BECE7}"/>
              </a:ext>
            </a:extLst>
          </p:cNvPr>
          <p:cNvSpPr>
            <a:spLocks noGrp="1"/>
          </p:cNvSpPr>
          <p:nvPr>
            <p:ph type="dt" sz="half" idx="10"/>
          </p:nvPr>
        </p:nvSpPr>
        <p:spPr/>
        <p:txBody>
          <a:bodyPr/>
          <a:lstStyle/>
          <a:p>
            <a:fld id="{AC80D880-A676-4626-A694-447C96E5F5FC}" type="datetimeFigureOut">
              <a:rPr lang="en-US" smtClean="0"/>
              <a:t>5/13/2025</a:t>
            </a:fld>
            <a:endParaRPr lang="en-US"/>
          </a:p>
        </p:txBody>
      </p:sp>
      <p:sp>
        <p:nvSpPr>
          <p:cNvPr id="6" name="Footer Placeholder 5">
            <a:extLst>
              <a:ext uri="{FF2B5EF4-FFF2-40B4-BE49-F238E27FC236}">
                <a16:creationId xmlns:a16="http://schemas.microsoft.com/office/drawing/2014/main" id="{6DEE52B0-CB82-4686-9D48-0F74D52CB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FFF80-9F68-4C4B-AE4E-739FBE135A8E}"/>
              </a:ext>
            </a:extLst>
          </p:cNvPr>
          <p:cNvSpPr>
            <a:spLocks noGrp="1"/>
          </p:cNvSpPr>
          <p:nvPr>
            <p:ph type="sldNum" sz="quarter" idx="12"/>
          </p:nvPr>
        </p:nvSpPr>
        <p:spPr/>
        <p:txBody>
          <a:bodyPr/>
          <a:lstStyle/>
          <a:p>
            <a:fld id="{5BACAE80-EB2D-4365-8C7B-9F2531B295EE}" type="slidenum">
              <a:rPr lang="en-US" smtClean="0"/>
              <a:t>‹#›</a:t>
            </a:fld>
            <a:endParaRPr lang="en-US"/>
          </a:p>
        </p:txBody>
      </p:sp>
    </p:spTree>
    <p:extLst>
      <p:ext uri="{BB962C8B-B14F-4D97-AF65-F5344CB8AC3E}">
        <p14:creationId xmlns:p14="http://schemas.microsoft.com/office/powerpoint/2010/main" val="328813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5ECF9-4866-45B0-8DD1-74DD4ACC9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5612FD-1A17-41A0-86C7-0DD438DD32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951AA-C5B1-4A66-B186-842D6FDEE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0D880-A676-4626-A694-447C96E5F5FC}" type="datetimeFigureOut">
              <a:rPr lang="en-US" smtClean="0"/>
              <a:t>5/13/2025</a:t>
            </a:fld>
            <a:endParaRPr lang="en-US"/>
          </a:p>
        </p:txBody>
      </p:sp>
      <p:sp>
        <p:nvSpPr>
          <p:cNvPr id="5" name="Footer Placeholder 4">
            <a:extLst>
              <a:ext uri="{FF2B5EF4-FFF2-40B4-BE49-F238E27FC236}">
                <a16:creationId xmlns:a16="http://schemas.microsoft.com/office/drawing/2014/main" id="{A181CB17-FD87-4342-99CC-6E920ED8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296208-1376-464F-A812-FFA2EBFEE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CAE80-EB2D-4365-8C7B-9F2531B295EE}" type="slidenum">
              <a:rPr lang="en-US" smtClean="0"/>
              <a:t>‹#›</a:t>
            </a:fld>
            <a:endParaRPr lang="en-US"/>
          </a:p>
        </p:txBody>
      </p:sp>
    </p:spTree>
    <p:extLst>
      <p:ext uri="{BB962C8B-B14F-4D97-AF65-F5344CB8AC3E}">
        <p14:creationId xmlns:p14="http://schemas.microsoft.com/office/powerpoint/2010/main" val="274493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FF39A-DC3E-0668-8170-78E9C5DC4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53CA2-49B1-FF92-3F3D-A9E4CB8AF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EF052-32B8-AD3B-CE38-B3C53893C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64A913-4A29-44D7-8E51-2178FA513E97}" type="datetimeFigureOut">
              <a:rPr lang="en-US" smtClean="0"/>
              <a:t>5/13/2025</a:t>
            </a:fld>
            <a:endParaRPr lang="en-US"/>
          </a:p>
        </p:txBody>
      </p:sp>
      <p:sp>
        <p:nvSpPr>
          <p:cNvPr id="5" name="Footer Placeholder 4">
            <a:extLst>
              <a:ext uri="{FF2B5EF4-FFF2-40B4-BE49-F238E27FC236}">
                <a16:creationId xmlns:a16="http://schemas.microsoft.com/office/drawing/2014/main" id="{789DD60B-A5FF-75B7-3A3E-8D047ABB0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381D69-CDD9-B39A-2827-7F0210741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E83E2C-FCED-460C-8444-8F53A6AB1C81}" type="slidenum">
              <a:rPr lang="en-US" smtClean="0"/>
              <a:t>‹#›</a:t>
            </a:fld>
            <a:endParaRPr lang="en-US"/>
          </a:p>
        </p:txBody>
      </p:sp>
    </p:spTree>
    <p:extLst>
      <p:ext uri="{BB962C8B-B14F-4D97-AF65-F5344CB8AC3E}">
        <p14:creationId xmlns:p14="http://schemas.microsoft.com/office/powerpoint/2010/main" val="135744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eofigur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BACE96-2AF3-412E-AA2D-E9EE6936E44E}"/>
              </a:ext>
            </a:extLst>
          </p:cNvPr>
          <p:cNvSpPr>
            <a:spLocks noGrp="1"/>
          </p:cNvSpPr>
          <p:nvPr>
            <p:ph type="ctrTitle"/>
          </p:nvPr>
        </p:nvSpPr>
        <p:spPr>
          <a:xfrm>
            <a:off x="1285241" y="1197432"/>
            <a:ext cx="9832284" cy="2920618"/>
          </a:xfrm>
        </p:spPr>
        <p:txBody>
          <a:bodyPr anchor="b">
            <a:normAutofit/>
          </a:bodyPr>
          <a:lstStyle/>
          <a:p>
            <a:pPr algn="l"/>
            <a:r>
              <a:rPr lang="en-US" sz="4400" b="1" dirty="0">
                <a:latin typeface="Aptos" panose="020B0004020202020204" pitchFamily="34" charset="0"/>
              </a:rPr>
              <a:t>Edgecombe County </a:t>
            </a:r>
            <a:br>
              <a:rPr lang="en-US" sz="4400" b="1" dirty="0">
                <a:latin typeface="Aptos" panose="020B0004020202020204" pitchFamily="34" charset="0"/>
              </a:rPr>
            </a:br>
            <a:r>
              <a:rPr lang="en-US" sz="4400" b="1" dirty="0">
                <a:latin typeface="Aptos" panose="020B0004020202020204" pitchFamily="34" charset="0"/>
              </a:rPr>
              <a:t>Board of Education</a:t>
            </a:r>
            <a:br>
              <a:rPr lang="en-US" sz="4400" b="1" dirty="0">
                <a:latin typeface="Aptos" panose="020B0004020202020204" pitchFamily="34" charset="0"/>
              </a:rPr>
            </a:br>
            <a:r>
              <a:rPr lang="en-US" sz="4400" b="1" dirty="0">
                <a:latin typeface="Aptos" panose="020B0004020202020204" pitchFamily="34" charset="0"/>
              </a:rPr>
              <a:t>Redistricting</a:t>
            </a:r>
            <a:r>
              <a:rPr lang="en-001" sz="4400" b="1" dirty="0">
                <a:latin typeface="Aptos" panose="020B0004020202020204" pitchFamily="34" charset="0"/>
              </a:rPr>
              <a:t>: </a:t>
            </a:r>
            <a:r>
              <a:rPr lang="en-US" sz="4400" b="1" dirty="0">
                <a:latin typeface="Aptos" panose="020B0004020202020204" pitchFamily="34" charset="0"/>
              </a:rPr>
              <a:t>All </a:t>
            </a:r>
            <a:r>
              <a:rPr lang="en-001" sz="4400" b="1" dirty="0">
                <a:latin typeface="Aptos" panose="020B0004020202020204" pitchFamily="34" charset="0"/>
              </a:rPr>
              <a:t>Draft </a:t>
            </a:r>
            <a:r>
              <a:rPr lang="en-US" sz="4400" b="1" dirty="0">
                <a:latin typeface="Aptos" panose="020B0004020202020204" pitchFamily="34" charset="0"/>
              </a:rPr>
              <a:t>Plan </a:t>
            </a:r>
            <a:r>
              <a:rPr lang="en-001" sz="4400" b="1" dirty="0">
                <a:latin typeface="Aptos" panose="020B0004020202020204" pitchFamily="34" charset="0"/>
              </a:rPr>
              <a:t>Option</a:t>
            </a:r>
            <a:r>
              <a:rPr lang="en-US" sz="4400" b="1" dirty="0">
                <a:latin typeface="Aptos" panose="020B0004020202020204" pitchFamily="34" charset="0"/>
              </a:rPr>
              <a:t>s</a:t>
            </a:r>
          </a:p>
        </p:txBody>
      </p:sp>
      <p:sp>
        <p:nvSpPr>
          <p:cNvPr id="3" name="Subtitle 2">
            <a:extLst>
              <a:ext uri="{FF2B5EF4-FFF2-40B4-BE49-F238E27FC236}">
                <a16:creationId xmlns:a16="http://schemas.microsoft.com/office/drawing/2014/main" id="{845DB438-1BD5-416F-88A7-FFD4B21C24E5}"/>
              </a:ext>
            </a:extLst>
          </p:cNvPr>
          <p:cNvSpPr>
            <a:spLocks noGrp="1"/>
          </p:cNvSpPr>
          <p:nvPr>
            <p:ph type="subTitle" idx="1"/>
          </p:nvPr>
        </p:nvSpPr>
        <p:spPr>
          <a:xfrm>
            <a:off x="1345122" y="4178883"/>
            <a:ext cx="7132335" cy="1312657"/>
          </a:xfrm>
        </p:spPr>
        <p:txBody>
          <a:bodyPr anchor="t">
            <a:normAutofit/>
          </a:bodyPr>
          <a:lstStyle/>
          <a:p>
            <a:pPr algn="l"/>
            <a:r>
              <a:rPr lang="en-001" sz="2200" dirty="0">
                <a:latin typeface="Aptos" panose="020B0004020202020204" pitchFamily="34" charset="0"/>
              </a:rPr>
              <a:t>Submitted </a:t>
            </a:r>
            <a:r>
              <a:rPr lang="en-US" sz="2200" dirty="0">
                <a:latin typeface="Aptos" panose="020B0004020202020204" pitchFamily="34" charset="0"/>
              </a:rPr>
              <a:t>May </a:t>
            </a:r>
            <a:r>
              <a:rPr lang="en-001" sz="2200" dirty="0">
                <a:latin typeface="Aptos" panose="020B0004020202020204" pitchFamily="34" charset="0"/>
              </a:rPr>
              <a:t>8</a:t>
            </a:r>
            <a:r>
              <a:rPr lang="en-US" sz="2200" dirty="0">
                <a:latin typeface="Aptos" panose="020B0004020202020204" pitchFamily="34" charset="0"/>
              </a:rPr>
              <a:t>, 2025</a:t>
            </a:r>
          </a:p>
          <a:p>
            <a:pPr algn="l"/>
            <a:r>
              <a:rPr lang="en-US" sz="2200" dirty="0">
                <a:latin typeface="Aptos" panose="020B0004020202020204" pitchFamily="34" charset="0"/>
              </a:rPr>
              <a:t>  Deborah Stagner, Tharrington Smith</a:t>
            </a:r>
          </a:p>
          <a:p>
            <a:pPr algn="l"/>
            <a:r>
              <a:rPr lang="en-US" sz="2200" dirty="0">
                <a:latin typeface="Aptos" panose="020B0004020202020204" pitchFamily="34" charset="0"/>
              </a:rPr>
              <a:t>  Blake Esselstyn, Mapfigure Consulting</a:t>
            </a:r>
          </a:p>
        </p:txBody>
      </p:sp>
    </p:spTree>
    <p:extLst>
      <p:ext uri="{BB962C8B-B14F-4D97-AF65-F5344CB8AC3E}">
        <p14:creationId xmlns:p14="http://schemas.microsoft.com/office/powerpoint/2010/main" val="388819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4C17-58AB-BFA0-E49D-D00C030A9DF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28B94A-B123-EC4A-DEE0-6AAC6C78F12F}"/>
              </a:ext>
            </a:extLst>
          </p:cNvPr>
          <p:cNvSpPr txBox="1"/>
          <p:nvPr/>
        </p:nvSpPr>
        <p:spPr>
          <a:xfrm>
            <a:off x="929009" y="457762"/>
            <a:ext cx="650513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Descriptive Summary</a:t>
            </a:r>
          </a:p>
        </p:txBody>
      </p:sp>
      <p:graphicFrame>
        <p:nvGraphicFramePr>
          <p:cNvPr id="2" name="Table 1">
            <a:extLst>
              <a:ext uri="{FF2B5EF4-FFF2-40B4-BE49-F238E27FC236}">
                <a16:creationId xmlns:a16="http://schemas.microsoft.com/office/drawing/2014/main" id="{92D8B387-413B-B890-0CEF-6D1C2CA223CD}"/>
              </a:ext>
            </a:extLst>
          </p:cNvPr>
          <p:cNvGraphicFramePr>
            <a:graphicFrameLocks noGrp="1"/>
          </p:cNvGraphicFramePr>
          <p:nvPr>
            <p:extLst>
              <p:ext uri="{D42A27DB-BD31-4B8C-83A1-F6EECF244321}">
                <p14:modId xmlns:p14="http://schemas.microsoft.com/office/powerpoint/2010/main" val="4139310563"/>
              </p:ext>
            </p:extLst>
          </p:nvPr>
        </p:nvGraphicFramePr>
        <p:xfrm>
          <a:off x="1080429" y="1477951"/>
          <a:ext cx="9513230" cy="3724480"/>
        </p:xfrm>
        <a:graphic>
          <a:graphicData uri="http://schemas.openxmlformats.org/drawingml/2006/table">
            <a:tbl>
              <a:tblPr firstRow="1" bandRow="1">
                <a:tableStyleId>{00A15C55-8517-42AA-B614-E9B94910E393}</a:tableStyleId>
              </a:tblPr>
              <a:tblGrid>
                <a:gridCol w="2642242">
                  <a:extLst>
                    <a:ext uri="{9D8B030D-6E8A-4147-A177-3AD203B41FA5}">
                      <a16:colId xmlns:a16="http://schemas.microsoft.com/office/drawing/2014/main" val="3503150535"/>
                    </a:ext>
                  </a:extLst>
                </a:gridCol>
                <a:gridCol w="6870988">
                  <a:extLst>
                    <a:ext uri="{9D8B030D-6E8A-4147-A177-3AD203B41FA5}">
                      <a16:colId xmlns:a16="http://schemas.microsoft.com/office/drawing/2014/main" val="4247276453"/>
                    </a:ext>
                  </a:extLst>
                </a:gridCol>
              </a:tblGrid>
              <a:tr h="611080">
                <a:tc>
                  <a:txBody>
                    <a:bodyPr/>
                    <a:lstStyle/>
                    <a:p>
                      <a:r>
                        <a:rPr lang="en-US" dirty="0"/>
                        <a:t>Plan Name</a:t>
                      </a:r>
                    </a:p>
                  </a:txBody>
                  <a:tcPr/>
                </a:tc>
                <a:tc>
                  <a:txBody>
                    <a:bodyPr/>
                    <a:lstStyle/>
                    <a:p>
                      <a:r>
                        <a:rPr lang="en-US" dirty="0"/>
                        <a:t>Primary Consideration(s)</a:t>
                      </a:r>
                    </a:p>
                  </a:txBody>
                  <a:tcPr/>
                </a:tc>
                <a:extLst>
                  <a:ext uri="{0D108BD9-81ED-4DB2-BD59-A6C34878D82A}">
                    <a16:rowId xmlns:a16="http://schemas.microsoft.com/office/drawing/2014/main" val="2580402552"/>
                  </a:ext>
                </a:extLst>
              </a:tr>
              <a:tr h="611080">
                <a:tc>
                  <a:txBody>
                    <a:bodyPr/>
                    <a:lstStyle/>
                    <a:p>
                      <a:r>
                        <a:rPr lang="en-US" dirty="0"/>
                        <a:t>Option A</a:t>
                      </a:r>
                    </a:p>
                  </a:txBody>
                  <a:tcPr/>
                </a:tc>
                <a:tc>
                  <a:txBody>
                    <a:bodyPr/>
                    <a:lstStyle/>
                    <a:p>
                      <a:r>
                        <a:rPr lang="en-US" dirty="0"/>
                        <a:t>Preserving the cores of districts adopted in 2021 to the extent possible</a:t>
                      </a:r>
                    </a:p>
                  </a:txBody>
                  <a:tcPr/>
                </a:tc>
                <a:extLst>
                  <a:ext uri="{0D108BD9-81ED-4DB2-BD59-A6C34878D82A}">
                    <a16:rowId xmlns:a16="http://schemas.microsoft.com/office/drawing/2014/main" val="3477407131"/>
                  </a:ext>
                </a:extLst>
              </a:tr>
              <a:tr h="611080">
                <a:tc>
                  <a:txBody>
                    <a:bodyPr/>
                    <a:lstStyle/>
                    <a:p>
                      <a:r>
                        <a:rPr lang="en-US" dirty="0"/>
                        <a:t>Option B-2*</a:t>
                      </a:r>
                    </a:p>
                  </a:txBody>
                  <a:tcPr/>
                </a:tc>
                <a:tc>
                  <a:txBody>
                    <a:bodyPr/>
                    <a:lstStyle/>
                    <a:p>
                      <a:r>
                        <a:rPr lang="en-US" dirty="0"/>
                        <a:t>Creating districts with compact, regular shapes</a:t>
                      </a:r>
                    </a:p>
                  </a:txBody>
                  <a:tcPr/>
                </a:tc>
                <a:extLst>
                  <a:ext uri="{0D108BD9-81ED-4DB2-BD59-A6C34878D82A}">
                    <a16:rowId xmlns:a16="http://schemas.microsoft.com/office/drawing/2014/main" val="2203424665"/>
                  </a:ext>
                </a:extLst>
              </a:tr>
              <a:tr h="611080">
                <a:tc>
                  <a:txBody>
                    <a:bodyPr/>
                    <a:lstStyle/>
                    <a:p>
                      <a:r>
                        <a:rPr lang="en-US" dirty="0"/>
                        <a:t>Option C</a:t>
                      </a:r>
                    </a:p>
                  </a:txBody>
                  <a:tcPr/>
                </a:tc>
                <a:tc>
                  <a:txBody>
                    <a:bodyPr/>
                    <a:lstStyle/>
                    <a:p>
                      <a:r>
                        <a:rPr lang="en-US" dirty="0"/>
                        <a:t>Intactness and groupings of identified communities of interest</a:t>
                      </a:r>
                    </a:p>
                  </a:txBody>
                  <a:tcPr/>
                </a:tc>
                <a:extLst>
                  <a:ext uri="{0D108BD9-81ED-4DB2-BD59-A6C34878D82A}">
                    <a16:rowId xmlns:a16="http://schemas.microsoft.com/office/drawing/2014/main" val="863229552"/>
                  </a:ext>
                </a:extLst>
              </a:tr>
              <a:tr h="611080">
                <a:tc>
                  <a:txBody>
                    <a:bodyPr/>
                    <a:lstStyle/>
                    <a:p>
                      <a:r>
                        <a:rPr lang="en-US" dirty="0"/>
                        <a:t>Option D</a:t>
                      </a:r>
                    </a:p>
                  </a:txBody>
                  <a:tcPr/>
                </a:tc>
                <a:tc>
                  <a:txBody>
                    <a:bodyPr/>
                    <a:lstStyle/>
                    <a:p>
                      <a:r>
                        <a:rPr lang="en-US" dirty="0"/>
                        <a:t>Replication of County </a:t>
                      </a:r>
                      <a:r>
                        <a:rPr lang="en-US" i="1" dirty="0"/>
                        <a:t>Commission</a:t>
                      </a:r>
                      <a:r>
                        <a:rPr lang="en-US" i="0" dirty="0"/>
                        <a:t> districts to the extent possible without pairing incumbent Board members*</a:t>
                      </a:r>
                      <a:endParaRPr lang="en-US" dirty="0"/>
                    </a:p>
                  </a:txBody>
                  <a:tcPr/>
                </a:tc>
                <a:extLst>
                  <a:ext uri="{0D108BD9-81ED-4DB2-BD59-A6C34878D82A}">
                    <a16:rowId xmlns:a16="http://schemas.microsoft.com/office/drawing/2014/main" val="4115221750"/>
                  </a:ext>
                </a:extLst>
              </a:tr>
              <a:tr h="611080">
                <a:tc>
                  <a:txBody>
                    <a:bodyPr/>
                    <a:lstStyle/>
                    <a:p>
                      <a:r>
                        <a:rPr lang="en-US" dirty="0"/>
                        <a:t>Option D-2</a:t>
                      </a:r>
                    </a:p>
                  </a:txBody>
                  <a:tcPr/>
                </a:tc>
                <a:tc>
                  <a:txBody>
                    <a:bodyPr/>
                    <a:lstStyle/>
                    <a:p>
                      <a:r>
                        <a:rPr lang="en-US" dirty="0"/>
                        <a:t>Revision of Option D to reduce divisions of communities of interest in Rocky Mount and retain more constituents for District 5</a:t>
                      </a:r>
                    </a:p>
                  </a:txBody>
                  <a:tcPr/>
                </a:tc>
                <a:extLst>
                  <a:ext uri="{0D108BD9-81ED-4DB2-BD59-A6C34878D82A}">
                    <a16:rowId xmlns:a16="http://schemas.microsoft.com/office/drawing/2014/main" val="301142710"/>
                  </a:ext>
                </a:extLst>
              </a:tr>
            </a:tbl>
          </a:graphicData>
        </a:graphic>
      </p:graphicFrame>
      <p:sp>
        <p:nvSpPr>
          <p:cNvPr id="3" name="TextBox 2">
            <a:extLst>
              <a:ext uri="{FF2B5EF4-FFF2-40B4-BE49-F238E27FC236}">
                <a16:creationId xmlns:a16="http://schemas.microsoft.com/office/drawing/2014/main" id="{23498810-C227-1A42-44BF-8921904A279E}"/>
              </a:ext>
            </a:extLst>
          </p:cNvPr>
          <p:cNvSpPr txBox="1"/>
          <p:nvPr/>
        </p:nvSpPr>
        <p:spPr>
          <a:xfrm>
            <a:off x="1080429" y="5444328"/>
            <a:ext cx="9513230" cy="830997"/>
          </a:xfrm>
          <a:prstGeom prst="rect">
            <a:avLst/>
          </a:prstGeom>
          <a:noFill/>
        </p:spPr>
        <p:txBody>
          <a:bodyPr wrap="square">
            <a:spAutoFit/>
          </a:bodyPr>
          <a:lstStyle/>
          <a:p>
            <a:r>
              <a:rPr lang="en-US" sz="1600" dirty="0"/>
              <a:t>*</a:t>
            </a:r>
            <a:r>
              <a:rPr lang="en-US" sz="1600" dirty="0">
                <a:latin typeface="Aptos" panose="020B0004020202020204" pitchFamily="34" charset="0"/>
              </a:rPr>
              <a:t> </a:t>
            </a:r>
            <a:r>
              <a:rPr lang="en-US" sz="1600" dirty="0"/>
              <a:t>All plan options listed here prevent pairing of incumbents in a district</a:t>
            </a:r>
            <a:r>
              <a:rPr lang="en-US" sz="1600" dirty="0">
                <a:latin typeface="Aptos" panose="020B0004020202020204" pitchFamily="34" charset="0"/>
              </a:rPr>
              <a:t>. Option B was initially drawn without consideration of incumbency, but upon discovery that with only very minor modifications it could be made to avoid incumbent pairing, it was supplanted by the revised version, called Option B-2.</a:t>
            </a:r>
          </a:p>
        </p:txBody>
      </p:sp>
    </p:spTree>
    <p:extLst>
      <p:ext uri="{BB962C8B-B14F-4D97-AF65-F5344CB8AC3E}">
        <p14:creationId xmlns:p14="http://schemas.microsoft.com/office/powerpoint/2010/main" val="131690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31945-A2A2-6933-CE67-70B352534CF7}"/>
              </a:ext>
            </a:extLst>
          </p:cNvPr>
          <p:cNvSpPr>
            <a:spLocks noGrp="1"/>
          </p:cNvSpPr>
          <p:nvPr>
            <p:ph type="title"/>
          </p:nvPr>
        </p:nvSpPr>
        <p:spPr>
          <a:xfrm>
            <a:off x="589560" y="856180"/>
            <a:ext cx="4560584" cy="1128068"/>
          </a:xfrm>
        </p:spPr>
        <p:txBody>
          <a:bodyPr anchor="ctr">
            <a:normAutofit/>
          </a:bodyPr>
          <a:lstStyle/>
          <a:p>
            <a:r>
              <a:rPr lang="en-US" sz="2800"/>
              <a:t>All plan options</a:t>
            </a:r>
            <a:r>
              <a:rPr lang="en-001" sz="2800"/>
              <a:t> can be viewed in the </a:t>
            </a:r>
            <a:r>
              <a:rPr lang="en-US" sz="2800"/>
              <a:t>interactive map</a:t>
            </a:r>
          </a:p>
        </p:txBody>
      </p:sp>
      <p:grpSp>
        <p:nvGrpSpPr>
          <p:cNvPr id="31" name="Group 3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4DBE4A7-2CA5-1679-79BC-82489C05ED0E}"/>
              </a:ext>
            </a:extLst>
          </p:cNvPr>
          <p:cNvSpPr>
            <a:spLocks noGrp="1"/>
          </p:cNvSpPr>
          <p:nvPr>
            <p:ph idx="1"/>
          </p:nvPr>
        </p:nvSpPr>
        <p:spPr>
          <a:xfrm>
            <a:off x="590719" y="2330505"/>
            <a:ext cx="4559425" cy="3979585"/>
          </a:xfrm>
        </p:spPr>
        <p:txBody>
          <a:bodyPr anchor="ctr">
            <a:normAutofit/>
          </a:bodyPr>
          <a:lstStyle/>
          <a:p>
            <a:r>
              <a:rPr lang="en-US" sz="2000"/>
              <a:t>Available at </a:t>
            </a:r>
            <a:r>
              <a:rPr lang="en-US" sz="2000">
                <a:hlinkClick r:id="rId2"/>
              </a:rPr>
              <a:t>geofigure.com</a:t>
            </a:r>
            <a:endParaRPr lang="en-US" sz="2000"/>
          </a:p>
          <a:p>
            <a:r>
              <a:rPr lang="en-US" sz="2000"/>
              <a:t>Or via the QR code → </a:t>
            </a:r>
            <a:br>
              <a:rPr lang="en-US" sz="2000"/>
            </a:br>
            <a:endParaRPr lang="en-US" sz="2000"/>
          </a:p>
          <a:p>
            <a:r>
              <a:rPr lang="en-US" sz="2000"/>
              <a:t>Allows zooming in and out</a:t>
            </a:r>
          </a:p>
          <a:p>
            <a:r>
              <a:rPr lang="en-US" sz="2000"/>
              <a:t>With computer or tablet, allows searching for addresses, streets, or landmarks</a:t>
            </a:r>
          </a:p>
          <a:p>
            <a:r>
              <a:rPr lang="en-US" sz="2000"/>
              <a:t>Includes other layers</a:t>
            </a:r>
          </a:p>
        </p:txBody>
      </p:sp>
      <p:sp>
        <p:nvSpPr>
          <p:cNvPr id="37" name="Rectangle 3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on a white background&#10;&#10;AI-generated content may be incorrect.">
            <a:extLst>
              <a:ext uri="{FF2B5EF4-FFF2-40B4-BE49-F238E27FC236}">
                <a16:creationId xmlns:a16="http://schemas.microsoft.com/office/drawing/2014/main" id="{6CDD4B92-CFC1-21C4-67FC-F2677DA058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7108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 - exist">
            <a:extLst>
              <a:ext uri="{FF2B5EF4-FFF2-40B4-BE49-F238E27FC236}">
                <a16:creationId xmlns:a16="http://schemas.microsoft.com/office/drawing/2014/main" id="{9C1C874E-0DFF-771D-FDF0-F80975DD5C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4360" y="0"/>
            <a:ext cx="12192000" cy="6856413"/>
          </a:xfrm>
          <a:prstGeom prst="rect">
            <a:avLst/>
          </a:prstGeom>
        </p:spPr>
      </p:pic>
      <p:sp>
        <p:nvSpPr>
          <p:cNvPr id="2" name="TextBox 1">
            <a:extLst>
              <a:ext uri="{FF2B5EF4-FFF2-40B4-BE49-F238E27FC236}">
                <a16:creationId xmlns:a16="http://schemas.microsoft.com/office/drawing/2014/main" id="{CA745ACD-E46F-6E8D-D255-611CF3913726}"/>
              </a:ext>
            </a:extLst>
          </p:cNvPr>
          <p:cNvSpPr txBox="1"/>
          <p:nvPr/>
        </p:nvSpPr>
        <p:spPr>
          <a:xfrm>
            <a:off x="6972792" y="398287"/>
            <a:ext cx="4503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Existing Districts</a:t>
            </a:r>
          </a:p>
        </p:txBody>
      </p:sp>
      <p:sp>
        <p:nvSpPr>
          <p:cNvPr id="7" name="TextBox 6">
            <a:extLst>
              <a:ext uri="{FF2B5EF4-FFF2-40B4-BE49-F238E27FC236}">
                <a16:creationId xmlns:a16="http://schemas.microsoft.com/office/drawing/2014/main" id="{76BB00BA-10B9-318F-F7B5-9A02477D5A5A}"/>
              </a:ext>
            </a:extLst>
          </p:cNvPr>
          <p:cNvSpPr txBox="1"/>
          <p:nvPr/>
        </p:nvSpPr>
        <p:spPr>
          <a:xfrm>
            <a:off x="7081659" y="5227353"/>
            <a:ext cx="42862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Prepared March 2025 by Blake Esselstyn of Mapfigure Consulting.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Statistics generated from 2020 decennial census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Minority race classifications include individuals who identify as that race alone or in combination.</a:t>
            </a:r>
          </a:p>
        </p:txBody>
      </p:sp>
      <p:pic>
        <p:nvPicPr>
          <p:cNvPr id="8" name="Picture 7">
            <a:extLst>
              <a:ext uri="{FF2B5EF4-FFF2-40B4-BE49-F238E27FC236}">
                <a16:creationId xmlns:a16="http://schemas.microsoft.com/office/drawing/2014/main" id="{37F1B64D-E494-1981-BA80-8F5C4571010D}"/>
              </a:ext>
            </a:extLst>
          </p:cNvPr>
          <p:cNvPicPr>
            <a:picLocks noChangeAspect="1"/>
          </p:cNvPicPr>
          <p:nvPr/>
        </p:nvPicPr>
        <p:blipFill>
          <a:blip r:embed="rId3"/>
          <a:stretch>
            <a:fillRect/>
          </a:stretch>
        </p:blipFill>
        <p:spPr>
          <a:xfrm>
            <a:off x="5843410" y="1627571"/>
            <a:ext cx="5524500" cy="1733550"/>
          </a:xfrm>
          <a:prstGeom prst="rect">
            <a:avLst/>
          </a:prstGeom>
        </p:spPr>
      </p:pic>
      <p:pic>
        <p:nvPicPr>
          <p:cNvPr id="9" name="Picture 8">
            <a:extLst>
              <a:ext uri="{FF2B5EF4-FFF2-40B4-BE49-F238E27FC236}">
                <a16:creationId xmlns:a16="http://schemas.microsoft.com/office/drawing/2014/main" id="{BB6480B0-0A4E-DCF2-D8B7-5CC9F12FCB88}"/>
              </a:ext>
            </a:extLst>
          </p:cNvPr>
          <p:cNvPicPr>
            <a:picLocks noChangeAspect="1"/>
          </p:cNvPicPr>
          <p:nvPr/>
        </p:nvPicPr>
        <p:blipFill>
          <a:blip r:embed="rId4"/>
          <a:stretch>
            <a:fillRect/>
          </a:stretch>
        </p:blipFill>
        <p:spPr>
          <a:xfrm>
            <a:off x="7081660" y="3361121"/>
            <a:ext cx="4286250" cy="1733550"/>
          </a:xfrm>
          <a:prstGeom prst="rect">
            <a:avLst/>
          </a:prstGeom>
        </p:spPr>
      </p:pic>
    </p:spTree>
    <p:extLst>
      <p:ext uri="{BB962C8B-B14F-4D97-AF65-F5344CB8AC3E}">
        <p14:creationId xmlns:p14="http://schemas.microsoft.com/office/powerpoint/2010/main" val="163437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 A">
            <a:extLst>
              <a:ext uri="{FF2B5EF4-FFF2-40B4-BE49-F238E27FC236}">
                <a16:creationId xmlns:a16="http://schemas.microsoft.com/office/drawing/2014/main" id="{2C9D72EF-F903-029C-66C9-AF507D5E9E8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4360" y="0"/>
            <a:ext cx="12192000" cy="6856413"/>
          </a:xfrm>
          <a:prstGeom prst="rect">
            <a:avLst/>
          </a:prstGeom>
        </p:spPr>
      </p:pic>
      <p:sp>
        <p:nvSpPr>
          <p:cNvPr id="2" name="TextBox 1">
            <a:extLst>
              <a:ext uri="{FF2B5EF4-FFF2-40B4-BE49-F238E27FC236}">
                <a16:creationId xmlns:a16="http://schemas.microsoft.com/office/drawing/2014/main" id="{6901ED0A-DAE0-A69A-D773-23EFE2FB6DF8}"/>
              </a:ext>
            </a:extLst>
          </p:cNvPr>
          <p:cNvSpPr txBox="1"/>
          <p:nvPr/>
        </p:nvSpPr>
        <p:spPr>
          <a:xfrm>
            <a:off x="6972792" y="398287"/>
            <a:ext cx="4503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Draft Option A</a:t>
            </a:r>
          </a:p>
        </p:txBody>
      </p:sp>
      <p:sp>
        <p:nvSpPr>
          <p:cNvPr id="5" name="TextBox 4">
            <a:extLst>
              <a:ext uri="{FF2B5EF4-FFF2-40B4-BE49-F238E27FC236}">
                <a16:creationId xmlns:a16="http://schemas.microsoft.com/office/drawing/2014/main" id="{4F499639-0055-FC2E-47F3-582BC32B248D}"/>
              </a:ext>
            </a:extLst>
          </p:cNvPr>
          <p:cNvSpPr txBox="1"/>
          <p:nvPr/>
        </p:nvSpPr>
        <p:spPr>
          <a:xfrm>
            <a:off x="7081659" y="5227353"/>
            <a:ext cx="42862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Prepared March 2025 by Blake Esselstyn of Mapfigure Consulting.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Statistics generated from 2020 decennial census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Minority race classifications include individuals who identify as that race alone or in combination.</a:t>
            </a:r>
          </a:p>
        </p:txBody>
      </p:sp>
      <p:pic>
        <p:nvPicPr>
          <p:cNvPr id="4" name="Picture 3">
            <a:extLst>
              <a:ext uri="{FF2B5EF4-FFF2-40B4-BE49-F238E27FC236}">
                <a16:creationId xmlns:a16="http://schemas.microsoft.com/office/drawing/2014/main" id="{98ED34ED-A0E0-47F2-70E0-D038B3C67600}"/>
              </a:ext>
            </a:extLst>
          </p:cNvPr>
          <p:cNvPicPr>
            <a:picLocks noChangeAspect="1"/>
          </p:cNvPicPr>
          <p:nvPr/>
        </p:nvPicPr>
        <p:blipFill>
          <a:blip r:embed="rId3"/>
          <a:stretch>
            <a:fillRect/>
          </a:stretch>
        </p:blipFill>
        <p:spPr>
          <a:xfrm>
            <a:off x="5862459" y="1627571"/>
            <a:ext cx="5505450" cy="1733550"/>
          </a:xfrm>
          <a:prstGeom prst="rect">
            <a:avLst/>
          </a:prstGeom>
        </p:spPr>
      </p:pic>
      <p:pic>
        <p:nvPicPr>
          <p:cNvPr id="8" name="Picture 7">
            <a:extLst>
              <a:ext uri="{FF2B5EF4-FFF2-40B4-BE49-F238E27FC236}">
                <a16:creationId xmlns:a16="http://schemas.microsoft.com/office/drawing/2014/main" id="{2C4E9239-AD12-252C-090D-0EEFFDBD1DCD}"/>
              </a:ext>
            </a:extLst>
          </p:cNvPr>
          <p:cNvPicPr>
            <a:picLocks noChangeAspect="1"/>
          </p:cNvPicPr>
          <p:nvPr/>
        </p:nvPicPr>
        <p:blipFill>
          <a:blip r:embed="rId4"/>
          <a:stretch>
            <a:fillRect/>
          </a:stretch>
        </p:blipFill>
        <p:spPr>
          <a:xfrm>
            <a:off x="7081659" y="3357694"/>
            <a:ext cx="4286250" cy="1733550"/>
          </a:xfrm>
          <a:prstGeom prst="rect">
            <a:avLst/>
          </a:prstGeom>
        </p:spPr>
      </p:pic>
    </p:spTree>
    <p:extLst>
      <p:ext uri="{BB962C8B-B14F-4D97-AF65-F5344CB8AC3E}">
        <p14:creationId xmlns:p14="http://schemas.microsoft.com/office/powerpoint/2010/main" val="171271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 - B2">
            <a:extLst>
              <a:ext uri="{FF2B5EF4-FFF2-40B4-BE49-F238E27FC236}">
                <a16:creationId xmlns:a16="http://schemas.microsoft.com/office/drawing/2014/main" id="{357E265E-C59A-D94F-C854-5AB68566FB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4360" y="0"/>
            <a:ext cx="12192000" cy="6856413"/>
          </a:xfrm>
          <a:prstGeom prst="rect">
            <a:avLst/>
          </a:prstGeom>
        </p:spPr>
      </p:pic>
      <p:sp>
        <p:nvSpPr>
          <p:cNvPr id="2" name="TextBox 1">
            <a:extLst>
              <a:ext uri="{FF2B5EF4-FFF2-40B4-BE49-F238E27FC236}">
                <a16:creationId xmlns:a16="http://schemas.microsoft.com/office/drawing/2014/main" id="{3375A875-E5B2-E2DF-D1CE-55423409BCBC}"/>
              </a:ext>
            </a:extLst>
          </p:cNvPr>
          <p:cNvSpPr txBox="1"/>
          <p:nvPr/>
        </p:nvSpPr>
        <p:spPr>
          <a:xfrm>
            <a:off x="6972792" y="398287"/>
            <a:ext cx="4503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Draft Option B-2</a:t>
            </a:r>
          </a:p>
        </p:txBody>
      </p:sp>
      <p:sp>
        <p:nvSpPr>
          <p:cNvPr id="5" name="TextBox 4">
            <a:extLst>
              <a:ext uri="{FF2B5EF4-FFF2-40B4-BE49-F238E27FC236}">
                <a16:creationId xmlns:a16="http://schemas.microsoft.com/office/drawing/2014/main" id="{E8195023-77B7-E8D4-1003-98FDE5DE4262}"/>
              </a:ext>
            </a:extLst>
          </p:cNvPr>
          <p:cNvSpPr txBox="1"/>
          <p:nvPr/>
        </p:nvSpPr>
        <p:spPr>
          <a:xfrm>
            <a:off x="7081659" y="5227353"/>
            <a:ext cx="42862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Prepared March 2025 by Blake Esselstyn of Mapfigure Consulting.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Statistics generated from 2020 decennial census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Minority race classifications include individuals who identify as that race alone or in combination.</a:t>
            </a:r>
          </a:p>
        </p:txBody>
      </p:sp>
      <p:pic>
        <p:nvPicPr>
          <p:cNvPr id="4" name="Picture 3">
            <a:extLst>
              <a:ext uri="{FF2B5EF4-FFF2-40B4-BE49-F238E27FC236}">
                <a16:creationId xmlns:a16="http://schemas.microsoft.com/office/drawing/2014/main" id="{9B9DA7EC-A377-BC49-3D66-C5C3C08C5EEE}"/>
              </a:ext>
            </a:extLst>
          </p:cNvPr>
          <p:cNvPicPr>
            <a:picLocks noChangeAspect="1"/>
          </p:cNvPicPr>
          <p:nvPr/>
        </p:nvPicPr>
        <p:blipFill>
          <a:blip r:embed="rId3"/>
          <a:stretch>
            <a:fillRect/>
          </a:stretch>
        </p:blipFill>
        <p:spPr>
          <a:xfrm>
            <a:off x="5862460" y="1627571"/>
            <a:ext cx="5505450" cy="1733550"/>
          </a:xfrm>
          <a:prstGeom prst="rect">
            <a:avLst/>
          </a:prstGeom>
        </p:spPr>
      </p:pic>
      <p:pic>
        <p:nvPicPr>
          <p:cNvPr id="8" name="Picture 7">
            <a:extLst>
              <a:ext uri="{FF2B5EF4-FFF2-40B4-BE49-F238E27FC236}">
                <a16:creationId xmlns:a16="http://schemas.microsoft.com/office/drawing/2014/main" id="{E4F21F68-FFCD-75F2-E4E3-CF68A35DC7F5}"/>
              </a:ext>
            </a:extLst>
          </p:cNvPr>
          <p:cNvPicPr>
            <a:picLocks noChangeAspect="1"/>
          </p:cNvPicPr>
          <p:nvPr/>
        </p:nvPicPr>
        <p:blipFill>
          <a:blip r:embed="rId4"/>
          <a:stretch>
            <a:fillRect/>
          </a:stretch>
        </p:blipFill>
        <p:spPr>
          <a:xfrm>
            <a:off x="7081659" y="3361121"/>
            <a:ext cx="4286250" cy="1733550"/>
          </a:xfrm>
          <a:prstGeom prst="rect">
            <a:avLst/>
          </a:prstGeom>
        </p:spPr>
      </p:pic>
    </p:spTree>
    <p:extLst>
      <p:ext uri="{BB962C8B-B14F-4D97-AF65-F5344CB8AC3E}">
        <p14:creationId xmlns:p14="http://schemas.microsoft.com/office/powerpoint/2010/main" val="157574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 C">
            <a:extLst>
              <a:ext uri="{FF2B5EF4-FFF2-40B4-BE49-F238E27FC236}">
                <a16:creationId xmlns:a16="http://schemas.microsoft.com/office/drawing/2014/main" id="{0E2C459C-419D-AD80-8AEF-63DCAF3045B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4360" y="0"/>
            <a:ext cx="12192000" cy="6856413"/>
          </a:xfrm>
          <a:prstGeom prst="rect">
            <a:avLst/>
          </a:prstGeom>
        </p:spPr>
      </p:pic>
      <p:sp>
        <p:nvSpPr>
          <p:cNvPr id="4" name="TextBox 3">
            <a:extLst>
              <a:ext uri="{FF2B5EF4-FFF2-40B4-BE49-F238E27FC236}">
                <a16:creationId xmlns:a16="http://schemas.microsoft.com/office/drawing/2014/main" id="{46250F79-ABC2-D80E-EE86-76B4BB44657C}"/>
              </a:ext>
            </a:extLst>
          </p:cNvPr>
          <p:cNvSpPr txBox="1"/>
          <p:nvPr/>
        </p:nvSpPr>
        <p:spPr>
          <a:xfrm>
            <a:off x="6972792" y="398287"/>
            <a:ext cx="4503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Draft Option C</a:t>
            </a:r>
          </a:p>
        </p:txBody>
      </p:sp>
      <p:sp>
        <p:nvSpPr>
          <p:cNvPr id="6" name="TextBox 5">
            <a:extLst>
              <a:ext uri="{FF2B5EF4-FFF2-40B4-BE49-F238E27FC236}">
                <a16:creationId xmlns:a16="http://schemas.microsoft.com/office/drawing/2014/main" id="{DC81C742-79DE-F08B-9816-54A4A53D4E4C}"/>
              </a:ext>
            </a:extLst>
          </p:cNvPr>
          <p:cNvSpPr txBox="1"/>
          <p:nvPr/>
        </p:nvSpPr>
        <p:spPr>
          <a:xfrm>
            <a:off x="7081659" y="5227353"/>
            <a:ext cx="42862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Prepared March 2025 by Blake Esselstyn of Mapfigure Consulting.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Statistics generated from 2020 decennial census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Minority race classifications include individuals who identify as that race alone or in combination.</a:t>
            </a:r>
          </a:p>
        </p:txBody>
      </p:sp>
      <p:pic>
        <p:nvPicPr>
          <p:cNvPr id="2" name="Picture 1">
            <a:extLst>
              <a:ext uri="{FF2B5EF4-FFF2-40B4-BE49-F238E27FC236}">
                <a16:creationId xmlns:a16="http://schemas.microsoft.com/office/drawing/2014/main" id="{D4320455-B9AE-3C7F-1FD8-A6C1B7CCFCDE}"/>
              </a:ext>
            </a:extLst>
          </p:cNvPr>
          <p:cNvPicPr>
            <a:picLocks noChangeAspect="1"/>
          </p:cNvPicPr>
          <p:nvPr/>
        </p:nvPicPr>
        <p:blipFill>
          <a:blip r:embed="rId3"/>
          <a:stretch>
            <a:fillRect/>
          </a:stretch>
        </p:blipFill>
        <p:spPr>
          <a:xfrm>
            <a:off x="5862460" y="1627571"/>
            <a:ext cx="5505450" cy="1733550"/>
          </a:xfrm>
          <a:prstGeom prst="rect">
            <a:avLst/>
          </a:prstGeom>
        </p:spPr>
      </p:pic>
      <p:pic>
        <p:nvPicPr>
          <p:cNvPr id="5" name="Picture 4">
            <a:extLst>
              <a:ext uri="{FF2B5EF4-FFF2-40B4-BE49-F238E27FC236}">
                <a16:creationId xmlns:a16="http://schemas.microsoft.com/office/drawing/2014/main" id="{B1E8AB2F-DB2E-71E8-0387-9DFD1D0FCCE7}"/>
              </a:ext>
            </a:extLst>
          </p:cNvPr>
          <p:cNvPicPr>
            <a:picLocks noChangeAspect="1"/>
          </p:cNvPicPr>
          <p:nvPr/>
        </p:nvPicPr>
        <p:blipFill>
          <a:blip r:embed="rId4"/>
          <a:stretch>
            <a:fillRect/>
          </a:stretch>
        </p:blipFill>
        <p:spPr>
          <a:xfrm>
            <a:off x="7081660" y="3361121"/>
            <a:ext cx="4286250" cy="1733550"/>
          </a:xfrm>
          <a:prstGeom prst="rect">
            <a:avLst/>
          </a:prstGeom>
        </p:spPr>
      </p:pic>
    </p:spTree>
    <p:extLst>
      <p:ext uri="{BB962C8B-B14F-4D97-AF65-F5344CB8AC3E}">
        <p14:creationId xmlns:p14="http://schemas.microsoft.com/office/powerpoint/2010/main" val="152515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43F8-E226-9C5A-5F47-E0B7CBA1D51A}"/>
            </a:ext>
          </a:extLst>
        </p:cNvPr>
        <p:cNvGrpSpPr/>
        <p:nvPr/>
      </p:nvGrpSpPr>
      <p:grpSpPr>
        <a:xfrm>
          <a:off x="0" y="0"/>
          <a:ext cx="0" cy="0"/>
          <a:chOff x="0" y="0"/>
          <a:chExt cx="0" cy="0"/>
        </a:xfrm>
      </p:grpSpPr>
      <p:pic>
        <p:nvPicPr>
          <p:cNvPr id="5" name="Picture 4" descr="A map of a country&#10;&#10;AI-generated content may be incorrect.">
            <a:extLst>
              <a:ext uri="{FF2B5EF4-FFF2-40B4-BE49-F238E27FC236}">
                <a16:creationId xmlns:a16="http://schemas.microsoft.com/office/drawing/2014/main" id="{36342C0A-31C6-DE1D-5DFA-1C47B84F4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47" y="-152"/>
            <a:ext cx="12191731" cy="6858152"/>
          </a:xfrm>
          <a:prstGeom prst="rect">
            <a:avLst/>
          </a:prstGeom>
        </p:spPr>
      </p:pic>
      <p:sp>
        <p:nvSpPr>
          <p:cNvPr id="4" name="TextBox 3">
            <a:extLst>
              <a:ext uri="{FF2B5EF4-FFF2-40B4-BE49-F238E27FC236}">
                <a16:creationId xmlns:a16="http://schemas.microsoft.com/office/drawing/2014/main" id="{6E5CD3E7-CCB6-278A-9B6A-942032CA736E}"/>
              </a:ext>
            </a:extLst>
          </p:cNvPr>
          <p:cNvSpPr txBox="1"/>
          <p:nvPr/>
        </p:nvSpPr>
        <p:spPr>
          <a:xfrm>
            <a:off x="6972792" y="398287"/>
            <a:ext cx="4503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Draft Option D</a:t>
            </a:r>
          </a:p>
        </p:txBody>
      </p:sp>
      <p:sp>
        <p:nvSpPr>
          <p:cNvPr id="6" name="TextBox 5">
            <a:extLst>
              <a:ext uri="{FF2B5EF4-FFF2-40B4-BE49-F238E27FC236}">
                <a16:creationId xmlns:a16="http://schemas.microsoft.com/office/drawing/2014/main" id="{03D09BD7-1DEC-C5C0-0007-2AE26ACB41E3}"/>
              </a:ext>
            </a:extLst>
          </p:cNvPr>
          <p:cNvSpPr txBox="1"/>
          <p:nvPr/>
        </p:nvSpPr>
        <p:spPr>
          <a:xfrm>
            <a:off x="7225242" y="5227353"/>
            <a:ext cx="42862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Prepared April 2025 by Blake Esselstyn of Mapfigure Consulting.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Statistics generated from 2020 decennial census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Minority race classifications include individuals who identify as that race alone or in combination.</a:t>
            </a:r>
          </a:p>
        </p:txBody>
      </p:sp>
      <p:pic>
        <p:nvPicPr>
          <p:cNvPr id="2" name="Picture 1">
            <a:extLst>
              <a:ext uri="{FF2B5EF4-FFF2-40B4-BE49-F238E27FC236}">
                <a16:creationId xmlns:a16="http://schemas.microsoft.com/office/drawing/2014/main" id="{0105FB47-B30D-0FD8-5CE1-268EFEB35AF7}"/>
              </a:ext>
            </a:extLst>
          </p:cNvPr>
          <p:cNvPicPr>
            <a:picLocks noChangeAspect="1"/>
          </p:cNvPicPr>
          <p:nvPr/>
        </p:nvPicPr>
        <p:blipFill>
          <a:blip r:embed="rId3"/>
          <a:stretch>
            <a:fillRect/>
          </a:stretch>
        </p:blipFill>
        <p:spPr>
          <a:xfrm>
            <a:off x="6039892" y="1618046"/>
            <a:ext cx="5524500" cy="1733550"/>
          </a:xfrm>
          <a:prstGeom prst="rect">
            <a:avLst/>
          </a:prstGeom>
        </p:spPr>
      </p:pic>
      <p:pic>
        <p:nvPicPr>
          <p:cNvPr id="8" name="Picture 7">
            <a:extLst>
              <a:ext uri="{FF2B5EF4-FFF2-40B4-BE49-F238E27FC236}">
                <a16:creationId xmlns:a16="http://schemas.microsoft.com/office/drawing/2014/main" id="{F3896105-F3A4-63E1-5435-30E8F14630C9}"/>
              </a:ext>
            </a:extLst>
          </p:cNvPr>
          <p:cNvPicPr>
            <a:picLocks noChangeAspect="1"/>
          </p:cNvPicPr>
          <p:nvPr/>
        </p:nvPicPr>
        <p:blipFill>
          <a:blip r:embed="rId4"/>
          <a:stretch>
            <a:fillRect/>
          </a:stretch>
        </p:blipFill>
        <p:spPr>
          <a:xfrm>
            <a:off x="7278141" y="3346834"/>
            <a:ext cx="4286250" cy="1733550"/>
          </a:xfrm>
          <a:prstGeom prst="rect">
            <a:avLst/>
          </a:prstGeom>
        </p:spPr>
      </p:pic>
    </p:spTree>
    <p:extLst>
      <p:ext uri="{BB962C8B-B14F-4D97-AF65-F5344CB8AC3E}">
        <p14:creationId xmlns:p14="http://schemas.microsoft.com/office/powerpoint/2010/main" val="330502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43F8-E226-9C5A-5F47-E0B7CBA1D51A}"/>
            </a:ext>
          </a:extLst>
        </p:cNvPr>
        <p:cNvGrpSpPr/>
        <p:nvPr/>
      </p:nvGrpSpPr>
      <p:grpSpPr>
        <a:xfrm>
          <a:off x="0" y="0"/>
          <a:ext cx="0" cy="0"/>
          <a:chOff x="0" y="0"/>
          <a:chExt cx="0" cy="0"/>
        </a:xfrm>
      </p:grpSpPr>
      <p:pic>
        <p:nvPicPr>
          <p:cNvPr id="11" name="Picture 10" descr="A map of a city&#10;&#10;AI-generated content may be incorrect.">
            <a:extLst>
              <a:ext uri="{FF2B5EF4-FFF2-40B4-BE49-F238E27FC236}">
                <a16:creationId xmlns:a16="http://schemas.microsoft.com/office/drawing/2014/main" id="{E5AACE81-2292-375B-A514-8F881383A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11" y="882"/>
            <a:ext cx="12193567" cy="6857117"/>
          </a:xfrm>
          <a:prstGeom prst="rect">
            <a:avLst/>
          </a:prstGeom>
        </p:spPr>
      </p:pic>
      <p:sp>
        <p:nvSpPr>
          <p:cNvPr id="4" name="TextBox 3">
            <a:extLst>
              <a:ext uri="{FF2B5EF4-FFF2-40B4-BE49-F238E27FC236}">
                <a16:creationId xmlns:a16="http://schemas.microsoft.com/office/drawing/2014/main" id="{6E5CD3E7-CCB6-278A-9B6A-942032CA736E}"/>
              </a:ext>
            </a:extLst>
          </p:cNvPr>
          <p:cNvSpPr txBox="1"/>
          <p:nvPr/>
        </p:nvSpPr>
        <p:spPr>
          <a:xfrm>
            <a:off x="6972792" y="398287"/>
            <a:ext cx="4503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Draft Option D</a:t>
            </a:r>
            <a:r>
              <a:rPr kumimoji="0" lang="en-001"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-2</a:t>
            </a:r>
            <a:endParaRPr kumimoji="0" lang="en-US" sz="4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sp>
        <p:nvSpPr>
          <p:cNvPr id="6" name="TextBox 5">
            <a:extLst>
              <a:ext uri="{FF2B5EF4-FFF2-40B4-BE49-F238E27FC236}">
                <a16:creationId xmlns:a16="http://schemas.microsoft.com/office/drawing/2014/main" id="{03D09BD7-1DEC-C5C0-0007-2AE26ACB41E3}"/>
              </a:ext>
            </a:extLst>
          </p:cNvPr>
          <p:cNvSpPr txBox="1"/>
          <p:nvPr/>
        </p:nvSpPr>
        <p:spPr>
          <a:xfrm>
            <a:off x="7225242" y="5227353"/>
            <a:ext cx="42862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Prepared April 2025 by Blake Esselstyn of Mapfigure Consulting.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Statistics generated from 2020 decennial census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Minority race classifications include individuals who identify as that race alone or in combination.</a:t>
            </a:r>
          </a:p>
        </p:txBody>
      </p:sp>
      <p:pic>
        <p:nvPicPr>
          <p:cNvPr id="3" name="Picture 2">
            <a:extLst>
              <a:ext uri="{FF2B5EF4-FFF2-40B4-BE49-F238E27FC236}">
                <a16:creationId xmlns:a16="http://schemas.microsoft.com/office/drawing/2014/main" id="{BA759A98-9146-AB5D-FC17-17AD31A503C4}"/>
              </a:ext>
            </a:extLst>
          </p:cNvPr>
          <p:cNvPicPr>
            <a:picLocks noChangeAspect="1"/>
          </p:cNvPicPr>
          <p:nvPr/>
        </p:nvPicPr>
        <p:blipFill>
          <a:blip r:embed="rId3"/>
          <a:stretch>
            <a:fillRect/>
          </a:stretch>
        </p:blipFill>
        <p:spPr>
          <a:xfrm>
            <a:off x="6039891" y="1627723"/>
            <a:ext cx="5524500" cy="1733550"/>
          </a:xfrm>
          <a:prstGeom prst="rect">
            <a:avLst/>
          </a:prstGeom>
        </p:spPr>
      </p:pic>
      <p:pic>
        <p:nvPicPr>
          <p:cNvPr id="9" name="Picture 8">
            <a:extLst>
              <a:ext uri="{FF2B5EF4-FFF2-40B4-BE49-F238E27FC236}">
                <a16:creationId xmlns:a16="http://schemas.microsoft.com/office/drawing/2014/main" id="{62CE095B-D5F1-D427-FC37-74780D6B562A}"/>
              </a:ext>
            </a:extLst>
          </p:cNvPr>
          <p:cNvPicPr>
            <a:picLocks noChangeAspect="1"/>
          </p:cNvPicPr>
          <p:nvPr/>
        </p:nvPicPr>
        <p:blipFill>
          <a:blip r:embed="rId4"/>
          <a:stretch>
            <a:fillRect/>
          </a:stretch>
        </p:blipFill>
        <p:spPr>
          <a:xfrm>
            <a:off x="7278274" y="3361273"/>
            <a:ext cx="4286250" cy="1733550"/>
          </a:xfrm>
          <a:prstGeom prst="rect">
            <a:avLst/>
          </a:prstGeom>
        </p:spPr>
      </p:pic>
    </p:spTree>
    <p:extLst>
      <p:ext uri="{BB962C8B-B14F-4D97-AF65-F5344CB8AC3E}">
        <p14:creationId xmlns:p14="http://schemas.microsoft.com/office/powerpoint/2010/main" val="83677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Widescreen</PresentationFormat>
  <Paragraphs>49</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Aptos Display</vt:lpstr>
      <vt:lpstr>Arial</vt:lpstr>
      <vt:lpstr>Calibri</vt:lpstr>
      <vt:lpstr>Calibri Light</vt:lpstr>
      <vt:lpstr>Franklin Gothic Medium</vt:lpstr>
      <vt:lpstr>Office Theme</vt:lpstr>
      <vt:lpstr>1_Office Theme</vt:lpstr>
      <vt:lpstr>Edgecombe County  Board of Education Redistricting: All Draft Plan Options</vt:lpstr>
      <vt:lpstr>PowerPoint Presentation</vt:lpstr>
      <vt:lpstr>All plan options can be viewed in the interactive map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2025-05-08T13:43:13Z</dcterms:created>
  <dcterms:modified xsi:type="dcterms:W3CDTF">2025-05-13T14:01:52Z</dcterms:modified>
</cp:coreProperties>
</file>