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handoutMasterIdLst>
    <p:handoutMasterId r:id="rId16"/>
  </p:handoutMasterIdLst>
  <p:sldIdLst>
    <p:sldId id="256" r:id="rId2"/>
    <p:sldId id="257" r:id="rId3"/>
    <p:sldId id="258" r:id="rId4"/>
    <p:sldId id="274" r:id="rId5"/>
    <p:sldId id="259" r:id="rId6"/>
    <p:sldId id="271" r:id="rId7"/>
    <p:sldId id="262" r:id="rId8"/>
    <p:sldId id="263" r:id="rId9"/>
    <p:sldId id="264" r:id="rId10"/>
    <p:sldId id="272" r:id="rId11"/>
    <p:sldId id="273" r:id="rId12"/>
    <p:sldId id="275" r:id="rId13"/>
    <p:sldId id="276" r:id="rId14"/>
    <p:sldId id="270"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n-ea"/>
        <a:cs typeface="+mn-cs"/>
      </a:defRPr>
    </a:lvl5pPr>
    <a:lvl6pPr marL="2286000" algn="l" defTabSz="914400" rtl="0" eaLnBrk="1" latinLnBrk="0" hangingPunct="1">
      <a:defRPr sz="2400" kern="1200">
        <a:solidFill>
          <a:schemeClr val="tx1"/>
        </a:solidFill>
        <a:latin typeface="Comic Sans MS" panose="030F0702030302020204" pitchFamily="66" charset="0"/>
        <a:ea typeface="+mn-ea"/>
        <a:cs typeface="+mn-cs"/>
      </a:defRPr>
    </a:lvl6pPr>
    <a:lvl7pPr marL="2743200" algn="l" defTabSz="914400" rtl="0" eaLnBrk="1" latinLnBrk="0" hangingPunct="1">
      <a:defRPr sz="2400" kern="1200">
        <a:solidFill>
          <a:schemeClr val="tx1"/>
        </a:solidFill>
        <a:latin typeface="Comic Sans MS" panose="030F0702030302020204" pitchFamily="66" charset="0"/>
        <a:ea typeface="+mn-ea"/>
        <a:cs typeface="+mn-cs"/>
      </a:defRPr>
    </a:lvl7pPr>
    <a:lvl8pPr marL="3200400" algn="l" defTabSz="914400" rtl="0" eaLnBrk="1" latinLnBrk="0" hangingPunct="1">
      <a:defRPr sz="2400" kern="1200">
        <a:solidFill>
          <a:schemeClr val="tx1"/>
        </a:solidFill>
        <a:latin typeface="Comic Sans MS" panose="030F0702030302020204" pitchFamily="66" charset="0"/>
        <a:ea typeface="+mn-ea"/>
        <a:cs typeface="+mn-cs"/>
      </a:defRPr>
    </a:lvl8pPr>
    <a:lvl9pPr marL="3657600" algn="l" defTabSz="914400" rtl="0" eaLnBrk="1" latinLnBrk="0" hangingPunct="1">
      <a:defRPr sz="2400"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621F"/>
    <a:srgbClr val="E2FFC5"/>
    <a:srgbClr val="DEFFBD"/>
    <a:srgbClr val="006600"/>
    <a:srgbClr val="99CC00"/>
    <a:srgbClr val="FF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28715" autoAdjust="0"/>
    <p:restoredTop sz="94660"/>
  </p:normalViewPr>
  <p:slideViewPr>
    <p:cSldViewPr>
      <p:cViewPr varScale="1">
        <p:scale>
          <a:sx n="140" d="100"/>
          <a:sy n="140" d="100"/>
        </p:scale>
        <p:origin x="450" y="12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SzTx/>
              <a:buFontTx/>
              <a:buNone/>
              <a:defRPr sz="1200">
                <a:latin typeface="Arial" charset="0"/>
              </a:defRPr>
            </a:lvl1pPr>
          </a:lstStyle>
          <a:p>
            <a:pPr>
              <a:defRPr/>
            </a:pPr>
            <a:endParaRPr lang="en-US"/>
          </a:p>
        </p:txBody>
      </p:sp>
      <p:sp>
        <p:nvSpPr>
          <p:cNvPr id="942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SzTx/>
              <a:buFontTx/>
              <a:buNone/>
              <a:defRPr sz="1200">
                <a:latin typeface="Arial" charset="0"/>
              </a:defRPr>
            </a:lvl1pPr>
          </a:lstStyle>
          <a:p>
            <a:pPr>
              <a:defRPr/>
            </a:pPr>
            <a:endParaRPr lang="en-US"/>
          </a:p>
        </p:txBody>
      </p:sp>
      <p:sp>
        <p:nvSpPr>
          <p:cNvPr id="942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SzTx/>
              <a:buFontTx/>
              <a:buNone/>
              <a:defRPr sz="1200">
                <a:latin typeface="Arial" charset="0"/>
              </a:defRPr>
            </a:lvl1pPr>
          </a:lstStyle>
          <a:p>
            <a:pPr>
              <a:defRPr/>
            </a:pPr>
            <a:endParaRPr lang="en-US"/>
          </a:p>
        </p:txBody>
      </p:sp>
      <p:sp>
        <p:nvSpPr>
          <p:cNvPr id="942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spcBef>
                <a:spcPct val="0"/>
              </a:spcBef>
              <a:buClrTx/>
              <a:buSzTx/>
              <a:buFontTx/>
              <a:buNone/>
              <a:defRPr sz="1200">
                <a:latin typeface="Arial" panose="020B0604020202020204" pitchFamily="34" charset="0"/>
              </a:defRPr>
            </a:lvl1pPr>
          </a:lstStyle>
          <a:p>
            <a:pPr>
              <a:defRPr/>
            </a:pPr>
            <a:fld id="{1761176F-A59E-4529-AC39-AFE1D384EAC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7938" y="-7938"/>
            <a:ext cx="9170988" cy="6873876"/>
            <a:chOff x="-8466" y="-8468"/>
            <a:chExt cx="9171316" cy="6874935"/>
          </a:xfrm>
        </p:grpSpPr>
        <p:cxnSp>
          <p:nvCxnSpPr>
            <p:cNvPr id="5" name="Straight Connector 4"/>
            <p:cNvCxnSpPr/>
            <p:nvPr/>
          </p:nvCxnSpPr>
          <p:spPr>
            <a:xfrm flipV="1">
              <a:off x="5130456"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7" name="Freeform 6"/>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a:xfrm>
              <a:off x="6638635"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466" y="-8468"/>
              <a:ext cx="863632"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94A2B315-F887-4433-B931-32CEB661C1EA}" type="slidenum">
              <a:rPr lang="en-US" altLang="en-US"/>
              <a:pPr>
                <a:defRPr/>
              </a:pPr>
              <a:t>‹#›</a:t>
            </a:fld>
            <a:endParaRPr lang="en-US" altLang="en-US"/>
          </a:p>
        </p:txBody>
      </p:sp>
    </p:spTree>
    <p:extLst>
      <p:ext uri="{BB962C8B-B14F-4D97-AF65-F5344CB8AC3E}">
        <p14:creationId xmlns:p14="http://schemas.microsoft.com/office/powerpoint/2010/main" val="1910109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AE0D8F-3FDD-4F6B-90CC-6FD3C667E329}" type="slidenum">
              <a:rPr lang="en-US" altLang="en-US"/>
              <a:pPr>
                <a:defRPr/>
              </a:pPr>
              <a:t>‹#›</a:t>
            </a:fld>
            <a:endParaRPr lang="en-US" altLang="en-US"/>
          </a:p>
        </p:txBody>
      </p:sp>
    </p:spTree>
    <p:extLst>
      <p:ext uri="{BB962C8B-B14F-4D97-AF65-F5344CB8AC3E}">
        <p14:creationId xmlns:p14="http://schemas.microsoft.com/office/powerpoint/2010/main" val="3001517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r>
              <a:rPr lang="en-US" altLang="en-US" sz="8000">
                <a:solidFill>
                  <a:srgbClr val="9DC3E6"/>
                </a:solidFill>
                <a:latin typeface="Arial" panose="020B0604020202020204" pitchFamily="34" charset="0"/>
              </a:rPr>
              <a:t>“</a:t>
            </a:r>
          </a:p>
        </p:txBody>
      </p:sp>
      <p:sp>
        <p:nvSpPr>
          <p:cNvPr id="6" name="TextBox 18"/>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r>
              <a:rPr lang="en-US" altLang="en-US" sz="8000">
                <a:solidFill>
                  <a:srgbClr val="9DC3E6"/>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9582227B-D5A6-4A7B-AC78-FC70A2D81FC4}" type="slidenum">
              <a:rPr lang="en-US" altLang="en-US"/>
              <a:pPr>
                <a:defRPr/>
              </a:pPr>
              <a:t>‹#›</a:t>
            </a:fld>
            <a:endParaRPr lang="en-US" altLang="en-US"/>
          </a:p>
        </p:txBody>
      </p:sp>
    </p:spTree>
    <p:extLst>
      <p:ext uri="{BB962C8B-B14F-4D97-AF65-F5344CB8AC3E}">
        <p14:creationId xmlns:p14="http://schemas.microsoft.com/office/powerpoint/2010/main" val="1660561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7C5528-5331-4BFE-8C8A-524597D1EB40}" type="slidenum">
              <a:rPr lang="en-US" altLang="en-US"/>
              <a:pPr>
                <a:defRPr/>
              </a:pPr>
              <a:t>‹#›</a:t>
            </a:fld>
            <a:endParaRPr lang="en-US" altLang="en-US"/>
          </a:p>
        </p:txBody>
      </p:sp>
    </p:spTree>
    <p:extLst>
      <p:ext uri="{BB962C8B-B14F-4D97-AF65-F5344CB8AC3E}">
        <p14:creationId xmlns:p14="http://schemas.microsoft.com/office/powerpoint/2010/main" val="3097584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r>
              <a:rPr lang="en-US" altLang="en-US" sz="8000">
                <a:solidFill>
                  <a:srgbClr val="9DC3E6"/>
                </a:solidFill>
                <a:latin typeface="Arial" panose="020B0604020202020204" pitchFamily="34" charset="0"/>
              </a:rPr>
              <a:t>“</a:t>
            </a:r>
          </a:p>
        </p:txBody>
      </p:sp>
      <p:sp>
        <p:nvSpPr>
          <p:cNvPr id="6" name="TextBox 18"/>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r>
              <a:rPr lang="en-US" altLang="en-US" sz="8000">
                <a:solidFill>
                  <a:srgbClr val="9DC3E6"/>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AEB9E9F7-5B11-49F3-81D4-E7724FD04406}" type="slidenum">
              <a:rPr lang="en-US" altLang="en-US"/>
              <a:pPr>
                <a:defRPr/>
              </a:pPr>
              <a:t>‹#›</a:t>
            </a:fld>
            <a:endParaRPr lang="en-US" altLang="en-US"/>
          </a:p>
        </p:txBody>
      </p:sp>
    </p:spTree>
    <p:extLst>
      <p:ext uri="{BB962C8B-B14F-4D97-AF65-F5344CB8AC3E}">
        <p14:creationId xmlns:p14="http://schemas.microsoft.com/office/powerpoint/2010/main" val="854447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FCD7688C-AB1E-4C7F-A3A4-D2B59F5F4D4B}" type="slidenum">
              <a:rPr lang="en-US" altLang="en-US"/>
              <a:pPr>
                <a:defRPr/>
              </a:pPr>
              <a:t>‹#›</a:t>
            </a:fld>
            <a:endParaRPr lang="en-US" altLang="en-US"/>
          </a:p>
        </p:txBody>
      </p:sp>
    </p:spTree>
    <p:extLst>
      <p:ext uri="{BB962C8B-B14F-4D97-AF65-F5344CB8AC3E}">
        <p14:creationId xmlns:p14="http://schemas.microsoft.com/office/powerpoint/2010/main" val="833298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D1BAC9-17CF-4B01-A8A7-FE44F41EBD61}" type="slidenum">
              <a:rPr lang="en-US" altLang="en-US"/>
              <a:pPr>
                <a:defRPr/>
              </a:pPr>
              <a:t>‹#›</a:t>
            </a:fld>
            <a:endParaRPr lang="en-US" altLang="en-US"/>
          </a:p>
        </p:txBody>
      </p:sp>
    </p:spTree>
    <p:extLst>
      <p:ext uri="{BB962C8B-B14F-4D97-AF65-F5344CB8AC3E}">
        <p14:creationId xmlns:p14="http://schemas.microsoft.com/office/powerpoint/2010/main" val="35962453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B85292-2E70-4DF2-B140-7A2E6941A615}" type="slidenum">
              <a:rPr lang="en-US" altLang="en-US"/>
              <a:pPr>
                <a:defRPr/>
              </a:pPr>
              <a:t>‹#›</a:t>
            </a:fld>
            <a:endParaRPr lang="en-US" altLang="en-US"/>
          </a:p>
        </p:txBody>
      </p:sp>
    </p:spTree>
    <p:extLst>
      <p:ext uri="{BB962C8B-B14F-4D97-AF65-F5344CB8AC3E}">
        <p14:creationId xmlns:p14="http://schemas.microsoft.com/office/powerpoint/2010/main" val="2553484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9144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p:txBody>
          <a:bodyPr/>
          <a:lstStyle>
            <a:lvl1pPr>
              <a:defRPr/>
            </a:lvl1pPr>
          </a:lstStyle>
          <a:p>
            <a:pPr>
              <a:defRPr/>
            </a:pPr>
            <a:endParaRPr lang="en-US"/>
          </a:p>
        </p:txBody>
      </p:sp>
      <p:sp>
        <p:nvSpPr>
          <p:cNvPr id="6" name="Rectangle 10"/>
          <p:cNvSpPr>
            <a:spLocks noGrp="1" noChangeArrowheads="1"/>
          </p:cNvSpPr>
          <p:nvPr>
            <p:ph type="ftr" sz="quarter" idx="11"/>
          </p:nvPr>
        </p:nvSpPr>
        <p:spPr/>
        <p:txBody>
          <a:bodyPr/>
          <a:lstStyle>
            <a:lvl1pPr>
              <a:defRPr/>
            </a:lvl1pPr>
          </a:lstStyle>
          <a:p>
            <a:pPr>
              <a:defRPr/>
            </a:pPr>
            <a:endParaRPr lang="en-US"/>
          </a:p>
        </p:txBody>
      </p:sp>
      <p:sp>
        <p:nvSpPr>
          <p:cNvPr id="7" name="Rectangle 11"/>
          <p:cNvSpPr>
            <a:spLocks noGrp="1" noChangeArrowheads="1"/>
          </p:cNvSpPr>
          <p:nvPr>
            <p:ph type="sldNum" sz="quarter" idx="12"/>
          </p:nvPr>
        </p:nvSpPr>
        <p:spPr/>
        <p:txBody>
          <a:bodyPr/>
          <a:lstStyle>
            <a:lvl1pPr>
              <a:defRPr/>
            </a:lvl1pPr>
          </a:lstStyle>
          <a:p>
            <a:pPr>
              <a:defRPr/>
            </a:pPr>
            <a:fld id="{C899E544-C7A9-4055-9A04-9A42E4E2C8DF}" type="slidenum">
              <a:rPr lang="en-US" altLang="en-US"/>
              <a:pPr>
                <a:defRPr/>
              </a:pPr>
              <a:t>‹#›</a:t>
            </a:fld>
            <a:endParaRPr lang="en-US" altLang="en-US"/>
          </a:p>
        </p:txBody>
      </p:sp>
    </p:spTree>
    <p:extLst>
      <p:ext uri="{BB962C8B-B14F-4D97-AF65-F5344CB8AC3E}">
        <p14:creationId xmlns:p14="http://schemas.microsoft.com/office/powerpoint/2010/main" val="318248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BE5A42-0592-4C74-8AC2-678CF6202223}" type="slidenum">
              <a:rPr lang="en-US" altLang="en-US"/>
              <a:pPr>
                <a:defRPr/>
              </a:pPr>
              <a:t>‹#›</a:t>
            </a:fld>
            <a:endParaRPr lang="en-US" altLang="en-US"/>
          </a:p>
        </p:txBody>
      </p:sp>
    </p:spTree>
    <p:extLst>
      <p:ext uri="{BB962C8B-B14F-4D97-AF65-F5344CB8AC3E}">
        <p14:creationId xmlns:p14="http://schemas.microsoft.com/office/powerpoint/2010/main" val="3366010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A7778B-3E64-458A-A3D4-CD8273122CD7}" type="slidenum">
              <a:rPr lang="en-US" altLang="en-US"/>
              <a:pPr>
                <a:defRPr/>
              </a:pPr>
              <a:t>‹#›</a:t>
            </a:fld>
            <a:endParaRPr lang="en-US" altLang="en-US"/>
          </a:p>
        </p:txBody>
      </p:sp>
    </p:spTree>
    <p:extLst>
      <p:ext uri="{BB962C8B-B14F-4D97-AF65-F5344CB8AC3E}">
        <p14:creationId xmlns:p14="http://schemas.microsoft.com/office/powerpoint/2010/main" val="3209525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96084BF-70E1-4799-A588-6D7D39CD45E9}" type="slidenum">
              <a:rPr lang="en-US" altLang="en-US"/>
              <a:pPr>
                <a:defRPr/>
              </a:pPr>
              <a:t>‹#›</a:t>
            </a:fld>
            <a:endParaRPr lang="en-US" altLang="en-US"/>
          </a:p>
        </p:txBody>
      </p:sp>
    </p:spTree>
    <p:extLst>
      <p:ext uri="{BB962C8B-B14F-4D97-AF65-F5344CB8AC3E}">
        <p14:creationId xmlns:p14="http://schemas.microsoft.com/office/powerpoint/2010/main" val="86373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C9CFF3E-0A2C-4F08-A77C-9D2F711431FE}" type="slidenum">
              <a:rPr lang="en-US" altLang="en-US"/>
              <a:pPr>
                <a:defRPr/>
              </a:pPr>
              <a:t>‹#›</a:t>
            </a:fld>
            <a:endParaRPr lang="en-US" altLang="en-US"/>
          </a:p>
        </p:txBody>
      </p:sp>
    </p:spTree>
    <p:extLst>
      <p:ext uri="{BB962C8B-B14F-4D97-AF65-F5344CB8AC3E}">
        <p14:creationId xmlns:p14="http://schemas.microsoft.com/office/powerpoint/2010/main" val="647987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6C1D6C9-00FB-4DCC-AF9F-0EE26C0604D9}" type="slidenum">
              <a:rPr lang="en-US" altLang="en-US"/>
              <a:pPr>
                <a:defRPr/>
              </a:pPr>
              <a:t>‹#›</a:t>
            </a:fld>
            <a:endParaRPr lang="en-US" altLang="en-US"/>
          </a:p>
        </p:txBody>
      </p:sp>
    </p:spTree>
    <p:extLst>
      <p:ext uri="{BB962C8B-B14F-4D97-AF65-F5344CB8AC3E}">
        <p14:creationId xmlns:p14="http://schemas.microsoft.com/office/powerpoint/2010/main" val="223163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4CF01E8-9B40-420C-BA46-9E82AE321BA5}" type="slidenum">
              <a:rPr lang="en-US" altLang="en-US"/>
              <a:pPr>
                <a:defRPr/>
              </a:pPr>
              <a:t>‹#›</a:t>
            </a:fld>
            <a:endParaRPr lang="en-US" altLang="en-US"/>
          </a:p>
        </p:txBody>
      </p:sp>
    </p:spTree>
    <p:extLst>
      <p:ext uri="{BB962C8B-B14F-4D97-AF65-F5344CB8AC3E}">
        <p14:creationId xmlns:p14="http://schemas.microsoft.com/office/powerpoint/2010/main" val="2415794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4C544C-8CBA-48F4-92F6-E40801224B29}" type="slidenum">
              <a:rPr lang="en-US" altLang="en-US"/>
              <a:pPr>
                <a:defRPr/>
              </a:pPr>
              <a:t>‹#›</a:t>
            </a:fld>
            <a:endParaRPr lang="en-US" altLang="en-US"/>
          </a:p>
        </p:txBody>
      </p:sp>
    </p:spTree>
    <p:extLst>
      <p:ext uri="{BB962C8B-B14F-4D97-AF65-F5344CB8AC3E}">
        <p14:creationId xmlns:p14="http://schemas.microsoft.com/office/powerpoint/2010/main" val="3988287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0A1AE88-67DB-4F3A-89ED-E95A1BD1F213}" type="slidenum">
              <a:rPr lang="en-US" altLang="en-US"/>
              <a:pPr>
                <a:defRPr/>
              </a:pPr>
              <a:t>‹#›</a:t>
            </a:fld>
            <a:endParaRPr lang="en-US" altLang="en-US"/>
          </a:p>
        </p:txBody>
      </p:sp>
    </p:spTree>
    <p:extLst>
      <p:ext uri="{BB962C8B-B14F-4D97-AF65-F5344CB8AC3E}">
        <p14:creationId xmlns:p14="http://schemas.microsoft.com/office/powerpoint/2010/main" val="2830655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p:cNvGrpSpPr>
            <a:grpSpLocks/>
          </p:cNvGrpSpPr>
          <p:nvPr/>
        </p:nvGrpSpPr>
        <p:grpSpPr bwMode="auto">
          <a:xfrm>
            <a:off x="-7938" y="-7938"/>
            <a:ext cx="9170988" cy="6873876"/>
            <a:chOff x="-8467" y="-8468"/>
            <a:chExt cx="9171317" cy="6874935"/>
          </a:xfrm>
        </p:grpSpPr>
        <p:sp>
          <p:nvSpPr>
            <p:cNvPr id="7" name="Freeform 6"/>
            <p:cNvSpPr/>
            <p:nvPr/>
          </p:nvSpPr>
          <p:spPr>
            <a:xfrm>
              <a:off x="-8467" y="4013290"/>
              <a:ext cx="457217"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455"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8634"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a:defRPr sz="900" smtClean="0">
                <a:solidFill>
                  <a:schemeClr val="accent1"/>
                </a:solidFill>
              </a:defRPr>
            </a:lvl1pPr>
          </a:lstStyle>
          <a:p>
            <a:pPr>
              <a:defRPr/>
            </a:pPr>
            <a:fld id="{9A15D8CB-B611-4D30-AEAC-37FC527610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14"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5" r:id="rId11"/>
    <p:sldLayoutId id="2147483910" r:id="rId12"/>
    <p:sldLayoutId id="2147483916" r:id="rId13"/>
    <p:sldLayoutId id="2147483911" r:id="rId14"/>
    <p:sldLayoutId id="2147483912" r:id="rId15"/>
    <p:sldLayoutId id="2147483913" r:id="rId16"/>
    <p:sldLayoutId id="2147483917" r:id="rId17"/>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hyperlink" Target="mailto:mydata@lausd.n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5.xml"/><Relationship Id="rId7" Type="http://schemas.openxmlformats.org/officeDocument/2006/relationships/slide" Target="slide9.xml"/><Relationship Id="rId12" Type="http://schemas.openxmlformats.org/officeDocument/2006/relationships/slide" Target="slide14.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3.xml"/><Relationship Id="rId5" Type="http://schemas.openxmlformats.org/officeDocument/2006/relationships/slide" Target="slide7.xml"/><Relationship Id="rId10" Type="http://schemas.openxmlformats.org/officeDocument/2006/relationships/slide" Target="slide12.xml"/><Relationship Id="rId4" Type="http://schemas.openxmlformats.org/officeDocument/2006/relationships/slide" Target="slide6.xml"/><Relationship Id="rId9" Type="http://schemas.openxmlformats.org/officeDocument/2006/relationships/slide" Target="slide11.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hyperlink" Target="http://notebook.lausd.net/pls/ptl/docs/PAGE/CA_LAUSD/FLDR_ORGANIZATIONS/FLDR_GENERAL_COUNSEL/BULL-1077.1%20REVISED%20120506.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hyperlink" Target="https://get.adobe.com/reader/otherversion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30300" y="2405063"/>
            <a:ext cx="5827713" cy="1646237"/>
          </a:xfrm>
          <a:solidFill>
            <a:schemeClr val="hlink"/>
          </a:solidFill>
        </p:spPr>
        <p:txBody>
          <a:bodyPr rtlCol="0"/>
          <a:lstStyle/>
          <a:p>
            <a:pPr algn="ctr" fontAlgn="auto">
              <a:spcAft>
                <a:spcPts val="0"/>
              </a:spcAft>
              <a:defRPr/>
            </a:pPr>
            <a:r>
              <a:rPr lang="en-US" altLang="en-US" sz="5000" b="1" dirty="0">
                <a:solidFill>
                  <a:schemeClr val="accent1">
                    <a:lumMod val="40000"/>
                    <a:lumOff val="60000"/>
                  </a:schemeClr>
                </a:solidFill>
              </a:rPr>
              <a:t>MyData</a:t>
            </a:r>
            <a:br>
              <a:rPr lang="en-US" altLang="en-US" sz="5000" b="1" dirty="0">
                <a:solidFill>
                  <a:schemeClr val="accent1">
                    <a:lumMod val="40000"/>
                    <a:lumOff val="60000"/>
                  </a:schemeClr>
                </a:solidFill>
              </a:rPr>
            </a:br>
            <a:r>
              <a:rPr lang="en-US" altLang="en-US" sz="5000" b="1" dirty="0">
                <a:solidFill>
                  <a:schemeClr val="accent1">
                    <a:lumMod val="40000"/>
                    <a:lumOff val="60000"/>
                  </a:schemeClr>
                </a:solidFill>
              </a:rPr>
              <a:t> Tips and Tricks</a:t>
            </a:r>
          </a:p>
        </p:txBody>
      </p:sp>
      <p:sp>
        <p:nvSpPr>
          <p:cNvPr id="4099" name="Rectangle 3"/>
          <p:cNvSpPr>
            <a:spLocks noGrp="1" noChangeArrowheads="1"/>
          </p:cNvSpPr>
          <p:nvPr>
            <p:ph type="subTitle" idx="1"/>
          </p:nvPr>
        </p:nvSpPr>
        <p:spPr>
          <a:xfrm>
            <a:off x="1593850" y="3997325"/>
            <a:ext cx="6477000" cy="1600200"/>
          </a:xfrm>
          <a:ln>
            <a:solidFill>
              <a:schemeClr val="hlink"/>
            </a:solidFill>
            <a:miter lim="800000"/>
            <a:headEnd/>
            <a:tailEnd/>
          </a:ln>
        </p:spPr>
        <p:txBody>
          <a:bodyPr rtlCol="0">
            <a:normAutofit/>
          </a:bodyPr>
          <a:lstStyle/>
          <a:p>
            <a:pPr fontAlgn="auto">
              <a:spcAft>
                <a:spcPts val="0"/>
              </a:spcAft>
              <a:buFont typeface="Wingdings 3" charset="2"/>
              <a:buNone/>
              <a:defRPr/>
            </a:pPr>
            <a:r>
              <a:rPr lang="en-US" altLang="en-US" sz="3000">
                <a:latin typeface="Verdana" panose="020B0604030504040204" pitchFamily="34" charset="0"/>
              </a:rPr>
              <a:t>A Must-Read for</a:t>
            </a:r>
          </a:p>
          <a:p>
            <a:pPr fontAlgn="auto">
              <a:spcAft>
                <a:spcPts val="0"/>
              </a:spcAft>
              <a:buFont typeface="Wingdings 3" charset="2"/>
              <a:buNone/>
              <a:defRPr/>
            </a:pPr>
            <a:r>
              <a:rPr lang="en-US" altLang="en-US" sz="3000">
                <a:latin typeface="Verdana" panose="020B0604030504040204" pitchFamily="34" charset="0"/>
              </a:rPr>
              <a:t> MyData Users</a:t>
            </a:r>
          </a:p>
        </p:txBody>
      </p:sp>
      <p:sp>
        <p:nvSpPr>
          <p:cNvPr id="7172" name="Text Box 4"/>
          <p:cNvSpPr txBox="1">
            <a:spLocks noChangeArrowheads="1"/>
          </p:cNvSpPr>
          <p:nvPr/>
        </p:nvSpPr>
        <p:spPr bwMode="auto">
          <a:xfrm>
            <a:off x="6477000" y="6324600"/>
            <a:ext cx="1905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200" i="1">
                <a:solidFill>
                  <a:schemeClr val="tx1"/>
                </a:solidFill>
                <a:latin typeface="Comic Sans MS" panose="030F0702030302020204" pitchFamily="66" charset="0"/>
              </a:rPr>
              <a:t>April 2016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Clear My Filters</a:t>
            </a:r>
          </a:p>
        </p:txBody>
      </p:sp>
      <p:sp>
        <p:nvSpPr>
          <p:cNvPr id="16387" name="Rectangle 3"/>
          <p:cNvSpPr>
            <a:spLocks noGrp="1" noChangeArrowheads="1"/>
          </p:cNvSpPr>
          <p:nvPr>
            <p:ph idx="1"/>
          </p:nvPr>
        </p:nvSpPr>
        <p:spPr/>
        <p:txBody>
          <a:bodyPr/>
          <a:lstStyle/>
          <a:p>
            <a:pPr>
              <a:buFont typeface="Wingdings" panose="05000000000000000000" pitchFamily="2" charset="2"/>
              <a:buNone/>
            </a:pPr>
            <a:r>
              <a:rPr lang="en-US" altLang="en-US" sz="2000" b="1"/>
              <a:t>After customizing a report and making changes to the filters, how do I undo the filters so I can get back to the default report?</a:t>
            </a:r>
          </a:p>
          <a:p>
            <a:pPr>
              <a:buFont typeface="Wingdings" panose="05000000000000000000" pitchFamily="2" charset="2"/>
              <a:buNone/>
            </a:pPr>
            <a:r>
              <a:rPr lang="en-US" altLang="en-US" sz="1600"/>
              <a:t>To set all filters back to the default, click on </a:t>
            </a:r>
            <a:r>
              <a:rPr lang="en-US" altLang="en-US" sz="1600" b="1"/>
              <a:t>Reset</a:t>
            </a:r>
            <a:r>
              <a:rPr lang="en-US" altLang="en-US" sz="1600"/>
              <a:t>, and select the </a:t>
            </a:r>
            <a:r>
              <a:rPr lang="en-US" altLang="en-US" sz="1600" b="1"/>
              <a:t>Reset to default values</a:t>
            </a:r>
            <a:r>
              <a:rPr lang="en-US" altLang="en-US" sz="1600"/>
              <a:t>. This will reset the filters back to the default values for that report.</a:t>
            </a:r>
          </a:p>
          <a:p>
            <a:pPr algn="ctr">
              <a:buFont typeface="Wingdings" panose="05000000000000000000" pitchFamily="2" charset="2"/>
              <a:buNone/>
            </a:pPr>
            <a:r>
              <a:rPr lang="en-US" altLang="en-US" sz="2400"/>
              <a:t> </a:t>
            </a:r>
          </a:p>
        </p:txBody>
      </p:sp>
      <p:sp>
        <p:nvSpPr>
          <p:cNvPr id="16388"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pic>
        <p:nvPicPr>
          <p:cNvPr id="16389"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71788" y="4100513"/>
            <a:ext cx="3400425" cy="1447800"/>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Using the Masking Feature</a:t>
            </a:r>
          </a:p>
        </p:txBody>
      </p:sp>
      <p:sp>
        <p:nvSpPr>
          <p:cNvPr id="17411" name="Rectangle 3"/>
          <p:cNvSpPr>
            <a:spLocks noGrp="1" noChangeArrowheads="1"/>
          </p:cNvSpPr>
          <p:nvPr>
            <p:ph idx="1"/>
          </p:nvPr>
        </p:nvSpPr>
        <p:spPr>
          <a:xfrm>
            <a:off x="609600" y="2057400"/>
            <a:ext cx="7239000" cy="3276600"/>
          </a:xfrm>
        </p:spPr>
        <p:txBody>
          <a:bodyPr/>
          <a:lstStyle/>
          <a:p>
            <a:pPr>
              <a:lnSpc>
                <a:spcPct val="90000"/>
              </a:lnSpc>
              <a:buFont typeface="Wingdings" panose="05000000000000000000" pitchFamily="2" charset="2"/>
              <a:buNone/>
            </a:pPr>
            <a:r>
              <a:rPr lang="en-US" altLang="en-US" sz="2000" b="1"/>
              <a:t>When doing PD for my staff, is there a way to prevent           the student names and ID’s from being displayed on          the screen?</a:t>
            </a:r>
          </a:p>
          <a:p>
            <a:pPr>
              <a:lnSpc>
                <a:spcPct val="90000"/>
              </a:lnSpc>
              <a:buFont typeface="Wingdings" panose="05000000000000000000" pitchFamily="2" charset="2"/>
              <a:buNone/>
            </a:pPr>
            <a:r>
              <a:rPr lang="en-US" altLang="en-US" sz="1600"/>
              <a:t>Yes, you can do this by using the masking feature. When applied, the student names and ID’s are displayed as    “xxxxx.”</a:t>
            </a:r>
          </a:p>
          <a:p>
            <a:pPr>
              <a:lnSpc>
                <a:spcPct val="90000"/>
              </a:lnSpc>
              <a:buFont typeface="Wingdings" panose="05000000000000000000" pitchFamily="2" charset="2"/>
              <a:buNone/>
            </a:pPr>
            <a:r>
              <a:rPr lang="en-US" altLang="en-US" sz="1600"/>
              <a:t>To turn on this feature, scroll down to the </a:t>
            </a:r>
            <a:r>
              <a:rPr lang="en-US" altLang="en-US" sz="1600" b="1"/>
              <a:t>Privacy Settings </a:t>
            </a:r>
            <a:r>
              <a:rPr lang="en-US" altLang="en-US" sz="1600"/>
              <a:t>filter.</a:t>
            </a:r>
            <a:r>
              <a:rPr lang="en-US" altLang="en-US" sz="1600" b="1"/>
              <a:t> </a:t>
            </a:r>
            <a:r>
              <a:rPr lang="en-US" altLang="en-US" sz="1600"/>
              <a:t>In the </a:t>
            </a:r>
            <a:r>
              <a:rPr lang="en-US" altLang="en-US" sz="1600" b="1"/>
              <a:t>Enable Masking</a:t>
            </a:r>
            <a:r>
              <a:rPr lang="en-US" altLang="en-US" sz="1600"/>
              <a:t> filter, change the setting to Yes, then click </a:t>
            </a:r>
            <a:r>
              <a:rPr lang="en-US" altLang="en-US" sz="1600" b="1"/>
              <a:t>Apply</a:t>
            </a:r>
            <a:r>
              <a:rPr lang="en-US" altLang="en-US" sz="1600"/>
              <a:t>. The student names will now be displayed as “xxxxx.”</a:t>
            </a:r>
          </a:p>
          <a:p>
            <a:pPr>
              <a:lnSpc>
                <a:spcPct val="90000"/>
              </a:lnSpc>
              <a:buFont typeface="Wingdings" panose="05000000000000000000" pitchFamily="2" charset="2"/>
              <a:buNone/>
            </a:pPr>
            <a:endParaRPr lang="en-US" altLang="en-US" sz="2100"/>
          </a:p>
          <a:p>
            <a:pPr>
              <a:lnSpc>
                <a:spcPct val="90000"/>
              </a:lnSpc>
              <a:buFont typeface="Wingdings" panose="05000000000000000000" pitchFamily="2" charset="2"/>
              <a:buNone/>
            </a:pPr>
            <a:endParaRPr lang="en-US" altLang="en-US"/>
          </a:p>
        </p:txBody>
      </p:sp>
      <p:sp>
        <p:nvSpPr>
          <p:cNvPr id="17412"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sp>
        <p:nvSpPr>
          <p:cNvPr id="17413" name="Text Box 10"/>
          <p:cNvSpPr txBox="1">
            <a:spLocks noChangeArrowheads="1"/>
          </p:cNvSpPr>
          <p:nvPr/>
        </p:nvSpPr>
        <p:spPr bwMode="auto">
          <a:xfrm>
            <a:off x="4495800" y="4622800"/>
            <a:ext cx="3352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lnSpc>
                <a:spcPct val="80000"/>
              </a:lnSpc>
              <a:spcBef>
                <a:spcPct val="20000"/>
              </a:spcBef>
              <a:buClr>
                <a:schemeClr val="folHlink"/>
              </a:buClr>
              <a:buSzPct val="90000"/>
              <a:buFont typeface="Wingdings" panose="05000000000000000000" pitchFamily="2" charset="2"/>
              <a:buNone/>
            </a:pPr>
            <a:r>
              <a:rPr lang="en-US" altLang="en-US" sz="1600">
                <a:solidFill>
                  <a:schemeClr val="tx1"/>
                </a:solidFill>
                <a:latin typeface="Arial" panose="020B0604020202020204" pitchFamily="34" charset="0"/>
              </a:rPr>
              <a:t>Note: The masking feature is currently available only on the Classroom dashboard reports.</a:t>
            </a:r>
          </a:p>
        </p:txBody>
      </p:sp>
      <p:pic>
        <p:nvPicPr>
          <p:cNvPr id="17414"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4486275"/>
            <a:ext cx="2286000" cy="1695450"/>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Printing Reports</a:t>
            </a:r>
          </a:p>
        </p:txBody>
      </p:sp>
      <p:sp>
        <p:nvSpPr>
          <p:cNvPr id="18435" name="Rectangle 3"/>
          <p:cNvSpPr>
            <a:spLocks noGrp="1" noChangeArrowheads="1"/>
          </p:cNvSpPr>
          <p:nvPr>
            <p:ph idx="1"/>
          </p:nvPr>
        </p:nvSpPr>
        <p:spPr>
          <a:xfrm>
            <a:off x="609600" y="2095500"/>
            <a:ext cx="6934200" cy="3771900"/>
          </a:xfrm>
        </p:spPr>
        <p:txBody>
          <a:bodyPr/>
          <a:lstStyle/>
          <a:p>
            <a:pPr>
              <a:lnSpc>
                <a:spcPct val="80000"/>
              </a:lnSpc>
              <a:buFont typeface="Wingdings" panose="05000000000000000000" pitchFamily="2" charset="2"/>
              <a:buNone/>
            </a:pPr>
            <a:r>
              <a:rPr lang="en-US" altLang="en-US" sz="2000" b="1"/>
              <a:t>I printed a report, but the filters on the left side are taking too much space and I cannot see the entire report on one page. How can I get a clean, formatted     copy of the report?</a:t>
            </a:r>
          </a:p>
          <a:p>
            <a:pPr>
              <a:lnSpc>
                <a:spcPct val="80000"/>
              </a:lnSpc>
              <a:buFont typeface="Wingdings" panose="05000000000000000000" pitchFamily="2" charset="2"/>
              <a:buNone/>
            </a:pPr>
            <a:r>
              <a:rPr lang="en-US" altLang="en-US" sz="1600"/>
              <a:t>To print a report, click the </a:t>
            </a:r>
            <a:r>
              <a:rPr lang="en-US" altLang="en-US" sz="1600" b="1"/>
              <a:t>Print</a:t>
            </a:r>
            <a:r>
              <a:rPr lang="en-US" altLang="en-US" sz="1600"/>
              <a:t> link located under the report and select </a:t>
            </a:r>
            <a:r>
              <a:rPr lang="en-US" altLang="en-US" sz="1600" b="1"/>
              <a:t>Printable PDF</a:t>
            </a:r>
            <a:r>
              <a:rPr lang="en-US" altLang="en-US" sz="1600"/>
              <a:t>. This will give you a formatted copy of the report.</a:t>
            </a:r>
          </a:p>
          <a:p>
            <a:pPr>
              <a:lnSpc>
                <a:spcPct val="80000"/>
              </a:lnSpc>
              <a:buFont typeface="Wingdings" panose="05000000000000000000" pitchFamily="2" charset="2"/>
              <a:buNone/>
            </a:pPr>
            <a:endParaRPr lang="en-US" altLang="en-US" sz="2000"/>
          </a:p>
          <a:p>
            <a:pPr algn="ctr">
              <a:lnSpc>
                <a:spcPct val="80000"/>
              </a:lnSpc>
              <a:buFont typeface="Wingdings" panose="05000000000000000000" pitchFamily="2" charset="2"/>
              <a:buNone/>
            </a:pPr>
            <a:endParaRPr lang="en-US" altLang="en-US" sz="2000"/>
          </a:p>
          <a:p>
            <a:pPr>
              <a:lnSpc>
                <a:spcPct val="80000"/>
              </a:lnSpc>
              <a:buFont typeface="Wingdings" panose="05000000000000000000" pitchFamily="2" charset="2"/>
              <a:buNone/>
            </a:pPr>
            <a:endParaRPr lang="en-US" altLang="en-US" sz="2000"/>
          </a:p>
          <a:p>
            <a:pPr>
              <a:lnSpc>
                <a:spcPct val="80000"/>
              </a:lnSpc>
              <a:buFont typeface="Wingdings" panose="05000000000000000000" pitchFamily="2" charset="2"/>
              <a:buNone/>
            </a:pPr>
            <a:endParaRPr lang="en-US" altLang="en-US" sz="1600"/>
          </a:p>
          <a:p>
            <a:pPr>
              <a:lnSpc>
                <a:spcPct val="80000"/>
              </a:lnSpc>
              <a:buFont typeface="Wingdings" panose="05000000000000000000" pitchFamily="2" charset="2"/>
              <a:buNone/>
            </a:pPr>
            <a:r>
              <a:rPr lang="en-US" altLang="en-US" sz="1600"/>
              <a:t>Do not use the print function of the browser, as this will give you a             screen-shot version of the report, not a formatted version that is             ready for printing.</a:t>
            </a:r>
          </a:p>
          <a:p>
            <a:pPr>
              <a:lnSpc>
                <a:spcPct val="80000"/>
              </a:lnSpc>
              <a:buFont typeface="Wingdings" panose="05000000000000000000" pitchFamily="2" charset="2"/>
              <a:buNone/>
            </a:pPr>
            <a:endParaRPr lang="en-US" altLang="en-US" sz="2000"/>
          </a:p>
          <a:p>
            <a:pPr>
              <a:lnSpc>
                <a:spcPct val="80000"/>
              </a:lnSpc>
              <a:buFont typeface="Wingdings" panose="05000000000000000000" pitchFamily="2" charset="2"/>
              <a:buNone/>
            </a:pPr>
            <a:endParaRPr lang="en-US" altLang="en-US" sz="2000"/>
          </a:p>
        </p:txBody>
      </p:sp>
      <p:sp>
        <p:nvSpPr>
          <p:cNvPr id="18436"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pic>
        <p:nvPicPr>
          <p:cNvPr id="1843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733800"/>
            <a:ext cx="2259013" cy="1295400"/>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sz="3800" b="1" dirty="0">
                <a:solidFill>
                  <a:schemeClr val="accent1">
                    <a:lumMod val="40000"/>
                    <a:lumOff val="60000"/>
                  </a:schemeClr>
                </a:solidFill>
              </a:rPr>
              <a:t>Downloading Reports to MS-Excel</a:t>
            </a:r>
          </a:p>
        </p:txBody>
      </p:sp>
      <p:sp>
        <p:nvSpPr>
          <p:cNvPr id="19459" name="Rectangle 3"/>
          <p:cNvSpPr>
            <a:spLocks noGrp="1" noChangeArrowheads="1"/>
          </p:cNvSpPr>
          <p:nvPr>
            <p:ph idx="1"/>
          </p:nvPr>
        </p:nvSpPr>
        <p:spPr>
          <a:xfrm>
            <a:off x="609600" y="2066925"/>
            <a:ext cx="6858000" cy="4105275"/>
          </a:xfrm>
        </p:spPr>
        <p:txBody>
          <a:bodyPr/>
          <a:lstStyle/>
          <a:p>
            <a:pPr>
              <a:lnSpc>
                <a:spcPct val="90000"/>
              </a:lnSpc>
              <a:buFont typeface="Wingdings" panose="05000000000000000000" pitchFamily="2" charset="2"/>
              <a:buNone/>
            </a:pPr>
            <a:r>
              <a:rPr lang="en-US" altLang="en-US" sz="2000" b="1"/>
              <a:t>Can I download a report to Excel ?</a:t>
            </a:r>
          </a:p>
          <a:p>
            <a:pPr>
              <a:lnSpc>
                <a:spcPct val="90000"/>
              </a:lnSpc>
              <a:buFont typeface="Wingdings" panose="05000000000000000000" pitchFamily="2" charset="2"/>
              <a:buNone/>
            </a:pPr>
            <a:endParaRPr lang="en-US" altLang="en-US" sz="2000" b="1"/>
          </a:p>
          <a:p>
            <a:pPr>
              <a:lnSpc>
                <a:spcPct val="90000"/>
              </a:lnSpc>
              <a:buFont typeface="Wingdings" panose="05000000000000000000" pitchFamily="2" charset="2"/>
              <a:buNone/>
            </a:pPr>
            <a:r>
              <a:rPr lang="en-US" altLang="en-US" sz="1600"/>
              <a:t>Yes, most of the reports in MyData are capable of being downloaded to Excel. The only reports that cannot be downloaded are the Student Comprehensive Reports.</a:t>
            </a:r>
          </a:p>
          <a:p>
            <a:pPr>
              <a:lnSpc>
                <a:spcPct val="90000"/>
              </a:lnSpc>
              <a:buFont typeface="Wingdings" panose="05000000000000000000" pitchFamily="2" charset="2"/>
              <a:buNone/>
            </a:pPr>
            <a:r>
              <a:rPr lang="en-US" altLang="en-US" sz="1600"/>
              <a:t>To download to Excel, click on the </a:t>
            </a:r>
            <a:r>
              <a:rPr lang="en-US" altLang="en-US" sz="1600" b="1"/>
              <a:t>Export</a:t>
            </a:r>
            <a:r>
              <a:rPr lang="en-US" altLang="en-US" sz="1600"/>
              <a:t> link under the report and select </a:t>
            </a:r>
            <a:r>
              <a:rPr lang="en-US" altLang="en-US" sz="1600" b="1"/>
              <a:t>Excel &gt; Excel 2007+</a:t>
            </a:r>
            <a:r>
              <a:rPr lang="en-US" altLang="en-US" sz="1600"/>
              <a:t>. </a:t>
            </a:r>
          </a:p>
          <a:p>
            <a:pPr>
              <a:lnSpc>
                <a:spcPct val="90000"/>
              </a:lnSpc>
              <a:buFont typeface="Wingdings" panose="05000000000000000000" pitchFamily="2" charset="2"/>
              <a:buNone/>
            </a:pPr>
            <a:endParaRPr lang="en-US" altLang="en-US"/>
          </a:p>
        </p:txBody>
      </p:sp>
      <p:sp>
        <p:nvSpPr>
          <p:cNvPr id="19460"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pic>
        <p:nvPicPr>
          <p:cNvPr id="1946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14663" y="4267200"/>
            <a:ext cx="3114675" cy="1724025"/>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MyData Assistance</a:t>
            </a:r>
          </a:p>
        </p:txBody>
      </p:sp>
      <p:sp>
        <p:nvSpPr>
          <p:cNvPr id="20483" name="Rectangle 3"/>
          <p:cNvSpPr>
            <a:spLocks noGrp="1" noChangeArrowheads="1"/>
          </p:cNvSpPr>
          <p:nvPr>
            <p:ph idx="1"/>
          </p:nvPr>
        </p:nvSpPr>
        <p:spPr/>
        <p:txBody>
          <a:bodyPr/>
          <a:lstStyle/>
          <a:p>
            <a:pPr>
              <a:buFont typeface="Wingdings" panose="05000000000000000000" pitchFamily="2" charset="2"/>
              <a:buNone/>
            </a:pPr>
            <a:r>
              <a:rPr lang="en-US" altLang="en-US" sz="2000"/>
              <a:t>For MyData assistance, the following options are available to you:</a:t>
            </a:r>
          </a:p>
          <a:p>
            <a:pPr>
              <a:buFont typeface="Wingdings" panose="05000000000000000000" pitchFamily="2" charset="2"/>
              <a:buNone/>
            </a:pPr>
            <a:endParaRPr lang="en-US" altLang="en-US" sz="2000"/>
          </a:p>
          <a:p>
            <a:pPr>
              <a:buFont typeface="Wingdings" panose="05000000000000000000" pitchFamily="2" charset="2"/>
              <a:buNone/>
            </a:pPr>
            <a:r>
              <a:rPr lang="en-US" altLang="en-US" sz="1600"/>
              <a:t>ITD Helpdesk		(213) 241-5200</a:t>
            </a:r>
          </a:p>
          <a:p>
            <a:pPr>
              <a:buFont typeface="Wingdings 3" panose="05040102010807070707" pitchFamily="18" charset="2"/>
              <a:buNone/>
            </a:pPr>
            <a:r>
              <a:rPr lang="en-US" altLang="en-US" sz="1600"/>
              <a:t>MyData Phone		(213) 241-3014 </a:t>
            </a:r>
            <a:r>
              <a:rPr lang="en-US" altLang="en-US" sz="1600" u="sng"/>
              <a:t>or</a:t>
            </a:r>
            <a:r>
              <a:rPr lang="en-US" altLang="en-US" sz="1600"/>
              <a:t> (213) 241-0503</a:t>
            </a:r>
          </a:p>
          <a:p>
            <a:pPr>
              <a:buFont typeface="Wingdings 3" panose="05040102010807070707" pitchFamily="18" charset="2"/>
              <a:buNone/>
            </a:pPr>
            <a:r>
              <a:rPr lang="en-US" altLang="en-US" sz="1600"/>
              <a:t>MyData Fax		(213) 241-8420</a:t>
            </a:r>
          </a:p>
          <a:p>
            <a:pPr>
              <a:buFont typeface="Wingdings" panose="05000000000000000000" pitchFamily="2" charset="2"/>
              <a:buNone/>
            </a:pPr>
            <a:r>
              <a:rPr lang="en-US" altLang="en-US" sz="1600"/>
              <a:t>MyData Trainers		</a:t>
            </a:r>
            <a:r>
              <a:rPr lang="en-US" altLang="en-US" sz="1600">
                <a:hlinkClick r:id="rId2"/>
              </a:rPr>
              <a:t>mydata@lausd.net</a:t>
            </a:r>
            <a:endParaRPr lang="en-US" altLang="en-US" sz="1600"/>
          </a:p>
        </p:txBody>
      </p:sp>
      <p:sp>
        <p:nvSpPr>
          <p:cNvPr id="20484"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3"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p:txBody>
          <a:bodyPr rtlCol="0">
            <a:normAutofit fontScale="92500" lnSpcReduction="10000"/>
          </a:bodyPr>
          <a:lstStyle/>
          <a:p>
            <a:pPr fontAlgn="auto">
              <a:lnSpc>
                <a:spcPct val="90000"/>
              </a:lnSpc>
              <a:spcAft>
                <a:spcPts val="0"/>
              </a:spcAft>
              <a:buFont typeface="Wingdings" panose="05000000000000000000" pitchFamily="2" charset="2"/>
              <a:buNone/>
              <a:defRPr/>
            </a:pPr>
            <a:r>
              <a:rPr lang="en-US" altLang="en-US" sz="3600" dirty="0">
                <a:solidFill>
                  <a:schemeClr val="tx1">
                    <a:lumMod val="75000"/>
                    <a:lumOff val="25000"/>
                  </a:schemeClr>
                </a:solidFill>
              </a:rPr>
              <a:t>Congratulations!  You just got a MyData account.  Now what?</a:t>
            </a:r>
          </a:p>
          <a:p>
            <a:pPr fontAlgn="auto">
              <a:lnSpc>
                <a:spcPct val="90000"/>
              </a:lnSpc>
              <a:spcAft>
                <a:spcPts val="0"/>
              </a:spcAft>
              <a:buFont typeface="Wingdings" panose="05000000000000000000" pitchFamily="2" charset="2"/>
              <a:buNone/>
              <a:defRPr/>
            </a:pPr>
            <a:endParaRPr lang="en-US" altLang="en-US" sz="3600" dirty="0">
              <a:solidFill>
                <a:schemeClr val="tx1">
                  <a:lumMod val="75000"/>
                  <a:lumOff val="25000"/>
                </a:schemeClr>
              </a:solidFill>
            </a:endParaRPr>
          </a:p>
          <a:p>
            <a:pPr fontAlgn="auto">
              <a:lnSpc>
                <a:spcPct val="90000"/>
              </a:lnSpc>
              <a:spcAft>
                <a:spcPts val="0"/>
              </a:spcAft>
              <a:buFont typeface="Wingdings" panose="05000000000000000000" pitchFamily="2" charset="2"/>
              <a:buNone/>
              <a:defRPr/>
            </a:pPr>
            <a:r>
              <a:rPr lang="en-US" altLang="en-US" sz="2200" dirty="0">
                <a:solidFill>
                  <a:schemeClr val="tx1">
                    <a:lumMod val="75000"/>
                    <a:lumOff val="25000"/>
                  </a:schemeClr>
                </a:solidFill>
              </a:rPr>
              <a:t>If this is the first time you are navigating within MyData, please make sure you go through the rest of these slides. These will tell you what hardware and software requirements and settings you will need to ensure a successful and smooth MyData experience.</a:t>
            </a:r>
          </a:p>
          <a:p>
            <a:pPr fontAlgn="auto">
              <a:lnSpc>
                <a:spcPct val="90000"/>
              </a:lnSpc>
              <a:spcAft>
                <a:spcPts val="0"/>
              </a:spcAft>
              <a:buFont typeface="Wingdings" panose="05000000000000000000" pitchFamily="2" charset="2"/>
              <a:buNone/>
              <a:defRPr/>
            </a:pPr>
            <a:endParaRPr lang="en-US" altLang="en-US" sz="2100" dirty="0">
              <a:solidFill>
                <a:schemeClr val="tx1">
                  <a:lumMod val="75000"/>
                  <a:lumOff val="25000"/>
                </a:schemeClr>
              </a:solidFill>
            </a:endParaRPr>
          </a:p>
          <a:p>
            <a:pPr fontAlgn="auto">
              <a:lnSpc>
                <a:spcPct val="90000"/>
              </a:lnSpc>
              <a:spcAft>
                <a:spcPts val="0"/>
              </a:spcAft>
              <a:buFont typeface="Wingdings" panose="05000000000000000000" pitchFamily="2" charset="2"/>
              <a:buNone/>
              <a:defRPr/>
            </a:pPr>
            <a:r>
              <a:rPr lang="en-US" altLang="en-US" sz="2200" dirty="0">
                <a:solidFill>
                  <a:schemeClr val="tx1">
                    <a:lumMod val="75000"/>
                    <a:lumOff val="25000"/>
                  </a:schemeClr>
                </a:solidFill>
              </a:rPr>
              <a:t>Happy trails to you!</a:t>
            </a:r>
          </a:p>
          <a:p>
            <a:pPr fontAlgn="auto">
              <a:lnSpc>
                <a:spcPct val="90000"/>
              </a:lnSpc>
              <a:spcAft>
                <a:spcPts val="0"/>
              </a:spcAft>
              <a:buFont typeface="Wingdings" panose="05000000000000000000" pitchFamily="2" charset="2"/>
              <a:buNone/>
              <a:defRPr/>
            </a:pPr>
            <a:endParaRPr lang="en-US" altLang="en-US" sz="2100" dirty="0">
              <a:solidFill>
                <a:schemeClr val="tx1">
                  <a:lumMod val="75000"/>
                  <a:lumOff val="25000"/>
                </a:schemeClr>
              </a:solidFill>
            </a:endParaRPr>
          </a:p>
          <a:p>
            <a:pPr fontAlgn="auto">
              <a:lnSpc>
                <a:spcPct val="90000"/>
              </a:lnSpc>
              <a:spcAft>
                <a:spcPts val="0"/>
              </a:spcAft>
              <a:buFont typeface="Wingdings" panose="05000000000000000000" pitchFamily="2" charset="2"/>
              <a:buNone/>
              <a:defRPr/>
            </a:pPr>
            <a:endParaRPr lang="en-US" altLang="en-US" sz="2000" dirty="0">
              <a:solidFill>
                <a:schemeClr val="tx1">
                  <a:lumMod val="75000"/>
                  <a:lumOff val="25000"/>
                </a:schemeClr>
              </a:solidFill>
            </a:endParaRPr>
          </a:p>
        </p:txBody>
      </p:sp>
      <p:sp>
        <p:nvSpPr>
          <p:cNvPr id="8195" name="Text Box 5"/>
          <p:cNvSpPr txBox="1">
            <a:spLocks noChangeArrowheads="1"/>
          </p:cNvSpPr>
          <p:nvPr/>
        </p:nvSpPr>
        <p:spPr bwMode="auto">
          <a:xfrm>
            <a:off x="6172200" y="6324600"/>
            <a:ext cx="2514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Arial" panose="020B0604020202020204" pitchFamily="34" charset="0"/>
              </a:rPr>
              <a:t>Click to continue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Table of Contents</a:t>
            </a:r>
          </a:p>
        </p:txBody>
      </p:sp>
      <p:sp>
        <p:nvSpPr>
          <p:cNvPr id="6147" name="Rectangle 3"/>
          <p:cNvSpPr>
            <a:spLocks noGrp="1" noChangeArrowheads="1"/>
          </p:cNvSpPr>
          <p:nvPr>
            <p:ph idx="1"/>
          </p:nvPr>
        </p:nvSpPr>
        <p:spPr/>
        <p:txBody>
          <a:bodyPr rtlCol="0">
            <a:normAutofit fontScale="77500" lnSpcReduction="20000"/>
          </a:bodyPr>
          <a:lstStyle/>
          <a:p>
            <a:pPr fontAlgn="auto">
              <a:lnSpc>
                <a:spcPct val="90000"/>
              </a:lnSpc>
              <a:spcAft>
                <a:spcPts val="0"/>
              </a:spcAft>
              <a:buFont typeface="Wingdings" panose="05000000000000000000" pitchFamily="2" charset="2"/>
              <a:buNone/>
              <a:defRPr/>
            </a:pPr>
            <a:r>
              <a:rPr lang="en-US" altLang="en-US" sz="2600" dirty="0">
                <a:solidFill>
                  <a:schemeClr val="tx1">
                    <a:lumMod val="75000"/>
                    <a:lumOff val="25000"/>
                  </a:schemeClr>
                </a:solidFill>
              </a:rPr>
              <a:t>Click on a topic to get to that slide:</a:t>
            </a:r>
          </a:p>
          <a:p>
            <a:pPr fontAlgn="auto">
              <a:lnSpc>
                <a:spcPct val="90000"/>
              </a:lnSpc>
              <a:spcAft>
                <a:spcPts val="0"/>
              </a:spcAft>
              <a:buFont typeface="Wingdings" panose="05000000000000000000" pitchFamily="2" charset="2"/>
              <a:buNone/>
              <a:defRPr/>
            </a:pPr>
            <a:endParaRPr lang="en-US" altLang="en-US" sz="20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2" action="ppaction://hlinksldjump"/>
              </a:rPr>
              <a:t>Minimum System Requirements</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3" action="ppaction://hlinksldjump"/>
              </a:rPr>
              <a:t>Browser Compatibility</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4" action="ppaction://hlinksldjump"/>
              </a:rPr>
              <a:t>Reviewing LAUSD’s Information Protection Policy</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5" action="ppaction://hlinksldjump"/>
              </a:rPr>
              <a:t>Downloading Adobe Acrobat (for Detail Reports)</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6" action="ppaction://hlinksldjump"/>
              </a:rPr>
              <a:t>Disabling Pop-up Blockers</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7" action="ppaction://hlinksldjump"/>
              </a:rPr>
              <a:t>Blue vs Black Numbers</a:t>
            </a:r>
            <a:r>
              <a:rPr lang="en-US" altLang="en-US" sz="2100" dirty="0">
                <a:solidFill>
                  <a:schemeClr val="tx1">
                    <a:lumMod val="75000"/>
                    <a:lumOff val="25000"/>
                  </a:schemeClr>
                </a:solidFill>
              </a:rPr>
              <a:t> </a:t>
            </a: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8" action="ppaction://hlinksldjump"/>
              </a:rPr>
              <a:t>Clear My Filters</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9" action="ppaction://hlinksldjump"/>
              </a:rPr>
              <a:t>Using the Masking Feature</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10" action="ppaction://hlinksldjump"/>
              </a:rPr>
              <a:t>Printing Reports</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11" action="ppaction://hlinksldjump"/>
              </a:rPr>
              <a:t>Downloading Reports to MS-Excel</a:t>
            </a:r>
            <a:endParaRPr lang="en-US" altLang="en-US" sz="2100" dirty="0">
              <a:solidFill>
                <a:schemeClr val="tx1">
                  <a:lumMod val="75000"/>
                  <a:lumOff val="25000"/>
                </a:schemeClr>
              </a:solidFill>
            </a:endParaRPr>
          </a:p>
          <a:p>
            <a:pPr fontAlgn="auto">
              <a:lnSpc>
                <a:spcPct val="90000"/>
              </a:lnSpc>
              <a:spcAft>
                <a:spcPts val="0"/>
              </a:spcAft>
              <a:buFont typeface="Wingdings 3" charset="2"/>
              <a:buChar char=""/>
              <a:defRPr/>
            </a:pPr>
            <a:r>
              <a:rPr lang="en-US" altLang="en-US" sz="2100" dirty="0">
                <a:solidFill>
                  <a:schemeClr val="tx1">
                    <a:lumMod val="75000"/>
                    <a:lumOff val="25000"/>
                  </a:schemeClr>
                </a:solidFill>
                <a:hlinkClick r:id="rId12" action="ppaction://hlinksldjump"/>
              </a:rPr>
              <a:t>MyData Assistance</a:t>
            </a:r>
            <a:endParaRPr lang="en-US" altLang="en-US" sz="2100" dirty="0">
              <a:solidFill>
                <a:schemeClr val="tx1">
                  <a:lumMod val="75000"/>
                  <a:lumOff val="2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chemeClr val="hlink"/>
          </a:solidFill>
        </p:spPr>
        <p:txBody>
          <a:bodyPr rtlCol="0">
            <a:normAutofit fontScale="90000"/>
          </a:bodyPr>
          <a:lstStyle/>
          <a:p>
            <a:pPr fontAlgn="auto">
              <a:spcAft>
                <a:spcPts val="0"/>
              </a:spcAft>
              <a:defRPr/>
            </a:pPr>
            <a:r>
              <a:rPr lang="en-US" altLang="en-US" b="1" dirty="0">
                <a:solidFill>
                  <a:schemeClr val="accent1">
                    <a:lumMod val="40000"/>
                    <a:lumOff val="60000"/>
                  </a:schemeClr>
                </a:solidFill>
              </a:rPr>
              <a:t>Minimum System Requirements to Run MyData Reports</a:t>
            </a:r>
          </a:p>
        </p:txBody>
      </p:sp>
      <p:sp>
        <p:nvSpPr>
          <p:cNvPr id="7171" name="Rectangle 3"/>
          <p:cNvSpPr>
            <a:spLocks noGrp="1" noChangeArrowheads="1"/>
          </p:cNvSpPr>
          <p:nvPr>
            <p:ph idx="1"/>
          </p:nvPr>
        </p:nvSpPr>
        <p:spPr>
          <a:xfrm>
            <a:off x="609600" y="2057400"/>
            <a:ext cx="7543800" cy="4191000"/>
          </a:xfrm>
        </p:spPr>
        <p:txBody>
          <a:bodyPr rtlCol="0">
            <a:normAutofit fontScale="92500"/>
          </a:bodyPr>
          <a:lstStyle/>
          <a:p>
            <a:pPr fontAlgn="auto">
              <a:lnSpc>
                <a:spcPct val="90000"/>
              </a:lnSpc>
              <a:spcAft>
                <a:spcPts val="0"/>
              </a:spcAft>
              <a:buFont typeface="Wingdings" panose="05000000000000000000" pitchFamily="2" charset="2"/>
              <a:buNone/>
              <a:defRPr/>
            </a:pPr>
            <a:r>
              <a:rPr lang="en-US" altLang="en-US" sz="2200" b="1" dirty="0">
                <a:solidFill>
                  <a:schemeClr val="tx1">
                    <a:lumMod val="75000"/>
                    <a:lumOff val="25000"/>
                  </a:schemeClr>
                </a:solidFill>
              </a:rPr>
              <a:t>Before using MyData, please make sure that your computer meets the following minimum system requirements:</a:t>
            </a:r>
          </a:p>
          <a:p>
            <a:pPr fontAlgn="auto">
              <a:lnSpc>
                <a:spcPct val="90000"/>
              </a:lnSpc>
              <a:spcAft>
                <a:spcPts val="0"/>
              </a:spcAft>
              <a:buFont typeface="Wingdings" panose="05000000000000000000" pitchFamily="2" charset="2"/>
              <a:buNone/>
              <a:defRPr/>
            </a:pPr>
            <a:endParaRPr lang="en-US" altLang="en-US" sz="2000" b="1" dirty="0">
              <a:solidFill>
                <a:schemeClr val="tx1">
                  <a:lumMod val="75000"/>
                  <a:lumOff val="25000"/>
                </a:schemeClr>
              </a:solidFill>
            </a:endParaRPr>
          </a:p>
          <a:p>
            <a:pPr fontAlgn="auto">
              <a:lnSpc>
                <a:spcPct val="90000"/>
              </a:lnSpc>
              <a:spcAft>
                <a:spcPts val="0"/>
              </a:spcAft>
              <a:buFont typeface="Wingdings" panose="05000000000000000000" pitchFamily="2" charset="2"/>
              <a:buNone/>
              <a:defRPr/>
            </a:pPr>
            <a:r>
              <a:rPr lang="en-US" altLang="en-US" sz="1700" b="1" dirty="0">
                <a:solidFill>
                  <a:schemeClr val="tx1">
                    <a:lumMod val="75000"/>
                    <a:lumOff val="25000"/>
                  </a:schemeClr>
                </a:solidFill>
              </a:rPr>
              <a:t>PC</a:t>
            </a:r>
            <a:r>
              <a:rPr lang="en-US" altLang="en-US" sz="1700" dirty="0">
                <a:solidFill>
                  <a:schemeClr val="tx1">
                    <a:lumMod val="75000"/>
                    <a:lumOff val="25000"/>
                  </a:schemeClr>
                </a:solidFill>
              </a:rPr>
              <a:t> users:</a:t>
            </a:r>
          </a:p>
          <a:p>
            <a:pPr fontAlgn="auto">
              <a:lnSpc>
                <a:spcPct val="90000"/>
              </a:lnSpc>
              <a:spcAft>
                <a:spcPts val="0"/>
              </a:spcAft>
              <a:buFont typeface="Wingdings 3" charset="2"/>
              <a:buChar char=""/>
              <a:defRPr/>
            </a:pPr>
            <a:r>
              <a:rPr lang="en-US" altLang="en-US" sz="1700" dirty="0">
                <a:solidFill>
                  <a:schemeClr val="tx1">
                    <a:lumMod val="75000"/>
                    <a:lumOff val="25000"/>
                  </a:schemeClr>
                </a:solidFill>
              </a:rPr>
              <a:t>MS Windows Win7 or higher</a:t>
            </a:r>
          </a:p>
          <a:p>
            <a:pPr fontAlgn="auto">
              <a:lnSpc>
                <a:spcPct val="90000"/>
              </a:lnSpc>
              <a:spcAft>
                <a:spcPts val="0"/>
              </a:spcAft>
              <a:buFont typeface="Wingdings 3" charset="2"/>
              <a:buChar char=""/>
              <a:defRPr/>
            </a:pPr>
            <a:r>
              <a:rPr lang="en-US" altLang="en-US" sz="1700" dirty="0">
                <a:solidFill>
                  <a:schemeClr val="tx1">
                    <a:lumMod val="75000"/>
                    <a:lumOff val="25000"/>
                  </a:schemeClr>
                </a:solidFill>
              </a:rPr>
              <a:t>Mozilla Firefox v40 or higher</a:t>
            </a:r>
          </a:p>
          <a:p>
            <a:pPr fontAlgn="auto">
              <a:lnSpc>
                <a:spcPct val="90000"/>
              </a:lnSpc>
              <a:spcAft>
                <a:spcPts val="0"/>
              </a:spcAft>
              <a:buFont typeface="Wingdings 3" charset="2"/>
              <a:buChar char=""/>
              <a:defRPr/>
            </a:pPr>
            <a:r>
              <a:rPr lang="en-US" altLang="en-US" sz="1700" dirty="0">
                <a:solidFill>
                  <a:schemeClr val="tx1">
                    <a:lumMod val="75000"/>
                    <a:lumOff val="25000"/>
                  </a:schemeClr>
                </a:solidFill>
              </a:rPr>
              <a:t>Adobe Acrobat Reader v.7 or higher</a:t>
            </a:r>
          </a:p>
          <a:p>
            <a:pPr fontAlgn="auto">
              <a:lnSpc>
                <a:spcPct val="90000"/>
              </a:lnSpc>
              <a:spcAft>
                <a:spcPts val="0"/>
              </a:spcAft>
              <a:buFont typeface="Wingdings" panose="05000000000000000000" pitchFamily="2" charset="2"/>
              <a:buNone/>
              <a:defRPr/>
            </a:pPr>
            <a:endParaRPr lang="en-US" altLang="en-US" sz="1700" dirty="0">
              <a:solidFill>
                <a:schemeClr val="tx1">
                  <a:lumMod val="75000"/>
                  <a:lumOff val="25000"/>
                </a:schemeClr>
              </a:solidFill>
            </a:endParaRPr>
          </a:p>
          <a:p>
            <a:pPr fontAlgn="auto">
              <a:lnSpc>
                <a:spcPct val="90000"/>
              </a:lnSpc>
              <a:spcAft>
                <a:spcPts val="0"/>
              </a:spcAft>
              <a:buFont typeface="Wingdings" panose="05000000000000000000" pitchFamily="2" charset="2"/>
              <a:buNone/>
              <a:defRPr/>
            </a:pPr>
            <a:r>
              <a:rPr lang="en-US" altLang="en-US" sz="1700" b="1" dirty="0">
                <a:solidFill>
                  <a:schemeClr val="tx1">
                    <a:lumMod val="75000"/>
                    <a:lumOff val="25000"/>
                  </a:schemeClr>
                </a:solidFill>
              </a:rPr>
              <a:t>Mac</a:t>
            </a:r>
            <a:r>
              <a:rPr lang="en-US" altLang="en-US" sz="1700" dirty="0">
                <a:solidFill>
                  <a:schemeClr val="tx1">
                    <a:lumMod val="75000"/>
                    <a:lumOff val="25000"/>
                  </a:schemeClr>
                </a:solidFill>
              </a:rPr>
              <a:t> users: </a:t>
            </a:r>
          </a:p>
          <a:p>
            <a:pPr fontAlgn="auto">
              <a:lnSpc>
                <a:spcPct val="90000"/>
              </a:lnSpc>
              <a:spcAft>
                <a:spcPts val="0"/>
              </a:spcAft>
              <a:buFont typeface="Wingdings 3" charset="2"/>
              <a:buChar char=""/>
              <a:defRPr/>
            </a:pPr>
            <a:r>
              <a:rPr lang="en-US" altLang="en-US" sz="1700" dirty="0">
                <a:solidFill>
                  <a:schemeClr val="tx1">
                    <a:lumMod val="75000"/>
                    <a:lumOff val="25000"/>
                  </a:schemeClr>
                </a:solidFill>
              </a:rPr>
              <a:t>OS v10.10.x </a:t>
            </a:r>
          </a:p>
          <a:p>
            <a:pPr fontAlgn="auto">
              <a:lnSpc>
                <a:spcPct val="90000"/>
              </a:lnSpc>
              <a:spcAft>
                <a:spcPts val="0"/>
              </a:spcAft>
              <a:buFont typeface="Wingdings 3" charset="2"/>
              <a:buChar char=""/>
              <a:defRPr/>
            </a:pPr>
            <a:r>
              <a:rPr lang="en-US" altLang="en-US" sz="1700" dirty="0">
                <a:solidFill>
                  <a:schemeClr val="tx1">
                    <a:lumMod val="75000"/>
                    <a:lumOff val="25000"/>
                  </a:schemeClr>
                </a:solidFill>
              </a:rPr>
              <a:t>Mozilla Firefox v40 or higher </a:t>
            </a:r>
          </a:p>
          <a:p>
            <a:pPr fontAlgn="auto">
              <a:lnSpc>
                <a:spcPct val="90000"/>
              </a:lnSpc>
              <a:spcAft>
                <a:spcPts val="0"/>
              </a:spcAft>
              <a:buFont typeface="Wingdings 3" charset="2"/>
              <a:buChar char=""/>
              <a:defRPr/>
            </a:pPr>
            <a:r>
              <a:rPr lang="en-US" altLang="en-US" sz="1700" dirty="0">
                <a:solidFill>
                  <a:schemeClr val="tx1">
                    <a:lumMod val="75000"/>
                    <a:lumOff val="25000"/>
                  </a:schemeClr>
                </a:solidFill>
              </a:rPr>
              <a:t>Adobe Acrobat Reader v7 or higher</a:t>
            </a:r>
          </a:p>
          <a:p>
            <a:pPr fontAlgn="auto">
              <a:lnSpc>
                <a:spcPct val="90000"/>
              </a:lnSpc>
              <a:spcAft>
                <a:spcPts val="0"/>
              </a:spcAft>
              <a:buFont typeface="Wingdings" panose="05000000000000000000" pitchFamily="2" charset="2"/>
              <a:buNone/>
              <a:defRPr/>
            </a:pPr>
            <a:endParaRPr lang="en-US" altLang="en-US" sz="2000" dirty="0">
              <a:solidFill>
                <a:schemeClr val="tx1">
                  <a:lumMod val="75000"/>
                  <a:lumOff val="25000"/>
                </a:schemeClr>
              </a:solidFill>
            </a:endParaRPr>
          </a:p>
        </p:txBody>
      </p:sp>
      <p:sp>
        <p:nvSpPr>
          <p:cNvPr id="10244"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Browser Compatibility</a:t>
            </a:r>
          </a:p>
        </p:txBody>
      </p:sp>
      <p:sp>
        <p:nvSpPr>
          <p:cNvPr id="11267" name="Rectangle 3"/>
          <p:cNvSpPr>
            <a:spLocks noGrp="1" noChangeArrowheads="1"/>
          </p:cNvSpPr>
          <p:nvPr>
            <p:ph idx="1"/>
          </p:nvPr>
        </p:nvSpPr>
        <p:spPr>
          <a:xfrm>
            <a:off x="609600" y="2078038"/>
            <a:ext cx="7772400" cy="2646362"/>
          </a:xfrm>
        </p:spPr>
        <p:txBody>
          <a:bodyPr/>
          <a:lstStyle/>
          <a:p>
            <a:pPr>
              <a:lnSpc>
                <a:spcPct val="80000"/>
              </a:lnSpc>
              <a:buFont typeface="Wingdings" panose="05000000000000000000" pitchFamily="2" charset="2"/>
              <a:buNone/>
            </a:pPr>
            <a:r>
              <a:rPr lang="en-US" altLang="en-US" sz="2000" b="1"/>
              <a:t>Before using MyData, please make sure that you are using a browser that is compatible with MyData:</a:t>
            </a:r>
          </a:p>
          <a:p>
            <a:pPr>
              <a:lnSpc>
                <a:spcPct val="80000"/>
              </a:lnSpc>
              <a:buFont typeface="Wingdings" panose="05000000000000000000" pitchFamily="2" charset="2"/>
              <a:buNone/>
            </a:pPr>
            <a:endParaRPr lang="en-US" altLang="en-US" sz="2200" b="1"/>
          </a:p>
          <a:p>
            <a:r>
              <a:rPr lang="en-US" altLang="en-US" sz="1600" b="1"/>
              <a:t>Microsoft Windows 7 or Higher:</a:t>
            </a:r>
            <a:endParaRPr lang="en-US" altLang="en-US" sz="1600"/>
          </a:p>
          <a:p>
            <a:pPr lvl="1"/>
            <a:r>
              <a:rPr lang="en-US" altLang="en-US"/>
              <a:t>Firefox </a:t>
            </a:r>
            <a:endParaRPr lang="en-US" altLang="en-US" b="1"/>
          </a:p>
          <a:p>
            <a:r>
              <a:rPr lang="en-US" altLang="en-US" sz="1600" b="1"/>
              <a:t>Apple Mac OS 10.10.x</a:t>
            </a:r>
            <a:endParaRPr lang="en-US" altLang="en-US" sz="1600"/>
          </a:p>
          <a:p>
            <a:pPr lvl="1"/>
            <a:r>
              <a:rPr lang="en-US" altLang="en-US"/>
              <a:t>Firefox</a:t>
            </a:r>
          </a:p>
        </p:txBody>
      </p:sp>
      <p:sp>
        <p:nvSpPr>
          <p:cNvPr id="11268"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Reviewing the Information Protection Policy</a:t>
            </a:r>
          </a:p>
        </p:txBody>
      </p:sp>
      <p:sp>
        <p:nvSpPr>
          <p:cNvPr id="12291" name="Rectangle 3"/>
          <p:cNvSpPr>
            <a:spLocks noGrp="1" noChangeArrowheads="1"/>
          </p:cNvSpPr>
          <p:nvPr>
            <p:ph idx="1"/>
          </p:nvPr>
        </p:nvSpPr>
        <p:spPr>
          <a:xfrm>
            <a:off x="609600" y="2160588"/>
            <a:ext cx="6348413" cy="2106612"/>
          </a:xfrm>
        </p:spPr>
        <p:txBody>
          <a:bodyPr/>
          <a:lstStyle/>
          <a:p>
            <a:pPr>
              <a:buFont typeface="Wingdings" panose="05000000000000000000" pitchFamily="2" charset="2"/>
              <a:buNone/>
            </a:pPr>
            <a:r>
              <a:rPr lang="en-US" altLang="en-US" sz="2000"/>
              <a:t>MyData reports contain sensitive student and employee information.  Before accessing these reports, it is highly recommended that you read </a:t>
            </a:r>
            <a:r>
              <a:rPr lang="en-US" altLang="en-US" sz="2000" b="1">
                <a:hlinkClick r:id="rId2"/>
              </a:rPr>
              <a:t>LAUSD’s Information Protection Policy</a:t>
            </a:r>
            <a:r>
              <a:rPr lang="en-US" altLang="en-US" sz="2000">
                <a:hlinkClick r:id="rId2"/>
              </a:rPr>
              <a:t> </a:t>
            </a:r>
            <a:r>
              <a:rPr lang="en-US" altLang="en-US" sz="2000"/>
              <a:t>to understand the importance of the policies around this sensitive information.</a:t>
            </a:r>
          </a:p>
        </p:txBody>
      </p:sp>
      <p:sp>
        <p:nvSpPr>
          <p:cNvPr id="12292"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3"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Downloading Adobe Acrobat</a:t>
            </a:r>
          </a:p>
        </p:txBody>
      </p:sp>
      <p:sp>
        <p:nvSpPr>
          <p:cNvPr id="13315" name="Rectangle 3"/>
          <p:cNvSpPr>
            <a:spLocks noGrp="1" noChangeArrowheads="1"/>
          </p:cNvSpPr>
          <p:nvPr>
            <p:ph idx="1"/>
          </p:nvPr>
        </p:nvSpPr>
        <p:spPr/>
        <p:txBody>
          <a:bodyPr/>
          <a:lstStyle/>
          <a:p>
            <a:pPr>
              <a:buFont typeface="Wingdings" panose="05000000000000000000" pitchFamily="2" charset="2"/>
              <a:buNone/>
            </a:pPr>
            <a:r>
              <a:rPr lang="en-US" altLang="en-US" sz="2000"/>
              <a:t>To print reports, you will need Adobe Acrobat Reader  software installed on your machine.  You will also need Adobe Acrobat Reader to open some of the detail reports.</a:t>
            </a:r>
          </a:p>
          <a:p>
            <a:pPr>
              <a:buFont typeface="Wingdings" panose="05000000000000000000" pitchFamily="2" charset="2"/>
              <a:buNone/>
            </a:pPr>
            <a:endParaRPr lang="en-US" altLang="en-US" sz="2000"/>
          </a:p>
          <a:p>
            <a:pPr>
              <a:buFont typeface="Wingdings" panose="05000000000000000000" pitchFamily="2" charset="2"/>
              <a:buNone/>
            </a:pPr>
            <a:r>
              <a:rPr lang="en-US" altLang="en-US" sz="2000"/>
              <a:t>To download Adobe Acrobat, go to </a:t>
            </a:r>
            <a:r>
              <a:rPr lang="en-US" altLang="en-US" sz="2000" b="1">
                <a:hlinkClick r:id="rId2"/>
              </a:rPr>
              <a:t>https://adobe.com/</a:t>
            </a:r>
            <a:endParaRPr lang="en-US" altLang="en-US" sz="2000"/>
          </a:p>
          <a:p>
            <a:pPr>
              <a:buFont typeface="Wingdings" panose="05000000000000000000" pitchFamily="2" charset="2"/>
              <a:buNone/>
            </a:pPr>
            <a:endParaRPr lang="en-US" altLang="en-US" sz="2400"/>
          </a:p>
          <a:p>
            <a:pPr>
              <a:buFont typeface="Wingdings" panose="05000000000000000000" pitchFamily="2" charset="2"/>
              <a:buNone/>
            </a:pPr>
            <a:endParaRPr lang="en-US" altLang="en-US" sz="2400"/>
          </a:p>
        </p:txBody>
      </p:sp>
      <p:sp>
        <p:nvSpPr>
          <p:cNvPr id="13316"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3"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12775" y="612775"/>
            <a:ext cx="6345238" cy="1316038"/>
          </a:xfrm>
          <a:solidFill>
            <a:schemeClr val="hlink"/>
          </a:solidFill>
        </p:spPr>
        <p:txBody>
          <a:bodyPr rtlCol="0">
            <a:normAutofit/>
          </a:bodyPr>
          <a:lstStyle/>
          <a:p>
            <a:pPr fontAlgn="auto">
              <a:spcAft>
                <a:spcPts val="0"/>
              </a:spcAft>
              <a:defRPr/>
            </a:pPr>
            <a:r>
              <a:rPr lang="en-US" altLang="en-US" b="1" dirty="0">
                <a:solidFill>
                  <a:schemeClr val="accent1">
                    <a:lumMod val="40000"/>
                    <a:lumOff val="60000"/>
                  </a:schemeClr>
                </a:solidFill>
              </a:rPr>
              <a:t>Disabling Pop-Up Blockers</a:t>
            </a:r>
          </a:p>
        </p:txBody>
      </p:sp>
      <p:sp>
        <p:nvSpPr>
          <p:cNvPr id="14339" name="Rectangle 3"/>
          <p:cNvSpPr>
            <a:spLocks noGrp="1" noChangeArrowheads="1"/>
          </p:cNvSpPr>
          <p:nvPr>
            <p:ph type="body" sz="half" idx="1"/>
          </p:nvPr>
        </p:nvSpPr>
        <p:spPr>
          <a:xfrm>
            <a:off x="611188" y="2095500"/>
            <a:ext cx="7313612" cy="4229100"/>
          </a:xfrm>
        </p:spPr>
        <p:txBody>
          <a:bodyPr/>
          <a:lstStyle/>
          <a:p>
            <a:pPr>
              <a:lnSpc>
                <a:spcPct val="80000"/>
              </a:lnSpc>
              <a:buFont typeface="Wingdings" panose="05000000000000000000" pitchFamily="2" charset="2"/>
              <a:buNone/>
            </a:pPr>
            <a:r>
              <a:rPr lang="en-US" altLang="en-US" sz="2000"/>
              <a:t>MyData detail reports open in a new window. If you have   pop-up blockers enabled, you will need to disable them   to view the detail reports.</a:t>
            </a:r>
          </a:p>
          <a:p>
            <a:pPr>
              <a:lnSpc>
                <a:spcPct val="80000"/>
              </a:lnSpc>
              <a:buFont typeface="Wingdings" panose="05000000000000000000" pitchFamily="2" charset="2"/>
              <a:buNone/>
            </a:pPr>
            <a:endParaRPr lang="en-US" altLang="en-US" sz="1400"/>
          </a:p>
          <a:p>
            <a:pPr>
              <a:lnSpc>
                <a:spcPct val="80000"/>
              </a:lnSpc>
              <a:buFont typeface="Wingdings" panose="05000000000000000000" pitchFamily="2" charset="2"/>
              <a:buNone/>
            </a:pPr>
            <a:r>
              <a:rPr lang="en-US" altLang="en-US" sz="1600" b="1" u="sng">
                <a:solidFill>
                  <a:srgbClr val="006600"/>
                </a:solidFill>
              </a:rPr>
              <a:t>To disable pop-up blocker in Firefox:</a:t>
            </a:r>
          </a:p>
          <a:p>
            <a:pPr>
              <a:lnSpc>
                <a:spcPct val="80000"/>
              </a:lnSpc>
              <a:buFont typeface="Wingdings" panose="05000000000000000000" pitchFamily="2" charset="2"/>
              <a:buAutoNum type="arabicPeriod"/>
            </a:pPr>
            <a:r>
              <a:rPr lang="en-US" altLang="en-US" sz="1600"/>
              <a:t>On the menu bar select </a:t>
            </a:r>
            <a:r>
              <a:rPr lang="en-US" altLang="en-US" sz="1600" b="1"/>
              <a:t>Tools &gt; Options</a:t>
            </a:r>
            <a:r>
              <a:rPr lang="en-US" altLang="en-US" sz="1600"/>
              <a:t>.</a:t>
            </a:r>
            <a:endParaRPr lang="en-US" altLang="en-US" sz="1600" b="1"/>
          </a:p>
          <a:p>
            <a:pPr>
              <a:lnSpc>
                <a:spcPct val="80000"/>
              </a:lnSpc>
              <a:buFont typeface="Wingdings" panose="05000000000000000000" pitchFamily="2" charset="2"/>
              <a:buAutoNum type="arabicPeriod"/>
            </a:pPr>
            <a:r>
              <a:rPr lang="en-US" altLang="en-US" sz="1600"/>
              <a:t>Select </a:t>
            </a:r>
            <a:r>
              <a:rPr lang="en-US" altLang="en-US" sz="1600" b="1"/>
              <a:t>Content</a:t>
            </a:r>
            <a:r>
              <a:rPr lang="en-US" altLang="en-US" sz="1600"/>
              <a:t>.</a:t>
            </a:r>
          </a:p>
          <a:p>
            <a:pPr>
              <a:lnSpc>
                <a:spcPct val="80000"/>
              </a:lnSpc>
              <a:buFont typeface="Wingdings" panose="05000000000000000000" pitchFamily="2" charset="2"/>
              <a:buAutoNum type="arabicPeriod"/>
            </a:pPr>
            <a:r>
              <a:rPr lang="en-US" altLang="en-US" sz="1600"/>
              <a:t>Uncheck the box for </a:t>
            </a:r>
            <a:r>
              <a:rPr lang="en-US" altLang="en-US" sz="1600" b="1"/>
              <a:t>Block pop-up windows</a:t>
            </a:r>
            <a:r>
              <a:rPr lang="en-US" altLang="en-US" sz="1600"/>
              <a:t>.</a:t>
            </a:r>
            <a:r>
              <a:rPr lang="en-US" altLang="en-US" sz="2000"/>
              <a:t> </a:t>
            </a:r>
          </a:p>
        </p:txBody>
      </p:sp>
      <p:sp>
        <p:nvSpPr>
          <p:cNvPr id="14340" name="Text Box 15"/>
          <p:cNvSpPr txBox="1">
            <a:spLocks noChangeArrowheads="1"/>
          </p:cNvSpPr>
          <p:nvPr/>
        </p:nvSpPr>
        <p:spPr bwMode="auto">
          <a:xfrm>
            <a:off x="5486400" y="45720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
                <a:schemeClr val="folHlink"/>
              </a:buClr>
              <a:buSzPct val="90000"/>
              <a:buFont typeface="Wingdings" panose="05000000000000000000" pitchFamily="2" charset="2"/>
              <a:buChar char="n"/>
            </a:pPr>
            <a:endParaRPr lang="en-US" altLang="en-US">
              <a:solidFill>
                <a:schemeClr val="tx1"/>
              </a:solidFill>
              <a:latin typeface="Comic Sans MS" panose="030F0702030302020204" pitchFamily="66" charset="0"/>
            </a:endParaRPr>
          </a:p>
        </p:txBody>
      </p:sp>
      <p:sp>
        <p:nvSpPr>
          <p:cNvPr id="14341" name="Text Box 18"/>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solidFill>
            <a:schemeClr val="hlink"/>
          </a:solidFill>
        </p:spPr>
        <p:txBody>
          <a:bodyPr rtlCol="0"/>
          <a:lstStyle/>
          <a:p>
            <a:pPr fontAlgn="auto">
              <a:spcAft>
                <a:spcPts val="0"/>
              </a:spcAft>
              <a:defRPr/>
            </a:pPr>
            <a:r>
              <a:rPr lang="en-US" altLang="en-US" b="1" dirty="0">
                <a:solidFill>
                  <a:schemeClr val="accent1">
                    <a:lumMod val="40000"/>
                    <a:lumOff val="60000"/>
                  </a:schemeClr>
                </a:solidFill>
              </a:rPr>
              <a:t>Blue vs Black Numbers</a:t>
            </a:r>
          </a:p>
        </p:txBody>
      </p:sp>
      <p:sp>
        <p:nvSpPr>
          <p:cNvPr id="15363" name="Rectangle 3"/>
          <p:cNvSpPr>
            <a:spLocks noGrp="1" noChangeArrowheads="1"/>
          </p:cNvSpPr>
          <p:nvPr>
            <p:ph idx="1"/>
          </p:nvPr>
        </p:nvSpPr>
        <p:spPr>
          <a:xfrm>
            <a:off x="609600" y="2209800"/>
            <a:ext cx="6348413" cy="3881438"/>
          </a:xfrm>
        </p:spPr>
        <p:txBody>
          <a:bodyPr/>
          <a:lstStyle/>
          <a:p>
            <a:pPr>
              <a:lnSpc>
                <a:spcPct val="80000"/>
              </a:lnSpc>
              <a:buFont typeface="Wingdings" panose="05000000000000000000" pitchFamily="2" charset="2"/>
              <a:buNone/>
            </a:pPr>
            <a:r>
              <a:rPr lang="en-US" altLang="en-US" sz="2000" b="1"/>
              <a:t>When you access most of the aggregate reports, you will see blue numbers as well as black numbers in the cells.  What is the significance of these colors?</a:t>
            </a:r>
          </a:p>
          <a:p>
            <a:pPr>
              <a:lnSpc>
                <a:spcPct val="80000"/>
              </a:lnSpc>
              <a:buFont typeface="Wingdings" panose="05000000000000000000" pitchFamily="2" charset="2"/>
              <a:buNone/>
            </a:pPr>
            <a:r>
              <a:rPr lang="en-US" altLang="en-US" sz="1600"/>
              <a:t>The blue numbers are hyperlinks that can be drilled to obtain a detail report such as list of individual students. To drill, simply click on the blue number with your left mouse. A detail report will open in a new window, giving you names of individual students.  </a:t>
            </a:r>
          </a:p>
          <a:p>
            <a:pPr>
              <a:lnSpc>
                <a:spcPct val="80000"/>
              </a:lnSpc>
              <a:buFont typeface="Wingdings" panose="05000000000000000000" pitchFamily="2" charset="2"/>
              <a:buNone/>
            </a:pPr>
            <a:r>
              <a:rPr lang="en-US" altLang="en-US" sz="1600"/>
              <a:t>Detail reports also show student ID’s as blue links, which means that you can click on the link to drill to individual student information.</a:t>
            </a:r>
          </a:p>
        </p:txBody>
      </p:sp>
      <p:sp>
        <p:nvSpPr>
          <p:cNvPr id="15364" name="Text Box 4"/>
          <p:cNvSpPr txBox="1">
            <a:spLocks noChangeArrowheads="1"/>
          </p:cNvSpPr>
          <p:nvPr/>
        </p:nvSpPr>
        <p:spPr bwMode="auto">
          <a:xfrm>
            <a:off x="5943600" y="6248400"/>
            <a:ext cx="2895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r" eaLnBrk="1" hangingPunct="1">
              <a:spcBef>
                <a:spcPct val="50000"/>
              </a:spcBef>
              <a:buClr>
                <a:schemeClr val="folHlink"/>
              </a:buClr>
              <a:buSzPct val="90000"/>
              <a:buFont typeface="Wingdings" panose="05000000000000000000" pitchFamily="2" charset="2"/>
              <a:buNone/>
            </a:pPr>
            <a:r>
              <a:rPr lang="en-US" altLang="en-US" sz="1500" i="1">
                <a:solidFill>
                  <a:schemeClr val="tx1"/>
                </a:solidFill>
                <a:latin typeface="Comic Sans MS" panose="030F0702030302020204" pitchFamily="66" charset="0"/>
                <a:hlinkClick r:id="rId2" action="ppaction://hlinksldjump"/>
              </a:rPr>
              <a:t>Back to Table of Contents</a:t>
            </a:r>
            <a:endParaRPr lang="en-US" altLang="en-US" sz="1500" i="1">
              <a:solidFill>
                <a:schemeClr val="tx1"/>
              </a:solidFill>
              <a:latin typeface="Comic Sans MS" panose="030F0702030302020204" pitchFamily="66" charset="0"/>
            </a:endParaRPr>
          </a:p>
        </p:txBody>
      </p:sp>
    </p:spTree>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1944</TotalTime>
  <Words>892</Words>
  <Application>Microsoft Office PowerPoint</Application>
  <PresentationFormat>On-screen Show (4:3)</PresentationFormat>
  <Paragraphs>100</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Comic Sans MS</vt:lpstr>
      <vt:lpstr>Arial</vt:lpstr>
      <vt:lpstr>Trebuchet MS</vt:lpstr>
      <vt:lpstr>Wingdings 3</vt:lpstr>
      <vt:lpstr>Calibri</vt:lpstr>
      <vt:lpstr>Verdana</vt:lpstr>
      <vt:lpstr>Wingdings</vt:lpstr>
      <vt:lpstr>Facet</vt:lpstr>
      <vt:lpstr>MyData  Tips and Tricks</vt:lpstr>
      <vt:lpstr>PowerPoint Presentation</vt:lpstr>
      <vt:lpstr>Table of Contents</vt:lpstr>
      <vt:lpstr>Minimum System Requirements to Run MyData Reports</vt:lpstr>
      <vt:lpstr>Browser Compatibility</vt:lpstr>
      <vt:lpstr>Reviewing the Information Protection Policy</vt:lpstr>
      <vt:lpstr>Downloading Adobe Acrobat</vt:lpstr>
      <vt:lpstr>Disabling Pop-Up Blockers</vt:lpstr>
      <vt:lpstr>Blue vs Black Numbers</vt:lpstr>
      <vt:lpstr>Clear My Filters</vt:lpstr>
      <vt:lpstr>Using the Masking Feature</vt:lpstr>
      <vt:lpstr>Printing Reports</vt:lpstr>
      <vt:lpstr>Downloading Reports to MS-Excel</vt:lpstr>
      <vt:lpstr>MyData Assistance</vt:lpstr>
    </vt:vector>
  </TitlesOfParts>
  <Company>LAUSD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DSS Tips and Tricks</dc:title>
  <dc:creator>Marie.Reyes</dc:creator>
  <dc:description>MyData Tips and Tricks v.1</dc:description>
  <cp:lastModifiedBy>Sahagun, Francisco</cp:lastModifiedBy>
  <cp:revision>72</cp:revision>
  <dcterms:created xsi:type="dcterms:W3CDTF">2006-06-19T20:38:49Z</dcterms:created>
  <dcterms:modified xsi:type="dcterms:W3CDTF">2016-08-03T23:26:04Z</dcterms:modified>
</cp:coreProperties>
</file>