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576E9B8-3083-47F7-8CE3-7B4D8467F338}">
  <a:tblStyle styleId="{E576E9B8-3083-47F7-8CE3-7B4D8467F338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54937EBC-A582-478C-9170-1C7FEF6E29A8}" styleName="Table_1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7220B23E-B916-431C-9721-44B4862F94F5}" styleName="Table_2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543F38BF-FC70-4E66-A2A5-EC3021B6D50F}" styleName="Table_3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9D1CFF37-13B4-4B5C-BE9F-808F83EB93F7}" styleName="Table_4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33F386E7-C888-4980-AEFE-F530006370DC}" styleName="Table_5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75708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937348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000" dirty="0"/>
              <a:t>Smarter Balanced Assessment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Professional Development </a:t>
            </a:r>
            <a:r>
              <a:rPr lang="en" sz="4000" dirty="0" smtClean="0"/>
              <a:t>Resources</a:t>
            </a:r>
            <a:endParaRPr lang="en" sz="4000" dirty="0"/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3786773"/>
            <a:ext cx="7772400" cy="1993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Derrick Chau, Ph.D. - Director of Secondary Instruction</a:t>
            </a:r>
          </a:p>
          <a:p>
            <a:pPr rtl="0">
              <a:spcBef>
                <a:spcPts val="0"/>
              </a:spcBef>
              <a:buNone/>
            </a:pPr>
            <a:endParaRPr sz="1800" dirty="0"/>
          </a:p>
          <a:p>
            <a:pPr rtl="0">
              <a:spcBef>
                <a:spcPts val="0"/>
              </a:spcBef>
              <a:buNone/>
            </a:pPr>
            <a:r>
              <a:rPr lang="en" dirty="0"/>
              <a:t>Oscar Lafarga - Student Testing Branch</a:t>
            </a:r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Overall SBAC PD Guidance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480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Focus on Smarter Balanced as an </a:t>
            </a:r>
            <a:r>
              <a:rPr lang="en" u="sng" dirty="0"/>
              <a:t>assessment system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u="sng" dirty="0"/>
              <a:t>Don’t</a:t>
            </a:r>
            <a:r>
              <a:rPr lang="en" dirty="0"/>
              <a:t> approach analyzing Smarter Balanced summative assessment results like CSTs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Concentrate on developing collaborative teams to engage in </a:t>
            </a:r>
            <a:r>
              <a:rPr lang="en" u="sng" dirty="0"/>
              <a:t>cycles of inquiry</a:t>
            </a:r>
            <a:r>
              <a:rPr lang="en" dirty="0"/>
              <a:t> to improve instruction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General Smarter Balanced PD Resources </a:t>
            </a:r>
            <a:r>
              <a:rPr lang="en" b="0" i="1"/>
              <a:t>(for whole staff PD)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480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Review the blueprints and the achievement levels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Learn how the claims connect to the targets and standards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Focus on understanding the claims and the </a:t>
            </a:r>
            <a:r>
              <a:rPr lang="en" u="sng" dirty="0"/>
              <a:t>Threshold Achievement Level Descriptors</a:t>
            </a:r>
            <a:r>
              <a:rPr lang="en" dirty="0"/>
              <a:t> (</a:t>
            </a:r>
            <a:r>
              <a:rPr lang="en" dirty="0" smtClean="0"/>
              <a:t>ALDs)</a:t>
            </a:r>
            <a:endParaRPr lang="en-US" dirty="0" smtClean="0"/>
          </a:p>
          <a:p>
            <a:pPr marL="1430338" lvl="2" indent="-457200">
              <a:lnSpc>
                <a:spcPct val="115000"/>
              </a:lnSpc>
              <a:buFont typeface="Courier New"/>
              <a:buChar char="o"/>
            </a:pPr>
            <a:r>
              <a:rPr lang="en" i="1" dirty="0" smtClean="0"/>
              <a:t>ALDs </a:t>
            </a:r>
            <a:r>
              <a:rPr lang="en" i="1" dirty="0"/>
              <a:t>are rubrics that provide student performance expectations!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11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Relationship between Claims, Targets and Standards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7662" y="1436475"/>
            <a:ext cx="7228675" cy="5421358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Content-Area Smarter Balanced PD Resources </a:t>
            </a:r>
            <a:r>
              <a:rPr lang="en" b="0" i="1"/>
              <a:t>(for department PD)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480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Ensure </a:t>
            </a:r>
            <a:r>
              <a:rPr lang="en" u="sng" dirty="0"/>
              <a:t>all content areas</a:t>
            </a:r>
            <a:r>
              <a:rPr lang="en" dirty="0"/>
              <a:t> are examining the Smarter Balanced summative assessment results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Support </a:t>
            </a:r>
            <a:r>
              <a:rPr lang="en" u="sng" dirty="0"/>
              <a:t>cycles of collaborative inquiry </a:t>
            </a:r>
            <a:r>
              <a:rPr lang="en" dirty="0"/>
              <a:t>within department teams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Align assessments to ALDs (Smarter Balanced rubrics)</a:t>
            </a:r>
          </a:p>
        </p:txBody>
      </p:sp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13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of Collaborative Inquiry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950" y="1854975"/>
            <a:ext cx="8078099" cy="4872099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14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Takeaways for SBAC PD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339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Clr>
                <a:srgbClr val="38761D"/>
              </a:buClr>
              <a:buFont typeface="Arial"/>
              <a:buChar char="•"/>
            </a:pPr>
            <a:r>
              <a:rPr lang="en" dirty="0">
                <a:solidFill>
                  <a:srgbClr val="38761D"/>
                </a:solidFill>
              </a:rPr>
              <a:t>Schools with the </a:t>
            </a:r>
            <a:r>
              <a:rPr lang="en" i="1" u="sng" dirty="0">
                <a:solidFill>
                  <a:srgbClr val="38761D"/>
                </a:solidFill>
              </a:rPr>
              <a:t>most collaborative teacher teams</a:t>
            </a:r>
            <a:r>
              <a:rPr lang="en" dirty="0">
                <a:solidFill>
                  <a:srgbClr val="38761D"/>
                </a:solidFill>
              </a:rPr>
              <a:t> focused on improving instruction will </a:t>
            </a:r>
            <a:r>
              <a:rPr lang="en" dirty="0" smtClean="0">
                <a:solidFill>
                  <a:srgbClr val="38761D"/>
                </a:solidFill>
              </a:rPr>
              <a:t>improve </a:t>
            </a:r>
            <a:r>
              <a:rPr lang="en" dirty="0">
                <a:solidFill>
                  <a:srgbClr val="38761D"/>
                </a:solidFill>
              </a:rPr>
              <a:t>the most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i="1" u="sng" dirty="0"/>
              <a:t>All teachers</a:t>
            </a:r>
            <a:r>
              <a:rPr lang="en" dirty="0"/>
              <a:t> need to focus on developing student academic language skills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i="1" u="sng" dirty="0"/>
              <a:t>Speaking and listening skills</a:t>
            </a:r>
            <a:r>
              <a:rPr lang="en" dirty="0"/>
              <a:t> are connected to reading and writing development</a:t>
            </a:r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 txBox="1"/>
          <p:nvPr/>
        </p:nvSpPr>
        <p:spPr>
          <a:xfrm>
            <a:off x="0" y="5761150"/>
            <a:ext cx="9144000" cy="78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600"/>
              </a:spcBef>
              <a:buNone/>
            </a:pPr>
            <a:r>
              <a:rPr lang="en" sz="3600" i="1">
                <a:solidFill>
                  <a:srgbClr val="0B5394"/>
                </a:solidFill>
              </a:rPr>
              <a:t>tinyurl.com/SBACLAUSDPD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15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Objectives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480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Review Smarter Balanced system and reporting </a:t>
            </a:r>
          </a:p>
          <a:p>
            <a:pPr marL="685800" lvl="0" indent="-457200" rtl="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Share district talking points and resources</a:t>
            </a:r>
          </a:p>
          <a:p>
            <a:pPr marL="685800" lvl="0" indent="-457200">
              <a:lnSpc>
                <a:spcPct val="115000"/>
              </a:lnSpc>
              <a:spcBef>
                <a:spcPts val="0"/>
              </a:spcBef>
              <a:buFont typeface="Arial"/>
              <a:buChar char="•"/>
            </a:pPr>
            <a:r>
              <a:rPr lang="en" dirty="0"/>
              <a:t>Share Division of Instruction professional development resources</a:t>
            </a:r>
          </a:p>
        </p:txBody>
      </p:sp>
      <p:pic>
        <p:nvPicPr>
          <p:cNvPr id="39" name="Shape 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2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Assessing Your Understanding</a:t>
            </a:r>
          </a:p>
        </p:txBody>
      </p:sp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1043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/>
              <a:t>About the SBAC Summative Assessment...</a:t>
            </a:r>
          </a:p>
        </p:txBody>
      </p:sp>
      <p:graphicFrame>
        <p:nvGraphicFramePr>
          <p:cNvPr id="48" name="Shape 48"/>
          <p:cNvGraphicFramePr/>
          <p:nvPr/>
        </p:nvGraphicFramePr>
        <p:xfrm>
          <a:off x="952500" y="2700475"/>
          <a:ext cx="6812750" cy="3538290"/>
        </p:xfrm>
        <a:graphic>
          <a:graphicData uri="http://schemas.openxmlformats.org/drawingml/2006/table">
            <a:tbl>
              <a:tblPr>
                <a:noFill/>
                <a:tableStyleId>{E576E9B8-3083-47F7-8CE3-7B4D8467F338}</a:tableStyleId>
              </a:tblPr>
              <a:tblGrid>
                <a:gridCol w="3394075"/>
                <a:gridCol w="3418675"/>
              </a:tblGrid>
              <a:tr h="9994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400" b="1"/>
                        <a:t>How is the SBAC Summative Assessment different than the CSTs?</a:t>
                      </a:r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400" b="1"/>
                        <a:t>What Do You Want to Know?</a:t>
                      </a:r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</a:tr>
              <a:tr h="18924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3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Smarter Balanced as a System</a:t>
            </a:r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4275" y="1457275"/>
            <a:ext cx="7375449" cy="5203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4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Smarter Balanced Summative Results 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480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Overall Scale Score (2000-3000)</a:t>
            </a:r>
          </a:p>
          <a:p>
            <a:pPr rtl="0">
              <a:spcBef>
                <a:spcPts val="0"/>
              </a:spcBef>
              <a:buNone/>
            </a:pPr>
            <a:endParaRPr sz="800" dirty="0"/>
          </a:p>
          <a:p>
            <a:pPr rtl="0">
              <a:spcBef>
                <a:spcPts val="0"/>
              </a:spcBef>
              <a:buNone/>
            </a:pPr>
            <a:r>
              <a:rPr lang="en" dirty="0"/>
              <a:t>Achievement Levels (for ELA/Literacy and Mathematics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endParaRPr lang="en-US" dirty="0" smtClean="0"/>
          </a:p>
          <a:p>
            <a:pPr rtl="0">
              <a:spcBef>
                <a:spcPts val="0"/>
              </a:spcBef>
              <a:buNone/>
            </a:pPr>
            <a:r>
              <a:rPr lang="en" dirty="0" smtClean="0"/>
              <a:t>Claims</a:t>
            </a:r>
            <a:endParaRPr lang="en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graphicFrame>
        <p:nvGraphicFramePr>
          <p:cNvPr id="64" name="Shape 64"/>
          <p:cNvGraphicFramePr/>
          <p:nvPr>
            <p:extLst>
              <p:ext uri="{D42A27DB-BD31-4B8C-83A1-F6EECF244321}">
                <p14:modId xmlns:p14="http://schemas.microsoft.com/office/powerpoint/2010/main" val="2602652380"/>
              </p:ext>
            </p:extLst>
          </p:nvPr>
        </p:nvGraphicFramePr>
        <p:xfrm>
          <a:off x="952500" y="3413213"/>
          <a:ext cx="7239000" cy="1158210"/>
        </p:xfrm>
        <a:graphic>
          <a:graphicData uri="http://schemas.openxmlformats.org/drawingml/2006/table">
            <a:tbl>
              <a:tblPr>
                <a:noFill/>
                <a:tableStyleId>{54937EBC-A582-478C-9170-1C7FEF6E29A8}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0000FF"/>
                          </a:solidFill>
                        </a:rPr>
                        <a:t>Standard Not Met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>
                          <a:solidFill>
                            <a:srgbClr val="0000FF"/>
                          </a:solidFill>
                        </a:rPr>
                        <a:t>Standard Nearly Met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0000FF"/>
                          </a:solidFill>
                        </a:rPr>
                        <a:t>Standard Met</a:t>
                      </a:r>
                    </a:p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endParaRPr b="1" i="1"/>
                    </a:p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b="1" i="1"/>
                        <a:t>(EAP - College Conditional Ready)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>
                          <a:solidFill>
                            <a:srgbClr val="0000FF"/>
                          </a:solidFill>
                        </a:rPr>
                        <a:t>Standard Exceeded</a:t>
                      </a:r>
                    </a:p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b="1" i="1" dirty="0"/>
                        <a:t>(EAP - College Ready)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65" name="Shape 65"/>
          <p:cNvGraphicFramePr/>
          <p:nvPr/>
        </p:nvGraphicFramePr>
        <p:xfrm>
          <a:off x="952500" y="5232400"/>
          <a:ext cx="7239000" cy="914370"/>
        </p:xfrm>
        <a:graphic>
          <a:graphicData uri="http://schemas.openxmlformats.org/drawingml/2006/table">
            <a:tbl>
              <a:tblPr>
                <a:noFill/>
                <a:tableStyleId>{7220B23E-B916-431C-9721-44B4862F94F5}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>
                          <a:solidFill>
                            <a:srgbClr val="0000FF"/>
                          </a:solidFill>
                        </a:rPr>
                        <a:t>Below Standard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>
                          <a:solidFill>
                            <a:srgbClr val="0000FF"/>
                          </a:solidFill>
                        </a:rPr>
                        <a:t>At or Near Standard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>
                          <a:solidFill>
                            <a:srgbClr val="0000FF"/>
                          </a:solidFill>
                        </a:rPr>
                        <a:t>Above Standard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5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Claims and Levels</a:t>
            </a:r>
          </a:p>
        </p:txBody>
      </p:sp>
      <p:graphicFrame>
        <p:nvGraphicFramePr>
          <p:cNvPr id="73" name="Shape 73"/>
          <p:cNvGraphicFramePr/>
          <p:nvPr/>
        </p:nvGraphicFramePr>
        <p:xfrm>
          <a:off x="547900" y="1869575"/>
          <a:ext cx="3628650" cy="3108810"/>
        </p:xfrm>
        <a:graphic>
          <a:graphicData uri="http://schemas.openxmlformats.org/drawingml/2006/table">
            <a:tbl>
              <a:tblPr>
                <a:noFill/>
                <a:tableStyleId>{543F38BF-FC70-4E66-A2A5-EC3021B6D50F}</a:tableStyleId>
              </a:tblPr>
              <a:tblGrid>
                <a:gridCol w="3628650"/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/>
                        <a:t>English Language Arts/Literacy</a:t>
                      </a:r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/>
                        <a:t>Reading</a:t>
                      </a: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/>
                        <a:t>Writing</a:t>
                      </a: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/>
                        <a:t>Listening</a:t>
                      </a: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/>
                        <a:t>Research/Inquiry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74" name="Shape 74"/>
          <p:cNvGraphicFramePr/>
          <p:nvPr/>
        </p:nvGraphicFramePr>
        <p:xfrm>
          <a:off x="4909425" y="1886025"/>
          <a:ext cx="3628650" cy="2925960"/>
        </p:xfrm>
        <a:graphic>
          <a:graphicData uri="http://schemas.openxmlformats.org/drawingml/2006/table">
            <a:tbl>
              <a:tblPr>
                <a:noFill/>
                <a:tableStyleId>{9D1CFF37-13B4-4B5C-BE9F-808F83EB93F7}</a:tableStyleId>
              </a:tblPr>
              <a:tblGrid>
                <a:gridCol w="3628650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/>
                        <a:t>Mathematics</a:t>
                      </a:r>
                    </a:p>
                  </a:txBody>
                  <a:tcPr marL="91425" marR="91425" marT="91425" marB="91425">
                    <a:solidFill>
                      <a:srgbClr val="4A86E8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/>
                        <a:t>Problem Solving &amp; Modeling/Data Analysis</a:t>
                      </a: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/>
                        <a:t>Concepts &amp; Procedures</a:t>
                      </a: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/>
                        <a:t>Communicating Reasoning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75" name="Shape 75"/>
          <p:cNvGraphicFramePr/>
          <p:nvPr/>
        </p:nvGraphicFramePr>
        <p:xfrm>
          <a:off x="952500" y="5530200"/>
          <a:ext cx="7239000" cy="914370"/>
        </p:xfrm>
        <a:graphic>
          <a:graphicData uri="http://schemas.openxmlformats.org/drawingml/2006/table">
            <a:tbl>
              <a:tblPr>
                <a:noFill/>
                <a:tableStyleId>{33F386E7-C888-4980-AEFE-F530006370DC}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/>
                        <a:t>Below Standard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/>
                        <a:t>At or Near Standard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/>
                        <a:t>Above Standard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6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Student Reports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District will mail one copy to parents within 20 days of receipt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One set will be shipped to schools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Additional copies of student reports available through Online Reporting System (ORS)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Summary reports no longer provided by CDE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7</a:t>
            </a:fld>
            <a:endParaRPr lang="en"/>
          </a:p>
        </p:txBody>
      </p:sp>
      <p:pic>
        <p:nvPicPr>
          <p:cNvPr id="5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District Resources 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480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Student level data will be downloaded into MiSIS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Student level and aggregate data will be loaded into MyData 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Policy document will include sample student reports and the CAASPP Student Score Report Guide  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Talking Points, infograph (old vs. new test), and sample parent letter posted on Student Testing Branch website</a:t>
            </a:r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8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74651"/>
            <a:ext cx="8229600" cy="125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Division of Instruction Resources 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760850"/>
            <a:ext cx="8229600" cy="480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/>
              <a:t>Smarter Balanced Assessment Professional Development Resources are located at:</a:t>
            </a:r>
          </a:p>
          <a:p>
            <a:pPr rtl="0">
              <a:spcBef>
                <a:spcPts val="0"/>
              </a:spcBef>
              <a:buNone/>
            </a:pPr>
            <a:endParaRPr sz="3600"/>
          </a:p>
          <a:p>
            <a:pPr algn="ctr" rtl="0">
              <a:spcBef>
                <a:spcPts val="0"/>
              </a:spcBef>
              <a:buNone/>
            </a:pPr>
            <a:r>
              <a:rPr lang="en" sz="3600" i="1">
                <a:solidFill>
                  <a:srgbClr val="38761D"/>
                </a:solidFill>
              </a:rPr>
              <a:t>tinyurl.com/SBACLAUSDPD</a:t>
            </a:r>
          </a:p>
          <a:p>
            <a:pPr lvl="0" rtl="0">
              <a:spcBef>
                <a:spcPts val="0"/>
              </a:spcBef>
              <a:buNone/>
            </a:pPr>
            <a:endParaRPr sz="3600"/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0292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453</Words>
  <Application>Microsoft Macintosh PowerPoint</Application>
  <PresentationFormat>On-screen Show (4:3)</PresentationFormat>
  <Paragraphs>92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simple-light</vt:lpstr>
      <vt:lpstr>Smarter Balanced Assessment  Professional Development Resources</vt:lpstr>
      <vt:lpstr>Objectives</vt:lpstr>
      <vt:lpstr>Assessing Your Understanding</vt:lpstr>
      <vt:lpstr>Smarter Balanced as a System</vt:lpstr>
      <vt:lpstr>Smarter Balanced Summative Results </vt:lpstr>
      <vt:lpstr>Claims and Levels</vt:lpstr>
      <vt:lpstr>Student Reports</vt:lpstr>
      <vt:lpstr>District Resources </vt:lpstr>
      <vt:lpstr>Division of Instruction Resources </vt:lpstr>
      <vt:lpstr>Overall SBAC PD Guidance</vt:lpstr>
      <vt:lpstr>General Smarter Balanced PD Resources (for whole staff PD)</vt:lpstr>
      <vt:lpstr>Relationship between Claims, Targets and Standards</vt:lpstr>
      <vt:lpstr>Content-Area Smarter Balanced PD Resources (for department PD)</vt:lpstr>
      <vt:lpstr>Cycle of Collaborative Inquiry</vt:lpstr>
      <vt:lpstr>Takeaways for SBAC PD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Smarter Balanced Assessment Resources</dc:title>
  <cp:lastModifiedBy>LAUSD user</cp:lastModifiedBy>
  <cp:revision>4</cp:revision>
  <dcterms:modified xsi:type="dcterms:W3CDTF">2015-09-02T16:26:06Z</dcterms:modified>
</cp:coreProperties>
</file>