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sldIdLst>
    <p:sldId id="391" r:id="rId2"/>
    <p:sldId id="390" r:id="rId3"/>
    <p:sldId id="389"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992" autoAdjust="0"/>
    <p:restoredTop sz="94660"/>
  </p:normalViewPr>
  <p:slideViewPr>
    <p:cSldViewPr snapToGrid="0">
      <p:cViewPr>
        <p:scale>
          <a:sx n="60" d="100"/>
          <a:sy n="60" d="100"/>
        </p:scale>
        <p:origin x="1459" y="63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3">
  <dgm:title val=""/>
  <dgm:desc val=""/>
  <dgm:catLst>
    <dgm:cat type="accent1" pri="11300"/>
  </dgm:catLst>
  <dgm:styleLbl name="node0">
    <dgm:fillClrLst meth="repeat">
      <a:schemeClr val="accent1">
        <a:shade val="80000"/>
      </a:schemeClr>
    </dgm:fillClrLst>
    <dgm:linClrLst meth="repeat">
      <a:schemeClr val="lt1"/>
    </dgm:linClrLst>
    <dgm:effectClrLst/>
    <dgm:txLinClrLst/>
    <dgm:txFillClrLst/>
    <dgm:txEffectClrLst/>
  </dgm:styleLbl>
  <dgm:styleLbl name="alignNode1">
    <dgm:fillClrLst>
      <a:schemeClr val="accent1">
        <a:shade val="80000"/>
      </a:schemeClr>
      <a:schemeClr val="accent1">
        <a:tint val="70000"/>
      </a:schemeClr>
    </dgm:fillClrLst>
    <dgm:linClrLst>
      <a:schemeClr val="accent1">
        <a:shade val="80000"/>
      </a:schemeClr>
      <a:schemeClr val="accent1">
        <a:tint val="70000"/>
      </a:schemeClr>
    </dgm:linClrLst>
    <dgm:effectClrLst/>
    <dgm:txLinClrLst/>
    <dgm:txFillClrLst/>
    <dgm:txEffectClrLst/>
  </dgm:styleLbl>
  <dgm:styleLbl name="node1">
    <dgm:fillClrLst>
      <a:schemeClr val="accent1">
        <a:shade val="80000"/>
      </a:schemeClr>
      <a:schemeClr val="accent1">
        <a:tint val="70000"/>
      </a:schemeClr>
    </dgm:fillClrLst>
    <dgm:linClrLst meth="repeat">
      <a:schemeClr val="lt1"/>
    </dgm:linClrLst>
    <dgm:effectClrLst/>
    <dgm:txLinClrLst/>
    <dgm:txFillClrLst/>
    <dgm:txEffectClrLst/>
  </dgm:styleLbl>
  <dgm:styleLbl name="lnNode1">
    <dgm:fillClrLst>
      <a:schemeClr val="accent1">
        <a:shade val="80000"/>
      </a:schemeClr>
      <a:schemeClr val="accent1">
        <a:tint val="70000"/>
      </a:schemeClr>
    </dgm:fillClrLst>
    <dgm:linClrLst meth="repeat">
      <a:schemeClr val="lt1"/>
    </dgm:linClrLst>
    <dgm:effectClrLst/>
    <dgm:txLinClrLst/>
    <dgm:txFillClrLst/>
    <dgm:txEffectClrLst/>
  </dgm:styleLbl>
  <dgm:styleLbl name="vennNode1">
    <dgm:fillClrLst>
      <a:schemeClr val="accent1">
        <a:shade val="80000"/>
        <a:alpha val="50000"/>
      </a:schemeClr>
      <a:schemeClr val="accent1">
        <a:tint val="70000"/>
        <a:alpha val="50000"/>
      </a:schemeClr>
    </dgm:fillClrLst>
    <dgm:linClrLst meth="repeat">
      <a:schemeClr val="lt1"/>
    </dgm:linClrLst>
    <dgm:effectClrLst/>
    <dgm:txLinClrLst/>
    <dgm:txFillClrLst/>
    <dgm:txEffectClrLst/>
  </dgm:styleLbl>
  <dgm:styleLbl name="node2">
    <dgm:fillClrLst>
      <a:schemeClr val="accent1">
        <a:tint val="99000"/>
      </a:schemeClr>
    </dgm:fillClrLst>
    <dgm:linClrLst meth="repeat">
      <a:schemeClr val="lt1"/>
    </dgm:linClrLst>
    <dgm:effectClrLst/>
    <dgm:txLinClrLst/>
    <dgm:txFillClrLst/>
    <dgm:txEffectClrLst/>
  </dgm:styleLbl>
  <dgm:styleLbl name="node3">
    <dgm:fillClrLst>
      <a:schemeClr val="accent1">
        <a:tint val="80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dgm:txEffectClrLst/>
  </dgm:styleLbl>
  <dgm:styleLbl name="f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bgSibTrans2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lt1"/>
    </dgm:txFillClrLst>
    <dgm:txEffectClrLst/>
  </dgm:styleLbl>
  <dgm:styleLbl name="sibTrans1D1">
    <dgm:fillClrLst>
      <a:schemeClr val="accent1">
        <a:shade val="90000"/>
      </a:schemeClr>
      <a:schemeClr val="accent1">
        <a:tint val="70000"/>
      </a:schemeClr>
    </dgm:fillClrLst>
    <dgm:linClrLst>
      <a:schemeClr val="accent1">
        <a:shade val="90000"/>
      </a:schemeClr>
      <a:schemeClr val="accent1">
        <a:tint val="7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9000"/>
      </a:schemeClr>
    </dgm:fillClrLst>
    <dgm:linClrLst meth="repeat">
      <a:schemeClr val="lt1"/>
    </dgm:linClrLst>
    <dgm:effectClrLst/>
    <dgm:txLinClrLst/>
    <dgm:txFillClrLst/>
    <dgm:txEffectClrLst/>
  </dgm:styleLbl>
  <dgm:styleLbl name="asst3">
    <dgm:fillClrLst>
      <a:schemeClr val="accent1">
        <a:tint val="80000"/>
      </a:schemeClr>
    </dgm:fillClrLst>
    <dgm:linClrLst meth="repeat">
      <a:schemeClr val="lt1"/>
    </dgm:linClrLst>
    <dgm:effectClrLst/>
    <dgm:txLinClrLst/>
    <dgm:txFillClrLst/>
    <dgm:txEffectClrLst/>
  </dgm:styleLbl>
  <dgm:styleLbl name="asst4">
    <dgm:fillClrLst>
      <a:schemeClr val="accent1">
        <a:tint val="7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lt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9000"/>
      </a:schemeClr>
    </dgm:fillClrLst>
    <dgm:linClrLst meth="repeat">
      <a:schemeClr val="accent1">
        <a:tint val="99000"/>
      </a:schemeClr>
    </dgm:linClrLst>
    <dgm:effectClrLst/>
    <dgm:txLinClrLst/>
    <dgm:txFillClrLst meth="repeat">
      <a:schemeClr val="tx1"/>
    </dgm:txFillClrLst>
    <dgm:txEffectClrLst/>
  </dgm:styleLbl>
  <dgm:styleLbl name="parChTrans1D3">
    <dgm:fillClrLst meth="repeat">
      <a:schemeClr val="accent1">
        <a:tint val="80000"/>
      </a:schemeClr>
    </dgm:fillClrLst>
    <dgm:linClrLst meth="repeat">
      <a:schemeClr val="accent1">
        <a:tint val="80000"/>
      </a:schemeClr>
    </dgm:linClrLst>
    <dgm:effectClrLst/>
    <dgm:txLinClrLst/>
    <dgm:txFillClrLst meth="repeat">
      <a:schemeClr val="tx1"/>
    </dgm:txFillClrLst>
    <dgm:txEffectClrLst/>
  </dgm:styleLbl>
  <dgm:styleLbl name="parChTrans1D4">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FgAcc1">
    <dgm:fillClrLst meth="repeat">
      <a:schemeClr val="lt1"/>
    </dgm:fillClrLst>
    <dgm:linClrLst>
      <a:schemeClr val="accent1">
        <a:shade val="80000"/>
      </a:schemeClr>
      <a:schemeClr val="accent1">
        <a:tint val="7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9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8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8">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83FCFDC-E721-47B8-887B-161D901084F8}" type="doc">
      <dgm:prSet loTypeId="urn:microsoft.com/office/officeart/2005/8/layout/funnel1" loCatId="relationship" qsTypeId="urn:microsoft.com/office/officeart/2005/8/quickstyle/simple4" qsCatId="simple" csTypeId="urn:microsoft.com/office/officeart/2005/8/colors/accent1_2" csCatId="accent1" phldr="1"/>
      <dgm:spPr/>
      <dgm:t>
        <a:bodyPr/>
        <a:lstStyle/>
        <a:p>
          <a:endParaRPr lang="en-US"/>
        </a:p>
      </dgm:t>
    </dgm:pt>
    <dgm:pt modelId="{DE35F28E-AF56-44F2-A426-280F651299B5}">
      <dgm:prSet phldrT="[Text]"/>
      <dgm:spPr/>
      <dgm:t>
        <a:bodyPr/>
        <a:lstStyle/>
        <a:p>
          <a:r>
            <a:rPr lang="en-US"/>
            <a:t>SST</a:t>
          </a:r>
        </a:p>
      </dgm:t>
    </dgm:pt>
    <dgm:pt modelId="{15FB806F-3BF9-4BFA-A767-E8E952F913D0}" type="parTrans" cxnId="{1885B025-4419-4AE8-870D-90B9F158B944}">
      <dgm:prSet/>
      <dgm:spPr/>
      <dgm:t>
        <a:bodyPr/>
        <a:lstStyle/>
        <a:p>
          <a:endParaRPr lang="en-US"/>
        </a:p>
      </dgm:t>
    </dgm:pt>
    <dgm:pt modelId="{039FBFA7-CD67-4F56-BBAD-5F5B6D753290}" type="sibTrans" cxnId="{1885B025-4419-4AE8-870D-90B9F158B944}">
      <dgm:prSet/>
      <dgm:spPr/>
      <dgm:t>
        <a:bodyPr/>
        <a:lstStyle/>
        <a:p>
          <a:endParaRPr lang="en-US"/>
        </a:p>
      </dgm:t>
    </dgm:pt>
    <dgm:pt modelId="{AF0A3BE1-42EB-42C7-ABE6-D9C3E82F8E7A}">
      <dgm:prSet phldrT="[Text]"/>
      <dgm:spPr/>
      <dgm:t>
        <a:bodyPr/>
        <a:lstStyle/>
        <a:p>
          <a:r>
            <a:rPr lang="en-US" dirty="0"/>
            <a:t>   COST		</a:t>
          </a:r>
        </a:p>
      </dgm:t>
    </dgm:pt>
    <dgm:pt modelId="{A3AFDEC7-A2E3-415A-9AEB-6812FECB4C9D}" type="parTrans" cxnId="{6E798853-D151-4745-94AF-12F9C29A244A}">
      <dgm:prSet/>
      <dgm:spPr/>
      <dgm:t>
        <a:bodyPr/>
        <a:lstStyle/>
        <a:p>
          <a:endParaRPr lang="en-US"/>
        </a:p>
      </dgm:t>
    </dgm:pt>
    <dgm:pt modelId="{A6782979-0C91-4B0A-8DFC-FC550D571A7F}" type="sibTrans" cxnId="{6E798853-D151-4745-94AF-12F9C29A244A}">
      <dgm:prSet/>
      <dgm:spPr/>
      <dgm:t>
        <a:bodyPr/>
        <a:lstStyle/>
        <a:p>
          <a:endParaRPr lang="en-US"/>
        </a:p>
      </dgm:t>
    </dgm:pt>
    <dgm:pt modelId="{DC0ED1CA-6CFC-4B0E-8E1A-EEBDBFADE4DB}">
      <dgm:prSet phldrT="[Text]"/>
      <dgm:spPr/>
      <dgm:t>
        <a:bodyPr/>
        <a:lstStyle/>
        <a:p>
          <a:r>
            <a:rPr lang="en-US"/>
            <a:t>LAT </a:t>
          </a:r>
        </a:p>
      </dgm:t>
    </dgm:pt>
    <dgm:pt modelId="{5FAEFA9B-75F0-4CEC-9301-567090E204DB}" type="parTrans" cxnId="{B731DB55-3BFA-4A1B-BE62-D060C44BCC30}">
      <dgm:prSet/>
      <dgm:spPr/>
      <dgm:t>
        <a:bodyPr/>
        <a:lstStyle/>
        <a:p>
          <a:endParaRPr lang="en-US"/>
        </a:p>
      </dgm:t>
    </dgm:pt>
    <dgm:pt modelId="{9B0036FA-B930-401F-A19E-3635522697C6}" type="sibTrans" cxnId="{B731DB55-3BFA-4A1B-BE62-D060C44BCC30}">
      <dgm:prSet/>
      <dgm:spPr/>
      <dgm:t>
        <a:bodyPr/>
        <a:lstStyle/>
        <a:p>
          <a:endParaRPr lang="en-US"/>
        </a:p>
      </dgm:t>
    </dgm:pt>
    <dgm:pt modelId="{30A28A00-0D3F-4926-8BAC-4FB751F45823}">
      <dgm:prSet phldrT="[Text]"/>
      <dgm:spPr/>
      <dgm:t>
        <a:bodyPr/>
        <a:lstStyle/>
        <a:p>
          <a:r>
            <a:rPr lang="en-US" dirty="0"/>
            <a:t>Student Support and Progress Team</a:t>
          </a:r>
        </a:p>
      </dgm:t>
    </dgm:pt>
    <dgm:pt modelId="{1D4D1515-8B72-4ADA-8C5C-69999D71E592}" type="parTrans" cxnId="{AB6A09C5-477A-4CE2-8709-7592A22062C5}">
      <dgm:prSet/>
      <dgm:spPr/>
      <dgm:t>
        <a:bodyPr/>
        <a:lstStyle/>
        <a:p>
          <a:endParaRPr lang="en-US"/>
        </a:p>
      </dgm:t>
    </dgm:pt>
    <dgm:pt modelId="{65E3F6E7-A9A9-4269-AAAD-4CC578B840EC}" type="sibTrans" cxnId="{AB6A09C5-477A-4CE2-8709-7592A22062C5}">
      <dgm:prSet/>
      <dgm:spPr/>
      <dgm:t>
        <a:bodyPr/>
        <a:lstStyle/>
        <a:p>
          <a:endParaRPr lang="en-US"/>
        </a:p>
      </dgm:t>
    </dgm:pt>
    <dgm:pt modelId="{EEBA330B-9CD0-4CF9-8C21-114915AC7E05}" type="pres">
      <dgm:prSet presAssocID="{A83FCFDC-E721-47B8-887B-161D901084F8}" presName="Name0" presStyleCnt="0">
        <dgm:presLayoutVars>
          <dgm:chMax val="4"/>
          <dgm:resizeHandles val="exact"/>
        </dgm:presLayoutVars>
      </dgm:prSet>
      <dgm:spPr/>
    </dgm:pt>
    <dgm:pt modelId="{093B718C-CB57-4778-91C7-C608864C1C43}" type="pres">
      <dgm:prSet presAssocID="{A83FCFDC-E721-47B8-887B-161D901084F8}" presName="ellipse" presStyleLbl="trBgShp" presStyleIdx="0" presStyleCnt="1"/>
      <dgm:spPr/>
    </dgm:pt>
    <dgm:pt modelId="{30FE46C0-53C1-4878-8F05-3A62E885C2E7}" type="pres">
      <dgm:prSet presAssocID="{A83FCFDC-E721-47B8-887B-161D901084F8}" presName="arrow1" presStyleLbl="fgShp" presStyleIdx="0" presStyleCnt="1"/>
      <dgm:spPr/>
    </dgm:pt>
    <dgm:pt modelId="{35209854-17B4-4F69-BC21-1F127ADBD5BE}" type="pres">
      <dgm:prSet presAssocID="{A83FCFDC-E721-47B8-887B-161D901084F8}" presName="rectangle" presStyleLbl="revTx" presStyleIdx="0" presStyleCnt="1">
        <dgm:presLayoutVars>
          <dgm:bulletEnabled val="1"/>
        </dgm:presLayoutVars>
      </dgm:prSet>
      <dgm:spPr/>
    </dgm:pt>
    <dgm:pt modelId="{7BE470E5-58B8-49DD-A359-9652CB5734DE}" type="pres">
      <dgm:prSet presAssocID="{AF0A3BE1-42EB-42C7-ABE6-D9C3E82F8E7A}" presName="item1" presStyleLbl="node1" presStyleIdx="0" presStyleCnt="3">
        <dgm:presLayoutVars>
          <dgm:bulletEnabled val="1"/>
        </dgm:presLayoutVars>
      </dgm:prSet>
      <dgm:spPr/>
    </dgm:pt>
    <dgm:pt modelId="{BFE49110-212F-4E58-84A6-CA925CDDD5B9}" type="pres">
      <dgm:prSet presAssocID="{DC0ED1CA-6CFC-4B0E-8E1A-EEBDBFADE4DB}" presName="item2" presStyleLbl="node1" presStyleIdx="1" presStyleCnt="3">
        <dgm:presLayoutVars>
          <dgm:bulletEnabled val="1"/>
        </dgm:presLayoutVars>
      </dgm:prSet>
      <dgm:spPr/>
    </dgm:pt>
    <dgm:pt modelId="{A1200B70-4A23-4E26-AEA4-4877B26C406E}" type="pres">
      <dgm:prSet presAssocID="{30A28A00-0D3F-4926-8BAC-4FB751F45823}" presName="item3" presStyleLbl="node1" presStyleIdx="2" presStyleCnt="3">
        <dgm:presLayoutVars>
          <dgm:bulletEnabled val="1"/>
        </dgm:presLayoutVars>
      </dgm:prSet>
      <dgm:spPr/>
    </dgm:pt>
    <dgm:pt modelId="{A0B19757-4BB1-458A-B0E5-0E286A3406AD}" type="pres">
      <dgm:prSet presAssocID="{A83FCFDC-E721-47B8-887B-161D901084F8}" presName="funnel" presStyleLbl="trAlignAcc1" presStyleIdx="0" presStyleCnt="1"/>
      <dgm:spPr/>
    </dgm:pt>
  </dgm:ptLst>
  <dgm:cxnLst>
    <dgm:cxn modelId="{8F903011-C7C0-47B3-A42A-D04F306A8404}" type="presOf" srcId="{AF0A3BE1-42EB-42C7-ABE6-D9C3E82F8E7A}" destId="{BFE49110-212F-4E58-84A6-CA925CDDD5B9}" srcOrd="0" destOrd="0" presId="urn:microsoft.com/office/officeart/2005/8/layout/funnel1"/>
    <dgm:cxn modelId="{06740212-5FC8-4D49-A69C-F7EB34222E65}" type="presOf" srcId="{DE35F28E-AF56-44F2-A426-280F651299B5}" destId="{A1200B70-4A23-4E26-AEA4-4877B26C406E}" srcOrd="0" destOrd="0" presId="urn:microsoft.com/office/officeart/2005/8/layout/funnel1"/>
    <dgm:cxn modelId="{3DDFE115-0E38-4F11-A1BC-C15695D674D2}" type="presOf" srcId="{A83FCFDC-E721-47B8-887B-161D901084F8}" destId="{EEBA330B-9CD0-4CF9-8C21-114915AC7E05}" srcOrd="0" destOrd="0" presId="urn:microsoft.com/office/officeart/2005/8/layout/funnel1"/>
    <dgm:cxn modelId="{7014A41C-F1A4-422B-9B62-C5BB12834174}" type="presOf" srcId="{30A28A00-0D3F-4926-8BAC-4FB751F45823}" destId="{35209854-17B4-4F69-BC21-1F127ADBD5BE}" srcOrd="0" destOrd="0" presId="urn:microsoft.com/office/officeart/2005/8/layout/funnel1"/>
    <dgm:cxn modelId="{1885B025-4419-4AE8-870D-90B9F158B944}" srcId="{A83FCFDC-E721-47B8-887B-161D901084F8}" destId="{DE35F28E-AF56-44F2-A426-280F651299B5}" srcOrd="0" destOrd="0" parTransId="{15FB806F-3BF9-4BFA-A767-E8E952F913D0}" sibTransId="{039FBFA7-CD67-4F56-BBAD-5F5B6D753290}"/>
    <dgm:cxn modelId="{6E798853-D151-4745-94AF-12F9C29A244A}" srcId="{A83FCFDC-E721-47B8-887B-161D901084F8}" destId="{AF0A3BE1-42EB-42C7-ABE6-D9C3E82F8E7A}" srcOrd="1" destOrd="0" parTransId="{A3AFDEC7-A2E3-415A-9AEB-6812FECB4C9D}" sibTransId="{A6782979-0C91-4B0A-8DFC-FC550D571A7F}"/>
    <dgm:cxn modelId="{B731DB55-3BFA-4A1B-BE62-D060C44BCC30}" srcId="{A83FCFDC-E721-47B8-887B-161D901084F8}" destId="{DC0ED1CA-6CFC-4B0E-8E1A-EEBDBFADE4DB}" srcOrd="2" destOrd="0" parTransId="{5FAEFA9B-75F0-4CEC-9301-567090E204DB}" sibTransId="{9B0036FA-B930-401F-A19E-3635522697C6}"/>
    <dgm:cxn modelId="{AB6A09C5-477A-4CE2-8709-7592A22062C5}" srcId="{A83FCFDC-E721-47B8-887B-161D901084F8}" destId="{30A28A00-0D3F-4926-8BAC-4FB751F45823}" srcOrd="3" destOrd="0" parTransId="{1D4D1515-8B72-4ADA-8C5C-69999D71E592}" sibTransId="{65E3F6E7-A9A9-4269-AAAD-4CC578B840EC}"/>
    <dgm:cxn modelId="{94AF08E0-77BE-4661-8889-C341D27C1C06}" type="presOf" srcId="{DC0ED1CA-6CFC-4B0E-8E1A-EEBDBFADE4DB}" destId="{7BE470E5-58B8-49DD-A359-9652CB5734DE}" srcOrd="0" destOrd="0" presId="urn:microsoft.com/office/officeart/2005/8/layout/funnel1"/>
    <dgm:cxn modelId="{2391A13A-8DDA-4040-B647-405B3CA059D5}" type="presParOf" srcId="{EEBA330B-9CD0-4CF9-8C21-114915AC7E05}" destId="{093B718C-CB57-4778-91C7-C608864C1C43}" srcOrd="0" destOrd="0" presId="urn:microsoft.com/office/officeart/2005/8/layout/funnel1"/>
    <dgm:cxn modelId="{ED96F3FC-7C1B-478F-8559-3BA9B145CA40}" type="presParOf" srcId="{EEBA330B-9CD0-4CF9-8C21-114915AC7E05}" destId="{30FE46C0-53C1-4878-8F05-3A62E885C2E7}" srcOrd="1" destOrd="0" presId="urn:microsoft.com/office/officeart/2005/8/layout/funnel1"/>
    <dgm:cxn modelId="{802B591E-C0CE-4DCF-9833-EF905E68BC4B}" type="presParOf" srcId="{EEBA330B-9CD0-4CF9-8C21-114915AC7E05}" destId="{35209854-17B4-4F69-BC21-1F127ADBD5BE}" srcOrd="2" destOrd="0" presId="urn:microsoft.com/office/officeart/2005/8/layout/funnel1"/>
    <dgm:cxn modelId="{B38495CD-2C57-43A1-9D5D-9E3B937A5A3D}" type="presParOf" srcId="{EEBA330B-9CD0-4CF9-8C21-114915AC7E05}" destId="{7BE470E5-58B8-49DD-A359-9652CB5734DE}" srcOrd="3" destOrd="0" presId="urn:microsoft.com/office/officeart/2005/8/layout/funnel1"/>
    <dgm:cxn modelId="{A0BEF1CD-935F-4F22-BCF4-0FEB33719567}" type="presParOf" srcId="{EEBA330B-9CD0-4CF9-8C21-114915AC7E05}" destId="{BFE49110-212F-4E58-84A6-CA925CDDD5B9}" srcOrd="4" destOrd="0" presId="urn:microsoft.com/office/officeart/2005/8/layout/funnel1"/>
    <dgm:cxn modelId="{338719DD-0F00-4D9B-97DA-1DE405A3215E}" type="presParOf" srcId="{EEBA330B-9CD0-4CF9-8C21-114915AC7E05}" destId="{A1200B70-4A23-4E26-AEA4-4877B26C406E}" srcOrd="5" destOrd="0" presId="urn:microsoft.com/office/officeart/2005/8/layout/funnel1"/>
    <dgm:cxn modelId="{23788671-1DB7-4E06-8072-C16145D524A2}" type="presParOf" srcId="{EEBA330B-9CD0-4CF9-8C21-114915AC7E05}" destId="{A0B19757-4BB1-458A-B0E5-0E286A3406AD}"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F423AD3-7F8A-7D4C-9075-50580F75D2EE}" type="doc">
      <dgm:prSet loTypeId="urn:microsoft.com/office/officeart/2005/8/layout/process5" loCatId="" qsTypeId="urn:microsoft.com/office/officeart/2005/8/quickstyle/simple4" qsCatId="simple" csTypeId="urn:microsoft.com/office/officeart/2005/8/colors/accent1_3" csCatId="accent1" phldr="1"/>
      <dgm:spPr/>
      <dgm:t>
        <a:bodyPr/>
        <a:lstStyle/>
        <a:p>
          <a:endParaRPr lang="en-US"/>
        </a:p>
      </dgm:t>
    </dgm:pt>
    <dgm:pt modelId="{D9D46DDE-8F91-4241-BE2C-90838C1C01FF}">
      <dgm:prSet phldrT="[Text]" custT="1"/>
      <dgm:spPr>
        <a:solidFill>
          <a:schemeClr val="accent5">
            <a:lumMod val="20000"/>
            <a:lumOff val="80000"/>
          </a:schemeClr>
        </a:solidFill>
        <a:ln>
          <a:solidFill>
            <a:schemeClr val="accent3">
              <a:lumMod val="75000"/>
            </a:schemeClr>
          </a:solidFill>
        </a:ln>
      </dgm:spPr>
      <dgm:t>
        <a:bodyPr/>
        <a:lstStyle/>
        <a:p>
          <a:pPr algn="ctr"/>
          <a:r>
            <a:rPr lang="en-US" sz="2000" b="1" dirty="0">
              <a:solidFill>
                <a:schemeClr val="tx2">
                  <a:lumMod val="25000"/>
                </a:schemeClr>
              </a:solidFill>
            </a:rPr>
            <a:t>School-wide Monitoring</a:t>
          </a:r>
        </a:p>
      </dgm:t>
    </dgm:pt>
    <dgm:pt modelId="{545BD3D9-54D3-7F44-B612-E0A465910D4B}" type="parTrans" cxnId="{1FE44E7B-3E73-B14C-8E05-7601B09704F4}">
      <dgm:prSet/>
      <dgm:spPr/>
      <dgm:t>
        <a:bodyPr/>
        <a:lstStyle/>
        <a:p>
          <a:endParaRPr lang="en-US"/>
        </a:p>
      </dgm:t>
    </dgm:pt>
    <dgm:pt modelId="{148FA1C6-ABCE-B140-AB9F-4F5F8961C410}" type="sibTrans" cxnId="{1FE44E7B-3E73-B14C-8E05-7601B09704F4}">
      <dgm:prSet/>
      <dgm:spPr/>
      <dgm:t>
        <a:bodyPr/>
        <a:lstStyle/>
        <a:p>
          <a:endParaRPr lang="en-US" dirty="0"/>
        </a:p>
      </dgm:t>
    </dgm:pt>
    <dgm:pt modelId="{C9BCAD73-06DE-FB41-A533-15D491267BFD}">
      <dgm:prSet phldrT="[Text]" custT="1"/>
      <dgm:spPr>
        <a:solidFill>
          <a:schemeClr val="accent3">
            <a:lumMod val="20000"/>
            <a:lumOff val="80000"/>
          </a:schemeClr>
        </a:solidFill>
        <a:ln>
          <a:solidFill>
            <a:schemeClr val="accent3">
              <a:lumMod val="75000"/>
            </a:schemeClr>
          </a:solidFill>
        </a:ln>
      </dgm:spPr>
      <dgm:t>
        <a:bodyPr/>
        <a:lstStyle/>
        <a:p>
          <a:r>
            <a:rPr lang="en-US" sz="2400" b="1" dirty="0">
              <a:solidFill>
                <a:schemeClr val="tx2">
                  <a:lumMod val="25000"/>
                </a:schemeClr>
              </a:solidFill>
            </a:rPr>
            <a:t>Conduct                  On-going    Progress Monitoring</a:t>
          </a:r>
        </a:p>
      </dgm:t>
    </dgm:pt>
    <dgm:pt modelId="{D0285DE8-5498-C645-9266-688CC8E55C82}" type="parTrans" cxnId="{18855E55-6DAB-8643-8A0E-570BD73E81EE}">
      <dgm:prSet/>
      <dgm:spPr/>
      <dgm:t>
        <a:bodyPr/>
        <a:lstStyle/>
        <a:p>
          <a:endParaRPr lang="en-US"/>
        </a:p>
      </dgm:t>
    </dgm:pt>
    <dgm:pt modelId="{1A623AEC-0243-C74F-939A-0A0F2E4BC4D5}" type="sibTrans" cxnId="{18855E55-6DAB-8643-8A0E-570BD73E81EE}">
      <dgm:prSet/>
      <dgm:spPr/>
      <dgm:t>
        <a:bodyPr/>
        <a:lstStyle/>
        <a:p>
          <a:endParaRPr lang="en-US" dirty="0"/>
        </a:p>
      </dgm:t>
    </dgm:pt>
    <dgm:pt modelId="{EDD3343A-373E-5E4E-B90F-4603C349222F}">
      <dgm:prSet phldrT="[Text]" custT="1"/>
      <dgm:spPr>
        <a:solidFill>
          <a:schemeClr val="accent3">
            <a:lumMod val="20000"/>
            <a:lumOff val="80000"/>
          </a:schemeClr>
        </a:solidFill>
        <a:ln>
          <a:solidFill>
            <a:schemeClr val="accent3">
              <a:lumMod val="75000"/>
            </a:schemeClr>
          </a:solidFill>
        </a:ln>
      </dgm:spPr>
      <dgm:t>
        <a:bodyPr/>
        <a:lstStyle/>
        <a:p>
          <a:r>
            <a:rPr lang="en-US" sz="2000" b="1" dirty="0">
              <a:solidFill>
                <a:schemeClr val="tx2">
                  <a:lumMod val="25000"/>
                </a:schemeClr>
              </a:solidFill>
            </a:rPr>
            <a:t>Follow-up Meeting;  Data-Based Decision Making</a:t>
          </a:r>
        </a:p>
      </dgm:t>
    </dgm:pt>
    <dgm:pt modelId="{CA7C1FAC-9C26-D848-8FD1-98F493C73ADF}" type="parTrans" cxnId="{A396F779-3295-0B47-B184-B2AF8AF35410}">
      <dgm:prSet/>
      <dgm:spPr/>
      <dgm:t>
        <a:bodyPr/>
        <a:lstStyle/>
        <a:p>
          <a:endParaRPr lang="en-US"/>
        </a:p>
      </dgm:t>
    </dgm:pt>
    <dgm:pt modelId="{21FDE9E2-DDEA-264F-87C6-37F035599F79}" type="sibTrans" cxnId="{A396F779-3295-0B47-B184-B2AF8AF35410}">
      <dgm:prSet/>
      <dgm:spPr/>
      <dgm:t>
        <a:bodyPr/>
        <a:lstStyle/>
        <a:p>
          <a:endParaRPr lang="en-US"/>
        </a:p>
      </dgm:t>
    </dgm:pt>
    <dgm:pt modelId="{43CB50E3-F2CE-464F-A8C7-C88B08D97206}">
      <dgm:prSet phldrT="[Text]" custT="1"/>
      <dgm:spPr>
        <a:solidFill>
          <a:schemeClr val="accent5">
            <a:lumMod val="20000"/>
            <a:lumOff val="80000"/>
          </a:schemeClr>
        </a:solidFill>
        <a:ln>
          <a:solidFill>
            <a:schemeClr val="accent3">
              <a:lumMod val="75000"/>
            </a:schemeClr>
          </a:solidFill>
        </a:ln>
      </dgm:spPr>
      <dgm:t>
        <a:bodyPr/>
        <a:lstStyle/>
        <a:p>
          <a:pPr defTabSz="755650">
            <a:lnSpc>
              <a:spcPct val="90000"/>
            </a:lnSpc>
            <a:spcBef>
              <a:spcPct val="0"/>
            </a:spcBef>
            <a:spcAft>
              <a:spcPct val="35000"/>
            </a:spcAft>
          </a:pPr>
          <a:r>
            <a:rPr lang="en-US" sz="2400" b="1" dirty="0">
              <a:solidFill>
                <a:schemeClr val="tx2">
                  <a:lumMod val="25000"/>
                </a:schemeClr>
              </a:solidFill>
            </a:rPr>
            <a:t>Conduct the SSPT Meeting</a:t>
          </a:r>
        </a:p>
      </dgm:t>
    </dgm:pt>
    <dgm:pt modelId="{6D00D19E-2E77-FC4A-A8CC-ADBA8C26F3BA}" type="parTrans" cxnId="{234C8D1B-D0A1-6243-A53B-64DCBB0B00FC}">
      <dgm:prSet/>
      <dgm:spPr/>
      <dgm:t>
        <a:bodyPr/>
        <a:lstStyle/>
        <a:p>
          <a:endParaRPr lang="en-US"/>
        </a:p>
      </dgm:t>
    </dgm:pt>
    <dgm:pt modelId="{F99B723B-50E0-E445-99B7-94BC8C8B7EC5}" type="sibTrans" cxnId="{234C8D1B-D0A1-6243-A53B-64DCBB0B00FC}">
      <dgm:prSet/>
      <dgm:spPr/>
      <dgm:t>
        <a:bodyPr/>
        <a:lstStyle/>
        <a:p>
          <a:endParaRPr lang="en-US" dirty="0"/>
        </a:p>
      </dgm:t>
    </dgm:pt>
    <dgm:pt modelId="{3772433A-C65D-B94E-B018-946B81E5A469}">
      <dgm:prSet phldrT="[Text]" custT="1"/>
      <dgm:spPr>
        <a:solidFill>
          <a:schemeClr val="accent3">
            <a:lumMod val="20000"/>
            <a:lumOff val="80000"/>
          </a:schemeClr>
        </a:solidFill>
        <a:ln>
          <a:solidFill>
            <a:schemeClr val="accent3">
              <a:lumMod val="75000"/>
            </a:schemeClr>
          </a:solidFill>
        </a:ln>
      </dgm:spPr>
      <dgm:t>
        <a:bodyPr/>
        <a:lstStyle/>
        <a:p>
          <a:r>
            <a:rPr lang="en-US" sz="2200" b="1" dirty="0">
              <a:solidFill>
                <a:schemeClr val="tx2">
                  <a:lumMod val="25000"/>
                </a:schemeClr>
              </a:solidFill>
            </a:rPr>
            <a:t>Implement the Intervention</a:t>
          </a:r>
          <a:r>
            <a:rPr lang="en-US" sz="2200" b="1" dirty="0">
              <a:solidFill>
                <a:schemeClr val="tx1"/>
              </a:solidFill>
            </a:rPr>
            <a:t>s</a:t>
          </a:r>
          <a:endParaRPr lang="en-US" sz="2200" b="1" dirty="0">
            <a:solidFill>
              <a:schemeClr val="bg1"/>
            </a:solidFill>
          </a:endParaRPr>
        </a:p>
      </dgm:t>
    </dgm:pt>
    <dgm:pt modelId="{178FED38-71C1-0F47-9CDD-5636E4BE220F}" type="parTrans" cxnId="{989BF1B5-4075-A049-A023-17099376647E}">
      <dgm:prSet/>
      <dgm:spPr/>
      <dgm:t>
        <a:bodyPr/>
        <a:lstStyle/>
        <a:p>
          <a:endParaRPr lang="en-US"/>
        </a:p>
      </dgm:t>
    </dgm:pt>
    <dgm:pt modelId="{32DC66CD-81B4-C44D-9BA7-9D74972F7A49}" type="sibTrans" cxnId="{989BF1B5-4075-A049-A023-17099376647E}">
      <dgm:prSet/>
      <dgm:spPr/>
      <dgm:t>
        <a:bodyPr/>
        <a:lstStyle/>
        <a:p>
          <a:endParaRPr lang="en-US" dirty="0"/>
        </a:p>
      </dgm:t>
    </dgm:pt>
    <dgm:pt modelId="{02FA677E-0B32-42BA-B712-C6AF37C12CCD}">
      <dgm:prSet phldrT="[Text]" custT="1"/>
      <dgm:spPr>
        <a:solidFill>
          <a:schemeClr val="accent5">
            <a:lumMod val="20000"/>
            <a:lumOff val="80000"/>
          </a:schemeClr>
        </a:solidFill>
        <a:ln>
          <a:solidFill>
            <a:schemeClr val="accent3">
              <a:lumMod val="75000"/>
            </a:schemeClr>
          </a:solidFill>
        </a:ln>
      </dgm:spPr>
      <dgm:t>
        <a:bodyPr/>
        <a:lstStyle/>
        <a:p>
          <a:pPr algn="ctr"/>
          <a:endParaRPr lang="en-US" sz="2400" b="1" dirty="0">
            <a:solidFill>
              <a:schemeClr val="tx1"/>
            </a:solidFill>
          </a:endParaRPr>
        </a:p>
        <a:p>
          <a:pPr algn="ctr"/>
          <a:r>
            <a:rPr lang="en-US" sz="2400" b="1" dirty="0">
              <a:solidFill>
                <a:schemeClr val="tx2">
                  <a:lumMod val="25000"/>
                </a:schemeClr>
              </a:solidFill>
            </a:rPr>
            <a:t>SSPT Referral Process</a:t>
          </a:r>
        </a:p>
        <a:p>
          <a:pPr algn="ctr"/>
          <a:endParaRPr lang="en-US" sz="1800" b="1" dirty="0"/>
        </a:p>
      </dgm:t>
    </dgm:pt>
    <dgm:pt modelId="{C9C27064-B740-4DB6-AB66-08C68B7013B3}" type="parTrans" cxnId="{EF728E32-0FEE-409C-BA79-F590E2A9A809}">
      <dgm:prSet/>
      <dgm:spPr/>
      <dgm:t>
        <a:bodyPr/>
        <a:lstStyle/>
        <a:p>
          <a:endParaRPr lang="en-US"/>
        </a:p>
      </dgm:t>
    </dgm:pt>
    <dgm:pt modelId="{ECAE6466-CC0F-479F-91E3-3B47C345192F}" type="sibTrans" cxnId="{EF728E32-0FEE-409C-BA79-F590E2A9A809}">
      <dgm:prSet/>
      <dgm:spPr/>
      <dgm:t>
        <a:bodyPr/>
        <a:lstStyle/>
        <a:p>
          <a:endParaRPr lang="en-US" dirty="0"/>
        </a:p>
      </dgm:t>
    </dgm:pt>
    <dgm:pt modelId="{F74F56F0-6225-5D4A-A30D-AFBF2EE96073}" type="pres">
      <dgm:prSet presAssocID="{FF423AD3-7F8A-7D4C-9075-50580F75D2EE}" presName="diagram" presStyleCnt="0">
        <dgm:presLayoutVars>
          <dgm:dir/>
          <dgm:resizeHandles val="exact"/>
        </dgm:presLayoutVars>
      </dgm:prSet>
      <dgm:spPr/>
    </dgm:pt>
    <dgm:pt modelId="{03782439-5C4A-3941-B9FB-B3B33A4499B4}" type="pres">
      <dgm:prSet presAssocID="{D9D46DDE-8F91-4241-BE2C-90838C1C01FF}" presName="node" presStyleLbl="node1" presStyleIdx="0" presStyleCnt="6" custScaleX="72379" custScaleY="90746" custLinFactNeighborX="-12678" custLinFactNeighborY="-7446">
        <dgm:presLayoutVars>
          <dgm:bulletEnabled val="1"/>
        </dgm:presLayoutVars>
      </dgm:prSet>
      <dgm:spPr/>
    </dgm:pt>
    <dgm:pt modelId="{E1E4ECB4-BFAF-A84F-8EE5-1F6CA9602A5F}" type="pres">
      <dgm:prSet presAssocID="{148FA1C6-ABCE-B140-AB9F-4F5F8961C410}" presName="sibTrans" presStyleLbl="sibTrans2D1" presStyleIdx="0" presStyleCnt="5" custAng="10758506" custFlipHor="1" custScaleX="137383" custLinFactNeighborX="16473" custLinFactNeighborY="384"/>
      <dgm:spPr/>
    </dgm:pt>
    <dgm:pt modelId="{22A06A58-5802-234E-A6FA-B97DED5DD58A}" type="pres">
      <dgm:prSet presAssocID="{148FA1C6-ABCE-B140-AB9F-4F5F8961C410}" presName="connectorText" presStyleLbl="sibTrans2D1" presStyleIdx="0" presStyleCnt="5"/>
      <dgm:spPr/>
    </dgm:pt>
    <dgm:pt modelId="{ABAB023D-E3C2-4965-971D-E93E86AF6638}" type="pres">
      <dgm:prSet presAssocID="{02FA677E-0B32-42BA-B712-C6AF37C12CCD}" presName="node" presStyleLbl="node1" presStyleIdx="1" presStyleCnt="6" custScaleX="78091" custScaleY="89507" custLinFactNeighborX="-7074" custLinFactNeighborY="-5015">
        <dgm:presLayoutVars>
          <dgm:bulletEnabled val="1"/>
        </dgm:presLayoutVars>
      </dgm:prSet>
      <dgm:spPr/>
    </dgm:pt>
    <dgm:pt modelId="{29EDE2A2-280E-427D-98CA-98E971A194E3}" type="pres">
      <dgm:prSet presAssocID="{ECAE6466-CC0F-479F-91E3-3B47C345192F}" presName="sibTrans" presStyleLbl="sibTrans2D1" presStyleIdx="1" presStyleCnt="5" custAng="21567216" custScaleX="153243" custLinFactNeighborX="8814" custLinFactNeighborY="7636"/>
      <dgm:spPr/>
    </dgm:pt>
    <dgm:pt modelId="{88461A26-A958-4714-8050-6D8C0679DAFB}" type="pres">
      <dgm:prSet presAssocID="{ECAE6466-CC0F-479F-91E3-3B47C345192F}" presName="connectorText" presStyleLbl="sibTrans2D1" presStyleIdx="1" presStyleCnt="5"/>
      <dgm:spPr/>
    </dgm:pt>
    <dgm:pt modelId="{50E5073E-1224-3443-BB08-83DEC3B9C34E}" type="pres">
      <dgm:prSet presAssocID="{43CB50E3-F2CE-464F-A8C7-C88B08D97206}" presName="node" presStyleLbl="node1" presStyleIdx="2" presStyleCnt="6" custScaleX="67517" custScaleY="82209" custLinFactNeighborX="-4305" custLinFactNeighborY="-3178">
        <dgm:presLayoutVars>
          <dgm:bulletEnabled val="1"/>
        </dgm:presLayoutVars>
      </dgm:prSet>
      <dgm:spPr/>
    </dgm:pt>
    <dgm:pt modelId="{9D141507-CC78-1B42-8B67-65C2CA33E60B}" type="pres">
      <dgm:prSet presAssocID="{F99B723B-50E0-E445-99B7-94BC8C8B7EC5}" presName="sibTrans" presStyleLbl="sibTrans2D1" presStyleIdx="2" presStyleCnt="5" custScaleX="127333"/>
      <dgm:spPr/>
    </dgm:pt>
    <dgm:pt modelId="{49AF7E0B-570A-924E-A6CD-350F14D1CCCB}" type="pres">
      <dgm:prSet presAssocID="{F99B723B-50E0-E445-99B7-94BC8C8B7EC5}" presName="connectorText" presStyleLbl="sibTrans2D1" presStyleIdx="2" presStyleCnt="5"/>
      <dgm:spPr/>
    </dgm:pt>
    <dgm:pt modelId="{FE567644-C79F-5549-8E40-1A48BA846102}" type="pres">
      <dgm:prSet presAssocID="{3772433A-C65D-B94E-B018-946B81E5A469}" presName="node" presStyleLbl="node1" presStyleIdx="3" presStyleCnt="6" custScaleX="78471" custScaleY="99117" custLinFactNeighborX="-38" custLinFactNeighborY="-9248">
        <dgm:presLayoutVars>
          <dgm:bulletEnabled val="1"/>
        </dgm:presLayoutVars>
      </dgm:prSet>
      <dgm:spPr/>
    </dgm:pt>
    <dgm:pt modelId="{F618E3F3-2CAA-644A-B82D-D06F0C57A5B8}" type="pres">
      <dgm:prSet presAssocID="{32DC66CD-81B4-C44D-9BA7-9D74972F7A49}" presName="sibTrans" presStyleLbl="sibTrans2D1" presStyleIdx="3" presStyleCnt="5" custAng="21577848" custScaleX="163974" custLinFactNeighborX="-11542" custLinFactNeighborY="-1573"/>
      <dgm:spPr/>
    </dgm:pt>
    <dgm:pt modelId="{7859DE32-1568-7345-A9D8-BFD422B141E9}" type="pres">
      <dgm:prSet presAssocID="{32DC66CD-81B4-C44D-9BA7-9D74972F7A49}" presName="connectorText" presStyleLbl="sibTrans2D1" presStyleIdx="3" presStyleCnt="5"/>
      <dgm:spPr/>
    </dgm:pt>
    <dgm:pt modelId="{91ACBA05-B5AF-0F42-B86D-1835D9BCB96C}" type="pres">
      <dgm:prSet presAssocID="{C9BCAD73-06DE-FB41-A533-15D491267BFD}" presName="node" presStyleLbl="node1" presStyleIdx="4" presStyleCnt="6" custScaleX="85917" custScaleY="101680" custLinFactNeighborX="2787" custLinFactNeighborY="-10530">
        <dgm:presLayoutVars>
          <dgm:bulletEnabled val="1"/>
        </dgm:presLayoutVars>
      </dgm:prSet>
      <dgm:spPr/>
    </dgm:pt>
    <dgm:pt modelId="{48F65B66-9E83-3346-B15F-C1B9351B0C38}" type="pres">
      <dgm:prSet presAssocID="{1A623AEC-0243-C74F-939A-0A0F2E4BC4D5}" presName="sibTrans" presStyleLbl="sibTrans2D1" presStyleIdx="4" presStyleCnt="5" custScaleX="157463" custLinFactNeighborX="-4253" custLinFactNeighborY="-47284"/>
      <dgm:spPr/>
    </dgm:pt>
    <dgm:pt modelId="{73E3808A-F834-734A-B3C5-9F59807D6AEC}" type="pres">
      <dgm:prSet presAssocID="{1A623AEC-0243-C74F-939A-0A0F2E4BC4D5}" presName="connectorText" presStyleLbl="sibTrans2D1" presStyleIdx="4" presStyleCnt="5"/>
      <dgm:spPr/>
    </dgm:pt>
    <dgm:pt modelId="{079F720F-EE6E-7743-B092-23A21597A251}" type="pres">
      <dgm:prSet presAssocID="{EDD3343A-373E-5E4E-B90F-4603C349222F}" presName="node" presStyleLbl="node1" presStyleIdx="5" presStyleCnt="6" custScaleX="71914" custScaleY="111067" custLinFactNeighborX="-118" custLinFactNeighborY="-8864">
        <dgm:presLayoutVars>
          <dgm:bulletEnabled val="1"/>
        </dgm:presLayoutVars>
      </dgm:prSet>
      <dgm:spPr/>
    </dgm:pt>
  </dgm:ptLst>
  <dgm:cxnLst>
    <dgm:cxn modelId="{9AF5E218-0A0F-46E7-843F-71E18D353454}" type="presOf" srcId="{02FA677E-0B32-42BA-B712-C6AF37C12CCD}" destId="{ABAB023D-E3C2-4965-971D-E93E86AF6638}" srcOrd="0" destOrd="0" presId="urn:microsoft.com/office/officeart/2005/8/layout/process5"/>
    <dgm:cxn modelId="{234C8D1B-D0A1-6243-A53B-64DCBB0B00FC}" srcId="{FF423AD3-7F8A-7D4C-9075-50580F75D2EE}" destId="{43CB50E3-F2CE-464F-A8C7-C88B08D97206}" srcOrd="2" destOrd="0" parTransId="{6D00D19E-2E77-FC4A-A8CC-ADBA8C26F3BA}" sibTransId="{F99B723B-50E0-E445-99B7-94BC8C8B7EC5}"/>
    <dgm:cxn modelId="{EF728E32-0FEE-409C-BA79-F590E2A9A809}" srcId="{FF423AD3-7F8A-7D4C-9075-50580F75D2EE}" destId="{02FA677E-0B32-42BA-B712-C6AF37C12CCD}" srcOrd="1" destOrd="0" parTransId="{C9C27064-B740-4DB6-AB66-08C68B7013B3}" sibTransId="{ECAE6466-CC0F-479F-91E3-3B47C345192F}"/>
    <dgm:cxn modelId="{DA599432-4564-4EAE-B1E6-273D80163857}" type="presOf" srcId="{F99B723B-50E0-E445-99B7-94BC8C8B7EC5}" destId="{49AF7E0B-570A-924E-A6CD-350F14D1CCCB}" srcOrd="1" destOrd="0" presId="urn:microsoft.com/office/officeart/2005/8/layout/process5"/>
    <dgm:cxn modelId="{5FC25635-DA84-4B1C-A00A-9E320FBD2CBF}" type="presOf" srcId="{43CB50E3-F2CE-464F-A8C7-C88B08D97206}" destId="{50E5073E-1224-3443-BB08-83DEC3B9C34E}" srcOrd="0" destOrd="0" presId="urn:microsoft.com/office/officeart/2005/8/layout/process5"/>
    <dgm:cxn modelId="{7058BB45-20E2-4677-8DF4-7E09AA519125}" type="presOf" srcId="{148FA1C6-ABCE-B140-AB9F-4F5F8961C410}" destId="{E1E4ECB4-BFAF-A84F-8EE5-1F6CA9602A5F}" srcOrd="0" destOrd="0" presId="urn:microsoft.com/office/officeart/2005/8/layout/process5"/>
    <dgm:cxn modelId="{18855E55-6DAB-8643-8A0E-570BD73E81EE}" srcId="{FF423AD3-7F8A-7D4C-9075-50580F75D2EE}" destId="{C9BCAD73-06DE-FB41-A533-15D491267BFD}" srcOrd="4" destOrd="0" parTransId="{D0285DE8-5498-C645-9266-688CC8E55C82}" sibTransId="{1A623AEC-0243-C74F-939A-0A0F2E4BC4D5}"/>
    <dgm:cxn modelId="{A396F779-3295-0B47-B184-B2AF8AF35410}" srcId="{FF423AD3-7F8A-7D4C-9075-50580F75D2EE}" destId="{EDD3343A-373E-5E4E-B90F-4603C349222F}" srcOrd="5" destOrd="0" parTransId="{CA7C1FAC-9C26-D848-8FD1-98F493C73ADF}" sibTransId="{21FDE9E2-DDEA-264F-87C6-37F035599F79}"/>
    <dgm:cxn modelId="{1FE44E7B-3E73-B14C-8E05-7601B09704F4}" srcId="{FF423AD3-7F8A-7D4C-9075-50580F75D2EE}" destId="{D9D46DDE-8F91-4241-BE2C-90838C1C01FF}" srcOrd="0" destOrd="0" parTransId="{545BD3D9-54D3-7F44-B612-E0A465910D4B}" sibTransId="{148FA1C6-ABCE-B140-AB9F-4F5F8961C410}"/>
    <dgm:cxn modelId="{C2E46283-9BD0-4F12-B1D0-82B0D636C650}" type="presOf" srcId="{C9BCAD73-06DE-FB41-A533-15D491267BFD}" destId="{91ACBA05-B5AF-0F42-B86D-1835D9BCB96C}" srcOrd="0" destOrd="0" presId="urn:microsoft.com/office/officeart/2005/8/layout/process5"/>
    <dgm:cxn modelId="{69B6BF83-8C2B-4FD9-8D08-6FBF1D038575}" type="presOf" srcId="{3772433A-C65D-B94E-B018-946B81E5A469}" destId="{FE567644-C79F-5549-8E40-1A48BA846102}" srcOrd="0" destOrd="0" presId="urn:microsoft.com/office/officeart/2005/8/layout/process5"/>
    <dgm:cxn modelId="{BECBF989-66B0-49AB-8921-8532921C7922}" type="presOf" srcId="{32DC66CD-81B4-C44D-9BA7-9D74972F7A49}" destId="{7859DE32-1568-7345-A9D8-BFD422B141E9}" srcOrd="1" destOrd="0" presId="urn:microsoft.com/office/officeart/2005/8/layout/process5"/>
    <dgm:cxn modelId="{A822D48A-D562-4FB5-B192-9C7C18C8CA68}" type="presOf" srcId="{ECAE6466-CC0F-479F-91E3-3B47C345192F}" destId="{29EDE2A2-280E-427D-98CA-98E971A194E3}" srcOrd="0" destOrd="0" presId="urn:microsoft.com/office/officeart/2005/8/layout/process5"/>
    <dgm:cxn modelId="{D0ECC299-5319-4731-95E8-198FA34C34FF}" type="presOf" srcId="{1A623AEC-0243-C74F-939A-0A0F2E4BC4D5}" destId="{73E3808A-F834-734A-B3C5-9F59807D6AEC}" srcOrd="1" destOrd="0" presId="urn:microsoft.com/office/officeart/2005/8/layout/process5"/>
    <dgm:cxn modelId="{CE2D4EA2-74D4-499C-A195-5EAEF44691B0}" type="presOf" srcId="{EDD3343A-373E-5E4E-B90F-4603C349222F}" destId="{079F720F-EE6E-7743-B092-23A21597A251}" srcOrd="0" destOrd="0" presId="urn:microsoft.com/office/officeart/2005/8/layout/process5"/>
    <dgm:cxn modelId="{3A2439AD-5A0A-4823-9254-DD16B7A91A76}" type="presOf" srcId="{148FA1C6-ABCE-B140-AB9F-4F5F8961C410}" destId="{22A06A58-5802-234E-A6FA-B97DED5DD58A}" srcOrd="1" destOrd="0" presId="urn:microsoft.com/office/officeart/2005/8/layout/process5"/>
    <dgm:cxn modelId="{989BF1B5-4075-A049-A023-17099376647E}" srcId="{FF423AD3-7F8A-7D4C-9075-50580F75D2EE}" destId="{3772433A-C65D-B94E-B018-946B81E5A469}" srcOrd="3" destOrd="0" parTransId="{178FED38-71C1-0F47-9CDD-5636E4BE220F}" sibTransId="{32DC66CD-81B4-C44D-9BA7-9D74972F7A49}"/>
    <dgm:cxn modelId="{C1CCDFC9-8FCC-45D1-990A-E3A3B879281E}" type="presOf" srcId="{1A623AEC-0243-C74F-939A-0A0F2E4BC4D5}" destId="{48F65B66-9E83-3346-B15F-C1B9351B0C38}" srcOrd="0" destOrd="0" presId="urn:microsoft.com/office/officeart/2005/8/layout/process5"/>
    <dgm:cxn modelId="{B4663AD6-BF9A-4856-9E10-0D3C47D812EF}" type="presOf" srcId="{FF423AD3-7F8A-7D4C-9075-50580F75D2EE}" destId="{F74F56F0-6225-5D4A-A30D-AFBF2EE96073}" srcOrd="0" destOrd="0" presId="urn:microsoft.com/office/officeart/2005/8/layout/process5"/>
    <dgm:cxn modelId="{34DCD7DD-91C3-49B7-B7FD-1F33DEB10678}" type="presOf" srcId="{D9D46DDE-8F91-4241-BE2C-90838C1C01FF}" destId="{03782439-5C4A-3941-B9FB-B3B33A4499B4}" srcOrd="0" destOrd="0" presId="urn:microsoft.com/office/officeart/2005/8/layout/process5"/>
    <dgm:cxn modelId="{346DA3DF-0649-4546-AB17-2023EE66E6C2}" type="presOf" srcId="{ECAE6466-CC0F-479F-91E3-3B47C345192F}" destId="{88461A26-A958-4714-8050-6D8C0679DAFB}" srcOrd="1" destOrd="0" presId="urn:microsoft.com/office/officeart/2005/8/layout/process5"/>
    <dgm:cxn modelId="{BD54E5E8-7E9F-49E2-8AF5-6CB2502001ED}" type="presOf" srcId="{32DC66CD-81B4-C44D-9BA7-9D74972F7A49}" destId="{F618E3F3-2CAA-644A-B82D-D06F0C57A5B8}" srcOrd="0" destOrd="0" presId="urn:microsoft.com/office/officeart/2005/8/layout/process5"/>
    <dgm:cxn modelId="{80E361F3-A518-44D5-BABD-8A54A9DD1878}" type="presOf" srcId="{F99B723B-50E0-E445-99B7-94BC8C8B7EC5}" destId="{9D141507-CC78-1B42-8B67-65C2CA33E60B}" srcOrd="0" destOrd="0" presId="urn:microsoft.com/office/officeart/2005/8/layout/process5"/>
    <dgm:cxn modelId="{9D7B0726-4CB3-4332-927C-12545CE6FCDE}" type="presParOf" srcId="{F74F56F0-6225-5D4A-A30D-AFBF2EE96073}" destId="{03782439-5C4A-3941-B9FB-B3B33A4499B4}" srcOrd="0" destOrd="0" presId="urn:microsoft.com/office/officeart/2005/8/layout/process5"/>
    <dgm:cxn modelId="{B53ED128-7CCC-49DF-8675-01B2DC7E3968}" type="presParOf" srcId="{F74F56F0-6225-5D4A-A30D-AFBF2EE96073}" destId="{E1E4ECB4-BFAF-A84F-8EE5-1F6CA9602A5F}" srcOrd="1" destOrd="0" presId="urn:microsoft.com/office/officeart/2005/8/layout/process5"/>
    <dgm:cxn modelId="{3D713307-65CA-43E8-A889-A67EC734B284}" type="presParOf" srcId="{E1E4ECB4-BFAF-A84F-8EE5-1F6CA9602A5F}" destId="{22A06A58-5802-234E-A6FA-B97DED5DD58A}" srcOrd="0" destOrd="0" presId="urn:microsoft.com/office/officeart/2005/8/layout/process5"/>
    <dgm:cxn modelId="{6B19B56C-FC05-4105-B5AC-EF48E8CEA657}" type="presParOf" srcId="{F74F56F0-6225-5D4A-A30D-AFBF2EE96073}" destId="{ABAB023D-E3C2-4965-971D-E93E86AF6638}" srcOrd="2" destOrd="0" presId="urn:microsoft.com/office/officeart/2005/8/layout/process5"/>
    <dgm:cxn modelId="{832004D6-4252-4C0A-94C0-0E9C019F6468}" type="presParOf" srcId="{F74F56F0-6225-5D4A-A30D-AFBF2EE96073}" destId="{29EDE2A2-280E-427D-98CA-98E971A194E3}" srcOrd="3" destOrd="0" presId="urn:microsoft.com/office/officeart/2005/8/layout/process5"/>
    <dgm:cxn modelId="{9BADCACE-B26C-450F-9A15-B759AC9B2CE5}" type="presParOf" srcId="{29EDE2A2-280E-427D-98CA-98E971A194E3}" destId="{88461A26-A958-4714-8050-6D8C0679DAFB}" srcOrd="0" destOrd="0" presId="urn:microsoft.com/office/officeart/2005/8/layout/process5"/>
    <dgm:cxn modelId="{EF03CDDE-5CEB-4713-A0B9-57891CDB17D5}" type="presParOf" srcId="{F74F56F0-6225-5D4A-A30D-AFBF2EE96073}" destId="{50E5073E-1224-3443-BB08-83DEC3B9C34E}" srcOrd="4" destOrd="0" presId="urn:microsoft.com/office/officeart/2005/8/layout/process5"/>
    <dgm:cxn modelId="{B5E2FD0D-4FA2-4C59-AF96-0C63B41BB9E1}" type="presParOf" srcId="{F74F56F0-6225-5D4A-A30D-AFBF2EE96073}" destId="{9D141507-CC78-1B42-8B67-65C2CA33E60B}" srcOrd="5" destOrd="0" presId="urn:microsoft.com/office/officeart/2005/8/layout/process5"/>
    <dgm:cxn modelId="{E8CCDE5F-F320-40E2-A957-E962DCB862E1}" type="presParOf" srcId="{9D141507-CC78-1B42-8B67-65C2CA33E60B}" destId="{49AF7E0B-570A-924E-A6CD-350F14D1CCCB}" srcOrd="0" destOrd="0" presId="urn:microsoft.com/office/officeart/2005/8/layout/process5"/>
    <dgm:cxn modelId="{6B87AC17-004A-49D8-9AB7-4A1E5BBAC4F1}" type="presParOf" srcId="{F74F56F0-6225-5D4A-A30D-AFBF2EE96073}" destId="{FE567644-C79F-5549-8E40-1A48BA846102}" srcOrd="6" destOrd="0" presId="urn:microsoft.com/office/officeart/2005/8/layout/process5"/>
    <dgm:cxn modelId="{0B41D8E7-AC29-440A-AFD8-2D8F40326B20}" type="presParOf" srcId="{F74F56F0-6225-5D4A-A30D-AFBF2EE96073}" destId="{F618E3F3-2CAA-644A-B82D-D06F0C57A5B8}" srcOrd="7" destOrd="0" presId="urn:microsoft.com/office/officeart/2005/8/layout/process5"/>
    <dgm:cxn modelId="{AFA32F78-1A33-4F56-888B-81E8E970FF59}" type="presParOf" srcId="{F618E3F3-2CAA-644A-B82D-D06F0C57A5B8}" destId="{7859DE32-1568-7345-A9D8-BFD422B141E9}" srcOrd="0" destOrd="0" presId="urn:microsoft.com/office/officeart/2005/8/layout/process5"/>
    <dgm:cxn modelId="{617A2DD6-2668-40C6-A538-927DE42A2290}" type="presParOf" srcId="{F74F56F0-6225-5D4A-A30D-AFBF2EE96073}" destId="{91ACBA05-B5AF-0F42-B86D-1835D9BCB96C}" srcOrd="8" destOrd="0" presId="urn:microsoft.com/office/officeart/2005/8/layout/process5"/>
    <dgm:cxn modelId="{1627C960-A5A7-41BA-B6A7-3EA8E75C70C8}" type="presParOf" srcId="{F74F56F0-6225-5D4A-A30D-AFBF2EE96073}" destId="{48F65B66-9E83-3346-B15F-C1B9351B0C38}" srcOrd="9" destOrd="0" presId="urn:microsoft.com/office/officeart/2005/8/layout/process5"/>
    <dgm:cxn modelId="{8133F28B-46FE-4917-9138-04925BA2F00B}" type="presParOf" srcId="{48F65B66-9E83-3346-B15F-C1B9351B0C38}" destId="{73E3808A-F834-734A-B3C5-9F59807D6AEC}" srcOrd="0" destOrd="0" presId="urn:microsoft.com/office/officeart/2005/8/layout/process5"/>
    <dgm:cxn modelId="{FED157CF-01C5-4C9D-9EBE-4EAF620F5F44}" type="presParOf" srcId="{F74F56F0-6225-5D4A-A30D-AFBF2EE96073}" destId="{079F720F-EE6E-7743-B092-23A21597A251}" srcOrd="1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F423AD3-7F8A-7D4C-9075-50580F75D2EE}" type="doc">
      <dgm:prSet loTypeId="urn:microsoft.com/office/officeart/2005/8/layout/process5" loCatId="" qsTypeId="urn:microsoft.com/office/officeart/2005/8/quickstyle/simple4" qsCatId="simple" csTypeId="urn:microsoft.com/office/officeart/2005/8/colors/accent1_3" csCatId="accent1" phldr="1"/>
      <dgm:spPr/>
      <dgm:t>
        <a:bodyPr/>
        <a:lstStyle/>
        <a:p>
          <a:endParaRPr lang="en-US"/>
        </a:p>
      </dgm:t>
    </dgm:pt>
    <dgm:pt modelId="{F74F56F0-6225-5D4A-A30D-AFBF2EE96073}" type="pres">
      <dgm:prSet presAssocID="{FF423AD3-7F8A-7D4C-9075-50580F75D2EE}" presName="diagram" presStyleCnt="0">
        <dgm:presLayoutVars>
          <dgm:dir/>
          <dgm:resizeHandles val="exact"/>
        </dgm:presLayoutVars>
      </dgm:prSet>
      <dgm:spPr/>
    </dgm:pt>
  </dgm:ptLst>
  <dgm:cxnLst>
    <dgm:cxn modelId="{EBDFDCDE-990D-4E41-9F35-B191F44EF5D7}" type="presOf" srcId="{FF423AD3-7F8A-7D4C-9075-50580F75D2EE}" destId="{F74F56F0-6225-5D4A-A30D-AFBF2EE96073}" srcOrd="0" destOrd="0" presId="urn:microsoft.com/office/officeart/2005/8/layout/process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3F476-0E3A-440A-AFF9-5B2C4DD2C52A}" type="doc">
      <dgm:prSet loTypeId="urn:microsoft.com/office/officeart/2005/8/layout/radial1" loCatId="cycle" qsTypeId="urn:microsoft.com/office/officeart/2005/8/quickstyle/simple2" qsCatId="simple" csTypeId="urn:microsoft.com/office/officeart/2005/8/colors/accent1_2#8" csCatId="accent1" phldr="1"/>
      <dgm:spPr/>
      <dgm:t>
        <a:bodyPr/>
        <a:lstStyle/>
        <a:p>
          <a:endParaRPr lang="en-US"/>
        </a:p>
      </dgm:t>
    </dgm:pt>
    <dgm:pt modelId="{81B069C6-1C09-40D1-A12B-DA7389DBB8DF}">
      <dgm:prSet phldrT="[Text]"/>
      <dgm:spPr>
        <a:solidFill>
          <a:schemeClr val="tx2">
            <a:lumMod val="40000"/>
            <a:lumOff val="60000"/>
          </a:schemeClr>
        </a:solidFill>
      </dgm:spPr>
      <dgm:t>
        <a:bodyPr/>
        <a:lstStyle/>
        <a:p>
          <a:r>
            <a:rPr lang="en-US" dirty="0">
              <a:solidFill>
                <a:schemeClr val="bg1"/>
              </a:solidFill>
            </a:rPr>
            <a:t>SSPT Members</a:t>
          </a:r>
        </a:p>
      </dgm:t>
    </dgm:pt>
    <dgm:pt modelId="{9054AC3E-72B0-4217-8D21-047395C141C3}" type="parTrans" cxnId="{C59DA8A1-282D-46CE-AABF-B6A36C5FFC92}">
      <dgm:prSet/>
      <dgm:spPr/>
      <dgm:t>
        <a:bodyPr/>
        <a:lstStyle/>
        <a:p>
          <a:endParaRPr lang="en-US"/>
        </a:p>
      </dgm:t>
    </dgm:pt>
    <dgm:pt modelId="{77CC2465-E61B-4C1D-8C2A-F7B55A43D0AD}" type="sibTrans" cxnId="{C59DA8A1-282D-46CE-AABF-B6A36C5FFC92}">
      <dgm:prSet/>
      <dgm:spPr/>
      <dgm:t>
        <a:bodyPr/>
        <a:lstStyle/>
        <a:p>
          <a:endParaRPr lang="en-US"/>
        </a:p>
      </dgm:t>
    </dgm:pt>
    <dgm:pt modelId="{5166218D-50C1-4136-8765-6F8A8F999F34}">
      <dgm:prSet phldrT="[Text]"/>
      <dgm:spPr>
        <a:solidFill>
          <a:srgbClr val="FF0000"/>
        </a:solidFill>
      </dgm:spPr>
      <dgm:t>
        <a:bodyPr/>
        <a:lstStyle/>
        <a:p>
          <a:r>
            <a:rPr lang="en-US" dirty="0"/>
            <a:t>Administrator or Designee</a:t>
          </a:r>
        </a:p>
      </dgm:t>
    </dgm:pt>
    <dgm:pt modelId="{334C8AE7-8D31-47FE-8403-6063235BE7D2}" type="parTrans" cxnId="{C8D649E2-E64F-4804-A167-096ECC880746}">
      <dgm:prSet/>
      <dgm:spPr/>
      <dgm:t>
        <a:bodyPr/>
        <a:lstStyle/>
        <a:p>
          <a:endParaRPr lang="en-US"/>
        </a:p>
      </dgm:t>
    </dgm:pt>
    <dgm:pt modelId="{005371DF-025E-45DD-B7D0-78D400035C95}" type="sibTrans" cxnId="{C8D649E2-E64F-4804-A167-096ECC880746}">
      <dgm:prSet/>
      <dgm:spPr/>
      <dgm:t>
        <a:bodyPr/>
        <a:lstStyle/>
        <a:p>
          <a:endParaRPr lang="en-US"/>
        </a:p>
      </dgm:t>
    </dgm:pt>
    <dgm:pt modelId="{7339D879-5E1B-4C2D-84B0-FB4BD07A5870}">
      <dgm:prSet phldrT="[Text]"/>
      <dgm:spPr>
        <a:solidFill>
          <a:srgbClr val="FF0000"/>
        </a:solidFill>
      </dgm:spPr>
      <dgm:t>
        <a:bodyPr/>
        <a:lstStyle/>
        <a:p>
          <a:r>
            <a:rPr lang="en-US" dirty="0"/>
            <a:t>General Education Teacher</a:t>
          </a:r>
        </a:p>
      </dgm:t>
    </dgm:pt>
    <dgm:pt modelId="{E2C50F33-747A-4576-A055-B4643721B603}" type="parTrans" cxnId="{C8E98781-3689-4200-804D-798D2EFA96F6}">
      <dgm:prSet/>
      <dgm:spPr/>
      <dgm:t>
        <a:bodyPr/>
        <a:lstStyle/>
        <a:p>
          <a:endParaRPr lang="en-US"/>
        </a:p>
      </dgm:t>
    </dgm:pt>
    <dgm:pt modelId="{2FE7FED7-3262-4A21-B2DA-F5BF4E93A6E5}" type="sibTrans" cxnId="{C8E98781-3689-4200-804D-798D2EFA96F6}">
      <dgm:prSet/>
      <dgm:spPr/>
      <dgm:t>
        <a:bodyPr/>
        <a:lstStyle/>
        <a:p>
          <a:endParaRPr lang="en-US"/>
        </a:p>
      </dgm:t>
    </dgm:pt>
    <dgm:pt modelId="{06D70E9D-875E-471D-B1BC-FBF302278309}">
      <dgm:prSet phldrT="[Text]"/>
      <dgm:spPr>
        <a:solidFill>
          <a:srgbClr val="1F497D"/>
        </a:solidFill>
      </dgm:spPr>
      <dgm:t>
        <a:bodyPr/>
        <a:lstStyle/>
        <a:p>
          <a:r>
            <a:rPr lang="en-US" dirty="0"/>
            <a:t>Parent</a:t>
          </a:r>
        </a:p>
      </dgm:t>
    </dgm:pt>
    <dgm:pt modelId="{23CB5D82-F0A6-41BD-925D-138CF4F87DEB}" type="parTrans" cxnId="{DA492FDF-F5C4-4DDE-AA2A-D7C249B67365}">
      <dgm:prSet/>
      <dgm:spPr/>
      <dgm:t>
        <a:bodyPr/>
        <a:lstStyle/>
        <a:p>
          <a:endParaRPr lang="en-US"/>
        </a:p>
      </dgm:t>
    </dgm:pt>
    <dgm:pt modelId="{53FD2B4A-691B-4AF4-BA17-B246D66A9591}" type="sibTrans" cxnId="{DA492FDF-F5C4-4DDE-AA2A-D7C249B67365}">
      <dgm:prSet/>
      <dgm:spPr/>
      <dgm:t>
        <a:bodyPr/>
        <a:lstStyle/>
        <a:p>
          <a:endParaRPr lang="en-US"/>
        </a:p>
      </dgm:t>
    </dgm:pt>
    <dgm:pt modelId="{FBF8EF13-BF2C-4781-BDA3-3961EC29E4F4}">
      <dgm:prSet phldrT="[Text]"/>
      <dgm:spPr>
        <a:solidFill>
          <a:srgbClr val="FF0000"/>
        </a:solidFill>
      </dgm:spPr>
      <dgm:t>
        <a:bodyPr/>
        <a:lstStyle/>
        <a:p>
          <a:r>
            <a:rPr lang="en-US" dirty="0"/>
            <a:t>Instructional Specialists</a:t>
          </a:r>
        </a:p>
      </dgm:t>
    </dgm:pt>
    <dgm:pt modelId="{57D38A11-FA56-4B20-89E1-76D44BDFB960}" type="parTrans" cxnId="{80215321-5A13-43F9-B075-D719873C08AD}">
      <dgm:prSet/>
      <dgm:spPr/>
      <dgm:t>
        <a:bodyPr/>
        <a:lstStyle/>
        <a:p>
          <a:endParaRPr lang="en-US"/>
        </a:p>
      </dgm:t>
    </dgm:pt>
    <dgm:pt modelId="{2C3A0557-55B9-4AA4-BD81-B6992CF2545F}" type="sibTrans" cxnId="{80215321-5A13-43F9-B075-D719873C08AD}">
      <dgm:prSet/>
      <dgm:spPr/>
      <dgm:t>
        <a:bodyPr/>
        <a:lstStyle/>
        <a:p>
          <a:endParaRPr lang="en-US"/>
        </a:p>
      </dgm:t>
    </dgm:pt>
    <dgm:pt modelId="{C61C4B0C-DF47-4B1B-B8E9-4BF7FA41B57D}" type="pres">
      <dgm:prSet presAssocID="{8BC3F476-0E3A-440A-AFF9-5B2C4DD2C52A}" presName="cycle" presStyleCnt="0">
        <dgm:presLayoutVars>
          <dgm:chMax val="1"/>
          <dgm:dir/>
          <dgm:animLvl val="ctr"/>
          <dgm:resizeHandles val="exact"/>
        </dgm:presLayoutVars>
      </dgm:prSet>
      <dgm:spPr/>
    </dgm:pt>
    <dgm:pt modelId="{82E9C307-FAEE-4D37-964E-CB8BCDC01647}" type="pres">
      <dgm:prSet presAssocID="{81B069C6-1C09-40D1-A12B-DA7389DBB8DF}" presName="centerShape" presStyleLbl="node0" presStyleIdx="0" presStyleCnt="1" custScaleX="132721" custScaleY="124193" custLinFactNeighborX="7230" custLinFactNeighborY="2776"/>
      <dgm:spPr/>
    </dgm:pt>
    <dgm:pt modelId="{8E18D843-397B-4E31-927A-DE9D617129A9}" type="pres">
      <dgm:prSet presAssocID="{334C8AE7-8D31-47FE-8403-6063235BE7D2}" presName="Name9" presStyleLbl="parChTrans1D2" presStyleIdx="0" presStyleCnt="4"/>
      <dgm:spPr/>
    </dgm:pt>
    <dgm:pt modelId="{85D6D428-F1B8-4C9D-8D9D-478AB1E4ACB7}" type="pres">
      <dgm:prSet presAssocID="{334C8AE7-8D31-47FE-8403-6063235BE7D2}" presName="connTx" presStyleLbl="parChTrans1D2" presStyleIdx="0" presStyleCnt="4"/>
      <dgm:spPr/>
    </dgm:pt>
    <dgm:pt modelId="{3089D2CC-7974-4670-8435-1BEE74C4B32A}" type="pres">
      <dgm:prSet presAssocID="{5166218D-50C1-4136-8765-6F8A8F999F34}" presName="node" presStyleLbl="node1" presStyleIdx="0" presStyleCnt="4" custRadScaleRad="100133" custRadScaleInc="21046">
        <dgm:presLayoutVars>
          <dgm:bulletEnabled val="1"/>
        </dgm:presLayoutVars>
      </dgm:prSet>
      <dgm:spPr/>
    </dgm:pt>
    <dgm:pt modelId="{3B7B745F-AE5C-483D-ACE7-B3F34A9A8C78}" type="pres">
      <dgm:prSet presAssocID="{E2C50F33-747A-4576-A055-B4643721B603}" presName="Name9" presStyleLbl="parChTrans1D2" presStyleIdx="1" presStyleCnt="4"/>
      <dgm:spPr/>
    </dgm:pt>
    <dgm:pt modelId="{5241ED00-48E0-4A6C-B187-9A7B91836D04}" type="pres">
      <dgm:prSet presAssocID="{E2C50F33-747A-4576-A055-B4643721B603}" presName="connTx" presStyleLbl="parChTrans1D2" presStyleIdx="1" presStyleCnt="4"/>
      <dgm:spPr/>
    </dgm:pt>
    <dgm:pt modelId="{0632CA6B-B6F7-49C3-B9DD-4F8C32398F03}" type="pres">
      <dgm:prSet presAssocID="{7339D879-5E1B-4C2D-84B0-FB4BD07A5870}" presName="node" presStyleLbl="node1" presStyleIdx="1" presStyleCnt="4" custRadScaleRad="130030" custRadScaleInc="1640">
        <dgm:presLayoutVars>
          <dgm:bulletEnabled val="1"/>
        </dgm:presLayoutVars>
      </dgm:prSet>
      <dgm:spPr/>
    </dgm:pt>
    <dgm:pt modelId="{79890F3A-0389-409F-94E9-FC1908FF45CE}" type="pres">
      <dgm:prSet presAssocID="{23CB5D82-F0A6-41BD-925D-138CF4F87DEB}" presName="Name9" presStyleLbl="parChTrans1D2" presStyleIdx="2" presStyleCnt="4"/>
      <dgm:spPr/>
    </dgm:pt>
    <dgm:pt modelId="{23D62209-CD4B-4C56-8643-1F2BAAFC04BC}" type="pres">
      <dgm:prSet presAssocID="{23CB5D82-F0A6-41BD-925D-138CF4F87DEB}" presName="connTx" presStyleLbl="parChTrans1D2" presStyleIdx="2" presStyleCnt="4"/>
      <dgm:spPr/>
    </dgm:pt>
    <dgm:pt modelId="{CFF066EC-DA82-4FA7-AA38-2B6AA46A0616}" type="pres">
      <dgm:prSet presAssocID="{06D70E9D-875E-471D-B1BC-FBF302278309}" presName="node" presStyleLbl="node1" presStyleIdx="2" presStyleCnt="4" custScaleX="91751" custScaleY="90789" custRadScaleRad="103284" custRadScaleInc="-21863">
        <dgm:presLayoutVars>
          <dgm:bulletEnabled val="1"/>
        </dgm:presLayoutVars>
      </dgm:prSet>
      <dgm:spPr/>
    </dgm:pt>
    <dgm:pt modelId="{E20A4981-4175-40DB-87E5-290600F74208}" type="pres">
      <dgm:prSet presAssocID="{57D38A11-FA56-4B20-89E1-76D44BDFB960}" presName="Name9" presStyleLbl="parChTrans1D2" presStyleIdx="3" presStyleCnt="4"/>
      <dgm:spPr/>
    </dgm:pt>
    <dgm:pt modelId="{AA826183-1DB5-419B-8F3B-8D6502208343}" type="pres">
      <dgm:prSet presAssocID="{57D38A11-FA56-4B20-89E1-76D44BDFB960}" presName="connTx" presStyleLbl="parChTrans1D2" presStyleIdx="3" presStyleCnt="4"/>
      <dgm:spPr/>
    </dgm:pt>
    <dgm:pt modelId="{A5FA5D91-D45C-4A0C-BF42-542F2FCFF561}" type="pres">
      <dgm:prSet presAssocID="{FBF8EF13-BF2C-4781-BDA3-3961EC29E4F4}" presName="node" presStyleLbl="node1" presStyleIdx="3" presStyleCnt="4">
        <dgm:presLayoutVars>
          <dgm:bulletEnabled val="1"/>
        </dgm:presLayoutVars>
      </dgm:prSet>
      <dgm:spPr/>
    </dgm:pt>
  </dgm:ptLst>
  <dgm:cxnLst>
    <dgm:cxn modelId="{58975706-F6C4-47DC-8907-FD953DE26FDE}" type="presOf" srcId="{8BC3F476-0E3A-440A-AFF9-5B2C4DD2C52A}" destId="{C61C4B0C-DF47-4B1B-B8E9-4BF7FA41B57D}" srcOrd="0" destOrd="0" presId="urn:microsoft.com/office/officeart/2005/8/layout/radial1"/>
    <dgm:cxn modelId="{D8B5E50C-7DF5-4E8D-8C13-4633313BA385}" type="presOf" srcId="{5166218D-50C1-4136-8765-6F8A8F999F34}" destId="{3089D2CC-7974-4670-8435-1BEE74C4B32A}" srcOrd="0" destOrd="0" presId="urn:microsoft.com/office/officeart/2005/8/layout/radial1"/>
    <dgm:cxn modelId="{899EBF16-E540-46F6-BADB-BD7F3E70E470}" type="presOf" srcId="{E2C50F33-747A-4576-A055-B4643721B603}" destId="{5241ED00-48E0-4A6C-B187-9A7B91836D04}" srcOrd="1" destOrd="0" presId="urn:microsoft.com/office/officeart/2005/8/layout/radial1"/>
    <dgm:cxn modelId="{6D33361C-C6FB-4114-8B60-F7D41E8D8437}" type="presOf" srcId="{334C8AE7-8D31-47FE-8403-6063235BE7D2}" destId="{8E18D843-397B-4E31-927A-DE9D617129A9}" srcOrd="0" destOrd="0" presId="urn:microsoft.com/office/officeart/2005/8/layout/radial1"/>
    <dgm:cxn modelId="{80215321-5A13-43F9-B075-D719873C08AD}" srcId="{81B069C6-1C09-40D1-A12B-DA7389DBB8DF}" destId="{FBF8EF13-BF2C-4781-BDA3-3961EC29E4F4}" srcOrd="3" destOrd="0" parTransId="{57D38A11-FA56-4B20-89E1-76D44BDFB960}" sibTransId="{2C3A0557-55B9-4AA4-BD81-B6992CF2545F}"/>
    <dgm:cxn modelId="{4E29F438-945F-43BE-B843-A67B9B797A62}" type="presOf" srcId="{334C8AE7-8D31-47FE-8403-6063235BE7D2}" destId="{85D6D428-F1B8-4C9D-8D9D-478AB1E4ACB7}" srcOrd="1" destOrd="0" presId="urn:microsoft.com/office/officeart/2005/8/layout/radial1"/>
    <dgm:cxn modelId="{98449B5E-755D-45DA-A20B-7A37315EAB00}" type="presOf" srcId="{57D38A11-FA56-4B20-89E1-76D44BDFB960}" destId="{E20A4981-4175-40DB-87E5-290600F74208}" srcOrd="0" destOrd="0" presId="urn:microsoft.com/office/officeart/2005/8/layout/radial1"/>
    <dgm:cxn modelId="{0D0B8C4B-494F-4BDD-8666-53C7B8785B94}" type="presOf" srcId="{23CB5D82-F0A6-41BD-925D-138CF4F87DEB}" destId="{23D62209-CD4B-4C56-8643-1F2BAAFC04BC}" srcOrd="1" destOrd="0" presId="urn:microsoft.com/office/officeart/2005/8/layout/radial1"/>
    <dgm:cxn modelId="{C28F9D7A-D6CB-4193-8E7D-CA0F7C00FA0F}" type="presOf" srcId="{FBF8EF13-BF2C-4781-BDA3-3961EC29E4F4}" destId="{A5FA5D91-D45C-4A0C-BF42-542F2FCFF561}" srcOrd="0" destOrd="0" presId="urn:microsoft.com/office/officeart/2005/8/layout/radial1"/>
    <dgm:cxn modelId="{31F4AC7D-9217-4560-AF7A-31BC41BB770F}" type="presOf" srcId="{E2C50F33-747A-4576-A055-B4643721B603}" destId="{3B7B745F-AE5C-483D-ACE7-B3F34A9A8C78}" srcOrd="0" destOrd="0" presId="urn:microsoft.com/office/officeart/2005/8/layout/radial1"/>
    <dgm:cxn modelId="{C8E98781-3689-4200-804D-798D2EFA96F6}" srcId="{81B069C6-1C09-40D1-A12B-DA7389DBB8DF}" destId="{7339D879-5E1B-4C2D-84B0-FB4BD07A5870}" srcOrd="1" destOrd="0" parTransId="{E2C50F33-747A-4576-A055-B4643721B603}" sibTransId="{2FE7FED7-3262-4A21-B2DA-F5BF4E93A6E5}"/>
    <dgm:cxn modelId="{6A393E97-F4E8-40E6-8341-33FCC28787ED}" type="presOf" srcId="{06D70E9D-875E-471D-B1BC-FBF302278309}" destId="{CFF066EC-DA82-4FA7-AA38-2B6AA46A0616}" srcOrd="0" destOrd="0" presId="urn:microsoft.com/office/officeart/2005/8/layout/radial1"/>
    <dgm:cxn modelId="{4056129F-D4F1-4091-864A-4C8B3E952B6F}" type="presOf" srcId="{7339D879-5E1B-4C2D-84B0-FB4BD07A5870}" destId="{0632CA6B-B6F7-49C3-B9DD-4F8C32398F03}" srcOrd="0" destOrd="0" presId="urn:microsoft.com/office/officeart/2005/8/layout/radial1"/>
    <dgm:cxn modelId="{C59DA8A1-282D-46CE-AABF-B6A36C5FFC92}" srcId="{8BC3F476-0E3A-440A-AFF9-5B2C4DD2C52A}" destId="{81B069C6-1C09-40D1-A12B-DA7389DBB8DF}" srcOrd="0" destOrd="0" parTransId="{9054AC3E-72B0-4217-8D21-047395C141C3}" sibTransId="{77CC2465-E61B-4C1D-8C2A-F7B55A43D0AD}"/>
    <dgm:cxn modelId="{550B93BF-ACB9-4C2A-A2DC-0EDF68BE869A}" type="presOf" srcId="{57D38A11-FA56-4B20-89E1-76D44BDFB960}" destId="{AA826183-1DB5-419B-8F3B-8D6502208343}" srcOrd="1" destOrd="0" presId="urn:microsoft.com/office/officeart/2005/8/layout/radial1"/>
    <dgm:cxn modelId="{2F1367C1-CDB1-40DD-8591-EDC887DF4E59}" type="presOf" srcId="{23CB5D82-F0A6-41BD-925D-138CF4F87DEB}" destId="{79890F3A-0389-409F-94E9-FC1908FF45CE}" srcOrd="0" destOrd="0" presId="urn:microsoft.com/office/officeart/2005/8/layout/radial1"/>
    <dgm:cxn modelId="{4B7CE1D0-7049-457D-94F6-5ADDDB973DC0}" type="presOf" srcId="{81B069C6-1C09-40D1-A12B-DA7389DBB8DF}" destId="{82E9C307-FAEE-4D37-964E-CB8BCDC01647}" srcOrd="0" destOrd="0" presId="urn:microsoft.com/office/officeart/2005/8/layout/radial1"/>
    <dgm:cxn modelId="{DA492FDF-F5C4-4DDE-AA2A-D7C249B67365}" srcId="{81B069C6-1C09-40D1-A12B-DA7389DBB8DF}" destId="{06D70E9D-875E-471D-B1BC-FBF302278309}" srcOrd="2" destOrd="0" parTransId="{23CB5D82-F0A6-41BD-925D-138CF4F87DEB}" sibTransId="{53FD2B4A-691B-4AF4-BA17-B246D66A9591}"/>
    <dgm:cxn modelId="{C8D649E2-E64F-4804-A167-096ECC880746}" srcId="{81B069C6-1C09-40D1-A12B-DA7389DBB8DF}" destId="{5166218D-50C1-4136-8765-6F8A8F999F34}" srcOrd="0" destOrd="0" parTransId="{334C8AE7-8D31-47FE-8403-6063235BE7D2}" sibTransId="{005371DF-025E-45DD-B7D0-78D400035C95}"/>
    <dgm:cxn modelId="{CA40A3DF-C7E7-40F1-BEA8-D16C9DE3E246}" type="presParOf" srcId="{C61C4B0C-DF47-4B1B-B8E9-4BF7FA41B57D}" destId="{82E9C307-FAEE-4D37-964E-CB8BCDC01647}" srcOrd="0" destOrd="0" presId="urn:microsoft.com/office/officeart/2005/8/layout/radial1"/>
    <dgm:cxn modelId="{C7ED8D4E-5BAF-4FB7-B87F-EB3E251B93C6}" type="presParOf" srcId="{C61C4B0C-DF47-4B1B-B8E9-4BF7FA41B57D}" destId="{8E18D843-397B-4E31-927A-DE9D617129A9}" srcOrd="1" destOrd="0" presId="urn:microsoft.com/office/officeart/2005/8/layout/radial1"/>
    <dgm:cxn modelId="{78226C57-72E4-4100-B0E4-7874BEE458AE}" type="presParOf" srcId="{8E18D843-397B-4E31-927A-DE9D617129A9}" destId="{85D6D428-F1B8-4C9D-8D9D-478AB1E4ACB7}" srcOrd="0" destOrd="0" presId="urn:microsoft.com/office/officeart/2005/8/layout/radial1"/>
    <dgm:cxn modelId="{8D66D748-D82B-4673-8F80-041D57319257}" type="presParOf" srcId="{C61C4B0C-DF47-4B1B-B8E9-4BF7FA41B57D}" destId="{3089D2CC-7974-4670-8435-1BEE74C4B32A}" srcOrd="2" destOrd="0" presId="urn:microsoft.com/office/officeart/2005/8/layout/radial1"/>
    <dgm:cxn modelId="{E8BAEFC9-2168-40AA-B4E9-DE6665F150AA}" type="presParOf" srcId="{C61C4B0C-DF47-4B1B-B8E9-4BF7FA41B57D}" destId="{3B7B745F-AE5C-483D-ACE7-B3F34A9A8C78}" srcOrd="3" destOrd="0" presId="urn:microsoft.com/office/officeart/2005/8/layout/radial1"/>
    <dgm:cxn modelId="{9EB0AAC4-FA23-4CF0-A69C-D89B9A69BF9F}" type="presParOf" srcId="{3B7B745F-AE5C-483D-ACE7-B3F34A9A8C78}" destId="{5241ED00-48E0-4A6C-B187-9A7B91836D04}" srcOrd="0" destOrd="0" presId="urn:microsoft.com/office/officeart/2005/8/layout/radial1"/>
    <dgm:cxn modelId="{21B50950-4549-43AB-9343-077BCCB29777}" type="presParOf" srcId="{C61C4B0C-DF47-4B1B-B8E9-4BF7FA41B57D}" destId="{0632CA6B-B6F7-49C3-B9DD-4F8C32398F03}" srcOrd="4" destOrd="0" presId="urn:microsoft.com/office/officeart/2005/8/layout/radial1"/>
    <dgm:cxn modelId="{3F991EDA-F3F5-4319-861A-462B8380DCEC}" type="presParOf" srcId="{C61C4B0C-DF47-4B1B-B8E9-4BF7FA41B57D}" destId="{79890F3A-0389-409F-94E9-FC1908FF45CE}" srcOrd="5" destOrd="0" presId="urn:microsoft.com/office/officeart/2005/8/layout/radial1"/>
    <dgm:cxn modelId="{FF6B2A30-604B-4C3C-9FE4-F55991F1C013}" type="presParOf" srcId="{79890F3A-0389-409F-94E9-FC1908FF45CE}" destId="{23D62209-CD4B-4C56-8643-1F2BAAFC04BC}" srcOrd="0" destOrd="0" presId="urn:microsoft.com/office/officeart/2005/8/layout/radial1"/>
    <dgm:cxn modelId="{2D891866-E7D4-40D1-B96E-7F9A2CAD9411}" type="presParOf" srcId="{C61C4B0C-DF47-4B1B-B8E9-4BF7FA41B57D}" destId="{CFF066EC-DA82-4FA7-AA38-2B6AA46A0616}" srcOrd="6" destOrd="0" presId="urn:microsoft.com/office/officeart/2005/8/layout/radial1"/>
    <dgm:cxn modelId="{263B01ED-F42F-4BA3-BE2F-D78064FB7D0E}" type="presParOf" srcId="{C61C4B0C-DF47-4B1B-B8E9-4BF7FA41B57D}" destId="{E20A4981-4175-40DB-87E5-290600F74208}" srcOrd="7" destOrd="0" presId="urn:microsoft.com/office/officeart/2005/8/layout/radial1"/>
    <dgm:cxn modelId="{CA21554D-663E-4634-AAC3-723F71E500B7}" type="presParOf" srcId="{E20A4981-4175-40DB-87E5-290600F74208}" destId="{AA826183-1DB5-419B-8F3B-8D6502208343}" srcOrd="0" destOrd="0" presId="urn:microsoft.com/office/officeart/2005/8/layout/radial1"/>
    <dgm:cxn modelId="{A2C4FD25-DE1E-4668-8438-77235D5B2A36}" type="presParOf" srcId="{C61C4B0C-DF47-4B1B-B8E9-4BF7FA41B57D}" destId="{A5FA5D91-D45C-4A0C-BF42-542F2FCFF561}" srcOrd="8" destOrd="0" presId="urn:microsoft.com/office/officeart/2005/8/layout/radial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93B718C-CB57-4778-91C7-C608864C1C43}">
      <dsp:nvSpPr>
        <dsp:cNvPr id="0" name=""/>
        <dsp:cNvSpPr/>
      </dsp:nvSpPr>
      <dsp:spPr>
        <a:xfrm>
          <a:off x="1214920" y="380238"/>
          <a:ext cx="4439793" cy="1541881"/>
        </a:xfrm>
        <a:prstGeom prst="ellipse">
          <a:avLst/>
        </a:prstGeom>
        <a:solidFill>
          <a:schemeClr val="accent1">
            <a:tint val="50000"/>
            <a:alpha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0FE46C0-53C1-4878-8F05-3A62E885C2E7}">
      <dsp:nvSpPr>
        <dsp:cNvPr id="0" name=""/>
        <dsp:cNvSpPr/>
      </dsp:nvSpPr>
      <dsp:spPr>
        <a:xfrm>
          <a:off x="3011487" y="4155782"/>
          <a:ext cx="860425" cy="550672"/>
        </a:xfrm>
        <a:prstGeom prst="downArrow">
          <a:avLst/>
        </a:prstGeom>
        <a:gradFill rotWithShape="0">
          <a:gsLst>
            <a:gs pos="0">
              <a:schemeClr val="accent1">
                <a:tint val="60000"/>
                <a:hueOff val="0"/>
                <a:satOff val="0"/>
                <a:lumOff val="0"/>
                <a:alphaOff val="0"/>
                <a:satMod val="103000"/>
                <a:lumMod val="102000"/>
                <a:tint val="94000"/>
              </a:schemeClr>
            </a:gs>
            <a:gs pos="50000">
              <a:schemeClr val="accent1">
                <a:tint val="60000"/>
                <a:hueOff val="0"/>
                <a:satOff val="0"/>
                <a:lumOff val="0"/>
                <a:alphaOff val="0"/>
                <a:satMod val="110000"/>
                <a:lumMod val="100000"/>
                <a:shade val="100000"/>
              </a:schemeClr>
            </a:gs>
            <a:gs pos="100000">
              <a:schemeClr val="accent1">
                <a:tint val="6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dsp:style>
    </dsp:sp>
    <dsp:sp modelId="{35209854-17B4-4F69-BC21-1F127ADBD5BE}">
      <dsp:nvSpPr>
        <dsp:cNvPr id="0" name=""/>
        <dsp:cNvSpPr/>
      </dsp:nvSpPr>
      <dsp:spPr>
        <a:xfrm>
          <a:off x="1376679" y="4596320"/>
          <a:ext cx="4130040" cy="103251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0688" tIns="170688" rIns="170688" bIns="170688" numCol="1" spcCol="1270" anchor="ctr" anchorCtr="0">
          <a:noAutofit/>
        </a:bodyPr>
        <a:lstStyle/>
        <a:p>
          <a:pPr marL="0" lvl="0" indent="0" algn="ctr" defTabSz="1066800">
            <a:lnSpc>
              <a:spcPct val="90000"/>
            </a:lnSpc>
            <a:spcBef>
              <a:spcPct val="0"/>
            </a:spcBef>
            <a:spcAft>
              <a:spcPct val="35000"/>
            </a:spcAft>
            <a:buNone/>
          </a:pPr>
          <a:r>
            <a:rPr lang="en-US" sz="2400" kern="1200" dirty="0"/>
            <a:t>Student Support and Progress Team</a:t>
          </a:r>
        </a:p>
      </dsp:txBody>
      <dsp:txXfrm>
        <a:off x="1376679" y="4596320"/>
        <a:ext cx="4130040" cy="1032510"/>
      </dsp:txXfrm>
    </dsp:sp>
    <dsp:sp modelId="{7BE470E5-58B8-49DD-A359-9652CB5734DE}">
      <dsp:nvSpPr>
        <dsp:cNvPr id="0" name=""/>
        <dsp:cNvSpPr/>
      </dsp:nvSpPr>
      <dsp:spPr>
        <a:xfrm>
          <a:off x="2829077" y="2041202"/>
          <a:ext cx="1548765" cy="15487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LAT </a:t>
          </a:r>
        </a:p>
      </dsp:txBody>
      <dsp:txXfrm>
        <a:off x="3055888" y="2268013"/>
        <a:ext cx="1095143" cy="1095143"/>
      </dsp:txXfrm>
    </dsp:sp>
    <dsp:sp modelId="{BFE49110-212F-4E58-84A6-CA925CDDD5B9}">
      <dsp:nvSpPr>
        <dsp:cNvPr id="0" name=""/>
        <dsp:cNvSpPr/>
      </dsp:nvSpPr>
      <dsp:spPr>
        <a:xfrm>
          <a:off x="1720849" y="879284"/>
          <a:ext cx="1548765" cy="15487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dirty="0"/>
            <a:t>   COST		</a:t>
          </a:r>
        </a:p>
      </dsp:txBody>
      <dsp:txXfrm>
        <a:off x="1947660" y="1106095"/>
        <a:ext cx="1095143" cy="1095143"/>
      </dsp:txXfrm>
    </dsp:sp>
    <dsp:sp modelId="{A1200B70-4A23-4E26-AEA4-4877B26C406E}">
      <dsp:nvSpPr>
        <dsp:cNvPr id="0" name=""/>
        <dsp:cNvSpPr/>
      </dsp:nvSpPr>
      <dsp:spPr>
        <a:xfrm>
          <a:off x="3304032" y="504827"/>
          <a:ext cx="1548765" cy="1548765"/>
        </a:xfrm>
        <a:prstGeom prst="ellips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29210" tIns="29210" rIns="29210" bIns="29210" numCol="1" spcCol="1270" anchor="ctr" anchorCtr="0">
          <a:noAutofit/>
        </a:bodyPr>
        <a:lstStyle/>
        <a:p>
          <a:pPr marL="0" lvl="0" indent="0" algn="ctr" defTabSz="1022350">
            <a:lnSpc>
              <a:spcPct val="90000"/>
            </a:lnSpc>
            <a:spcBef>
              <a:spcPct val="0"/>
            </a:spcBef>
            <a:spcAft>
              <a:spcPct val="35000"/>
            </a:spcAft>
            <a:buNone/>
          </a:pPr>
          <a:r>
            <a:rPr lang="en-US" sz="2300" kern="1200"/>
            <a:t>SST</a:t>
          </a:r>
        </a:p>
      </dsp:txBody>
      <dsp:txXfrm>
        <a:off x="3530843" y="731638"/>
        <a:ext cx="1095143" cy="1095143"/>
      </dsp:txXfrm>
    </dsp:sp>
    <dsp:sp modelId="{A0B19757-4BB1-458A-B0E5-0E286A3406AD}">
      <dsp:nvSpPr>
        <dsp:cNvPr id="0" name=""/>
        <dsp:cNvSpPr/>
      </dsp:nvSpPr>
      <dsp:spPr>
        <a:xfrm>
          <a:off x="1032509" y="190944"/>
          <a:ext cx="4818380" cy="3854704"/>
        </a:xfrm>
        <a:prstGeom prst="funnel">
          <a:avLst/>
        </a:prstGeom>
        <a:solidFill>
          <a:schemeClr val="lt1">
            <a:alpha val="40000"/>
            <a:hueOff val="0"/>
            <a:satOff val="0"/>
            <a:lumOff val="0"/>
            <a:alphaOff val="0"/>
          </a:schemeClr>
        </a:solidFill>
        <a:ln w="6350" cap="flat" cmpd="sng" algn="ctr">
          <a:solidFill>
            <a:schemeClr val="accent1">
              <a:hueOff val="0"/>
              <a:satOff val="0"/>
              <a:lumOff val="0"/>
              <a:alphaOff val="0"/>
            </a:schemeClr>
          </a:solidFill>
          <a:prstDash val="solid"/>
          <a:miter lim="800000"/>
        </a:ln>
        <a:effectLst/>
      </dsp:spPr>
      <dsp:style>
        <a:lnRef idx="1">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3782439-5C4A-3941-B9FB-B3B33A4499B4}">
      <dsp:nvSpPr>
        <dsp:cNvPr id="0" name=""/>
        <dsp:cNvSpPr/>
      </dsp:nvSpPr>
      <dsp:spPr>
        <a:xfrm>
          <a:off x="152392" y="354756"/>
          <a:ext cx="1916613" cy="1441785"/>
        </a:xfrm>
        <a:prstGeom prst="roundRect">
          <a:avLst>
            <a:gd name="adj" fmla="val 10000"/>
          </a:avLst>
        </a:prstGeom>
        <a:solidFill>
          <a:schemeClr val="accent5">
            <a:lumMod val="20000"/>
            <a:lumOff val="80000"/>
          </a:schemeClr>
        </a:solidFill>
        <a:ln>
          <a:solidFill>
            <a:schemeClr val="accent3">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25000"/>
                </a:schemeClr>
              </a:solidFill>
            </a:rPr>
            <a:t>School-wide Monitoring</a:t>
          </a:r>
        </a:p>
      </dsp:txBody>
      <dsp:txXfrm>
        <a:off x="194620" y="396984"/>
        <a:ext cx="1832157" cy="1357329"/>
      </dsp:txXfrm>
    </dsp:sp>
    <dsp:sp modelId="{E1E4ECB4-BFAF-A84F-8EE5-1F6CA9602A5F}">
      <dsp:nvSpPr>
        <dsp:cNvPr id="0" name=""/>
        <dsp:cNvSpPr/>
      </dsp:nvSpPr>
      <dsp:spPr>
        <a:xfrm rot="10800000" flipH="1">
          <a:off x="2320455" y="768452"/>
          <a:ext cx="879357" cy="656710"/>
        </a:xfrm>
        <a:prstGeom prst="rightArrow">
          <a:avLst>
            <a:gd name="adj1" fmla="val 60000"/>
            <a:gd name="adj2" fmla="val 50000"/>
          </a:avLst>
        </a:prstGeom>
        <a:gradFill rotWithShape="0">
          <a:gsLst>
            <a:gs pos="0">
              <a:schemeClr val="accent1">
                <a:shade val="90000"/>
                <a:hueOff val="0"/>
                <a:satOff val="0"/>
                <a:lumOff val="0"/>
                <a:alphaOff val="0"/>
                <a:satMod val="103000"/>
                <a:lumMod val="102000"/>
                <a:tint val="94000"/>
              </a:schemeClr>
            </a:gs>
            <a:gs pos="50000">
              <a:schemeClr val="accent1">
                <a:shade val="90000"/>
                <a:hueOff val="0"/>
                <a:satOff val="0"/>
                <a:lumOff val="0"/>
                <a:alphaOff val="0"/>
                <a:satMod val="110000"/>
                <a:lumMod val="100000"/>
                <a:shade val="100000"/>
              </a:schemeClr>
            </a:gs>
            <a:gs pos="100000">
              <a:schemeClr val="accent1">
                <a:shade val="90000"/>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2320455" y="899794"/>
        <a:ext cx="682344" cy="394026"/>
      </dsp:txXfrm>
    </dsp:sp>
    <dsp:sp modelId="{ABAB023D-E3C2-4965-971D-E93E86AF6638}">
      <dsp:nvSpPr>
        <dsp:cNvPr id="0" name=""/>
        <dsp:cNvSpPr/>
      </dsp:nvSpPr>
      <dsp:spPr>
        <a:xfrm>
          <a:off x="3276610" y="403223"/>
          <a:ext cx="2067868" cy="1422100"/>
        </a:xfrm>
        <a:prstGeom prst="roundRect">
          <a:avLst>
            <a:gd name="adj" fmla="val 10000"/>
          </a:avLst>
        </a:prstGeom>
        <a:solidFill>
          <a:schemeClr val="accent5">
            <a:lumMod val="20000"/>
            <a:lumOff val="80000"/>
          </a:schemeClr>
        </a:solidFill>
        <a:ln>
          <a:solidFill>
            <a:schemeClr val="accent3">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endParaRPr lang="en-US" sz="2400" b="1" kern="1200" dirty="0">
            <a:solidFill>
              <a:schemeClr val="tx1"/>
            </a:solidFill>
          </a:endParaRPr>
        </a:p>
        <a:p>
          <a:pPr marL="0" lvl="0" indent="0" algn="ctr" defTabSz="1066800">
            <a:lnSpc>
              <a:spcPct val="90000"/>
            </a:lnSpc>
            <a:spcBef>
              <a:spcPct val="0"/>
            </a:spcBef>
            <a:spcAft>
              <a:spcPct val="35000"/>
            </a:spcAft>
            <a:buNone/>
          </a:pPr>
          <a:r>
            <a:rPr lang="en-US" sz="2400" b="1" kern="1200" dirty="0">
              <a:solidFill>
                <a:schemeClr val="tx2">
                  <a:lumMod val="25000"/>
                </a:schemeClr>
              </a:solidFill>
            </a:rPr>
            <a:t>SSPT Referral Process</a:t>
          </a:r>
        </a:p>
        <a:p>
          <a:pPr marL="0" lvl="0" indent="0" algn="ctr" defTabSz="1066800">
            <a:lnSpc>
              <a:spcPct val="90000"/>
            </a:lnSpc>
            <a:spcBef>
              <a:spcPct val="0"/>
            </a:spcBef>
            <a:spcAft>
              <a:spcPct val="35000"/>
            </a:spcAft>
            <a:buNone/>
          </a:pPr>
          <a:endParaRPr lang="en-US" sz="1800" b="1" kern="1200" dirty="0"/>
        </a:p>
      </dsp:txBody>
      <dsp:txXfrm>
        <a:off x="3318262" y="444875"/>
        <a:ext cx="1984564" cy="1338796"/>
      </dsp:txXfrm>
    </dsp:sp>
    <dsp:sp modelId="{29EDE2A2-280E-427D-98CA-98E971A194E3}">
      <dsp:nvSpPr>
        <dsp:cNvPr id="0" name=""/>
        <dsp:cNvSpPr/>
      </dsp:nvSpPr>
      <dsp:spPr>
        <a:xfrm>
          <a:off x="5486730" y="851163"/>
          <a:ext cx="919871" cy="656710"/>
        </a:xfrm>
        <a:prstGeom prst="rightArrow">
          <a:avLst>
            <a:gd name="adj1" fmla="val 60000"/>
            <a:gd name="adj2" fmla="val 50000"/>
          </a:avLst>
        </a:prstGeom>
        <a:gradFill rotWithShape="0">
          <a:gsLst>
            <a:gs pos="0">
              <a:schemeClr val="accent1">
                <a:shade val="90000"/>
                <a:hueOff val="67824"/>
                <a:satOff val="-156"/>
                <a:lumOff val="4968"/>
                <a:alphaOff val="0"/>
                <a:satMod val="103000"/>
                <a:lumMod val="102000"/>
                <a:tint val="94000"/>
              </a:schemeClr>
            </a:gs>
            <a:gs pos="50000">
              <a:schemeClr val="accent1">
                <a:shade val="90000"/>
                <a:hueOff val="67824"/>
                <a:satOff val="-156"/>
                <a:lumOff val="4968"/>
                <a:alphaOff val="0"/>
                <a:satMod val="110000"/>
                <a:lumMod val="100000"/>
                <a:shade val="100000"/>
              </a:schemeClr>
            </a:gs>
            <a:gs pos="100000">
              <a:schemeClr val="accent1">
                <a:shade val="90000"/>
                <a:hueOff val="67824"/>
                <a:satOff val="-156"/>
                <a:lumOff val="496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a:off x="5486730" y="982505"/>
        <a:ext cx="722858" cy="394026"/>
      </dsp:txXfrm>
    </dsp:sp>
    <dsp:sp modelId="{50E5073E-1224-3443-BB08-83DEC3B9C34E}">
      <dsp:nvSpPr>
        <dsp:cNvPr id="0" name=""/>
        <dsp:cNvSpPr/>
      </dsp:nvSpPr>
      <dsp:spPr>
        <a:xfrm>
          <a:off x="6477012" y="490385"/>
          <a:ext cx="1787866" cy="1306148"/>
        </a:xfrm>
        <a:prstGeom prst="roundRect">
          <a:avLst>
            <a:gd name="adj" fmla="val 10000"/>
          </a:avLst>
        </a:prstGeom>
        <a:solidFill>
          <a:schemeClr val="accent5">
            <a:lumMod val="20000"/>
            <a:lumOff val="80000"/>
          </a:schemeClr>
        </a:solidFill>
        <a:ln>
          <a:solidFill>
            <a:schemeClr val="accent3">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755650">
            <a:lnSpc>
              <a:spcPct val="90000"/>
            </a:lnSpc>
            <a:spcBef>
              <a:spcPct val="0"/>
            </a:spcBef>
            <a:spcAft>
              <a:spcPct val="35000"/>
            </a:spcAft>
            <a:buNone/>
          </a:pPr>
          <a:r>
            <a:rPr lang="en-US" sz="2400" b="1" kern="1200" dirty="0">
              <a:solidFill>
                <a:schemeClr val="tx2">
                  <a:lumMod val="25000"/>
                </a:schemeClr>
              </a:solidFill>
            </a:rPr>
            <a:t>Conduct the SSPT Meeting</a:t>
          </a:r>
        </a:p>
      </dsp:txBody>
      <dsp:txXfrm>
        <a:off x="6515268" y="528641"/>
        <a:ext cx="1711354" cy="1229636"/>
      </dsp:txXfrm>
    </dsp:sp>
    <dsp:sp modelId="{9D141507-CC78-1B42-8B67-65C2CA33E60B}">
      <dsp:nvSpPr>
        <dsp:cNvPr id="0" name=""/>
        <dsp:cNvSpPr/>
      </dsp:nvSpPr>
      <dsp:spPr>
        <a:xfrm rot="5442924">
          <a:off x="6976158" y="2014055"/>
          <a:ext cx="759632" cy="656710"/>
        </a:xfrm>
        <a:prstGeom prst="rightArrow">
          <a:avLst>
            <a:gd name="adj1" fmla="val 60000"/>
            <a:gd name="adj2" fmla="val 50000"/>
          </a:avLst>
        </a:prstGeom>
        <a:gradFill rotWithShape="0">
          <a:gsLst>
            <a:gs pos="0">
              <a:schemeClr val="accent1">
                <a:shade val="90000"/>
                <a:hueOff val="135647"/>
                <a:satOff val="-313"/>
                <a:lumOff val="9936"/>
                <a:alphaOff val="0"/>
                <a:satMod val="103000"/>
                <a:lumMod val="102000"/>
                <a:tint val="94000"/>
              </a:schemeClr>
            </a:gs>
            <a:gs pos="50000">
              <a:schemeClr val="accent1">
                <a:shade val="90000"/>
                <a:hueOff val="135647"/>
                <a:satOff val="-313"/>
                <a:lumOff val="9936"/>
                <a:alphaOff val="0"/>
                <a:satMod val="110000"/>
                <a:lumMod val="100000"/>
                <a:shade val="100000"/>
              </a:schemeClr>
            </a:gs>
            <a:gs pos="100000">
              <a:schemeClr val="accent1">
                <a:shade val="90000"/>
                <a:hueOff val="135647"/>
                <a:satOff val="-313"/>
                <a:lumOff val="993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778000">
            <a:lnSpc>
              <a:spcPct val="90000"/>
            </a:lnSpc>
            <a:spcBef>
              <a:spcPct val="0"/>
            </a:spcBef>
            <a:spcAft>
              <a:spcPct val="35000"/>
            </a:spcAft>
            <a:buNone/>
          </a:pPr>
          <a:endParaRPr lang="en-US" sz="4000" kern="1200" dirty="0"/>
        </a:p>
      </dsp:txBody>
      <dsp:txXfrm rot="-5400000">
        <a:off x="7160190" y="1962602"/>
        <a:ext cx="394026" cy="562619"/>
      </dsp:txXfrm>
    </dsp:sp>
    <dsp:sp modelId="{FE567644-C79F-5549-8E40-1A48BA846102}">
      <dsp:nvSpPr>
        <dsp:cNvPr id="0" name=""/>
        <dsp:cNvSpPr/>
      </dsp:nvSpPr>
      <dsp:spPr>
        <a:xfrm>
          <a:off x="6299939" y="2922052"/>
          <a:ext cx="2077931" cy="1574785"/>
        </a:xfrm>
        <a:prstGeom prst="roundRect">
          <a:avLst>
            <a:gd name="adj" fmla="val 10000"/>
          </a:avLst>
        </a:prstGeom>
        <a:solidFill>
          <a:schemeClr val="accent3">
            <a:lumMod val="20000"/>
            <a:lumOff val="80000"/>
          </a:schemeClr>
        </a:solidFill>
        <a:ln>
          <a:solidFill>
            <a:schemeClr val="accent3">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ctr" defTabSz="977900">
            <a:lnSpc>
              <a:spcPct val="90000"/>
            </a:lnSpc>
            <a:spcBef>
              <a:spcPct val="0"/>
            </a:spcBef>
            <a:spcAft>
              <a:spcPct val="35000"/>
            </a:spcAft>
            <a:buNone/>
          </a:pPr>
          <a:r>
            <a:rPr lang="en-US" sz="2200" b="1" kern="1200" dirty="0">
              <a:solidFill>
                <a:schemeClr val="tx2">
                  <a:lumMod val="25000"/>
                </a:schemeClr>
              </a:solidFill>
            </a:rPr>
            <a:t>Implement the Intervention</a:t>
          </a:r>
          <a:r>
            <a:rPr lang="en-US" sz="2200" b="1" kern="1200" dirty="0">
              <a:solidFill>
                <a:schemeClr val="tx1"/>
              </a:solidFill>
            </a:rPr>
            <a:t>s</a:t>
          </a:r>
          <a:endParaRPr lang="en-US" sz="2200" b="1" kern="1200" dirty="0">
            <a:solidFill>
              <a:schemeClr val="bg1"/>
            </a:solidFill>
          </a:endParaRPr>
        </a:p>
      </dsp:txBody>
      <dsp:txXfrm>
        <a:off x="6346063" y="2968176"/>
        <a:ext cx="1985683" cy="1482537"/>
      </dsp:txXfrm>
    </dsp:sp>
    <dsp:sp modelId="{F618E3F3-2CAA-644A-B82D-D06F0C57A5B8}">
      <dsp:nvSpPr>
        <dsp:cNvPr id="0" name=""/>
        <dsp:cNvSpPr/>
      </dsp:nvSpPr>
      <dsp:spPr>
        <a:xfrm rot="10800000">
          <a:off x="5334521" y="3360989"/>
          <a:ext cx="855525" cy="656710"/>
        </a:xfrm>
        <a:prstGeom prst="rightArrow">
          <a:avLst>
            <a:gd name="adj1" fmla="val 60000"/>
            <a:gd name="adj2" fmla="val 50000"/>
          </a:avLst>
        </a:prstGeom>
        <a:gradFill rotWithShape="0">
          <a:gsLst>
            <a:gs pos="0">
              <a:schemeClr val="accent1">
                <a:shade val="90000"/>
                <a:hueOff val="203471"/>
                <a:satOff val="-469"/>
                <a:lumOff val="14903"/>
                <a:alphaOff val="0"/>
                <a:satMod val="103000"/>
                <a:lumMod val="102000"/>
                <a:tint val="94000"/>
              </a:schemeClr>
            </a:gs>
            <a:gs pos="50000">
              <a:schemeClr val="accent1">
                <a:shade val="90000"/>
                <a:hueOff val="203471"/>
                <a:satOff val="-469"/>
                <a:lumOff val="14903"/>
                <a:alphaOff val="0"/>
                <a:satMod val="110000"/>
                <a:lumMod val="100000"/>
                <a:shade val="100000"/>
              </a:schemeClr>
            </a:gs>
            <a:gs pos="100000">
              <a:schemeClr val="accent1">
                <a:shade val="90000"/>
                <a:hueOff val="203471"/>
                <a:satOff val="-469"/>
                <a:lumOff val="149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10800000">
        <a:off x="5531534" y="3492331"/>
        <a:ext cx="658512" cy="394026"/>
      </dsp:txXfrm>
    </dsp:sp>
    <dsp:sp modelId="{91ACBA05-B5AF-0F42-B86D-1835D9BCB96C}">
      <dsp:nvSpPr>
        <dsp:cNvPr id="0" name=""/>
        <dsp:cNvSpPr/>
      </dsp:nvSpPr>
      <dsp:spPr>
        <a:xfrm>
          <a:off x="3040433" y="2881323"/>
          <a:ext cx="2275103" cy="1615506"/>
        </a:xfrm>
        <a:prstGeom prst="roundRect">
          <a:avLst>
            <a:gd name="adj" fmla="val 10000"/>
          </a:avLst>
        </a:prstGeom>
        <a:solidFill>
          <a:schemeClr val="accent3">
            <a:lumMod val="20000"/>
            <a:lumOff val="80000"/>
          </a:schemeClr>
        </a:solidFill>
        <a:ln>
          <a:solidFill>
            <a:schemeClr val="accent3">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ctr" defTabSz="1066800">
            <a:lnSpc>
              <a:spcPct val="90000"/>
            </a:lnSpc>
            <a:spcBef>
              <a:spcPct val="0"/>
            </a:spcBef>
            <a:spcAft>
              <a:spcPct val="35000"/>
            </a:spcAft>
            <a:buNone/>
          </a:pPr>
          <a:r>
            <a:rPr lang="en-US" sz="2400" b="1" kern="1200" dirty="0">
              <a:solidFill>
                <a:schemeClr val="tx2">
                  <a:lumMod val="25000"/>
                </a:schemeClr>
              </a:solidFill>
            </a:rPr>
            <a:t>Conduct                  On-going    Progress Monitoring</a:t>
          </a:r>
        </a:p>
      </dsp:txBody>
      <dsp:txXfrm>
        <a:off x="3087750" y="2928640"/>
        <a:ext cx="2180469" cy="1520872"/>
      </dsp:txXfrm>
    </dsp:sp>
    <dsp:sp modelId="{48F65B66-9E83-3346-B15F-C1B9351B0C38}">
      <dsp:nvSpPr>
        <dsp:cNvPr id="0" name=""/>
        <dsp:cNvSpPr/>
      </dsp:nvSpPr>
      <dsp:spPr>
        <a:xfrm rot="10771792">
          <a:off x="1989700" y="3064058"/>
          <a:ext cx="948196" cy="656710"/>
        </a:xfrm>
        <a:prstGeom prst="rightArrow">
          <a:avLst>
            <a:gd name="adj1" fmla="val 60000"/>
            <a:gd name="adj2" fmla="val 50000"/>
          </a:avLst>
        </a:prstGeom>
        <a:gradFill rotWithShape="0">
          <a:gsLst>
            <a:gs pos="0">
              <a:schemeClr val="accent1">
                <a:shade val="90000"/>
                <a:hueOff val="271295"/>
                <a:satOff val="-626"/>
                <a:lumOff val="19871"/>
                <a:alphaOff val="0"/>
                <a:satMod val="103000"/>
                <a:lumMod val="102000"/>
                <a:tint val="94000"/>
              </a:schemeClr>
            </a:gs>
            <a:gs pos="50000">
              <a:schemeClr val="accent1">
                <a:shade val="90000"/>
                <a:hueOff val="271295"/>
                <a:satOff val="-626"/>
                <a:lumOff val="19871"/>
                <a:alphaOff val="0"/>
                <a:satMod val="110000"/>
                <a:lumMod val="100000"/>
                <a:shade val="100000"/>
              </a:schemeClr>
            </a:gs>
            <a:gs pos="100000">
              <a:schemeClr val="accent1">
                <a:shade val="90000"/>
                <a:hueOff val="271295"/>
                <a:satOff val="-626"/>
                <a:lumOff val="1987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0" tIns="0" rIns="0" bIns="0" numCol="1" spcCol="1270" anchor="ctr" anchorCtr="0">
          <a:noAutofit/>
        </a:bodyPr>
        <a:lstStyle/>
        <a:p>
          <a:pPr marL="0" lvl="0" indent="0" algn="ctr" defTabSz="1244600">
            <a:lnSpc>
              <a:spcPct val="90000"/>
            </a:lnSpc>
            <a:spcBef>
              <a:spcPct val="0"/>
            </a:spcBef>
            <a:spcAft>
              <a:spcPct val="35000"/>
            </a:spcAft>
            <a:buNone/>
          </a:pPr>
          <a:endParaRPr lang="en-US" sz="2800" kern="1200" dirty="0"/>
        </a:p>
      </dsp:txBody>
      <dsp:txXfrm rot="10800000">
        <a:off x="2186710" y="3194592"/>
        <a:ext cx="751183" cy="394026"/>
      </dsp:txXfrm>
    </dsp:sp>
    <dsp:sp modelId="{079F720F-EE6E-7743-B092-23A21597A251}">
      <dsp:nvSpPr>
        <dsp:cNvPr id="0" name=""/>
        <dsp:cNvSpPr/>
      </dsp:nvSpPr>
      <dsp:spPr>
        <a:xfrm>
          <a:off x="0" y="2833222"/>
          <a:ext cx="1904300" cy="1764648"/>
        </a:xfrm>
        <a:prstGeom prst="roundRect">
          <a:avLst>
            <a:gd name="adj" fmla="val 10000"/>
          </a:avLst>
        </a:prstGeom>
        <a:solidFill>
          <a:schemeClr val="accent3">
            <a:lumMod val="20000"/>
            <a:lumOff val="80000"/>
          </a:schemeClr>
        </a:solidFill>
        <a:ln>
          <a:solidFill>
            <a:schemeClr val="accent3">
              <a:lumMod val="75000"/>
            </a:schemeClr>
          </a:solidFill>
        </a:ln>
        <a:effectLst/>
      </dsp:spPr>
      <dsp:style>
        <a:lnRef idx="0">
          <a:scrgbClr r="0" g="0" b="0"/>
        </a:lnRef>
        <a:fillRef idx="3">
          <a:scrgbClr r="0" g="0" b="0"/>
        </a:fillRef>
        <a:effectRef idx="2">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b="1" kern="1200" dirty="0">
              <a:solidFill>
                <a:schemeClr val="tx2">
                  <a:lumMod val="25000"/>
                </a:schemeClr>
              </a:solidFill>
            </a:rPr>
            <a:t>Follow-up Meeting;  Data-Based Decision Making</a:t>
          </a:r>
        </a:p>
      </dsp:txBody>
      <dsp:txXfrm>
        <a:off x="51685" y="2884907"/>
        <a:ext cx="1800930" cy="166127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2E9C307-FAEE-4D37-964E-CB8BCDC01647}">
      <dsp:nvSpPr>
        <dsp:cNvPr id="0" name=""/>
        <dsp:cNvSpPr/>
      </dsp:nvSpPr>
      <dsp:spPr>
        <a:xfrm>
          <a:off x="3523180" y="1813365"/>
          <a:ext cx="1864778" cy="1744956"/>
        </a:xfrm>
        <a:prstGeom prst="ellipse">
          <a:avLst/>
        </a:prstGeom>
        <a:solidFill>
          <a:schemeClr val="tx2">
            <a:lumMod val="40000"/>
            <a:lumOff val="60000"/>
          </a:schemeClr>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15875" tIns="15875" rIns="15875" bIns="15875" numCol="1" spcCol="1270" anchor="ctr" anchorCtr="0">
          <a:noAutofit/>
        </a:bodyPr>
        <a:lstStyle/>
        <a:p>
          <a:pPr marL="0" lvl="0" indent="0" algn="ctr" defTabSz="1111250">
            <a:lnSpc>
              <a:spcPct val="90000"/>
            </a:lnSpc>
            <a:spcBef>
              <a:spcPct val="0"/>
            </a:spcBef>
            <a:spcAft>
              <a:spcPct val="35000"/>
            </a:spcAft>
            <a:buNone/>
          </a:pPr>
          <a:r>
            <a:rPr lang="en-US" sz="2500" kern="1200" dirty="0">
              <a:solidFill>
                <a:schemeClr val="bg1"/>
              </a:solidFill>
            </a:rPr>
            <a:t>SSPT Members</a:t>
          </a:r>
        </a:p>
      </dsp:txBody>
      <dsp:txXfrm>
        <a:off x="3796270" y="2068908"/>
        <a:ext cx="1318598" cy="1233870"/>
      </dsp:txXfrm>
    </dsp:sp>
    <dsp:sp modelId="{8E18D843-397B-4E31-927A-DE9D617129A9}">
      <dsp:nvSpPr>
        <dsp:cNvPr id="0" name=""/>
        <dsp:cNvSpPr/>
      </dsp:nvSpPr>
      <dsp:spPr>
        <a:xfrm rot="16266433">
          <a:off x="4308631" y="1631427"/>
          <a:ext cx="334050" cy="30172"/>
        </a:xfrm>
        <a:custGeom>
          <a:avLst/>
          <a:gdLst/>
          <a:ahLst/>
          <a:cxnLst/>
          <a:rect l="0" t="0" r="0" b="0"/>
          <a:pathLst>
            <a:path>
              <a:moveTo>
                <a:pt x="0" y="15086"/>
              </a:moveTo>
              <a:lnTo>
                <a:pt x="334050"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67305" y="1638162"/>
        <a:ext cx="16702" cy="16702"/>
      </dsp:txXfrm>
    </dsp:sp>
    <dsp:sp modelId="{3089D2CC-7974-4670-8435-1BEE74C4B32A}">
      <dsp:nvSpPr>
        <dsp:cNvPr id="0" name=""/>
        <dsp:cNvSpPr/>
      </dsp:nvSpPr>
      <dsp:spPr>
        <a:xfrm>
          <a:off x="3789941" y="74614"/>
          <a:ext cx="1405036" cy="1405036"/>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Administrator or Designee</a:t>
          </a:r>
        </a:p>
      </dsp:txBody>
      <dsp:txXfrm>
        <a:off x="3995704" y="280377"/>
        <a:ext cx="993510" cy="993510"/>
      </dsp:txXfrm>
    </dsp:sp>
    <dsp:sp modelId="{3B7B745F-AE5C-483D-ACE7-B3F34A9A8C78}">
      <dsp:nvSpPr>
        <dsp:cNvPr id="0" name=""/>
        <dsp:cNvSpPr/>
      </dsp:nvSpPr>
      <dsp:spPr>
        <a:xfrm rot="21484702">
          <a:off x="5387224" y="2631434"/>
          <a:ext cx="480705" cy="30172"/>
        </a:xfrm>
        <a:custGeom>
          <a:avLst/>
          <a:gdLst/>
          <a:ahLst/>
          <a:cxnLst/>
          <a:rect l="0" t="0" r="0" b="0"/>
          <a:pathLst>
            <a:path>
              <a:moveTo>
                <a:pt x="0" y="15086"/>
              </a:moveTo>
              <a:lnTo>
                <a:pt x="480705"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615559" y="2634503"/>
        <a:ext cx="24035" cy="24035"/>
      </dsp:txXfrm>
    </dsp:sp>
    <dsp:sp modelId="{0632CA6B-B6F7-49C3-B9DD-4F8C32398F03}">
      <dsp:nvSpPr>
        <dsp:cNvPr id="0" name=""/>
        <dsp:cNvSpPr/>
      </dsp:nvSpPr>
      <dsp:spPr>
        <a:xfrm>
          <a:off x="5867399" y="1912385"/>
          <a:ext cx="1405036" cy="1405036"/>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General Education Teacher</a:t>
          </a:r>
        </a:p>
      </dsp:txBody>
      <dsp:txXfrm>
        <a:off x="6073162" y="2118148"/>
        <a:ext cx="993510" cy="993510"/>
      </dsp:txXfrm>
    </dsp:sp>
    <dsp:sp modelId="{79890F3A-0389-409F-94E9-FC1908FF45CE}">
      <dsp:nvSpPr>
        <dsp:cNvPr id="0" name=""/>
        <dsp:cNvSpPr/>
      </dsp:nvSpPr>
      <dsp:spPr>
        <a:xfrm rot="5286131">
          <a:off x="4363126" y="3668242"/>
          <a:ext cx="250990" cy="30172"/>
        </a:xfrm>
        <a:custGeom>
          <a:avLst/>
          <a:gdLst/>
          <a:ahLst/>
          <a:cxnLst/>
          <a:rect l="0" t="0" r="0" b="0"/>
          <a:pathLst>
            <a:path>
              <a:moveTo>
                <a:pt x="0" y="15086"/>
              </a:moveTo>
              <a:lnTo>
                <a:pt x="250990"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4482346" y="3677054"/>
        <a:ext cx="12549" cy="12549"/>
      </dsp:txXfrm>
    </dsp:sp>
    <dsp:sp modelId="{CFF066EC-DA82-4FA7-AA38-2B6AA46A0616}">
      <dsp:nvSpPr>
        <dsp:cNvPr id="0" name=""/>
        <dsp:cNvSpPr/>
      </dsp:nvSpPr>
      <dsp:spPr>
        <a:xfrm>
          <a:off x="3869332" y="3808412"/>
          <a:ext cx="1289134" cy="1275618"/>
        </a:xfrm>
        <a:prstGeom prst="ellipse">
          <a:avLst/>
        </a:prstGeom>
        <a:solidFill>
          <a:srgbClr val="1F497D"/>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Parent</a:t>
          </a:r>
        </a:p>
      </dsp:txBody>
      <dsp:txXfrm>
        <a:off x="4058121" y="3995222"/>
        <a:ext cx="911556" cy="901998"/>
      </dsp:txXfrm>
    </dsp:sp>
    <dsp:sp modelId="{E20A4981-4175-40DB-87E5-290600F74208}">
      <dsp:nvSpPr>
        <dsp:cNvPr id="0" name=""/>
        <dsp:cNvSpPr/>
      </dsp:nvSpPr>
      <dsp:spPr>
        <a:xfrm rot="10966621">
          <a:off x="3062755" y="2614400"/>
          <a:ext cx="461946" cy="30172"/>
        </a:xfrm>
        <a:custGeom>
          <a:avLst/>
          <a:gdLst/>
          <a:ahLst/>
          <a:cxnLst/>
          <a:rect l="0" t="0" r="0" b="0"/>
          <a:pathLst>
            <a:path>
              <a:moveTo>
                <a:pt x="0" y="15086"/>
              </a:moveTo>
              <a:lnTo>
                <a:pt x="461946" y="15086"/>
              </a:lnTo>
            </a:path>
          </a:pathLst>
        </a:custGeom>
        <a:noFill/>
        <a:ln w="12700" cap="flat" cmpd="sng" algn="ctr">
          <a:solidFill>
            <a:schemeClr val="accent1">
              <a:shade val="60000"/>
              <a:hueOff val="0"/>
              <a:satOff val="0"/>
              <a:lumOff val="0"/>
              <a:alphaOff val="0"/>
            </a:schemeClr>
          </a:solidFill>
          <a:prstDash val="solid"/>
          <a:miter lim="800000"/>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rot="10800000">
        <a:off x="3282180" y="2617938"/>
        <a:ext cx="23097" cy="23097"/>
      </dsp:txXfrm>
    </dsp:sp>
    <dsp:sp modelId="{A5FA5D91-D45C-4A0C-BF42-542F2FCFF561}">
      <dsp:nvSpPr>
        <dsp:cNvPr id="0" name=""/>
        <dsp:cNvSpPr/>
      </dsp:nvSpPr>
      <dsp:spPr>
        <a:xfrm>
          <a:off x="1658815" y="1881742"/>
          <a:ext cx="1405036" cy="1405036"/>
        </a:xfrm>
        <a:prstGeom prst="ellipse">
          <a:avLst/>
        </a:prstGeom>
        <a:solidFill>
          <a:srgbClr val="FF0000"/>
        </a:solidFill>
        <a:ln w="19050" cap="flat" cmpd="sng" algn="ctr">
          <a:solidFill>
            <a:schemeClr val="lt1">
              <a:hueOff val="0"/>
              <a:satOff val="0"/>
              <a:lumOff val="0"/>
              <a:alphaOff val="0"/>
            </a:schemeClr>
          </a:solidFill>
          <a:prstDash val="solid"/>
          <a:miter lim="800000"/>
        </a:ln>
        <a:effectLst/>
      </dsp:spPr>
      <dsp:style>
        <a:lnRef idx="3">
          <a:scrgbClr r="0" g="0" b="0"/>
        </a:lnRef>
        <a:fillRef idx="1">
          <a:scrgbClr r="0" g="0" b="0"/>
        </a:fillRef>
        <a:effectRef idx="1">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Instructional Specialists</a:t>
          </a:r>
        </a:p>
      </dsp:txBody>
      <dsp:txXfrm>
        <a:off x="1864578" y="2087505"/>
        <a:ext cx="993510" cy="993510"/>
      </dsp:txXfrm>
    </dsp:sp>
  </dsp:spTree>
</dsp:drawing>
</file>

<file path=ppt/diagrams/layout1.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2.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rocess5">
  <dgm:title val=""/>
  <dgm:desc val=""/>
  <dgm:catLst>
    <dgm:cat type="process" pri="17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diagram">
    <dgm:varLst>
      <dgm:dir/>
      <dgm:resizeHandles val="exact"/>
    </dgm:varLst>
    <dgm:choose name="Name0">
      <dgm:if name="Name1" axis="self" func="var" arg="dir" op="equ" val="norm">
        <dgm:alg type="snake">
          <dgm:param type="grDir" val="tL"/>
          <dgm:param type="flowDir" val="row"/>
          <dgm:param type="contDir" val="revDir"/>
          <dgm:param type="bkpt" val="endCnv"/>
        </dgm:alg>
      </dgm:if>
      <dgm:else name="Name2">
        <dgm:alg type="snake">
          <dgm:param type="grDir" val="tR"/>
          <dgm:param type="flowDir" val="row"/>
          <dgm:param type="contDir" val="rev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4"/>
      <dgm:constr type="sp" refType="w" refFor="ch" refForName="sibTrans" op="equ"/>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oundRect" r:blip="">
          <dgm:adjLst>
            <dgm:adj idx="1" val="0.1"/>
          </dgm:adjLst>
        </dgm:shape>
        <dgm:presOf axis="desOrSelf" ptType="node"/>
        <dgm:constrLst>
          <dgm:constr type="h" refType="w" fact="0.6"/>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
          <dgm:alg type="conn">
            <dgm:param type="begPts" val="auto"/>
            <dgm:param type="endPts" val="auto"/>
          </dgm:alg>
          <dgm:shape xmlns:r="http://schemas.openxmlformats.org/officeDocument/2006/relationships" type="conn" r:blip="">
            <dgm:adjLst/>
          </dgm:shape>
          <dgm:presOf axis="self"/>
          <dgm:constrLst>
            <dgm:constr type="h" refType="w" fact="0.62"/>
            <dgm:constr type="connDist"/>
          </dgm:constrLst>
          <dgm:ruleLst/>
          <dgm:layoutNode name="connectorText">
            <dgm:alg type="tx">
              <dgm:param type="autoTxRot" val="upr"/>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4B68505-871B-44FD-9E34-103C3E4305D0}" type="datetimeFigureOut">
              <a:rPr lang="en-US" smtClean="0"/>
              <a:t>8/17/2018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B792FF5-EDE7-4185-BDF0-1CFE3B90B781}" type="slidenum">
              <a:rPr lang="en-US" smtClean="0"/>
              <a:t>‹#›</a:t>
            </a:fld>
            <a:endParaRPr lang="en-US"/>
          </a:p>
        </p:txBody>
      </p:sp>
    </p:spTree>
    <p:extLst>
      <p:ext uri="{BB962C8B-B14F-4D97-AF65-F5344CB8AC3E}">
        <p14:creationId xmlns:p14="http://schemas.microsoft.com/office/powerpoint/2010/main" val="20764773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3</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r>
              <a:rPr lang="en-US" altLang="en-US" dirty="0"/>
              <a:t>This is an OVERVIEW of the process</a:t>
            </a:r>
            <a:r>
              <a:rPr lang="en-US" altLang="en-US" baseline="0" dirty="0"/>
              <a:t> and it begins with school-wide monitoring at least 8 times per year.  This helps to identify where we are as a school, in our Tier I instructional practices.  In other words, what percentage of our students are benefiting from Tier I core </a:t>
            </a:r>
            <a:r>
              <a:rPr lang="en-US" altLang="en-US" baseline="0" dirty="0" err="1"/>
              <a:t>instruciton</a:t>
            </a:r>
            <a:r>
              <a:rPr lang="en-US" altLang="en-US" baseline="0" dirty="0"/>
              <a:t>?  If less than 80% of our students are successfully benefiting, then we need to go back and plan around stronger Tier I systems, before we should look at whether individual students are having difficulty.  </a:t>
            </a:r>
          </a:p>
          <a:p>
            <a:pPr eaLnBrk="1" hangingPunct="1">
              <a:spcBef>
                <a:spcPct val="0"/>
              </a:spcBef>
            </a:pPr>
            <a:endParaRPr lang="en-US" altLang="en-US" baseline="0" dirty="0"/>
          </a:p>
          <a:p>
            <a:pPr eaLnBrk="1" hangingPunct="1">
              <a:spcBef>
                <a:spcPct val="0"/>
              </a:spcBef>
            </a:pPr>
            <a:r>
              <a:rPr lang="en-US" altLang="en-US" baseline="0" dirty="0"/>
              <a:t>Once we have strong Tier I foundational systems in place, then we should support underachieving and/or struggling students through the SSPT.    </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36869" name="Slide Number Placeholder 3"/>
          <p:cNvSpPr txBox="1">
            <a:spLocks noGrp="1"/>
          </p:cNvSpPr>
          <p:nvPr/>
        </p:nvSpPr>
        <p:spPr bwMode="auto">
          <a:xfrm>
            <a:off x="3970436" y="8830627"/>
            <a:ext cx="303837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fontAlgn="auto" hangingPunct="1">
              <a:spcBef>
                <a:spcPts val="0"/>
              </a:spcBef>
              <a:spcAft>
                <a:spcPts val="0"/>
              </a:spcAft>
            </a:pPr>
            <a:fld id="{0C6CD85E-F1D5-43C0-8DB7-8E237D4A641B}" type="slidenum">
              <a:rPr lang="en-US" altLang="en-US" sz="1200">
                <a:solidFill>
                  <a:srgbClr val="000000"/>
                </a:solidFill>
                <a:latin typeface="Calibri" pitchFamily="34" charset="0"/>
              </a:rPr>
              <a:pPr algn="r" eaLnBrk="1" fontAlgn="auto" hangingPunct="1">
                <a:spcBef>
                  <a:spcPts val="0"/>
                </a:spcBef>
                <a:spcAft>
                  <a:spcPts val="0"/>
                </a:spcAft>
              </a:pPr>
              <a:t>3</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27923129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14</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14</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21181958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04159">
              <a:defRPr/>
            </a:pPr>
            <a:endParaRPr lang="en-US" dirty="0"/>
          </a:p>
        </p:txBody>
      </p:sp>
      <p:sp>
        <p:nvSpPr>
          <p:cNvPr id="4" name="Slide Number Placeholder 3"/>
          <p:cNvSpPr>
            <a:spLocks noGrp="1"/>
          </p:cNvSpPr>
          <p:nvPr>
            <p:ph type="sldNum" sz="quarter" idx="10"/>
          </p:nvPr>
        </p:nvSpPr>
        <p:spPr/>
        <p:txBody>
          <a:bodyPr/>
          <a:lstStyle/>
          <a:p>
            <a:fld id="{171B3B04-EEFB-4567-9C92-3262226C5E7C}" type="slidenum">
              <a:rPr lang="en-US" smtClean="0"/>
              <a:t>16</a:t>
            </a:fld>
            <a:endParaRPr lang="en-US"/>
          </a:p>
        </p:txBody>
      </p:sp>
    </p:spTree>
    <p:extLst>
      <p:ext uri="{BB962C8B-B14F-4D97-AF65-F5344CB8AC3E}">
        <p14:creationId xmlns:p14="http://schemas.microsoft.com/office/powerpoint/2010/main" val="1269103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aseline="0" dirty="0"/>
              <a:t>Students who receive school-wide interventions are generally progressing well, but may require slight support to continue their successful path.  They are a part of the majority of students experiencing success and generally will not require an SSPT meeting. School-wide supports will be offered within the school and/or within the classroom.        </a:t>
            </a:r>
          </a:p>
          <a:p>
            <a:pPr marL="0" marR="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71B3B04-EEFB-4567-9C92-3262226C5E7C}" type="slidenum">
              <a:rPr lang="en-US" smtClean="0"/>
              <a:t>4</a:t>
            </a:fld>
            <a:endParaRPr lang="en-US"/>
          </a:p>
        </p:txBody>
      </p:sp>
    </p:spTree>
    <p:extLst>
      <p:ext uri="{BB962C8B-B14F-4D97-AF65-F5344CB8AC3E}">
        <p14:creationId xmlns:p14="http://schemas.microsoft.com/office/powerpoint/2010/main" val="23610622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Some students will require small group instruction.</a:t>
            </a:r>
            <a:r>
              <a:rPr lang="en-US" baseline="0" dirty="0"/>
              <a:t> The small groups are tailored to the individual students’ needs and instruction is delivered using a variety of strategies, approaches and techniques that are targeted to the students needs.  Students who receive this level of support may require an SSPT meeting.  </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171B3B04-EEFB-4567-9C92-3262226C5E7C}" type="slidenum">
              <a:rPr lang="en-US" smtClean="0">
                <a:solidFill>
                  <a:prstClr val="black"/>
                </a:solidFill>
              </a:rPr>
              <a:pPr/>
              <a:t>5</a:t>
            </a:fld>
            <a:endParaRPr lang="en-US">
              <a:solidFill>
                <a:prstClr val="black"/>
              </a:solidFill>
            </a:endParaRPr>
          </a:p>
        </p:txBody>
      </p:sp>
    </p:spTree>
    <p:extLst>
      <p:ext uri="{BB962C8B-B14F-4D97-AF65-F5344CB8AC3E}">
        <p14:creationId xmlns:p14="http://schemas.microsoft.com/office/powerpoint/2010/main" val="31917116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a:t>Some students at the Tier III level of support may require daily intervention.  This type of intervention</a:t>
            </a:r>
            <a:r>
              <a:rPr lang="en-US" sz="1200" baseline="0" dirty="0"/>
              <a:t> is  temporary in nature, with the purpose to provide highly targeted and intensive instruction to accelerate student learning and transition the student back into small flexible groupings.      </a:t>
            </a:r>
            <a:endParaRPr lang="en-US" dirty="0"/>
          </a:p>
        </p:txBody>
      </p:sp>
      <p:sp>
        <p:nvSpPr>
          <p:cNvPr id="4" name="Slide Number Placeholder 3"/>
          <p:cNvSpPr>
            <a:spLocks noGrp="1"/>
          </p:cNvSpPr>
          <p:nvPr>
            <p:ph type="sldNum" sz="quarter" idx="10"/>
          </p:nvPr>
        </p:nvSpPr>
        <p:spPr/>
        <p:txBody>
          <a:bodyPr/>
          <a:lstStyle/>
          <a:p>
            <a:fld id="{171B3B04-EEFB-4567-9C92-3262226C5E7C}" type="slidenum">
              <a:rPr lang="en-US" smtClean="0">
                <a:solidFill>
                  <a:prstClr val="black"/>
                </a:solidFill>
              </a:rPr>
              <a:pPr/>
              <a:t>6</a:t>
            </a:fld>
            <a:endParaRPr lang="en-US">
              <a:solidFill>
                <a:prstClr val="black"/>
              </a:solidFill>
            </a:endParaRPr>
          </a:p>
        </p:txBody>
      </p:sp>
    </p:spTree>
    <p:extLst>
      <p:ext uri="{BB962C8B-B14F-4D97-AF65-F5344CB8AC3E}">
        <p14:creationId xmlns:p14="http://schemas.microsoft.com/office/powerpoint/2010/main" val="33116011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8</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8</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111186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9</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9</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259966552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10</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eaLnBrk="1" hangingPunct="1">
              <a:spcBef>
                <a:spcPct val="0"/>
              </a:spcBef>
            </a:pPr>
            <a:endParaRPr lang="en-US" altLang="en-US" dirty="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10</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18230560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fld id="{3713197D-74EB-4902-BED1-14DE16EC7B57}" type="slidenum">
              <a:rPr lang="en-US" altLang="en-US">
                <a:solidFill>
                  <a:srgbClr val="000000"/>
                </a:solidFill>
              </a:rPr>
              <a:pPr eaLnBrk="1" hangingPunct="1"/>
              <a:t>11</a:t>
            </a:fld>
            <a:endParaRPr lang="en-US" altLang="en-US">
              <a:solidFill>
                <a:srgbClr val="000000"/>
              </a:solidFill>
            </a:endParaRPr>
          </a:p>
        </p:txBody>
      </p:sp>
      <p:sp>
        <p:nvSpPr>
          <p:cNvPr id="32771" name="Slide Image Placeholder 1"/>
          <p:cNvSpPr>
            <a:spLocks noGrp="1" noRot="1" noChangeAspect="1" noTextEdit="1"/>
          </p:cNvSpPr>
          <p:nvPr>
            <p:ph type="sldImg"/>
          </p:nvPr>
        </p:nvSpPr>
        <p:spPr>
          <a:ln/>
        </p:spPr>
      </p:sp>
      <p:sp>
        <p:nvSpPr>
          <p:cNvPr id="32772" name="Notes Placeholder 2"/>
          <p:cNvSpPr>
            <a:spLocks noGrp="1"/>
          </p:cNvSpPr>
          <p:nvPr>
            <p:ph type="body" idx="1"/>
          </p:nvPr>
        </p:nvSpPr>
        <p:spPr>
          <a:noFill/>
        </p:spPr>
        <p:txBody>
          <a:bodyPr lIns="92074" tIns="46037" rIns="92074" bIns="46037"/>
          <a:lstStyle/>
          <a:p>
            <a:pPr eaLnBrk="1" hangingPunct="1">
              <a:spcBef>
                <a:spcPct val="0"/>
              </a:spcBef>
            </a:pPr>
            <a:r>
              <a:rPr lang="en-US" altLang="en-US" baseline="0" dirty="0"/>
              <a:t>Depending on the staffing of the school, the members in red are recommended to participate as they bring expertise in different areas.  The student participates, if it is age appropriate, as well as the parent and any related service providers (as needed).   </a:t>
            </a:r>
            <a:r>
              <a:rPr lang="en-US" altLang="en-US" dirty="0"/>
              <a:t>    </a:t>
            </a:r>
          </a:p>
          <a:p>
            <a:pPr eaLnBrk="1" hangingPunct="1">
              <a:spcBef>
                <a:spcPct val="0"/>
              </a:spcBef>
            </a:pPr>
            <a:r>
              <a:rPr lang="en-US" altLang="en-US" baseline="0" dirty="0"/>
              <a:t> </a:t>
            </a:r>
          </a:p>
          <a:p>
            <a:pPr eaLnBrk="1" hangingPunct="1">
              <a:spcBef>
                <a:spcPct val="0"/>
              </a:spcBef>
            </a:pPr>
            <a:r>
              <a:rPr lang="en-US" altLang="en-US" dirty="0"/>
              <a:t>Consideration for student participation should include the age/developmental level of the student, as well as the reason for referral.  </a:t>
            </a:r>
            <a:r>
              <a:rPr lang="en-US" altLang="en-US" baseline="0" dirty="0"/>
              <a:t>The team cultivates a collaborative culture and deepens learning by utilizing what everyone brings to the table.  </a:t>
            </a: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a:p>
            <a:pPr eaLnBrk="1" hangingPunct="1">
              <a:spcBef>
                <a:spcPct val="0"/>
              </a:spcBef>
            </a:pPr>
            <a:endParaRPr lang="en-US" altLang="en-US" dirty="0"/>
          </a:p>
        </p:txBody>
      </p:sp>
      <p:sp>
        <p:nvSpPr>
          <p:cNvPr id="32773" name="Slide Number Placeholder 3"/>
          <p:cNvSpPr txBox="1">
            <a:spLocks noGrp="1"/>
          </p:cNvSpPr>
          <p:nvPr/>
        </p:nvSpPr>
        <p:spPr bwMode="auto">
          <a:xfrm>
            <a:off x="3812255" y="8818563"/>
            <a:ext cx="2917324" cy="463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4" tIns="46037" rIns="92074" bIns="46037"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fontAlgn="base" hangingPunct="1">
              <a:spcBef>
                <a:spcPct val="0"/>
              </a:spcBef>
              <a:spcAft>
                <a:spcPct val="0"/>
              </a:spcAft>
            </a:pPr>
            <a:fld id="{A86DA112-BB6A-4CAF-96F7-EB40F8491436}" type="slidenum">
              <a:rPr lang="en-US" altLang="en-US" sz="1200">
                <a:solidFill>
                  <a:srgbClr val="000000"/>
                </a:solidFill>
                <a:latin typeface="Calibri" pitchFamily="34" charset="0"/>
              </a:rPr>
              <a:pPr algn="r" eaLnBrk="1" fontAlgn="base" hangingPunct="1">
                <a:spcBef>
                  <a:spcPct val="0"/>
                </a:spcBef>
                <a:spcAft>
                  <a:spcPct val="0"/>
                </a:spcAft>
              </a:pPr>
              <a:t>11</a:t>
            </a:fld>
            <a:endParaRPr lang="en-US" altLang="en-US" sz="1200">
              <a:solidFill>
                <a:srgbClr val="000000"/>
              </a:solidFill>
              <a:latin typeface="Calibri" pitchFamily="34" charset="0"/>
            </a:endParaRPr>
          </a:p>
        </p:txBody>
      </p:sp>
    </p:spTree>
    <p:extLst>
      <p:ext uri="{BB962C8B-B14F-4D97-AF65-F5344CB8AC3E}">
        <p14:creationId xmlns:p14="http://schemas.microsoft.com/office/powerpoint/2010/main" val="402761118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pitchFamily="34" charset="0"/>
              </a:defRPr>
            </a:lvl1pPr>
            <a:lvl2pPr marL="744659" indent="-286407" eaLnBrk="0" hangingPunct="0">
              <a:defRPr>
                <a:solidFill>
                  <a:schemeClr val="tx1"/>
                </a:solidFill>
                <a:latin typeface="Arial" pitchFamily="34" charset="0"/>
              </a:defRPr>
            </a:lvl2pPr>
            <a:lvl3pPr marL="1145629" indent="-229126" eaLnBrk="0" hangingPunct="0">
              <a:defRPr>
                <a:solidFill>
                  <a:schemeClr val="tx1"/>
                </a:solidFill>
                <a:latin typeface="Arial" pitchFamily="34" charset="0"/>
              </a:defRPr>
            </a:lvl3pPr>
            <a:lvl4pPr marL="1603880" indent="-229126" eaLnBrk="0" hangingPunct="0">
              <a:defRPr>
                <a:solidFill>
                  <a:schemeClr val="tx1"/>
                </a:solidFill>
                <a:latin typeface="Arial" pitchFamily="34" charset="0"/>
              </a:defRPr>
            </a:lvl4pPr>
            <a:lvl5pPr marL="2062132" indent="-229126" eaLnBrk="0" hangingPunct="0">
              <a:defRPr>
                <a:solidFill>
                  <a:schemeClr val="tx1"/>
                </a:solidFill>
                <a:latin typeface="Arial" pitchFamily="34" charset="0"/>
              </a:defRPr>
            </a:lvl5pPr>
            <a:lvl6pPr marL="2520384" indent="-229126" eaLnBrk="0" fontAlgn="base" hangingPunct="0">
              <a:spcBef>
                <a:spcPct val="0"/>
              </a:spcBef>
              <a:spcAft>
                <a:spcPct val="0"/>
              </a:spcAft>
              <a:defRPr>
                <a:solidFill>
                  <a:schemeClr val="tx1"/>
                </a:solidFill>
                <a:latin typeface="Arial" pitchFamily="34" charset="0"/>
              </a:defRPr>
            </a:lvl6pPr>
            <a:lvl7pPr marL="2978635" indent="-229126" eaLnBrk="0" fontAlgn="base" hangingPunct="0">
              <a:spcBef>
                <a:spcPct val="0"/>
              </a:spcBef>
              <a:spcAft>
                <a:spcPct val="0"/>
              </a:spcAft>
              <a:defRPr>
                <a:solidFill>
                  <a:schemeClr val="tx1"/>
                </a:solidFill>
                <a:latin typeface="Arial" pitchFamily="34" charset="0"/>
              </a:defRPr>
            </a:lvl7pPr>
            <a:lvl8pPr marL="3436887" indent="-229126" eaLnBrk="0" fontAlgn="base" hangingPunct="0">
              <a:spcBef>
                <a:spcPct val="0"/>
              </a:spcBef>
              <a:spcAft>
                <a:spcPct val="0"/>
              </a:spcAft>
              <a:defRPr>
                <a:solidFill>
                  <a:schemeClr val="tx1"/>
                </a:solidFill>
                <a:latin typeface="Arial" pitchFamily="34" charset="0"/>
              </a:defRPr>
            </a:lvl8pPr>
            <a:lvl9pPr marL="3895138" indent="-229126" eaLnBrk="0" fontAlgn="base" hangingPunct="0">
              <a:spcBef>
                <a:spcPct val="0"/>
              </a:spcBef>
              <a:spcAft>
                <a:spcPct val="0"/>
              </a:spcAft>
              <a:defRPr>
                <a:solidFill>
                  <a:schemeClr val="tx1"/>
                </a:solidFill>
                <a:latin typeface="Arial" pitchFamily="34" charset="0"/>
              </a:defRPr>
            </a:lvl9pPr>
          </a:lstStyle>
          <a:p>
            <a:pPr eaLnBrk="1" hangingPunct="1"/>
            <a:fld id="{44D876EA-4266-4B9A-B25A-95D78B60AC76}" type="slidenum">
              <a:rPr lang="en-US" altLang="en-US">
                <a:solidFill>
                  <a:prstClr val="black"/>
                </a:solidFill>
              </a:rPr>
              <a:pPr eaLnBrk="1" hangingPunct="1"/>
              <a:t>12</a:t>
            </a:fld>
            <a:endParaRPr lang="en-US" altLang="en-US" dirty="0">
              <a:solidFill>
                <a:prstClr val="black"/>
              </a:solidFill>
            </a:endParaRPr>
          </a:p>
        </p:txBody>
      </p:sp>
      <p:sp>
        <p:nvSpPr>
          <p:cNvPr id="36867" name="Slide Image Placeholder 1"/>
          <p:cNvSpPr>
            <a:spLocks noGrp="1" noRot="1" noChangeAspect="1" noTextEdit="1"/>
          </p:cNvSpPr>
          <p:nvPr>
            <p:ph type="sldImg"/>
          </p:nvPr>
        </p:nvSpPr>
        <p:spPr>
          <a:ln/>
        </p:spPr>
      </p:sp>
      <p:sp>
        <p:nvSpPr>
          <p:cNvPr id="36868" name="Notes Placeholder 2"/>
          <p:cNvSpPr>
            <a:spLocks noGrp="1"/>
          </p:cNvSpPr>
          <p:nvPr>
            <p:ph type="body" idx="1"/>
          </p:nvPr>
        </p:nvSpPr>
        <p:spPr>
          <a:noFill/>
        </p:spPr>
        <p:txBody>
          <a:bodyPr lIns="92286" tIns="46143" rIns="92286" bIns="46143"/>
          <a:lstStyle/>
          <a:p>
            <a:pPr marL="0" indent="0" fontAlgn="base">
              <a:spcBef>
                <a:spcPct val="0"/>
              </a:spcBef>
              <a:spcAft>
                <a:spcPct val="0"/>
              </a:spcAft>
              <a:buClr>
                <a:schemeClr val="accent2">
                  <a:lumMod val="75000"/>
                </a:schemeClr>
              </a:buClr>
              <a:buFont typeface="Arial" panose="020B0604020202020204" pitchFamily="34" charset="0"/>
              <a:buNone/>
            </a:pPr>
            <a:r>
              <a:rPr lang="en-US" altLang="en-US" sz="1200" dirty="0">
                <a:solidFill>
                  <a:srgbClr val="1F497D"/>
                </a:solidFill>
              </a:rPr>
              <a:t>If you have any additional information that you feel is important</a:t>
            </a:r>
            <a:r>
              <a:rPr lang="en-US" altLang="en-US" sz="1200" baseline="0" dirty="0">
                <a:solidFill>
                  <a:srgbClr val="1F497D"/>
                </a:solidFill>
              </a:rPr>
              <a:t> to your child’s education, please</a:t>
            </a:r>
            <a:r>
              <a:rPr lang="en-US" altLang="en-US" sz="1200" dirty="0">
                <a:solidFill>
                  <a:srgbClr val="1F497D"/>
                </a:solidFill>
              </a:rPr>
              <a:t> share it with the team and if possible provide it to the Designee in advance of the meeting.  </a:t>
            </a:r>
          </a:p>
          <a:p>
            <a:pPr fontAlgn="base">
              <a:spcBef>
                <a:spcPct val="0"/>
              </a:spcBef>
              <a:spcAft>
                <a:spcPct val="0"/>
              </a:spcAft>
            </a:pPr>
            <a:endParaRPr lang="en-US" altLang="en-US" dirty="0">
              <a:solidFill>
                <a:srgbClr val="1F497D"/>
              </a:solidFill>
            </a:endParaRPr>
          </a:p>
          <a:p>
            <a:pPr eaLnBrk="1" hangingPunct="1">
              <a:spcBef>
                <a:spcPct val="0"/>
              </a:spcBef>
            </a:pPr>
            <a:endParaRPr lang="en-US" altLang="en-US" dirty="0"/>
          </a:p>
        </p:txBody>
      </p:sp>
      <p:sp>
        <p:nvSpPr>
          <p:cNvPr id="36869" name="Slide Number Placeholder 3"/>
          <p:cNvSpPr txBox="1">
            <a:spLocks noGrp="1"/>
          </p:cNvSpPr>
          <p:nvPr/>
        </p:nvSpPr>
        <p:spPr bwMode="auto">
          <a:xfrm>
            <a:off x="3826119" y="8830627"/>
            <a:ext cx="2927932" cy="4641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286" tIns="46143" rIns="92286" bIns="46143" anchor="b"/>
          <a:lstStyle>
            <a:lvl1pPr defTabSz="896938" eaLnBrk="0" hangingPunct="0">
              <a:defRPr>
                <a:solidFill>
                  <a:schemeClr val="tx1"/>
                </a:solidFill>
                <a:latin typeface="Arial" pitchFamily="34" charset="0"/>
              </a:defRPr>
            </a:lvl1pPr>
            <a:lvl2pPr marL="728663" indent="-279400" defTabSz="896938" eaLnBrk="0" hangingPunct="0">
              <a:defRPr>
                <a:solidFill>
                  <a:schemeClr val="tx1"/>
                </a:solidFill>
                <a:latin typeface="Arial" pitchFamily="34" charset="0"/>
              </a:defRPr>
            </a:lvl2pPr>
            <a:lvl3pPr marL="1122363" indent="-225425" defTabSz="896938" eaLnBrk="0" hangingPunct="0">
              <a:defRPr>
                <a:solidFill>
                  <a:schemeClr val="tx1"/>
                </a:solidFill>
                <a:latin typeface="Arial" pitchFamily="34" charset="0"/>
              </a:defRPr>
            </a:lvl3pPr>
            <a:lvl4pPr marL="1570038" indent="-223838" defTabSz="896938" eaLnBrk="0" hangingPunct="0">
              <a:defRPr>
                <a:solidFill>
                  <a:schemeClr val="tx1"/>
                </a:solidFill>
                <a:latin typeface="Arial" pitchFamily="34" charset="0"/>
              </a:defRPr>
            </a:lvl4pPr>
            <a:lvl5pPr marL="2019300" indent="-225425" defTabSz="896938" eaLnBrk="0" hangingPunct="0">
              <a:defRPr>
                <a:solidFill>
                  <a:schemeClr val="tx1"/>
                </a:solidFill>
                <a:latin typeface="Arial" pitchFamily="34" charset="0"/>
              </a:defRPr>
            </a:lvl5pPr>
            <a:lvl6pPr marL="2476500" indent="-225425" defTabSz="896938" eaLnBrk="0" fontAlgn="base" hangingPunct="0">
              <a:spcBef>
                <a:spcPct val="0"/>
              </a:spcBef>
              <a:spcAft>
                <a:spcPct val="0"/>
              </a:spcAft>
              <a:defRPr>
                <a:solidFill>
                  <a:schemeClr val="tx1"/>
                </a:solidFill>
                <a:latin typeface="Arial" pitchFamily="34" charset="0"/>
              </a:defRPr>
            </a:lvl6pPr>
            <a:lvl7pPr marL="2933700" indent="-225425" defTabSz="896938" eaLnBrk="0" fontAlgn="base" hangingPunct="0">
              <a:spcBef>
                <a:spcPct val="0"/>
              </a:spcBef>
              <a:spcAft>
                <a:spcPct val="0"/>
              </a:spcAft>
              <a:defRPr>
                <a:solidFill>
                  <a:schemeClr val="tx1"/>
                </a:solidFill>
                <a:latin typeface="Arial" pitchFamily="34" charset="0"/>
              </a:defRPr>
            </a:lvl7pPr>
            <a:lvl8pPr marL="3390900" indent="-225425" defTabSz="896938" eaLnBrk="0" fontAlgn="base" hangingPunct="0">
              <a:spcBef>
                <a:spcPct val="0"/>
              </a:spcBef>
              <a:spcAft>
                <a:spcPct val="0"/>
              </a:spcAft>
              <a:defRPr>
                <a:solidFill>
                  <a:schemeClr val="tx1"/>
                </a:solidFill>
                <a:latin typeface="Arial" pitchFamily="34" charset="0"/>
              </a:defRPr>
            </a:lvl8pPr>
            <a:lvl9pPr marL="3848100" indent="-225425" defTabSz="896938" eaLnBrk="0" fontAlgn="base" hangingPunct="0">
              <a:spcBef>
                <a:spcPct val="0"/>
              </a:spcBef>
              <a:spcAft>
                <a:spcPct val="0"/>
              </a:spcAft>
              <a:defRPr>
                <a:solidFill>
                  <a:schemeClr val="tx1"/>
                </a:solidFill>
                <a:latin typeface="Arial" pitchFamily="34" charset="0"/>
              </a:defRPr>
            </a:lvl9pPr>
          </a:lstStyle>
          <a:p>
            <a:pPr algn="r" eaLnBrk="1" hangingPunct="1"/>
            <a:fld id="{0C6CD85E-F1D5-43C0-8DB7-8E237D4A641B}" type="slidenum">
              <a:rPr lang="en-US" altLang="en-US" sz="1200">
                <a:solidFill>
                  <a:srgbClr val="000000"/>
                </a:solidFill>
                <a:latin typeface="Calibri" pitchFamily="34" charset="0"/>
              </a:rPr>
              <a:pPr algn="r" eaLnBrk="1" hangingPunct="1"/>
              <a:t>12</a:t>
            </a:fld>
            <a:endParaRPr lang="en-US" altLang="en-US" sz="1200" dirty="0">
              <a:solidFill>
                <a:srgbClr val="000000"/>
              </a:solidFill>
              <a:latin typeface="Calibri" pitchFamily="34" charset="0"/>
            </a:endParaRPr>
          </a:p>
        </p:txBody>
      </p:sp>
    </p:spTree>
    <p:extLst>
      <p:ext uri="{BB962C8B-B14F-4D97-AF65-F5344CB8AC3E}">
        <p14:creationId xmlns:p14="http://schemas.microsoft.com/office/powerpoint/2010/main" val="39804333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9016976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372036613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606468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875989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02CDB4A2-4DE7-4335-A0A1-A3D9C5D0B2D9}" type="datetimeFigureOut">
              <a:rPr lang="en-US" smtClean="0"/>
              <a:t>8/17/2018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0831691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2CDB4A2-4DE7-4335-A0A1-A3D9C5D0B2D9}"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12655904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2CDB4A2-4DE7-4335-A0A1-A3D9C5D0B2D9}" type="datetimeFigureOut">
              <a:rPr lang="en-US" smtClean="0"/>
              <a:t>8/17/2018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2335577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2CDB4A2-4DE7-4335-A0A1-A3D9C5D0B2D9}" type="datetimeFigureOut">
              <a:rPr lang="en-US" smtClean="0"/>
              <a:t>8/17/2018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119626564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2CDB4A2-4DE7-4335-A0A1-A3D9C5D0B2D9}" type="datetimeFigureOut">
              <a:rPr lang="en-US" smtClean="0"/>
              <a:t>8/17/2018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40787080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CDB4A2-4DE7-4335-A0A1-A3D9C5D0B2D9}"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6228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02CDB4A2-4DE7-4335-A0A1-A3D9C5D0B2D9}" type="datetimeFigureOut">
              <a:rPr lang="en-US" smtClean="0"/>
              <a:t>8/17/2018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BC6096B-7C30-4596-9C25-6790D3274357}" type="slidenum">
              <a:rPr lang="en-US" smtClean="0"/>
              <a:t>‹#›</a:t>
            </a:fld>
            <a:endParaRPr lang="en-US"/>
          </a:p>
        </p:txBody>
      </p:sp>
    </p:spTree>
    <p:extLst>
      <p:ext uri="{BB962C8B-B14F-4D97-AF65-F5344CB8AC3E}">
        <p14:creationId xmlns:p14="http://schemas.microsoft.com/office/powerpoint/2010/main" val="151925514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2CDB4A2-4DE7-4335-A0A1-A3D9C5D0B2D9}" type="datetimeFigureOut">
              <a:rPr lang="en-US" smtClean="0"/>
              <a:t>8/17/2018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BC6096B-7C30-4596-9C25-6790D3274357}" type="slidenum">
              <a:rPr lang="en-US" smtClean="0"/>
              <a:t>‹#›</a:t>
            </a:fld>
            <a:endParaRPr lang="en-US"/>
          </a:p>
        </p:txBody>
      </p:sp>
    </p:spTree>
    <p:extLst>
      <p:ext uri="{BB962C8B-B14F-4D97-AF65-F5344CB8AC3E}">
        <p14:creationId xmlns:p14="http://schemas.microsoft.com/office/powerpoint/2010/main" val="309223513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i0uaGCzKvRAhVEzGMKHVbkBVgQjRwIBw&amp;url=http://www.studentachievement.org/blog/9-beliefs-and-attitudes-that-foster-collaborative-family-school-partnerships/&amp;bvm=bv.142059868,d.cGw&amp;psig=AFQjCNHZf-YIaiWAmWfFz67QRxxQiLg_ng&amp;ust=1483725914980057" TargetMode="External"/></Relationships>
</file>

<file path=ppt/slides/_rels/slide11.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10" Type="http://schemas.openxmlformats.org/officeDocument/2006/relationships/image" Target="../media/image10.jpeg"/><Relationship Id="rId4" Type="http://schemas.openxmlformats.org/officeDocument/2006/relationships/diagramLayout" Target="../diagrams/layout4.xml"/><Relationship Id="rId9" Type="http://schemas.openxmlformats.org/officeDocument/2006/relationships/hyperlink" Target="https://www.google.com/url?sa=i&amp;rct=j&amp;q=&amp;esrc=s&amp;source=images&amp;cd=&amp;cad=rja&amp;uact=8&amp;ved=0ahUKEwj9o-iMu4bRAhUG62MKHcwJCdcQjRwIBw&amp;url=https://www.dreamstime.com/royalty-free-stock-images-growing-economy-symbol-trees-gears-image18369439&amp;bvm=bv.142059868,d.cGc&amp;psig=AFQjCNH14y1SV3NjqvkRTG8sSHYSVNHBkA&amp;ust=1482450075373497" TargetMode="External"/></Relationships>
</file>

<file path=ppt/slides/_rels/slide12.xml.rels><?xml version="1.0" encoding="UTF-8" standalone="yes"?>
<Relationships xmlns="http://schemas.openxmlformats.org/package/2006/relationships"><Relationship Id="rId3" Type="http://schemas.openxmlformats.org/officeDocument/2006/relationships/hyperlink" Target="https://www.google.com/url?sa=i&amp;rct=j&amp;q=&amp;esrc=s&amp;source=images&amp;cd=&amp;cad=rja&amp;uact=8&amp;ved=0ahUKEwio0P_rwavRAhWIgVQKHdh3B90QjRwIBw&amp;url=https://goalbookapp.com/goalbook-empowers-team-in-chula-vista/&amp;bvm=bv.142059868,d.cGw&amp;psig=AFQjCNFobBd3EkbojM1MzECwFjR3QFBMvQ&amp;ust=1483723207096095" TargetMode="Externa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hyperlink" Target="https://www.google.com/url?sa=i&amp;rct=j&amp;q=&amp;esrc=s&amp;source=images&amp;cd=&amp;cad=rja&amp;uact=8&amp;ved=0ahUKEwjs9-CQw6vRAhVpyVQKHbm-A6wQjRwIBw&amp;url=https://www.districtadministration.com/article/principals-instructional-leaders&amp;bvm=bv.142059868,d.cGw&amp;psig=AFQjCNGYo72Jh_ullezvo8N_3u2iYFY_Ew&amp;ust=1483723443708241" TargetMode="Externa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14.jpeg"/><Relationship Id="rId4" Type="http://schemas.openxmlformats.org/officeDocument/2006/relationships/hyperlink" Target="https://www.google.com/url?sa=i&amp;rct=j&amp;q=&amp;esrc=s&amp;source=images&amp;cd=&amp;cad=rja&amp;uact=8&amp;ved=0ahUKEwjMldvgxqvRAhUY2mMKHcBYCHwQjRwIBw&amp;url=https://clipartfest.com/categories/view/c2Nob29sIHN1Y2Nlc3MgY2xpcGFydCBpbWFnZXM%3D/school-success-clipart-images.html&amp;bvm=bv.142059868,d.cGw&amp;psig=AFQjCNF10yCcXtkcP1COSBhv5tbdRL1QLg&amp;ust=1483724362236340"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UzIafgYbRAhVVImMKHZKgDEsQjRwIBw&amp;url=http://itgspecialeducationwallpapars.blogspot.com/2012/12/student-study-team.html&amp;bvm=bv.142059868,d.cGw&amp;psig=AFQjCNEQsggmTOJWZZDI6QT07vch2wB21w&amp;ust=1482434562864560" TargetMode="External"/><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6.gif"/></Relationships>
</file>

<file path=ppt/slides/_rels/slide16.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0ahUKEwjmueLrmIjRAhVIs1QKHYsMD8AQjRwIBw&amp;url=http://www.slj.com/2013/03/research/librarian-required-a-new-study-shows-that-a-full-time-school-librarian-makes-a-critical-difference-in-boosting-student-achievement/&amp;bvm=bv.142059868,d.cGw&amp;psig=AFQjCNHVNUc7ILGvllYSbZi8KW3_uKhluw&amp;ust=1482509527119565" TargetMode="External"/><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7.jpeg"/></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7.xml"/><Relationship Id="rId5" Type="http://schemas.openxmlformats.org/officeDocument/2006/relationships/image" Target="../media/image8.jpeg"/><Relationship Id="rId4" Type="http://schemas.openxmlformats.org/officeDocument/2006/relationships/hyperlink" Target="http://www.google.com/url?sa=i&amp;rct=j&amp;q=&amp;esrc=s&amp;source=images&amp;cd=&amp;cad=rja&amp;uact=8&amp;ved=0ahUKEwi0uaGCzKvRAhVEzGMKHVbkBVgQjRwIBw&amp;url=http://www.studentachievement.org/blog/9-beliefs-and-attitudes-that-foster-collaborative-family-school-partnerships/&amp;bvm=bv.142059868,d.cGw&amp;psig=AFQjCNHZf-YIaiWAmWfFz67QRxxQiLg_ng&amp;ust=1483725914980057"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01183FAE-2B3E-4665-B353-0E1E10A81587}"/>
              </a:ext>
            </a:extLst>
          </p:cNvPr>
          <p:cNvSpPr>
            <a:spLocks noGrp="1"/>
          </p:cNvSpPr>
          <p:nvPr>
            <p:ph type="title"/>
          </p:nvPr>
        </p:nvSpPr>
        <p:spPr/>
        <p:txBody>
          <a:bodyPr/>
          <a:lstStyle/>
          <a:p>
            <a:r>
              <a:rPr lang="en-US" dirty="0"/>
              <a:t>Student Support and Progress Team</a:t>
            </a:r>
          </a:p>
        </p:txBody>
      </p:sp>
      <p:sp>
        <p:nvSpPr>
          <p:cNvPr id="7" name="Content Placeholder 6">
            <a:extLst>
              <a:ext uri="{FF2B5EF4-FFF2-40B4-BE49-F238E27FC236}">
                <a16:creationId xmlns:a16="http://schemas.microsoft.com/office/drawing/2014/main" id="{8303ABC9-2A49-46E7-A7F6-F852A1B2E693}"/>
              </a:ext>
            </a:extLst>
          </p:cNvPr>
          <p:cNvSpPr>
            <a:spLocks noGrp="1"/>
          </p:cNvSpPr>
          <p:nvPr>
            <p:ph idx="1"/>
          </p:nvPr>
        </p:nvSpPr>
        <p:spPr/>
        <p:txBody>
          <a:bodyPr/>
          <a:lstStyle/>
          <a:p>
            <a:r>
              <a:rPr lang="en-US" dirty="0"/>
              <a:t>The SSPT process emphasizes that early intervention for struggling students is a function of the general education program and not of special education. </a:t>
            </a:r>
          </a:p>
          <a:p>
            <a:r>
              <a:rPr lang="en-US" dirty="0"/>
              <a:t>The purpose of the SSPT is to function as a school-based problem-solving team composed primarily of general educators who provide support to teachers to improve the quality of the general education program and reduce the underachievement of students. </a:t>
            </a:r>
          </a:p>
        </p:txBody>
      </p:sp>
    </p:spTree>
    <p:extLst>
      <p:ext uri="{BB962C8B-B14F-4D97-AF65-F5344CB8AC3E}">
        <p14:creationId xmlns:p14="http://schemas.microsoft.com/office/powerpoint/2010/main" val="392822403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1714500" y="982514"/>
            <a:ext cx="8686800" cy="5447645"/>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Be informed ahead of time regarding what to expect.  The SSPT strives to create a </a:t>
            </a:r>
            <a:r>
              <a:rPr lang="en-US" altLang="en-US" sz="2400" i="1" dirty="0">
                <a:solidFill>
                  <a:srgbClr val="1F497D"/>
                </a:solidFill>
              </a:rPr>
              <a:t>culture of collaboration</a:t>
            </a:r>
            <a:r>
              <a:rPr lang="en-US" altLang="en-US" sz="2400" dirty="0">
                <a:solidFill>
                  <a:srgbClr val="1F497D"/>
                </a:solidFill>
              </a:rPr>
              <a:t>.  </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Know how to prepare for it (e.g., what is the process, who are the members and what is their role, what are some of the reasons why a parent may participate).</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To ensure a successful meeting, become knowledgeable about the process.  Knowledge is key to helping you fully prepare for a successful meeting.  </a:t>
            </a: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130" y="5732019"/>
            <a:ext cx="3048000" cy="1066800"/>
          </a:xfrm>
          <a:prstGeom prst="rect">
            <a:avLst/>
          </a:prstGeom>
        </p:spPr>
      </p:pic>
      <p:sp>
        <p:nvSpPr>
          <p:cNvPr id="10" name="Text Placeholder 2"/>
          <p:cNvSpPr txBox="1">
            <a:spLocks/>
          </p:cNvSpPr>
          <p:nvPr/>
        </p:nvSpPr>
        <p:spPr>
          <a:xfrm>
            <a:off x="1981200" y="381000"/>
            <a:ext cx="8153400" cy="533400"/>
          </a:xfrm>
          <a:prstGeom prst="rect">
            <a:avLst/>
          </a:prstGeom>
          <a:solidFill>
            <a:srgbClr val="C00000"/>
          </a:solidFill>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How can I actively participate in My Child’s SSPT Meeting?</a:t>
            </a:r>
          </a:p>
        </p:txBody>
      </p:sp>
      <p:pic>
        <p:nvPicPr>
          <p:cNvPr id="7" name="irc_mi" descr="Image result for family and school partnership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89518" y="5049469"/>
            <a:ext cx="2130742" cy="1565020"/>
          </a:xfrm>
          <a:prstGeom prst="rect">
            <a:avLst/>
          </a:prstGeom>
          <a:noFill/>
          <a:ln>
            <a:noFill/>
          </a:ln>
        </p:spPr>
      </p:pic>
    </p:spTree>
    <p:extLst>
      <p:ext uri="{BB962C8B-B14F-4D97-AF65-F5344CB8AC3E}">
        <p14:creationId xmlns:p14="http://schemas.microsoft.com/office/powerpoint/2010/main" val="1189432773"/>
      </p:ext>
    </p:extLst>
  </p:cSld>
  <p:clrMapOvr>
    <a:masterClrMapping/>
  </p:clrMapOvr>
  <p:transition spd="slow">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Title 1"/>
          <p:cNvSpPr>
            <a:spLocks noGrp="1"/>
          </p:cNvSpPr>
          <p:nvPr>
            <p:ph type="title" idx="4294967295"/>
          </p:nvPr>
        </p:nvSpPr>
        <p:spPr>
          <a:xfrm>
            <a:off x="1524000" y="223839"/>
            <a:ext cx="8382000" cy="766762"/>
          </a:xfrm>
          <a:solidFill>
            <a:srgbClr val="C00000"/>
          </a:solidFill>
        </p:spPr>
        <p:txBody>
          <a:bodyPr>
            <a:noAutofit/>
          </a:bodyPr>
          <a:lstStyle/>
          <a:p>
            <a:pPr algn="l" eaLnBrk="1" hangingPunct="1"/>
            <a:r>
              <a:rPr lang="en-US" altLang="en-US" sz="2800" dirty="0">
                <a:solidFill>
                  <a:schemeClr val="bg1"/>
                </a:solidFill>
              </a:rPr>
              <a:t>Possible SSPT Members </a:t>
            </a:r>
          </a:p>
        </p:txBody>
      </p:sp>
      <p:graphicFrame>
        <p:nvGraphicFramePr>
          <p:cNvPr id="6" name="Content Placeholder 5"/>
          <p:cNvGraphicFramePr>
            <a:graphicFrameLocks noGrp="1"/>
          </p:cNvGraphicFramePr>
          <p:nvPr>
            <p:ph idx="4294967295"/>
            <p:extLst/>
          </p:nvPr>
        </p:nvGraphicFramePr>
        <p:xfrm>
          <a:off x="1524000" y="1296988"/>
          <a:ext cx="8382000" cy="51038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Oval 6"/>
          <p:cNvSpPr/>
          <p:nvPr/>
        </p:nvSpPr>
        <p:spPr>
          <a:xfrm>
            <a:off x="3584575" y="1676400"/>
            <a:ext cx="1439863" cy="14001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100" dirty="0">
                <a:solidFill>
                  <a:prstClr val="white"/>
                </a:solidFill>
              </a:rPr>
              <a:t>Health and Human Services Personnel</a:t>
            </a:r>
          </a:p>
        </p:txBody>
      </p:sp>
      <p:sp>
        <p:nvSpPr>
          <p:cNvPr id="8" name="Oval 7"/>
          <p:cNvSpPr/>
          <p:nvPr/>
        </p:nvSpPr>
        <p:spPr>
          <a:xfrm>
            <a:off x="6911976" y="1775525"/>
            <a:ext cx="1462087" cy="1323975"/>
          </a:xfrm>
          <a:prstGeom prst="ellipse">
            <a:avLst/>
          </a:prstGeom>
          <a:solidFill>
            <a:srgbClr val="FF0000"/>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00" dirty="0">
                <a:solidFill>
                  <a:prstClr val="white"/>
                </a:solidFill>
              </a:rPr>
              <a:t>EL/Master Plan Expert (Designee) </a:t>
            </a:r>
          </a:p>
        </p:txBody>
      </p:sp>
      <p:sp>
        <p:nvSpPr>
          <p:cNvPr id="9" name="Oval 8"/>
          <p:cNvSpPr/>
          <p:nvPr/>
        </p:nvSpPr>
        <p:spPr>
          <a:xfrm>
            <a:off x="3644398" y="4776788"/>
            <a:ext cx="1512888" cy="1319212"/>
          </a:xfrm>
          <a:prstGeom prst="ellipse">
            <a:avLst/>
          </a:prstGeom>
          <a:solidFill>
            <a:srgbClr val="1F497D"/>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00" dirty="0">
                <a:solidFill>
                  <a:prstClr val="white"/>
                </a:solidFill>
              </a:rPr>
              <a:t>Student </a:t>
            </a:r>
            <a:r>
              <a:rPr lang="en-US" sz="1100" dirty="0">
                <a:solidFill>
                  <a:prstClr val="white"/>
                </a:solidFill>
              </a:rPr>
              <a:t>(when appropriate)</a:t>
            </a:r>
          </a:p>
        </p:txBody>
      </p:sp>
      <p:sp>
        <p:nvSpPr>
          <p:cNvPr id="10" name="Oval 9"/>
          <p:cNvSpPr/>
          <p:nvPr/>
        </p:nvSpPr>
        <p:spPr>
          <a:xfrm>
            <a:off x="6891338" y="4724400"/>
            <a:ext cx="1470025" cy="1319212"/>
          </a:xfrm>
          <a:prstGeom prst="ellipse">
            <a:avLst/>
          </a:prstGeom>
          <a:solidFill>
            <a:srgbClr val="1F497D"/>
          </a:solidFill>
        </p:spPr>
        <p:style>
          <a:lnRef idx="1">
            <a:schemeClr val="accent1"/>
          </a:lnRef>
          <a:fillRef idx="3">
            <a:schemeClr val="accent1"/>
          </a:fillRef>
          <a:effectRef idx="2">
            <a:schemeClr val="accent1"/>
          </a:effectRef>
          <a:fontRef idx="minor">
            <a:schemeClr val="lt1"/>
          </a:fontRef>
        </p:style>
        <p:txBody>
          <a:bodyPr anchor="ctr"/>
          <a:lstStyle/>
          <a:p>
            <a:pPr algn="ctr">
              <a:defRPr/>
            </a:pPr>
            <a:r>
              <a:rPr lang="en-US" sz="1300" dirty="0">
                <a:solidFill>
                  <a:prstClr val="white"/>
                </a:solidFill>
              </a:rPr>
              <a:t>Related Services Personnel</a:t>
            </a:r>
          </a:p>
        </p:txBody>
      </p:sp>
      <p:cxnSp>
        <p:nvCxnSpPr>
          <p:cNvPr id="12" name="Straight Connector 11"/>
          <p:cNvCxnSpPr>
            <a:endCxn id="8" idx="3"/>
          </p:cNvCxnSpPr>
          <p:nvPr/>
        </p:nvCxnSpPr>
        <p:spPr>
          <a:xfrm flipV="1">
            <a:off x="6656387" y="2905824"/>
            <a:ext cx="469900" cy="501650"/>
          </a:xfrm>
          <a:prstGeom prst="line">
            <a:avLst/>
          </a:prstGeom>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p:nvCxnSpPr>
        <p:spPr>
          <a:xfrm>
            <a:off x="6682467" y="4611688"/>
            <a:ext cx="374650" cy="330200"/>
          </a:xfrm>
          <a:prstGeom prst="line">
            <a:avLst/>
          </a:prstGeom>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p:nvCxnSpPr>
        <p:spPr>
          <a:xfrm>
            <a:off x="4876801" y="2842986"/>
            <a:ext cx="477563" cy="513026"/>
          </a:xfrm>
          <a:prstGeom prst="line">
            <a:avLst/>
          </a:prstGeom>
        </p:spPr>
        <p:style>
          <a:lnRef idx="2">
            <a:schemeClr val="accent1"/>
          </a:lnRef>
          <a:fillRef idx="0">
            <a:schemeClr val="accent1"/>
          </a:fillRef>
          <a:effectRef idx="1">
            <a:schemeClr val="accent1"/>
          </a:effectRef>
          <a:fontRef idx="minor">
            <a:schemeClr val="tx1"/>
          </a:fontRef>
        </p:style>
      </p:cxnSp>
      <p:cxnSp>
        <p:nvCxnSpPr>
          <p:cNvPr id="26" name="Straight Connector 25"/>
          <p:cNvCxnSpPr/>
          <p:nvPr/>
        </p:nvCxnSpPr>
        <p:spPr>
          <a:xfrm flipV="1">
            <a:off x="4938439" y="4653870"/>
            <a:ext cx="415925" cy="330200"/>
          </a:xfrm>
          <a:prstGeom prst="line">
            <a:avLst/>
          </a:prstGeom>
        </p:spPr>
        <p:style>
          <a:lnRef idx="2">
            <a:schemeClr val="accent1"/>
          </a:lnRef>
          <a:fillRef idx="0">
            <a:schemeClr val="accent1"/>
          </a:fillRef>
          <a:effectRef idx="1">
            <a:schemeClr val="accent1"/>
          </a:effectRef>
          <a:fontRef idx="minor">
            <a:schemeClr val="tx1"/>
          </a:fontRef>
        </p:style>
      </p:cxnSp>
      <p:pic>
        <p:nvPicPr>
          <p:cNvPr id="2" name="Picture 1"/>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638801" y="191743"/>
            <a:ext cx="4591685" cy="964115"/>
          </a:xfrm>
          <a:prstGeom prst="rect">
            <a:avLst/>
          </a:prstGeom>
        </p:spPr>
      </p:pic>
      <p:pic>
        <p:nvPicPr>
          <p:cNvPr id="16" name="irc_mi" descr="Image result for trees growing">
            <a:hlinkClick r:id="rId9"/>
          </p:cNvPr>
          <p:cNvPicPr/>
          <p:nvPr/>
        </p:nvPicPr>
        <p:blipFill rotWithShape="1">
          <a:blip r:embed="rId10">
            <a:extLst>
              <a:ext uri="{28A0092B-C50C-407E-A947-70E740481C1C}">
                <a14:useLocalDpi xmlns:a14="http://schemas.microsoft.com/office/drawing/2010/main" val="0"/>
              </a:ext>
            </a:extLst>
          </a:blip>
          <a:srcRect l="37831" t="18038" r="37301" b="15593"/>
          <a:stretch/>
        </p:blipFill>
        <p:spPr bwMode="auto">
          <a:xfrm>
            <a:off x="8915400" y="4822781"/>
            <a:ext cx="1477010" cy="1765935"/>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4014706927"/>
      </p:ext>
    </p:extLst>
  </p:cSld>
  <p:clrMapOvr>
    <a:masterClrMapping/>
  </p:clrMapOvr>
  <mc:AlternateContent xmlns:mc="http://schemas.openxmlformats.org/markup-compatibility/2006" xmlns:p14="http://schemas.microsoft.com/office/powerpoint/2010/main">
    <mc:Choice Requires="p14">
      <p:transition spd="slow" p14:dur="1500">
        <p14:reveal/>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Placeholder 2"/>
          <p:cNvSpPr>
            <a:spLocks noGrp="1"/>
          </p:cNvSpPr>
          <p:nvPr>
            <p:ph type="body" sz="quarter" idx="4294967295"/>
          </p:nvPr>
        </p:nvSpPr>
        <p:spPr>
          <a:xfrm>
            <a:off x="1725650" y="298450"/>
            <a:ext cx="8382000" cy="533400"/>
          </a:xfrm>
          <a:solidFill>
            <a:srgbClr val="C00000"/>
          </a:solidFill>
        </p:spPr>
        <p:txBody>
          <a:bodyPr>
            <a:normAutofit/>
          </a:bodyPr>
          <a:lstStyle/>
          <a:p>
            <a:pPr algn="ctr" eaLnBrk="1" hangingPunct="1">
              <a:buFontTx/>
              <a:buNone/>
            </a:pPr>
            <a:r>
              <a:rPr lang="en-US" altLang="en-US" b="1" dirty="0">
                <a:solidFill>
                  <a:schemeClr val="bg1"/>
                </a:solidFill>
              </a:rPr>
              <a:t>What to expect in preparation for an SSPT Meeting?</a:t>
            </a:r>
          </a:p>
        </p:txBody>
      </p:sp>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2057400" y="1213624"/>
            <a:ext cx="7467600" cy="4339650"/>
          </a:xfrm>
          <a:prstGeom prst="rect">
            <a:avLst/>
          </a:prstGeom>
        </p:spPr>
        <p:txBody>
          <a:bodyPr wrap="square">
            <a:spAutoFit/>
          </a:bodyPr>
          <a:lstStyle/>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SSPT Designee will schedule the meeting and notify the parent using the Parent Invitation Letter*. </a:t>
            </a: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team will review the child’s educational performance.  </a:t>
            </a: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pic>
        <p:nvPicPr>
          <p:cNvPr id="7" name="irc_mi" descr="Image result for elementary students working">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327324" y="3402310"/>
            <a:ext cx="3178652" cy="2350532"/>
          </a:xfrm>
          <a:prstGeom prst="rect">
            <a:avLst/>
          </a:prstGeom>
          <a:noFill/>
          <a:ln>
            <a:noFill/>
          </a:ln>
        </p:spPr>
      </p:pic>
    </p:spTree>
    <p:extLst>
      <p:ext uri="{BB962C8B-B14F-4D97-AF65-F5344CB8AC3E}">
        <p14:creationId xmlns:p14="http://schemas.microsoft.com/office/powerpoint/2010/main" val="215994840"/>
      </p:ext>
    </p:extLst>
  </p:cSld>
  <p:clrMapOvr>
    <a:masterClrMapping/>
  </p:clrMapOvr>
  <p:transition spd="slow">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txBox="1">
            <a:spLocks/>
          </p:cNvSpPr>
          <p:nvPr/>
        </p:nvSpPr>
        <p:spPr>
          <a:xfrm>
            <a:off x="1981200" y="381000"/>
            <a:ext cx="8153400" cy="533400"/>
          </a:xfrm>
          <a:prstGeom prst="rect">
            <a:avLst/>
          </a:prstGeom>
          <a:solidFill>
            <a:srgbClr val="C00000"/>
          </a:solid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Active Parent Participation at an SSPT Meeting</a:t>
            </a:r>
          </a:p>
        </p:txBody>
      </p:sp>
      <p:sp>
        <p:nvSpPr>
          <p:cNvPr id="5" name="Rectangle 4"/>
          <p:cNvSpPr/>
          <p:nvPr/>
        </p:nvSpPr>
        <p:spPr>
          <a:xfrm>
            <a:off x="1714500" y="914400"/>
            <a:ext cx="8686800" cy="6832640"/>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If you have received a Parent Invitation Letter, plan to attend your child’s SSPT Meeting.    </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Participate in the discussion                                                                 regarding your child’s                                                                        performance</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Participate in the development                                                                             of goals.  The goals will be                                                                                   reviewed within the next 6-8 weeks.  </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Ask questions regarding how you might help your child at home, to achieve his/her SSPT goals at school.  </a:t>
            </a:r>
          </a:p>
          <a:p>
            <a:pPr marL="285750" indent="-285750" fontAlgn="base">
              <a:spcBef>
                <a:spcPct val="0"/>
              </a:spcBef>
              <a:spcAft>
                <a:spcPct val="0"/>
              </a:spcAft>
              <a:buFont typeface="Arial" panose="020B0604020202020204" pitchFamily="34" charset="0"/>
              <a:buChar char="•"/>
              <a:defRPr/>
            </a:pPr>
            <a:endParaRPr lang="en-US" altLang="en-US" sz="2200" kern="0" dirty="0">
              <a:solidFill>
                <a:srgbClr val="1F497D"/>
              </a:solidFill>
            </a:endParaRPr>
          </a:p>
          <a:p>
            <a:pPr marL="285750" indent="-285750" fontAlgn="base">
              <a:spcBef>
                <a:spcPct val="0"/>
              </a:spcBef>
              <a:spcAft>
                <a:spcPct val="0"/>
              </a:spcAft>
              <a:buFont typeface="Arial" panose="020B0604020202020204" pitchFamily="34" charset="0"/>
              <a:buChar char="•"/>
              <a:defRPr/>
            </a:pPr>
            <a:r>
              <a:rPr lang="en-US" altLang="en-US" sz="2200" kern="0" dirty="0">
                <a:solidFill>
                  <a:srgbClr val="1F497D"/>
                </a:solidFill>
              </a:rPr>
              <a:t>Encourage your child to participate in all aspects of the intervention.  </a:t>
            </a: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a:p>
            <a:pPr fontAlgn="base">
              <a:spcBef>
                <a:spcPct val="0"/>
              </a:spcBef>
              <a:spcAft>
                <a:spcPct val="0"/>
              </a:spcAft>
              <a:defRPr/>
            </a:pPr>
            <a:endParaRPr lang="en-US" altLang="en-US" kern="0" dirty="0">
              <a:solidFill>
                <a:srgbClr val="1F497D"/>
              </a:solidFill>
            </a:endParaRPr>
          </a:p>
        </p:txBody>
      </p:sp>
      <p:pic>
        <p:nvPicPr>
          <p:cNvPr id="4" name="irc_mi" descr="Related image">
            <a:hlinkClick r:id="rId2"/>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324600" y="1676400"/>
            <a:ext cx="3429000" cy="2209800"/>
          </a:xfrm>
          <a:prstGeom prst="rect">
            <a:avLst/>
          </a:prstGeom>
          <a:noFill/>
          <a:ln>
            <a:noFill/>
          </a:ln>
        </p:spPr>
      </p:pic>
    </p:spTree>
    <p:extLst>
      <p:ext uri="{BB962C8B-B14F-4D97-AF65-F5344CB8AC3E}">
        <p14:creationId xmlns:p14="http://schemas.microsoft.com/office/powerpoint/2010/main" val="23423170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8" name="Text Placeholder 2"/>
          <p:cNvSpPr>
            <a:spLocks noGrp="1"/>
          </p:cNvSpPr>
          <p:nvPr>
            <p:ph type="body" sz="quarter" idx="4294967295"/>
          </p:nvPr>
        </p:nvSpPr>
        <p:spPr>
          <a:xfrm>
            <a:off x="1725650" y="298450"/>
            <a:ext cx="8382000" cy="533400"/>
          </a:xfrm>
          <a:solidFill>
            <a:srgbClr val="C00000"/>
          </a:solidFill>
        </p:spPr>
        <p:txBody>
          <a:bodyPr>
            <a:normAutofit/>
          </a:bodyPr>
          <a:lstStyle/>
          <a:p>
            <a:pPr algn="ctr" eaLnBrk="1" hangingPunct="1">
              <a:buFontTx/>
              <a:buNone/>
            </a:pPr>
            <a:r>
              <a:rPr lang="en-US" altLang="en-US" b="1" dirty="0">
                <a:solidFill>
                  <a:schemeClr val="bg1"/>
                </a:solidFill>
              </a:rPr>
              <a:t>What should I expect at the SSPT Meeting? </a:t>
            </a:r>
          </a:p>
        </p:txBody>
      </p:sp>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1729460" y="998180"/>
            <a:ext cx="8180350" cy="8617744"/>
          </a:xfrm>
          <a:prstGeom prst="rect">
            <a:avLst/>
          </a:prstGeom>
        </p:spPr>
        <p:txBody>
          <a:bodyPr wrap="square">
            <a:spAutoFit/>
          </a:bodyPr>
          <a:lstStyle/>
          <a:p>
            <a:pPr marL="342900" indent="-342900" fontAlgn="base">
              <a:spcBef>
                <a:spcPct val="0"/>
              </a:spcBef>
              <a:spcAft>
                <a:spcPct val="0"/>
              </a:spcAft>
              <a:buClr>
                <a:srgbClr val="438086">
                  <a:lumMod val="75000"/>
                </a:srgbClr>
              </a:buClr>
              <a:buFont typeface="Arial" panose="020B0604020202020204" pitchFamily="34" charset="0"/>
              <a:buChar char="•"/>
            </a:pPr>
            <a:r>
              <a:rPr lang="en-US" altLang="en-US" sz="2200" dirty="0">
                <a:solidFill>
                  <a:srgbClr val="1F497D"/>
                </a:solidFill>
              </a:rPr>
              <a:t>The team members will introduce themselves</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200" dirty="0">
              <a:solidFill>
                <a:srgbClr val="1F497D"/>
              </a:solidFill>
            </a:endParaRPr>
          </a:p>
          <a:p>
            <a:pPr marL="342900" indent="-342900" fontAlgn="base">
              <a:spcBef>
                <a:spcPct val="0"/>
              </a:spcBef>
              <a:spcAft>
                <a:spcPct val="0"/>
              </a:spcAft>
              <a:buClr>
                <a:srgbClr val="438086">
                  <a:lumMod val="75000"/>
                </a:srgbClr>
              </a:buClr>
              <a:buFont typeface="Arial" panose="020B0604020202020204" pitchFamily="34" charset="0"/>
              <a:buChar char="•"/>
            </a:pPr>
            <a:r>
              <a:rPr lang="en-US" altLang="en-US" sz="2200" dirty="0">
                <a:solidFill>
                  <a:srgbClr val="1F497D"/>
                </a:solidFill>
              </a:rPr>
              <a:t>The SSPT Designee will review the student                                       information that was provided in advance                                          and gather any new information.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200" dirty="0">
              <a:solidFill>
                <a:srgbClr val="1F497D"/>
              </a:solidFill>
            </a:endParaRPr>
          </a:p>
          <a:p>
            <a:pPr marL="342900" indent="-342900" fontAlgn="base">
              <a:spcBef>
                <a:spcPct val="0"/>
              </a:spcBef>
              <a:spcAft>
                <a:spcPct val="0"/>
              </a:spcAft>
              <a:buClr>
                <a:srgbClr val="438086">
                  <a:lumMod val="75000"/>
                </a:srgbClr>
              </a:buClr>
              <a:buFont typeface="Arial" panose="020B0604020202020204" pitchFamily="34" charset="0"/>
              <a:buChar char="•"/>
            </a:pPr>
            <a:r>
              <a:rPr lang="en-US" altLang="en-US" sz="2200" dirty="0">
                <a:solidFill>
                  <a:srgbClr val="1F497D"/>
                </a:solidFill>
              </a:rPr>
              <a:t>As a group, the SSPT develops goals that are individualized to the student’s needs and completes the Student Intervention Plan.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200" dirty="0">
              <a:solidFill>
                <a:srgbClr val="1F497D"/>
              </a:solidFill>
            </a:endParaRPr>
          </a:p>
          <a:p>
            <a:pPr fontAlgn="base">
              <a:spcBef>
                <a:spcPct val="0"/>
              </a:spcBef>
              <a:spcAft>
                <a:spcPct val="0"/>
              </a:spcAft>
              <a:buClr>
                <a:srgbClr val="438086">
                  <a:lumMod val="75000"/>
                </a:srgbClr>
              </a:buClr>
            </a:pPr>
            <a:r>
              <a:rPr lang="en-US" altLang="en-US" sz="2200" dirty="0">
                <a:solidFill>
                  <a:srgbClr val="1F497D"/>
                </a:solidFill>
              </a:rPr>
              <a:t> 					The team will brainstorm                                                                                                                                                                                                                                                       					intervention supports and  					provide a description of the </a:t>
            </a:r>
          </a:p>
          <a:p>
            <a:pPr fontAlgn="base">
              <a:spcBef>
                <a:spcPct val="0"/>
              </a:spcBef>
              <a:spcAft>
                <a:spcPct val="0"/>
              </a:spcAft>
              <a:buClr>
                <a:srgbClr val="438086">
                  <a:lumMod val="75000"/>
                </a:srgbClr>
              </a:buClr>
            </a:pPr>
            <a:r>
              <a:rPr lang="en-US" altLang="en-US" sz="2200" dirty="0">
                <a:solidFill>
                  <a:srgbClr val="1F497D"/>
                </a:solidFill>
              </a:rPr>
              <a:t>					supports, such as what it is, 					when it will be provided, by 					whom and how often.</a:t>
            </a:r>
            <a:r>
              <a:rPr lang="en-US" altLang="en-US" sz="2400" dirty="0">
                <a:solidFill>
                  <a:srgbClr val="1F497D"/>
                </a:solidFill>
              </a:rPr>
              <a:t> </a:t>
            </a:r>
          </a:p>
          <a:p>
            <a:pPr fontAlgn="base">
              <a:spcBef>
                <a:spcPct val="0"/>
              </a:spcBef>
              <a:spcAft>
                <a:spcPct val="0"/>
              </a:spcAft>
              <a:buClr>
                <a:srgbClr val="438086">
                  <a:lumMod val="75000"/>
                </a:srgbClr>
              </a:buClr>
            </a:pPr>
            <a:r>
              <a:rPr lang="en-US" altLang="en-US" sz="2400" dirty="0">
                <a:solidFill>
                  <a:srgbClr val="1F497D"/>
                </a:solidFill>
              </a:rPr>
              <a:t>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400" dirty="0">
              <a:solidFill>
                <a:srgbClr val="1F497D"/>
              </a:solidFill>
            </a:endParaRPr>
          </a:p>
          <a:p>
            <a:pPr fontAlgn="base">
              <a:spcBef>
                <a:spcPct val="0"/>
              </a:spcBef>
              <a:spcAft>
                <a:spcPct val="0"/>
              </a:spcAft>
              <a:buClr>
                <a:srgbClr val="438086">
                  <a:lumMod val="75000"/>
                </a:srgbClr>
              </a:buClr>
            </a:pPr>
            <a:r>
              <a:rPr lang="en-US" altLang="en-US" sz="2400" dirty="0">
                <a:solidFill>
                  <a:srgbClr val="1F497D"/>
                </a:solidFill>
              </a:rPr>
              <a:t> </a:t>
            </a:r>
          </a:p>
          <a:p>
            <a:pPr marL="342900" indent="-342900" fontAlgn="base">
              <a:spcBef>
                <a:spcPct val="0"/>
              </a:spcBef>
              <a:spcAft>
                <a:spcPct val="0"/>
              </a:spcAft>
              <a:buClr>
                <a:srgbClr val="438086">
                  <a:lumMod val="75000"/>
                </a:srgbClr>
              </a:buClr>
              <a:buFont typeface="Arial" panose="020B0604020202020204" pitchFamily="34" charset="0"/>
              <a:buChar char="•"/>
            </a:pPr>
            <a:endParaRPr lang="en-US" altLang="en-US" sz="2400"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57400" y="4114800"/>
            <a:ext cx="3886200" cy="2151290"/>
          </a:xfrm>
          <a:prstGeom prst="rect">
            <a:avLst/>
          </a:prstGeom>
        </p:spPr>
      </p:pic>
      <p:pic>
        <p:nvPicPr>
          <p:cNvPr id="9" name="irc_mi" descr="Image result for success clipart">
            <a:hlinkClick r:id="rId4"/>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924800" y="1055330"/>
            <a:ext cx="1752600" cy="1813600"/>
          </a:xfrm>
          <a:prstGeom prst="rect">
            <a:avLst/>
          </a:prstGeom>
          <a:noFill/>
          <a:ln>
            <a:noFill/>
          </a:ln>
        </p:spPr>
      </p:pic>
    </p:spTree>
    <p:extLst>
      <p:ext uri="{BB962C8B-B14F-4D97-AF65-F5344CB8AC3E}">
        <p14:creationId xmlns:p14="http://schemas.microsoft.com/office/powerpoint/2010/main" val="52753263"/>
      </p:ext>
    </p:extLst>
  </p:cSld>
  <p:clrMapOvr>
    <a:masterClrMapping/>
  </p:clrMapOvr>
  <p:transition spd="slow">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1676401" y="152401"/>
            <a:ext cx="2619375" cy="1743075"/>
          </a:xfrm>
          <a:prstGeom prst="rect">
            <a:avLst/>
          </a:prstGeom>
        </p:spPr>
      </p:pic>
      <p:sp>
        <p:nvSpPr>
          <p:cNvPr id="3" name="Text Placeholder 2"/>
          <p:cNvSpPr txBox="1">
            <a:spLocks/>
          </p:cNvSpPr>
          <p:nvPr/>
        </p:nvSpPr>
        <p:spPr>
          <a:xfrm>
            <a:off x="4295776" y="381000"/>
            <a:ext cx="5991225" cy="533400"/>
          </a:xfrm>
          <a:prstGeom prst="rect">
            <a:avLst/>
          </a:prstGeom>
          <a:solidFill>
            <a:srgbClr val="C00000"/>
          </a:solidFill>
        </p:spPr>
        <p:txBody>
          <a:bodyPr vert="horz" lIns="91440" tIns="45720" rIns="91440" bIns="45720" rtlCol="0" anchor="ctr">
            <a:normAutofit/>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Scheduling a Follow-up Meeting</a:t>
            </a:r>
          </a:p>
        </p:txBody>
      </p:sp>
      <p:sp>
        <p:nvSpPr>
          <p:cNvPr id="8" name="Content Placeholder 7"/>
          <p:cNvSpPr>
            <a:spLocks noGrp="1"/>
          </p:cNvSpPr>
          <p:nvPr>
            <p:ph idx="1"/>
          </p:nvPr>
        </p:nvSpPr>
        <p:spPr>
          <a:xfrm>
            <a:off x="2286001" y="1895475"/>
            <a:ext cx="7543801" cy="4023360"/>
          </a:xfrm>
        </p:spPr>
        <p:txBody>
          <a:bodyPr>
            <a:normAutofit/>
          </a:bodyPr>
          <a:lstStyle/>
          <a:p>
            <a:pPr lvl="1">
              <a:buClr>
                <a:srgbClr val="2C91BE"/>
              </a:buClr>
              <a:buFont typeface="Arial" panose="020B0604020202020204" pitchFamily="34" charset="0"/>
              <a:buChar char="•"/>
            </a:pPr>
            <a:r>
              <a:rPr lang="en-US" dirty="0">
                <a:solidFill>
                  <a:srgbClr val="1F497D"/>
                </a:solidFill>
              </a:rPr>
              <a:t>The teacher will provide the intervention supports. </a:t>
            </a:r>
          </a:p>
          <a:p>
            <a:pPr lvl="1">
              <a:buClr>
                <a:srgbClr val="2C91BE"/>
              </a:buClr>
              <a:buFont typeface="Arial" panose="020B0604020202020204" pitchFamily="34" charset="0"/>
              <a:buChar char="•"/>
            </a:pPr>
            <a:endParaRPr lang="en-US" dirty="0">
              <a:solidFill>
                <a:srgbClr val="1F497D"/>
              </a:solidFill>
            </a:endParaRPr>
          </a:p>
          <a:p>
            <a:pPr lvl="1">
              <a:buClr>
                <a:srgbClr val="2C91BE"/>
              </a:buClr>
              <a:buFont typeface="Arial" panose="020B0604020202020204" pitchFamily="34" charset="0"/>
              <a:buChar char="•"/>
            </a:pPr>
            <a:r>
              <a:rPr lang="en-US" dirty="0">
                <a:solidFill>
                  <a:srgbClr val="1F497D"/>
                </a:solidFill>
              </a:rPr>
              <a:t>The teacher will monitor the student’s progress to see how well the child is learning new information.    </a:t>
            </a:r>
          </a:p>
          <a:p>
            <a:pPr lvl="1">
              <a:buClr>
                <a:srgbClr val="2C91BE"/>
              </a:buClr>
              <a:buFont typeface="Arial" panose="020B0604020202020204" pitchFamily="34" charset="0"/>
              <a:buChar char="•"/>
            </a:pPr>
            <a:endParaRPr lang="en-US" dirty="0">
              <a:solidFill>
                <a:srgbClr val="1F497D"/>
              </a:solidFill>
            </a:endParaRPr>
          </a:p>
          <a:p>
            <a:pPr lvl="1">
              <a:buClr>
                <a:srgbClr val="2C91BE"/>
              </a:buClr>
              <a:buFont typeface="Arial" panose="020B0604020202020204" pitchFamily="34" charset="0"/>
              <a:buChar char="•"/>
            </a:pPr>
            <a:r>
              <a:rPr lang="en-US" dirty="0">
                <a:solidFill>
                  <a:srgbClr val="1F497D"/>
                </a:solidFill>
              </a:rPr>
              <a:t>A follow-up meeting is scheduled </a:t>
            </a:r>
            <a:r>
              <a:rPr lang="en-US" b="1" dirty="0">
                <a:solidFill>
                  <a:srgbClr val="1F497D"/>
                </a:solidFill>
              </a:rPr>
              <a:t>within                             6-8 weeks </a:t>
            </a:r>
            <a:r>
              <a:rPr lang="en-US" dirty="0">
                <a:solidFill>
                  <a:srgbClr val="1F497D"/>
                </a:solidFill>
              </a:rPr>
              <a:t>to determine how well the                              student is responding to the supports and                                      review the student’s progress.  </a:t>
            </a:r>
          </a:p>
        </p:txBody>
      </p:sp>
      <p:pic>
        <p:nvPicPr>
          <p:cNvPr id="5" name="irc_mi" descr="Image result for student study team">
            <a:hlinkClick r:id="rId3"/>
          </p:cNvPr>
          <p:cNvPicPr/>
          <p:nvPr/>
        </p:nvPicPr>
        <p:blipFill rotWithShape="1">
          <a:blip r:embed="rId4">
            <a:extLst>
              <a:ext uri="{28A0092B-C50C-407E-A947-70E740481C1C}">
                <a14:useLocalDpi xmlns:a14="http://schemas.microsoft.com/office/drawing/2010/main" val="0"/>
              </a:ext>
            </a:extLst>
          </a:blip>
          <a:srcRect b="18638"/>
          <a:stretch/>
        </p:blipFill>
        <p:spPr bwMode="auto">
          <a:xfrm>
            <a:off x="8351520" y="4431031"/>
            <a:ext cx="1905000" cy="1518285"/>
          </a:xfrm>
          <a:prstGeom prst="rect">
            <a:avLst/>
          </a:prstGeom>
          <a:noFill/>
          <a:ln>
            <a:noFill/>
          </a:ln>
        </p:spPr>
      </p:pic>
    </p:spTree>
    <p:extLst>
      <p:ext uri="{BB962C8B-B14F-4D97-AF65-F5344CB8AC3E}">
        <p14:creationId xmlns:p14="http://schemas.microsoft.com/office/powerpoint/2010/main" val="27364922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840287" y="344805"/>
            <a:ext cx="8366760" cy="609600"/>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3200" dirty="0"/>
              <a:t>At the Follow-Up Meeting  </a:t>
            </a:r>
          </a:p>
        </p:txBody>
      </p:sp>
      <p:sp>
        <p:nvSpPr>
          <p:cNvPr id="3" name="Rectangle 2"/>
          <p:cNvSpPr/>
          <p:nvPr/>
        </p:nvSpPr>
        <p:spPr>
          <a:xfrm>
            <a:off x="2209165" y="2133600"/>
            <a:ext cx="7773670" cy="1369734"/>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endParaRPr lang="en-US" sz="2200" dirty="0">
              <a:ea typeface="Calibri"/>
            </a:endParaRPr>
          </a:p>
          <a:p>
            <a:pPr defTabSz="457200">
              <a:spcBef>
                <a:spcPct val="20000"/>
              </a:spcBef>
              <a:buClr>
                <a:srgbClr val="005283"/>
              </a:buClr>
            </a:pPr>
            <a:endParaRPr lang="en-US" sz="2400" dirty="0">
              <a:solidFill>
                <a:prstClr val="black"/>
              </a:solidFill>
            </a:endParaRPr>
          </a:p>
          <a:p>
            <a:pPr marL="228600" indent="-228600" defTabSz="457200">
              <a:spcBef>
                <a:spcPct val="20000"/>
              </a:spcBef>
              <a:buClr>
                <a:srgbClr val="005283"/>
              </a:buClr>
              <a:buFont typeface="Arial" panose="020B0604020202020204" pitchFamily="34" charset="0"/>
              <a:buChar char="•"/>
            </a:pPr>
            <a:endParaRPr lang="en-US" sz="2000" dirty="0">
              <a:solidFill>
                <a:prstClr val="black"/>
              </a:solidFill>
            </a:endParaRPr>
          </a:p>
        </p:txBody>
      </p:sp>
      <p:sp>
        <p:nvSpPr>
          <p:cNvPr id="2" name="Rectangle 1"/>
          <p:cNvSpPr/>
          <p:nvPr/>
        </p:nvSpPr>
        <p:spPr>
          <a:xfrm>
            <a:off x="1796444" y="1524000"/>
            <a:ext cx="8599112" cy="3985706"/>
          </a:xfrm>
          <a:prstGeom prst="rect">
            <a:avLst/>
          </a:prstGeom>
        </p:spPr>
        <p:txBody>
          <a:bodyPr wrap="square">
            <a:spAutoFit/>
          </a:bodyPr>
          <a:lstStyle/>
          <a:p>
            <a:r>
              <a:rPr lang="en-US" sz="2300" dirty="0">
                <a:solidFill>
                  <a:srgbClr val="1F497D"/>
                </a:solidFill>
                <a:latin typeface="Calibri" panose="020F0502020204030204" pitchFamily="34" charset="0"/>
                <a:ea typeface="Calibri" panose="020F0502020204030204" pitchFamily="34" charset="0"/>
              </a:rPr>
              <a:t>The team will review the student’s progress at the follow-up meeting and determine the most appropriate next steps: </a:t>
            </a:r>
          </a:p>
          <a:p>
            <a:endParaRPr lang="en-US" sz="2300" dirty="0">
              <a:solidFill>
                <a:srgbClr val="1F497D"/>
              </a:solidFill>
              <a:latin typeface="Calibri" panose="020F0502020204030204" pitchFamily="34" charset="0"/>
              <a:ea typeface="Calibri" panose="020F0502020204030204" pitchFamily="34" charset="0"/>
            </a:endParaRPr>
          </a:p>
          <a:p>
            <a:pPr marL="342900" indent="-342900">
              <a:buFont typeface="Arial" panose="020B0604020202020204" pitchFamily="34" charset="0"/>
              <a:buChar char="•"/>
            </a:pPr>
            <a:r>
              <a:rPr lang="en-US" sz="2300" dirty="0">
                <a:solidFill>
                  <a:srgbClr val="1F497D"/>
                </a:solidFill>
                <a:latin typeface="Calibri" panose="020F0502020204030204" pitchFamily="34" charset="0"/>
              </a:rPr>
              <a:t>Modify the intervention (i.e., instructional strategy, intervention program, goals, grouping, duration and frequency)  </a:t>
            </a:r>
          </a:p>
          <a:p>
            <a:pPr marL="342900" indent="-342900">
              <a:buFont typeface="Arial" panose="020B0604020202020204" pitchFamily="34" charset="0"/>
              <a:buChar char="•"/>
            </a:pPr>
            <a:r>
              <a:rPr lang="en-US" sz="2300" dirty="0">
                <a:solidFill>
                  <a:srgbClr val="1F497D"/>
                </a:solidFill>
                <a:latin typeface="Calibri" panose="020F0502020204030204" pitchFamily="34" charset="0"/>
              </a:rPr>
              <a:t>Continue the intervention </a:t>
            </a:r>
          </a:p>
          <a:p>
            <a:pPr marL="342900" indent="-342900">
              <a:buFont typeface="Arial" panose="020B0604020202020204" pitchFamily="34" charset="0"/>
              <a:buChar char="•"/>
            </a:pPr>
            <a:r>
              <a:rPr lang="en-US" sz="2300" dirty="0">
                <a:solidFill>
                  <a:srgbClr val="1F497D"/>
                </a:solidFill>
                <a:latin typeface="Calibri" panose="020F0502020204030204" pitchFamily="34" charset="0"/>
              </a:rPr>
              <a:t>Adjust the level of tiered support, based on student outcome data</a:t>
            </a:r>
          </a:p>
          <a:p>
            <a:pPr marL="342900" indent="-342900">
              <a:buFont typeface="Arial" panose="020B0604020202020204" pitchFamily="34" charset="0"/>
              <a:buChar char="•"/>
            </a:pPr>
            <a:r>
              <a:rPr lang="en-US" sz="2300" dirty="0">
                <a:solidFill>
                  <a:srgbClr val="1F497D"/>
                </a:solidFill>
                <a:latin typeface="Calibri" panose="020F0502020204030204" pitchFamily="34" charset="0"/>
              </a:rPr>
              <a:t>Review and consider a Section 504 Plan </a:t>
            </a:r>
          </a:p>
          <a:p>
            <a:pPr marL="342900" indent="-342900">
              <a:buFont typeface="Arial" panose="020B0604020202020204" pitchFamily="34" charset="0"/>
              <a:buChar char="•"/>
            </a:pPr>
            <a:r>
              <a:rPr lang="en-US" sz="2300" dirty="0">
                <a:solidFill>
                  <a:srgbClr val="1F497D"/>
                </a:solidFill>
                <a:latin typeface="Calibri" panose="020F0502020204030204" pitchFamily="34" charset="0"/>
              </a:rPr>
              <a:t>Recommend Reclassification of English Learners  </a:t>
            </a:r>
          </a:p>
          <a:p>
            <a:pPr marL="342900" indent="-342900">
              <a:buFont typeface="Arial" panose="020B0604020202020204" pitchFamily="34" charset="0"/>
              <a:buChar char="•"/>
            </a:pPr>
            <a:r>
              <a:rPr lang="en-US" sz="2300" dirty="0">
                <a:solidFill>
                  <a:srgbClr val="1F497D"/>
                </a:solidFill>
                <a:latin typeface="Calibri" panose="020F0502020204030204" pitchFamily="34" charset="0"/>
              </a:rPr>
              <a:t>Exit the Student Support and Progress Team process and make  decisions regarding educational needs and next steps</a:t>
            </a:r>
          </a:p>
        </p:txBody>
      </p:sp>
      <p:pic>
        <p:nvPicPr>
          <p:cNvPr id="6" name="irc_mi" descr="Image result for student improvement">
            <a:hlinkClick r:id="rId3"/>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724401" y="5509706"/>
            <a:ext cx="2447811" cy="1283970"/>
          </a:xfrm>
          <a:prstGeom prst="rect">
            <a:avLst/>
          </a:prstGeom>
          <a:noFill/>
          <a:ln>
            <a:noFill/>
          </a:ln>
        </p:spPr>
      </p:pic>
    </p:spTree>
    <p:extLst>
      <p:ext uri="{BB962C8B-B14F-4D97-AF65-F5344CB8AC3E}">
        <p14:creationId xmlns:p14="http://schemas.microsoft.com/office/powerpoint/2010/main" val="268017888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793E27-20D7-4771-A082-536D6ED3B55E}"/>
              </a:ext>
            </a:extLst>
          </p:cNvPr>
          <p:cNvSpPr>
            <a:spLocks noGrp="1"/>
          </p:cNvSpPr>
          <p:nvPr>
            <p:ph type="title"/>
          </p:nvPr>
        </p:nvSpPr>
        <p:spPr>
          <a:xfrm>
            <a:off x="177800" y="246855"/>
            <a:ext cx="8483600" cy="1325563"/>
          </a:xfrm>
        </p:spPr>
        <p:txBody>
          <a:bodyPr/>
          <a:lstStyle/>
          <a:p>
            <a:r>
              <a:rPr lang="en-US" dirty="0"/>
              <a:t>Student Support and Progress Team</a:t>
            </a:r>
          </a:p>
        </p:txBody>
      </p:sp>
      <p:sp>
        <p:nvSpPr>
          <p:cNvPr id="3" name="Content Placeholder 2">
            <a:extLst>
              <a:ext uri="{FF2B5EF4-FFF2-40B4-BE49-F238E27FC236}">
                <a16:creationId xmlns:a16="http://schemas.microsoft.com/office/drawing/2014/main" id="{9C8AE3FD-51A8-468F-911F-31A8C6EA452E}"/>
              </a:ext>
            </a:extLst>
          </p:cNvPr>
          <p:cNvSpPr>
            <a:spLocks noGrp="1"/>
          </p:cNvSpPr>
          <p:nvPr>
            <p:ph idx="1"/>
          </p:nvPr>
        </p:nvSpPr>
        <p:spPr>
          <a:xfrm>
            <a:off x="355600" y="1325959"/>
            <a:ext cx="6159500" cy="5934075"/>
          </a:xfrm>
        </p:spPr>
        <p:txBody>
          <a:bodyPr>
            <a:normAutofit/>
          </a:bodyPr>
          <a:lstStyle/>
          <a:p>
            <a:r>
              <a:rPr lang="en-US" dirty="0"/>
              <a:t> Determines areas of need to accelerate learning for all students</a:t>
            </a:r>
          </a:p>
          <a:p>
            <a:r>
              <a:rPr lang="en-US" dirty="0"/>
              <a:t>Identifies achievement disparities (focus grades and focus areas)</a:t>
            </a:r>
          </a:p>
          <a:p>
            <a:r>
              <a:rPr lang="en-US" dirty="0"/>
              <a:t>Recommends differentiated and systematic supports needed to close achievement gaps to promote success for all students</a:t>
            </a:r>
          </a:p>
          <a:p>
            <a:r>
              <a:rPr lang="en-US" dirty="0"/>
              <a:t>Emphasizes that early intervention for struggling students is a function of the general education program and not of special education. </a:t>
            </a:r>
          </a:p>
          <a:p>
            <a:endParaRPr lang="en-US" dirty="0"/>
          </a:p>
        </p:txBody>
      </p:sp>
      <p:graphicFrame>
        <p:nvGraphicFramePr>
          <p:cNvPr id="4" name="Content Placeholder 3">
            <a:extLst>
              <a:ext uri="{FF2B5EF4-FFF2-40B4-BE49-F238E27FC236}">
                <a16:creationId xmlns:a16="http://schemas.microsoft.com/office/drawing/2014/main" id="{0675FF5C-0186-46CC-94D0-0FC7EAF28097}"/>
              </a:ext>
            </a:extLst>
          </p:cNvPr>
          <p:cNvGraphicFramePr>
            <a:graphicFrameLocks/>
          </p:cNvGraphicFramePr>
          <p:nvPr>
            <p:extLst>
              <p:ext uri="{D42A27DB-BD31-4B8C-83A1-F6EECF244321}">
                <p14:modId xmlns:p14="http://schemas.microsoft.com/office/powerpoint/2010/main" val="3511394694"/>
              </p:ext>
            </p:extLst>
          </p:nvPr>
        </p:nvGraphicFramePr>
        <p:xfrm>
          <a:off x="5829300" y="1193800"/>
          <a:ext cx="6883400" cy="58197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57380178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752600" y="914401"/>
          <a:ext cx="83820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8" name="Text Placeholder 2"/>
          <p:cNvSpPr>
            <a:spLocks noGrp="1"/>
          </p:cNvSpPr>
          <p:nvPr>
            <p:ph type="body" sz="quarter" idx="4294967295"/>
          </p:nvPr>
        </p:nvSpPr>
        <p:spPr>
          <a:xfrm>
            <a:off x="1524000" y="381000"/>
            <a:ext cx="8382000" cy="533400"/>
          </a:xfrm>
          <a:solidFill>
            <a:srgbClr val="C00000"/>
          </a:solidFill>
        </p:spPr>
        <p:txBody>
          <a:bodyPr>
            <a:normAutofit/>
          </a:bodyPr>
          <a:lstStyle/>
          <a:p>
            <a:pPr algn="ctr" eaLnBrk="1" hangingPunct="1">
              <a:buFontTx/>
              <a:buNone/>
            </a:pPr>
            <a:r>
              <a:rPr lang="en-US" altLang="en-US" sz="1600" b="1" dirty="0">
                <a:solidFill>
                  <a:schemeClr val="bg1"/>
                </a:solidFill>
              </a:rPr>
              <a:t>Multi-Tiered System of Support and the Student Support and Progress Team</a:t>
            </a:r>
          </a:p>
        </p:txBody>
      </p:sp>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None/>
            </a:pPr>
            <a:endParaRPr lang="en-US" altLang="en-US" sz="1800" dirty="0">
              <a:solidFill>
                <a:srgbClr val="000000"/>
              </a:solidFill>
              <a:latin typeface="Calibri" pitchFamily="34" charset="0"/>
            </a:endParaRPr>
          </a:p>
        </p:txBody>
      </p:sp>
      <p:sp>
        <p:nvSpPr>
          <p:cNvPr id="5" name="Right Arrow 4"/>
          <p:cNvSpPr/>
          <p:nvPr/>
        </p:nvSpPr>
        <p:spPr>
          <a:xfrm>
            <a:off x="3810000" y="4814888"/>
            <a:ext cx="914400" cy="596900"/>
          </a:xfrm>
          <a:prstGeom prst="rightArrow">
            <a:avLst/>
          </a:prstGeom>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solidFill>
                <a:prstClr val="white"/>
              </a:solidFill>
            </a:endParaRPr>
          </a:p>
        </p:txBody>
      </p:sp>
      <p:pic>
        <p:nvPicPr>
          <p:cNvPr id="18439" name="Picture 8"/>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8531225" y="5564188"/>
            <a:ext cx="1727200" cy="1293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1" name="Group 10"/>
          <p:cNvGrpSpPr/>
          <p:nvPr/>
        </p:nvGrpSpPr>
        <p:grpSpPr>
          <a:xfrm>
            <a:off x="1883862" y="1252912"/>
            <a:ext cx="1926138" cy="1458912"/>
            <a:chOff x="152392" y="354756"/>
            <a:chExt cx="1916613" cy="1441785"/>
          </a:xfrm>
        </p:grpSpPr>
        <p:sp>
          <p:nvSpPr>
            <p:cNvPr id="12" name="Rounded Rectangle 11"/>
            <p:cNvSpPr/>
            <p:nvPr/>
          </p:nvSpPr>
          <p:spPr>
            <a:xfrm>
              <a:off x="152392" y="354756"/>
              <a:ext cx="1916613" cy="1441785"/>
            </a:xfrm>
            <a:prstGeom prst="roundRect">
              <a:avLst>
                <a:gd name="adj" fmla="val 10000"/>
              </a:avLst>
            </a:prstGeom>
            <a:solidFill>
              <a:srgbClr val="FFC000"/>
            </a:solidFill>
            <a:ln>
              <a:solidFill>
                <a:schemeClr val="accent3">
                  <a:lumMod val="75000"/>
                </a:schemeClr>
              </a:solidFill>
            </a:ln>
          </p:spPr>
          <p:style>
            <a:lnRef idx="0">
              <a:scrgbClr r="0" g="0" b="0"/>
            </a:lnRef>
            <a:fillRef idx="3">
              <a:scrgbClr r="0" g="0" b="0"/>
            </a:fillRef>
            <a:effectRef idx="2">
              <a:schemeClr val="accent1">
                <a:shade val="80000"/>
                <a:hueOff val="0"/>
                <a:satOff val="0"/>
                <a:lumOff val="0"/>
                <a:alphaOff val="0"/>
              </a:schemeClr>
            </a:effectRef>
            <a:fontRef idx="minor">
              <a:schemeClr val="lt1"/>
            </a:fontRef>
          </p:style>
        </p:sp>
        <p:sp>
          <p:nvSpPr>
            <p:cNvPr id="13" name="Rounded Rectangle 4"/>
            <p:cNvSpPr/>
            <p:nvPr/>
          </p:nvSpPr>
          <p:spPr>
            <a:xfrm>
              <a:off x="194620" y="396984"/>
              <a:ext cx="1832157" cy="1357329"/>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6200" tIns="76200" rIns="76200" bIns="76200" numCol="1" spcCol="1270" anchor="ctr" anchorCtr="0">
              <a:noAutofit/>
            </a:bodyPr>
            <a:lstStyle/>
            <a:p>
              <a:pPr algn="ctr" defTabSz="889000">
                <a:lnSpc>
                  <a:spcPct val="90000"/>
                </a:lnSpc>
                <a:spcAft>
                  <a:spcPct val="35000"/>
                </a:spcAft>
              </a:pPr>
              <a:r>
                <a:rPr lang="en-US" sz="2000" b="1" dirty="0">
                  <a:solidFill>
                    <a:srgbClr val="424456">
                      <a:lumMod val="25000"/>
                    </a:srgbClr>
                  </a:solidFill>
                </a:rPr>
                <a:t>School-wide Monitoring</a:t>
              </a:r>
            </a:p>
          </p:txBody>
        </p:sp>
      </p:grpSp>
    </p:spTree>
    <p:extLst>
      <p:ext uri="{BB962C8B-B14F-4D97-AF65-F5344CB8AC3E}">
        <p14:creationId xmlns:p14="http://schemas.microsoft.com/office/powerpoint/2010/main" val="2259419646"/>
      </p:ext>
    </p:extLst>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1"/>
                                        </p:tgtEl>
                                        <p:attrNameLst>
                                          <p:attrName>style.visibility</p:attrName>
                                        </p:attrNameLst>
                                      </p:cBhvr>
                                      <p:to>
                                        <p:strVal val="visible"/>
                                      </p:to>
                                    </p:set>
                                  </p:childTnLst>
                                </p:cTn>
                              </p:par>
                              <p:par>
                                <p:cTn id="7" presetID="6" presetClass="emph" presetSubtype="0" fill="hold" nodeType="withEffect">
                                  <p:stCondLst>
                                    <p:cond delay="0"/>
                                  </p:stCondLst>
                                  <p:childTnLst>
                                    <p:animScale>
                                      <p:cBhvr>
                                        <p:cTn id="8" dur="1000" fill="hold"/>
                                        <p:tgtEl>
                                          <p:spTgt spid="11"/>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6870700" y="1206500"/>
            <a:ext cx="3352800" cy="4724400"/>
          </a:xfrm>
          <a:prstGeom prst="rect">
            <a:avLst/>
          </a:prstGeom>
          <a:solidFill>
            <a:schemeClr val="accent1">
              <a:lumMod val="75000"/>
            </a:schemeClr>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b="1" dirty="0">
                <a:solidFill>
                  <a:prstClr val="white"/>
                </a:solidFill>
              </a:rPr>
              <a:t>The SSPT Involves Different Levels of Support </a:t>
            </a:r>
          </a:p>
        </p:txBody>
      </p:sp>
      <p:pic>
        <p:nvPicPr>
          <p:cNvPr id="8" name="Picture 7">
            <a:extLst>
              <a:ext uri="{FF2B5EF4-FFF2-40B4-BE49-F238E27FC236}">
                <a16:creationId xmlns:a16="http://schemas.microsoft.com/office/drawing/2014/main" id="{4DB3F892-ED27-49D7-A78E-8E63E8F77F72}"/>
              </a:ext>
            </a:extLst>
          </p:cNvPr>
          <p:cNvPicPr>
            <a:picLocks noChangeAspect="1"/>
          </p:cNvPicPr>
          <p:nvPr/>
        </p:nvPicPr>
        <p:blipFill>
          <a:blip r:embed="rId3"/>
          <a:stretch>
            <a:fillRect/>
          </a:stretch>
        </p:blipFill>
        <p:spPr>
          <a:xfrm>
            <a:off x="711201" y="254479"/>
            <a:ext cx="5257800" cy="6349042"/>
          </a:xfrm>
          <a:prstGeom prst="rect">
            <a:avLst/>
          </a:prstGeom>
        </p:spPr>
      </p:pic>
    </p:spTree>
    <p:extLst>
      <p:ext uri="{BB962C8B-B14F-4D97-AF65-F5344CB8AC3E}">
        <p14:creationId xmlns:p14="http://schemas.microsoft.com/office/powerpoint/2010/main" val="1289212147"/>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p:cNvSpPr>
            <a:spLocks noGrp="1"/>
          </p:cNvSpPr>
          <p:nvPr>
            <p:ph sz="half" idx="1"/>
          </p:nvPr>
        </p:nvSpPr>
        <p:spPr>
          <a:xfrm>
            <a:off x="2971800" y="1905001"/>
            <a:ext cx="6324600" cy="4326465"/>
          </a:xfrm>
          <a:ln>
            <a:solidFill>
              <a:schemeClr val="accent3">
                <a:lumMod val="40000"/>
                <a:lumOff val="60000"/>
              </a:schemeClr>
            </a:solidFill>
          </a:ln>
        </p:spPr>
        <p:txBody>
          <a:bodyPr/>
          <a:lstStyle/>
          <a:p>
            <a:pPr algn="ctr"/>
            <a:r>
              <a:rPr lang="en-US" sz="2400" cap="small" dirty="0"/>
              <a:t>Classroom</a:t>
            </a:r>
            <a:r>
              <a:rPr lang="en-US" dirty="0"/>
              <a:t>	</a:t>
            </a:r>
          </a:p>
        </p:txBody>
      </p:sp>
      <p:sp>
        <p:nvSpPr>
          <p:cNvPr id="14" name="TextBox 13"/>
          <p:cNvSpPr txBox="1"/>
          <p:nvPr/>
        </p:nvSpPr>
        <p:spPr>
          <a:xfrm>
            <a:off x="4093958" y="5853145"/>
            <a:ext cx="4080284" cy="369332"/>
          </a:xfrm>
          <a:prstGeom prst="rect">
            <a:avLst/>
          </a:prstGeom>
          <a:noFill/>
        </p:spPr>
        <p:txBody>
          <a:bodyPr wrap="none" rtlCol="0">
            <a:spAutoFit/>
          </a:bodyPr>
          <a:lstStyle/>
          <a:p>
            <a:r>
              <a:rPr lang="en-US" dirty="0">
                <a:solidFill>
                  <a:prstClr val="black"/>
                </a:solidFill>
              </a:rPr>
              <a:t>Interventions that </a:t>
            </a:r>
            <a:r>
              <a:rPr lang="en-US" b="1" dirty="0">
                <a:solidFill>
                  <a:prstClr val="black"/>
                </a:solidFill>
              </a:rPr>
              <a:t>some</a:t>
            </a:r>
            <a:r>
              <a:rPr lang="en-US" dirty="0">
                <a:solidFill>
                  <a:prstClr val="black"/>
                </a:solidFill>
              </a:rPr>
              <a:t> students receive</a:t>
            </a:r>
          </a:p>
        </p:txBody>
      </p:sp>
      <p:pic>
        <p:nvPicPr>
          <p:cNvPr id="15" name="Picture 1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29000" y="2433805"/>
            <a:ext cx="5334000" cy="3419341"/>
          </a:xfrm>
          <a:prstGeom prst="rect">
            <a:avLst/>
          </a:prstGeom>
        </p:spPr>
      </p:pic>
      <p:sp>
        <p:nvSpPr>
          <p:cNvPr id="7" name="Rectangle 6"/>
          <p:cNvSpPr/>
          <p:nvPr/>
        </p:nvSpPr>
        <p:spPr>
          <a:xfrm>
            <a:off x="1855470" y="533400"/>
            <a:ext cx="8366760" cy="609600"/>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b="1" dirty="0">
                <a:solidFill>
                  <a:prstClr val="white"/>
                </a:solidFill>
              </a:rPr>
              <a:t>The SSPT Involves Increasing the Level of Support </a:t>
            </a:r>
          </a:p>
        </p:txBody>
      </p:sp>
      <p:sp>
        <p:nvSpPr>
          <p:cNvPr id="9" name="TextBox 8"/>
          <p:cNvSpPr txBox="1"/>
          <p:nvPr/>
        </p:nvSpPr>
        <p:spPr>
          <a:xfrm>
            <a:off x="6781800" y="1905001"/>
            <a:ext cx="1143000" cy="430887"/>
          </a:xfrm>
          <a:prstGeom prst="rect">
            <a:avLst/>
          </a:prstGeom>
          <a:noFill/>
        </p:spPr>
        <p:txBody>
          <a:bodyPr wrap="square" rtlCol="0">
            <a:spAutoFit/>
          </a:bodyPr>
          <a:lstStyle/>
          <a:p>
            <a:r>
              <a:rPr lang="en-US" sz="2200" dirty="0">
                <a:solidFill>
                  <a:srgbClr val="0070C0"/>
                </a:solidFill>
                <a:latin typeface="Bell MT" panose="02020503060305020303" pitchFamily="18" charset="0"/>
              </a:rPr>
              <a:t>Tier 2 </a:t>
            </a:r>
          </a:p>
        </p:txBody>
      </p:sp>
      <p:sp>
        <p:nvSpPr>
          <p:cNvPr id="2" name="Cloud 1"/>
          <p:cNvSpPr/>
          <p:nvPr/>
        </p:nvSpPr>
        <p:spPr>
          <a:xfrm rot="21359136">
            <a:off x="1560113" y="1980247"/>
            <a:ext cx="1752600" cy="1093113"/>
          </a:xfrm>
          <a:prstGeom prst="cloud">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lin ang="18900000" scaled="1"/>
            <a:tileRect/>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Small Groupings</a:t>
            </a:r>
          </a:p>
        </p:txBody>
      </p:sp>
    </p:spTree>
    <p:extLst>
      <p:ext uri="{BB962C8B-B14F-4D97-AF65-F5344CB8AC3E}">
        <p14:creationId xmlns:p14="http://schemas.microsoft.com/office/powerpoint/2010/main" val="41361412"/>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855470" y="533400"/>
            <a:ext cx="8366760" cy="609600"/>
          </a:xfrm>
          <a:prstGeom prst="rect">
            <a:avLst/>
          </a:prstGeom>
          <a:solidFill>
            <a:srgbClr val="C00000"/>
          </a:solidFill>
          <a:ln>
            <a:solidFill>
              <a:srgbClr val="C0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defTabSz="457200"/>
            <a:r>
              <a:rPr lang="en-US" sz="2800" b="1" dirty="0">
                <a:solidFill>
                  <a:prstClr val="white"/>
                </a:solidFill>
              </a:rPr>
              <a:t>The SSPT Involves Supports at the Highest Level  </a:t>
            </a:r>
          </a:p>
        </p:txBody>
      </p:sp>
      <p:sp>
        <p:nvSpPr>
          <p:cNvPr id="10" name="Content Placeholder 2"/>
          <p:cNvSpPr>
            <a:spLocks noGrp="1"/>
          </p:cNvSpPr>
          <p:nvPr>
            <p:ph sz="half" idx="1"/>
          </p:nvPr>
        </p:nvSpPr>
        <p:spPr>
          <a:xfrm>
            <a:off x="2648450" y="1942679"/>
            <a:ext cx="7086600" cy="3772321"/>
          </a:xfrm>
          <a:ln>
            <a:solidFill>
              <a:schemeClr val="accent3">
                <a:lumMod val="40000"/>
                <a:lumOff val="60000"/>
              </a:schemeClr>
            </a:solidFill>
          </a:ln>
        </p:spPr>
        <p:txBody>
          <a:bodyPr>
            <a:normAutofit/>
          </a:bodyPr>
          <a:lstStyle/>
          <a:p>
            <a:pPr marL="0" indent="0" algn="ctr">
              <a:buNone/>
            </a:pPr>
            <a:r>
              <a:rPr lang="en-US" sz="2400" cap="small" dirty="0"/>
              <a:t>Individual </a:t>
            </a:r>
          </a:p>
        </p:txBody>
      </p:sp>
      <p:pic>
        <p:nvPicPr>
          <p:cNvPr id="12" name="Picture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86650" y="2429623"/>
            <a:ext cx="5410200" cy="3285376"/>
          </a:xfrm>
          <a:prstGeom prst="rect">
            <a:avLst/>
          </a:prstGeom>
        </p:spPr>
      </p:pic>
      <p:sp>
        <p:nvSpPr>
          <p:cNvPr id="14" name="TextBox 13"/>
          <p:cNvSpPr txBox="1"/>
          <p:nvPr/>
        </p:nvSpPr>
        <p:spPr>
          <a:xfrm>
            <a:off x="2564934" y="5832612"/>
            <a:ext cx="7132017" cy="369332"/>
          </a:xfrm>
          <a:prstGeom prst="rect">
            <a:avLst/>
          </a:prstGeom>
          <a:noFill/>
        </p:spPr>
        <p:txBody>
          <a:bodyPr wrap="none" rtlCol="0">
            <a:spAutoFit/>
          </a:bodyPr>
          <a:lstStyle/>
          <a:p>
            <a:r>
              <a:rPr lang="en-US" b="1" dirty="0">
                <a:solidFill>
                  <a:prstClr val="black"/>
                </a:solidFill>
              </a:rPr>
              <a:t>Individualized</a:t>
            </a:r>
            <a:r>
              <a:rPr lang="en-US" dirty="0">
                <a:solidFill>
                  <a:prstClr val="black"/>
                </a:solidFill>
              </a:rPr>
              <a:t>  and/or Small Group: Highly Intensive Intervention Support </a:t>
            </a:r>
          </a:p>
        </p:txBody>
      </p:sp>
      <p:sp>
        <p:nvSpPr>
          <p:cNvPr id="7" name="TextBox 6"/>
          <p:cNvSpPr txBox="1"/>
          <p:nvPr/>
        </p:nvSpPr>
        <p:spPr>
          <a:xfrm>
            <a:off x="7070092" y="1939930"/>
            <a:ext cx="1143000" cy="430887"/>
          </a:xfrm>
          <a:prstGeom prst="rect">
            <a:avLst/>
          </a:prstGeom>
          <a:noFill/>
        </p:spPr>
        <p:txBody>
          <a:bodyPr wrap="square" rtlCol="0">
            <a:spAutoFit/>
          </a:bodyPr>
          <a:lstStyle/>
          <a:p>
            <a:r>
              <a:rPr lang="en-US" sz="2200" dirty="0">
                <a:solidFill>
                  <a:srgbClr val="0070C0"/>
                </a:solidFill>
                <a:latin typeface="Bell MT" panose="02020503060305020303" pitchFamily="18" charset="0"/>
              </a:rPr>
              <a:t>Tier 3 </a:t>
            </a:r>
          </a:p>
        </p:txBody>
      </p:sp>
      <p:sp>
        <p:nvSpPr>
          <p:cNvPr id="2" name="8-Point Star 1"/>
          <p:cNvSpPr/>
          <p:nvPr/>
        </p:nvSpPr>
        <p:spPr>
          <a:xfrm>
            <a:off x="1558290" y="2129341"/>
            <a:ext cx="1680710" cy="1210584"/>
          </a:xfrm>
          <a:prstGeom prst="star8">
            <a:avLst/>
          </a:prstGeom>
        </p:spPr>
        <p:style>
          <a:lnRef idx="1">
            <a:schemeClr val="accent2"/>
          </a:lnRef>
          <a:fillRef idx="2">
            <a:schemeClr val="accent2"/>
          </a:fillRef>
          <a:effectRef idx="1">
            <a:schemeClr val="accent2"/>
          </a:effectRef>
          <a:fontRef idx="minor">
            <a:schemeClr val="dk1"/>
          </a:fontRef>
        </p:style>
        <p:txBody>
          <a:bodyPr rtlCol="0" anchor="ctr"/>
          <a:lstStyle/>
          <a:p>
            <a:pPr algn="ctr"/>
            <a:r>
              <a:rPr lang="en-US" dirty="0">
                <a:solidFill>
                  <a:srgbClr val="002060"/>
                </a:solidFill>
              </a:rPr>
              <a:t>Most Intensive</a:t>
            </a:r>
          </a:p>
        </p:txBody>
      </p:sp>
    </p:spTree>
    <p:extLst>
      <p:ext uri="{BB962C8B-B14F-4D97-AF65-F5344CB8AC3E}">
        <p14:creationId xmlns:p14="http://schemas.microsoft.com/office/powerpoint/2010/main" val="3190103220"/>
      </p:ext>
    </p:extLst>
  </p:cSld>
  <p:clrMapOvr>
    <a:masterClrMapping/>
  </p:clrMapOvr>
  <mc:AlternateContent xmlns:mc="http://schemas.openxmlformats.org/markup-compatibility/2006" xmlns:p14="http://schemas.microsoft.com/office/powerpoint/2010/main">
    <mc:Choice Requires="p14">
      <p:transition spd="slow" p14:dur="1500">
        <p:fade/>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4294967295"/>
          </p:nvPr>
        </p:nvSpPr>
        <p:spPr>
          <a:xfrm>
            <a:off x="1691640" y="1158557"/>
            <a:ext cx="8382000" cy="5211762"/>
          </a:xfrm>
        </p:spPr>
        <p:txBody>
          <a:bodyPr>
            <a:normAutofit/>
          </a:bodyPr>
          <a:lstStyle/>
          <a:p>
            <a:pPr>
              <a:buClr>
                <a:srgbClr val="268DA2"/>
              </a:buClr>
              <a:buFont typeface="Arial" panose="020B0604020202020204" pitchFamily="34" charset="0"/>
              <a:buChar char="•"/>
            </a:pPr>
            <a:r>
              <a:rPr lang="en-US" sz="2400" dirty="0">
                <a:solidFill>
                  <a:srgbClr val="1F497D"/>
                </a:solidFill>
                <a:latin typeface="Calibri" panose="020F0502020204030204" pitchFamily="34" charset="0"/>
              </a:rPr>
              <a:t>Teachers will meet and review                                                                       the performance of </a:t>
            </a:r>
            <a:r>
              <a:rPr lang="en-US" sz="2400" b="1" i="1" dirty="0">
                <a:solidFill>
                  <a:srgbClr val="1F497D"/>
                </a:solidFill>
                <a:latin typeface="Calibri" panose="020F0502020204030204" pitchFamily="34" charset="0"/>
              </a:rPr>
              <a:t>all </a:t>
            </a:r>
            <a:r>
              <a:rPr lang="en-US" sz="2400" dirty="0">
                <a:solidFill>
                  <a:srgbClr val="1F497D"/>
                </a:solidFill>
                <a:latin typeface="Calibri" panose="020F0502020204030204" pitchFamily="34" charset="0"/>
              </a:rPr>
              <a:t>the students                                                           at the school.  </a:t>
            </a:r>
          </a:p>
          <a:p>
            <a:pPr>
              <a:buClr>
                <a:srgbClr val="268DA2"/>
              </a:buClr>
              <a:buFont typeface="Arial" panose="020B0604020202020204" pitchFamily="34" charset="0"/>
              <a:buChar char="•"/>
            </a:pPr>
            <a:endParaRPr lang="en-US" sz="2400" dirty="0">
              <a:solidFill>
                <a:srgbClr val="1F497D"/>
              </a:solidFill>
              <a:latin typeface="Calibri" panose="020F0502020204030204" pitchFamily="34" charset="0"/>
            </a:endParaRPr>
          </a:p>
          <a:p>
            <a:pPr>
              <a:buClr>
                <a:srgbClr val="268DA2"/>
              </a:buClr>
              <a:buFont typeface="Arial" panose="020B0604020202020204" pitchFamily="34" charset="0"/>
              <a:buChar char="•"/>
            </a:pPr>
            <a:r>
              <a:rPr lang="en-US" sz="2400" dirty="0">
                <a:solidFill>
                  <a:srgbClr val="1F497D"/>
                </a:solidFill>
                <a:latin typeface="Calibri" panose="020F0502020204030204" pitchFamily="34" charset="0"/>
              </a:rPr>
              <a:t>They will make recommendations                                                      regarding any students that need an                                                          SSPT meeting.  </a:t>
            </a:r>
          </a:p>
          <a:p>
            <a:pPr lvl="0">
              <a:buClr>
                <a:srgbClr val="268DA2"/>
              </a:buClr>
              <a:buFont typeface="Arial" panose="020B0604020202020204" pitchFamily="34" charset="0"/>
              <a:buChar char="•"/>
            </a:pPr>
            <a:endParaRPr lang="en-US" sz="2400" dirty="0">
              <a:solidFill>
                <a:srgbClr val="1F497D"/>
              </a:solidFill>
              <a:latin typeface="Calibri" panose="020F0502020204030204" pitchFamily="34" charset="0"/>
            </a:endParaRPr>
          </a:p>
          <a:p>
            <a:pPr lvl="0">
              <a:buClr>
                <a:srgbClr val="268DA2"/>
              </a:buClr>
              <a:buFont typeface="Arial" panose="020B0604020202020204" pitchFamily="34" charset="0"/>
              <a:buChar char="•"/>
            </a:pPr>
            <a:r>
              <a:rPr lang="en-US" sz="2400" dirty="0">
                <a:solidFill>
                  <a:srgbClr val="1F497D"/>
                </a:solidFill>
                <a:latin typeface="Calibri" panose="020F0502020204030204" pitchFamily="34" charset="0"/>
              </a:rPr>
              <a:t>Teachers will also make recommendations regarding targeted supports (i.e., school-wide, classroom, and individual interventions).</a:t>
            </a:r>
          </a:p>
          <a:p>
            <a:endParaRPr lang="en-US" dirty="0"/>
          </a:p>
        </p:txBody>
      </p:sp>
      <p:pic>
        <p:nvPicPr>
          <p:cNvPr id="3" name="Picture 2"/>
          <p:cNvPicPr>
            <a:picLocks noChangeAspect="1"/>
          </p:cNvPicPr>
          <p:nvPr/>
        </p:nvPicPr>
        <p:blipFill>
          <a:blip r:embed="rId2"/>
          <a:stretch>
            <a:fillRect/>
          </a:stretch>
        </p:blipFill>
        <p:spPr>
          <a:xfrm>
            <a:off x="6867526" y="1652428"/>
            <a:ext cx="3190875" cy="2127250"/>
          </a:xfrm>
          <a:prstGeom prst="rect">
            <a:avLst/>
          </a:prstGeom>
        </p:spPr>
      </p:pic>
      <p:sp>
        <p:nvSpPr>
          <p:cNvPr id="5" name="Rectangle 4"/>
          <p:cNvSpPr/>
          <p:nvPr/>
        </p:nvSpPr>
        <p:spPr>
          <a:xfrm>
            <a:off x="1691640" y="579437"/>
            <a:ext cx="8366760" cy="609600"/>
          </a:xfrm>
          <a:prstGeom prst="rect">
            <a:avLst/>
          </a:prstGeom>
          <a:solidFill>
            <a:srgbClr val="C00000"/>
          </a:solidFill>
        </p:spPr>
        <p:style>
          <a:lnRef idx="1">
            <a:schemeClr val="accent1"/>
          </a:lnRef>
          <a:fillRef idx="3">
            <a:schemeClr val="accent1"/>
          </a:fillRef>
          <a:effectRef idx="2">
            <a:schemeClr val="accent1"/>
          </a:effectRef>
          <a:fontRef idx="minor">
            <a:schemeClr val="lt1"/>
          </a:fontRef>
        </p:style>
        <p:txBody>
          <a:bodyPr rtlCol="0" anchor="ctr"/>
          <a:lstStyle/>
          <a:p>
            <a:r>
              <a:rPr lang="en-US" sz="2500" dirty="0"/>
              <a:t>School-wide Monitoring:</a:t>
            </a:r>
          </a:p>
        </p:txBody>
      </p:sp>
    </p:spTree>
    <p:extLst>
      <p:ext uri="{BB962C8B-B14F-4D97-AF65-F5344CB8AC3E}">
        <p14:creationId xmlns:p14="http://schemas.microsoft.com/office/powerpoint/2010/main" val="2265073582"/>
      </p:ext>
    </p:extLst>
  </p:cSld>
  <p:clrMapOvr>
    <a:masterClrMapping/>
  </p:clrMapOvr>
  <mc:AlternateContent xmlns:mc="http://schemas.openxmlformats.org/markup-compatibility/2006" xmlns:p14="http://schemas.microsoft.com/office/powerpoint/2010/main">
    <mc:Choice Requires="p14">
      <p:transition spd="slow" p14:dur="3000">
        <p14:reveal/>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ontent Placeholder 5"/>
          <p:cNvGraphicFramePr>
            <a:graphicFrameLocks noGrp="1"/>
          </p:cNvGraphicFramePr>
          <p:nvPr>
            <p:ph idx="4294967295"/>
            <p:extLst/>
          </p:nvPr>
        </p:nvGraphicFramePr>
        <p:xfrm>
          <a:off x="-1524000" y="3410943"/>
          <a:ext cx="8382000" cy="52117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438" name="Text Placeholder 2"/>
          <p:cNvSpPr>
            <a:spLocks noGrp="1"/>
          </p:cNvSpPr>
          <p:nvPr>
            <p:ph type="body" sz="quarter" idx="4294967295"/>
          </p:nvPr>
        </p:nvSpPr>
        <p:spPr>
          <a:xfrm>
            <a:off x="1524000" y="381000"/>
            <a:ext cx="8382000" cy="533400"/>
          </a:xfrm>
          <a:solidFill>
            <a:srgbClr val="C00000"/>
          </a:solidFill>
        </p:spPr>
        <p:txBody>
          <a:bodyPr>
            <a:normAutofit/>
          </a:bodyPr>
          <a:lstStyle/>
          <a:p>
            <a:pPr algn="ctr" eaLnBrk="1" hangingPunct="1">
              <a:buFontTx/>
              <a:buNone/>
            </a:pPr>
            <a:r>
              <a:rPr lang="en-US" altLang="en-US" b="1" dirty="0">
                <a:solidFill>
                  <a:schemeClr val="bg1"/>
                </a:solidFill>
              </a:rPr>
              <a:t>Who Can Make A Referral to the SSPT? </a:t>
            </a:r>
          </a:p>
        </p:txBody>
      </p:sp>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3" name="TextBox 2"/>
          <p:cNvSpPr txBox="1"/>
          <p:nvPr/>
        </p:nvSpPr>
        <p:spPr>
          <a:xfrm>
            <a:off x="1520191" y="1143001"/>
            <a:ext cx="9082999" cy="6124754"/>
          </a:xfrm>
          <a:prstGeom prst="rect">
            <a:avLst/>
          </a:prstGeom>
          <a:noFill/>
        </p:spPr>
        <p:txBody>
          <a:bodyPr wrap="none" rtlCol="0">
            <a:spAutoFit/>
          </a:bodyPr>
          <a:lstStyle/>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A parent/caregiver can make a referral to the SSPT.</a:t>
            </a:r>
          </a:p>
          <a:p>
            <a:pPr fontAlgn="base">
              <a:spcBef>
                <a:spcPct val="0"/>
              </a:spcBef>
              <a:spcAft>
                <a:spcPct val="0"/>
              </a:spcAft>
              <a:buClr>
                <a:schemeClr val="accent2">
                  <a:lumMod val="75000"/>
                </a:schemeClr>
              </a:buClr>
            </a:pPr>
            <a:r>
              <a:rPr lang="en-US" altLang="en-US" sz="2400" dirty="0">
                <a:solidFill>
                  <a:srgbClr val="1F497D"/>
                </a:solidFill>
              </a:rPr>
              <a:t> </a:t>
            </a: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parent fills out an SSPT Request Form* and gives it to the </a:t>
            </a:r>
          </a:p>
          <a:p>
            <a:pPr fontAlgn="base">
              <a:spcBef>
                <a:spcPct val="0"/>
              </a:spcBef>
              <a:spcAft>
                <a:spcPct val="0"/>
              </a:spcAft>
              <a:buClr>
                <a:schemeClr val="accent2">
                  <a:lumMod val="75000"/>
                </a:schemeClr>
              </a:buClr>
            </a:pPr>
            <a:r>
              <a:rPr lang="en-US" altLang="en-US" sz="2400" dirty="0">
                <a:solidFill>
                  <a:srgbClr val="1F497D"/>
                </a:solidFill>
              </a:rPr>
              <a:t>     SSPT Designee.</a:t>
            </a:r>
          </a:p>
          <a:p>
            <a:pPr marL="342900" indent="-342900" fontAlgn="base">
              <a:spcBef>
                <a:spcPct val="0"/>
              </a:spcBef>
              <a:spcAft>
                <a:spcPct val="0"/>
              </a:spcAft>
              <a:buClr>
                <a:schemeClr val="accent2">
                  <a:lumMod val="75000"/>
                </a:schemeClr>
              </a:buClr>
              <a:buFont typeface="Arial" panose="020B0604020202020204" pitchFamily="34" charset="0"/>
              <a:buChar char="•"/>
            </a:pPr>
            <a:endParaRPr lang="en-US" altLang="en-US" sz="2400" dirty="0">
              <a:solidFill>
                <a:srgbClr val="1F497D"/>
              </a:solidFill>
            </a:endParaRP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SSPT Designee will schedule a meeting with the parent to </a:t>
            </a:r>
          </a:p>
          <a:p>
            <a:pPr fontAlgn="base">
              <a:spcBef>
                <a:spcPct val="0"/>
              </a:spcBef>
              <a:spcAft>
                <a:spcPct val="0"/>
              </a:spcAft>
              <a:buClr>
                <a:schemeClr val="accent2">
                  <a:lumMod val="75000"/>
                </a:schemeClr>
              </a:buClr>
            </a:pPr>
            <a:r>
              <a:rPr lang="en-US" altLang="en-US" sz="2400" dirty="0">
                <a:solidFill>
                  <a:srgbClr val="1F497D"/>
                </a:solidFill>
              </a:rPr>
              <a:t>     review the parent’s concerns and complete the referral information. </a:t>
            </a:r>
          </a:p>
          <a:p>
            <a:pPr fontAlgn="base">
              <a:spcBef>
                <a:spcPct val="0"/>
              </a:spcBef>
              <a:spcAft>
                <a:spcPct val="0"/>
              </a:spcAft>
              <a:buClr>
                <a:schemeClr val="accent2">
                  <a:lumMod val="75000"/>
                </a:schemeClr>
              </a:buClr>
            </a:pPr>
            <a:r>
              <a:rPr lang="en-US" altLang="en-US" sz="2400" dirty="0">
                <a:solidFill>
                  <a:srgbClr val="1F497D"/>
                </a:solidFill>
              </a:rPr>
              <a:t>          </a:t>
            </a:r>
          </a:p>
          <a:p>
            <a:pPr marL="342900" indent="-342900" fontAlgn="base">
              <a:spcBef>
                <a:spcPct val="0"/>
              </a:spcBef>
              <a:spcAft>
                <a:spcPct val="0"/>
              </a:spcAft>
              <a:buClr>
                <a:schemeClr val="accent2">
                  <a:lumMod val="75000"/>
                </a:schemeClr>
              </a:buClr>
              <a:buFont typeface="Arial" panose="020B0604020202020204" pitchFamily="34" charset="0"/>
              <a:buChar char="•"/>
            </a:pPr>
            <a:r>
              <a:rPr lang="en-US" altLang="en-US" sz="2400" dirty="0">
                <a:solidFill>
                  <a:srgbClr val="1F497D"/>
                </a:solidFill>
              </a:rPr>
              <a:t>The SSPT Designee will also gather </a:t>
            </a:r>
          </a:p>
          <a:p>
            <a:pPr fontAlgn="base">
              <a:spcBef>
                <a:spcPct val="0"/>
              </a:spcBef>
              <a:spcAft>
                <a:spcPct val="0"/>
              </a:spcAft>
              <a:buClr>
                <a:schemeClr val="accent2">
                  <a:lumMod val="75000"/>
                </a:schemeClr>
              </a:buClr>
            </a:pPr>
            <a:r>
              <a:rPr lang="en-US" altLang="en-US" sz="2400" dirty="0">
                <a:solidFill>
                  <a:srgbClr val="1F497D"/>
                </a:solidFill>
              </a:rPr>
              <a:t>      helpful information from the child’s </a:t>
            </a:r>
          </a:p>
          <a:p>
            <a:pPr fontAlgn="base">
              <a:spcBef>
                <a:spcPct val="0"/>
              </a:spcBef>
              <a:spcAft>
                <a:spcPct val="0"/>
              </a:spcAft>
              <a:buClr>
                <a:srgbClr val="33CCCC"/>
              </a:buClr>
            </a:pPr>
            <a:r>
              <a:rPr lang="en-US" altLang="en-US" sz="2400" dirty="0">
                <a:solidFill>
                  <a:srgbClr val="1F497D"/>
                </a:solidFill>
              </a:rPr>
              <a:t>      teacher(s) </a:t>
            </a:r>
          </a:p>
          <a:p>
            <a:pPr fontAlgn="base">
              <a:spcBef>
                <a:spcPct val="0"/>
              </a:spcBef>
              <a:spcAft>
                <a:spcPct val="0"/>
              </a:spcAft>
            </a:pPr>
            <a:r>
              <a:rPr lang="en-US" altLang="en-US" sz="2400" dirty="0">
                <a:solidFill>
                  <a:srgbClr val="1F497D"/>
                </a:solidFill>
              </a:rPr>
              <a:t>     </a:t>
            </a:r>
            <a:r>
              <a:rPr lang="en-US" altLang="en-US" sz="2200" dirty="0">
                <a:solidFill>
                  <a:srgbClr val="1F497D"/>
                </a:solidFill>
              </a:rPr>
              <a:t> </a:t>
            </a:r>
          </a:p>
          <a:p>
            <a:pPr fontAlgn="base">
              <a:spcBef>
                <a:spcPct val="0"/>
              </a:spcBef>
              <a:spcAft>
                <a:spcPct val="0"/>
              </a:spcAft>
            </a:pPr>
            <a:endParaRPr lang="en-US" altLang="en-US" sz="1400" cap="small"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marL="285750" indent="-285750" fontAlgn="base">
              <a:spcBef>
                <a:spcPct val="0"/>
              </a:spcBef>
              <a:spcAft>
                <a:spcPct val="0"/>
              </a:spcAft>
              <a:buFont typeface="Wingdings" panose="05000000000000000000" pitchFamily="2" charset="2"/>
              <a:buChar char="§"/>
            </a:pPr>
            <a:endParaRPr lang="en-US" altLang="en-US" dirty="0">
              <a:solidFill>
                <a:prstClr val="black"/>
              </a:solidFill>
            </a:endParaRPr>
          </a:p>
          <a:p>
            <a:pPr fontAlgn="base">
              <a:spcBef>
                <a:spcPct val="0"/>
              </a:spcBef>
              <a:spcAft>
                <a:spcPct val="0"/>
              </a:spcAft>
            </a:pPr>
            <a:endParaRPr lang="en-US" altLang="en-US" dirty="0">
              <a:solidFill>
                <a:prstClr val="black"/>
              </a:solidFill>
            </a:endParaRPr>
          </a:p>
          <a:p>
            <a:pPr fontAlgn="base">
              <a:spcBef>
                <a:spcPct val="0"/>
              </a:spcBef>
              <a:spcAft>
                <a:spcPct val="0"/>
              </a:spcAft>
            </a:pPr>
            <a:endParaRPr lang="en-US" dirty="0">
              <a:solidFill>
                <a:prstClr val="black"/>
              </a:solidFill>
              <a:latin typeface="Arial" pitchFamily="34" charset="0"/>
            </a:endParaRPr>
          </a:p>
        </p:txBody>
      </p:sp>
      <p:pic>
        <p:nvPicPr>
          <p:cNvPr id="2" name="Picture 1"/>
          <p:cNvPicPr>
            <a:picLocks noChangeAspect="1"/>
          </p:cNvPicPr>
          <p:nvPr/>
        </p:nvPicPr>
        <p:blipFill>
          <a:blip r:embed="rId8"/>
          <a:stretch>
            <a:fillRect/>
          </a:stretch>
        </p:blipFill>
        <p:spPr>
          <a:xfrm>
            <a:off x="6781801" y="4445001"/>
            <a:ext cx="2619375" cy="1743075"/>
          </a:xfrm>
          <a:prstGeom prst="rect">
            <a:avLst/>
          </a:prstGeom>
        </p:spPr>
      </p:pic>
    </p:spTree>
    <p:extLst>
      <p:ext uri="{BB962C8B-B14F-4D97-AF65-F5344CB8AC3E}">
        <p14:creationId xmlns:p14="http://schemas.microsoft.com/office/powerpoint/2010/main" val="1739639301"/>
      </p:ext>
    </p:extLst>
  </p:cSld>
  <p:clrMapOvr>
    <a:masterClrMapping/>
  </p:clrMapOvr>
  <p:transition spd="slow">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TextBox 1"/>
          <p:cNvSpPr txBox="1">
            <a:spLocks noChangeArrowheads="1"/>
          </p:cNvSpPr>
          <p:nvPr/>
        </p:nvSpPr>
        <p:spPr bwMode="auto">
          <a:xfrm>
            <a:off x="4413250" y="2711450"/>
            <a:ext cx="1841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18436" name="TextBox 3"/>
          <p:cNvSpPr txBox="1">
            <a:spLocks noChangeArrowheads="1"/>
          </p:cNvSpPr>
          <p:nvPr/>
        </p:nvSpPr>
        <p:spPr bwMode="auto">
          <a:xfrm>
            <a:off x="4459289" y="4445000"/>
            <a:ext cx="511175"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defTabSz="457200" eaLnBrk="0" hangingPunct="0">
              <a:spcBef>
                <a:spcPct val="20000"/>
              </a:spcBef>
              <a:buChar char="•"/>
              <a:defRPr sz="3200">
                <a:solidFill>
                  <a:schemeClr val="tx1"/>
                </a:solidFill>
                <a:latin typeface="Arial" pitchFamily="34" charset="0"/>
              </a:defRPr>
            </a:lvl1pPr>
            <a:lvl2pPr marL="742950" indent="-285750" defTabSz="457200" eaLnBrk="0" hangingPunct="0">
              <a:spcBef>
                <a:spcPct val="20000"/>
              </a:spcBef>
              <a:buChar char="–"/>
              <a:defRPr sz="2800">
                <a:solidFill>
                  <a:schemeClr val="tx1"/>
                </a:solidFill>
                <a:latin typeface="Arial" pitchFamily="34" charset="0"/>
              </a:defRPr>
            </a:lvl2pPr>
            <a:lvl3pPr marL="1143000" indent="-228600" defTabSz="457200" eaLnBrk="0" hangingPunct="0">
              <a:spcBef>
                <a:spcPct val="20000"/>
              </a:spcBef>
              <a:buChar char="•"/>
              <a:defRPr sz="2400">
                <a:solidFill>
                  <a:schemeClr val="tx1"/>
                </a:solidFill>
                <a:latin typeface="Arial" pitchFamily="34" charset="0"/>
              </a:defRPr>
            </a:lvl3pPr>
            <a:lvl4pPr marL="1600200" indent="-228600" defTabSz="457200" eaLnBrk="0" hangingPunct="0">
              <a:spcBef>
                <a:spcPct val="20000"/>
              </a:spcBef>
              <a:buChar char="–"/>
              <a:defRPr sz="2000">
                <a:solidFill>
                  <a:schemeClr val="tx1"/>
                </a:solidFill>
                <a:latin typeface="Arial" pitchFamily="34" charset="0"/>
              </a:defRPr>
            </a:lvl4pPr>
            <a:lvl5pPr marL="2057400" indent="-228600" defTabSz="457200" eaLnBrk="0" hangingPunct="0">
              <a:spcBef>
                <a:spcPct val="20000"/>
              </a:spcBef>
              <a:buChar char="»"/>
              <a:defRPr sz="2000">
                <a:solidFill>
                  <a:schemeClr val="tx1"/>
                </a:solidFill>
                <a:latin typeface="Arial" pitchFamily="34" charset="0"/>
              </a:defRPr>
            </a:lvl5pPr>
            <a:lvl6pPr marL="2514600" indent="-228600" defTabSz="457200" eaLnBrk="0" fontAlgn="base" hangingPunct="0">
              <a:spcBef>
                <a:spcPct val="20000"/>
              </a:spcBef>
              <a:spcAft>
                <a:spcPct val="0"/>
              </a:spcAft>
              <a:buChar char="»"/>
              <a:defRPr sz="2000">
                <a:solidFill>
                  <a:schemeClr val="tx1"/>
                </a:solidFill>
                <a:latin typeface="Arial" pitchFamily="34" charset="0"/>
              </a:defRPr>
            </a:lvl6pPr>
            <a:lvl7pPr marL="2971800" indent="-228600" defTabSz="457200" eaLnBrk="0" fontAlgn="base" hangingPunct="0">
              <a:spcBef>
                <a:spcPct val="20000"/>
              </a:spcBef>
              <a:spcAft>
                <a:spcPct val="0"/>
              </a:spcAft>
              <a:buChar char="»"/>
              <a:defRPr sz="2000">
                <a:solidFill>
                  <a:schemeClr val="tx1"/>
                </a:solidFill>
                <a:latin typeface="Arial" pitchFamily="34" charset="0"/>
              </a:defRPr>
            </a:lvl7pPr>
            <a:lvl8pPr marL="3429000" indent="-228600" defTabSz="457200" eaLnBrk="0" fontAlgn="base" hangingPunct="0">
              <a:spcBef>
                <a:spcPct val="20000"/>
              </a:spcBef>
              <a:spcAft>
                <a:spcPct val="0"/>
              </a:spcAft>
              <a:buChar char="»"/>
              <a:defRPr sz="2000">
                <a:solidFill>
                  <a:schemeClr val="tx1"/>
                </a:solidFill>
                <a:latin typeface="Arial" pitchFamily="34" charset="0"/>
              </a:defRPr>
            </a:lvl8pPr>
            <a:lvl9pPr marL="3886200" indent="-228600" defTabSz="457200" eaLnBrk="0" fontAlgn="base" hangingPunct="0">
              <a:spcBef>
                <a:spcPct val="20000"/>
              </a:spcBef>
              <a:spcAft>
                <a:spcPct val="0"/>
              </a:spcAft>
              <a:buChar char="»"/>
              <a:defRPr sz="2000">
                <a:solidFill>
                  <a:schemeClr val="tx1"/>
                </a:solidFill>
                <a:latin typeface="Arial" pitchFamily="34" charset="0"/>
              </a:defRPr>
            </a:lvl9pPr>
          </a:lstStyle>
          <a:p>
            <a:pPr eaLnBrk="1" hangingPunct="1">
              <a:spcBef>
                <a:spcPct val="0"/>
              </a:spcBef>
              <a:buFontTx/>
              <a:buNone/>
            </a:pPr>
            <a:endParaRPr lang="en-US" altLang="en-US" sz="1800" dirty="0">
              <a:solidFill>
                <a:srgbClr val="000000"/>
              </a:solidFill>
              <a:latin typeface="Calibri" pitchFamily="34" charset="0"/>
            </a:endParaRPr>
          </a:p>
        </p:txBody>
      </p:sp>
      <p:sp>
        <p:nvSpPr>
          <p:cNvPr id="8" name="Rectangle 7"/>
          <p:cNvSpPr/>
          <p:nvPr/>
        </p:nvSpPr>
        <p:spPr>
          <a:xfrm>
            <a:off x="1714500" y="982514"/>
            <a:ext cx="8686800" cy="5447645"/>
          </a:xfrm>
          <a:prstGeom prst="rect">
            <a:avLst/>
          </a:prstGeom>
        </p:spPr>
        <p:txBody>
          <a:bodyPr wrap="square">
            <a:spAutoFit/>
          </a:bodyPr>
          <a:lstStyle/>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Be informed ahead of time regarding what to expect.  The SSPT strives to create a </a:t>
            </a:r>
            <a:r>
              <a:rPr lang="en-US" altLang="en-US" sz="2400" i="1" dirty="0">
                <a:solidFill>
                  <a:srgbClr val="1F497D"/>
                </a:solidFill>
              </a:rPr>
              <a:t>culture of collaboration</a:t>
            </a:r>
            <a:r>
              <a:rPr lang="en-US" altLang="en-US" sz="2400" dirty="0">
                <a:solidFill>
                  <a:srgbClr val="1F497D"/>
                </a:solidFill>
              </a:rPr>
              <a:t>.  </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Know how to prepare for it (e.g., what is the process, who are the members and what is their role, what are some of the reasons why a parent may participate).</a:t>
            </a:r>
          </a:p>
          <a:p>
            <a:pPr marL="285750" indent="-285750" fontAlgn="base">
              <a:spcBef>
                <a:spcPct val="0"/>
              </a:spcBef>
              <a:spcAft>
                <a:spcPct val="0"/>
              </a:spcAft>
              <a:buFont typeface="Arial" panose="020B0604020202020204" pitchFamily="34" charset="0"/>
              <a:buChar char="•"/>
            </a:pPr>
            <a:endParaRPr lang="en-US" altLang="en-US" sz="2400" dirty="0">
              <a:solidFill>
                <a:srgbClr val="1F497D"/>
              </a:solidFill>
            </a:endParaRPr>
          </a:p>
          <a:p>
            <a:pPr marL="285750" indent="-285750" fontAlgn="base">
              <a:spcBef>
                <a:spcPct val="0"/>
              </a:spcBef>
              <a:spcAft>
                <a:spcPct val="0"/>
              </a:spcAft>
              <a:buFont typeface="Arial" panose="020B0604020202020204" pitchFamily="34" charset="0"/>
              <a:buChar char="•"/>
            </a:pPr>
            <a:r>
              <a:rPr lang="en-US" altLang="en-US" sz="2400" dirty="0">
                <a:solidFill>
                  <a:srgbClr val="1F497D"/>
                </a:solidFill>
              </a:rPr>
              <a:t>To ensure a successful meeting, become knowledgeable about the process.  Knowledge is key to helping you fully prepare for a successful meeting.  </a:t>
            </a: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a:p>
            <a:pPr fontAlgn="base">
              <a:spcBef>
                <a:spcPct val="0"/>
              </a:spcBef>
              <a:spcAft>
                <a:spcPct val="0"/>
              </a:spcAft>
            </a:pPr>
            <a:endParaRPr lang="en-US" altLang="en-US" dirty="0">
              <a:solidFill>
                <a:srgbClr val="1F497D"/>
              </a:solidFill>
            </a:endParaRPr>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74130" y="5732019"/>
            <a:ext cx="3048000" cy="1066800"/>
          </a:xfrm>
          <a:prstGeom prst="rect">
            <a:avLst/>
          </a:prstGeom>
        </p:spPr>
      </p:pic>
      <p:sp>
        <p:nvSpPr>
          <p:cNvPr id="10" name="Text Placeholder 2"/>
          <p:cNvSpPr txBox="1">
            <a:spLocks/>
          </p:cNvSpPr>
          <p:nvPr/>
        </p:nvSpPr>
        <p:spPr>
          <a:xfrm>
            <a:off x="1981200" y="381000"/>
            <a:ext cx="8153400" cy="533400"/>
          </a:xfrm>
          <a:prstGeom prst="rect">
            <a:avLst/>
          </a:prstGeom>
          <a:solidFill>
            <a:srgbClr val="C00000"/>
          </a:solidFill>
        </p:spPr>
        <p:txBody>
          <a:bodyPr vert="horz" lIns="91440" tIns="45720" rIns="91440" bIns="45720" rtlCol="0" anchor="ctr">
            <a:normAutofit fontScale="92500"/>
          </a:bodyPr>
          <a:lstStyle>
            <a:lvl1pPr marL="182880" indent="-182880" algn="l" defTabSz="914400" rtl="0" eaLnBrk="1" latinLnBrk="0" hangingPunct="1">
              <a:lnSpc>
                <a:spcPct val="90000"/>
              </a:lnSpc>
              <a:spcBef>
                <a:spcPts val="1200"/>
              </a:spcBef>
              <a:buClr>
                <a:schemeClr val="accent1"/>
              </a:buClr>
              <a:buFont typeface="Wingdings 2" pitchFamily="18" charset="2"/>
              <a:buChar char=""/>
              <a:defRPr sz="1900" kern="1200">
                <a:solidFill>
                  <a:schemeClr val="tx1">
                    <a:lumMod val="65000"/>
                    <a:lumOff val="35000"/>
                  </a:schemeClr>
                </a:solidFill>
                <a:latin typeface="+mn-lt"/>
                <a:ea typeface="+mn-ea"/>
                <a:cs typeface="+mn-cs"/>
              </a:defRPr>
            </a:lvl1pPr>
            <a:lvl2pPr marL="6858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700" kern="1200">
                <a:solidFill>
                  <a:schemeClr val="tx1">
                    <a:lumMod val="65000"/>
                    <a:lumOff val="35000"/>
                  </a:schemeClr>
                </a:solidFill>
                <a:latin typeface="+mn-lt"/>
                <a:ea typeface="+mn-ea"/>
                <a:cs typeface="+mn-cs"/>
              </a:defRPr>
            </a:lvl2pPr>
            <a:lvl3pPr marL="11430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500" kern="1200">
                <a:solidFill>
                  <a:schemeClr val="tx1">
                    <a:lumMod val="65000"/>
                    <a:lumOff val="35000"/>
                  </a:schemeClr>
                </a:solidFill>
                <a:latin typeface="+mn-lt"/>
                <a:ea typeface="+mn-ea"/>
                <a:cs typeface="+mn-cs"/>
              </a:defRPr>
            </a:lvl3pPr>
            <a:lvl4pPr marL="16002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4pPr>
            <a:lvl5pPr marL="2057400" indent="-18288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5pPr>
            <a:lvl6pPr marL="25146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6pPr>
            <a:lvl7pPr marL="29718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7pPr>
            <a:lvl8pPr marL="34290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8pPr>
            <a:lvl9pPr marL="3886200" indent="-228600" algn="l" defTabSz="914400" rtl="0" eaLnBrk="1" latinLnBrk="0" hangingPunct="1">
              <a:lnSpc>
                <a:spcPct val="90000"/>
              </a:lnSpc>
              <a:spcBef>
                <a:spcPts val="250"/>
              </a:spcBef>
              <a:spcAft>
                <a:spcPts val="250"/>
              </a:spcAft>
              <a:buClr>
                <a:schemeClr val="accent1"/>
              </a:buClr>
              <a:buFont typeface="Wingdings 2" pitchFamily="18" charset="2"/>
              <a:buChar char=""/>
              <a:defRPr sz="1300" kern="1200">
                <a:solidFill>
                  <a:schemeClr val="tx1">
                    <a:lumMod val="65000"/>
                    <a:lumOff val="35000"/>
                  </a:schemeClr>
                </a:solidFill>
                <a:latin typeface="+mn-lt"/>
                <a:ea typeface="+mn-ea"/>
                <a:cs typeface="+mn-cs"/>
              </a:defRPr>
            </a:lvl9pPr>
          </a:lstStyle>
          <a:p>
            <a:pPr algn="ctr">
              <a:buFontTx/>
              <a:buNone/>
            </a:pPr>
            <a:r>
              <a:rPr lang="en-US" altLang="en-US" sz="2800" b="1" dirty="0">
                <a:solidFill>
                  <a:schemeClr val="bg1"/>
                </a:solidFill>
              </a:rPr>
              <a:t>How can I actively participate in My Child’s SSPT Meeting?</a:t>
            </a:r>
          </a:p>
        </p:txBody>
      </p:sp>
      <p:pic>
        <p:nvPicPr>
          <p:cNvPr id="7" name="irc_mi" descr="Image result for family and school partnerships">
            <a:hlinkClick r:id="rId4"/>
          </p:cNvPr>
          <p:cNvPicPr/>
          <p:nvPr/>
        </p:nvPicPr>
        <p:blipFill>
          <a:blip r:embed="rId5">
            <a:extLst>
              <a:ext uri="{28A0092B-C50C-407E-A947-70E740481C1C}">
                <a14:useLocalDpi xmlns:a14="http://schemas.microsoft.com/office/drawing/2010/main" val="0"/>
              </a:ext>
            </a:extLst>
          </a:blip>
          <a:srcRect/>
          <a:stretch>
            <a:fillRect/>
          </a:stretch>
        </p:blipFill>
        <p:spPr bwMode="auto">
          <a:xfrm>
            <a:off x="2489518" y="5049469"/>
            <a:ext cx="2130742" cy="1565020"/>
          </a:xfrm>
          <a:prstGeom prst="rect">
            <a:avLst/>
          </a:prstGeom>
          <a:noFill/>
          <a:ln>
            <a:noFill/>
          </a:ln>
        </p:spPr>
      </p:pic>
    </p:spTree>
    <p:extLst>
      <p:ext uri="{BB962C8B-B14F-4D97-AF65-F5344CB8AC3E}">
        <p14:creationId xmlns:p14="http://schemas.microsoft.com/office/powerpoint/2010/main" val="3911789506"/>
      </p:ext>
    </p:extLst>
  </p:cSld>
  <p:clrMapOvr>
    <a:masterClrMapping/>
  </p:clrMapOvr>
  <p:transition spd="slow">
    <p:fad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71</TotalTime>
  <Words>1319</Words>
  <Application>Microsoft Office PowerPoint</Application>
  <PresentationFormat>Widescreen</PresentationFormat>
  <Paragraphs>174</Paragraphs>
  <Slides>16</Slides>
  <Notes>11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16</vt:i4>
      </vt:variant>
    </vt:vector>
  </HeadingPairs>
  <TitlesOfParts>
    <vt:vector size="22" baseType="lpstr">
      <vt:lpstr>Arial</vt:lpstr>
      <vt:lpstr>Bell MT</vt:lpstr>
      <vt:lpstr>Calibri</vt:lpstr>
      <vt:lpstr>Calibri Light</vt:lpstr>
      <vt:lpstr>Wingdings</vt:lpstr>
      <vt:lpstr>Office Theme</vt:lpstr>
      <vt:lpstr>Student Support and Progress Team</vt:lpstr>
      <vt:lpstr>Student Support and Progress Team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Possible SSPT Members </vt:lpstr>
      <vt:lpstr>PowerPoint Presentation</vt:lpstr>
      <vt:lpstr>PowerPoint Presentation</vt:lpstr>
      <vt:lpstr>PowerPoint Presentation</vt:lpstr>
      <vt:lpstr>PowerPoint Presentation</vt:lpstr>
      <vt:lpstr>PowerPoint Presentation</vt:lpstr>
    </vt:vector>
  </TitlesOfParts>
  <Company>Windows 10</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Cornwell, Jennifer</dc:creator>
  <cp:lastModifiedBy>Flores, Sonia</cp:lastModifiedBy>
  <cp:revision>6</cp:revision>
  <dcterms:created xsi:type="dcterms:W3CDTF">2018-08-17T20:50:56Z</dcterms:created>
  <dcterms:modified xsi:type="dcterms:W3CDTF">2018-08-18T00:06:44Z</dcterms:modified>
</cp:coreProperties>
</file>