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gif" ContentType="image/gif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5" r:id="rId1"/>
  </p:sldMasterIdLst>
  <p:notesMasterIdLst>
    <p:notesMasterId r:id="rId30"/>
  </p:notesMasterIdLst>
  <p:sldIdLst>
    <p:sldId id="327" r:id="rId2"/>
    <p:sldId id="348" r:id="rId3"/>
    <p:sldId id="355" r:id="rId4"/>
    <p:sldId id="350" r:id="rId5"/>
    <p:sldId id="351" r:id="rId6"/>
    <p:sldId id="352" r:id="rId7"/>
    <p:sldId id="378" r:id="rId8"/>
    <p:sldId id="357" r:id="rId9"/>
    <p:sldId id="358" r:id="rId10"/>
    <p:sldId id="359" r:id="rId11"/>
    <p:sldId id="360" r:id="rId12"/>
    <p:sldId id="362" r:id="rId13"/>
    <p:sldId id="363" r:id="rId14"/>
    <p:sldId id="364" r:id="rId15"/>
    <p:sldId id="365" r:id="rId16"/>
    <p:sldId id="366" r:id="rId17"/>
    <p:sldId id="375" r:id="rId18"/>
    <p:sldId id="376" r:id="rId19"/>
    <p:sldId id="380" r:id="rId20"/>
    <p:sldId id="381" r:id="rId21"/>
    <p:sldId id="382" r:id="rId22"/>
    <p:sldId id="369" r:id="rId23"/>
    <p:sldId id="370" r:id="rId24"/>
    <p:sldId id="371" r:id="rId25"/>
    <p:sldId id="372" r:id="rId26"/>
    <p:sldId id="374" r:id="rId27"/>
    <p:sldId id="377" r:id="rId28"/>
    <p:sldId id="373" r:id="rId2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modifyVerifier cryptProviderType="rsaFull" cryptAlgorithmClass="hash" cryptAlgorithmType="typeAny" cryptAlgorithmSid="4" spinCount="100000" saltData="kS0AmJ0nX1K15dLnGtYCxQ==" hashData="i/6w+fN5fyxBr27j7eP2RrsJVgU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A GUTIERREZ" initials="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1C0A"/>
    <a:srgbClr val="FFBE58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45"/>
    <p:restoredTop sz="86305" autoAdjust="0"/>
  </p:normalViewPr>
  <p:slideViewPr>
    <p:cSldViewPr snapToGrid="0" snapToObjects="1">
      <p:cViewPr>
        <p:scale>
          <a:sx n="84" d="100"/>
          <a:sy n="84" d="100"/>
        </p:scale>
        <p:origin x="2152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36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04987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presentation will serve as a tool to assist elementary teachers of English Leaners in communicating student progress using the new progress report with the 2012 CA ELD Standards.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193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+mn-ea"/>
                <a:cs typeface="+mn-cs"/>
              </a:rPr>
              <a:t>Explain </a:t>
            </a:r>
            <a:r>
              <a:rPr lang="en-US" dirty="0"/>
              <a:t>that Part 1 &amp; Part 2 of the ELD Standards </a:t>
            </a:r>
            <a:r>
              <a:rPr lang="en-US" dirty="0" smtClean="0"/>
              <a:t>have </a:t>
            </a:r>
            <a:r>
              <a:rPr lang="en-US" dirty="0"/>
              <a:t>3 </a:t>
            </a:r>
            <a:r>
              <a:rPr lang="en-US" dirty="0" smtClean="0"/>
              <a:t>modes &amp; 3 Processes.</a:t>
            </a:r>
            <a:r>
              <a:rPr lang="en-US" dirty="0"/>
              <a:t>  The students will receive a grade and will be placed in their proficiency level in each mode based on the language of the standards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Analyze the level of proficiency in the Modes and Processes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the Emerging level the students are provided with a lot of support, a lot of scaffolds, and they respond with one or two word answers, minimal output.</a:t>
            </a:r>
          </a:p>
          <a:p>
            <a:r>
              <a:rPr lang="en-US" dirty="0"/>
              <a:t>In the Expanding level the students are provided with less support, less scaffolds, and they respond with phrases, with more independent output.</a:t>
            </a:r>
          </a:p>
          <a:p>
            <a:r>
              <a:rPr lang="en-US" dirty="0"/>
              <a:t>In the Bridging level the students are provided with minimal supports and scaffolds, they respond with complete sentences, and meaningful output.</a:t>
            </a:r>
          </a:p>
          <a:p>
            <a:r>
              <a:rPr lang="en-US" dirty="0"/>
              <a:t>(color coded to show the decrease of support)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8F7B6-DB66-DD48-BDF7-0D166FF249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71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work sample most definitely can identify</a:t>
            </a:r>
            <a:r>
              <a:rPr lang="en-US" baseline="0" dirty="0" smtClean="0"/>
              <a:t> with more than one ELD standard addressed.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F4956-F156-C848-8CCF-71500273AD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5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work sample most definitely can identify</a:t>
            </a:r>
            <a:r>
              <a:rPr lang="en-US" baseline="0" dirty="0" smtClean="0"/>
              <a:t> with both a ELD Mode and/or a process.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F4956-F156-C848-8CCF-71500273AD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10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The students </a:t>
            </a:r>
            <a:r>
              <a:rPr lang="en-US" dirty="0" smtClean="0"/>
              <a:t>will </a:t>
            </a:r>
            <a:r>
              <a:rPr lang="en-US" dirty="0"/>
              <a:t>be placed in their proficiency level in each </a:t>
            </a:r>
            <a:r>
              <a:rPr lang="en-US" dirty="0" smtClean="0"/>
              <a:t>mode &amp; process addressed, </a:t>
            </a:r>
            <a:r>
              <a:rPr lang="en-US" dirty="0"/>
              <a:t>based on the language of the standards</a:t>
            </a:r>
            <a:r>
              <a:rPr lang="en-US" dirty="0" smtClean="0"/>
              <a:t>.  </a:t>
            </a:r>
          </a:p>
          <a:p>
            <a:endParaRPr lang="en-US" dirty="0" smtClean="0"/>
          </a:p>
          <a:p>
            <a:r>
              <a:rPr lang="en-US" dirty="0" smtClean="0"/>
              <a:t>Students</a:t>
            </a:r>
            <a:r>
              <a:rPr lang="en-US" baseline="0" dirty="0" smtClean="0"/>
              <a:t> may demonstrate various proficiency levels with each standard addressed. 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In the Emerging level the students are provided with a lot of support, a lot of scaffolds, and they respond with one or two word answers, minimal output.</a:t>
            </a:r>
          </a:p>
          <a:p>
            <a:r>
              <a:rPr lang="en-US" dirty="0"/>
              <a:t>In the Expanding level the students are provided with less support, less scaffolds, and they respond with phrases, with more independent output.</a:t>
            </a:r>
          </a:p>
          <a:p>
            <a:r>
              <a:rPr lang="en-US" dirty="0"/>
              <a:t>In the Bridging level the students are provided with minimal supports and scaffolds, they respond with complete sentences, and meaningful output.</a:t>
            </a:r>
          </a:p>
          <a:p>
            <a:r>
              <a:rPr lang="en-US" dirty="0"/>
              <a:t>(color coded to show the decrease of support)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8F7B6-DB66-DD48-BDF7-0D166FF249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71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Teachers must determine an OVERALL Proficiency Level for each Mode &amp; Process.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F4956-F156-C848-8CCF-71500273AD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0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Students</a:t>
            </a:r>
            <a:r>
              <a:rPr lang="en-US" baseline="0" dirty="0" smtClean="0"/>
              <a:t> may demonstrate various proficiency levels with each standard addressed.  Teachers must determine an score based on the students GROWTH TOWARDS PROGRESS for each Mode &amp; Process.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F4956-F156-C848-8CCF-71500273AD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85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942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means that this student is working an Overall</a:t>
            </a:r>
            <a:r>
              <a:rPr lang="en-US" baseline="0" dirty="0" smtClean="0"/>
              <a:t> Proficiency Level score of </a:t>
            </a:r>
            <a:r>
              <a:rPr lang="en-US" b="1" u="sng" baseline="0" dirty="0" smtClean="0"/>
              <a:t>Emerging </a:t>
            </a:r>
            <a:r>
              <a:rPr lang="en-US" baseline="0" dirty="0" smtClean="0"/>
              <a:t>in the </a:t>
            </a:r>
            <a:r>
              <a:rPr lang="en-US" b="1" u="sng" baseline="0" dirty="0" smtClean="0"/>
              <a:t>Interpretive mode </a:t>
            </a:r>
            <a:r>
              <a:rPr lang="en-US" baseline="0" dirty="0" smtClean="0"/>
              <a:t>and is demonstrating </a:t>
            </a:r>
            <a:r>
              <a:rPr lang="en-US" b="1" u="sng" baseline="0" dirty="0" smtClean="0"/>
              <a:t>partial progress</a:t>
            </a:r>
            <a:r>
              <a:rPr lang="en-US" baseline="0" dirty="0" smtClean="0"/>
              <a:t> in the ELD Proficiency level standards.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7313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means that this student is working an Overall</a:t>
            </a:r>
            <a:r>
              <a:rPr lang="en-US" baseline="0" dirty="0" smtClean="0"/>
              <a:t> Proficiency Level score of </a:t>
            </a:r>
            <a:r>
              <a:rPr lang="en-US" b="1" u="sng" baseline="0" dirty="0" smtClean="0"/>
              <a:t>Emerging </a:t>
            </a:r>
            <a:r>
              <a:rPr lang="en-US" baseline="0" dirty="0" smtClean="0"/>
              <a:t>in the </a:t>
            </a:r>
            <a:r>
              <a:rPr lang="en-US" b="1" u="sng" baseline="0" dirty="0" smtClean="0"/>
              <a:t>expanding and enriching ideas process</a:t>
            </a:r>
            <a:r>
              <a:rPr lang="en-US" b="1" u="none" baseline="0" dirty="0" smtClean="0"/>
              <a:t> </a:t>
            </a:r>
            <a:r>
              <a:rPr lang="en-US" baseline="0" dirty="0" smtClean="0"/>
              <a:t>and is demonstrating </a:t>
            </a:r>
            <a:r>
              <a:rPr lang="en-US" b="1" u="sng" baseline="0" dirty="0" smtClean="0"/>
              <a:t>average progress</a:t>
            </a:r>
            <a:r>
              <a:rPr lang="en-US" baseline="0" dirty="0" smtClean="0"/>
              <a:t> in the ELD Proficiency level standards.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469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F4956-F156-C848-8CCF-71500273AD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26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5322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MMED has</a:t>
            </a:r>
            <a:r>
              <a:rPr lang="en-US" baseline="0" dirty="0" smtClean="0"/>
              <a:t> provided a Grading Guidance Page. Please visit the MMED website to browse the resources that offer support.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F4956-F156-C848-8CCF-71500273AD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7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Grade—Level</a:t>
            </a:r>
            <a:r>
              <a:rPr lang="en-US" baseline="0" dirty="0" smtClean="0"/>
              <a:t> Specific protocols are available for K-5 teachers.  6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can use the 5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Protocol.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F4956-F156-C848-8CCF-71500273AD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2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3-Page Protocol includes: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Elementary Progress Report ELD Marking Protocol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English Language Development Scoring and Proficiency Level Key (Part I &amp; Part II of ELD Standards)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F4956-F156-C848-8CCF-71500273AD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256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Another resource is the </a:t>
            </a:r>
            <a:r>
              <a:rPr lang="en-US" sz="1200" dirty="0" smtClean="0"/>
              <a:t>Evidence-Suggested Grading Guidance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F4956-F156-C848-8CCF-71500273AD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7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Evidence-Suggested Grading Guidance offers</a:t>
            </a:r>
            <a:r>
              <a:rPr lang="en-US" sz="1200" baseline="0" dirty="0" smtClean="0"/>
              <a:t> ideas as to what type of student work might be collected and graded with the current curricular resources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F4956-F156-C848-8CCF-71500273AD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64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Determining student grades</a:t>
            </a:r>
            <a:r>
              <a:rPr lang="en-US" baseline="0" dirty="0" smtClean="0"/>
              <a:t> are best done in a small group setting.  When teachers dialogue and calibrate on how to score a student work sample, the standards &amp; rubrics/criteria are clearer and the results become more consistent throughout the grade level.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F4956-F156-C848-8CCF-71500273AD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3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 min.</a:t>
            </a:r>
          </a:p>
          <a:p>
            <a:pPr>
              <a:defRPr/>
            </a:pPr>
            <a:r>
              <a:rPr lang="en-US" smtClean="0"/>
              <a:t>(Handout)</a:t>
            </a:r>
          </a:p>
          <a:p>
            <a:pPr>
              <a:defRPr/>
            </a:pPr>
            <a:r>
              <a:rPr lang="en-US" smtClean="0"/>
              <a:t>Here are the Standards at a Glance Cards – these are grade level specific.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/>
              <a:t>The first side (purple, blue, green) is the Part I: Interacting in Meaningful Ways.</a:t>
            </a:r>
          </a:p>
          <a:p>
            <a:pPr>
              <a:defRPr/>
            </a:pPr>
            <a:r>
              <a:rPr lang="en-US" smtClean="0"/>
              <a:t>Notice the three modes: </a:t>
            </a:r>
          </a:p>
          <a:p>
            <a:pPr marL="168244" indent="-168244">
              <a:buFont typeface="Arial" panose="020B0604020202020204" pitchFamily="34" charset="0"/>
              <a:buChar char="•"/>
              <a:defRPr/>
            </a:pPr>
            <a:r>
              <a:rPr lang="en-US" smtClean="0"/>
              <a:t>Collaborative </a:t>
            </a:r>
          </a:p>
          <a:p>
            <a:pPr marL="168244" indent="-168244">
              <a:buFont typeface="Arial" panose="020B0604020202020204" pitchFamily="34" charset="0"/>
              <a:buChar char="•"/>
              <a:defRPr/>
            </a:pPr>
            <a:r>
              <a:rPr lang="en-US" smtClean="0"/>
              <a:t>Interpretive</a:t>
            </a:r>
          </a:p>
          <a:p>
            <a:pPr marL="168244" indent="-168244">
              <a:buFont typeface="Arial" panose="020B0604020202020204" pitchFamily="34" charset="0"/>
              <a:buChar char="•"/>
              <a:defRPr/>
            </a:pPr>
            <a:r>
              <a:rPr lang="en-US" smtClean="0"/>
              <a:t>Productive</a:t>
            </a:r>
          </a:p>
          <a:p>
            <a:pPr marL="168244" indent="-168244">
              <a:buFont typeface="Arial" panose="020B0604020202020204" pitchFamily="34" charset="0"/>
              <a:buChar char="•"/>
              <a:defRPr/>
            </a:pPr>
            <a:endParaRPr lang="en-US" smtClean="0"/>
          </a:p>
          <a:p>
            <a:pPr>
              <a:defRPr/>
            </a:pPr>
            <a:r>
              <a:rPr lang="en-US" smtClean="0"/>
              <a:t>On the back (shades of orange) is the Part II: Learning About How English Works.</a:t>
            </a:r>
          </a:p>
          <a:p>
            <a:pPr>
              <a:defRPr/>
            </a:pPr>
            <a:r>
              <a:rPr lang="en-US" smtClean="0"/>
              <a:t>Notice the three language processes:</a:t>
            </a:r>
          </a:p>
          <a:p>
            <a:pPr marL="168244" indent="-168244">
              <a:buFont typeface="Arial" panose="020B0604020202020204" pitchFamily="34" charset="0"/>
              <a:buChar char="•"/>
              <a:defRPr/>
            </a:pPr>
            <a:r>
              <a:rPr lang="en-US" smtClean="0"/>
              <a:t>Structuring Cohesive Text</a:t>
            </a:r>
          </a:p>
          <a:p>
            <a:pPr marL="168244" indent="-168244">
              <a:buFont typeface="Arial" panose="020B0604020202020204" pitchFamily="34" charset="0"/>
              <a:buChar char="•"/>
              <a:defRPr/>
            </a:pPr>
            <a:r>
              <a:rPr lang="en-US" smtClean="0"/>
              <a:t>Expanding &amp; Enriching Ideas</a:t>
            </a:r>
          </a:p>
          <a:p>
            <a:pPr marL="168244" indent="-168244">
              <a:buFont typeface="Arial" panose="020B0604020202020204" pitchFamily="34" charset="0"/>
              <a:buChar char="•"/>
              <a:defRPr/>
            </a:pPr>
            <a:r>
              <a:rPr lang="en-US" smtClean="0"/>
              <a:t>Connecting and Condensing Ideas</a:t>
            </a:r>
          </a:p>
          <a:p>
            <a:pPr marL="168244" indent="-168244">
              <a:buFont typeface="Arial" panose="020B0604020202020204" pitchFamily="34" charset="0"/>
              <a:buChar char="•"/>
              <a:defRPr/>
            </a:pPr>
            <a:endParaRPr lang="en-US" smtClean="0"/>
          </a:p>
          <a:p>
            <a:pPr>
              <a:defRPr/>
            </a:pPr>
            <a:r>
              <a:rPr lang="en-US" smtClean="0"/>
              <a:t>At the bottom is Part III: Using Foundational Literacy Skills </a:t>
            </a: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290FA4A-1F7E-EA46-9A06-627CB9229CB5}" type="slidenum">
              <a:rPr lang="en-US" altLang="x-none">
                <a:latin typeface="Calibri" charset="0"/>
              </a:rPr>
              <a:pPr/>
              <a:t>4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82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+mn-ea"/>
                <a:cs typeface="+mn-cs"/>
              </a:rPr>
              <a:t>2 min.</a:t>
            </a:r>
          </a:p>
          <a:p>
            <a:pPr>
              <a:defRPr/>
            </a:pPr>
            <a:r>
              <a:rPr lang="en-US" smtClean="0">
                <a:ea typeface="+mn-ea"/>
                <a:cs typeface="+mn-cs"/>
              </a:rPr>
              <a:t>Here are the Standards at a Glance Cards – these are grade level specific.</a:t>
            </a:r>
          </a:p>
          <a:p>
            <a:pPr>
              <a:defRPr/>
            </a:pPr>
            <a:endParaRPr lang="en-US" smtClean="0">
              <a:ea typeface="+mn-ea"/>
              <a:cs typeface="+mn-cs"/>
            </a:endParaRPr>
          </a:p>
          <a:p>
            <a:pPr>
              <a:defRPr/>
            </a:pPr>
            <a:r>
              <a:rPr lang="en-US" smtClean="0">
                <a:ea typeface="+mn-ea"/>
                <a:cs typeface="+mn-cs"/>
              </a:rPr>
              <a:t>The first side (purple, blue, green) is the Part I: Interacting in Meaningful Ways.</a:t>
            </a:r>
          </a:p>
          <a:p>
            <a:pPr>
              <a:defRPr/>
            </a:pPr>
            <a:r>
              <a:rPr lang="en-US" smtClean="0">
                <a:ea typeface="+mn-ea"/>
                <a:cs typeface="+mn-cs"/>
              </a:rPr>
              <a:t>Notice the three modes: </a:t>
            </a:r>
          </a:p>
          <a:p>
            <a:pPr marL="171441" indent="-171441">
              <a:buFont typeface="Arial" panose="020B0604020202020204" pitchFamily="34" charset="0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Collaborative </a:t>
            </a:r>
          </a:p>
          <a:p>
            <a:pPr marL="171441" indent="-171441">
              <a:buFont typeface="Arial" panose="020B0604020202020204" pitchFamily="34" charset="0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Interpretive</a:t>
            </a:r>
          </a:p>
          <a:p>
            <a:pPr marL="171441" indent="-171441">
              <a:buFont typeface="Arial" panose="020B0604020202020204" pitchFamily="34" charset="0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Productive</a:t>
            </a:r>
          </a:p>
          <a:p>
            <a:pPr marL="171441" indent="-171441">
              <a:buFont typeface="Arial" panose="020B0604020202020204" pitchFamily="34" charset="0"/>
              <a:buChar char="•"/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55650" indent="-2905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63638" indent="-23177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30363" indent="-23177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95500" indent="-23177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52700" indent="-23177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09900" indent="-23177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67100" indent="-23177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924300" indent="-23177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BEAB03D-39AC-544F-A6D8-6F22AC666C58}" type="slidenum">
              <a:rPr lang="en-US" altLang="x-none">
                <a:latin typeface="Calibri" charset="0"/>
              </a:rPr>
              <a:pPr/>
              <a:t>5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3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+mn-ea"/>
                <a:cs typeface="+mn-cs"/>
              </a:rPr>
              <a:t>2 min.</a:t>
            </a:r>
          </a:p>
          <a:p>
            <a:pPr>
              <a:defRPr/>
            </a:pPr>
            <a:r>
              <a:rPr lang="en-US" smtClean="0">
                <a:ea typeface="+mn-ea"/>
                <a:cs typeface="+mn-cs"/>
              </a:rPr>
              <a:t>Here are the Standards at a Glance Cards – these are grade level specific.</a:t>
            </a:r>
          </a:p>
          <a:p>
            <a:pPr marL="171441" indent="-171441">
              <a:buFont typeface="Arial" panose="020B0604020202020204" pitchFamily="34" charset="0"/>
              <a:buNone/>
              <a:defRPr/>
            </a:pPr>
            <a:endParaRPr lang="en-US" smtClean="0">
              <a:ea typeface="+mn-ea"/>
              <a:cs typeface="+mn-cs"/>
            </a:endParaRPr>
          </a:p>
          <a:p>
            <a:pPr>
              <a:defRPr/>
            </a:pPr>
            <a:r>
              <a:rPr lang="en-US" smtClean="0">
                <a:ea typeface="+mn-ea"/>
                <a:cs typeface="+mn-cs"/>
              </a:rPr>
              <a:t>On the back (shades of orange) is the Part II: Learning About How English Works.</a:t>
            </a:r>
          </a:p>
          <a:p>
            <a:pPr>
              <a:defRPr/>
            </a:pPr>
            <a:r>
              <a:rPr lang="en-US" smtClean="0">
                <a:ea typeface="+mn-ea"/>
                <a:cs typeface="+mn-cs"/>
              </a:rPr>
              <a:t>Notice the three language processes:</a:t>
            </a:r>
          </a:p>
          <a:p>
            <a:pPr marL="171441" indent="-171441">
              <a:buFont typeface="Arial" panose="020B0604020202020204" pitchFamily="34" charset="0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Structuring Cohesive Text</a:t>
            </a:r>
          </a:p>
          <a:p>
            <a:pPr marL="171441" indent="-171441">
              <a:buFont typeface="Arial" panose="020B0604020202020204" pitchFamily="34" charset="0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Expanding &amp; Enriching Ideas</a:t>
            </a:r>
          </a:p>
          <a:p>
            <a:pPr marL="171441" indent="-171441">
              <a:buFont typeface="Arial" panose="020B0604020202020204" pitchFamily="34" charset="0"/>
              <a:buChar char="•"/>
              <a:defRPr/>
            </a:pPr>
            <a:r>
              <a:rPr lang="en-US" smtClean="0">
                <a:ea typeface="+mn-ea"/>
                <a:cs typeface="+mn-cs"/>
              </a:rPr>
              <a:t>Connecting and Condensing Ideas</a:t>
            </a:r>
          </a:p>
          <a:p>
            <a:pPr marL="171441" indent="-171441">
              <a:buFont typeface="Arial" panose="020B0604020202020204" pitchFamily="34" charset="0"/>
              <a:buChar char="•"/>
              <a:defRPr/>
            </a:pPr>
            <a:endParaRPr lang="en-US" smtClean="0">
              <a:ea typeface="+mn-ea"/>
              <a:cs typeface="+mn-cs"/>
            </a:endParaRPr>
          </a:p>
          <a:p>
            <a:pPr>
              <a:defRPr/>
            </a:pPr>
            <a:r>
              <a:rPr lang="en-US" smtClean="0">
                <a:ea typeface="+mn-ea"/>
                <a:cs typeface="+mn-cs"/>
              </a:rPr>
              <a:t>At the bottom is Part III: Using Foundational Literacy Skills </a:t>
            </a: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55650" indent="-290513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63638" indent="-23177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30363" indent="-23177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95500" indent="-231775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52700" indent="-23177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09900" indent="-23177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67100" indent="-23177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924300" indent="-231775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A297231-7485-E648-B69F-1A951DF82A01}" type="slidenum">
              <a:rPr lang="en-US" altLang="x-none">
                <a:latin typeface="Calibri" charset="0"/>
              </a:rPr>
              <a:pPr/>
              <a:t>6</a:t>
            </a:fld>
            <a:endParaRPr lang="en-US" altLang="x-none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53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Report Card populates</a:t>
            </a:r>
            <a:r>
              <a:rPr lang="en-US" baseline="0" dirty="0" smtClean="0"/>
              <a:t> in the system </a:t>
            </a:r>
            <a:r>
              <a:rPr lang="en-US" dirty="0" smtClean="0"/>
              <a:t>in the student’s current</a:t>
            </a:r>
            <a:r>
              <a:rPr lang="en-US" baseline="0" dirty="0" smtClean="0"/>
              <a:t> Language Classification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PLEASE NOTE: The ELD CELDT LEVEL (at the very top left) adheres to the 1999 CA ELD Standards.  Teachers should not focus on this to determine score.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F5C32-04E8-8943-9FB5-C989B5FFAF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38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Browse</a:t>
            </a:r>
            <a:r>
              <a:rPr lang="en-US" baseline="0" dirty="0" smtClean="0"/>
              <a:t> the EL Progress Report SAMPLE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EL Students will be scored based on their Progress TOWARDS proficiency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9F297C-78B0-4217-937C-798700B7554C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739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BROWSE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that describes the characteristics of the 3 proficiency levels—Emerging, Expanding, and Bridging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Highlight</a:t>
            </a:r>
            <a:r>
              <a:rPr lang="en-US" baseline="0" dirty="0" smtClean="0">
                <a:effectLst/>
              </a:rPr>
              <a:t> key words/phrases that define the level of proficiency. Discuss</a:t>
            </a:r>
            <a:r>
              <a:rPr lang="mr-IN" baseline="0" dirty="0" smtClean="0">
                <a:effectLst/>
              </a:rPr>
              <a:t>…</a:t>
            </a:r>
            <a:endParaRPr lang="en-US" dirty="0" smtClean="0"/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EL Report includes a Key that describes the characteristics of the 3 proficiency levels—Emerging, Expanding, and Bridging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8F7B6-DB66-DD48-BDF7-0D166FF249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5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with any content area, in order to assess student progress we start with collecting a variety of student work samples—which should include Student Progress Forms or SPFs, Content Area Work, as well as formal and Informal assessments collected during Designated and Integrated ELD.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Please note that student work should not be limited to the Designated ELD Start Smart Unit.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8F7B6-DB66-DD48-BDF7-0D166FF249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baseline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33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4.emf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19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17558"/>
            <a:ext cx="7545878" cy="2207554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+mn-lt"/>
                <a:ea typeface="Century Gothic" charset="0"/>
                <a:cs typeface="Century Gothic" charset="0"/>
              </a:rPr>
              <a:t>CA ELD Standards and</a:t>
            </a:r>
            <a:br>
              <a:rPr lang="en-US" sz="5400" b="1" dirty="0">
                <a:latin typeface="+mn-lt"/>
                <a:ea typeface="Century Gothic" charset="0"/>
                <a:cs typeface="Century Gothic" charset="0"/>
              </a:rPr>
            </a:br>
            <a:r>
              <a:rPr lang="en-US" sz="5400" b="1" dirty="0">
                <a:latin typeface="+mn-lt"/>
                <a:ea typeface="Century Gothic" charset="0"/>
                <a:cs typeface="Century Gothic" charset="0"/>
              </a:rPr>
              <a:t>Grading Guidance</a:t>
            </a:r>
            <a:r>
              <a:rPr lang="en-US" sz="4800" b="1" dirty="0">
                <a:latin typeface="+mn-lt"/>
                <a:ea typeface="Century Gothic" charset="0"/>
                <a:cs typeface="Century Gothic" charset="0"/>
              </a:rPr>
              <a:t/>
            </a:r>
            <a:br>
              <a:rPr lang="en-US" sz="4800" b="1" dirty="0">
                <a:latin typeface="+mn-lt"/>
                <a:ea typeface="Century Gothic" charset="0"/>
                <a:cs typeface="Century Gothic" charset="0"/>
              </a:rPr>
            </a:br>
            <a:endParaRPr lang="en-US" b="1" dirty="0">
              <a:latin typeface="+mn-lt"/>
              <a:ea typeface="Century Gothic" charset="0"/>
              <a:cs typeface="Century Gothic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en-US" sz="2800" dirty="0" smtClean="0"/>
              <a:t>Elementary</a:t>
            </a:r>
            <a:endParaRPr lang="en-US" sz="2800" dirty="0"/>
          </a:p>
        </p:txBody>
      </p:sp>
      <p:pic>
        <p:nvPicPr>
          <p:cNvPr id="7" name="Shape 52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063" y="142395"/>
            <a:ext cx="1780673" cy="173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6" y="195019"/>
            <a:ext cx="1540193" cy="165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55"/>
    </mc:Choice>
    <mc:Fallback xmlns="">
      <p:transition spd="slow" advTm="4635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30725" y="1928813"/>
            <a:ext cx="4613275" cy="2301875"/>
          </a:xfrm>
        </p:spPr>
        <p:txBody>
          <a:bodyPr>
            <a:noAutofit/>
          </a:bodyPr>
          <a:lstStyle/>
          <a:p>
            <a:pPr mar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4400" b="1" dirty="0">
                <a:solidFill>
                  <a:schemeClr val="tx1"/>
                </a:solidFill>
              </a:rPr>
              <a:t>What is one new learning with the New ELD Progress Report?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5" y="1340873"/>
            <a:ext cx="3721822" cy="403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9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273" y="2840885"/>
            <a:ext cx="2655795" cy="275335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099294"/>
            <a:ext cx="9144000" cy="143691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36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WHAT TO CONSIDER WHEN GRADING ENGLISH LEARNERS ON THEIR PROGRESS</a:t>
            </a:r>
          </a:p>
        </p:txBody>
      </p:sp>
    </p:spTree>
    <p:extLst>
      <p:ext uri="{BB962C8B-B14F-4D97-AF65-F5344CB8AC3E}">
        <p14:creationId xmlns:p14="http://schemas.microsoft.com/office/powerpoint/2010/main" val="72072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5307" r="9036"/>
          <a:stretch/>
        </p:blipFill>
        <p:spPr>
          <a:xfrm>
            <a:off x="219798" y="2681600"/>
            <a:ext cx="3668240" cy="3105047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85838"/>
            <a:ext cx="9144000" cy="6254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 CONSIDER THE FOLLOWING WHEN GRADING ELs: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t="5234" r="6226" b="4142"/>
          <a:stretch/>
        </p:blipFill>
        <p:spPr>
          <a:xfrm>
            <a:off x="3410924" y="2507445"/>
            <a:ext cx="2715618" cy="3279202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278176" y="2285494"/>
            <a:ext cx="2587346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Informal &amp; Formal Observations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8763" y="2126168"/>
            <a:ext cx="2747779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Content Area Work-ELA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378" y="2283572"/>
            <a:ext cx="274337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Student Progress Form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48534" y="645450"/>
            <a:ext cx="321056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latin typeface="Century Gothic" charset="0"/>
                <a:ea typeface="ＭＳ 明朝" charset="-128"/>
                <a:cs typeface="Times New Roman" charset="0"/>
              </a:rPr>
              <a:t>Identify </a:t>
            </a:r>
            <a:r>
              <a:rPr lang="en-US" sz="1500" dirty="0">
                <a:latin typeface="Century Gothic" charset="0"/>
                <a:ea typeface="ＭＳ 明朝" charset="-128"/>
                <a:cs typeface="Times New Roman" charset="0"/>
              </a:rPr>
              <a:t>student work and teacher observations (e.g. SPF, Content Area work, formal and informal assessments) –</a:t>
            </a:r>
            <a:r>
              <a:rPr lang="en-US" sz="1500" b="1" dirty="0">
                <a:latin typeface="Century Gothic" charset="0"/>
                <a:ea typeface="ＭＳ 明朝" charset="-128"/>
                <a:cs typeface="Times New Roman" charset="0"/>
              </a:rPr>
              <a:t>Designated &amp; Integrated ELD.</a:t>
            </a:r>
            <a:endParaRPr lang="en-US" sz="1500" b="1" dirty="0">
              <a:latin typeface="Cambria" charset="0"/>
              <a:ea typeface="ＭＳ 明朝" charset="-128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72638" y="-575459"/>
            <a:ext cx="13484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Grading Guidance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9685" y="571645"/>
            <a:ext cx="3210691" cy="68551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1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495" r="2978" b="2942"/>
          <a:stretch/>
        </p:blipFill>
        <p:spPr>
          <a:xfrm>
            <a:off x="6285030" y="2970041"/>
            <a:ext cx="2528812" cy="2720246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5370726"/>
            <a:ext cx="9144000" cy="600164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 dirty="0"/>
              <a:t>Designated &amp; Integrated ELD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08137" y="1671954"/>
            <a:ext cx="8557385" cy="435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372" indent="-308372">
              <a:buFont typeface="+mj-lt"/>
              <a:buAutoNum type="arabicPeriod"/>
            </a:pPr>
            <a:r>
              <a:rPr lang="en-US" sz="2700" dirty="0"/>
              <a:t>Select student work and use teacher observations:</a:t>
            </a:r>
          </a:p>
        </p:txBody>
      </p:sp>
      <p:pic>
        <p:nvPicPr>
          <p:cNvPr id="14" name="Sound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3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48"/>
    </mc:Choice>
    <mc:Fallback xmlns="">
      <p:transition spd="slow" advTm="22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idx="4294967295"/>
          </p:nvPr>
        </p:nvSpPr>
        <p:spPr>
          <a:xfrm>
            <a:off x="0" y="985838"/>
            <a:ext cx="9144000" cy="6254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CONSIDER THE FOLLOWING WHEN GRADING ELs: 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36" y="1784146"/>
            <a:ext cx="2711450" cy="4313238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13" y="1784146"/>
            <a:ext cx="2836862" cy="4313238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701807" y="813005"/>
            <a:ext cx="2591271" cy="39990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100" b="1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08190" y="2015913"/>
            <a:ext cx="2545484" cy="34595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372" indent="-308372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/>
              <a:t>2. Identify the ELD Standards addressed using the ELD Standards at a Glance and indicate the current level of performance for each ELD Standard addressed </a:t>
            </a:r>
          </a:p>
          <a:p>
            <a:pPr marL="308372" indent="-308372" defTabSz="6858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700" dirty="0"/>
          </a:p>
        </p:txBody>
      </p:sp>
      <p:sp>
        <p:nvSpPr>
          <p:cNvPr id="7" name="Rectangle 6"/>
          <p:cNvSpPr/>
          <p:nvPr/>
        </p:nvSpPr>
        <p:spPr>
          <a:xfrm>
            <a:off x="510924" y="5358720"/>
            <a:ext cx="1940015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u="sng" dirty="0"/>
              <a:t>PROFICIENCY LEVEL</a:t>
            </a:r>
          </a:p>
          <a:p>
            <a:pPr algn="ctr"/>
            <a:r>
              <a:rPr lang="en-US" sz="1050" dirty="0"/>
              <a:t>EM = Emerging</a:t>
            </a:r>
          </a:p>
          <a:p>
            <a:pPr algn="ctr"/>
            <a:r>
              <a:rPr lang="en-US" sz="1050" dirty="0"/>
              <a:t>EX =  Expanding</a:t>
            </a:r>
          </a:p>
          <a:p>
            <a:pPr algn="ctr"/>
            <a:r>
              <a:rPr lang="en-US" sz="1050" dirty="0"/>
              <a:t>BR =  Bridging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72711" y="3286038"/>
            <a:ext cx="1080745" cy="3231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sz="1500" b="1" dirty="0"/>
              <a:t>PII.3.3.EM</a:t>
            </a:r>
            <a:endParaRPr lang="en-US" sz="1500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7193165" y="3450569"/>
            <a:ext cx="4795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258363" y="2596922"/>
            <a:ext cx="995785" cy="3231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sz="1500" b="1" dirty="0"/>
              <a:t>PI.3.4.EX</a:t>
            </a:r>
            <a:endParaRPr lang="en-US" sz="1500" b="1" dirty="0"/>
          </a:p>
        </p:txBody>
      </p:sp>
      <p:sp>
        <p:nvSpPr>
          <p:cNvPr id="27" name="Rectangle 26"/>
          <p:cNvSpPr/>
          <p:nvPr/>
        </p:nvSpPr>
        <p:spPr>
          <a:xfrm>
            <a:off x="3258363" y="2111988"/>
            <a:ext cx="995785" cy="3231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r-HR" sz="1500" b="1" dirty="0"/>
              <a:t>PI.3.1.EX</a:t>
            </a:r>
            <a:endParaRPr lang="en-US" sz="1050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4252798" y="2758504"/>
            <a:ext cx="3192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52798" y="2248520"/>
            <a:ext cx="31920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77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0" y="985838"/>
            <a:ext cx="9144000" cy="6254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CONSIDER THE FOLLOWING WHEN GRADING ELs: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8137" y="1671954"/>
            <a:ext cx="8835863" cy="435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372" indent="-308372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700" dirty="0"/>
              <a:t>3. Label work with the CA ELD </a:t>
            </a:r>
            <a:r>
              <a:rPr lang="en-US" sz="2700" dirty="0" smtClean="0"/>
              <a:t>Standards and Proficiency Level </a:t>
            </a:r>
            <a:endParaRPr lang="en-US" sz="2700" dirty="0"/>
          </a:p>
          <a:p>
            <a:pPr marL="308372" indent="-308372" defTabSz="6858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7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8" y="2244213"/>
            <a:ext cx="8689343" cy="2551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000764"/>
            <a:ext cx="9144000" cy="923330"/>
          </a:xfrm>
          <a:prstGeom prst="rect">
            <a:avLst/>
          </a:prstGeom>
          <a:solidFill>
            <a:srgbClr val="C00000"/>
          </a:solidFill>
          <a:ln w="50800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/>
              <a:t>PLEASE NOTE: STUDENT </a:t>
            </a:r>
            <a:r>
              <a:rPr lang="en-US" sz="2700" b="1" dirty="0"/>
              <a:t>WORK CAN PROVIDE EVIDENCE </a:t>
            </a:r>
            <a:r>
              <a:rPr lang="en-US" sz="2700" b="1"/>
              <a:t>OF PROGRESS ON </a:t>
            </a:r>
            <a:r>
              <a:rPr lang="en-US" sz="2700" b="1" dirty="0"/>
              <a:t>MORE THAN ONE STANDARD</a:t>
            </a:r>
          </a:p>
        </p:txBody>
      </p:sp>
      <p:sp>
        <p:nvSpPr>
          <p:cNvPr id="2" name="Rectangle 1"/>
          <p:cNvSpPr/>
          <p:nvPr/>
        </p:nvSpPr>
        <p:spPr>
          <a:xfrm>
            <a:off x="498763" y="4199023"/>
            <a:ext cx="1745673" cy="596528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23853" y="4199023"/>
            <a:ext cx="1745673" cy="596528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71854" y="4199023"/>
            <a:ext cx="1745673" cy="596528"/>
          </a:xfrm>
          <a:prstGeom prst="rect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1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211" y="2312483"/>
            <a:ext cx="1153935" cy="1754095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0" y="985838"/>
            <a:ext cx="9144000" cy="6254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CONSIDER THE FOLLOWING WHEN GRADING ELs: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8137" y="1671954"/>
            <a:ext cx="8557385" cy="435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372" indent="-308372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700" dirty="0"/>
              <a:t>4. Sort representative work into modes and/or processes </a:t>
            </a:r>
          </a:p>
          <a:p>
            <a:pPr marL="308372" indent="-308372" defTabSz="6858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7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34" b="31671"/>
          <a:stretch/>
        </p:blipFill>
        <p:spPr>
          <a:xfrm>
            <a:off x="283350" y="2312482"/>
            <a:ext cx="1682767" cy="126300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4878" r="61873" b="1"/>
          <a:stretch/>
        </p:blipFill>
        <p:spPr>
          <a:xfrm>
            <a:off x="283350" y="4055752"/>
            <a:ext cx="2331548" cy="191474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3" r="1308"/>
          <a:stretch/>
        </p:blipFill>
        <p:spPr>
          <a:xfrm>
            <a:off x="4831627" y="3777438"/>
            <a:ext cx="2850584" cy="219305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11" y="2362871"/>
            <a:ext cx="981866" cy="1561695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6" r="30337" b="5119"/>
          <a:stretch/>
        </p:blipFill>
        <p:spPr>
          <a:xfrm>
            <a:off x="5541460" y="2169234"/>
            <a:ext cx="1900593" cy="1523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6258" y="3709503"/>
            <a:ext cx="1805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/>
              <a:t>Collaborative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425467"/>
            <a:ext cx="9144000" cy="923330"/>
          </a:xfrm>
          <a:prstGeom prst="rect">
            <a:avLst/>
          </a:prstGeom>
          <a:solidFill>
            <a:srgbClr val="C00000"/>
          </a:solidFill>
          <a:ln w="50800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PLEASE NOTE: STUDENT WORK CAN PROVIDE EVIDENCE OF PROGRESS ON MORE THAN ONE MODE AND/OR PROCESSES</a:t>
            </a:r>
          </a:p>
        </p:txBody>
      </p:sp>
    </p:spTree>
    <p:extLst>
      <p:ext uri="{BB962C8B-B14F-4D97-AF65-F5344CB8AC3E}">
        <p14:creationId xmlns:p14="http://schemas.microsoft.com/office/powerpoint/2010/main" val="1639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61" y="1526690"/>
            <a:ext cx="2711450" cy="4313237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11" y="1549430"/>
            <a:ext cx="2836862" cy="4313238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14" name="Title 1"/>
          <p:cNvSpPr>
            <a:spLocks noGrp="1"/>
          </p:cNvSpPr>
          <p:nvPr>
            <p:ph type="title" idx="4294967295"/>
          </p:nvPr>
        </p:nvSpPr>
        <p:spPr>
          <a:xfrm>
            <a:off x="0" y="530225"/>
            <a:ext cx="9144000" cy="6238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CONSIDER THE FOLLOWING WHEN GRADING ELs: 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701807" y="813005"/>
            <a:ext cx="2591271" cy="39990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1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"/>
          <a:stretch/>
        </p:blipFill>
        <p:spPr>
          <a:xfrm>
            <a:off x="3107873" y="1549430"/>
            <a:ext cx="2696936" cy="4390088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42" y="1514470"/>
            <a:ext cx="3013781" cy="4371973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08137" y="1671953"/>
            <a:ext cx="2723036" cy="22011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372" indent="-308372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5. </a:t>
            </a:r>
            <a:r>
              <a:rPr lang="en-US" sz="2250" dirty="0"/>
              <a:t>Circle the current Proficiency Level for each ELD standard addressed during the current reporting period</a:t>
            </a:r>
          </a:p>
          <a:p>
            <a:pPr marL="308372" indent="-308372" defTabSz="685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700" dirty="0"/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4056209" y="2841028"/>
            <a:ext cx="645459" cy="2817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4094277" y="4207816"/>
            <a:ext cx="645459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Oval 15"/>
          <p:cNvSpPr/>
          <p:nvPr/>
        </p:nvSpPr>
        <p:spPr>
          <a:xfrm>
            <a:off x="3485060" y="4587464"/>
            <a:ext cx="645459" cy="25347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Oval 16"/>
          <p:cNvSpPr/>
          <p:nvPr/>
        </p:nvSpPr>
        <p:spPr>
          <a:xfrm>
            <a:off x="4130519" y="5317914"/>
            <a:ext cx="645459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Oval 17"/>
          <p:cNvSpPr/>
          <p:nvPr/>
        </p:nvSpPr>
        <p:spPr>
          <a:xfrm>
            <a:off x="7069670" y="4050730"/>
            <a:ext cx="645459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Oval 18"/>
          <p:cNvSpPr/>
          <p:nvPr/>
        </p:nvSpPr>
        <p:spPr>
          <a:xfrm>
            <a:off x="7103288" y="3643207"/>
            <a:ext cx="645459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Oval 19"/>
          <p:cNvSpPr/>
          <p:nvPr/>
        </p:nvSpPr>
        <p:spPr>
          <a:xfrm>
            <a:off x="7148313" y="1828354"/>
            <a:ext cx="645459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Oval 20"/>
          <p:cNvSpPr/>
          <p:nvPr/>
        </p:nvSpPr>
        <p:spPr>
          <a:xfrm>
            <a:off x="6424211" y="2316816"/>
            <a:ext cx="645459" cy="4163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Oval 21"/>
          <p:cNvSpPr/>
          <p:nvPr/>
        </p:nvSpPr>
        <p:spPr>
          <a:xfrm>
            <a:off x="3460181" y="2136338"/>
            <a:ext cx="645459" cy="30961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Oval 22"/>
          <p:cNvSpPr/>
          <p:nvPr/>
        </p:nvSpPr>
        <p:spPr>
          <a:xfrm flipH="1">
            <a:off x="4090362" y="2468776"/>
            <a:ext cx="665093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Oval 23"/>
          <p:cNvSpPr/>
          <p:nvPr/>
        </p:nvSpPr>
        <p:spPr>
          <a:xfrm>
            <a:off x="6424211" y="5314530"/>
            <a:ext cx="645459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Oval 25"/>
          <p:cNvSpPr/>
          <p:nvPr/>
        </p:nvSpPr>
        <p:spPr>
          <a:xfrm>
            <a:off x="4109996" y="1794012"/>
            <a:ext cx="645459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Oval 26"/>
          <p:cNvSpPr/>
          <p:nvPr/>
        </p:nvSpPr>
        <p:spPr>
          <a:xfrm>
            <a:off x="4094277" y="3493485"/>
            <a:ext cx="645459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Rectangle 1"/>
          <p:cNvSpPr/>
          <p:nvPr/>
        </p:nvSpPr>
        <p:spPr>
          <a:xfrm>
            <a:off x="260849" y="4240554"/>
            <a:ext cx="2757310" cy="207217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1"/>
            <a:r>
              <a:rPr lang="en-US" sz="1838" b="1" dirty="0"/>
              <a:t>Teachers may use the newly available resource, grade level specific “Progress Report Card Scoring Protocol”, on the MMED website</a:t>
            </a:r>
          </a:p>
        </p:txBody>
      </p:sp>
      <p:sp>
        <p:nvSpPr>
          <p:cNvPr id="28" name="Oval 27"/>
          <p:cNvSpPr/>
          <p:nvPr/>
        </p:nvSpPr>
        <p:spPr>
          <a:xfrm flipH="1">
            <a:off x="4056209" y="3138220"/>
            <a:ext cx="665093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Oval 28"/>
          <p:cNvSpPr/>
          <p:nvPr/>
        </p:nvSpPr>
        <p:spPr>
          <a:xfrm flipH="1">
            <a:off x="3450363" y="3873134"/>
            <a:ext cx="665093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Oval 29"/>
          <p:cNvSpPr/>
          <p:nvPr/>
        </p:nvSpPr>
        <p:spPr>
          <a:xfrm flipH="1">
            <a:off x="4075218" y="4863682"/>
            <a:ext cx="665093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Oval 30"/>
          <p:cNvSpPr/>
          <p:nvPr/>
        </p:nvSpPr>
        <p:spPr>
          <a:xfrm flipH="1">
            <a:off x="3450362" y="5578013"/>
            <a:ext cx="665093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Oval 31"/>
          <p:cNvSpPr/>
          <p:nvPr/>
        </p:nvSpPr>
        <p:spPr>
          <a:xfrm>
            <a:off x="7148313" y="2743141"/>
            <a:ext cx="645459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Oval 32"/>
          <p:cNvSpPr/>
          <p:nvPr/>
        </p:nvSpPr>
        <p:spPr>
          <a:xfrm>
            <a:off x="7073359" y="3168999"/>
            <a:ext cx="645459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Oval 33"/>
          <p:cNvSpPr/>
          <p:nvPr/>
        </p:nvSpPr>
        <p:spPr>
          <a:xfrm>
            <a:off x="6411924" y="4567052"/>
            <a:ext cx="645459" cy="3796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54234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51"/>
          <a:stretch/>
        </p:blipFill>
        <p:spPr>
          <a:xfrm>
            <a:off x="2297126" y="2937037"/>
            <a:ext cx="4436802" cy="269842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0" y="985838"/>
            <a:ext cx="9144000" cy="6254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CONSIDER THE FOLLOWING WHEN GRADING ELs: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28726" y="1671953"/>
            <a:ext cx="7791449" cy="11717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372" indent="-308372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/>
              <a:t>6. Use the CA ELD Standards to determine </a:t>
            </a:r>
            <a:r>
              <a:rPr lang="en-US" sz="2100" b="1" i="1" dirty="0">
                <a:solidFill>
                  <a:srgbClr val="C00000"/>
                </a:solidFill>
              </a:rPr>
              <a:t>Overall Level of Proficiency</a:t>
            </a:r>
            <a:r>
              <a:rPr lang="en-US" sz="2100" dirty="0">
                <a:solidFill>
                  <a:srgbClr val="C00000"/>
                </a:solidFill>
              </a:rPr>
              <a:t> </a:t>
            </a:r>
            <a:r>
              <a:rPr lang="en-US" sz="2100" b="1" i="1" dirty="0">
                <a:solidFill>
                  <a:srgbClr val="C00000"/>
                </a:solidFill>
              </a:rPr>
              <a:t>score</a:t>
            </a:r>
            <a:r>
              <a:rPr lang="en-US" sz="2100" dirty="0"/>
              <a:t> for each Mode or Process (Provide sufficient student work samples and teacher anecdotal records as rationale for score). </a:t>
            </a:r>
          </a:p>
          <a:p>
            <a:pPr marL="308372" indent="-308372" defTabSz="6858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700" dirty="0"/>
          </a:p>
        </p:txBody>
      </p:sp>
      <p:sp>
        <p:nvSpPr>
          <p:cNvPr id="6" name="Oval 5"/>
          <p:cNvSpPr/>
          <p:nvPr/>
        </p:nvSpPr>
        <p:spPr>
          <a:xfrm>
            <a:off x="3961611" y="3282989"/>
            <a:ext cx="1107831" cy="67223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Oval 6"/>
          <p:cNvSpPr/>
          <p:nvPr/>
        </p:nvSpPr>
        <p:spPr>
          <a:xfrm>
            <a:off x="3961611" y="5070920"/>
            <a:ext cx="993939" cy="56454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Oval 7"/>
          <p:cNvSpPr/>
          <p:nvPr/>
        </p:nvSpPr>
        <p:spPr>
          <a:xfrm>
            <a:off x="3897438" y="4445639"/>
            <a:ext cx="1107831" cy="6466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/>
          <p:cNvSpPr/>
          <p:nvPr/>
        </p:nvSpPr>
        <p:spPr>
          <a:xfrm>
            <a:off x="2863620" y="3934116"/>
            <a:ext cx="980719" cy="55391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0" t="18076" r="1528" b="71480"/>
          <a:stretch/>
        </p:blipFill>
        <p:spPr>
          <a:xfrm>
            <a:off x="6810609" y="3663441"/>
            <a:ext cx="1639534" cy="19302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6757510" y="3658558"/>
            <a:ext cx="1772830" cy="950221"/>
          </a:xfrm>
          <a:prstGeom prst="rect">
            <a:avLst/>
          </a:prstGeom>
          <a:solidFill>
            <a:srgbClr val="FFFF00">
              <a:alpha val="13000"/>
            </a:srgb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/>
          <p:cNvSpPr/>
          <p:nvPr/>
        </p:nvSpPr>
        <p:spPr>
          <a:xfrm flipH="1">
            <a:off x="6811434" y="4114014"/>
            <a:ext cx="490309" cy="2720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5975461" y="4247001"/>
            <a:ext cx="669539" cy="8163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975461" y="3663442"/>
            <a:ext cx="804958" cy="583559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75461" y="5063398"/>
            <a:ext cx="791163" cy="48595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45449" y="4079081"/>
            <a:ext cx="178955" cy="16792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45000" y="5063397"/>
            <a:ext cx="165610" cy="9915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6" r="72732"/>
          <a:stretch/>
        </p:blipFill>
        <p:spPr>
          <a:xfrm>
            <a:off x="322277" y="2257830"/>
            <a:ext cx="1129681" cy="10336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9" r="31507"/>
          <a:stretch/>
        </p:blipFill>
        <p:spPr>
          <a:xfrm>
            <a:off x="562458" y="4640977"/>
            <a:ext cx="1528952" cy="1186044"/>
          </a:xfrm>
          <a:prstGeom prst="rect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9"/>
          <a:stretch/>
        </p:blipFill>
        <p:spPr>
          <a:xfrm>
            <a:off x="400050" y="3367484"/>
            <a:ext cx="1336420" cy="122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1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51"/>
          <a:stretch/>
        </p:blipFill>
        <p:spPr>
          <a:xfrm>
            <a:off x="1555003" y="3051744"/>
            <a:ext cx="4436802" cy="269842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0" y="985838"/>
            <a:ext cx="9144000" cy="6254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CONSIDER THE FOLLOWING WHEN GRADING ELs: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04900" y="1671953"/>
            <a:ext cx="7760622" cy="11717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372" indent="-308372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7. Use the English Language Development Scoring and Proficiency Level Key to determine </a:t>
            </a:r>
            <a:r>
              <a:rPr lang="en-US" sz="2400" b="1" i="1" dirty="0">
                <a:solidFill>
                  <a:srgbClr val="C00000"/>
                </a:solidFill>
              </a:rPr>
              <a:t>rate of progress </a:t>
            </a:r>
            <a:r>
              <a:rPr lang="en-US" sz="2400" dirty="0"/>
              <a:t>within each reporting period for each Mode or Process</a:t>
            </a:r>
          </a:p>
          <a:p>
            <a:pPr marL="308372" indent="-308372" defTabSz="6858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700" dirty="0"/>
          </a:p>
        </p:txBody>
      </p:sp>
      <p:sp>
        <p:nvSpPr>
          <p:cNvPr id="6" name="Oval 5"/>
          <p:cNvSpPr/>
          <p:nvPr/>
        </p:nvSpPr>
        <p:spPr>
          <a:xfrm>
            <a:off x="3199945" y="3399362"/>
            <a:ext cx="1107831" cy="67223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Oval 6"/>
          <p:cNvSpPr/>
          <p:nvPr/>
        </p:nvSpPr>
        <p:spPr>
          <a:xfrm>
            <a:off x="3269438" y="5185626"/>
            <a:ext cx="993939" cy="56454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Oval 7"/>
          <p:cNvSpPr/>
          <p:nvPr/>
        </p:nvSpPr>
        <p:spPr>
          <a:xfrm>
            <a:off x="3221708" y="4565977"/>
            <a:ext cx="1086068" cy="5716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/>
          <p:cNvSpPr/>
          <p:nvPr/>
        </p:nvSpPr>
        <p:spPr>
          <a:xfrm>
            <a:off x="2148011" y="4012063"/>
            <a:ext cx="1121427" cy="55391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0" t="18076" r="1528" b="71480"/>
          <a:stretch/>
        </p:blipFill>
        <p:spPr>
          <a:xfrm>
            <a:off x="6160659" y="3673178"/>
            <a:ext cx="1639534" cy="19302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6087199" y="4653210"/>
            <a:ext cx="1772830" cy="950221"/>
          </a:xfrm>
          <a:prstGeom prst="rect">
            <a:avLst/>
          </a:prstGeom>
          <a:solidFill>
            <a:srgbClr val="FFFF00">
              <a:alpha val="13000"/>
            </a:srgb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/>
          <p:cNvSpPr/>
          <p:nvPr/>
        </p:nvSpPr>
        <p:spPr>
          <a:xfrm flipH="1">
            <a:off x="6160657" y="4920292"/>
            <a:ext cx="490309" cy="19329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5266427" y="4350948"/>
            <a:ext cx="672860" cy="834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315358" y="3673178"/>
            <a:ext cx="845299" cy="67777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93366" y="5188537"/>
            <a:ext cx="845539" cy="34124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939287" y="4150577"/>
            <a:ext cx="221370" cy="197462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55370" y="5184890"/>
            <a:ext cx="183535" cy="2321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 flipH="1">
            <a:off x="6153933" y="4106746"/>
            <a:ext cx="490309" cy="26778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02"/>
          <a:stretch/>
        </p:blipFill>
        <p:spPr>
          <a:xfrm>
            <a:off x="141276" y="2230836"/>
            <a:ext cx="1164359" cy="1216735"/>
          </a:xfrm>
          <a:prstGeom prst="rect">
            <a:avLst/>
          </a:prstGeom>
        </p:spPr>
      </p:pic>
      <p:pic>
        <p:nvPicPr>
          <p:cNvPr id="21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9" r="31507"/>
          <a:stretch/>
        </p:blipFill>
        <p:spPr>
          <a:xfrm>
            <a:off x="112155" y="4747682"/>
            <a:ext cx="1351838" cy="1122087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9"/>
          <a:stretch/>
        </p:blipFill>
        <p:spPr>
          <a:xfrm>
            <a:off x="177085" y="3534640"/>
            <a:ext cx="1092741" cy="114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4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744569" y="801802"/>
            <a:ext cx="7388049" cy="457461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99389" y="2965998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/>
          <p:cNvSpPr txBox="1"/>
          <p:nvPr/>
        </p:nvSpPr>
        <p:spPr>
          <a:xfrm>
            <a:off x="3799388" y="2916200"/>
            <a:ext cx="180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+mn-lt"/>
              </a:rPr>
              <a:t>3</a:t>
            </a:r>
            <a:endParaRPr lang="en-US" sz="1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36500" y="2635391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extBox 3"/>
          <p:cNvSpPr txBox="1"/>
          <p:nvPr/>
        </p:nvSpPr>
        <p:spPr>
          <a:xfrm>
            <a:off x="7090221" y="2585593"/>
            <a:ext cx="180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+mn-lt"/>
              </a:rPr>
              <a:t>3</a:t>
            </a:r>
            <a:endParaRPr lang="en-US" sz="1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4569" y="2233593"/>
            <a:ext cx="3235804" cy="352000"/>
          </a:xfrm>
          <a:prstGeom prst="rect">
            <a:avLst/>
          </a:prstGeom>
          <a:solidFill>
            <a:srgbClr val="FFFF00">
              <a:alpha val="13000"/>
            </a:srgb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344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" y="321803"/>
            <a:ext cx="9144000" cy="625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What Does This Mean?</a:t>
            </a:r>
            <a:endParaRPr lang="en-US" sz="30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446124"/>
            <a:ext cx="9144000" cy="1754326"/>
          </a:xfrm>
          <a:prstGeom prst="rect">
            <a:avLst/>
          </a:prstGeom>
          <a:solidFill>
            <a:srgbClr val="C00000"/>
          </a:solidFill>
          <a:ln w="50800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 dirty="0" smtClean="0"/>
              <a:t>This means that this student is working at an </a:t>
            </a:r>
            <a:r>
              <a:rPr lang="en-US" sz="2700" b="1" dirty="0" smtClean="0">
                <a:solidFill>
                  <a:schemeClr val="bg1"/>
                </a:solidFill>
              </a:rPr>
              <a:t>Overall Proficiency level </a:t>
            </a:r>
            <a:r>
              <a:rPr lang="en-US" sz="2700" b="1" dirty="0">
                <a:solidFill>
                  <a:schemeClr val="bg1"/>
                </a:solidFill>
              </a:rPr>
              <a:t>s</a:t>
            </a:r>
            <a:r>
              <a:rPr lang="en-US" sz="2700" b="1" dirty="0" smtClean="0">
                <a:solidFill>
                  <a:schemeClr val="bg1"/>
                </a:solidFill>
              </a:rPr>
              <a:t>core of </a:t>
            </a:r>
            <a:r>
              <a:rPr lang="en-US" sz="2700" b="1" dirty="0" smtClean="0">
                <a:solidFill>
                  <a:srgbClr val="FFFF00"/>
                </a:solidFill>
              </a:rPr>
              <a:t>Expanding</a:t>
            </a:r>
            <a:r>
              <a:rPr lang="en-US" sz="2700" b="1" dirty="0" smtClean="0">
                <a:solidFill>
                  <a:schemeClr val="tx1"/>
                </a:solidFill>
              </a:rPr>
              <a:t> </a:t>
            </a:r>
            <a:r>
              <a:rPr lang="en-US" sz="2700" b="1" dirty="0" smtClean="0"/>
              <a:t>in the </a:t>
            </a:r>
            <a:r>
              <a:rPr lang="en-US" sz="2700" b="1" dirty="0" smtClean="0">
                <a:solidFill>
                  <a:srgbClr val="FFFF00"/>
                </a:solidFill>
              </a:rPr>
              <a:t>Collaborative mode </a:t>
            </a:r>
            <a:r>
              <a:rPr lang="en-US" sz="2700" b="1" dirty="0" smtClean="0"/>
              <a:t>and is demonstrating </a:t>
            </a:r>
            <a:r>
              <a:rPr lang="en-US" sz="2700" b="1" dirty="0" smtClean="0">
                <a:solidFill>
                  <a:srgbClr val="FFFF00"/>
                </a:solidFill>
              </a:rPr>
              <a:t>average progress</a:t>
            </a:r>
            <a:r>
              <a:rPr lang="en-US" sz="2700" b="1" dirty="0" smtClean="0"/>
              <a:t> in the ELD Proficiency level </a:t>
            </a:r>
            <a:r>
              <a:rPr lang="en-US" sz="2700" b="1" dirty="0"/>
              <a:t>s</a:t>
            </a:r>
            <a:r>
              <a:rPr lang="en-US" sz="2700" b="1" dirty="0" smtClean="0"/>
              <a:t>tandards.</a:t>
            </a:r>
            <a:endParaRPr lang="en-US" sz="2700" b="1" dirty="0"/>
          </a:p>
        </p:txBody>
      </p:sp>
      <p:sp>
        <p:nvSpPr>
          <p:cNvPr id="11" name="Down Arrow 10"/>
          <p:cNvSpPr/>
          <p:nvPr/>
        </p:nvSpPr>
        <p:spPr>
          <a:xfrm>
            <a:off x="3604001" y="897482"/>
            <a:ext cx="376372" cy="128631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0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  <a:ea typeface="Century Gothic" charset="0"/>
                <a:cs typeface="Century Gothic" charset="0"/>
              </a:rPr>
              <a:t>Grounding</a:t>
            </a:r>
            <a:endParaRPr lang="en-US" b="1" dirty="0">
              <a:solidFill>
                <a:schemeClr val="tx1"/>
              </a:solidFill>
              <a:latin typeface="+mn-lt"/>
              <a:ea typeface="Century Gothic" charset="0"/>
              <a:cs typeface="Century 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5406391" cy="402336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800" dirty="0" smtClean="0">
                <a:ea typeface="Century Gothic" charset="0"/>
                <a:cs typeface="Century Gothic" charset="0"/>
              </a:rPr>
              <a:t>What are some systems you have used for EL grading?</a:t>
            </a:r>
          </a:p>
          <a:p>
            <a:pPr>
              <a:buFont typeface="Wingdings" charset="2"/>
              <a:buChar char="§"/>
            </a:pPr>
            <a:endParaRPr lang="en-US" sz="800" dirty="0" smtClean="0">
              <a:ea typeface="Century Gothic" charset="0"/>
              <a:cs typeface="Century Gothic" charset="0"/>
            </a:endParaRPr>
          </a:p>
          <a:p>
            <a:pPr>
              <a:buFont typeface="Wingdings" charset="2"/>
              <a:buChar char="§"/>
            </a:pPr>
            <a:r>
              <a:rPr lang="en-US" sz="2800" dirty="0" smtClean="0">
                <a:ea typeface="Century Gothic" charset="0"/>
                <a:cs typeface="Century Gothic" charset="0"/>
              </a:rPr>
              <a:t>What were some learnings from the systems you used?</a:t>
            </a:r>
          </a:p>
          <a:p>
            <a:pPr>
              <a:buFont typeface="Wingdings" charset="2"/>
              <a:buChar char="§"/>
            </a:pPr>
            <a:endParaRPr lang="en-US" sz="800" dirty="0" smtClean="0">
              <a:ea typeface="Century Gothic" charset="0"/>
              <a:cs typeface="Century Gothic" charset="0"/>
            </a:endParaRPr>
          </a:p>
          <a:p>
            <a:pPr>
              <a:buFont typeface="Wingdings" charset="2"/>
              <a:buChar char="§"/>
            </a:pPr>
            <a:r>
              <a:rPr lang="en-US" sz="2800" dirty="0" smtClean="0">
                <a:ea typeface="Century Gothic" charset="0"/>
                <a:cs typeface="Century Gothic" charset="0"/>
              </a:rPr>
              <a:t>How did these systems help you to understand a student’s progress?</a:t>
            </a:r>
            <a:endParaRPr lang="en-US" sz="2800" dirty="0">
              <a:ea typeface="Century Gothic" charset="0"/>
              <a:cs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37" y="2208384"/>
            <a:ext cx="1886096" cy="18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744569" y="801802"/>
            <a:ext cx="7388049" cy="457461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99389" y="2965998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/>
          <p:cNvSpPr txBox="1"/>
          <p:nvPr/>
        </p:nvSpPr>
        <p:spPr>
          <a:xfrm>
            <a:off x="3799388" y="2916200"/>
            <a:ext cx="180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+mn-lt"/>
              </a:rPr>
              <a:t>3</a:t>
            </a:r>
            <a:endParaRPr lang="en-US" sz="1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36500" y="2635391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extBox 3"/>
          <p:cNvSpPr txBox="1"/>
          <p:nvPr/>
        </p:nvSpPr>
        <p:spPr>
          <a:xfrm>
            <a:off x="7090221" y="2585593"/>
            <a:ext cx="180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+mn-lt"/>
              </a:rPr>
              <a:t>3</a:t>
            </a:r>
            <a:endParaRPr lang="en-US" sz="1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4569" y="2540195"/>
            <a:ext cx="3235804" cy="352000"/>
          </a:xfrm>
          <a:prstGeom prst="rect">
            <a:avLst/>
          </a:prstGeom>
          <a:solidFill>
            <a:srgbClr val="FFFF00">
              <a:alpha val="13000"/>
            </a:srgb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344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" y="321803"/>
            <a:ext cx="9144000" cy="625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A/B Partner Share</a:t>
            </a:r>
            <a:endParaRPr lang="en-US" sz="30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0480" y="4485112"/>
            <a:ext cx="9144000" cy="1754326"/>
          </a:xfrm>
          <a:prstGeom prst="rect">
            <a:avLst/>
          </a:prstGeom>
          <a:solidFill>
            <a:srgbClr val="C00000"/>
          </a:solidFill>
          <a:ln w="50800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 dirty="0" smtClean="0"/>
              <a:t>This means that this student is working at an Overall Proficiency level score of ________________ in the _________ mode/process and is demonstrating _________in the ELD Proficiency level standards.</a:t>
            </a:r>
            <a:endParaRPr lang="en-US" sz="2700" b="1" dirty="0"/>
          </a:p>
        </p:txBody>
      </p:sp>
      <p:pic>
        <p:nvPicPr>
          <p:cNvPr id="11" name="Picture 10" descr="Unknow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67" y="194740"/>
            <a:ext cx="2122651" cy="1214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20980" y="6372309"/>
            <a:ext cx="308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Partner 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9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744569" y="801802"/>
            <a:ext cx="7388049" cy="457461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99389" y="2965998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/>
          <p:cNvSpPr txBox="1"/>
          <p:nvPr/>
        </p:nvSpPr>
        <p:spPr>
          <a:xfrm>
            <a:off x="3799388" y="2916200"/>
            <a:ext cx="180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+mn-lt"/>
              </a:rPr>
              <a:t>3</a:t>
            </a:r>
            <a:endParaRPr lang="en-US" sz="1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36500" y="2635391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TextBox 3"/>
          <p:cNvSpPr txBox="1"/>
          <p:nvPr/>
        </p:nvSpPr>
        <p:spPr>
          <a:xfrm>
            <a:off x="7090221" y="2585593"/>
            <a:ext cx="180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+mn-lt"/>
              </a:rPr>
              <a:t>3</a:t>
            </a:r>
            <a:endParaRPr lang="en-US" sz="1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4860" y="2553098"/>
            <a:ext cx="2816772" cy="380272"/>
          </a:xfrm>
          <a:prstGeom prst="rect">
            <a:avLst/>
          </a:prstGeom>
          <a:solidFill>
            <a:srgbClr val="FFFF00">
              <a:alpha val="13000"/>
            </a:srgb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344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" y="321803"/>
            <a:ext cx="9144000" cy="625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A/B Partner Share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465387"/>
            <a:ext cx="9144000" cy="1754326"/>
          </a:xfrm>
          <a:prstGeom prst="rect">
            <a:avLst/>
          </a:prstGeom>
          <a:solidFill>
            <a:srgbClr val="C00000"/>
          </a:solidFill>
          <a:ln w="50800"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This means that this student is working at an Overall Proficiency level score </a:t>
            </a:r>
            <a:r>
              <a:rPr lang="en-US" sz="2700" b="1" dirty="0" smtClean="0"/>
              <a:t>of ________________ in </a:t>
            </a:r>
            <a:r>
              <a:rPr lang="en-US" sz="2700" b="1" dirty="0"/>
              <a:t>the </a:t>
            </a:r>
            <a:r>
              <a:rPr lang="en-US" sz="2700" b="1" dirty="0" smtClean="0"/>
              <a:t>_________ mode/process </a:t>
            </a:r>
            <a:r>
              <a:rPr lang="en-US" sz="2700" b="1" dirty="0"/>
              <a:t>and is demonstrating _________in the ELD Proficiency level standards.</a:t>
            </a:r>
          </a:p>
        </p:txBody>
      </p:sp>
      <p:pic>
        <p:nvPicPr>
          <p:cNvPr id="11" name="Picture 10" descr="Unknow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67" y="194740"/>
            <a:ext cx="2122651" cy="1214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20980" y="6372309"/>
            <a:ext cx="308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Partner B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1094"/>
            <a:ext cx="9144000" cy="99417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+mn-lt"/>
              </a:rPr>
              <a:t>REFLECTION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718" y="2196127"/>
            <a:ext cx="3977641" cy="3263504"/>
          </a:xfrm>
        </p:spPr>
        <p:txBody>
          <a:bodyPr>
            <a:normAutofit/>
          </a:bodyPr>
          <a:lstStyle/>
          <a:p>
            <a:pPr marL="0" indent="0" algn="ctr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2700" dirty="0"/>
              <a:t>What might be one current practice that “bridges” </a:t>
            </a:r>
            <a:r>
              <a:rPr lang="en-US" sz="2700" dirty="0" smtClean="0"/>
              <a:t>to the </a:t>
            </a:r>
            <a:r>
              <a:rPr lang="en-US" sz="2700" dirty="0"/>
              <a:t>implementation of the New ELD Progress Report?</a:t>
            </a:r>
          </a:p>
        </p:txBody>
      </p:sp>
      <p:sp>
        <p:nvSpPr>
          <p:cNvPr id="5" name="Rectangle 4"/>
          <p:cNvSpPr/>
          <p:nvPr/>
        </p:nvSpPr>
        <p:spPr>
          <a:xfrm>
            <a:off x="4482913" y="3290501"/>
            <a:ext cx="2215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050" dirty="0"/>
              <a:t> </a:t>
            </a:r>
            <a:endParaRPr lang="en-US" sz="105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192197" y="2321864"/>
            <a:ext cx="3743374" cy="14794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700" dirty="0"/>
              <a:t>What might be one “roadblock” </a:t>
            </a:r>
            <a:r>
              <a:rPr lang="en-US" sz="2700"/>
              <a:t>in completing </a:t>
            </a:r>
            <a:r>
              <a:rPr lang="en-US" sz="2700" dirty="0"/>
              <a:t>the report?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4" y="3878552"/>
            <a:ext cx="2530592" cy="1581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61" y="3801356"/>
            <a:ext cx="2599405" cy="1956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91" y="4182747"/>
            <a:ext cx="1796992" cy="13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0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7036" r="3147"/>
          <a:stretch/>
        </p:blipFill>
        <p:spPr>
          <a:xfrm>
            <a:off x="899599" y="2268903"/>
            <a:ext cx="6905625" cy="3406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84" y="429492"/>
            <a:ext cx="4507330" cy="160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7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283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1" y="2064328"/>
            <a:ext cx="4914200" cy="339349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66" y="2292529"/>
            <a:ext cx="2305632" cy="35939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90" y="2292530"/>
            <a:ext cx="2506253" cy="35510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7" y="2288335"/>
            <a:ext cx="2233628" cy="3658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13557" y="1800235"/>
            <a:ext cx="2223432" cy="4154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Elementary Progress Report ELD Marking Protocol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1290" y="1807781"/>
            <a:ext cx="4979008" cy="4154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English Language Development Scoring and Proficiency Level Key</a:t>
            </a:r>
          </a:p>
          <a:p>
            <a:r>
              <a:rPr lang="en-US" sz="1050" dirty="0"/>
              <a:t>                       PART I 			PART II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0" y="985838"/>
            <a:ext cx="9144000" cy="6254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PROGRESS REPORT SCORING </a:t>
            </a:r>
            <a:r>
              <a:rPr lang="en-US" sz="30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PROTOCOL K-6</a:t>
            </a:r>
            <a:endParaRPr lang="en-US" sz="30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283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049" y="5560621"/>
            <a:ext cx="3833751" cy="5789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7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39755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n-lt"/>
              </a:rPr>
              <a:t>Evidence-Suggested Grading Guidance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3" y="1032447"/>
            <a:ext cx="5938024" cy="4588473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65" y="1728602"/>
            <a:ext cx="5766109" cy="4455630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438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2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0" y="1893920"/>
            <a:ext cx="1416050" cy="2152650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28638"/>
            <a:ext cx="9144000" cy="77628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+mn-lt"/>
              </a:rPr>
              <a:t>Calibration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i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s Key!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4" name="Content Placeholder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28" y="2246579"/>
            <a:ext cx="1427990" cy="2271272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78" y="1995530"/>
            <a:ext cx="1346224" cy="2064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54" y="2215726"/>
            <a:ext cx="1392246" cy="21701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3" t="14878" r="61872" b="6658"/>
          <a:stretch/>
        </p:blipFill>
        <p:spPr>
          <a:xfrm>
            <a:off x="691577" y="3817060"/>
            <a:ext cx="1876739" cy="166796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2" t="16763" r="5379" b="8738"/>
          <a:stretch/>
        </p:blipFill>
        <p:spPr>
          <a:xfrm>
            <a:off x="2115831" y="4280551"/>
            <a:ext cx="1438589" cy="1503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209" y="2630118"/>
            <a:ext cx="3634132" cy="28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1094"/>
            <a:ext cx="9144000" cy="99417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050" b="1" dirty="0">
                <a:solidFill>
                  <a:schemeClr val="tx1"/>
                </a:solidFill>
                <a:latin typeface="+mn-lt"/>
              </a:rPr>
              <a:t>    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53046"/>
            <a:ext cx="7886700" cy="2936926"/>
          </a:xfrm>
        </p:spPr>
        <p:txBody>
          <a:bodyPr>
            <a:normAutofit/>
          </a:bodyPr>
          <a:lstStyle/>
          <a:p>
            <a:r>
              <a:rPr lang="en-US" sz="2700" dirty="0"/>
              <a:t>Gain understanding of the suggested guidelines available to support the completion of the new Progress Report </a:t>
            </a:r>
            <a:r>
              <a:rPr lang="en-US" sz="2700" dirty="0" smtClean="0"/>
              <a:t>for </a:t>
            </a:r>
            <a:r>
              <a:rPr lang="en-US" sz="2700" dirty="0"/>
              <a:t>ELD.</a:t>
            </a:r>
          </a:p>
          <a:p>
            <a:endParaRPr lang="en-US" sz="1200" dirty="0"/>
          </a:p>
          <a:p>
            <a:r>
              <a:rPr lang="en-US" sz="2700" dirty="0"/>
              <a:t>Learn of the resources available that support a cohesive standards-based grading system.</a:t>
            </a:r>
          </a:p>
          <a:p>
            <a:endParaRPr lang="en-US" sz="2700" dirty="0"/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11555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1" y="1928627"/>
            <a:ext cx="2542361" cy="4243573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60" y="1928627"/>
            <a:ext cx="2719169" cy="4243573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715229"/>
            <a:ext cx="9144000" cy="9941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b="1" dirty="0" smtClean="0">
                <a:solidFill>
                  <a:schemeClr val="tx1"/>
                </a:solidFill>
                <a:latin typeface="+mn-lt"/>
              </a:rPr>
              <a:t>    CA ELD Standards</a:t>
            </a:r>
            <a:endParaRPr lang="en-US" sz="405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7" y="1061969"/>
            <a:ext cx="2664197" cy="4447856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76503" y="1107818"/>
            <a:ext cx="4027274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>
                <a:latin typeface="Century Gothic" charset="0"/>
              </a:rPr>
              <a:t>Part I: Interacting in Meaningful Ways</a:t>
            </a:r>
          </a:p>
          <a:p>
            <a:r>
              <a:rPr lang="en-US" altLang="x-none" sz="1800">
                <a:latin typeface="Century Gothic" charset="0"/>
              </a:rPr>
              <a:t>3 Modes</a:t>
            </a:r>
            <a:endParaRPr lang="en-US" altLang="x-none" sz="1800">
              <a:solidFill>
                <a:srgbClr val="008000"/>
              </a:solidFill>
              <a:latin typeface="Century Gothic" charset="0"/>
            </a:endParaRPr>
          </a:p>
          <a:p>
            <a:pPr lvl="1">
              <a:buFont typeface="News Gothic MT" charset="0"/>
              <a:buAutoNum type="alphaUcPeriod"/>
            </a:pPr>
            <a:r>
              <a:rPr lang="en-US" altLang="x-none" sz="1800">
                <a:latin typeface="Century Gothic" charset="0"/>
              </a:rPr>
              <a:t> Collaborative</a:t>
            </a:r>
          </a:p>
          <a:p>
            <a:pPr lvl="1">
              <a:buFont typeface="News Gothic MT" charset="0"/>
              <a:buAutoNum type="alphaUcPeriod"/>
            </a:pPr>
            <a:r>
              <a:rPr lang="en-US" altLang="x-none" sz="1800">
                <a:latin typeface="Century Gothic" charset="0"/>
              </a:rPr>
              <a:t>  Interpretive</a:t>
            </a:r>
          </a:p>
          <a:p>
            <a:pPr lvl="1">
              <a:buFont typeface="News Gothic MT" charset="0"/>
              <a:buAutoNum type="alphaUcPeriod"/>
            </a:pPr>
            <a:r>
              <a:rPr lang="en-US" altLang="x-none" sz="1800">
                <a:latin typeface="Century Gothic" charset="0"/>
              </a:rPr>
              <a:t> Productive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017816" y="1212321"/>
            <a:ext cx="667941" cy="31611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788">
              <a:solidFill>
                <a:schemeClr val="lt1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979266" y="2202954"/>
            <a:ext cx="667941" cy="33397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788">
              <a:solidFill>
                <a:schemeClr val="lt1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906226" y="3571532"/>
            <a:ext cx="667941" cy="3286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788">
              <a:solidFill>
                <a:schemeClr val="lt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76503" y="2914036"/>
            <a:ext cx="4027274" cy="415498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100">
                <a:latin typeface="Century Gothic" charset="0"/>
              </a:rPr>
              <a:t>Strands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125" y="1661816"/>
            <a:ext cx="469702" cy="58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344" y="2841873"/>
            <a:ext cx="469702" cy="58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64" y="4180434"/>
            <a:ext cx="469702" cy="58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76504" y="4242178"/>
            <a:ext cx="4027273" cy="41549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100">
                <a:latin typeface="Century Gothic" charset="0"/>
              </a:rPr>
              <a:t>Proficiency levels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799368" y="1202664"/>
            <a:ext cx="419696" cy="31611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788">
              <a:solidFill>
                <a:schemeClr val="lt1"/>
              </a:solidFill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386151" y="1182279"/>
            <a:ext cx="419696" cy="31611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788">
              <a:solidFill>
                <a:schemeClr val="lt1"/>
              </a:solidFill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4040474" y="1182279"/>
            <a:ext cx="419696" cy="31611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788">
              <a:solidFill>
                <a:schemeClr val="lt1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76503" y="4757035"/>
            <a:ext cx="4027274" cy="415498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100">
                <a:latin typeface="Century Gothic" charset="0"/>
              </a:rPr>
              <a:t>Language of the Standards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876503" y="3404156"/>
            <a:ext cx="4027274" cy="738664"/>
          </a:xfrm>
          <a:prstGeom prst="rect">
            <a:avLst/>
          </a:prstGeom>
          <a:solidFill>
            <a:schemeClr val="bg1"/>
          </a:solidFill>
          <a:ln w="38100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100">
                <a:latin typeface="Century Gothic" charset="0"/>
              </a:rPr>
              <a:t>CCSS</a:t>
            </a:r>
          </a:p>
          <a:p>
            <a:pPr algn="ctr"/>
            <a:r>
              <a:rPr lang="en-US" altLang="x-none" sz="2100">
                <a:latin typeface="Century Gothic" charset="0"/>
              </a:rPr>
              <a:t>i.e.  SL.K.1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92" y="1791620"/>
            <a:ext cx="2571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125">
            <a:off x="2386371" y="2893384"/>
            <a:ext cx="2571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125">
            <a:off x="2386371" y="4296729"/>
            <a:ext cx="2571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871" y="5663431"/>
            <a:ext cx="507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Part I: Interacting in Meaningful Ways</a:t>
            </a:r>
          </a:p>
        </p:txBody>
      </p:sp>
    </p:spTree>
    <p:extLst>
      <p:ext uri="{BB962C8B-B14F-4D97-AF65-F5344CB8AC3E}">
        <p14:creationId xmlns:p14="http://schemas.microsoft.com/office/powerpoint/2010/main" val="1869045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52 -0.55162 L 0.01419 -0.556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25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52 -0.55162 L 0.01419 -0.5569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25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7 -0.91482 L 0.04701 -0.9201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25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1" descr="picture 2016-01-13 at 2.16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94" y="1071448"/>
            <a:ext cx="2783722" cy="4475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36300" y="1118757"/>
            <a:ext cx="4583714" cy="203132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58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800" b="1">
                <a:latin typeface="Century Gothic" charset="0"/>
              </a:rPr>
              <a:t>Part II: Learning About How English Works</a:t>
            </a:r>
          </a:p>
          <a:p>
            <a:r>
              <a:rPr lang="en-US" altLang="x-none" sz="1800">
                <a:latin typeface="Century Gothic" charset="0"/>
              </a:rPr>
              <a:t>3 Processes</a:t>
            </a:r>
            <a:endParaRPr lang="en-US" altLang="x-none" sz="1800">
              <a:solidFill>
                <a:srgbClr val="008000"/>
              </a:solidFill>
              <a:latin typeface="Century Gothic" charset="0"/>
            </a:endParaRPr>
          </a:p>
          <a:p>
            <a:pPr lvl="1">
              <a:buFont typeface="News Gothic MT" charset="0"/>
              <a:buAutoNum type="alphaUcPeriod"/>
            </a:pPr>
            <a:r>
              <a:rPr lang="en-US" altLang="x-none" sz="1800">
                <a:latin typeface="Century Gothic" charset="0"/>
              </a:rPr>
              <a:t> Structuring Cohesive Texts</a:t>
            </a:r>
          </a:p>
          <a:p>
            <a:pPr lvl="1">
              <a:buFont typeface="News Gothic MT" charset="0"/>
              <a:buAutoNum type="alphaUcPeriod"/>
            </a:pPr>
            <a:r>
              <a:rPr lang="en-US" altLang="x-none" sz="1800">
                <a:latin typeface="Century Gothic" charset="0"/>
              </a:rPr>
              <a:t>Expanding and Enriching Ideas </a:t>
            </a:r>
          </a:p>
          <a:p>
            <a:pPr lvl="1">
              <a:buFont typeface="News Gothic MT" charset="0"/>
              <a:buAutoNum type="alphaUcPeriod"/>
            </a:pPr>
            <a:r>
              <a:rPr lang="en-US" altLang="x-none" sz="1800">
                <a:latin typeface="Century Gothic" charset="0"/>
              </a:rPr>
              <a:t>Connecting and Condensing Ideas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485563" y="1344703"/>
            <a:ext cx="667941" cy="31611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788">
              <a:solidFill>
                <a:schemeClr val="lt1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527911" y="2644735"/>
            <a:ext cx="667941" cy="33397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788">
              <a:solidFill>
                <a:schemeClr val="lt1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548686" y="4008171"/>
            <a:ext cx="667941" cy="3286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788">
              <a:solidFill>
                <a:schemeClr val="lt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62145" y="3250243"/>
            <a:ext cx="4557869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>
                <a:latin typeface="Century Gothic" charset="0"/>
              </a:rPr>
              <a:t>Strands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55" y="1742911"/>
            <a:ext cx="469702" cy="58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04" y="2953049"/>
            <a:ext cx="469702" cy="58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59" y="3981302"/>
            <a:ext cx="469702" cy="58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49222" y="4470188"/>
            <a:ext cx="4557869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>
                <a:latin typeface="Century Gothic" charset="0"/>
              </a:rPr>
              <a:t>Proficiency levels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421772" y="1186647"/>
            <a:ext cx="419696" cy="316111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788">
              <a:solidFill>
                <a:schemeClr val="lt1"/>
              </a:solidFill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088492" y="1186647"/>
            <a:ext cx="419696" cy="316111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788">
              <a:solidFill>
                <a:schemeClr val="lt1"/>
              </a:solidFill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704145" y="1186647"/>
            <a:ext cx="419696" cy="316111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>
            <a:outerShdw blurRad="38100" dist="25401" dir="2700000" algn="br" rotWithShape="0">
              <a:srgbClr val="00000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788">
              <a:solidFill>
                <a:schemeClr val="lt1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462146" y="4917122"/>
            <a:ext cx="4557868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>
                <a:latin typeface="Century Gothic" charset="0"/>
              </a:rPr>
              <a:t>Language of the Standards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436299" y="3713536"/>
            <a:ext cx="458371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66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>
                <a:latin typeface="Century Gothic" charset="0"/>
              </a:rPr>
              <a:t>CCSS</a:t>
            </a:r>
          </a:p>
          <a:p>
            <a:pPr algn="ctr"/>
            <a:r>
              <a:rPr lang="en-US" altLang="x-none" sz="1800">
                <a:latin typeface="Century Gothic" charset="0"/>
              </a:rPr>
              <a:t>i.e.  SL.2.1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4" y="2044277"/>
            <a:ext cx="2571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125">
            <a:off x="1892669" y="3078152"/>
            <a:ext cx="2571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125">
            <a:off x="1910530" y="4466267"/>
            <a:ext cx="2571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08871" y="5663431"/>
            <a:ext cx="507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Part II: Learning About How English Works</a:t>
            </a:r>
          </a:p>
        </p:txBody>
      </p:sp>
    </p:spTree>
    <p:extLst>
      <p:ext uri="{BB962C8B-B14F-4D97-AF65-F5344CB8AC3E}">
        <p14:creationId xmlns:p14="http://schemas.microsoft.com/office/powerpoint/2010/main" val="1301336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51 -0.55162 L 0.01419 -0.556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25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51 -0.55162 L 0.0142 -0.5569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25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71 -0.91482 L 0.047 -0.9201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255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7" y="1661309"/>
            <a:ext cx="9064453" cy="31420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556" y="3314471"/>
            <a:ext cx="8856890" cy="13746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ounded Rectangle 11"/>
          <p:cNvSpPr/>
          <p:nvPr/>
        </p:nvSpPr>
        <p:spPr>
          <a:xfrm>
            <a:off x="3859024" y="2676202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ounded Rectangle 12"/>
          <p:cNvSpPr/>
          <p:nvPr/>
        </p:nvSpPr>
        <p:spPr>
          <a:xfrm>
            <a:off x="3859024" y="2891365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ounded Rectangle 13"/>
          <p:cNvSpPr/>
          <p:nvPr/>
        </p:nvSpPr>
        <p:spPr>
          <a:xfrm>
            <a:off x="3859024" y="3136149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964901" y="2668130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7970231" y="3136149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ounded Rectangle 19"/>
          <p:cNvSpPr/>
          <p:nvPr/>
        </p:nvSpPr>
        <p:spPr>
          <a:xfrm>
            <a:off x="3859024" y="3142132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Rounded Rectangle 20"/>
          <p:cNvSpPr/>
          <p:nvPr/>
        </p:nvSpPr>
        <p:spPr>
          <a:xfrm>
            <a:off x="7964901" y="2887721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64901" y="2887721"/>
            <a:ext cx="180985" cy="1466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-16995" y="246036"/>
            <a:ext cx="9144000" cy="77656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+mn-lt"/>
              </a:rPr>
              <a:t>ELD Progress Report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Half Frame 21"/>
          <p:cNvSpPr/>
          <p:nvPr/>
        </p:nvSpPr>
        <p:spPr>
          <a:xfrm>
            <a:off x="143556" y="2230634"/>
            <a:ext cx="7085401" cy="36134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3" name="Half Frame 22"/>
          <p:cNvSpPr/>
          <p:nvPr/>
        </p:nvSpPr>
        <p:spPr>
          <a:xfrm rot="10800000" flipV="1">
            <a:off x="4039281" y="2230634"/>
            <a:ext cx="5023716" cy="291477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6127814" y="1107361"/>
            <a:ext cx="2202286" cy="900545"/>
          </a:xfrm>
          <a:prstGeom prst="wedgeRectCallout">
            <a:avLst>
              <a:gd name="adj1" fmla="val -89405"/>
              <a:gd name="adj2" fmla="val 37885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Identification of Master Plan Instructional Program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409388" y="4991778"/>
            <a:ext cx="2202286" cy="900545"/>
          </a:xfrm>
          <a:prstGeom prst="wedgeRectCallout">
            <a:avLst>
              <a:gd name="adj1" fmla="val 91146"/>
              <a:gd name="adj2" fmla="val -274423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Identification of student ELD proficiency </a:t>
            </a:r>
            <a:r>
              <a:rPr lang="en-US" b="1" dirty="0" smtClean="0">
                <a:solidFill>
                  <a:schemeClr val="tx1"/>
                </a:solidFill>
              </a:rPr>
              <a:t>level score </a:t>
            </a:r>
            <a:r>
              <a:rPr lang="en-US" b="1" dirty="0">
                <a:solidFill>
                  <a:schemeClr val="tx1"/>
                </a:solidFill>
              </a:rPr>
              <a:t>(BR, EX, or EM) within each mode and process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4996266" y="4829058"/>
            <a:ext cx="4041054" cy="1366475"/>
          </a:xfrm>
          <a:prstGeom prst="wedgeRectCallout">
            <a:avLst>
              <a:gd name="adj1" fmla="val -72454"/>
              <a:gd name="adj2" fmla="val -168842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Overall mark of progress (advanced, average, partial or limited) in ELD considering the student’s proficiency level and his/her progress based on the instruction provided for </a:t>
            </a:r>
            <a:r>
              <a:rPr lang="en-US" b="1" dirty="0" smtClean="0">
                <a:solidFill>
                  <a:schemeClr val="tx1"/>
                </a:solidFill>
              </a:rPr>
              <a:t>Part </a:t>
            </a:r>
            <a:r>
              <a:rPr lang="en-US" b="1" dirty="0">
                <a:solidFill>
                  <a:schemeClr val="tx1"/>
                </a:solidFill>
              </a:rPr>
              <a:t>I and II Standards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for the reporting period (numeric) </a:t>
            </a:r>
          </a:p>
        </p:txBody>
      </p:sp>
    </p:spTree>
    <p:extLst>
      <p:ext uri="{BB962C8B-B14F-4D97-AF65-F5344CB8AC3E}">
        <p14:creationId xmlns:p14="http://schemas.microsoft.com/office/powerpoint/2010/main" val="38570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3" grpId="0" animBg="1"/>
      <p:bldP spid="15" grpId="0" animBg="1"/>
      <p:bldP spid="19" grpId="0" animBg="1"/>
      <p:bldP spid="20" grpId="0" animBg="1"/>
      <p:bldP spid="20" grpId="1" animBg="1"/>
      <p:bldP spid="18" grpId="0" animBg="1"/>
      <p:bldP spid="3" grpId="0" animBg="1"/>
      <p:bldP spid="3" grpId="1" animBg="1"/>
      <p:bldP spid="24" grpId="0" animBg="1"/>
      <p:bldP spid="24" grpId="1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312606" y="1258151"/>
            <a:ext cx="6646402" cy="3520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47713"/>
            <a:ext cx="9144000" cy="6429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+mn-lt"/>
              </a:rPr>
              <a:t>ELD Progress Report Features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5705" y="2164557"/>
            <a:ext cx="3409682" cy="1007269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5" name="TextBox 4"/>
          <p:cNvSpPr txBox="1"/>
          <p:nvPr/>
        </p:nvSpPr>
        <p:spPr>
          <a:xfrm>
            <a:off x="1453753" y="1653237"/>
            <a:ext cx="3391634" cy="519501"/>
          </a:xfrm>
          <a:prstGeom prst="rect">
            <a:avLst/>
          </a:prstGeom>
          <a:solidFill>
            <a:srgbClr val="C7C6EA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88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PART I OF ELD STANDARDS: </a:t>
            </a:r>
          </a:p>
          <a:p>
            <a:pPr algn="ctr"/>
            <a:r>
              <a:rPr lang="en-US" sz="1388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</a:t>
            </a:r>
            <a:r>
              <a:rPr lang="en-US" sz="1388" b="1" u="sng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MODES</a:t>
            </a:r>
            <a:r>
              <a:rPr lang="en-US" sz="1388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of Communication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872425" y="2164557"/>
            <a:ext cx="2973928" cy="1007269"/>
          </a:xfrm>
          <a:prstGeom prst="rect">
            <a:avLst/>
          </a:prstGeom>
          <a:noFill/>
          <a:ln w="762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8" name="TextBox 7"/>
          <p:cNvSpPr txBox="1"/>
          <p:nvPr/>
        </p:nvSpPr>
        <p:spPr>
          <a:xfrm>
            <a:off x="4872424" y="1643853"/>
            <a:ext cx="2982917" cy="519501"/>
          </a:xfrm>
          <a:prstGeom prst="rect">
            <a:avLst/>
          </a:prstGeom>
          <a:solidFill>
            <a:srgbClr val="FFBE58"/>
          </a:solidFill>
          <a:ln w="5715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88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PART II OF ELD STANDARDS : </a:t>
            </a:r>
          </a:p>
          <a:p>
            <a:pPr algn="ctr"/>
            <a:r>
              <a:rPr lang="en-US" sz="1388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Language </a:t>
            </a:r>
            <a:r>
              <a:rPr lang="en-US" sz="1388" b="1" u="sng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PROCESSES</a:t>
            </a:r>
          </a:p>
        </p:txBody>
      </p:sp>
      <p:pic>
        <p:nvPicPr>
          <p:cNvPr id="11" name="Content Placeholder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35" y="3040473"/>
            <a:ext cx="1861179" cy="2960278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pic>
        <p:nvPicPr>
          <p:cNvPr id="12" name="Content Placeholder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88" y="3119178"/>
            <a:ext cx="2004681" cy="3047314"/>
          </a:xfrm>
          <a:prstGeom prst="rect">
            <a:avLst/>
          </a:prstGeom>
          <a:ln w="50800">
            <a:solidFill>
              <a:schemeClr val="tx2"/>
            </a:solidFill>
          </a:ln>
        </p:spPr>
      </p:pic>
      <p:sp>
        <p:nvSpPr>
          <p:cNvPr id="18" name="Rounded Rectangle 17"/>
          <p:cNvSpPr/>
          <p:nvPr/>
        </p:nvSpPr>
        <p:spPr>
          <a:xfrm>
            <a:off x="4108852" y="2894083"/>
            <a:ext cx="119818" cy="163961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ounded Rectangle 16"/>
          <p:cNvSpPr/>
          <p:nvPr/>
        </p:nvSpPr>
        <p:spPr>
          <a:xfrm>
            <a:off x="7081871" y="2661219"/>
            <a:ext cx="119818" cy="163961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/>
          <p:cNvSpPr txBox="1"/>
          <p:nvPr/>
        </p:nvSpPr>
        <p:spPr>
          <a:xfrm>
            <a:off x="4034077" y="2842888"/>
            <a:ext cx="180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+mn-lt"/>
              </a:rPr>
              <a:t>3</a:t>
            </a:r>
            <a:endParaRPr lang="en-US" sz="1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3416" y="2620088"/>
            <a:ext cx="180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+mn-lt"/>
              </a:rPr>
              <a:t>3</a:t>
            </a:r>
            <a:endParaRPr lang="en-US" sz="1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17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5" b="-2496"/>
          <a:stretch/>
        </p:blipFill>
        <p:spPr>
          <a:xfrm>
            <a:off x="876761" y="2760221"/>
            <a:ext cx="7509982" cy="2049731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31752" y="835128"/>
            <a:ext cx="2639204" cy="399905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1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58829" y="3172072"/>
            <a:ext cx="5414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58829" y="3785087"/>
            <a:ext cx="7107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408954" y="4286250"/>
            <a:ext cx="710793" cy="66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0" y="1131094"/>
            <a:ext cx="9144000" cy="9941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latin typeface="+mn-lt"/>
              </a:rPr>
              <a:t>ELD Progress </a:t>
            </a:r>
            <a:r>
              <a:rPr lang="en-US" sz="3300" b="1" dirty="0" smtClean="0">
                <a:latin typeface="+mn-lt"/>
              </a:rPr>
              <a:t>Report </a:t>
            </a:r>
            <a:r>
              <a:rPr lang="en-US" sz="3300" b="1" dirty="0">
                <a:latin typeface="+mn-lt"/>
              </a:rPr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141012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2730</TotalTime>
  <Words>1593</Words>
  <Application>Microsoft Macintosh PowerPoint</Application>
  <PresentationFormat>On-screen Show (4:3)</PresentationFormat>
  <Paragraphs>217</Paragraphs>
  <Slides>28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Abadi MT Condensed Extra Bold</vt:lpstr>
      <vt:lpstr>Arial</vt:lpstr>
      <vt:lpstr>Calibri</vt:lpstr>
      <vt:lpstr>Calibri Light</vt:lpstr>
      <vt:lpstr>Cambria</vt:lpstr>
      <vt:lpstr>Century Gothic</vt:lpstr>
      <vt:lpstr>ＭＳ Ｐゴシック</vt:lpstr>
      <vt:lpstr>ＭＳ 明朝</vt:lpstr>
      <vt:lpstr>News Gothic MT</vt:lpstr>
      <vt:lpstr>Times New Roman</vt:lpstr>
      <vt:lpstr>Wingdings</vt:lpstr>
      <vt:lpstr>Retrospect</vt:lpstr>
      <vt:lpstr>CA ELD Standards and Grading Guidance </vt:lpstr>
      <vt:lpstr>Grounding</vt:lpstr>
      <vt:lpstr>    LEARNING OUTCOMES</vt:lpstr>
      <vt:lpstr>PowerPoint Presentation</vt:lpstr>
      <vt:lpstr>PowerPoint Presentation</vt:lpstr>
      <vt:lpstr>PowerPoint Presentation</vt:lpstr>
      <vt:lpstr>ELD Progress Report</vt:lpstr>
      <vt:lpstr>ELD Progress Report Features</vt:lpstr>
      <vt:lpstr>PowerPoint Presentation</vt:lpstr>
      <vt:lpstr>PowerPoint Presentation</vt:lpstr>
      <vt:lpstr>  WHAT TO CONSIDER WHEN GRADING ENGLISH LEARNERS ON THEIR PROGRESS</vt:lpstr>
      <vt:lpstr>  CONSIDER THE FOLLOWING WHEN GRADING ELs: </vt:lpstr>
      <vt:lpstr> CONSIDER THE FOLLOWING WHEN GRADING ELs: </vt:lpstr>
      <vt:lpstr> CONSIDER THE FOLLOWING WHEN GRADING ELs: </vt:lpstr>
      <vt:lpstr> CONSIDER THE FOLLOWING WHEN GRADING ELs: </vt:lpstr>
      <vt:lpstr> CONSIDER THE FOLLOWING WHEN GRADING ELs: </vt:lpstr>
      <vt:lpstr> CONSIDER THE FOLLOWING WHEN GRADING ELs: </vt:lpstr>
      <vt:lpstr> CONSIDER THE FOLLOWING WHEN GRADING ELs: </vt:lpstr>
      <vt:lpstr>PowerPoint Presentation</vt:lpstr>
      <vt:lpstr>PowerPoint Presentation</vt:lpstr>
      <vt:lpstr>PowerPoint Presentation</vt:lpstr>
      <vt:lpstr>REFLECTION</vt:lpstr>
      <vt:lpstr>PowerPoint Presentation</vt:lpstr>
      <vt:lpstr>PowerPoint Presentation</vt:lpstr>
      <vt:lpstr>PROGRESS REPORT SCORING PROTOCOL K-6</vt:lpstr>
      <vt:lpstr>PowerPoint Presentation</vt:lpstr>
      <vt:lpstr>PowerPoint Presentation</vt:lpstr>
      <vt:lpstr>Calibration is Key!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cp:lastModifiedBy>Lai, David</cp:lastModifiedBy>
  <cp:revision>141</cp:revision>
  <dcterms:modified xsi:type="dcterms:W3CDTF">2017-10-24T23:11:05Z</dcterms:modified>
</cp:coreProperties>
</file>