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9" r:id="rId1"/>
  </p:sldMasterIdLst>
  <p:notesMasterIdLst>
    <p:notesMasterId r:id="rId8"/>
  </p:notesMasterIdLst>
  <p:handoutMasterIdLst>
    <p:handoutMasterId r:id="rId9"/>
  </p:handoutMasterIdLst>
  <p:sldIdLst>
    <p:sldId id="477" r:id="rId2"/>
    <p:sldId id="479" r:id="rId3"/>
    <p:sldId id="550" r:id="rId4"/>
    <p:sldId id="551" r:id="rId5"/>
    <p:sldId id="482" r:id="rId6"/>
    <p:sldId id="483" r:id="rId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Full" cryptAlgorithmClass="hash" cryptAlgorithmType="typeAny" cryptAlgorithmSid="4" spinCount="100000" saltData="vRZdD5EGg64fQAVPkPpW2w==" hashData="FUwPhbTerhd4Qg8F1fDrYap9YIc="/>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EEE1"/>
    <a:srgbClr val="F58874"/>
    <a:srgbClr val="E739EA"/>
    <a:srgbClr val="A600A7"/>
    <a:srgbClr val="930094"/>
    <a:srgbClr val="C66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7E2D10-1355-4847-ADC0-6B06BE29C70B}">
  <a:tblStyle styleId="{D77E2D10-1355-4847-ADC0-6B06BE29C70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F1FA"/>
          </a:solidFill>
        </a:fill>
      </a:tcStyle>
    </a:wholeTbl>
    <a:band1H>
      <a:tcStyle>
        <a:tcBdr/>
        <a:fill>
          <a:solidFill>
            <a:srgbClr val="CBE2F5"/>
          </a:solidFill>
        </a:fill>
      </a:tcStyle>
    </a:band1H>
    <a:band1V>
      <a:tcStyle>
        <a:tcBdr/>
        <a:fill>
          <a:solidFill>
            <a:srgbClr val="CBE2F5"/>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EE6DB36-2610-4924-BC52-3A35232173F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4" autoAdjust="0"/>
    <p:restoredTop sz="71150" autoAdjust="0"/>
  </p:normalViewPr>
  <p:slideViewPr>
    <p:cSldViewPr snapToGrid="0" snapToObjects="1">
      <p:cViewPr>
        <p:scale>
          <a:sx n="77" d="100"/>
          <a:sy n="77" d="100"/>
        </p:scale>
        <p:origin x="120" y="-232"/>
      </p:cViewPr>
      <p:guideLst>
        <p:guide orient="horz" pos="2160"/>
        <p:guide pos="2880"/>
      </p:guideLst>
    </p:cSldViewPr>
  </p:slideViewPr>
  <p:outlineViewPr>
    <p:cViewPr>
      <p:scale>
        <a:sx n="33" d="100"/>
        <a:sy n="33" d="100"/>
      </p:scale>
      <p:origin x="0" y="-91304"/>
    </p:cViewPr>
  </p:outlineViewPr>
  <p:notesTextViewPr>
    <p:cViewPr>
      <p:scale>
        <a:sx n="100" d="100"/>
        <a:sy n="100" d="100"/>
      </p:scale>
      <p:origin x="0" y="0"/>
    </p:cViewPr>
  </p:notesTextViewPr>
  <p:sorterViewPr>
    <p:cViewPr>
      <p:scale>
        <a:sx n="110" d="100"/>
        <a:sy n="110" d="100"/>
      </p:scale>
      <p:origin x="0" y="3152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37CB0B-17CE-2240-91DD-A0E25FA9220B}" type="datetimeFigureOut">
              <a:rPr lang="en-US" smtClean="0"/>
              <a:t>8/10/17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679293-DB34-BA4B-9E8F-62EE3DCE2AD5}" type="slidenum">
              <a:rPr lang="en-US" smtClean="0"/>
              <a:t>‹#›</a:t>
            </a:fld>
            <a:endParaRPr lang="en-US" dirty="0"/>
          </a:p>
        </p:txBody>
      </p:sp>
    </p:spTree>
    <p:extLst>
      <p:ext uri="{BB962C8B-B14F-4D97-AF65-F5344CB8AC3E}">
        <p14:creationId xmlns:p14="http://schemas.microsoft.com/office/powerpoint/2010/main" val="346776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5018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6" name="Shape 50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Optional</a:t>
            </a:r>
            <a:r>
              <a:rPr lang="en-US" sz="1200" b="1" i="0" u="none" strike="noStrike" cap="none" baseline="0" dirty="0" smtClean="0">
                <a:solidFill>
                  <a:schemeClr val="dk1"/>
                </a:solidFill>
                <a:latin typeface="Calibri"/>
                <a:ea typeface="Calibri"/>
                <a:cs typeface="Calibri"/>
                <a:sym typeface="Calibri"/>
              </a:rPr>
              <a:t> ELPAC Awareness Module Follow-up</a:t>
            </a: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30 </a:t>
            </a:r>
            <a:r>
              <a:rPr lang="en-US" sz="1200" b="0" i="0" u="none" strike="noStrike" cap="none" dirty="0" smtClean="0">
                <a:solidFill>
                  <a:schemeClr val="dk1"/>
                </a:solidFill>
                <a:latin typeface="Calibri"/>
                <a:ea typeface="Calibri"/>
                <a:cs typeface="Calibri"/>
                <a:sym typeface="Calibri"/>
              </a:rPr>
              <a:t>seconds</a:t>
            </a:r>
          </a:p>
          <a:p>
            <a:r>
              <a:rPr lang="en-US" sz="1200" b="0" i="0" u="none" strike="noStrike" kern="1200" cap="none" dirty="0" smtClean="0">
                <a:solidFill>
                  <a:schemeClr val="dk1"/>
                </a:solidFill>
                <a:effectLst/>
                <a:latin typeface="Calibri"/>
                <a:ea typeface="Calibri"/>
                <a:cs typeface="Calibri"/>
                <a:sym typeface="Calibri"/>
              </a:rPr>
              <a:t>Welcome Participants. </a:t>
            </a:r>
          </a:p>
          <a:p>
            <a:r>
              <a:rPr lang="en-US" sz="1200" b="0" i="0" u="none" strike="noStrike" kern="1200" cap="none" dirty="0" smtClean="0">
                <a:solidFill>
                  <a:schemeClr val="dk1"/>
                </a:solidFill>
                <a:effectLst/>
                <a:latin typeface="Calibri"/>
                <a:ea typeface="Calibri"/>
                <a:cs typeface="Calibri"/>
                <a:sym typeface="Calibri"/>
              </a:rPr>
              <a:t>In the banked time module, we looked in depth at one task type-Summarize an Academic Presentation. Today, you and your group will unpack a task for your grade span/content area and share your learnings with other groups to further understand the instructional implications of ELPAC.</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*Slide information adapted from CABE provided materials</a:t>
            </a:r>
            <a:r>
              <a:rPr lang="en-US" dirty="0" smtClean="0">
                <a:effectLst/>
              </a:rPr>
              <a:t> </a:t>
            </a:r>
            <a:endParaRPr lang="en-US" sz="1200" b="0" i="0" u="none" strike="noStrike" cap="none" dirty="0" smtClean="0">
              <a:solidFill>
                <a:schemeClr val="dk1"/>
              </a:solidFill>
              <a:latin typeface="Calibri"/>
              <a:ea typeface="Calibri"/>
              <a:cs typeface="Calibri"/>
              <a:sym typeface="Calibri"/>
            </a:endParaRPr>
          </a:p>
        </p:txBody>
      </p:sp>
      <p:sp>
        <p:nvSpPr>
          <p:cNvPr id="507" name="Shape 50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418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2 minutes</a:t>
            </a: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Participants will get</a:t>
            </a:r>
            <a:r>
              <a:rPr lang="en-US" sz="1200" b="0" i="0" u="none" strike="noStrike" cap="none" baseline="0" dirty="0" smtClean="0">
                <a:solidFill>
                  <a:schemeClr val="dk1"/>
                </a:solidFill>
                <a:latin typeface="Calibri"/>
                <a:ea typeface="Calibri"/>
                <a:cs typeface="Calibri"/>
                <a:sym typeface="Calibri"/>
              </a:rPr>
              <a:t> in a group of three to four by grade spans (K,1, 2-5, 6-12) or content area.</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Distribute handouts 8 and 9.</a:t>
            </a:r>
          </a:p>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Display</a:t>
            </a:r>
            <a:r>
              <a:rPr lang="en-US" sz="1200" b="0" i="0" u="none" strike="noStrike" cap="none" baseline="0" dirty="0" smtClean="0">
                <a:solidFill>
                  <a:schemeClr val="dk1"/>
                </a:solidFill>
                <a:latin typeface="Calibri"/>
                <a:ea typeface="Calibri"/>
                <a:cs typeface="Calibri"/>
                <a:sym typeface="Calibri"/>
              </a:rPr>
              <a:t> documents as you read the slide. </a:t>
            </a:r>
            <a:r>
              <a:rPr lang="en-US" sz="1200" b="0" i="0" u="none" strike="noStrike" cap="none" dirty="0" smtClean="0">
                <a:solidFill>
                  <a:schemeClr val="dk1"/>
                </a:solidFill>
                <a:latin typeface="Calibri"/>
                <a:ea typeface="Calibri"/>
                <a:cs typeface="Calibri"/>
                <a:sym typeface="Calibri"/>
              </a:rPr>
              <a:t>Give</a:t>
            </a:r>
            <a:r>
              <a:rPr lang="en-US" sz="1200" b="0" i="0" u="none" strike="noStrike" cap="none" baseline="0" dirty="0" smtClean="0">
                <a:solidFill>
                  <a:schemeClr val="dk1"/>
                </a:solidFill>
                <a:latin typeface="Calibri"/>
                <a:ea typeface="Calibri"/>
                <a:cs typeface="Calibri"/>
                <a:sym typeface="Calibri"/>
              </a:rPr>
              <a:t> participants time to skim the documents. </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baseline="0" dirty="0" smtClean="0"/>
              <a:t>Adapted from CABE provided materials</a:t>
            </a:r>
            <a:endParaRPr lang="en-US" dirty="0" smtClean="0"/>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13" name="Shape 5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2802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7 minutes total</a:t>
            </a:r>
          </a:p>
          <a:p>
            <a:r>
              <a:rPr lang="en-US" sz="1200" b="0" i="0" u="none" strike="noStrike" kern="1200" cap="none" dirty="0" smtClean="0">
                <a:solidFill>
                  <a:schemeClr val="dk1"/>
                </a:solidFill>
                <a:effectLst/>
                <a:latin typeface="Calibri"/>
                <a:ea typeface="Calibri"/>
                <a:cs typeface="Calibri"/>
                <a:sym typeface="Calibri"/>
              </a:rPr>
              <a:t>2 minutes--Take participants through the completed template by clicking animation and reading each section. </a:t>
            </a:r>
          </a:p>
          <a:p>
            <a:r>
              <a:rPr lang="en-US" sz="1200" b="0" i="0" u="none" strike="noStrike" kern="1200" cap="none" dirty="0" smtClean="0">
                <a:solidFill>
                  <a:schemeClr val="dk1"/>
                </a:solidFill>
                <a:effectLst/>
                <a:latin typeface="Calibri"/>
                <a:ea typeface="Calibri"/>
                <a:cs typeface="Calibri"/>
                <a:sym typeface="Calibri"/>
              </a:rPr>
              <a:t>5 minutes--Distribute large tasks. Have participants plan.</a:t>
            </a:r>
          </a:p>
          <a:p>
            <a:r>
              <a:rPr lang="en-US" sz="1200" b="1" i="0" u="none" strike="noStrike" kern="1200" cap="none" dirty="0" smtClean="0">
                <a:solidFill>
                  <a:schemeClr val="dk1"/>
                </a:solidFill>
                <a:effectLst/>
                <a:latin typeface="Calibri"/>
                <a:ea typeface="Calibri"/>
                <a:cs typeface="Calibri"/>
                <a:sym typeface="Calibri"/>
              </a:rPr>
              <a:t>Note:</a:t>
            </a:r>
            <a:r>
              <a:rPr lang="en-US" sz="1200" b="0" i="0" u="none" strike="noStrike" kern="1200" cap="none" dirty="0" smtClean="0">
                <a:solidFill>
                  <a:schemeClr val="dk1"/>
                </a:solidFill>
                <a:effectLst/>
                <a:latin typeface="Calibri"/>
                <a:ea typeface="Calibri"/>
                <a:cs typeface="Calibri"/>
                <a:sym typeface="Calibri"/>
              </a:rPr>
              <a:t> Embedded standards are ELD standard(s) needed to perform task which have not been called out in a task type. For example, Summarize an Academic Task requires a student to listen actively (Part I B 5), although only Part I C 9-Presenting is referred to. An ELPAC task may or may not have embedded standards.</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*Slide information adapted from CABE provided materials</a:t>
            </a:r>
            <a:r>
              <a:rPr lang="en-US" dirty="0" smtClean="0">
                <a:effectLst/>
              </a:rPr>
              <a:t>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35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30 minutes</a:t>
            </a: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Remind participants that their chart will just look like a large template.</a:t>
            </a:r>
            <a:r>
              <a:rPr lang="en-US" sz="1200" b="0" i="0" u="none" strike="noStrike" cap="none" baseline="0" dirty="0" smtClean="0">
                <a:solidFill>
                  <a:schemeClr val="dk1"/>
                </a:solidFill>
                <a:latin typeface="Calibri"/>
                <a:ea typeface="Calibri"/>
                <a:cs typeface="Calibri"/>
                <a:sym typeface="Calibri"/>
              </a:rPr>
              <a:t> This is everything in the template, just called out.</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Participants</a:t>
            </a:r>
            <a:r>
              <a:rPr lang="en-US" sz="1200" b="0" i="0" u="none" strike="noStrike" cap="none" baseline="0" dirty="0" smtClean="0">
                <a:solidFill>
                  <a:schemeClr val="dk1"/>
                </a:solidFill>
                <a:latin typeface="Calibri"/>
                <a:ea typeface="Calibri"/>
                <a:cs typeface="Calibri"/>
                <a:sym typeface="Calibri"/>
              </a:rPr>
              <a:t> create their posters. </a:t>
            </a:r>
            <a:r>
              <a:rPr lang="en-US" sz="1200" b="0" i="0" u="none" strike="noStrike" kern="1200" cap="none" dirty="0" smtClean="0">
                <a:solidFill>
                  <a:schemeClr val="dk1"/>
                </a:solidFill>
                <a:effectLst/>
                <a:latin typeface="Calibri"/>
                <a:ea typeface="Calibri"/>
                <a:cs typeface="Calibri"/>
                <a:sym typeface="Calibri"/>
              </a:rPr>
              <a:t>Check in with group and timekeepers at 15 and 5 minute mark.</a:t>
            </a:r>
            <a:r>
              <a:rPr lang="en-US" dirty="0" smtClean="0">
                <a:effectLst/>
              </a:rPr>
              <a:t> </a:t>
            </a:r>
          </a:p>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baseline="0" dirty="0" smtClean="0"/>
              <a:t>Adapted from CABE provided materials</a:t>
            </a:r>
            <a:endParaRPr lang="en-US" dirty="0" smtClean="0"/>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61" name="Shape 5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398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15 minutes</a:t>
            </a: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Gallery walk option A: </a:t>
            </a:r>
            <a:r>
              <a:rPr lang="en-US" sz="1200" b="0" i="0" u="none" strike="noStrike" kern="1200" cap="none" dirty="0" smtClean="0">
                <a:solidFill>
                  <a:schemeClr val="dk1"/>
                </a:solidFill>
                <a:effectLst/>
                <a:latin typeface="Calibri"/>
                <a:ea typeface="Calibri"/>
                <a:cs typeface="Calibri"/>
                <a:sym typeface="Calibri"/>
              </a:rPr>
              <a:t>At end of time creating poster, have group stand in front of their poster, do fickle finger of fate to select spokesperson (everyone puts their finger in the air, at the count of 3, point to who you want to present for your group, the person with the most people pointing at them shares, or chooses someone else to share). </a:t>
            </a:r>
            <a:r>
              <a:rPr lang="en-US" sz="1200" b="0" i="0" u="none" strike="noStrike" cap="none" baseline="0" dirty="0" smtClean="0">
                <a:solidFill>
                  <a:schemeClr val="dk1"/>
                </a:solidFill>
                <a:latin typeface="Calibri"/>
                <a:ea typeface="Calibri"/>
                <a:cs typeface="Calibri"/>
                <a:sym typeface="Calibri"/>
              </a:rPr>
              <a:t> and have groups assign timekeeper, move clockwise each minute or so. Check in with groups for first few rotations to ensure that time is monitored.  </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Option B (little time for gallery walk): Groups stand in front of their poster to begin a self-guided tour moving clockwise. They may return to their seats when done.</a:t>
            </a:r>
            <a:endParaRPr sz="1200" b="0" i="0" u="none" strike="noStrike" cap="none" dirty="0">
              <a:solidFill>
                <a:schemeClr val="dk1"/>
              </a:solidFill>
              <a:latin typeface="Calibri"/>
              <a:ea typeface="Calibri"/>
              <a:cs typeface="Calibri"/>
              <a:sym typeface="Calibri"/>
            </a:endParaRPr>
          </a:p>
        </p:txBody>
      </p:sp>
      <p:sp>
        <p:nvSpPr>
          <p:cNvPr id="567" name="Shape 5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846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4 minutes</a:t>
            </a: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Read slide. Give participants time to write.</a:t>
            </a:r>
            <a:r>
              <a:rPr lang="en-US" sz="1200" b="0" i="0" u="none" strike="noStrike" cap="none" baseline="0" dirty="0" smtClean="0">
                <a:solidFill>
                  <a:schemeClr val="dk1"/>
                </a:solidFill>
                <a:latin typeface="Calibri"/>
                <a:ea typeface="Calibri"/>
                <a:cs typeface="Calibri"/>
                <a:sym typeface="Calibri"/>
              </a:rPr>
              <a:t> Ask 1-2 participants to share their next steps. </a:t>
            </a:r>
            <a:r>
              <a:rPr lang="en-US" sz="1200" b="0" i="0" u="none" strike="noStrike" cap="none" baseline="0" smtClean="0">
                <a:solidFill>
                  <a:schemeClr val="dk1"/>
                </a:solidFill>
                <a:latin typeface="Calibri"/>
                <a:ea typeface="Calibri"/>
                <a:cs typeface="Calibri"/>
                <a:sym typeface="Calibri"/>
              </a:rPr>
              <a:t>Consider participants’ </a:t>
            </a:r>
            <a:r>
              <a:rPr lang="en-US" sz="1200" b="0" i="0" u="none" strike="noStrike" cap="none" baseline="0" dirty="0" smtClean="0">
                <a:solidFill>
                  <a:schemeClr val="dk1"/>
                </a:solidFill>
                <a:latin typeface="Calibri"/>
                <a:ea typeface="Calibri"/>
                <a:cs typeface="Calibri"/>
                <a:sym typeface="Calibri"/>
              </a:rPr>
              <a:t>feedback in implementing follow-up professional development.</a:t>
            </a:r>
            <a:endParaRPr sz="1200" b="0" i="0" u="none" strike="noStrike" cap="none" dirty="0">
              <a:solidFill>
                <a:schemeClr val="dk1"/>
              </a:solidFill>
              <a:latin typeface="Calibri"/>
              <a:ea typeface="Calibri"/>
              <a:cs typeface="Calibri"/>
              <a:sym typeface="Calibri"/>
            </a:endParaRPr>
          </a:p>
        </p:txBody>
      </p:sp>
      <p:sp>
        <p:nvSpPr>
          <p:cNvPr id="574" name="Shape 5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111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900" b="0" i="0" u="none" strike="noStrike" cap="none" smtClean="0">
                <a:solidFill>
                  <a:srgbClr val="888888"/>
                </a:solidFill>
                <a:latin typeface="Arial"/>
                <a:ea typeface="Arial"/>
                <a:cs typeface="Arial"/>
                <a:sym typeface="Arial"/>
              </a:rPr>
              <a:t>‹#›</a:t>
            </a:fld>
            <a:endParaRPr lang="en-US" sz="9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lnSpc>
                <a:spcPct val="100000"/>
              </a:lnSpc>
              <a:spcBef>
                <a:spcPts val="0"/>
              </a:spcBef>
              <a:spcAft>
                <a:spcPts val="0"/>
              </a:spcAft>
              <a:buClr>
                <a:schemeClr val="dk2"/>
              </a:buClr>
              <a:buSzPct val="25000"/>
              <a:buFont typeface="Calibri"/>
              <a:buNone/>
            </a:pPr>
            <a:fld id="{00000000-1234-1234-1234-123412341234}" type="slidenum">
              <a:rPr lang="en-US" sz="1050" b="0" i="0" u="none" strike="noStrike" cap="none" smtClean="0">
                <a:solidFill>
                  <a:schemeClr val="dk2"/>
                </a:solidFill>
                <a:latin typeface="Calibri"/>
                <a:ea typeface="Calibri"/>
                <a:cs typeface="Calibri"/>
                <a:sym typeface="Calibri"/>
              </a:rPr>
              <a:t>‹#›</a:t>
            </a:fld>
            <a:endParaRPr lang="en-US" sz="1050" b="0" i="0" u="none" strike="noStrike" cap="none" dirty="0">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a:t>
            </a:fld>
            <a:endParaRPr lang="en-US" sz="1050" b="0" i="0" u="none" strike="noStrike" cap="none" dirty="0">
              <a:solidFill>
                <a:srgbClr val="FFFFFF"/>
              </a:solidFill>
              <a:latin typeface="Calibri"/>
              <a:ea typeface="Calibri"/>
              <a:cs typeface="Calibri"/>
              <a:sym typeface="Calibri"/>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9299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5" Type="http://schemas.openxmlformats.org/officeDocument/2006/relationships/image" Target="../media/image5.png"/><Relationship Id="rId6"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rtl="0">
              <a:lnSpc>
                <a:spcPct val="85000"/>
              </a:lnSpc>
              <a:spcBef>
                <a:spcPts val="0"/>
              </a:spcBef>
              <a:buClr>
                <a:srgbClr val="262626"/>
              </a:buClr>
              <a:buSzPct val="25000"/>
              <a:buFont typeface="Garamond"/>
              <a:buNone/>
            </a:pPr>
            <a:r>
              <a:rPr lang="en-US" sz="8000" b="1" i="0" u="none" strike="noStrike" cap="none" dirty="0" smtClean="0">
                <a:solidFill>
                  <a:srgbClr val="262626"/>
                </a:solidFill>
                <a:latin typeface="Century Gothic" charset="0"/>
                <a:ea typeface="Century Gothic" charset="0"/>
                <a:cs typeface="Century Gothic" charset="0"/>
                <a:sym typeface="Garamond"/>
              </a:rPr>
              <a:t>Unpack </a:t>
            </a:r>
            <a:r>
              <a:rPr lang="en-US" b="1" dirty="0" smtClean="0">
                <a:solidFill>
                  <a:srgbClr val="262626"/>
                </a:solidFill>
                <a:latin typeface="Century Gothic" charset="0"/>
                <a:ea typeface="Century Gothic" charset="0"/>
                <a:cs typeface="Century Gothic" charset="0"/>
                <a:sym typeface="Garamond"/>
              </a:rPr>
              <a:t>the</a:t>
            </a:r>
            <a:r>
              <a:rPr lang="en-US" sz="8000" b="1" i="0" u="none" strike="noStrike" cap="none" dirty="0" smtClean="0">
                <a:solidFill>
                  <a:srgbClr val="262626"/>
                </a:solidFill>
                <a:latin typeface="Century Gothic" charset="0"/>
                <a:ea typeface="Century Gothic" charset="0"/>
                <a:cs typeface="Century Gothic" charset="0"/>
                <a:sym typeface="Garamond"/>
              </a:rPr>
              <a:t> </a:t>
            </a:r>
            <a:r>
              <a:rPr lang="en-US" sz="8000" b="1" i="0" u="none" strike="noStrike" cap="none" dirty="0">
                <a:solidFill>
                  <a:srgbClr val="262626"/>
                </a:solidFill>
                <a:latin typeface="Century Gothic" charset="0"/>
                <a:ea typeface="Century Gothic" charset="0"/>
                <a:cs typeface="Century Gothic" charset="0"/>
                <a:sym typeface="Garamond"/>
              </a:rPr>
              <a:t>ELPAC </a:t>
            </a:r>
            <a:r>
              <a:rPr lang="en-US" sz="8000" b="1" i="0" u="none" strike="noStrike" cap="none" dirty="0" smtClean="0">
                <a:solidFill>
                  <a:srgbClr val="262626"/>
                </a:solidFill>
                <a:latin typeface="Century Gothic" charset="0"/>
                <a:ea typeface="Century Gothic" charset="0"/>
                <a:cs typeface="Century Gothic" charset="0"/>
                <a:sym typeface="Garamond"/>
              </a:rPr>
              <a:t>Tasks!</a:t>
            </a:r>
            <a:endParaRPr lang="en-US" sz="8000" b="1" i="0" u="none" strike="noStrike" cap="none" dirty="0">
              <a:solidFill>
                <a:srgbClr val="262626"/>
              </a:solidFill>
              <a:latin typeface="Century Gothic" charset="0"/>
              <a:ea typeface="Century Gothic" charset="0"/>
              <a:cs typeface="Century Gothic" charset="0"/>
              <a:sym typeface="Garamond"/>
            </a:endParaRPr>
          </a:p>
        </p:txBody>
      </p:sp>
      <p:sp>
        <p:nvSpPr>
          <p:cNvPr id="2" name="Text Placeholder 1"/>
          <p:cNvSpPr>
            <a:spLocks noGrp="1"/>
          </p:cNvSpPr>
          <p:nvPr>
            <p:ph type="body" idx="1"/>
          </p:nvPr>
        </p:nvSpPr>
        <p:spPr/>
        <p:txBody>
          <a:bodyPr/>
          <a:lstStyle/>
          <a:p>
            <a:pPr algn="ctr"/>
            <a:r>
              <a:rPr lang="en-US" dirty="0" smtClean="0">
                <a:latin typeface="Century Gothic" charset="0"/>
                <a:ea typeface="Century Gothic" charset="0"/>
                <a:cs typeface="Century Gothic" charset="0"/>
              </a:rPr>
              <a:t>ELPAC Awareness Module </a:t>
            </a:r>
          </a:p>
          <a:p>
            <a:pPr algn="ctr"/>
            <a:r>
              <a:rPr lang="en-US" dirty="0" smtClean="0">
                <a:latin typeface="Century Gothic" charset="0"/>
                <a:ea typeface="Century Gothic" charset="0"/>
                <a:cs typeface="Century Gothic" charset="0"/>
              </a:rPr>
              <a:t>Follow-up</a:t>
            </a:r>
          </a:p>
          <a:p>
            <a:pPr algn="ctr"/>
            <a:endParaRPr lang="en-US" dirty="0">
              <a:latin typeface="Century Gothic" charset="0"/>
              <a:ea typeface="Century Gothic" charset="0"/>
              <a:cs typeface="Century Gothic" charset="0"/>
            </a:endParaRPr>
          </a:p>
        </p:txBody>
      </p:sp>
      <p:pic>
        <p:nvPicPr>
          <p:cNvPr id="4" name="Picture 3" descr="Description: LAUSD"/>
          <p:cNvPicPr/>
          <p:nvPr/>
        </p:nvPicPr>
        <p:blipFill>
          <a:blip r:embed="rId3">
            <a:extLst>
              <a:ext uri="{28A0092B-C50C-407E-A947-70E740481C1C}">
                <a14:useLocalDpi xmlns:a14="http://schemas.microsoft.com/office/drawing/2010/main" val="0"/>
              </a:ext>
            </a:extLst>
          </a:blip>
          <a:srcRect/>
          <a:stretch>
            <a:fillRect/>
          </a:stretch>
        </p:blipFill>
        <p:spPr bwMode="auto">
          <a:xfrm>
            <a:off x="310588" y="4610810"/>
            <a:ext cx="1392706" cy="1288923"/>
          </a:xfrm>
          <a:prstGeom prst="rect">
            <a:avLst/>
          </a:prstGeom>
          <a:noFill/>
          <a:ln>
            <a:noFill/>
          </a:ln>
        </p:spPr>
      </p:pic>
      <p:pic>
        <p:nvPicPr>
          <p:cNvPr id="5" name="Shape 436"/>
          <p:cNvPicPr preferRelativeResize="0"/>
          <p:nvPr/>
        </p:nvPicPr>
        <p:blipFill rotWithShape="1">
          <a:blip r:embed="rId4">
            <a:alphaModFix/>
          </a:blip>
          <a:srcRect/>
          <a:stretch/>
        </p:blipFill>
        <p:spPr>
          <a:xfrm>
            <a:off x="7447414" y="4648623"/>
            <a:ext cx="1310368" cy="1358898"/>
          </a:xfrm>
          <a:prstGeom prst="rect">
            <a:avLst/>
          </a:prstGeom>
          <a:noFill/>
          <a:ln>
            <a:noFill/>
          </a:ln>
        </p:spPr>
      </p:pic>
    </p:spTree>
    <p:extLst>
      <p:ext uri="{BB962C8B-B14F-4D97-AF65-F5344CB8AC3E}">
        <p14:creationId xmlns:p14="http://schemas.microsoft.com/office/powerpoint/2010/main" val="613292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Shape 515"/>
          <p:cNvPicPr preferRelativeResize="0"/>
          <p:nvPr/>
        </p:nvPicPr>
        <p:blipFill rotWithShape="1">
          <a:blip r:embed="rId3">
            <a:alphaModFix/>
          </a:blip>
          <a:srcRect/>
          <a:stretch/>
        </p:blipFill>
        <p:spPr>
          <a:xfrm>
            <a:off x="4522651" y="1188419"/>
            <a:ext cx="2223062" cy="2999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6" name="Shape 516"/>
          <p:cNvSpPr txBox="1">
            <a:spLocks noGrp="1"/>
          </p:cNvSpPr>
          <p:nvPr>
            <p:ph type="title" idx="4294967295"/>
          </p:nvPr>
        </p:nvSpPr>
        <p:spPr>
          <a:xfrm>
            <a:off x="-293031" y="168275"/>
            <a:ext cx="9859963" cy="917575"/>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F3F3F"/>
              </a:buClr>
              <a:buSzPct val="25000"/>
              <a:buFont typeface="Garamond"/>
              <a:buNone/>
            </a:pPr>
            <a:r>
              <a:rPr lang="en-US" sz="4000" b="1" i="0" u="none" strike="noStrike" cap="none" dirty="0">
                <a:solidFill>
                  <a:schemeClr val="dk1"/>
                </a:solidFill>
                <a:latin typeface="Century Gothic" charset="0"/>
                <a:ea typeface="Century Gothic" charset="0"/>
                <a:cs typeface="Century Gothic" charset="0"/>
                <a:sym typeface="Garamond"/>
              </a:rPr>
              <a:t>Collaborating to Unpack the ELPAC</a:t>
            </a:r>
          </a:p>
        </p:txBody>
      </p:sp>
      <p:sp>
        <p:nvSpPr>
          <p:cNvPr id="517" name="Shape 517"/>
          <p:cNvSpPr txBox="1">
            <a:spLocks noGrp="1"/>
          </p:cNvSpPr>
          <p:nvPr>
            <p:ph idx="4294967295"/>
          </p:nvPr>
        </p:nvSpPr>
        <p:spPr>
          <a:xfrm>
            <a:off x="169333" y="1085850"/>
            <a:ext cx="4165600" cy="4351338"/>
          </a:xfrm>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000" b="0" i="0" u="none" strike="noStrike" cap="none" dirty="0">
                <a:solidFill>
                  <a:schemeClr val="dk1"/>
                </a:solidFill>
                <a:latin typeface="Century Gothic" charset="0"/>
                <a:ea typeface="Century Gothic" charset="0"/>
                <a:cs typeface="Century Gothic" charset="0"/>
                <a:sym typeface="Garamond"/>
              </a:rPr>
              <a:t>With your group of four, choose an ELPAC Task</a:t>
            </a:r>
          </a:p>
          <a:p>
            <a:pPr marL="0" marR="0" lvl="0" indent="0" algn="l" rtl="0">
              <a:lnSpc>
                <a:spcPct val="90000"/>
              </a:lnSpc>
              <a:spcBef>
                <a:spcPts val="1400"/>
              </a:spcBef>
              <a:spcAft>
                <a:spcPts val="0"/>
              </a:spcAft>
              <a:buClr>
                <a:schemeClr val="accent1"/>
              </a:buClr>
              <a:buSzPct val="25000"/>
              <a:buFont typeface="Arial"/>
              <a:buNone/>
            </a:pPr>
            <a:r>
              <a:rPr lang="en-US" sz="3000" b="0" i="0" u="none" strike="noStrike" cap="none" dirty="0">
                <a:solidFill>
                  <a:schemeClr val="dk1"/>
                </a:solidFill>
                <a:latin typeface="Century Gothic" charset="0"/>
                <a:ea typeface="Century Gothic" charset="0"/>
                <a:cs typeface="Century Gothic" charset="0"/>
                <a:sym typeface="Garamond"/>
              </a:rPr>
              <a:t>Refer to your:</a:t>
            </a:r>
          </a:p>
          <a:p>
            <a:pPr marL="749808" marR="0" lvl="1" indent="-457708" algn="l" rtl="0">
              <a:lnSpc>
                <a:spcPct val="90000"/>
              </a:lnSpc>
              <a:spcBef>
                <a:spcPts val="1400"/>
              </a:spcBef>
              <a:spcAft>
                <a:spcPts val="0"/>
              </a:spcAft>
              <a:buClr>
                <a:schemeClr val="dk1"/>
              </a:buClr>
              <a:buSzPct val="100960"/>
              <a:buFont typeface="Arial"/>
              <a:buChar char="•"/>
            </a:pPr>
            <a:r>
              <a:rPr lang="en-US" sz="3000" b="0" i="0" u="none" strike="noStrike" cap="none" dirty="0" smtClean="0">
                <a:solidFill>
                  <a:schemeClr val="dk1"/>
                </a:solidFill>
                <a:latin typeface="Century Gothic" charset="0"/>
                <a:ea typeface="Century Gothic" charset="0"/>
                <a:cs typeface="Century Gothic" charset="0"/>
                <a:sym typeface="Garamond"/>
              </a:rPr>
              <a:t>“ELPAC Task Planner” instructions and template</a:t>
            </a:r>
            <a:endParaRPr lang="en-US" sz="3000" b="0" i="0" u="none" strike="noStrike" cap="none" dirty="0">
              <a:solidFill>
                <a:schemeClr val="dk1"/>
              </a:solidFill>
              <a:latin typeface="Century Gothic" charset="0"/>
              <a:ea typeface="Century Gothic" charset="0"/>
              <a:cs typeface="Century Gothic" charset="0"/>
              <a:sym typeface="Garamond"/>
            </a:endParaRPr>
          </a:p>
          <a:p>
            <a:pPr marL="749808" marR="0" lvl="1" indent="-457708" algn="l" rtl="0">
              <a:lnSpc>
                <a:spcPct val="90000"/>
              </a:lnSpc>
              <a:spcBef>
                <a:spcPts val="1400"/>
              </a:spcBef>
              <a:spcAft>
                <a:spcPts val="0"/>
              </a:spcAft>
              <a:buClr>
                <a:schemeClr val="dk1"/>
              </a:buClr>
              <a:buSzPct val="100960"/>
              <a:buFont typeface="Arial"/>
              <a:buChar char="•"/>
            </a:pPr>
            <a:r>
              <a:rPr lang="en-US" sz="3000" b="0" i="0" u="none" strike="noStrike" cap="none" dirty="0">
                <a:solidFill>
                  <a:schemeClr val="dk1"/>
                </a:solidFill>
                <a:latin typeface="Century Gothic" charset="0"/>
                <a:ea typeface="Century Gothic" charset="0"/>
                <a:cs typeface="Century Gothic" charset="0"/>
                <a:sym typeface="Garamond"/>
              </a:rPr>
              <a:t>ELD Standards at a Glance</a:t>
            </a:r>
          </a:p>
          <a:p>
            <a:pPr marL="342900" marR="0" lvl="0" indent="-342900" algn="l" rtl="0">
              <a:lnSpc>
                <a:spcPct val="90000"/>
              </a:lnSpc>
              <a:spcBef>
                <a:spcPts val="140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p:txBody>
      </p:sp>
      <p:pic>
        <p:nvPicPr>
          <p:cNvPr id="3" name="Picture 2" descr="ELPAC Task Planner Instructions Pic.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370667"/>
            <a:ext cx="2528935" cy="3402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Shape 496"/>
          <p:cNvPicPr preferRelativeResize="0"/>
          <p:nvPr/>
        </p:nvPicPr>
        <p:blipFill rotWithShape="1">
          <a:blip r:embed="rId5">
            <a:alphaModFix/>
          </a:blip>
          <a:srcRect/>
          <a:stretch/>
        </p:blipFill>
        <p:spPr>
          <a:xfrm>
            <a:off x="7154401" y="4066158"/>
            <a:ext cx="1864339" cy="261668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352"/>
              </a:srgbClr>
            </a:outerShdw>
          </a:effectLst>
        </p:spPr>
      </p:pic>
      <p:sp>
        <p:nvSpPr>
          <p:cNvPr id="10" name="Shape 324"/>
          <p:cNvSpPr txBox="1"/>
          <p:nvPr/>
        </p:nvSpPr>
        <p:spPr>
          <a:xfrm>
            <a:off x="4522651" y="6201637"/>
            <a:ext cx="1984475" cy="305490"/>
          </a:xfrm>
          <a:prstGeom prst="rect">
            <a:avLst/>
          </a:prstGeom>
          <a:solidFill>
            <a:srgbClr val="FFFF00"/>
          </a:solidFill>
          <a:ln w="9525" cap="flat" cmpd="sng">
            <a:solidFill>
              <a:schemeClr val="dk1">
                <a:alpha val="94509"/>
              </a:schemeClr>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Source Sans Pro"/>
              <a:buNone/>
            </a:pPr>
            <a:r>
              <a:rPr lang="en-US" sz="1600" b="1" i="0" u="none" strike="noStrike" cap="none" dirty="0" smtClean="0">
                <a:solidFill>
                  <a:schemeClr val="dk1"/>
                </a:solidFill>
                <a:latin typeface="Century Gothic" charset="0"/>
                <a:ea typeface="Century Gothic" charset="0"/>
                <a:cs typeface="Century Gothic" charset="0"/>
                <a:sym typeface="Source Sans Pro"/>
              </a:rPr>
              <a:t>Handouts #8-#9</a:t>
            </a:r>
            <a:r>
              <a:rPr lang="en-US" sz="1800" b="1" i="0" u="none" strike="noStrike" cap="none" dirty="0" smtClean="0">
                <a:solidFill>
                  <a:schemeClr val="dk1"/>
                </a:solidFill>
                <a:latin typeface="Source Sans Pro"/>
                <a:ea typeface="Source Sans Pro"/>
                <a:cs typeface="Source Sans Pro"/>
                <a:sym typeface="Source Sans Pro"/>
              </a:rPr>
              <a:t> </a:t>
            </a:r>
            <a:endParaRPr lang="en-US" sz="1800" b="1" i="0" u="none" strike="noStrike" cap="none" dirty="0">
              <a:solidFill>
                <a:schemeClr val="dk1"/>
              </a:solidFill>
              <a:latin typeface="Source Sans Pro"/>
              <a:ea typeface="Source Sans Pro"/>
              <a:cs typeface="Source Sans Pro"/>
              <a:sym typeface="Source Sans Pro"/>
            </a:endParaRPr>
          </a:p>
        </p:txBody>
      </p:sp>
      <p:pic>
        <p:nvPicPr>
          <p:cNvPr id="8" name="Picture 7" descr="CABE Logo.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58" y="5773363"/>
            <a:ext cx="1474997" cy="589999"/>
          </a:xfrm>
          <a:prstGeom prst="rect">
            <a:avLst/>
          </a:prstGeom>
        </p:spPr>
      </p:pic>
    </p:spTree>
    <p:extLst>
      <p:ext uri="{BB962C8B-B14F-4D97-AF65-F5344CB8AC3E}">
        <p14:creationId xmlns:p14="http://schemas.microsoft.com/office/powerpoint/2010/main" val="1459260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279816" y="1803563"/>
            <a:ext cx="3624936" cy="4325404"/>
            <a:chOff x="5280017" y="1719485"/>
            <a:chExt cx="3647526" cy="3255676"/>
          </a:xfrm>
        </p:grpSpPr>
        <p:sp>
          <p:nvSpPr>
            <p:cNvPr id="20" name="Rounded Rectangle 19"/>
            <p:cNvSpPr/>
            <p:nvPr/>
          </p:nvSpPr>
          <p:spPr>
            <a:xfrm>
              <a:off x="5332504" y="1719485"/>
              <a:ext cx="3595039" cy="325567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80017" y="1920538"/>
              <a:ext cx="3647525" cy="266408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5600" dirty="0" smtClean="0">
                  <a:latin typeface="Chalkboard SE" charset="0"/>
                  <a:ea typeface="Chalkboard SE" charset="0"/>
                  <a:cs typeface="Chalkboard SE" charset="0"/>
                </a:rPr>
                <a:t>Unpacking an </a:t>
              </a:r>
            </a:p>
            <a:p>
              <a:pPr algn="ctr"/>
              <a:r>
                <a:rPr lang="en-US" sz="5600" dirty="0" smtClean="0">
                  <a:latin typeface="Chalkboard SE" charset="0"/>
                  <a:ea typeface="Chalkboard SE" charset="0"/>
                  <a:cs typeface="Chalkboard SE" charset="0"/>
                </a:rPr>
                <a:t>ELPAC </a:t>
              </a:r>
            </a:p>
            <a:p>
              <a:pPr algn="ctr"/>
              <a:r>
                <a:rPr lang="en-US" sz="5600" dirty="0" smtClean="0">
                  <a:latin typeface="Chalkboard SE" charset="0"/>
                  <a:ea typeface="Chalkboard SE" charset="0"/>
                  <a:cs typeface="Chalkboard SE" charset="0"/>
                </a:rPr>
                <a:t> Task</a:t>
              </a:r>
            </a:p>
          </p:txBody>
        </p:sp>
      </p:grpSp>
      <p:sp>
        <p:nvSpPr>
          <p:cNvPr id="2" name="TextBox 1"/>
          <p:cNvSpPr txBox="1"/>
          <p:nvPr/>
        </p:nvSpPr>
        <p:spPr>
          <a:xfrm>
            <a:off x="5331978" y="619608"/>
            <a:ext cx="3431740" cy="984885"/>
          </a:xfrm>
          <a:prstGeom prst="rect">
            <a:avLst/>
          </a:prstGeom>
          <a:solidFill>
            <a:srgbClr val="FF6B06"/>
          </a:solidFill>
          <a:ln w="28575">
            <a:solidFill>
              <a:schemeClr val="tx1"/>
            </a:solidFill>
          </a:ln>
        </p:spPr>
        <p:txBody>
          <a:bodyPr wrap="square" rtlCol="0" anchor="ctr">
            <a:spAutoFit/>
          </a:bodyPr>
          <a:lstStyle/>
          <a:p>
            <a:pPr algn="ctr"/>
            <a:r>
              <a:rPr lang="en-US" sz="2900" b="1" dirty="0" smtClean="0">
                <a:latin typeface="Century Gothic" charset="0"/>
                <a:ea typeface="Century Gothic" charset="0"/>
                <a:cs typeface="Century Gothic" charset="0"/>
              </a:rPr>
              <a:t>In a second language</a:t>
            </a:r>
            <a:endParaRPr lang="en-US" sz="2900" b="1" dirty="0">
              <a:latin typeface="Century Gothic" charset="0"/>
              <a:ea typeface="Century Gothic" charset="0"/>
              <a:cs typeface="Century Gothic" charset="0"/>
            </a:endParaRPr>
          </a:p>
        </p:txBody>
      </p:sp>
      <p:sp>
        <p:nvSpPr>
          <p:cNvPr id="12" name="Shape 324"/>
          <p:cNvSpPr txBox="1"/>
          <p:nvPr/>
        </p:nvSpPr>
        <p:spPr>
          <a:xfrm>
            <a:off x="6013276" y="6395415"/>
            <a:ext cx="2037784" cy="374881"/>
          </a:xfrm>
          <a:prstGeom prst="rect">
            <a:avLst/>
          </a:prstGeom>
          <a:solidFill>
            <a:srgbClr val="FFFF00"/>
          </a:solidFill>
          <a:ln w="9525" cap="flat" cmpd="sng">
            <a:solidFill>
              <a:schemeClr val="dk1">
                <a:alpha val="94509"/>
              </a:schemeClr>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Source Sans Pro"/>
              <a:buNone/>
            </a:pPr>
            <a:r>
              <a:rPr lang="en-US" sz="1600" b="1" i="0" u="none" strike="noStrike" cap="none" dirty="0" smtClean="0">
                <a:solidFill>
                  <a:schemeClr val="dk1"/>
                </a:solidFill>
                <a:latin typeface="Century Gothic" charset="0"/>
                <a:ea typeface="Century Gothic" charset="0"/>
                <a:cs typeface="Century Gothic" charset="0"/>
                <a:sym typeface="Source Sans Pro"/>
              </a:rPr>
              <a:t>Handout #10</a:t>
            </a:r>
            <a:r>
              <a:rPr lang="en-US" sz="1800" b="1" i="0" u="none" strike="noStrike" cap="none" dirty="0" smtClean="0">
                <a:solidFill>
                  <a:schemeClr val="dk1"/>
                </a:solidFill>
                <a:latin typeface="Source Sans Pro"/>
                <a:ea typeface="Source Sans Pro"/>
                <a:cs typeface="Source Sans Pro"/>
                <a:sym typeface="Source Sans Pro"/>
              </a:rPr>
              <a:t> </a:t>
            </a:r>
            <a:endParaRPr lang="en-US" sz="1800" b="1" i="0" u="none" strike="noStrike" cap="none" dirty="0">
              <a:solidFill>
                <a:schemeClr val="dk1"/>
              </a:solidFill>
              <a:latin typeface="Source Sans Pro"/>
              <a:ea typeface="Source Sans Pro"/>
              <a:cs typeface="Source Sans Pro"/>
              <a:sym typeface="Source Sans Pro"/>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832" t="2644" r="1593" b="3249"/>
          <a:stretch/>
        </p:blipFill>
        <p:spPr>
          <a:xfrm>
            <a:off x="238664" y="174763"/>
            <a:ext cx="4958862" cy="6220652"/>
          </a:xfrm>
          <a:prstGeom prst="rect">
            <a:avLst/>
          </a:prstGeom>
          <a:solidFill>
            <a:schemeClr val="bg1"/>
          </a:solidFill>
          <a:ln>
            <a:solidFill>
              <a:schemeClr val="tx1"/>
            </a:solidFill>
          </a:ln>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6138" t="22654" r="3948" b="66841"/>
          <a:stretch/>
        </p:blipFill>
        <p:spPr>
          <a:xfrm>
            <a:off x="379006" y="1657055"/>
            <a:ext cx="8384712" cy="1392844"/>
          </a:xfrm>
          <a:prstGeom prst="rect">
            <a:avLst/>
          </a:prstGeom>
          <a:solidFill>
            <a:schemeClr val="bg1"/>
          </a:solidFill>
          <a:ln w="66675">
            <a:solidFill>
              <a:srgbClr val="0070C0"/>
            </a:solidFill>
          </a:ln>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6383" t="32490" r="3633" b="52530"/>
          <a:stretch/>
        </p:blipFill>
        <p:spPr>
          <a:xfrm>
            <a:off x="374428" y="2624685"/>
            <a:ext cx="8361115" cy="1383323"/>
          </a:xfrm>
          <a:prstGeom prst="rect">
            <a:avLst/>
          </a:prstGeom>
          <a:solidFill>
            <a:schemeClr val="bg1"/>
          </a:solidFill>
          <a:ln w="50800">
            <a:solidFill>
              <a:srgbClr val="FFC000"/>
            </a:solidFill>
          </a:ln>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6790" t="17197" r="3968" b="78036"/>
          <a:stretch/>
        </p:blipFill>
        <p:spPr>
          <a:xfrm>
            <a:off x="378972" y="1677397"/>
            <a:ext cx="8389324" cy="1372502"/>
          </a:xfrm>
          <a:prstGeom prst="rect">
            <a:avLst/>
          </a:prstGeom>
          <a:solidFill>
            <a:schemeClr val="bg1"/>
          </a:solidFill>
          <a:ln w="82550">
            <a:solidFill>
              <a:srgbClr val="7030A0"/>
            </a:solidFill>
          </a:ln>
        </p:spPr>
      </p:pic>
      <p:sp>
        <p:nvSpPr>
          <p:cNvPr id="4" name="TextBox 3"/>
          <p:cNvSpPr txBox="1"/>
          <p:nvPr/>
        </p:nvSpPr>
        <p:spPr>
          <a:xfrm>
            <a:off x="-4255477" y="-263769"/>
            <a:ext cx="184731" cy="307777"/>
          </a:xfrm>
          <a:prstGeom prst="rect">
            <a:avLst/>
          </a:prstGeom>
          <a:noFill/>
        </p:spPr>
        <p:txBody>
          <a:bodyPr wrap="none" rtlCol="0">
            <a:spAutoFit/>
          </a:bodyPr>
          <a:lstStyle/>
          <a:p>
            <a:endParaRPr lang="en-US" dirty="0"/>
          </a:p>
        </p:txBody>
      </p:sp>
      <p:sp>
        <p:nvSpPr>
          <p:cNvPr id="5" name="TextBox 4"/>
          <p:cNvSpPr txBox="1"/>
          <p:nvPr/>
        </p:nvSpPr>
        <p:spPr>
          <a:xfrm>
            <a:off x="3610016" y="756803"/>
            <a:ext cx="127204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ln w="0"/>
                <a:solidFill>
                  <a:schemeClr val="tx1"/>
                </a:solidFill>
                <a:effectLst>
                  <a:outerShdw blurRad="38100" dist="19050" dir="2700000" algn="tl" rotWithShape="0">
                    <a:schemeClr val="dk1">
                      <a:alpha val="40000"/>
                    </a:schemeClr>
                  </a:outerShdw>
                </a:effectLst>
                <a:latin typeface="Century Gothic" charset="0"/>
                <a:ea typeface="Century Gothic" charset="0"/>
                <a:cs typeface="Century Gothic" charset="0"/>
              </a:rPr>
              <a:t>Sample</a:t>
            </a:r>
            <a:endParaRPr lang="en-US" sz="1600" b="1" dirty="0">
              <a:ln w="0"/>
              <a:solidFill>
                <a:schemeClr val="tx1"/>
              </a:solidFill>
              <a:effectLst>
                <a:outerShdw blurRad="38100" dist="19050" dir="2700000" algn="tl" rotWithShape="0">
                  <a:schemeClr val="dk1">
                    <a:alpha val="40000"/>
                  </a:schemeClr>
                </a:outerShdw>
              </a:effectLst>
              <a:latin typeface="Century Gothic" charset="0"/>
              <a:ea typeface="Century Gothic" charset="0"/>
              <a:cs typeface="Century Gothic" charset="0"/>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4832" t="46469" r="3397" b="3248"/>
          <a:stretch/>
        </p:blipFill>
        <p:spPr>
          <a:xfrm>
            <a:off x="341675" y="1495029"/>
            <a:ext cx="8422043" cy="4767162"/>
          </a:xfrm>
          <a:prstGeom prst="rect">
            <a:avLst/>
          </a:prstGeom>
          <a:solidFill>
            <a:schemeClr val="bg1"/>
          </a:solidFill>
          <a:ln w="60325">
            <a:solidFill>
              <a:srgbClr val="00B050"/>
            </a:solidFill>
          </a:ln>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832" t="8049" r="2239" b="82805"/>
          <a:stretch/>
        </p:blipFill>
        <p:spPr>
          <a:xfrm>
            <a:off x="379007" y="1685233"/>
            <a:ext cx="8389322" cy="1128305"/>
          </a:xfrm>
          <a:prstGeom prst="rect">
            <a:avLst/>
          </a:prstGeom>
          <a:solidFill>
            <a:schemeClr val="bg1"/>
          </a:solidFill>
          <a:ln w="66675">
            <a:solidFill>
              <a:srgbClr val="E739EA"/>
            </a:solidFill>
          </a:ln>
        </p:spPr>
      </p:pic>
      <p:pic>
        <p:nvPicPr>
          <p:cNvPr id="17" name="Picture 16" descr="CABE Log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449" y="0"/>
            <a:ext cx="1474997" cy="589999"/>
          </a:xfrm>
          <a:prstGeom prst="rect">
            <a:avLst/>
          </a:prstGeom>
        </p:spPr>
      </p:pic>
    </p:spTree>
    <p:extLst>
      <p:ext uri="{BB962C8B-B14F-4D97-AF65-F5344CB8AC3E}">
        <p14:creationId xmlns:p14="http://schemas.microsoft.com/office/powerpoint/2010/main" val="16512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idx="4294967295"/>
          </p:nvPr>
        </p:nvSpPr>
        <p:spPr>
          <a:xfrm>
            <a:off x="232833" y="123092"/>
            <a:ext cx="8551863" cy="763344"/>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400" b="1" i="0" u="none" strike="noStrike" cap="none" dirty="0">
                <a:solidFill>
                  <a:srgbClr val="3F3F3F"/>
                </a:solidFill>
                <a:latin typeface="Century Gothic" charset="0"/>
                <a:ea typeface="Century Gothic" charset="0"/>
                <a:cs typeface="Century Gothic" charset="0"/>
                <a:sym typeface="Garamond"/>
              </a:rPr>
              <a:t>Unpack the </a:t>
            </a:r>
            <a:r>
              <a:rPr lang="en-US" sz="4400" b="1" i="0" u="none" strike="noStrike" cap="none" dirty="0" smtClean="0">
                <a:solidFill>
                  <a:srgbClr val="3F3F3F"/>
                </a:solidFill>
                <a:latin typeface="Century Gothic" charset="0"/>
                <a:ea typeface="Century Gothic" charset="0"/>
                <a:cs typeface="Century Gothic" charset="0"/>
                <a:sym typeface="Garamond"/>
              </a:rPr>
              <a:t>ELPAC Task Poster</a:t>
            </a:r>
            <a:endParaRPr lang="en-US" sz="4400" b="1" i="0" u="none" strike="noStrike" cap="none" dirty="0">
              <a:solidFill>
                <a:srgbClr val="3F3F3F"/>
              </a:solidFill>
              <a:latin typeface="Century Gothic" charset="0"/>
              <a:ea typeface="Century Gothic" charset="0"/>
              <a:cs typeface="Century Gothic" charset="0"/>
              <a:sym typeface="Garamond"/>
            </a:endParaRPr>
          </a:p>
        </p:txBody>
      </p:sp>
      <p:sp>
        <p:nvSpPr>
          <p:cNvPr id="564" name="Shape 564"/>
          <p:cNvSpPr txBox="1">
            <a:spLocks noGrp="1"/>
          </p:cNvSpPr>
          <p:nvPr>
            <p:ph idx="4294967295"/>
          </p:nvPr>
        </p:nvSpPr>
        <p:spPr>
          <a:xfrm>
            <a:off x="277701" y="1043062"/>
            <a:ext cx="4778782" cy="1854210"/>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chemeClr val="accent1"/>
              </a:buClr>
              <a:buSzPct val="25000"/>
              <a:buFont typeface="Calibri"/>
              <a:buNone/>
            </a:pPr>
            <a:r>
              <a:rPr lang="en-US" sz="2500" b="0" i="0" u="none" strike="noStrike" cap="none" dirty="0" smtClean="0">
                <a:solidFill>
                  <a:srgbClr val="3F3F3F"/>
                </a:solidFill>
                <a:latin typeface="Century Gothic" charset="0"/>
                <a:ea typeface="Century Gothic" charset="0"/>
                <a:cs typeface="Century Gothic" charset="0"/>
                <a:sym typeface="Garamond"/>
              </a:rPr>
              <a:t>Collaboratively record your ELPAC Task </a:t>
            </a:r>
            <a:r>
              <a:rPr lang="en-US" sz="2500" b="0" i="0" u="none" strike="noStrike" cap="none" dirty="0">
                <a:solidFill>
                  <a:srgbClr val="3F3F3F"/>
                </a:solidFill>
                <a:latin typeface="Century Gothic" charset="0"/>
                <a:ea typeface="Century Gothic" charset="0"/>
                <a:cs typeface="Century Gothic" charset="0"/>
                <a:sym typeface="Garamond"/>
              </a:rPr>
              <a:t>analysis </a:t>
            </a:r>
            <a:r>
              <a:rPr lang="en-US" sz="2500" b="0" i="0" u="none" strike="noStrike" cap="none" dirty="0" smtClean="0">
                <a:solidFill>
                  <a:srgbClr val="3F3F3F"/>
                </a:solidFill>
                <a:latin typeface="Century Gothic" charset="0"/>
                <a:ea typeface="Century Gothic" charset="0"/>
                <a:cs typeface="Century Gothic" charset="0"/>
                <a:sym typeface="Garamond"/>
              </a:rPr>
              <a:t>on </a:t>
            </a:r>
            <a:r>
              <a:rPr lang="en-US" sz="2500" b="0" i="0" u="none" strike="noStrike" cap="none" dirty="0">
                <a:solidFill>
                  <a:srgbClr val="3F3F3F"/>
                </a:solidFill>
                <a:latin typeface="Century Gothic" charset="0"/>
                <a:ea typeface="Century Gothic" charset="0"/>
                <a:cs typeface="Century Gothic" charset="0"/>
                <a:sym typeface="Garamond"/>
              </a:rPr>
              <a:t>chart paper and include</a:t>
            </a:r>
            <a:r>
              <a:rPr lang="en-US" sz="2500" b="0" i="0" u="none" strike="noStrike" cap="none" dirty="0" smtClean="0">
                <a:solidFill>
                  <a:srgbClr val="3F3F3F"/>
                </a:solidFill>
                <a:latin typeface="Century Gothic" charset="0"/>
                <a:ea typeface="Century Gothic" charset="0"/>
                <a:cs typeface="Century Gothic" charset="0"/>
                <a:sym typeface="Garamond"/>
              </a:rPr>
              <a:t>:</a:t>
            </a:r>
          </a:p>
          <a:p>
            <a:pPr marL="0" marR="0" lvl="0" indent="0" algn="l" rtl="0">
              <a:lnSpc>
                <a:spcPct val="100000"/>
              </a:lnSpc>
              <a:spcBef>
                <a:spcPts val="0"/>
              </a:spcBef>
              <a:spcAft>
                <a:spcPts val="0"/>
              </a:spcAft>
              <a:buClr>
                <a:schemeClr val="accent1"/>
              </a:buClr>
              <a:buSzPct val="25000"/>
              <a:buFont typeface="Calibri"/>
              <a:buNone/>
            </a:pPr>
            <a:endParaRPr lang="en-US" sz="2500" dirty="0">
              <a:solidFill>
                <a:srgbClr val="3F3F3F"/>
              </a:solidFill>
              <a:latin typeface="Century Gothic" charset="0"/>
              <a:ea typeface="Century Gothic" charset="0"/>
              <a:cs typeface="Century Gothic" charset="0"/>
              <a:sym typeface="Garamond"/>
            </a:endParaRPr>
          </a:p>
          <a:p>
            <a:pPr marL="0" marR="0" lvl="0" indent="0" algn="l" rtl="0">
              <a:lnSpc>
                <a:spcPct val="100000"/>
              </a:lnSpc>
              <a:spcBef>
                <a:spcPts val="0"/>
              </a:spcBef>
              <a:spcAft>
                <a:spcPts val="0"/>
              </a:spcAft>
              <a:buClr>
                <a:schemeClr val="accent1"/>
              </a:buClr>
              <a:buSzPct val="25000"/>
              <a:buFont typeface="Calibri"/>
              <a:buNone/>
            </a:pPr>
            <a:endParaRPr lang="en-US" sz="2500" b="0" i="0" u="none" strike="noStrike" cap="none" dirty="0" smtClean="0">
              <a:solidFill>
                <a:srgbClr val="3F3F3F"/>
              </a:solidFill>
              <a:latin typeface="Century Gothic" charset="0"/>
              <a:ea typeface="Century Gothic" charset="0"/>
              <a:cs typeface="Century Gothic" charset="0"/>
              <a:sym typeface="Garamond"/>
            </a:endParaRPr>
          </a:p>
          <a:p>
            <a:pPr marL="0" marR="0" lvl="0" indent="0" algn="l" rtl="0">
              <a:lnSpc>
                <a:spcPct val="100000"/>
              </a:lnSpc>
              <a:spcBef>
                <a:spcPts val="0"/>
              </a:spcBef>
              <a:spcAft>
                <a:spcPts val="0"/>
              </a:spcAft>
              <a:buClr>
                <a:schemeClr val="accent1"/>
              </a:buClr>
              <a:buSzPct val="25000"/>
              <a:buFont typeface="Calibri"/>
              <a:buNone/>
            </a:pPr>
            <a:endParaRPr lang="en-US" sz="2500" dirty="0">
              <a:solidFill>
                <a:srgbClr val="3F3F3F"/>
              </a:solidFill>
              <a:latin typeface="Century Gothic" charset="0"/>
              <a:ea typeface="Century Gothic" charset="0"/>
              <a:cs typeface="Century Gothic" charset="0"/>
              <a:sym typeface="Garamond"/>
            </a:endParaRPr>
          </a:p>
          <a:p>
            <a:pPr marL="0" marR="0" lvl="0" indent="0" algn="l" rtl="0">
              <a:lnSpc>
                <a:spcPct val="100000"/>
              </a:lnSpc>
              <a:spcBef>
                <a:spcPts val="0"/>
              </a:spcBef>
              <a:spcAft>
                <a:spcPts val="0"/>
              </a:spcAft>
              <a:buClr>
                <a:schemeClr val="accent1"/>
              </a:buClr>
              <a:buSzPct val="25000"/>
              <a:buFont typeface="Calibri"/>
              <a:buNone/>
            </a:pPr>
            <a:endParaRPr lang="en-US" sz="2500" b="0" i="0" u="none" strike="noStrike" cap="none" dirty="0">
              <a:solidFill>
                <a:srgbClr val="3F3F3F"/>
              </a:solidFill>
              <a:latin typeface="Century Gothic" charset="0"/>
              <a:ea typeface="Century Gothic" charset="0"/>
              <a:cs typeface="Century Gothic" charset="0"/>
              <a:sym typeface="Garamond"/>
            </a:endParaRPr>
          </a:p>
          <a:p>
            <a:pPr marL="0" marR="0" lvl="0" indent="0" algn="l" rtl="0">
              <a:lnSpc>
                <a:spcPct val="70000"/>
              </a:lnSpc>
              <a:spcBef>
                <a:spcPts val="1400"/>
              </a:spcBef>
              <a:spcAft>
                <a:spcPts val="0"/>
              </a:spcAft>
              <a:buClr>
                <a:schemeClr val="accent1"/>
              </a:buClr>
              <a:buSzPct val="25000"/>
              <a:buFont typeface="Calibri"/>
              <a:buNone/>
            </a:pPr>
            <a:endParaRPr sz="2800" b="0" i="0" u="none" strike="noStrike" cap="none" dirty="0">
              <a:solidFill>
                <a:srgbClr val="3F3F3F"/>
              </a:solidFill>
              <a:latin typeface="Garamond"/>
              <a:ea typeface="Garamond"/>
              <a:cs typeface="Garamond"/>
              <a:sym typeface="Garamon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615" y="886435"/>
            <a:ext cx="3768127" cy="5426442"/>
          </a:xfrm>
          <a:prstGeom prst="rect">
            <a:avLst/>
          </a:prstGeom>
        </p:spPr>
      </p:pic>
      <p:sp>
        <p:nvSpPr>
          <p:cNvPr id="3" name="TextBox 2"/>
          <p:cNvSpPr txBox="1"/>
          <p:nvPr/>
        </p:nvSpPr>
        <p:spPr>
          <a:xfrm>
            <a:off x="7297615" y="-1846385"/>
            <a:ext cx="184731" cy="307777"/>
          </a:xfrm>
          <a:prstGeom prst="rect">
            <a:avLst/>
          </a:prstGeom>
          <a:noFill/>
        </p:spPr>
        <p:txBody>
          <a:bodyPr wrap="none" rtlCol="0">
            <a:spAutoFit/>
          </a:bodyPr>
          <a:lstStyle/>
          <a:p>
            <a:endParaRPr lang="en-US"/>
          </a:p>
        </p:txBody>
      </p:sp>
      <p:sp>
        <p:nvSpPr>
          <p:cNvPr id="4" name="TextBox 3"/>
          <p:cNvSpPr txBox="1"/>
          <p:nvPr/>
        </p:nvSpPr>
        <p:spPr>
          <a:xfrm>
            <a:off x="5134707" y="1512277"/>
            <a:ext cx="3481755" cy="1200329"/>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Task type Title: </a:t>
            </a:r>
          </a:p>
          <a:p>
            <a:r>
              <a:rPr lang="en-US" sz="1200" dirty="0" smtClean="0"/>
              <a:t>Grade: </a:t>
            </a:r>
          </a:p>
          <a:p>
            <a:r>
              <a:rPr lang="en-US" sz="1200" dirty="0" smtClean="0"/>
              <a:t>Domain: </a:t>
            </a:r>
          </a:p>
          <a:p>
            <a:r>
              <a:rPr lang="en-US" sz="1200" dirty="0" smtClean="0"/>
              <a:t>Integrated Task: </a:t>
            </a:r>
          </a:p>
          <a:p>
            <a:r>
              <a:rPr lang="en-US" sz="1200" dirty="0" smtClean="0"/>
              <a:t>Aligned ELD Standard(s): </a:t>
            </a:r>
          </a:p>
          <a:p>
            <a:r>
              <a:rPr lang="en-US" sz="1200" dirty="0" smtClean="0"/>
              <a:t>Embedded ELD Standard(s):</a:t>
            </a:r>
            <a:endParaRPr lang="en-US" sz="1200" dirty="0"/>
          </a:p>
        </p:txBody>
      </p:sp>
      <p:sp>
        <p:nvSpPr>
          <p:cNvPr id="5" name="TextBox 4"/>
          <p:cNvSpPr txBox="1"/>
          <p:nvPr/>
        </p:nvSpPr>
        <p:spPr>
          <a:xfrm>
            <a:off x="5134706" y="2712606"/>
            <a:ext cx="3481755" cy="95410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Test Actions</a:t>
            </a:r>
          </a:p>
          <a:p>
            <a:r>
              <a:rPr lang="en-US" u="sng" dirty="0" smtClean="0"/>
              <a:t>Examiner</a:t>
            </a:r>
            <a:r>
              <a:rPr lang="en-US" dirty="0" smtClean="0"/>
              <a:t>		   </a:t>
            </a:r>
            <a:r>
              <a:rPr lang="en-US" u="sng" dirty="0" smtClean="0"/>
              <a:t>Student</a:t>
            </a:r>
          </a:p>
          <a:p>
            <a:endParaRPr lang="en-US" u="sng" dirty="0"/>
          </a:p>
          <a:p>
            <a:endParaRPr lang="en-US" u="sng" dirty="0"/>
          </a:p>
        </p:txBody>
      </p:sp>
      <p:sp>
        <p:nvSpPr>
          <p:cNvPr id="8" name="TextBox 7"/>
          <p:cNvSpPr txBox="1"/>
          <p:nvPr/>
        </p:nvSpPr>
        <p:spPr>
          <a:xfrm>
            <a:off x="5134707" y="3673036"/>
            <a:ext cx="3481754" cy="738664"/>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Task Requires the Student to…</a:t>
            </a:r>
          </a:p>
          <a:p>
            <a:r>
              <a:rPr lang="en-US" u="sng" dirty="0" smtClean="0"/>
              <a:t>“Know”</a:t>
            </a:r>
            <a:r>
              <a:rPr lang="en-US" dirty="0" smtClean="0"/>
              <a:t>		   </a:t>
            </a:r>
            <a:r>
              <a:rPr lang="en-US" u="sng" dirty="0" smtClean="0"/>
              <a:t>”Do”</a:t>
            </a:r>
          </a:p>
          <a:p>
            <a:endParaRPr lang="en-US" u="sng" dirty="0"/>
          </a:p>
        </p:txBody>
      </p:sp>
      <p:sp>
        <p:nvSpPr>
          <p:cNvPr id="9" name="TextBox 8"/>
          <p:cNvSpPr txBox="1"/>
          <p:nvPr/>
        </p:nvSpPr>
        <p:spPr>
          <a:xfrm>
            <a:off x="5129753" y="4417140"/>
            <a:ext cx="1793566" cy="181588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smtClean="0"/>
              <a:t>Instructional Shifts That Need to Happen: </a:t>
            </a:r>
          </a:p>
          <a:p>
            <a:endParaRPr lang="en-US" u="sng" dirty="0" smtClean="0"/>
          </a:p>
          <a:p>
            <a:endParaRPr lang="en-US" u="sng" dirty="0"/>
          </a:p>
          <a:p>
            <a:endParaRPr lang="en-US" u="sng" dirty="0" smtClean="0"/>
          </a:p>
          <a:p>
            <a:endParaRPr lang="en-US" u="sng" dirty="0" smtClean="0"/>
          </a:p>
          <a:p>
            <a:endParaRPr lang="en-US" u="sng" dirty="0" smtClean="0"/>
          </a:p>
          <a:p>
            <a:endParaRPr lang="en-US" u="sng" dirty="0"/>
          </a:p>
        </p:txBody>
      </p:sp>
      <p:sp>
        <p:nvSpPr>
          <p:cNvPr id="10" name="TextBox 9"/>
          <p:cNvSpPr txBox="1"/>
          <p:nvPr/>
        </p:nvSpPr>
        <p:spPr>
          <a:xfrm>
            <a:off x="6968463" y="4411701"/>
            <a:ext cx="1647998" cy="181588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smtClean="0"/>
              <a:t>Resources/Practices</a:t>
            </a:r>
          </a:p>
          <a:p>
            <a:endParaRPr lang="en-US" u="sng" dirty="0" smtClean="0"/>
          </a:p>
          <a:p>
            <a:endParaRPr lang="en-US" u="sng" dirty="0" smtClean="0"/>
          </a:p>
          <a:p>
            <a:endParaRPr lang="en-US" u="sng" dirty="0"/>
          </a:p>
          <a:p>
            <a:endParaRPr lang="en-US" u="sng" dirty="0"/>
          </a:p>
          <a:p>
            <a:endParaRPr lang="en-US" u="sng" dirty="0" smtClean="0"/>
          </a:p>
          <a:p>
            <a:endParaRPr lang="en-US" u="sng" dirty="0" smtClean="0"/>
          </a:p>
          <a:p>
            <a:endParaRPr lang="en-US" u="sng" dirty="0"/>
          </a:p>
        </p:txBody>
      </p:sp>
      <p:sp>
        <p:nvSpPr>
          <p:cNvPr id="6" name="Rectangle 5"/>
          <p:cNvSpPr/>
          <p:nvPr/>
        </p:nvSpPr>
        <p:spPr>
          <a:xfrm>
            <a:off x="520556" y="2712606"/>
            <a:ext cx="3770090" cy="997196"/>
          </a:xfrm>
          <a:prstGeom prst="rect">
            <a:avLst/>
          </a:prstGeom>
        </p:spPr>
        <p:txBody>
          <a:bodyPr wrap="square">
            <a:spAutoFit/>
          </a:bodyPr>
          <a:lstStyle/>
          <a:p>
            <a:pPr lvl="0" algn="ctr">
              <a:lnSpc>
                <a:spcPct val="70000"/>
              </a:lnSpc>
              <a:spcBef>
                <a:spcPts val="1400"/>
              </a:spcBef>
              <a:buClr>
                <a:srgbClr val="3F3F3F"/>
              </a:buClr>
              <a:buSzPct val="100000"/>
            </a:pPr>
            <a:r>
              <a:rPr lang="en-US" sz="2800" b="1" dirty="0">
                <a:solidFill>
                  <a:srgbClr val="0000FF"/>
                </a:solidFill>
                <a:latin typeface="Century Gothic" charset="0"/>
                <a:ea typeface="Century Gothic" charset="0"/>
                <a:cs typeface="Century Gothic" charset="0"/>
                <a:sym typeface="Garamond"/>
              </a:rPr>
              <a:t>Be prepared to share your findings with everyone!</a:t>
            </a:r>
          </a:p>
        </p:txBody>
      </p:sp>
      <p:pic>
        <p:nvPicPr>
          <p:cNvPr id="12" name="Picture 11" descr="CABE Log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33" y="5722878"/>
            <a:ext cx="1474997" cy="589999"/>
          </a:xfrm>
          <a:prstGeom prst="rect">
            <a:avLst/>
          </a:prstGeom>
        </p:spPr>
      </p:pic>
    </p:spTree>
    <p:extLst>
      <p:ext uri="{BB962C8B-B14F-4D97-AF65-F5344CB8AC3E}">
        <p14:creationId xmlns:p14="http://schemas.microsoft.com/office/powerpoint/2010/main" val="1580010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Shape 569"/>
          <p:cNvPicPr preferRelativeResize="0"/>
          <p:nvPr/>
        </p:nvPicPr>
        <p:blipFill rotWithShape="1">
          <a:blip r:embed="rId3">
            <a:alphaModFix/>
          </a:blip>
          <a:srcRect t="7297" b="32281"/>
          <a:stretch/>
        </p:blipFill>
        <p:spPr>
          <a:xfrm>
            <a:off x="15" y="857257"/>
            <a:ext cx="9143985" cy="4046925"/>
          </a:xfrm>
          <a:prstGeom prst="rect">
            <a:avLst/>
          </a:prstGeom>
          <a:noFill/>
          <a:ln>
            <a:noFill/>
          </a:ln>
        </p:spPr>
      </p:pic>
      <p:sp>
        <p:nvSpPr>
          <p:cNvPr id="570" name="Shape 570"/>
          <p:cNvSpPr txBox="1">
            <a:spLocks noGrp="1"/>
          </p:cNvSpPr>
          <p:nvPr>
            <p:ph type="title"/>
          </p:nvPr>
        </p:nvSpPr>
        <p:spPr>
          <a:xfrm>
            <a:off x="806450" y="118269"/>
            <a:ext cx="7886700" cy="616744"/>
          </a:xfrm>
          <a:prstGeom prst="rect">
            <a:avLst/>
          </a:prstGeom>
          <a:noFill/>
          <a:ln>
            <a:noFill/>
          </a:ln>
        </p:spPr>
        <p:txBody>
          <a:bodyPr lIns="68575" tIns="34275" rIns="68575" bIns="34275" anchor="ctr" anchorCtr="0">
            <a:noAutofit/>
          </a:bodyPr>
          <a:lstStyle/>
          <a:p>
            <a:pPr marL="0" marR="0" lvl="0" indent="0" algn="ctr" rtl="0">
              <a:lnSpc>
                <a:spcPct val="85000"/>
              </a:lnSpc>
              <a:spcBef>
                <a:spcPts val="0"/>
              </a:spcBef>
              <a:buClr>
                <a:srgbClr val="3F3F3F"/>
              </a:buClr>
              <a:buSzPct val="25000"/>
              <a:buFont typeface="Garamond"/>
              <a:buNone/>
            </a:pPr>
            <a:r>
              <a:rPr lang="en-US" sz="4320" b="1" i="0" u="none" strike="noStrike" cap="none" dirty="0">
                <a:solidFill>
                  <a:srgbClr val="3F3F3F"/>
                </a:solidFill>
                <a:latin typeface="Century Gothic" charset="0"/>
                <a:ea typeface="Century Gothic" charset="0"/>
                <a:cs typeface="Century Gothic" charset="0"/>
                <a:sym typeface="Garamond"/>
              </a:rPr>
              <a:t>Gallery Walk</a:t>
            </a:r>
          </a:p>
        </p:txBody>
      </p:sp>
      <p:sp>
        <p:nvSpPr>
          <p:cNvPr id="571" name="Shape 571"/>
          <p:cNvSpPr txBox="1"/>
          <p:nvPr/>
        </p:nvSpPr>
        <p:spPr>
          <a:xfrm>
            <a:off x="215153" y="4927186"/>
            <a:ext cx="7906871" cy="954106"/>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Garamond"/>
              <a:buNone/>
            </a:pPr>
            <a:r>
              <a:rPr lang="en-US" sz="2800" b="0" i="0" u="none" strike="noStrike" cap="none" dirty="0">
                <a:solidFill>
                  <a:srgbClr val="000000"/>
                </a:solidFill>
                <a:latin typeface="Century Gothic" charset="0"/>
                <a:ea typeface="Century Gothic" charset="0"/>
                <a:cs typeface="Century Gothic" charset="0"/>
                <a:sym typeface="Garamond"/>
              </a:rPr>
              <a:t>As you walk, use your Task Type and Blueprint Composite </a:t>
            </a:r>
            <a:r>
              <a:rPr lang="en-US" sz="2800" b="0" i="0" u="none" strike="noStrike" cap="none" dirty="0" smtClean="0">
                <a:solidFill>
                  <a:srgbClr val="000000"/>
                </a:solidFill>
                <a:latin typeface="Century Gothic" charset="0"/>
                <a:ea typeface="Century Gothic" charset="0"/>
                <a:cs typeface="Century Gothic" charset="0"/>
                <a:sym typeface="Garamond"/>
              </a:rPr>
              <a:t>Notes section to </a:t>
            </a:r>
          </a:p>
          <a:p>
            <a:pPr marL="0" marR="0" lvl="0" indent="0" rtl="0">
              <a:lnSpc>
                <a:spcPct val="100000"/>
              </a:lnSpc>
              <a:spcBef>
                <a:spcPts val="0"/>
              </a:spcBef>
              <a:spcAft>
                <a:spcPts val="0"/>
              </a:spcAft>
              <a:buClr>
                <a:srgbClr val="000000"/>
              </a:buClr>
              <a:buSzPct val="25000"/>
              <a:buFont typeface="Garamond"/>
              <a:buNone/>
            </a:pPr>
            <a:r>
              <a:rPr lang="en-US" sz="2800" b="0" i="0" u="none" strike="noStrike" cap="none" dirty="0" smtClean="0">
                <a:solidFill>
                  <a:srgbClr val="000000"/>
                </a:solidFill>
                <a:latin typeface="Century Gothic" charset="0"/>
                <a:ea typeface="Century Gothic" charset="0"/>
                <a:cs typeface="Century Gothic" charset="0"/>
                <a:sym typeface="Garamond"/>
              </a:rPr>
              <a:t>collect ideas</a:t>
            </a:r>
            <a:endParaRPr lang="en-US" sz="2800" b="0" i="0" u="none" strike="noStrike" cap="none" dirty="0">
              <a:solidFill>
                <a:srgbClr val="000000"/>
              </a:solidFill>
              <a:latin typeface="Century Gothic" charset="0"/>
              <a:ea typeface="Century Gothic" charset="0"/>
              <a:cs typeface="Century Gothic" charset="0"/>
              <a:sym typeface="Garamon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321" y="4963027"/>
            <a:ext cx="2161384" cy="1312270"/>
          </a:xfrm>
          <a:prstGeom prst="rect">
            <a:avLst/>
          </a:prstGeom>
          <a:solidFill>
            <a:schemeClr val="lt1"/>
          </a:solidFill>
          <a:ln>
            <a:solidFill>
              <a:schemeClr val="bg2"/>
            </a:solidFill>
          </a:ln>
        </p:spPr>
      </p:pic>
      <p:sp>
        <p:nvSpPr>
          <p:cNvPr id="3" name="Rectangle 2"/>
          <p:cNvSpPr/>
          <p:nvPr/>
        </p:nvSpPr>
        <p:spPr>
          <a:xfrm>
            <a:off x="8499258" y="5217459"/>
            <a:ext cx="358588" cy="932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088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Garamond"/>
              <a:buNone/>
            </a:pPr>
            <a:r>
              <a:rPr lang="en-US" sz="4800" b="1" i="0" u="none" strike="noStrike" cap="none" dirty="0">
                <a:solidFill>
                  <a:srgbClr val="3F3F3F"/>
                </a:solidFill>
                <a:latin typeface="Century Gothic" charset="0"/>
                <a:ea typeface="Century Gothic" charset="0"/>
                <a:cs typeface="Century Gothic" charset="0"/>
                <a:sym typeface="Garamond"/>
              </a:rPr>
              <a:t>Reflecting and Connecting</a:t>
            </a:r>
          </a:p>
        </p:txBody>
      </p:sp>
      <p:sp>
        <p:nvSpPr>
          <p:cNvPr id="577" name="Shape 577"/>
          <p:cNvSpPr txBox="1">
            <a:spLocks noGrp="1"/>
          </p:cNvSpPr>
          <p:nvPr>
            <p:ph idx="1"/>
          </p:nvPr>
        </p:nvSpPr>
        <p:spPr>
          <a:xfrm>
            <a:off x="152400" y="1825625"/>
            <a:ext cx="8712200" cy="4351338"/>
          </a:xfrm>
          <a:prstGeom prst="rect">
            <a:avLst/>
          </a:prstGeom>
          <a:noFill/>
          <a:ln>
            <a:noFill/>
          </a:ln>
        </p:spPr>
        <p:txBody>
          <a:bodyPr lIns="0" tIns="45700" rIns="0" bIns="45700" anchor="t" anchorCtr="0">
            <a:noAutofit/>
          </a:bodyPr>
          <a:lstStyle/>
          <a:p>
            <a:pPr marL="91440" marR="0" lvl="0" indent="-91440" algn="ctr" rtl="0">
              <a:lnSpc>
                <a:spcPct val="90000"/>
              </a:lnSpc>
              <a:spcBef>
                <a:spcPts val="0"/>
              </a:spcBef>
              <a:spcAft>
                <a:spcPts val="0"/>
              </a:spcAft>
              <a:buClr>
                <a:schemeClr val="accent1"/>
              </a:buClr>
              <a:buSzPct val="100000"/>
              <a:buFont typeface="Calibri"/>
              <a:buNone/>
            </a:pPr>
            <a:endParaRPr sz="2700" b="0" i="0" u="none" strike="noStrike" cap="none" dirty="0">
              <a:solidFill>
                <a:srgbClr val="3F3F3F"/>
              </a:solidFill>
              <a:latin typeface="Garamond"/>
              <a:ea typeface="Garamond"/>
              <a:cs typeface="Garamond"/>
              <a:sym typeface="Garamond"/>
            </a:endParaRPr>
          </a:p>
          <a:p>
            <a:pPr marL="91440" lvl="0" indent="-91440" algn="ctr">
              <a:spcBef>
                <a:spcPts val="0"/>
              </a:spcBef>
              <a:buClr>
                <a:schemeClr val="accent1"/>
              </a:buClr>
              <a:buSzPct val="100000"/>
              <a:buFont typeface="Calibri"/>
              <a:buChar char=" "/>
            </a:pPr>
            <a:r>
              <a:rPr lang="en-US" sz="3600" b="0" i="0" u="none" strike="noStrike" cap="none" dirty="0" smtClean="0">
                <a:solidFill>
                  <a:srgbClr val="3F3F3F"/>
                </a:solidFill>
                <a:latin typeface="Century Gothic" charset="0"/>
                <a:ea typeface="Century Gothic" charset="0"/>
                <a:cs typeface="Century Gothic" charset="0"/>
                <a:sym typeface="Garamond"/>
              </a:rPr>
              <a:t>Now that you have a greater understanding of the ELPAC </a:t>
            </a:r>
            <a:r>
              <a:rPr lang="en-US" sz="3600" b="0" i="0" u="none" strike="noStrike" cap="none" dirty="0" smtClean="0">
                <a:solidFill>
                  <a:schemeClr val="dk1"/>
                </a:solidFill>
                <a:latin typeface="Century Gothic" charset="0"/>
                <a:ea typeface="Century Gothic" charset="0"/>
                <a:cs typeface="Century Gothic" charset="0"/>
                <a:sym typeface="Garamond"/>
              </a:rPr>
              <a:t>T</a:t>
            </a:r>
            <a:r>
              <a:rPr lang="en-US" sz="3600" b="0" i="0" u="none" strike="noStrike" cap="none" dirty="0" smtClean="0">
                <a:solidFill>
                  <a:srgbClr val="3F3F3F"/>
                </a:solidFill>
                <a:latin typeface="Century Gothic" charset="0"/>
                <a:ea typeface="Century Gothic" charset="0"/>
                <a:cs typeface="Century Gothic" charset="0"/>
                <a:sym typeface="Garamond"/>
              </a:rPr>
              <a:t>asks, what are your </a:t>
            </a:r>
          </a:p>
          <a:p>
            <a:pPr marL="91440" lvl="0" indent="-91440" algn="ctr">
              <a:spcBef>
                <a:spcPts val="0"/>
              </a:spcBef>
              <a:buClr>
                <a:schemeClr val="accent1"/>
              </a:buClr>
              <a:buSzPct val="100000"/>
              <a:buFont typeface="Calibri"/>
              <a:buChar char=" "/>
            </a:pPr>
            <a:r>
              <a:rPr lang="en-US" sz="3600" b="0" i="0" u="none" strike="noStrike" cap="none" dirty="0" smtClean="0">
                <a:solidFill>
                  <a:srgbClr val="3F3F3F"/>
                </a:solidFill>
                <a:latin typeface="Century Gothic" charset="0"/>
                <a:ea typeface="Century Gothic" charset="0"/>
                <a:cs typeface="Century Gothic" charset="0"/>
                <a:sym typeface="Garamond"/>
              </a:rPr>
              <a:t>next steps?</a:t>
            </a:r>
          </a:p>
          <a:p>
            <a:pPr marL="91440" lvl="0" indent="-91440" algn="ctr">
              <a:spcBef>
                <a:spcPts val="0"/>
              </a:spcBef>
              <a:buClr>
                <a:schemeClr val="accent1"/>
              </a:buClr>
              <a:buSzPct val="100000"/>
              <a:buFont typeface="Calibri"/>
              <a:buChar char=" "/>
            </a:pPr>
            <a:endParaRPr lang="en-US" sz="3600" dirty="0" smtClean="0">
              <a:solidFill>
                <a:srgbClr val="3F3F3F"/>
              </a:solidFill>
              <a:latin typeface="Century Gothic" charset="0"/>
              <a:ea typeface="Century Gothic" charset="0"/>
              <a:cs typeface="Century Gothic" charset="0"/>
              <a:sym typeface="Garamond"/>
            </a:endParaRPr>
          </a:p>
          <a:p>
            <a:pPr marL="91440" lvl="0" indent="-91440" algn="ctr">
              <a:spcBef>
                <a:spcPts val="0"/>
              </a:spcBef>
              <a:buClr>
                <a:schemeClr val="accent1"/>
              </a:buClr>
              <a:buSzPct val="100000"/>
              <a:buFont typeface="Calibri"/>
              <a:buChar char=" "/>
            </a:pPr>
            <a:r>
              <a:rPr lang="en-US" sz="3600" b="0" i="0" u="none" strike="noStrike" cap="none" dirty="0" smtClean="0">
                <a:solidFill>
                  <a:srgbClr val="3F3F3F"/>
                </a:solidFill>
                <a:latin typeface="Century Gothic" charset="0"/>
                <a:ea typeface="Century Gothic" charset="0"/>
                <a:cs typeface="Century Gothic" charset="0"/>
                <a:sym typeface="Garamond"/>
              </a:rPr>
              <a:t>On the reverse side of your ELPAC Task Planner, list your next steps</a:t>
            </a:r>
          </a:p>
          <a:p>
            <a:pPr marL="91440" marR="0" lvl="0" indent="-91440" algn="ctr" rtl="0">
              <a:lnSpc>
                <a:spcPct val="90000"/>
              </a:lnSpc>
              <a:spcBef>
                <a:spcPts val="0"/>
              </a:spcBef>
              <a:spcAft>
                <a:spcPts val="0"/>
              </a:spcAft>
              <a:buClr>
                <a:schemeClr val="accent1"/>
              </a:buClr>
              <a:buSzPct val="100000"/>
              <a:buFont typeface="Calibri"/>
              <a:buNone/>
            </a:pPr>
            <a:endParaRPr sz="2700" b="0" i="0" u="none" strike="noStrike" cap="none" dirty="0">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132505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7699</TotalTime>
  <Words>600</Words>
  <Application>Microsoft Macintosh PowerPoint</Application>
  <PresentationFormat>On-screen Show (4:3)</PresentationFormat>
  <Paragraphs>85</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Century Gothic</vt:lpstr>
      <vt:lpstr>Chalkboard SE</vt:lpstr>
      <vt:lpstr>Garamond</vt:lpstr>
      <vt:lpstr>Source Sans Pro</vt:lpstr>
      <vt:lpstr>Retrospect</vt:lpstr>
      <vt:lpstr>Unpack the ELPAC Tasks!</vt:lpstr>
      <vt:lpstr>Collaborating to Unpack the ELPAC</vt:lpstr>
      <vt:lpstr>PowerPoint Presentation</vt:lpstr>
      <vt:lpstr>Unpack the ELPAC Task Poster</vt:lpstr>
      <vt:lpstr>Gallery Walk</vt:lpstr>
      <vt:lpstr>Reflecting and Connecting</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Mason, Christopher</cp:lastModifiedBy>
  <cp:revision>427</cp:revision>
  <cp:lastPrinted>2017-07-24T17:54:58Z</cp:lastPrinted>
  <dcterms:modified xsi:type="dcterms:W3CDTF">2017-08-10T22:22:00Z</dcterms:modified>
</cp:coreProperties>
</file>