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4" r:id="rId1"/>
  </p:sldMasterIdLst>
  <p:notesMasterIdLst>
    <p:notesMasterId r:id="rId33"/>
  </p:notesMasterIdLst>
  <p:handoutMasterIdLst>
    <p:handoutMasterId r:id="rId34"/>
  </p:handoutMasterIdLst>
  <p:sldIdLst>
    <p:sldId id="430" r:id="rId2"/>
    <p:sldId id="431" r:id="rId3"/>
    <p:sldId id="516" r:id="rId4"/>
    <p:sldId id="511" r:id="rId5"/>
    <p:sldId id="544" r:id="rId6"/>
    <p:sldId id="521" r:id="rId7"/>
    <p:sldId id="550" r:id="rId8"/>
    <p:sldId id="565" r:id="rId9"/>
    <p:sldId id="545" r:id="rId10"/>
    <p:sldId id="557" r:id="rId11"/>
    <p:sldId id="553" r:id="rId12"/>
    <p:sldId id="564" r:id="rId13"/>
    <p:sldId id="356" r:id="rId14"/>
    <p:sldId id="399" r:id="rId15"/>
    <p:sldId id="371" r:id="rId16"/>
    <p:sldId id="499" r:id="rId17"/>
    <p:sldId id="381" r:id="rId18"/>
    <p:sldId id="502" r:id="rId19"/>
    <p:sldId id="554" r:id="rId20"/>
    <p:sldId id="555" r:id="rId21"/>
    <p:sldId id="501" r:id="rId22"/>
    <p:sldId id="558" r:id="rId23"/>
    <p:sldId id="506" r:id="rId24"/>
    <p:sldId id="562" r:id="rId25"/>
    <p:sldId id="552" r:id="rId26"/>
    <p:sldId id="476" r:id="rId27"/>
    <p:sldId id="490" r:id="rId28"/>
    <p:sldId id="481" r:id="rId29"/>
    <p:sldId id="510" r:id="rId30"/>
    <p:sldId id="549" r:id="rId31"/>
    <p:sldId id="551" r:id="rId32"/>
  </p:sldIdLst>
  <p:sldSz cx="9144000" cy="6858000" type="screen4x3"/>
  <p:notesSz cx="7010400" cy="92964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521415D9-36F7-43E2-AB2F-B90AF26B5E84}">
      <p14:sectionLst xmlns:p14="http://schemas.microsoft.com/office/powerpoint/2010/main">
        <p14:section name="Default Section" id="{46448E69-F6F1-46C8-8DCC-2A6EC6B8E85A}">
          <p14:sldIdLst>
            <p14:sldId id="430"/>
            <p14:sldId id="431"/>
            <p14:sldId id="516"/>
            <p14:sldId id="511"/>
            <p14:sldId id="544"/>
            <p14:sldId id="521"/>
            <p14:sldId id="550"/>
            <p14:sldId id="565"/>
            <p14:sldId id="545"/>
            <p14:sldId id="557"/>
            <p14:sldId id="553"/>
            <p14:sldId id="564"/>
            <p14:sldId id="356"/>
            <p14:sldId id="399"/>
            <p14:sldId id="371"/>
            <p14:sldId id="499"/>
            <p14:sldId id="381"/>
            <p14:sldId id="502"/>
            <p14:sldId id="554"/>
            <p14:sldId id="555"/>
            <p14:sldId id="501"/>
            <p14:sldId id="558"/>
            <p14:sldId id="506"/>
            <p14:sldId id="562"/>
            <p14:sldId id="552"/>
            <p14:sldId id="476"/>
            <p14:sldId id="490"/>
            <p14:sldId id="481"/>
            <p14:sldId id="510"/>
            <p14:sldId id="549"/>
            <p14:sldId id="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C0504D"/>
              </a:solidFill>
              <a:prstDash val="solid"/>
              <a:bevel/>
            </a:ln>
          </a:left>
          <a:right>
            <a:ln w="12700" cap="flat">
              <a:solidFill>
                <a:srgbClr val="C0504D"/>
              </a:solidFill>
              <a:prstDash val="solid"/>
              <a:bevel/>
            </a:ln>
          </a:right>
          <a:top>
            <a:ln w="12700" cap="flat">
              <a:solidFill>
                <a:srgbClr val="C0504D"/>
              </a:solidFill>
              <a:prstDash val="solid"/>
              <a:bevel/>
            </a:ln>
          </a:top>
          <a:bottom>
            <a:ln w="12700" cap="flat">
              <a:solidFill>
                <a:srgbClr val="C0504D"/>
              </a:solidFill>
              <a:prstDash val="solid"/>
              <a:bevel/>
            </a:ln>
          </a:bottom>
          <a:insideH>
            <a:ln w="12700" cap="flat">
              <a:solidFill>
                <a:srgbClr val="C0504D"/>
              </a:solidFill>
              <a:prstDash val="solid"/>
              <a:bevel/>
            </a:ln>
          </a:insideH>
          <a:insideV>
            <a:ln w="12700" cap="flat">
              <a:solidFill>
                <a:srgbClr val="C0504D"/>
              </a:solidFill>
              <a:prstDash val="solid"/>
              <a:bevel/>
            </a:ln>
          </a:insideV>
        </a:tcBdr>
        <a:fill>
          <a:solidFill>
            <a:srgbClr val="E8CFCF"/>
          </a:solidFill>
        </a:fill>
      </a:tcStyle>
    </a:wholeTbl>
    <a:band2H>
      <a:tcTxStyle/>
      <a:tcStyle>
        <a:tcBdr/>
        <a:fill>
          <a:solidFill>
            <a:srgbClr val="F4E8E8"/>
          </a:solidFill>
        </a:fill>
      </a:tcStyle>
    </a:band2H>
    <a:firstCol>
      <a:tcTxStyle b="on" i="on">
        <a:font>
          <a:latin typeface="Calibri"/>
          <a:ea typeface="Calibri"/>
          <a:cs typeface="Calibri"/>
        </a:font>
        <a:srgbClr val="000000"/>
      </a:tcTxStyle>
      <a:tcStyle>
        <a:tcBdr>
          <a:left>
            <a:ln w="12700" cap="flat">
              <a:solidFill>
                <a:srgbClr val="C0504D"/>
              </a:solidFill>
              <a:prstDash val="solid"/>
              <a:bevel/>
            </a:ln>
          </a:left>
          <a:right>
            <a:ln w="12700" cap="flat">
              <a:solidFill>
                <a:srgbClr val="C0504D"/>
              </a:solidFill>
              <a:prstDash val="solid"/>
              <a:bevel/>
            </a:ln>
          </a:right>
          <a:top>
            <a:ln w="12700" cap="flat">
              <a:solidFill>
                <a:srgbClr val="C0504D"/>
              </a:solidFill>
              <a:prstDash val="solid"/>
              <a:bevel/>
            </a:ln>
          </a:top>
          <a:bottom>
            <a:ln w="12700" cap="flat">
              <a:solidFill>
                <a:srgbClr val="C0504D"/>
              </a:solidFill>
              <a:prstDash val="solid"/>
              <a:bevel/>
            </a:ln>
          </a:bottom>
          <a:insideH>
            <a:ln w="12700" cap="flat">
              <a:solidFill>
                <a:srgbClr val="C0504D"/>
              </a:solidFill>
              <a:prstDash val="solid"/>
              <a:bevel/>
            </a:ln>
          </a:insideH>
          <a:insideV>
            <a:ln w="12700" cap="flat">
              <a:solidFill>
                <a:srgbClr val="C0504D"/>
              </a:solidFill>
              <a:prstDash val="solid"/>
              <a:bevel/>
            </a:ln>
          </a:insideV>
        </a:tcBdr>
        <a:fill>
          <a:solidFill>
            <a:srgbClr val="E8CFCF"/>
          </a:solidFill>
        </a:fill>
      </a:tcStyle>
    </a:firstCol>
    <a:lastRow>
      <a:tcTxStyle b="on" i="on">
        <a:font>
          <a:latin typeface="Calibri"/>
          <a:ea typeface="Calibri"/>
          <a:cs typeface="Calibri"/>
        </a:font>
        <a:srgbClr val="000000"/>
      </a:tcTxStyle>
      <a:tcStyle>
        <a:tcBdr>
          <a:left>
            <a:ln w="12700" cap="flat">
              <a:solidFill>
                <a:srgbClr val="C0504D"/>
              </a:solidFill>
              <a:prstDash val="solid"/>
              <a:bevel/>
            </a:ln>
          </a:left>
          <a:right>
            <a:ln w="12700" cap="flat">
              <a:solidFill>
                <a:srgbClr val="C0504D"/>
              </a:solidFill>
              <a:prstDash val="solid"/>
              <a:bevel/>
            </a:ln>
          </a:right>
          <a:top>
            <a:ln w="25400" cap="flat">
              <a:solidFill>
                <a:srgbClr val="C0504D"/>
              </a:solidFill>
              <a:prstDash val="solid"/>
              <a:bevel/>
            </a:ln>
          </a:top>
          <a:bottom>
            <a:ln w="12700" cap="flat">
              <a:solidFill>
                <a:srgbClr val="C0504D"/>
              </a:solidFill>
              <a:prstDash val="solid"/>
              <a:bevel/>
            </a:ln>
          </a:bottom>
          <a:insideH>
            <a:ln w="12700" cap="flat">
              <a:solidFill>
                <a:srgbClr val="C0504D"/>
              </a:solidFill>
              <a:prstDash val="solid"/>
              <a:bevel/>
            </a:ln>
          </a:insideH>
          <a:insideV>
            <a:ln w="12700" cap="flat">
              <a:solidFill>
                <a:srgbClr val="C0504D"/>
              </a:solidFill>
              <a:prstDash val="solid"/>
              <a:bevel/>
            </a:ln>
          </a:insideV>
        </a:tcBdr>
        <a:fill>
          <a:solidFill>
            <a:srgbClr val="F4E8E8"/>
          </a:solidFill>
        </a:fill>
      </a:tcStyle>
    </a:lastRow>
    <a:firstRow>
      <a:tcTxStyle b="on" i="on">
        <a:font>
          <a:latin typeface="Calibri"/>
          <a:ea typeface="Calibri"/>
          <a:cs typeface="Calibri"/>
        </a:font>
        <a:srgbClr val="000000"/>
      </a:tcTxStyle>
      <a:tcStyle>
        <a:tcBdr>
          <a:left>
            <a:ln w="12700" cap="flat">
              <a:solidFill>
                <a:srgbClr val="C0504D"/>
              </a:solidFill>
              <a:prstDash val="solid"/>
              <a:bevel/>
            </a:ln>
          </a:left>
          <a:right>
            <a:ln w="12700" cap="flat">
              <a:solidFill>
                <a:srgbClr val="C0504D"/>
              </a:solidFill>
              <a:prstDash val="solid"/>
              <a:bevel/>
            </a:ln>
          </a:right>
          <a:top>
            <a:ln w="12700" cap="flat">
              <a:solidFill>
                <a:srgbClr val="C0504D"/>
              </a:solidFill>
              <a:prstDash val="solid"/>
              <a:bevel/>
            </a:ln>
          </a:top>
          <a:bottom>
            <a:ln w="12700" cap="flat">
              <a:solidFill>
                <a:srgbClr val="C0504D"/>
              </a:solidFill>
              <a:prstDash val="solid"/>
              <a:bevel/>
            </a:ln>
          </a:bottom>
          <a:insideH>
            <a:ln w="12700" cap="flat">
              <a:solidFill>
                <a:srgbClr val="C0504D"/>
              </a:solidFill>
              <a:prstDash val="solid"/>
              <a:bevel/>
            </a:ln>
          </a:insideH>
          <a:insideV>
            <a:ln w="12700" cap="flat">
              <a:solidFill>
                <a:srgbClr val="C0504D"/>
              </a:solidFill>
              <a:prstDash val="solid"/>
              <a:bevel/>
            </a:ln>
          </a:insideV>
        </a:tcBdr>
        <a:fill>
          <a:solidFill>
            <a:srgbClr val="F4E8E8"/>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0" autoAdjust="0"/>
    <p:restoredTop sz="98917" autoAdjust="0"/>
  </p:normalViewPr>
  <p:slideViewPr>
    <p:cSldViewPr snapToGrid="0" snapToObjects="1">
      <p:cViewPr varScale="1">
        <p:scale>
          <a:sx n="56" d="100"/>
          <a:sy n="56" d="100"/>
        </p:scale>
        <p:origin x="38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BA8AB-B7FB-954F-A18A-4B215A9236E6}"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3DB86D7B-8257-A546-A2FC-0216FDDC6E86}" type="pres">
      <dgm:prSet presAssocID="{44ABA8AB-B7FB-954F-A18A-4B215A9236E6}" presName="CompostProcess" presStyleCnt="0">
        <dgm:presLayoutVars>
          <dgm:dir/>
          <dgm:resizeHandles val="exact"/>
        </dgm:presLayoutVars>
      </dgm:prSet>
      <dgm:spPr/>
    </dgm:pt>
    <dgm:pt modelId="{AF078523-BCDB-3D4F-AF9D-0A1DE5942CE8}" type="pres">
      <dgm:prSet presAssocID="{44ABA8AB-B7FB-954F-A18A-4B215A9236E6}" presName="arrow" presStyleLbl="bgShp" presStyleIdx="0" presStyleCnt="1" custScaleX="116642" custScaleY="96018"/>
      <dgm:spPr>
        <a:solidFill>
          <a:schemeClr val="accent2">
            <a:lumMod val="60000"/>
            <a:lumOff val="40000"/>
          </a:schemeClr>
        </a:solidFill>
      </dgm:spPr>
    </dgm:pt>
    <dgm:pt modelId="{B7B78F7D-8A8E-4B48-8A5E-B6BD882E789E}" type="pres">
      <dgm:prSet presAssocID="{44ABA8AB-B7FB-954F-A18A-4B215A9236E6}" presName="linearProcess" presStyleCnt="0"/>
      <dgm:spPr/>
    </dgm:pt>
  </dgm:ptLst>
  <dgm:cxnLst>
    <dgm:cxn modelId="{DDCC4407-F943-4B29-A54E-16F49D94DB0C}" type="presOf" srcId="{44ABA8AB-B7FB-954F-A18A-4B215A9236E6}" destId="{3DB86D7B-8257-A546-A2FC-0216FDDC6E86}" srcOrd="0" destOrd="0" presId="urn:microsoft.com/office/officeart/2005/8/layout/hProcess9"/>
    <dgm:cxn modelId="{FFCC2346-0DBA-476E-9F17-B2FB1DE3D2B0}" type="presParOf" srcId="{3DB86D7B-8257-A546-A2FC-0216FDDC6E86}" destId="{AF078523-BCDB-3D4F-AF9D-0A1DE5942CE8}" srcOrd="0" destOrd="0" presId="urn:microsoft.com/office/officeart/2005/8/layout/hProcess9"/>
    <dgm:cxn modelId="{CAC617C1-3744-4112-8DC5-45C21192818A}" type="presParOf" srcId="{3DB86D7B-8257-A546-A2FC-0216FDDC6E86}" destId="{B7B78F7D-8A8E-4B48-8A5E-B6BD882E789E}"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BA8AB-B7FB-954F-A18A-4B215A9236E6}"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3DB86D7B-8257-A546-A2FC-0216FDDC6E86}" type="pres">
      <dgm:prSet presAssocID="{44ABA8AB-B7FB-954F-A18A-4B215A9236E6}" presName="CompostProcess" presStyleCnt="0">
        <dgm:presLayoutVars>
          <dgm:dir/>
          <dgm:resizeHandles val="exact"/>
        </dgm:presLayoutVars>
      </dgm:prSet>
      <dgm:spPr/>
    </dgm:pt>
    <dgm:pt modelId="{AF078523-BCDB-3D4F-AF9D-0A1DE5942CE8}" type="pres">
      <dgm:prSet presAssocID="{44ABA8AB-B7FB-954F-A18A-4B215A9236E6}" presName="arrow" presStyleLbl="bgShp" presStyleIdx="0" presStyleCnt="1" custScaleX="116642" custScaleY="96018"/>
      <dgm:spPr>
        <a:solidFill>
          <a:schemeClr val="accent2">
            <a:lumMod val="60000"/>
            <a:lumOff val="40000"/>
          </a:schemeClr>
        </a:solidFill>
      </dgm:spPr>
    </dgm:pt>
    <dgm:pt modelId="{B7B78F7D-8A8E-4B48-8A5E-B6BD882E789E}" type="pres">
      <dgm:prSet presAssocID="{44ABA8AB-B7FB-954F-A18A-4B215A9236E6}" presName="linearProcess" presStyleCnt="0"/>
      <dgm:spPr/>
    </dgm:pt>
  </dgm:ptLst>
  <dgm:cxnLst>
    <dgm:cxn modelId="{6679747B-1F07-415D-8A65-897467821F91}" type="presOf" srcId="{44ABA8AB-B7FB-954F-A18A-4B215A9236E6}" destId="{3DB86D7B-8257-A546-A2FC-0216FDDC6E86}" srcOrd="0" destOrd="0" presId="urn:microsoft.com/office/officeart/2005/8/layout/hProcess9"/>
    <dgm:cxn modelId="{6EBDEB90-8425-491C-8156-E491F8D570FC}" type="presParOf" srcId="{3DB86D7B-8257-A546-A2FC-0216FDDC6E86}" destId="{AF078523-BCDB-3D4F-AF9D-0A1DE5942CE8}" srcOrd="0" destOrd="0" presId="urn:microsoft.com/office/officeart/2005/8/layout/hProcess9"/>
    <dgm:cxn modelId="{76255E4B-9A94-46DA-A363-FB7724EE4DB4}" type="presParOf" srcId="{3DB86D7B-8257-A546-A2FC-0216FDDC6E86}" destId="{B7B78F7D-8A8E-4B48-8A5E-B6BD882E789E}"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BA8AB-B7FB-954F-A18A-4B215A9236E6}"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3DB86D7B-8257-A546-A2FC-0216FDDC6E86}" type="pres">
      <dgm:prSet presAssocID="{44ABA8AB-B7FB-954F-A18A-4B215A9236E6}" presName="CompostProcess" presStyleCnt="0">
        <dgm:presLayoutVars>
          <dgm:dir/>
          <dgm:resizeHandles val="exact"/>
        </dgm:presLayoutVars>
      </dgm:prSet>
      <dgm:spPr/>
    </dgm:pt>
    <dgm:pt modelId="{AF078523-BCDB-3D4F-AF9D-0A1DE5942CE8}" type="pres">
      <dgm:prSet presAssocID="{44ABA8AB-B7FB-954F-A18A-4B215A9236E6}" presName="arrow" presStyleLbl="bgShp" presStyleIdx="0" presStyleCnt="1" custScaleX="116642" custScaleY="96018"/>
      <dgm:spPr>
        <a:solidFill>
          <a:schemeClr val="accent2">
            <a:lumMod val="60000"/>
            <a:lumOff val="40000"/>
          </a:schemeClr>
        </a:solidFill>
      </dgm:spPr>
    </dgm:pt>
    <dgm:pt modelId="{B7B78F7D-8A8E-4B48-8A5E-B6BD882E789E}" type="pres">
      <dgm:prSet presAssocID="{44ABA8AB-B7FB-954F-A18A-4B215A9236E6}" presName="linearProcess" presStyleCnt="0"/>
      <dgm:spPr/>
    </dgm:pt>
  </dgm:ptLst>
  <dgm:cxnLst>
    <dgm:cxn modelId="{61AAE348-240C-4C71-8D47-333300F3FEA4}" type="presOf" srcId="{44ABA8AB-B7FB-954F-A18A-4B215A9236E6}" destId="{3DB86D7B-8257-A546-A2FC-0216FDDC6E86}" srcOrd="0" destOrd="0" presId="urn:microsoft.com/office/officeart/2005/8/layout/hProcess9"/>
    <dgm:cxn modelId="{8A5B8FD3-326F-4289-8B7F-59368A97CB65}" type="presParOf" srcId="{3DB86D7B-8257-A546-A2FC-0216FDDC6E86}" destId="{AF078523-BCDB-3D4F-AF9D-0A1DE5942CE8}" srcOrd="0" destOrd="0" presId="urn:microsoft.com/office/officeart/2005/8/layout/hProcess9"/>
    <dgm:cxn modelId="{BB36D867-E566-4239-BDAC-C50CD5262A03}" type="presParOf" srcId="{3DB86D7B-8257-A546-A2FC-0216FDDC6E86}" destId="{B7B78F7D-8A8E-4B48-8A5E-B6BD882E789E}"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78523-BCDB-3D4F-AF9D-0A1DE5942CE8}">
      <dsp:nvSpPr>
        <dsp:cNvPr id="0" name=""/>
        <dsp:cNvSpPr/>
      </dsp:nvSpPr>
      <dsp:spPr>
        <a:xfrm>
          <a:off x="33850" y="97097"/>
          <a:ext cx="7857098" cy="4682605"/>
        </a:xfrm>
        <a:prstGeom prst="rightArrow">
          <a:avLst/>
        </a:prstGeom>
        <a:solidFill>
          <a:schemeClr val="accent2">
            <a:lumMod val="60000"/>
            <a:lumOff val="4000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78523-BCDB-3D4F-AF9D-0A1DE5942CE8}">
      <dsp:nvSpPr>
        <dsp:cNvPr id="0" name=""/>
        <dsp:cNvSpPr/>
      </dsp:nvSpPr>
      <dsp:spPr>
        <a:xfrm>
          <a:off x="33850" y="97097"/>
          <a:ext cx="7857098" cy="4682605"/>
        </a:xfrm>
        <a:prstGeom prst="rightArrow">
          <a:avLst/>
        </a:prstGeom>
        <a:solidFill>
          <a:schemeClr val="accent2">
            <a:lumMod val="60000"/>
            <a:lumOff val="4000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78523-BCDB-3D4F-AF9D-0A1DE5942CE8}">
      <dsp:nvSpPr>
        <dsp:cNvPr id="0" name=""/>
        <dsp:cNvSpPr/>
      </dsp:nvSpPr>
      <dsp:spPr>
        <a:xfrm>
          <a:off x="33850" y="97097"/>
          <a:ext cx="7857098" cy="4682605"/>
        </a:xfrm>
        <a:prstGeom prst="rightArrow">
          <a:avLst/>
        </a:prstGeom>
        <a:solidFill>
          <a:schemeClr val="accent2">
            <a:lumMod val="60000"/>
            <a:lumOff val="4000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296DC7-A98C-5741-AC6A-23632BAC7406}" type="datetimeFigureOut">
              <a:rPr lang="en-US" smtClean="0"/>
              <a:t>8/14/2017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D6BB00-BBD9-314A-9961-29BE8C647DE4}" type="slidenum">
              <a:rPr lang="en-US" smtClean="0"/>
              <a:t>‹#›</a:t>
            </a:fld>
            <a:endParaRPr lang="en-US"/>
          </a:p>
        </p:txBody>
      </p:sp>
    </p:spTree>
    <p:extLst>
      <p:ext uri="{BB962C8B-B14F-4D97-AF65-F5344CB8AC3E}">
        <p14:creationId xmlns:p14="http://schemas.microsoft.com/office/powerpoint/2010/main" val="274787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47" name="Shape 47"/>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38309199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lIns="91435" tIns="45717" rIns="91435" bIns="45717"/>
          <a:lstStyle/>
          <a:p>
            <a:endParaRPr lang="en-US" dirty="0">
              <a:cs typeface="Arial" pitchFamily="34" charset="0"/>
            </a:endParaRPr>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58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310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25384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220"/>
          <p:cNvSpPr>
            <a:spLocks noGrp="1" noRot="1" noChangeAspect="1" noTextEdit="1"/>
          </p:cNvSpPr>
          <p:nvPr>
            <p:ph type="sldImg" idx="2"/>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hape 22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bodyPr>
          <a:lstStyle/>
          <a:p>
            <a:pPr eaLnBrk="1" hangingPunct="1">
              <a:spcBef>
                <a:spcPct val="0"/>
              </a:spcBef>
            </a:pPr>
            <a:endParaRPr lang="en-US" altLang="en-US" sz="1200" dirty="0">
              <a:latin typeface="Arial" pitchFamily="34" charset="0"/>
            </a:endParaRPr>
          </a:p>
        </p:txBody>
      </p:sp>
      <p:sp>
        <p:nvSpPr>
          <p:cNvPr id="38916" name="Shape 222"/>
          <p:cNvSpPr txBox="1">
            <a:spLocks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68" rIns="93162" bIns="46568" anchor="b"/>
          <a:lstStyle>
            <a:lvl1pPr eaLnBrk="0" hangingPunct="0">
              <a:defRPr>
                <a:solidFill>
                  <a:schemeClr val="tx1"/>
                </a:solidFill>
                <a:latin typeface="News Gothic MT" pitchFamily="-84" charset="0"/>
                <a:ea typeface="MS PGothic" pitchFamily="34" charset="-128"/>
              </a:defRPr>
            </a:lvl1pPr>
            <a:lvl2pPr marL="742950" indent="-285750" eaLnBrk="0" hangingPunct="0">
              <a:defRPr>
                <a:solidFill>
                  <a:schemeClr val="tx1"/>
                </a:solidFill>
                <a:latin typeface="News Gothic MT" pitchFamily="-84" charset="0"/>
                <a:ea typeface="MS PGothic" pitchFamily="34" charset="-128"/>
              </a:defRPr>
            </a:lvl2pPr>
            <a:lvl3pPr marL="1143000" indent="-228600" eaLnBrk="0" hangingPunct="0">
              <a:defRPr>
                <a:solidFill>
                  <a:schemeClr val="tx1"/>
                </a:solidFill>
                <a:latin typeface="News Gothic MT" pitchFamily="-84" charset="0"/>
                <a:ea typeface="MS PGothic" pitchFamily="34" charset="-128"/>
              </a:defRPr>
            </a:lvl3pPr>
            <a:lvl4pPr marL="1600200" indent="-228600" eaLnBrk="0" hangingPunct="0">
              <a:defRPr>
                <a:solidFill>
                  <a:schemeClr val="tx1"/>
                </a:solidFill>
                <a:latin typeface="News Gothic MT" pitchFamily="-84" charset="0"/>
                <a:ea typeface="MS PGothic" pitchFamily="34" charset="-128"/>
              </a:defRPr>
            </a:lvl4pPr>
            <a:lvl5pPr marL="2057400" indent="-228600" eaLnBrk="0" hangingPunct="0">
              <a:defRPr>
                <a:solidFill>
                  <a:schemeClr val="tx1"/>
                </a:solidFill>
                <a:latin typeface="News Gothic MT" pitchFamily="-8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News Gothic MT" pitchFamily="-8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News Gothic MT" pitchFamily="-8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News Gothic MT" pitchFamily="-8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News Gothic MT" pitchFamily="-84" charset="0"/>
                <a:ea typeface="MS PGothic" pitchFamily="34" charset="-128"/>
              </a:defRPr>
            </a:lvl9pPr>
          </a:lstStyle>
          <a:p>
            <a:pPr algn="r" rtl="0" eaLnBrk="1" fontAlgn="base" hangingPunct="1">
              <a:spcBef>
                <a:spcPct val="0"/>
              </a:spcBef>
              <a:spcAft>
                <a:spcPct val="0"/>
              </a:spcAft>
              <a:buSzPct val="25000"/>
              <a:buFont typeface="Calibri" pitchFamily="34" charset="0"/>
              <a:buNone/>
            </a:pPr>
            <a:r>
              <a:rPr lang="en-US" altLang="en-US" sz="1200" kern="1200">
                <a:solidFill>
                  <a:srgbClr val="000000"/>
                </a:solidFill>
                <a:latin typeface="Calibri" pitchFamily="34" charset="0"/>
                <a:cs typeface="+mn-cs"/>
                <a:sym typeface="Calibri" pitchFamily="34"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sz="1200" dirty="0">
              <a:latin typeface="+mn-lt"/>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fld id="{CA077768-21C8-4125-A345-258E48D2EED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altLang="en-US" sz="1200" dirty="0"/>
          </a:p>
        </p:txBody>
      </p:sp>
      <p:sp>
        <p:nvSpPr>
          <p:cNvPr id="52228" name="Rectangle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75B7A16-C056-4C03-B663-122AE0B8F2A9}" type="slidenum">
              <a:rPr lang="en-US" altLang="en-US" sz="1200">
                <a:solidFill>
                  <a:prstClr val="black"/>
                </a:solidFill>
              </a:rPr>
              <a:pPr eaLnBrk="1" hangingPunct="1"/>
              <a:t>15</a:t>
            </a:fld>
            <a:endParaRPr lang="en-US" alt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tLang="en-US" dirty="0"/>
          </a:p>
        </p:txBody>
      </p:sp>
      <p:sp>
        <p:nvSpPr>
          <p:cNvPr id="52228" name="Rectangle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75B7A16-C056-4C03-B663-122AE0B8F2A9}" type="slidenum">
              <a:rPr lang="en-US" altLang="en-US" sz="1200">
                <a:solidFill>
                  <a:prstClr val="black"/>
                </a:solidFill>
              </a:rPr>
              <a:pPr eaLnBrk="1" hangingPunct="1"/>
              <a:t>16</a:t>
            </a:fld>
            <a:endParaRPr lang="en-US" alt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marL="285750" marR="0" indent="-2857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altLang="en-US" sz="1200" b="1" dirty="0"/>
          </a:p>
        </p:txBody>
      </p:sp>
      <p:sp>
        <p:nvSpPr>
          <p:cNvPr id="61444"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F5298E2-DDEE-4548-8199-047796BE7DA9}" type="slidenum">
              <a:rPr lang="en-US" altLang="en-US" sz="1200">
                <a:solidFill>
                  <a:prstClr val="black"/>
                </a:solidFill>
              </a:rPr>
              <a:pPr eaLnBrk="1" hangingPunct="1"/>
              <a:t>17</a:t>
            </a:fld>
            <a:endParaRPr lang="en-US" alt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marL="0" marR="0" indent="0" defTabSz="457200" eaLnBrk="1" fontAlgn="auto" latinLnBrk="0" hangingPunct="1">
              <a:lnSpc>
                <a:spcPct val="117999"/>
              </a:lnSpc>
              <a:spcBef>
                <a:spcPct val="0"/>
              </a:spcBef>
              <a:spcAft>
                <a:spcPts val="0"/>
              </a:spcAft>
              <a:buClrTx/>
              <a:buSzTx/>
              <a:buFontTx/>
              <a:buNone/>
              <a:tabLst/>
              <a:defRPr/>
            </a:pPr>
            <a:endParaRPr lang="en-US" altLang="en-US" sz="1200" dirty="0"/>
          </a:p>
        </p:txBody>
      </p:sp>
      <p:sp>
        <p:nvSpPr>
          <p:cNvPr id="54276" name="Rectangle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3283E4F-3E90-42E0-B329-A6B9A7D3043B}" type="slidenum">
              <a:rPr lang="en-US" altLang="en-US" sz="1200">
                <a:solidFill>
                  <a:prstClr val="black"/>
                </a:solidFill>
              </a:rPr>
              <a:pPr eaLnBrk="1" hangingPunct="1"/>
              <a:t>18</a:t>
            </a:fld>
            <a:endParaRPr lang="en-US" alt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marL="0" marR="0" indent="0" defTabSz="457200" eaLnBrk="1" fontAlgn="auto" latinLnBrk="0" hangingPunct="1">
              <a:lnSpc>
                <a:spcPct val="117999"/>
              </a:lnSpc>
              <a:spcBef>
                <a:spcPct val="0"/>
              </a:spcBef>
              <a:spcAft>
                <a:spcPts val="0"/>
              </a:spcAft>
              <a:buClrTx/>
              <a:buSzTx/>
              <a:buFontTx/>
              <a:buNone/>
              <a:tabLst/>
              <a:defRPr/>
            </a:pPr>
            <a:endParaRPr lang="en-US" altLang="en-US" sz="1200" dirty="0"/>
          </a:p>
        </p:txBody>
      </p:sp>
      <p:sp>
        <p:nvSpPr>
          <p:cNvPr id="54276" name="Rectangle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3283E4F-3E90-42E0-B329-A6B9A7D3043B}" type="slidenum">
              <a:rPr lang="en-US" altLang="en-US" sz="1200">
                <a:solidFill>
                  <a:prstClr val="black"/>
                </a:solidFill>
              </a:rPr>
              <a:pPr eaLnBrk="1" hangingPunct="1"/>
              <a:t>19</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lIns="91435" tIns="45717" rIns="91435" bIns="45717"/>
          <a:lstStyle/>
          <a:p>
            <a:endParaRPr lang="en-US" dirty="0"/>
          </a:p>
        </p:txBody>
      </p:sp>
    </p:spTree>
    <p:extLst>
      <p:ext uri="{BB962C8B-B14F-4D97-AF65-F5344CB8AC3E}">
        <p14:creationId xmlns:p14="http://schemas.microsoft.com/office/powerpoint/2010/main" val="275009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marL="0" marR="0" indent="0" defTabSz="457200" eaLnBrk="1" fontAlgn="auto" latinLnBrk="0" hangingPunct="1">
              <a:lnSpc>
                <a:spcPct val="117999"/>
              </a:lnSpc>
              <a:spcBef>
                <a:spcPct val="0"/>
              </a:spcBef>
              <a:spcAft>
                <a:spcPts val="0"/>
              </a:spcAft>
              <a:buClrTx/>
              <a:buSzTx/>
              <a:buFontTx/>
              <a:buNone/>
              <a:tabLst/>
              <a:defRPr/>
            </a:pPr>
            <a:endParaRPr lang="en-US" altLang="en-US" sz="1200" dirty="0"/>
          </a:p>
        </p:txBody>
      </p:sp>
      <p:sp>
        <p:nvSpPr>
          <p:cNvPr id="54276" name="Rectangle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3283E4F-3E90-42E0-B329-A6B9A7D3043B}" type="slidenum">
              <a:rPr lang="en-US" altLang="en-US" sz="1200">
                <a:solidFill>
                  <a:prstClr val="black"/>
                </a:solidFill>
              </a:rPr>
              <a:pPr eaLnBrk="1" hangingPunct="1"/>
              <a:t>20</a:t>
            </a:fld>
            <a:endParaRPr lang="en-US" alt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US" sz="1000" dirty="0">
              <a:latin typeface="+mn-lt"/>
              <a:ea typeface="+mj-ea"/>
              <a:cs typeface="+mj-cs"/>
              <a:sym typeface="Helvetica Neue"/>
            </a:endParaRPr>
          </a:p>
          <a:p>
            <a:endParaRPr lang="en-US" altLang="en-US" sz="1000" b="1" baseline="0" dirty="0">
              <a:latin typeface="+mn-lt"/>
            </a:endParaRPr>
          </a:p>
          <a:p>
            <a:endParaRPr lang="en-US" altLang="en-US" sz="1000" b="1" dirty="0">
              <a:latin typeface="+mn-lt"/>
            </a:endParaRPr>
          </a:p>
        </p:txBody>
      </p:sp>
      <p:sp>
        <p:nvSpPr>
          <p:cNvPr id="61444"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F5298E2-DDEE-4548-8199-047796BE7DA9}" type="slidenum">
              <a:rPr lang="en-US" altLang="en-US" sz="1200">
                <a:solidFill>
                  <a:prstClr val="black"/>
                </a:solidFill>
              </a:rPr>
              <a:pPr eaLnBrk="1" hangingPunct="1"/>
              <a:t>21</a:t>
            </a:fld>
            <a:endParaRPr lang="en-US" alt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Tree>
    <p:extLst>
      <p:ext uri="{BB962C8B-B14F-4D97-AF65-F5344CB8AC3E}">
        <p14:creationId xmlns:p14="http://schemas.microsoft.com/office/powerpoint/2010/main" val="49986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Tree>
    <p:extLst>
      <p:ext uri="{BB962C8B-B14F-4D97-AF65-F5344CB8AC3E}">
        <p14:creationId xmlns:p14="http://schemas.microsoft.com/office/powerpoint/2010/main" val="499864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641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418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1357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05641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445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17588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81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2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Century Gothic" pitchFamily="34" charset="0"/>
            </a:endParaRPr>
          </a:p>
          <a:p>
            <a:pPr eaLnBrk="1" hangingPunct="1">
              <a:spcBef>
                <a:spcPct val="0"/>
              </a:spcBef>
            </a:pPr>
            <a:endParaRPr lang="en-US" altLang="en-US" dirty="0">
              <a:latin typeface="Century Gothic" pitchFamily="34" charset="0"/>
            </a:endParaRPr>
          </a:p>
        </p:txBody>
      </p:sp>
      <p:sp>
        <p:nvSpPr>
          <p:cNvPr id="38915" name="Shape 292"/>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84923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23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defTabSz="457200" eaLnBrk="1" fontAlgn="auto" latinLnBrk="0" hangingPunct="1">
              <a:lnSpc>
                <a:spcPct val="117999"/>
              </a:lnSpc>
              <a:spcBef>
                <a:spcPts val="0"/>
              </a:spcBef>
              <a:spcAft>
                <a:spcPts val="0"/>
              </a:spcAft>
              <a:buClrTx/>
              <a:buSzTx/>
              <a:buFontTx/>
              <a:buAutoNum type="arabicPeriod"/>
              <a:tabLst/>
              <a:defRPr/>
            </a:pPr>
            <a:endParaRPr lang="en-US" sz="1200" dirty="0"/>
          </a:p>
        </p:txBody>
      </p:sp>
    </p:spTree>
    <p:extLst>
      <p:ext uri="{BB962C8B-B14F-4D97-AF65-F5344CB8AC3E}">
        <p14:creationId xmlns:p14="http://schemas.microsoft.com/office/powerpoint/2010/main" val="317524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17524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58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58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ctr">
              <a:defRPr>
                <a:solidFill>
                  <a:srgbClr val="FFFFFF"/>
                </a:solidFill>
              </a:defRPr>
            </a:lvl1pPr>
          </a:lstStyle>
          <a:p>
            <a:pPr>
              <a:defRPr/>
            </a:pPr>
            <a:fld id="{2114D73C-54ED-4D0E-B74B-CBDB0F662EA2}" type="datetime1">
              <a:rPr lang="en-US" smtClean="0"/>
              <a:t>8/14/2017</a:t>
            </a:fld>
            <a:endParaRPr lang="en-US" sz="2000"/>
          </a:p>
        </p:txBody>
      </p:sp>
      <p:sp>
        <p:nvSpPr>
          <p:cNvPr id="5" name="Footer Placeholder 4"/>
          <p:cNvSpPr>
            <a:spLocks noGrp="1"/>
          </p:cNvSpPr>
          <p:nvPr>
            <p:ph type="ftr" sz="quarter" idx="11"/>
          </p:nvPr>
        </p:nvSpPr>
        <p:spPr/>
        <p:txBody>
          <a:bodyPr/>
          <a:lstStyle>
            <a:lvl1pPr>
              <a:defRPr sz="1200"/>
            </a:lvl1pPr>
          </a:lstStyle>
          <a:p>
            <a:pPr>
              <a:defRPr/>
            </a:pPr>
            <a:endParaRPr lang="en-US">
              <a:solidFill>
                <a:srgbClr val="09213B"/>
              </a:solidFill>
            </a:endParaRPr>
          </a:p>
        </p:txBody>
      </p:sp>
      <p:sp>
        <p:nvSpPr>
          <p:cNvPr id="6" name="Slide Number Placeholder 5"/>
          <p:cNvSpPr>
            <a:spLocks noGrp="1"/>
          </p:cNvSpPr>
          <p:nvPr>
            <p:ph type="sldNum" sz="quarter" idx="12"/>
          </p:nvPr>
        </p:nvSpPr>
        <p:spPr/>
        <p:txBody>
          <a:bodyPr/>
          <a:lstStyle>
            <a:lvl1pPr>
              <a:defRPr sz="1800" b="0"/>
            </a:lvl1pPr>
          </a:lstStyle>
          <a:p>
            <a:pPr>
              <a:defRPr/>
            </a:pPr>
            <a:fld id="{864411F6-5F91-486D-BA9C-96E8EC8433D8}" type="slidenum">
              <a:rPr lang="en-US"/>
              <a:pPr>
                <a:defRPr/>
              </a:pPr>
              <a:t>‹#›</a:t>
            </a:fld>
            <a:endParaRPr lang="en-US"/>
          </a:p>
        </p:txBody>
      </p:sp>
    </p:spTree>
    <p:extLst>
      <p:ext uri="{BB962C8B-B14F-4D97-AF65-F5344CB8AC3E}">
        <p14:creationId xmlns:p14="http://schemas.microsoft.com/office/powerpoint/2010/main" val="22529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96FBA9-6B3E-4B99-817D-BF43E620D26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9213B"/>
              </a:solidFill>
            </a:endParaRPr>
          </a:p>
        </p:txBody>
      </p:sp>
      <p:sp>
        <p:nvSpPr>
          <p:cNvPr id="6" name="Date Placeholder 3"/>
          <p:cNvSpPr>
            <a:spLocks noGrp="1"/>
          </p:cNvSpPr>
          <p:nvPr>
            <p:ph type="dt" sz="half" idx="12"/>
          </p:nvPr>
        </p:nvSpPr>
        <p:spPr/>
        <p:txBody>
          <a:bodyPr/>
          <a:lstStyle>
            <a:lvl1pPr>
              <a:defRPr/>
            </a:lvl1pPr>
          </a:lstStyle>
          <a:p>
            <a:pPr>
              <a:defRPr/>
            </a:pPr>
            <a:fld id="{622DEC81-C6A1-4408-A4E1-3A74D29A38A5}" type="datetime1">
              <a:rPr lang="en-US" smtClean="0">
                <a:solidFill>
                  <a:srgbClr val="D5EDF4"/>
                </a:solidFill>
              </a:rPr>
              <a:t>8/14/2017</a:t>
            </a:fld>
            <a:endParaRPr lang="en-US" sz="1400">
              <a:solidFill>
                <a:srgbClr val="09213B"/>
              </a:solidFill>
            </a:endParaRPr>
          </a:p>
        </p:txBody>
      </p:sp>
    </p:spTree>
    <p:extLst>
      <p:ext uri="{BB962C8B-B14F-4D97-AF65-F5344CB8AC3E}">
        <p14:creationId xmlns:p14="http://schemas.microsoft.com/office/powerpoint/2010/main" val="282149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9BFC964C-6289-4C09-8DDF-86A2C173E8C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9213B"/>
              </a:solidFill>
            </a:endParaRPr>
          </a:p>
        </p:txBody>
      </p:sp>
      <p:sp>
        <p:nvSpPr>
          <p:cNvPr id="6" name="Date Placeholder 3"/>
          <p:cNvSpPr>
            <a:spLocks noGrp="1"/>
          </p:cNvSpPr>
          <p:nvPr>
            <p:ph type="dt" sz="half" idx="12"/>
          </p:nvPr>
        </p:nvSpPr>
        <p:spPr/>
        <p:txBody>
          <a:bodyPr/>
          <a:lstStyle>
            <a:lvl1pPr>
              <a:defRPr/>
            </a:lvl1pPr>
          </a:lstStyle>
          <a:p>
            <a:pPr>
              <a:defRPr/>
            </a:pPr>
            <a:fld id="{0CFB23D0-D5D6-45F7-B2AC-3A61FFF680E5}" type="datetime1">
              <a:rPr lang="en-US" smtClean="0">
                <a:solidFill>
                  <a:srgbClr val="D5EDF4"/>
                </a:solidFill>
              </a:rPr>
              <a:t>8/14/2017</a:t>
            </a:fld>
            <a:endParaRPr lang="en-US" sz="1400">
              <a:solidFill>
                <a:srgbClr val="09213B"/>
              </a:solidFill>
            </a:endParaRPr>
          </a:p>
        </p:txBody>
      </p:sp>
    </p:spTree>
    <p:extLst>
      <p:ext uri="{BB962C8B-B14F-4D97-AF65-F5344CB8AC3E}">
        <p14:creationId xmlns:p14="http://schemas.microsoft.com/office/powerpoint/2010/main" val="189755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E762FD-8C13-4E92-BB20-58202322E2BB}" type="datetime1">
              <a:rPr lang="en-US" altLang="en-US" smtClean="0">
                <a:solidFill>
                  <a:prstClr val="white"/>
                </a:solidFill>
              </a:rPr>
              <a:t>8/14/2017</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5C239B5-93D6-4E72-B0FD-757FA2ADAFE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55836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D218444-2245-48DF-B345-47CFA685CD2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9213B"/>
              </a:solidFill>
            </a:endParaRPr>
          </a:p>
        </p:txBody>
      </p:sp>
      <p:sp>
        <p:nvSpPr>
          <p:cNvPr id="6" name="Date Placeholder 3"/>
          <p:cNvSpPr>
            <a:spLocks noGrp="1"/>
          </p:cNvSpPr>
          <p:nvPr>
            <p:ph type="dt" sz="half" idx="12"/>
          </p:nvPr>
        </p:nvSpPr>
        <p:spPr/>
        <p:txBody>
          <a:bodyPr/>
          <a:lstStyle>
            <a:lvl1pPr>
              <a:defRPr/>
            </a:lvl1pPr>
          </a:lstStyle>
          <a:p>
            <a:pPr>
              <a:defRPr/>
            </a:pPr>
            <a:fld id="{45BE0D44-293F-4AC2-89DE-B05D3DD43CB2}" type="datetime1">
              <a:rPr lang="en-US" smtClean="0">
                <a:solidFill>
                  <a:srgbClr val="D5EDF4"/>
                </a:solidFill>
              </a:rPr>
              <a:t>8/14/2017</a:t>
            </a:fld>
            <a:endParaRPr lang="en-US" sz="1400">
              <a:solidFill>
                <a:srgbClr val="09213B"/>
              </a:solidFill>
            </a:endParaRPr>
          </a:p>
        </p:txBody>
      </p:sp>
    </p:spTree>
    <p:extLst>
      <p:ext uri="{BB962C8B-B14F-4D97-AF65-F5344CB8AC3E}">
        <p14:creationId xmlns:p14="http://schemas.microsoft.com/office/powerpoint/2010/main" val="201740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5" y="3852863"/>
            <a:ext cx="6135687" cy="16335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563135-582E-4E5A-978A-EDD2159A9776}" type="datetime1">
              <a:rPr lang="en-US" smtClean="0">
                <a:solidFill>
                  <a:srgbClr val="D5EDF4"/>
                </a:solidFill>
              </a:rPr>
              <a:t>8/14/2017</a:t>
            </a:fld>
            <a:endParaRPr lang="en-US">
              <a:solidFill>
                <a:srgbClr val="D5EDF4"/>
              </a:solidFill>
            </a:endParaRPr>
          </a:p>
        </p:txBody>
      </p:sp>
      <p:sp>
        <p:nvSpPr>
          <p:cNvPr id="5" name="Footer Placeholder 4"/>
          <p:cNvSpPr>
            <a:spLocks noGrp="1"/>
          </p:cNvSpPr>
          <p:nvPr>
            <p:ph type="ftr" sz="quarter" idx="11"/>
          </p:nvPr>
        </p:nvSpPr>
        <p:spPr/>
        <p:txBody>
          <a:bodyPr/>
          <a:lstStyle>
            <a:lvl1pPr>
              <a:defRPr sz="1200">
                <a:solidFill>
                  <a:schemeClr val="bg2"/>
                </a:solidFill>
              </a:defRPr>
            </a:lvl1pPr>
          </a:lstStyle>
          <a:p>
            <a:pPr>
              <a:defRPr/>
            </a:pPr>
            <a:endParaRPr lang="en-US">
              <a:solidFill>
                <a:srgbClr val="D5EDF4"/>
              </a:solidFill>
            </a:endParaRPr>
          </a:p>
        </p:txBody>
      </p:sp>
      <p:sp>
        <p:nvSpPr>
          <p:cNvPr id="6" name="Slide Number Placeholder 5"/>
          <p:cNvSpPr>
            <a:spLocks noGrp="1"/>
          </p:cNvSpPr>
          <p:nvPr>
            <p:ph type="sldNum" sz="quarter" idx="12"/>
          </p:nvPr>
        </p:nvSpPr>
        <p:spPr/>
        <p:txBody>
          <a:bodyPr/>
          <a:lstStyle>
            <a:lvl1pPr>
              <a:defRPr sz="2400"/>
            </a:lvl1pPr>
          </a:lstStyle>
          <a:p>
            <a:pPr>
              <a:defRPr/>
            </a:pPr>
            <a:fld id="{FAB64665-7B2A-4FD8-9463-45638A5E0670}" type="slidenum">
              <a:rPr lang="en-US"/>
              <a:pPr>
                <a:defRPr/>
              </a:pPr>
              <a:t>‹#›</a:t>
            </a:fld>
            <a:endParaRPr lang="en-US" b="0"/>
          </a:p>
        </p:txBody>
      </p:sp>
    </p:spTree>
    <p:extLst>
      <p:ext uri="{BB962C8B-B14F-4D97-AF65-F5344CB8AC3E}">
        <p14:creationId xmlns:p14="http://schemas.microsoft.com/office/powerpoint/2010/main" val="26983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22F69D1-6353-4602-B0F4-E5C040EFD70D}" type="datetime1">
              <a:rPr lang="en-US" smtClean="0">
                <a:solidFill>
                  <a:srgbClr val="D5EDF4"/>
                </a:solidFill>
              </a:rPr>
              <a:t>8/14/2017</a:t>
            </a:fld>
            <a:endParaRPr lang="en-US">
              <a:solidFill>
                <a:srgbClr val="D5EDF4"/>
              </a:solidFill>
            </a:endParaRPr>
          </a:p>
        </p:txBody>
      </p:sp>
      <p:sp>
        <p:nvSpPr>
          <p:cNvPr id="6" name="Footer Placeholder 5"/>
          <p:cNvSpPr>
            <a:spLocks noGrp="1"/>
          </p:cNvSpPr>
          <p:nvPr>
            <p:ph type="ftr" sz="quarter" idx="11"/>
          </p:nvPr>
        </p:nvSpPr>
        <p:spPr/>
        <p:txBody>
          <a:bodyPr/>
          <a:lstStyle>
            <a:lvl1pPr>
              <a:defRPr sz="1200">
                <a:solidFill>
                  <a:schemeClr val="bg2"/>
                </a:solidFill>
              </a:defRPr>
            </a:lvl1pPr>
          </a:lstStyle>
          <a:p>
            <a:pPr>
              <a:defRPr/>
            </a:pPr>
            <a:endParaRPr lang="en-US">
              <a:solidFill>
                <a:srgbClr val="D5EDF4"/>
              </a:solidFill>
            </a:endParaRPr>
          </a:p>
        </p:txBody>
      </p:sp>
      <p:sp>
        <p:nvSpPr>
          <p:cNvPr id="7" name="Slide Number Placeholder 6"/>
          <p:cNvSpPr>
            <a:spLocks noGrp="1"/>
          </p:cNvSpPr>
          <p:nvPr>
            <p:ph type="sldNum" sz="quarter" idx="12"/>
          </p:nvPr>
        </p:nvSpPr>
        <p:spPr/>
        <p:txBody>
          <a:bodyPr/>
          <a:lstStyle>
            <a:lvl1pPr>
              <a:defRPr/>
            </a:lvl1pPr>
          </a:lstStyle>
          <a:p>
            <a:pPr>
              <a:defRPr/>
            </a:pPr>
            <a:fld id="{AFAFB47B-3785-4E21-B089-30F4DB8295CA}" type="slidenum">
              <a:rPr lang="en-US"/>
              <a:pPr>
                <a:defRPr/>
              </a:pPr>
              <a:t>‹#›</a:t>
            </a:fld>
            <a:endParaRPr lang="en-US" sz="1800" b="0"/>
          </a:p>
        </p:txBody>
      </p:sp>
    </p:spTree>
    <p:extLst>
      <p:ext uri="{BB962C8B-B14F-4D97-AF65-F5344CB8AC3E}">
        <p14:creationId xmlns:p14="http://schemas.microsoft.com/office/powerpoint/2010/main" val="27027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3"/>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3"/>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47630454-07DD-4042-93F7-A488BD222A2F}" type="datetime1">
              <a:rPr lang="en-US" smtClean="0">
                <a:solidFill>
                  <a:srgbClr val="D5EDF4"/>
                </a:solidFill>
              </a:rPr>
              <a:t>8/14/2017</a:t>
            </a:fld>
            <a:endParaRPr lang="en-US">
              <a:solidFill>
                <a:srgbClr val="D5EDF4"/>
              </a:solidFill>
            </a:endParaRPr>
          </a:p>
        </p:txBody>
      </p:sp>
      <p:sp>
        <p:nvSpPr>
          <p:cNvPr id="8" name="Footer Placeholder 7"/>
          <p:cNvSpPr>
            <a:spLocks noGrp="1"/>
          </p:cNvSpPr>
          <p:nvPr>
            <p:ph type="ftr" sz="quarter" idx="11"/>
          </p:nvPr>
        </p:nvSpPr>
        <p:spPr/>
        <p:txBody>
          <a:bodyPr/>
          <a:lstStyle>
            <a:lvl1pPr>
              <a:defRPr sz="1200">
                <a:solidFill>
                  <a:schemeClr val="bg2"/>
                </a:solidFill>
              </a:defRPr>
            </a:lvl1pPr>
          </a:lstStyle>
          <a:p>
            <a:pPr>
              <a:defRPr/>
            </a:pPr>
            <a:endParaRPr lang="en-US">
              <a:solidFill>
                <a:srgbClr val="D5EDF4"/>
              </a:solidFill>
            </a:endParaRPr>
          </a:p>
        </p:txBody>
      </p:sp>
      <p:sp>
        <p:nvSpPr>
          <p:cNvPr id="9" name="Slide Number Placeholder 8"/>
          <p:cNvSpPr>
            <a:spLocks noGrp="1"/>
          </p:cNvSpPr>
          <p:nvPr>
            <p:ph type="sldNum" sz="quarter" idx="12"/>
          </p:nvPr>
        </p:nvSpPr>
        <p:spPr/>
        <p:txBody>
          <a:bodyPr/>
          <a:lstStyle>
            <a:lvl1pPr>
              <a:defRPr/>
            </a:lvl1pPr>
          </a:lstStyle>
          <a:p>
            <a:pPr>
              <a:defRPr/>
            </a:pPr>
            <a:fld id="{3374AF77-3D4C-4EC4-BBE6-01BF1FA8D4FA}" type="slidenum">
              <a:rPr lang="en-US"/>
              <a:pPr>
                <a:defRPr/>
              </a:pPr>
              <a:t>‹#›</a:t>
            </a:fld>
            <a:endParaRPr lang="en-US" sz="1800" b="0"/>
          </a:p>
        </p:txBody>
      </p:sp>
    </p:spTree>
    <p:extLst>
      <p:ext uri="{BB962C8B-B14F-4D97-AF65-F5344CB8AC3E}">
        <p14:creationId xmlns:p14="http://schemas.microsoft.com/office/powerpoint/2010/main" val="371381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52E209C-5F59-429F-889E-6833A2CEB8AE}" type="datetime1">
              <a:rPr lang="en-US" smtClean="0">
                <a:solidFill>
                  <a:srgbClr val="D5EDF4"/>
                </a:solidFill>
              </a:rPr>
              <a:t>8/14/2017</a:t>
            </a:fld>
            <a:endParaRPr lang="en-US">
              <a:solidFill>
                <a:srgbClr val="D5EDF4"/>
              </a:solidFill>
            </a:endParaRPr>
          </a:p>
        </p:txBody>
      </p:sp>
      <p:sp>
        <p:nvSpPr>
          <p:cNvPr id="4" name="Footer Placeholder 3"/>
          <p:cNvSpPr>
            <a:spLocks noGrp="1"/>
          </p:cNvSpPr>
          <p:nvPr>
            <p:ph type="ftr" sz="quarter" idx="11"/>
          </p:nvPr>
        </p:nvSpPr>
        <p:spPr/>
        <p:txBody>
          <a:bodyPr/>
          <a:lstStyle>
            <a:lvl1pPr>
              <a:defRPr sz="1200">
                <a:solidFill>
                  <a:schemeClr val="bg2"/>
                </a:solidFill>
              </a:defRPr>
            </a:lvl1pPr>
          </a:lstStyle>
          <a:p>
            <a:pPr>
              <a:defRPr/>
            </a:pPr>
            <a:endParaRPr lang="en-US">
              <a:solidFill>
                <a:srgbClr val="D5EDF4"/>
              </a:solidFill>
            </a:endParaRPr>
          </a:p>
        </p:txBody>
      </p:sp>
      <p:sp>
        <p:nvSpPr>
          <p:cNvPr id="5" name="Slide Number Placeholder 4"/>
          <p:cNvSpPr>
            <a:spLocks noGrp="1"/>
          </p:cNvSpPr>
          <p:nvPr>
            <p:ph type="sldNum" sz="quarter" idx="12"/>
          </p:nvPr>
        </p:nvSpPr>
        <p:spPr/>
        <p:txBody>
          <a:bodyPr/>
          <a:lstStyle>
            <a:lvl1pPr>
              <a:defRPr sz="1800" b="0"/>
            </a:lvl1pPr>
          </a:lstStyle>
          <a:p>
            <a:pPr>
              <a:defRPr/>
            </a:pPr>
            <a:fld id="{CBD84D9B-9622-48CF-891E-7B6DE1A04A8B}" type="slidenum">
              <a:rPr lang="en-US"/>
              <a:pPr>
                <a:defRPr/>
              </a:pPr>
              <a:t>‹#›</a:t>
            </a:fld>
            <a:endParaRPr lang="en-US"/>
          </a:p>
        </p:txBody>
      </p:sp>
    </p:spTree>
    <p:extLst>
      <p:ext uri="{BB962C8B-B14F-4D97-AF65-F5344CB8AC3E}">
        <p14:creationId xmlns:p14="http://schemas.microsoft.com/office/powerpoint/2010/main" val="258200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6405220-129F-4273-BD5C-5E84AFDCA857}" type="datetime1">
              <a:rPr lang="en-US" smtClean="0">
                <a:solidFill>
                  <a:srgbClr val="D5EDF4"/>
                </a:solidFill>
              </a:rPr>
              <a:t>8/14/2017</a:t>
            </a:fld>
            <a:endParaRPr lang="en-US">
              <a:solidFill>
                <a:srgbClr val="D5EDF4"/>
              </a:solidFill>
            </a:endParaRPr>
          </a:p>
        </p:txBody>
      </p:sp>
      <p:sp>
        <p:nvSpPr>
          <p:cNvPr id="3" name="Footer Placeholder 2"/>
          <p:cNvSpPr>
            <a:spLocks noGrp="1"/>
          </p:cNvSpPr>
          <p:nvPr>
            <p:ph type="ftr" sz="quarter" idx="11"/>
          </p:nvPr>
        </p:nvSpPr>
        <p:spPr/>
        <p:txBody>
          <a:bodyPr/>
          <a:lstStyle>
            <a:lvl1pPr>
              <a:defRPr sz="1200">
                <a:solidFill>
                  <a:schemeClr val="bg2"/>
                </a:solidFill>
              </a:defRPr>
            </a:lvl1pPr>
          </a:lstStyle>
          <a:p>
            <a:pPr>
              <a:defRPr/>
            </a:pPr>
            <a:endParaRPr lang="en-US">
              <a:solidFill>
                <a:srgbClr val="D5EDF4"/>
              </a:solidFill>
            </a:endParaRPr>
          </a:p>
        </p:txBody>
      </p:sp>
      <p:sp>
        <p:nvSpPr>
          <p:cNvPr id="4" name="Slide Number Placeholder 3"/>
          <p:cNvSpPr>
            <a:spLocks noGrp="1"/>
          </p:cNvSpPr>
          <p:nvPr>
            <p:ph type="sldNum" sz="quarter" idx="12"/>
          </p:nvPr>
        </p:nvSpPr>
        <p:spPr/>
        <p:txBody>
          <a:bodyPr/>
          <a:lstStyle>
            <a:lvl1pPr>
              <a:defRPr sz="1800" b="0">
                <a:solidFill>
                  <a:schemeClr val="tx2"/>
                </a:solidFill>
              </a:defRPr>
            </a:lvl1pPr>
          </a:lstStyle>
          <a:p>
            <a:pPr>
              <a:defRPr/>
            </a:pPr>
            <a:fld id="{570A2798-0CDA-41D9-84EE-2924604AB07C}" type="slidenum">
              <a:rPr lang="en-US">
                <a:solidFill>
                  <a:srgbClr val="09213B"/>
                </a:solidFill>
              </a:rPr>
              <a:pPr>
                <a:defRPr/>
              </a:pPr>
              <a:t>‹#›</a:t>
            </a:fld>
            <a:endParaRPr lang="en-US">
              <a:solidFill>
                <a:srgbClr val="09213B"/>
              </a:solidFill>
            </a:endParaRPr>
          </a:p>
        </p:txBody>
      </p:sp>
    </p:spTree>
    <p:extLst>
      <p:ext uri="{BB962C8B-B14F-4D97-AF65-F5344CB8AC3E}">
        <p14:creationId xmlns:p14="http://schemas.microsoft.com/office/powerpoint/2010/main" val="28341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lvl1pPr>
              <a:defRPr/>
            </a:lvl1pPr>
          </a:lstStyle>
          <a:p>
            <a:pPr>
              <a:defRPr/>
            </a:pPr>
            <a:fld id="{C2F4F057-8D35-46C1-B8CA-DB87FAD6241C}" type="datetime1">
              <a:rPr lang="en-US" smtClean="0">
                <a:solidFill>
                  <a:srgbClr val="D5EDF4"/>
                </a:solidFill>
              </a:rPr>
              <a:t>8/14/2017</a:t>
            </a:fld>
            <a:endParaRPr lang="en-US">
              <a:solidFill>
                <a:srgbClr val="D5EDF4"/>
              </a:solidFill>
            </a:endParaRPr>
          </a:p>
        </p:txBody>
      </p:sp>
      <p:sp>
        <p:nvSpPr>
          <p:cNvPr id="6" name="Footer Placeholder 5"/>
          <p:cNvSpPr>
            <a:spLocks noGrp="1"/>
          </p:cNvSpPr>
          <p:nvPr>
            <p:ph type="ftr" sz="quarter" idx="15"/>
          </p:nvPr>
        </p:nvSpPr>
        <p:spPr/>
        <p:txBody>
          <a:bodyPr/>
          <a:lstStyle>
            <a:lvl1pPr>
              <a:defRPr sz="1200">
                <a:solidFill>
                  <a:schemeClr val="bg2"/>
                </a:solidFill>
              </a:defRPr>
            </a:lvl1pPr>
          </a:lstStyle>
          <a:p>
            <a:pPr>
              <a:defRPr/>
            </a:pPr>
            <a:endParaRPr lang="en-US">
              <a:solidFill>
                <a:srgbClr val="D5EDF4"/>
              </a:solidFill>
            </a:endParaRPr>
          </a:p>
        </p:txBody>
      </p:sp>
      <p:sp>
        <p:nvSpPr>
          <p:cNvPr id="7" name="Slide Number Placeholder 6"/>
          <p:cNvSpPr>
            <a:spLocks noGrp="1"/>
          </p:cNvSpPr>
          <p:nvPr>
            <p:ph type="sldNum" sz="quarter" idx="16"/>
          </p:nvPr>
        </p:nvSpPr>
        <p:spPr/>
        <p:txBody>
          <a:bodyPr/>
          <a:lstStyle>
            <a:lvl1pPr>
              <a:defRPr sz="1800" b="0"/>
            </a:lvl1pPr>
          </a:lstStyle>
          <a:p>
            <a:pPr>
              <a:defRPr/>
            </a:pPr>
            <a:fld id="{441BEA0D-56E9-4D56-88D6-E15BBCB3277E}" type="slidenum">
              <a:rPr lang="en-US"/>
              <a:pPr>
                <a:defRPr/>
              </a:pPr>
              <a:t>‹#›</a:t>
            </a:fld>
            <a:endParaRPr lang="en-US"/>
          </a:p>
        </p:txBody>
      </p:sp>
    </p:spTree>
    <p:extLst>
      <p:ext uri="{BB962C8B-B14F-4D97-AF65-F5344CB8AC3E}">
        <p14:creationId xmlns:p14="http://schemas.microsoft.com/office/powerpoint/2010/main" val="4085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7"/>
            <a:ext cx="7772400" cy="594627"/>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4788B666-60D3-4759-B3FF-A77AD42D6056}" type="datetime1">
              <a:rPr lang="en-US" smtClean="0">
                <a:solidFill>
                  <a:srgbClr val="D5EDF4"/>
                </a:solidFill>
              </a:rPr>
              <a:t>8/14/2017</a:t>
            </a:fld>
            <a:endParaRPr lang="en-US">
              <a:solidFill>
                <a:srgbClr val="D5EDF4"/>
              </a:solidFill>
            </a:endParaRPr>
          </a:p>
        </p:txBody>
      </p:sp>
      <p:sp>
        <p:nvSpPr>
          <p:cNvPr id="6" name="Slide Number Placeholder 8"/>
          <p:cNvSpPr>
            <a:spLocks noGrp="1"/>
          </p:cNvSpPr>
          <p:nvPr>
            <p:ph type="sldNum" sz="quarter" idx="11"/>
          </p:nvPr>
        </p:nvSpPr>
        <p:spPr/>
        <p:txBody>
          <a:bodyPr/>
          <a:lstStyle>
            <a:lvl1pPr>
              <a:defRPr sz="2800"/>
            </a:lvl1pPr>
          </a:lstStyle>
          <a:p>
            <a:pPr>
              <a:defRPr/>
            </a:pPr>
            <a:fld id="{C2DBA160-39FD-4F94-AF9B-F381C79D8E0B}" type="slidenum">
              <a:rPr lang="en-US"/>
              <a:pPr>
                <a:defRPr/>
              </a:pPr>
              <a:t>‹#›</a:t>
            </a:fld>
            <a:endParaRPr lang="en-US" b="0"/>
          </a:p>
        </p:txBody>
      </p:sp>
      <p:sp>
        <p:nvSpPr>
          <p:cNvPr id="7" name="Footer Placeholder 9"/>
          <p:cNvSpPr>
            <a:spLocks noGrp="1"/>
          </p:cNvSpPr>
          <p:nvPr>
            <p:ph type="ftr" sz="quarter" idx="12"/>
          </p:nvPr>
        </p:nvSpPr>
        <p:spPr/>
        <p:txBody>
          <a:bodyPr/>
          <a:lstStyle>
            <a:lvl1pPr>
              <a:defRPr sz="1200">
                <a:solidFill>
                  <a:schemeClr val="bg2"/>
                </a:solidFill>
              </a:defRPr>
            </a:lvl1pPr>
          </a:lstStyle>
          <a:p>
            <a:pPr>
              <a:defRPr/>
            </a:pPr>
            <a:endParaRPr lang="en-US">
              <a:solidFill>
                <a:srgbClr val="D5EDF4"/>
              </a:solidFill>
            </a:endParaRPr>
          </a:p>
        </p:txBody>
      </p:sp>
    </p:spTree>
    <p:extLst>
      <p:ext uri="{BB962C8B-B14F-4D97-AF65-F5344CB8AC3E}">
        <p14:creationId xmlns:p14="http://schemas.microsoft.com/office/powerpoint/2010/main" val="22480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rtl="0">
              <a:defRPr/>
            </a:pPr>
            <a:endParaRPr lang="en-US" kern="120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rtl="0">
              <a:defRPr/>
            </a:pPr>
            <a:endParaRPr lang="en-US" kern="1200">
              <a:solidFill>
                <a:prstClr val="white"/>
              </a:solidFill>
            </a:endParaRPr>
          </a:p>
        </p:txBody>
      </p:sp>
      <p:sp>
        <p:nvSpPr>
          <p:cNvPr id="6" name="Slide Number Placeholder 5"/>
          <p:cNvSpPr>
            <a:spLocks noGrp="1"/>
          </p:cNvSpPr>
          <p:nvPr>
            <p:ph type="sldNum" sz="quarter" idx="4"/>
          </p:nvPr>
        </p:nvSpPr>
        <p:spPr>
          <a:xfrm>
            <a:off x="8531226" y="5649384"/>
            <a:ext cx="549275" cy="395816"/>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z="1400" b="1">
                <a:solidFill>
                  <a:srgbClr val="FFFFFF"/>
                </a:solidFill>
              </a:defRPr>
            </a:lvl1pPr>
          </a:lstStyle>
          <a:p>
            <a:pPr defTabSz="914400" rtl="0" fontAlgn="base">
              <a:spcBef>
                <a:spcPct val="0"/>
              </a:spcBef>
              <a:spcAft>
                <a:spcPct val="0"/>
              </a:spcAft>
              <a:defRPr/>
            </a:pPr>
            <a:fld id="{98AE1143-4FCB-48F2-BEB8-9DE46D3ABD50}" type="slidenum">
              <a:rPr lang="en-US" kern="1200">
                <a:latin typeface="Calibri" pitchFamily="34" charset="0"/>
                <a:ea typeface="MS PGothic" pitchFamily="34" charset="-128"/>
                <a:cs typeface="+mn-cs"/>
              </a:rPr>
              <a:pPr defTabSz="914400" rtl="0" fontAlgn="base">
                <a:spcBef>
                  <a:spcPct val="0"/>
                </a:spcBef>
                <a:spcAft>
                  <a:spcPct val="0"/>
                </a:spcAft>
                <a:defRPr/>
              </a:pPr>
              <a:t>‹#›</a:t>
            </a:fld>
            <a:endParaRPr lang="en-US" kern="1200">
              <a:latin typeface="Calibri" pitchFamily="34" charset="0"/>
              <a:ea typeface="MS PGothic" pitchFamily="34" charset="-128"/>
              <a:cs typeface="+mn-cs"/>
            </a:endParaRPr>
          </a:p>
        </p:txBody>
      </p:sp>
      <p:sp>
        <p:nvSpPr>
          <p:cNvPr id="5" name="Footer Placeholder 4"/>
          <p:cNvSpPr>
            <a:spLocks noGrp="1"/>
          </p:cNvSpPr>
          <p:nvPr>
            <p:ph type="ftr" sz="quarter" idx="3"/>
          </p:nvPr>
        </p:nvSpPr>
        <p:spPr>
          <a:xfrm rot="16200000">
            <a:off x="7587722" y="4048655"/>
            <a:ext cx="2366433"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mn-lt"/>
                <a:ea typeface="+mn-ea"/>
                <a:cs typeface="+mn-cs"/>
              </a:defRPr>
            </a:lvl1pPr>
          </a:lstStyle>
          <a:p>
            <a:pPr defTabSz="914400" rtl="0">
              <a:defRPr/>
            </a:pPr>
            <a:endParaRPr lang="en-US" kern="1200">
              <a:solidFill>
                <a:srgbClr val="09213B"/>
              </a:solidFill>
            </a:endParaRPr>
          </a:p>
        </p:txBody>
      </p:sp>
      <p:sp>
        <p:nvSpPr>
          <p:cNvPr id="4" name="Date Placeholder 3"/>
          <p:cNvSpPr>
            <a:spLocks noGrp="1"/>
          </p:cNvSpPr>
          <p:nvPr>
            <p:ph type="dt" sz="half" idx="2"/>
          </p:nvPr>
        </p:nvSpPr>
        <p:spPr>
          <a:xfrm rot="16200000">
            <a:off x="7551738" y="1646238"/>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pPr algn="l" defTabSz="914400" rtl="0" fontAlgn="base">
              <a:spcBef>
                <a:spcPct val="0"/>
              </a:spcBef>
              <a:spcAft>
                <a:spcPct val="0"/>
              </a:spcAft>
              <a:defRPr/>
            </a:pPr>
            <a:fld id="{CA381E0D-AED2-4E8B-AAA5-A19EBD991B71}" type="datetime1">
              <a:rPr lang="en-US" kern="1200" smtClean="0">
                <a:solidFill>
                  <a:srgbClr val="D5EDF4"/>
                </a:solidFill>
                <a:latin typeface="Calibri" pitchFamily="34" charset="0"/>
                <a:ea typeface="MS PGothic" pitchFamily="34" charset="-128"/>
                <a:cs typeface="+mn-cs"/>
              </a:rPr>
              <a:t>8/14/2017</a:t>
            </a:fld>
            <a:endParaRPr lang="en-US" sz="1400" kern="1200">
              <a:solidFill>
                <a:srgbClr val="09213B"/>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28646133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3" r:id="rId12"/>
  </p:sldLayoutIdLst>
  <p:hf hdr="0" ftr="0" dt="0"/>
  <p:txStyles>
    <p:titleStyle>
      <a:lvl1pPr algn="l" rtl="0" eaLnBrk="0" fontAlgn="base" hangingPunct="0">
        <a:spcBef>
          <a:spcPct val="0"/>
        </a:spcBef>
        <a:spcAft>
          <a:spcPct val="0"/>
        </a:spcAft>
        <a:defRPr sz="4600" kern="1200" spc="-100">
          <a:solidFill>
            <a:schemeClr val="tx2"/>
          </a:solidFill>
          <a:latin typeface="+mj-lt"/>
          <a:ea typeface="MS PGothic" pitchFamily="34" charset="-128"/>
          <a:cs typeface="MS PGothic" pitchFamily="34" charset="-128"/>
        </a:defRPr>
      </a:lvl1pPr>
      <a:lvl2pPr algn="l" rtl="0" eaLnBrk="0" fontAlgn="base" hangingPunct="0">
        <a:spcBef>
          <a:spcPct val="0"/>
        </a:spcBef>
        <a:spcAft>
          <a:spcPct val="0"/>
        </a:spcAft>
        <a:defRPr sz="4600">
          <a:solidFill>
            <a:schemeClr val="tx2"/>
          </a:solidFill>
          <a:latin typeface="Cambria" charset="0"/>
          <a:ea typeface="MS PGothic" pitchFamily="34" charset="-128"/>
          <a:cs typeface="MS PGothic" pitchFamily="34" charset="-128"/>
        </a:defRPr>
      </a:lvl2pPr>
      <a:lvl3pPr algn="l" rtl="0" eaLnBrk="0" fontAlgn="base" hangingPunct="0">
        <a:spcBef>
          <a:spcPct val="0"/>
        </a:spcBef>
        <a:spcAft>
          <a:spcPct val="0"/>
        </a:spcAft>
        <a:defRPr sz="4600">
          <a:solidFill>
            <a:schemeClr val="tx2"/>
          </a:solidFill>
          <a:latin typeface="Cambria" charset="0"/>
          <a:ea typeface="MS PGothic" pitchFamily="34" charset="-128"/>
          <a:cs typeface="MS PGothic" pitchFamily="34" charset="-128"/>
        </a:defRPr>
      </a:lvl3pPr>
      <a:lvl4pPr algn="l" rtl="0" eaLnBrk="0" fontAlgn="base" hangingPunct="0">
        <a:spcBef>
          <a:spcPct val="0"/>
        </a:spcBef>
        <a:spcAft>
          <a:spcPct val="0"/>
        </a:spcAft>
        <a:defRPr sz="4600">
          <a:solidFill>
            <a:schemeClr val="tx2"/>
          </a:solidFill>
          <a:latin typeface="Cambria" charset="0"/>
          <a:ea typeface="MS PGothic" pitchFamily="34" charset="-128"/>
          <a:cs typeface="MS PGothic" pitchFamily="34" charset="-128"/>
        </a:defRPr>
      </a:lvl4pPr>
      <a:lvl5pPr algn="l" rtl="0" eaLnBrk="0" fontAlgn="base" hangingPunct="0">
        <a:spcBef>
          <a:spcPct val="0"/>
        </a:spcBef>
        <a:spcAft>
          <a:spcPct val="0"/>
        </a:spcAft>
        <a:defRPr sz="4600">
          <a:solidFill>
            <a:schemeClr val="tx2"/>
          </a:solidFill>
          <a:latin typeface="Cambria" charset="0"/>
          <a:ea typeface="MS PGothic" pitchFamily="34" charset="-128"/>
          <a:cs typeface="MS PGothic" pitchFamily="34" charset="-128"/>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S PGothic" pitchFamily="34" charset="-128"/>
          <a:cs typeface="MS PGothic" pitchFamily="34" charset="-128"/>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S PGothic" pitchFamily="34" charset="-128"/>
          <a:cs typeface="MS PGothic" charset="0"/>
        </a:defRPr>
      </a:lvl2pPr>
      <a:lvl3pPr marL="1004888" indent="-228600" algn="l" rtl="0" eaLnBrk="0" fontAlgn="base" hangingPunct="0">
        <a:spcBef>
          <a:spcPct val="20000"/>
        </a:spcBef>
        <a:spcAft>
          <a:spcPct val="0"/>
        </a:spcAft>
        <a:buClr>
          <a:srgbClr val="E2751D"/>
        </a:buClr>
        <a:buFont typeface="Arial" pitchFamily="34" charset="0"/>
        <a:buChar char="•"/>
        <a:defRPr kern="1200">
          <a:solidFill>
            <a:schemeClr val="tx1"/>
          </a:solidFill>
          <a:latin typeface="+mn-lt"/>
          <a:ea typeface="MS PGothic" pitchFamily="34" charset="-128"/>
          <a:cs typeface="MS PGothic" charset="0"/>
        </a:defRPr>
      </a:lvl3pPr>
      <a:lvl4pPr marL="1279525" indent="-228600" algn="l" rtl="0" eaLnBrk="0" fontAlgn="base" hangingPunct="0">
        <a:spcBef>
          <a:spcPct val="20000"/>
        </a:spcBef>
        <a:spcAft>
          <a:spcPct val="0"/>
        </a:spcAft>
        <a:buClr>
          <a:srgbClr val="FFB400"/>
        </a:buClr>
        <a:buFont typeface="Arial" pitchFamily="34" charset="0"/>
        <a:buChar char="•"/>
        <a:defRPr sz="1600" kern="1200">
          <a:solidFill>
            <a:schemeClr val="tx1"/>
          </a:solidFill>
          <a:latin typeface="+mn-lt"/>
          <a:ea typeface="MS PGothic" pitchFamily="34" charset="-128"/>
          <a:cs typeface="MS PGothic" charset="0"/>
        </a:defRPr>
      </a:lvl4pPr>
      <a:lvl5pPr marL="1554163" indent="-228600" algn="l" rtl="0" eaLnBrk="0" fontAlgn="base" hangingPunct="0">
        <a:spcBef>
          <a:spcPct val="20000"/>
        </a:spcBef>
        <a:spcAft>
          <a:spcPct val="0"/>
        </a:spcAft>
        <a:buClr>
          <a:srgbClr val="7EB606"/>
        </a:buClr>
        <a:buFont typeface="Arial" pitchFamily="34" charset="0"/>
        <a:buChar char="•"/>
        <a:defRPr sz="1400" kern="1200">
          <a:solidFill>
            <a:schemeClr val="tx1"/>
          </a:solidFill>
          <a:latin typeface="+mn-lt"/>
          <a:ea typeface="MS PGothic"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1015" y="1354668"/>
            <a:ext cx="8088923" cy="3144310"/>
          </a:xfrm>
        </p:spPr>
        <p:txBody>
          <a:bodyPr anchor="ctr"/>
          <a:lstStyle/>
          <a:p>
            <a:pPr marL="0" marR="0" lvl="0" indent="0" algn="ctr" defTabSz="457200" eaLnBrk="1" fontAlgn="auto" latinLnBrk="0" hangingPunct="1">
              <a:lnSpc>
                <a:spcPct val="100000"/>
              </a:lnSpc>
              <a:spcBef>
                <a:spcPts val="0"/>
              </a:spcBef>
              <a:spcAft>
                <a:spcPts val="0"/>
              </a:spcAft>
              <a:tabLst/>
              <a:defRPr/>
            </a:pPr>
            <a:br>
              <a:rPr lang="en-US" sz="3600" b="1" kern="0" spc="0" dirty="0">
                <a:solidFill>
                  <a:sysClr val="windowText" lastClr="000000"/>
                </a:solidFill>
                <a:cs typeface="Aharoni" panose="02010803020104030203" pitchFamily="2" charset="-79"/>
                <a:sym typeface="Calibri"/>
              </a:rPr>
            </a:br>
            <a:br>
              <a:rPr lang="en-US" sz="3600" b="1" kern="0" spc="0" dirty="0">
                <a:solidFill>
                  <a:sysClr val="windowText" lastClr="000000"/>
                </a:solidFill>
                <a:cs typeface="Aharoni" panose="02010803020104030203" pitchFamily="2" charset="-79"/>
                <a:sym typeface="Calibri"/>
              </a:rPr>
            </a:br>
            <a:r>
              <a:rPr lang="en-US" sz="4400" b="1" kern="0" spc="0" dirty="0">
                <a:solidFill>
                  <a:sysClr val="windowText" lastClr="000000"/>
                </a:solidFill>
                <a:cs typeface="Aharoni" panose="02010803020104030203" pitchFamily="2" charset="-79"/>
                <a:sym typeface="Calibri"/>
              </a:rPr>
              <a:t>English Language Development (ELD) and the California ELD Standards</a:t>
            </a:r>
            <a:endParaRPr lang="en-US" sz="4400" b="1" dirty="0">
              <a:solidFill>
                <a:schemeClr val="tx1"/>
              </a:solidFill>
            </a:endParaRPr>
          </a:p>
        </p:txBody>
      </p:sp>
      <p:pic>
        <p:nvPicPr>
          <p:cNvPr id="8" name="Shape 190"/>
          <p:cNvPicPr preferRelativeResize="0"/>
          <p:nvPr/>
        </p:nvPicPr>
        <p:blipFill rotWithShape="1">
          <a:blip r:embed="rId3">
            <a:alphaModFix/>
          </a:blip>
          <a:srcRect/>
          <a:stretch/>
        </p:blipFill>
        <p:spPr>
          <a:xfrm>
            <a:off x="685800" y="387128"/>
            <a:ext cx="1016000" cy="967539"/>
          </a:xfrm>
          <a:prstGeom prst="rect">
            <a:avLst/>
          </a:prstGeom>
          <a:noFill/>
          <a:ln>
            <a:noFill/>
          </a:ln>
        </p:spPr>
      </p:pic>
      <p:sp>
        <p:nvSpPr>
          <p:cNvPr id="9" name="Text Placeholder 4"/>
          <p:cNvSpPr txBox="1">
            <a:spLocks/>
          </p:cNvSpPr>
          <p:nvPr/>
        </p:nvSpPr>
        <p:spPr bwMode="auto">
          <a:xfrm>
            <a:off x="685800" y="4606289"/>
            <a:ext cx="6578600" cy="104013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chemeClr val="accent1"/>
              </a:buClr>
              <a:buFont typeface="Arial" pitchFamily="34" charset="0"/>
              <a:buNone/>
              <a:defRPr sz="2000" kern="1200">
                <a:solidFill>
                  <a:schemeClr val="tx1">
                    <a:tint val="75000"/>
                  </a:schemeClr>
                </a:solidFill>
                <a:latin typeface="+mn-lt"/>
                <a:ea typeface="MS PGothic" pitchFamily="34" charset="-128"/>
                <a:cs typeface="MS PGothic" pitchFamily="34" charset="-128"/>
              </a:defRPr>
            </a:lvl1pPr>
            <a:lvl2pPr marL="457200" indent="0" algn="ctr" rtl="0" eaLnBrk="0" fontAlgn="base" hangingPunct="0">
              <a:spcBef>
                <a:spcPct val="20000"/>
              </a:spcBef>
              <a:spcAft>
                <a:spcPct val="0"/>
              </a:spcAft>
              <a:buClr>
                <a:schemeClr val="accent2"/>
              </a:buClr>
              <a:buFont typeface="Arial" pitchFamily="34" charset="0"/>
              <a:buNone/>
              <a:defRPr sz="2000" kern="1200">
                <a:solidFill>
                  <a:schemeClr val="tx1">
                    <a:tint val="75000"/>
                  </a:schemeClr>
                </a:solidFill>
                <a:latin typeface="+mn-lt"/>
                <a:ea typeface="MS PGothic" pitchFamily="34" charset="-128"/>
                <a:cs typeface="MS PGothic" charset="0"/>
              </a:defRPr>
            </a:lvl2pPr>
            <a:lvl3pPr marL="914400" indent="0" algn="ctr" rtl="0" eaLnBrk="0" fontAlgn="base" hangingPunct="0">
              <a:spcBef>
                <a:spcPct val="20000"/>
              </a:spcBef>
              <a:spcAft>
                <a:spcPct val="0"/>
              </a:spcAft>
              <a:buClr>
                <a:srgbClr val="E2751D"/>
              </a:buClr>
              <a:buFont typeface="Arial" pitchFamily="34" charset="0"/>
              <a:buNone/>
              <a:defRPr kern="1200">
                <a:solidFill>
                  <a:schemeClr val="tx1">
                    <a:tint val="75000"/>
                  </a:schemeClr>
                </a:solidFill>
                <a:latin typeface="+mn-lt"/>
                <a:ea typeface="MS PGothic" pitchFamily="34" charset="-128"/>
                <a:cs typeface="MS PGothic" charset="0"/>
              </a:defRPr>
            </a:lvl3pPr>
            <a:lvl4pPr marL="1371600" indent="0" algn="ctr" rtl="0" eaLnBrk="0" fontAlgn="base" hangingPunct="0">
              <a:spcBef>
                <a:spcPct val="20000"/>
              </a:spcBef>
              <a:spcAft>
                <a:spcPct val="0"/>
              </a:spcAft>
              <a:buClr>
                <a:srgbClr val="FFB400"/>
              </a:buClr>
              <a:buFont typeface="Arial" pitchFamily="34" charset="0"/>
              <a:buNone/>
              <a:defRPr sz="1600" kern="1200">
                <a:solidFill>
                  <a:schemeClr val="tx1">
                    <a:tint val="75000"/>
                  </a:schemeClr>
                </a:solidFill>
                <a:latin typeface="+mn-lt"/>
                <a:ea typeface="MS PGothic" pitchFamily="34" charset="-128"/>
                <a:cs typeface="MS PGothic" charset="0"/>
              </a:defRPr>
            </a:lvl4pPr>
            <a:lvl5pPr marL="1828800" indent="0" algn="ctr" rtl="0" eaLnBrk="0" fontAlgn="base" hangingPunct="0">
              <a:spcBef>
                <a:spcPct val="20000"/>
              </a:spcBef>
              <a:spcAft>
                <a:spcPct val="0"/>
              </a:spcAft>
              <a:buClr>
                <a:srgbClr val="7EB606"/>
              </a:buClr>
              <a:buFont typeface="Arial" pitchFamily="34" charset="0"/>
              <a:buNone/>
              <a:defRPr sz="1400" kern="1200">
                <a:solidFill>
                  <a:schemeClr val="tx1">
                    <a:tint val="75000"/>
                  </a:schemeClr>
                </a:solidFill>
                <a:latin typeface="+mn-lt"/>
                <a:ea typeface="MS PGothic" pitchFamily="34" charset="-128"/>
                <a:cs typeface="MS PGothic" charset="0"/>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lvl="0" algn="ctr" defTabSz="914400" eaLnBrk="1" fontAlgn="auto" hangingPunct="1">
              <a:spcBef>
                <a:spcPts val="0"/>
              </a:spcBef>
              <a:spcAft>
                <a:spcPts val="0"/>
              </a:spcAft>
              <a:buClrTx/>
              <a:defRPr/>
            </a:pPr>
            <a:br>
              <a:rPr lang="en-US" altLang="en-US" sz="2400" b="1" kern="0" spc="-100" dirty="0">
                <a:solidFill>
                  <a:schemeClr val="bg1"/>
                </a:solidFill>
                <a:latin typeface="+mj-lt"/>
                <a:ea typeface="+mn-ea"/>
                <a:cs typeface="Aharoni" panose="02010803020104030203" pitchFamily="2" charset="-79"/>
              </a:rPr>
            </a:br>
            <a:r>
              <a:rPr lang="en-US" sz="2400" b="1" kern="0" spc="-100" dirty="0">
                <a:solidFill>
                  <a:schemeClr val="bg1"/>
                </a:solidFill>
                <a:latin typeface="+mj-lt"/>
                <a:ea typeface="+mn-ea"/>
                <a:cs typeface="+mn-cs"/>
              </a:rPr>
              <a:t>Parent  and Community Services</a:t>
            </a:r>
            <a:endParaRPr lang="en-US" sz="2400" kern="0" dirty="0">
              <a:solidFill>
                <a:schemeClr val="bg1"/>
              </a:solidFill>
              <a:latin typeface="+mj-lt"/>
              <a:ea typeface="+mn-ea"/>
              <a:cs typeface="+mn-cs"/>
            </a:endParaRPr>
          </a:p>
        </p:txBody>
      </p:sp>
      <p:pic>
        <p:nvPicPr>
          <p:cNvPr id="7" name="Picture 6" descr="C:\Users\Gloria Acosta\AppData\Local\Microsoft\Windows\Temporary Internet Files\Content.Outlook\5NBT09OI\PCS_trans new (003).png">
            <a:extLst>
              <a:ext uri="{FF2B5EF4-FFF2-40B4-BE49-F238E27FC236}">
                <a16:creationId xmlns:a16="http://schemas.microsoft.com/office/drawing/2014/main" id="{74BE9BD4-C613-4CE2-B525-EBAFD9B531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015" y="5819140"/>
            <a:ext cx="2355850" cy="774700"/>
          </a:xfrm>
          <a:prstGeom prst="rect">
            <a:avLst/>
          </a:prstGeom>
          <a:noFill/>
          <a:ln>
            <a:noFill/>
          </a:ln>
        </p:spPr>
      </p:pic>
    </p:spTree>
    <p:extLst>
      <p:ext uri="{BB962C8B-B14F-4D97-AF65-F5344CB8AC3E}">
        <p14:creationId xmlns:p14="http://schemas.microsoft.com/office/powerpoint/2010/main" val="11290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Bef>
                <a:spcPts val="0"/>
              </a:spcBef>
              <a:spcAft>
                <a:spcPts val="0"/>
              </a:spcAft>
              <a:defRPr/>
            </a:pPr>
            <a:r>
              <a:rPr lang="en-US" altLang="en-US" sz="3600" b="1" kern="0" spc="0" dirty="0">
                <a:solidFill>
                  <a:srgbClr val="09213B"/>
                </a:solidFill>
                <a:sym typeface="Calibri"/>
              </a:rPr>
              <a:t>What must students be able to do in math?</a:t>
            </a:r>
            <a:br>
              <a:rPr lang="en-US" altLang="en-US" sz="3600" b="1" kern="0" spc="0" dirty="0">
                <a:solidFill>
                  <a:srgbClr val="09213B"/>
                </a:solidFill>
                <a:sym typeface="Calibri"/>
              </a:rPr>
            </a:br>
            <a:br>
              <a:rPr lang="en-US" sz="2000" dirty="0"/>
            </a:br>
            <a:endParaRPr lang="en-US" sz="2000" dirty="0"/>
          </a:p>
        </p:txBody>
      </p:sp>
      <p:sp>
        <p:nvSpPr>
          <p:cNvPr id="6" name="Content Placeholder 5"/>
          <p:cNvSpPr>
            <a:spLocks noGrp="1"/>
          </p:cNvSpPr>
          <p:nvPr>
            <p:ph sz="half" idx="2"/>
          </p:nvPr>
        </p:nvSpPr>
        <p:spPr>
          <a:xfrm>
            <a:off x="931333" y="1929469"/>
            <a:ext cx="7252737" cy="4590288"/>
          </a:xfrm>
        </p:spPr>
        <p:txBody>
          <a:bodyPr/>
          <a:lstStyle/>
          <a:p>
            <a:endParaRPr lang="en-US" sz="1400" dirty="0"/>
          </a:p>
          <a:p>
            <a:endParaRPr lang="en-US" sz="1400" dirty="0"/>
          </a:p>
          <a:p>
            <a:r>
              <a:rPr lang="en-US" sz="1800" dirty="0"/>
              <a:t>Lisa and Jason both deliver newspapers.  In the first hour Jason delivered 15 newspapers. Lisa and Jason continue to deliver newspapers at the same rate for the next 2 hours.</a:t>
            </a:r>
          </a:p>
          <a:p>
            <a:endParaRPr lang="en-US" sz="1800" dirty="0"/>
          </a:p>
          <a:p>
            <a:r>
              <a:rPr lang="en-US" sz="1800" dirty="0"/>
              <a:t>Complete the table to show how many newspapers each delivers during the second and third hours.</a:t>
            </a:r>
          </a:p>
          <a:p>
            <a:pPr marL="114300" indent="0">
              <a:buNone/>
            </a:pPr>
            <a:endParaRPr lang="en-US" dirty="0"/>
          </a:p>
        </p:txBody>
      </p:sp>
      <p:sp>
        <p:nvSpPr>
          <p:cNvPr id="3" name="Slide Number Placeholder 2"/>
          <p:cNvSpPr>
            <a:spLocks noGrp="1"/>
          </p:cNvSpPr>
          <p:nvPr>
            <p:ph type="sldNum" sz="quarter" idx="12"/>
          </p:nvPr>
        </p:nvSpPr>
        <p:spPr/>
        <p:txBody>
          <a:bodyPr/>
          <a:lstStyle/>
          <a:p>
            <a:pPr>
              <a:defRPr/>
            </a:pPr>
            <a:fld id="{ED218444-2245-48DF-B345-47CFA685CD2F}" type="slidenum">
              <a:rPr lang="en-US" smtClean="0"/>
              <a:pPr>
                <a:defRPr/>
              </a:pPr>
              <a:t>10</a:t>
            </a:fld>
            <a:endParaRPr lang="en-US"/>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690" y="4720696"/>
            <a:ext cx="3508437" cy="139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descr="C:\Users\angie.perez\AppData\Local\Microsoft\Windows\Temporary Internet Files\Content.IE5\LXS6ZKAI\mathcarto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970" y="5416814"/>
            <a:ext cx="1181099" cy="9935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5453" y="1350434"/>
            <a:ext cx="7708617" cy="830997"/>
          </a:xfrm>
          <a:prstGeom prst="rect">
            <a:avLst/>
          </a:prstGeom>
          <a:noFill/>
        </p:spPr>
        <p:txBody>
          <a:bodyPr wrap="square" rtlCol="0">
            <a:spAutoFit/>
          </a:bodyPr>
          <a:lstStyle/>
          <a:p>
            <a:pPr algn="ctr"/>
            <a:r>
              <a:rPr lang="en-US" dirty="0"/>
              <a:t> </a:t>
            </a:r>
            <a:r>
              <a:rPr lang="en-US" sz="2400" b="1" dirty="0"/>
              <a:t> 9</a:t>
            </a:r>
            <a:r>
              <a:rPr lang="en-US" sz="2400" b="1" baseline="30000" dirty="0"/>
              <a:t>th</a:t>
            </a:r>
            <a:r>
              <a:rPr lang="en-US" sz="2400" b="1" dirty="0"/>
              <a:t> Grade</a:t>
            </a:r>
          </a:p>
          <a:p>
            <a:pPr algn="ctr"/>
            <a:r>
              <a:rPr lang="en-US" sz="2400" dirty="0"/>
              <a:t>Smarter Balanced Assessment </a:t>
            </a:r>
            <a:r>
              <a:rPr lang="en-US" sz="2400" b="1" dirty="0"/>
              <a:t>Math </a:t>
            </a:r>
            <a:r>
              <a:rPr lang="en-US" sz="2400" dirty="0"/>
              <a:t>Training Test Question</a:t>
            </a:r>
          </a:p>
        </p:txBody>
      </p:sp>
    </p:spTree>
    <p:extLst>
      <p:ext uri="{BB962C8B-B14F-4D97-AF65-F5344CB8AC3E}">
        <p14:creationId xmlns:p14="http://schemas.microsoft.com/office/powerpoint/2010/main" val="343120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5167"/>
            <a:ext cx="8297333" cy="1143000"/>
          </a:xfrm>
        </p:spPr>
        <p:txBody>
          <a:bodyPr/>
          <a:lstStyle/>
          <a:p>
            <a:r>
              <a:rPr lang="en-US" sz="3600" b="1" dirty="0"/>
              <a:t>What is English Language Development (ELD)?</a:t>
            </a:r>
          </a:p>
        </p:txBody>
      </p:sp>
      <p:sp>
        <p:nvSpPr>
          <p:cNvPr id="3" name="Content Placeholder 2"/>
          <p:cNvSpPr>
            <a:spLocks noGrp="1"/>
          </p:cNvSpPr>
          <p:nvPr>
            <p:ph idx="1"/>
          </p:nvPr>
        </p:nvSpPr>
        <p:spPr>
          <a:xfrm>
            <a:off x="457200" y="1600199"/>
            <a:ext cx="7620000" cy="4986867"/>
          </a:xfrm>
        </p:spPr>
        <p:txBody>
          <a:bodyPr/>
          <a:lstStyle/>
          <a:p>
            <a:pPr marL="114300" indent="0">
              <a:buNone/>
            </a:pPr>
            <a:r>
              <a:rPr lang="en-US" sz="2400" b="1" dirty="0"/>
              <a:t>What?    </a:t>
            </a:r>
            <a:r>
              <a:rPr lang="en-US" sz="2400" dirty="0"/>
              <a:t>Daily English instruction provided to </a:t>
            </a:r>
            <a:r>
              <a:rPr lang="en-US" sz="2400" b="1" u="sng" dirty="0"/>
              <a:t>all</a:t>
            </a:r>
            <a:r>
              <a:rPr lang="en-US" sz="2400" dirty="0"/>
              <a:t> English </a:t>
            </a:r>
          </a:p>
          <a:p>
            <a:pPr marL="114300" indent="0">
              <a:buNone/>
            </a:pPr>
            <a:r>
              <a:rPr lang="en-US" sz="2400" dirty="0"/>
              <a:t>                learners</a:t>
            </a:r>
          </a:p>
          <a:p>
            <a:pPr marL="114300" indent="0">
              <a:buNone/>
            </a:pPr>
            <a:endParaRPr lang="en-US" sz="2400" dirty="0"/>
          </a:p>
          <a:p>
            <a:pPr marL="114300" indent="0">
              <a:buNone/>
            </a:pPr>
            <a:r>
              <a:rPr lang="en-US" sz="2400" b="1" dirty="0"/>
              <a:t>Why?      </a:t>
            </a:r>
            <a:r>
              <a:rPr lang="en-US" sz="2400" dirty="0"/>
              <a:t>To help ELs learn English as quickly as possible</a:t>
            </a:r>
          </a:p>
          <a:p>
            <a:pPr marL="114300" indent="0">
              <a:buNone/>
            </a:pPr>
            <a:r>
              <a:rPr lang="en-US" sz="2400" dirty="0"/>
              <a:t>                 and understand and </a:t>
            </a:r>
            <a:r>
              <a:rPr lang="en-US" sz="2400" b="1" dirty="0"/>
              <a:t>use academic </a:t>
            </a:r>
          </a:p>
          <a:p>
            <a:pPr marL="114300" indent="0">
              <a:buNone/>
            </a:pPr>
            <a:r>
              <a:rPr lang="en-US" sz="2400" b="1" dirty="0"/>
              <a:t>                 English</a:t>
            </a:r>
            <a:r>
              <a:rPr lang="en-US" sz="2400" dirty="0"/>
              <a:t> </a:t>
            </a:r>
          </a:p>
          <a:p>
            <a:pPr marL="114300" indent="0">
              <a:buNone/>
            </a:pPr>
            <a:endParaRPr lang="en-US" sz="2400" dirty="0"/>
          </a:p>
          <a:p>
            <a:pPr marL="114300" indent="0">
              <a:buNone/>
            </a:pPr>
            <a:r>
              <a:rPr lang="en-US" sz="2400" b="1" dirty="0"/>
              <a:t>How?      </a:t>
            </a:r>
            <a:r>
              <a:rPr lang="en-US" sz="2400" dirty="0"/>
              <a:t>Comprehensive ELD</a:t>
            </a:r>
          </a:p>
          <a:p>
            <a:pPr marL="114300" indent="0">
              <a:buNone/>
            </a:pPr>
            <a:endParaRPr lang="en-US" sz="2400" dirty="0"/>
          </a:p>
          <a:p>
            <a:pPr marL="114300" indent="0">
              <a:buNone/>
            </a:pPr>
            <a:r>
              <a:rPr lang="en-US" sz="2400" b="1" dirty="0"/>
              <a:t>Goal:       </a:t>
            </a:r>
            <a:r>
              <a:rPr lang="en-US" sz="2400" dirty="0"/>
              <a:t>English learners are college and career ready</a:t>
            </a:r>
          </a:p>
          <a:p>
            <a:endParaRPr lang="en-US" sz="2800" dirty="0"/>
          </a:p>
          <a:p>
            <a:endParaRPr lang="en-US" sz="2800" dirty="0"/>
          </a:p>
          <a:p>
            <a:endParaRPr lang="en-US" sz="2800" dirty="0"/>
          </a:p>
          <a:p>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11</a:t>
            </a:fld>
            <a:endParaRPr lang="en-US"/>
          </a:p>
        </p:txBody>
      </p:sp>
      <p:pic>
        <p:nvPicPr>
          <p:cNvPr id="4098" name="Picture 2" descr="C:\Users\angie.perez\AppData\Local\Microsoft\Windows\Temporary Internet Files\Content.IE5\1G1R3JER\graduation-ca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883" y="3706283"/>
            <a:ext cx="1156186" cy="100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1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 is Comprehensive ELD?</a:t>
            </a:r>
          </a:p>
        </p:txBody>
      </p:sp>
      <p:sp>
        <p:nvSpPr>
          <p:cNvPr id="3" name="Content Placeholder 2"/>
          <p:cNvSpPr>
            <a:spLocks noGrp="1"/>
          </p:cNvSpPr>
          <p:nvPr>
            <p:ph sz="half" idx="2"/>
          </p:nvPr>
        </p:nvSpPr>
        <p:spPr>
          <a:xfrm>
            <a:off x="342899" y="1721174"/>
            <a:ext cx="7454901" cy="2986294"/>
          </a:xfrm>
        </p:spPr>
        <p:txBody>
          <a:bodyPr/>
          <a:lstStyle/>
          <a:p>
            <a:pPr marL="114300" indent="0">
              <a:buNone/>
            </a:pPr>
            <a:r>
              <a:rPr lang="en-US" sz="2800" b="1" u="sng" dirty="0"/>
              <a:t>Designated ELD</a:t>
            </a:r>
          </a:p>
          <a:p>
            <a:pPr marL="114300" indent="0">
              <a:buNone/>
            </a:pPr>
            <a:r>
              <a:rPr lang="en-US" dirty="0"/>
              <a:t>A specific time in the day during which ELs  learn about how English works for successful participation in academic tasks.</a:t>
            </a:r>
          </a:p>
        </p:txBody>
      </p:sp>
      <p:sp>
        <p:nvSpPr>
          <p:cNvPr id="4" name="Content Placeholder 3"/>
          <p:cNvSpPr>
            <a:spLocks noGrp="1"/>
          </p:cNvSpPr>
          <p:nvPr>
            <p:ph sz="quarter" idx="4"/>
          </p:nvPr>
        </p:nvSpPr>
        <p:spPr>
          <a:xfrm>
            <a:off x="457200" y="3946891"/>
            <a:ext cx="7912100" cy="4196617"/>
          </a:xfrm>
        </p:spPr>
        <p:txBody>
          <a:bodyPr/>
          <a:lstStyle/>
          <a:p>
            <a:pPr marL="114300" indent="0">
              <a:buNone/>
            </a:pPr>
            <a:r>
              <a:rPr lang="en-US" sz="2800" b="1" u="sng" dirty="0"/>
              <a:t>Integrated ELD</a:t>
            </a:r>
          </a:p>
          <a:p>
            <a:pPr marL="114300" indent="0">
              <a:buNone/>
            </a:pPr>
            <a:r>
              <a:rPr lang="en-US" dirty="0"/>
              <a:t>Throughout the day and across subjects, ELs learn to use English as they develop academic English and academic content</a:t>
            </a:r>
            <a:r>
              <a:rPr lang="en-US" sz="2800" dirty="0"/>
              <a:t>.</a:t>
            </a:r>
            <a:endParaRPr lang="en-US" sz="2800" b="1" u="sng" dirty="0"/>
          </a:p>
        </p:txBody>
      </p:sp>
      <p:sp>
        <p:nvSpPr>
          <p:cNvPr id="8" name="TextBox 7"/>
          <p:cNvSpPr txBox="1"/>
          <p:nvPr/>
        </p:nvSpPr>
        <p:spPr>
          <a:xfrm>
            <a:off x="4636477" y="6251303"/>
            <a:ext cx="3628292" cy="369332"/>
          </a:xfrm>
          <a:prstGeom prst="rect">
            <a:avLst/>
          </a:prstGeom>
          <a:noFill/>
        </p:spPr>
        <p:txBody>
          <a:bodyPr wrap="square" rtlCol="0">
            <a:spAutoFit/>
          </a:bodyPr>
          <a:lstStyle/>
          <a:p>
            <a:pPr marL="114300" indent="0" algn="r" eaLnBrk="1" hangingPunct="1">
              <a:spcBef>
                <a:spcPct val="0"/>
              </a:spcBef>
              <a:buNone/>
            </a:pPr>
            <a:r>
              <a:rPr lang="en-US" altLang="en-US" dirty="0">
                <a:cs typeface="Arial" panose="020B0604020202020204" pitchFamily="34" charset="0"/>
                <a:sym typeface="Questrial" charset="0"/>
              </a:rPr>
              <a:t>Source: CA ELA/ELD Framework </a:t>
            </a:r>
          </a:p>
        </p:txBody>
      </p:sp>
      <p:sp>
        <p:nvSpPr>
          <p:cNvPr id="6" name="Slide Number Placeholder 5"/>
          <p:cNvSpPr>
            <a:spLocks noGrp="1"/>
          </p:cNvSpPr>
          <p:nvPr>
            <p:ph type="sldNum" sz="quarter" idx="12"/>
          </p:nvPr>
        </p:nvSpPr>
        <p:spPr/>
        <p:txBody>
          <a:bodyPr/>
          <a:lstStyle/>
          <a:p>
            <a:pPr>
              <a:defRPr/>
            </a:pPr>
            <a:fld id="{3374AF77-3D4C-4EC4-BBE6-01BF1FA8D4FA}" type="slidenum">
              <a:rPr lang="en-US" smtClean="0"/>
              <a:pPr>
                <a:defRPr/>
              </a:pPr>
              <a:t>12</a:t>
            </a:fld>
            <a:endParaRPr lang="en-US" sz="1800" b="0"/>
          </a:p>
        </p:txBody>
      </p:sp>
    </p:spTree>
    <p:extLst>
      <p:ext uri="{BB962C8B-B14F-4D97-AF65-F5344CB8AC3E}">
        <p14:creationId xmlns:p14="http://schemas.microsoft.com/office/powerpoint/2010/main" val="282568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17"/>
          <p:cNvSpPr>
            <a:spLocks noGrp="1"/>
          </p:cNvSpPr>
          <p:nvPr>
            <p:ph type="title"/>
          </p:nvPr>
        </p:nvSpPr>
        <p:spPr>
          <a:xfrm>
            <a:off x="166254" y="98136"/>
            <a:ext cx="9144000" cy="1055688"/>
          </a:xfrm>
        </p:spPr>
        <p:txBody>
          <a:bodyPr tIns="45700" bIns="45700"/>
          <a:lstStyle/>
          <a:p>
            <a:pPr eaLnBrk="1" hangingPunct="1">
              <a:buSzPct val="25000"/>
              <a:buFont typeface="Questrial" charset="0"/>
              <a:buNone/>
            </a:pPr>
            <a:r>
              <a:rPr lang="en-US" altLang="en-US" sz="3600" b="1" dirty="0">
                <a:sym typeface="Questrial" charset="0"/>
              </a:rPr>
              <a:t>What are the CA ELD Standards? </a:t>
            </a:r>
          </a:p>
        </p:txBody>
      </p:sp>
      <p:sp>
        <p:nvSpPr>
          <p:cNvPr id="13315" name="Shape 218"/>
          <p:cNvSpPr>
            <a:spLocks noGrp="1"/>
          </p:cNvSpPr>
          <p:nvPr>
            <p:ph idx="1"/>
          </p:nvPr>
        </p:nvSpPr>
        <p:spPr>
          <a:xfrm>
            <a:off x="333375" y="1360488"/>
            <a:ext cx="7850505" cy="4583112"/>
          </a:xfrm>
        </p:spPr>
        <p:txBody>
          <a:bodyPr tIns="45700" bIns="45700"/>
          <a:lstStyle/>
          <a:p>
            <a:pPr marL="114300" indent="0" eaLnBrk="1" hangingPunct="1">
              <a:spcBef>
                <a:spcPct val="0"/>
              </a:spcBef>
              <a:buNone/>
            </a:pPr>
            <a:r>
              <a:rPr lang="en-US" altLang="en-US" sz="2400" b="1" dirty="0">
                <a:cs typeface="Arial" panose="020B0604020202020204" pitchFamily="34" charset="0"/>
                <a:sym typeface="Questrial" charset="0"/>
              </a:rPr>
              <a:t>What?      </a:t>
            </a:r>
            <a:r>
              <a:rPr lang="en-US" altLang="en-US" sz="2400" dirty="0">
                <a:cs typeface="Arial" panose="020B0604020202020204" pitchFamily="34" charset="0"/>
                <a:sym typeface="Questrial" charset="0"/>
              </a:rPr>
              <a:t>Skills English learners need to master in English to</a:t>
            </a:r>
          </a:p>
          <a:p>
            <a:pPr marL="114300" indent="0" eaLnBrk="1" hangingPunct="1">
              <a:spcBef>
                <a:spcPct val="0"/>
              </a:spcBef>
              <a:buNone/>
            </a:pPr>
            <a:r>
              <a:rPr lang="en-US" altLang="en-US" sz="2400" dirty="0">
                <a:cs typeface="Arial" panose="020B0604020202020204" pitchFamily="34" charset="0"/>
                <a:sym typeface="Questrial" charset="0"/>
              </a:rPr>
              <a:t>                  meet grade level expectations</a:t>
            </a:r>
          </a:p>
          <a:p>
            <a:pPr marL="114300" indent="0" eaLnBrk="1" hangingPunct="1">
              <a:spcBef>
                <a:spcPct val="0"/>
              </a:spcBef>
              <a:buNone/>
            </a:pPr>
            <a:endParaRPr lang="en-US" altLang="en-US" sz="2400" dirty="0">
              <a:cs typeface="Arial" panose="020B0604020202020204" pitchFamily="34" charset="0"/>
              <a:sym typeface="Questrial" charset="0"/>
            </a:endParaRPr>
          </a:p>
          <a:p>
            <a:pPr marL="114300" indent="0" eaLnBrk="1" hangingPunct="1">
              <a:spcBef>
                <a:spcPct val="0"/>
              </a:spcBef>
              <a:buNone/>
            </a:pPr>
            <a:endParaRPr lang="en-US" altLang="en-US" sz="2400" dirty="0">
              <a:cs typeface="Arial" panose="020B0604020202020204" pitchFamily="34" charset="0"/>
              <a:sym typeface="Questrial" charset="0"/>
            </a:endParaRPr>
          </a:p>
          <a:p>
            <a:pPr marL="114300" indent="0" eaLnBrk="1" hangingPunct="1">
              <a:spcBef>
                <a:spcPct val="0"/>
              </a:spcBef>
              <a:buNone/>
            </a:pPr>
            <a:r>
              <a:rPr lang="en-US" altLang="en-US" sz="2400" b="1" dirty="0">
                <a:cs typeface="Arial" panose="020B0604020202020204" pitchFamily="34" charset="0"/>
                <a:sym typeface="Questrial" charset="0"/>
              </a:rPr>
              <a:t>Why? </a:t>
            </a:r>
            <a:r>
              <a:rPr lang="en-US" altLang="en-US" sz="2400" dirty="0">
                <a:cs typeface="Arial" panose="020B0604020202020204" pitchFamily="34" charset="0"/>
                <a:sym typeface="Questrial" charset="0"/>
              </a:rPr>
              <a:t>      To help ELs perform at or above grade</a:t>
            </a:r>
          </a:p>
          <a:p>
            <a:pPr marL="114300" indent="0" eaLnBrk="1" hangingPunct="1">
              <a:spcBef>
                <a:spcPct val="0"/>
              </a:spcBef>
              <a:buNone/>
            </a:pPr>
            <a:r>
              <a:rPr lang="en-US" altLang="en-US" sz="2400" dirty="0">
                <a:cs typeface="Arial" panose="020B0604020202020204" pitchFamily="34" charset="0"/>
                <a:sym typeface="Questrial" charset="0"/>
              </a:rPr>
              <a:t>                  level academic work in all content areas</a:t>
            </a:r>
          </a:p>
          <a:p>
            <a:pPr marL="114300" indent="0" eaLnBrk="1" hangingPunct="1">
              <a:spcBef>
                <a:spcPct val="0"/>
              </a:spcBef>
              <a:buNone/>
            </a:pPr>
            <a:endParaRPr lang="en-US" altLang="en-US" sz="2400" dirty="0">
              <a:cs typeface="Arial" panose="020B0604020202020204" pitchFamily="34" charset="0"/>
              <a:sym typeface="Questrial" charset="0"/>
            </a:endParaRPr>
          </a:p>
          <a:p>
            <a:pPr marL="114300" indent="0" eaLnBrk="1" hangingPunct="1">
              <a:spcBef>
                <a:spcPct val="0"/>
              </a:spcBef>
              <a:buNone/>
            </a:pPr>
            <a:endParaRPr lang="en-US" altLang="en-US" sz="2400" b="1" dirty="0">
              <a:cs typeface="Arial" panose="020B0604020202020204" pitchFamily="34" charset="0"/>
              <a:sym typeface="Questrial" charset="0"/>
            </a:endParaRPr>
          </a:p>
          <a:p>
            <a:pPr marL="114300" indent="0" eaLnBrk="1" hangingPunct="1">
              <a:spcBef>
                <a:spcPct val="0"/>
              </a:spcBef>
              <a:buNone/>
            </a:pPr>
            <a:r>
              <a:rPr lang="en-US" altLang="en-US" sz="2400" b="1" dirty="0">
                <a:cs typeface="Arial" panose="020B0604020202020204" pitchFamily="34" charset="0"/>
                <a:sym typeface="Questrial" charset="0"/>
              </a:rPr>
              <a:t>Goal:	      </a:t>
            </a:r>
            <a:r>
              <a:rPr lang="en-US" sz="2400" dirty="0"/>
              <a:t>English learners are college and career ready</a:t>
            </a:r>
          </a:p>
          <a:p>
            <a:pPr marL="114300" indent="0" eaLnBrk="1" hangingPunct="1">
              <a:spcBef>
                <a:spcPct val="0"/>
              </a:spcBef>
              <a:buNone/>
            </a:pPr>
            <a:r>
              <a:rPr lang="en-US" altLang="en-US" sz="2400" b="1" dirty="0">
                <a:cs typeface="Arial" panose="020B0604020202020204" pitchFamily="34" charset="0"/>
                <a:sym typeface="Questrial" charset="0"/>
              </a:rPr>
              <a:t>	</a:t>
            </a:r>
            <a:endParaRPr lang="en-US" altLang="en-US" sz="2800" dirty="0">
              <a:cs typeface="Arial" panose="020B0604020202020204" pitchFamily="34" charset="0"/>
              <a:sym typeface="Questrial" charset="0"/>
            </a:endParaRPr>
          </a:p>
          <a:p>
            <a:pPr marL="114300" indent="0" eaLnBrk="1" hangingPunct="1">
              <a:spcBef>
                <a:spcPct val="0"/>
              </a:spcBef>
              <a:buNone/>
            </a:pPr>
            <a:endParaRPr lang="en-US" altLang="en-US" sz="2000" dirty="0">
              <a:cs typeface="Arial" panose="020B0604020202020204" pitchFamily="34" charset="0"/>
              <a:sym typeface="Questrial" charset="0"/>
            </a:endParaRPr>
          </a:p>
          <a:p>
            <a:pPr marL="114300" indent="0" algn="r" eaLnBrk="1" hangingPunct="1">
              <a:spcBef>
                <a:spcPct val="0"/>
              </a:spcBef>
              <a:buNone/>
            </a:pPr>
            <a:endParaRPr lang="en-US" altLang="en-US" sz="1600" dirty="0">
              <a:cs typeface="Arial" panose="020B0604020202020204" pitchFamily="34" charset="0"/>
              <a:sym typeface="Questrial" charset="0"/>
            </a:endParaRPr>
          </a:p>
          <a:p>
            <a:pPr marL="114300" indent="0" algn="r" eaLnBrk="1" hangingPunct="1">
              <a:spcBef>
                <a:spcPct val="0"/>
              </a:spcBef>
              <a:buNone/>
            </a:pPr>
            <a:endParaRPr lang="en-US" altLang="en-US" sz="1600" dirty="0">
              <a:cs typeface="Arial" panose="020B0604020202020204" pitchFamily="34" charset="0"/>
              <a:sym typeface="Questrial" charset="0"/>
            </a:endParaRPr>
          </a:p>
          <a:p>
            <a:pPr marL="114300" indent="0" algn="r" eaLnBrk="1" hangingPunct="1">
              <a:spcBef>
                <a:spcPct val="0"/>
              </a:spcBef>
              <a:buNone/>
            </a:pPr>
            <a:r>
              <a:rPr lang="en-US" altLang="en-US" sz="1600" dirty="0">
                <a:cs typeface="Arial" panose="020B0604020202020204" pitchFamily="34" charset="0"/>
                <a:sym typeface="Questrial" charset="0"/>
              </a:rPr>
              <a:t>Source: 2012 CA ELD Standards </a:t>
            </a:r>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13</a:t>
            </a:fld>
            <a:endParaRPr lang="en-US"/>
          </a:p>
        </p:txBody>
      </p:sp>
    </p:spTree>
    <p:extLst>
      <p:ext uri="{BB962C8B-B14F-4D97-AF65-F5344CB8AC3E}">
        <p14:creationId xmlns:p14="http://schemas.microsoft.com/office/powerpoint/2010/main" val="88534867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83391" y="172413"/>
            <a:ext cx="7851476" cy="1143000"/>
          </a:xfrm>
        </p:spPr>
        <p:txBody>
          <a:bodyPr/>
          <a:lstStyle/>
          <a:p>
            <a:r>
              <a:rPr lang="en-US" sz="4000" b="1" dirty="0"/>
              <a:t>  New California ELD Standards</a:t>
            </a:r>
          </a:p>
        </p:txBody>
      </p:sp>
      <p:sp>
        <p:nvSpPr>
          <p:cNvPr id="9" name="Content Placeholder 3"/>
          <p:cNvSpPr txBox="1">
            <a:spLocks/>
          </p:cNvSpPr>
          <p:nvPr/>
        </p:nvSpPr>
        <p:spPr>
          <a:xfrm>
            <a:off x="4073769" y="1513514"/>
            <a:ext cx="4402016" cy="113409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a:lstStyle>
          <a:p>
            <a:pPr marL="0" indent="0" algn="ctr">
              <a:buFont typeface="Arial"/>
              <a:buNone/>
            </a:pPr>
            <a:r>
              <a:rPr lang="en-US" sz="2800" b="1" dirty="0">
                <a:solidFill>
                  <a:srgbClr val="FF0000"/>
                </a:solidFill>
              </a:rPr>
              <a:t>NEW</a:t>
            </a:r>
            <a:r>
              <a:rPr lang="en-US" sz="2800" dirty="0">
                <a:solidFill>
                  <a:schemeClr val="tx1"/>
                </a:solidFill>
              </a:rPr>
              <a:t> 2012 CA ELD Standards</a:t>
            </a:r>
          </a:p>
          <a:p>
            <a:pPr marL="0" indent="0" algn="ctr">
              <a:buFont typeface="Arial"/>
              <a:buNone/>
            </a:pPr>
            <a:r>
              <a:rPr lang="en-US" sz="2000" b="1" dirty="0">
                <a:solidFill>
                  <a:schemeClr val="tx1"/>
                </a:solidFill>
              </a:rPr>
              <a:t>Aligned to the CA ELA Content                           State Standards </a:t>
            </a:r>
            <a:endParaRPr lang="en-US" sz="2000" b="1" dirty="0">
              <a:solidFill>
                <a:srgbClr val="FF0000"/>
              </a:solidFill>
            </a:endParaRPr>
          </a:p>
          <a:p>
            <a:pPr marL="0" indent="0" algn="ctr">
              <a:buFont typeface="Arial"/>
              <a:buNone/>
            </a:pPr>
            <a:endParaRPr lang="en-US" sz="2800" dirty="0">
              <a:solidFill>
                <a:schemeClr val="tx1"/>
              </a:solidFill>
            </a:endParaRPr>
          </a:p>
        </p:txBody>
      </p:sp>
      <p:sp>
        <p:nvSpPr>
          <p:cNvPr id="16" name="Content Placeholder 3"/>
          <p:cNvSpPr txBox="1">
            <a:spLocks/>
          </p:cNvSpPr>
          <p:nvPr/>
        </p:nvSpPr>
        <p:spPr>
          <a:xfrm>
            <a:off x="183391" y="1513516"/>
            <a:ext cx="3728209" cy="112808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a:lstStyle>
          <a:p>
            <a:pPr marL="0" indent="0" algn="ctr">
              <a:buFont typeface="Arial"/>
              <a:buNone/>
            </a:pPr>
            <a:r>
              <a:rPr lang="en-US" sz="2800" b="1" dirty="0">
                <a:solidFill>
                  <a:srgbClr val="FF0000"/>
                </a:solidFill>
              </a:rPr>
              <a:t>OLD</a:t>
            </a:r>
            <a:r>
              <a:rPr lang="en-US" sz="2800" dirty="0">
                <a:solidFill>
                  <a:schemeClr val="tx1"/>
                </a:solidFill>
              </a:rPr>
              <a:t> 1997 CA ELD Standards</a:t>
            </a:r>
          </a:p>
          <a:p>
            <a:pPr marL="0" indent="0" algn="ctr">
              <a:buFont typeface="Arial"/>
              <a:buNone/>
            </a:pPr>
            <a:endParaRPr lang="en-US" sz="2200" b="1" dirty="0">
              <a:solidFill>
                <a:schemeClr val="tx1"/>
              </a:solidFill>
            </a:endParaRPr>
          </a:p>
          <a:p>
            <a:pPr marL="0" indent="0" algn="ctr">
              <a:buFont typeface="Arial"/>
              <a:buNone/>
            </a:pPr>
            <a:endParaRPr lang="en-US" sz="2800" dirty="0">
              <a:solidFill>
                <a:schemeClr val="tx1"/>
              </a:solidFill>
            </a:endParaRPr>
          </a:p>
          <a:p>
            <a:pPr marL="0" indent="0" algn="ctr">
              <a:buFont typeface="Arial"/>
              <a:buNone/>
            </a:pPr>
            <a:endParaRPr lang="en-US" sz="2800" dirty="0">
              <a:solidFill>
                <a:schemeClr val="tx1"/>
              </a:solidFill>
            </a:endParaRPr>
          </a:p>
        </p:txBody>
      </p:sp>
      <p:grpSp>
        <p:nvGrpSpPr>
          <p:cNvPr id="7" name="Group 14"/>
          <p:cNvGrpSpPr>
            <a:grpSpLocks/>
          </p:cNvGrpSpPr>
          <p:nvPr/>
        </p:nvGrpSpPr>
        <p:grpSpPr bwMode="auto">
          <a:xfrm>
            <a:off x="676704" y="2842434"/>
            <a:ext cx="2925007" cy="3676899"/>
            <a:chOff x="1440" y="264"/>
            <a:chExt cx="2880" cy="3792"/>
          </a:xfrm>
        </p:grpSpPr>
        <p:sp>
          <p:nvSpPr>
            <p:cNvPr id="8" name="Rectangle 15"/>
            <p:cNvSpPr>
              <a:spLocks noChangeArrowheads="1"/>
            </p:cNvSpPr>
            <p:nvPr/>
          </p:nvSpPr>
          <p:spPr bwMode="auto">
            <a:xfrm>
              <a:off x="1440" y="264"/>
              <a:ext cx="2880" cy="3792"/>
            </a:xfrm>
            <a:prstGeom prst="rect">
              <a:avLst/>
            </a:prstGeom>
            <a:solidFill>
              <a:srgbClr val="C0C0C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16" descr="ELD Stds Book"/>
            <p:cNvPicPr>
              <a:picLocks noChangeAspect="1" noChangeArrowheads="1"/>
            </p:cNvPicPr>
            <p:nvPr/>
          </p:nvPicPr>
          <p:blipFill>
            <a:blip r:embed="rId3" cstate="print">
              <a:extLst>
                <a:ext uri="{28A0092B-C50C-407E-A947-70E740481C1C}">
                  <a14:useLocalDpi xmlns:a14="http://schemas.microsoft.com/office/drawing/2010/main" val="0"/>
                </a:ext>
              </a:extLst>
            </a:blip>
            <a:srcRect l="13872" t="2136" r="3056" b="13240"/>
            <a:stretch>
              <a:fillRect/>
            </a:stretch>
          </p:blipFill>
          <p:spPr bwMode="auto">
            <a:xfrm>
              <a:off x="1488" y="317"/>
              <a:ext cx="2804" cy="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chemeClr val="bg1"/>
                  </a:solidFill>
                  <a:miter lim="800000"/>
                  <a:headEnd/>
                  <a:tailEnd/>
                </a14:hiddenLine>
              </a:ext>
            </a:extLst>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457" y="2842434"/>
            <a:ext cx="3974639" cy="308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14</a:t>
            </a:fld>
            <a:endParaRPr lang="en-US"/>
          </a:p>
        </p:txBody>
      </p:sp>
    </p:spTree>
    <p:extLst>
      <p:ext uri="{BB962C8B-B14F-4D97-AF65-F5344CB8AC3E}">
        <p14:creationId xmlns:p14="http://schemas.microsoft.com/office/powerpoint/2010/main" val="71103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1000" fill="hold"/>
                                        <p:tgtEl>
                                          <p:spTgt spid="3074"/>
                                        </p:tgtEl>
                                        <p:attrNameLst>
                                          <p:attrName>ppt_x</p:attrName>
                                        </p:attrNameLst>
                                      </p:cBhvr>
                                      <p:tavLst>
                                        <p:tav tm="0">
                                          <p:val>
                                            <p:strVal val="#ppt_x"/>
                                          </p:val>
                                        </p:tav>
                                        <p:tav tm="100000">
                                          <p:val>
                                            <p:strVal val="#ppt_x"/>
                                          </p:val>
                                        </p:tav>
                                      </p:tavLst>
                                    </p:anim>
                                    <p:anim calcmode="lin" valueType="num">
                                      <p:cBhvr additive="base">
                                        <p:cTn id="22"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60387" y="90501"/>
            <a:ext cx="7591425" cy="1147233"/>
          </a:xfrm>
        </p:spPr>
        <p:txBody>
          <a:bodyPr/>
          <a:lstStyle/>
          <a:p>
            <a:pPr eaLnBrk="1" fontAlgn="auto" hangingPunct="1">
              <a:spcAft>
                <a:spcPts val="0"/>
              </a:spcAft>
              <a:defRPr/>
            </a:pPr>
            <a:r>
              <a:rPr lang="en-US" sz="3600" dirty="0">
                <a:ea typeface="+mj-ea"/>
                <a:cs typeface="+mj-cs"/>
              </a:rPr>
              <a:t> </a:t>
            </a:r>
            <a:r>
              <a:rPr lang="en-US" sz="3600" b="1" dirty="0">
                <a:ea typeface="+mj-ea"/>
                <a:cs typeface="+mj-cs"/>
              </a:rPr>
              <a:t>Major Changes in ELD Standards </a:t>
            </a:r>
          </a:p>
        </p:txBody>
      </p:sp>
      <p:sp>
        <p:nvSpPr>
          <p:cNvPr id="14" name="Rounded Rectangle 13"/>
          <p:cNvSpPr/>
          <p:nvPr/>
        </p:nvSpPr>
        <p:spPr bwMode="auto">
          <a:xfrm>
            <a:off x="255588" y="5039793"/>
            <a:ext cx="3325812" cy="1524000"/>
          </a:xfrm>
          <a:prstGeom prst="roundRect">
            <a:avLst>
              <a:gd name="adj" fmla="val 10000"/>
            </a:avLst>
          </a:prstGeom>
          <a:solidFill>
            <a:srgbClr val="FFC202"/>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grpSp>
        <p:nvGrpSpPr>
          <p:cNvPr id="24580" name="Group 7"/>
          <p:cNvGrpSpPr>
            <a:grpSpLocks/>
          </p:cNvGrpSpPr>
          <p:nvPr/>
        </p:nvGrpSpPr>
        <p:grpSpPr bwMode="auto">
          <a:xfrm>
            <a:off x="3810000" y="1498600"/>
            <a:ext cx="781050" cy="1219200"/>
            <a:chOff x="4050304" y="101136"/>
            <a:chExt cx="780271" cy="912770"/>
          </a:xfrm>
        </p:grpSpPr>
        <p:sp>
          <p:nvSpPr>
            <p:cNvPr id="12" name="Right Arrow 11"/>
            <p:cNvSpPr/>
            <p:nvPr/>
          </p:nvSpPr>
          <p:spPr>
            <a:xfrm>
              <a:off x="4050304" y="101136"/>
              <a:ext cx="780271" cy="912770"/>
            </a:xfrm>
            <a:prstGeom prst="rightArrow">
              <a:avLst>
                <a:gd name="adj1" fmla="val 60000"/>
                <a:gd name="adj2" fmla="val 50000"/>
              </a:avLst>
            </a:prstGeom>
            <a:solidFill>
              <a:srgbClr val="84C800"/>
            </a:solidFill>
          </p:spPr>
          <p:style>
            <a:lnRef idx="0">
              <a:schemeClr val="accent5">
                <a:tint val="60000"/>
                <a:hueOff val="0"/>
                <a:satOff val="0"/>
                <a:lumOff val="0"/>
                <a:alphaOff val="0"/>
              </a:schemeClr>
            </a:lnRef>
            <a:fillRef idx="1">
              <a:scrgbClr r="0" g="0" b="0"/>
            </a:fillRef>
            <a:effectRef idx="1">
              <a:schemeClr val="accent5">
                <a:tint val="60000"/>
                <a:hueOff val="0"/>
                <a:satOff val="0"/>
                <a:lumOff val="0"/>
                <a:alphaOff val="0"/>
              </a:schemeClr>
            </a:effectRef>
            <a:fontRef idx="minor">
              <a:schemeClr val="lt1"/>
            </a:fontRef>
          </p:style>
        </p:sp>
        <p:sp>
          <p:nvSpPr>
            <p:cNvPr id="13" name="Right Arrow 6"/>
            <p:cNvSpPr/>
            <p:nvPr/>
          </p:nvSpPr>
          <p:spPr>
            <a:xfrm>
              <a:off x="4050304" y="283374"/>
              <a:ext cx="545555" cy="54829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rtl="0" fontAlgn="base">
                <a:lnSpc>
                  <a:spcPct val="90000"/>
                </a:lnSpc>
                <a:spcBef>
                  <a:spcPct val="0"/>
                </a:spcBef>
                <a:spcAft>
                  <a:spcPct val="35000"/>
                </a:spcAft>
                <a:defRPr/>
              </a:pPr>
              <a:endParaRPr lang="en-US" sz="1300" kern="1200">
                <a:solidFill>
                  <a:srgbClr val="000000"/>
                </a:solidFill>
              </a:endParaRPr>
            </a:p>
          </p:txBody>
        </p:sp>
      </p:grpSp>
      <p:sp>
        <p:nvSpPr>
          <p:cNvPr id="11" name="Rounded Rectangle 8"/>
          <p:cNvSpPr/>
          <p:nvPr/>
        </p:nvSpPr>
        <p:spPr bwMode="auto">
          <a:xfrm>
            <a:off x="4724403" y="3043765"/>
            <a:ext cx="3559703" cy="1684867"/>
          </a:xfrm>
          <a:prstGeom prst="roundRect">
            <a:avLst/>
          </a:prstGeom>
          <a:solidFill>
            <a:schemeClr val="accent6">
              <a:lumMod val="20000"/>
              <a:lumOff val="80000"/>
            </a:schemeClr>
          </a:solidFill>
          <a:effectLst/>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914400" rtl="0" fontAlgn="base">
              <a:spcBef>
                <a:spcPct val="0"/>
              </a:spcBef>
              <a:spcAft>
                <a:spcPct val="0"/>
              </a:spcAft>
              <a:defRPr/>
            </a:pPr>
            <a:r>
              <a:rPr lang="en-US" sz="1600" b="1" kern="1200" dirty="0">
                <a:solidFill>
                  <a:prstClr val="black"/>
                </a:solidFill>
                <a:latin typeface="Century Gothic"/>
                <a:cs typeface="Century Gothic"/>
              </a:rPr>
              <a:t>ELD Standards by: </a:t>
            </a:r>
          </a:p>
          <a:p>
            <a:pPr algn="l" defTabSz="914400" rtl="0" fontAlgn="base">
              <a:spcBef>
                <a:spcPct val="0"/>
              </a:spcBef>
              <a:spcAft>
                <a:spcPct val="0"/>
              </a:spcAft>
              <a:defRPr/>
            </a:pPr>
            <a:r>
              <a:rPr lang="en-US" sz="1400" b="1" kern="1200" dirty="0">
                <a:solidFill>
                  <a:prstClr val="black"/>
                </a:solidFill>
                <a:latin typeface="Century Gothic"/>
                <a:cs typeface="Century Gothic"/>
              </a:rPr>
              <a:t>Part I </a:t>
            </a:r>
            <a:r>
              <a:rPr lang="en-US" sz="1400" kern="1200" dirty="0">
                <a:solidFill>
                  <a:prstClr val="black"/>
                </a:solidFill>
                <a:latin typeface="Century Gothic"/>
                <a:cs typeface="Century Gothic"/>
              </a:rPr>
              <a:t>-</a:t>
            </a:r>
            <a:r>
              <a:rPr lang="en-US" sz="1400" b="1" kern="1200" dirty="0">
                <a:solidFill>
                  <a:prstClr val="black"/>
                </a:solidFill>
                <a:latin typeface="Century Gothic"/>
                <a:cs typeface="Century Gothic"/>
              </a:rPr>
              <a:t> </a:t>
            </a:r>
            <a:r>
              <a:rPr lang="en-US" sz="1400" kern="1200" dirty="0">
                <a:solidFill>
                  <a:prstClr val="black"/>
                </a:solidFill>
                <a:latin typeface="Century Gothic"/>
                <a:cs typeface="Century Gothic"/>
              </a:rPr>
              <a:t>Interacting in Meaningful        Ways</a:t>
            </a:r>
          </a:p>
          <a:p>
            <a:pPr algn="l" defTabSz="914400" rtl="0" fontAlgn="base">
              <a:spcBef>
                <a:spcPct val="0"/>
              </a:spcBef>
              <a:spcAft>
                <a:spcPct val="0"/>
              </a:spcAft>
              <a:defRPr/>
            </a:pPr>
            <a:r>
              <a:rPr lang="en-US" sz="1400" b="1" kern="1200" dirty="0">
                <a:solidFill>
                  <a:prstClr val="black"/>
                </a:solidFill>
                <a:latin typeface="Century Gothic"/>
                <a:cs typeface="Century Gothic"/>
              </a:rPr>
              <a:t>Part II </a:t>
            </a:r>
            <a:r>
              <a:rPr lang="en-US" sz="1400" kern="1200" dirty="0">
                <a:solidFill>
                  <a:prstClr val="black"/>
                </a:solidFill>
                <a:latin typeface="Century Gothic"/>
                <a:cs typeface="Century Gothic"/>
              </a:rPr>
              <a:t>-Learning About How English        Works</a:t>
            </a:r>
          </a:p>
          <a:p>
            <a:pPr algn="l" defTabSz="914400" rtl="0" fontAlgn="base">
              <a:spcBef>
                <a:spcPct val="0"/>
              </a:spcBef>
              <a:spcAft>
                <a:spcPct val="0"/>
              </a:spcAft>
              <a:defRPr/>
            </a:pPr>
            <a:r>
              <a:rPr lang="en-US" sz="1400" b="1" kern="1200" dirty="0">
                <a:solidFill>
                  <a:prstClr val="black"/>
                </a:solidFill>
                <a:latin typeface="Century Gothic"/>
                <a:cs typeface="Century Gothic"/>
              </a:rPr>
              <a:t>Part III </a:t>
            </a:r>
            <a:r>
              <a:rPr lang="en-US" sz="1400" kern="1200" dirty="0">
                <a:solidFill>
                  <a:prstClr val="black"/>
                </a:solidFill>
                <a:latin typeface="Century Gothic"/>
                <a:cs typeface="Century Gothic"/>
              </a:rPr>
              <a:t>-Using Foundational Skills</a:t>
            </a:r>
          </a:p>
        </p:txBody>
      </p:sp>
      <p:grpSp>
        <p:nvGrpSpPr>
          <p:cNvPr id="24582" name="Group 15"/>
          <p:cNvGrpSpPr>
            <a:grpSpLocks/>
          </p:cNvGrpSpPr>
          <p:nvPr/>
        </p:nvGrpSpPr>
        <p:grpSpPr bwMode="auto">
          <a:xfrm>
            <a:off x="228600" y="1295400"/>
            <a:ext cx="3352800" cy="1665167"/>
            <a:chOff x="3" y="0"/>
            <a:chExt cx="3680526" cy="1133038"/>
          </a:xfrm>
        </p:grpSpPr>
        <p:sp>
          <p:nvSpPr>
            <p:cNvPr id="23" name="Rounded Rectangle 22"/>
            <p:cNvSpPr/>
            <p:nvPr/>
          </p:nvSpPr>
          <p:spPr>
            <a:xfrm>
              <a:off x="3" y="0"/>
              <a:ext cx="3680526" cy="1036983"/>
            </a:xfrm>
            <a:prstGeom prst="roundRect">
              <a:avLst>
                <a:gd name="adj" fmla="val 10000"/>
              </a:avLst>
            </a:prstGeom>
            <a:solidFill>
              <a:srgbClr val="FFC202"/>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4" name="Rounded Rectangle 4"/>
            <p:cNvSpPr/>
            <p:nvPr/>
          </p:nvSpPr>
          <p:spPr>
            <a:xfrm>
              <a:off x="228294" y="126300"/>
              <a:ext cx="3422610" cy="100673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rtl="0" fontAlgn="base">
                <a:lnSpc>
                  <a:spcPct val="90000"/>
                </a:lnSpc>
                <a:spcBef>
                  <a:spcPct val="0"/>
                </a:spcBef>
                <a:spcAft>
                  <a:spcPct val="35000"/>
                </a:spcAft>
                <a:defRPr/>
              </a:pPr>
              <a:r>
                <a:rPr lang="en-US" b="1" kern="1200" dirty="0">
                  <a:solidFill>
                    <a:srgbClr val="000000"/>
                  </a:solidFill>
                  <a:latin typeface="Century Gothic"/>
                  <a:cs typeface="Century Gothic"/>
                </a:rPr>
                <a:t>ELD proficiency Levels:</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1 Beginning</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2 Early Intermediate</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3 Intermediate</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4 Early Advanced</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5 Advanced</a:t>
              </a:r>
            </a:p>
            <a:p>
              <a:pPr algn="l" defTabSz="800100" rtl="0" fontAlgn="base">
                <a:lnSpc>
                  <a:spcPct val="90000"/>
                </a:lnSpc>
                <a:spcBef>
                  <a:spcPct val="0"/>
                </a:spcBef>
                <a:spcAft>
                  <a:spcPct val="35000"/>
                </a:spcAft>
                <a:defRPr/>
              </a:pPr>
              <a:r>
                <a:rPr lang="en-US" sz="1200" kern="1200" dirty="0">
                  <a:solidFill>
                    <a:srgbClr val="000000"/>
                  </a:solidFill>
                  <a:latin typeface="Century Gothic"/>
                  <a:cs typeface="Century Gothic"/>
                </a:rPr>
                <a:t> </a:t>
              </a:r>
            </a:p>
          </p:txBody>
        </p:sp>
      </p:grpSp>
      <p:grpSp>
        <p:nvGrpSpPr>
          <p:cNvPr id="24583" name="Group 16"/>
          <p:cNvGrpSpPr>
            <a:grpSpLocks/>
          </p:cNvGrpSpPr>
          <p:nvPr/>
        </p:nvGrpSpPr>
        <p:grpSpPr bwMode="auto">
          <a:xfrm>
            <a:off x="3810000" y="5054600"/>
            <a:ext cx="781050" cy="1219200"/>
            <a:chOff x="4049013" y="62106"/>
            <a:chExt cx="781184" cy="912770"/>
          </a:xfrm>
        </p:grpSpPr>
        <p:sp>
          <p:nvSpPr>
            <p:cNvPr id="21" name="Right Arrow 20"/>
            <p:cNvSpPr/>
            <p:nvPr/>
          </p:nvSpPr>
          <p:spPr>
            <a:xfrm>
              <a:off x="4049013" y="62106"/>
              <a:ext cx="781184" cy="912770"/>
            </a:xfrm>
            <a:prstGeom prst="rightArrow">
              <a:avLst>
                <a:gd name="adj1" fmla="val 60000"/>
                <a:gd name="adj2" fmla="val 50000"/>
              </a:avLst>
            </a:prstGeom>
            <a:solidFill>
              <a:srgbClr val="84C800"/>
            </a:solidFill>
          </p:spPr>
          <p:style>
            <a:lnRef idx="0">
              <a:schemeClr val="accent1">
                <a:tint val="60000"/>
                <a:hueOff val="0"/>
                <a:satOff val="0"/>
                <a:lumOff val="0"/>
                <a:alphaOff val="0"/>
              </a:schemeClr>
            </a:lnRef>
            <a:fillRef idx="1">
              <a:scrgbClr r="0" g="0" b="0"/>
            </a:fillRef>
            <a:effectRef idx="1">
              <a:schemeClr val="accent1">
                <a:tint val="60000"/>
                <a:hueOff val="0"/>
                <a:satOff val="0"/>
                <a:lumOff val="0"/>
                <a:alphaOff val="0"/>
              </a:schemeClr>
            </a:effectRef>
            <a:fontRef idx="minor">
              <a:schemeClr val="lt1"/>
            </a:fontRef>
          </p:style>
        </p:sp>
        <p:sp>
          <p:nvSpPr>
            <p:cNvPr id="22" name="Right Arrow 6"/>
            <p:cNvSpPr/>
            <p:nvPr/>
          </p:nvSpPr>
          <p:spPr>
            <a:xfrm>
              <a:off x="4049013" y="244344"/>
              <a:ext cx="546194" cy="54829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500" rtl="0" fontAlgn="base">
                <a:lnSpc>
                  <a:spcPct val="90000"/>
                </a:lnSpc>
                <a:spcBef>
                  <a:spcPct val="0"/>
                </a:spcBef>
                <a:spcAft>
                  <a:spcPct val="35000"/>
                </a:spcAft>
                <a:defRPr/>
              </a:pPr>
              <a:endParaRPr lang="en-US" sz="1000" kern="1200">
                <a:solidFill>
                  <a:srgbClr val="000000"/>
                </a:solidFill>
              </a:endParaRPr>
            </a:p>
          </p:txBody>
        </p:sp>
      </p:grpSp>
      <p:grpSp>
        <p:nvGrpSpPr>
          <p:cNvPr id="24584" name="Group 17"/>
          <p:cNvGrpSpPr>
            <a:grpSpLocks/>
          </p:cNvGrpSpPr>
          <p:nvPr/>
        </p:nvGrpSpPr>
        <p:grpSpPr bwMode="auto">
          <a:xfrm>
            <a:off x="4724403" y="1197962"/>
            <a:ext cx="3463925" cy="1621438"/>
            <a:chOff x="5154462" y="-145106"/>
            <a:chExt cx="3680526" cy="1182089"/>
          </a:xfrm>
        </p:grpSpPr>
        <p:sp>
          <p:nvSpPr>
            <p:cNvPr id="19" name="Rounded Rectangle 18"/>
            <p:cNvSpPr/>
            <p:nvPr/>
          </p:nvSpPr>
          <p:spPr>
            <a:xfrm>
              <a:off x="5154462" y="-74070"/>
              <a:ext cx="3680526" cy="1111053"/>
            </a:xfrm>
            <a:prstGeom prst="roundRect">
              <a:avLst>
                <a:gd name="adj" fmla="val 10000"/>
              </a:avLst>
            </a:prstGeom>
            <a:solidFill>
              <a:schemeClr val="bg2">
                <a:lumMod val="75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0" name="Rounded Rectangle 8"/>
            <p:cNvSpPr/>
            <p:nvPr/>
          </p:nvSpPr>
          <p:spPr>
            <a:xfrm>
              <a:off x="5184629" y="-145106"/>
              <a:ext cx="3434416" cy="1182089"/>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rtl="0" fontAlgn="base">
                <a:lnSpc>
                  <a:spcPct val="90000"/>
                </a:lnSpc>
                <a:spcBef>
                  <a:spcPct val="0"/>
                </a:spcBef>
                <a:spcAft>
                  <a:spcPct val="35000"/>
                </a:spcAft>
                <a:defRPr/>
              </a:pPr>
              <a:r>
                <a:rPr lang="en-US" b="1" kern="1200" dirty="0">
                  <a:solidFill>
                    <a:srgbClr val="000000"/>
                  </a:solidFill>
                  <a:latin typeface="Century Gothic"/>
                  <a:cs typeface="Century Gothic"/>
                </a:rPr>
                <a:t>ELD proficiency levels:</a:t>
              </a:r>
            </a:p>
            <a:p>
              <a:pPr algn="l" defTabSz="533400" rtl="0" fontAlgn="base">
                <a:lnSpc>
                  <a:spcPct val="90000"/>
                </a:lnSpc>
                <a:spcBef>
                  <a:spcPct val="0"/>
                </a:spcBef>
                <a:spcAft>
                  <a:spcPct val="35000"/>
                </a:spcAft>
                <a:defRPr/>
              </a:pPr>
              <a:r>
                <a:rPr lang="en-US" sz="1400" b="1" kern="1200" dirty="0">
                  <a:solidFill>
                    <a:srgbClr val="000000"/>
                  </a:solidFill>
                  <a:latin typeface="Century Gothic"/>
                  <a:cs typeface="Century Gothic"/>
                </a:rPr>
                <a:t>Emerging                                </a:t>
              </a:r>
            </a:p>
            <a:p>
              <a:pPr algn="l" defTabSz="533400" rtl="0" fontAlgn="base">
                <a:lnSpc>
                  <a:spcPct val="90000"/>
                </a:lnSpc>
                <a:spcBef>
                  <a:spcPct val="0"/>
                </a:spcBef>
                <a:spcAft>
                  <a:spcPct val="35000"/>
                </a:spcAft>
                <a:defRPr/>
              </a:pPr>
              <a:r>
                <a:rPr lang="en-US" sz="1400" b="1" kern="1200" dirty="0">
                  <a:solidFill>
                    <a:srgbClr val="000000"/>
                  </a:solidFill>
                  <a:latin typeface="Century Gothic"/>
                  <a:cs typeface="Century Gothic"/>
                </a:rPr>
                <a:t>Expanding                                    </a:t>
              </a:r>
            </a:p>
            <a:p>
              <a:pPr algn="l" defTabSz="533400" rtl="0" fontAlgn="base">
                <a:lnSpc>
                  <a:spcPct val="90000"/>
                </a:lnSpc>
                <a:spcBef>
                  <a:spcPct val="0"/>
                </a:spcBef>
                <a:spcAft>
                  <a:spcPct val="35000"/>
                </a:spcAft>
                <a:defRPr/>
              </a:pPr>
              <a:r>
                <a:rPr lang="en-US" sz="1400" b="1" kern="1200" dirty="0">
                  <a:solidFill>
                    <a:srgbClr val="000000"/>
                  </a:solidFill>
                  <a:latin typeface="Century Gothic"/>
                  <a:cs typeface="Century Gothic"/>
                </a:rPr>
                <a:t>Bridging</a:t>
              </a:r>
            </a:p>
          </p:txBody>
        </p:sp>
      </p:grpSp>
      <p:grpSp>
        <p:nvGrpSpPr>
          <p:cNvPr id="24585" name="Group 24"/>
          <p:cNvGrpSpPr>
            <a:grpSpLocks/>
          </p:cNvGrpSpPr>
          <p:nvPr/>
        </p:nvGrpSpPr>
        <p:grpSpPr bwMode="auto">
          <a:xfrm>
            <a:off x="236008" y="3172898"/>
            <a:ext cx="3408893" cy="3302002"/>
            <a:chOff x="-252701" y="36938"/>
            <a:chExt cx="3768337" cy="2304850"/>
          </a:xfrm>
        </p:grpSpPr>
        <p:sp>
          <p:nvSpPr>
            <p:cNvPr id="32" name="Rounded Rectangle 31"/>
            <p:cNvSpPr/>
            <p:nvPr/>
          </p:nvSpPr>
          <p:spPr>
            <a:xfrm>
              <a:off x="-252701" y="36938"/>
              <a:ext cx="3706330" cy="1085927"/>
            </a:xfrm>
            <a:prstGeom prst="roundRect">
              <a:avLst>
                <a:gd name="adj" fmla="val 10000"/>
              </a:avLst>
            </a:prstGeom>
            <a:solidFill>
              <a:srgbClr val="FFC202"/>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33" name="Rounded Rectangle 4"/>
            <p:cNvSpPr/>
            <p:nvPr/>
          </p:nvSpPr>
          <p:spPr>
            <a:xfrm>
              <a:off x="-131028" y="1387345"/>
              <a:ext cx="3646664" cy="9544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rtl="0" fontAlgn="base">
                <a:lnSpc>
                  <a:spcPct val="90000"/>
                </a:lnSpc>
                <a:spcBef>
                  <a:spcPct val="0"/>
                </a:spcBef>
                <a:spcAft>
                  <a:spcPct val="35000"/>
                </a:spcAft>
                <a:defRPr/>
              </a:pPr>
              <a:r>
                <a:rPr lang="en-US" sz="1600" b="1" kern="1200" dirty="0">
                  <a:ln/>
                  <a:solidFill>
                    <a:srgbClr val="000000"/>
                  </a:solidFill>
                  <a:latin typeface="Century Gothic"/>
                  <a:ea typeface="ヒラギノ角ゴ ProN W3" pitchFamily="-1" charset="-128"/>
                  <a:cs typeface="Century Gothic"/>
                  <a:sym typeface="Arial" charset="0"/>
                </a:rPr>
                <a:t>Standards organized by grade spans: </a:t>
              </a:r>
            </a:p>
            <a:p>
              <a:pPr algn="ctr" defTabSz="800100" rtl="0" fontAlgn="base">
                <a:lnSpc>
                  <a:spcPct val="90000"/>
                </a:lnSpc>
                <a:spcBef>
                  <a:spcPct val="0"/>
                </a:spcBef>
                <a:spcAft>
                  <a:spcPct val="35000"/>
                </a:spcAft>
                <a:defRPr/>
              </a:pPr>
              <a:r>
                <a:rPr lang="en-US" sz="1600" kern="1200" dirty="0">
                  <a:ln/>
                  <a:solidFill>
                    <a:srgbClr val="000000"/>
                  </a:solidFill>
                  <a:latin typeface="Century Gothic"/>
                  <a:ea typeface="ヒラギノ角ゴ ProN W3" pitchFamily="-1" charset="-128"/>
                  <a:cs typeface="Century Gothic"/>
                  <a:sym typeface="Arial" charset="0"/>
                </a:rPr>
                <a:t>(K-2, 3-5, 6-8, 9-12)</a:t>
              </a:r>
              <a:endParaRPr lang="en-US" sz="1600" kern="1200" dirty="0">
                <a:solidFill>
                  <a:srgbClr val="000000"/>
                </a:solidFill>
                <a:latin typeface="Century Gothic"/>
                <a:cs typeface="Century Gothic"/>
              </a:endParaRPr>
            </a:p>
          </p:txBody>
        </p:sp>
      </p:grpSp>
      <p:grpSp>
        <p:nvGrpSpPr>
          <p:cNvPr id="24586" name="Group 25"/>
          <p:cNvGrpSpPr>
            <a:grpSpLocks/>
          </p:cNvGrpSpPr>
          <p:nvPr/>
        </p:nvGrpSpPr>
        <p:grpSpPr bwMode="auto">
          <a:xfrm>
            <a:off x="3733800" y="3327400"/>
            <a:ext cx="838200" cy="1117600"/>
            <a:chOff x="4077835" y="47186"/>
            <a:chExt cx="787582" cy="919169"/>
          </a:xfrm>
        </p:grpSpPr>
        <p:sp>
          <p:nvSpPr>
            <p:cNvPr id="30" name="Right Arrow 29"/>
            <p:cNvSpPr/>
            <p:nvPr/>
          </p:nvSpPr>
          <p:spPr>
            <a:xfrm>
              <a:off x="4077835" y="47186"/>
              <a:ext cx="787582" cy="919169"/>
            </a:xfrm>
            <a:prstGeom prst="rightArrow">
              <a:avLst>
                <a:gd name="adj1" fmla="val 60000"/>
                <a:gd name="adj2" fmla="val 50000"/>
              </a:avLst>
            </a:prstGeom>
            <a:solidFill>
              <a:srgbClr val="84C800"/>
            </a:solidFill>
          </p:spPr>
          <p:style>
            <a:lnRef idx="0">
              <a:schemeClr val="accent5">
                <a:tint val="60000"/>
                <a:hueOff val="0"/>
                <a:satOff val="0"/>
                <a:lumOff val="0"/>
                <a:alphaOff val="0"/>
              </a:schemeClr>
            </a:lnRef>
            <a:fillRef idx="1">
              <a:scrgbClr r="0" g="0" b="0"/>
            </a:fillRef>
            <a:effectRef idx="1">
              <a:schemeClr val="accent5">
                <a:tint val="60000"/>
                <a:hueOff val="0"/>
                <a:satOff val="0"/>
                <a:lumOff val="0"/>
                <a:alphaOff val="0"/>
              </a:schemeClr>
            </a:effectRef>
            <a:fontRef idx="minor">
              <a:schemeClr val="lt1"/>
            </a:fontRef>
          </p:style>
        </p:sp>
        <p:sp>
          <p:nvSpPr>
            <p:cNvPr id="31" name="Right Arrow 6"/>
            <p:cNvSpPr/>
            <p:nvPr/>
          </p:nvSpPr>
          <p:spPr>
            <a:xfrm>
              <a:off x="4077835" y="231716"/>
              <a:ext cx="551904" cy="55010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733550" rtl="0" fontAlgn="base">
                <a:lnSpc>
                  <a:spcPct val="90000"/>
                </a:lnSpc>
                <a:spcBef>
                  <a:spcPct val="0"/>
                </a:spcBef>
                <a:spcAft>
                  <a:spcPct val="35000"/>
                </a:spcAft>
                <a:defRPr/>
              </a:pPr>
              <a:endParaRPr lang="en-US" sz="3900" kern="1200">
                <a:solidFill>
                  <a:srgbClr val="000000"/>
                </a:solidFill>
              </a:endParaRPr>
            </a:p>
          </p:txBody>
        </p:sp>
      </p:grpSp>
      <p:grpSp>
        <p:nvGrpSpPr>
          <p:cNvPr id="24587" name="Group 26"/>
          <p:cNvGrpSpPr>
            <a:grpSpLocks/>
          </p:cNvGrpSpPr>
          <p:nvPr/>
        </p:nvGrpSpPr>
        <p:grpSpPr bwMode="auto">
          <a:xfrm>
            <a:off x="4706675" y="5039793"/>
            <a:ext cx="3577431" cy="1524000"/>
            <a:chOff x="5192338" y="0"/>
            <a:chExt cx="3706330" cy="1013542"/>
          </a:xfrm>
        </p:grpSpPr>
        <p:sp>
          <p:nvSpPr>
            <p:cNvPr id="28" name="Rounded Rectangle 27"/>
            <p:cNvSpPr/>
            <p:nvPr/>
          </p:nvSpPr>
          <p:spPr>
            <a:xfrm>
              <a:off x="5192338" y="0"/>
              <a:ext cx="3706330" cy="1013542"/>
            </a:xfrm>
            <a:prstGeom prst="roundRect">
              <a:avLst>
                <a:gd name="adj" fmla="val 10000"/>
              </a:avLst>
            </a:prstGeom>
            <a:solidFill>
              <a:srgbClr val="84C80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29" name="Rounded Rectangle 8"/>
            <p:cNvSpPr/>
            <p:nvPr/>
          </p:nvSpPr>
          <p:spPr>
            <a:xfrm>
              <a:off x="5273575" y="81645"/>
              <a:ext cx="3546000" cy="87277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rtl="0" fontAlgn="base">
                <a:lnSpc>
                  <a:spcPct val="90000"/>
                </a:lnSpc>
                <a:spcBef>
                  <a:spcPct val="0"/>
                </a:spcBef>
                <a:spcAft>
                  <a:spcPct val="35000"/>
                </a:spcAft>
                <a:defRPr/>
              </a:pPr>
              <a:r>
                <a:rPr lang="en-US" sz="1600" b="1" kern="1200" dirty="0">
                  <a:solidFill>
                    <a:srgbClr val="000000"/>
                  </a:solidFill>
                  <a:latin typeface="Century Gothic"/>
                  <a:cs typeface="Century Gothic"/>
                </a:rPr>
                <a:t>Standards organized by </a:t>
              </a:r>
            </a:p>
            <a:p>
              <a:pPr algn="ctr" defTabSz="800100" rtl="0" fontAlgn="base">
                <a:lnSpc>
                  <a:spcPct val="90000"/>
                </a:lnSpc>
                <a:spcBef>
                  <a:spcPct val="0"/>
                </a:spcBef>
                <a:spcAft>
                  <a:spcPct val="35000"/>
                </a:spcAft>
                <a:defRPr/>
              </a:pPr>
              <a:r>
                <a:rPr lang="en-US" sz="1600" b="1" kern="1200" dirty="0">
                  <a:solidFill>
                    <a:srgbClr val="000000"/>
                  </a:solidFill>
                  <a:latin typeface="Century Gothic"/>
                  <a:cs typeface="Century Gothic"/>
                </a:rPr>
                <a:t>grade level:</a:t>
              </a:r>
            </a:p>
            <a:p>
              <a:pPr algn="ctr" defTabSz="800100" rtl="0" fontAlgn="base">
                <a:lnSpc>
                  <a:spcPct val="90000"/>
                </a:lnSpc>
                <a:spcBef>
                  <a:spcPct val="0"/>
                </a:spcBef>
                <a:spcAft>
                  <a:spcPct val="35000"/>
                </a:spcAft>
                <a:defRPr/>
              </a:pPr>
              <a:r>
                <a:rPr lang="en-US" sz="1600" kern="1200" dirty="0">
                  <a:solidFill>
                    <a:srgbClr val="000000"/>
                  </a:solidFill>
                  <a:latin typeface="Century Gothic"/>
                  <a:cs typeface="Century Gothic"/>
                </a:rPr>
                <a:t>(K, 1, 2, 3, 4, 5, 6, 7, 8</a:t>
              </a:r>
              <a:r>
                <a:rPr lang="en-US" sz="1600" kern="1200" dirty="0">
                  <a:solidFill>
                    <a:srgbClr val="000000"/>
                  </a:solidFill>
                </a:rPr>
                <a:t>, 9-10, 11-12)</a:t>
              </a:r>
            </a:p>
          </p:txBody>
        </p:sp>
      </p:grpSp>
      <p:sp>
        <p:nvSpPr>
          <p:cNvPr id="3" name="TextBox 2"/>
          <p:cNvSpPr txBox="1"/>
          <p:nvPr/>
        </p:nvSpPr>
        <p:spPr>
          <a:xfrm>
            <a:off x="255588" y="889859"/>
            <a:ext cx="3478212" cy="400110"/>
          </a:xfrm>
          <a:prstGeom prst="rect">
            <a:avLst/>
          </a:prstGeom>
          <a:noFill/>
        </p:spPr>
        <p:txBody>
          <a:bodyPr wrap="square" rtlCol="0">
            <a:spAutoFit/>
          </a:bodyPr>
          <a:lstStyle/>
          <a:p>
            <a:pPr algn="ctr"/>
            <a:r>
              <a:rPr lang="en-US" sz="2000" b="1" dirty="0">
                <a:solidFill>
                  <a:srgbClr val="FF0000"/>
                </a:solidFill>
              </a:rPr>
              <a:t>OLD</a:t>
            </a:r>
            <a:r>
              <a:rPr lang="en-US" sz="2000" b="1" dirty="0"/>
              <a:t> 1997 </a:t>
            </a:r>
          </a:p>
        </p:txBody>
      </p:sp>
      <p:sp>
        <p:nvSpPr>
          <p:cNvPr id="34" name="TextBox 33"/>
          <p:cNvSpPr txBox="1"/>
          <p:nvPr/>
        </p:nvSpPr>
        <p:spPr>
          <a:xfrm>
            <a:off x="4756153" y="925439"/>
            <a:ext cx="3617913" cy="400110"/>
          </a:xfrm>
          <a:prstGeom prst="rect">
            <a:avLst/>
          </a:prstGeom>
          <a:noFill/>
        </p:spPr>
        <p:txBody>
          <a:bodyPr wrap="square" rtlCol="0">
            <a:spAutoFit/>
          </a:bodyPr>
          <a:lstStyle/>
          <a:p>
            <a:pPr algn="ctr"/>
            <a:r>
              <a:rPr lang="en-US" sz="2000" b="1" dirty="0">
                <a:solidFill>
                  <a:srgbClr val="FF0000"/>
                </a:solidFill>
              </a:rPr>
              <a:t>NEW</a:t>
            </a:r>
            <a:r>
              <a:rPr lang="en-US" sz="2000" b="1" dirty="0"/>
              <a:t> 2012 </a:t>
            </a:r>
          </a:p>
        </p:txBody>
      </p:sp>
      <p:sp>
        <p:nvSpPr>
          <p:cNvPr id="35" name="Rounded Rectangle 4"/>
          <p:cNvSpPr/>
          <p:nvPr/>
        </p:nvSpPr>
        <p:spPr bwMode="auto">
          <a:xfrm>
            <a:off x="333375" y="3234264"/>
            <a:ext cx="3143250" cy="1303868"/>
          </a:xfrm>
          <a:prstGeom prst="rect">
            <a:avLst/>
          </a:prstGeom>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rtl="0" fontAlgn="base">
              <a:lnSpc>
                <a:spcPct val="90000"/>
              </a:lnSpc>
              <a:spcBef>
                <a:spcPct val="0"/>
              </a:spcBef>
              <a:spcAft>
                <a:spcPct val="35000"/>
              </a:spcAft>
              <a:defRPr/>
            </a:pPr>
            <a:r>
              <a:rPr lang="en-US" sz="1600" b="1" kern="1200" dirty="0">
                <a:ln/>
                <a:solidFill>
                  <a:srgbClr val="000000"/>
                </a:solidFill>
                <a:latin typeface="Century Gothic"/>
                <a:ea typeface="ヒラギノ角ゴ ProN W3" pitchFamily="-1" charset="-128"/>
                <a:cs typeface="Century Gothic"/>
                <a:sym typeface="Arial" charset="0"/>
              </a:rPr>
              <a:t>ELD Standards by domains:</a:t>
            </a:r>
          </a:p>
          <a:p>
            <a:pPr marL="171450" indent="-171450" algn="l" defTabSz="711200" rtl="0" fontAlgn="base">
              <a:lnSpc>
                <a:spcPct val="90000"/>
              </a:lnSpc>
              <a:spcBef>
                <a:spcPct val="0"/>
              </a:spcBef>
              <a:spcAft>
                <a:spcPct val="35000"/>
              </a:spcAft>
              <a:buFont typeface="Arial" panose="020B0604020202020204" pitchFamily="34" charset="0"/>
              <a:buChar char="•"/>
              <a:defRPr/>
            </a:pPr>
            <a:r>
              <a:rPr lang="en-US" sz="1200" kern="1200" dirty="0">
                <a:ln/>
                <a:solidFill>
                  <a:srgbClr val="000000"/>
                </a:solidFill>
                <a:latin typeface="Century Gothic"/>
                <a:ea typeface="ヒラギノ角ゴ ProN W3" pitchFamily="-1" charset="-128"/>
                <a:cs typeface="Century Gothic"/>
                <a:sym typeface="Arial" charset="0"/>
              </a:rPr>
              <a:t>Reading</a:t>
            </a:r>
          </a:p>
          <a:p>
            <a:pPr marL="171450" indent="-171450" algn="l" defTabSz="711200" rtl="0" fontAlgn="base">
              <a:lnSpc>
                <a:spcPct val="90000"/>
              </a:lnSpc>
              <a:spcBef>
                <a:spcPct val="0"/>
              </a:spcBef>
              <a:spcAft>
                <a:spcPct val="35000"/>
              </a:spcAft>
              <a:buFont typeface="Arial" panose="020B0604020202020204" pitchFamily="34" charset="0"/>
              <a:buChar char="•"/>
              <a:defRPr/>
            </a:pPr>
            <a:r>
              <a:rPr lang="en-US" sz="1200" kern="1200" dirty="0">
                <a:ln/>
                <a:solidFill>
                  <a:srgbClr val="000000"/>
                </a:solidFill>
                <a:latin typeface="Century Gothic"/>
                <a:ea typeface="ヒラギノ角ゴ ProN W3" pitchFamily="-1" charset="-128"/>
                <a:cs typeface="Century Gothic"/>
                <a:sym typeface="Arial" charset="0"/>
              </a:rPr>
              <a:t>Writing</a:t>
            </a:r>
          </a:p>
          <a:p>
            <a:pPr marL="171450" indent="-171450" algn="l" defTabSz="711200" rtl="0" fontAlgn="base">
              <a:lnSpc>
                <a:spcPct val="90000"/>
              </a:lnSpc>
              <a:spcBef>
                <a:spcPct val="0"/>
              </a:spcBef>
              <a:spcAft>
                <a:spcPct val="35000"/>
              </a:spcAft>
              <a:buFont typeface="Arial" panose="020B0604020202020204" pitchFamily="34" charset="0"/>
              <a:buChar char="•"/>
              <a:defRPr/>
            </a:pPr>
            <a:r>
              <a:rPr lang="en-US" sz="1200" kern="1200" dirty="0">
                <a:ln/>
                <a:solidFill>
                  <a:srgbClr val="000000"/>
                </a:solidFill>
                <a:latin typeface="Century Gothic"/>
                <a:ea typeface="ヒラギノ角ゴ ProN W3" pitchFamily="-1" charset="-128"/>
                <a:cs typeface="Century Gothic"/>
                <a:sym typeface="Arial" charset="0"/>
              </a:rPr>
              <a:t>Listening</a:t>
            </a:r>
          </a:p>
          <a:p>
            <a:pPr marL="171450" indent="-171450" algn="l" defTabSz="711200" rtl="0" fontAlgn="base">
              <a:lnSpc>
                <a:spcPct val="90000"/>
              </a:lnSpc>
              <a:spcBef>
                <a:spcPct val="0"/>
              </a:spcBef>
              <a:spcAft>
                <a:spcPct val="35000"/>
              </a:spcAft>
              <a:buFont typeface="Arial" panose="020B0604020202020204" pitchFamily="34" charset="0"/>
              <a:buChar char="•"/>
              <a:defRPr/>
            </a:pPr>
            <a:r>
              <a:rPr lang="en-US" sz="1200" kern="1200" dirty="0">
                <a:ln/>
                <a:solidFill>
                  <a:srgbClr val="000000"/>
                </a:solidFill>
                <a:latin typeface="Century Gothic"/>
                <a:ea typeface="ヒラギノ角ゴ ProN W3" pitchFamily="-1" charset="-128"/>
                <a:cs typeface="Century Gothic"/>
                <a:sym typeface="Arial" charset="0"/>
              </a:rPr>
              <a:t>Speaking</a:t>
            </a:r>
            <a:endParaRPr lang="en-US" sz="1200" kern="1200" dirty="0">
              <a:solidFill>
                <a:srgbClr val="000000"/>
              </a:solidFill>
              <a:latin typeface="Century Gothic"/>
              <a:cs typeface="Century Gothic"/>
            </a:endParaRPr>
          </a:p>
        </p:txBody>
      </p:sp>
      <p:sp>
        <p:nvSpPr>
          <p:cNvPr id="4" name="Slide Number Placeholder 3"/>
          <p:cNvSpPr>
            <a:spLocks noGrp="1"/>
          </p:cNvSpPr>
          <p:nvPr>
            <p:ph type="sldNum" sz="quarter" idx="12"/>
          </p:nvPr>
        </p:nvSpPr>
        <p:spPr/>
        <p:txBody>
          <a:bodyPr/>
          <a:lstStyle/>
          <a:p>
            <a:pPr>
              <a:defRPr/>
            </a:pPr>
            <a:fld id="{AFAFB47B-3785-4E21-B089-30F4DB8295CA}" type="slidenum">
              <a:rPr lang="en-US" smtClean="0"/>
              <a:pPr>
                <a:defRPr/>
              </a:pPr>
              <a:t>15</a:t>
            </a:fld>
            <a:endParaRPr lang="en-US" sz="1800" b="0"/>
          </a:p>
        </p:txBody>
      </p:sp>
      <p:sp>
        <p:nvSpPr>
          <p:cNvPr id="36" name="TextBox 35"/>
          <p:cNvSpPr txBox="1"/>
          <p:nvPr/>
        </p:nvSpPr>
        <p:spPr>
          <a:xfrm>
            <a:off x="7010400" y="90501"/>
            <a:ext cx="1324365" cy="369332"/>
          </a:xfrm>
          <a:prstGeom prst="rect">
            <a:avLst/>
          </a:prstGeom>
          <a:noFill/>
          <a:ln w="28575">
            <a:solidFill>
              <a:schemeClr val="tx1"/>
            </a:solidFill>
          </a:ln>
        </p:spPr>
        <p:txBody>
          <a:bodyPr wrap="square" rtlCol="0">
            <a:spAutoFit/>
          </a:bodyPr>
          <a:lstStyle/>
          <a:p>
            <a:r>
              <a:rPr lang="en-US" b="1" dirty="0"/>
              <a:t>Handout 1</a:t>
            </a:r>
          </a:p>
        </p:txBody>
      </p:sp>
    </p:spTree>
    <p:extLst>
      <p:ext uri="{BB962C8B-B14F-4D97-AF65-F5344CB8AC3E}">
        <p14:creationId xmlns:p14="http://schemas.microsoft.com/office/powerpoint/2010/main" val="247261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5588" y="-57319"/>
            <a:ext cx="8634411" cy="1147233"/>
          </a:xfrm>
        </p:spPr>
        <p:txBody>
          <a:bodyPr/>
          <a:lstStyle/>
          <a:p>
            <a:pPr eaLnBrk="1" fontAlgn="auto" hangingPunct="1">
              <a:spcAft>
                <a:spcPts val="0"/>
              </a:spcAft>
              <a:defRPr/>
            </a:pPr>
            <a:r>
              <a:rPr lang="en-US" sz="3600" dirty="0">
                <a:ea typeface="+mj-ea"/>
                <a:cs typeface="+mj-cs"/>
              </a:rPr>
              <a:t> </a:t>
            </a:r>
            <a:r>
              <a:rPr lang="en-US" sz="3600" b="1" dirty="0">
                <a:ea typeface="+mj-ea"/>
                <a:cs typeface="+mj-cs"/>
              </a:rPr>
              <a:t>Major Changes in ELD Standards Cont.</a:t>
            </a:r>
          </a:p>
        </p:txBody>
      </p:sp>
      <p:sp>
        <p:nvSpPr>
          <p:cNvPr id="14" name="Rounded Rectangle 13"/>
          <p:cNvSpPr/>
          <p:nvPr/>
        </p:nvSpPr>
        <p:spPr bwMode="auto">
          <a:xfrm>
            <a:off x="255589" y="1532467"/>
            <a:ext cx="3327990" cy="4538133"/>
          </a:xfrm>
          <a:prstGeom prst="roundRect">
            <a:avLst>
              <a:gd name="adj" fmla="val 10000"/>
            </a:avLst>
          </a:prstGeom>
          <a:solidFill>
            <a:srgbClr val="FFC202"/>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11" name="Rounded Rectangle 8"/>
          <p:cNvSpPr/>
          <p:nvPr/>
        </p:nvSpPr>
        <p:spPr bwMode="auto">
          <a:xfrm>
            <a:off x="4927600" y="1532467"/>
            <a:ext cx="3260728" cy="4538133"/>
          </a:xfrm>
          <a:prstGeom prst="roundRect">
            <a:avLst/>
          </a:prstGeom>
          <a:solidFill>
            <a:schemeClr val="accent6">
              <a:lumMod val="20000"/>
              <a:lumOff val="80000"/>
            </a:schemeClr>
          </a:solidFill>
          <a:effectLst/>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914400" rtl="0" fontAlgn="base">
              <a:spcBef>
                <a:spcPct val="0"/>
              </a:spcBef>
              <a:spcAft>
                <a:spcPct val="0"/>
              </a:spcAft>
              <a:defRPr/>
            </a:pPr>
            <a:endParaRPr lang="en-US" sz="1400" kern="1200" dirty="0">
              <a:solidFill>
                <a:prstClr val="black"/>
              </a:solidFill>
              <a:latin typeface="Century Gothic"/>
              <a:cs typeface="Century Gothic"/>
            </a:endParaRPr>
          </a:p>
        </p:txBody>
      </p:sp>
      <p:grpSp>
        <p:nvGrpSpPr>
          <p:cNvPr id="24586" name="Group 25"/>
          <p:cNvGrpSpPr>
            <a:grpSpLocks/>
          </p:cNvGrpSpPr>
          <p:nvPr/>
        </p:nvGrpSpPr>
        <p:grpSpPr bwMode="auto">
          <a:xfrm>
            <a:off x="3871386" y="3327398"/>
            <a:ext cx="838200" cy="1117600"/>
            <a:chOff x="4077835" y="47186"/>
            <a:chExt cx="787582" cy="919169"/>
          </a:xfrm>
        </p:grpSpPr>
        <p:sp>
          <p:nvSpPr>
            <p:cNvPr id="30" name="Right Arrow 29"/>
            <p:cNvSpPr/>
            <p:nvPr/>
          </p:nvSpPr>
          <p:spPr>
            <a:xfrm>
              <a:off x="4077835" y="47186"/>
              <a:ext cx="787582" cy="919169"/>
            </a:xfrm>
            <a:prstGeom prst="rightArrow">
              <a:avLst>
                <a:gd name="adj1" fmla="val 60000"/>
                <a:gd name="adj2" fmla="val 50000"/>
              </a:avLst>
            </a:prstGeom>
            <a:solidFill>
              <a:srgbClr val="84C800"/>
            </a:solidFill>
          </p:spPr>
          <p:style>
            <a:lnRef idx="0">
              <a:schemeClr val="accent5">
                <a:tint val="60000"/>
                <a:hueOff val="0"/>
                <a:satOff val="0"/>
                <a:lumOff val="0"/>
                <a:alphaOff val="0"/>
              </a:schemeClr>
            </a:lnRef>
            <a:fillRef idx="1">
              <a:scrgbClr r="0" g="0" b="0"/>
            </a:fillRef>
            <a:effectRef idx="1">
              <a:schemeClr val="accent5">
                <a:tint val="60000"/>
                <a:hueOff val="0"/>
                <a:satOff val="0"/>
                <a:lumOff val="0"/>
                <a:alphaOff val="0"/>
              </a:schemeClr>
            </a:effectRef>
            <a:fontRef idx="minor">
              <a:schemeClr val="lt1"/>
            </a:fontRef>
          </p:style>
        </p:sp>
        <p:sp>
          <p:nvSpPr>
            <p:cNvPr id="31" name="Right Arrow 6"/>
            <p:cNvSpPr/>
            <p:nvPr/>
          </p:nvSpPr>
          <p:spPr>
            <a:xfrm>
              <a:off x="4077835" y="231716"/>
              <a:ext cx="551904" cy="55010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733550" rtl="0" fontAlgn="base">
                <a:lnSpc>
                  <a:spcPct val="90000"/>
                </a:lnSpc>
                <a:spcBef>
                  <a:spcPct val="0"/>
                </a:spcBef>
                <a:spcAft>
                  <a:spcPct val="35000"/>
                </a:spcAft>
                <a:defRPr/>
              </a:pPr>
              <a:endParaRPr lang="en-US" sz="3900" kern="1200">
                <a:solidFill>
                  <a:srgbClr val="000000"/>
                </a:solidFill>
              </a:endParaRPr>
            </a:p>
          </p:txBody>
        </p:sp>
      </p:grpSp>
      <p:sp>
        <p:nvSpPr>
          <p:cNvPr id="3" name="TextBox 2"/>
          <p:cNvSpPr txBox="1"/>
          <p:nvPr/>
        </p:nvSpPr>
        <p:spPr>
          <a:xfrm>
            <a:off x="255588" y="889859"/>
            <a:ext cx="3478212" cy="400110"/>
          </a:xfrm>
          <a:prstGeom prst="rect">
            <a:avLst/>
          </a:prstGeom>
          <a:noFill/>
        </p:spPr>
        <p:txBody>
          <a:bodyPr wrap="square" rtlCol="0">
            <a:spAutoFit/>
          </a:bodyPr>
          <a:lstStyle/>
          <a:p>
            <a:pPr algn="ctr"/>
            <a:r>
              <a:rPr lang="en-US" sz="2000" b="1" dirty="0">
                <a:solidFill>
                  <a:srgbClr val="FF0000"/>
                </a:solidFill>
              </a:rPr>
              <a:t>OLD</a:t>
            </a:r>
            <a:r>
              <a:rPr lang="en-US" sz="2000" b="1" dirty="0"/>
              <a:t> 1997 </a:t>
            </a:r>
          </a:p>
        </p:txBody>
      </p:sp>
      <p:sp>
        <p:nvSpPr>
          <p:cNvPr id="34" name="TextBox 33"/>
          <p:cNvSpPr txBox="1"/>
          <p:nvPr/>
        </p:nvSpPr>
        <p:spPr>
          <a:xfrm>
            <a:off x="4756153" y="925439"/>
            <a:ext cx="3617913" cy="400110"/>
          </a:xfrm>
          <a:prstGeom prst="rect">
            <a:avLst/>
          </a:prstGeom>
          <a:noFill/>
        </p:spPr>
        <p:txBody>
          <a:bodyPr wrap="square" rtlCol="0">
            <a:spAutoFit/>
          </a:bodyPr>
          <a:lstStyle/>
          <a:p>
            <a:pPr algn="ctr"/>
            <a:r>
              <a:rPr lang="en-US" sz="2000" b="1" dirty="0">
                <a:solidFill>
                  <a:srgbClr val="FF0000"/>
                </a:solidFill>
              </a:rPr>
              <a:t>NEW</a:t>
            </a:r>
            <a:r>
              <a:rPr lang="en-US" sz="2000" b="1" dirty="0"/>
              <a:t> 2012 </a:t>
            </a:r>
          </a:p>
        </p:txBody>
      </p:sp>
      <p:sp>
        <p:nvSpPr>
          <p:cNvPr id="4" name="TextBox 3"/>
          <p:cNvSpPr txBox="1"/>
          <p:nvPr/>
        </p:nvSpPr>
        <p:spPr>
          <a:xfrm>
            <a:off x="520732" y="1762538"/>
            <a:ext cx="2797704" cy="2585323"/>
          </a:xfrm>
          <a:prstGeom prst="rect">
            <a:avLst/>
          </a:prstGeom>
          <a:noFill/>
        </p:spPr>
        <p:txBody>
          <a:bodyPr wrap="square" rtlCol="0">
            <a:spAutoFit/>
          </a:bodyPr>
          <a:lstStyle/>
          <a:p>
            <a:r>
              <a:rPr lang="en-US" b="1" dirty="0"/>
              <a:t>ELD Standards addressed </a:t>
            </a:r>
          </a:p>
          <a:p>
            <a:r>
              <a:rPr lang="en-US" b="1" dirty="0"/>
              <a:t>during:</a:t>
            </a:r>
          </a:p>
          <a:p>
            <a:endParaRPr lang="en-US" dirty="0"/>
          </a:p>
          <a:p>
            <a:pPr marL="285750" indent="-285750">
              <a:buFont typeface="Arial" panose="020B0604020202020204" pitchFamily="34" charset="0"/>
              <a:buChar char="•"/>
            </a:pPr>
            <a:r>
              <a:rPr lang="en-US" dirty="0"/>
              <a:t>ELD – separate block of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Throughout the day – with use of specialized strategies</a:t>
            </a:r>
          </a:p>
        </p:txBody>
      </p:sp>
      <p:sp>
        <p:nvSpPr>
          <p:cNvPr id="36" name="TextBox 35"/>
          <p:cNvSpPr txBox="1"/>
          <p:nvPr/>
        </p:nvSpPr>
        <p:spPr>
          <a:xfrm>
            <a:off x="5166257" y="1762538"/>
            <a:ext cx="2797704" cy="4247317"/>
          </a:xfrm>
          <a:prstGeom prst="rect">
            <a:avLst/>
          </a:prstGeom>
          <a:noFill/>
        </p:spPr>
        <p:txBody>
          <a:bodyPr wrap="square" rtlCol="0">
            <a:spAutoFit/>
          </a:bodyPr>
          <a:lstStyle/>
          <a:p>
            <a:r>
              <a:rPr lang="en-US" b="1" dirty="0"/>
              <a:t>ELD Standards addressed </a:t>
            </a:r>
          </a:p>
          <a:p>
            <a:r>
              <a:rPr lang="en-US" b="1" dirty="0"/>
              <a:t>during:</a:t>
            </a:r>
          </a:p>
          <a:p>
            <a:endParaRPr lang="en-US" dirty="0"/>
          </a:p>
          <a:p>
            <a:r>
              <a:rPr lang="en-US" b="1" dirty="0"/>
              <a:t>Designated ELD</a:t>
            </a:r>
          </a:p>
          <a:p>
            <a:pPr marL="285750" indent="-285750">
              <a:buFont typeface="Arial" panose="020B0604020202020204" pitchFamily="34" charset="0"/>
              <a:buChar char="•"/>
            </a:pPr>
            <a:r>
              <a:rPr lang="en-US" dirty="0"/>
              <a:t>Protected block of time</a:t>
            </a:r>
          </a:p>
          <a:p>
            <a:pPr marL="285750" indent="-285750">
              <a:buFont typeface="Arial" panose="020B0604020202020204" pitchFamily="34" charset="0"/>
              <a:buChar char="•"/>
            </a:pPr>
            <a:r>
              <a:rPr lang="en-US" dirty="0"/>
              <a:t>ELD standards are the focus </a:t>
            </a:r>
          </a:p>
          <a:p>
            <a:r>
              <a:rPr lang="en-US" b="1" dirty="0"/>
              <a:t>Integrated ELD</a:t>
            </a:r>
          </a:p>
          <a:p>
            <a:pPr marL="285750" indent="-285750">
              <a:buFont typeface="Arial" panose="020B0604020202020204" pitchFamily="34" charset="0"/>
              <a:buChar char="•"/>
            </a:pPr>
            <a:r>
              <a:rPr lang="en-US" dirty="0"/>
              <a:t>Throughout the day across the content areas</a:t>
            </a:r>
          </a:p>
          <a:p>
            <a:pPr marL="285750" indent="-285750">
              <a:buFont typeface="Arial" panose="020B0604020202020204" pitchFamily="34" charset="0"/>
              <a:buChar char="•"/>
            </a:pPr>
            <a:r>
              <a:rPr lang="en-US" dirty="0"/>
              <a:t>ELs learn to use English as they learn content knowledge</a:t>
            </a:r>
          </a:p>
          <a:p>
            <a:pPr marL="285750" indent="-28575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AFAFB47B-3785-4E21-B089-30F4DB8295CA}" type="slidenum">
              <a:rPr lang="en-US" smtClean="0"/>
              <a:pPr>
                <a:defRPr/>
              </a:pPr>
              <a:t>16</a:t>
            </a:fld>
            <a:endParaRPr lang="en-US" sz="1800" b="0"/>
          </a:p>
        </p:txBody>
      </p:sp>
    </p:spTree>
    <p:extLst>
      <p:ext uri="{BB962C8B-B14F-4D97-AF65-F5344CB8AC3E}">
        <p14:creationId xmlns:p14="http://schemas.microsoft.com/office/powerpoint/2010/main" val="422975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800600"/>
          </a:xfrm>
        </p:spPr>
        <p:txBody>
          <a:bodyPr/>
          <a:lstStyle/>
          <a:p>
            <a:pPr marL="0" indent="0" algn="ctr">
              <a:buNone/>
            </a:pPr>
            <a:endParaRPr lang="en-US" sz="2800" dirty="0"/>
          </a:p>
          <a:p>
            <a:pPr marL="0" indent="0">
              <a:buNone/>
            </a:pPr>
            <a:endParaRPr lang="en-US" sz="3600" dirty="0"/>
          </a:p>
        </p:txBody>
      </p:sp>
      <p:sp>
        <p:nvSpPr>
          <p:cNvPr id="2" name="Title 1"/>
          <p:cNvSpPr>
            <a:spLocks noGrp="1"/>
          </p:cNvSpPr>
          <p:nvPr>
            <p:ph type="title"/>
          </p:nvPr>
        </p:nvSpPr>
        <p:spPr/>
        <p:txBody>
          <a:bodyPr/>
          <a:lstStyle/>
          <a:p>
            <a:r>
              <a:rPr lang="en-US" sz="3600" b="1" dirty="0"/>
              <a:t>ELD Proficiency Levels</a:t>
            </a:r>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17</a:t>
            </a:fld>
            <a:endParaRPr lang="en-US"/>
          </a:p>
        </p:txBody>
      </p:sp>
      <p:grpSp>
        <p:nvGrpSpPr>
          <p:cNvPr id="5" name="Group 4"/>
          <p:cNvGrpSpPr/>
          <p:nvPr/>
        </p:nvGrpSpPr>
        <p:grpSpPr>
          <a:xfrm>
            <a:off x="922867" y="2441147"/>
            <a:ext cx="6781800" cy="2113920"/>
            <a:chOff x="1329267" y="3519908"/>
            <a:chExt cx="6180666" cy="1298894"/>
          </a:xfrm>
        </p:grpSpPr>
        <p:grpSp>
          <p:nvGrpSpPr>
            <p:cNvPr id="10" name="Group 9"/>
            <p:cNvGrpSpPr/>
            <p:nvPr/>
          </p:nvGrpSpPr>
          <p:grpSpPr>
            <a:xfrm>
              <a:off x="1329267" y="3519908"/>
              <a:ext cx="6180666" cy="1298894"/>
              <a:chOff x="1301916" y="4023790"/>
              <a:chExt cx="6095999" cy="1640409"/>
            </a:xfrm>
          </p:grpSpPr>
          <p:sp>
            <p:nvSpPr>
              <p:cNvPr id="12" name="Freeform 11"/>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r>
                  <a:rPr lang="en-US" sz="2600" b="1" kern="1200" dirty="0">
                    <a:solidFill>
                      <a:schemeClr val="tx1"/>
                    </a:solidFill>
                  </a:rPr>
                  <a:t>Emerging</a:t>
                </a:r>
              </a:p>
            </p:txBody>
          </p:sp>
          <p:sp>
            <p:nvSpPr>
              <p:cNvPr id="13" name="Freeform 12"/>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r>
                  <a:rPr lang="en-US" sz="2600" b="1" kern="1200" dirty="0">
                    <a:solidFill>
                      <a:schemeClr val="tx1"/>
                    </a:solidFill>
                  </a:rPr>
                  <a:t>Expanding</a:t>
                </a:r>
              </a:p>
            </p:txBody>
          </p:sp>
          <p:sp>
            <p:nvSpPr>
              <p:cNvPr id="14" name="Freeform 13"/>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r>
                  <a:rPr lang="en-US" sz="2600" b="1" kern="1200" dirty="0">
                    <a:solidFill>
                      <a:schemeClr val="tx1"/>
                    </a:solidFill>
                  </a:rPr>
                  <a:t>Bridging</a:t>
                </a:r>
              </a:p>
            </p:txBody>
          </p:sp>
        </p:grpSp>
        <p:sp>
          <p:nvSpPr>
            <p:cNvPr id="17" name="Right Arrow 16"/>
            <p:cNvSpPr/>
            <p:nvPr/>
          </p:nvSpPr>
          <p:spPr>
            <a:xfrm>
              <a:off x="3164163" y="4063173"/>
              <a:ext cx="368808" cy="484632"/>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346700" y="4032901"/>
              <a:ext cx="368808" cy="484632"/>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576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529128020"/>
              </p:ext>
            </p:extLst>
          </p:nvPr>
        </p:nvGraphicFramePr>
        <p:xfrm>
          <a:off x="304800" y="1193801"/>
          <a:ext cx="7924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2133600" y="55626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000" b="1" dirty="0"/>
              <a:t>Proficiency Level Descriptors</a:t>
            </a:r>
          </a:p>
        </p:txBody>
      </p:sp>
      <p:sp>
        <p:nvSpPr>
          <p:cNvPr id="4" name="Slide Number Placeholder 3"/>
          <p:cNvSpPr>
            <a:spLocks noGrp="1"/>
          </p:cNvSpPr>
          <p:nvPr>
            <p:ph type="sldNum" sz="quarter" idx="12"/>
          </p:nvPr>
        </p:nvSpPr>
        <p:spPr/>
        <p:txBody>
          <a:bodyPr/>
          <a:lstStyle/>
          <a:p>
            <a:pPr>
              <a:defRPr/>
            </a:pPr>
            <a:fld id="{AFAFB47B-3785-4E21-B089-30F4DB8295CA}" type="slidenum">
              <a:rPr lang="en-US" smtClean="0"/>
              <a:pPr>
                <a:defRPr/>
              </a:pPr>
              <a:t>18</a:t>
            </a:fld>
            <a:endParaRPr lang="en-US" sz="1800" b="0"/>
          </a:p>
        </p:txBody>
      </p:sp>
      <p:grpSp>
        <p:nvGrpSpPr>
          <p:cNvPr id="13" name="Group 12"/>
          <p:cNvGrpSpPr/>
          <p:nvPr/>
        </p:nvGrpSpPr>
        <p:grpSpPr>
          <a:xfrm>
            <a:off x="84667" y="2587139"/>
            <a:ext cx="7924800" cy="2017537"/>
            <a:chOff x="1301916" y="4023790"/>
            <a:chExt cx="6095999" cy="1640409"/>
          </a:xfrm>
        </p:grpSpPr>
        <p:sp>
          <p:nvSpPr>
            <p:cNvPr id="14" name="Freeform 13"/>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6" name="Freeform 15"/>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8" name="Freeform 17"/>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1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grpSp>
      <p:sp>
        <p:nvSpPr>
          <p:cNvPr id="20" name="Right Arrow 19"/>
          <p:cNvSpPr/>
          <p:nvPr/>
        </p:nvSpPr>
        <p:spPr>
          <a:xfrm>
            <a:off x="5263219" y="3364815"/>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489539" y="3285813"/>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389" y="3055329"/>
            <a:ext cx="2073994" cy="1200329"/>
          </a:xfrm>
          <a:prstGeom prst="rect">
            <a:avLst/>
          </a:prstGeom>
          <a:noFill/>
        </p:spPr>
        <p:txBody>
          <a:bodyPr wrap="square" rtlCol="0">
            <a:spAutoFit/>
          </a:bodyPr>
          <a:lstStyle/>
          <a:p>
            <a:pPr algn="ctr" defTabSz="1155700">
              <a:lnSpc>
                <a:spcPct val="90000"/>
              </a:lnSpc>
              <a:spcBef>
                <a:spcPct val="0"/>
              </a:spcBef>
              <a:spcAft>
                <a:spcPct val="35000"/>
              </a:spcAft>
            </a:pPr>
            <a:r>
              <a:rPr lang="en-US" altLang="en-US" sz="1600" dirty="0">
                <a:solidFill>
                  <a:schemeClr val="tx1"/>
                </a:solidFill>
              </a:rPr>
              <a:t>Learning to use English for immediate needs as well as </a:t>
            </a:r>
            <a:r>
              <a:rPr lang="en-US" altLang="en-US" sz="1600" b="1" dirty="0">
                <a:solidFill>
                  <a:schemeClr val="tx1"/>
                </a:solidFill>
              </a:rPr>
              <a:t>beginning</a:t>
            </a:r>
            <a:r>
              <a:rPr lang="en-US" altLang="en-US" sz="1600" dirty="0">
                <a:solidFill>
                  <a:schemeClr val="tx1"/>
                </a:solidFill>
              </a:rPr>
              <a:t> to understand and use academic vocabulary</a:t>
            </a:r>
            <a:endParaRPr lang="en-US" sz="1600" dirty="0">
              <a:solidFill>
                <a:schemeClr val="tx1"/>
              </a:solidFill>
            </a:endParaRPr>
          </a:p>
        </p:txBody>
      </p:sp>
      <p:sp>
        <p:nvSpPr>
          <p:cNvPr id="23" name="TextBox 22"/>
          <p:cNvSpPr txBox="1"/>
          <p:nvPr/>
        </p:nvSpPr>
        <p:spPr>
          <a:xfrm>
            <a:off x="3010070" y="3061878"/>
            <a:ext cx="2073994" cy="1421928"/>
          </a:xfrm>
          <a:prstGeom prst="rect">
            <a:avLst/>
          </a:prstGeom>
          <a:noFill/>
        </p:spPr>
        <p:txBody>
          <a:bodyPr wrap="square" rtlCol="0">
            <a:spAutoFit/>
          </a:bodyPr>
          <a:lstStyle/>
          <a:p>
            <a:pPr algn="ctr" defTabSz="1155700">
              <a:lnSpc>
                <a:spcPct val="90000"/>
              </a:lnSpc>
              <a:spcBef>
                <a:spcPct val="0"/>
              </a:spcBef>
              <a:spcAft>
                <a:spcPct val="35000"/>
              </a:spcAft>
            </a:pPr>
            <a:r>
              <a:rPr lang="en-US" altLang="en-US" sz="1600" dirty="0">
                <a:solidFill>
                  <a:schemeClr val="tx1"/>
                </a:solidFill>
                <a:latin typeface="+mn-lt"/>
              </a:rPr>
              <a:t>Applying their </a:t>
            </a:r>
            <a:r>
              <a:rPr lang="en-US" altLang="en-US" sz="1600" b="1" dirty="0">
                <a:solidFill>
                  <a:schemeClr val="tx1"/>
                </a:solidFill>
                <a:latin typeface="+mn-lt"/>
              </a:rPr>
              <a:t>growing language skills</a:t>
            </a:r>
            <a:r>
              <a:rPr lang="en-US" altLang="en-US" sz="1600" dirty="0">
                <a:solidFill>
                  <a:schemeClr val="tx1"/>
                </a:solidFill>
                <a:latin typeface="+mn-lt"/>
              </a:rPr>
              <a:t> in more sophisticated ways appropriate to their age and grade level</a:t>
            </a:r>
            <a:endParaRPr lang="en-US" sz="1600" b="1" dirty="0">
              <a:solidFill>
                <a:schemeClr val="tx1"/>
              </a:solidFill>
              <a:latin typeface="+mn-lt"/>
            </a:endParaRPr>
          </a:p>
        </p:txBody>
      </p:sp>
      <p:sp>
        <p:nvSpPr>
          <p:cNvPr id="24" name="TextBox 23"/>
          <p:cNvSpPr txBox="1"/>
          <p:nvPr/>
        </p:nvSpPr>
        <p:spPr>
          <a:xfrm>
            <a:off x="5815997" y="3097991"/>
            <a:ext cx="2073994" cy="1421928"/>
          </a:xfrm>
          <a:prstGeom prst="rect">
            <a:avLst/>
          </a:prstGeom>
          <a:noFill/>
        </p:spPr>
        <p:txBody>
          <a:bodyPr wrap="square" rtlCol="0">
            <a:spAutoFit/>
          </a:bodyPr>
          <a:lstStyle/>
          <a:p>
            <a:pPr algn="ctr" defTabSz="1155700">
              <a:lnSpc>
                <a:spcPct val="90000"/>
              </a:lnSpc>
              <a:spcBef>
                <a:spcPct val="0"/>
              </a:spcBef>
              <a:spcAft>
                <a:spcPct val="35000"/>
              </a:spcAft>
            </a:pPr>
            <a:r>
              <a:rPr lang="en-US" altLang="en-US" sz="1600" dirty="0">
                <a:solidFill>
                  <a:schemeClr val="tx1"/>
                </a:solidFill>
              </a:rPr>
              <a:t>Applying </a:t>
            </a:r>
            <a:r>
              <a:rPr lang="en-US" altLang="en-US" sz="1600" b="1" dirty="0">
                <a:solidFill>
                  <a:schemeClr val="tx1"/>
                </a:solidFill>
              </a:rPr>
              <a:t>high-level language skills </a:t>
            </a:r>
            <a:r>
              <a:rPr lang="en-US" altLang="en-US" sz="1600" dirty="0">
                <a:solidFill>
                  <a:schemeClr val="tx1"/>
                </a:solidFill>
              </a:rPr>
              <a:t>in a variety of contexts. Transition to full engagement in grade-level academic tasks</a:t>
            </a:r>
            <a:endParaRPr lang="en-US" sz="1600" b="1" dirty="0">
              <a:solidFill>
                <a:schemeClr val="tx1"/>
              </a:solidFill>
              <a:latin typeface="+mn-lt"/>
            </a:endParaRPr>
          </a:p>
        </p:txBody>
      </p:sp>
      <p:sp>
        <p:nvSpPr>
          <p:cNvPr id="7" name="Rectangle 6"/>
          <p:cNvSpPr/>
          <p:nvPr/>
        </p:nvSpPr>
        <p:spPr>
          <a:xfrm>
            <a:off x="6187587" y="2645559"/>
            <a:ext cx="133081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Bridging</a:t>
            </a:r>
          </a:p>
        </p:txBody>
      </p:sp>
      <p:sp>
        <p:nvSpPr>
          <p:cNvPr id="26" name="Rectangle 25"/>
          <p:cNvSpPr/>
          <p:nvPr/>
        </p:nvSpPr>
        <p:spPr>
          <a:xfrm>
            <a:off x="3234985" y="2602897"/>
            <a:ext cx="162416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Expanding</a:t>
            </a:r>
          </a:p>
        </p:txBody>
      </p:sp>
      <p:sp>
        <p:nvSpPr>
          <p:cNvPr id="27" name="Rectangle 26"/>
          <p:cNvSpPr/>
          <p:nvPr/>
        </p:nvSpPr>
        <p:spPr>
          <a:xfrm>
            <a:off x="533792" y="2602897"/>
            <a:ext cx="1479187"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Emerging</a:t>
            </a:r>
          </a:p>
        </p:txBody>
      </p:sp>
    </p:spTree>
    <p:extLst>
      <p:ext uri="{BB962C8B-B14F-4D97-AF65-F5344CB8AC3E}">
        <p14:creationId xmlns:p14="http://schemas.microsoft.com/office/powerpoint/2010/main" val="15560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ppt_x"/>
                                          </p:val>
                                        </p:tav>
                                        <p:tav tm="100000">
                                          <p:val>
                                            <p:strVal val="#ppt_x"/>
                                          </p:val>
                                        </p:tav>
                                      </p:tavLst>
                                    </p:anim>
                                    <p:anim calcmode="lin" valueType="num">
                                      <p:cBhvr additive="base">
                                        <p:cTn id="1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939913214"/>
              </p:ext>
            </p:extLst>
          </p:nvPr>
        </p:nvGraphicFramePr>
        <p:xfrm>
          <a:off x="304800" y="1193801"/>
          <a:ext cx="7924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2133600" y="55626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000" b="1" dirty="0"/>
              <a:t>3</a:t>
            </a:r>
            <a:r>
              <a:rPr lang="en-US" sz="4000" b="1" baseline="30000" dirty="0"/>
              <a:t>rd</a:t>
            </a:r>
            <a:r>
              <a:rPr lang="en-US" sz="4000" b="1" dirty="0"/>
              <a:t> Grade Examples</a:t>
            </a:r>
          </a:p>
        </p:txBody>
      </p:sp>
      <p:sp>
        <p:nvSpPr>
          <p:cNvPr id="4" name="Slide Number Placeholder 3"/>
          <p:cNvSpPr>
            <a:spLocks noGrp="1"/>
          </p:cNvSpPr>
          <p:nvPr>
            <p:ph type="sldNum" sz="quarter" idx="12"/>
          </p:nvPr>
        </p:nvSpPr>
        <p:spPr/>
        <p:txBody>
          <a:bodyPr/>
          <a:lstStyle/>
          <a:p>
            <a:pPr>
              <a:defRPr/>
            </a:pPr>
            <a:fld id="{AFAFB47B-3785-4E21-B089-30F4DB8295CA}" type="slidenum">
              <a:rPr lang="en-US" smtClean="0"/>
              <a:pPr>
                <a:defRPr/>
              </a:pPr>
              <a:t>19</a:t>
            </a:fld>
            <a:endParaRPr lang="en-US" sz="1800" b="0"/>
          </a:p>
        </p:txBody>
      </p:sp>
      <p:grpSp>
        <p:nvGrpSpPr>
          <p:cNvPr id="13" name="Group 12"/>
          <p:cNvGrpSpPr/>
          <p:nvPr/>
        </p:nvGrpSpPr>
        <p:grpSpPr>
          <a:xfrm>
            <a:off x="152400" y="1925162"/>
            <a:ext cx="7924800" cy="1236812"/>
            <a:chOff x="1301916" y="4023790"/>
            <a:chExt cx="6095999" cy="1640409"/>
          </a:xfrm>
        </p:grpSpPr>
        <p:sp>
          <p:nvSpPr>
            <p:cNvPr id="14" name="Freeform 13"/>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6" name="Freeform 15"/>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8" name="Freeform 17"/>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1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grpSp>
      <p:sp>
        <p:nvSpPr>
          <p:cNvPr id="20" name="Right Arrow 19"/>
          <p:cNvSpPr/>
          <p:nvPr/>
        </p:nvSpPr>
        <p:spPr>
          <a:xfrm>
            <a:off x="5330952" y="242692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57272" y="242692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5846" y="2330977"/>
            <a:ext cx="2073994" cy="584775"/>
          </a:xfrm>
          <a:prstGeom prst="rect">
            <a:avLst/>
          </a:prstGeom>
          <a:noFill/>
        </p:spPr>
        <p:txBody>
          <a:bodyPr wrap="square" rtlCol="0">
            <a:spAutoFit/>
          </a:bodyPr>
          <a:lstStyle/>
          <a:p>
            <a:pPr lvl="0"/>
            <a:r>
              <a:rPr lang="en-US" sz="1600" i="1" dirty="0">
                <a:solidFill>
                  <a:srgbClr val="000000"/>
                </a:solidFill>
              </a:rPr>
              <a:t>I think that oranges are good.</a:t>
            </a:r>
          </a:p>
        </p:txBody>
      </p:sp>
      <p:sp>
        <p:nvSpPr>
          <p:cNvPr id="23" name="TextBox 22"/>
          <p:cNvSpPr txBox="1"/>
          <p:nvPr/>
        </p:nvSpPr>
        <p:spPr>
          <a:xfrm>
            <a:off x="3077803" y="2330977"/>
            <a:ext cx="2073994" cy="830997"/>
          </a:xfrm>
          <a:prstGeom prst="rect">
            <a:avLst/>
          </a:prstGeom>
          <a:noFill/>
        </p:spPr>
        <p:txBody>
          <a:bodyPr wrap="square" rtlCol="0">
            <a:spAutoFit/>
          </a:bodyPr>
          <a:lstStyle/>
          <a:p>
            <a:pPr lvl="0"/>
            <a:r>
              <a:rPr lang="en-US" sz="1600" i="1" dirty="0">
                <a:solidFill>
                  <a:srgbClr val="000000"/>
                </a:solidFill>
              </a:rPr>
              <a:t>I agree with Mary and Tom that eating oranges is good.</a:t>
            </a:r>
          </a:p>
        </p:txBody>
      </p:sp>
      <p:sp>
        <p:nvSpPr>
          <p:cNvPr id="24" name="TextBox 23"/>
          <p:cNvSpPr txBox="1"/>
          <p:nvPr/>
        </p:nvSpPr>
        <p:spPr>
          <a:xfrm>
            <a:off x="5919216" y="2315655"/>
            <a:ext cx="2073994" cy="830997"/>
          </a:xfrm>
          <a:prstGeom prst="rect">
            <a:avLst/>
          </a:prstGeom>
          <a:noFill/>
        </p:spPr>
        <p:txBody>
          <a:bodyPr wrap="square" rtlCol="0">
            <a:spAutoFit/>
          </a:bodyPr>
          <a:lstStyle/>
          <a:p>
            <a:pPr lvl="0"/>
            <a:r>
              <a:rPr lang="en-US" sz="1600" i="1" dirty="0">
                <a:solidFill>
                  <a:schemeClr val="tx1"/>
                </a:solidFill>
              </a:rPr>
              <a:t>That’s a good idea, but eating other fruits too is better. </a:t>
            </a:r>
          </a:p>
        </p:txBody>
      </p:sp>
      <p:sp>
        <p:nvSpPr>
          <p:cNvPr id="7" name="Rectangle 6"/>
          <p:cNvSpPr/>
          <p:nvPr/>
        </p:nvSpPr>
        <p:spPr>
          <a:xfrm>
            <a:off x="6223073" y="1928450"/>
            <a:ext cx="133081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Bridging</a:t>
            </a:r>
          </a:p>
        </p:txBody>
      </p:sp>
      <p:sp>
        <p:nvSpPr>
          <p:cNvPr id="26" name="Rectangle 25"/>
          <p:cNvSpPr/>
          <p:nvPr/>
        </p:nvSpPr>
        <p:spPr>
          <a:xfrm>
            <a:off x="3302718" y="1937883"/>
            <a:ext cx="162416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Expanding</a:t>
            </a:r>
          </a:p>
        </p:txBody>
      </p:sp>
      <p:sp>
        <p:nvSpPr>
          <p:cNvPr id="27" name="Rectangle 26"/>
          <p:cNvSpPr/>
          <p:nvPr/>
        </p:nvSpPr>
        <p:spPr>
          <a:xfrm>
            <a:off x="533792" y="1937883"/>
            <a:ext cx="1479187"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Emerging</a:t>
            </a:r>
          </a:p>
        </p:txBody>
      </p:sp>
      <p:sp>
        <p:nvSpPr>
          <p:cNvPr id="3" name="TextBox 2"/>
          <p:cNvSpPr txBox="1"/>
          <p:nvPr/>
        </p:nvSpPr>
        <p:spPr>
          <a:xfrm>
            <a:off x="304800" y="1443567"/>
            <a:ext cx="3679212" cy="461665"/>
          </a:xfrm>
          <a:prstGeom prst="rect">
            <a:avLst/>
          </a:prstGeom>
          <a:solidFill>
            <a:srgbClr val="CC99FF"/>
          </a:solidFill>
        </p:spPr>
        <p:txBody>
          <a:bodyPr wrap="none" rtlCol="0">
            <a:spAutoFit/>
          </a:bodyPr>
          <a:lstStyle/>
          <a:p>
            <a:r>
              <a:rPr lang="en-US" sz="2400" b="1" dirty="0">
                <a:solidFill>
                  <a:schemeClr val="tx1"/>
                </a:solidFill>
              </a:rPr>
              <a:t>Standard: </a:t>
            </a:r>
            <a:r>
              <a:rPr lang="en-US" sz="2400" dirty="0">
                <a:solidFill>
                  <a:schemeClr val="tx1"/>
                </a:solidFill>
              </a:rPr>
              <a:t>Offering Opinions</a:t>
            </a:r>
          </a:p>
        </p:txBody>
      </p:sp>
      <p:sp>
        <p:nvSpPr>
          <p:cNvPr id="21" name="TextBox 20"/>
          <p:cNvSpPr txBox="1"/>
          <p:nvPr/>
        </p:nvSpPr>
        <p:spPr>
          <a:xfrm>
            <a:off x="304800" y="3526367"/>
            <a:ext cx="3642344" cy="461665"/>
          </a:xfrm>
          <a:prstGeom prst="rect">
            <a:avLst/>
          </a:prstGeom>
          <a:solidFill>
            <a:schemeClr val="accent3"/>
          </a:solidFill>
        </p:spPr>
        <p:txBody>
          <a:bodyPr wrap="none" rtlCol="0">
            <a:spAutoFit/>
          </a:bodyPr>
          <a:lstStyle/>
          <a:p>
            <a:r>
              <a:rPr lang="en-US" sz="2400" b="1" dirty="0"/>
              <a:t>Standard: </a:t>
            </a:r>
            <a:r>
              <a:rPr lang="en-US" sz="2400" dirty="0"/>
              <a:t>Connecting Ideas</a:t>
            </a:r>
          </a:p>
        </p:txBody>
      </p:sp>
      <p:grpSp>
        <p:nvGrpSpPr>
          <p:cNvPr id="25" name="Group 24"/>
          <p:cNvGrpSpPr/>
          <p:nvPr/>
        </p:nvGrpSpPr>
        <p:grpSpPr>
          <a:xfrm>
            <a:off x="228600" y="3988032"/>
            <a:ext cx="7924800" cy="1236812"/>
            <a:chOff x="1301916" y="4023790"/>
            <a:chExt cx="6095999" cy="1640409"/>
          </a:xfrm>
        </p:grpSpPr>
        <p:sp>
          <p:nvSpPr>
            <p:cNvPr id="28" name="Freeform 27"/>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29" name="Freeform 28"/>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30" name="Freeform 29"/>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1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grpSp>
      <p:sp>
        <p:nvSpPr>
          <p:cNvPr id="31" name="TextBox 30"/>
          <p:cNvSpPr txBox="1"/>
          <p:nvPr/>
        </p:nvSpPr>
        <p:spPr>
          <a:xfrm>
            <a:off x="380323" y="4319632"/>
            <a:ext cx="2073994" cy="584775"/>
          </a:xfrm>
          <a:prstGeom prst="rect">
            <a:avLst/>
          </a:prstGeom>
          <a:noFill/>
        </p:spPr>
        <p:txBody>
          <a:bodyPr wrap="square" rtlCol="0">
            <a:spAutoFit/>
          </a:bodyPr>
          <a:lstStyle/>
          <a:p>
            <a:pPr lvl="0"/>
            <a:r>
              <a:rPr lang="en-US" sz="1600" i="1" dirty="0">
                <a:solidFill>
                  <a:srgbClr val="000000"/>
                </a:solidFill>
              </a:rPr>
              <a:t>The deer and the lion came.</a:t>
            </a:r>
          </a:p>
        </p:txBody>
      </p:sp>
      <p:sp>
        <p:nvSpPr>
          <p:cNvPr id="32" name="TextBox 31"/>
          <p:cNvSpPr txBox="1"/>
          <p:nvPr/>
        </p:nvSpPr>
        <p:spPr>
          <a:xfrm>
            <a:off x="3154003" y="4185356"/>
            <a:ext cx="2073994" cy="830997"/>
          </a:xfrm>
          <a:prstGeom prst="rect">
            <a:avLst/>
          </a:prstGeom>
          <a:noFill/>
        </p:spPr>
        <p:txBody>
          <a:bodyPr wrap="square" rtlCol="0">
            <a:spAutoFit/>
          </a:bodyPr>
          <a:lstStyle/>
          <a:p>
            <a:pPr lvl="0"/>
            <a:r>
              <a:rPr lang="en-US" sz="1600" i="1" dirty="0">
                <a:solidFill>
                  <a:srgbClr val="000000"/>
                </a:solidFill>
              </a:rPr>
              <a:t>The deer ran because the mountain lion came.</a:t>
            </a:r>
          </a:p>
        </p:txBody>
      </p:sp>
      <p:sp>
        <p:nvSpPr>
          <p:cNvPr id="33" name="TextBox 32"/>
          <p:cNvSpPr txBox="1"/>
          <p:nvPr/>
        </p:nvSpPr>
        <p:spPr>
          <a:xfrm>
            <a:off x="6003206" y="4185356"/>
            <a:ext cx="2073994" cy="830997"/>
          </a:xfrm>
          <a:prstGeom prst="rect">
            <a:avLst/>
          </a:prstGeom>
          <a:noFill/>
        </p:spPr>
        <p:txBody>
          <a:bodyPr wrap="square" rtlCol="0">
            <a:spAutoFit/>
          </a:bodyPr>
          <a:lstStyle/>
          <a:p>
            <a:pPr lvl="0"/>
            <a:r>
              <a:rPr lang="en-US" sz="1600" i="1" dirty="0">
                <a:solidFill>
                  <a:schemeClr val="tx1"/>
                </a:solidFill>
              </a:rPr>
              <a:t>The deer ran because the mountain lion approached them. </a:t>
            </a:r>
          </a:p>
        </p:txBody>
      </p:sp>
      <p:sp>
        <p:nvSpPr>
          <p:cNvPr id="34" name="Right Arrow 33"/>
          <p:cNvSpPr/>
          <p:nvPr/>
        </p:nvSpPr>
        <p:spPr>
          <a:xfrm>
            <a:off x="2623481" y="442726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5407152" y="4419775"/>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000" fill="hold"/>
                                        <p:tgtEl>
                                          <p:spTgt spid="31"/>
                                        </p:tgtEl>
                                        <p:attrNameLst>
                                          <p:attrName>ppt_x</p:attrName>
                                        </p:attrNameLst>
                                      </p:cBhvr>
                                      <p:tavLst>
                                        <p:tav tm="0">
                                          <p:val>
                                            <p:strVal val="#ppt_x"/>
                                          </p:val>
                                        </p:tav>
                                        <p:tav tm="100000">
                                          <p:val>
                                            <p:strVal val="#ppt_x"/>
                                          </p:val>
                                        </p:tav>
                                      </p:tavLst>
                                    </p:anim>
                                    <p:anim calcmode="lin" valueType="num">
                                      <p:cBhvr additive="base">
                                        <p:cTn id="3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ppt_x"/>
                                          </p:val>
                                        </p:tav>
                                        <p:tav tm="100000">
                                          <p:val>
                                            <p:strVal val="#ppt_x"/>
                                          </p:val>
                                        </p:tav>
                                      </p:tavLst>
                                    </p:anim>
                                    <p:anim calcmode="lin" valueType="num">
                                      <p:cBhvr additive="base">
                                        <p:cTn id="50"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3" grpId="0" animBg="1"/>
      <p:bldP spid="21" grpId="0" animBg="1"/>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822" y="1617511"/>
            <a:ext cx="8252404" cy="4031873"/>
          </a:xfrm>
          <a:prstGeom prst="rect">
            <a:avLst/>
          </a:prstGeom>
          <a:noFill/>
        </p:spPr>
        <p:txBody>
          <a:bodyPr wrap="square" rtlCol="0">
            <a:spAutoFit/>
          </a:bodyPr>
          <a:lstStyle/>
          <a:p>
            <a:pPr marL="514350" indent="-514350">
              <a:buFont typeface="+mj-lt"/>
              <a:buAutoNum type="arabicPeriod"/>
            </a:pPr>
            <a:r>
              <a:rPr lang="en-US" sz="3200" dirty="0">
                <a:solidFill>
                  <a:schemeClr val="tx2"/>
                </a:solidFill>
                <a:latin typeface="+mn-lt"/>
                <a:ea typeface="Times New Roman"/>
                <a:cs typeface="Times New Roman"/>
                <a:sym typeface="Times New Roman"/>
              </a:rPr>
              <a:t>Understanding English Language Development (ELD) and the California ELD Standards (CA ELD Standards) </a:t>
            </a:r>
          </a:p>
          <a:p>
            <a:pPr marL="514350" indent="-514350">
              <a:buFont typeface="+mj-lt"/>
              <a:buAutoNum type="arabicPeriod"/>
            </a:pPr>
            <a:endParaRPr lang="en-US" sz="3200" dirty="0">
              <a:solidFill>
                <a:schemeClr val="tx2"/>
              </a:solidFill>
              <a:latin typeface="+mn-lt"/>
              <a:ea typeface="Times New Roman"/>
              <a:cs typeface="Times New Roman"/>
              <a:sym typeface="Times New Roman"/>
            </a:endParaRPr>
          </a:p>
          <a:p>
            <a:pPr marL="514350" indent="-514350">
              <a:buFont typeface="+mj-lt"/>
              <a:buAutoNum type="arabicPeriod"/>
            </a:pPr>
            <a:r>
              <a:rPr lang="en-US" sz="3200" dirty="0">
                <a:solidFill>
                  <a:schemeClr val="tx2"/>
                </a:solidFill>
                <a:latin typeface="+mn-lt"/>
                <a:ea typeface="Times New Roman"/>
                <a:cs typeface="Times New Roman"/>
                <a:sym typeface="Times New Roman"/>
              </a:rPr>
              <a:t>Supporting children’s language development in the home language and in English</a:t>
            </a:r>
          </a:p>
          <a:p>
            <a:endParaRPr lang="en-US" sz="3200" dirty="0">
              <a:solidFill>
                <a:srgbClr val="4D4D4D"/>
              </a:solidFill>
              <a:latin typeface="Times New Roman"/>
              <a:ea typeface="Times New Roman"/>
              <a:cs typeface="Times New Roman"/>
              <a:sym typeface="Times New Roman"/>
            </a:endParaRPr>
          </a:p>
          <a:p>
            <a:endParaRPr lang="en-US" sz="3200" dirty="0">
              <a:solidFill>
                <a:srgbClr val="4D4D4D"/>
              </a:solidFill>
              <a:latin typeface="Times New Roman"/>
              <a:ea typeface="Times New Roman"/>
              <a:cs typeface="Times New Roman"/>
              <a:sym typeface="Times New Roman"/>
            </a:endParaRPr>
          </a:p>
        </p:txBody>
      </p:sp>
      <p:sp>
        <p:nvSpPr>
          <p:cNvPr id="7" name="Shape 19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rtl="0">
              <a:spcBef>
                <a:spcPts val="0"/>
              </a:spcBef>
              <a:spcAft>
                <a:spcPts val="0"/>
              </a:spcAft>
              <a:buSzPct val="25000"/>
              <a:buNone/>
            </a:pPr>
            <a:r>
              <a:rPr lang="en-US" sz="3600" b="1" i="0" u="none" strike="noStrike" cap="none" baseline="0" dirty="0">
                <a:ea typeface="Times New Roman"/>
                <a:cs typeface="Times New Roman" panose="02020603050405020304" pitchFamily="18" charset="0"/>
                <a:sym typeface="Times New Roman"/>
              </a:rPr>
              <a:t>Objectives</a:t>
            </a:r>
          </a:p>
        </p:txBody>
      </p:sp>
      <p:sp>
        <p:nvSpPr>
          <p:cNvPr id="2" name="Slide Number Placeholder 1"/>
          <p:cNvSpPr>
            <a:spLocks noGrp="1"/>
          </p:cNvSpPr>
          <p:nvPr>
            <p:ph type="sldNum" sz="quarter" idx="10"/>
          </p:nvPr>
        </p:nvSpPr>
        <p:spPr/>
        <p:txBody>
          <a:bodyPr/>
          <a:lstStyle/>
          <a:p>
            <a:fld id="{0FF54DE5-C571-48E8-A5BC-B369434E2F44}" type="slidenum">
              <a:rPr lang="en-US" smtClean="0"/>
              <a:t>2</a:t>
            </a:fld>
            <a:endParaRPr lang="en-US" dirty="0"/>
          </a:p>
        </p:txBody>
      </p:sp>
    </p:spTree>
    <p:extLst>
      <p:ext uri="{BB962C8B-B14F-4D97-AF65-F5344CB8AC3E}">
        <p14:creationId xmlns:p14="http://schemas.microsoft.com/office/powerpoint/2010/main" val="22487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125244833"/>
              </p:ext>
            </p:extLst>
          </p:nvPr>
        </p:nvGraphicFramePr>
        <p:xfrm>
          <a:off x="304800" y="1193801"/>
          <a:ext cx="7924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Arrow Connector 18"/>
          <p:cNvCxnSpPr/>
          <p:nvPr/>
        </p:nvCxnSpPr>
        <p:spPr>
          <a:xfrm>
            <a:off x="2133600" y="55626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000" b="1" dirty="0"/>
              <a:t>9</a:t>
            </a:r>
            <a:r>
              <a:rPr lang="en-US" sz="4000" b="1" baseline="30000" dirty="0"/>
              <a:t>th</a:t>
            </a:r>
            <a:r>
              <a:rPr lang="en-US" sz="4000" b="1" dirty="0"/>
              <a:t>-10</a:t>
            </a:r>
            <a:r>
              <a:rPr lang="en-US" sz="4000" b="1" baseline="30000" dirty="0"/>
              <a:t>th</a:t>
            </a:r>
            <a:r>
              <a:rPr lang="en-US" sz="4000" b="1" dirty="0"/>
              <a:t>  Grade Examples</a:t>
            </a:r>
          </a:p>
        </p:txBody>
      </p:sp>
      <p:sp>
        <p:nvSpPr>
          <p:cNvPr id="4" name="Slide Number Placeholder 3"/>
          <p:cNvSpPr>
            <a:spLocks noGrp="1"/>
          </p:cNvSpPr>
          <p:nvPr>
            <p:ph type="sldNum" sz="quarter" idx="12"/>
          </p:nvPr>
        </p:nvSpPr>
        <p:spPr/>
        <p:txBody>
          <a:bodyPr/>
          <a:lstStyle/>
          <a:p>
            <a:pPr>
              <a:defRPr/>
            </a:pPr>
            <a:fld id="{AFAFB47B-3785-4E21-B089-30F4DB8295CA}" type="slidenum">
              <a:rPr lang="en-US" smtClean="0"/>
              <a:pPr>
                <a:defRPr/>
              </a:pPr>
              <a:t>20</a:t>
            </a:fld>
            <a:endParaRPr lang="en-US" sz="1800" b="0"/>
          </a:p>
        </p:txBody>
      </p:sp>
      <p:grpSp>
        <p:nvGrpSpPr>
          <p:cNvPr id="13" name="Group 12"/>
          <p:cNvGrpSpPr/>
          <p:nvPr/>
        </p:nvGrpSpPr>
        <p:grpSpPr>
          <a:xfrm>
            <a:off x="152400" y="1925162"/>
            <a:ext cx="7924800" cy="1236812"/>
            <a:chOff x="1301916" y="4023790"/>
            <a:chExt cx="6095999" cy="1640409"/>
          </a:xfrm>
        </p:grpSpPr>
        <p:sp>
          <p:nvSpPr>
            <p:cNvPr id="14" name="Freeform 13"/>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6" name="Freeform 15"/>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18" name="Freeform 17"/>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1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grpSp>
      <p:sp>
        <p:nvSpPr>
          <p:cNvPr id="20" name="Right Arrow 19"/>
          <p:cNvSpPr/>
          <p:nvPr/>
        </p:nvSpPr>
        <p:spPr>
          <a:xfrm>
            <a:off x="5330952" y="242692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57272" y="242692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5846" y="2330977"/>
            <a:ext cx="1998471" cy="584775"/>
          </a:xfrm>
          <a:prstGeom prst="rect">
            <a:avLst/>
          </a:prstGeom>
          <a:noFill/>
        </p:spPr>
        <p:txBody>
          <a:bodyPr wrap="square" rtlCol="0">
            <a:spAutoFit/>
          </a:bodyPr>
          <a:lstStyle/>
          <a:p>
            <a:pPr lvl="0"/>
            <a:r>
              <a:rPr lang="en-US" sz="1600" i="1" dirty="0">
                <a:solidFill>
                  <a:srgbClr val="000000"/>
                </a:solidFill>
              </a:rPr>
              <a:t>Would you say that again?</a:t>
            </a:r>
          </a:p>
        </p:txBody>
      </p:sp>
      <p:sp>
        <p:nvSpPr>
          <p:cNvPr id="23" name="TextBox 22"/>
          <p:cNvSpPr txBox="1"/>
          <p:nvPr/>
        </p:nvSpPr>
        <p:spPr>
          <a:xfrm>
            <a:off x="3077803" y="2330977"/>
            <a:ext cx="2073994" cy="584775"/>
          </a:xfrm>
          <a:prstGeom prst="rect">
            <a:avLst/>
          </a:prstGeom>
          <a:noFill/>
        </p:spPr>
        <p:txBody>
          <a:bodyPr wrap="square" rtlCol="0">
            <a:spAutoFit/>
          </a:bodyPr>
          <a:lstStyle/>
          <a:p>
            <a:pPr lvl="0"/>
            <a:r>
              <a:rPr lang="en-US" sz="1600" i="1" dirty="0">
                <a:solidFill>
                  <a:srgbClr val="000000"/>
                </a:solidFill>
              </a:rPr>
              <a:t>I see your point but I disagree with you.</a:t>
            </a:r>
          </a:p>
        </p:txBody>
      </p:sp>
      <p:sp>
        <p:nvSpPr>
          <p:cNvPr id="24" name="TextBox 23"/>
          <p:cNvSpPr txBox="1"/>
          <p:nvPr/>
        </p:nvSpPr>
        <p:spPr>
          <a:xfrm>
            <a:off x="5885688" y="2253745"/>
            <a:ext cx="2157984" cy="830997"/>
          </a:xfrm>
          <a:prstGeom prst="rect">
            <a:avLst/>
          </a:prstGeom>
          <a:noFill/>
        </p:spPr>
        <p:txBody>
          <a:bodyPr wrap="square" rtlCol="0">
            <a:spAutoFit/>
          </a:bodyPr>
          <a:lstStyle/>
          <a:p>
            <a:pPr lvl="0"/>
            <a:r>
              <a:rPr lang="en-US" sz="1600" i="1" dirty="0">
                <a:solidFill>
                  <a:schemeClr val="tx1"/>
                </a:solidFill>
              </a:rPr>
              <a:t>I heard you say X, and I haven’t thought about that before. However…</a:t>
            </a:r>
          </a:p>
        </p:txBody>
      </p:sp>
      <p:sp>
        <p:nvSpPr>
          <p:cNvPr id="7" name="Rectangle 6"/>
          <p:cNvSpPr/>
          <p:nvPr/>
        </p:nvSpPr>
        <p:spPr>
          <a:xfrm>
            <a:off x="6223073" y="1910402"/>
            <a:ext cx="133081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Bridging</a:t>
            </a:r>
          </a:p>
        </p:txBody>
      </p:sp>
      <p:sp>
        <p:nvSpPr>
          <p:cNvPr id="26" name="Rectangle 25"/>
          <p:cNvSpPr/>
          <p:nvPr/>
        </p:nvSpPr>
        <p:spPr>
          <a:xfrm>
            <a:off x="3302718" y="1936327"/>
            <a:ext cx="1624164"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Expanding</a:t>
            </a:r>
          </a:p>
        </p:txBody>
      </p:sp>
      <p:sp>
        <p:nvSpPr>
          <p:cNvPr id="27" name="Rectangle 26"/>
          <p:cNvSpPr/>
          <p:nvPr/>
        </p:nvSpPr>
        <p:spPr>
          <a:xfrm>
            <a:off x="533791" y="1938446"/>
            <a:ext cx="1479187" cy="452432"/>
          </a:xfrm>
          <a:prstGeom prst="rect">
            <a:avLst/>
          </a:prstGeom>
        </p:spPr>
        <p:txBody>
          <a:bodyPr wrap="none">
            <a:sp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lang="en-US" sz="2600" b="1" kern="1200" dirty="0">
                <a:solidFill>
                  <a:prstClr val="black"/>
                </a:solidFill>
                <a:ea typeface="+mn-ea"/>
                <a:cs typeface="+mn-cs"/>
              </a:rPr>
              <a:t>Emerging</a:t>
            </a:r>
          </a:p>
        </p:txBody>
      </p:sp>
      <p:sp>
        <p:nvSpPr>
          <p:cNvPr id="3" name="TextBox 2"/>
          <p:cNvSpPr txBox="1"/>
          <p:nvPr/>
        </p:nvSpPr>
        <p:spPr>
          <a:xfrm>
            <a:off x="280245" y="1443567"/>
            <a:ext cx="5217161" cy="369332"/>
          </a:xfrm>
          <a:prstGeom prst="rect">
            <a:avLst/>
          </a:prstGeom>
          <a:solidFill>
            <a:srgbClr val="CC99FF"/>
          </a:solidFill>
        </p:spPr>
        <p:txBody>
          <a:bodyPr wrap="square" rtlCol="0">
            <a:spAutoFit/>
          </a:bodyPr>
          <a:lstStyle/>
          <a:p>
            <a:r>
              <a:rPr lang="en-US" b="1" dirty="0">
                <a:solidFill>
                  <a:schemeClr val="tx1"/>
                </a:solidFill>
              </a:rPr>
              <a:t>Standard: </a:t>
            </a:r>
            <a:r>
              <a:rPr lang="en-US" dirty="0">
                <a:solidFill>
                  <a:schemeClr val="tx1"/>
                </a:solidFill>
              </a:rPr>
              <a:t>Supporting opinions and persuading others</a:t>
            </a:r>
          </a:p>
        </p:txBody>
      </p:sp>
      <p:sp>
        <p:nvSpPr>
          <p:cNvPr id="21" name="TextBox 20"/>
          <p:cNvSpPr txBox="1"/>
          <p:nvPr/>
        </p:nvSpPr>
        <p:spPr>
          <a:xfrm>
            <a:off x="304800" y="3526367"/>
            <a:ext cx="2781531" cy="369332"/>
          </a:xfrm>
          <a:prstGeom prst="rect">
            <a:avLst/>
          </a:prstGeom>
          <a:solidFill>
            <a:schemeClr val="accent3"/>
          </a:solidFill>
        </p:spPr>
        <p:txBody>
          <a:bodyPr wrap="none" rtlCol="0">
            <a:spAutoFit/>
          </a:bodyPr>
          <a:lstStyle/>
          <a:p>
            <a:r>
              <a:rPr lang="en-US" b="1" dirty="0"/>
              <a:t>Standard: </a:t>
            </a:r>
            <a:r>
              <a:rPr lang="en-US" dirty="0"/>
              <a:t>Connecting Ideas</a:t>
            </a:r>
          </a:p>
        </p:txBody>
      </p:sp>
      <p:grpSp>
        <p:nvGrpSpPr>
          <p:cNvPr id="25" name="Group 24"/>
          <p:cNvGrpSpPr/>
          <p:nvPr/>
        </p:nvGrpSpPr>
        <p:grpSpPr>
          <a:xfrm>
            <a:off x="228600" y="3988032"/>
            <a:ext cx="7924800" cy="1236812"/>
            <a:chOff x="1301916" y="4023790"/>
            <a:chExt cx="6095999" cy="1640409"/>
          </a:xfrm>
        </p:grpSpPr>
        <p:sp>
          <p:nvSpPr>
            <p:cNvPr id="28" name="Freeform 27"/>
            <p:cNvSpPr/>
            <p:nvPr/>
          </p:nvSpPr>
          <p:spPr>
            <a:xfrm>
              <a:off x="13019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5">
                <a:lumMod val="20000"/>
                <a:lumOff val="8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29" name="Freeform 28"/>
            <p:cNvSpPr/>
            <p:nvPr/>
          </p:nvSpPr>
          <p:spPr>
            <a:xfrm>
              <a:off x="3435516" y="4038599"/>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accent4">
                <a:lumMod val="40000"/>
                <a:lumOff val="6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sp>
          <p:nvSpPr>
            <p:cNvPr id="30" name="Freeform 29"/>
            <p:cNvSpPr/>
            <p:nvPr/>
          </p:nvSpPr>
          <p:spPr>
            <a:xfrm>
              <a:off x="5569115" y="4023790"/>
              <a:ext cx="1828800" cy="1625600"/>
            </a:xfrm>
            <a:custGeom>
              <a:avLst/>
              <a:gdLst>
                <a:gd name="connsiteX0" fmla="*/ 0 w 1828800"/>
                <a:gd name="connsiteY0" fmla="*/ 270939 h 1625600"/>
                <a:gd name="connsiteX1" fmla="*/ 270939 w 1828800"/>
                <a:gd name="connsiteY1" fmla="*/ 0 h 1625600"/>
                <a:gd name="connsiteX2" fmla="*/ 1557861 w 1828800"/>
                <a:gd name="connsiteY2" fmla="*/ 0 h 1625600"/>
                <a:gd name="connsiteX3" fmla="*/ 1828800 w 1828800"/>
                <a:gd name="connsiteY3" fmla="*/ 270939 h 1625600"/>
                <a:gd name="connsiteX4" fmla="*/ 1828800 w 1828800"/>
                <a:gd name="connsiteY4" fmla="*/ 1354661 h 1625600"/>
                <a:gd name="connsiteX5" fmla="*/ 1557861 w 1828800"/>
                <a:gd name="connsiteY5" fmla="*/ 1625600 h 1625600"/>
                <a:gd name="connsiteX6" fmla="*/ 270939 w 1828800"/>
                <a:gd name="connsiteY6" fmla="*/ 1625600 h 1625600"/>
                <a:gd name="connsiteX7" fmla="*/ 0 w 1828800"/>
                <a:gd name="connsiteY7" fmla="*/ 1354661 h 1625600"/>
                <a:gd name="connsiteX8" fmla="*/ 0 w 18288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625600">
                  <a:moveTo>
                    <a:pt x="0" y="270939"/>
                  </a:moveTo>
                  <a:cubicBezTo>
                    <a:pt x="0" y="121304"/>
                    <a:pt x="121304" y="0"/>
                    <a:pt x="270939" y="0"/>
                  </a:cubicBezTo>
                  <a:lnTo>
                    <a:pt x="1557861" y="0"/>
                  </a:lnTo>
                  <a:cubicBezTo>
                    <a:pt x="1707496" y="0"/>
                    <a:pt x="1828800" y="121304"/>
                    <a:pt x="1828800" y="270939"/>
                  </a:cubicBezTo>
                  <a:lnTo>
                    <a:pt x="1828800" y="1354661"/>
                  </a:lnTo>
                  <a:cubicBezTo>
                    <a:pt x="1828800" y="1504296"/>
                    <a:pt x="1707496" y="1625600"/>
                    <a:pt x="1557861" y="1625600"/>
                  </a:cubicBezTo>
                  <a:lnTo>
                    <a:pt x="270939" y="1625600"/>
                  </a:lnTo>
                  <a:cubicBezTo>
                    <a:pt x="121304" y="1625600"/>
                    <a:pt x="0" y="1504296"/>
                    <a:pt x="0" y="1354661"/>
                  </a:cubicBezTo>
                  <a:lnTo>
                    <a:pt x="0" y="27093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415" tIns="178415" rIns="178415" bIns="178415" numCol="1" spcCol="1270" anchor="ctr" anchorCtr="0">
              <a:noAutofit/>
            </a:bodyPr>
            <a:lstStyle/>
            <a:p>
              <a:pPr lvl="0" algn="ctr" defTabSz="1155700">
                <a:lnSpc>
                  <a:spcPct val="90000"/>
                </a:lnSpc>
                <a:spcBef>
                  <a:spcPct val="0"/>
                </a:spcBef>
                <a:spcAft>
                  <a:spcPct val="35000"/>
                </a:spcAft>
              </a:pPr>
              <a:endParaRPr lang="en-US" sz="1600" b="1" kern="1200" dirty="0">
                <a:solidFill>
                  <a:schemeClr val="tx1"/>
                </a:solidFill>
              </a:endParaRPr>
            </a:p>
            <a:p>
              <a:pPr lvl="0" algn="ctr" defTabSz="1155700">
                <a:lnSpc>
                  <a:spcPct val="90000"/>
                </a:lnSpc>
                <a:spcBef>
                  <a:spcPct val="0"/>
                </a:spcBef>
                <a:spcAft>
                  <a:spcPct val="35000"/>
                </a:spcAft>
              </a:pPr>
              <a:endParaRPr lang="en-US" sz="2600" b="1" kern="1200" dirty="0">
                <a:solidFill>
                  <a:schemeClr val="tx1"/>
                </a:solidFill>
              </a:endParaRPr>
            </a:p>
          </p:txBody>
        </p:sp>
      </p:grpSp>
      <p:sp>
        <p:nvSpPr>
          <p:cNvPr id="31" name="TextBox 30"/>
          <p:cNvSpPr txBox="1"/>
          <p:nvPr/>
        </p:nvSpPr>
        <p:spPr>
          <a:xfrm>
            <a:off x="291253" y="4196521"/>
            <a:ext cx="2225717" cy="830997"/>
          </a:xfrm>
          <a:prstGeom prst="rect">
            <a:avLst/>
          </a:prstGeom>
          <a:noFill/>
        </p:spPr>
        <p:txBody>
          <a:bodyPr wrap="square" rtlCol="0">
            <a:spAutoFit/>
          </a:bodyPr>
          <a:lstStyle/>
          <a:p>
            <a:pPr lvl="0"/>
            <a:r>
              <a:rPr lang="en-US" sz="1600" i="1" dirty="0">
                <a:solidFill>
                  <a:srgbClr val="000000"/>
                </a:solidFill>
              </a:rPr>
              <a:t>I want to read this book because it describes the solar system</a:t>
            </a:r>
          </a:p>
        </p:txBody>
      </p:sp>
      <p:sp>
        <p:nvSpPr>
          <p:cNvPr id="32" name="TextBox 31"/>
          <p:cNvSpPr txBox="1"/>
          <p:nvPr/>
        </p:nvSpPr>
        <p:spPr>
          <a:xfrm>
            <a:off x="3086331" y="4185356"/>
            <a:ext cx="2253148" cy="830997"/>
          </a:xfrm>
          <a:prstGeom prst="rect">
            <a:avLst/>
          </a:prstGeom>
          <a:noFill/>
        </p:spPr>
        <p:txBody>
          <a:bodyPr wrap="square" rtlCol="0">
            <a:spAutoFit/>
          </a:bodyPr>
          <a:lstStyle/>
          <a:p>
            <a:pPr lvl="0"/>
            <a:r>
              <a:rPr lang="en-US" sz="1600" i="1" dirty="0">
                <a:solidFill>
                  <a:srgbClr val="000000"/>
                </a:solidFill>
              </a:rPr>
              <a:t>He stayed at home on Sunday in order to study for Monday’s exam.</a:t>
            </a:r>
          </a:p>
        </p:txBody>
      </p:sp>
      <p:sp>
        <p:nvSpPr>
          <p:cNvPr id="33" name="TextBox 32"/>
          <p:cNvSpPr txBox="1"/>
          <p:nvPr/>
        </p:nvSpPr>
        <p:spPr>
          <a:xfrm>
            <a:off x="5852161" y="4073411"/>
            <a:ext cx="2377439" cy="1077218"/>
          </a:xfrm>
          <a:prstGeom prst="rect">
            <a:avLst/>
          </a:prstGeom>
          <a:noFill/>
        </p:spPr>
        <p:txBody>
          <a:bodyPr wrap="square" rtlCol="0">
            <a:spAutoFit/>
          </a:bodyPr>
          <a:lstStyle/>
          <a:p>
            <a:pPr lvl="0"/>
            <a:r>
              <a:rPr lang="en-US" sz="1600" i="1" dirty="0">
                <a:solidFill>
                  <a:schemeClr val="tx1"/>
                </a:solidFill>
              </a:rPr>
              <a:t>Women’s lives were changed forever after World War II as a result of joining the work force. </a:t>
            </a:r>
          </a:p>
        </p:txBody>
      </p:sp>
      <p:sp>
        <p:nvSpPr>
          <p:cNvPr id="34" name="Right Arrow 33"/>
          <p:cNvSpPr/>
          <p:nvPr/>
        </p:nvSpPr>
        <p:spPr>
          <a:xfrm>
            <a:off x="2621619" y="4433528"/>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5398347" y="4469639"/>
            <a:ext cx="3688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9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000" fill="hold"/>
                                        <p:tgtEl>
                                          <p:spTgt spid="31"/>
                                        </p:tgtEl>
                                        <p:attrNameLst>
                                          <p:attrName>ppt_x</p:attrName>
                                        </p:attrNameLst>
                                      </p:cBhvr>
                                      <p:tavLst>
                                        <p:tav tm="0">
                                          <p:val>
                                            <p:strVal val="#ppt_x"/>
                                          </p:val>
                                        </p:tav>
                                        <p:tav tm="100000">
                                          <p:val>
                                            <p:strVal val="#ppt_x"/>
                                          </p:val>
                                        </p:tav>
                                      </p:tavLst>
                                    </p:anim>
                                    <p:anim calcmode="lin" valueType="num">
                                      <p:cBhvr additive="base">
                                        <p:cTn id="3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ppt_x"/>
                                          </p:val>
                                        </p:tav>
                                        <p:tav tm="100000">
                                          <p:val>
                                            <p:strVal val="#ppt_x"/>
                                          </p:val>
                                        </p:tav>
                                      </p:tavLst>
                                    </p:anim>
                                    <p:anim calcmode="lin" valueType="num">
                                      <p:cBhvr additive="base">
                                        <p:cTn id="50"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3" grpId="0" animBg="1"/>
      <p:bldP spid="21" grpId="0" animBg="1"/>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How are standards organized?</a:t>
            </a:r>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21</a:t>
            </a:fld>
            <a:endParaRPr lang="en-US"/>
          </a:p>
        </p:txBody>
      </p:sp>
      <p:sp>
        <p:nvSpPr>
          <p:cNvPr id="18" name="TextBox 17"/>
          <p:cNvSpPr txBox="1"/>
          <p:nvPr/>
        </p:nvSpPr>
        <p:spPr>
          <a:xfrm>
            <a:off x="7010400" y="90501"/>
            <a:ext cx="1324365" cy="369332"/>
          </a:xfrm>
          <a:prstGeom prst="rect">
            <a:avLst/>
          </a:prstGeom>
          <a:noFill/>
          <a:ln w="28575">
            <a:solidFill>
              <a:schemeClr val="tx1"/>
            </a:solidFill>
          </a:ln>
        </p:spPr>
        <p:txBody>
          <a:bodyPr wrap="square" rtlCol="0">
            <a:spAutoFit/>
          </a:bodyPr>
          <a:lstStyle/>
          <a:p>
            <a:r>
              <a:rPr lang="en-US" b="1" dirty="0"/>
              <a:t>Handout 2</a:t>
            </a:r>
          </a:p>
        </p:txBody>
      </p:sp>
      <p:sp>
        <p:nvSpPr>
          <p:cNvPr id="15" name="TextBox 14"/>
          <p:cNvSpPr txBox="1"/>
          <p:nvPr/>
        </p:nvSpPr>
        <p:spPr>
          <a:xfrm>
            <a:off x="457201" y="1401234"/>
            <a:ext cx="6553200" cy="523220"/>
          </a:xfrm>
          <a:prstGeom prst="rect">
            <a:avLst/>
          </a:prstGeom>
          <a:solidFill>
            <a:schemeClr val="tx1"/>
          </a:solidFill>
        </p:spPr>
        <p:txBody>
          <a:bodyPr wrap="square" rtlCol="0">
            <a:spAutoFit/>
          </a:bodyPr>
          <a:lstStyle/>
          <a:p>
            <a:pPr marL="114300" marR="0" lvl="0" indent="0" algn="l" defTabSz="914400" rtl="0" eaLnBrk="0" fontAlgn="base" latinLnBrk="0" hangingPunct="0">
              <a:lnSpc>
                <a:spcPct val="100000"/>
              </a:lnSpc>
              <a:spcBef>
                <a:spcPct val="20000"/>
              </a:spcBef>
              <a:spcAft>
                <a:spcPct val="0"/>
              </a:spcAft>
              <a:buClr>
                <a:srgbClr val="2C7C9F"/>
              </a:buClr>
              <a:buSzTx/>
              <a:buFont typeface="Arial" pitchFamily="34" charset="0"/>
              <a:buNone/>
              <a:tabLst/>
              <a:defRPr/>
            </a:pPr>
            <a:r>
              <a:rPr lang="en-US" sz="2800" b="1" kern="1200" dirty="0">
                <a:solidFill>
                  <a:schemeClr val="bg1"/>
                </a:solidFill>
                <a:latin typeface="Calibri" pitchFamily="34" charset="0"/>
                <a:ea typeface="MS PGothic" pitchFamily="34" charset="-128"/>
              </a:rPr>
              <a:t>Part I: </a:t>
            </a:r>
            <a:r>
              <a:rPr lang="en-US" sz="2800" kern="1200" dirty="0">
                <a:solidFill>
                  <a:schemeClr val="bg1"/>
                </a:solidFill>
                <a:latin typeface="Calibri" pitchFamily="34" charset="0"/>
                <a:ea typeface="MS PGothic" pitchFamily="34" charset="-128"/>
              </a:rPr>
              <a:t>Interacting in Meaningful Ways</a:t>
            </a:r>
          </a:p>
        </p:txBody>
      </p:sp>
      <p:sp>
        <p:nvSpPr>
          <p:cNvPr id="16" name="TextBox 15"/>
          <p:cNvSpPr txBox="1"/>
          <p:nvPr/>
        </p:nvSpPr>
        <p:spPr>
          <a:xfrm>
            <a:off x="457199" y="5261547"/>
            <a:ext cx="6680198" cy="523220"/>
          </a:xfrm>
          <a:prstGeom prst="rect">
            <a:avLst/>
          </a:prstGeom>
          <a:solidFill>
            <a:schemeClr val="tx1"/>
          </a:solidFill>
        </p:spPr>
        <p:txBody>
          <a:bodyPr wrap="square" rtlCol="0">
            <a:spAutoFit/>
          </a:bodyPr>
          <a:lstStyle/>
          <a:p>
            <a:pPr marL="114300" algn="l" defTabSz="914400" rtl="0" eaLnBrk="0" fontAlgn="base" hangingPunct="0">
              <a:spcBef>
                <a:spcPct val="20000"/>
              </a:spcBef>
              <a:spcAft>
                <a:spcPct val="0"/>
              </a:spcAft>
              <a:buClr>
                <a:srgbClr val="2C7C9F"/>
              </a:buClr>
            </a:pPr>
            <a:r>
              <a:rPr lang="en-US" sz="2800" b="1" dirty="0">
                <a:solidFill>
                  <a:schemeClr val="bg1"/>
                </a:solidFill>
                <a:latin typeface="Calibri" pitchFamily="34" charset="0"/>
              </a:rPr>
              <a:t>Part III: </a:t>
            </a:r>
            <a:r>
              <a:rPr lang="en-US" sz="2800" dirty="0">
                <a:solidFill>
                  <a:schemeClr val="bg1"/>
                </a:solidFill>
                <a:latin typeface="Calibri" pitchFamily="34" charset="0"/>
              </a:rPr>
              <a:t>Foundational Skills</a:t>
            </a:r>
          </a:p>
        </p:txBody>
      </p:sp>
      <p:sp>
        <p:nvSpPr>
          <p:cNvPr id="17" name="TextBox 16"/>
          <p:cNvSpPr txBox="1"/>
          <p:nvPr/>
        </p:nvSpPr>
        <p:spPr>
          <a:xfrm>
            <a:off x="457199" y="3286172"/>
            <a:ext cx="6680201" cy="523220"/>
          </a:xfrm>
          <a:prstGeom prst="rect">
            <a:avLst/>
          </a:prstGeom>
          <a:solidFill>
            <a:schemeClr val="tx1"/>
          </a:solidFill>
        </p:spPr>
        <p:txBody>
          <a:bodyPr wrap="square" rtlCol="0">
            <a:spAutoFit/>
          </a:bodyPr>
          <a:lstStyle/>
          <a:p>
            <a:pPr marL="114300" marR="0" lvl="0" indent="0" algn="l" defTabSz="914400" rtl="0" eaLnBrk="0" fontAlgn="base" latinLnBrk="0" hangingPunct="0">
              <a:lnSpc>
                <a:spcPct val="100000"/>
              </a:lnSpc>
              <a:spcBef>
                <a:spcPct val="20000"/>
              </a:spcBef>
              <a:spcAft>
                <a:spcPct val="0"/>
              </a:spcAft>
              <a:buClr>
                <a:srgbClr val="2C7C9F"/>
              </a:buClr>
              <a:buSzTx/>
              <a:buFont typeface="Arial" pitchFamily="34" charset="0"/>
              <a:buNone/>
              <a:tabLst/>
              <a:defRPr/>
            </a:pPr>
            <a:r>
              <a:rPr lang="en-US" sz="2800" b="1" kern="1200" dirty="0">
                <a:solidFill>
                  <a:schemeClr val="bg1"/>
                </a:solidFill>
                <a:latin typeface="Calibri" pitchFamily="34" charset="0"/>
                <a:ea typeface="MS PGothic" pitchFamily="34" charset="-128"/>
                <a:cs typeface="+mn-cs"/>
              </a:rPr>
              <a:t>Part II: </a:t>
            </a:r>
            <a:r>
              <a:rPr lang="en-US" sz="2800" kern="1200" dirty="0">
                <a:solidFill>
                  <a:schemeClr val="bg1"/>
                </a:solidFill>
                <a:latin typeface="Calibri" pitchFamily="34" charset="0"/>
                <a:ea typeface="MS PGothic" pitchFamily="34" charset="-128"/>
                <a:cs typeface="+mn-cs"/>
              </a:rPr>
              <a:t>Learning About How English Works </a:t>
            </a:r>
          </a:p>
        </p:txBody>
      </p:sp>
      <p:sp>
        <p:nvSpPr>
          <p:cNvPr id="8" name="TextBox 7"/>
          <p:cNvSpPr txBox="1"/>
          <p:nvPr/>
        </p:nvSpPr>
        <p:spPr>
          <a:xfrm>
            <a:off x="1349697" y="6045200"/>
            <a:ext cx="5253361" cy="646331"/>
          </a:xfrm>
          <a:prstGeom prst="rect">
            <a:avLst/>
          </a:prstGeom>
          <a:noFill/>
        </p:spPr>
        <p:txBody>
          <a:bodyPr wrap="none" rtlCol="0">
            <a:spAutoFit/>
          </a:bodyPr>
          <a:lstStyle/>
          <a:p>
            <a:r>
              <a:rPr lang="en-US" b="1" dirty="0"/>
              <a:t>Critical literacy skills needed in English language arts</a:t>
            </a:r>
          </a:p>
          <a:p>
            <a:endParaRPr lang="en-US" dirty="0"/>
          </a:p>
        </p:txBody>
      </p:sp>
      <p:pic>
        <p:nvPicPr>
          <p:cNvPr id="9" name="Picture 5" descr="C:\Users\angie.perez\AppData\Local\Microsoft\Windows\Temporary Internet Files\Content.IE5\V0U5B025\sound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1" y="2193277"/>
            <a:ext cx="990600" cy="8686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conversation between two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onversation between two peo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purduecco.files.wordpress.com/2012/02/informational-interview.jpg?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729" y="2092732"/>
            <a:ext cx="1099078" cy="1069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iparthut.com/clip-arts/229/oral-presentation-2294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131034"/>
            <a:ext cx="685800" cy="10916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kristinmjordan.files.wordpress.com/2012/02/text-structure-reference-sheet.jpg?w=233&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941" y="3888745"/>
            <a:ext cx="1056427" cy="13511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ngie.perez\AppData\Local\Microsoft\Windows\Temporary Internet Files\Content.IE5\1R39M17A\Screen_Shot_2012-04-18_at_12.40.08_PM[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163">
            <a:off x="7039958" y="5810998"/>
            <a:ext cx="754717" cy="9774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isiahfactor.com/wp-content/uploads/2015/03/wpid-girlreadinghappypinkshir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301" y="2048586"/>
            <a:ext cx="919690" cy="11438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rl reading lett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560" y="5920600"/>
            <a:ext cx="653568" cy="7450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learningresources.com/images/products/en_us/detail/prod0628_d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0935" y="3936729"/>
            <a:ext cx="1255169" cy="1255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adingrockets.org/sites/default/files/strategy_sentencecombini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3436" y="4089400"/>
            <a:ext cx="1035294" cy="103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038"/>
                                        </p:tgtEl>
                                        <p:attrNameLst>
                                          <p:attrName>style.visibility</p:attrName>
                                        </p:attrNameLst>
                                      </p:cBhvr>
                                      <p:to>
                                        <p:strVal val="visible"/>
                                      </p:to>
                                    </p:set>
                                    <p:anim calcmode="lin" valueType="num">
                                      <p:cBhvr>
                                        <p:cTn id="20" dur="1000" fill="hold"/>
                                        <p:tgtEl>
                                          <p:spTgt spid="1038"/>
                                        </p:tgtEl>
                                        <p:attrNameLst>
                                          <p:attrName>ppt_w</p:attrName>
                                        </p:attrNameLst>
                                      </p:cBhvr>
                                      <p:tavLst>
                                        <p:tav tm="0">
                                          <p:val>
                                            <p:fltVal val="0"/>
                                          </p:val>
                                        </p:tav>
                                        <p:tav tm="100000">
                                          <p:val>
                                            <p:strVal val="#ppt_w"/>
                                          </p:val>
                                        </p:tav>
                                      </p:tavLst>
                                    </p:anim>
                                    <p:anim calcmode="lin" valueType="num">
                                      <p:cBhvr>
                                        <p:cTn id="21" dur="1000" fill="hold"/>
                                        <p:tgtEl>
                                          <p:spTgt spid="1038"/>
                                        </p:tgtEl>
                                        <p:attrNameLst>
                                          <p:attrName>ppt_h</p:attrName>
                                        </p:attrNameLst>
                                      </p:cBhvr>
                                      <p:tavLst>
                                        <p:tav tm="0">
                                          <p:val>
                                            <p:fltVal val="0"/>
                                          </p:val>
                                        </p:tav>
                                        <p:tav tm="100000">
                                          <p:val>
                                            <p:strVal val="#ppt_h"/>
                                          </p:val>
                                        </p:tav>
                                      </p:tavLst>
                                    </p:anim>
                                    <p:animEffect transition="in" filter="fade">
                                      <p:cBhvr>
                                        <p:cTn id="22" dur="10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p:cTn id="27" dur="1000" fill="hold"/>
                                        <p:tgtEl>
                                          <p:spTgt spid="1032"/>
                                        </p:tgtEl>
                                        <p:attrNameLst>
                                          <p:attrName>ppt_w</p:attrName>
                                        </p:attrNameLst>
                                      </p:cBhvr>
                                      <p:tavLst>
                                        <p:tav tm="0">
                                          <p:val>
                                            <p:fltVal val="0"/>
                                          </p:val>
                                        </p:tav>
                                        <p:tav tm="100000">
                                          <p:val>
                                            <p:strVal val="#ppt_w"/>
                                          </p:val>
                                        </p:tav>
                                      </p:tavLst>
                                    </p:anim>
                                    <p:anim calcmode="lin" valueType="num">
                                      <p:cBhvr>
                                        <p:cTn id="28" dur="1000" fill="hold"/>
                                        <p:tgtEl>
                                          <p:spTgt spid="1032"/>
                                        </p:tgtEl>
                                        <p:attrNameLst>
                                          <p:attrName>ppt_h</p:attrName>
                                        </p:attrNameLst>
                                      </p:cBhvr>
                                      <p:tavLst>
                                        <p:tav tm="0">
                                          <p:val>
                                            <p:fltVal val="0"/>
                                          </p:val>
                                        </p:tav>
                                        <p:tav tm="100000">
                                          <p:val>
                                            <p:strVal val="#ppt_h"/>
                                          </p:val>
                                        </p:tav>
                                      </p:tavLst>
                                    </p:anim>
                                    <p:anim calcmode="lin" valueType="num">
                                      <p:cBhvr>
                                        <p:cTn id="29" dur="1000" fill="hold"/>
                                        <p:tgtEl>
                                          <p:spTgt spid="1032"/>
                                        </p:tgtEl>
                                        <p:attrNameLst>
                                          <p:attrName>style.rotation</p:attrName>
                                        </p:attrNameLst>
                                      </p:cBhvr>
                                      <p:tavLst>
                                        <p:tav tm="0">
                                          <p:val>
                                            <p:fltVal val="90"/>
                                          </p:val>
                                        </p:tav>
                                        <p:tav tm="100000">
                                          <p:val>
                                            <p:fltVal val="0"/>
                                          </p:val>
                                        </p:tav>
                                      </p:tavLst>
                                    </p:anim>
                                    <p:animEffect transition="in" filter="fade">
                                      <p:cBhvr>
                                        <p:cTn id="30" dur="10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 calcmode="lin" valueType="num">
                                      <p:cBhvr additive="base">
                                        <p:cTn id="41" dur="1000" fill="hold"/>
                                        <p:tgtEl>
                                          <p:spTgt spid="1036"/>
                                        </p:tgtEl>
                                        <p:attrNameLst>
                                          <p:attrName>ppt_x</p:attrName>
                                        </p:attrNameLst>
                                      </p:cBhvr>
                                      <p:tavLst>
                                        <p:tav tm="0">
                                          <p:val>
                                            <p:strVal val="#ppt_x"/>
                                          </p:val>
                                        </p:tav>
                                        <p:tav tm="100000">
                                          <p:val>
                                            <p:strVal val="#ppt_x"/>
                                          </p:val>
                                        </p:tav>
                                      </p:tavLst>
                                    </p:anim>
                                    <p:anim calcmode="lin" valueType="num">
                                      <p:cBhvr additive="base">
                                        <p:cTn id="42" dur="10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1000" fill="hold"/>
                                        <p:tgtEl>
                                          <p:spTgt spid="1026"/>
                                        </p:tgtEl>
                                        <p:attrNameLst>
                                          <p:attrName>ppt_x</p:attrName>
                                        </p:attrNameLst>
                                      </p:cBhvr>
                                      <p:tavLst>
                                        <p:tav tm="0">
                                          <p:val>
                                            <p:strVal val="#ppt_x"/>
                                          </p:val>
                                        </p:tav>
                                        <p:tav tm="100000">
                                          <p:val>
                                            <p:strVal val="#ppt_x"/>
                                          </p:val>
                                        </p:tav>
                                      </p:tavLst>
                                    </p:anim>
                                    <p:anim calcmode="lin" valueType="num">
                                      <p:cBhvr additive="base">
                                        <p:cTn id="4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additive="base">
                                        <p:cTn id="53" dur="1000" fill="hold"/>
                                        <p:tgtEl>
                                          <p:spTgt spid="1028"/>
                                        </p:tgtEl>
                                        <p:attrNameLst>
                                          <p:attrName>ppt_x</p:attrName>
                                        </p:attrNameLst>
                                      </p:cBhvr>
                                      <p:tavLst>
                                        <p:tav tm="0">
                                          <p:val>
                                            <p:strVal val="#ppt_x"/>
                                          </p:val>
                                        </p:tav>
                                        <p:tav tm="100000">
                                          <p:val>
                                            <p:strVal val="#ppt_x"/>
                                          </p:val>
                                        </p:tav>
                                      </p:tavLst>
                                    </p:anim>
                                    <p:anim calcmode="lin" valueType="num">
                                      <p:cBhvr additive="base">
                                        <p:cTn id="54"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000" fill="hold"/>
                                        <p:tgtEl>
                                          <p:spTgt spid="16"/>
                                        </p:tgtEl>
                                        <p:attrNameLst>
                                          <p:attrName>ppt_x</p:attrName>
                                        </p:attrNameLst>
                                      </p:cBhvr>
                                      <p:tavLst>
                                        <p:tav tm="0">
                                          <p:val>
                                            <p:strVal val="#ppt_x"/>
                                          </p:val>
                                        </p:tav>
                                        <p:tav tm="100000">
                                          <p:val>
                                            <p:strVal val="#ppt_x"/>
                                          </p:val>
                                        </p:tav>
                                      </p:tavLst>
                                    </p:anim>
                                    <p:anim calcmode="lin" valueType="num">
                                      <p:cBhvr additive="base">
                                        <p:cTn id="6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1000" fill="hold"/>
                                        <p:tgtEl>
                                          <p:spTgt spid="8"/>
                                        </p:tgtEl>
                                        <p:attrNameLst>
                                          <p:attrName>ppt_x</p:attrName>
                                        </p:attrNameLst>
                                      </p:cBhvr>
                                      <p:tavLst>
                                        <p:tav tm="0">
                                          <p:val>
                                            <p:strVal val="#ppt_x"/>
                                          </p:val>
                                        </p:tav>
                                        <p:tav tm="100000">
                                          <p:val>
                                            <p:strVal val="#ppt_x"/>
                                          </p:val>
                                        </p:tav>
                                      </p:tavLst>
                                    </p:anim>
                                    <p:anim calcmode="lin" valueType="num">
                                      <p:cBhvr additive="base">
                                        <p:cTn id="66" dur="1000" fill="hold"/>
                                        <p:tgtEl>
                                          <p:spTgt spid="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40"/>
                                        </p:tgtEl>
                                        <p:attrNameLst>
                                          <p:attrName>style.visibility</p:attrName>
                                        </p:attrNameLst>
                                      </p:cBhvr>
                                      <p:to>
                                        <p:strVal val="visible"/>
                                      </p:to>
                                    </p:set>
                                    <p:anim calcmode="lin" valueType="num">
                                      <p:cBhvr additive="base">
                                        <p:cTn id="69" dur="1000" fill="hold"/>
                                        <p:tgtEl>
                                          <p:spTgt spid="1040"/>
                                        </p:tgtEl>
                                        <p:attrNameLst>
                                          <p:attrName>ppt_x</p:attrName>
                                        </p:attrNameLst>
                                      </p:cBhvr>
                                      <p:tavLst>
                                        <p:tav tm="0">
                                          <p:val>
                                            <p:strVal val="#ppt_x"/>
                                          </p:val>
                                        </p:tav>
                                        <p:tav tm="100000">
                                          <p:val>
                                            <p:strVal val="#ppt_x"/>
                                          </p:val>
                                        </p:tav>
                                      </p:tavLst>
                                    </p:anim>
                                    <p:anim calcmode="lin" valueType="num">
                                      <p:cBhvr additive="base">
                                        <p:cTn id="70" dur="1000" fill="hold"/>
                                        <p:tgtEl>
                                          <p:spTgt spid="104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ppt_x"/>
                                          </p:val>
                                        </p:tav>
                                        <p:tav tm="100000">
                                          <p:val>
                                            <p:strVal val="#ppt_x"/>
                                          </p:val>
                                        </p:tav>
                                      </p:tavLst>
                                    </p:anim>
                                    <p:anim calcmode="lin" valueType="num">
                                      <p:cBhvr additive="base">
                                        <p:cTn id="74"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218444-2245-48DF-B345-47CFA685CD2F}" type="slidenum">
              <a:rPr lang="en-US" smtClean="0"/>
              <a:pPr>
                <a:defRPr/>
              </a:pPr>
              <a:t>22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593" y="1391264"/>
            <a:ext cx="3429940" cy="455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66794" y="271459"/>
            <a:ext cx="5944256" cy="646331"/>
          </a:xfrm>
          <a:prstGeom prst="rect">
            <a:avLst/>
          </a:prstGeom>
          <a:noFill/>
        </p:spPr>
        <p:txBody>
          <a:bodyPr wrap="none" rtlCol="0">
            <a:spAutoFit/>
          </a:bodyPr>
          <a:lstStyle/>
          <a:p>
            <a:r>
              <a:rPr lang="en-US" sz="3600" b="1" dirty="0">
                <a:latin typeface="+mj-lt"/>
              </a:rPr>
              <a:t>Posters Used in Classrooms</a:t>
            </a:r>
          </a:p>
        </p:txBody>
      </p:sp>
      <p:pic>
        <p:nvPicPr>
          <p:cNvPr id="9" name="Picture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739" t="1436" r="1979"/>
          <a:stretch/>
        </p:blipFill>
        <p:spPr bwMode="auto">
          <a:xfrm>
            <a:off x="628219" y="1461587"/>
            <a:ext cx="3554315" cy="4415450"/>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6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0415" y="3784968"/>
            <a:ext cx="4879273" cy="287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64067"/>
            <a:ext cx="7620000" cy="1143000"/>
          </a:xfrm>
        </p:spPr>
        <p:txBody>
          <a:bodyPr/>
          <a:lstStyle/>
          <a:p>
            <a:pPr algn="ctr">
              <a:defRPr/>
            </a:pPr>
            <a:br>
              <a:rPr lang="en-US" sz="3600" b="1" dirty="0"/>
            </a:br>
            <a:r>
              <a:rPr lang="en-US" sz="3600" b="1" dirty="0"/>
              <a:t>Constructive Conversation Skill Game</a:t>
            </a:r>
            <a:br>
              <a:rPr lang="en-US" sz="2800" b="1" dirty="0"/>
            </a:br>
            <a:endParaRPr lang="en-US" sz="3600" b="1" dirty="0"/>
          </a:p>
        </p:txBody>
      </p:sp>
      <p:sp>
        <p:nvSpPr>
          <p:cNvPr id="6" name="Content Placeholder 5"/>
          <p:cNvSpPr>
            <a:spLocks noGrp="1"/>
          </p:cNvSpPr>
          <p:nvPr>
            <p:ph idx="1"/>
          </p:nvPr>
        </p:nvSpPr>
        <p:spPr>
          <a:xfrm>
            <a:off x="457200" y="1600199"/>
            <a:ext cx="8074026" cy="5139267"/>
          </a:xfrm>
        </p:spPr>
        <p:txBody>
          <a:bodyPr/>
          <a:lstStyle/>
          <a:p>
            <a:pPr marL="0" indent="0">
              <a:spcAft>
                <a:spcPts val="900"/>
              </a:spcAft>
              <a:buNone/>
              <a:defRPr/>
            </a:pPr>
            <a:endParaRPr lang="en-US" sz="2400" dirty="0">
              <a:latin typeface="Century Gothic"/>
              <a:cs typeface="Century Gothic"/>
            </a:endParaRPr>
          </a:p>
          <a:p>
            <a:pPr marL="114300" indent="0">
              <a:buNone/>
            </a:pPr>
            <a:endParaRPr lang="en-US" sz="2800" dirty="0"/>
          </a:p>
        </p:txBody>
      </p:sp>
      <p:sp>
        <p:nvSpPr>
          <p:cNvPr id="3" name="Slide Number Placeholder 2"/>
          <p:cNvSpPr>
            <a:spLocks noGrp="1"/>
          </p:cNvSpPr>
          <p:nvPr>
            <p:ph type="sldNum" sz="quarter" idx="10"/>
          </p:nvPr>
        </p:nvSpPr>
        <p:spPr/>
        <p:txBody>
          <a:bodyPr/>
          <a:lstStyle/>
          <a:p>
            <a:pPr>
              <a:defRPr/>
            </a:pPr>
            <a:fld id="{ED218444-2245-48DF-B345-47CFA685CD2F}" type="slidenum">
              <a:rPr lang="en-US" smtClean="0"/>
              <a:pPr>
                <a:defRPr/>
              </a:pPr>
              <a:t>23</a:t>
            </a:fld>
            <a:endParaRPr lang="en-US"/>
          </a:p>
        </p:txBody>
      </p:sp>
      <p:sp>
        <p:nvSpPr>
          <p:cNvPr id="8" name="TextBox 7"/>
          <p:cNvSpPr txBox="1"/>
          <p:nvPr/>
        </p:nvSpPr>
        <p:spPr>
          <a:xfrm>
            <a:off x="6764868" y="90501"/>
            <a:ext cx="1569898" cy="369332"/>
          </a:xfrm>
          <a:prstGeom prst="rect">
            <a:avLst/>
          </a:prstGeom>
          <a:noFill/>
          <a:ln w="28575">
            <a:solidFill>
              <a:schemeClr val="tx1"/>
            </a:solidFill>
          </a:ln>
        </p:spPr>
        <p:txBody>
          <a:bodyPr wrap="square" rtlCol="0">
            <a:spAutoFit/>
          </a:bodyPr>
          <a:lstStyle/>
          <a:p>
            <a:r>
              <a:rPr lang="en-US" b="1" dirty="0"/>
              <a:t>Handout 3 &amp; 4</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98866" y="833732"/>
            <a:ext cx="3408268" cy="44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21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067"/>
            <a:ext cx="7620000" cy="1143000"/>
          </a:xfrm>
        </p:spPr>
        <p:txBody>
          <a:bodyPr/>
          <a:lstStyle/>
          <a:p>
            <a:pPr algn="ctr">
              <a:defRPr/>
            </a:pPr>
            <a:br>
              <a:rPr lang="en-US" sz="3600" b="1" dirty="0"/>
            </a:br>
            <a:r>
              <a:rPr lang="en-US" sz="3600" b="1" dirty="0"/>
              <a:t>Constructive Conversation Skill Game</a:t>
            </a:r>
            <a:br>
              <a:rPr lang="en-US" sz="3600" b="1" dirty="0"/>
            </a:br>
            <a:br>
              <a:rPr lang="en-US" sz="2800" b="1" dirty="0"/>
            </a:br>
            <a:endParaRPr lang="en-US" sz="3600" b="1" dirty="0"/>
          </a:p>
        </p:txBody>
      </p:sp>
      <p:sp>
        <p:nvSpPr>
          <p:cNvPr id="6" name="Content Placeholder 5"/>
          <p:cNvSpPr>
            <a:spLocks noGrp="1"/>
          </p:cNvSpPr>
          <p:nvPr>
            <p:ph idx="1"/>
          </p:nvPr>
        </p:nvSpPr>
        <p:spPr>
          <a:xfrm>
            <a:off x="364067" y="1921932"/>
            <a:ext cx="8074026" cy="5139267"/>
          </a:xfrm>
        </p:spPr>
        <p:txBody>
          <a:bodyPr/>
          <a:lstStyle/>
          <a:p>
            <a:pPr marL="685800" indent="-685800">
              <a:spcAft>
                <a:spcPts val="900"/>
              </a:spcAft>
              <a:buFont typeface="Arial"/>
              <a:buChar char="•"/>
              <a:defRPr/>
            </a:pPr>
            <a:r>
              <a:rPr lang="en-US" sz="2400" dirty="0">
                <a:latin typeface="Century Gothic"/>
                <a:cs typeface="Century Gothic"/>
              </a:rPr>
              <a:t>Use your think time to study the visual text.</a:t>
            </a:r>
          </a:p>
          <a:p>
            <a:pPr marL="0" indent="0">
              <a:spcAft>
                <a:spcPts val="900"/>
              </a:spcAft>
              <a:buNone/>
              <a:defRPr/>
            </a:pPr>
            <a:endParaRPr lang="en-US" sz="2400" dirty="0">
              <a:latin typeface="Century Gothic"/>
              <a:cs typeface="Century Gothic"/>
            </a:endParaRPr>
          </a:p>
          <a:p>
            <a:pPr marL="685800" indent="-685800">
              <a:spcAft>
                <a:spcPts val="900"/>
              </a:spcAft>
              <a:buFont typeface="Arial"/>
              <a:buChar char="•"/>
              <a:defRPr/>
            </a:pPr>
            <a:r>
              <a:rPr lang="en-US" sz="2400" dirty="0">
                <a:latin typeface="Century Gothic"/>
                <a:cs typeface="Century Gothic"/>
              </a:rPr>
              <a:t>Use the visual text and prompts to build your Constructive Conversation.</a:t>
            </a:r>
          </a:p>
          <a:p>
            <a:pPr marL="0" indent="0">
              <a:spcAft>
                <a:spcPts val="900"/>
              </a:spcAft>
              <a:buNone/>
              <a:defRPr/>
            </a:pPr>
            <a:endParaRPr lang="en-US" sz="2400" dirty="0">
              <a:latin typeface="Century Gothic"/>
              <a:cs typeface="Century Gothic"/>
            </a:endParaRPr>
          </a:p>
          <a:p>
            <a:pPr marL="685800" indent="-685800">
              <a:spcAft>
                <a:spcPts val="900"/>
              </a:spcAft>
              <a:buFont typeface="Arial"/>
              <a:buChar char="•"/>
              <a:defRPr/>
            </a:pPr>
            <a:r>
              <a:rPr lang="en-US" sz="2400" dirty="0">
                <a:latin typeface="Century Gothic"/>
                <a:cs typeface="Century Gothic"/>
              </a:rPr>
              <a:t>Take turns in a round robin fashion and use the language of the skill </a:t>
            </a:r>
            <a:r>
              <a:rPr lang="en-US" sz="2400" dirty="0">
                <a:latin typeface="Comic Sans MS" panose="030F0702030302020204" pitchFamily="66" charset="0"/>
                <a:cs typeface="Century Gothic"/>
              </a:rPr>
              <a:t>(</a:t>
            </a:r>
            <a:r>
              <a:rPr lang="en-US" sz="2400" b="1" dirty="0">
                <a:latin typeface="Comic Sans MS" panose="030F0702030302020204" pitchFamily="66" charset="0"/>
                <a:cs typeface="Century Gothic"/>
              </a:rPr>
              <a:t>Create</a:t>
            </a:r>
            <a:r>
              <a:rPr lang="en-US" sz="2400" dirty="0">
                <a:latin typeface="Comic Sans MS" panose="030F0702030302020204" pitchFamily="66" charset="0"/>
                <a:cs typeface="Century Gothic"/>
              </a:rPr>
              <a:t>)                  </a:t>
            </a:r>
            <a:r>
              <a:rPr lang="en-US" sz="2400" dirty="0">
                <a:latin typeface="Century Gothic"/>
                <a:cs typeface="Century Gothic"/>
              </a:rPr>
              <a:t>to build your Constructive Conversation.</a:t>
            </a:r>
          </a:p>
          <a:p>
            <a:pPr marL="0" indent="0">
              <a:spcAft>
                <a:spcPts val="900"/>
              </a:spcAft>
              <a:buNone/>
              <a:defRPr/>
            </a:pPr>
            <a:endParaRPr lang="en-US" sz="2400" dirty="0">
              <a:latin typeface="Century Gothic"/>
              <a:cs typeface="Century Gothic"/>
            </a:endParaRPr>
          </a:p>
          <a:p>
            <a:pPr marL="114300" indent="0">
              <a:buNone/>
            </a:pPr>
            <a:endParaRPr lang="en-US" sz="2800" dirty="0"/>
          </a:p>
        </p:txBody>
      </p:sp>
      <p:sp>
        <p:nvSpPr>
          <p:cNvPr id="3" name="Slide Number Placeholder 2"/>
          <p:cNvSpPr>
            <a:spLocks noGrp="1"/>
          </p:cNvSpPr>
          <p:nvPr>
            <p:ph type="sldNum" sz="quarter" idx="10"/>
          </p:nvPr>
        </p:nvSpPr>
        <p:spPr/>
        <p:txBody>
          <a:bodyPr/>
          <a:lstStyle/>
          <a:p>
            <a:pPr>
              <a:defRPr/>
            </a:pPr>
            <a:fld id="{ED218444-2245-48DF-B345-47CFA685CD2F}" type="slidenum">
              <a:rPr lang="en-US" smtClean="0"/>
              <a:pPr>
                <a:defRPr/>
              </a:pPr>
              <a:t>24</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2" y="4924158"/>
            <a:ext cx="15160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167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22894" y="222054"/>
            <a:ext cx="8124270" cy="1143000"/>
          </a:xfrm>
        </p:spPr>
        <p:txBody>
          <a:bodyPr/>
          <a:lstStyle/>
          <a:p>
            <a:r>
              <a:rPr lang="en-US" sz="3600" b="1" dirty="0"/>
              <a:t>Classroom Poster</a:t>
            </a:r>
            <a:endParaRPr lang="en-US" sz="3600" b="1" dirty="0">
              <a:solidFill>
                <a:srgbClr val="FF0000"/>
              </a:solidFill>
            </a:endParaRPr>
          </a:p>
        </p:txBody>
      </p:sp>
      <p:grpSp>
        <p:nvGrpSpPr>
          <p:cNvPr id="9" name="Group 13"/>
          <p:cNvGrpSpPr>
            <a:grpSpLocks/>
          </p:cNvGrpSpPr>
          <p:nvPr/>
        </p:nvGrpSpPr>
        <p:grpSpPr bwMode="auto">
          <a:xfrm>
            <a:off x="3365500" y="4059595"/>
            <a:ext cx="914400" cy="342900"/>
            <a:chOff x="7101" y="8104"/>
            <a:chExt cx="1980" cy="720"/>
          </a:xfrm>
        </p:grpSpPr>
        <p:sp>
          <p:nvSpPr>
            <p:cNvPr id="10" name="Isosceles Triangle 2"/>
            <p:cNvSpPr>
              <a:spLocks noChangeArrowheads="1"/>
            </p:cNvSpPr>
            <p:nvPr/>
          </p:nvSpPr>
          <p:spPr bwMode="auto">
            <a:xfrm>
              <a:off x="8001" y="8471"/>
              <a:ext cx="360" cy="353"/>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1" name="Straight Connector 3"/>
            <p:cNvSpPr>
              <a:spLocks noChangeShapeType="1"/>
            </p:cNvSpPr>
            <p:nvPr/>
          </p:nvSpPr>
          <p:spPr bwMode="auto">
            <a:xfrm flipV="1">
              <a:off x="7461" y="8284"/>
              <a:ext cx="1440" cy="360"/>
            </a:xfrm>
            <a:prstGeom prst="line">
              <a:avLst/>
            </a:prstGeom>
            <a:noFill/>
            <a:ln w="381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40000" dist="20000" dir="5400000" rotWithShape="0">
                      <a:srgbClr val="80808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4"/>
            <p:cNvSpPr>
              <a:spLocks noChangeArrowheads="1"/>
            </p:cNvSpPr>
            <p:nvPr/>
          </p:nvSpPr>
          <p:spPr bwMode="auto">
            <a:xfrm>
              <a:off x="7101" y="8464"/>
              <a:ext cx="540" cy="180"/>
            </a:xfrm>
            <a:prstGeom prst="rect">
              <a:avLst/>
            </a:prstGeom>
            <a:solidFill>
              <a:srgbClr val="FFFFFF"/>
            </a:solidFill>
            <a:ln w="38100" cmpd="dbl">
              <a:solidFill>
                <a:srgbClr val="000000"/>
              </a:solidFill>
              <a:miter lim="800000"/>
              <a:headEnd/>
              <a:tailEnd/>
            </a:ln>
            <a:effectLst>
              <a:outerShdw blurRad="40000"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3" name="Rectangle 4"/>
            <p:cNvSpPr>
              <a:spLocks noChangeArrowheads="1"/>
            </p:cNvSpPr>
            <p:nvPr/>
          </p:nvSpPr>
          <p:spPr bwMode="auto">
            <a:xfrm>
              <a:off x="8541" y="8104"/>
              <a:ext cx="540" cy="180"/>
            </a:xfrm>
            <a:prstGeom prst="rect">
              <a:avLst/>
            </a:prstGeom>
            <a:solidFill>
              <a:srgbClr val="FFFFFF"/>
            </a:solidFill>
            <a:ln w="38100" cmpd="dbl">
              <a:solidFill>
                <a:srgbClr val="000000"/>
              </a:solidFill>
              <a:miter lim="800000"/>
              <a:headEnd/>
              <a:tailEnd/>
            </a:ln>
            <a:effectLst>
              <a:outerShdw blurRad="40000"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20" name="TextBox 19"/>
          <p:cNvSpPr txBox="1"/>
          <p:nvPr/>
        </p:nvSpPr>
        <p:spPr>
          <a:xfrm>
            <a:off x="7022799" y="223798"/>
            <a:ext cx="1324365" cy="369332"/>
          </a:xfrm>
          <a:prstGeom prst="rect">
            <a:avLst/>
          </a:prstGeom>
          <a:noFill/>
          <a:ln w="28575">
            <a:solidFill>
              <a:schemeClr val="tx1"/>
            </a:solidFill>
          </a:ln>
        </p:spPr>
        <p:txBody>
          <a:bodyPr wrap="square" rtlCol="0">
            <a:spAutoFit/>
          </a:bodyPr>
          <a:lstStyle/>
          <a:p>
            <a:r>
              <a:rPr lang="en-US" b="1" dirty="0"/>
              <a:t>Handout 5</a:t>
            </a:r>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25</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8400" y="1341158"/>
            <a:ext cx="6887332" cy="545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98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4855" y="3094891"/>
            <a:ext cx="7987148" cy="2391511"/>
          </a:xfrm>
          <a:solidFill>
            <a:schemeClr val="tx2"/>
          </a:solidFill>
        </p:spPr>
        <p:txBody>
          <a:bodyPr/>
          <a:lstStyle/>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endParaRPr lang="en-US" sz="4400" b="1" dirty="0">
              <a:solidFill>
                <a:schemeClr val="bg1"/>
              </a:solidFill>
              <a:latin typeface="+mj-lt"/>
            </a:endParaRPr>
          </a:p>
          <a:p>
            <a:r>
              <a:rPr lang="en-US" sz="4000" b="1" dirty="0">
                <a:solidFill>
                  <a:schemeClr val="bg1"/>
                </a:solidFill>
              </a:rPr>
              <a:t>   </a:t>
            </a:r>
          </a:p>
          <a:p>
            <a:r>
              <a:rPr lang="en-US" sz="4000" b="1" dirty="0">
                <a:solidFill>
                  <a:schemeClr val="bg1"/>
                </a:solidFill>
              </a:rPr>
              <a:t>  2. Supporting children’s language development in the home language and in English                                </a:t>
            </a:r>
            <a:endParaRPr lang="en-US" sz="4000" b="1" dirty="0"/>
          </a:p>
        </p:txBody>
      </p:sp>
      <p:sp>
        <p:nvSpPr>
          <p:cNvPr id="2" name="Slide Number Placeholder 1"/>
          <p:cNvSpPr>
            <a:spLocks noGrp="1"/>
          </p:cNvSpPr>
          <p:nvPr>
            <p:ph type="sldNum" sz="quarter" idx="12"/>
          </p:nvPr>
        </p:nvSpPr>
        <p:spPr/>
        <p:txBody>
          <a:bodyPr/>
          <a:lstStyle/>
          <a:p>
            <a:pPr>
              <a:defRPr/>
            </a:pPr>
            <a:fld id="{FAB64665-7B2A-4FD8-9463-45638A5E0670}" type="slidenum">
              <a:rPr lang="en-US" sz="1400" smtClean="0"/>
              <a:pPr>
                <a:defRPr/>
              </a:pPr>
              <a:t>26</a:t>
            </a:fld>
            <a:endParaRPr lang="en-US" sz="1400" b="0" dirty="0"/>
          </a:p>
        </p:txBody>
      </p:sp>
    </p:spTree>
    <p:extLst>
      <p:ext uri="{BB962C8B-B14F-4D97-AF65-F5344CB8AC3E}">
        <p14:creationId xmlns:p14="http://schemas.microsoft.com/office/powerpoint/2010/main" val="194755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Strategies for Language Development to Use at Home</a:t>
            </a:r>
          </a:p>
        </p:txBody>
      </p:sp>
      <p:sp>
        <p:nvSpPr>
          <p:cNvPr id="3" name="Content Placeholder 2"/>
          <p:cNvSpPr>
            <a:spLocks noGrp="1"/>
          </p:cNvSpPr>
          <p:nvPr>
            <p:ph idx="1"/>
          </p:nvPr>
        </p:nvSpPr>
        <p:spPr/>
        <p:txBody>
          <a:bodyPr/>
          <a:lstStyle/>
          <a:p>
            <a:pPr marL="628650" lvl="0" indent="-514350">
              <a:buFont typeface="+mj-lt"/>
              <a:buAutoNum type="arabicPeriod"/>
            </a:pPr>
            <a:r>
              <a:rPr lang="en-US" sz="2800" dirty="0"/>
              <a:t>Encourage children to use the home language. This will not interfere with learning English.</a:t>
            </a:r>
          </a:p>
          <a:p>
            <a:pPr marL="628650" lvl="0" indent="-514350">
              <a:buFont typeface="+mj-lt"/>
              <a:buAutoNum type="arabicPeriod"/>
            </a:pPr>
            <a:endParaRPr lang="en-US" sz="1400" dirty="0"/>
          </a:p>
          <a:p>
            <a:pPr marL="628650" lvl="0" indent="-514350">
              <a:buFont typeface="+mj-lt"/>
              <a:buAutoNum type="arabicPeriod"/>
            </a:pPr>
            <a:r>
              <a:rPr lang="en-US" sz="2800" dirty="0"/>
              <a:t>As you read to children or talk with them, pause to let them ask questions, make comments, and complete ideas. Seek out your child’s opinion. For example, ask, “What do you think we need to do?”</a:t>
            </a:r>
          </a:p>
          <a:p>
            <a:pPr marL="628650" indent="-514350">
              <a:buFont typeface="+mj-lt"/>
              <a:buAutoNum type="arabicPeriod"/>
            </a:pPr>
            <a:endParaRPr lang="en-US" sz="1400" dirty="0"/>
          </a:p>
          <a:p>
            <a:pPr marL="628650" lvl="0" indent="-514350">
              <a:buFont typeface="+mj-lt"/>
              <a:buAutoNum type="arabicPeriod"/>
            </a:pPr>
            <a:r>
              <a:rPr lang="en-US" sz="2800" dirty="0"/>
              <a:t>Talk daily about everyday events and activities. </a:t>
            </a:r>
          </a:p>
          <a:p>
            <a:pPr marL="628650" indent="-514350">
              <a:buFont typeface="+mj-lt"/>
              <a:buAutoNum type="arabicPeriod"/>
            </a:pPr>
            <a:endParaRPr lang="en-US" sz="2800" dirty="0"/>
          </a:p>
          <a:p>
            <a:pPr marL="628650" lvl="0" indent="-514350">
              <a:buFont typeface="+mj-lt"/>
              <a:buAutoNum type="arabicPeriod"/>
            </a:pPr>
            <a:endParaRPr lang="en-US" sz="2800" dirty="0"/>
          </a:p>
          <a:p>
            <a:endParaRPr lang="en-US" sz="2800" dirty="0"/>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27</a:t>
            </a:fld>
            <a:endParaRPr lang="en-US"/>
          </a:p>
        </p:txBody>
      </p:sp>
      <p:sp>
        <p:nvSpPr>
          <p:cNvPr id="5" name="TextBox 4"/>
          <p:cNvSpPr txBox="1"/>
          <p:nvPr/>
        </p:nvSpPr>
        <p:spPr>
          <a:xfrm>
            <a:off x="7022799" y="90501"/>
            <a:ext cx="1324365" cy="369332"/>
          </a:xfrm>
          <a:prstGeom prst="rect">
            <a:avLst/>
          </a:prstGeom>
          <a:noFill/>
          <a:ln w="28575">
            <a:solidFill>
              <a:schemeClr val="tx1"/>
            </a:solidFill>
          </a:ln>
        </p:spPr>
        <p:txBody>
          <a:bodyPr wrap="square" rtlCol="0">
            <a:spAutoFit/>
          </a:bodyPr>
          <a:lstStyle/>
          <a:p>
            <a:r>
              <a:rPr lang="en-US" b="1" dirty="0"/>
              <a:t>Handout 6</a:t>
            </a:r>
          </a:p>
        </p:txBody>
      </p:sp>
    </p:spTree>
    <p:extLst>
      <p:ext uri="{BB962C8B-B14F-4D97-AF65-F5344CB8AC3E}">
        <p14:creationId xmlns:p14="http://schemas.microsoft.com/office/powerpoint/2010/main" val="3626781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06956" y="382225"/>
            <a:ext cx="8124270" cy="1143000"/>
          </a:xfrm>
        </p:spPr>
        <p:txBody>
          <a:bodyPr/>
          <a:lstStyle/>
          <a:p>
            <a:pPr algn="ctr"/>
            <a:br>
              <a:rPr lang="en-US" sz="3600" b="1" dirty="0"/>
            </a:br>
            <a:r>
              <a:rPr lang="en-US" sz="3600" b="1" dirty="0"/>
              <a:t>Practicing Constructive Conversation Skills at Home</a:t>
            </a:r>
            <a:br>
              <a:rPr lang="en-US" sz="3600" b="1" dirty="0"/>
            </a:br>
            <a:endParaRPr lang="en-US" sz="3600" b="1" dirty="0">
              <a:solidFill>
                <a:srgbClr val="FF0000"/>
              </a:solidFill>
            </a:endParaRPr>
          </a:p>
        </p:txBody>
      </p:sp>
      <p:sp>
        <p:nvSpPr>
          <p:cNvPr id="20" name="TextBox 19"/>
          <p:cNvSpPr txBox="1"/>
          <p:nvPr/>
        </p:nvSpPr>
        <p:spPr>
          <a:xfrm>
            <a:off x="7010400" y="90501"/>
            <a:ext cx="1324365" cy="369332"/>
          </a:xfrm>
          <a:prstGeom prst="rect">
            <a:avLst/>
          </a:prstGeom>
          <a:noFill/>
          <a:ln w="28575">
            <a:solidFill>
              <a:schemeClr val="tx1"/>
            </a:solidFill>
          </a:ln>
        </p:spPr>
        <p:txBody>
          <a:bodyPr wrap="square" rtlCol="0">
            <a:spAutoFit/>
          </a:bodyPr>
          <a:lstStyle/>
          <a:p>
            <a:r>
              <a:rPr lang="en-US" b="1" dirty="0"/>
              <a:t>Handout 7</a:t>
            </a:r>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28</a:t>
            </a:fld>
            <a:endParaRPr lang="en-US"/>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09201" y="1600200"/>
            <a:ext cx="371599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697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How do you know if your child is making good progress?</a:t>
            </a:r>
          </a:p>
        </p:txBody>
      </p:sp>
      <p:sp>
        <p:nvSpPr>
          <p:cNvPr id="3" name="Content Placeholder 2"/>
          <p:cNvSpPr>
            <a:spLocks noGrp="1"/>
          </p:cNvSpPr>
          <p:nvPr>
            <p:ph idx="1"/>
          </p:nvPr>
        </p:nvSpPr>
        <p:spPr>
          <a:xfrm>
            <a:off x="360892" y="1600200"/>
            <a:ext cx="8170334" cy="4800600"/>
          </a:xfrm>
        </p:spPr>
        <p:txBody>
          <a:bodyPr/>
          <a:lstStyle/>
          <a:p>
            <a:pPr marL="628650" indent="-514350">
              <a:buFont typeface="+mj-lt"/>
              <a:buAutoNum type="arabicPeriod"/>
            </a:pPr>
            <a:r>
              <a:rPr lang="en-US" sz="2800" dirty="0"/>
              <a:t>Communicate with teachers.</a:t>
            </a:r>
          </a:p>
          <a:p>
            <a:pPr marL="628650" indent="-514350">
              <a:buFont typeface="+mj-lt"/>
              <a:buAutoNum type="arabicPeriod"/>
            </a:pPr>
            <a:endParaRPr lang="en-US" sz="2800" dirty="0"/>
          </a:p>
          <a:p>
            <a:pPr marL="628650" indent="-514350">
              <a:buFont typeface="+mj-lt"/>
              <a:buAutoNum type="arabicPeriod"/>
            </a:pPr>
            <a:r>
              <a:rPr lang="en-US" sz="2800" dirty="0"/>
              <a:t>Ask for additional meetings with teachers if you have concerns.</a:t>
            </a:r>
          </a:p>
          <a:p>
            <a:pPr marL="628650" indent="-514350">
              <a:buFont typeface="+mj-lt"/>
              <a:buAutoNum type="arabicPeriod"/>
            </a:pPr>
            <a:endParaRPr lang="en-US" sz="2800" dirty="0"/>
          </a:p>
          <a:p>
            <a:pPr marL="628650" indent="-514350">
              <a:buFont typeface="+mj-lt"/>
              <a:buAutoNum type="arabicPeriod"/>
            </a:pPr>
            <a:r>
              <a:rPr lang="en-US" sz="2800" dirty="0"/>
              <a:t>Talk to the EL Designee and/or counselors.</a:t>
            </a:r>
          </a:p>
          <a:p>
            <a:pPr marL="628650" indent="-514350">
              <a:buFont typeface="+mj-lt"/>
              <a:buAutoNum type="arabicPeriod"/>
            </a:pPr>
            <a:endParaRPr lang="en-US" sz="2800" dirty="0"/>
          </a:p>
          <a:p>
            <a:pPr marL="628650" indent="-514350">
              <a:buFont typeface="+mj-lt"/>
              <a:buAutoNum type="arabicPeriod"/>
            </a:pPr>
            <a:r>
              <a:rPr lang="en-US" sz="2800" dirty="0"/>
              <a:t>Use the Taking Action form.</a:t>
            </a:r>
          </a:p>
          <a:p>
            <a:pPr marL="628650" indent="-514350">
              <a:buFont typeface="+mj-lt"/>
              <a:buAutoNum type="arabicPeriod"/>
            </a:pPr>
            <a:endParaRPr lang="en-US" sz="2800" dirty="0"/>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29</a:t>
            </a:fld>
            <a:endParaRPr lang="en-US"/>
          </a:p>
        </p:txBody>
      </p:sp>
      <p:pic>
        <p:nvPicPr>
          <p:cNvPr id="3074" name="Picture 2" descr="C:\Users\angie.perez\AppData\Local\Microsoft\Windows\Temporary Internet Files\Content.IE5\V0U5B025\Quality-Checklis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932" y="1083733"/>
            <a:ext cx="1951694" cy="1419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22799" y="184666"/>
            <a:ext cx="1324365" cy="369332"/>
          </a:xfrm>
          <a:prstGeom prst="rect">
            <a:avLst/>
          </a:prstGeom>
          <a:noFill/>
          <a:ln w="28575">
            <a:solidFill>
              <a:schemeClr val="tx1"/>
            </a:solidFill>
          </a:ln>
        </p:spPr>
        <p:txBody>
          <a:bodyPr wrap="square" rtlCol="0">
            <a:spAutoFit/>
          </a:bodyPr>
          <a:lstStyle/>
          <a:p>
            <a:r>
              <a:rPr lang="en-US" b="1" dirty="0"/>
              <a:t>Handout 8</a:t>
            </a:r>
          </a:p>
        </p:txBody>
      </p:sp>
    </p:spTree>
    <p:extLst>
      <p:ext uri="{BB962C8B-B14F-4D97-AF65-F5344CB8AC3E}">
        <p14:creationId xmlns:p14="http://schemas.microsoft.com/office/powerpoint/2010/main" val="56853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00545" y="2630952"/>
            <a:ext cx="7987148" cy="2661141"/>
          </a:xfrm>
          <a:solidFill>
            <a:schemeClr val="tx2"/>
          </a:solidFill>
        </p:spPr>
        <p:txBody>
          <a:bodyPr/>
          <a:lstStyle/>
          <a:p>
            <a:r>
              <a:rPr lang="en-US" sz="4000" b="1" dirty="0">
                <a:solidFill>
                  <a:schemeClr val="bg1"/>
                </a:solidFill>
              </a:rPr>
              <a:t>1.  Understanding English Language Development (ELD)  and the California ELD Standards (CA ELD Standards) </a:t>
            </a:r>
          </a:p>
        </p:txBody>
      </p:sp>
      <p:sp>
        <p:nvSpPr>
          <p:cNvPr id="2" name="Slide Number Placeholder 1"/>
          <p:cNvSpPr>
            <a:spLocks noGrp="1"/>
          </p:cNvSpPr>
          <p:nvPr>
            <p:ph type="sldNum" sz="quarter" idx="12"/>
          </p:nvPr>
        </p:nvSpPr>
        <p:spPr/>
        <p:txBody>
          <a:bodyPr/>
          <a:lstStyle/>
          <a:p>
            <a:pPr>
              <a:defRPr/>
            </a:pPr>
            <a:fld id="{FAB64665-7B2A-4FD8-9463-45638A5E0670}" type="slidenum">
              <a:rPr lang="en-US" sz="1400" smtClean="0"/>
              <a:pPr>
                <a:defRPr/>
              </a:pPr>
              <a:t>3</a:t>
            </a:fld>
            <a:endParaRPr lang="en-US" sz="1400" b="0" dirty="0"/>
          </a:p>
        </p:txBody>
      </p:sp>
    </p:spTree>
    <p:extLst>
      <p:ext uri="{BB962C8B-B14F-4D97-AF65-F5344CB8AC3E}">
        <p14:creationId xmlns:p14="http://schemas.microsoft.com/office/powerpoint/2010/main" val="168805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Reflection</a:t>
            </a:r>
          </a:p>
        </p:txBody>
      </p:sp>
      <p:sp>
        <p:nvSpPr>
          <p:cNvPr id="3" name="Content Placeholder 2"/>
          <p:cNvSpPr>
            <a:spLocks noGrp="1"/>
          </p:cNvSpPr>
          <p:nvPr>
            <p:ph idx="1"/>
          </p:nvPr>
        </p:nvSpPr>
        <p:spPr/>
        <p:txBody>
          <a:bodyPr/>
          <a:lstStyle/>
          <a:p>
            <a:pPr marL="114300" indent="0">
              <a:buNone/>
            </a:pPr>
            <a:r>
              <a:rPr lang="en-US" sz="2800" dirty="0"/>
              <a:t>“…it is up to you to create a warm and comfortable environment in which your child can grow to learn the complexities of language. The communication skills that your child learns early in life will be the foundation for his or her communication abilities for the future. Strong language skills are an asset that will promote a lifetime of effective communication.”</a:t>
            </a:r>
            <a:r>
              <a:rPr lang="en-US" sz="2800" i="1" dirty="0"/>
              <a:t> </a:t>
            </a:r>
          </a:p>
          <a:p>
            <a:pPr marL="114300" indent="0">
              <a:buNone/>
            </a:pPr>
            <a:endParaRPr lang="en-US" sz="2800" i="1" dirty="0"/>
          </a:p>
          <a:p>
            <a:pPr marL="114300" indent="0">
              <a:buNone/>
            </a:pPr>
            <a:r>
              <a:rPr lang="en-US" sz="2000" i="1" dirty="0"/>
              <a:t>By Leonardo De </a:t>
            </a:r>
            <a:r>
              <a:rPr lang="en-US" sz="2000" i="1" dirty="0" err="1"/>
              <a:t>Valoes</a:t>
            </a:r>
            <a:r>
              <a:rPr lang="en-US" sz="2000" i="1" dirty="0"/>
              <a:t>, Adjunct Faculty 2014</a:t>
            </a:r>
            <a:endParaRPr lang="en-US" sz="2000" dirty="0"/>
          </a:p>
          <a:p>
            <a:pPr marL="114300" indent="0">
              <a:buNone/>
            </a:pPr>
            <a:endParaRPr lang="en-US" sz="2800" dirty="0"/>
          </a:p>
          <a:p>
            <a:pPr marL="114300" indent="0">
              <a:buNone/>
            </a:pPr>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ED218444-2245-48DF-B345-47CFA685CD2F}" type="slidenum">
              <a:rPr lang="en-US" smtClean="0"/>
              <a:pPr>
                <a:defRPr/>
              </a:pPr>
              <a:t>30</a:t>
            </a:fld>
            <a:endParaRPr lang="en-US"/>
          </a:p>
        </p:txBody>
      </p:sp>
      <p:pic>
        <p:nvPicPr>
          <p:cNvPr id="2050" name="Picture 2" descr="Culture around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69333"/>
            <a:ext cx="20764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4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latin typeface="Bella Donna" panose="03000502030604030003" pitchFamily="66" charset="0"/>
              </a:rPr>
              <a:t>For all you do,</a:t>
            </a:r>
          </a:p>
        </p:txBody>
      </p:sp>
      <p:sp>
        <p:nvSpPr>
          <p:cNvPr id="4" name="Content Placeholder 3"/>
          <p:cNvSpPr>
            <a:spLocks noGrp="1"/>
          </p:cNvSpPr>
          <p:nvPr>
            <p:ph idx="1"/>
          </p:nvPr>
        </p:nvSpPr>
        <p:spPr/>
        <p:txBody>
          <a:bodyPr/>
          <a:lstStyle/>
          <a:p>
            <a:pPr marL="114300" indent="0">
              <a:buNone/>
            </a:pPr>
            <a:r>
              <a:rPr lang="en-US" sz="8000" dirty="0">
                <a:latin typeface="Bella Donna" panose="03000502030604030003" pitchFamily="66" charset="0"/>
              </a:rPr>
              <a:t>We Appreciate you!</a:t>
            </a:r>
          </a:p>
          <a:p>
            <a:pPr marL="114300" indent="0" algn="r">
              <a:buNone/>
            </a:pPr>
            <a:endParaRPr lang="en-US" dirty="0"/>
          </a:p>
          <a:p>
            <a:pPr marL="114300" indent="0" algn="r">
              <a:buNone/>
            </a:pPr>
            <a:endParaRPr lang="en-US" dirty="0"/>
          </a:p>
          <a:p>
            <a:pPr marL="114300" indent="0" algn="r">
              <a:buNone/>
            </a:pPr>
            <a:endParaRPr lang="en-US" dirty="0"/>
          </a:p>
          <a:p>
            <a:pPr marL="114300" indent="0" algn="r">
              <a:buNone/>
            </a:pPr>
            <a:endParaRPr lang="en-US" dirty="0"/>
          </a:p>
          <a:p>
            <a:pPr marL="114300" indent="0" algn="r">
              <a:buNone/>
            </a:pPr>
            <a:endParaRPr lang="en-US" sz="1800" dirty="0">
              <a:latin typeface="Bella Donna" panose="03000502030604030003" pitchFamily="66" charset="0"/>
            </a:endParaRPr>
          </a:p>
          <a:p>
            <a:pPr marL="114300" indent="0" algn="r">
              <a:buNone/>
            </a:pPr>
            <a:r>
              <a:rPr lang="en-US" sz="6600" dirty="0">
                <a:latin typeface="Bella Donna" panose="03000502030604030003" pitchFamily="66" charset="0"/>
              </a:rPr>
              <a:t>Thank you for your participation.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016" y="2748491"/>
            <a:ext cx="2923117" cy="228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58674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Grounding Activity</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81593" y="4221893"/>
            <a:ext cx="2376109" cy="237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77" y="1764946"/>
            <a:ext cx="2185511" cy="218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Language learning quote: Knowledge of languages is the doorway to wisdom. Roger Ba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351" y="1672777"/>
            <a:ext cx="2549116" cy="25491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4</a:t>
            </a:fld>
            <a:endParaRPr lang="en-US"/>
          </a:p>
        </p:txBody>
      </p:sp>
      <p:pic>
        <p:nvPicPr>
          <p:cNvPr id="10" name="Picture 9" descr="Importance of Language"/>
          <p:cNvPicPr/>
          <p:nvPr/>
        </p:nvPicPr>
        <p:blipFill>
          <a:blip r:embed="rId6">
            <a:extLst>
              <a:ext uri="{28A0092B-C50C-407E-A947-70E740481C1C}">
                <a14:useLocalDpi xmlns:a14="http://schemas.microsoft.com/office/drawing/2010/main" val="0"/>
              </a:ext>
            </a:extLst>
          </a:blip>
          <a:srcRect/>
          <a:stretch>
            <a:fillRect/>
          </a:stretch>
        </p:blipFill>
        <p:spPr bwMode="auto">
          <a:xfrm>
            <a:off x="3811184" y="2551157"/>
            <a:ext cx="1557866" cy="1284245"/>
          </a:xfrm>
          <a:prstGeom prst="rect">
            <a:avLst/>
          </a:prstGeom>
          <a:noFill/>
          <a:ln>
            <a:noFill/>
          </a:ln>
        </p:spPr>
      </p:pic>
    </p:spTree>
    <p:extLst>
      <p:ext uri="{BB962C8B-B14F-4D97-AF65-F5344CB8AC3E}">
        <p14:creationId xmlns:p14="http://schemas.microsoft.com/office/powerpoint/2010/main" val="22564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Why is  language important?</a:t>
            </a:r>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5</a:t>
            </a:fld>
            <a:endParaRPr lang="en-US"/>
          </a:p>
        </p:txBody>
      </p:sp>
      <p:pic>
        <p:nvPicPr>
          <p:cNvPr id="1026" name="Picture 2" descr="C:\Users\angie.perez\AppData\Local\Microsoft\Windows\Temporary Internet Files\Content.IE5\1G1R3JER\interpersonal-communica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984" y="1211599"/>
            <a:ext cx="1220870" cy="988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gie.perez\AppData\Local\Microsoft\Windows\Temporary Internet Files\Content.IE5\1R39M17A\emoticons-154050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24" y="2078960"/>
            <a:ext cx="1085986" cy="122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gie.perez\AppData\Local\Microsoft\Windows\Temporary Internet Files\Content.IE5\1R39M17A\brain-cog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1999" y="3097391"/>
            <a:ext cx="1245650" cy="12420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gie.perez\AppData\Local\Microsoft\Windows\Temporary Internet Files\Content.IE5\1R39M17A\Problem%20Solving[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47" y="4394305"/>
            <a:ext cx="1427307" cy="950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ngie.perez\AppData\Local\Microsoft\Windows\Temporary Internet Files\Content.IE5\1R39M17A\culture_danc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2157" y="5532045"/>
            <a:ext cx="1122525" cy="1026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134" y="1459831"/>
            <a:ext cx="5481008" cy="492443"/>
          </a:xfrm>
          <a:prstGeom prst="rect">
            <a:avLst/>
          </a:prstGeom>
          <a:noFill/>
        </p:spPr>
        <p:txBody>
          <a:bodyPr wrap="square" rtlCol="0">
            <a:spAutoFit/>
          </a:bodyPr>
          <a:lstStyle/>
          <a:p>
            <a:r>
              <a:rPr lang="en-US" sz="2600" dirty="0">
                <a:cs typeface="Arial" panose="020B0604020202020204" pitchFamily="34" charset="0"/>
              </a:rPr>
              <a:t>essential for communication </a:t>
            </a:r>
            <a:endParaRPr lang="en-US" sz="2600" dirty="0"/>
          </a:p>
        </p:txBody>
      </p:sp>
      <p:sp>
        <p:nvSpPr>
          <p:cNvPr id="12" name="TextBox 11"/>
          <p:cNvSpPr txBox="1"/>
          <p:nvPr/>
        </p:nvSpPr>
        <p:spPr>
          <a:xfrm>
            <a:off x="644524" y="3563608"/>
            <a:ext cx="7029972" cy="492443"/>
          </a:xfrm>
          <a:prstGeom prst="rect">
            <a:avLst/>
          </a:prstGeom>
          <a:noFill/>
        </p:spPr>
        <p:txBody>
          <a:bodyPr wrap="square" rtlCol="0">
            <a:spAutoFit/>
          </a:bodyPr>
          <a:lstStyle/>
          <a:p>
            <a:r>
              <a:rPr lang="en-US" sz="2600" dirty="0">
                <a:cs typeface="Arial" panose="020B0604020202020204" pitchFamily="34" charset="0"/>
              </a:rPr>
              <a:t>allows us to reveal higher intellectual processes </a:t>
            </a:r>
            <a:endParaRPr lang="en-US" sz="2600" dirty="0"/>
          </a:p>
        </p:txBody>
      </p:sp>
      <p:sp>
        <p:nvSpPr>
          <p:cNvPr id="13" name="TextBox 12"/>
          <p:cNvSpPr txBox="1"/>
          <p:nvPr/>
        </p:nvSpPr>
        <p:spPr>
          <a:xfrm>
            <a:off x="2063750" y="2480448"/>
            <a:ext cx="5904977" cy="492443"/>
          </a:xfrm>
          <a:prstGeom prst="rect">
            <a:avLst/>
          </a:prstGeom>
          <a:noFill/>
        </p:spPr>
        <p:txBody>
          <a:bodyPr wrap="square" rtlCol="0">
            <a:spAutoFit/>
          </a:bodyPr>
          <a:lstStyle/>
          <a:p>
            <a:pPr marL="571500" indent="-571500"/>
            <a:r>
              <a:rPr lang="en-US" sz="2600" dirty="0">
                <a:cs typeface="Arial" panose="020B0604020202020204" pitchFamily="34" charset="0"/>
              </a:rPr>
              <a:t>convey inner thoughts and emotions </a:t>
            </a:r>
          </a:p>
        </p:txBody>
      </p:sp>
      <p:sp>
        <p:nvSpPr>
          <p:cNvPr id="14" name="TextBox 13"/>
          <p:cNvSpPr txBox="1"/>
          <p:nvPr/>
        </p:nvSpPr>
        <p:spPr>
          <a:xfrm>
            <a:off x="1501254" y="4729611"/>
            <a:ext cx="7029972" cy="492443"/>
          </a:xfrm>
          <a:prstGeom prst="rect">
            <a:avLst/>
          </a:prstGeom>
          <a:noFill/>
        </p:spPr>
        <p:txBody>
          <a:bodyPr wrap="square" rtlCol="0">
            <a:spAutoFit/>
          </a:bodyPr>
          <a:lstStyle/>
          <a:p>
            <a:pPr marL="571500" indent="-571500"/>
            <a:r>
              <a:rPr lang="en-US" sz="2600" dirty="0">
                <a:cs typeface="Arial" panose="020B0604020202020204" pitchFamily="34" charset="0"/>
              </a:rPr>
              <a:t>to make sense of complex and abstract thought</a:t>
            </a:r>
          </a:p>
        </p:txBody>
      </p:sp>
      <p:sp>
        <p:nvSpPr>
          <p:cNvPr id="15" name="TextBox 14"/>
          <p:cNvSpPr txBox="1"/>
          <p:nvPr/>
        </p:nvSpPr>
        <p:spPr>
          <a:xfrm>
            <a:off x="1207022" y="5752812"/>
            <a:ext cx="5904977" cy="492443"/>
          </a:xfrm>
          <a:prstGeom prst="rect">
            <a:avLst/>
          </a:prstGeom>
          <a:noFill/>
        </p:spPr>
        <p:txBody>
          <a:bodyPr wrap="square" rtlCol="0">
            <a:spAutoFit/>
          </a:bodyPr>
          <a:lstStyle/>
          <a:p>
            <a:pPr marL="571500" indent="-571500"/>
            <a:r>
              <a:rPr lang="en-US" sz="2600" dirty="0">
                <a:cs typeface="Arial" panose="020B0604020202020204" pitchFamily="34" charset="0"/>
              </a:rPr>
              <a:t>maintain culture</a:t>
            </a:r>
          </a:p>
        </p:txBody>
      </p:sp>
    </p:spTree>
    <p:extLst>
      <p:ext uri="{BB962C8B-B14F-4D97-AF65-F5344CB8AC3E}">
        <p14:creationId xmlns:p14="http://schemas.microsoft.com/office/powerpoint/2010/main" val="18601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000" fill="hold"/>
                                        <p:tgtEl>
                                          <p:spTgt spid="1026"/>
                                        </p:tgtEl>
                                        <p:attrNameLst>
                                          <p:attrName>ppt_x</p:attrName>
                                        </p:attrNameLst>
                                      </p:cBhvr>
                                      <p:tavLst>
                                        <p:tav tm="0">
                                          <p:val>
                                            <p:strVal val="#ppt_x"/>
                                          </p:val>
                                        </p:tav>
                                        <p:tav tm="100000">
                                          <p:val>
                                            <p:strVal val="#ppt_x"/>
                                          </p:val>
                                        </p:tav>
                                      </p:tavLst>
                                    </p:anim>
                                    <p:anim calcmode="lin" valueType="num">
                                      <p:cBhvr additive="base">
                                        <p:cTn id="12"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1000" fill="hold"/>
                                        <p:tgtEl>
                                          <p:spTgt spid="1027"/>
                                        </p:tgtEl>
                                        <p:attrNameLst>
                                          <p:attrName>ppt_x</p:attrName>
                                        </p:attrNameLst>
                                      </p:cBhvr>
                                      <p:tavLst>
                                        <p:tav tm="0">
                                          <p:val>
                                            <p:strVal val="#ppt_x"/>
                                          </p:val>
                                        </p:tav>
                                        <p:tav tm="100000">
                                          <p:val>
                                            <p:strVal val="#ppt_x"/>
                                          </p:val>
                                        </p:tav>
                                      </p:tavLst>
                                    </p:anim>
                                    <p:anim calcmode="lin" valueType="num">
                                      <p:cBhvr additive="base">
                                        <p:cTn id="22"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1000" fill="hold"/>
                                        <p:tgtEl>
                                          <p:spTgt spid="1030"/>
                                        </p:tgtEl>
                                        <p:attrNameLst>
                                          <p:attrName>ppt_x</p:attrName>
                                        </p:attrNameLst>
                                      </p:cBhvr>
                                      <p:tavLst>
                                        <p:tav tm="0">
                                          <p:val>
                                            <p:strVal val="#ppt_x"/>
                                          </p:val>
                                        </p:tav>
                                        <p:tav tm="100000">
                                          <p:val>
                                            <p:strVal val="#ppt_x"/>
                                          </p:val>
                                        </p:tav>
                                      </p:tavLst>
                                    </p:anim>
                                    <p:anim calcmode="lin" valueType="num">
                                      <p:cBhvr additive="base">
                                        <p:cTn id="32" dur="10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1000" fill="hold"/>
                                        <p:tgtEl>
                                          <p:spTgt spid="1031"/>
                                        </p:tgtEl>
                                        <p:attrNameLst>
                                          <p:attrName>ppt_x</p:attrName>
                                        </p:attrNameLst>
                                      </p:cBhvr>
                                      <p:tavLst>
                                        <p:tav tm="0">
                                          <p:val>
                                            <p:strVal val="#ppt_x"/>
                                          </p:val>
                                        </p:tav>
                                        <p:tav tm="100000">
                                          <p:val>
                                            <p:strVal val="#ppt_x"/>
                                          </p:val>
                                        </p:tav>
                                      </p:tavLst>
                                    </p:anim>
                                    <p:anim calcmode="lin" valueType="num">
                                      <p:cBhvr additive="base">
                                        <p:cTn id="38" dur="1000" fill="hold"/>
                                        <p:tgtEl>
                                          <p:spTgt spid="10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ppt_x"/>
                                          </p:val>
                                        </p:tav>
                                        <p:tav tm="100000">
                                          <p:val>
                                            <p:strVal val="#ppt_x"/>
                                          </p:val>
                                        </p:tav>
                                      </p:tavLst>
                                    </p:anim>
                                    <p:anim calcmode="lin" valueType="num">
                                      <p:cBhvr additive="base">
                                        <p:cTn id="4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32"/>
                                        </p:tgtEl>
                                        <p:attrNameLst>
                                          <p:attrName>style.visibility</p:attrName>
                                        </p:attrNameLst>
                                      </p:cBhvr>
                                      <p:to>
                                        <p:strVal val="visible"/>
                                      </p:to>
                                    </p:set>
                                    <p:anim calcmode="lin" valueType="num">
                                      <p:cBhvr additive="base">
                                        <p:cTn id="51" dur="1000" fill="hold"/>
                                        <p:tgtEl>
                                          <p:spTgt spid="1032"/>
                                        </p:tgtEl>
                                        <p:attrNameLst>
                                          <p:attrName>ppt_x</p:attrName>
                                        </p:attrNameLst>
                                      </p:cBhvr>
                                      <p:tavLst>
                                        <p:tav tm="0">
                                          <p:val>
                                            <p:strVal val="#ppt_x"/>
                                          </p:val>
                                        </p:tav>
                                        <p:tav tm="100000">
                                          <p:val>
                                            <p:strVal val="#ppt_x"/>
                                          </p:val>
                                        </p:tav>
                                      </p:tavLst>
                                    </p:anim>
                                    <p:anim calcmode="lin" valueType="num">
                                      <p:cBhvr additive="base">
                                        <p:cTn id="52" dur="10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ltLang="en-US" sz="3600" b="1" dirty="0"/>
              <a:t>Why is it important to maintain the home language?</a:t>
            </a:r>
          </a:p>
        </p:txBody>
      </p:sp>
      <p:sp>
        <p:nvSpPr>
          <p:cNvPr id="530435" name="Rectangle 3"/>
          <p:cNvSpPr>
            <a:spLocks noGrp="1" noChangeArrowheads="1"/>
          </p:cNvSpPr>
          <p:nvPr>
            <p:ph idx="1"/>
          </p:nvPr>
        </p:nvSpPr>
        <p:spPr>
          <a:xfrm>
            <a:off x="635000" y="1849967"/>
            <a:ext cx="7831667" cy="4800600"/>
          </a:xfrm>
        </p:spPr>
        <p:txBody>
          <a:bodyPr/>
          <a:lstStyle/>
          <a:p>
            <a:pPr marL="628650" indent="-514350">
              <a:buFont typeface="+mj-lt"/>
              <a:buAutoNum type="arabicPeriod"/>
            </a:pPr>
            <a:r>
              <a:rPr lang="en-US" sz="2400" b="1" i="1" dirty="0"/>
              <a:t>Personal:</a:t>
            </a:r>
            <a:r>
              <a:rPr lang="en-US" sz="2400" dirty="0"/>
              <a:t>  critical to identity</a:t>
            </a:r>
          </a:p>
          <a:p>
            <a:pPr marL="628650" indent="-514350">
              <a:buFont typeface="+mj-lt"/>
              <a:buAutoNum type="arabicPeriod"/>
            </a:pPr>
            <a:endParaRPr lang="en-US" sz="2400" dirty="0"/>
          </a:p>
          <a:p>
            <a:pPr marL="628650" indent="-514350">
              <a:buFont typeface="+mj-lt"/>
              <a:buAutoNum type="arabicPeriod"/>
            </a:pPr>
            <a:r>
              <a:rPr lang="en-US" sz="2400" b="1" i="1" dirty="0"/>
              <a:t>Social:</a:t>
            </a:r>
            <a:r>
              <a:rPr lang="en-US" sz="2400" dirty="0"/>
              <a:t>  links to family and community members</a:t>
            </a:r>
          </a:p>
          <a:p>
            <a:pPr marL="628650" indent="-514350">
              <a:buFont typeface="+mj-lt"/>
              <a:buAutoNum type="arabicPeriod"/>
            </a:pPr>
            <a:endParaRPr lang="en-US" sz="2400" b="1" i="1" dirty="0"/>
          </a:p>
          <a:p>
            <a:pPr marL="628650" indent="-514350">
              <a:buFont typeface="+mj-lt"/>
              <a:buAutoNum type="arabicPeriod"/>
            </a:pPr>
            <a:r>
              <a:rPr lang="en-US" sz="2400" b="1" i="1" dirty="0"/>
              <a:t>Educational: </a:t>
            </a:r>
            <a:r>
              <a:rPr lang="en-US" sz="2400" dirty="0"/>
              <a:t> high academic achievement </a:t>
            </a:r>
          </a:p>
          <a:p>
            <a:pPr marL="628650" indent="-514350">
              <a:buFont typeface="+mj-lt"/>
              <a:buAutoNum type="arabicPeriod"/>
            </a:pPr>
            <a:endParaRPr lang="en-US" sz="2400" dirty="0"/>
          </a:p>
          <a:p>
            <a:pPr marL="628650" indent="-514350">
              <a:buFont typeface="+mj-lt"/>
              <a:buAutoNum type="arabicPeriod"/>
            </a:pPr>
            <a:r>
              <a:rPr lang="en-US" sz="2400" b="1" i="1" dirty="0"/>
              <a:t>Intellectual:</a:t>
            </a:r>
            <a:r>
              <a:rPr lang="en-US" sz="2400" dirty="0"/>
              <a:t> develop and express complex thinking</a:t>
            </a:r>
          </a:p>
          <a:p>
            <a:pPr marL="628650" indent="-514350">
              <a:buFont typeface="+mj-lt"/>
              <a:buAutoNum type="arabicPeriod"/>
            </a:pPr>
            <a:endParaRPr lang="en-US" sz="2400" dirty="0"/>
          </a:p>
          <a:p>
            <a:pPr marL="628650" indent="-514350">
              <a:buFont typeface="+mj-lt"/>
              <a:buAutoNum type="arabicPeriod"/>
            </a:pPr>
            <a:r>
              <a:rPr lang="en-US" sz="2400" b="1" i="1" dirty="0"/>
              <a:t>Economic:</a:t>
            </a:r>
            <a:r>
              <a:rPr lang="en-US" sz="2400" dirty="0"/>
              <a:t>  increased employment opportunities</a:t>
            </a:r>
          </a:p>
          <a:p>
            <a:pPr marL="114300" lvl="0" indent="0">
              <a:buClr>
                <a:srgbClr val="2C7C9F"/>
              </a:buClr>
              <a:buNone/>
            </a:pPr>
            <a:endParaRPr lang="en-US" sz="2400" dirty="0"/>
          </a:p>
          <a:p>
            <a:pPr marL="114300" lvl="0" indent="0">
              <a:buClr>
                <a:srgbClr val="2C7C9F"/>
              </a:buClr>
              <a:buNone/>
            </a:pPr>
            <a:r>
              <a:rPr lang="en-US" sz="1000" dirty="0">
                <a:solidFill>
                  <a:prstClr val="black"/>
                </a:solidFill>
              </a:rPr>
              <a:t>[©2000, IDRA. This article originally appeared in the IDRA Newsletter by the Intercultural Development Research Association. - See more at: http://www.idra.org/IDRA_Newsletter/January_2000_Bilingual_Education/Why_is_it_Important_to_Maintain_the_Native_Language?/#sthash.bSE3h2fm.dpuf</a:t>
            </a:r>
          </a:p>
          <a:p>
            <a:endParaRPr lang="en-US" sz="2400" dirty="0"/>
          </a:p>
          <a:p>
            <a:endParaRPr lang="en-US" sz="2400" dirty="0"/>
          </a:p>
          <a:p>
            <a:pPr marL="114300" indent="0">
              <a:buNone/>
            </a:pPr>
            <a:endParaRPr lang="en-US" sz="2400" dirty="0"/>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6</a:t>
            </a:fld>
            <a:endParaRPr lang="en-US" dirty="0"/>
          </a:p>
        </p:txBody>
      </p:sp>
      <p:pic>
        <p:nvPicPr>
          <p:cNvPr id="2050" name="Picture 2" descr="C:\Users\angie.perez\AppData\Local\Microsoft\Windows\Temporary Internet Files\Content.IE5\1R39M17A\1194984633710061892pace_e_bene__architetto__01.svg.m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509" y="1562101"/>
            <a:ext cx="1608083" cy="1323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23522" y="950151"/>
            <a:ext cx="3490058" cy="646331"/>
          </a:xfrm>
          <a:prstGeom prst="rect">
            <a:avLst/>
          </a:prstGeom>
          <a:noFill/>
        </p:spPr>
        <p:txBody>
          <a:bodyPr wrap="none" lIns="91440" tIns="45720" rIns="91440" bIns="45720">
            <a:spAutoFit/>
          </a:bodyPr>
          <a:lstStyle/>
          <a:p>
            <a:pPr algn="ct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Group Activity</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1746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257908" y="274638"/>
            <a:ext cx="8610600" cy="1143000"/>
          </a:xfrm>
        </p:spPr>
        <p:txBody>
          <a:bodyPr/>
          <a:lstStyle/>
          <a:p>
            <a:r>
              <a:rPr lang="en-US" altLang="en-US" sz="3600" b="1" dirty="0"/>
              <a:t>What does research say?</a:t>
            </a:r>
          </a:p>
        </p:txBody>
      </p:sp>
      <p:sp>
        <p:nvSpPr>
          <p:cNvPr id="530435" name="Rectangle 3"/>
          <p:cNvSpPr>
            <a:spLocks noGrp="1" noChangeArrowheads="1"/>
          </p:cNvSpPr>
          <p:nvPr>
            <p:ph type="body" idx="1"/>
          </p:nvPr>
        </p:nvSpPr>
        <p:spPr>
          <a:xfrm>
            <a:off x="423331" y="4639733"/>
            <a:ext cx="7738533" cy="1456267"/>
          </a:xfrm>
        </p:spPr>
        <p:txBody>
          <a:bodyPr/>
          <a:lstStyle/>
          <a:p>
            <a:pPr>
              <a:lnSpc>
                <a:spcPct val="90000"/>
              </a:lnSpc>
            </a:pPr>
            <a:endParaRPr lang="en-US" altLang="en-US" sz="2800" dirty="0"/>
          </a:p>
          <a:p>
            <a:pPr marL="114300" indent="0">
              <a:lnSpc>
                <a:spcPct val="90000"/>
              </a:lnSpc>
              <a:buNone/>
            </a:pPr>
            <a:endParaRPr lang="en-US" altLang="en-US" sz="2800" dirty="0"/>
          </a:p>
          <a:p>
            <a:pPr>
              <a:lnSpc>
                <a:spcPct val="90000"/>
              </a:lnSpc>
            </a:pPr>
            <a:endParaRPr lang="en-US" altLang="en-US" sz="3200" dirty="0"/>
          </a:p>
          <a:p>
            <a:pPr>
              <a:lnSpc>
                <a:spcPct val="90000"/>
              </a:lnSpc>
            </a:pPr>
            <a:endParaRPr lang="en-US" altLang="en-US" sz="2800" dirty="0"/>
          </a:p>
        </p:txBody>
      </p:sp>
      <p:sp>
        <p:nvSpPr>
          <p:cNvPr id="2" name="Slide Number Placeholder 1"/>
          <p:cNvSpPr>
            <a:spLocks noGrp="1"/>
          </p:cNvSpPr>
          <p:nvPr>
            <p:ph type="sldNum" sz="quarter" idx="10"/>
          </p:nvPr>
        </p:nvSpPr>
        <p:spPr/>
        <p:txBody>
          <a:bodyPr/>
          <a:lstStyle/>
          <a:p>
            <a:pPr>
              <a:defRPr/>
            </a:pPr>
            <a:fld id="{ED218444-2245-48DF-B345-47CFA685CD2F}" type="slidenum">
              <a:rPr lang="en-US" smtClean="0"/>
              <a:pPr>
                <a:defRPr/>
              </a:pPr>
              <a:t>7</a:t>
            </a:fld>
            <a:endParaRPr lang="en-US" dirty="0"/>
          </a:p>
        </p:txBody>
      </p:sp>
      <p:sp>
        <p:nvSpPr>
          <p:cNvPr id="3" name="TextBox 2"/>
          <p:cNvSpPr txBox="1"/>
          <p:nvPr/>
        </p:nvSpPr>
        <p:spPr>
          <a:xfrm>
            <a:off x="507997" y="1502305"/>
            <a:ext cx="7569201" cy="1569660"/>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t>Literacy skills and knowledge transfer across languages.</a:t>
            </a:r>
          </a:p>
          <a:p>
            <a:endParaRPr lang="en-US" sz="3200" dirty="0"/>
          </a:p>
        </p:txBody>
      </p:sp>
      <p:sp>
        <p:nvSpPr>
          <p:cNvPr id="6" name="TextBox 5"/>
          <p:cNvSpPr txBox="1"/>
          <p:nvPr/>
        </p:nvSpPr>
        <p:spPr>
          <a:xfrm>
            <a:off x="507997" y="2944965"/>
            <a:ext cx="7569201" cy="1421928"/>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a:t>Teaching students to read in their first language promotes higher levels of reading achievement.</a:t>
            </a:r>
            <a:endParaRPr lang="en-US" sz="3200" dirty="0"/>
          </a:p>
        </p:txBody>
      </p:sp>
      <p:sp>
        <p:nvSpPr>
          <p:cNvPr id="7" name="TextBox 6"/>
          <p:cNvSpPr txBox="1"/>
          <p:nvPr/>
        </p:nvSpPr>
        <p:spPr>
          <a:xfrm>
            <a:off x="592661" y="4664792"/>
            <a:ext cx="7569201" cy="186512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t>The bilingual experience improves the brain’s executive function (planning and problem solving).</a:t>
            </a:r>
            <a:endParaRPr lang="en-US" altLang="en-US" sz="3200" dirty="0"/>
          </a:p>
          <a:p>
            <a:pPr>
              <a:lnSpc>
                <a:spcPct val="90000"/>
              </a:lnSpc>
            </a:pPr>
            <a:endParaRPr lang="en-US" sz="3200" dirty="0"/>
          </a:p>
        </p:txBody>
      </p:sp>
    </p:spTree>
    <p:extLst>
      <p:ext uri="{BB962C8B-B14F-4D97-AF65-F5344CB8AC3E}">
        <p14:creationId xmlns:p14="http://schemas.microsoft.com/office/powerpoint/2010/main" val="367741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Bef>
                <a:spcPts val="0"/>
              </a:spcBef>
              <a:spcAft>
                <a:spcPts val="0"/>
              </a:spcAft>
              <a:defRPr/>
            </a:pPr>
            <a:br>
              <a:rPr lang="en-US" altLang="en-US" sz="3600" b="1" kern="0" spc="0">
                <a:solidFill>
                  <a:srgbClr val="09213B"/>
                </a:solidFill>
                <a:sym typeface="Calibri"/>
              </a:rPr>
            </a:br>
            <a:r>
              <a:rPr lang="en-US" altLang="en-US" sz="3600" b="1" kern="0" spc="0">
                <a:solidFill>
                  <a:srgbClr val="09213B"/>
                </a:solidFill>
                <a:sym typeface="Calibri"/>
              </a:rPr>
              <a:t>What </a:t>
            </a:r>
            <a:r>
              <a:rPr lang="en-US" altLang="en-US" sz="3600" b="1" kern="0" spc="0" dirty="0">
                <a:solidFill>
                  <a:srgbClr val="09213B"/>
                </a:solidFill>
                <a:sym typeface="Calibri"/>
              </a:rPr>
              <a:t>must students be able to do with language?</a:t>
            </a:r>
            <a:br>
              <a:rPr lang="en-US" altLang="en-US" sz="3600" b="1" kern="0" spc="0" dirty="0">
                <a:solidFill>
                  <a:srgbClr val="09213B"/>
                </a:solidFill>
                <a:sym typeface="Calibri"/>
              </a:rPr>
            </a:br>
            <a:br>
              <a:rPr lang="en-US" sz="2000" dirty="0"/>
            </a:br>
            <a:endParaRPr lang="en-US" sz="2000" dirty="0"/>
          </a:p>
        </p:txBody>
      </p:sp>
      <p:sp>
        <p:nvSpPr>
          <p:cNvPr id="6" name="Content Placeholder 5"/>
          <p:cNvSpPr>
            <a:spLocks noGrp="1"/>
          </p:cNvSpPr>
          <p:nvPr>
            <p:ph idx="1"/>
          </p:nvPr>
        </p:nvSpPr>
        <p:spPr/>
        <p:txBody>
          <a:bodyPr/>
          <a:lstStyle/>
          <a:p>
            <a:r>
              <a:rPr lang="en-US" sz="2800" dirty="0"/>
              <a:t>Comprehend and evaluate ideas and complex text</a:t>
            </a:r>
          </a:p>
          <a:p>
            <a:pPr marL="114300" indent="0">
              <a:buNone/>
            </a:pPr>
            <a:endParaRPr lang="en-US" sz="2800" dirty="0"/>
          </a:p>
          <a:p>
            <a:r>
              <a:rPr lang="en-US" sz="2800" dirty="0"/>
              <a:t>Construct explanations</a:t>
            </a:r>
          </a:p>
          <a:p>
            <a:pPr marL="114300" indent="0">
              <a:buNone/>
            </a:pPr>
            <a:endParaRPr lang="en-US" sz="2800" dirty="0"/>
          </a:p>
          <a:p>
            <a:r>
              <a:rPr lang="en-US" sz="2800" dirty="0"/>
              <a:t>Justify answers</a:t>
            </a:r>
          </a:p>
          <a:p>
            <a:pPr marL="114300" indent="0">
              <a:buNone/>
            </a:pPr>
            <a:endParaRPr lang="en-US" sz="2800" dirty="0"/>
          </a:p>
          <a:p>
            <a:r>
              <a:rPr lang="en-US" sz="2800" dirty="0"/>
              <a:t>Convey ideas and information to others using academic language </a:t>
            </a:r>
          </a:p>
        </p:txBody>
      </p:sp>
      <p:sp>
        <p:nvSpPr>
          <p:cNvPr id="3" name="Slide Number Placeholder 2"/>
          <p:cNvSpPr>
            <a:spLocks noGrp="1"/>
          </p:cNvSpPr>
          <p:nvPr>
            <p:ph type="sldNum" sz="quarter" idx="10"/>
          </p:nvPr>
        </p:nvSpPr>
        <p:spPr/>
        <p:txBody>
          <a:bodyPr/>
          <a:lstStyle/>
          <a:p>
            <a:pPr>
              <a:defRPr/>
            </a:pPr>
            <a:fld id="{ED218444-2245-48DF-B345-47CFA685CD2F}" type="slidenum">
              <a:rPr lang="en-US" smtClean="0"/>
              <a:pPr>
                <a:defRPr/>
              </a:pPr>
              <a:t>8</a:t>
            </a:fld>
            <a:endParaRPr lang="en-US"/>
          </a:p>
        </p:txBody>
      </p:sp>
      <p:pic>
        <p:nvPicPr>
          <p:cNvPr id="3075" name="Picture 3" descr="C:\Users\angie.perez\AppData\Local\Microsoft\Windows\Temporary Internet Files\Content.IE5\LXS6ZKAI\mathcart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0229">
            <a:off x="4393480" y="5715915"/>
            <a:ext cx="1032203" cy="8682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ngie.perez\AppData\Local\Microsoft\Windows\Temporary Internet Files\Content.IE5\1R39M17A\readingjp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8574">
            <a:off x="7045316" y="3864532"/>
            <a:ext cx="1177193" cy="8836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ngie.perez\AppData\Local\Microsoft\Windows\Temporary Internet Files\Content.IE5\LXS6ZKAI\Writing_in_Journa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9200" y="3974031"/>
            <a:ext cx="1168400" cy="846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gie.perez\AppData\Local\Microsoft\Windows\Temporary Internet Files\Content.IE5\LXS6ZKAI\clip_art_science_microscope[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60991">
            <a:off x="5630766" y="2274766"/>
            <a:ext cx="884365" cy="816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752962">
            <a:off x="5613884" y="6031412"/>
            <a:ext cx="918128" cy="400110"/>
          </a:xfrm>
          <a:prstGeom prst="rect">
            <a:avLst/>
          </a:prstGeom>
          <a:solidFill>
            <a:schemeClr val="accent4">
              <a:lumMod val="40000"/>
              <a:lumOff val="60000"/>
            </a:schemeClr>
          </a:solidFill>
        </p:spPr>
        <p:txBody>
          <a:bodyPr wrap="square" rtlCol="0">
            <a:spAutoFit/>
          </a:bodyPr>
          <a:lstStyle/>
          <a:p>
            <a:r>
              <a:rPr lang="en-US" sz="2000" dirty="0">
                <a:latin typeface="Bodoni MT Black" panose="02070A03080606020203" pitchFamily="18" charset="0"/>
              </a:rPr>
              <a:t>Math</a:t>
            </a:r>
          </a:p>
        </p:txBody>
      </p:sp>
      <p:sp>
        <p:nvSpPr>
          <p:cNvPr id="10" name="TextBox 9"/>
          <p:cNvSpPr txBox="1"/>
          <p:nvPr/>
        </p:nvSpPr>
        <p:spPr>
          <a:xfrm rot="1524933">
            <a:off x="5107266" y="2987459"/>
            <a:ext cx="1210849" cy="400110"/>
          </a:xfrm>
          <a:prstGeom prst="rect">
            <a:avLst/>
          </a:prstGeom>
          <a:solidFill>
            <a:schemeClr val="accent4">
              <a:lumMod val="40000"/>
              <a:lumOff val="60000"/>
            </a:schemeClr>
          </a:solidFill>
        </p:spPr>
        <p:txBody>
          <a:bodyPr wrap="square" rtlCol="0">
            <a:spAutoFit/>
          </a:bodyPr>
          <a:lstStyle/>
          <a:p>
            <a:r>
              <a:rPr lang="en-US" sz="2000" dirty="0">
                <a:latin typeface="Bodoni MT Black" panose="02070A03080606020203" pitchFamily="18" charset="0"/>
              </a:rPr>
              <a:t>Science</a:t>
            </a:r>
          </a:p>
        </p:txBody>
      </p:sp>
      <p:sp>
        <p:nvSpPr>
          <p:cNvPr id="12" name="TextBox 11"/>
          <p:cNvSpPr txBox="1"/>
          <p:nvPr/>
        </p:nvSpPr>
        <p:spPr>
          <a:xfrm>
            <a:off x="5229172" y="3842942"/>
            <a:ext cx="1687553" cy="1015663"/>
          </a:xfrm>
          <a:prstGeom prst="rect">
            <a:avLst/>
          </a:prstGeom>
          <a:solidFill>
            <a:schemeClr val="accent4">
              <a:lumMod val="40000"/>
              <a:lumOff val="60000"/>
            </a:schemeClr>
          </a:solidFill>
        </p:spPr>
        <p:txBody>
          <a:bodyPr wrap="square" rtlCol="0">
            <a:spAutoFit/>
          </a:bodyPr>
          <a:lstStyle/>
          <a:p>
            <a:r>
              <a:rPr lang="en-US" sz="2000" dirty="0">
                <a:latin typeface="Bodoni MT Black" panose="02070A03080606020203" pitchFamily="18" charset="0"/>
              </a:rPr>
              <a:t>English Language Arts (ELA)</a:t>
            </a:r>
            <a:endParaRPr lang="en-US" sz="2000" dirty="0">
              <a:latin typeface="Arial Narrow" panose="020B0606020202030204" pitchFamily="34" charset="0"/>
            </a:endParaRPr>
          </a:p>
        </p:txBody>
      </p:sp>
    </p:spTree>
    <p:extLst>
      <p:ext uri="{BB962C8B-B14F-4D97-AF65-F5344CB8AC3E}">
        <p14:creationId xmlns:p14="http://schemas.microsoft.com/office/powerpoint/2010/main" val="363982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Bef>
                <a:spcPts val="0"/>
              </a:spcBef>
              <a:spcAft>
                <a:spcPts val="0"/>
              </a:spcAft>
              <a:defRPr/>
            </a:pPr>
            <a:br>
              <a:rPr lang="en-US" altLang="en-US" sz="3600" b="1" kern="0" spc="0" dirty="0">
                <a:solidFill>
                  <a:srgbClr val="09213B"/>
                </a:solidFill>
                <a:sym typeface="Calibri"/>
              </a:rPr>
            </a:br>
            <a:r>
              <a:rPr lang="en-US" altLang="en-US" sz="3600" b="1" kern="0" spc="0" dirty="0">
                <a:solidFill>
                  <a:srgbClr val="09213B"/>
                </a:solidFill>
                <a:sym typeface="Calibri"/>
              </a:rPr>
              <a:t>What must students be able to do in English language arts?</a:t>
            </a:r>
            <a:br>
              <a:rPr lang="en-US" altLang="en-US" sz="3600" b="1" kern="0" spc="0" dirty="0">
                <a:solidFill>
                  <a:srgbClr val="09213B"/>
                </a:solidFill>
                <a:sym typeface="Calibri"/>
              </a:rPr>
            </a:br>
            <a:br>
              <a:rPr lang="en-US" sz="2000" dirty="0"/>
            </a:br>
            <a:endParaRPr lang="en-US" sz="2000" dirty="0"/>
          </a:p>
        </p:txBody>
      </p:sp>
      <p:sp>
        <p:nvSpPr>
          <p:cNvPr id="6" name="Content Placeholder 5"/>
          <p:cNvSpPr>
            <a:spLocks noGrp="1"/>
          </p:cNvSpPr>
          <p:nvPr>
            <p:ph sz="half" idx="2"/>
          </p:nvPr>
        </p:nvSpPr>
        <p:spPr>
          <a:xfrm>
            <a:off x="4695803" y="2061126"/>
            <a:ext cx="3657600" cy="4590288"/>
          </a:xfrm>
        </p:spPr>
        <p:txBody>
          <a:bodyPr/>
          <a:lstStyle/>
          <a:p>
            <a:endParaRPr lang="en-US" sz="1400" dirty="0"/>
          </a:p>
          <a:p>
            <a:endParaRPr lang="en-US" sz="1400" dirty="0"/>
          </a:p>
          <a:p>
            <a:pPr marL="114300" indent="0">
              <a:buNone/>
            </a:pPr>
            <a:r>
              <a:rPr lang="en-US" sz="1400" dirty="0"/>
              <a:t>Read the sentences from “What Happened to Solar Power for Home Use”?</a:t>
            </a:r>
          </a:p>
          <a:p>
            <a:endParaRPr lang="en-US" sz="1400" dirty="0"/>
          </a:p>
          <a:p>
            <a:pPr marL="114300" indent="0">
              <a:buNone/>
            </a:pPr>
            <a:r>
              <a:rPr lang="en-US" sz="1400" b="1" dirty="0"/>
              <a:t>Simultaneously, petroleum prices dropped significantly, further crippling the solar power industry.  By 2000, the cost of installing and maintaining a set of residential solar-cells were too high and home use dwindled</a:t>
            </a:r>
          </a:p>
          <a:p>
            <a:endParaRPr lang="en-US" sz="1400" dirty="0"/>
          </a:p>
          <a:p>
            <a:pPr marL="114300" indent="0">
              <a:buNone/>
            </a:pPr>
            <a:r>
              <a:rPr lang="en-US" sz="1400" dirty="0"/>
              <a:t>Based on the sentences, what can a reader conclude about the author’s predictions in “The Homeowner’s Salvation: Solar Energy”?  Support your answer with evidence from the text.</a:t>
            </a:r>
          </a:p>
          <a:p>
            <a:endParaRPr lang="en-US" dirty="0"/>
          </a:p>
        </p:txBody>
      </p:sp>
      <p:sp>
        <p:nvSpPr>
          <p:cNvPr id="3" name="Slide Number Placeholder 2"/>
          <p:cNvSpPr>
            <a:spLocks noGrp="1"/>
          </p:cNvSpPr>
          <p:nvPr>
            <p:ph type="sldNum" sz="quarter" idx="12"/>
          </p:nvPr>
        </p:nvSpPr>
        <p:spPr/>
        <p:txBody>
          <a:bodyPr/>
          <a:lstStyle/>
          <a:p>
            <a:pPr>
              <a:defRPr/>
            </a:pPr>
            <a:fld id="{ED218444-2245-48DF-B345-47CFA685CD2F}" type="slidenum">
              <a:rPr lang="en-US" smtClean="0"/>
              <a:pPr>
                <a:defRPr/>
              </a:pPr>
              <a:t>9</a:t>
            </a:fld>
            <a:endParaRPr lang="en-US"/>
          </a:p>
        </p:txBody>
      </p:sp>
      <p:pic>
        <p:nvPicPr>
          <p:cNvPr id="3078" name="Picture 6" descr="C:\Users\angie.perez\AppData\Local\Microsoft\Windows\Temporary Internet Files\Content.IE5\1R39M17A\readingjp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4" y="1978514"/>
            <a:ext cx="1045634" cy="7849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ngie.perez\AppData\Local\Microsoft\Windows\Temporary Internet Files\Content.IE5\LXS6ZKAI\Writing_in_Journ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735" y="5899997"/>
            <a:ext cx="1048335" cy="759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043879"/>
            <a:ext cx="7708617" cy="1477328"/>
          </a:xfrm>
          <a:prstGeom prst="rect">
            <a:avLst/>
          </a:prstGeom>
          <a:noFill/>
        </p:spPr>
        <p:txBody>
          <a:bodyPr wrap="square" rtlCol="0">
            <a:spAutoFit/>
          </a:bodyPr>
          <a:lstStyle/>
          <a:p>
            <a:pPr algn="ctr"/>
            <a:r>
              <a:rPr lang="en-US" dirty="0"/>
              <a:t> </a:t>
            </a:r>
          </a:p>
          <a:p>
            <a:pPr algn="ctr"/>
            <a:r>
              <a:rPr lang="en-US" sz="2400" dirty="0"/>
              <a:t>9</a:t>
            </a:r>
            <a:r>
              <a:rPr lang="en-US" sz="2400" baseline="30000" dirty="0"/>
              <a:t>th</a:t>
            </a:r>
            <a:r>
              <a:rPr lang="en-US" sz="2400" dirty="0"/>
              <a:t> Grade </a:t>
            </a:r>
          </a:p>
          <a:p>
            <a:pPr algn="ctr"/>
            <a:r>
              <a:rPr lang="en-US" sz="2400" dirty="0"/>
              <a:t>Smarter Balanced Assessment </a:t>
            </a:r>
            <a:r>
              <a:rPr lang="en-US" sz="2400" b="1" dirty="0"/>
              <a:t>English Language Arts (ELA) </a:t>
            </a:r>
            <a:r>
              <a:rPr lang="en-US" sz="2400" dirty="0"/>
              <a:t>Training Test Question</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697" y="4733714"/>
            <a:ext cx="4404138" cy="19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696" y="2763437"/>
            <a:ext cx="4200525" cy="186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323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34681</TotalTime>
  <Words>1367</Words>
  <Application>Microsoft Office PowerPoint</Application>
  <PresentationFormat>On-screen Show (4:3)</PresentationFormat>
  <Paragraphs>300</Paragraphs>
  <Slides>31</Slides>
  <Notes>30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ＭＳ Ｐゴシック</vt:lpstr>
      <vt:lpstr>ＭＳ Ｐゴシック</vt:lpstr>
      <vt:lpstr>Aharoni</vt:lpstr>
      <vt:lpstr>Arial</vt:lpstr>
      <vt:lpstr>Arial Narrow</vt:lpstr>
      <vt:lpstr>Bella Donna</vt:lpstr>
      <vt:lpstr>Bodoni MT Black</vt:lpstr>
      <vt:lpstr>Calibri</vt:lpstr>
      <vt:lpstr>Cambria</vt:lpstr>
      <vt:lpstr>Century Gothic</vt:lpstr>
      <vt:lpstr>Comic Sans MS</vt:lpstr>
      <vt:lpstr>Helvetica</vt:lpstr>
      <vt:lpstr>Helvetica Neue</vt:lpstr>
      <vt:lpstr>Questrial</vt:lpstr>
      <vt:lpstr>Times New Roman</vt:lpstr>
      <vt:lpstr>ヒラギノ角ゴ ProN W3</vt:lpstr>
      <vt:lpstr>Adjacency</vt:lpstr>
      <vt:lpstr>  English Language Development (ELD) and the California ELD Standards</vt:lpstr>
      <vt:lpstr>Objectives</vt:lpstr>
      <vt:lpstr>PowerPoint Presentation</vt:lpstr>
      <vt:lpstr>Grounding Activity</vt:lpstr>
      <vt:lpstr>Why is  language important?</vt:lpstr>
      <vt:lpstr>Why is it important to maintain the home language?</vt:lpstr>
      <vt:lpstr>What does research say?</vt:lpstr>
      <vt:lpstr> What must students be able to do with language?  </vt:lpstr>
      <vt:lpstr> What must students be able to do in English language arts?  </vt:lpstr>
      <vt:lpstr>What must students be able to do in math?  </vt:lpstr>
      <vt:lpstr>What is English Language Development (ELD)?</vt:lpstr>
      <vt:lpstr>What is Comprehensive ELD?</vt:lpstr>
      <vt:lpstr>What are the CA ELD Standards? </vt:lpstr>
      <vt:lpstr>  New California ELD Standards</vt:lpstr>
      <vt:lpstr> Major Changes in ELD Standards </vt:lpstr>
      <vt:lpstr> Major Changes in ELD Standards Cont.</vt:lpstr>
      <vt:lpstr>ELD Proficiency Levels</vt:lpstr>
      <vt:lpstr>Proficiency Level Descriptors</vt:lpstr>
      <vt:lpstr>3rd Grade Examples</vt:lpstr>
      <vt:lpstr>9th-10th  Grade Examples</vt:lpstr>
      <vt:lpstr>How are standards organized?</vt:lpstr>
      <vt:lpstr>PowerPoint Presentation</vt:lpstr>
      <vt:lpstr> Constructive Conversation Skill Game </vt:lpstr>
      <vt:lpstr> Constructive Conversation Skill Game  </vt:lpstr>
      <vt:lpstr>Classroom Poster</vt:lpstr>
      <vt:lpstr>PowerPoint Presentation</vt:lpstr>
      <vt:lpstr>Strategies for Language Development to Use at Home</vt:lpstr>
      <vt:lpstr> Practicing Constructive Conversation Skills at Home </vt:lpstr>
      <vt:lpstr>How do you know if your child is making good progress?</vt:lpstr>
      <vt:lpstr>Reflection</vt:lpstr>
      <vt:lpstr>For all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Angie</dc:creator>
  <cp:lastModifiedBy>Acosta, Gloria</cp:lastModifiedBy>
  <cp:revision>469</cp:revision>
  <cp:lastPrinted>2016-03-01T17:20:58Z</cp:lastPrinted>
  <dcterms:modified xsi:type="dcterms:W3CDTF">2017-08-14T19:30:46Z</dcterms:modified>
</cp:coreProperties>
</file>