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43" r:id="rId1"/>
  </p:sldMasterIdLst>
  <p:notesMasterIdLst>
    <p:notesMasterId r:id="rId30"/>
  </p:notesMasterIdLst>
  <p:sldIdLst>
    <p:sldId id="256" r:id="rId2"/>
    <p:sldId id="336" r:id="rId3"/>
    <p:sldId id="332" r:id="rId4"/>
    <p:sldId id="333" r:id="rId5"/>
    <p:sldId id="334" r:id="rId6"/>
    <p:sldId id="335" r:id="rId7"/>
    <p:sldId id="307" r:id="rId8"/>
    <p:sldId id="308" r:id="rId9"/>
    <p:sldId id="330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6" r:id="rId25"/>
    <p:sldId id="337" r:id="rId26"/>
    <p:sldId id="327" r:id="rId27"/>
    <p:sldId id="328" r:id="rId28"/>
    <p:sldId id="331" r:id="rId29"/>
  </p:sldIdLst>
  <p:sldSz cx="9144000" cy="5143500" type="screen16x9"/>
  <p:notesSz cx="6858000" cy="9144000"/>
  <p:embeddedFontLst>
    <p:embeddedFont>
      <p:font typeface="Arvo" panose="020B0604020202020204" charset="0"/>
      <p:regular r:id="rId31"/>
      <p:bold r:id="rId32"/>
      <p:italic r:id="rId33"/>
      <p:boldItalic r:id="rId34"/>
    </p:embeddedFont>
    <p:embeddedFont>
      <p:font typeface="Ubuntu Light" panose="020B0604020202020204" charset="0"/>
      <p:regular r:id="rId35"/>
      <p:bold r:id="rId36"/>
      <p:italic r:id="rId37"/>
      <p:boldItalic r:id="rId38"/>
    </p:embeddedFont>
    <p:embeddedFont>
      <p:font typeface="Life Savers" panose="020B0604020202020204" charset="0"/>
      <p:regular r:id="rId39"/>
      <p:bold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3053">
          <p15:clr>
            <a:srgbClr val="A4A3A4"/>
          </p15:clr>
        </p15:guide>
        <p15:guide id="3" orient="horz" pos="2871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13FB6E-5A83-361A-9DDE-2F99357A42AD}" v="882" dt="2021-02-25T02:33:45.398"/>
  </p1510:revLst>
</p1510:revInfo>
</file>

<file path=ppt/tableStyles.xml><?xml version="1.0" encoding="utf-8"?>
<a:tblStyleLst xmlns:a="http://schemas.openxmlformats.org/drawingml/2006/main" def="{F8ABF15C-BDD1-478E-9F52-E30CE7DEA373}">
  <a:tblStyle styleId="{F8ABF15C-BDD1-478E-9F52-E30CE7DEA3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55506AA-5896-4AF6-8C70-DA350754AE7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/>
    <p:restoredTop sz="85850" autoAdjust="0"/>
  </p:normalViewPr>
  <p:slideViewPr>
    <p:cSldViewPr snapToGrid="0">
      <p:cViewPr varScale="1">
        <p:scale>
          <a:sx n="95" d="100"/>
          <a:sy n="95" d="100"/>
        </p:scale>
        <p:origin x="840" y="67"/>
      </p:cViewPr>
      <p:guideLst>
        <p:guide orient="horz"/>
        <p:guide orient="horz" pos="3053"/>
        <p:guide orient="horz" pos="287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2eb61d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2eb61d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a06098eb49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a06098eb49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many of these platforms are you familiar with?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Tik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Whisper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GroupMe</a:t>
            </a:r>
            <a:r>
              <a:rPr lang="en-US" baseline="0" dirty="0"/>
              <a:t>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/>
              <a:t>Kik</a:t>
            </a:r>
            <a:r>
              <a:rPr lang="en-US" baseline="0" dirty="0"/>
              <a:t>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Discord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Tumblr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House Party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Live.me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/>
              <a:t>MeetMe</a:t>
            </a:r>
            <a:r>
              <a:rPr lang="en-US" baseline="0" dirty="0"/>
              <a:t>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/>
              <a:t>Yubo</a:t>
            </a:r>
            <a:r>
              <a:rPr lang="en-US" baseline="0" dirty="0"/>
              <a:t>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9530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a06098eb49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a06098eb49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74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a06098eb49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a06098eb49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4870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6098eb49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6098eb49_1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2314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a06098eb49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a06098eb49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4961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a06098eb49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a06098eb49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420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a06098eb49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a06098eb49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381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a06098eb49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a06098eb49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048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06098eb49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06098eb49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5642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a06098eb49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a06098eb49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862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06098eb49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a06098eb49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78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You can access</a:t>
            </a:r>
            <a:r>
              <a:rPr lang="en-US" baseline="0" dirty="0"/>
              <a:t> 3 free reviews per month. To access more than 3 reviews per month, you can register for a “plus” account.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924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a06098eb49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a06098eb49_1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65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a06098eb49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a06098eb49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318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a06098eb49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a06098eb49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Would you say this looks familiar? Is this the new normal?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76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Play video – click on image to play</a:t>
            </a:r>
          </a:p>
        </p:txBody>
      </p:sp>
    </p:spTree>
    <p:extLst>
      <p:ext uri="{BB962C8B-B14F-4D97-AF65-F5344CB8AC3E}">
        <p14:creationId xmlns:p14="http://schemas.microsoft.com/office/powerpoint/2010/main" val="471033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06098eb49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a06098eb49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2361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a06098eb49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a06098eb49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0633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a06098eb49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a06098eb49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1078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a06098eb49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a06098eb49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Social Media.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9270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a06098eb49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a06098eb49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969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303" y="709435"/>
            <a:ext cx="6477805" cy="1963916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303" y="2673351"/>
            <a:ext cx="6477804" cy="8033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5343" y="246981"/>
            <a:ext cx="4457751" cy="231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3295" y="101197"/>
            <a:ext cx="608264" cy="377684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8841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532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7702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6481709" y="2285187"/>
            <a:ext cx="3497580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11114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BIG Title slid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10650" y="1856275"/>
            <a:ext cx="6157800" cy="875700"/>
          </a:xfrm>
          <a:prstGeom prst="rect">
            <a:avLst/>
          </a:prstGeom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7224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09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217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with cyan frame">
  <p:cSld name="Title and subtitle with cyan frame"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D9D9D9"/>
                </a:solidFill>
              </a:defRPr>
            </a:lvl1pPr>
            <a:lvl2pPr lvl="1" rtl="0">
              <a:buNone/>
              <a:defRPr>
                <a:solidFill>
                  <a:srgbClr val="D9D9D9"/>
                </a:solidFill>
              </a:defRPr>
            </a:lvl2pPr>
            <a:lvl3pPr lvl="2" rtl="0">
              <a:buNone/>
              <a:defRPr>
                <a:solidFill>
                  <a:srgbClr val="D9D9D9"/>
                </a:solidFill>
              </a:defRPr>
            </a:lvl3pPr>
            <a:lvl4pPr lvl="3" rtl="0">
              <a:buNone/>
              <a:defRPr>
                <a:solidFill>
                  <a:srgbClr val="D9D9D9"/>
                </a:solidFill>
              </a:defRPr>
            </a:lvl4pPr>
            <a:lvl5pPr lvl="4" rtl="0">
              <a:buNone/>
              <a:defRPr>
                <a:solidFill>
                  <a:srgbClr val="D9D9D9"/>
                </a:solidFill>
              </a:defRPr>
            </a:lvl5pPr>
            <a:lvl6pPr lvl="5" rtl="0">
              <a:buNone/>
              <a:defRPr>
                <a:solidFill>
                  <a:srgbClr val="D9D9D9"/>
                </a:solidFill>
              </a:defRPr>
            </a:lvl6pPr>
            <a:lvl7pPr lvl="6" rtl="0">
              <a:buNone/>
              <a:defRPr>
                <a:solidFill>
                  <a:srgbClr val="D9D9D9"/>
                </a:solidFill>
              </a:defRPr>
            </a:lvl7pPr>
            <a:lvl8pPr lvl="7" rtl="0">
              <a:buNone/>
              <a:defRPr>
                <a:solidFill>
                  <a:srgbClr val="D9D9D9"/>
                </a:solidFill>
              </a:defRPr>
            </a:lvl8pPr>
            <a:lvl9pPr lvl="8" rtl="0">
              <a:buNone/>
              <a:defRPr>
                <a:solidFill>
                  <a:srgbClr val="D9D9D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B7B7B7"/>
                </a:solidFill>
                <a:latin typeface="Arvo"/>
                <a:ea typeface="Arvo"/>
                <a:cs typeface="Arvo"/>
                <a:sym typeface="Arvo"/>
              </a:rPr>
              <a:t>‹#›</a:t>
            </a:fld>
            <a:endParaRPr sz="1200">
              <a:solidFill>
                <a:srgbClr val="B7B7B7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subTitle" idx="1"/>
          </p:nvPr>
        </p:nvSpPr>
        <p:spPr>
          <a:xfrm>
            <a:off x="626079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subTitle" idx="2"/>
          </p:nvPr>
        </p:nvSpPr>
        <p:spPr>
          <a:xfrm>
            <a:off x="5079304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588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528FC5F6-F338-4AE4-BB23-26385BCFC423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6530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75" y="1317097"/>
            <a:ext cx="6464295" cy="1537549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875" y="2854647"/>
            <a:ext cx="646429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0841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290" y="718528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6875" y="1624216"/>
            <a:ext cx="3483864" cy="24703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705" y="1628827"/>
            <a:ext cx="3483864" cy="2465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5774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75" y="71500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875" y="1627296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6875" y="2230836"/>
            <a:ext cx="3483864" cy="18704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0753" y="1629886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0753" y="2228752"/>
            <a:ext cx="3483864" cy="18653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45354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13256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21189343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19" y="714434"/>
            <a:ext cx="2456260" cy="1741632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500" y="714434"/>
            <a:ext cx="4509353" cy="337891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219" y="2456065"/>
            <a:ext cx="2456260" cy="1634189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715853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43" y="847135"/>
            <a:ext cx="4391154" cy="144315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6185" y="2290291"/>
            <a:ext cx="4384865" cy="1572010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3975" y="4102393"/>
            <a:ext cx="4387204" cy="240092"/>
          </a:xfrm>
        </p:spPr>
        <p:txBody>
          <a:bodyPr/>
          <a:lstStyle>
            <a:lvl1pPr algn="l">
              <a:defRPr/>
            </a:lvl1pPr>
          </a:lstStyle>
          <a:p>
            <a:fld id="{C9CAD897-D46E-4AD2-BD9B-49DD3E640873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3975" y="238981"/>
            <a:ext cx="3658364" cy="240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32596" y="103056"/>
            <a:ext cx="608264" cy="377684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844095" y="482598"/>
            <a:ext cx="4409694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9871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4589502"/>
            <a:ext cx="9144000" cy="5572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51577"/>
            <a:ext cx="9144000" cy="423526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4590952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7703" y="714994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703" y="1628827"/>
            <a:ext cx="7202456" cy="2470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24623" y="247778"/>
            <a:ext cx="188654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7703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8558" y="103056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48177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76" r:id="rId13"/>
    <p:sldLayoutId id="2147483977" r:id="rId14"/>
    <p:sldLayoutId id="2147483978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1pmarobgdhgjx.cloudfront.net/organizational/2019_Tweens_Teens_Census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>
            <a:spLocks noGrp="1"/>
          </p:cNvSpPr>
          <p:nvPr>
            <p:ph type="ctrTitle"/>
          </p:nvPr>
        </p:nvSpPr>
        <p:spPr>
          <a:xfrm>
            <a:off x="851038" y="1066259"/>
            <a:ext cx="7798287" cy="1244277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s" dirty="0"/>
              <a:t>How to stay better informed about your child’s media use</a:t>
            </a:r>
            <a:br>
              <a:rPr lang="es" dirty="0"/>
            </a:br>
            <a:r>
              <a:rPr lang="es-MX" sz="2800" dirty="0">
                <a:solidFill>
                  <a:srgbClr val="0070C0"/>
                </a:solidFill>
              </a:rPr>
              <a:t>Cómo manteners mejor informado sobre el uso de su hijo de los medios digitales.</a:t>
            </a:r>
          </a:p>
        </p:txBody>
      </p:sp>
      <p:sp>
        <p:nvSpPr>
          <p:cNvPr id="194" name="Google Shape;194;p32"/>
          <p:cNvSpPr txBox="1"/>
          <p:nvPr/>
        </p:nvSpPr>
        <p:spPr>
          <a:xfrm>
            <a:off x="607310" y="3307586"/>
            <a:ext cx="4004400" cy="1070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" sz="1800" dirty="0">
                <a:solidFill>
                  <a:schemeClr val="dk1"/>
                </a:solidFill>
                <a:latin typeface="+mn-lt"/>
                <a:ea typeface="Ubuntu Light"/>
                <a:cs typeface="Ubuntu Light"/>
                <a:sym typeface="Ubuntu Light"/>
              </a:rPr>
              <a:t>Parent Tech Talk Series</a:t>
            </a:r>
          </a:p>
          <a:p>
            <a:pPr lvl="0">
              <a:lnSpc>
                <a:spcPct val="115000"/>
              </a:lnSpc>
            </a:pPr>
            <a:r>
              <a:rPr lang="es-MX" sz="1600" dirty="0">
                <a:solidFill>
                  <a:srgbClr val="0070C0"/>
                </a:solidFill>
                <a:latin typeface="+mn-lt"/>
                <a:ea typeface="Ubuntu Light"/>
                <a:cs typeface="Ubuntu Light"/>
                <a:sym typeface="Ubuntu Light"/>
              </a:rPr>
              <a:t>Serie de conversaciones con los padres sobre tecnología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73" y="3307586"/>
            <a:ext cx="3500832" cy="1180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  <p:pic>
        <p:nvPicPr>
          <p:cNvPr id="318" name="Google Shape;3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925" y="56050"/>
            <a:ext cx="6790008" cy="5087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6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pic>
        <p:nvPicPr>
          <p:cNvPr id="324" name="Google Shape;32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7803" y="33618"/>
            <a:ext cx="57150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7EC245-E5A7-4F24-87A8-F4D8874303DC}"/>
              </a:ext>
            </a:extLst>
          </p:cNvPr>
          <p:cNvSpPr txBox="1"/>
          <p:nvPr/>
        </p:nvSpPr>
        <p:spPr>
          <a:xfrm>
            <a:off x="224589" y="2423232"/>
            <a:ext cx="283995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dirty="0">
                <a:solidFill>
                  <a:srgbClr val="0070C0"/>
                </a:solidFill>
                <a:latin typeface="+mn-lt"/>
              </a:rPr>
              <a:t>Principales actividades en los medios de pantalla de los pre-adolescentes y adolescentes</a:t>
            </a:r>
          </a:p>
          <a:p>
            <a:r>
              <a:rPr lang="es-MX" dirty="0">
                <a:solidFill>
                  <a:srgbClr val="0070C0"/>
                </a:solidFill>
                <a:latin typeface="+mn-lt"/>
              </a:rPr>
              <a:t>Número 1, ver televisión/vídeos</a:t>
            </a:r>
          </a:p>
          <a:p>
            <a:r>
              <a:rPr lang="es-MX" dirty="0">
                <a:solidFill>
                  <a:srgbClr val="0070C0"/>
                </a:solidFill>
                <a:latin typeface="+mn-lt"/>
              </a:rPr>
              <a:t>Número 2, Juegos electrónicos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D0C9D-05F7-461B-AA8F-12CCC98791EF}"/>
              </a:ext>
            </a:extLst>
          </p:cNvPr>
          <p:cNvSpPr txBox="1"/>
          <p:nvPr/>
        </p:nvSpPr>
        <p:spPr>
          <a:xfrm>
            <a:off x="168087" y="210996"/>
            <a:ext cx="3193678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dirty="0">
                <a:solidFill>
                  <a:srgbClr val="0070C0"/>
                </a:solidFill>
                <a:latin typeface="+mn-lt"/>
              </a:rPr>
              <a:t>La brecha en la tarea</a:t>
            </a:r>
          </a:p>
          <a:p>
            <a:r>
              <a:rPr lang="es-MX" dirty="0">
                <a:solidFill>
                  <a:srgbClr val="0070C0"/>
                </a:solidFill>
                <a:latin typeface="+mn-lt"/>
              </a:rPr>
              <a:t>Los adolescentes de los hogares con menores ingresos pasan menos tiempo utilizando la computadora y más tiempo en el teléfono para hacer la tarea que sus compañeros en hogares con mayores ingresos.</a:t>
            </a:r>
          </a:p>
        </p:txBody>
      </p:sp>
    </p:spTree>
    <p:extLst>
      <p:ext uri="{BB962C8B-B14F-4D97-AF65-F5344CB8AC3E}">
        <p14:creationId xmlns:p14="http://schemas.microsoft.com/office/powerpoint/2010/main" val="372720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6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629483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  <p:pic>
        <p:nvPicPr>
          <p:cNvPr id="330" name="Google Shape;3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175" y="348338"/>
            <a:ext cx="7473655" cy="44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819E77-6341-483F-B894-46CF8B5D4CE3}"/>
              </a:ext>
            </a:extLst>
          </p:cNvPr>
          <p:cNvSpPr txBox="1"/>
          <p:nvPr/>
        </p:nvSpPr>
        <p:spPr>
          <a:xfrm>
            <a:off x="48746" y="1005167"/>
            <a:ext cx="174979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dirty="0">
                <a:solidFill>
                  <a:srgbClr val="0070C0"/>
                </a:solidFill>
                <a:latin typeface="+mn-lt"/>
              </a:rPr>
              <a:t>El tiempo que pasan viendo vídeos en línea ha aumentado considerablemente.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89BF5-B1C4-4AB2-B9BE-A66803379897}"/>
              </a:ext>
            </a:extLst>
          </p:cNvPr>
          <p:cNvSpPr txBox="1"/>
          <p:nvPr/>
        </p:nvSpPr>
        <p:spPr>
          <a:xfrm>
            <a:off x="7537076" y="863973"/>
            <a:ext cx="155817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dirty="0">
                <a:solidFill>
                  <a:srgbClr val="0070C0"/>
                </a:solidFill>
                <a:latin typeface="+mn-lt"/>
              </a:rPr>
              <a:t>Para los pre-adolescentes, YouTube domina el espacio del vídeo en línea.</a:t>
            </a:r>
          </a:p>
        </p:txBody>
      </p:sp>
    </p:spTree>
    <p:extLst>
      <p:ext uri="{BB962C8B-B14F-4D97-AF65-F5344CB8AC3E}">
        <p14:creationId xmlns:p14="http://schemas.microsoft.com/office/powerpoint/2010/main" val="50225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24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8"/>
          <p:cNvPicPr preferRelativeResize="0"/>
          <p:nvPr/>
        </p:nvPicPr>
        <p:blipFill rotWithShape="1">
          <a:blip r:embed="rId3">
            <a:alphaModFix/>
          </a:blip>
          <a:srcRect t="10555" b="10555"/>
          <a:stretch/>
        </p:blipFill>
        <p:spPr>
          <a:xfrm>
            <a:off x="484461" y="1271525"/>
            <a:ext cx="8175076" cy="32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1126" y="2414516"/>
            <a:ext cx="268650" cy="280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62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58" y="290779"/>
            <a:ext cx="1270026" cy="1406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7" name="Google Shape;34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5387" y="290854"/>
            <a:ext cx="1414500" cy="1406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8" name="Google Shape;34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0576" y="148336"/>
            <a:ext cx="1802825" cy="1802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9" name="Google Shape;34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4100" y="286807"/>
            <a:ext cx="1414500" cy="1414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0" name="Google Shape;350;p29"/>
          <p:cNvPicPr preferRelativeResize="0"/>
          <p:nvPr/>
        </p:nvPicPr>
        <p:blipFill rotWithShape="1">
          <a:blip r:embed="rId7">
            <a:alphaModFix/>
          </a:blip>
          <a:srcRect l="26679" t="14022" r="25863" b="11903"/>
          <a:stretch/>
        </p:blipFill>
        <p:spPr>
          <a:xfrm>
            <a:off x="7481675" y="290854"/>
            <a:ext cx="1414500" cy="1406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1" name="Google Shape;351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6213" y="2907025"/>
            <a:ext cx="1414500" cy="1414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2" name="Google Shape;352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35380" y="2907028"/>
            <a:ext cx="1414500" cy="1414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3" name="Google Shape;353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64750" y="2907025"/>
            <a:ext cx="1414500" cy="1414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354" name="Google Shape;354;p29"/>
          <p:cNvGrpSpPr/>
          <p:nvPr/>
        </p:nvGrpSpPr>
        <p:grpSpPr>
          <a:xfrm>
            <a:off x="286213" y="1869530"/>
            <a:ext cx="8609963" cy="2708837"/>
            <a:chOff x="286213" y="2096625"/>
            <a:chExt cx="8609963" cy="2708837"/>
          </a:xfrm>
        </p:grpSpPr>
        <p:sp>
          <p:nvSpPr>
            <p:cNvPr id="355" name="Google Shape;355;p29"/>
            <p:cNvSpPr txBox="1"/>
            <p:nvPr/>
          </p:nvSpPr>
          <p:spPr>
            <a:xfrm>
              <a:off x="2035275" y="2096625"/>
              <a:ext cx="14145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>
                  <a:latin typeface="Life Savers"/>
                  <a:ea typeface="Life Savers"/>
                  <a:cs typeface="Life Savers"/>
                  <a:sym typeface="Life Savers"/>
                </a:rPr>
                <a:t>Whisper</a:t>
              </a:r>
            </a:p>
          </p:txBody>
        </p:sp>
        <p:sp>
          <p:nvSpPr>
            <p:cNvPr id="356" name="Google Shape;356;p29"/>
            <p:cNvSpPr txBox="1"/>
            <p:nvPr/>
          </p:nvSpPr>
          <p:spPr>
            <a:xfrm>
              <a:off x="3864750" y="2096625"/>
              <a:ext cx="14145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>
                  <a:latin typeface="Life Savers"/>
                  <a:ea typeface="Life Savers"/>
                  <a:cs typeface="Life Savers"/>
                  <a:sym typeface="Life Savers"/>
                </a:rPr>
                <a:t>GroupMe</a:t>
              </a:r>
            </a:p>
          </p:txBody>
        </p:sp>
        <p:sp>
          <p:nvSpPr>
            <p:cNvPr id="357" name="Google Shape;357;p29"/>
            <p:cNvSpPr txBox="1"/>
            <p:nvPr/>
          </p:nvSpPr>
          <p:spPr>
            <a:xfrm>
              <a:off x="5694200" y="2096625"/>
              <a:ext cx="14145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>
                  <a:latin typeface="Life Savers"/>
                  <a:ea typeface="Life Savers"/>
                  <a:cs typeface="Life Savers"/>
                  <a:sym typeface="Life Savers"/>
                </a:rPr>
                <a:t>Kik</a:t>
              </a:r>
            </a:p>
          </p:txBody>
        </p:sp>
        <p:sp>
          <p:nvSpPr>
            <p:cNvPr id="358" name="Google Shape;358;p29"/>
            <p:cNvSpPr txBox="1"/>
            <p:nvPr/>
          </p:nvSpPr>
          <p:spPr>
            <a:xfrm>
              <a:off x="7481675" y="2096625"/>
              <a:ext cx="14145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>
                  <a:latin typeface="Life Savers"/>
                  <a:ea typeface="Life Savers"/>
                  <a:cs typeface="Life Savers"/>
                  <a:sym typeface="Life Savers"/>
                </a:rPr>
                <a:t>Discord</a:t>
              </a:r>
            </a:p>
          </p:txBody>
        </p:sp>
        <p:sp>
          <p:nvSpPr>
            <p:cNvPr id="359" name="Google Shape;359;p29"/>
            <p:cNvSpPr txBox="1"/>
            <p:nvPr/>
          </p:nvSpPr>
          <p:spPr>
            <a:xfrm>
              <a:off x="286213" y="2096625"/>
              <a:ext cx="14145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>
                  <a:latin typeface="Life Savers"/>
                  <a:ea typeface="Life Savers"/>
                  <a:cs typeface="Life Savers"/>
                  <a:sym typeface="Life Savers"/>
                </a:rPr>
                <a:t>Tik Tok</a:t>
              </a:r>
            </a:p>
          </p:txBody>
        </p:sp>
        <p:sp>
          <p:nvSpPr>
            <p:cNvPr id="360" name="Google Shape;360;p29"/>
            <p:cNvSpPr txBox="1"/>
            <p:nvPr/>
          </p:nvSpPr>
          <p:spPr>
            <a:xfrm>
              <a:off x="1959075" y="4528250"/>
              <a:ext cx="15897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>
                  <a:latin typeface="Life Savers"/>
                  <a:ea typeface="Life Savers"/>
                  <a:cs typeface="Life Savers"/>
                  <a:sym typeface="Life Savers"/>
                </a:rPr>
                <a:t>House Party</a:t>
              </a:r>
            </a:p>
          </p:txBody>
        </p:sp>
        <p:sp>
          <p:nvSpPr>
            <p:cNvPr id="361" name="Google Shape;361;p29"/>
            <p:cNvSpPr txBox="1"/>
            <p:nvPr/>
          </p:nvSpPr>
          <p:spPr>
            <a:xfrm>
              <a:off x="3864750" y="4528262"/>
              <a:ext cx="14145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>
                  <a:latin typeface="Life Savers"/>
                  <a:ea typeface="Life Savers"/>
                  <a:cs typeface="Life Savers"/>
                  <a:sym typeface="Life Savers"/>
                </a:rPr>
                <a:t>Live.me</a:t>
              </a:r>
            </a:p>
          </p:txBody>
        </p:sp>
        <p:sp>
          <p:nvSpPr>
            <p:cNvPr id="362" name="Google Shape;362;p29"/>
            <p:cNvSpPr txBox="1"/>
            <p:nvPr/>
          </p:nvSpPr>
          <p:spPr>
            <a:xfrm>
              <a:off x="5694200" y="4528262"/>
              <a:ext cx="14145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>
                  <a:latin typeface="Life Savers"/>
                  <a:ea typeface="Life Savers"/>
                  <a:cs typeface="Life Savers"/>
                  <a:sym typeface="Life Savers"/>
                </a:rPr>
                <a:t>MeetMe</a:t>
              </a:r>
            </a:p>
          </p:txBody>
        </p:sp>
        <p:sp>
          <p:nvSpPr>
            <p:cNvPr id="363" name="Google Shape;363;p29"/>
            <p:cNvSpPr txBox="1"/>
            <p:nvPr/>
          </p:nvSpPr>
          <p:spPr>
            <a:xfrm>
              <a:off x="7481675" y="4528262"/>
              <a:ext cx="14145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>
                  <a:latin typeface="Life Savers"/>
                  <a:ea typeface="Life Savers"/>
                  <a:cs typeface="Life Savers"/>
                  <a:sym typeface="Life Savers"/>
                </a:rPr>
                <a:t>Yubo</a:t>
              </a:r>
            </a:p>
          </p:txBody>
        </p:sp>
        <p:sp>
          <p:nvSpPr>
            <p:cNvPr id="364" name="Google Shape;364;p29"/>
            <p:cNvSpPr txBox="1"/>
            <p:nvPr/>
          </p:nvSpPr>
          <p:spPr>
            <a:xfrm>
              <a:off x="286213" y="4528262"/>
              <a:ext cx="14145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000">
                  <a:latin typeface="Life Savers"/>
                  <a:ea typeface="Life Savers"/>
                  <a:cs typeface="Life Savers"/>
                  <a:sym typeface="Life Savers"/>
                </a:rPr>
                <a:t>Tumblr</a:t>
              </a:r>
            </a:p>
          </p:txBody>
        </p:sp>
      </p:grpSp>
      <p:pic>
        <p:nvPicPr>
          <p:cNvPr id="365" name="Google Shape;365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94125" y="2907028"/>
            <a:ext cx="1414476" cy="14144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6" name="Google Shape;366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81675" y="2907012"/>
            <a:ext cx="1414500" cy="1414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08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0"/>
          <p:cNvSpPr txBox="1"/>
          <p:nvPr/>
        </p:nvSpPr>
        <p:spPr>
          <a:xfrm>
            <a:off x="489755" y="141443"/>
            <a:ext cx="3707912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 err="1">
                <a:solidFill>
                  <a:schemeClr val="tx1"/>
                </a:solidFill>
                <a:latin typeface="+mj-lt"/>
                <a:ea typeface="Avenir"/>
                <a:cs typeface="Avenir"/>
                <a:sym typeface="Avenir"/>
              </a:rPr>
              <a:t>Group</a:t>
            </a:r>
            <a:r>
              <a:rPr lang="es-MX" sz="2800" dirty="0">
                <a:solidFill>
                  <a:schemeClr val="tx1"/>
                </a:solidFill>
                <a:latin typeface="+mj-lt"/>
                <a:ea typeface="Avenir"/>
                <a:cs typeface="Avenir"/>
                <a:sym typeface="Avenir"/>
              </a:rPr>
              <a:t> </a:t>
            </a:r>
            <a:r>
              <a:rPr lang="es-MX" sz="2800" dirty="0" err="1">
                <a:solidFill>
                  <a:schemeClr val="tx1"/>
                </a:solidFill>
                <a:latin typeface="+mj-lt"/>
                <a:ea typeface="Avenir"/>
                <a:cs typeface="Avenir"/>
                <a:sym typeface="Avenir"/>
              </a:rPr>
              <a:t>Discussion</a:t>
            </a:r>
            <a:endParaRPr lang="es-MX" sz="2800" dirty="0">
              <a:solidFill>
                <a:schemeClr val="tx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372" name="Google Shape;372;p30"/>
          <p:cNvSpPr txBox="1"/>
          <p:nvPr/>
        </p:nvSpPr>
        <p:spPr>
          <a:xfrm>
            <a:off x="539666" y="671467"/>
            <a:ext cx="4121078" cy="93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latin typeface="+mn-lt"/>
                <a:ea typeface="Avenir"/>
                <a:cs typeface="Avenir"/>
                <a:sym typeface="Avenir"/>
              </a:rPr>
              <a:t>For those are willing, let’s share the following:</a:t>
            </a:r>
          </a:p>
        </p:txBody>
      </p:sp>
      <p:sp>
        <p:nvSpPr>
          <p:cNvPr id="373" name="Google Shape;373;p30"/>
          <p:cNvSpPr txBox="1"/>
          <p:nvPr/>
        </p:nvSpPr>
        <p:spPr>
          <a:xfrm>
            <a:off x="408975" y="1477865"/>
            <a:ext cx="4266481" cy="24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chemeClr val="tx1"/>
                </a:solidFill>
                <a:latin typeface="+mn-lt"/>
                <a:ea typeface="Avenir"/>
                <a:cs typeface="Avenir"/>
                <a:sym typeface="Avenir"/>
              </a:rPr>
              <a:t>How do you encourage a balanced approach to screen time?</a:t>
            </a:r>
          </a:p>
          <a:p>
            <a:pPr marL="400050" lvl="0" indent="-3492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chemeClr val="tx1"/>
                </a:solidFill>
                <a:latin typeface="+mn-lt"/>
                <a:ea typeface="Avenir"/>
                <a:cs typeface="Avenir"/>
                <a:sym typeface="Avenir"/>
              </a:rPr>
              <a:t>What have been some areas of success?</a:t>
            </a:r>
          </a:p>
          <a:p>
            <a:pPr marL="40005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chemeClr val="tx1"/>
                </a:solidFill>
                <a:latin typeface="+mn-lt"/>
                <a:ea typeface="Avenir"/>
                <a:cs typeface="Avenir"/>
                <a:sym typeface="Avenir"/>
              </a:rPr>
              <a:t>What might be some areas for growth?</a:t>
            </a:r>
          </a:p>
        </p:txBody>
      </p:sp>
      <p:pic>
        <p:nvPicPr>
          <p:cNvPr id="374" name="Google Shape;3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2810" y="4360000"/>
            <a:ext cx="4678393" cy="78350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" name="Google Shape;371;p30">
            <a:extLst>
              <a:ext uri="{FF2B5EF4-FFF2-40B4-BE49-F238E27FC236}">
                <a16:creationId xmlns:a16="http://schemas.microsoft.com/office/drawing/2014/main" id="{EB51D071-9038-4E41-A8DD-FB98F3379791}"/>
              </a:ext>
            </a:extLst>
          </p:cNvPr>
          <p:cNvSpPr txBox="1"/>
          <p:nvPr/>
        </p:nvSpPr>
        <p:spPr>
          <a:xfrm>
            <a:off x="4733982" y="82611"/>
            <a:ext cx="3707912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rgbClr val="0070C0"/>
                </a:solidFill>
                <a:latin typeface="+mj-lt"/>
                <a:ea typeface="Avenir"/>
                <a:cs typeface="Avenir"/>
                <a:sym typeface="Avenir"/>
              </a:rPr>
              <a:t>Discusión en grupo</a:t>
            </a:r>
          </a:p>
        </p:txBody>
      </p:sp>
      <p:sp>
        <p:nvSpPr>
          <p:cNvPr id="7" name="Google Shape;372;p30">
            <a:extLst>
              <a:ext uri="{FF2B5EF4-FFF2-40B4-BE49-F238E27FC236}">
                <a16:creationId xmlns:a16="http://schemas.microsoft.com/office/drawing/2014/main" id="{0D2C1D7B-434A-4E78-A66B-59B42E225F6B}"/>
              </a:ext>
            </a:extLst>
          </p:cNvPr>
          <p:cNvSpPr txBox="1"/>
          <p:nvPr/>
        </p:nvSpPr>
        <p:spPr>
          <a:xfrm>
            <a:off x="4783894" y="612636"/>
            <a:ext cx="4360106" cy="93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rgbClr val="0070C0"/>
                </a:solidFill>
                <a:latin typeface="+mn-lt"/>
                <a:ea typeface="Avenir"/>
                <a:cs typeface="Avenir"/>
                <a:sym typeface="Avenir"/>
              </a:rPr>
              <a:t>Para quienes quieran compartir, hablemos de lo siguiente:</a:t>
            </a:r>
          </a:p>
        </p:txBody>
      </p:sp>
      <p:sp>
        <p:nvSpPr>
          <p:cNvPr id="2" name="Google Shape;373;p30">
            <a:extLst>
              <a:ext uri="{FF2B5EF4-FFF2-40B4-BE49-F238E27FC236}">
                <a16:creationId xmlns:a16="http://schemas.microsoft.com/office/drawing/2014/main" id="{E20E32E3-B5FE-4461-A546-EF4124FBB799}"/>
              </a:ext>
            </a:extLst>
          </p:cNvPr>
          <p:cNvSpPr txBox="1"/>
          <p:nvPr/>
        </p:nvSpPr>
        <p:spPr>
          <a:xfrm>
            <a:off x="4467069" y="1443549"/>
            <a:ext cx="4557009" cy="24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rgbClr val="0070C0"/>
                </a:solidFill>
                <a:latin typeface="+mn-lt"/>
                <a:ea typeface="Avenir"/>
                <a:cs typeface="Avenir"/>
                <a:sym typeface="Avenir"/>
              </a:rPr>
              <a:t>¿Cómo puede usted fomentar el concepto de mantener un balance con respecto al tiempo de pantalla?</a:t>
            </a:r>
          </a:p>
          <a:p>
            <a:pPr marL="400050" lvl="0" indent="-3492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rgbClr val="0070C0"/>
                </a:solidFill>
                <a:latin typeface="+mn-lt"/>
                <a:ea typeface="Avenir"/>
                <a:cs typeface="Avenir"/>
                <a:sym typeface="Avenir"/>
              </a:rPr>
              <a:t>¿Cuáles han sido algunas de las áreas de éxito?</a:t>
            </a:r>
          </a:p>
          <a:p>
            <a:pPr marL="40005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rgbClr val="0070C0"/>
                </a:solidFill>
                <a:latin typeface="+mn-lt"/>
                <a:ea typeface="Avenir"/>
                <a:cs typeface="Avenir"/>
                <a:sym typeface="Avenir"/>
              </a:rPr>
              <a:t>¿Cuáles podrían ser algunas áreas de crecimiento?</a:t>
            </a:r>
          </a:p>
        </p:txBody>
      </p:sp>
    </p:spTree>
    <p:extLst>
      <p:ext uri="{BB962C8B-B14F-4D97-AF65-F5344CB8AC3E}">
        <p14:creationId xmlns:p14="http://schemas.microsoft.com/office/powerpoint/2010/main" val="1206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818231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2"/>
          <p:cNvSpPr txBox="1"/>
          <p:nvPr/>
        </p:nvSpPr>
        <p:spPr>
          <a:xfrm>
            <a:off x="1711350" y="2698722"/>
            <a:ext cx="53691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/>
              <a:t>What parents should know about technology</a:t>
            </a:r>
          </a:p>
        </p:txBody>
      </p:sp>
      <p:sp>
        <p:nvSpPr>
          <p:cNvPr id="386" name="Google Shape;386;p32"/>
          <p:cNvSpPr/>
          <p:nvPr/>
        </p:nvSpPr>
        <p:spPr>
          <a:xfrm>
            <a:off x="1809720" y="2708100"/>
            <a:ext cx="4607400" cy="31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7" name="Google Shape;387;p32"/>
          <p:cNvPicPr preferRelativeResize="0"/>
          <p:nvPr/>
        </p:nvPicPr>
        <p:blipFill rotWithShape="1">
          <a:blip r:embed="rId4">
            <a:alphaModFix/>
          </a:blip>
          <a:srcRect l="49415" t="39818" r="49549" b="41095"/>
          <a:stretch/>
        </p:blipFill>
        <p:spPr>
          <a:xfrm>
            <a:off x="1695284" y="2639728"/>
            <a:ext cx="146800" cy="395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11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 l="1490" r="1713"/>
          <a:stretch/>
        </p:blipFill>
        <p:spPr>
          <a:xfrm>
            <a:off x="94385" y="205425"/>
            <a:ext cx="8965724" cy="19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3"/>
          <p:cNvSpPr/>
          <p:nvPr/>
        </p:nvSpPr>
        <p:spPr>
          <a:xfrm>
            <a:off x="1643556" y="1672903"/>
            <a:ext cx="3408000" cy="429900"/>
          </a:xfrm>
          <a:prstGeom prst="rect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3"/>
          <p:cNvSpPr/>
          <p:nvPr/>
        </p:nvSpPr>
        <p:spPr>
          <a:xfrm>
            <a:off x="1909500" y="2283175"/>
            <a:ext cx="2876100" cy="702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999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3"/>
          <p:cNvSpPr txBox="1"/>
          <p:nvPr/>
        </p:nvSpPr>
        <p:spPr>
          <a:xfrm>
            <a:off x="0" y="2985780"/>
            <a:ext cx="9144000" cy="15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~ 1.3 billion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15C9C7-C29D-446D-9E6B-160516394C79}"/>
              </a:ext>
            </a:extLst>
          </p:cNvPr>
          <p:cNvSpPr txBox="1"/>
          <p:nvPr/>
        </p:nvSpPr>
        <p:spPr>
          <a:xfrm>
            <a:off x="1696011" y="99172"/>
            <a:ext cx="56343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b="1" dirty="0">
                <a:solidFill>
                  <a:srgbClr val="0070C0"/>
                </a:solidFill>
                <a:latin typeface="+mn-lt"/>
              </a:rPr>
              <a:t>Lo que los padres deben saber sobre la tecnología</a:t>
            </a:r>
          </a:p>
        </p:txBody>
      </p:sp>
    </p:spTree>
    <p:extLst>
      <p:ext uri="{BB962C8B-B14F-4D97-AF65-F5344CB8AC3E}">
        <p14:creationId xmlns:p14="http://schemas.microsoft.com/office/powerpoint/2010/main" val="25771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34"/>
          <p:cNvPicPr preferRelativeResize="0"/>
          <p:nvPr/>
        </p:nvPicPr>
        <p:blipFill rotWithShape="1">
          <a:blip r:embed="rId3">
            <a:alphaModFix/>
          </a:blip>
          <a:srcRect t="18073"/>
          <a:stretch/>
        </p:blipFill>
        <p:spPr>
          <a:xfrm>
            <a:off x="152400" y="261076"/>
            <a:ext cx="8839200" cy="3947549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4"/>
          <p:cNvSpPr txBox="1"/>
          <p:nvPr/>
        </p:nvSpPr>
        <p:spPr>
          <a:xfrm>
            <a:off x="1711350" y="1936722"/>
            <a:ext cx="53691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/>
              <a:t>Common Sense Media</a:t>
            </a:r>
          </a:p>
        </p:txBody>
      </p:sp>
      <p:sp>
        <p:nvSpPr>
          <p:cNvPr id="402" name="Google Shape;402;p34"/>
          <p:cNvSpPr/>
          <p:nvPr/>
        </p:nvSpPr>
        <p:spPr>
          <a:xfrm>
            <a:off x="1809725" y="1923730"/>
            <a:ext cx="4607400" cy="31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4"/>
          <p:cNvSpPr txBox="1"/>
          <p:nvPr/>
        </p:nvSpPr>
        <p:spPr>
          <a:xfrm>
            <a:off x="152400" y="3056700"/>
            <a:ext cx="8746435" cy="139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dirty="0">
                <a:solidFill>
                  <a:srgbClr val="0000FF"/>
                </a:solidFill>
                <a:latin typeface="+mn-lt"/>
                <a:ea typeface="Avenir"/>
                <a:cs typeface="Avenir"/>
                <a:sym typeface="Avenir"/>
              </a:rPr>
              <a:t>commonsensemedia.org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dirty="0">
                <a:solidFill>
                  <a:srgbClr val="38761D"/>
                </a:solidFill>
                <a:latin typeface="+mn-lt"/>
                <a:ea typeface="Avenir"/>
                <a:cs typeface="Avenir"/>
                <a:sym typeface="Avenir"/>
              </a:rPr>
              <a:t>commonsensemedia.org/latino</a:t>
            </a:r>
          </a:p>
        </p:txBody>
      </p:sp>
      <p:pic>
        <p:nvPicPr>
          <p:cNvPr id="404" name="Google Shape;404;p34"/>
          <p:cNvPicPr preferRelativeResize="0"/>
          <p:nvPr/>
        </p:nvPicPr>
        <p:blipFill rotWithShape="1">
          <a:blip r:embed="rId4">
            <a:alphaModFix/>
          </a:blip>
          <a:srcRect l="49415" t="39818" r="49549" b="41095"/>
          <a:stretch/>
        </p:blipFill>
        <p:spPr>
          <a:xfrm>
            <a:off x="1695284" y="1877728"/>
            <a:ext cx="146800" cy="395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19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Presenters</a:t>
            </a:r>
            <a:br>
              <a:rPr lang="es-MX" dirty="0"/>
            </a:br>
            <a:r>
              <a:rPr lang="es-MX" sz="2000" dirty="0">
                <a:solidFill>
                  <a:srgbClr val="0070C0"/>
                </a:solidFill>
              </a:rPr>
              <a:t>Presentadores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F7DC13-FE9A-44F1-8065-B1E2DC249BF4}"/>
              </a:ext>
            </a:extLst>
          </p:cNvPr>
          <p:cNvSpPr>
            <a:spLocks noGrp="1"/>
          </p:cNvSpPr>
          <p:nvPr/>
        </p:nvSpPr>
        <p:spPr>
          <a:xfrm>
            <a:off x="627947" y="1477850"/>
            <a:ext cx="7964415" cy="26185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s" sz="2100" dirty="0"/>
              <a:t>Presenter name, title </a:t>
            </a:r>
            <a:br>
              <a:rPr lang="es" sz="2100" dirty="0"/>
            </a:br>
            <a:r>
              <a:rPr lang="es-MX" sz="1800" dirty="0">
                <a:solidFill>
                  <a:srgbClr val="0070C0"/>
                </a:solidFill>
              </a:rPr>
              <a:t>Nombre del presentador, título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s" sz="2100" dirty="0"/>
              <a:t>Office name </a:t>
            </a:r>
            <a:br>
              <a:rPr lang="es" sz="2100" dirty="0"/>
            </a:br>
            <a:r>
              <a:rPr lang="es-MX" sz="1800" dirty="0">
                <a:solidFill>
                  <a:srgbClr val="0070C0"/>
                </a:solidFill>
              </a:rPr>
              <a:t>Nombre de la oficina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s" sz="2100" dirty="0"/>
              <a:t>Contact info (email, phone) </a:t>
            </a:r>
            <a:br>
              <a:rPr lang="es" sz="2100" dirty="0"/>
            </a:br>
            <a:r>
              <a:rPr lang="es-MX" sz="1800" dirty="0">
                <a:solidFill>
                  <a:srgbClr val="0070C0"/>
                </a:solidFill>
              </a:rPr>
              <a:t>Información de contacto (correo electrónico, teléfono)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endParaRPr lang="es" sz="2133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s" sz="2100" dirty="0"/>
              <a:t>Add additional presenter info if needed…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s-MX" sz="1800" dirty="0">
                <a:solidFill>
                  <a:srgbClr val="0070C0"/>
                </a:solidFill>
              </a:rPr>
              <a:t>Inclulir información adicional del presentador </a:t>
            </a:r>
            <a:br>
              <a:rPr lang="es-MX" sz="1800" dirty="0">
                <a:solidFill>
                  <a:srgbClr val="0070C0"/>
                </a:solidFill>
              </a:rPr>
            </a:br>
            <a:r>
              <a:rPr lang="es-MX" sz="1800" dirty="0">
                <a:solidFill>
                  <a:srgbClr val="0070C0"/>
                </a:solidFill>
              </a:rPr>
              <a:t>si es necesario.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91FED372-77F8-4C22-979E-44A84A32981F}"/>
              </a:ext>
            </a:extLst>
          </p:cNvPr>
          <p:cNvSpPr/>
          <p:nvPr/>
        </p:nvSpPr>
        <p:spPr>
          <a:xfrm>
            <a:off x="5498141" y="638452"/>
            <a:ext cx="1564089" cy="1576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dirty="0"/>
              <a:t>Add photo of presenter if desired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8CDB802C-C465-43D0-AB69-0BDA2EDEB37E}"/>
              </a:ext>
            </a:extLst>
          </p:cNvPr>
          <p:cNvSpPr/>
          <p:nvPr/>
        </p:nvSpPr>
        <p:spPr>
          <a:xfrm>
            <a:off x="6892327" y="2787138"/>
            <a:ext cx="1700035" cy="1567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dirty="0"/>
              <a:t>Incluir la foto del presentador si lo desea.</a:t>
            </a:r>
          </a:p>
        </p:txBody>
      </p:sp>
    </p:spTree>
    <p:extLst>
      <p:ext uri="{BB962C8B-B14F-4D97-AF65-F5344CB8AC3E}">
        <p14:creationId xmlns:p14="http://schemas.microsoft.com/office/powerpoint/2010/main" val="393647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35"/>
          <p:cNvPicPr preferRelativeResize="0"/>
          <p:nvPr/>
        </p:nvPicPr>
        <p:blipFill rotWithShape="1">
          <a:blip r:embed="rId3">
            <a:alphaModFix/>
          </a:blip>
          <a:srcRect t="46533" b="5817"/>
          <a:stretch/>
        </p:blipFill>
        <p:spPr>
          <a:xfrm>
            <a:off x="152400" y="2978075"/>
            <a:ext cx="8839199" cy="11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5"/>
          <p:cNvPicPr preferRelativeResize="0"/>
          <p:nvPr/>
        </p:nvPicPr>
        <p:blipFill rotWithShape="1">
          <a:blip r:embed="rId4">
            <a:alphaModFix/>
          </a:blip>
          <a:srcRect t="2181"/>
          <a:stretch/>
        </p:blipFill>
        <p:spPr>
          <a:xfrm>
            <a:off x="152400" y="802850"/>
            <a:ext cx="8839201" cy="2021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11" name="Google Shape;411;p35"/>
          <p:cNvSpPr/>
          <p:nvPr/>
        </p:nvSpPr>
        <p:spPr>
          <a:xfrm>
            <a:off x="4645400" y="2202110"/>
            <a:ext cx="2412000" cy="692100"/>
          </a:xfrm>
          <a:prstGeom prst="rect">
            <a:avLst/>
          </a:prstGeom>
          <a:noFill/>
          <a:ln w="2286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40CB9-C6CA-4BDB-A032-611B1A3B0384}"/>
              </a:ext>
            </a:extLst>
          </p:cNvPr>
          <p:cNvSpPr txBox="1"/>
          <p:nvPr/>
        </p:nvSpPr>
        <p:spPr>
          <a:xfrm>
            <a:off x="5728742" y="388314"/>
            <a:ext cx="2420648" cy="3077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dirty="0">
                <a:solidFill>
                  <a:srgbClr val="0070C0"/>
                </a:solidFill>
              </a:rPr>
              <a:t>Los padres necesitan saber</a:t>
            </a:r>
            <a:endParaRPr lang="es-MX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36A6F-9077-4472-9EC9-080470E50F8C}"/>
              </a:ext>
            </a:extLst>
          </p:cNvPr>
          <p:cNvSpPr txBox="1"/>
          <p:nvPr/>
        </p:nvSpPr>
        <p:spPr>
          <a:xfrm>
            <a:off x="149599" y="4217334"/>
            <a:ext cx="8886825" cy="73866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dirty="0" err="1">
                <a:solidFill>
                  <a:srgbClr val="0070C0"/>
                </a:solidFill>
                <a:latin typeface="+mn-lt"/>
              </a:rPr>
              <a:t>Common</a:t>
            </a:r>
            <a:r>
              <a:rPr lang="es-MX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MX" dirty="0" err="1">
                <a:solidFill>
                  <a:srgbClr val="0070C0"/>
                </a:solidFill>
                <a:latin typeface="+mn-lt"/>
              </a:rPr>
              <a:t>Sense</a:t>
            </a:r>
            <a:r>
              <a:rPr lang="es-MX" dirty="0">
                <a:solidFill>
                  <a:srgbClr val="0070C0"/>
                </a:solidFill>
                <a:latin typeface="+mn-lt"/>
              </a:rPr>
              <a:t> es la principal organización sin fines de lucro del país dedicada a mejorar la vida de los niños y las familiar proporcionando la información fiable, la educación y la voz independiente que necesitan para prosperar en el siglo XXI.</a:t>
            </a:r>
          </a:p>
        </p:txBody>
      </p:sp>
    </p:spTree>
    <p:extLst>
      <p:ext uri="{BB962C8B-B14F-4D97-AF65-F5344CB8AC3E}">
        <p14:creationId xmlns:p14="http://schemas.microsoft.com/office/powerpoint/2010/main" val="19281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6"/>
          <p:cNvPicPr preferRelativeResize="0"/>
          <p:nvPr/>
        </p:nvPicPr>
        <p:blipFill rotWithShape="1">
          <a:blip r:embed="rId3">
            <a:alphaModFix/>
          </a:blip>
          <a:srcRect l="522" r="887"/>
          <a:stretch/>
        </p:blipFill>
        <p:spPr>
          <a:xfrm>
            <a:off x="0" y="49025"/>
            <a:ext cx="9143998" cy="4872236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6"/>
          <p:cNvSpPr/>
          <p:nvPr/>
        </p:nvSpPr>
        <p:spPr>
          <a:xfrm>
            <a:off x="6690225" y="513825"/>
            <a:ext cx="2338500" cy="6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15350" y="1755495"/>
            <a:ext cx="1927200" cy="3050100"/>
          </a:xfrm>
          <a:prstGeom prst="rect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2208825" y="1755495"/>
            <a:ext cx="1927200" cy="3050100"/>
          </a:xfrm>
          <a:prstGeom prst="rect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6"/>
          <p:cNvSpPr/>
          <p:nvPr/>
        </p:nvSpPr>
        <p:spPr>
          <a:xfrm>
            <a:off x="4309063" y="1755495"/>
            <a:ext cx="1927200" cy="3050100"/>
          </a:xfrm>
          <a:prstGeom prst="rect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6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737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37"/>
          <p:cNvPicPr preferRelativeResize="0"/>
          <p:nvPr/>
        </p:nvPicPr>
        <p:blipFill rotWithShape="1">
          <a:blip r:embed="rId3">
            <a:alphaModFix/>
          </a:blip>
          <a:srcRect t="641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6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8"/>
          <p:cNvPicPr preferRelativeResize="0"/>
          <p:nvPr/>
        </p:nvPicPr>
        <p:blipFill rotWithShape="1">
          <a:blip r:embed="rId3">
            <a:alphaModFix/>
          </a:blip>
          <a:srcRect t="5069" r="40747"/>
          <a:stretch/>
        </p:blipFill>
        <p:spPr>
          <a:xfrm>
            <a:off x="0" y="228600"/>
            <a:ext cx="4686773" cy="28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8"/>
          <p:cNvPicPr preferRelativeResize="0"/>
          <p:nvPr/>
        </p:nvPicPr>
        <p:blipFill rotWithShape="1">
          <a:blip r:embed="rId3">
            <a:alphaModFix/>
          </a:blip>
          <a:srcRect l="63126" t="27937" r="1445" b="38049"/>
          <a:stretch/>
        </p:blipFill>
        <p:spPr>
          <a:xfrm>
            <a:off x="99338" y="3053925"/>
            <a:ext cx="4488101" cy="166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500" y="596300"/>
            <a:ext cx="4272300" cy="206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8"/>
          <p:cNvSpPr txBox="1"/>
          <p:nvPr/>
        </p:nvSpPr>
        <p:spPr>
          <a:xfrm>
            <a:off x="4626412" y="2522090"/>
            <a:ext cx="4211700" cy="1193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Avenir"/>
              <a:buChar char="❏"/>
            </a:pPr>
            <a:r>
              <a:rPr lang="es-MX" sz="2400" dirty="0">
                <a:latin typeface="+mn-lt"/>
                <a:ea typeface="Avenir"/>
                <a:cs typeface="Avenir"/>
                <a:sym typeface="Avenir"/>
              </a:rPr>
              <a:t>What’s it about?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Avenir"/>
              <a:buChar char="❏"/>
            </a:pPr>
            <a:r>
              <a:rPr lang="es-MX" sz="2400" dirty="0">
                <a:latin typeface="+mn-lt"/>
                <a:ea typeface="Avenir"/>
                <a:cs typeface="Avenir"/>
                <a:sym typeface="Avenir"/>
              </a:rPr>
              <a:t>Is it any good?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Avenir"/>
              <a:buChar char="❏"/>
            </a:pPr>
            <a:r>
              <a:rPr lang="es-MX" sz="2400" dirty="0">
                <a:latin typeface="+mn-lt"/>
                <a:ea typeface="Avenir"/>
                <a:cs typeface="Avenir"/>
                <a:sym typeface="Avenir"/>
              </a:rPr>
              <a:t>Talk to your kids about...</a:t>
            </a:r>
          </a:p>
        </p:txBody>
      </p:sp>
      <p:sp>
        <p:nvSpPr>
          <p:cNvPr id="12" name="Google Shape;434;p38">
            <a:extLst>
              <a:ext uri="{FF2B5EF4-FFF2-40B4-BE49-F238E27FC236}">
                <a16:creationId xmlns:a16="http://schemas.microsoft.com/office/drawing/2014/main" id="{B8B781BC-DBB3-4700-91C2-781584216D50}"/>
              </a:ext>
            </a:extLst>
          </p:cNvPr>
          <p:cNvSpPr txBox="1"/>
          <p:nvPr/>
        </p:nvSpPr>
        <p:spPr>
          <a:xfrm>
            <a:off x="4693648" y="3774348"/>
            <a:ext cx="4450352" cy="119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Avenir"/>
              <a:buChar char="❏"/>
            </a:pPr>
            <a:r>
              <a:rPr lang="es-MX" sz="2400" dirty="0">
                <a:solidFill>
                  <a:srgbClr val="0070C0"/>
                </a:solidFill>
                <a:latin typeface="+mn-lt"/>
                <a:ea typeface="Avenir"/>
                <a:cs typeface="Avenir"/>
                <a:sym typeface="Avenir"/>
              </a:rPr>
              <a:t>¿De qué se trata?</a:t>
            </a:r>
          </a:p>
          <a:p>
            <a:pPr marL="457200" lvl="0" indent="-38100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Avenir"/>
              <a:buChar char="❏"/>
            </a:pPr>
            <a:r>
              <a:rPr lang="es-MX" sz="2400" dirty="0">
                <a:solidFill>
                  <a:srgbClr val="0070C0"/>
                </a:solidFill>
                <a:latin typeface="+mn-lt"/>
                <a:ea typeface="Avenir"/>
                <a:cs typeface="Avenir"/>
                <a:sym typeface="Avenir"/>
              </a:rPr>
              <a:t>¿Es bueno?</a:t>
            </a:r>
          </a:p>
          <a:p>
            <a:pPr marL="457200" lvl="0" indent="-38100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Avenir"/>
              <a:buChar char="❏"/>
            </a:pPr>
            <a:r>
              <a:rPr lang="es-MX" sz="2400" dirty="0">
                <a:solidFill>
                  <a:srgbClr val="0070C0"/>
                </a:solidFill>
                <a:latin typeface="+mn-lt"/>
                <a:ea typeface="Avenir"/>
                <a:cs typeface="Avenir"/>
                <a:sym typeface="Avenir"/>
              </a:rPr>
              <a:t>Hable con sus hijos de...</a:t>
            </a:r>
          </a:p>
        </p:txBody>
      </p:sp>
    </p:spTree>
    <p:extLst>
      <p:ext uri="{BB962C8B-B14F-4D97-AF65-F5344CB8AC3E}">
        <p14:creationId xmlns:p14="http://schemas.microsoft.com/office/powerpoint/2010/main" val="381813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40"/>
          <p:cNvPicPr preferRelativeResize="0"/>
          <p:nvPr/>
        </p:nvPicPr>
        <p:blipFill rotWithShape="1">
          <a:blip r:embed="rId3">
            <a:alphaModFix/>
          </a:blip>
          <a:srcRect l="-1200" r="1199"/>
          <a:stretch/>
        </p:blipFill>
        <p:spPr>
          <a:xfrm>
            <a:off x="5442350" y="99975"/>
            <a:ext cx="3675099" cy="314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0"/>
          <p:cNvPicPr preferRelativeResize="0"/>
          <p:nvPr/>
        </p:nvPicPr>
        <p:blipFill rotWithShape="1">
          <a:blip r:embed="rId4">
            <a:alphaModFix/>
          </a:blip>
          <a:srcRect l="1132" r="2907"/>
          <a:stretch/>
        </p:blipFill>
        <p:spPr>
          <a:xfrm>
            <a:off x="58025" y="58025"/>
            <a:ext cx="5478698" cy="340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0"/>
          <p:cNvPicPr preferRelativeResize="0"/>
          <p:nvPr/>
        </p:nvPicPr>
        <p:blipFill rotWithShape="1">
          <a:blip r:embed="rId5">
            <a:alphaModFix/>
          </a:blip>
          <a:srcRect l="354" r="1035"/>
          <a:stretch/>
        </p:blipFill>
        <p:spPr>
          <a:xfrm>
            <a:off x="58025" y="2271100"/>
            <a:ext cx="5478699" cy="279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0"/>
          <p:cNvPicPr preferRelativeResize="0"/>
          <p:nvPr/>
        </p:nvPicPr>
        <p:blipFill rotWithShape="1">
          <a:blip r:embed="rId6">
            <a:alphaModFix/>
          </a:blip>
          <a:srcRect t="13538" b="23667"/>
          <a:stretch/>
        </p:blipFill>
        <p:spPr>
          <a:xfrm>
            <a:off x="6092136" y="3460450"/>
            <a:ext cx="2813125" cy="13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0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467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4" y="228525"/>
            <a:ext cx="8962783" cy="426245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47240" y="3530279"/>
            <a:ext cx="497712" cy="2430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1"/>
          <p:cNvSpPr txBox="1"/>
          <p:nvPr/>
        </p:nvSpPr>
        <p:spPr>
          <a:xfrm>
            <a:off x="198943" y="327473"/>
            <a:ext cx="3711777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dirty="0" err="1">
                <a:solidFill>
                  <a:schemeClr val="tx1"/>
                </a:solidFill>
                <a:latin typeface="+mj-lt"/>
                <a:ea typeface="Avenir"/>
                <a:cs typeface="Avenir"/>
                <a:sym typeface="Avenir"/>
              </a:rPr>
              <a:t>Activity</a:t>
            </a:r>
            <a:r>
              <a:rPr lang="es-MX" sz="3600" dirty="0">
                <a:solidFill>
                  <a:schemeClr val="tx1"/>
                </a:solidFill>
                <a:latin typeface="+mj-lt"/>
                <a:ea typeface="Avenir"/>
                <a:cs typeface="Avenir"/>
                <a:sym typeface="Avenir"/>
              </a:rPr>
              <a:t> - </a:t>
            </a:r>
            <a:r>
              <a:rPr lang="es-MX" sz="3600" dirty="0" err="1">
                <a:solidFill>
                  <a:schemeClr val="tx1"/>
                </a:solidFill>
                <a:latin typeface="+mj-lt"/>
                <a:ea typeface="Avenir"/>
                <a:cs typeface="Avenir"/>
                <a:sym typeface="Avenir"/>
              </a:rPr>
              <a:t>Research</a:t>
            </a:r>
            <a:endParaRPr lang="es-MX" sz="3600" dirty="0">
              <a:solidFill>
                <a:schemeClr val="tx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454" name="Google Shape;454;p41"/>
          <p:cNvSpPr txBox="1"/>
          <p:nvPr/>
        </p:nvSpPr>
        <p:spPr>
          <a:xfrm>
            <a:off x="197134" y="1283141"/>
            <a:ext cx="3804983" cy="195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latin typeface="+mn-lt"/>
                <a:ea typeface="Avenir"/>
                <a:cs typeface="Avenir"/>
                <a:sym typeface="Avenir"/>
              </a:rPr>
              <a:t>Use Common Sense Media to find a product or platform that your student(s) might be interested in.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+mn-lt"/>
              <a:ea typeface="Avenir"/>
              <a:cs typeface="Avenir"/>
              <a:sym typeface="Avenir"/>
            </a:endParaRPr>
          </a:p>
        </p:txBody>
      </p:sp>
      <p:pic>
        <p:nvPicPr>
          <p:cNvPr id="455" name="Google Shape;45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2810" y="4360000"/>
            <a:ext cx="4678393" cy="78350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Google Shape;453;p41">
            <a:extLst>
              <a:ext uri="{FF2B5EF4-FFF2-40B4-BE49-F238E27FC236}">
                <a16:creationId xmlns:a16="http://schemas.microsoft.com/office/drawing/2014/main" id="{654795FD-87EB-4F5D-911D-35F51BA1AB1C}"/>
              </a:ext>
            </a:extLst>
          </p:cNvPr>
          <p:cNvSpPr txBox="1"/>
          <p:nvPr/>
        </p:nvSpPr>
        <p:spPr>
          <a:xfrm>
            <a:off x="4745729" y="293855"/>
            <a:ext cx="3652947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0070C0"/>
                </a:solidFill>
                <a:latin typeface="+mj-lt"/>
                <a:ea typeface="Avenir"/>
                <a:cs typeface="Avenir"/>
                <a:sym typeface="Avenir"/>
              </a:rPr>
              <a:t>Actividad - Investigación</a:t>
            </a:r>
          </a:p>
        </p:txBody>
      </p:sp>
      <p:sp>
        <p:nvSpPr>
          <p:cNvPr id="6" name="Google Shape;454;p41">
            <a:extLst>
              <a:ext uri="{FF2B5EF4-FFF2-40B4-BE49-F238E27FC236}">
                <a16:creationId xmlns:a16="http://schemas.microsoft.com/office/drawing/2014/main" id="{344C541F-3D4C-496F-B540-BEABF8B22DA7}"/>
              </a:ext>
            </a:extLst>
          </p:cNvPr>
          <p:cNvSpPr txBox="1"/>
          <p:nvPr/>
        </p:nvSpPr>
        <p:spPr>
          <a:xfrm>
            <a:off x="4693493" y="1308353"/>
            <a:ext cx="4326056" cy="1933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rgbClr val="0070C0"/>
                </a:solidFill>
                <a:latin typeface="+mn-lt"/>
                <a:ea typeface="Avenir"/>
                <a:cs typeface="Avenir"/>
                <a:sym typeface="Avenir"/>
              </a:rPr>
              <a:t>Use Common Sense Media para encontrar un producto o plataforma que le puede interesar a su(s) hijo(s).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70C0"/>
              </a:solidFill>
              <a:latin typeface="+mn-lt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904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2"/>
          <p:cNvSpPr txBox="1"/>
          <p:nvPr/>
        </p:nvSpPr>
        <p:spPr>
          <a:xfrm>
            <a:off x="164224" y="63562"/>
            <a:ext cx="4086110" cy="61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>
                <a:solidFill>
                  <a:schemeClr val="tx1"/>
                </a:solidFill>
                <a:latin typeface="+mj-lt"/>
                <a:ea typeface="Avenir"/>
                <a:cs typeface="Avenir"/>
                <a:sym typeface="Avenir"/>
              </a:rPr>
              <a:t>Activity - Share Out</a:t>
            </a:r>
          </a:p>
        </p:txBody>
      </p:sp>
      <p:sp>
        <p:nvSpPr>
          <p:cNvPr id="463" name="Google Shape;463;p42"/>
          <p:cNvSpPr txBox="1"/>
          <p:nvPr/>
        </p:nvSpPr>
        <p:spPr>
          <a:xfrm>
            <a:off x="121126" y="543720"/>
            <a:ext cx="4457255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latin typeface="+mn-lt"/>
                <a:ea typeface="Avenir"/>
                <a:cs typeface="Avenir"/>
                <a:sym typeface="Avenir"/>
              </a:rPr>
              <a:t>For those are willing, let’s share the following:</a:t>
            </a:r>
          </a:p>
        </p:txBody>
      </p:sp>
      <p:sp>
        <p:nvSpPr>
          <p:cNvPr id="464" name="Google Shape;464;p42"/>
          <p:cNvSpPr txBox="1"/>
          <p:nvPr/>
        </p:nvSpPr>
        <p:spPr>
          <a:xfrm>
            <a:off x="120568" y="1348117"/>
            <a:ext cx="4120765" cy="300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chemeClr val="tx1"/>
                </a:solidFill>
                <a:latin typeface="+mn-lt"/>
                <a:ea typeface="Avenir"/>
                <a:cs typeface="Avenir"/>
                <a:sym typeface="Avenir"/>
              </a:rPr>
              <a:t>What product did you research?</a:t>
            </a:r>
          </a:p>
          <a:p>
            <a:pPr marL="400050" lvl="0" indent="-3492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chemeClr val="tx1"/>
                </a:solidFill>
                <a:latin typeface="+mn-lt"/>
                <a:ea typeface="Avenir"/>
                <a:cs typeface="Avenir"/>
                <a:sym typeface="Avenir"/>
              </a:rPr>
              <a:t>Would you let your student watch/use/read it?</a:t>
            </a:r>
          </a:p>
          <a:p>
            <a:pPr marL="400050" lvl="0" indent="-3492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chemeClr val="tx1"/>
                </a:solidFill>
                <a:latin typeface="+mn-lt"/>
                <a:ea typeface="Avenir"/>
                <a:cs typeface="Avenir"/>
                <a:sym typeface="Avenir"/>
              </a:rPr>
              <a:t>What factors led to your decision?</a:t>
            </a:r>
          </a:p>
          <a:p>
            <a:pPr marL="400050" lvl="0" indent="-3492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chemeClr val="tx1"/>
                </a:solidFill>
                <a:latin typeface="+mn-lt"/>
                <a:ea typeface="Avenir"/>
                <a:cs typeface="Avenir"/>
                <a:sym typeface="Avenir"/>
              </a:rPr>
              <a:t>What conversations might you have with your student?</a:t>
            </a:r>
          </a:p>
        </p:txBody>
      </p:sp>
      <p:pic>
        <p:nvPicPr>
          <p:cNvPr id="465" name="Google Shape;46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2810" y="4360000"/>
            <a:ext cx="4678393" cy="78350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" name="Google Shape;462;p42">
            <a:extLst>
              <a:ext uri="{FF2B5EF4-FFF2-40B4-BE49-F238E27FC236}">
                <a16:creationId xmlns:a16="http://schemas.microsoft.com/office/drawing/2014/main" id="{9138CBC0-E3CF-45D6-AB3E-56383FB5F6F5}"/>
              </a:ext>
            </a:extLst>
          </p:cNvPr>
          <p:cNvSpPr txBox="1"/>
          <p:nvPr/>
        </p:nvSpPr>
        <p:spPr>
          <a:xfrm>
            <a:off x="4596739" y="115949"/>
            <a:ext cx="4512092" cy="61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>
                <a:solidFill>
                  <a:srgbClr val="1464B4"/>
                </a:solidFill>
                <a:latin typeface="+mj-lt"/>
                <a:ea typeface="Avenir"/>
                <a:cs typeface="Avenir"/>
                <a:sym typeface="Avenir"/>
              </a:rPr>
              <a:t>Actividad - Compartir</a:t>
            </a:r>
          </a:p>
        </p:txBody>
      </p:sp>
      <p:sp>
        <p:nvSpPr>
          <p:cNvPr id="7" name="Google Shape;463;p42">
            <a:extLst>
              <a:ext uri="{FF2B5EF4-FFF2-40B4-BE49-F238E27FC236}">
                <a16:creationId xmlns:a16="http://schemas.microsoft.com/office/drawing/2014/main" id="{5ED53939-A4E7-435A-99F1-79D0B5A88B3C}"/>
              </a:ext>
            </a:extLst>
          </p:cNvPr>
          <p:cNvSpPr txBox="1"/>
          <p:nvPr/>
        </p:nvSpPr>
        <p:spPr>
          <a:xfrm>
            <a:off x="4572000" y="602550"/>
            <a:ext cx="4561571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MX" sz="2000" dirty="0">
                <a:solidFill>
                  <a:srgbClr val="0070C0"/>
                </a:solidFill>
                <a:latin typeface="+mn-lt"/>
                <a:ea typeface="Avenir"/>
                <a:cs typeface="Avenir"/>
                <a:sym typeface="Avenir"/>
              </a:rPr>
              <a:t>Para quienes quieran compartir, hablemos de lo siguiente:</a:t>
            </a:r>
          </a:p>
          <a:p>
            <a:endParaRPr lang="es-MX" sz="2000" dirty="0">
              <a:solidFill>
                <a:srgbClr val="0070C0"/>
              </a:solidFill>
              <a:latin typeface="+mn-lt"/>
              <a:ea typeface="Avenir"/>
              <a:cs typeface="Avenir"/>
              <a:sym typeface="Avenir"/>
            </a:endParaRPr>
          </a:p>
        </p:txBody>
      </p:sp>
      <p:sp>
        <p:nvSpPr>
          <p:cNvPr id="8" name="Google Shape;464;p42">
            <a:extLst>
              <a:ext uri="{FF2B5EF4-FFF2-40B4-BE49-F238E27FC236}">
                <a16:creationId xmlns:a16="http://schemas.microsoft.com/office/drawing/2014/main" id="{64082478-6938-42EC-9CB6-F639846A0A47}"/>
              </a:ext>
            </a:extLst>
          </p:cNvPr>
          <p:cNvSpPr txBox="1"/>
          <p:nvPr/>
        </p:nvSpPr>
        <p:spPr>
          <a:xfrm>
            <a:off x="4675759" y="1406947"/>
            <a:ext cx="4120765" cy="300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rgbClr val="1464B4"/>
                </a:solidFill>
                <a:latin typeface="+mn-lt"/>
                <a:ea typeface="Avenir"/>
                <a:cs typeface="Avenir"/>
                <a:sym typeface="Avenir"/>
              </a:rPr>
              <a:t>¿Qué producto investigó?</a:t>
            </a:r>
          </a:p>
          <a:p>
            <a:pPr marL="400050" lvl="0" indent="-3492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rgbClr val="1464B4"/>
                </a:solidFill>
                <a:latin typeface="+mn-lt"/>
                <a:ea typeface="Avenir"/>
                <a:cs typeface="Avenir"/>
                <a:sym typeface="Avenir"/>
              </a:rPr>
              <a:t>¿Dejaría que su hijo(a) lo viera/usara/leyera?</a:t>
            </a:r>
          </a:p>
          <a:p>
            <a:pPr marL="400050" lvl="0" indent="-3492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rgbClr val="1464B4"/>
                </a:solidFill>
                <a:latin typeface="+mn-lt"/>
                <a:ea typeface="Avenir"/>
                <a:cs typeface="Avenir"/>
                <a:sym typeface="Avenir"/>
              </a:rPr>
              <a:t>¿Qué factores le han llevado a tomar la decisión?</a:t>
            </a:r>
          </a:p>
          <a:p>
            <a:pPr marL="400050" lvl="0" indent="-3492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9900"/>
              </a:buClr>
              <a:buSzPts val="2800"/>
              <a:buFont typeface="Avenir"/>
              <a:buChar char="■"/>
            </a:pPr>
            <a:r>
              <a:rPr lang="es-MX" sz="1800" dirty="0">
                <a:solidFill>
                  <a:srgbClr val="1464B4"/>
                </a:solidFill>
                <a:latin typeface="+mn-lt"/>
                <a:ea typeface="Avenir"/>
                <a:cs typeface="Avenir"/>
                <a:sym typeface="Avenir"/>
              </a:rPr>
              <a:t>¿Qué conversaciones podría tener con su estudiante?</a:t>
            </a:r>
          </a:p>
        </p:txBody>
      </p:sp>
    </p:spTree>
    <p:extLst>
      <p:ext uri="{BB962C8B-B14F-4D97-AF65-F5344CB8AC3E}">
        <p14:creationId xmlns:p14="http://schemas.microsoft.com/office/powerpoint/2010/main" val="42935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ow to Say &quot;Thank You&quot; in Different Languages - Swedish Nom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89" y="410817"/>
            <a:ext cx="5724735" cy="381649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6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>
            <a:spLocks noGrp="1"/>
          </p:cNvSpPr>
          <p:nvPr>
            <p:ph type="title" idx="4294967295"/>
          </p:nvPr>
        </p:nvSpPr>
        <p:spPr>
          <a:xfrm>
            <a:off x="516835" y="185302"/>
            <a:ext cx="7204075" cy="793750"/>
          </a:xfrm>
        </p:spPr>
        <p:txBody>
          <a:bodyPr>
            <a:normAutofit/>
          </a:bodyPr>
          <a:lstStyle/>
          <a:p>
            <a:r>
              <a:rPr lang="es-MX" b="1" dirty="0" err="1">
                <a:ln w="3175" cmpd="sng">
                  <a:noFill/>
                </a:ln>
                <a:cs typeface="Arial" panose="020B0604020202020204" pitchFamily="34" charset="0"/>
              </a:rPr>
              <a:t>Interpretation</a:t>
            </a:r>
            <a:r>
              <a:rPr lang="es-MX" dirty="0"/>
              <a:t> </a:t>
            </a:r>
            <a:r>
              <a:rPr lang="es-MX" b="1" dirty="0" err="1">
                <a:ln w="3175" cmpd="sng">
                  <a:noFill/>
                </a:ln>
                <a:cs typeface="Arial" panose="020B0604020202020204" pitchFamily="34" charset="0"/>
              </a:rPr>
              <a:t>Services</a:t>
            </a:r>
            <a:r>
              <a:rPr lang="es-MX" b="1" dirty="0">
                <a:ln w="3175" cmpd="sng">
                  <a:noFill/>
                </a:ln>
                <a:cs typeface="Arial" panose="020B0604020202020204" pitchFamily="34" charset="0"/>
              </a:rPr>
              <a:t> </a:t>
            </a:r>
            <a:br>
              <a:rPr lang="es-MX" b="1" dirty="0">
                <a:ln w="3175" cmpd="sng">
                  <a:noFill/>
                </a:ln>
                <a:cs typeface="Arial" panose="020B0604020202020204" pitchFamily="34" charset="0"/>
              </a:rPr>
            </a:br>
            <a:r>
              <a:rPr lang="es-MX" b="1" i="1" dirty="0">
                <a:ln w="3175" cmpd="sng">
                  <a:noFill/>
                </a:ln>
                <a:solidFill>
                  <a:srgbClr val="0070C0"/>
                </a:solidFill>
                <a:cs typeface="Arial" panose="020B0604020202020204" pitchFamily="34" charset="0"/>
              </a:rPr>
              <a:t>Servicios de Interpretación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C58FB-BEF8-4087-80E8-E5394E58130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84313" y="1141085"/>
            <a:ext cx="3886200" cy="3262312"/>
          </a:xfrm>
        </p:spPr>
        <p:txBody>
          <a:bodyPr>
            <a:normAutofit/>
          </a:bodyPr>
          <a:lstStyle/>
          <a:p>
            <a:r>
              <a:rPr lang="es-MX"/>
              <a:t>Click on the globe icon at the bottom of the screen.</a:t>
            </a:r>
          </a:p>
          <a:p>
            <a:r>
              <a:rPr lang="es-MX"/>
              <a:t>Select your language of preference.</a:t>
            </a:r>
          </a:p>
          <a:p>
            <a:r>
              <a:rPr lang="es-MX"/>
              <a:t>You will hear the presentation in the language you select.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5236956" y="1141085"/>
            <a:ext cx="3482975" cy="2465388"/>
          </a:xfrm>
        </p:spPr>
        <p:txBody>
          <a:bodyPr>
            <a:normAutofit lnSpcReduction="10000"/>
          </a:bodyPr>
          <a:lstStyle/>
          <a:p>
            <a:r>
              <a:rPr lang="es-MX" dirty="0">
                <a:solidFill>
                  <a:srgbClr val="0070C0"/>
                </a:solidFill>
              </a:rPr>
              <a:t>Haga clic en el símbolo del mundo en la parte de abajo de su pantalla.</a:t>
            </a:r>
          </a:p>
          <a:p>
            <a:r>
              <a:rPr lang="es-MX" dirty="0">
                <a:solidFill>
                  <a:srgbClr val="0070C0"/>
                </a:solidFill>
              </a:rPr>
              <a:t>Seleccione el idioma que le gustaría escuchar.</a:t>
            </a:r>
          </a:p>
          <a:p>
            <a:r>
              <a:rPr lang="es-MX" dirty="0">
                <a:solidFill>
                  <a:srgbClr val="0070C0"/>
                </a:solidFill>
              </a:rPr>
              <a:t>Participará y escuchará la presentación en el idioma que seleccione.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32" y="3630988"/>
            <a:ext cx="5356766" cy="49996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983866" y="3693336"/>
            <a:ext cx="754589" cy="7004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Free illustration: Laptop, Computer, Notebook, Pc - Free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68" y="118122"/>
            <a:ext cx="1478753" cy="106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0574" y="354708"/>
            <a:ext cx="7202488" cy="787400"/>
          </a:xfrm>
        </p:spPr>
        <p:txBody>
          <a:bodyPr>
            <a:normAutofit/>
          </a:bodyPr>
          <a:lstStyle/>
          <a:p>
            <a:r>
              <a:rPr lang="es-MX" b="1" dirty="0" err="1">
                <a:latin typeface="+mn-lt"/>
                <a:cs typeface="Arial" panose="020B0604020202020204" pitchFamily="34" charset="0"/>
              </a:rPr>
              <a:t>Interpretation</a:t>
            </a:r>
            <a:r>
              <a:rPr lang="es-MX" b="1" dirty="0">
                <a:latin typeface="+mn-lt"/>
                <a:cs typeface="Arial" panose="020B0604020202020204" pitchFamily="34" charset="0"/>
              </a:rPr>
              <a:t> </a:t>
            </a:r>
            <a:r>
              <a:rPr lang="es-MX" b="1" dirty="0" err="1">
                <a:latin typeface="+mn-lt"/>
                <a:cs typeface="Arial" panose="020B0604020202020204" pitchFamily="34" charset="0"/>
              </a:rPr>
              <a:t>Services</a:t>
            </a:r>
            <a:r>
              <a:rPr lang="es-MX" b="1" dirty="0">
                <a:latin typeface="+mn-lt"/>
                <a:cs typeface="Arial" panose="020B0604020202020204" pitchFamily="34" charset="0"/>
              </a:rPr>
              <a:t> </a:t>
            </a:r>
            <a:br>
              <a:rPr lang="es-MX" b="1" dirty="0">
                <a:latin typeface="+mn-lt"/>
                <a:cs typeface="Arial" panose="020B0604020202020204" pitchFamily="34" charset="0"/>
              </a:rPr>
            </a:br>
            <a:r>
              <a:rPr lang="es-MX" b="1" i="1" dirty="0">
                <a:ln w="3175" cmpd="sng">
                  <a:noFill/>
                </a:ln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Servicios de Interpretación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9"/>
          <a:stretch/>
        </p:blipFill>
        <p:spPr>
          <a:xfrm>
            <a:off x="607377" y="2042948"/>
            <a:ext cx="2844789" cy="1145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7"/>
          <a:stretch/>
        </p:blipFill>
        <p:spPr>
          <a:xfrm>
            <a:off x="3631669" y="2061049"/>
            <a:ext cx="2376109" cy="2338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" b="58739"/>
          <a:stretch/>
        </p:blipFill>
        <p:spPr>
          <a:xfrm>
            <a:off x="6234380" y="2053390"/>
            <a:ext cx="2376108" cy="1923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4" b="83483"/>
          <a:stretch/>
        </p:blipFill>
        <p:spPr>
          <a:xfrm>
            <a:off x="6234379" y="4128672"/>
            <a:ext cx="2376109" cy="480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ounded Rectangle 16"/>
          <p:cNvSpPr/>
          <p:nvPr/>
        </p:nvSpPr>
        <p:spPr>
          <a:xfrm>
            <a:off x="3816727" y="3075329"/>
            <a:ext cx="1934192" cy="432944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30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970829" y="2615875"/>
            <a:ext cx="520182" cy="422082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30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95202" y="4364978"/>
            <a:ext cx="585611" cy="247071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30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" name="Picture 1" descr="File:Smartphone icon - Noun Project 283536.svg - Wikimedia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64" y="117121"/>
            <a:ext cx="1069639" cy="106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4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06C48-3028-4093-8548-1E776AF6A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9" y="197384"/>
            <a:ext cx="8057383" cy="1360976"/>
          </a:xfrm>
        </p:spPr>
        <p:txBody>
          <a:bodyPr/>
          <a:lstStyle/>
          <a:p>
            <a:pPr algn="l">
              <a:lnSpc>
                <a:spcPct val="114999"/>
              </a:lnSpc>
            </a:pPr>
            <a:r>
              <a:rPr lang="es-MX" dirty="0"/>
              <a:t>Meeting Norms</a:t>
            </a:r>
            <a:br>
              <a:rPr lang="es-MX" dirty="0"/>
            </a:br>
            <a:r>
              <a:rPr lang="es-MX" dirty="0">
                <a:solidFill>
                  <a:srgbClr val="0070C0"/>
                </a:solidFill>
              </a:rPr>
              <a:t>Normas para la Reunión</a:t>
            </a:r>
            <a:r>
              <a:rPr lang="es-MX" b="0" dirty="0">
                <a:solidFill>
                  <a:srgbClr val="0070C0"/>
                </a:solidFill>
                <a:ea typeface="+mj-lt"/>
                <a:cs typeface="+mj-lt"/>
              </a:rPr>
              <a:t> </a:t>
            </a:r>
          </a:p>
          <a:p>
            <a:pPr>
              <a:lnSpc>
                <a:spcPct val="114999"/>
              </a:lnSpc>
            </a:pP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16FD699-FB9B-4FE5-ACF7-F783AF6982E0}"/>
              </a:ext>
            </a:extLst>
          </p:cNvPr>
          <p:cNvSpPr txBox="1">
            <a:spLocks/>
          </p:cNvSpPr>
          <p:nvPr/>
        </p:nvSpPr>
        <p:spPr>
          <a:xfrm>
            <a:off x="4652636" y="1207327"/>
            <a:ext cx="3862714" cy="3185216"/>
          </a:xfrm>
          <a:prstGeom prst="rect">
            <a:avLst/>
          </a:prstGeom>
        </p:spPr>
        <p:txBody>
          <a:bodyPr spcFirstLastPara="1" vert="horz" wrap="square" lIns="34290" tIns="17145" rIns="34290" bIns="17145" rtlCol="0" anchor="t" anchorCtr="0">
            <a:normAutofit/>
          </a:bodyPr>
          <a:lstStyle>
            <a:lvl1pPr marL="171450" lvl="0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3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85445" indent="-385445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s-MX" u="sng" dirty="0">
                <a:solidFill>
                  <a:srgbClr val="0070C0"/>
                </a:solidFill>
                <a:ea typeface="+mn-lt"/>
                <a:cs typeface="+mn-lt"/>
              </a:rPr>
              <a:t>Mantendremos a los estudiantes como una prioridad</a:t>
            </a:r>
            <a:r>
              <a:rPr lang="es-MX" dirty="0">
                <a:solidFill>
                  <a:srgbClr val="0070C0"/>
                </a:solidFill>
                <a:ea typeface="+mn-lt"/>
                <a:cs typeface="+mn-lt"/>
              </a:rPr>
              <a:t>.</a:t>
            </a:r>
          </a:p>
          <a:p>
            <a:pPr marL="385445" indent="-385445">
              <a:lnSpc>
                <a:spcPct val="90000"/>
              </a:lnSpc>
              <a:spcBef>
                <a:spcPts val="750"/>
              </a:spcBef>
              <a:buAutoNum type="arabicPeriod"/>
            </a:pPr>
            <a:r>
              <a:rPr lang="es-MX" u="sng" dirty="0">
                <a:solidFill>
                  <a:srgbClr val="0070C0"/>
                </a:solidFill>
                <a:ea typeface="+mn-lt"/>
                <a:cs typeface="+mn-lt"/>
              </a:rPr>
              <a:t>Hablaremos y nos comunicaremos respetuosamente</a:t>
            </a:r>
            <a:r>
              <a:rPr lang="es-MX" dirty="0">
                <a:solidFill>
                  <a:srgbClr val="0070C0"/>
                </a:solidFill>
                <a:ea typeface="+mn-lt"/>
                <a:cs typeface="+mn-lt"/>
              </a:rPr>
              <a:t>, monitoreando nuestro discurso y palabras escritas para brindar a cada participante un ambiente seguro y acogedor. </a:t>
            </a:r>
          </a:p>
          <a:p>
            <a:pPr marL="385445" indent="-385445">
              <a:lnSpc>
                <a:spcPct val="90000"/>
              </a:lnSpc>
              <a:spcBef>
                <a:spcPts val="750"/>
              </a:spcBef>
              <a:buAutoNum type="arabicPeriod"/>
            </a:pPr>
            <a:r>
              <a:rPr lang="es-MX" dirty="0">
                <a:solidFill>
                  <a:srgbClr val="0070C0"/>
                </a:solidFill>
                <a:ea typeface="+mn-lt"/>
                <a:cs typeface="+mn-lt"/>
              </a:rPr>
              <a:t>Utilizaremos </a:t>
            </a:r>
            <a:r>
              <a:rPr lang="es-MX" u="sng" dirty="0">
                <a:solidFill>
                  <a:srgbClr val="0070C0"/>
                </a:solidFill>
                <a:ea typeface="+mn-lt"/>
                <a:cs typeface="+mn-lt"/>
              </a:rPr>
              <a:t>las funciones de la aplicación de reuniones en línea para respetuosamente presentar preguntas y comentarios</a:t>
            </a:r>
            <a:r>
              <a:rPr lang="es-MX" dirty="0">
                <a:solidFill>
                  <a:srgbClr val="0070C0"/>
                </a:solidFill>
                <a:ea typeface="+mn-lt"/>
                <a:cs typeface="+mn-lt"/>
              </a:rPr>
              <a:t> relacionados con el tema en discusión. </a:t>
            </a:r>
          </a:p>
          <a:p>
            <a:pPr marL="342900" indent="-342900">
              <a:buAutoNum type="arabicPeriod"/>
            </a:pPr>
            <a:endParaRPr lang="en-US" dirty="0">
              <a:solidFill>
                <a:srgbClr val="0070C0"/>
              </a:solidFill>
              <a:cs typeface="Calibri" panose="020F0502020204030204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1713581-D4F2-4F81-919C-2FBE9E51CCF1}"/>
              </a:ext>
            </a:extLst>
          </p:cNvPr>
          <p:cNvSpPr txBox="1">
            <a:spLocks/>
          </p:cNvSpPr>
          <p:nvPr/>
        </p:nvSpPr>
        <p:spPr>
          <a:xfrm>
            <a:off x="414818" y="1207327"/>
            <a:ext cx="3929629" cy="31869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71450" lvl="0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3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85445" indent="-385445">
              <a:buFont typeface="+mj-lt"/>
              <a:buAutoNum type="arabicPeriod"/>
            </a:pPr>
            <a:r>
              <a:rPr lang="es-MX">
                <a:solidFill>
                  <a:srgbClr val="000000"/>
                </a:solidFill>
              </a:rPr>
              <a:t>We will </a:t>
            </a:r>
            <a:r>
              <a:rPr lang="es-MX" u="sng">
                <a:solidFill>
                  <a:srgbClr val="000000"/>
                </a:solidFill>
              </a:rPr>
              <a:t>keep students as a priority</a:t>
            </a:r>
            <a:r>
              <a:rPr lang="es-MX">
                <a:solidFill>
                  <a:srgbClr val="000000"/>
                </a:solidFill>
              </a:rPr>
              <a:t>.</a:t>
            </a:r>
          </a:p>
          <a:p>
            <a:pPr marL="385445" indent="-385445">
              <a:buFont typeface="+mj-lt"/>
              <a:buAutoNum type="arabicPeriod"/>
            </a:pPr>
            <a:r>
              <a:rPr lang="es-MX">
                <a:solidFill>
                  <a:srgbClr val="000000"/>
                </a:solidFill>
              </a:rPr>
              <a:t>We will </a:t>
            </a:r>
            <a:r>
              <a:rPr lang="es-MX" u="sng">
                <a:solidFill>
                  <a:srgbClr val="000000"/>
                </a:solidFill>
              </a:rPr>
              <a:t>speak  and communicate respectfully</a:t>
            </a:r>
            <a:r>
              <a:rPr lang="es-MX">
                <a:solidFill>
                  <a:srgbClr val="000000"/>
                </a:solidFill>
              </a:rPr>
              <a:t>, monitoring our speech and written words to provide every participant with a safe and welcoming environment.</a:t>
            </a:r>
          </a:p>
          <a:p>
            <a:pPr marL="385445" indent="-385445">
              <a:buFont typeface="+mj-lt"/>
              <a:buAutoNum type="arabicPeriod"/>
            </a:pPr>
            <a:r>
              <a:rPr lang="es-MX">
                <a:solidFill>
                  <a:srgbClr val="000000"/>
                </a:solidFill>
              </a:rPr>
              <a:t>We will </a:t>
            </a:r>
            <a:r>
              <a:rPr lang="es-MX" u="sng">
                <a:solidFill>
                  <a:srgbClr val="000000"/>
                </a:solidFill>
              </a:rPr>
              <a:t>use online meeting application features to respectfully present questions and comments </a:t>
            </a:r>
            <a:r>
              <a:rPr lang="es-MX">
                <a:solidFill>
                  <a:srgbClr val="000000"/>
                </a:solidFill>
              </a:rPr>
              <a:t>related to the topic in discussion.</a:t>
            </a:r>
          </a:p>
        </p:txBody>
      </p:sp>
    </p:spTree>
    <p:extLst>
      <p:ext uri="{BB962C8B-B14F-4D97-AF65-F5344CB8AC3E}">
        <p14:creationId xmlns:p14="http://schemas.microsoft.com/office/powerpoint/2010/main" val="305883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06C48-3028-4093-8548-1E776AF6A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9" y="197384"/>
            <a:ext cx="8057383" cy="1360976"/>
          </a:xfrm>
        </p:spPr>
        <p:txBody>
          <a:bodyPr/>
          <a:lstStyle/>
          <a:p>
            <a:pPr algn="l">
              <a:lnSpc>
                <a:spcPct val="114999"/>
              </a:lnSpc>
            </a:pPr>
            <a:r>
              <a:rPr lang="es-MX" dirty="0"/>
              <a:t>Meeting Norms</a:t>
            </a:r>
            <a:br>
              <a:rPr lang="es-MX" dirty="0"/>
            </a:br>
            <a:r>
              <a:rPr lang="es-MX" dirty="0">
                <a:solidFill>
                  <a:srgbClr val="0070C0"/>
                </a:solidFill>
              </a:rPr>
              <a:t>Normas para la Reunión</a:t>
            </a:r>
            <a:r>
              <a:rPr lang="es-MX" b="0" dirty="0">
                <a:solidFill>
                  <a:srgbClr val="0070C0"/>
                </a:solidFill>
                <a:ea typeface="+mj-lt"/>
                <a:cs typeface="+mj-lt"/>
              </a:rPr>
              <a:t> </a:t>
            </a:r>
          </a:p>
          <a:p>
            <a:pPr>
              <a:lnSpc>
                <a:spcPct val="114999"/>
              </a:lnSpc>
            </a:pP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A7C47F3-5DDF-4119-914B-A8F950DB15C6}"/>
              </a:ext>
            </a:extLst>
          </p:cNvPr>
          <p:cNvSpPr txBox="1">
            <a:spLocks/>
          </p:cNvSpPr>
          <p:nvPr/>
        </p:nvSpPr>
        <p:spPr>
          <a:xfrm>
            <a:off x="628650" y="1204815"/>
            <a:ext cx="3886200" cy="326350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71450" lvl="0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3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85685" indent="-385685">
              <a:buFont typeface="+mj-lt"/>
              <a:buAutoNum type="arabicPeriod" startAt="4"/>
            </a:pPr>
            <a:r>
              <a:rPr lang="es-MX" dirty="0" err="1">
                <a:solidFill>
                  <a:srgbClr val="000000"/>
                </a:solidFill>
              </a:rPr>
              <a:t>We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will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u="sng" dirty="0">
                <a:solidFill>
                  <a:srgbClr val="000000"/>
                </a:solidFill>
              </a:rPr>
              <a:t>listen </a:t>
            </a:r>
            <a:r>
              <a:rPr lang="es-MX" u="sng" dirty="0" err="1">
                <a:solidFill>
                  <a:srgbClr val="000000"/>
                </a:solidFill>
              </a:rPr>
              <a:t>attentively</a:t>
            </a:r>
            <a:r>
              <a:rPr lang="es-MX" u="sng" dirty="0">
                <a:solidFill>
                  <a:srgbClr val="000000"/>
                </a:solidFill>
              </a:rPr>
              <a:t> and </a:t>
            </a:r>
            <a:r>
              <a:rPr lang="es-MX" u="sng" dirty="0" err="1">
                <a:solidFill>
                  <a:srgbClr val="000000"/>
                </a:solidFill>
              </a:rPr>
              <a:t>speak</a:t>
            </a:r>
            <a:r>
              <a:rPr lang="es-MX" u="sng" dirty="0">
                <a:solidFill>
                  <a:srgbClr val="000000"/>
                </a:solidFill>
              </a:rPr>
              <a:t> </a:t>
            </a:r>
            <a:r>
              <a:rPr lang="es-MX" u="sng" dirty="0" err="1">
                <a:solidFill>
                  <a:srgbClr val="000000"/>
                </a:solidFill>
              </a:rPr>
              <a:t>briefly</a:t>
            </a:r>
            <a:r>
              <a:rPr lang="es-MX" dirty="0">
                <a:solidFill>
                  <a:srgbClr val="000000"/>
                </a:solidFill>
              </a:rPr>
              <a:t>, </a:t>
            </a:r>
            <a:r>
              <a:rPr lang="es-MX" dirty="0" err="1">
                <a:solidFill>
                  <a:srgbClr val="000000"/>
                </a:solidFill>
              </a:rPr>
              <a:t>keeping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our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microphones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muted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while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we</a:t>
            </a:r>
            <a:r>
              <a:rPr lang="es-MX" dirty="0">
                <a:solidFill>
                  <a:srgbClr val="000000"/>
                </a:solidFill>
              </a:rPr>
              <a:t> are </a:t>
            </a:r>
            <a:r>
              <a:rPr lang="es-MX" dirty="0" err="1">
                <a:solidFill>
                  <a:srgbClr val="000000"/>
                </a:solidFill>
              </a:rPr>
              <a:t>not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speaking</a:t>
            </a:r>
            <a:r>
              <a:rPr lang="es-MX" dirty="0">
                <a:solidFill>
                  <a:srgbClr val="000000"/>
                </a:solidFill>
              </a:rPr>
              <a:t>.</a:t>
            </a:r>
          </a:p>
          <a:p>
            <a:pPr marL="385685" indent="-385685">
              <a:buFont typeface="+mj-lt"/>
              <a:buAutoNum type="arabicPeriod" startAt="4"/>
            </a:pPr>
            <a:r>
              <a:rPr lang="es-MX" dirty="0" err="1">
                <a:solidFill>
                  <a:srgbClr val="000000"/>
                </a:solidFill>
              </a:rPr>
              <a:t>We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will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u="sng" dirty="0" err="1">
                <a:solidFill>
                  <a:srgbClr val="000000"/>
                </a:solidFill>
              </a:rPr>
              <a:t>not</a:t>
            </a:r>
            <a:r>
              <a:rPr lang="es-MX" u="sng" dirty="0">
                <a:solidFill>
                  <a:srgbClr val="000000"/>
                </a:solidFill>
              </a:rPr>
              <a:t> </a:t>
            </a:r>
            <a:r>
              <a:rPr lang="es-MX" u="sng" dirty="0" err="1">
                <a:solidFill>
                  <a:srgbClr val="000000"/>
                </a:solidFill>
              </a:rPr>
              <a:t>interrupt</a:t>
            </a:r>
            <a:r>
              <a:rPr lang="es-MX" u="sng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each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other</a:t>
            </a:r>
            <a:r>
              <a:rPr lang="es-MX" dirty="0">
                <a:solidFill>
                  <a:srgbClr val="000000"/>
                </a:solidFill>
              </a:rPr>
              <a:t>.</a:t>
            </a:r>
          </a:p>
          <a:p>
            <a:pPr marL="385685" indent="-385685">
              <a:buFont typeface="+mj-lt"/>
              <a:buAutoNum type="arabicPeriod" startAt="4"/>
            </a:pPr>
            <a:r>
              <a:rPr lang="es-MX" dirty="0" err="1">
                <a:solidFill>
                  <a:srgbClr val="000000"/>
                </a:solidFill>
              </a:rPr>
              <a:t>We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will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u="sng" dirty="0" err="1">
                <a:solidFill>
                  <a:srgbClr val="000000"/>
                </a:solidFill>
              </a:rPr>
              <a:t>stay</a:t>
            </a:r>
            <a:r>
              <a:rPr lang="es-MX" u="sng" dirty="0">
                <a:solidFill>
                  <a:srgbClr val="000000"/>
                </a:solidFill>
              </a:rPr>
              <a:t> </a:t>
            </a:r>
            <a:r>
              <a:rPr lang="es-MX" u="sng" dirty="0" err="1">
                <a:solidFill>
                  <a:srgbClr val="000000"/>
                </a:solidFill>
              </a:rPr>
              <a:t>focused</a:t>
            </a:r>
            <a:r>
              <a:rPr lang="es-MX" u="sng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on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the</a:t>
            </a:r>
            <a:r>
              <a:rPr lang="es-MX" dirty="0">
                <a:solidFill>
                  <a:srgbClr val="000000"/>
                </a:solidFill>
              </a:rPr>
              <a:t> meeting </a:t>
            </a:r>
            <a:r>
              <a:rPr lang="es-MX" dirty="0" err="1">
                <a:solidFill>
                  <a:srgbClr val="000000"/>
                </a:solidFill>
              </a:rPr>
              <a:t>topics</a:t>
            </a:r>
            <a:r>
              <a:rPr lang="es-MX" dirty="0">
                <a:solidFill>
                  <a:srgbClr val="000000"/>
                </a:solidFill>
              </a:rPr>
              <a:t>.</a:t>
            </a:r>
          </a:p>
          <a:p>
            <a:pPr marL="385685" indent="-385685">
              <a:buFont typeface="+mj-lt"/>
              <a:buAutoNum type="arabicPeriod" startAt="4"/>
            </a:pPr>
            <a:r>
              <a:rPr lang="es-MX" dirty="0" err="1">
                <a:solidFill>
                  <a:srgbClr val="000000"/>
                </a:solidFill>
              </a:rPr>
              <a:t>We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believe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that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u="sng" dirty="0" err="1">
                <a:solidFill>
                  <a:srgbClr val="000000"/>
                </a:solidFill>
              </a:rPr>
              <a:t>we</a:t>
            </a:r>
            <a:r>
              <a:rPr lang="es-MX" u="sng" dirty="0">
                <a:solidFill>
                  <a:srgbClr val="000000"/>
                </a:solidFill>
              </a:rPr>
              <a:t> can </a:t>
            </a:r>
            <a:r>
              <a:rPr lang="es-MX" u="sng" dirty="0" err="1">
                <a:solidFill>
                  <a:srgbClr val="000000"/>
                </a:solidFill>
              </a:rPr>
              <a:t>agree</a:t>
            </a:r>
            <a:r>
              <a:rPr lang="es-MX" u="sng" dirty="0">
                <a:solidFill>
                  <a:srgbClr val="000000"/>
                </a:solidFill>
              </a:rPr>
              <a:t> to </a:t>
            </a:r>
            <a:r>
              <a:rPr lang="es-MX" u="sng" dirty="0" err="1">
                <a:solidFill>
                  <a:srgbClr val="000000"/>
                </a:solidFill>
              </a:rPr>
              <a:t>disagree</a:t>
            </a:r>
            <a:r>
              <a:rPr lang="es-MX" u="sng" dirty="0">
                <a:solidFill>
                  <a:srgbClr val="000000"/>
                </a:solidFill>
              </a:rPr>
              <a:t>.</a:t>
            </a:r>
          </a:p>
          <a:p>
            <a:pPr marL="385685" indent="-385685">
              <a:buFont typeface="+mj-lt"/>
              <a:buAutoNum type="arabicPeriod" startAt="4"/>
            </a:pPr>
            <a:r>
              <a:rPr lang="es-MX" dirty="0" err="1">
                <a:solidFill>
                  <a:srgbClr val="000000"/>
                </a:solidFill>
              </a:rPr>
              <a:t>We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believe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that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there</a:t>
            </a: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err="1">
                <a:solidFill>
                  <a:srgbClr val="000000"/>
                </a:solidFill>
              </a:rPr>
              <a:t>might</a:t>
            </a:r>
            <a:r>
              <a:rPr lang="es-MX" dirty="0">
                <a:solidFill>
                  <a:srgbClr val="000000"/>
                </a:solidFill>
              </a:rPr>
              <a:t> be </a:t>
            </a:r>
            <a:r>
              <a:rPr lang="es-MX" u="sng" dirty="0">
                <a:solidFill>
                  <a:srgbClr val="000000"/>
                </a:solidFill>
              </a:rPr>
              <a:t>more </a:t>
            </a:r>
            <a:r>
              <a:rPr lang="es-MX" u="sng" dirty="0" err="1">
                <a:solidFill>
                  <a:srgbClr val="000000"/>
                </a:solidFill>
              </a:rPr>
              <a:t>than</a:t>
            </a:r>
            <a:r>
              <a:rPr lang="es-MX" u="sng" dirty="0">
                <a:solidFill>
                  <a:srgbClr val="000000"/>
                </a:solidFill>
              </a:rPr>
              <a:t> </a:t>
            </a:r>
            <a:r>
              <a:rPr lang="es-MX" u="sng" dirty="0" err="1">
                <a:solidFill>
                  <a:srgbClr val="000000"/>
                </a:solidFill>
              </a:rPr>
              <a:t>one</a:t>
            </a:r>
            <a:r>
              <a:rPr lang="es-MX" u="sng" dirty="0">
                <a:solidFill>
                  <a:srgbClr val="000000"/>
                </a:solidFill>
              </a:rPr>
              <a:t> </a:t>
            </a:r>
            <a:r>
              <a:rPr lang="es-MX" u="sng" dirty="0" err="1">
                <a:solidFill>
                  <a:srgbClr val="000000"/>
                </a:solidFill>
              </a:rPr>
              <a:t>solution</a:t>
            </a:r>
            <a:r>
              <a:rPr lang="es-MX" u="sng" dirty="0">
                <a:solidFill>
                  <a:srgbClr val="000000"/>
                </a:solidFill>
              </a:rPr>
              <a:t> to a </a:t>
            </a:r>
            <a:r>
              <a:rPr lang="es-MX" u="sng" dirty="0" err="1">
                <a:solidFill>
                  <a:srgbClr val="000000"/>
                </a:solidFill>
              </a:rPr>
              <a:t>problem</a:t>
            </a:r>
            <a:r>
              <a:rPr lang="es-MX" dirty="0">
                <a:solidFill>
                  <a:srgbClr val="000000"/>
                </a:solidFill>
              </a:rPr>
              <a:t>.</a:t>
            </a:r>
          </a:p>
          <a:p>
            <a:pPr marL="385685" indent="-385685">
              <a:buFont typeface="+mj-lt"/>
              <a:buAutoNum type="arabicPeriod" startAt="4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16FD699-FB9B-4FE5-ACF7-F783AF6982E0}"/>
              </a:ext>
            </a:extLst>
          </p:cNvPr>
          <p:cNvSpPr txBox="1">
            <a:spLocks/>
          </p:cNvSpPr>
          <p:nvPr/>
        </p:nvSpPr>
        <p:spPr>
          <a:xfrm>
            <a:off x="4629150" y="1204815"/>
            <a:ext cx="3886200" cy="3263504"/>
          </a:xfrm>
          <a:prstGeom prst="rect">
            <a:avLst/>
          </a:prstGeom>
        </p:spPr>
        <p:txBody>
          <a:bodyPr spcFirstLastPara="1" vert="horz" wrap="square" lIns="34290" tIns="17145" rIns="34290" bIns="17145" rtlCol="0" anchor="t" anchorCtr="0">
            <a:normAutofit/>
          </a:bodyPr>
          <a:lstStyle>
            <a:lvl1pPr marL="171450" lvl="0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3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85524" indent="-385524">
              <a:buFont typeface="+mj-lt"/>
              <a:buAutoNum type="arabicPeriod" startAt="4"/>
            </a:pPr>
            <a:r>
              <a:rPr lang="es-MX" u="sng" dirty="0">
                <a:solidFill>
                  <a:srgbClr val="0070C0"/>
                </a:solidFill>
              </a:rPr>
              <a:t>Escucharemos con atención y hablaremos brevement</a:t>
            </a:r>
            <a:r>
              <a:rPr lang="es-MX" dirty="0">
                <a:solidFill>
                  <a:srgbClr val="0070C0"/>
                </a:solidFill>
              </a:rPr>
              <a:t>e, manteniendo nuestros micrófonos en silencio mientras no estemos hablando.</a:t>
            </a:r>
          </a:p>
          <a:p>
            <a:pPr marL="385524" indent="-385524">
              <a:buFont typeface="+mj-lt"/>
              <a:buAutoNum type="arabicPeriod" startAt="4"/>
            </a:pPr>
            <a:r>
              <a:rPr lang="es-MX" dirty="0">
                <a:solidFill>
                  <a:srgbClr val="0070C0"/>
                </a:solidFill>
              </a:rPr>
              <a:t>No nos </a:t>
            </a:r>
            <a:r>
              <a:rPr lang="es-MX" u="sng" dirty="0">
                <a:solidFill>
                  <a:srgbClr val="0070C0"/>
                </a:solidFill>
              </a:rPr>
              <a:t>interrumpiremos</a:t>
            </a:r>
            <a:r>
              <a:rPr lang="es-MX" dirty="0">
                <a:solidFill>
                  <a:srgbClr val="0070C0"/>
                </a:solidFill>
              </a:rPr>
              <a:t>.</a:t>
            </a:r>
          </a:p>
          <a:p>
            <a:pPr marL="385524" indent="-385524">
              <a:buFont typeface="+mj-lt"/>
              <a:buAutoNum type="arabicPeriod" startAt="4"/>
            </a:pPr>
            <a:r>
              <a:rPr lang="es-MX" dirty="0">
                <a:solidFill>
                  <a:srgbClr val="0070C0"/>
                </a:solidFill>
              </a:rPr>
              <a:t>Nos </a:t>
            </a:r>
            <a:r>
              <a:rPr lang="es-MX" u="sng" dirty="0">
                <a:solidFill>
                  <a:srgbClr val="0070C0"/>
                </a:solidFill>
              </a:rPr>
              <a:t>mantendremos enfocados</a:t>
            </a:r>
            <a:r>
              <a:rPr lang="es-MX" dirty="0">
                <a:solidFill>
                  <a:srgbClr val="0070C0"/>
                </a:solidFill>
              </a:rPr>
              <a:t> en los temas de la reunión. </a:t>
            </a:r>
          </a:p>
          <a:p>
            <a:pPr marL="385524" indent="-385524">
              <a:buFont typeface="+mj-lt"/>
              <a:buAutoNum type="arabicPeriod" startAt="4"/>
            </a:pPr>
            <a:r>
              <a:rPr lang="es-MX" dirty="0">
                <a:solidFill>
                  <a:srgbClr val="0070C0"/>
                </a:solidFill>
              </a:rPr>
              <a:t>Creemos que </a:t>
            </a:r>
            <a:r>
              <a:rPr lang="es-MX" u="sng" dirty="0">
                <a:solidFill>
                  <a:srgbClr val="0070C0"/>
                </a:solidFill>
              </a:rPr>
              <a:t>podemos aceptar estar en desacuerdo</a:t>
            </a:r>
            <a:r>
              <a:rPr lang="es-MX" dirty="0">
                <a:solidFill>
                  <a:srgbClr val="0070C0"/>
                </a:solidFill>
              </a:rPr>
              <a:t>. </a:t>
            </a:r>
          </a:p>
          <a:p>
            <a:pPr marL="385524" indent="-385524">
              <a:buFont typeface="+mj-lt"/>
              <a:buAutoNum type="arabicPeriod" startAt="4"/>
            </a:pPr>
            <a:r>
              <a:rPr lang="es-MX" dirty="0">
                <a:solidFill>
                  <a:srgbClr val="0070C0"/>
                </a:solidFill>
              </a:rPr>
              <a:t>Creemos que puede haber </a:t>
            </a:r>
            <a:r>
              <a:rPr lang="es-MX" u="sng" dirty="0">
                <a:solidFill>
                  <a:srgbClr val="0070C0"/>
                </a:solidFill>
              </a:rPr>
              <a:t>más de una solución a un problema</a:t>
            </a:r>
            <a:r>
              <a:rPr lang="es-MX" dirty="0">
                <a:solidFill>
                  <a:srgbClr val="0070C0"/>
                </a:solidFill>
              </a:rPr>
              <a:t>.</a:t>
            </a:r>
          </a:p>
          <a:p>
            <a:pPr marL="171212" indent="-171212"/>
            <a:endParaRPr lang="en-US" dirty="0">
              <a:solidFill>
                <a:srgbClr val="0070C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130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"/>
          <p:cNvSpPr txBox="1"/>
          <p:nvPr/>
        </p:nvSpPr>
        <p:spPr>
          <a:xfrm>
            <a:off x="871316" y="113988"/>
            <a:ext cx="78765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800" b="1" dirty="0">
                <a:solidFill>
                  <a:schemeClr val="tx1"/>
                </a:solidFill>
                <a:latin typeface="+mn-lt"/>
                <a:ea typeface="Avenir"/>
                <a:cs typeface="Avenir"/>
                <a:sym typeface="Avenir"/>
              </a:rPr>
              <a:t>Today’s Agenda / </a:t>
            </a:r>
            <a:r>
              <a:rPr lang="es-MX" sz="2800" b="1" dirty="0">
                <a:solidFill>
                  <a:srgbClr val="1155CC"/>
                </a:solidFill>
                <a:latin typeface="+mn-lt"/>
                <a:ea typeface="Avenir"/>
                <a:cs typeface="Avenir"/>
                <a:sym typeface="Avenir"/>
              </a:rPr>
              <a:t>Agenda de hoy</a:t>
            </a:r>
          </a:p>
        </p:txBody>
      </p:sp>
      <p:pic>
        <p:nvPicPr>
          <p:cNvPr id="233" name="Google Shape;2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2810" y="4360000"/>
            <a:ext cx="4678393" cy="78350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4" name="Google Shape;234;p19"/>
          <p:cNvSpPr/>
          <p:nvPr/>
        </p:nvSpPr>
        <p:spPr>
          <a:xfrm>
            <a:off x="872300" y="902700"/>
            <a:ext cx="7571966" cy="1000500"/>
          </a:xfrm>
          <a:prstGeom prst="roundRect">
            <a:avLst>
              <a:gd name="adj" fmla="val 16667"/>
            </a:avLst>
          </a:prstGeom>
          <a:solidFill>
            <a:srgbClr val="0084D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9"/>
          <p:cNvSpPr txBox="1"/>
          <p:nvPr/>
        </p:nvSpPr>
        <p:spPr>
          <a:xfrm>
            <a:off x="1526217" y="967155"/>
            <a:ext cx="6825600" cy="63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MX" sz="2200" dirty="0">
                <a:solidFill>
                  <a:srgbClr val="FFFF00"/>
                </a:solidFill>
                <a:latin typeface="+mj-lt"/>
                <a:ea typeface="Avenir"/>
                <a:cs typeface="Avenir"/>
                <a:sym typeface="Avenir"/>
              </a:rPr>
              <a:t>Understanding the new normal</a:t>
            </a:r>
          </a:p>
          <a:p>
            <a:r>
              <a:rPr lang="es-MX" sz="2200" dirty="0">
                <a:solidFill>
                  <a:srgbClr val="FFFF00"/>
                </a:solidFill>
                <a:latin typeface="+mj-lt"/>
                <a:ea typeface="Avenir"/>
                <a:cs typeface="Avenir"/>
                <a:sym typeface="Avenir"/>
              </a:rPr>
              <a:t>Entender la nueva normalidad</a:t>
            </a:r>
          </a:p>
        </p:txBody>
      </p:sp>
      <p:sp>
        <p:nvSpPr>
          <p:cNvPr id="236" name="Google Shape;236;p19"/>
          <p:cNvSpPr/>
          <p:nvPr/>
        </p:nvSpPr>
        <p:spPr>
          <a:xfrm>
            <a:off x="872300" y="2045700"/>
            <a:ext cx="7571966" cy="1000500"/>
          </a:xfrm>
          <a:prstGeom prst="roundRect">
            <a:avLst>
              <a:gd name="adj" fmla="val 16667"/>
            </a:avLst>
          </a:prstGeom>
          <a:solidFill>
            <a:srgbClr val="1464B4">
              <a:alpha val="9529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9"/>
          <p:cNvSpPr txBox="1"/>
          <p:nvPr/>
        </p:nvSpPr>
        <p:spPr>
          <a:xfrm>
            <a:off x="1446704" y="2130016"/>
            <a:ext cx="7221599" cy="721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dirty="0">
                <a:solidFill>
                  <a:srgbClr val="FFFF00"/>
                </a:solidFill>
                <a:latin typeface="+mj-lt"/>
                <a:ea typeface="Avenir"/>
                <a:cs typeface="Avenir"/>
                <a:sym typeface="Avenir"/>
              </a:rPr>
              <a:t>Explore reliable resources to stay better informed</a:t>
            </a:r>
          </a:p>
          <a:p>
            <a:pPr marL="0" lvl="0" indent="0" algn="l">
              <a:spcAft>
                <a:spcPts val="0"/>
              </a:spcAft>
              <a:buNone/>
            </a:pPr>
            <a:r>
              <a:rPr lang="es-MX" sz="2200" dirty="0">
                <a:solidFill>
                  <a:srgbClr val="FFFF00"/>
                </a:solidFill>
                <a:latin typeface="+mj-lt"/>
                <a:ea typeface="Avenir"/>
                <a:cs typeface="Avenir"/>
              </a:rPr>
              <a:t>Explorar recursos fiables para estar mejor informado</a:t>
            </a:r>
          </a:p>
          <a:p>
            <a:pPr>
              <a:spcBef>
                <a:spcPts val="720"/>
              </a:spcBef>
            </a:pPr>
            <a:endParaRPr lang="en-US" sz="2200" dirty="0">
              <a:solidFill>
                <a:srgbClr val="FFFFFF"/>
              </a:solidFill>
              <a:latin typeface="+mj-lt"/>
              <a:ea typeface="Avenir"/>
              <a:cs typeface="Avenir"/>
            </a:endParaRPr>
          </a:p>
        </p:txBody>
      </p:sp>
      <p:sp>
        <p:nvSpPr>
          <p:cNvPr id="238" name="Google Shape;238;p19"/>
          <p:cNvSpPr/>
          <p:nvPr/>
        </p:nvSpPr>
        <p:spPr>
          <a:xfrm>
            <a:off x="872300" y="3202850"/>
            <a:ext cx="7571966" cy="1000500"/>
          </a:xfrm>
          <a:prstGeom prst="roundRect">
            <a:avLst>
              <a:gd name="adj" fmla="val 16667"/>
            </a:avLst>
          </a:prstGeom>
          <a:solidFill>
            <a:srgbClr val="1C458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9"/>
          <p:cNvSpPr txBox="1"/>
          <p:nvPr/>
        </p:nvSpPr>
        <p:spPr>
          <a:xfrm>
            <a:off x="1582546" y="3291263"/>
            <a:ext cx="6825600" cy="55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dirty="0">
                <a:solidFill>
                  <a:srgbClr val="FFFF00"/>
                </a:solidFill>
                <a:latin typeface="+mj-lt"/>
                <a:ea typeface="Avenir"/>
                <a:cs typeface="Avenir"/>
                <a:sym typeface="Avenir"/>
              </a:rPr>
              <a:t>Research and group discussion</a:t>
            </a:r>
          </a:p>
          <a:p>
            <a:r>
              <a:rPr lang="es-MX" sz="2200" dirty="0">
                <a:solidFill>
                  <a:srgbClr val="FFFF00"/>
                </a:solidFill>
                <a:latin typeface="+mj-lt"/>
                <a:ea typeface="Avenir"/>
                <a:cs typeface="Avenir"/>
              </a:rPr>
              <a:t>Investigar y debatir en grupo</a:t>
            </a:r>
          </a:p>
        </p:txBody>
      </p:sp>
      <p:sp>
        <p:nvSpPr>
          <p:cNvPr id="240" name="Google Shape;240;p19"/>
          <p:cNvSpPr txBox="1"/>
          <p:nvPr/>
        </p:nvSpPr>
        <p:spPr>
          <a:xfrm>
            <a:off x="937331" y="849125"/>
            <a:ext cx="854100" cy="15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000" b="1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1</a:t>
            </a:r>
          </a:p>
        </p:txBody>
      </p:sp>
      <p:sp>
        <p:nvSpPr>
          <p:cNvPr id="241" name="Google Shape;241;p19"/>
          <p:cNvSpPr txBox="1"/>
          <p:nvPr/>
        </p:nvSpPr>
        <p:spPr>
          <a:xfrm>
            <a:off x="937331" y="1992125"/>
            <a:ext cx="854100" cy="15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000" b="1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</a:p>
        </p:txBody>
      </p:sp>
      <p:sp>
        <p:nvSpPr>
          <p:cNvPr id="242" name="Google Shape;242;p19"/>
          <p:cNvSpPr txBox="1"/>
          <p:nvPr/>
        </p:nvSpPr>
        <p:spPr>
          <a:xfrm>
            <a:off x="937331" y="3149275"/>
            <a:ext cx="854100" cy="15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000" b="1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753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2"/>
          <p:cNvPicPr preferRelativeResize="0"/>
          <p:nvPr/>
        </p:nvPicPr>
        <p:blipFill rotWithShape="1">
          <a:blip r:embed="rId3">
            <a:alphaModFix/>
          </a:blip>
          <a:srcRect t="15638" b="19202"/>
          <a:stretch/>
        </p:blipFill>
        <p:spPr>
          <a:xfrm>
            <a:off x="152400" y="2670475"/>
            <a:ext cx="8839200" cy="23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2850" y="149475"/>
            <a:ext cx="5658300" cy="2574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4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7383" y="197540"/>
            <a:ext cx="7202488" cy="7874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Common Sense Census: Media Use by Tweens and Teens, 2019 </a:t>
            </a:r>
            <a:br>
              <a:rPr lang="en-US" dirty="0"/>
            </a:br>
            <a:r>
              <a:rPr lang="es-MX" sz="2200" dirty="0">
                <a:solidFill>
                  <a:srgbClr val="0070C0"/>
                </a:solidFill>
              </a:rPr>
              <a:t>Censo realizado por Common Sense: Uso de los medios digitales por parte de los pre-adolescentes y los adolescentes, 2019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745" y="1777049"/>
            <a:ext cx="4786367" cy="270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4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2914</TotalTime>
  <Words>782</Words>
  <Application>Microsoft Office PowerPoint</Application>
  <PresentationFormat>On-screen Show (16:9)</PresentationFormat>
  <Paragraphs>127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Arvo</vt:lpstr>
      <vt:lpstr>Ubuntu Light</vt:lpstr>
      <vt:lpstr>Life Savers</vt:lpstr>
      <vt:lpstr>Avenir</vt:lpstr>
      <vt:lpstr>Century Gothic</vt:lpstr>
      <vt:lpstr>Calibri</vt:lpstr>
      <vt:lpstr>Arial</vt:lpstr>
      <vt:lpstr>Gallery</vt:lpstr>
      <vt:lpstr>How to stay better informed about your child’s media use Cómo manteners mejor informado sobre el uso de su hijo de los medios digitales.</vt:lpstr>
      <vt:lpstr>Presenters Presentadores</vt:lpstr>
      <vt:lpstr>Interpretation Services  Servicios de Interpretación</vt:lpstr>
      <vt:lpstr>Interpretation Services  Servicios de Interpretación</vt:lpstr>
      <vt:lpstr>Meeting Norms Normas para la Reunión  </vt:lpstr>
      <vt:lpstr>Meeting Norms Normas para la Reunión  </vt:lpstr>
      <vt:lpstr>PowerPoint Presentation</vt:lpstr>
      <vt:lpstr>PowerPoint Presentation</vt:lpstr>
      <vt:lpstr>The Common Sense Census: Media Use by Tweens and Teens, 2019  Censo realizado por Common Sense: Uso de los medios digitales por parte de los pre-adolescentes y los adolescentes,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for Parents How to stay better informed</dc:title>
  <dc:subject/>
  <dc:creator>Lubrin, Claire</dc:creator>
  <cp:keywords/>
  <dc:description/>
  <cp:lastModifiedBy>HEIDI MAHMUD</cp:lastModifiedBy>
  <cp:revision>258</cp:revision>
  <dcterms:modified xsi:type="dcterms:W3CDTF">2021-03-19T17:45:45Z</dcterms:modified>
  <cp:category/>
</cp:coreProperties>
</file>