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4" r:id="rId5"/>
  </p:sldMasterIdLst>
  <p:notesMasterIdLst>
    <p:notesMasterId r:id="rId29"/>
  </p:notesMasterIdLst>
  <p:sldIdLst>
    <p:sldId id="257" r:id="rId6"/>
    <p:sldId id="258" r:id="rId7"/>
    <p:sldId id="260" r:id="rId8"/>
    <p:sldId id="261" r:id="rId9"/>
    <p:sldId id="262" r:id="rId10"/>
    <p:sldId id="264" r:id="rId11"/>
    <p:sldId id="265" r:id="rId12"/>
    <p:sldId id="266" r:id="rId13"/>
    <p:sldId id="283" r:id="rId14"/>
    <p:sldId id="284" r:id="rId15"/>
    <p:sldId id="269" r:id="rId16"/>
    <p:sldId id="272" r:id="rId17"/>
    <p:sldId id="273" r:id="rId18"/>
    <p:sldId id="285" r:id="rId19"/>
    <p:sldId id="274" r:id="rId20"/>
    <p:sldId id="281" r:id="rId21"/>
    <p:sldId id="276" r:id="rId22"/>
    <p:sldId id="277" r:id="rId23"/>
    <p:sldId id="282" r:id="rId24"/>
    <p:sldId id="279" r:id="rId25"/>
    <p:sldId id="280" r:id="rId26"/>
    <p:sldId id="278" r:id="rId27"/>
    <p:sldId id="268" r:id="rId28"/>
  </p:sldIdLst>
  <p:sldSz cx="12192000" cy="6858000"/>
  <p:notesSz cx="6858000" cy="9144000"/>
  <p:embeddedFontLst>
    <p:embeddedFont>
      <p:font typeface="Poppins" panose="00000500000000000000" pitchFamily="2" charset="0"/>
      <p:regular r:id="rId30"/>
      <p:bold r:id="rId31"/>
      <p:italic r:id="rId32"/>
      <p:boldItalic r:id="rId33"/>
    </p:embeddedFont>
    <p:embeddedFont>
      <p:font typeface="Poppins ExtraBold" panose="00000900000000000000" pitchFamily="2" charset="0"/>
      <p:bold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XRZcGmWBcJV6k3ObqUR63QlKI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01C60F-8B8D-201B-A6BF-1AD1433D941D}" v="87" dt="2025-01-02T18:16:04.236"/>
  </p1510:revLst>
</p1510:revInfo>
</file>

<file path=ppt/tableStyles.xml><?xml version="1.0" encoding="utf-8"?>
<a:tblStyleLst xmlns:a="http://schemas.openxmlformats.org/drawingml/2006/main" def="{4A976790-97F8-4025-8D47-98FDD1F4B636}">
  <a:tblStyle styleId="{4A976790-97F8-4025-8D47-98FDD1F4B6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9664702-BA7C-4BFB-8212-93EBE533C88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63" autoAdjust="0"/>
  </p:normalViewPr>
  <p:slideViewPr>
    <p:cSldViewPr snapToGrid="0">
      <p:cViewPr varScale="1">
        <p:scale>
          <a:sx n="84" d="100"/>
          <a:sy n="84" d="100"/>
        </p:scale>
        <p:origin x="15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customschemas.google.com/relationships/presentationmetadata" Target="metadata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46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ossian, Diane" userId="S::dpanossi@lausd.net::06780c0c-7b52-4f26-b55a-4d6ce13af3d5" providerId="AD" clId="Web-{6701C60F-8B8D-201B-A6BF-1AD1433D941D}"/>
    <pc:docChg chg="modSld">
      <pc:chgData name="Panossian, Diane" userId="S::dpanossi@lausd.net::06780c0c-7b52-4f26-b55a-4d6ce13af3d5" providerId="AD" clId="Web-{6701C60F-8B8D-201B-A6BF-1AD1433D941D}" dt="2025-01-02T18:16:04.236" v="80" actId="1076"/>
      <pc:docMkLst>
        <pc:docMk/>
      </pc:docMkLst>
      <pc:sldChg chg="modSp">
        <pc:chgData name="Panossian, Diane" userId="S::dpanossi@lausd.net::06780c0c-7b52-4f26-b55a-4d6ce13af3d5" providerId="AD" clId="Web-{6701C60F-8B8D-201B-A6BF-1AD1433D941D}" dt="2025-01-02T18:07:49.287" v="0" actId="20577"/>
        <pc:sldMkLst>
          <pc:docMk/>
          <pc:sldMk cId="0" sldId="260"/>
        </pc:sldMkLst>
        <pc:spChg chg="mod">
          <ac:chgData name="Panossian, Diane" userId="S::dpanossi@lausd.net::06780c0c-7b52-4f26-b55a-4d6ce13af3d5" providerId="AD" clId="Web-{6701C60F-8B8D-201B-A6BF-1AD1433D941D}" dt="2025-01-02T18:07:49.287" v="0" actId="20577"/>
          <ac:spMkLst>
            <pc:docMk/>
            <pc:sldMk cId="0" sldId="260"/>
            <ac:spMk id="345" creationId="{00000000-0000-0000-0000-000000000000}"/>
          </ac:spMkLst>
        </pc:spChg>
      </pc:sldChg>
      <pc:sldChg chg="modSp">
        <pc:chgData name="Panossian, Diane" userId="S::dpanossi@lausd.net::06780c0c-7b52-4f26-b55a-4d6ce13af3d5" providerId="AD" clId="Web-{6701C60F-8B8D-201B-A6BF-1AD1433D941D}" dt="2025-01-02T18:08:37.913" v="3" actId="1076"/>
        <pc:sldMkLst>
          <pc:docMk/>
          <pc:sldMk cId="0" sldId="266"/>
        </pc:sldMkLst>
        <pc:spChg chg="mod">
          <ac:chgData name="Panossian, Diane" userId="S::dpanossi@lausd.net::06780c0c-7b52-4f26-b55a-4d6ce13af3d5" providerId="AD" clId="Web-{6701C60F-8B8D-201B-A6BF-1AD1433D941D}" dt="2025-01-02T18:08:32.257" v="1" actId="1076"/>
          <ac:spMkLst>
            <pc:docMk/>
            <pc:sldMk cId="0" sldId="266"/>
            <ac:spMk id="402" creationId="{00000000-0000-0000-0000-000000000000}"/>
          </ac:spMkLst>
        </pc:spChg>
        <pc:spChg chg="mod">
          <ac:chgData name="Panossian, Diane" userId="S::dpanossi@lausd.net::06780c0c-7b52-4f26-b55a-4d6ce13af3d5" providerId="AD" clId="Web-{6701C60F-8B8D-201B-A6BF-1AD1433D941D}" dt="2025-01-02T18:08:37.913" v="3" actId="1076"/>
          <ac:spMkLst>
            <pc:docMk/>
            <pc:sldMk cId="0" sldId="266"/>
            <ac:spMk id="404" creationId="{00000000-0000-0000-0000-000000000000}"/>
          </ac:spMkLst>
        </pc:spChg>
      </pc:sldChg>
      <pc:sldChg chg="modSp">
        <pc:chgData name="Panossian, Diane" userId="S::dpanossi@lausd.net::06780c0c-7b52-4f26-b55a-4d6ce13af3d5" providerId="AD" clId="Web-{6701C60F-8B8D-201B-A6BF-1AD1433D941D}" dt="2025-01-02T18:10:20.540" v="10" actId="20577"/>
        <pc:sldMkLst>
          <pc:docMk/>
          <pc:sldMk cId="0" sldId="273"/>
        </pc:sldMkLst>
        <pc:spChg chg="mod">
          <ac:chgData name="Panossian, Diane" userId="S::dpanossi@lausd.net::06780c0c-7b52-4f26-b55a-4d6ce13af3d5" providerId="AD" clId="Web-{6701C60F-8B8D-201B-A6BF-1AD1433D941D}" dt="2025-01-02T18:10:20.540" v="10" actId="20577"/>
          <ac:spMkLst>
            <pc:docMk/>
            <pc:sldMk cId="0" sldId="273"/>
            <ac:spMk id="456" creationId="{00000000-0000-0000-0000-000000000000}"/>
          </ac:spMkLst>
        </pc:spChg>
      </pc:sldChg>
      <pc:sldChg chg="modSp">
        <pc:chgData name="Panossian, Diane" userId="S::dpanossi@lausd.net::06780c0c-7b52-4f26-b55a-4d6ce13af3d5" providerId="AD" clId="Web-{6701C60F-8B8D-201B-A6BF-1AD1433D941D}" dt="2025-01-02T18:11:24.136" v="14" actId="14100"/>
        <pc:sldMkLst>
          <pc:docMk/>
          <pc:sldMk cId="0" sldId="274"/>
        </pc:sldMkLst>
        <pc:spChg chg="mod">
          <ac:chgData name="Panossian, Diane" userId="S::dpanossi@lausd.net::06780c0c-7b52-4f26-b55a-4d6ce13af3d5" providerId="AD" clId="Web-{6701C60F-8B8D-201B-A6BF-1AD1433D941D}" dt="2025-01-02T18:11:24.136" v="14" actId="14100"/>
          <ac:spMkLst>
            <pc:docMk/>
            <pc:sldMk cId="0" sldId="274"/>
            <ac:spMk id="463" creationId="{00000000-0000-0000-0000-000000000000}"/>
          </ac:spMkLst>
        </pc:spChg>
      </pc:sldChg>
      <pc:sldChg chg="modSp">
        <pc:chgData name="Panossian, Diane" userId="S::dpanossi@lausd.net::06780c0c-7b52-4f26-b55a-4d6ce13af3d5" providerId="AD" clId="Web-{6701C60F-8B8D-201B-A6BF-1AD1433D941D}" dt="2025-01-02T18:16:04.236" v="80" actId="1076"/>
        <pc:sldMkLst>
          <pc:docMk/>
          <pc:sldMk cId="0" sldId="280"/>
        </pc:sldMkLst>
        <pc:spChg chg="mod">
          <ac:chgData name="Panossian, Diane" userId="S::dpanossi@lausd.net::06780c0c-7b52-4f26-b55a-4d6ce13af3d5" providerId="AD" clId="Web-{6701C60F-8B8D-201B-A6BF-1AD1433D941D}" dt="2025-01-02T18:16:04.236" v="80" actId="1076"/>
          <ac:spMkLst>
            <pc:docMk/>
            <pc:sldMk cId="0" sldId="280"/>
            <ac:spMk id="533" creationId="{00000000-0000-0000-0000-000000000000}"/>
          </ac:spMkLst>
        </pc:spChg>
      </pc:sldChg>
      <pc:sldChg chg="modSp">
        <pc:chgData name="Panossian, Diane" userId="S::dpanossi@lausd.net::06780c0c-7b52-4f26-b55a-4d6ce13af3d5" providerId="AD" clId="Web-{6701C60F-8B8D-201B-A6BF-1AD1433D941D}" dt="2025-01-02T18:12:45.935" v="27" actId="1076"/>
        <pc:sldMkLst>
          <pc:docMk/>
          <pc:sldMk cId="2961794241" sldId="281"/>
        </pc:sldMkLst>
        <pc:spChg chg="mod">
          <ac:chgData name="Panossian, Diane" userId="S::dpanossi@lausd.net::06780c0c-7b52-4f26-b55a-4d6ce13af3d5" providerId="AD" clId="Web-{6701C60F-8B8D-201B-A6BF-1AD1433D941D}" dt="2025-01-02T18:12:45.935" v="27" actId="1076"/>
          <ac:spMkLst>
            <pc:docMk/>
            <pc:sldMk cId="2961794241" sldId="281"/>
            <ac:spMk id="11" creationId="{CB1CD563-0640-EDE2-9E60-332D3C6E74BB}"/>
          </ac:spMkLst>
        </pc:spChg>
        <pc:spChg chg="mod">
          <ac:chgData name="Panossian, Diane" userId="S::dpanossi@lausd.net::06780c0c-7b52-4f26-b55a-4d6ce13af3d5" providerId="AD" clId="Web-{6701C60F-8B8D-201B-A6BF-1AD1433D941D}" dt="2025-01-02T18:11:34.214" v="15" actId="1076"/>
          <ac:spMkLst>
            <pc:docMk/>
            <pc:sldMk cId="2961794241" sldId="281"/>
            <ac:spMk id="492" creationId="{10171AAD-B008-F886-5421-03E9D5ABE029}"/>
          </ac:spMkLst>
        </pc:spChg>
      </pc:sldChg>
      <pc:sldChg chg="modSp">
        <pc:chgData name="Panossian, Diane" userId="S::dpanossi@lausd.net::06780c0c-7b52-4f26-b55a-4d6ce13af3d5" providerId="AD" clId="Web-{6701C60F-8B8D-201B-A6BF-1AD1433D941D}" dt="2025-01-02T18:13:04.998" v="28" actId="1076"/>
        <pc:sldMkLst>
          <pc:docMk/>
          <pc:sldMk cId="3419111921" sldId="282"/>
        </pc:sldMkLst>
        <pc:spChg chg="mod">
          <ac:chgData name="Panossian, Diane" userId="S::dpanossi@lausd.net::06780c0c-7b52-4f26-b55a-4d6ce13af3d5" providerId="AD" clId="Web-{6701C60F-8B8D-201B-A6BF-1AD1433D941D}" dt="2025-01-02T18:13:04.998" v="28" actId="1076"/>
          <ac:spMkLst>
            <pc:docMk/>
            <pc:sldMk cId="3419111921" sldId="282"/>
            <ac:spMk id="492" creationId="{3A87C5ED-EAFF-6432-CCCF-9020E8695300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lausd.org/Page/19462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lausd.org/Page/1946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20BB9-E702-412F-A7F6-2B45CA37B270}" type="doc">
      <dgm:prSet loTypeId="urn:microsoft.com/office/officeart/2005/8/layout/matrix1" loCatId="matrix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B5C9B29-61D6-41DB-BFF3-221752CC5340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Clr>
              <a:schemeClr val="dk1"/>
            </a:buClr>
            <a:buFont typeface="Arial"/>
            <a:buNone/>
          </a:pPr>
          <a:r>
            <a:rPr lang="en-US" sz="2000" b="1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rPr>
            <a:t>Which of these Core Beliefs resonates with you?</a:t>
          </a:r>
          <a:endParaRPr lang="en-US" sz="2000" b="1" dirty="0">
            <a:solidFill>
              <a:schemeClr val="bg1"/>
            </a:solidFill>
          </a:endParaRPr>
        </a:p>
      </dgm:t>
    </dgm:pt>
    <dgm:pt modelId="{D75F9687-D5FA-44AE-B275-85C5A016CAEB}" type="parTrans" cxnId="{92FAEA6F-3EBC-4FE9-8167-A94E0BFF9F08}">
      <dgm:prSet/>
      <dgm:spPr/>
      <dgm:t>
        <a:bodyPr/>
        <a:lstStyle/>
        <a:p>
          <a:endParaRPr lang="en-US"/>
        </a:p>
      </dgm:t>
    </dgm:pt>
    <dgm:pt modelId="{F4A785D9-3B79-4FB1-8CE4-61ACEC776A45}" type="sibTrans" cxnId="{92FAEA6F-3EBC-4FE9-8167-A94E0BFF9F08}">
      <dgm:prSet/>
      <dgm:spPr/>
      <dgm:t>
        <a:bodyPr/>
        <a:lstStyle/>
        <a:p>
          <a:endParaRPr lang="en-US"/>
        </a:p>
      </dgm:t>
    </dgm:pt>
    <dgm:pt modelId="{FD5FB904-D109-4230-81BA-656BEFFAC4DE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Clr>
              <a:srgbClr val="002870"/>
            </a:buClr>
            <a:buSzPts val="2400"/>
            <a:buFont typeface="Poppins"/>
            <a:buChar char="●"/>
          </a:pPr>
          <a:r>
            <a:rPr lang="en-US" sz="2000" b="1" dirty="0">
              <a:latin typeface="Poppins" panose="00000500000000000000" pitchFamily="2" charset="0"/>
              <a:cs typeface="Poppins" panose="00000500000000000000" pitchFamily="2" charset="0"/>
            </a:rPr>
            <a:t>Core Belief #1</a:t>
          </a:r>
          <a:r>
            <a:rPr lang="en-US" sz="2000" dirty="0">
              <a:latin typeface="Poppins" panose="00000500000000000000" pitchFamily="2" charset="0"/>
              <a:cs typeface="Poppins" panose="00000500000000000000" pitchFamily="2" charset="0"/>
            </a:rPr>
            <a:t>: All families have dreams for their children and want the best for them.</a:t>
          </a:r>
        </a:p>
      </dgm:t>
    </dgm:pt>
    <dgm:pt modelId="{FC61DF3A-E376-4B5D-B27B-886E2D18D0C0}" type="parTrans" cxnId="{F5F4329E-9B3C-4E92-BF55-CD3D7BFC5FD3}">
      <dgm:prSet/>
      <dgm:spPr/>
      <dgm:t>
        <a:bodyPr/>
        <a:lstStyle/>
        <a:p>
          <a:endParaRPr lang="en-US"/>
        </a:p>
      </dgm:t>
    </dgm:pt>
    <dgm:pt modelId="{8AB21AB4-8678-413B-B1CC-E45B4658BB1D}" type="sibTrans" cxnId="{F5F4329E-9B3C-4E92-BF55-CD3D7BFC5FD3}">
      <dgm:prSet/>
      <dgm:spPr/>
      <dgm:t>
        <a:bodyPr/>
        <a:lstStyle/>
        <a:p>
          <a:endParaRPr lang="en-US"/>
        </a:p>
      </dgm:t>
    </dgm:pt>
    <dgm:pt modelId="{C5DA5B87-535F-4074-A2EB-D93F59F5CB91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Clr>
              <a:srgbClr val="002870"/>
            </a:buClr>
            <a:buSzPts val="2400"/>
            <a:buFont typeface="Poppins"/>
            <a:buChar char="●"/>
          </a:pPr>
          <a:r>
            <a:rPr lang="en-US" sz="2000" b="1" dirty="0">
              <a:latin typeface="Poppins" panose="00000500000000000000" pitchFamily="2" charset="0"/>
              <a:cs typeface="Poppins" panose="00000500000000000000" pitchFamily="2" charset="0"/>
            </a:rPr>
            <a:t>Core Belief #2</a:t>
          </a:r>
          <a:r>
            <a:rPr lang="en-US" sz="2000" dirty="0">
              <a:latin typeface="Poppins" panose="00000500000000000000" pitchFamily="2" charset="0"/>
              <a:cs typeface="Poppins" panose="00000500000000000000" pitchFamily="2" charset="0"/>
            </a:rPr>
            <a:t>: All families have the capacity to support their children’s learning.</a:t>
          </a:r>
        </a:p>
      </dgm:t>
    </dgm:pt>
    <dgm:pt modelId="{EFF04231-FC7C-42BB-836C-720C7FA79EE5}" type="parTrans" cxnId="{96789096-EFFA-4CB6-8C80-0541169EEFDE}">
      <dgm:prSet/>
      <dgm:spPr/>
      <dgm:t>
        <a:bodyPr/>
        <a:lstStyle/>
        <a:p>
          <a:endParaRPr lang="en-US"/>
        </a:p>
      </dgm:t>
    </dgm:pt>
    <dgm:pt modelId="{4F251C4B-C7E8-471E-836A-1D8FDD4E9FAA}" type="sibTrans" cxnId="{96789096-EFFA-4CB6-8C80-0541169EEFDE}">
      <dgm:prSet/>
      <dgm:spPr/>
      <dgm:t>
        <a:bodyPr/>
        <a:lstStyle/>
        <a:p>
          <a:endParaRPr lang="en-US"/>
        </a:p>
      </dgm:t>
    </dgm:pt>
    <dgm:pt modelId="{C223C908-1D2F-407C-B092-129A938178B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Clr>
              <a:srgbClr val="002870"/>
            </a:buClr>
            <a:buSzPts val="2400"/>
            <a:buFont typeface="Poppins"/>
            <a:buChar char="●"/>
          </a:pPr>
          <a:r>
            <a:rPr lang="en-US" sz="2000" b="1" dirty="0">
              <a:latin typeface="Poppins" panose="00000500000000000000" pitchFamily="2" charset="0"/>
              <a:cs typeface="Poppins" panose="00000500000000000000" pitchFamily="2" charset="0"/>
            </a:rPr>
            <a:t>Core Belief 3</a:t>
          </a:r>
          <a:r>
            <a:rPr lang="en-US" sz="2000" dirty="0">
              <a:latin typeface="Poppins" panose="00000500000000000000" pitchFamily="2" charset="0"/>
              <a:cs typeface="Poppins" panose="00000500000000000000" pitchFamily="2" charset="0"/>
            </a:rPr>
            <a:t>: Families and school staff are equal partners.</a:t>
          </a:r>
        </a:p>
      </dgm:t>
    </dgm:pt>
    <dgm:pt modelId="{8DF28AC3-5600-43DE-893E-CDA252DFF329}" type="parTrans" cxnId="{B40C722F-B8EF-4289-88A0-422E94002593}">
      <dgm:prSet/>
      <dgm:spPr/>
      <dgm:t>
        <a:bodyPr/>
        <a:lstStyle/>
        <a:p>
          <a:endParaRPr lang="en-US"/>
        </a:p>
      </dgm:t>
    </dgm:pt>
    <dgm:pt modelId="{6DF36CFF-6149-4885-89EC-3BF1669C89DD}" type="sibTrans" cxnId="{B40C722F-B8EF-4289-88A0-422E94002593}">
      <dgm:prSet/>
      <dgm:spPr/>
      <dgm:t>
        <a:bodyPr/>
        <a:lstStyle/>
        <a:p>
          <a:endParaRPr lang="en-US"/>
        </a:p>
      </dgm:t>
    </dgm:pt>
    <dgm:pt modelId="{B7DD5990-2D19-49C6-9A05-B812ACBA77D0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Clr>
              <a:srgbClr val="002870"/>
            </a:buClr>
            <a:buSzPts val="2400"/>
            <a:buFont typeface="Poppins"/>
            <a:buChar char="●"/>
          </a:pPr>
          <a:r>
            <a:rPr lang="en-US" sz="2000" b="1" dirty="0">
              <a:latin typeface="Poppins" panose="00000500000000000000" pitchFamily="2" charset="0"/>
              <a:cs typeface="Poppins" panose="00000500000000000000" pitchFamily="2" charset="0"/>
            </a:rPr>
            <a:t>Core Belief #4</a:t>
          </a:r>
          <a:r>
            <a:rPr lang="en-US" sz="2000" dirty="0">
              <a:latin typeface="Poppins" panose="00000500000000000000" pitchFamily="2" charset="0"/>
              <a:cs typeface="Poppins" panose="00000500000000000000" pitchFamily="2" charset="0"/>
            </a:rPr>
            <a:t>: The responsibility for cultivating and sustaining partnerships among school, home, and community rests primarily with school staff, especially school leaders.</a:t>
          </a:r>
        </a:p>
      </dgm:t>
    </dgm:pt>
    <dgm:pt modelId="{9430DA43-7AC4-4B1F-B6FB-73A24330738F}" type="parTrans" cxnId="{4684D2D9-FB32-436D-8DAE-93E0A0ABA2C9}">
      <dgm:prSet/>
      <dgm:spPr/>
      <dgm:t>
        <a:bodyPr/>
        <a:lstStyle/>
        <a:p>
          <a:endParaRPr lang="en-US"/>
        </a:p>
      </dgm:t>
    </dgm:pt>
    <dgm:pt modelId="{C141AD2D-3D8B-4AE7-9881-2C297E1893CA}" type="sibTrans" cxnId="{4684D2D9-FB32-436D-8DAE-93E0A0ABA2C9}">
      <dgm:prSet/>
      <dgm:spPr/>
      <dgm:t>
        <a:bodyPr/>
        <a:lstStyle/>
        <a:p>
          <a:endParaRPr lang="en-US"/>
        </a:p>
      </dgm:t>
    </dgm:pt>
    <dgm:pt modelId="{F3247447-B888-4070-BB47-27F533517521}" type="pres">
      <dgm:prSet presAssocID="{D1F20BB9-E702-412F-A7F6-2B45CA37B27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256FCB-C286-4FD6-B1CA-947FC8368DB9}" type="pres">
      <dgm:prSet presAssocID="{D1F20BB9-E702-412F-A7F6-2B45CA37B270}" presName="matrix" presStyleCnt="0"/>
      <dgm:spPr/>
    </dgm:pt>
    <dgm:pt modelId="{C3F5BB94-CC9C-41E4-A168-1D69AFE7B602}" type="pres">
      <dgm:prSet presAssocID="{D1F20BB9-E702-412F-A7F6-2B45CA37B270}" presName="tile1" presStyleLbl="node1" presStyleIdx="0" presStyleCnt="4"/>
      <dgm:spPr/>
    </dgm:pt>
    <dgm:pt modelId="{12D0C5DA-2A29-4B31-BF54-C2898150CE07}" type="pres">
      <dgm:prSet presAssocID="{D1F20BB9-E702-412F-A7F6-2B45CA37B2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AAD2280-7848-4066-BCA9-D8D57D277E88}" type="pres">
      <dgm:prSet presAssocID="{D1F20BB9-E702-412F-A7F6-2B45CA37B270}" presName="tile2" presStyleLbl="node1" presStyleIdx="1" presStyleCnt="4"/>
      <dgm:spPr/>
    </dgm:pt>
    <dgm:pt modelId="{E0E6E4F8-4428-4397-A2DF-861353BA78A7}" type="pres">
      <dgm:prSet presAssocID="{D1F20BB9-E702-412F-A7F6-2B45CA37B2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F125EEB-76C3-402C-806B-D7A98AF0D276}" type="pres">
      <dgm:prSet presAssocID="{D1F20BB9-E702-412F-A7F6-2B45CA37B270}" presName="tile3" presStyleLbl="node1" presStyleIdx="2" presStyleCnt="4"/>
      <dgm:spPr/>
    </dgm:pt>
    <dgm:pt modelId="{2B1657F6-24C2-457C-9573-C923014D98BD}" type="pres">
      <dgm:prSet presAssocID="{D1F20BB9-E702-412F-A7F6-2B45CA37B2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CA4ADBA-72A1-4B43-9F85-BE17A2F0193A}" type="pres">
      <dgm:prSet presAssocID="{D1F20BB9-E702-412F-A7F6-2B45CA37B270}" presName="tile4" presStyleLbl="node1" presStyleIdx="3" presStyleCnt="4"/>
      <dgm:spPr/>
    </dgm:pt>
    <dgm:pt modelId="{B601595C-5AAF-455E-9589-31D169BB0896}" type="pres">
      <dgm:prSet presAssocID="{D1F20BB9-E702-412F-A7F6-2B45CA37B2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7ADB5A0-53C1-47A1-A9E3-9B2350AF03A8}" type="pres">
      <dgm:prSet presAssocID="{D1F20BB9-E702-412F-A7F6-2B45CA37B27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40C722F-B8EF-4289-88A0-422E94002593}" srcId="{BB5C9B29-61D6-41DB-BFF3-221752CC5340}" destId="{C223C908-1D2F-407C-B092-129A938178BF}" srcOrd="2" destOrd="0" parTransId="{8DF28AC3-5600-43DE-893E-CDA252DFF329}" sibTransId="{6DF36CFF-6149-4885-89EC-3BF1669C89DD}"/>
    <dgm:cxn modelId="{AD5D2A4E-C727-4E5C-BFC5-61CE47188A6D}" type="presOf" srcId="{C223C908-1D2F-407C-B092-129A938178BF}" destId="{2B1657F6-24C2-457C-9573-C923014D98BD}" srcOrd="1" destOrd="0" presId="urn:microsoft.com/office/officeart/2005/8/layout/matrix1"/>
    <dgm:cxn modelId="{92FAEA6F-3EBC-4FE9-8167-A94E0BFF9F08}" srcId="{D1F20BB9-E702-412F-A7F6-2B45CA37B270}" destId="{BB5C9B29-61D6-41DB-BFF3-221752CC5340}" srcOrd="0" destOrd="0" parTransId="{D75F9687-D5FA-44AE-B275-85C5A016CAEB}" sibTransId="{F4A785D9-3B79-4FB1-8CE4-61ACEC776A45}"/>
    <dgm:cxn modelId="{28C7A551-428D-4FDA-B5E5-AD421004B857}" type="presOf" srcId="{FD5FB904-D109-4230-81BA-656BEFFAC4DE}" destId="{12D0C5DA-2A29-4B31-BF54-C2898150CE07}" srcOrd="1" destOrd="0" presId="urn:microsoft.com/office/officeart/2005/8/layout/matrix1"/>
    <dgm:cxn modelId="{3F7F7680-8A74-41E9-A3E4-B999517BDC31}" type="presOf" srcId="{B7DD5990-2D19-49C6-9A05-B812ACBA77D0}" destId="{B601595C-5AAF-455E-9589-31D169BB0896}" srcOrd="1" destOrd="0" presId="urn:microsoft.com/office/officeart/2005/8/layout/matrix1"/>
    <dgm:cxn modelId="{372EDB88-EAB9-44F7-93A8-3F0C90412409}" type="presOf" srcId="{BB5C9B29-61D6-41DB-BFF3-221752CC5340}" destId="{C7ADB5A0-53C1-47A1-A9E3-9B2350AF03A8}" srcOrd="0" destOrd="0" presId="urn:microsoft.com/office/officeart/2005/8/layout/matrix1"/>
    <dgm:cxn modelId="{ADA3A095-EB2C-4827-AD2F-318AB554F38A}" type="presOf" srcId="{B7DD5990-2D19-49C6-9A05-B812ACBA77D0}" destId="{DCA4ADBA-72A1-4B43-9F85-BE17A2F0193A}" srcOrd="0" destOrd="0" presId="urn:microsoft.com/office/officeart/2005/8/layout/matrix1"/>
    <dgm:cxn modelId="{96789096-EFFA-4CB6-8C80-0541169EEFDE}" srcId="{BB5C9B29-61D6-41DB-BFF3-221752CC5340}" destId="{C5DA5B87-535F-4074-A2EB-D93F59F5CB91}" srcOrd="1" destOrd="0" parTransId="{EFF04231-FC7C-42BB-836C-720C7FA79EE5}" sibTransId="{4F251C4B-C7E8-471E-836A-1D8FDD4E9FAA}"/>
    <dgm:cxn modelId="{AD32FA99-AE12-44FF-A254-67F15A8E36AB}" type="presOf" srcId="{C223C908-1D2F-407C-B092-129A938178BF}" destId="{FF125EEB-76C3-402C-806B-D7A98AF0D276}" srcOrd="0" destOrd="0" presId="urn:microsoft.com/office/officeart/2005/8/layout/matrix1"/>
    <dgm:cxn modelId="{F5F4329E-9B3C-4E92-BF55-CD3D7BFC5FD3}" srcId="{BB5C9B29-61D6-41DB-BFF3-221752CC5340}" destId="{FD5FB904-D109-4230-81BA-656BEFFAC4DE}" srcOrd="0" destOrd="0" parTransId="{FC61DF3A-E376-4B5D-B27B-886E2D18D0C0}" sibTransId="{8AB21AB4-8678-413B-B1CC-E45B4658BB1D}"/>
    <dgm:cxn modelId="{FAAEBCC5-C19C-4FCE-B5A0-CCFB701D4B46}" type="presOf" srcId="{D1F20BB9-E702-412F-A7F6-2B45CA37B270}" destId="{F3247447-B888-4070-BB47-27F533517521}" srcOrd="0" destOrd="0" presId="urn:microsoft.com/office/officeart/2005/8/layout/matrix1"/>
    <dgm:cxn modelId="{ECF020D7-8C78-4101-BD50-6F6AEC254A0A}" type="presOf" srcId="{C5DA5B87-535F-4074-A2EB-D93F59F5CB91}" destId="{2AAD2280-7848-4066-BCA9-D8D57D277E88}" srcOrd="0" destOrd="0" presId="urn:microsoft.com/office/officeart/2005/8/layout/matrix1"/>
    <dgm:cxn modelId="{4684D2D9-FB32-436D-8DAE-93E0A0ABA2C9}" srcId="{BB5C9B29-61D6-41DB-BFF3-221752CC5340}" destId="{B7DD5990-2D19-49C6-9A05-B812ACBA77D0}" srcOrd="3" destOrd="0" parTransId="{9430DA43-7AC4-4B1F-B6FB-73A24330738F}" sibTransId="{C141AD2D-3D8B-4AE7-9881-2C297E1893CA}"/>
    <dgm:cxn modelId="{5FFB59E5-9484-40D2-A186-7E65B6D883AF}" type="presOf" srcId="{C5DA5B87-535F-4074-A2EB-D93F59F5CB91}" destId="{E0E6E4F8-4428-4397-A2DF-861353BA78A7}" srcOrd="1" destOrd="0" presId="urn:microsoft.com/office/officeart/2005/8/layout/matrix1"/>
    <dgm:cxn modelId="{053EACED-BBCA-4A22-878C-49CD1EC1F424}" type="presOf" srcId="{FD5FB904-D109-4230-81BA-656BEFFAC4DE}" destId="{C3F5BB94-CC9C-41E4-A168-1D69AFE7B602}" srcOrd="0" destOrd="0" presId="urn:microsoft.com/office/officeart/2005/8/layout/matrix1"/>
    <dgm:cxn modelId="{16B6D80D-221B-4C3B-98EE-648A96CF4C38}" type="presParOf" srcId="{F3247447-B888-4070-BB47-27F533517521}" destId="{DB256FCB-C286-4FD6-B1CA-947FC8368DB9}" srcOrd="0" destOrd="0" presId="urn:microsoft.com/office/officeart/2005/8/layout/matrix1"/>
    <dgm:cxn modelId="{78C26DD5-C276-48CE-9E18-78BF4A067640}" type="presParOf" srcId="{DB256FCB-C286-4FD6-B1CA-947FC8368DB9}" destId="{C3F5BB94-CC9C-41E4-A168-1D69AFE7B602}" srcOrd="0" destOrd="0" presId="urn:microsoft.com/office/officeart/2005/8/layout/matrix1"/>
    <dgm:cxn modelId="{339EF482-2708-489D-8C23-F15B05AD5FCA}" type="presParOf" srcId="{DB256FCB-C286-4FD6-B1CA-947FC8368DB9}" destId="{12D0C5DA-2A29-4B31-BF54-C2898150CE07}" srcOrd="1" destOrd="0" presId="urn:microsoft.com/office/officeart/2005/8/layout/matrix1"/>
    <dgm:cxn modelId="{C10AE798-E197-487A-A924-DCD4FE15CB46}" type="presParOf" srcId="{DB256FCB-C286-4FD6-B1CA-947FC8368DB9}" destId="{2AAD2280-7848-4066-BCA9-D8D57D277E88}" srcOrd="2" destOrd="0" presId="urn:microsoft.com/office/officeart/2005/8/layout/matrix1"/>
    <dgm:cxn modelId="{5AFD40EF-5014-4DDA-B9D0-B0F0C5C56C05}" type="presParOf" srcId="{DB256FCB-C286-4FD6-B1CA-947FC8368DB9}" destId="{E0E6E4F8-4428-4397-A2DF-861353BA78A7}" srcOrd="3" destOrd="0" presId="urn:microsoft.com/office/officeart/2005/8/layout/matrix1"/>
    <dgm:cxn modelId="{63AE93FD-CBA2-4FAB-A3B2-9AA375385FD1}" type="presParOf" srcId="{DB256FCB-C286-4FD6-B1CA-947FC8368DB9}" destId="{FF125EEB-76C3-402C-806B-D7A98AF0D276}" srcOrd="4" destOrd="0" presId="urn:microsoft.com/office/officeart/2005/8/layout/matrix1"/>
    <dgm:cxn modelId="{9A3CA823-BCE6-4639-A574-F3E27790D4C4}" type="presParOf" srcId="{DB256FCB-C286-4FD6-B1CA-947FC8368DB9}" destId="{2B1657F6-24C2-457C-9573-C923014D98BD}" srcOrd="5" destOrd="0" presId="urn:microsoft.com/office/officeart/2005/8/layout/matrix1"/>
    <dgm:cxn modelId="{17C902AE-80BA-4850-90C8-65EEED031CAE}" type="presParOf" srcId="{DB256FCB-C286-4FD6-B1CA-947FC8368DB9}" destId="{DCA4ADBA-72A1-4B43-9F85-BE17A2F0193A}" srcOrd="6" destOrd="0" presId="urn:microsoft.com/office/officeart/2005/8/layout/matrix1"/>
    <dgm:cxn modelId="{53DFE9B8-1D1C-4CA4-84B7-FA34D3278267}" type="presParOf" srcId="{DB256FCB-C286-4FD6-B1CA-947FC8368DB9}" destId="{B601595C-5AAF-455E-9589-31D169BB0896}" srcOrd="7" destOrd="0" presId="urn:microsoft.com/office/officeart/2005/8/layout/matrix1"/>
    <dgm:cxn modelId="{C77A2867-F1AC-4EB8-ACE3-6FE145BA0F64}" type="presParOf" srcId="{F3247447-B888-4070-BB47-27F533517521}" destId="{C7ADB5A0-53C1-47A1-A9E3-9B2350AF03A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E3663-707F-46F1-9052-08D040BEFC0F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ABC497-970F-44D6-A9E8-588CB0BDE2FD}">
      <dgm:prSet phldrT="[Text]"/>
      <dgm:spPr/>
      <dgm:t>
        <a:bodyPr/>
        <a:lstStyle/>
        <a:p>
          <a:pPr>
            <a:buClr>
              <a:srgbClr val="002870"/>
            </a:buClr>
            <a:buSzPts val="2400"/>
            <a:buFont typeface="Poppins"/>
            <a:buNone/>
          </a:pPr>
          <a:r>
            <a:rPr lang="en-US" b="1" i="0" u="none" strike="noStrike" cap="none" dirty="0"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rPr>
            <a:t>Shift 1: Engage Across Transitions and Settings</a:t>
          </a:r>
          <a:endParaRPr lang="en-US" dirty="0"/>
        </a:p>
      </dgm:t>
    </dgm:pt>
    <dgm:pt modelId="{2A1F5310-CC0D-4D4C-B732-BFA4797E9350}" type="parTrans" cxnId="{EFE6C2ED-71F4-4AEC-860C-85EE8E010201}">
      <dgm:prSet/>
      <dgm:spPr/>
      <dgm:t>
        <a:bodyPr/>
        <a:lstStyle/>
        <a:p>
          <a:endParaRPr lang="en-US"/>
        </a:p>
      </dgm:t>
    </dgm:pt>
    <dgm:pt modelId="{0C127412-6F9C-4304-89E1-3C308F8CD5D5}" type="sibTrans" cxnId="{EFE6C2ED-71F4-4AEC-860C-85EE8E010201}">
      <dgm:prSet/>
      <dgm:spPr/>
      <dgm:t>
        <a:bodyPr/>
        <a:lstStyle/>
        <a:p>
          <a:endParaRPr lang="en-US"/>
        </a:p>
      </dgm:t>
    </dgm:pt>
    <dgm:pt modelId="{D7FF8B07-DED0-4BD3-A4D6-3805267DF195}">
      <dgm:prSet/>
      <dgm:spPr/>
      <dgm:t>
        <a:bodyPr/>
        <a:lstStyle/>
        <a:p>
          <a:r>
            <a:rPr lang="en-US" b="1" i="0" u="none" strike="noStrike" cap="none" dirty="0"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rPr>
            <a:t>Shift 2: Tap Families’ Strengths and Resilience</a:t>
          </a:r>
          <a:endParaRPr lang="en-US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3C1751A-7C82-4C24-ADC1-806C9F7F681F}" type="parTrans" cxnId="{C90B2152-836D-4C22-9836-6146D762E227}">
      <dgm:prSet/>
      <dgm:spPr/>
      <dgm:t>
        <a:bodyPr/>
        <a:lstStyle/>
        <a:p>
          <a:endParaRPr lang="en-US"/>
        </a:p>
      </dgm:t>
    </dgm:pt>
    <dgm:pt modelId="{28E1A31D-F1ED-4127-8755-3B046D482BA1}" type="sibTrans" cxnId="{C90B2152-836D-4C22-9836-6146D762E227}">
      <dgm:prSet/>
      <dgm:spPr/>
      <dgm:t>
        <a:bodyPr/>
        <a:lstStyle/>
        <a:p>
          <a:endParaRPr lang="en-US"/>
        </a:p>
      </dgm:t>
    </dgm:pt>
    <dgm:pt modelId="{8E0759E6-C64A-45BD-87AE-879268972B5F}">
      <dgm:prSet/>
      <dgm:spPr/>
      <dgm:t>
        <a:bodyPr/>
        <a:lstStyle/>
        <a:p>
          <a:r>
            <a:rPr lang="en-US" b="1" i="0" u="none" strike="noStrike" cap="none" dirty="0"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rPr>
            <a:t>Shift 3: Deepen Relationships with Families</a:t>
          </a:r>
          <a:endParaRPr lang="en-US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5463D4F-4BD9-4DB9-A54F-2C8152BA47F6}" type="parTrans" cxnId="{2284F5B6-EB1A-4627-A359-948A7210CBFA}">
      <dgm:prSet/>
      <dgm:spPr/>
      <dgm:t>
        <a:bodyPr/>
        <a:lstStyle/>
        <a:p>
          <a:endParaRPr lang="en-US"/>
        </a:p>
      </dgm:t>
    </dgm:pt>
    <dgm:pt modelId="{47CE8BCA-E470-4C93-AE2D-9575D3D9802B}" type="sibTrans" cxnId="{2284F5B6-EB1A-4627-A359-948A7210CBFA}">
      <dgm:prSet/>
      <dgm:spPr/>
      <dgm:t>
        <a:bodyPr/>
        <a:lstStyle/>
        <a:p>
          <a:endParaRPr lang="en-US"/>
        </a:p>
      </dgm:t>
    </dgm:pt>
    <dgm:pt modelId="{7BFEC538-DE9C-4DA7-ADC4-C0B3D8772076}">
      <dgm:prSet/>
      <dgm:spPr/>
      <dgm:t>
        <a:bodyPr/>
        <a:lstStyle/>
        <a:p>
          <a:r>
            <a:rPr lang="en-US" b="1" i="0" u="none" strike="noStrike" cap="none" dirty="0"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rPr>
            <a:t>Shift 4: Nurture Relationships with Families</a:t>
          </a:r>
          <a:endParaRPr lang="en-US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D714EF2-1BE3-41FE-A27C-C30EB17AE996}" type="parTrans" cxnId="{95A0E79C-FE9C-4B73-86B6-BC2294F29B60}">
      <dgm:prSet/>
      <dgm:spPr/>
      <dgm:t>
        <a:bodyPr/>
        <a:lstStyle/>
        <a:p>
          <a:endParaRPr lang="en-US"/>
        </a:p>
      </dgm:t>
    </dgm:pt>
    <dgm:pt modelId="{7EBD428F-AC33-4352-997C-6DE269D40AA6}" type="sibTrans" cxnId="{95A0E79C-FE9C-4B73-86B6-BC2294F29B60}">
      <dgm:prSet/>
      <dgm:spPr/>
      <dgm:t>
        <a:bodyPr/>
        <a:lstStyle/>
        <a:p>
          <a:endParaRPr lang="en-US"/>
        </a:p>
      </dgm:t>
    </dgm:pt>
    <dgm:pt modelId="{5A5B9EA2-5A4F-44EA-A554-022282500A8C}">
      <dgm:prSet/>
      <dgm:spPr/>
      <dgm:t>
        <a:bodyPr/>
        <a:lstStyle/>
        <a:p>
          <a:r>
            <a:rPr lang="en-US" b="1" i="0" u="none" strike="noStrike" cap="none" dirty="0"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rPr>
            <a:t>Shift 5: Cultivate Relationships Among Families</a:t>
          </a:r>
          <a:endParaRPr lang="en-US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6A0DC95-0E7E-4B55-B89C-E10EC12EB793}" type="parTrans" cxnId="{F209BAAC-0518-47B0-B790-3865C2766175}">
      <dgm:prSet/>
      <dgm:spPr/>
      <dgm:t>
        <a:bodyPr/>
        <a:lstStyle/>
        <a:p>
          <a:endParaRPr lang="en-US"/>
        </a:p>
      </dgm:t>
    </dgm:pt>
    <dgm:pt modelId="{5BA32115-E6A5-442E-BE8F-DB63F77E882F}" type="sibTrans" cxnId="{F209BAAC-0518-47B0-B790-3865C2766175}">
      <dgm:prSet/>
      <dgm:spPr/>
      <dgm:t>
        <a:bodyPr/>
        <a:lstStyle/>
        <a:p>
          <a:endParaRPr lang="en-US"/>
        </a:p>
      </dgm:t>
    </dgm:pt>
    <dgm:pt modelId="{3000E45B-A5D3-4C88-83B8-808AE40F00D0}">
      <dgm:prSet/>
      <dgm:spPr>
        <a:solidFill>
          <a:schemeClr val="accent1"/>
        </a:solidFill>
      </dgm:spPr>
      <dgm:t>
        <a:bodyPr/>
        <a:lstStyle/>
        <a:p>
          <a:r>
            <a:rPr lang="en-US" b="1" i="0" u="none" strike="noStrike" cap="none" dirty="0"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rPr>
            <a:t>Shift 6: Empower Families as Leaders</a:t>
          </a:r>
          <a:endParaRPr lang="en-US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DBBB115-AFF9-41CF-A169-1AF6A70727BB}" type="parTrans" cxnId="{FFCBA521-5E04-4409-9EDD-4AB699C73236}">
      <dgm:prSet/>
      <dgm:spPr/>
      <dgm:t>
        <a:bodyPr/>
        <a:lstStyle/>
        <a:p>
          <a:endParaRPr lang="en-US"/>
        </a:p>
      </dgm:t>
    </dgm:pt>
    <dgm:pt modelId="{EB61447E-FD9D-44BD-9EB6-F53E43DE2F34}" type="sibTrans" cxnId="{FFCBA521-5E04-4409-9EDD-4AB699C73236}">
      <dgm:prSet/>
      <dgm:spPr/>
      <dgm:t>
        <a:bodyPr/>
        <a:lstStyle/>
        <a:p>
          <a:endParaRPr lang="en-US"/>
        </a:p>
      </dgm:t>
    </dgm:pt>
    <dgm:pt modelId="{2162C994-D64D-466F-9BA7-AEF1A7276966}" type="pres">
      <dgm:prSet presAssocID="{3A5E3663-707F-46F1-9052-08D040BEFC0F}" presName="diagram" presStyleCnt="0">
        <dgm:presLayoutVars>
          <dgm:dir/>
          <dgm:resizeHandles val="exact"/>
        </dgm:presLayoutVars>
      </dgm:prSet>
      <dgm:spPr/>
    </dgm:pt>
    <dgm:pt modelId="{FC744B34-2EF4-492E-A06B-7E1CC1899304}" type="pres">
      <dgm:prSet presAssocID="{1AABC497-970F-44D6-A9E8-588CB0BDE2FD}" presName="node" presStyleLbl="node1" presStyleIdx="0" presStyleCnt="6">
        <dgm:presLayoutVars>
          <dgm:bulletEnabled val="1"/>
        </dgm:presLayoutVars>
      </dgm:prSet>
      <dgm:spPr/>
    </dgm:pt>
    <dgm:pt modelId="{0F2DA586-1723-48C6-BA99-A23516BE0F4E}" type="pres">
      <dgm:prSet presAssocID="{0C127412-6F9C-4304-89E1-3C308F8CD5D5}" presName="sibTrans" presStyleCnt="0"/>
      <dgm:spPr/>
    </dgm:pt>
    <dgm:pt modelId="{3829F935-01EE-44C7-9E4C-EB9B54A9DD14}" type="pres">
      <dgm:prSet presAssocID="{D7FF8B07-DED0-4BD3-A4D6-3805267DF195}" presName="node" presStyleLbl="node1" presStyleIdx="1" presStyleCnt="6">
        <dgm:presLayoutVars>
          <dgm:bulletEnabled val="1"/>
        </dgm:presLayoutVars>
      </dgm:prSet>
      <dgm:spPr/>
    </dgm:pt>
    <dgm:pt modelId="{9AFE9EBD-E3E1-4B56-87E4-144AC858DD77}" type="pres">
      <dgm:prSet presAssocID="{28E1A31D-F1ED-4127-8755-3B046D482BA1}" presName="sibTrans" presStyleCnt="0"/>
      <dgm:spPr/>
    </dgm:pt>
    <dgm:pt modelId="{F5ADAA40-54E9-42DB-9ECB-1BA453F60F01}" type="pres">
      <dgm:prSet presAssocID="{8E0759E6-C64A-45BD-87AE-879268972B5F}" presName="node" presStyleLbl="node1" presStyleIdx="2" presStyleCnt="6">
        <dgm:presLayoutVars>
          <dgm:bulletEnabled val="1"/>
        </dgm:presLayoutVars>
      </dgm:prSet>
      <dgm:spPr/>
    </dgm:pt>
    <dgm:pt modelId="{27DA1D4F-9B16-4023-809D-C1895651EBD2}" type="pres">
      <dgm:prSet presAssocID="{47CE8BCA-E470-4C93-AE2D-9575D3D9802B}" presName="sibTrans" presStyleCnt="0"/>
      <dgm:spPr/>
    </dgm:pt>
    <dgm:pt modelId="{0D51C549-ED2D-46ED-9F33-1EE3BB25D755}" type="pres">
      <dgm:prSet presAssocID="{7BFEC538-DE9C-4DA7-ADC4-C0B3D8772076}" presName="node" presStyleLbl="node1" presStyleIdx="3" presStyleCnt="6">
        <dgm:presLayoutVars>
          <dgm:bulletEnabled val="1"/>
        </dgm:presLayoutVars>
      </dgm:prSet>
      <dgm:spPr/>
    </dgm:pt>
    <dgm:pt modelId="{B04A23E7-2C92-4153-8B1C-4CF14FF0E33D}" type="pres">
      <dgm:prSet presAssocID="{7EBD428F-AC33-4352-997C-6DE269D40AA6}" presName="sibTrans" presStyleCnt="0"/>
      <dgm:spPr/>
    </dgm:pt>
    <dgm:pt modelId="{E97D30B0-DFC5-4C3D-A489-5D57623BC789}" type="pres">
      <dgm:prSet presAssocID="{5A5B9EA2-5A4F-44EA-A554-022282500A8C}" presName="node" presStyleLbl="node1" presStyleIdx="4" presStyleCnt="6">
        <dgm:presLayoutVars>
          <dgm:bulletEnabled val="1"/>
        </dgm:presLayoutVars>
      </dgm:prSet>
      <dgm:spPr/>
    </dgm:pt>
    <dgm:pt modelId="{113F68D0-0AB1-4900-98D5-90A6D95EA80C}" type="pres">
      <dgm:prSet presAssocID="{5BA32115-E6A5-442E-BE8F-DB63F77E882F}" presName="sibTrans" presStyleCnt="0"/>
      <dgm:spPr/>
    </dgm:pt>
    <dgm:pt modelId="{FF1149A9-1777-43E3-8C48-559733D6BC61}" type="pres">
      <dgm:prSet presAssocID="{3000E45B-A5D3-4C88-83B8-808AE40F00D0}" presName="node" presStyleLbl="node1" presStyleIdx="5" presStyleCnt="6">
        <dgm:presLayoutVars>
          <dgm:bulletEnabled val="1"/>
        </dgm:presLayoutVars>
      </dgm:prSet>
      <dgm:spPr/>
    </dgm:pt>
  </dgm:ptLst>
  <dgm:cxnLst>
    <dgm:cxn modelId="{FFCBA521-5E04-4409-9EDD-4AB699C73236}" srcId="{3A5E3663-707F-46F1-9052-08D040BEFC0F}" destId="{3000E45B-A5D3-4C88-83B8-808AE40F00D0}" srcOrd="5" destOrd="0" parTransId="{EDBBB115-AFF9-41CF-A169-1AF6A70727BB}" sibTransId="{EB61447E-FD9D-44BD-9EB6-F53E43DE2F34}"/>
    <dgm:cxn modelId="{5405CC25-965A-46FF-B82C-E69D07480CD8}" type="presOf" srcId="{3A5E3663-707F-46F1-9052-08D040BEFC0F}" destId="{2162C994-D64D-466F-9BA7-AEF1A7276966}" srcOrd="0" destOrd="0" presId="urn:microsoft.com/office/officeart/2005/8/layout/default"/>
    <dgm:cxn modelId="{AAFE5343-F40F-49B0-BEAA-DE0C18FCAACD}" type="presOf" srcId="{5A5B9EA2-5A4F-44EA-A554-022282500A8C}" destId="{E97D30B0-DFC5-4C3D-A489-5D57623BC789}" srcOrd="0" destOrd="0" presId="urn:microsoft.com/office/officeart/2005/8/layout/default"/>
    <dgm:cxn modelId="{9A332E71-5202-4237-94F6-66BC69E927CA}" type="presOf" srcId="{D7FF8B07-DED0-4BD3-A4D6-3805267DF195}" destId="{3829F935-01EE-44C7-9E4C-EB9B54A9DD14}" srcOrd="0" destOrd="0" presId="urn:microsoft.com/office/officeart/2005/8/layout/default"/>
    <dgm:cxn modelId="{D1E10752-3AF3-4101-9C06-EF60515671FE}" type="presOf" srcId="{3000E45B-A5D3-4C88-83B8-808AE40F00D0}" destId="{FF1149A9-1777-43E3-8C48-559733D6BC61}" srcOrd="0" destOrd="0" presId="urn:microsoft.com/office/officeart/2005/8/layout/default"/>
    <dgm:cxn modelId="{C90B2152-836D-4C22-9836-6146D762E227}" srcId="{3A5E3663-707F-46F1-9052-08D040BEFC0F}" destId="{D7FF8B07-DED0-4BD3-A4D6-3805267DF195}" srcOrd="1" destOrd="0" parTransId="{F3C1751A-7C82-4C24-ADC1-806C9F7F681F}" sibTransId="{28E1A31D-F1ED-4127-8755-3B046D482BA1}"/>
    <dgm:cxn modelId="{5417EB52-2A31-4134-BDBA-8403C1E7B7F5}" type="presOf" srcId="{1AABC497-970F-44D6-A9E8-588CB0BDE2FD}" destId="{FC744B34-2EF4-492E-A06B-7E1CC1899304}" srcOrd="0" destOrd="0" presId="urn:microsoft.com/office/officeart/2005/8/layout/default"/>
    <dgm:cxn modelId="{95A0E79C-FE9C-4B73-86B6-BC2294F29B60}" srcId="{3A5E3663-707F-46F1-9052-08D040BEFC0F}" destId="{7BFEC538-DE9C-4DA7-ADC4-C0B3D8772076}" srcOrd="3" destOrd="0" parTransId="{5D714EF2-1BE3-41FE-A27C-C30EB17AE996}" sibTransId="{7EBD428F-AC33-4352-997C-6DE269D40AA6}"/>
    <dgm:cxn modelId="{58FCF5A1-3237-4937-AC90-FE5782FC61D0}" type="presOf" srcId="{8E0759E6-C64A-45BD-87AE-879268972B5F}" destId="{F5ADAA40-54E9-42DB-9ECB-1BA453F60F01}" srcOrd="0" destOrd="0" presId="urn:microsoft.com/office/officeart/2005/8/layout/default"/>
    <dgm:cxn modelId="{F209BAAC-0518-47B0-B790-3865C2766175}" srcId="{3A5E3663-707F-46F1-9052-08D040BEFC0F}" destId="{5A5B9EA2-5A4F-44EA-A554-022282500A8C}" srcOrd="4" destOrd="0" parTransId="{66A0DC95-0E7E-4B55-B89C-E10EC12EB793}" sibTransId="{5BA32115-E6A5-442E-BE8F-DB63F77E882F}"/>
    <dgm:cxn modelId="{2284F5B6-EB1A-4627-A359-948A7210CBFA}" srcId="{3A5E3663-707F-46F1-9052-08D040BEFC0F}" destId="{8E0759E6-C64A-45BD-87AE-879268972B5F}" srcOrd="2" destOrd="0" parTransId="{45463D4F-4BD9-4DB9-A54F-2C8152BA47F6}" sibTransId="{47CE8BCA-E470-4C93-AE2D-9575D3D9802B}"/>
    <dgm:cxn modelId="{0CBEFDC0-014D-4DD5-8B63-3A07E468D12F}" type="presOf" srcId="{7BFEC538-DE9C-4DA7-ADC4-C0B3D8772076}" destId="{0D51C549-ED2D-46ED-9F33-1EE3BB25D755}" srcOrd="0" destOrd="0" presId="urn:microsoft.com/office/officeart/2005/8/layout/default"/>
    <dgm:cxn modelId="{EFE6C2ED-71F4-4AEC-860C-85EE8E010201}" srcId="{3A5E3663-707F-46F1-9052-08D040BEFC0F}" destId="{1AABC497-970F-44D6-A9E8-588CB0BDE2FD}" srcOrd="0" destOrd="0" parTransId="{2A1F5310-CC0D-4D4C-B732-BFA4797E9350}" sibTransId="{0C127412-6F9C-4304-89E1-3C308F8CD5D5}"/>
    <dgm:cxn modelId="{D21458BA-7ABF-443B-94C0-10763C123833}" type="presParOf" srcId="{2162C994-D64D-466F-9BA7-AEF1A7276966}" destId="{FC744B34-2EF4-492E-A06B-7E1CC1899304}" srcOrd="0" destOrd="0" presId="urn:microsoft.com/office/officeart/2005/8/layout/default"/>
    <dgm:cxn modelId="{36ECAB06-0D2D-4787-A2A0-DCE6EF892B73}" type="presParOf" srcId="{2162C994-D64D-466F-9BA7-AEF1A7276966}" destId="{0F2DA586-1723-48C6-BA99-A23516BE0F4E}" srcOrd="1" destOrd="0" presId="urn:microsoft.com/office/officeart/2005/8/layout/default"/>
    <dgm:cxn modelId="{0AFA3F50-45C6-4C79-B360-0E77240B439B}" type="presParOf" srcId="{2162C994-D64D-466F-9BA7-AEF1A7276966}" destId="{3829F935-01EE-44C7-9E4C-EB9B54A9DD14}" srcOrd="2" destOrd="0" presId="urn:microsoft.com/office/officeart/2005/8/layout/default"/>
    <dgm:cxn modelId="{7F92937C-50C3-4B2D-BCB4-5F1BD624F041}" type="presParOf" srcId="{2162C994-D64D-466F-9BA7-AEF1A7276966}" destId="{9AFE9EBD-E3E1-4B56-87E4-144AC858DD77}" srcOrd="3" destOrd="0" presId="urn:microsoft.com/office/officeart/2005/8/layout/default"/>
    <dgm:cxn modelId="{3B2DA0FD-9347-4281-BE0D-C4D719649768}" type="presParOf" srcId="{2162C994-D64D-466F-9BA7-AEF1A7276966}" destId="{F5ADAA40-54E9-42DB-9ECB-1BA453F60F01}" srcOrd="4" destOrd="0" presId="urn:microsoft.com/office/officeart/2005/8/layout/default"/>
    <dgm:cxn modelId="{BEC9DD6B-79CE-4595-9439-CD531BE8A0FF}" type="presParOf" srcId="{2162C994-D64D-466F-9BA7-AEF1A7276966}" destId="{27DA1D4F-9B16-4023-809D-C1895651EBD2}" srcOrd="5" destOrd="0" presId="urn:microsoft.com/office/officeart/2005/8/layout/default"/>
    <dgm:cxn modelId="{860038EB-5FC7-4575-9211-FC90286E6A06}" type="presParOf" srcId="{2162C994-D64D-466F-9BA7-AEF1A7276966}" destId="{0D51C549-ED2D-46ED-9F33-1EE3BB25D755}" srcOrd="6" destOrd="0" presId="urn:microsoft.com/office/officeart/2005/8/layout/default"/>
    <dgm:cxn modelId="{C877E8F4-A569-41ED-A741-DBEEC0ED2E14}" type="presParOf" srcId="{2162C994-D64D-466F-9BA7-AEF1A7276966}" destId="{B04A23E7-2C92-4153-8B1C-4CF14FF0E33D}" srcOrd="7" destOrd="0" presId="urn:microsoft.com/office/officeart/2005/8/layout/default"/>
    <dgm:cxn modelId="{5525A7EA-5647-4D8A-850B-0FF8F85622DF}" type="presParOf" srcId="{2162C994-D64D-466F-9BA7-AEF1A7276966}" destId="{E97D30B0-DFC5-4C3D-A489-5D57623BC789}" srcOrd="8" destOrd="0" presId="urn:microsoft.com/office/officeart/2005/8/layout/default"/>
    <dgm:cxn modelId="{1E551F4C-4709-4412-AFE3-62D09EFCDD33}" type="presParOf" srcId="{2162C994-D64D-466F-9BA7-AEF1A7276966}" destId="{113F68D0-0AB1-4900-98D5-90A6D95EA80C}" srcOrd="9" destOrd="0" presId="urn:microsoft.com/office/officeart/2005/8/layout/default"/>
    <dgm:cxn modelId="{D5EFE536-EDD0-4EA1-BB2A-00FFC5687F1C}" type="presParOf" srcId="{2162C994-D64D-466F-9BA7-AEF1A7276966}" destId="{FF1149A9-1777-43E3-8C48-559733D6BC6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DBCB62-E716-4F10-843F-A31A9689B3D7}" type="doc">
      <dgm:prSet loTypeId="urn:microsoft.com/office/officeart/2005/8/layout/b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ADFB4A0-3492-46E9-AAE6-2636DC0E42DE}">
      <dgm:prSet phldrT="[Text]"/>
      <dgm:spPr/>
      <dgm:t>
        <a:bodyPr/>
        <a:lstStyle/>
        <a:p>
          <a:r>
            <a:rPr lang="en-US" b="1" dirty="0">
              <a:latin typeface="Poppins" panose="00000500000000000000" pitchFamily="2" charset="0"/>
              <a:cs typeface="Poppins" panose="00000500000000000000" pitchFamily="2" charset="0"/>
            </a:rPr>
            <a:t>Part 1 </a:t>
          </a:r>
        </a:p>
      </dgm:t>
    </dgm:pt>
    <dgm:pt modelId="{47997909-9AF5-4D00-A2EB-4950E92FAABF}" type="parTrans" cxnId="{C07B5B7D-586B-4920-8116-6EA2C1597FB4}">
      <dgm:prSet/>
      <dgm:spPr/>
      <dgm:t>
        <a:bodyPr/>
        <a:lstStyle/>
        <a:p>
          <a:endParaRPr lang="en-US"/>
        </a:p>
      </dgm:t>
    </dgm:pt>
    <dgm:pt modelId="{F55EB481-D260-4F2C-AD7F-3E2FBC8BF078}" type="sibTrans" cxnId="{C07B5B7D-586B-4920-8116-6EA2C1597FB4}">
      <dgm:prSet/>
      <dgm:spPr/>
      <dgm:t>
        <a:bodyPr/>
        <a:lstStyle/>
        <a:p>
          <a:endParaRPr lang="en-US"/>
        </a:p>
      </dgm:t>
    </dgm:pt>
    <dgm:pt modelId="{0E23573E-8E14-4C35-B9AB-005772353ACF}">
      <dgm:prSet phldrT="[Text]"/>
      <dgm:spPr/>
      <dgm:t>
        <a:bodyPr/>
        <a:lstStyle/>
        <a:p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In small groups, explore the School Experience Survey (SES) Dashboard: </a:t>
          </a:r>
          <a:r>
            <a:rPr lang="en-US" dirty="0">
              <a:latin typeface="Poppins" panose="00000500000000000000" pitchFamily="2" charset="0"/>
              <a:cs typeface="Poppins" panose="00000500000000000000" pitchFamily="2" charset="0"/>
              <a:hlinkClick xmlns:r="http://schemas.openxmlformats.org/officeDocument/2006/relationships" r:id="rId1"/>
            </a:rPr>
            <a:t>https://www.lausd.org/Page/19462</a:t>
          </a:r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</a:p>
      </dgm:t>
    </dgm:pt>
    <dgm:pt modelId="{AD0535EA-6189-4653-A93D-D9F43509DAF3}" type="parTrans" cxnId="{4A9F1A55-0BD6-46CC-94AF-503BB1A78336}">
      <dgm:prSet/>
      <dgm:spPr/>
      <dgm:t>
        <a:bodyPr/>
        <a:lstStyle/>
        <a:p>
          <a:endParaRPr lang="en-US"/>
        </a:p>
      </dgm:t>
    </dgm:pt>
    <dgm:pt modelId="{0080485C-49F7-4767-ADA7-9D304DE2C69B}" type="sibTrans" cxnId="{4A9F1A55-0BD6-46CC-94AF-503BB1A78336}">
      <dgm:prSet/>
      <dgm:spPr/>
      <dgm:t>
        <a:bodyPr/>
        <a:lstStyle/>
        <a:p>
          <a:endParaRPr lang="en-US"/>
        </a:p>
      </dgm:t>
    </dgm:pt>
    <dgm:pt modelId="{44EFC056-7E53-4766-A6BE-C304D10E5DB9}">
      <dgm:prSet phldrT="[Text]"/>
      <dgm:spPr/>
      <dgm:t>
        <a:bodyPr/>
        <a:lstStyle/>
        <a:p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Select the </a:t>
          </a:r>
          <a:r>
            <a:rPr lang="en-US" i="1" dirty="0">
              <a:latin typeface="Poppins" panose="00000500000000000000" pitchFamily="2" charset="0"/>
              <a:cs typeface="Poppins" panose="00000500000000000000" pitchFamily="2" charset="0"/>
            </a:rPr>
            <a:t>latest</a:t>
          </a:r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 year’s results. </a:t>
          </a:r>
        </a:p>
      </dgm:t>
    </dgm:pt>
    <dgm:pt modelId="{3CD22AA1-8350-4AFD-A5FB-73D5924B3DB6}" type="parTrans" cxnId="{F1F1B012-9897-4C4B-9789-304E861185CD}">
      <dgm:prSet/>
      <dgm:spPr/>
      <dgm:t>
        <a:bodyPr/>
        <a:lstStyle/>
        <a:p>
          <a:endParaRPr lang="en-US"/>
        </a:p>
      </dgm:t>
    </dgm:pt>
    <dgm:pt modelId="{E595CC78-8B0E-4428-8247-326FBC60AFA6}" type="sibTrans" cxnId="{F1F1B012-9897-4C4B-9789-304E861185CD}">
      <dgm:prSet/>
      <dgm:spPr/>
      <dgm:t>
        <a:bodyPr/>
        <a:lstStyle/>
        <a:p>
          <a:endParaRPr lang="en-US"/>
        </a:p>
      </dgm:t>
    </dgm:pt>
    <dgm:pt modelId="{02206885-752D-4768-AE6C-8CDC5B10E6C2}">
      <dgm:prSet phldrT="[Text]"/>
      <dgm:spPr/>
      <dgm:t>
        <a:bodyPr/>
        <a:lstStyle/>
        <a:p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Explore both the “Academics” and “School Climate” results.</a:t>
          </a:r>
        </a:p>
      </dgm:t>
    </dgm:pt>
    <dgm:pt modelId="{A80DB968-1B6F-4731-997F-5A8DC955CD29}" type="parTrans" cxnId="{8CD68DCA-D98B-4F56-AC04-C1C1EC469FC6}">
      <dgm:prSet/>
      <dgm:spPr/>
      <dgm:t>
        <a:bodyPr/>
        <a:lstStyle/>
        <a:p>
          <a:endParaRPr lang="en-US"/>
        </a:p>
      </dgm:t>
    </dgm:pt>
    <dgm:pt modelId="{EA57D6CB-AA3E-4E9C-A016-54F3CF18A1D1}" type="sibTrans" cxnId="{8CD68DCA-D98B-4F56-AC04-C1C1EC469FC6}">
      <dgm:prSet/>
      <dgm:spPr/>
      <dgm:t>
        <a:bodyPr/>
        <a:lstStyle/>
        <a:p>
          <a:endParaRPr lang="en-US"/>
        </a:p>
      </dgm:t>
    </dgm:pt>
    <dgm:pt modelId="{BFE8E258-BCFF-4D4D-9B95-EC8772D0FB47}">
      <dgm:prSet/>
      <dgm:spPr/>
      <dgm:t>
        <a:bodyPr/>
        <a:lstStyle/>
        <a:p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In the Dashboard, use the dropdown to select your school. </a:t>
          </a:r>
        </a:p>
      </dgm:t>
    </dgm:pt>
    <dgm:pt modelId="{F4C15194-0E81-48EB-81AB-4DFD8807253B}" type="parTrans" cxnId="{F73A391C-626D-4A1F-B876-3D188A096647}">
      <dgm:prSet/>
      <dgm:spPr/>
      <dgm:t>
        <a:bodyPr/>
        <a:lstStyle/>
        <a:p>
          <a:endParaRPr lang="en-US"/>
        </a:p>
      </dgm:t>
    </dgm:pt>
    <dgm:pt modelId="{04EABDC6-F30B-4ED9-85D9-66129987BDEE}" type="sibTrans" cxnId="{F73A391C-626D-4A1F-B876-3D188A096647}">
      <dgm:prSet/>
      <dgm:spPr/>
      <dgm:t>
        <a:bodyPr/>
        <a:lstStyle/>
        <a:p>
          <a:endParaRPr lang="en-US"/>
        </a:p>
      </dgm:t>
    </dgm:pt>
    <dgm:pt modelId="{98E20D2F-88FA-4C45-87C3-9CC80B8CF47E}">
      <dgm:prSet/>
      <dgm:spPr/>
      <dgm:t>
        <a:bodyPr/>
        <a:lstStyle/>
        <a:p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Select “Parent” Group.</a:t>
          </a:r>
        </a:p>
      </dgm:t>
    </dgm:pt>
    <dgm:pt modelId="{E6B98982-7279-42C2-99F0-013E8A91FCB6}" type="parTrans" cxnId="{DB814672-5228-45E9-8D93-520DAE80DAC4}">
      <dgm:prSet/>
      <dgm:spPr/>
      <dgm:t>
        <a:bodyPr/>
        <a:lstStyle/>
        <a:p>
          <a:endParaRPr lang="en-US"/>
        </a:p>
      </dgm:t>
    </dgm:pt>
    <dgm:pt modelId="{88C9A8BF-BFD7-4EE0-B6B3-166CA46FBC10}" type="sibTrans" cxnId="{DB814672-5228-45E9-8D93-520DAE80DAC4}">
      <dgm:prSet/>
      <dgm:spPr/>
      <dgm:t>
        <a:bodyPr/>
        <a:lstStyle/>
        <a:p>
          <a:endParaRPr lang="en-US"/>
        </a:p>
      </dgm:t>
    </dgm:pt>
    <dgm:pt modelId="{0CF6FD1A-9B56-4D30-8B50-31A50388D56F}" type="pres">
      <dgm:prSet presAssocID="{54DBCB62-E716-4F10-843F-A31A9689B3D7}" presName="diagram" presStyleCnt="0">
        <dgm:presLayoutVars>
          <dgm:dir/>
          <dgm:animLvl val="lvl"/>
          <dgm:resizeHandles val="exact"/>
        </dgm:presLayoutVars>
      </dgm:prSet>
      <dgm:spPr/>
    </dgm:pt>
    <dgm:pt modelId="{C558314A-1EFE-493C-B576-DF3707929E0D}" type="pres">
      <dgm:prSet presAssocID="{DADFB4A0-3492-46E9-AAE6-2636DC0E42DE}" presName="compNode" presStyleCnt="0"/>
      <dgm:spPr/>
    </dgm:pt>
    <dgm:pt modelId="{990DD964-E8B5-4314-A248-FD87E16B177C}" type="pres">
      <dgm:prSet presAssocID="{DADFB4A0-3492-46E9-AAE6-2636DC0E42DE}" presName="childRect" presStyleLbl="bgAcc1" presStyleIdx="0" presStyleCnt="1" custScaleX="214087">
        <dgm:presLayoutVars>
          <dgm:bulletEnabled val="1"/>
        </dgm:presLayoutVars>
      </dgm:prSet>
      <dgm:spPr/>
    </dgm:pt>
    <dgm:pt modelId="{9CC856B9-F45C-489E-BC64-2448666724D1}" type="pres">
      <dgm:prSet presAssocID="{DADFB4A0-3492-46E9-AAE6-2636DC0E42D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3B69958-72C3-4C06-971F-E777B1EE2314}" type="pres">
      <dgm:prSet presAssocID="{DADFB4A0-3492-46E9-AAE6-2636DC0E42DE}" presName="parentRect" presStyleLbl="alignNode1" presStyleIdx="0" presStyleCnt="1" custScaleX="214087"/>
      <dgm:spPr/>
    </dgm:pt>
    <dgm:pt modelId="{9C2CA277-FAAE-4B9F-8037-18E2E47EE14A}" type="pres">
      <dgm:prSet presAssocID="{DADFB4A0-3492-46E9-AAE6-2636DC0E42DE}" presName="adorn" presStyleLbl="fgAccFollowNode1" presStyleIdx="0" presStyleCnt="1"/>
      <dgm:spPr/>
    </dgm:pt>
  </dgm:ptLst>
  <dgm:cxnLst>
    <dgm:cxn modelId="{DBCE940C-C89A-4678-8138-B731938370D1}" type="presOf" srcId="{02206885-752D-4768-AE6C-8CDC5B10E6C2}" destId="{990DD964-E8B5-4314-A248-FD87E16B177C}" srcOrd="0" destOrd="4" presId="urn:microsoft.com/office/officeart/2005/8/layout/bList2"/>
    <dgm:cxn modelId="{F1F1B012-9897-4C4B-9789-304E861185CD}" srcId="{DADFB4A0-3492-46E9-AAE6-2636DC0E42DE}" destId="{44EFC056-7E53-4766-A6BE-C304D10E5DB9}" srcOrd="1" destOrd="0" parTransId="{3CD22AA1-8350-4AFD-A5FB-73D5924B3DB6}" sibTransId="{E595CC78-8B0E-4428-8247-326FBC60AFA6}"/>
    <dgm:cxn modelId="{F73A391C-626D-4A1F-B876-3D188A096647}" srcId="{DADFB4A0-3492-46E9-AAE6-2636DC0E42DE}" destId="{BFE8E258-BCFF-4D4D-9B95-EC8772D0FB47}" srcOrd="2" destOrd="0" parTransId="{F4C15194-0E81-48EB-81AB-4DFD8807253B}" sibTransId="{04EABDC6-F30B-4ED9-85D9-66129987BDEE}"/>
    <dgm:cxn modelId="{425C516A-F775-415B-BA33-48D4E24DEA79}" type="presOf" srcId="{BFE8E258-BCFF-4D4D-9B95-EC8772D0FB47}" destId="{990DD964-E8B5-4314-A248-FD87E16B177C}" srcOrd="0" destOrd="2" presId="urn:microsoft.com/office/officeart/2005/8/layout/bList2"/>
    <dgm:cxn modelId="{DB814672-5228-45E9-8D93-520DAE80DAC4}" srcId="{DADFB4A0-3492-46E9-AAE6-2636DC0E42DE}" destId="{98E20D2F-88FA-4C45-87C3-9CC80B8CF47E}" srcOrd="3" destOrd="0" parTransId="{E6B98982-7279-42C2-99F0-013E8A91FCB6}" sibTransId="{88C9A8BF-BFD7-4EE0-B6B3-166CA46FBC10}"/>
    <dgm:cxn modelId="{4A9F1A55-0BD6-46CC-94AF-503BB1A78336}" srcId="{DADFB4A0-3492-46E9-AAE6-2636DC0E42DE}" destId="{0E23573E-8E14-4C35-B9AB-005772353ACF}" srcOrd="0" destOrd="0" parTransId="{AD0535EA-6189-4653-A93D-D9F43509DAF3}" sibTransId="{0080485C-49F7-4767-ADA7-9D304DE2C69B}"/>
    <dgm:cxn modelId="{C07B5B7D-586B-4920-8116-6EA2C1597FB4}" srcId="{54DBCB62-E716-4F10-843F-A31A9689B3D7}" destId="{DADFB4A0-3492-46E9-AAE6-2636DC0E42DE}" srcOrd="0" destOrd="0" parTransId="{47997909-9AF5-4D00-A2EB-4950E92FAABF}" sibTransId="{F55EB481-D260-4F2C-AD7F-3E2FBC8BF078}"/>
    <dgm:cxn modelId="{B3803CA3-5655-4C56-A253-5254236F935F}" type="presOf" srcId="{98E20D2F-88FA-4C45-87C3-9CC80B8CF47E}" destId="{990DD964-E8B5-4314-A248-FD87E16B177C}" srcOrd="0" destOrd="3" presId="urn:microsoft.com/office/officeart/2005/8/layout/bList2"/>
    <dgm:cxn modelId="{55B830C4-F016-4578-AF48-DCF1A943DBBB}" type="presOf" srcId="{54DBCB62-E716-4F10-843F-A31A9689B3D7}" destId="{0CF6FD1A-9B56-4D30-8B50-31A50388D56F}" srcOrd="0" destOrd="0" presId="urn:microsoft.com/office/officeart/2005/8/layout/bList2"/>
    <dgm:cxn modelId="{B8AF81C4-5C74-47D7-9439-773A75392BAE}" type="presOf" srcId="{44EFC056-7E53-4766-A6BE-C304D10E5DB9}" destId="{990DD964-E8B5-4314-A248-FD87E16B177C}" srcOrd="0" destOrd="1" presId="urn:microsoft.com/office/officeart/2005/8/layout/bList2"/>
    <dgm:cxn modelId="{8CD68DCA-D98B-4F56-AC04-C1C1EC469FC6}" srcId="{DADFB4A0-3492-46E9-AAE6-2636DC0E42DE}" destId="{02206885-752D-4768-AE6C-8CDC5B10E6C2}" srcOrd="4" destOrd="0" parTransId="{A80DB968-1B6F-4731-997F-5A8DC955CD29}" sibTransId="{EA57D6CB-AA3E-4E9C-A016-54F3CF18A1D1}"/>
    <dgm:cxn modelId="{144901D4-1D46-483E-B102-6BE714444078}" type="presOf" srcId="{DADFB4A0-3492-46E9-AAE6-2636DC0E42DE}" destId="{9CC856B9-F45C-489E-BC64-2448666724D1}" srcOrd="0" destOrd="0" presId="urn:microsoft.com/office/officeart/2005/8/layout/bList2"/>
    <dgm:cxn modelId="{F79AEDE1-2D4D-4783-B5B9-399D9FCF3CD8}" type="presOf" srcId="{0E23573E-8E14-4C35-B9AB-005772353ACF}" destId="{990DD964-E8B5-4314-A248-FD87E16B177C}" srcOrd="0" destOrd="0" presId="urn:microsoft.com/office/officeart/2005/8/layout/bList2"/>
    <dgm:cxn modelId="{8EA155E8-3F26-4380-9834-E6A7555E2033}" type="presOf" srcId="{DADFB4A0-3492-46E9-AAE6-2636DC0E42DE}" destId="{73B69958-72C3-4C06-971F-E777B1EE2314}" srcOrd="1" destOrd="0" presId="urn:microsoft.com/office/officeart/2005/8/layout/bList2"/>
    <dgm:cxn modelId="{80EF003D-0F44-4D8E-8463-C02C65A220FF}" type="presParOf" srcId="{0CF6FD1A-9B56-4D30-8B50-31A50388D56F}" destId="{C558314A-1EFE-493C-B576-DF3707929E0D}" srcOrd="0" destOrd="0" presId="urn:microsoft.com/office/officeart/2005/8/layout/bList2"/>
    <dgm:cxn modelId="{80DF27E3-97A8-4E5C-B6BA-2B5388A81269}" type="presParOf" srcId="{C558314A-1EFE-493C-B576-DF3707929E0D}" destId="{990DD964-E8B5-4314-A248-FD87E16B177C}" srcOrd="0" destOrd="0" presId="urn:microsoft.com/office/officeart/2005/8/layout/bList2"/>
    <dgm:cxn modelId="{B00F5153-8497-42B1-92FD-AE1EE48A48BD}" type="presParOf" srcId="{C558314A-1EFE-493C-B576-DF3707929E0D}" destId="{9CC856B9-F45C-489E-BC64-2448666724D1}" srcOrd="1" destOrd="0" presId="urn:microsoft.com/office/officeart/2005/8/layout/bList2"/>
    <dgm:cxn modelId="{592B9148-551C-417C-B01D-6FD9361F8ADC}" type="presParOf" srcId="{C558314A-1EFE-493C-B576-DF3707929E0D}" destId="{73B69958-72C3-4C06-971F-E777B1EE2314}" srcOrd="2" destOrd="0" presId="urn:microsoft.com/office/officeart/2005/8/layout/bList2"/>
    <dgm:cxn modelId="{6840081F-7A38-4908-8B54-B00E09CD61EB}" type="presParOf" srcId="{C558314A-1EFE-493C-B576-DF3707929E0D}" destId="{9C2CA277-FAAE-4B9F-8037-18E2E47EE14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DBCB62-E716-4F10-843F-A31A9689B3D7}" type="doc">
      <dgm:prSet loTypeId="urn:microsoft.com/office/officeart/2005/8/layout/b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8FE8F3E-D9EB-48D6-A34B-834D79EF4B18}">
      <dgm:prSet phldrT="[Text]"/>
      <dgm:spPr/>
      <dgm:t>
        <a:bodyPr/>
        <a:lstStyle/>
        <a:p>
          <a:r>
            <a:rPr lang="en-US" b="1" dirty="0">
              <a:latin typeface="Poppins" panose="00000500000000000000" pitchFamily="2" charset="0"/>
              <a:cs typeface="Poppins" panose="00000500000000000000" pitchFamily="2" charset="0"/>
            </a:rPr>
            <a:t>Part 2</a:t>
          </a:r>
        </a:p>
      </dgm:t>
    </dgm:pt>
    <dgm:pt modelId="{1BB242F7-576B-4157-A903-58A6ED54FEAA}" type="parTrans" cxnId="{1C86121F-F1B1-494D-A482-5072096148F2}">
      <dgm:prSet/>
      <dgm:spPr/>
      <dgm:t>
        <a:bodyPr/>
        <a:lstStyle/>
        <a:p>
          <a:endParaRPr lang="en-US"/>
        </a:p>
      </dgm:t>
    </dgm:pt>
    <dgm:pt modelId="{44DC274C-340F-4A73-B7B2-3ADAF0161E1A}" type="sibTrans" cxnId="{1C86121F-F1B1-494D-A482-5072096148F2}">
      <dgm:prSet/>
      <dgm:spPr/>
      <dgm:t>
        <a:bodyPr/>
        <a:lstStyle/>
        <a:p>
          <a:endParaRPr lang="en-US"/>
        </a:p>
      </dgm:t>
    </dgm:pt>
    <dgm:pt modelId="{FEC2BEBF-E22C-4020-88FB-16CB8616CD7E}">
      <dgm:prSet phldrT="[Text]"/>
      <dgm:spPr/>
      <dgm:t>
        <a:bodyPr/>
        <a:lstStyle/>
        <a:p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In your small group, choose </a:t>
          </a:r>
          <a:r>
            <a:rPr lang="en-US" b="1" dirty="0">
              <a:latin typeface="Poppins" panose="00000500000000000000" pitchFamily="2" charset="0"/>
              <a:cs typeface="Poppins" panose="00000500000000000000" pitchFamily="2" charset="0"/>
            </a:rPr>
            <a:t>one</a:t>
          </a:r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 SES parent/caregiver question and response to focus on.</a:t>
          </a:r>
        </a:p>
      </dgm:t>
    </dgm:pt>
    <dgm:pt modelId="{619044EC-1E36-4230-9ED3-D5B956A36320}" type="parTrans" cxnId="{182C2B61-DF89-495F-96A9-B099B0AB3B76}">
      <dgm:prSet/>
      <dgm:spPr/>
      <dgm:t>
        <a:bodyPr/>
        <a:lstStyle/>
        <a:p>
          <a:endParaRPr lang="en-US"/>
        </a:p>
      </dgm:t>
    </dgm:pt>
    <dgm:pt modelId="{D37A7A2C-E1E6-44E6-B02B-839CB5451FE8}" type="sibTrans" cxnId="{182C2B61-DF89-495F-96A9-B099B0AB3B76}">
      <dgm:prSet/>
      <dgm:spPr/>
      <dgm:t>
        <a:bodyPr/>
        <a:lstStyle/>
        <a:p>
          <a:endParaRPr lang="en-US"/>
        </a:p>
      </dgm:t>
    </dgm:pt>
    <dgm:pt modelId="{A4A44C5A-FF5A-42A1-990C-39F9F78738F6}">
      <dgm:prSet phldrT="[Text]"/>
      <dgm:spPr/>
      <dgm:t>
        <a:bodyPr/>
        <a:lstStyle/>
        <a:p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Use the What?, So What?, Now What? Protocol to develop some action steps to increase positive responses on the SES.</a:t>
          </a:r>
        </a:p>
      </dgm:t>
    </dgm:pt>
    <dgm:pt modelId="{202E8DC0-DFD4-4AF4-AAD9-D570FE6AB488}" type="parTrans" cxnId="{ADAD57F8-4D24-4B5F-8523-27777D7CB07F}">
      <dgm:prSet/>
      <dgm:spPr/>
      <dgm:t>
        <a:bodyPr/>
        <a:lstStyle/>
        <a:p>
          <a:endParaRPr lang="en-US"/>
        </a:p>
      </dgm:t>
    </dgm:pt>
    <dgm:pt modelId="{0A9DD8D7-2CAC-449E-8877-085BE473CBD1}" type="sibTrans" cxnId="{ADAD57F8-4D24-4B5F-8523-27777D7CB07F}">
      <dgm:prSet/>
      <dgm:spPr/>
      <dgm:t>
        <a:bodyPr/>
        <a:lstStyle/>
        <a:p>
          <a:endParaRPr lang="en-US"/>
        </a:p>
      </dgm:t>
    </dgm:pt>
    <dgm:pt modelId="{AE8495A6-B39F-4587-9CD3-662367ABC1E5}">
      <dgm:prSet phldrT="[Text]"/>
      <dgm:spPr/>
      <dgm:t>
        <a:bodyPr/>
        <a:lstStyle/>
        <a:p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Choose a question where there is room for improvement.</a:t>
          </a:r>
        </a:p>
      </dgm:t>
    </dgm:pt>
    <dgm:pt modelId="{AB3DC9D6-821E-4F67-AD54-09084953071A}" type="parTrans" cxnId="{B583417C-B4C5-4B00-9A69-4FA9636BF931}">
      <dgm:prSet/>
      <dgm:spPr/>
      <dgm:t>
        <a:bodyPr/>
        <a:lstStyle/>
        <a:p>
          <a:endParaRPr lang="en-US"/>
        </a:p>
      </dgm:t>
    </dgm:pt>
    <dgm:pt modelId="{A962C51E-3A10-47C0-A9E4-84FD60EA44FC}" type="sibTrans" cxnId="{B583417C-B4C5-4B00-9A69-4FA9636BF931}">
      <dgm:prSet/>
      <dgm:spPr/>
      <dgm:t>
        <a:bodyPr/>
        <a:lstStyle/>
        <a:p>
          <a:endParaRPr lang="en-US"/>
        </a:p>
      </dgm:t>
    </dgm:pt>
    <dgm:pt modelId="{0CF6FD1A-9B56-4D30-8B50-31A50388D56F}" type="pres">
      <dgm:prSet presAssocID="{54DBCB62-E716-4F10-843F-A31A9689B3D7}" presName="diagram" presStyleCnt="0">
        <dgm:presLayoutVars>
          <dgm:dir/>
          <dgm:animLvl val="lvl"/>
          <dgm:resizeHandles val="exact"/>
        </dgm:presLayoutVars>
      </dgm:prSet>
      <dgm:spPr/>
    </dgm:pt>
    <dgm:pt modelId="{5D2DABB4-05A4-416F-BB92-B9D40B2E9F97}" type="pres">
      <dgm:prSet presAssocID="{A8FE8F3E-D9EB-48D6-A34B-834D79EF4B18}" presName="compNode" presStyleCnt="0"/>
      <dgm:spPr/>
    </dgm:pt>
    <dgm:pt modelId="{2CDA7D59-92E3-429F-9E82-E81A4CDECA09}" type="pres">
      <dgm:prSet presAssocID="{A8FE8F3E-D9EB-48D6-A34B-834D79EF4B18}" presName="childRect" presStyleLbl="bgAcc1" presStyleIdx="0" presStyleCnt="1" custScaleX="214141" custLinFactNeighborY="328">
        <dgm:presLayoutVars>
          <dgm:bulletEnabled val="1"/>
        </dgm:presLayoutVars>
      </dgm:prSet>
      <dgm:spPr/>
    </dgm:pt>
    <dgm:pt modelId="{DD3752B9-FFB0-46EC-BCE9-02BFD808EA51}" type="pres">
      <dgm:prSet presAssocID="{A8FE8F3E-D9EB-48D6-A34B-834D79EF4B1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CDB6C09-EA50-4A4A-B8A6-AEB77DBC4B97}" type="pres">
      <dgm:prSet presAssocID="{A8FE8F3E-D9EB-48D6-A34B-834D79EF4B18}" presName="parentRect" presStyleLbl="alignNode1" presStyleIdx="0" presStyleCnt="1" custScaleX="214141"/>
      <dgm:spPr/>
    </dgm:pt>
    <dgm:pt modelId="{5AD7BD02-5C0F-4126-9866-59BC99FAB3BC}" type="pres">
      <dgm:prSet presAssocID="{A8FE8F3E-D9EB-48D6-A34B-834D79EF4B18}" presName="adorn" presStyleLbl="fgAccFollowNode1" presStyleIdx="0" presStyleCnt="1"/>
      <dgm:spPr/>
    </dgm:pt>
  </dgm:ptLst>
  <dgm:cxnLst>
    <dgm:cxn modelId="{40598D03-F64D-457F-A780-167129FA9304}" type="presOf" srcId="{FEC2BEBF-E22C-4020-88FB-16CB8616CD7E}" destId="{2CDA7D59-92E3-429F-9E82-E81A4CDECA09}" srcOrd="0" destOrd="0" presId="urn:microsoft.com/office/officeart/2005/8/layout/bList2"/>
    <dgm:cxn modelId="{25CEC607-565A-45EA-B9BF-3334DC86AB2F}" type="presOf" srcId="{AE8495A6-B39F-4587-9CD3-662367ABC1E5}" destId="{2CDA7D59-92E3-429F-9E82-E81A4CDECA09}" srcOrd="0" destOrd="1" presId="urn:microsoft.com/office/officeart/2005/8/layout/bList2"/>
    <dgm:cxn modelId="{0487440B-2282-4A54-8256-2ED42E4D22CB}" type="presOf" srcId="{A8FE8F3E-D9EB-48D6-A34B-834D79EF4B18}" destId="{DD3752B9-FFB0-46EC-BCE9-02BFD808EA51}" srcOrd="0" destOrd="0" presId="urn:microsoft.com/office/officeart/2005/8/layout/bList2"/>
    <dgm:cxn modelId="{1C86121F-F1B1-494D-A482-5072096148F2}" srcId="{54DBCB62-E716-4F10-843F-A31A9689B3D7}" destId="{A8FE8F3E-D9EB-48D6-A34B-834D79EF4B18}" srcOrd="0" destOrd="0" parTransId="{1BB242F7-576B-4157-A903-58A6ED54FEAA}" sibTransId="{44DC274C-340F-4A73-B7B2-3ADAF0161E1A}"/>
    <dgm:cxn modelId="{182C2B61-DF89-495F-96A9-B099B0AB3B76}" srcId="{A8FE8F3E-D9EB-48D6-A34B-834D79EF4B18}" destId="{FEC2BEBF-E22C-4020-88FB-16CB8616CD7E}" srcOrd="0" destOrd="0" parTransId="{619044EC-1E36-4230-9ED3-D5B956A36320}" sibTransId="{D37A7A2C-E1E6-44E6-B02B-839CB5451FE8}"/>
    <dgm:cxn modelId="{7961C74D-10E6-4522-8A2B-C13639E3F0BC}" type="presOf" srcId="{A4A44C5A-FF5A-42A1-990C-39F9F78738F6}" destId="{2CDA7D59-92E3-429F-9E82-E81A4CDECA09}" srcOrd="0" destOrd="2" presId="urn:microsoft.com/office/officeart/2005/8/layout/bList2"/>
    <dgm:cxn modelId="{B583417C-B4C5-4B00-9A69-4FA9636BF931}" srcId="{A8FE8F3E-D9EB-48D6-A34B-834D79EF4B18}" destId="{AE8495A6-B39F-4587-9CD3-662367ABC1E5}" srcOrd="1" destOrd="0" parTransId="{AB3DC9D6-821E-4F67-AD54-09084953071A}" sibTransId="{A962C51E-3A10-47C0-A9E4-84FD60EA44FC}"/>
    <dgm:cxn modelId="{C696567D-DEF5-4AE5-B0CF-4D564906B3E3}" type="presOf" srcId="{A8FE8F3E-D9EB-48D6-A34B-834D79EF4B18}" destId="{0CDB6C09-EA50-4A4A-B8A6-AEB77DBC4B97}" srcOrd="1" destOrd="0" presId="urn:microsoft.com/office/officeart/2005/8/layout/bList2"/>
    <dgm:cxn modelId="{55B830C4-F016-4578-AF48-DCF1A943DBBB}" type="presOf" srcId="{54DBCB62-E716-4F10-843F-A31A9689B3D7}" destId="{0CF6FD1A-9B56-4D30-8B50-31A50388D56F}" srcOrd="0" destOrd="0" presId="urn:microsoft.com/office/officeart/2005/8/layout/bList2"/>
    <dgm:cxn modelId="{ADAD57F8-4D24-4B5F-8523-27777D7CB07F}" srcId="{A8FE8F3E-D9EB-48D6-A34B-834D79EF4B18}" destId="{A4A44C5A-FF5A-42A1-990C-39F9F78738F6}" srcOrd="2" destOrd="0" parTransId="{202E8DC0-DFD4-4AF4-AAD9-D570FE6AB488}" sibTransId="{0A9DD8D7-2CAC-449E-8877-085BE473CBD1}"/>
    <dgm:cxn modelId="{21CDFCFB-3CE1-4D16-A6E8-F71BFB87638B}" type="presParOf" srcId="{0CF6FD1A-9B56-4D30-8B50-31A50388D56F}" destId="{5D2DABB4-05A4-416F-BB92-B9D40B2E9F97}" srcOrd="0" destOrd="0" presId="urn:microsoft.com/office/officeart/2005/8/layout/bList2"/>
    <dgm:cxn modelId="{F4EC5981-80FA-4E38-9A96-13E39CB5BB4E}" type="presParOf" srcId="{5D2DABB4-05A4-416F-BB92-B9D40B2E9F97}" destId="{2CDA7D59-92E3-429F-9E82-E81A4CDECA09}" srcOrd="0" destOrd="0" presId="urn:microsoft.com/office/officeart/2005/8/layout/bList2"/>
    <dgm:cxn modelId="{86A705AA-3C79-45B8-A66D-3BB4B4867AA1}" type="presParOf" srcId="{5D2DABB4-05A4-416F-BB92-B9D40B2E9F97}" destId="{DD3752B9-FFB0-46EC-BCE9-02BFD808EA51}" srcOrd="1" destOrd="0" presId="urn:microsoft.com/office/officeart/2005/8/layout/bList2"/>
    <dgm:cxn modelId="{5D3CCD37-1809-48C6-9289-3F7A603B11FC}" type="presParOf" srcId="{5D2DABB4-05A4-416F-BB92-B9D40B2E9F97}" destId="{0CDB6C09-EA50-4A4A-B8A6-AEB77DBC4B97}" srcOrd="2" destOrd="0" presId="urn:microsoft.com/office/officeart/2005/8/layout/bList2"/>
    <dgm:cxn modelId="{67009888-EC71-4F83-93D3-B109CE537FD3}" type="presParOf" srcId="{5D2DABB4-05A4-416F-BB92-B9D40B2E9F97}" destId="{5AD7BD02-5C0F-4126-9866-59BC99FAB3B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5BB94-CC9C-41E4-A168-1D69AFE7B602}">
      <dsp:nvSpPr>
        <dsp:cNvPr id="0" name=""/>
        <dsp:cNvSpPr/>
      </dsp:nvSpPr>
      <dsp:spPr>
        <a:xfrm rot="16200000">
          <a:off x="1585624" y="-1585624"/>
          <a:ext cx="2491740" cy="5662988"/>
        </a:xfrm>
        <a:prstGeom prst="round1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870"/>
            </a:buClr>
            <a:buSzPts val="2400"/>
            <a:buFont typeface="Poppins"/>
            <a:buNone/>
          </a:pPr>
          <a:r>
            <a:rPr lang="en-US" sz="2000" b="1" kern="1200" dirty="0">
              <a:latin typeface="Poppins" panose="00000500000000000000" pitchFamily="2" charset="0"/>
              <a:cs typeface="Poppins" panose="00000500000000000000" pitchFamily="2" charset="0"/>
            </a:rPr>
            <a:t>Core Belief #1</a:t>
          </a:r>
          <a:r>
            <a:rPr lang="en-US" sz="2000" kern="1200" dirty="0">
              <a:latin typeface="Poppins" panose="00000500000000000000" pitchFamily="2" charset="0"/>
              <a:cs typeface="Poppins" panose="00000500000000000000" pitchFamily="2" charset="0"/>
            </a:rPr>
            <a:t>: All families have dreams for their children and want the best for them.</a:t>
          </a:r>
        </a:p>
      </dsp:txBody>
      <dsp:txXfrm rot="5400000">
        <a:off x="0" y="0"/>
        <a:ext cx="5662988" cy="1868805"/>
      </dsp:txXfrm>
    </dsp:sp>
    <dsp:sp modelId="{2AAD2280-7848-4066-BCA9-D8D57D277E88}">
      <dsp:nvSpPr>
        <dsp:cNvPr id="0" name=""/>
        <dsp:cNvSpPr/>
      </dsp:nvSpPr>
      <dsp:spPr>
        <a:xfrm>
          <a:off x="5662988" y="0"/>
          <a:ext cx="5662988" cy="2491740"/>
        </a:xfrm>
        <a:prstGeom prst="round1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870"/>
            </a:buClr>
            <a:buSzPts val="2400"/>
            <a:buFont typeface="Poppins"/>
            <a:buNone/>
          </a:pPr>
          <a:r>
            <a:rPr lang="en-US" sz="2000" b="1" kern="1200" dirty="0">
              <a:latin typeface="Poppins" panose="00000500000000000000" pitchFamily="2" charset="0"/>
              <a:cs typeface="Poppins" panose="00000500000000000000" pitchFamily="2" charset="0"/>
            </a:rPr>
            <a:t>Core Belief #2</a:t>
          </a:r>
          <a:r>
            <a:rPr lang="en-US" sz="2000" kern="1200" dirty="0">
              <a:latin typeface="Poppins" panose="00000500000000000000" pitchFamily="2" charset="0"/>
              <a:cs typeface="Poppins" panose="00000500000000000000" pitchFamily="2" charset="0"/>
            </a:rPr>
            <a:t>: All families have the capacity to support their children’s learning.</a:t>
          </a:r>
        </a:p>
      </dsp:txBody>
      <dsp:txXfrm>
        <a:off x="5662988" y="0"/>
        <a:ext cx="5662988" cy="1868805"/>
      </dsp:txXfrm>
    </dsp:sp>
    <dsp:sp modelId="{FF125EEB-76C3-402C-806B-D7A98AF0D276}">
      <dsp:nvSpPr>
        <dsp:cNvPr id="0" name=""/>
        <dsp:cNvSpPr/>
      </dsp:nvSpPr>
      <dsp:spPr>
        <a:xfrm rot="10800000">
          <a:off x="0" y="2491740"/>
          <a:ext cx="5662988" cy="2491740"/>
        </a:xfrm>
        <a:prstGeom prst="round1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870"/>
            </a:buClr>
            <a:buSzPts val="2400"/>
            <a:buFont typeface="Poppins"/>
            <a:buNone/>
          </a:pPr>
          <a:r>
            <a:rPr lang="en-US" sz="2000" b="1" kern="1200" dirty="0">
              <a:latin typeface="Poppins" panose="00000500000000000000" pitchFamily="2" charset="0"/>
              <a:cs typeface="Poppins" panose="00000500000000000000" pitchFamily="2" charset="0"/>
            </a:rPr>
            <a:t>Core Belief 3</a:t>
          </a:r>
          <a:r>
            <a:rPr lang="en-US" sz="2000" kern="1200" dirty="0">
              <a:latin typeface="Poppins" panose="00000500000000000000" pitchFamily="2" charset="0"/>
              <a:cs typeface="Poppins" panose="00000500000000000000" pitchFamily="2" charset="0"/>
            </a:rPr>
            <a:t>: Families and school staff are equal partners.</a:t>
          </a:r>
        </a:p>
      </dsp:txBody>
      <dsp:txXfrm rot="10800000">
        <a:off x="0" y="3114675"/>
        <a:ext cx="5662988" cy="1868805"/>
      </dsp:txXfrm>
    </dsp:sp>
    <dsp:sp modelId="{DCA4ADBA-72A1-4B43-9F85-BE17A2F0193A}">
      <dsp:nvSpPr>
        <dsp:cNvPr id="0" name=""/>
        <dsp:cNvSpPr/>
      </dsp:nvSpPr>
      <dsp:spPr>
        <a:xfrm rot="5400000">
          <a:off x="7248612" y="906116"/>
          <a:ext cx="2491740" cy="5662988"/>
        </a:xfrm>
        <a:prstGeom prst="round1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870"/>
            </a:buClr>
            <a:buSzPts val="2400"/>
            <a:buFont typeface="Poppins"/>
            <a:buNone/>
          </a:pPr>
          <a:r>
            <a:rPr lang="en-US" sz="2000" b="1" kern="1200" dirty="0">
              <a:latin typeface="Poppins" panose="00000500000000000000" pitchFamily="2" charset="0"/>
              <a:cs typeface="Poppins" panose="00000500000000000000" pitchFamily="2" charset="0"/>
            </a:rPr>
            <a:t>Core Belief #4</a:t>
          </a:r>
          <a:r>
            <a:rPr lang="en-US" sz="2000" kern="1200" dirty="0">
              <a:latin typeface="Poppins" panose="00000500000000000000" pitchFamily="2" charset="0"/>
              <a:cs typeface="Poppins" panose="00000500000000000000" pitchFamily="2" charset="0"/>
            </a:rPr>
            <a:t>: The responsibility for cultivating and sustaining partnerships among school, home, and community rests primarily with school staff, especially school leaders.</a:t>
          </a:r>
        </a:p>
      </dsp:txBody>
      <dsp:txXfrm rot="-5400000">
        <a:off x="5662988" y="3114674"/>
        <a:ext cx="5662988" cy="1868805"/>
      </dsp:txXfrm>
    </dsp:sp>
    <dsp:sp modelId="{C7ADB5A0-53C1-47A1-A9E3-9B2350AF03A8}">
      <dsp:nvSpPr>
        <dsp:cNvPr id="0" name=""/>
        <dsp:cNvSpPr/>
      </dsp:nvSpPr>
      <dsp:spPr>
        <a:xfrm>
          <a:off x="3964091" y="1868805"/>
          <a:ext cx="3397792" cy="1245870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Font typeface="Arial"/>
            <a:buNone/>
          </a:pPr>
          <a:r>
            <a:rPr lang="en-US" sz="2000" b="1" kern="12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rPr>
            <a:t>Which of these Core Beliefs resonates with you?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024909" y="1929623"/>
        <a:ext cx="3276156" cy="1124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44B34-2EF4-492E-A06B-7E1CC1899304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870"/>
            </a:buClr>
            <a:buSzPts val="2400"/>
            <a:buFont typeface="Poppins"/>
            <a:buNone/>
          </a:pPr>
          <a:r>
            <a:rPr lang="en-US" sz="2100" b="1" i="0" u="none" strike="noStrike" kern="1200" cap="none" dirty="0"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rPr>
            <a:t>Shift 1: Engage Across Transitions and Settings</a:t>
          </a:r>
          <a:endParaRPr lang="en-US" sz="2100" kern="1200" dirty="0"/>
        </a:p>
      </dsp:txBody>
      <dsp:txXfrm>
        <a:off x="1221978" y="2645"/>
        <a:ext cx="2706687" cy="1624012"/>
      </dsp:txXfrm>
    </dsp:sp>
    <dsp:sp modelId="{3829F935-01EE-44C7-9E4C-EB9B54A9DD14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u="none" strike="noStrike" kern="1200" cap="none" dirty="0"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rPr>
            <a:t>Shift 2: Tap Families’ Strengths and Resilience</a:t>
          </a:r>
          <a:endParaRPr lang="en-US" sz="21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199334" y="2645"/>
        <a:ext cx="2706687" cy="1624012"/>
      </dsp:txXfrm>
    </dsp:sp>
    <dsp:sp modelId="{F5ADAA40-54E9-42DB-9ECB-1BA453F60F01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u="none" strike="noStrike" kern="1200" cap="none" dirty="0"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rPr>
            <a:t>Shift 3: Deepen Relationships with Families</a:t>
          </a:r>
          <a:endParaRPr lang="en-US" sz="21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221978" y="1897327"/>
        <a:ext cx="2706687" cy="1624012"/>
      </dsp:txXfrm>
    </dsp:sp>
    <dsp:sp modelId="{0D51C549-ED2D-46ED-9F33-1EE3BB25D755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u="none" strike="noStrike" kern="1200" cap="none" dirty="0"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rPr>
            <a:t>Shift 4: Nurture Relationships with Families</a:t>
          </a:r>
          <a:endParaRPr lang="en-US" sz="21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199334" y="1897327"/>
        <a:ext cx="2706687" cy="1624012"/>
      </dsp:txXfrm>
    </dsp:sp>
    <dsp:sp modelId="{E97D30B0-DFC5-4C3D-A489-5D57623BC789}">
      <dsp:nvSpPr>
        <dsp:cNvPr id="0" name=""/>
        <dsp:cNvSpPr/>
      </dsp:nvSpPr>
      <dsp:spPr>
        <a:xfrm>
          <a:off x="1221978" y="3792008"/>
          <a:ext cx="2706687" cy="16240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u="none" strike="noStrike" kern="1200" cap="none" dirty="0"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rPr>
            <a:t>Shift 5: Cultivate Relationships Among Families</a:t>
          </a:r>
          <a:endParaRPr lang="en-US" sz="21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221978" y="3792008"/>
        <a:ext cx="2706687" cy="1624012"/>
      </dsp:txXfrm>
    </dsp:sp>
    <dsp:sp modelId="{FF1149A9-1777-43E3-8C48-559733D6BC61}">
      <dsp:nvSpPr>
        <dsp:cNvPr id="0" name=""/>
        <dsp:cNvSpPr/>
      </dsp:nvSpPr>
      <dsp:spPr>
        <a:xfrm>
          <a:off x="4199334" y="3792008"/>
          <a:ext cx="2706687" cy="162401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u="none" strike="noStrike" kern="1200" cap="none" dirty="0"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rPr>
            <a:t>Shift 6: Empower Families as Leaders</a:t>
          </a:r>
          <a:endParaRPr lang="en-US" sz="21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199334" y="3792008"/>
        <a:ext cx="2706687" cy="1624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DD964-E8B5-4314-A248-FD87E16B177C}">
      <dsp:nvSpPr>
        <dsp:cNvPr id="0" name=""/>
        <dsp:cNvSpPr/>
      </dsp:nvSpPr>
      <dsp:spPr>
        <a:xfrm>
          <a:off x="900073" y="2910"/>
          <a:ext cx="10098960" cy="35213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Poppins" panose="00000500000000000000" pitchFamily="2" charset="0"/>
              <a:cs typeface="Poppins" panose="00000500000000000000" pitchFamily="2" charset="0"/>
            </a:rPr>
            <a:t>In small groups, explore the School Experience Survey (SES) Dashboard: </a:t>
          </a:r>
          <a:r>
            <a:rPr lang="en-US" sz="2500" kern="1200" dirty="0">
              <a:latin typeface="Poppins" panose="00000500000000000000" pitchFamily="2" charset="0"/>
              <a:cs typeface="Poppins" panose="00000500000000000000" pitchFamily="2" charset="0"/>
              <a:hlinkClick xmlns:r="http://schemas.openxmlformats.org/officeDocument/2006/relationships" r:id="rId1"/>
            </a:rPr>
            <a:t>https://www.lausd.org/Page/19462</a:t>
          </a:r>
          <a:r>
            <a:rPr lang="en-US" sz="2500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Poppins" panose="00000500000000000000" pitchFamily="2" charset="0"/>
              <a:cs typeface="Poppins" panose="00000500000000000000" pitchFamily="2" charset="0"/>
            </a:rPr>
            <a:t>Select the </a:t>
          </a:r>
          <a:r>
            <a:rPr lang="en-US" sz="2500" i="1" kern="1200" dirty="0">
              <a:latin typeface="Poppins" panose="00000500000000000000" pitchFamily="2" charset="0"/>
              <a:cs typeface="Poppins" panose="00000500000000000000" pitchFamily="2" charset="0"/>
            </a:rPr>
            <a:t>latest</a:t>
          </a:r>
          <a:r>
            <a:rPr lang="en-US" sz="2500" kern="1200" dirty="0">
              <a:latin typeface="Poppins" panose="00000500000000000000" pitchFamily="2" charset="0"/>
              <a:cs typeface="Poppins" panose="00000500000000000000" pitchFamily="2" charset="0"/>
            </a:rPr>
            <a:t> year’s results.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Poppins" panose="00000500000000000000" pitchFamily="2" charset="0"/>
              <a:cs typeface="Poppins" panose="00000500000000000000" pitchFamily="2" charset="0"/>
            </a:rPr>
            <a:t>In the Dashboard, use the dropdown to select your school.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Poppins" panose="00000500000000000000" pitchFamily="2" charset="0"/>
              <a:cs typeface="Poppins" panose="00000500000000000000" pitchFamily="2" charset="0"/>
            </a:rPr>
            <a:t>Select “Parent” Group.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Poppins" panose="00000500000000000000" pitchFamily="2" charset="0"/>
              <a:cs typeface="Poppins" panose="00000500000000000000" pitchFamily="2" charset="0"/>
            </a:rPr>
            <a:t>Explore both the “Academics” and “School Climate” results.</a:t>
          </a:r>
        </a:p>
      </dsp:txBody>
      <dsp:txXfrm>
        <a:off x="982581" y="85418"/>
        <a:ext cx="9933944" cy="3438799"/>
      </dsp:txXfrm>
    </dsp:sp>
    <dsp:sp modelId="{73B69958-72C3-4C06-971F-E777B1EE2314}">
      <dsp:nvSpPr>
        <dsp:cNvPr id="0" name=""/>
        <dsp:cNvSpPr/>
      </dsp:nvSpPr>
      <dsp:spPr>
        <a:xfrm>
          <a:off x="900073" y="3524217"/>
          <a:ext cx="10098960" cy="15141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latin typeface="Poppins" panose="00000500000000000000" pitchFamily="2" charset="0"/>
              <a:cs typeface="Poppins" panose="00000500000000000000" pitchFamily="2" charset="0"/>
            </a:rPr>
            <a:t>Part 1 </a:t>
          </a:r>
        </a:p>
      </dsp:txBody>
      <dsp:txXfrm>
        <a:off x="900073" y="3524217"/>
        <a:ext cx="7111944" cy="1514162"/>
      </dsp:txXfrm>
    </dsp:sp>
    <dsp:sp modelId="{9C2CA277-FAAE-4B9F-8037-18E2E47EE14A}">
      <dsp:nvSpPr>
        <dsp:cNvPr id="0" name=""/>
        <dsp:cNvSpPr/>
      </dsp:nvSpPr>
      <dsp:spPr>
        <a:xfrm>
          <a:off x="7046373" y="3764728"/>
          <a:ext cx="1651027" cy="1651027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A7D59-92E3-429F-9E82-E81A4CDECA09}">
      <dsp:nvSpPr>
        <dsp:cNvPr id="0" name=""/>
        <dsp:cNvSpPr/>
      </dsp:nvSpPr>
      <dsp:spPr>
        <a:xfrm>
          <a:off x="572448" y="16513"/>
          <a:ext cx="10093813" cy="351862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99060" rIns="33020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Poppins" panose="00000500000000000000" pitchFamily="2" charset="0"/>
              <a:cs typeface="Poppins" panose="00000500000000000000" pitchFamily="2" charset="0"/>
            </a:rPr>
            <a:t>In your small group, choose </a:t>
          </a:r>
          <a:r>
            <a:rPr lang="en-US" sz="2600" b="1" kern="1200" dirty="0">
              <a:latin typeface="Poppins" panose="00000500000000000000" pitchFamily="2" charset="0"/>
              <a:cs typeface="Poppins" panose="00000500000000000000" pitchFamily="2" charset="0"/>
            </a:rPr>
            <a:t>one</a:t>
          </a:r>
          <a:r>
            <a:rPr lang="en-US" sz="2600" kern="1200" dirty="0">
              <a:latin typeface="Poppins" panose="00000500000000000000" pitchFamily="2" charset="0"/>
              <a:cs typeface="Poppins" panose="00000500000000000000" pitchFamily="2" charset="0"/>
            </a:rPr>
            <a:t> SES parent/caregiver question and response to focus on.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Poppins" panose="00000500000000000000" pitchFamily="2" charset="0"/>
              <a:cs typeface="Poppins" panose="00000500000000000000" pitchFamily="2" charset="0"/>
            </a:rPr>
            <a:t>Choose a question where there is room for improvement.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Poppins" panose="00000500000000000000" pitchFamily="2" charset="0"/>
              <a:cs typeface="Poppins" panose="00000500000000000000" pitchFamily="2" charset="0"/>
            </a:rPr>
            <a:t>Use the What?, So What?, Now What? Protocol to develop some action steps to increase positive responses on the SES.</a:t>
          </a:r>
        </a:p>
      </dsp:txBody>
      <dsp:txXfrm>
        <a:off x="654894" y="98959"/>
        <a:ext cx="9928921" cy="3436178"/>
      </dsp:txXfrm>
    </dsp:sp>
    <dsp:sp modelId="{0CDB6C09-EA50-4A4A-B8A6-AEB77DBC4B97}">
      <dsp:nvSpPr>
        <dsp:cNvPr id="0" name=""/>
        <dsp:cNvSpPr/>
      </dsp:nvSpPr>
      <dsp:spPr>
        <a:xfrm>
          <a:off x="572448" y="3523596"/>
          <a:ext cx="10093813" cy="15130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latin typeface="Poppins" panose="00000500000000000000" pitchFamily="2" charset="0"/>
              <a:cs typeface="Poppins" panose="00000500000000000000" pitchFamily="2" charset="0"/>
            </a:rPr>
            <a:t>Part 2</a:t>
          </a:r>
        </a:p>
      </dsp:txBody>
      <dsp:txXfrm>
        <a:off x="572448" y="3523596"/>
        <a:ext cx="7108319" cy="1513008"/>
      </dsp:txXfrm>
    </dsp:sp>
    <dsp:sp modelId="{5AD7BD02-5C0F-4126-9866-59BC99FAB3BC}">
      <dsp:nvSpPr>
        <dsp:cNvPr id="0" name=""/>
        <dsp:cNvSpPr/>
      </dsp:nvSpPr>
      <dsp:spPr>
        <a:xfrm>
          <a:off x="6715338" y="3763924"/>
          <a:ext cx="1649770" cy="1649770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earchinstitute.org/six-shifts-better-family-engagemen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usd.org/Page/1946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MfFFDByls4wqefrX-InkjljUF-A8qfda/edit?usp=sharing&amp;ouid=107149143496428911533&amp;rtpof=true&amp;sd=tru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usd.org/sface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lausd.org/toolsforschools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>
          <a:extLst>
            <a:ext uri="{FF2B5EF4-FFF2-40B4-BE49-F238E27FC236}">
              <a16:creationId xmlns:a16="http://schemas.microsoft.com/office/drawing/2014/main" id="{42A21587-ED46-4743-4DD3-144A4EF34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3:notes">
            <a:extLst>
              <a:ext uri="{FF2B5EF4-FFF2-40B4-BE49-F238E27FC236}">
                <a16:creationId xmlns:a16="http://schemas.microsoft.com/office/drawing/2014/main" id="{5CEBEB1B-F24B-533F-685F-0C56DDD89C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24" name="Google Shape;424;p13:notes">
            <a:extLst>
              <a:ext uri="{FF2B5EF4-FFF2-40B4-BE49-F238E27FC236}">
                <a16:creationId xmlns:a16="http://schemas.microsoft.com/office/drawing/2014/main" id="{951BD205-0C52-48BB-D800-5359096887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1119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24" name="Google Shape;4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https://www.lausd.org/cms/lib/CA01000043/Centricity//Domain/577/LAUSD%20Empowerment%20Rubric.pdf</a:t>
            </a:r>
            <a:endParaRPr dirty="0"/>
          </a:p>
        </p:txBody>
      </p:sp>
      <p:sp>
        <p:nvSpPr>
          <p:cNvPr id="446" name="Google Shape;44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https://blog.searchinstitute.org/six-shifts-better-family-engagement</a:t>
            </a:r>
            <a:endParaRPr dirty="0"/>
          </a:p>
        </p:txBody>
      </p:sp>
      <p:sp>
        <p:nvSpPr>
          <p:cNvPr id="453" name="Google Shape;4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>
          <a:extLst>
            <a:ext uri="{FF2B5EF4-FFF2-40B4-BE49-F238E27FC236}">
              <a16:creationId xmlns:a16="http://schemas.microsoft.com/office/drawing/2014/main" id="{874929BD-B4B4-CC63-9694-23B121AF3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:notes">
            <a:extLst>
              <a:ext uri="{FF2B5EF4-FFF2-40B4-BE49-F238E27FC236}">
                <a16:creationId xmlns:a16="http://schemas.microsoft.com/office/drawing/2014/main" id="{CAB0AA09-3A6B-DA5A-6A85-8C97AD333C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p18:notes">
            <a:extLst>
              <a:ext uri="{FF2B5EF4-FFF2-40B4-BE49-F238E27FC236}">
                <a16:creationId xmlns:a16="http://schemas.microsoft.com/office/drawing/2014/main" id="{3CA54B69-45D1-BDFD-5236-F14BA30A31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https://www.lausd.org/Page/19462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1" name="Google Shape;461;p18:notes">
            <a:extLst>
              <a:ext uri="{FF2B5EF4-FFF2-40B4-BE49-F238E27FC236}">
                <a16:creationId xmlns:a16="http://schemas.microsoft.com/office/drawing/2014/main" id="{EF7519FF-C1AB-BDF0-8A76-2201E2E50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389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https://docs.google.com/document/d/1MfFFDByls4wqefrX-InkjljUF-A8qfda/edit?usp=sharing&amp;ouid=107149143496428911533&amp;rtpof=true&amp;sd=true</a:t>
            </a:r>
            <a:endParaRPr dirty="0"/>
          </a:p>
        </p:txBody>
      </p:sp>
      <p:sp>
        <p:nvSpPr>
          <p:cNvPr id="461" name="Google Shape;46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>
          <a:extLst>
            <a:ext uri="{FF2B5EF4-FFF2-40B4-BE49-F238E27FC236}">
              <a16:creationId xmlns:a16="http://schemas.microsoft.com/office/drawing/2014/main" id="{FF757E66-4738-FBCB-3150-1F1BE1B4B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0:notes">
            <a:extLst>
              <a:ext uri="{FF2B5EF4-FFF2-40B4-BE49-F238E27FC236}">
                <a16:creationId xmlns:a16="http://schemas.microsoft.com/office/drawing/2014/main" id="{9B3A8D93-AE59-CF6C-ABF3-2E57F9F401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p20:notes">
            <a:extLst>
              <a:ext uri="{FF2B5EF4-FFF2-40B4-BE49-F238E27FC236}">
                <a16:creationId xmlns:a16="http://schemas.microsoft.com/office/drawing/2014/main" id="{4FC83409-EBB3-1167-4CBC-87F946E417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0:notes">
            <a:extLst>
              <a:ext uri="{FF2B5EF4-FFF2-40B4-BE49-F238E27FC236}">
                <a16:creationId xmlns:a16="http://schemas.microsoft.com/office/drawing/2014/main" id="{36B59AB6-87AB-9628-F160-CA641CDF96A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7556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99" name="Google Shape;4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>
          <a:extLst>
            <a:ext uri="{FF2B5EF4-FFF2-40B4-BE49-F238E27FC236}">
              <a16:creationId xmlns:a16="http://schemas.microsoft.com/office/drawing/2014/main" id="{5377EC0C-8EE6-27BB-B8BC-C80376951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0:notes">
            <a:extLst>
              <a:ext uri="{FF2B5EF4-FFF2-40B4-BE49-F238E27FC236}">
                <a16:creationId xmlns:a16="http://schemas.microsoft.com/office/drawing/2014/main" id="{0EE332EE-D8DF-F99B-9F16-2381672E73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p20:notes">
            <a:extLst>
              <a:ext uri="{FF2B5EF4-FFF2-40B4-BE49-F238E27FC236}">
                <a16:creationId xmlns:a16="http://schemas.microsoft.com/office/drawing/2014/main" id="{75CD8431-6A90-B73A-D46B-5204FE76B8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0:notes">
            <a:extLst>
              <a:ext uri="{FF2B5EF4-FFF2-40B4-BE49-F238E27FC236}">
                <a16:creationId xmlns:a16="http://schemas.microsoft.com/office/drawing/2014/main" id="{16DA2B0E-8A5F-6B47-DA6F-5F4AF5264A0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6348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www.lausd.org/familyacademy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200" b="0" u="sng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www.lausd.org/sface</a:t>
            </a:r>
            <a:r>
              <a:rPr lang="en-US" sz="1200" b="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200" b="0" u="sng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www.lausd.org/toolsforschools</a:t>
            </a:r>
            <a:r>
              <a:rPr lang="en-US" sz="1200" b="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lang="en-US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lausd.org/</a:t>
            </a:r>
            <a:r>
              <a:rPr lang="en-US" dirty="0" err="1"/>
              <a:t>microcred</a:t>
            </a:r>
            <a:endParaRPr dirty="0"/>
          </a:p>
        </p:txBody>
      </p:sp>
      <p:sp>
        <p:nvSpPr>
          <p:cNvPr id="506" name="Google Shape;50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ee49b4a1ea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ee49b4a1ea_1_2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2ee49b4a1ea_1_2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39" name="Google Shape;3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50" name="Google Shape;3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373" name="Google Shape;37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>
          <a:extLst>
            <a:ext uri="{FF2B5EF4-FFF2-40B4-BE49-F238E27FC236}">
              <a16:creationId xmlns:a16="http://schemas.microsoft.com/office/drawing/2014/main" id="{B0FA5253-87DD-CDD5-977D-5A06DA9C2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2:notes">
            <a:extLst>
              <a:ext uri="{FF2B5EF4-FFF2-40B4-BE49-F238E27FC236}">
                <a16:creationId xmlns:a16="http://schemas.microsoft.com/office/drawing/2014/main" id="{7A47E9D5-0E1A-92B7-D3A0-B841109CE9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12:notes">
            <a:extLst>
              <a:ext uri="{FF2B5EF4-FFF2-40B4-BE49-F238E27FC236}">
                <a16:creationId xmlns:a16="http://schemas.microsoft.com/office/drawing/2014/main" id="{EAD42521-F460-E3FE-2728-1A1D059843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" name="Google Shape;411;p12:notes">
            <a:extLst>
              <a:ext uri="{FF2B5EF4-FFF2-40B4-BE49-F238E27FC236}">
                <a16:creationId xmlns:a16="http://schemas.microsoft.com/office/drawing/2014/main" id="{E779C984-BE23-1044-F80E-FDA543FE72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297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2657486" y="-2666998"/>
            <a:ext cx="6877031" cy="1219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0"/>
          <p:cNvPicPr preferRelativeResize="0"/>
          <p:nvPr/>
        </p:nvPicPr>
        <p:blipFill rotWithShape="1">
          <a:blip r:embed="rId3">
            <a:alphaModFix amt="58000"/>
          </a:blip>
          <a:srcRect l="4772" t="-3620" r="6353" b="5754"/>
          <a:stretch/>
        </p:blipFill>
        <p:spPr>
          <a:xfrm>
            <a:off x="678551" y="4886667"/>
            <a:ext cx="10834903" cy="1980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4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5" name="Google Shape;95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4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5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4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6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4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7"/>
          <p:cNvSpPr txBox="1">
            <a:spLocks noGrp="1"/>
          </p:cNvSpPr>
          <p:nvPr>
            <p:ph type="title"/>
          </p:nvPr>
        </p:nvSpPr>
        <p:spPr>
          <a:xfrm rot="5400000">
            <a:off x="7133401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7"/>
          <p:cNvSpPr txBox="1">
            <a:spLocks noGrp="1"/>
          </p:cNvSpPr>
          <p:nvPr>
            <p:ph type="body" idx="1"/>
          </p:nvPr>
        </p:nvSpPr>
        <p:spPr>
          <a:xfrm rot="5400000">
            <a:off x="1799401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1" name="Google Shape;14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9" name="Google Shape;159;p5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5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1" name="Google Shape;161;p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- Content (Single Light Blue)">
  <p:cSld name="02 - Content (Single Light Blue)">
    <p:bg>
      <p:bgPr>
        <a:solidFill>
          <a:srgbClr val="00287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/>
          <p:nvPr/>
        </p:nvSpPr>
        <p:spPr>
          <a:xfrm rot="10800000" flipH="1">
            <a:off x="-63348" y="-62933"/>
            <a:ext cx="12240800" cy="1139600"/>
          </a:xfrm>
          <a:prstGeom prst="round1Rect">
            <a:avLst>
              <a:gd name="adj" fmla="val 50000"/>
            </a:avLst>
          </a:prstGeom>
          <a:solidFill>
            <a:srgbClr val="0089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" name="Google Shape;4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199" y="6340098"/>
            <a:ext cx="1320799" cy="39816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1"/>
          <p:cNvSpPr txBox="1">
            <a:spLocks noGrp="1"/>
          </p:cNvSpPr>
          <p:nvPr>
            <p:ph type="title"/>
          </p:nvPr>
        </p:nvSpPr>
        <p:spPr>
          <a:xfrm>
            <a:off x="55167" y="200"/>
            <a:ext cx="11648000" cy="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1"/>
          </p:nvPr>
        </p:nvSpPr>
        <p:spPr>
          <a:xfrm>
            <a:off x="380200" y="1350467"/>
            <a:ext cx="11431600" cy="48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"/>
              <a:buChar char="●"/>
              <a:defRPr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Char char="○"/>
              <a:defRPr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●"/>
              <a:defRPr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●"/>
              <a:defRPr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7" name="Google Shape;177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8" name="Google Shape;17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5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5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5" name="Google Shape;18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- Content (Two Lines Dark Blue)">
  <p:cSld name="02 - Content (Two Lines Dark Blue)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/>
          <p:nvPr/>
        </p:nvSpPr>
        <p:spPr>
          <a:xfrm rot="10800000" flipH="1">
            <a:off x="-63348" y="-63133"/>
            <a:ext cx="12240800" cy="1673600"/>
          </a:xfrm>
          <a:prstGeom prst="round1Rect">
            <a:avLst>
              <a:gd name="adj" fmla="val 50000"/>
            </a:avLst>
          </a:prstGeom>
          <a:solidFill>
            <a:srgbClr val="002870"/>
          </a:solidFill>
          <a:ln w="2857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0" name="Google Shape;6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199" y="6340098"/>
            <a:ext cx="1320799" cy="39816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4"/>
          <p:cNvSpPr txBox="1">
            <a:spLocks noGrp="1"/>
          </p:cNvSpPr>
          <p:nvPr>
            <p:ph type="title"/>
          </p:nvPr>
        </p:nvSpPr>
        <p:spPr>
          <a:xfrm>
            <a:off x="55167" y="19667"/>
            <a:ext cx="11648000" cy="1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1"/>
          </p:nvPr>
        </p:nvSpPr>
        <p:spPr>
          <a:xfrm>
            <a:off x="380200" y="1845433"/>
            <a:ext cx="11431600" cy="4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2400"/>
              <a:buFont typeface="Poppins"/>
              <a:buChar char="●"/>
              <a:defRPr sz="3200"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1800"/>
              <a:buFont typeface="Poppins"/>
              <a:buChar char="○"/>
              <a:defRPr sz="2400"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1400"/>
              <a:buFont typeface="Poppins"/>
              <a:buChar char="■"/>
              <a:defRPr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1400"/>
              <a:buFont typeface="Poppins"/>
              <a:buChar char="●"/>
              <a:defRPr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1400"/>
              <a:buFont typeface="Poppins"/>
              <a:buChar char="○"/>
              <a:defRPr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1400"/>
              <a:buFont typeface="Poppins"/>
              <a:buChar char="■"/>
              <a:defRPr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1400"/>
              <a:buFont typeface="Poppins"/>
              <a:buChar char="●"/>
              <a:defRPr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1400"/>
              <a:buFont typeface="Poppins"/>
              <a:buChar char="○"/>
              <a:defRPr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1400"/>
              <a:buFont typeface="Poppins"/>
              <a:buChar char="■"/>
              <a:defRPr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- Content (Single Dark Blue)">
  <p:cSld name="02 - Content (Single Dark Blue)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/>
          <p:nvPr/>
        </p:nvSpPr>
        <p:spPr>
          <a:xfrm rot="10800000" flipH="1">
            <a:off x="-63348" y="-62933"/>
            <a:ext cx="12240800" cy="1139600"/>
          </a:xfrm>
          <a:prstGeom prst="round1Rect">
            <a:avLst>
              <a:gd name="adj" fmla="val 50000"/>
            </a:avLst>
          </a:prstGeom>
          <a:solidFill>
            <a:srgbClr val="002870"/>
          </a:solidFill>
          <a:ln w="2857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5" name="Google Shape;6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199" y="6340098"/>
            <a:ext cx="1320799" cy="39816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55167" y="200"/>
            <a:ext cx="11648000" cy="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 sz="42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1"/>
          </p:nvPr>
        </p:nvSpPr>
        <p:spPr>
          <a:xfrm>
            <a:off x="380200" y="1350467"/>
            <a:ext cx="11431600" cy="48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2400"/>
              <a:buFont typeface="Poppins"/>
              <a:buChar char="●"/>
              <a:defRPr sz="3200"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1800"/>
              <a:buFont typeface="Poppins"/>
              <a:buChar char="○"/>
              <a:defRPr sz="2400"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1400"/>
              <a:buFont typeface="Poppins"/>
              <a:buChar char="■"/>
              <a:defRPr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1400"/>
              <a:buFont typeface="Poppins"/>
              <a:buChar char="●"/>
              <a:defRPr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1400"/>
              <a:buFont typeface="Poppins"/>
              <a:buChar char="○"/>
              <a:defRPr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1400"/>
              <a:buFont typeface="Poppins"/>
              <a:buChar char="■"/>
              <a:defRPr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1400"/>
              <a:buFont typeface="Poppins"/>
              <a:buChar char="●"/>
              <a:defRPr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1400"/>
              <a:buFont typeface="Poppins"/>
              <a:buChar char="○"/>
              <a:defRPr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1400"/>
              <a:buFont typeface="Poppins"/>
              <a:buChar char="■"/>
              <a:defRPr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hyperlink" Target="https://www.lausd.org/cms/lib/CA01000043/Centricity/Domain/577/LAUSD%20Empowerment%20Rubric.pdf" TargetMode="Externa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8.png"/><Relationship Id="rId3" Type="http://schemas.openxmlformats.org/officeDocument/2006/relationships/hyperlink" Target="https://blog.searchinstitute.org/six-shifts-better-family-engagement" TargetMode="External"/><Relationship Id="rId7" Type="http://schemas.openxmlformats.org/officeDocument/2006/relationships/diagramColors" Target="../diagrams/colors2.xml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diagramData" Target="../diagrams/data2.xml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usd.org/Page/19462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4.sv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MfFFDByls4wqefrX-InkjljUF-A8qfda/edit?usp=sharing&amp;ouid=107149143496428911533&amp;rtpof=true&amp;sd=true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4.sv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usd.org/sfac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lausd.org/toolsforschools" TargetMode="Externa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scd.org/el/articles/unlocking-families-potential-a-conversation-with-karen-l.-mapp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" name="Google Shape;317;p2"/>
          <p:cNvCxnSpPr/>
          <p:nvPr/>
        </p:nvCxnSpPr>
        <p:spPr>
          <a:xfrm rot="10800000">
            <a:off x="300489" y="2603600"/>
            <a:ext cx="3350400" cy="0"/>
          </a:xfrm>
          <a:prstGeom prst="straightConnector1">
            <a:avLst/>
          </a:prstGeom>
          <a:noFill/>
          <a:ln w="76200" cap="flat" cmpd="sng">
            <a:solidFill>
              <a:srgbClr val="FCCC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8" name="Google Shape;318;p2"/>
          <p:cNvSpPr txBox="1"/>
          <p:nvPr/>
        </p:nvSpPr>
        <p:spPr>
          <a:xfrm>
            <a:off x="183567" y="2673333"/>
            <a:ext cx="11551200" cy="1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Building Partnership with Families through Staff Professional Learning</a:t>
            </a:r>
            <a:endParaRPr sz="28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0" name="Google Shape;3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790" y="233299"/>
            <a:ext cx="2480494" cy="80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BE3A88-ADC5-D9DD-7ED1-9A18DC6DD1B6}"/>
              </a:ext>
            </a:extLst>
          </p:cNvPr>
          <p:cNvSpPr txBox="1"/>
          <p:nvPr/>
        </p:nvSpPr>
        <p:spPr>
          <a:xfrm>
            <a:off x="541867" y="4910667"/>
            <a:ext cx="1642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[DATE]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7E4"/>
        </a:solidFill>
        <a:effectLst/>
      </p:bgPr>
    </p:bg>
    <p:spTree>
      <p:nvGrpSpPr>
        <p:cNvPr id="1" name="Shape 425">
          <a:extLst>
            <a:ext uri="{FF2B5EF4-FFF2-40B4-BE49-F238E27FC236}">
              <a16:creationId xmlns:a16="http://schemas.microsoft.com/office/drawing/2014/main" id="{825167E4-7041-069A-B493-92BFF1179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3">
            <a:extLst>
              <a:ext uri="{FF2B5EF4-FFF2-40B4-BE49-F238E27FC236}">
                <a16:creationId xmlns:a16="http://schemas.microsoft.com/office/drawing/2014/main" id="{56DE4892-8A40-B688-3253-815AEDEDE936}"/>
              </a:ext>
            </a:extLst>
          </p:cNvPr>
          <p:cNvSpPr txBox="1"/>
          <p:nvPr/>
        </p:nvSpPr>
        <p:spPr>
          <a:xfrm>
            <a:off x="2493818" y="3044279"/>
            <a:ext cx="723207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2. Partnering with Families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13">
            <a:extLst>
              <a:ext uri="{FF2B5EF4-FFF2-40B4-BE49-F238E27FC236}">
                <a16:creationId xmlns:a16="http://schemas.microsoft.com/office/drawing/2014/main" id="{2D388DE5-9C3E-1D41-2813-09FB88434E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098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AE7E4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3"/>
          <p:cNvSpPr txBox="1"/>
          <p:nvPr/>
        </p:nvSpPr>
        <p:spPr>
          <a:xfrm>
            <a:off x="2479963" y="2045212"/>
            <a:ext cx="7232073" cy="338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[Hidden slide – view notes or Facilitator Guide for additional guidance on Section 2 of this presentation]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17" descr="A chart with text on i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9167" y="1261669"/>
            <a:ext cx="6098450" cy="472481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7"/>
          <p:cNvSpPr txBox="1">
            <a:spLocks noGrp="1"/>
          </p:cNvSpPr>
          <p:nvPr>
            <p:ph type="title"/>
          </p:nvPr>
        </p:nvSpPr>
        <p:spPr>
          <a:xfrm>
            <a:off x="55167" y="200"/>
            <a:ext cx="11648000" cy="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</a:pPr>
            <a:r>
              <a:rPr lang="en-US" sz="3600" dirty="0"/>
              <a:t>Explore the LA </a:t>
            </a:r>
            <a:r>
              <a:rPr lang="en-US" sz="3600" dirty="0" err="1"/>
              <a:t>Unified’s</a:t>
            </a:r>
            <a:r>
              <a:rPr lang="en-US" sz="3600" dirty="0"/>
              <a:t> Family Empowerment Rubric</a:t>
            </a:r>
            <a:endParaRPr sz="3600" dirty="0"/>
          </a:p>
        </p:txBody>
      </p:sp>
      <p:sp>
        <p:nvSpPr>
          <p:cNvPr id="450" name="Google Shape;450;p17"/>
          <p:cNvSpPr txBox="1">
            <a:spLocks noGrp="1"/>
          </p:cNvSpPr>
          <p:nvPr>
            <p:ph type="body" idx="1"/>
          </p:nvPr>
        </p:nvSpPr>
        <p:spPr>
          <a:xfrm>
            <a:off x="808056" y="1511740"/>
            <a:ext cx="5071111" cy="48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59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b="1" dirty="0">
                <a:solidFill>
                  <a:schemeClr val="bg2"/>
                </a:solidFill>
              </a:rPr>
              <a:t>Part 1: </a:t>
            </a:r>
            <a:r>
              <a:rPr lang="en-US" sz="2800" dirty="0">
                <a:solidFill>
                  <a:schemeClr val="bg2"/>
                </a:solidFill>
              </a:rPr>
              <a:t>Read Page 1 of the </a:t>
            </a:r>
            <a:r>
              <a:rPr lang="en-US" sz="2800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Rubric</a:t>
            </a:r>
            <a:r>
              <a:rPr lang="en-US" sz="2800" dirty="0">
                <a:solidFill>
                  <a:schemeClr val="bg2"/>
                </a:solidFill>
              </a:rPr>
              <a:t>.</a:t>
            </a:r>
          </a:p>
          <a:p>
            <a:pPr marL="10159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800" b="1" dirty="0">
              <a:solidFill>
                <a:schemeClr val="bg2"/>
              </a:solidFill>
            </a:endParaRPr>
          </a:p>
          <a:p>
            <a:pPr marL="10159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b="1" dirty="0">
                <a:solidFill>
                  <a:schemeClr val="bg2"/>
                </a:solidFill>
              </a:rPr>
              <a:t>Part 2: </a:t>
            </a:r>
            <a:r>
              <a:rPr lang="en-US" sz="2800" dirty="0">
                <a:solidFill>
                  <a:schemeClr val="bg2"/>
                </a:solidFill>
              </a:rPr>
              <a:t>Number off to form 6 expert groups based on the Rubric Categories.</a:t>
            </a:r>
          </a:p>
          <a:p>
            <a:pPr marL="10159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800" b="1" dirty="0">
              <a:solidFill>
                <a:schemeClr val="bg2"/>
              </a:solidFill>
            </a:endParaRPr>
          </a:p>
          <a:p>
            <a:pPr marL="10159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b="1" dirty="0">
                <a:solidFill>
                  <a:schemeClr val="bg2"/>
                </a:solidFill>
              </a:rPr>
              <a:t>Part 3: </a:t>
            </a:r>
            <a:r>
              <a:rPr lang="en-US" sz="2800" dirty="0">
                <a:solidFill>
                  <a:schemeClr val="bg2"/>
                </a:solidFill>
              </a:rPr>
              <a:t>Choose a spokesperson and share the gist of your rubric category, elements and levels of empowerment.</a:t>
            </a:r>
            <a:endParaRPr sz="2800" dirty="0">
              <a:solidFill>
                <a:schemeClr val="bg2"/>
              </a:solidFill>
            </a:endParaRPr>
          </a:p>
        </p:txBody>
      </p:sp>
      <p:pic>
        <p:nvPicPr>
          <p:cNvPr id="3" name="Graphic 2" descr="Teacher with solid fill">
            <a:extLst>
              <a:ext uri="{FF2B5EF4-FFF2-40B4-BE49-F238E27FC236}">
                <a16:creationId xmlns:a16="http://schemas.microsoft.com/office/drawing/2014/main" id="{1859AE34-0127-0E3E-AF11-B9BE1EC7F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8" y="4104417"/>
            <a:ext cx="914400" cy="914400"/>
          </a:xfrm>
          <a:prstGeom prst="rect">
            <a:avLst/>
          </a:prstGeom>
        </p:spPr>
      </p:pic>
      <p:pic>
        <p:nvPicPr>
          <p:cNvPr id="5" name="Graphic 4" descr="Head with gears with solid fill">
            <a:extLst>
              <a:ext uri="{FF2B5EF4-FFF2-40B4-BE49-F238E27FC236}">
                <a16:creationId xmlns:a16="http://schemas.microsoft.com/office/drawing/2014/main" id="{D985B910-D78E-59BA-4893-1CEA8F09AF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408494"/>
            <a:ext cx="914400" cy="914400"/>
          </a:xfrm>
          <a:prstGeom prst="rect">
            <a:avLst/>
          </a:prstGeom>
        </p:spPr>
      </p:pic>
      <p:pic>
        <p:nvPicPr>
          <p:cNvPr id="7" name="Graphic 6" descr="Group brainstorm with solid fill">
            <a:extLst>
              <a:ext uri="{FF2B5EF4-FFF2-40B4-BE49-F238E27FC236}">
                <a16:creationId xmlns:a16="http://schemas.microsoft.com/office/drawing/2014/main" id="{1378CA83-23D6-742A-BC4C-CBCB912A26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270967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6"/>
          <p:cNvSpPr txBox="1">
            <a:spLocks noGrp="1"/>
          </p:cNvSpPr>
          <p:nvPr>
            <p:ph type="title"/>
          </p:nvPr>
        </p:nvSpPr>
        <p:spPr>
          <a:xfrm>
            <a:off x="55167" y="200"/>
            <a:ext cx="11648000" cy="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</a:pPr>
            <a:r>
              <a:rPr lang="en-US" sz="3600" dirty="0"/>
              <a:t>Read and Reflect - Six Shifts to Better Family Engagement</a:t>
            </a:r>
            <a:endParaRPr sz="3600" dirty="0"/>
          </a:p>
        </p:txBody>
      </p:sp>
      <p:sp>
        <p:nvSpPr>
          <p:cNvPr id="456" name="Google Shape;456;p16"/>
          <p:cNvSpPr txBox="1">
            <a:spLocks noGrp="1"/>
          </p:cNvSpPr>
          <p:nvPr>
            <p:ph type="body" idx="1"/>
          </p:nvPr>
        </p:nvSpPr>
        <p:spPr>
          <a:xfrm>
            <a:off x="6286500" y="1544777"/>
            <a:ext cx="5269230" cy="48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096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2400"/>
              <a:buNone/>
            </a:pPr>
            <a:r>
              <a:rPr lang="en-US" b="1" dirty="0"/>
              <a:t>Part 1 </a:t>
            </a:r>
            <a:r>
              <a:rPr lang="en-US" dirty="0"/>
              <a:t>– Read blog article on </a:t>
            </a:r>
            <a:r>
              <a:rPr lang="en-US" dirty="0">
                <a:hlinkClick r:id="rId3"/>
              </a:rPr>
              <a:t>website</a:t>
            </a:r>
            <a:r>
              <a:rPr lang="en-US" dirty="0"/>
              <a:t>.</a:t>
            </a:r>
          </a:p>
          <a:p>
            <a:pPr marL="253365" indent="0">
              <a:buNone/>
            </a:pPr>
            <a:endParaRPr dirty="0"/>
          </a:p>
          <a:p>
            <a:pPr marL="100965" indent="0">
              <a:buNone/>
            </a:pPr>
            <a:r>
              <a:rPr lang="en-US" b="1" dirty="0"/>
              <a:t>Part 2 </a:t>
            </a:r>
            <a:r>
              <a:rPr lang="en-US" dirty="0"/>
              <a:t>– Generate implementation ideas based on the Six Shifts.</a:t>
            </a:r>
          </a:p>
          <a:p>
            <a:pPr marL="10096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2400"/>
              <a:buNone/>
            </a:pPr>
            <a:endParaRPr lang="en-US" dirty="0"/>
          </a:p>
          <a:p>
            <a:pPr marL="10096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2400"/>
              <a:buNone/>
            </a:pPr>
            <a:r>
              <a:rPr lang="en-US" b="1" dirty="0"/>
              <a:t>Part 3 </a:t>
            </a:r>
            <a:r>
              <a:rPr lang="en-US" dirty="0"/>
              <a:t>– Vote up the best ideas. </a:t>
            </a:r>
            <a:endParaRPr dirty="0"/>
          </a:p>
          <a:p>
            <a:pPr marL="608965" lvl="0" indent="-3549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2400"/>
              <a:buFont typeface="Poppins"/>
              <a:buNone/>
            </a:pP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B441579-7294-6CA0-6365-0092BE0973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2536712"/>
              </p:ext>
            </p:extLst>
          </p:nvPr>
        </p:nvGraphicFramePr>
        <p:xfrm>
          <a:off x="-721360" y="12576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Graphic 3" descr="Add with solid fill">
            <a:extLst>
              <a:ext uri="{FF2B5EF4-FFF2-40B4-BE49-F238E27FC236}">
                <a16:creationId xmlns:a16="http://schemas.microsoft.com/office/drawing/2014/main" id="{A0B48C65-0CC6-AB7E-DB61-F082364C91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56211" y="5013704"/>
            <a:ext cx="599038" cy="599038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7CE38437-63AE-D637-480F-FF427FFC20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96711" y="5634187"/>
            <a:ext cx="599038" cy="599038"/>
          </a:xfrm>
          <a:prstGeom prst="rect">
            <a:avLst/>
          </a:prstGeom>
        </p:spPr>
      </p:pic>
      <p:pic>
        <p:nvPicPr>
          <p:cNvPr id="8" name="Graphic 7" descr="Users with solid fill">
            <a:extLst>
              <a:ext uri="{FF2B5EF4-FFF2-40B4-BE49-F238E27FC236}">
                <a16:creationId xmlns:a16="http://schemas.microsoft.com/office/drawing/2014/main" id="{4E9A9B60-F381-9B41-C6AD-10BC787547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98530" y="3399363"/>
            <a:ext cx="914400" cy="914400"/>
          </a:xfrm>
          <a:prstGeom prst="rect">
            <a:avLst/>
          </a:prstGeom>
        </p:spPr>
      </p:pic>
      <p:pic>
        <p:nvPicPr>
          <p:cNvPr id="10" name="Graphic 9" descr="User with solid fill">
            <a:extLst>
              <a:ext uri="{FF2B5EF4-FFF2-40B4-BE49-F238E27FC236}">
                <a16:creationId xmlns:a16="http://schemas.microsoft.com/office/drawing/2014/main" id="{F28A105A-92E9-01A0-8277-9A510E7A88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38398" y="165092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>
          <a:extLst>
            <a:ext uri="{FF2B5EF4-FFF2-40B4-BE49-F238E27FC236}">
              <a16:creationId xmlns:a16="http://schemas.microsoft.com/office/drawing/2014/main" id="{6AF10B00-AB54-B1FE-3422-C0A931E6A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8">
            <a:extLst>
              <a:ext uri="{FF2B5EF4-FFF2-40B4-BE49-F238E27FC236}">
                <a16:creationId xmlns:a16="http://schemas.microsoft.com/office/drawing/2014/main" id="{E0FFBA0F-4026-F942-A005-4C89DF14BF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167" y="200"/>
            <a:ext cx="11648000" cy="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</a:pPr>
            <a:r>
              <a:rPr lang="en-US" sz="3000" dirty="0"/>
              <a:t>School Experience Survey – Parent/Family Perceptions Using the What?, So What? Now What? Protocol</a:t>
            </a:r>
            <a:endParaRPr sz="30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23EA770-C37C-B829-AF03-019D95EB5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47416"/>
              </p:ext>
            </p:extLst>
          </p:nvPr>
        </p:nvGraphicFramePr>
        <p:xfrm>
          <a:off x="-195941" y="1242180"/>
          <a:ext cx="118991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close-up of a school survey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1FCD403E-C17A-D8BC-718B-14553FD453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8909" y="4615802"/>
            <a:ext cx="5191673" cy="2000036"/>
          </a:xfrm>
          <a:prstGeom prst="rect">
            <a:avLst/>
          </a:prstGeom>
        </p:spPr>
      </p:pic>
      <p:pic>
        <p:nvPicPr>
          <p:cNvPr id="6" name="Graphic 5" descr="Link with solid fill">
            <a:hlinkClick r:id="rId8"/>
            <a:extLst>
              <a:ext uri="{FF2B5EF4-FFF2-40B4-BE49-F238E27FC236}">
                <a16:creationId xmlns:a16="http://schemas.microsoft.com/office/drawing/2014/main" id="{FC6B84C3-E6CA-C047-FE80-8B0C168D75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23866" y="41586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6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8"/>
          <p:cNvSpPr txBox="1">
            <a:spLocks noGrp="1"/>
          </p:cNvSpPr>
          <p:nvPr>
            <p:ph type="title"/>
          </p:nvPr>
        </p:nvSpPr>
        <p:spPr>
          <a:xfrm>
            <a:off x="-1698" y="200"/>
            <a:ext cx="11989193" cy="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000" dirty="0"/>
              <a:t>School Experience Survey (SES) – Parent/Family Perceptions Using the What?, So What? Now What? Protocol</a:t>
            </a:r>
            <a:endParaRPr sz="30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310DEA8-D228-D2FE-C35F-24744B344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585052"/>
              </p:ext>
            </p:extLst>
          </p:nvPr>
        </p:nvGraphicFramePr>
        <p:xfrm>
          <a:off x="259812" y="1208313"/>
          <a:ext cx="112387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screenshot of a questionnaire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E030BC53-896E-2CEB-D61F-BEC8E9A08D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6933" y="4640783"/>
            <a:ext cx="4772381" cy="3673538"/>
          </a:xfrm>
          <a:prstGeom prst="rect">
            <a:avLst/>
          </a:prstGeom>
        </p:spPr>
      </p:pic>
      <p:pic>
        <p:nvPicPr>
          <p:cNvPr id="6" name="Graphic 5" descr="Link with solid fill">
            <a:hlinkClick r:id="rId8"/>
            <a:extLst>
              <a:ext uri="{FF2B5EF4-FFF2-40B4-BE49-F238E27FC236}">
                <a16:creationId xmlns:a16="http://schemas.microsoft.com/office/drawing/2014/main" id="{15DBB10D-F932-DAED-19A0-A3BA7AAF4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78451" y="4183583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8A9C6A18-976C-4049-617E-51EE6F9E2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0">
            <a:extLst>
              <a:ext uri="{FF2B5EF4-FFF2-40B4-BE49-F238E27FC236}">
                <a16:creationId xmlns:a16="http://schemas.microsoft.com/office/drawing/2014/main" id="{10171AAD-B008-F886-5421-03E9D5ABE0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167" y="-13088"/>
            <a:ext cx="12136833" cy="116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</a:pPr>
            <a:r>
              <a:rPr lang="en-US" sz="3600" dirty="0"/>
              <a:t>Title I Parent and Family Engagement Policy and Compact Review</a:t>
            </a:r>
            <a:endParaRPr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59135-1247-3CAD-D5A6-023B1124A04B}"/>
              </a:ext>
            </a:extLst>
          </p:cNvPr>
          <p:cNvSpPr txBox="1"/>
          <p:nvPr/>
        </p:nvSpPr>
        <p:spPr>
          <a:xfrm>
            <a:off x="1177290" y="2299990"/>
            <a:ext cx="433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[Picture/Screenshot of Title I Parent and Family Engagement Policy]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7EB74-A394-0395-47A1-EAA4A49B239E}"/>
              </a:ext>
            </a:extLst>
          </p:cNvPr>
          <p:cNvSpPr txBox="1"/>
          <p:nvPr/>
        </p:nvSpPr>
        <p:spPr>
          <a:xfrm>
            <a:off x="6496050" y="2292370"/>
            <a:ext cx="433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[Picture/Screenshot of Title I School-Parent Compact]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CD563-0640-EDE2-9E60-332D3C6E74BB}"/>
              </a:ext>
            </a:extLst>
          </p:cNvPr>
          <p:cNvSpPr txBox="1"/>
          <p:nvPr/>
        </p:nvSpPr>
        <p:spPr>
          <a:xfrm>
            <a:off x="58629" y="5524153"/>
            <a:ext cx="11934283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har char="•"/>
            </a:pPr>
            <a:r>
              <a:rPr lang="en-US" sz="2200" dirty="0">
                <a:latin typeface="Poppins"/>
                <a:cs typeface="Poppins"/>
              </a:rPr>
              <a:t>How are these documents developed?</a:t>
            </a:r>
            <a:endParaRPr lang="en-US" sz="2200"/>
          </a:p>
          <a:p>
            <a:pPr marL="342900" indent="-342900">
              <a:buChar char="•"/>
            </a:pPr>
            <a:r>
              <a:rPr lang="en-US" sz="2200" dirty="0">
                <a:latin typeface="Poppins"/>
                <a:cs typeface="Poppins"/>
              </a:rPr>
              <a:t>What role do parents play in the development and review of these documents?</a:t>
            </a:r>
          </a:p>
          <a:p>
            <a:pPr marL="342900" indent="-342900">
              <a:buChar char="•"/>
            </a:pPr>
            <a:r>
              <a:rPr lang="en-US" sz="2200" dirty="0">
                <a:latin typeface="Poppins"/>
                <a:cs typeface="Poppins"/>
              </a:rPr>
              <a:t>How do these documents connect to learning at the classroom-level? </a:t>
            </a:r>
          </a:p>
        </p:txBody>
      </p:sp>
    </p:spTree>
    <p:extLst>
      <p:ext uri="{BB962C8B-B14F-4D97-AF65-F5344CB8AC3E}">
        <p14:creationId xmlns:p14="http://schemas.microsoft.com/office/powerpoint/2010/main" val="2961794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0"/>
          <p:cNvSpPr txBox="1">
            <a:spLocks noGrp="1"/>
          </p:cNvSpPr>
          <p:nvPr>
            <p:ph type="title"/>
          </p:nvPr>
        </p:nvSpPr>
        <p:spPr>
          <a:xfrm>
            <a:off x="55167" y="200"/>
            <a:ext cx="11648000" cy="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</a:pPr>
            <a:r>
              <a:rPr lang="en-US" dirty="0"/>
              <a:t>Book Study: Texts on Family Engagement</a:t>
            </a:r>
            <a:endParaRPr dirty="0"/>
          </a:p>
        </p:txBody>
      </p:sp>
      <p:pic>
        <p:nvPicPr>
          <p:cNvPr id="493" name="Google Shape;493;p20" descr="Powerful Partnerships: A Teacher's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2934" y="1490316"/>
            <a:ext cx="3786457" cy="444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0" descr="Everyone Wins! by Karen L. Mapp, Anne T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6899" y="1490316"/>
            <a:ext cx="3420544" cy="444497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20"/>
          <p:cNvSpPr txBox="1"/>
          <p:nvPr/>
        </p:nvSpPr>
        <p:spPr>
          <a:xfrm>
            <a:off x="1302934" y="5994093"/>
            <a:ext cx="37864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Powerful Partnerships</a:t>
            </a:r>
            <a:endParaRPr/>
          </a:p>
        </p:txBody>
      </p:sp>
      <p:sp>
        <p:nvSpPr>
          <p:cNvPr id="496" name="Google Shape;496;p20"/>
          <p:cNvSpPr txBox="1"/>
          <p:nvPr/>
        </p:nvSpPr>
        <p:spPr>
          <a:xfrm>
            <a:off x="7316900" y="5969633"/>
            <a:ext cx="34205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Everyone Wins!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7E4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1"/>
          <p:cNvSpPr txBox="1"/>
          <p:nvPr/>
        </p:nvSpPr>
        <p:spPr>
          <a:xfrm>
            <a:off x="937260" y="3044279"/>
            <a:ext cx="1052703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3. Additional Family Engagement  Resources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C68D34DC-C254-57AD-E1CC-DDD547792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0">
            <a:extLst>
              <a:ext uri="{FF2B5EF4-FFF2-40B4-BE49-F238E27FC236}">
                <a16:creationId xmlns:a16="http://schemas.microsoft.com/office/drawing/2014/main" id="{3A87C5ED-EAFF-6432-CCCF-9020E86953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167" y="9658"/>
            <a:ext cx="12136833" cy="117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</a:pPr>
            <a:r>
              <a:rPr lang="en-US" sz="3600" dirty="0"/>
              <a:t>[Insert school name] Website resources for Families</a:t>
            </a:r>
            <a:endParaRPr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771199-3B3A-0B77-3712-7E4E0AF33A29}"/>
              </a:ext>
            </a:extLst>
          </p:cNvPr>
          <p:cNvSpPr txBox="1"/>
          <p:nvPr/>
        </p:nvSpPr>
        <p:spPr>
          <a:xfrm>
            <a:off x="342899" y="1349983"/>
            <a:ext cx="11172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[insert screenshot of parent and family resources found on your school’s webpage]</a:t>
            </a:r>
          </a:p>
        </p:txBody>
      </p:sp>
    </p:spTree>
    <p:extLst>
      <p:ext uri="{BB962C8B-B14F-4D97-AF65-F5344CB8AC3E}">
        <p14:creationId xmlns:p14="http://schemas.microsoft.com/office/powerpoint/2010/main" val="341911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"/>
          <p:cNvSpPr txBox="1">
            <a:spLocks noGrp="1"/>
          </p:cNvSpPr>
          <p:nvPr>
            <p:ph type="title"/>
          </p:nvPr>
        </p:nvSpPr>
        <p:spPr>
          <a:xfrm>
            <a:off x="55167" y="200"/>
            <a:ext cx="11648000" cy="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</a:pPr>
            <a:r>
              <a:rPr lang="en-US"/>
              <a:t>Agenda</a:t>
            </a:r>
            <a:endParaRPr/>
          </a:p>
        </p:txBody>
      </p:sp>
      <p:graphicFrame>
        <p:nvGraphicFramePr>
          <p:cNvPr id="330" name="Google Shape;330;p3"/>
          <p:cNvGraphicFramePr/>
          <p:nvPr>
            <p:extLst>
              <p:ext uri="{D42A27DB-BD31-4B8C-83A1-F6EECF244321}">
                <p14:modId xmlns:p14="http://schemas.microsoft.com/office/powerpoint/2010/main" val="619135625"/>
              </p:ext>
            </p:extLst>
          </p:nvPr>
        </p:nvGraphicFramePr>
        <p:xfrm>
          <a:off x="894626" y="1722065"/>
          <a:ext cx="10402748" cy="3413870"/>
        </p:xfrm>
        <a:graphic>
          <a:graphicData uri="http://schemas.openxmlformats.org/drawingml/2006/table">
            <a:tbl>
              <a:tblPr>
                <a:noFill/>
                <a:tableStyleId>{4A976790-97F8-4025-8D47-98FDD1F4B636}</a:tableStyleId>
              </a:tblPr>
              <a:tblGrid>
                <a:gridCol w="6080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Agenda Item</a:t>
                      </a:r>
                      <a:endParaRPr sz="2400" b="1" u="none" strike="noStrike" cap="none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925" marR="121925" marT="121925" marB="121925">
                    <a:lnL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Format </a:t>
                      </a:r>
                      <a:endParaRPr sz="2400" b="1" u="none" strike="noStrike" cap="none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925" marR="121925" marT="121925" marB="121925">
                    <a:lnL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00287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Inclusion Activity</a:t>
                      </a:r>
                      <a:endParaRPr sz="2400" u="none" strike="noStrike" cap="none">
                        <a:solidFill>
                          <a:srgbClr val="00287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925" marR="121925" marT="121925" marB="121925">
                    <a:lnL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00287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Paired Conversation</a:t>
                      </a:r>
                      <a:endParaRPr sz="2400" u="none" strike="noStrike" cap="none">
                        <a:solidFill>
                          <a:srgbClr val="00287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925" marR="121925" marT="121925" marB="121925">
                    <a:lnL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00287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The Why of Family Engagement</a:t>
                      </a:r>
                      <a:endParaRPr sz="2400" u="none" strike="noStrike" cap="none">
                        <a:solidFill>
                          <a:srgbClr val="00287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925" marR="121925" marT="121925" marB="121925">
                    <a:lnL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287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Whole Group</a:t>
                      </a:r>
                      <a:endParaRPr sz="2400" u="none" strike="noStrike" cap="none" dirty="0">
                        <a:solidFill>
                          <a:srgbClr val="00287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925" marR="121925" marT="121925" marB="121925">
                    <a:lnL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00287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Partnering with Families Activity</a:t>
                      </a:r>
                      <a:endParaRPr sz="2400" b="1" u="none" strike="noStrike" cap="none" dirty="0">
                        <a:solidFill>
                          <a:srgbClr val="00287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925" marR="121925" marT="121925" marB="121925">
                    <a:lnL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-US" sz="2400" u="none" strike="noStrike" cap="none" dirty="0">
                          <a:solidFill>
                            <a:srgbClr val="00287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Individual and Small Groups</a:t>
                      </a:r>
                    </a:p>
                  </a:txBody>
                  <a:tcPr marL="121925" marR="121925" marT="121925" marB="121925">
                    <a:lnL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287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Resource Sharing</a:t>
                      </a:r>
                      <a:endParaRPr sz="2400" u="none" strike="noStrike" cap="none" dirty="0">
                        <a:solidFill>
                          <a:srgbClr val="00287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925" marR="121925" marT="121925" marB="121925">
                    <a:lnL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287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Whole Group</a:t>
                      </a:r>
                      <a:endParaRPr sz="2400" u="none" strike="noStrike" cap="none" dirty="0">
                        <a:solidFill>
                          <a:srgbClr val="00287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925" marR="121925" marT="121925" marB="121925">
                    <a:lnL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3"/>
          <p:cNvSpPr txBox="1">
            <a:spLocks noGrp="1"/>
          </p:cNvSpPr>
          <p:nvPr>
            <p:ph type="title"/>
          </p:nvPr>
        </p:nvSpPr>
        <p:spPr>
          <a:xfrm>
            <a:off x="55167" y="200"/>
            <a:ext cx="11648000" cy="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</a:pPr>
            <a:r>
              <a:rPr lang="en-US" dirty="0"/>
              <a:t>Family Academy</a:t>
            </a:r>
            <a:endParaRPr dirty="0"/>
          </a:p>
        </p:txBody>
      </p:sp>
      <p:sp>
        <p:nvSpPr>
          <p:cNvPr id="524" name="Google Shape;524;p23"/>
          <p:cNvSpPr txBox="1"/>
          <p:nvPr/>
        </p:nvSpPr>
        <p:spPr>
          <a:xfrm>
            <a:off x="3435927" y="6254354"/>
            <a:ext cx="53201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www.lausd.org/familyacademy</a:t>
            </a:r>
            <a:endParaRPr dirty="0"/>
          </a:p>
        </p:txBody>
      </p:sp>
      <p:pic>
        <p:nvPicPr>
          <p:cNvPr id="525" name="Google Shape;52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345" y="1031404"/>
            <a:ext cx="10757401" cy="522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40;p24">
            <a:extLst>
              <a:ext uri="{FF2B5EF4-FFF2-40B4-BE49-F238E27FC236}">
                <a16:creationId xmlns:a16="http://schemas.microsoft.com/office/drawing/2014/main" id="{A07BD24E-4114-748F-A593-6ACDB6C669D3}"/>
              </a:ext>
            </a:extLst>
          </p:cNvPr>
          <p:cNvSpPr txBox="1"/>
          <p:nvPr/>
        </p:nvSpPr>
        <p:spPr>
          <a:xfrm>
            <a:off x="231461" y="3469790"/>
            <a:ext cx="2443500" cy="158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District and Region family engagement opportunities for families</a:t>
            </a:r>
            <a:endParaRPr sz="2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4"/>
          <p:cNvSpPr txBox="1">
            <a:spLocks noGrp="1"/>
          </p:cNvSpPr>
          <p:nvPr>
            <p:ph type="title"/>
          </p:nvPr>
        </p:nvSpPr>
        <p:spPr>
          <a:xfrm>
            <a:off x="2252" y="35369"/>
            <a:ext cx="12073123" cy="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800" dirty="0"/>
              <a:t>Student, Family and Community Engagement Website + Tools for Schools</a:t>
            </a:r>
            <a:endParaRPr sz="3800" dirty="0"/>
          </a:p>
        </p:txBody>
      </p:sp>
      <p:sp>
        <p:nvSpPr>
          <p:cNvPr id="534" name="Google Shape;534;p24"/>
          <p:cNvSpPr txBox="1"/>
          <p:nvPr/>
        </p:nvSpPr>
        <p:spPr>
          <a:xfrm>
            <a:off x="3219094" y="5940456"/>
            <a:ext cx="53201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www.lausd.org/sface</a:t>
            </a:r>
            <a:r>
              <a:rPr lang="en-US" sz="24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dirty="0"/>
          </a:p>
        </p:txBody>
      </p:sp>
      <p:pic>
        <p:nvPicPr>
          <p:cNvPr id="535" name="Google Shape;5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5242" y="1031400"/>
            <a:ext cx="8787850" cy="4909056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24"/>
          <p:cNvSpPr txBox="1"/>
          <p:nvPr/>
        </p:nvSpPr>
        <p:spPr>
          <a:xfrm>
            <a:off x="3219094" y="6361390"/>
            <a:ext cx="53201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www.lausd.org/toolsforschools</a:t>
            </a:r>
            <a:r>
              <a:rPr lang="en-US" sz="24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dirty="0"/>
          </a:p>
        </p:txBody>
      </p:sp>
      <p:sp>
        <p:nvSpPr>
          <p:cNvPr id="540" name="Google Shape;540;p24"/>
          <p:cNvSpPr txBox="1"/>
          <p:nvPr/>
        </p:nvSpPr>
        <p:spPr>
          <a:xfrm>
            <a:off x="546665" y="3429000"/>
            <a:ext cx="2443500" cy="158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Modules and resources for school-based family engagement</a:t>
            </a:r>
            <a:endParaRPr sz="2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22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7012" y="-2564"/>
            <a:ext cx="1828067" cy="6874851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2"/>
          <p:cNvSpPr txBox="1">
            <a:spLocks noGrp="1"/>
          </p:cNvSpPr>
          <p:nvPr>
            <p:ph type="title"/>
          </p:nvPr>
        </p:nvSpPr>
        <p:spPr>
          <a:xfrm>
            <a:off x="1886441" y="320466"/>
            <a:ext cx="65488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Poppins"/>
              <a:buNone/>
            </a:pPr>
            <a:r>
              <a:rPr lang="en-US" b="1" dirty="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Family Engagement Micro-Credential</a:t>
            </a:r>
            <a:endParaRPr dirty="0"/>
          </a:p>
        </p:txBody>
      </p:sp>
      <p:sp>
        <p:nvSpPr>
          <p:cNvPr id="510" name="Google Shape;510;p22"/>
          <p:cNvSpPr txBox="1">
            <a:spLocks noGrp="1"/>
          </p:cNvSpPr>
          <p:nvPr>
            <p:ph type="body" idx="1"/>
          </p:nvPr>
        </p:nvSpPr>
        <p:spPr>
          <a:xfrm>
            <a:off x="925285" y="1757484"/>
            <a:ext cx="8349343" cy="11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Learn how to build a strong foundation for family engagement that honors parent/family perspectives and supports student wellness and achievement.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1" name="Google Shape;511;p22"/>
          <p:cNvSpPr txBox="1">
            <a:spLocks noGrp="1"/>
          </p:cNvSpPr>
          <p:nvPr>
            <p:ph type="body" idx="2"/>
          </p:nvPr>
        </p:nvSpPr>
        <p:spPr>
          <a:xfrm>
            <a:off x="1820090" y="3203793"/>
            <a:ext cx="8096907" cy="195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First micro-credential of its kind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Utilizing the latest national research on family engagement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Team-based approach </a:t>
            </a:r>
            <a:r>
              <a:rPr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- Principal, Teacher/Coordinator, and Community Representative</a:t>
            </a:r>
            <a:endParaRPr/>
          </a:p>
        </p:txBody>
      </p:sp>
      <p:sp>
        <p:nvSpPr>
          <p:cNvPr id="512" name="Google Shape;512;p22"/>
          <p:cNvSpPr/>
          <p:nvPr/>
        </p:nvSpPr>
        <p:spPr>
          <a:xfrm>
            <a:off x="9392532" y="2008470"/>
            <a:ext cx="1177092" cy="64381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B27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22" descr="A blue circle with red and blue letters and a su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937" y="267260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22"/>
          <p:cNvSpPr txBox="1"/>
          <p:nvPr/>
        </p:nvSpPr>
        <p:spPr>
          <a:xfrm>
            <a:off x="1264346" y="5218701"/>
            <a:ext cx="5796329" cy="149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5D03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5D03"/>
                </a:solidFill>
                <a:latin typeface="Poppins"/>
                <a:ea typeface="Poppins"/>
                <a:cs typeface="Poppins"/>
                <a:sym typeface="Poppins"/>
              </a:rPr>
              <a:t>Are you ready to take family engagement to the next level?</a:t>
            </a:r>
          </a:p>
          <a:p>
            <a:pPr lvl="0" algn="r">
              <a:lnSpc>
                <a:spcPct val="120000"/>
              </a:lnSpc>
              <a:buClr>
                <a:srgbClr val="FF5D03"/>
              </a:buClr>
              <a:buSzPts val="2400"/>
            </a:pPr>
            <a:r>
              <a:rPr lang="en-US" b="1" dirty="0">
                <a:solidFill>
                  <a:schemeClr val="bg1"/>
                </a:solidFill>
                <a:latin typeface="Poppins"/>
                <a:cs typeface="Poppins"/>
                <a:sym typeface="Poppins"/>
              </a:rPr>
              <a:t>Cohort applications open in the Spring for Fall enrollment.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A509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FA50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15" name="Google Shape;51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8356" y="4911841"/>
            <a:ext cx="1799944" cy="179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2" descr="Closed boo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3240" y="3730029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2" descr="Trophy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50016" y="3167802"/>
            <a:ext cx="438331" cy="426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2" descr="Meeting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49381" y="4240394"/>
            <a:ext cx="470709" cy="470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ee49b4a1ea_1_238"/>
          <p:cNvSpPr txBox="1"/>
          <p:nvPr/>
        </p:nvSpPr>
        <p:spPr>
          <a:xfrm>
            <a:off x="411480" y="1541625"/>
            <a:ext cx="11475719" cy="3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2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Family engagement is a strategy for increased student achievement.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chemeClr val="accent2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2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Thank you!</a:t>
            </a:r>
            <a:endParaRPr sz="4000" dirty="0">
              <a:solidFill>
                <a:schemeClr val="accent2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D6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"/>
          <p:cNvSpPr txBox="1"/>
          <p:nvPr/>
        </p:nvSpPr>
        <p:spPr>
          <a:xfrm>
            <a:off x="330988" y="1629628"/>
            <a:ext cx="4338289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Line up according to your comfort level with partnering with your students’ families.</a:t>
            </a:r>
            <a:endParaRPr dirty="0"/>
          </a:p>
        </p:txBody>
      </p:sp>
      <p:sp>
        <p:nvSpPr>
          <p:cNvPr id="342" name="Google Shape;342;p5"/>
          <p:cNvSpPr txBox="1"/>
          <p:nvPr/>
        </p:nvSpPr>
        <p:spPr>
          <a:xfrm>
            <a:off x="330989" y="360650"/>
            <a:ext cx="3566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Inclusion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"/>
          <p:cNvSpPr txBox="1"/>
          <p:nvPr/>
        </p:nvSpPr>
        <p:spPr>
          <a:xfrm>
            <a:off x="363556" y="997989"/>
            <a:ext cx="151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8CFF"/>
                </a:solidFill>
                <a:latin typeface="Poppins"/>
                <a:ea typeface="Poppins"/>
                <a:cs typeface="Poppins"/>
                <a:sym typeface="Poppins"/>
              </a:rPr>
              <a:t>PD Line 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"/>
          <p:cNvSpPr txBox="1"/>
          <p:nvPr/>
        </p:nvSpPr>
        <p:spPr>
          <a:xfrm>
            <a:off x="5334000" y="1629628"/>
            <a:ext cx="6527012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000"/>
            </a:pPr>
            <a:r>
              <a:rPr lang="en-US" sz="40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Share with a</a:t>
            </a:r>
            <a:r>
              <a:rPr lang="en-US" sz="40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lineup</a:t>
            </a:r>
            <a:r>
              <a:rPr lang="en-US" sz="40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neighbor: </a:t>
            </a:r>
            <a:r>
              <a:rPr lang="en-US" sz="4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  </a:t>
            </a:r>
            <a:r>
              <a:rPr lang="en-US" sz="4000" b="1" i="0" u="none" strike="noStrike" cap="none" dirty="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Why is partnering with families so important?</a:t>
            </a:r>
            <a:r>
              <a:rPr lang="en-US" sz="4000" b="1" dirty="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 What conditions would help you create family partnership?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5" descr="Two Men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71576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" descr="Users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7940" y="71576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7E4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"/>
          <p:cNvSpPr txBox="1"/>
          <p:nvPr/>
        </p:nvSpPr>
        <p:spPr>
          <a:xfrm>
            <a:off x="2277687" y="3044279"/>
            <a:ext cx="744820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2177"/>
                </a:solidFill>
                <a:latin typeface="Poppins"/>
                <a:ea typeface="Poppins"/>
                <a:cs typeface="Poppins"/>
                <a:sym typeface="Poppins"/>
              </a:rPr>
              <a:t>1. The WHY of Family 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"/>
          <p:cNvSpPr txBox="1">
            <a:spLocks noGrp="1"/>
          </p:cNvSpPr>
          <p:nvPr>
            <p:ph type="title"/>
          </p:nvPr>
        </p:nvSpPr>
        <p:spPr>
          <a:xfrm>
            <a:off x="55167" y="200"/>
            <a:ext cx="12104000" cy="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</a:pPr>
            <a:r>
              <a:rPr lang="en-US"/>
              <a:t>Strategic Plan and Framework Alignment</a:t>
            </a:r>
            <a:endParaRPr/>
          </a:p>
        </p:txBody>
      </p:sp>
      <p:pic>
        <p:nvPicPr>
          <p:cNvPr id="359" name="Google Shape;359;p7"/>
          <p:cNvPicPr preferRelativeResize="0"/>
          <p:nvPr/>
        </p:nvPicPr>
        <p:blipFill rotWithShape="1">
          <a:blip r:embed="rId3">
            <a:alphaModFix/>
          </a:blip>
          <a:srcRect l="2192" t="1456" r="1644" b="3368"/>
          <a:stretch/>
        </p:blipFill>
        <p:spPr>
          <a:xfrm>
            <a:off x="545339" y="1599333"/>
            <a:ext cx="5590400" cy="4131200"/>
          </a:xfrm>
          <a:prstGeom prst="roundRect">
            <a:avLst>
              <a:gd name="adj" fmla="val 4924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0" name="Google Shape;36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2959" y="1599333"/>
            <a:ext cx="3737135" cy="2783835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1" name="Google Shape;36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0640" y="2946701"/>
            <a:ext cx="3588376" cy="2783833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2" name="Google Shape;362;p7"/>
          <p:cNvSpPr/>
          <p:nvPr/>
        </p:nvSpPr>
        <p:spPr>
          <a:xfrm>
            <a:off x="414550" y="3162625"/>
            <a:ext cx="5896200" cy="10311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00D7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pSp>
        <p:nvGrpSpPr>
          <p:cNvPr id="376" name="Google Shape;376;p9"/>
          <p:cNvGrpSpPr/>
          <p:nvPr/>
        </p:nvGrpSpPr>
        <p:grpSpPr>
          <a:xfrm>
            <a:off x="838200" y="1851709"/>
            <a:ext cx="10515600" cy="4299030"/>
            <a:chOff x="0" y="26084"/>
            <a:chExt cx="10515600" cy="4299030"/>
          </a:xfrm>
        </p:grpSpPr>
        <p:sp>
          <p:nvSpPr>
            <p:cNvPr id="377" name="Google Shape;377;p9"/>
            <p:cNvSpPr/>
            <p:nvPr/>
          </p:nvSpPr>
          <p:spPr>
            <a:xfrm>
              <a:off x="0" y="26084"/>
              <a:ext cx="10515600" cy="10389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9"/>
            <p:cNvSpPr txBox="1"/>
            <p:nvPr/>
          </p:nvSpPr>
          <p:spPr>
            <a:xfrm>
              <a:off x="50718" y="76802"/>
              <a:ext cx="10414164" cy="937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Poppins"/>
                <a:buNone/>
              </a:pPr>
              <a:r>
                <a:rPr lang="en-US" sz="37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Family Engagement as a Goal: </a:t>
              </a:r>
              <a:endParaRPr sz="37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Poppins"/>
                <a:buNone/>
              </a:pPr>
              <a:r>
                <a:rPr lang="en-US" sz="3700" b="1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Traditional Mindset</a:t>
              </a:r>
              <a:endParaRPr sz="37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0" y="1065044"/>
              <a:ext cx="10515600" cy="1110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 txBox="1"/>
            <p:nvPr/>
          </p:nvSpPr>
          <p:spPr>
            <a:xfrm>
              <a:off x="0" y="1065044"/>
              <a:ext cx="10515600" cy="1110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3850" tIns="46975" rIns="263125" bIns="4697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Poppins"/>
                <a:buChar char="•"/>
              </a:pPr>
              <a:r>
                <a:rPr lang="en-US" sz="2900" b="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Parents coming to school + volunteering </a:t>
              </a:r>
              <a:br>
                <a:rPr lang="en-US" sz="2900" b="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2900" b="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= parent involvement </a:t>
              </a:r>
              <a:endParaRPr sz="2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0" y="2175600"/>
              <a:ext cx="10515600" cy="10389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 txBox="1"/>
            <p:nvPr/>
          </p:nvSpPr>
          <p:spPr>
            <a:xfrm>
              <a:off x="50718" y="2226318"/>
              <a:ext cx="10414164" cy="937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Poppins"/>
                <a:buNone/>
              </a:pPr>
              <a:r>
                <a:rPr lang="en-US" sz="37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Family Engagement as a Strategy: </a:t>
              </a:r>
              <a:r>
                <a:rPr lang="en-US" sz="3700" b="1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Progressive Mindset</a:t>
              </a:r>
              <a:endParaRPr sz="37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0" y="3214559"/>
              <a:ext cx="10515600" cy="1110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9"/>
            <p:cNvSpPr txBox="1"/>
            <p:nvPr/>
          </p:nvSpPr>
          <p:spPr>
            <a:xfrm>
              <a:off x="0" y="3214559"/>
              <a:ext cx="10515600" cy="1110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3850" tIns="46975" rIns="263125" bIns="4697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Poppins"/>
                <a:buChar char="•"/>
              </a:pPr>
              <a:r>
                <a:rPr lang="en-US" sz="2900" b="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Quality instruction + family engagement </a:t>
              </a:r>
              <a:br>
                <a:rPr lang="en-US" sz="2900" b="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2900" b="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= increased student learning</a:t>
              </a:r>
              <a:endParaRPr sz="2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85" name="Google Shape;385;p9"/>
          <p:cNvSpPr txBox="1"/>
          <p:nvPr/>
        </p:nvSpPr>
        <p:spPr>
          <a:xfrm>
            <a:off x="0" y="-62417"/>
            <a:ext cx="12192000" cy="13255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3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Family Engagement: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Goal vs Strategy Mindset </a:t>
            </a:r>
            <a:endParaRPr sz="33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9" descr="Clipboard Checked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1621" y="19376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9" descr="Cha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1621" y="411524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0"/>
          <p:cNvSpPr txBox="1">
            <a:spLocks noGrp="1"/>
          </p:cNvSpPr>
          <p:nvPr>
            <p:ph type="title"/>
          </p:nvPr>
        </p:nvSpPr>
        <p:spPr>
          <a:xfrm>
            <a:off x="55167" y="19667"/>
            <a:ext cx="11648000" cy="1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</a:pPr>
            <a:r>
              <a:rPr lang="en-US"/>
              <a:t>Principal Portal -Title I Family Engagement Professional Development</a:t>
            </a:r>
            <a:endParaRPr/>
          </a:p>
        </p:txBody>
      </p:sp>
      <p:pic>
        <p:nvPicPr>
          <p:cNvPr id="393" name="Google Shape;39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4062" y="1807475"/>
            <a:ext cx="6703876" cy="542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624" y="3429000"/>
            <a:ext cx="11145086" cy="276603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1"/>
          <p:cNvSpPr txBox="1">
            <a:spLocks noGrp="1"/>
          </p:cNvSpPr>
          <p:nvPr>
            <p:ph type="title"/>
          </p:nvPr>
        </p:nvSpPr>
        <p:spPr>
          <a:xfrm>
            <a:off x="55167" y="19667"/>
            <a:ext cx="11648000" cy="1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</a:pPr>
            <a:r>
              <a:rPr lang="en-US" sz="4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Involve-Engage-Empower: Alignment and Integration in School Plans</a:t>
            </a:r>
            <a:endParaRPr sz="4400" dirty="0"/>
          </a:p>
        </p:txBody>
      </p:sp>
      <p:sp>
        <p:nvSpPr>
          <p:cNvPr id="400" name="Google Shape;400;p11"/>
          <p:cNvSpPr txBox="1"/>
          <p:nvPr/>
        </p:nvSpPr>
        <p:spPr>
          <a:xfrm>
            <a:off x="802013" y="5671552"/>
            <a:ext cx="10515600" cy="72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2400"/>
              <a:buFont typeface="Poppins"/>
              <a:buNone/>
            </a:pPr>
            <a:r>
              <a:rPr lang="en-US" sz="3200" b="1" i="0" u="none" strike="noStrike" cap="none" dirty="0"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rPr>
              <a:t>Targeted Student Population (TSP) Plan and School Plan for Student Achievement (SPSA) </a:t>
            </a:r>
            <a:endParaRPr dirty="0"/>
          </a:p>
          <a:p>
            <a:pPr marL="609585" marR="0" lvl="0" indent="-3555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70"/>
              </a:buClr>
              <a:buSzPts val="2400"/>
              <a:buFont typeface="Poppins"/>
              <a:buNone/>
            </a:pPr>
            <a:endParaRPr sz="3200" b="0" i="0" u="none" strike="noStrike" cap="none" dirty="0">
              <a:solidFill>
                <a:srgbClr val="00287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1" name="Google Shape;401;p11" descr="Graphical user interface,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7758" t="6944" b="17361"/>
          <a:stretch/>
        </p:blipFill>
        <p:spPr>
          <a:xfrm>
            <a:off x="9188846" y="2080816"/>
            <a:ext cx="1651586" cy="156667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1"/>
          <p:cNvSpPr txBox="1"/>
          <p:nvPr/>
        </p:nvSpPr>
        <p:spPr>
          <a:xfrm>
            <a:off x="8258175" y="3839632"/>
            <a:ext cx="351292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Empower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-US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Activate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Families take ownership of learning, co-lead</a:t>
            </a:r>
            <a:endParaRPr/>
          </a:p>
        </p:txBody>
      </p:sp>
      <p:pic>
        <p:nvPicPr>
          <p:cNvPr id="403" name="Google Shape;403;p11" descr="The Pros and Cons of Popular Instructional Strategies | Edmentum Blo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268" y="2163251"/>
            <a:ext cx="3014662" cy="1967861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1"/>
          <p:cNvSpPr txBox="1"/>
          <p:nvPr/>
        </p:nvSpPr>
        <p:spPr>
          <a:xfrm>
            <a:off x="1198303" y="3839528"/>
            <a:ext cx="290040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Involve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One-way, informational and staff lead</a:t>
            </a:r>
            <a:endParaRPr dirty="0"/>
          </a:p>
        </p:txBody>
      </p:sp>
      <p:sp>
        <p:nvSpPr>
          <p:cNvPr id="405" name="Google Shape;405;p11"/>
          <p:cNvSpPr txBox="1"/>
          <p:nvPr/>
        </p:nvSpPr>
        <p:spPr>
          <a:xfrm>
            <a:off x="4833274" y="3848234"/>
            <a:ext cx="227647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Engage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Two-way dialog, co-development</a:t>
            </a:r>
            <a:endParaRPr dirty="0"/>
          </a:p>
        </p:txBody>
      </p:sp>
      <p:pic>
        <p:nvPicPr>
          <p:cNvPr id="406" name="Google Shape;40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7703" y="1711660"/>
            <a:ext cx="3788040" cy="220771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1"/>
          <p:cNvSpPr/>
          <p:nvPr/>
        </p:nvSpPr>
        <p:spPr>
          <a:xfrm rot="5400000">
            <a:off x="6158481" y="1112477"/>
            <a:ext cx="686568" cy="8065771"/>
          </a:xfrm>
          <a:prstGeom prst="righ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rgbClr val="FF5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>
          <a:extLst>
            <a:ext uri="{FF2B5EF4-FFF2-40B4-BE49-F238E27FC236}">
              <a16:creationId xmlns:a16="http://schemas.microsoft.com/office/drawing/2014/main" id="{E94DAC80-6E17-2798-027E-355A6202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2">
            <a:extLst>
              <a:ext uri="{FF2B5EF4-FFF2-40B4-BE49-F238E27FC236}">
                <a16:creationId xmlns:a16="http://schemas.microsoft.com/office/drawing/2014/main" id="{89EDAC76-23D7-5E9F-F579-6FC0798145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167" y="200"/>
            <a:ext cx="11648000" cy="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</a:pPr>
            <a:r>
              <a:rPr lang="en-US" dirty="0"/>
              <a:t>Turn and Talk - Core Beliefs/Mindset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4680D3F-872E-8FE0-54A2-F34EF8E62B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180493"/>
              </p:ext>
            </p:extLst>
          </p:nvPr>
        </p:nvGraphicFramePr>
        <p:xfrm>
          <a:off x="377191" y="1223010"/>
          <a:ext cx="11325976" cy="498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184709-D747-1774-8568-9CC74A629387}"/>
              </a:ext>
            </a:extLst>
          </p:cNvPr>
          <p:cNvSpPr txBox="1"/>
          <p:nvPr/>
        </p:nvSpPr>
        <p:spPr>
          <a:xfrm>
            <a:off x="377191" y="6398100"/>
            <a:ext cx="786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8"/>
              </a:rPr>
              <a:t>https://ascd.org/el/articles/unlocking-families-potential-a-conversation-with-karen-l.-mapp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1845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trategic Plan Colors">
      <a:dk1>
        <a:srgbClr val="000000"/>
      </a:dk1>
      <a:lt1>
        <a:srgbClr val="FFFFFF"/>
      </a:lt1>
      <a:dk2>
        <a:srgbClr val="002575"/>
      </a:dk2>
      <a:lt2>
        <a:srgbClr val="EAE8E4"/>
      </a:lt2>
      <a:accent1>
        <a:srgbClr val="FF5D03"/>
      </a:accent1>
      <a:accent2>
        <a:srgbClr val="FFA509"/>
      </a:accent2>
      <a:accent3>
        <a:srgbClr val="005E32"/>
      </a:accent3>
      <a:accent4>
        <a:srgbClr val="009FD9"/>
      </a:accent4>
      <a:accent5>
        <a:srgbClr val="002575"/>
      </a:accent5>
      <a:accent6>
        <a:srgbClr val="FF0000"/>
      </a:accent6>
      <a:hlink>
        <a:srgbClr val="005E32"/>
      </a:hlink>
      <a:folHlink>
        <a:srgbClr val="00B05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trategic Plan Colors">
      <a:dk1>
        <a:srgbClr val="000000"/>
      </a:dk1>
      <a:lt1>
        <a:srgbClr val="FFFFFF"/>
      </a:lt1>
      <a:dk2>
        <a:srgbClr val="002575"/>
      </a:dk2>
      <a:lt2>
        <a:srgbClr val="FFFFFF"/>
      </a:lt2>
      <a:accent1>
        <a:srgbClr val="FF5D03"/>
      </a:accent1>
      <a:accent2>
        <a:srgbClr val="FFA509"/>
      </a:accent2>
      <a:accent3>
        <a:srgbClr val="005E32"/>
      </a:accent3>
      <a:accent4>
        <a:srgbClr val="009FD9"/>
      </a:accent4>
      <a:accent5>
        <a:srgbClr val="002575"/>
      </a:accent5>
      <a:accent6>
        <a:srgbClr val="FF0000"/>
      </a:accent6>
      <a:hlink>
        <a:srgbClr val="005E32"/>
      </a:hlink>
      <a:folHlink>
        <a:srgbClr val="00B05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7c6168-7b34-4967-b8a0-cf0e91f2343a" xsi:nil="true"/>
    <lcf76f155ced4ddcb4097134ff3c332f xmlns="580bc5d4-5407-4ab4-be3c-8d0488a6714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591AD94336DA428E6CB44E827B6A29" ma:contentTypeVersion="15" ma:contentTypeDescription="Create a new document." ma:contentTypeScope="" ma:versionID="69cb4661c4e58f934e0a20721b0f230e">
  <xsd:schema xmlns:xsd="http://www.w3.org/2001/XMLSchema" xmlns:xs="http://www.w3.org/2001/XMLSchema" xmlns:p="http://schemas.microsoft.com/office/2006/metadata/properties" xmlns:ns2="580bc5d4-5407-4ab4-be3c-8d0488a67140" xmlns:ns3="0abc6e79-c2ec-4c7b-8af9-8ec6530c6c02" xmlns:ns4="f57c6168-7b34-4967-b8a0-cf0e91f2343a" targetNamespace="http://schemas.microsoft.com/office/2006/metadata/properties" ma:root="true" ma:fieldsID="b9d3272a2c2822786c2f0e763891125a" ns2:_="" ns3:_="" ns4:_="">
    <xsd:import namespace="580bc5d4-5407-4ab4-be3c-8d0488a67140"/>
    <xsd:import namespace="0abc6e79-c2ec-4c7b-8af9-8ec6530c6c02"/>
    <xsd:import namespace="f57c6168-7b34-4967-b8a0-cf0e91f234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0bc5d4-5407-4ab4-be3c-8d0488a671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22e4ffc-addb-439b-972d-eea4499ade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c6e79-c2ec-4c7b-8af9-8ec6530c6c0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c6168-7b34-4967-b8a0-cf0e91f2343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f38307e-f21f-46c4-8fc6-0a690e846254}" ma:internalName="TaxCatchAll" ma:showField="CatchAllData" ma:web="f57c6168-7b34-4967-b8a0-cf0e91f234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538AC8-6142-41C5-8921-30F29F9CC0AE}">
  <ds:schemaRefs>
    <ds:schemaRef ds:uri="http://schemas.microsoft.com/office/2006/metadata/properties"/>
    <ds:schemaRef ds:uri="http://schemas.microsoft.com/office/infopath/2007/PartnerControls"/>
    <ds:schemaRef ds:uri="f57c6168-7b34-4967-b8a0-cf0e91f2343a"/>
    <ds:schemaRef ds:uri="580bc5d4-5407-4ab4-be3c-8d0488a67140"/>
  </ds:schemaRefs>
</ds:datastoreItem>
</file>

<file path=customXml/itemProps2.xml><?xml version="1.0" encoding="utf-8"?>
<ds:datastoreItem xmlns:ds="http://schemas.openxmlformats.org/officeDocument/2006/customXml" ds:itemID="{0F9EA9AD-8BEA-4385-85E6-C72EB73BFC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104E08-FD51-4460-A8D3-1299F2C115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0bc5d4-5407-4ab4-be3c-8d0488a67140"/>
    <ds:schemaRef ds:uri="0abc6e79-c2ec-4c7b-8af9-8ec6530c6c02"/>
    <ds:schemaRef ds:uri="f57c6168-7b34-4967-b8a0-cf0e91f23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8779</TotalTime>
  <Words>963</Words>
  <Application>Microsoft Office PowerPoint</Application>
  <PresentationFormat>Widescreen</PresentationFormat>
  <Paragraphs>121</Paragraphs>
  <Slides>23</Slides>
  <Notes>23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1_Office Theme</vt:lpstr>
      <vt:lpstr>Office Theme</vt:lpstr>
      <vt:lpstr>PowerPoint Presentation</vt:lpstr>
      <vt:lpstr>Agenda</vt:lpstr>
      <vt:lpstr>PowerPoint Presentation</vt:lpstr>
      <vt:lpstr>PowerPoint Presentation</vt:lpstr>
      <vt:lpstr>Strategic Plan and Framework Alignment</vt:lpstr>
      <vt:lpstr>PowerPoint Presentation</vt:lpstr>
      <vt:lpstr>Principal Portal -Title I Family Engagement Professional Development</vt:lpstr>
      <vt:lpstr>Involve-Engage-Empower: Alignment and Integration in School Plans</vt:lpstr>
      <vt:lpstr>Turn and Talk - Core Beliefs/Mindset</vt:lpstr>
      <vt:lpstr>PowerPoint Presentation</vt:lpstr>
      <vt:lpstr>PowerPoint Presentation</vt:lpstr>
      <vt:lpstr>Explore the LA Unified’s Family Empowerment Rubric</vt:lpstr>
      <vt:lpstr>Read and Reflect - Six Shifts to Better Family Engagement</vt:lpstr>
      <vt:lpstr>School Experience Survey – Parent/Family Perceptions Using the What?, So What? Now What? Protocol</vt:lpstr>
      <vt:lpstr>School Experience Survey (SES) – Parent/Family Perceptions Using the What?, So What? Now What? Protocol</vt:lpstr>
      <vt:lpstr>Title I Parent and Family Engagement Policy and Compact Review</vt:lpstr>
      <vt:lpstr>Book Study: Texts on Family Engagement</vt:lpstr>
      <vt:lpstr>PowerPoint Presentation</vt:lpstr>
      <vt:lpstr>[Insert school name] Website resources for Families</vt:lpstr>
      <vt:lpstr>Family Academy</vt:lpstr>
      <vt:lpstr>Student, Family and Community Engagement Website + Tools for Schools</vt:lpstr>
      <vt:lpstr>Family Engagement Micro-Credential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Heidi Mahmud</dc:creator>
  <cp:lastModifiedBy>Heidi Mahmud</cp:lastModifiedBy>
  <cp:revision>42</cp:revision>
  <dcterms:created xsi:type="dcterms:W3CDTF">2024-07-15T23:14:49Z</dcterms:created>
  <dcterms:modified xsi:type="dcterms:W3CDTF">2025-01-02T18:16:05Z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0x010100F8591AD94336DA428E6CB44E827B6A29</vt:lpwstr>
  </property>
  <property fmtid="{D5CDD505-2E9C-101B-9397-08002B2CF9AE}" pid="3" name="MediaServiceImageTags">
    <vt:lpwstr/>
  </property>
</Properties>
</file>