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7010400" cy="9296400"/>
  <p:embeddedFontLst>
    <p:embeddedFont>
      <p:font typeface="Poppins"/>
      <p:regular r:id="rId31"/>
      <p:bold r:id="rId32"/>
      <p:italic r:id="rId33"/>
      <p:boldItalic r:id="rId34"/>
    </p:embeddedFont>
    <p:embeddedFont>
      <p:font typeface="Corbel"/>
      <p:regular r:id="rId35"/>
      <p:bold r:id="rId36"/>
      <p:italic r:id="rId37"/>
      <p:boldItalic r:id="rId38"/>
    </p:embeddedFont>
    <p:embeddedFont>
      <p:font typeface="Poppins Medium"/>
      <p:regular r:id="rId39"/>
      <p:bold r:id="rId40"/>
      <p:italic r:id="rId41"/>
      <p:boldItalic r:id="rId42"/>
    </p:embeddedFont>
    <p:embeddedFont>
      <p:font typeface="Poppins SemiBol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i/Q0ljwZx+GRtqw/ZQmkPzsM2W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.fntdata"/><Relationship Id="rId20" Type="http://schemas.openxmlformats.org/officeDocument/2006/relationships/slide" Target="slides/slide16.xml"/><Relationship Id="rId42" Type="http://schemas.openxmlformats.org/officeDocument/2006/relationships/font" Target="fonts/PoppinsMedium-boldItalic.fntdata"/><Relationship Id="rId41" Type="http://schemas.openxmlformats.org/officeDocument/2006/relationships/font" Target="fonts/PoppinsMedium-italic.fntdata"/><Relationship Id="rId22" Type="http://schemas.openxmlformats.org/officeDocument/2006/relationships/slide" Target="slides/slide18.xml"/><Relationship Id="rId44" Type="http://schemas.openxmlformats.org/officeDocument/2006/relationships/font" Target="fonts/PoppinsSemiBold-bold.fntdata"/><Relationship Id="rId21" Type="http://schemas.openxmlformats.org/officeDocument/2006/relationships/slide" Target="slides/slide17.xml"/><Relationship Id="rId43" Type="http://schemas.openxmlformats.org/officeDocument/2006/relationships/font" Target="fonts/PoppinsSemiBold-regular.fntdata"/><Relationship Id="rId24" Type="http://schemas.openxmlformats.org/officeDocument/2006/relationships/slide" Target="slides/slide20.xml"/><Relationship Id="rId46" Type="http://schemas.openxmlformats.org/officeDocument/2006/relationships/font" Target="fonts/PoppinsSemiBold-boldItalic.fntdata"/><Relationship Id="rId23" Type="http://schemas.openxmlformats.org/officeDocument/2006/relationships/slide" Target="slides/slide19.xml"/><Relationship Id="rId45" Type="http://schemas.openxmlformats.org/officeDocument/2006/relationships/font" Target="fonts/Poppins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italic.fntdata"/><Relationship Id="rId10" Type="http://schemas.openxmlformats.org/officeDocument/2006/relationships/slide" Target="slides/slide6.xml"/><Relationship Id="rId32" Type="http://schemas.openxmlformats.org/officeDocument/2006/relationships/font" Target="fonts/Poppins-bold.fntdata"/><Relationship Id="rId13" Type="http://schemas.openxmlformats.org/officeDocument/2006/relationships/slide" Target="slides/slide9.xml"/><Relationship Id="rId35" Type="http://schemas.openxmlformats.org/officeDocument/2006/relationships/font" Target="fonts/Corbel-regular.fntdata"/><Relationship Id="rId12" Type="http://schemas.openxmlformats.org/officeDocument/2006/relationships/slide" Target="slides/slide8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1.xml"/><Relationship Id="rId37" Type="http://schemas.openxmlformats.org/officeDocument/2006/relationships/font" Target="fonts/Corbel-italic.fntdata"/><Relationship Id="rId14" Type="http://schemas.openxmlformats.org/officeDocument/2006/relationships/slide" Target="slides/slide10.xml"/><Relationship Id="rId36" Type="http://schemas.openxmlformats.org/officeDocument/2006/relationships/font" Target="fonts/Corbel-bold.fntdata"/><Relationship Id="rId17" Type="http://schemas.openxmlformats.org/officeDocument/2006/relationships/slide" Target="slides/slide13.xml"/><Relationship Id="rId39" Type="http://schemas.openxmlformats.org/officeDocument/2006/relationships/font" Target="fonts/PoppinsMedium-regular.fntdata"/><Relationship Id="rId16" Type="http://schemas.openxmlformats.org/officeDocument/2006/relationships/slide" Target="slides/slide12.xml"/><Relationship Id="rId38" Type="http://schemas.openxmlformats.org/officeDocument/2006/relationships/font" Target="fonts/Corbel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555da239a_2_9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4555da239a_2_9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4555da239a_2_9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35d457d2d_0_1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935d457d2d_0_1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</a:t>
            </a:r>
            <a:r>
              <a:rPr lang="en-US"/>
              <a:t> this is today’s agenda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241" name="Google Shape;241;g2935d457d2d_0_1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35d457d2d_0_3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2935d457d2d_0_3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</a:t>
            </a:r>
            <a:r>
              <a:rPr lang="en-US"/>
              <a:t> this is today’s agenda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253" name="Google Shape;253;g2935d457d2d_0_33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555da239a_2_20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4555da239a_2_20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</a:t>
            </a:r>
            <a:r>
              <a:rPr lang="en-US"/>
              <a:t> Might I have a volunteer lead us in the Pledge of Allegiance?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265" name="Google Shape;265;g24555da239a_2_20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555da239a_2_2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24555da239a_2_2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555da239a_2_23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24555da239a_2_23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To do: </a:t>
            </a:r>
            <a:r>
              <a:rPr b="0" lang="en-US"/>
              <a:t>Use the attendace excel sheet in tools for school on at each meeting.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 </a:t>
            </a:r>
            <a:r>
              <a:rPr b="0" lang="en-US"/>
              <a:t>Thank you let’s see who is with us today.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Read each name on the list and mark them absent or presented.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Say: We have ___ members present.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Quorum has been established with ____ present.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Or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We don’t have quorum, because we need ____ present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24555da239a_2_23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555da239a_2_25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24555da239a_2_25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</a:t>
            </a:r>
            <a:r>
              <a:rPr lang="en-US"/>
              <a:t> Might I have a volunteer lead us in the Pledge of Allegiance?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301" name="Google Shape;301;g24555da239a_2_25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555da239a_2_26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4555da239a_2_26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To do: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Make sure that on the names of all parents/legal guardians that are present are on the second column, starting on the third row.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Once all names are displayed, state how many seats are available. 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Open the floor for nominations.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Type the names of the community members who accept their nominations or self-nominate.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Ask the question three times, “Is anyone else interested?”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If none are interested, ask for a motion from the parents to close nominations.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Add the name of the person making the motion. 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Add the name of the person who seconded the motion.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Repeat the motion audibly and take a roll call vote.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you have finished taking the roll call vote, continue by </a:t>
            </a:r>
            <a:r>
              <a:rPr b="1" lang="en-US"/>
              <a:t>saying</a:t>
            </a:r>
            <a:r>
              <a:rPr lang="en-US"/>
              <a:t> the following: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state your name and who you are voting for.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everyone has voted, please announce the results.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Display the Excel sheet.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24555da239a_2_26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555da239a_2_5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4555da239a_2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2f23e126d_1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292f23e126d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0e3714f1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a0e3714f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555da239a_2_1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4555da239a_2_1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To do: </a:t>
            </a:r>
            <a:r>
              <a:rPr lang="en-US"/>
              <a:t>Complete slide. Please ensure that each school leadership member offers a warm greeting.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122" name="Google Shape;122;g24555da239a_2_1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2f23e126d_1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92f23e126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2f23e126d_1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292f23e126d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e0c67bc1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28e0c67bc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2f572ac39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292f572ac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2f572ac3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292f572ac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555da239a_2_56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24555da239a_2_56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 </a:t>
            </a:r>
            <a:r>
              <a:rPr lang="en-US"/>
              <a:t>I look forward to working with you. This is our contact information.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have any questions, please reach out to us.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/>
          </a:p>
        </p:txBody>
      </p:sp>
      <p:sp>
        <p:nvSpPr>
          <p:cNvPr id="415" name="Google Shape;415;g24555da239a_2_56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92f572ac39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292f572ac3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 we have these recourse for you to support your work.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555da239a_2_13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4555da239a_2_13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 </a:t>
            </a:r>
            <a:r>
              <a:rPr lang="en-US"/>
              <a:t>We have interpretation services if you are joining us on a computer.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am sorry Chromebooks don’t offer the translation feature.  If you are on a Chromebook, please stay on your computer for so you can see us on the screen and use the chat feature.  For audio join us via phone.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will provide more guidance shortly.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those that are on the computer ,please click on the globe icon at the bottom of the screen.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 the language of preference for you.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will engage and listen to the presentation in the language you select.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4555da239a_2_13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g24555da239a_2_133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555da239a_2_14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4555da239a_2_14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 </a:t>
            </a:r>
            <a:r>
              <a:rPr lang="en-US"/>
              <a:t>For those who are joining us via phone, please click on the three dots.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 Language Interpretation.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Select language of preference.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Done.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 </a:t>
            </a:r>
            <a:endParaRPr b="1"/>
          </a:p>
        </p:txBody>
      </p:sp>
      <p:sp>
        <p:nvSpPr>
          <p:cNvPr id="162" name="Google Shape;162;g24555da239a_2_14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g24555da239a_2_145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555da239a_2_16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4555da239a_2_16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  </a:t>
            </a:r>
            <a:r>
              <a:rPr lang="en-US"/>
              <a:t>In order to know who is in the room, please follow the following 5 steps: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Step 1:</a:t>
            </a:r>
            <a:r>
              <a:rPr lang="en-US"/>
              <a:t>  Hover over your picture located by the picture gallery with your cursor and search for the three dots found on the top right-hand corner of your picture.</a:t>
            </a:r>
            <a:r>
              <a:rPr lang="en-US">
                <a:solidFill>
                  <a:schemeClr val="accent1"/>
                </a:solidFill>
              </a:rPr>
              <a:t> 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Step 2:</a:t>
            </a:r>
            <a:r>
              <a:rPr lang="en-US"/>
              <a:t> Click the three-dotted icon found over your picture.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Step 3:</a:t>
            </a:r>
            <a:r>
              <a:rPr lang="en-US"/>
              <a:t> Click </a:t>
            </a:r>
            <a:r>
              <a:rPr i="1" lang="en-US"/>
              <a:t>More.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Step 4:</a:t>
            </a:r>
            <a:r>
              <a:rPr lang="en-US"/>
              <a:t> Choose </a:t>
            </a:r>
            <a:r>
              <a:rPr i="1" lang="en-US"/>
              <a:t>Rename</a:t>
            </a:r>
            <a:r>
              <a:rPr lang="en-US"/>
              <a:t> to change your screen name displayed to other participants.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Step 5: </a:t>
            </a:r>
            <a:r>
              <a:rPr lang="en-US"/>
              <a:t>Enter the full name used when you enrolled your students at the school site, then click </a:t>
            </a:r>
            <a:r>
              <a:rPr i="1" lang="en-US"/>
              <a:t>Save</a:t>
            </a:r>
            <a:r>
              <a:rPr lang="en-US"/>
              <a:t> to finish the change.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4555da239a_2_16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555da239a_2_17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4555da239a_2_17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To do: </a:t>
            </a:r>
            <a:r>
              <a:rPr lang="en-US"/>
              <a:t>Add contact e-mail.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 </a:t>
            </a:r>
            <a:r>
              <a:rPr lang="en-US"/>
              <a:t>If you need assistance accessing Zoom for this meeting, send an email to </a:t>
            </a:r>
            <a:r>
              <a:rPr lang="en-US">
                <a:highlight>
                  <a:srgbClr val="FFFF00"/>
                </a:highlight>
              </a:rPr>
              <a:t>___________</a:t>
            </a:r>
            <a:r>
              <a:rPr lang="en-US"/>
              <a:t> and a team member will assist you.  Zoom includes a “Chat” tab where you can type your questions for the presenters.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195" name="Google Shape;195;g24555da239a_2_17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g24555da239a_2_174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555da239a_2_18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000000"/>
                </a:solidFill>
              </a:rPr>
              <a:t>Say:</a:t>
            </a:r>
            <a:r>
              <a:rPr lang="en-US">
                <a:solidFill>
                  <a:srgbClr val="000000"/>
                </a:solidFill>
              </a:rPr>
              <a:t>  Please note that this meeting is being recorded. </a:t>
            </a:r>
            <a:r>
              <a:rPr lang="en-US">
                <a:solidFill>
                  <a:schemeClr val="lt1"/>
                </a:solidFill>
              </a:rPr>
              <a:t>  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order to know who is in the room, please use the Chat as the sign-in to this meeting.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v"/>
            </a:pPr>
            <a:r>
              <a:rPr lang="en-US"/>
              <a:t>Please enter your first and last name and indicate if you are a parent/legal guardian of a student at the school site, community member, or visitor. 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v"/>
            </a:pPr>
            <a:r>
              <a:rPr lang="en-US"/>
              <a:t>Parents/legal guardians, please type your child’s first and last name. 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4555da239a_2_18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555da239a_2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4555da239a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Say: </a:t>
            </a:r>
            <a:r>
              <a:rPr b="0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Welcome and thank you for being part of the SSC for this school year.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555da239a_2_19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4555da239a_2_19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Say:</a:t>
            </a:r>
            <a:r>
              <a:rPr lang="en-US"/>
              <a:t> this is today’s agenda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Click</a:t>
            </a:r>
            <a:endParaRPr b="1"/>
          </a:p>
        </p:txBody>
      </p:sp>
      <p:sp>
        <p:nvSpPr>
          <p:cNvPr id="228" name="Google Shape;228;g24555da239a_2_19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555da239a_2_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" name="Google Shape;17;g24555da239a_2_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8" name="Google Shape;18;g24555da239a_2_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555da239a_2_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2" name="Google Shape;72;g24555da239a_2_6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g24555da239a_2_6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g24555da239a_2_6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5" name="Google Shape;75;g24555da239a_2_6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6" name="Google Shape;76;g24555da239a_2_6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555da239a_2_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79" name="Google Shape;79;g24555da239a_2_68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80" name="Google Shape;80;g24555da239a_2_6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1" name="Google Shape;81;g24555da239a_2_6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2" name="Google Shape;82;g24555da239a_2_6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55da239a_2_74"/>
          <p:cNvSpPr txBox="1"/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5" name="Google Shape;85;g24555da239a_2_74"/>
          <p:cNvSpPr txBox="1"/>
          <p:nvPr>
            <p:ph idx="1" type="body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86" name="Google Shape;86;g24555da239a_2_7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7" name="Google Shape;87;g24555da239a_2_7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8" name="Google Shape;88;g24555da239a_2_7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Icon Bullets Vertical">
  <p:cSld name="1_2 Icon Bullets Vertical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555da239a_2_80"/>
          <p:cNvSpPr/>
          <p:nvPr/>
        </p:nvSpPr>
        <p:spPr>
          <a:xfrm>
            <a:off x="8699143" y="223422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4555da239a_2_80"/>
          <p:cNvSpPr/>
          <p:nvPr/>
        </p:nvSpPr>
        <p:spPr>
          <a:xfrm>
            <a:off x="6288183" y="223422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4555da239a_2_80"/>
          <p:cNvSpPr/>
          <p:nvPr>
            <p:ph idx="2" type="pic"/>
          </p:nvPr>
        </p:nvSpPr>
        <p:spPr>
          <a:xfrm>
            <a:off x="6454143" y="2401123"/>
            <a:ext cx="929952" cy="929952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g24555da239a_2_80"/>
          <p:cNvSpPr/>
          <p:nvPr>
            <p:ph idx="3" type="pic"/>
          </p:nvPr>
        </p:nvSpPr>
        <p:spPr>
          <a:xfrm>
            <a:off x="8865103" y="2400187"/>
            <a:ext cx="929952" cy="929952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94" name="Google Shape;94;g24555da239a_2_80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95" name="Google Shape;95;g24555da239a_2_8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-140072" t="0"/>
              </a:stretch>
            </a:blip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24555da239a_2_80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24555da239a_2_80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g24555da239a_2_80"/>
            <p:cNvSpPr/>
            <p:nvPr/>
          </p:nvSpPr>
          <p:spPr>
            <a:xfrm>
              <a:off x="16303" y="6431945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g24555da239a_2_80"/>
          <p:cNvSpPr txBox="1"/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b="0" sz="2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00" name="Google Shape;100;g24555da239a_2_8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01" name="Google Shape;101;g24555da239a_2_8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02" name="Google Shape;102;g24555da239a_2_8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4555da239a_2_8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g24555da239a_2_80"/>
          <p:cNvSpPr txBox="1"/>
          <p:nvPr>
            <p:ph idx="1" type="body"/>
          </p:nvPr>
        </p:nvSpPr>
        <p:spPr>
          <a:xfrm>
            <a:off x="5756275" y="3785997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05" name="Google Shape;105;g24555da239a_2_80"/>
          <p:cNvSpPr txBox="1"/>
          <p:nvPr>
            <p:ph idx="4" type="body"/>
          </p:nvPr>
        </p:nvSpPr>
        <p:spPr>
          <a:xfrm>
            <a:off x="8167235" y="3785997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555da239a_2_97"/>
          <p:cNvSpPr txBox="1"/>
          <p:nvPr>
            <p:ph idx="1" type="body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  <a:defRPr b="0" sz="5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4555da239a_2_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g24555da239a_2_10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22" name="Google Shape;22;g24555da239a_2_1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3" name="Google Shape;23;g24555da239a_2_1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4" name="Google Shape;24;g24555da239a_2_1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Single Light Blue 1">
  <p:cSld name="01 - Single Light Blue 1">
    <p:bg>
      <p:bgPr>
        <a:solidFill>
          <a:srgbClr val="00287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4555da239a_2_16"/>
          <p:cNvSpPr/>
          <p:nvPr/>
        </p:nvSpPr>
        <p:spPr>
          <a:xfrm flipH="1" rot="10800000">
            <a:off x="-63348" y="-62933"/>
            <a:ext cx="12240800" cy="11396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24555da239a_2_16"/>
          <p:cNvSpPr txBox="1"/>
          <p:nvPr>
            <p:ph idx="12" type="sldNum"/>
          </p:nvPr>
        </p:nvSpPr>
        <p:spPr>
          <a:xfrm>
            <a:off x="11703000" y="6319233"/>
            <a:ext cx="489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g24555da239a_2_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2200" y="6340099"/>
            <a:ext cx="1320799" cy="39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4555da239a_2_16"/>
          <p:cNvSpPr txBox="1"/>
          <p:nvPr>
            <p:ph type="title"/>
          </p:nvPr>
        </p:nvSpPr>
        <p:spPr>
          <a:xfrm>
            <a:off x="55167" y="200"/>
            <a:ext cx="12051600" cy="1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Poppins"/>
              <a:buNone/>
              <a:defRPr b="1" sz="4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555da239a_2_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2" name="Google Shape;32;g24555da239a_2_21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3" name="Google Shape;33;g24555da239a_2_21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4" name="Google Shape;34;g24555da239a_2_2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5" name="Google Shape;35;g24555da239a_2_2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6" name="Google Shape;36;g24555da239a_2_2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4555da239a_2_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9" name="Google Shape;39;g24555da239a_2_28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g24555da239a_2_2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1" name="Google Shape;41;g24555da239a_2_2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2" name="Google Shape;42;g24555da239a_2_2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4555da239a_2_34"/>
          <p:cNvSpPr txBox="1"/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5" name="Google Shape;45;g24555da239a_2_34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g24555da239a_2_3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7" name="Google Shape;47;g24555da239a_2_3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8" name="Google Shape;48;g24555da239a_2_3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4555da239a_2_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1" name="Google Shape;51;g24555da239a_2_4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g24555da239a_2_40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53" name="Google Shape;53;g24555da239a_2_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g24555da239a_2_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55" name="Google Shape;55;g24555da239a_2_4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6" name="Google Shape;56;g24555da239a_2_4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7" name="Google Shape;57;g24555da239a_2_4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555da239a_2_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0" name="Google Shape;60;g24555da239a_2_4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1" name="Google Shape;61;g24555da239a_2_4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2" name="Google Shape;62;g24555da239a_2_4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555da239a_2_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5" name="Google Shape;65;g24555da239a_2_5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g24555da239a_2_5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g24555da239a_2_5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8" name="Google Shape;68;g24555da239a_2_5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69" name="Google Shape;69;g24555da239a_2_5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555da239a_2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555da239a_2_0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4555da239a_2_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4555da239a_2_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4555da239a_2_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hyperlink" Target="https://drive.google.com/drive/folders/1DW-5_XOcJUDG8ybV33QBWmvQJ2_1mxrf?usp=sharing" TargetMode="External"/><Relationship Id="rId5" Type="http://schemas.openxmlformats.org/officeDocument/2006/relationships/hyperlink" Target="https://drive.google.com/drive/folders/1DW-5_XOcJUDG8ybV33QBWmvQJ2_1mxrf?usp=sharing" TargetMode="External"/><Relationship Id="rId6" Type="http://schemas.openxmlformats.org/officeDocument/2006/relationships/image" Target="../media/image28.png"/><Relationship Id="rId7" Type="http://schemas.openxmlformats.org/officeDocument/2006/relationships/hyperlink" Target="https://drive.google.com/drive/folders/1DW-5_XOcJUDG8ybV33QBWmvQJ2_1mxrf?usp=sharing" TargetMode="External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QUpQT6aA87qm9D7T_LXMaRkaZY2guBN5/edit?usp=sharing&amp;ouid=110253526977291048066&amp;rtpof=true&amp;sd=true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hyperlink" Target="https://drive.google.com/drive/folders/1W7BfpCeA5I69i0sUze1PukD08kS2CFKx?usp=sharing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s://drive.google.com/drive/folders/1W7BfpCeA5I69i0sUze1PukD08kS2CFKx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hyperlink" Target="https://drive.google.com/drive/folders/1lbzle2wwDdRjnJNtmemTPJlI6dLLhw_K?usp=sharing" TargetMode="External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hyperlink" Target="https://docs.google.com/document/d/1TJvVw772DCUgK7oTT1PQCeylxBoZmwzG/edit?usp=sharing&amp;ouid=110253526977291048066&amp;rtpof=true&amp;sd=true" TargetMode="External"/><Relationship Id="rId6" Type="http://schemas.openxmlformats.org/officeDocument/2006/relationships/image" Target="../media/image33.png"/><Relationship Id="rId7" Type="http://schemas.openxmlformats.org/officeDocument/2006/relationships/hyperlink" Target="https://docs.google.com/document/d/1TJvVw772DCUgK7oTT1PQCeylxBoZmwzG/edit?usp=sharing&amp;ouid=110253526977291048066&amp;rtpof=true&amp;sd=true" TargetMode="External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555da239a_2_99"/>
          <p:cNvSpPr txBox="1"/>
          <p:nvPr/>
        </p:nvSpPr>
        <p:spPr>
          <a:xfrm>
            <a:off x="9" y="2008258"/>
            <a:ext cx="114126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Site Council (SSC)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Name 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Date:_____</a:t>
            </a:r>
            <a:endParaRPr b="1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text, clipart&#10;&#10;Description automatically generated" id="114" name="Google Shape;114;g24555da239a_2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0" y="225162"/>
            <a:ext cx="3167450" cy="9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4555da239a_2_99"/>
          <p:cNvSpPr txBox="1"/>
          <p:nvPr/>
        </p:nvSpPr>
        <p:spPr>
          <a:xfrm>
            <a:off x="0" y="4001345"/>
            <a:ext cx="66186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Consejo del Plantel Escolar(SSC)</a:t>
            </a:r>
            <a:endParaRPr b="1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Nombre de la Escuela</a:t>
            </a:r>
            <a:endParaRPr b="1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Fecha: ____________</a:t>
            </a:r>
            <a:endParaRPr b="1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" name="Google Shape;116;g24555da239a_2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1136" y="58962"/>
            <a:ext cx="1248047" cy="1286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4555da239a_2_99"/>
          <p:cNvSpPr txBox="1"/>
          <p:nvPr/>
        </p:nvSpPr>
        <p:spPr>
          <a:xfrm rot="-1293659">
            <a:off x="5502890" y="3719736"/>
            <a:ext cx="6266270" cy="1939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1" lang="en-US" sz="5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SSC / SPSA </a:t>
            </a:r>
            <a:endParaRPr b="1" i="1" sz="5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1" lang="en-US" sz="5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Deck Template</a:t>
            </a:r>
            <a:endParaRPr b="1" i="1" sz="5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24555da239a_2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487" y="285650"/>
            <a:ext cx="3586738" cy="2759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35d457d2d_0_12"/>
          <p:cNvSpPr txBox="1"/>
          <p:nvPr/>
        </p:nvSpPr>
        <p:spPr>
          <a:xfrm>
            <a:off x="7160325" y="505979"/>
            <a:ext cx="40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0" i="1" sz="32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g2935d457d2d_0_12"/>
          <p:cNvSpPr txBox="1"/>
          <p:nvPr/>
        </p:nvSpPr>
        <p:spPr>
          <a:xfrm>
            <a:off x="1427747" y="588942"/>
            <a:ext cx="285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text, clipart&#10;&#10;Description automatically generated" id="245" name="Google Shape;245;g2935d457d2d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935d457d2d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935d457d2d_0_12"/>
          <p:cNvSpPr txBox="1"/>
          <p:nvPr/>
        </p:nvSpPr>
        <p:spPr>
          <a:xfrm>
            <a:off x="191825" y="1204550"/>
            <a:ext cx="54930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SSC agendas must include: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review of the School Plan for Student Achievement with relevant data at each meeting</a:t>
            </a:r>
            <a:endParaRPr sz="2300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related to program and/or budget changes</a:t>
            </a:r>
            <a:endParaRPr sz="2300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review/evaluation of School Plan for Student Achievement advice from ELAC (should be submitted in writing and read to members)</a:t>
            </a:r>
            <a:endParaRPr sz="2300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 to ELAC advice at the next SSC meeting within 30 days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935d457d2d_0_12"/>
          <p:cNvSpPr txBox="1"/>
          <p:nvPr/>
        </p:nvSpPr>
        <p:spPr>
          <a:xfrm>
            <a:off x="5802925" y="1204550"/>
            <a:ext cx="62766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Las agendas del SSC deben incluir:</a:t>
            </a:r>
            <a:b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23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2300"/>
              <a:buFont typeface="Arial"/>
              <a:buChar char="●"/>
            </a:pP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Una revisión del Plan Escolar para el Aprovechamiento Estudiantil con datos relevantes en cada reunión</a:t>
            </a:r>
            <a:endParaRPr i="1" sz="2300">
              <a:solidFill>
                <a:srgbClr val="00237A"/>
              </a:solidFill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2300"/>
              <a:buFont typeface="Arial"/>
              <a:buChar char="●"/>
            </a:pP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Los asuntos relacionados a los programas y/o cambios en el presupuesto</a:t>
            </a:r>
            <a:endParaRPr i="1" sz="2300">
              <a:solidFill>
                <a:srgbClr val="00237A"/>
              </a:solidFill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2300"/>
              <a:buFont typeface="Arial"/>
              <a:buChar char="●"/>
            </a:pP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Revisión/evaluación anual del Plan Escolar para el Aprovechamiento Estudiantil Sugerencias del ELAC para el Aprovechamiento (deben presentarse por escrito y leerse para los miembros)</a:t>
            </a:r>
            <a:endParaRPr i="1" sz="2300">
              <a:solidFill>
                <a:srgbClr val="00237A"/>
              </a:solidFill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2300"/>
              <a:buFont typeface="Arial"/>
              <a:buChar char="●"/>
            </a:pP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Respuesta a las sugerencias del ELAC en la próxima reunión de SSC</a:t>
            </a:r>
            <a:r>
              <a:rPr i="1" lang="en-US" sz="2300">
                <a:solidFill>
                  <a:srgbClr val="00237A"/>
                </a:solidFill>
              </a:rPr>
              <a:t> </a:t>
            </a:r>
            <a:r>
              <a:rPr b="0" i="1" lang="en-US" sz="23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dentro de un plazo de 30 días.</a:t>
            </a:r>
            <a:r>
              <a:rPr b="0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935d457d2d_0_12"/>
          <p:cNvSpPr txBox="1"/>
          <p:nvPr/>
        </p:nvSpPr>
        <p:spPr>
          <a:xfrm>
            <a:off x="2322000" y="85450"/>
            <a:ext cx="7548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**This slide is only for the designee in preparation for the SSC meeting.</a:t>
            </a:r>
            <a:endParaRPr b="1" i="0" sz="1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clipart&#10;&#10;Description automatically generated" id="255" name="Google Shape;255;g2935d457d2d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935d457d2d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935d457d2d_0_33"/>
          <p:cNvSpPr txBox="1"/>
          <p:nvPr/>
        </p:nvSpPr>
        <p:spPr>
          <a:xfrm>
            <a:off x="1843725" y="85450"/>
            <a:ext cx="92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*This slide is only for the designee in preparation for the SSC meeting.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**Use the SSC Year at a Glance and School Site Council Syllabus drive your agenda and meetings.</a:t>
            </a:r>
            <a:endParaRPr b="1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2935d457d2d_0_3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872" y="938467"/>
            <a:ext cx="3305551" cy="54316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9" name="Google Shape;259;g2935d457d2d_0_3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84387" y="1372250"/>
            <a:ext cx="3305551" cy="4910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g2935d457d2d_0_3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99325" y="1897825"/>
            <a:ext cx="3561250" cy="4720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935d457d2d_0_33"/>
          <p:cNvSpPr txBox="1"/>
          <p:nvPr/>
        </p:nvSpPr>
        <p:spPr>
          <a:xfrm rot="-1885258">
            <a:off x="4247304" y="1257505"/>
            <a:ext cx="3604106" cy="1539164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These documents are hyperlinked. Make them yours by going to FILE-MAKE A COPY.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4555da239a_2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0812" y="177729"/>
            <a:ext cx="1585089" cy="116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4555da239a_2_208"/>
          <p:cNvSpPr txBox="1"/>
          <p:nvPr/>
        </p:nvSpPr>
        <p:spPr>
          <a:xfrm>
            <a:off x="7200900" y="322929"/>
            <a:ext cx="406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Juramento a la Bandera</a:t>
            </a:r>
            <a:endParaRPr b="0" i="1" sz="32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g24555da239a_2_208"/>
          <p:cNvSpPr txBox="1"/>
          <p:nvPr/>
        </p:nvSpPr>
        <p:spPr>
          <a:xfrm>
            <a:off x="1427747" y="354367"/>
            <a:ext cx="285215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Pledge of Allegiance 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g24555da239a_2_208"/>
          <p:cNvSpPr txBox="1"/>
          <p:nvPr/>
        </p:nvSpPr>
        <p:spPr>
          <a:xfrm>
            <a:off x="6797840" y="1952275"/>
            <a:ext cx="49854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Prometo lealtad a la bandera de los estados Unidos de América y a la Republica que representa, una Nación ante Dios, indivisible con Libertad y justicia para todos.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4555da239a_2_208"/>
          <p:cNvSpPr txBox="1"/>
          <p:nvPr/>
        </p:nvSpPr>
        <p:spPr>
          <a:xfrm>
            <a:off x="574041" y="2026920"/>
            <a:ext cx="4734560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 pledge allegiance to the flag of the United States of America and to the Republic for which it stands, one nation under God, indivisible, with liberty and justice for all.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72" name="Google Shape;272;g24555da239a_2_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4555da239a_2_2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in a room&#10;&#10;Description automatically generated" id="278" name="Google Shape;278;g24555da239a_2_217"/>
          <p:cNvPicPr preferRelativeResize="0"/>
          <p:nvPr/>
        </p:nvPicPr>
        <p:blipFill rotWithShape="1">
          <a:blip r:embed="rId3">
            <a:alphaModFix/>
          </a:blip>
          <a:srcRect b="0" l="8241" r="9544" t="0"/>
          <a:stretch/>
        </p:blipFill>
        <p:spPr>
          <a:xfrm>
            <a:off x="3309175" y="1176800"/>
            <a:ext cx="5938937" cy="5417820"/>
          </a:xfrm>
          <a:custGeom>
            <a:rect b="b" l="l" r="r" t="t"/>
            <a:pathLst>
              <a:path extrusionOk="0" h="6858000" w="7517642">
                <a:moveTo>
                  <a:pt x="2404120" y="0"/>
                </a:moveTo>
                <a:lnTo>
                  <a:pt x="5062635" y="0"/>
                </a:lnTo>
                <a:lnTo>
                  <a:pt x="5231920" y="54469"/>
                </a:lnTo>
                <a:cubicBezTo>
                  <a:pt x="5404846" y="116180"/>
                  <a:pt x="5551789" y="181388"/>
                  <a:pt x="5657871" y="243600"/>
                </a:cubicBezTo>
                <a:cubicBezTo>
                  <a:pt x="6254229" y="619238"/>
                  <a:pt x="7250065" y="1688206"/>
                  <a:pt x="7449045" y="2621666"/>
                </a:cubicBezTo>
                <a:cubicBezTo>
                  <a:pt x="7648026" y="3555126"/>
                  <a:pt x="7403644" y="5149695"/>
                  <a:pt x="6851752" y="5844361"/>
                </a:cubicBezTo>
                <a:cubicBezTo>
                  <a:pt x="6558436" y="6222301"/>
                  <a:pt x="5938798" y="6549411"/>
                  <a:pt x="5264710" y="6780863"/>
                </a:cubicBezTo>
                <a:lnTo>
                  <a:pt x="5025666" y="6858000"/>
                </a:lnTo>
                <a:lnTo>
                  <a:pt x="2246902" y="6858000"/>
                </a:lnTo>
                <a:lnTo>
                  <a:pt x="2181462" y="6828494"/>
                </a:lnTo>
                <a:cubicBezTo>
                  <a:pt x="1547755" y="6523684"/>
                  <a:pt x="985481" y="6067866"/>
                  <a:pt x="718330" y="5788081"/>
                </a:cubicBezTo>
                <a:cubicBezTo>
                  <a:pt x="396169" y="5442658"/>
                  <a:pt x="31714" y="4014338"/>
                  <a:pt x="0" y="2911805"/>
                </a:cubicBezTo>
                <a:cubicBezTo>
                  <a:pt x="231792" y="2126290"/>
                  <a:pt x="426361" y="1259883"/>
                  <a:pt x="979712" y="668642"/>
                </a:cubicBezTo>
                <a:cubicBezTo>
                  <a:pt x="1423432" y="434007"/>
                  <a:pt x="1827518" y="226759"/>
                  <a:pt x="2218136" y="693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9" name="Google Shape;279;g24555da239a_2_217"/>
          <p:cNvSpPr txBox="1"/>
          <p:nvPr/>
        </p:nvSpPr>
        <p:spPr>
          <a:xfrm>
            <a:off x="255650" y="4265900"/>
            <a:ext cx="3473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</a:t>
            </a:r>
            <a:r>
              <a:rPr b="1" lang="en-US" sz="4800">
                <a:solidFill>
                  <a:schemeClr val="dk1"/>
                </a:solidFill>
              </a:rPr>
              <a:t>m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4555da239a_2_217"/>
          <p:cNvSpPr txBox="1"/>
          <p:nvPr/>
        </p:nvSpPr>
        <p:spPr>
          <a:xfrm>
            <a:off x="7804700" y="938475"/>
            <a:ext cx="4113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Comentario Publico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81" name="Google Shape;281;g24555da239a_2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555da239a_2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555da239a_2_238"/>
          <p:cNvSpPr/>
          <p:nvPr/>
        </p:nvSpPr>
        <p:spPr>
          <a:xfrm flipH="1">
            <a:off x="521144" y="911116"/>
            <a:ext cx="687753" cy="571096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g24555da239a_2_238"/>
          <p:cNvSpPr/>
          <p:nvPr/>
        </p:nvSpPr>
        <p:spPr>
          <a:xfrm flipH="1">
            <a:off x="0" y="1370435"/>
            <a:ext cx="527225" cy="5251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g24555da239a_2_238"/>
          <p:cNvSpPr/>
          <p:nvPr/>
        </p:nvSpPr>
        <p:spPr>
          <a:xfrm flipH="1">
            <a:off x="759427" y="1064992"/>
            <a:ext cx="409371" cy="552141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g24555da239a_2_238"/>
          <p:cNvSpPr/>
          <p:nvPr/>
        </p:nvSpPr>
        <p:spPr>
          <a:xfrm>
            <a:off x="827265" y="1199956"/>
            <a:ext cx="3855900" cy="52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g24555da239a_2_238"/>
          <p:cNvSpPr txBox="1"/>
          <p:nvPr>
            <p:ph type="title"/>
          </p:nvPr>
        </p:nvSpPr>
        <p:spPr>
          <a:xfrm>
            <a:off x="1163812" y="1624535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oppins"/>
              <a:buNone/>
            </a:pP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Roll Call</a:t>
            </a:r>
            <a:br>
              <a:rPr b="1" lang="en-US" sz="2500"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Establishment of Quorum</a:t>
            </a:r>
            <a:endParaRPr/>
          </a:p>
        </p:txBody>
      </p:sp>
      <p:sp>
        <p:nvSpPr>
          <p:cNvPr id="293" name="Google Shape;293;g24555da239a_2_238"/>
          <p:cNvSpPr txBox="1"/>
          <p:nvPr/>
        </p:nvSpPr>
        <p:spPr>
          <a:xfrm>
            <a:off x="1393635" y="3528295"/>
            <a:ext cx="2890499" cy="177184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Poppins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Pasar Lista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Poppins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Establecimiento de quorum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4555da239a_2_2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543" y="1217108"/>
            <a:ext cx="6541272" cy="521733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text, clipart&#10;&#10;Description automatically generated" id="295" name="Google Shape;295;g24555da239a_2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4555da239a_2_2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555da239a_2_238"/>
          <p:cNvSpPr txBox="1"/>
          <p:nvPr/>
        </p:nvSpPr>
        <p:spPr>
          <a:xfrm rot="-1885258">
            <a:off x="4247304" y="1257505"/>
            <a:ext cx="3604106" cy="1539164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These documents are hyperlinked. Make them yours by going to FILE-MAKE A COPY.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555da239a_2_250"/>
          <p:cNvSpPr txBox="1"/>
          <p:nvPr/>
        </p:nvSpPr>
        <p:spPr>
          <a:xfrm>
            <a:off x="428456" y="522984"/>
            <a:ext cx="435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Approval of SSC Minutes/Notes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4555da239a_2_250"/>
          <p:cNvSpPr txBox="1"/>
          <p:nvPr/>
        </p:nvSpPr>
        <p:spPr>
          <a:xfrm>
            <a:off x="6877937" y="522976"/>
            <a:ext cx="432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00237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Aprobación de Actas/Notas</a:t>
            </a:r>
            <a:r>
              <a:rPr b="1" i="0" lang="en-US" sz="1900" u="none" cap="none" strike="noStrike">
                <a:solidFill>
                  <a:srgbClr val="0070C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b="0" i="0" sz="1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tack of paper with lined paper and check marks&#10;&#10;Description automatically generated" id="305" name="Google Shape;305;g24555da239a_2_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7775" y="178818"/>
            <a:ext cx="1348025" cy="1433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06" name="Google Shape;306;g24555da239a_2_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4555da239a_2_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4555da239a_2_25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175" y="1076900"/>
            <a:ext cx="4291750" cy="522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g24555da239a_2_25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3425" y="1076900"/>
            <a:ext cx="4329326" cy="5226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" name="Google Shape;310;g24555da239a_2_250"/>
          <p:cNvSpPr txBox="1"/>
          <p:nvPr/>
        </p:nvSpPr>
        <p:spPr>
          <a:xfrm rot="-1885258">
            <a:off x="4247304" y="1257505"/>
            <a:ext cx="3604106" cy="1539164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These documents are hyperlinked. Make them yours by going to FILE-MAKE A COPY.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555da239a_2_260"/>
          <p:cNvSpPr/>
          <p:nvPr/>
        </p:nvSpPr>
        <p:spPr>
          <a:xfrm flipH="1">
            <a:off x="521144" y="911116"/>
            <a:ext cx="687753" cy="571096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g24555da239a_2_260"/>
          <p:cNvSpPr/>
          <p:nvPr/>
        </p:nvSpPr>
        <p:spPr>
          <a:xfrm flipH="1">
            <a:off x="0" y="1370435"/>
            <a:ext cx="527225" cy="5251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g24555da239a_2_260"/>
          <p:cNvSpPr/>
          <p:nvPr/>
        </p:nvSpPr>
        <p:spPr>
          <a:xfrm flipH="1">
            <a:off x="800164" y="643467"/>
            <a:ext cx="409371" cy="5521413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g24555da239a_2_260"/>
          <p:cNvSpPr/>
          <p:nvPr/>
        </p:nvSpPr>
        <p:spPr>
          <a:xfrm>
            <a:off x="795528" y="644381"/>
            <a:ext cx="3856024" cy="5251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g24555da239a_2_260"/>
          <p:cNvSpPr txBox="1"/>
          <p:nvPr>
            <p:ph type="title"/>
          </p:nvPr>
        </p:nvSpPr>
        <p:spPr>
          <a:xfrm>
            <a:off x="1163812" y="1624535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oppins"/>
              <a:buNone/>
            </a:pP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Motion regarding Approval of SSC Minutes/Notes &amp; Other Motions</a:t>
            </a:r>
            <a:endParaRPr/>
          </a:p>
        </p:txBody>
      </p:sp>
      <p:sp>
        <p:nvSpPr>
          <p:cNvPr id="321" name="Google Shape;321;g24555da239a_2_260"/>
          <p:cNvSpPr txBox="1"/>
          <p:nvPr/>
        </p:nvSpPr>
        <p:spPr>
          <a:xfrm>
            <a:off x="1208596" y="3973567"/>
            <a:ext cx="3403159" cy="1677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Poppins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Moción acerca de Aprobación de Actas/Notas de SSC y otras mociones 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322" name="Google Shape;322;g24555da239a_2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4555da239a_2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4555da239a_2_26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3325" y="1230500"/>
            <a:ext cx="6722326" cy="52516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4555da239a_2_260"/>
          <p:cNvSpPr txBox="1"/>
          <p:nvPr/>
        </p:nvSpPr>
        <p:spPr>
          <a:xfrm rot="-1885258">
            <a:off x="4247304" y="1257505"/>
            <a:ext cx="3604106" cy="1539164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These documents are hyperlinked. Make them yours by going to FILE-MAKE A COPY.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555da239a_2_50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4555da239a_2_504"/>
          <p:cNvSpPr txBox="1"/>
          <p:nvPr>
            <p:ph idx="12" type="sldNum"/>
          </p:nvPr>
        </p:nvSpPr>
        <p:spPr>
          <a:xfrm>
            <a:off x="10591800" y="6356349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32" name="Google Shape;332;g24555da239a_2_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4555da239a_2_5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4555da239a_2_504"/>
          <p:cNvSpPr txBox="1"/>
          <p:nvPr/>
        </p:nvSpPr>
        <p:spPr>
          <a:xfrm>
            <a:off x="5852300" y="1133775"/>
            <a:ext cx="63366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Actualización del Director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4555da239a_2_504"/>
          <p:cNvSpPr txBox="1"/>
          <p:nvPr/>
        </p:nvSpPr>
        <p:spPr>
          <a:xfrm>
            <a:off x="84500" y="1133775"/>
            <a:ext cx="5767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Principal’s Update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g24555da239a_2_504"/>
          <p:cNvSpPr txBox="1"/>
          <p:nvPr/>
        </p:nvSpPr>
        <p:spPr>
          <a:xfrm>
            <a:off x="181550" y="6074975"/>
            <a:ext cx="80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2f23e126d_1_5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92f23e126d_1_54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43" name="Google Shape;343;g292f23e126d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92f23e126d_1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92f23e126d_1_54"/>
          <p:cNvSpPr txBox="1"/>
          <p:nvPr/>
        </p:nvSpPr>
        <p:spPr>
          <a:xfrm>
            <a:off x="5852300" y="938475"/>
            <a:ext cx="6336600" cy="4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Asuntos pendientes </a:t>
            </a:r>
            <a:r>
              <a:rPr b="1" i="1" lang="en-US" sz="36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(Asunto de acción, si el asunto requiere votación) </a:t>
            </a:r>
            <a:br>
              <a:rPr b="1" i="1" lang="en-US" sz="36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-US" sz="36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92f23e126d_1_54"/>
          <p:cNvSpPr txBox="1"/>
          <p:nvPr/>
        </p:nvSpPr>
        <p:spPr>
          <a:xfrm>
            <a:off x="84500" y="938475"/>
            <a:ext cx="57678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Unfinished Business </a:t>
            </a:r>
            <a:r>
              <a:rPr b="1" i="0" lang="en-US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(Action Item, </a:t>
            </a:r>
            <a:r>
              <a:rPr b="1" i="1" lang="en-US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items require vote</a:t>
            </a:r>
            <a:r>
              <a:rPr b="1" i="0" lang="en-US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b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g292f23e126d_1_54"/>
          <p:cNvSpPr txBox="1"/>
          <p:nvPr/>
        </p:nvSpPr>
        <p:spPr>
          <a:xfrm>
            <a:off x="181550" y="6074975"/>
            <a:ext cx="80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a0e3714f19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a0e3714f19_0_0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54" name="Google Shape;354;g2a0e3714f1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a0e3714f1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a0e3714f19_0_0"/>
          <p:cNvSpPr txBox="1"/>
          <p:nvPr/>
        </p:nvSpPr>
        <p:spPr>
          <a:xfrm>
            <a:off x="5852300" y="885950"/>
            <a:ext cx="6336600" cy="6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Presentación(es)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Escolar para el Rendimiento Estudiantil (SPSA) 2024-2025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Presupuesto Escolar 7S046 Título I 2024-2025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Presupuesto Escolar  7E046 Título I para la Participación de Padres y Familias 2024-2025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Presupuesto MMED 2024-2025 7T197 Plaza asignada de Asesor MMAL o Asesor EL </a:t>
            </a: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(si corresponde)</a:t>
            </a:r>
            <a:endParaRPr sz="20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Presupuesto CSI 7T691 2024-2025 (si corresponde)</a:t>
            </a:r>
            <a:endParaRPr sz="20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Presupuesto Coll &amp; Career Coach 7T124 2024-2025 (si corresponde)</a:t>
            </a:r>
            <a:endParaRPr sz="20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de Contingencia 2024-2025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(opcional, PERO muy recomendado)</a:t>
            </a:r>
            <a:endParaRPr sz="28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a0e3714f19_0_0"/>
          <p:cNvSpPr txBox="1"/>
          <p:nvPr/>
        </p:nvSpPr>
        <p:spPr>
          <a:xfrm>
            <a:off x="84500" y="885950"/>
            <a:ext cx="5767800" cy="53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Presentation(s)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School Plan for Student Achievement (SPSA)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7S046 School Title I Budget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7E046 School Title I Parent and Family Engagement Budget</a:t>
            </a:r>
            <a:endParaRPr sz="2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MMED 7T197</a:t>
            </a:r>
            <a:r>
              <a:rPr lang="en-US" sz="11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i="1"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MMAL Coach</a:t>
            </a: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or EL Advisor position (if applicable)</a:t>
            </a:r>
            <a:endParaRPr sz="20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CSI 7T691 Budget (if applicable)</a:t>
            </a:r>
            <a:endParaRPr sz="20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Poppins SemiBold"/>
              <a:buAutoNum type="arabicPeriod"/>
            </a:pPr>
            <a:r>
              <a:rPr lang="en-US" sz="18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Coll &amp; Career Coach 7T124 Budget (if applicable)</a:t>
            </a:r>
            <a:endParaRPr sz="18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Poppins SemiBold"/>
              <a:buAutoNum type="arabicPeriod"/>
            </a:pPr>
            <a:r>
              <a:rPr lang="en-US" sz="20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Contingency Plan for the Council’s consideration </a:t>
            </a: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(optional, BUT highly recommended)</a:t>
            </a:r>
            <a:endParaRPr sz="28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g2a0e3714f19_0_0"/>
          <p:cNvSpPr txBox="1"/>
          <p:nvPr/>
        </p:nvSpPr>
        <p:spPr>
          <a:xfrm>
            <a:off x="181700" y="6356350"/>
            <a:ext cx="1200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 Feel free to add a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n individual slide for each of the numbered items above.</a:t>
            </a:r>
            <a:endParaRPr b="1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4555da239a_2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4129" y="6335059"/>
            <a:ext cx="584947" cy="5849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555da239a_2_110"/>
          <p:cNvSpPr txBox="1"/>
          <p:nvPr/>
        </p:nvSpPr>
        <p:spPr>
          <a:xfrm>
            <a:off x="0" y="157000"/>
            <a:ext cx="12192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Welcome</a:t>
            </a:r>
            <a:endParaRPr b="1" i="0" sz="4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Bienvenidos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4555da239a_2_11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000">
                <a:solidFill>
                  <a:srgbClr val="0E57C4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1000">
              <a:solidFill>
                <a:srgbClr val="ACCBF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mug&#10;&#10;Description generated with very high confidence" id="127" name="Google Shape;127;g24555da239a_2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140" y="3146165"/>
            <a:ext cx="1668925" cy="204273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mug&#10;&#10;Description generated with very high confidence" id="128" name="Google Shape;128;g24555da239a_2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2957" y="3152113"/>
            <a:ext cx="1668925" cy="204273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mug&#10;&#10;Description generated with very high confidence" id="129" name="Google Shape;129;g24555da239a_2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7168" y="3152113"/>
            <a:ext cx="1668925" cy="20258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mug&#10;&#10;Description generated with very high confidence" id="130" name="Google Shape;130;g24555da239a_2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844" y="3138468"/>
            <a:ext cx="1668925" cy="20533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g24555da239a_2_110"/>
          <p:cNvSpPr txBox="1"/>
          <p:nvPr/>
        </p:nvSpPr>
        <p:spPr>
          <a:xfrm>
            <a:off x="390440" y="5911551"/>
            <a:ext cx="110128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Leadership Team /</a:t>
            </a:r>
            <a:r>
              <a:rPr b="1" i="0" lang="en-US" sz="2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Equipo de Liderazgo Escolar</a:t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g24555da239a_2_110"/>
          <p:cNvSpPr txBox="1"/>
          <p:nvPr/>
        </p:nvSpPr>
        <p:spPr>
          <a:xfrm>
            <a:off x="326551" y="1844283"/>
            <a:ext cx="19642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Principal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    Director(a)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4555da239a_2_110"/>
          <p:cNvSpPr txBox="1"/>
          <p:nvPr/>
        </p:nvSpPr>
        <p:spPr>
          <a:xfrm>
            <a:off x="2690557" y="1806629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 Body President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Presidente Estudiantil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4555da239a_2_110"/>
          <p:cNvSpPr txBox="1"/>
          <p:nvPr/>
        </p:nvSpPr>
        <p:spPr>
          <a:xfrm>
            <a:off x="7482993" y="1784161"/>
            <a:ext cx="205816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Title I Designee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Designada(o) del Programa  Título I 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4555da239a_2_110"/>
          <p:cNvSpPr txBox="1"/>
          <p:nvPr/>
        </p:nvSpPr>
        <p:spPr>
          <a:xfrm>
            <a:off x="5038572" y="1778001"/>
            <a:ext cx="186266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Community Representative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Representante de Comunidad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mug&#10;&#10;Description generated with very high confidence" id="136" name="Google Shape;136;g24555da239a_2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0972" y="3152113"/>
            <a:ext cx="1668925" cy="202580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g24555da239a_2_110"/>
          <p:cNvSpPr txBox="1"/>
          <p:nvPr/>
        </p:nvSpPr>
        <p:spPr>
          <a:xfrm>
            <a:off x="9479667" y="1778001"/>
            <a:ext cx="252328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English Learner Program Designee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Designada(o) del Programa de Aprendices de Inglés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4555da239a_2_110"/>
          <p:cNvSpPr txBox="1"/>
          <p:nvPr/>
        </p:nvSpPr>
        <p:spPr>
          <a:xfrm>
            <a:off x="841003" y="5219964"/>
            <a:ext cx="93016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4555da239a_2_110"/>
          <p:cNvSpPr txBox="1"/>
          <p:nvPr/>
        </p:nvSpPr>
        <p:spPr>
          <a:xfrm>
            <a:off x="8204761" y="5205912"/>
            <a:ext cx="93016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4555da239a_2_110"/>
          <p:cNvSpPr txBox="1"/>
          <p:nvPr/>
        </p:nvSpPr>
        <p:spPr>
          <a:xfrm>
            <a:off x="5514603" y="5254760"/>
            <a:ext cx="93016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4555da239a_2_110"/>
          <p:cNvSpPr txBox="1"/>
          <p:nvPr/>
        </p:nvSpPr>
        <p:spPr>
          <a:xfrm>
            <a:off x="3119573" y="5254760"/>
            <a:ext cx="93016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4555da239a_2_110"/>
          <p:cNvSpPr txBox="1"/>
          <p:nvPr/>
        </p:nvSpPr>
        <p:spPr>
          <a:xfrm>
            <a:off x="10258768" y="5201453"/>
            <a:ext cx="93016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43" name="Google Shape;143;g24555da239a_2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50" y="225162"/>
            <a:ext cx="3167450" cy="9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4555da239a_2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1136" y="58962"/>
            <a:ext cx="1248047" cy="128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2f23e126d_1_4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92f23e126d_1_45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65" name="Google Shape;365;g292f23e126d_1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92f23e126d_1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92f23e126d_1_45"/>
          <p:cNvSpPr txBox="1"/>
          <p:nvPr/>
        </p:nvSpPr>
        <p:spPr>
          <a:xfrm>
            <a:off x="5852300" y="671500"/>
            <a:ext cx="63366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Asuntos Nuevos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Revisar y responder a las recomendaciones de ELAC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Plan Escolar para el Rendimiento Estudiantil (SPSA) 2024-2024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Presupuesto Escolar Título I 7S046 2024-2025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 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(Asegurarse de discutir sobre un plan de contingencia en caso que la PFV no fuera suficiente en caso de un imprevisto- por ejemplo, una alza en el costo de beneficios para el personal)</a:t>
            </a:r>
            <a:endParaRPr sz="15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Presupuesto Escolar Título I 7E046 para la Paraticipación de Padres y Familias 2024-2025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 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presupuesto MMED 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7T197 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2023-2024 </a:t>
            </a:r>
            <a:r>
              <a:rPr i="1"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MMAL Coach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(si aplicara)</a:t>
            </a:r>
            <a:r>
              <a:rPr lang="en-US" sz="1500">
                <a:solidFill>
                  <a:srgbClr val="38562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presupuesto CSI 7T691 2024-2025 plaza CSI 7T691 (si aplicara)</a:t>
            </a:r>
            <a:r>
              <a:rPr lang="en-US" sz="1500">
                <a:solidFill>
                  <a:srgbClr val="38562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del presupuesto Coll &amp; Career Coach 7T124 2024-2025 (si corresponde) 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6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Aprobación de un Plan de Contingencia 2024-2025 </a:t>
            </a: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(opcional, PERO muy recomendado hagan tanto la *escasez como el **exceso)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6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Asunto a Tratar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20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92f23e126d_1_45"/>
          <p:cNvSpPr txBox="1"/>
          <p:nvPr/>
        </p:nvSpPr>
        <p:spPr>
          <a:xfrm>
            <a:off x="84500" y="671500"/>
            <a:ext cx="57678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New Business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latin typeface="Poppins SemiBold"/>
                <a:ea typeface="Poppins SemiBold"/>
                <a:cs typeface="Poppins SemiBold"/>
                <a:sym typeface="Poppins SemiBold"/>
              </a:rPr>
              <a:t>Review and Respond to ELAC Recommendations</a:t>
            </a:r>
            <a:r>
              <a:rPr lang="en-US" sz="1500">
                <a:solidFill>
                  <a:srgbClr val="00FF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500">
                <a:solidFill>
                  <a:srgbClr val="38761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38761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 Item</a:t>
            </a:r>
            <a:r>
              <a:rPr lang="en-US" sz="1500">
                <a:solidFill>
                  <a:srgbClr val="38761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38761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latin typeface="Poppins SemiBold"/>
                <a:ea typeface="Poppins SemiBold"/>
                <a:cs typeface="Poppins SemiBold"/>
                <a:sym typeface="Poppins SemiBold"/>
              </a:rPr>
              <a:t>Approval of 2024-2025 School Plan for Student Achievement (SPSA)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 Item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latin typeface="Poppins SemiBold"/>
                <a:ea typeface="Poppins SemiBold"/>
                <a:cs typeface="Poppins SemiBold"/>
                <a:sym typeface="Poppins SemiBold"/>
              </a:rPr>
              <a:t>Approval of 2024-2025 S046 School Title I Budget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 Item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(Be sure to discuss a contingency plan in case the PFV is not sufficient in the event of an unforeseen event - for example, an increase in the cost of benefits for staff)</a:t>
            </a:r>
            <a:endParaRPr sz="150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AutoNum type="arabicPeriod"/>
            </a:pPr>
            <a:r>
              <a:rPr lang="en-US" sz="1500">
                <a:latin typeface="Poppins SemiBold"/>
                <a:ea typeface="Poppins SemiBold"/>
                <a:cs typeface="Poppins SemiBold"/>
                <a:sym typeface="Poppins SemiBold"/>
              </a:rPr>
              <a:t>Approval of 2024-2025 E046 School Title I Parent and Family Engagement Budget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(Action Item)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Approval of 2024-2025 MMED Budget 7T197 allocated </a:t>
            </a:r>
            <a:r>
              <a:rPr i="1"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MMAL Coach</a:t>
            </a: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or EL Advisor position (if applicable)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Approval of 2024-2025 CSI 7T691 Budget allocated CSI 7T691 Budget (if applicable)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Approval of the 2024-2025 Coll &amp; Career Coach 7T124 Budget (if applicable) 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5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</a:t>
            </a:r>
            <a:r>
              <a:rPr lang="en-US" sz="15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sz="15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oppins SemiBold"/>
              <a:buAutoNum type="arabicPeriod"/>
            </a:pPr>
            <a:r>
              <a:rPr lang="en-US" sz="15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Approval of a 2024-2025 Contingency Plan </a:t>
            </a:r>
            <a:r>
              <a:rPr b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(optional, BUT highly recommended you do both the *shortage and **overage)</a:t>
            </a:r>
            <a:r>
              <a:rPr b="1" lang="en-US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</a:t>
            </a:r>
            <a:r>
              <a:rPr lang="en-US" sz="1600" cap="small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</a:t>
            </a:r>
            <a:r>
              <a:rPr lang="en-US" sz="1600">
                <a:solidFill>
                  <a:srgbClr val="6AA8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  <a:endParaRPr b="1"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AA8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9" name="Google Shape;369;g292f23e126d_1_45"/>
          <p:cNvSpPr txBox="1"/>
          <p:nvPr/>
        </p:nvSpPr>
        <p:spPr>
          <a:xfrm>
            <a:off x="0" y="6228850"/>
            <a:ext cx="121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 Feel free to add an individual slide for each of the numbered items above.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2f23e126d_1_67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92f23e126d_1_67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76" name="Google Shape;376;g292f23e126d_1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92f23e126d_1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92f23e126d_1_67"/>
          <p:cNvSpPr txBox="1"/>
          <p:nvPr/>
        </p:nvSpPr>
        <p:spPr>
          <a:xfrm>
            <a:off x="5852300" y="938475"/>
            <a:ext cx="6336600" cy="4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Recomendaciones para la Agenda/Sigiuente Reunion (Asuntos de acción) </a:t>
            </a:r>
            <a:b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36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			</a:t>
            </a:r>
            <a: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92f23e126d_1_67"/>
          <p:cNvSpPr txBox="1"/>
          <p:nvPr/>
        </p:nvSpPr>
        <p:spPr>
          <a:xfrm>
            <a:off x="84500" y="938475"/>
            <a:ext cx="5767800" cy="3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Recommendations/Next Meeting (Action Item) </a:t>
            </a:r>
            <a:b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e0c67bc13_0_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8e0c67bc13_0_2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86" name="Google Shape;386;g28e0c67bc13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8e0c67bc13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28e0c67bc13_0_2"/>
          <p:cNvSpPr txBox="1"/>
          <p:nvPr/>
        </p:nvSpPr>
        <p:spPr>
          <a:xfrm>
            <a:off x="5852350" y="938475"/>
            <a:ext cx="6336600" cy="3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en-US" sz="4000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Recursos</a:t>
            </a:r>
            <a:endParaRPr i="1" sz="4000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en-US" sz="4000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				 			</a:t>
            </a:r>
            <a:endParaRPr i="1" sz="4000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4000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	 Folletos</a:t>
            </a:r>
            <a:endParaRPr i="1" sz="4000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4000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 Enlaces web</a:t>
            </a:r>
            <a:endParaRPr i="1" sz="4000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4000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Otro</a:t>
            </a:r>
            <a:endParaRPr b="1" i="1" sz="3600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8e0c67bc13_0_2"/>
          <p:cNvSpPr txBox="1"/>
          <p:nvPr/>
        </p:nvSpPr>
        <p:spPr>
          <a:xfrm>
            <a:off x="195550" y="938475"/>
            <a:ext cx="56568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Resources</a:t>
            </a:r>
            <a:endParaRPr b="1" i="0" sz="3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				 				</a:t>
            </a:r>
            <a:endParaRPr i="0" sz="3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oppins SemiBold"/>
              <a:buAutoNum type="arabicPeriod"/>
            </a:pPr>
            <a:r>
              <a:rPr i="0" lang="en-US" sz="39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Handouts</a:t>
            </a:r>
            <a:endParaRPr i="0" sz="3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oppins SemiBold"/>
              <a:buAutoNum type="arabicPeriod"/>
            </a:pPr>
            <a:r>
              <a:rPr i="0" lang="en-US" sz="39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Web Links</a:t>
            </a:r>
            <a:endParaRPr i="0" sz="3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oppins SemiBold"/>
              <a:buAutoNum type="arabicPeriod"/>
            </a:pPr>
            <a:r>
              <a:rPr i="0" lang="en-US" sz="39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Other</a:t>
            </a:r>
            <a:endParaRPr i="0" sz="3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0" name="Google Shape;390;g28e0c67bc13_0_2"/>
          <p:cNvSpPr txBox="1"/>
          <p:nvPr/>
        </p:nvSpPr>
        <p:spPr>
          <a:xfrm>
            <a:off x="181550" y="6074975"/>
            <a:ext cx="80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92f572ac39_0_1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92f572ac39_0_10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397" name="Google Shape;397;g292f572ac3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92f572ac39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92f572ac39_0_10"/>
          <p:cNvSpPr txBox="1"/>
          <p:nvPr/>
        </p:nvSpPr>
        <p:spPr>
          <a:xfrm>
            <a:off x="5852300" y="938475"/>
            <a:ext cx="63366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1" lang="en-US" sz="5500" u="none" cap="none" strike="noStrike">
                <a:solidFill>
                  <a:srgbClr val="00237A"/>
                </a:solidFill>
                <a:latin typeface="Calibri"/>
                <a:ea typeface="Calibri"/>
                <a:cs typeface="Calibri"/>
                <a:sym typeface="Calibri"/>
              </a:rPr>
              <a:t>Anuncios </a:t>
            </a:r>
            <a:endParaRPr b="1" i="1" sz="5500" u="none" cap="none" strike="noStrike">
              <a:solidFill>
                <a:srgbClr val="0023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1" sz="11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237A"/>
                </a:solidFill>
                <a:latin typeface="Arial"/>
                <a:ea typeface="Arial"/>
                <a:cs typeface="Arial"/>
                <a:sym typeface="Arial"/>
              </a:rPr>
              <a:t>					 				</a:t>
            </a:r>
            <a:endParaRPr b="0" i="1" sz="11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237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1" sz="3600" u="none" cap="none" strike="noStrike">
              <a:solidFill>
                <a:srgbClr val="00237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b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92f572ac39_0_10"/>
          <p:cNvSpPr txBox="1"/>
          <p:nvPr/>
        </p:nvSpPr>
        <p:spPr>
          <a:xfrm>
            <a:off x="84500" y="938475"/>
            <a:ext cx="57678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</a:t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1" name="Google Shape;401;g292f572ac39_0_10"/>
          <p:cNvSpPr txBox="1"/>
          <p:nvPr/>
        </p:nvSpPr>
        <p:spPr>
          <a:xfrm>
            <a:off x="181550" y="6074975"/>
            <a:ext cx="80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**Add additional slides as needed.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2f572ac39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292f572ac39_0_0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408" name="Google Shape;408;g292f572ac3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92f572ac3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92f572ac39_0_0"/>
          <p:cNvSpPr txBox="1"/>
          <p:nvPr/>
        </p:nvSpPr>
        <p:spPr>
          <a:xfrm>
            <a:off x="5852300" y="938475"/>
            <a:ext cx="6336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Clausura</a:t>
            </a:r>
            <a:b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92f572ac39_0_0"/>
          <p:cNvSpPr txBox="1"/>
          <p:nvPr/>
        </p:nvSpPr>
        <p:spPr>
          <a:xfrm>
            <a:off x="84500" y="938475"/>
            <a:ext cx="576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Adjournment</a:t>
            </a:r>
            <a:endParaRPr b="0" i="0" sz="6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4555da239a_2_565"/>
          <p:cNvSpPr txBox="1"/>
          <p:nvPr>
            <p:ph type="title"/>
          </p:nvPr>
        </p:nvSpPr>
        <p:spPr>
          <a:xfrm>
            <a:off x="1202919" y="777151"/>
            <a:ext cx="41847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b="1" lang="en-US" cap="none"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/>
          </a:p>
        </p:txBody>
      </p:sp>
      <p:sp>
        <p:nvSpPr>
          <p:cNvPr id="418" name="Google Shape;418;g24555da239a_2_565"/>
          <p:cNvSpPr txBox="1"/>
          <p:nvPr/>
        </p:nvSpPr>
        <p:spPr>
          <a:xfrm>
            <a:off x="6972694" y="792738"/>
            <a:ext cx="4580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1" lang="en-US" sz="4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Información de Contacto</a:t>
            </a:r>
            <a:endParaRPr b="1" i="1" sz="4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g24555da239a_2_565"/>
          <p:cNvSpPr/>
          <p:nvPr/>
        </p:nvSpPr>
        <p:spPr>
          <a:xfrm>
            <a:off x="483287" y="2471807"/>
            <a:ext cx="2916195" cy="2883245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School Logo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4555da239a_2_565"/>
          <p:cNvSpPr txBox="1"/>
          <p:nvPr/>
        </p:nvSpPr>
        <p:spPr>
          <a:xfrm>
            <a:off x="3894667" y="2611250"/>
            <a:ext cx="80772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(Name), Title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E-mail/</a:t>
            </a:r>
            <a:r>
              <a:rPr b="1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Correo Electrónico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Phone Number/</a:t>
            </a:r>
            <a:r>
              <a:rPr b="1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Numero de Teléfono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24555da239a_2_565"/>
          <p:cNvSpPr txBox="1"/>
          <p:nvPr/>
        </p:nvSpPr>
        <p:spPr>
          <a:xfrm>
            <a:off x="3894675" y="4001267"/>
            <a:ext cx="80772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(Name), Title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E-mail/</a:t>
            </a:r>
            <a:r>
              <a:rPr b="1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Correo Electrónico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Phone Number/</a:t>
            </a:r>
            <a:r>
              <a:rPr b="1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Numero de Teléfono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4555da239a_2_565"/>
          <p:cNvSpPr txBox="1"/>
          <p:nvPr/>
        </p:nvSpPr>
        <p:spPr>
          <a:xfrm>
            <a:off x="3979333" y="5406760"/>
            <a:ext cx="80772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(Name), Title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E-mail/</a:t>
            </a:r>
            <a:r>
              <a:rPr b="1" i="0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Correo Electrónico</a:t>
            </a:r>
            <a:endParaRPr b="0" i="0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Phone Number/</a:t>
            </a:r>
            <a:r>
              <a:rPr b="1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Numero de Teléfono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423" name="Google Shape;423;g24555da239a_2_5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233718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4555da239a_2_5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92f572ac39_0_1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92f572ac39_0_19"/>
          <p:cNvSpPr txBox="1"/>
          <p:nvPr>
            <p:ph idx="12" type="sldNum"/>
          </p:nvPr>
        </p:nvSpPr>
        <p:spPr>
          <a:xfrm>
            <a:off x="10591800" y="6356349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431" name="Google Shape;431;g292f572ac39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92f572ac39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92f572ac39_0_19"/>
          <p:cNvSpPr txBox="1"/>
          <p:nvPr/>
        </p:nvSpPr>
        <p:spPr>
          <a:xfrm>
            <a:off x="84500" y="938475"/>
            <a:ext cx="576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34" name="Google Shape;434;g292f572ac39_0_19"/>
          <p:cNvSpPr txBox="1"/>
          <p:nvPr>
            <p:ph idx="4294967295" type="title"/>
          </p:nvPr>
        </p:nvSpPr>
        <p:spPr>
          <a:xfrm>
            <a:off x="0" y="1424675"/>
            <a:ext cx="5169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/>
          </a:p>
        </p:txBody>
      </p:sp>
      <p:sp>
        <p:nvSpPr>
          <p:cNvPr id="435" name="Google Shape;435;g292f572ac39_0_19"/>
          <p:cNvSpPr txBox="1"/>
          <p:nvPr/>
        </p:nvSpPr>
        <p:spPr>
          <a:xfrm>
            <a:off x="6621100" y="1424673"/>
            <a:ext cx="46527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1" lang="en-US" sz="48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r>
              <a:rPr b="0" i="0" lang="en-US" sz="4800" u="none" cap="none" strike="noStrike">
                <a:solidFill>
                  <a:srgbClr val="009FD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4800" u="none" cap="none" strike="noStrike">
              <a:solidFill>
                <a:srgbClr val="009F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g292f572ac39_0_19"/>
          <p:cNvSpPr txBox="1"/>
          <p:nvPr/>
        </p:nvSpPr>
        <p:spPr>
          <a:xfrm>
            <a:off x="238262" y="3929165"/>
            <a:ext cx="56475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If you have any questions, please call (coordinator name) at (school phone number) or e-mail at (insert e-mail).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92f572ac39_0_19"/>
          <p:cNvSpPr txBox="1"/>
          <p:nvPr/>
        </p:nvSpPr>
        <p:spPr>
          <a:xfrm>
            <a:off x="6544566" y="3791265"/>
            <a:ext cx="5647500" cy="18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Si tiene preguntas favor de llamar a (Coordinator's name) al (school phone number) o por correo electronico al (e-mail).</a:t>
            </a:r>
            <a:endParaRPr b="0" i="1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555da239a_2_133"/>
          <p:cNvSpPr txBox="1"/>
          <p:nvPr/>
        </p:nvSpPr>
        <p:spPr>
          <a:xfrm>
            <a:off x="6643124" y="1916316"/>
            <a:ext cx="5289976" cy="3631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539750" lvl="0" marL="6096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237A"/>
              </a:buClr>
              <a:buSzPts val="3700"/>
              <a:buFont typeface="Noto Sans Symbols"/>
              <a:buChar char="▪"/>
            </a:pPr>
            <a:r>
              <a:rPr b="0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Haga clic en el símbolo del mundo en la parte de abajo de su pantalla.</a:t>
            </a:r>
            <a:endParaRPr b="0" i="1" sz="23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39750" lvl="0" marL="6096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237A"/>
              </a:buClr>
              <a:buSzPts val="3700"/>
              <a:buFont typeface="Noto Sans Symbols"/>
              <a:buChar char="▪"/>
            </a:pPr>
            <a:r>
              <a:rPr b="0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Seleccione el idioma que le gustaría escuchar.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9750" lvl="0" marL="6096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237A"/>
              </a:buClr>
              <a:buSzPts val="3700"/>
              <a:buFont typeface="Noto Sans Symbols"/>
              <a:buChar char="▪"/>
            </a:pPr>
            <a:r>
              <a:rPr b="0" i="1" lang="en-US" sz="2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Participará y escuchará la presentación en el idioma que seleccione.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4555da239a_2_133"/>
          <p:cNvSpPr txBox="1"/>
          <p:nvPr/>
        </p:nvSpPr>
        <p:spPr>
          <a:xfrm>
            <a:off x="319537" y="1916317"/>
            <a:ext cx="4912220" cy="363176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globe icon at the bottom of the screen.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the language of preference for you.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will engage and listen to the presentation in the language you select.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4555da239a_2_133"/>
          <p:cNvSpPr txBox="1"/>
          <p:nvPr/>
        </p:nvSpPr>
        <p:spPr>
          <a:xfrm>
            <a:off x="1726959" y="193183"/>
            <a:ext cx="1037067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Interpretation Services: Laptop or Computer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1" lang="en-US" sz="33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Servicios de interpretación: computadora portátil o de escritorio  </a:t>
            </a:r>
            <a:endParaRPr b="0" i="1" sz="33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54" name="Google Shape;154;g24555da239a_2_133"/>
          <p:cNvPicPr preferRelativeResize="0"/>
          <p:nvPr/>
        </p:nvPicPr>
        <p:blipFill rotWithShape="1">
          <a:blip r:embed="rId3">
            <a:alphaModFix/>
          </a:blip>
          <a:srcRect b="0" l="0" r="0" t="27001"/>
          <a:stretch/>
        </p:blipFill>
        <p:spPr>
          <a:xfrm>
            <a:off x="0" y="5492913"/>
            <a:ext cx="12192000" cy="1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4555da239a_2_133"/>
          <p:cNvSpPr/>
          <p:nvPr/>
        </p:nvSpPr>
        <p:spPr>
          <a:xfrm>
            <a:off x="7125420" y="5343821"/>
            <a:ext cx="1777041" cy="151417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text, electronics, indoor, computer&#10;&#10;Description automatically generated" id="156" name="Google Shape;156;g24555da239a_2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83849"/>
            <a:ext cx="1639019" cy="1205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4555da239a_2_13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24555da239a_2_133"/>
          <p:cNvSpPr txBox="1"/>
          <p:nvPr/>
        </p:nvSpPr>
        <p:spPr>
          <a:xfrm rot="-1045306">
            <a:off x="3821959" y="2331297"/>
            <a:ext cx="4313578" cy="5232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if this is a hybrid meeting!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Smartphone icon - Noun Project 283536.svg - Wikimedia ..." id="165" name="Google Shape;165;g24555da239a_2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55276"/>
            <a:ext cx="1322995" cy="132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4555da239a_2_145"/>
          <p:cNvSpPr txBox="1"/>
          <p:nvPr/>
        </p:nvSpPr>
        <p:spPr>
          <a:xfrm>
            <a:off x="1157812" y="355445"/>
            <a:ext cx="10662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Interpretation Services: Mobile Device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1" lang="en-US" sz="3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Servicios de interpretación: dispositivo móvil</a:t>
            </a:r>
            <a:endParaRPr b="1" i="1" sz="3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7" name="Google Shape;167;g24555da239a_2_145"/>
          <p:cNvGrpSpPr/>
          <p:nvPr/>
        </p:nvGrpSpPr>
        <p:grpSpPr>
          <a:xfrm>
            <a:off x="389580" y="2132804"/>
            <a:ext cx="4266089" cy="1904965"/>
            <a:chOff x="280241" y="2559164"/>
            <a:chExt cx="4266089" cy="1904965"/>
          </a:xfrm>
        </p:grpSpPr>
        <p:pic>
          <p:nvPicPr>
            <p:cNvPr descr="Graphical user interface, application&#10;&#10;Description automatically generated" id="168" name="Google Shape;168;g24555da239a_2_1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241" y="2559164"/>
              <a:ext cx="4266089" cy="1904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g24555da239a_2_145"/>
            <p:cNvSpPr/>
            <p:nvPr/>
          </p:nvSpPr>
          <p:spPr>
            <a:xfrm>
              <a:off x="3699967" y="3418873"/>
              <a:ext cx="731673" cy="664743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70" name="Google Shape;170;g24555da239a_2_145"/>
          <p:cNvGrpSpPr/>
          <p:nvPr/>
        </p:nvGrpSpPr>
        <p:grpSpPr>
          <a:xfrm>
            <a:off x="530997" y="4224181"/>
            <a:ext cx="4222967" cy="1292680"/>
            <a:chOff x="404189" y="5050591"/>
            <a:chExt cx="4222967" cy="1292680"/>
          </a:xfrm>
        </p:grpSpPr>
        <p:pic>
          <p:nvPicPr>
            <p:cNvPr descr="Graphical user interface, application&#10;&#10;Description automatically generated" id="171" name="Google Shape;171;g24555da239a_2_1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4189" y="5050591"/>
              <a:ext cx="4222967" cy="12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g24555da239a_2_145"/>
            <p:cNvSpPr/>
            <p:nvPr/>
          </p:nvSpPr>
          <p:spPr>
            <a:xfrm>
              <a:off x="3746754" y="5532728"/>
              <a:ext cx="714790" cy="664743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descr="Graphical user interface, application&#10;&#10;Description automatically generated" id="173" name="Google Shape;173;g24555da239a_2_145"/>
          <p:cNvPicPr preferRelativeResize="0"/>
          <p:nvPr/>
        </p:nvPicPr>
        <p:blipFill rotWithShape="1">
          <a:blip r:embed="rId6">
            <a:alphaModFix/>
          </a:blip>
          <a:srcRect b="38604" l="0" r="0" t="0"/>
          <a:stretch/>
        </p:blipFill>
        <p:spPr>
          <a:xfrm>
            <a:off x="5449191" y="2205173"/>
            <a:ext cx="2611279" cy="1730419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raphical user interface, application&#10;&#10;Description automatically generated" id="174" name="Google Shape;174;g24555da239a_2_145"/>
          <p:cNvPicPr preferRelativeResize="0"/>
          <p:nvPr/>
        </p:nvPicPr>
        <p:blipFill rotWithShape="1">
          <a:blip r:embed="rId7">
            <a:alphaModFix/>
          </a:blip>
          <a:srcRect b="10870" l="0" r="0" t="0"/>
          <a:stretch/>
        </p:blipFill>
        <p:spPr>
          <a:xfrm>
            <a:off x="5317983" y="4413017"/>
            <a:ext cx="2742487" cy="2207688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raphical user interface, text, application, email&#10;&#10;Description automatically generated" id="175" name="Google Shape;175;g24555da239a_2_145"/>
          <p:cNvPicPr preferRelativeResize="0"/>
          <p:nvPr/>
        </p:nvPicPr>
        <p:blipFill rotWithShape="1">
          <a:blip r:embed="rId8">
            <a:alphaModFix/>
          </a:blip>
          <a:srcRect b="25185" l="3383" r="4098" t="4751"/>
          <a:stretch/>
        </p:blipFill>
        <p:spPr>
          <a:xfrm>
            <a:off x="8814103" y="2409205"/>
            <a:ext cx="2843100" cy="1556908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6" name="Google Shape;176;g24555da239a_2_145"/>
          <p:cNvGrpSpPr/>
          <p:nvPr/>
        </p:nvGrpSpPr>
        <p:grpSpPr>
          <a:xfrm>
            <a:off x="8598763" y="4355167"/>
            <a:ext cx="3213605" cy="2025380"/>
            <a:chOff x="8616014" y="3719813"/>
            <a:chExt cx="3213605" cy="2025380"/>
          </a:xfrm>
        </p:grpSpPr>
        <p:pic>
          <p:nvPicPr>
            <p:cNvPr descr="Graphical user interface, text, application, chat or text message&#10;&#10;Description automatically generated" id="177" name="Google Shape;177;g24555da239a_2_145"/>
            <p:cNvPicPr preferRelativeResize="0"/>
            <p:nvPr/>
          </p:nvPicPr>
          <p:blipFill rotWithShape="1">
            <a:blip r:embed="rId9">
              <a:alphaModFix/>
            </a:blip>
            <a:srcRect b="19339" l="0" r="0" t="10145"/>
            <a:stretch/>
          </p:blipFill>
          <p:spPr>
            <a:xfrm>
              <a:off x="8826982" y="3719813"/>
              <a:ext cx="2847472" cy="2025380"/>
            </a:xfrm>
            <a:prstGeom prst="rect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78" name="Google Shape;178;g24555da239a_2_145"/>
            <p:cNvSpPr/>
            <p:nvPr/>
          </p:nvSpPr>
          <p:spPr>
            <a:xfrm>
              <a:off x="10896982" y="3800686"/>
              <a:ext cx="696222" cy="416459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9" name="Google Shape;179;g24555da239a_2_145"/>
            <p:cNvSpPr/>
            <p:nvPr/>
          </p:nvSpPr>
          <p:spPr>
            <a:xfrm>
              <a:off x="8616014" y="5090361"/>
              <a:ext cx="3213605" cy="299207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80" name="Google Shape;180;g24555da239a_2_14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g24555da239a_2_145"/>
          <p:cNvSpPr txBox="1"/>
          <p:nvPr/>
        </p:nvSpPr>
        <p:spPr>
          <a:xfrm rot="-1045306">
            <a:off x="3821959" y="2331297"/>
            <a:ext cx="4313578" cy="5232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if this is a hybrid meeting!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555da239a_2_166"/>
          <p:cNvSpPr txBox="1"/>
          <p:nvPr/>
        </p:nvSpPr>
        <p:spPr>
          <a:xfrm>
            <a:off x="116257" y="1718224"/>
            <a:ext cx="5949000" cy="4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 Hover over your picture located by the picture gallery with your cursor and search for the three dots found on the top right-hand corner of your picture.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Click the three-dotted icon found over your picture.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3: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Click </a:t>
            </a:r>
            <a:r>
              <a:rPr b="0" i="1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More.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 4: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Choose </a:t>
            </a:r>
            <a:r>
              <a:rPr b="0" i="1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Rename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b="0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5: 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Enter the full name used when you enrolled your students at the school site, then click </a:t>
            </a:r>
            <a:r>
              <a:rPr b="0" i="1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Save</a:t>
            </a: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to finish the change.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4555da239a_2_166"/>
          <p:cNvSpPr txBox="1"/>
          <p:nvPr/>
        </p:nvSpPr>
        <p:spPr>
          <a:xfrm>
            <a:off x="5895373" y="1719276"/>
            <a:ext cx="6333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Paso 1:  </a:t>
            </a:r>
            <a:r>
              <a:rPr b="0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Ponga su cursor en su foto ubicada en la galería de fotos y busque los tres puntitos en la esquina de la parte derecha de su rectángulo con su foto.</a:t>
            </a:r>
            <a:endParaRPr b="0" i="1" sz="20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Paso 2: </a:t>
            </a:r>
            <a:r>
              <a:rPr b="0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Haga clic en los tres puntitos que están en su foto.</a:t>
            </a:r>
            <a:endParaRPr b="0" i="1" sz="20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Paso 3: </a:t>
            </a:r>
            <a:r>
              <a:rPr b="0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Haga clic en Más. </a:t>
            </a:r>
            <a:endParaRPr b="0" i="1" sz="20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Paso 4: </a:t>
            </a:r>
            <a:r>
              <a:rPr b="0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Escoja Re nombrar </a:t>
            </a:r>
            <a:endParaRPr b="0" i="1" sz="20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Paso 5:</a:t>
            </a:r>
            <a:r>
              <a:rPr b="0" i="1" lang="en-US" sz="20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 Ingrese su nombre completo de la manera que lo escribió al matricular a sus estudiantes en el plantel escolar, después haga clic en Guardar para aceptar el cambio. </a:t>
            </a:r>
            <a:endParaRPr b="0" i="1" sz="20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4555da239a_2_166"/>
          <p:cNvSpPr txBox="1"/>
          <p:nvPr/>
        </p:nvSpPr>
        <p:spPr>
          <a:xfrm>
            <a:off x="602188" y="225459"/>
            <a:ext cx="3957112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Steps to Rename Yourself on Zoom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4555da239a_2_166"/>
          <p:cNvSpPr txBox="1"/>
          <p:nvPr/>
        </p:nvSpPr>
        <p:spPr>
          <a:xfrm>
            <a:off x="6362700" y="273052"/>
            <a:ext cx="510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Cómo cambiar el nombre en su pantalla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4555da239a_2_166"/>
          <p:cNvSpPr txBox="1"/>
          <p:nvPr/>
        </p:nvSpPr>
        <p:spPr>
          <a:xfrm rot="-1045306">
            <a:off x="3821959" y="2331297"/>
            <a:ext cx="4313578" cy="5232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if this is a hybrid meeting!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555da239a_2_174"/>
          <p:cNvSpPr txBox="1"/>
          <p:nvPr/>
        </p:nvSpPr>
        <p:spPr>
          <a:xfrm>
            <a:off x="623239" y="2394324"/>
            <a:ext cx="5052944" cy="34470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you need assistance accessing Zoom for this meeting, send an email to </a:t>
            </a: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___________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a team member will assist you.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Zoom includes a “Chat” tab where you can type your questions for the presenters.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4555da239a_2_174"/>
          <p:cNvSpPr txBox="1"/>
          <p:nvPr/>
        </p:nvSpPr>
        <p:spPr>
          <a:xfrm>
            <a:off x="6657200" y="2394456"/>
            <a:ext cx="5361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Si necesita ayuda con acceder a Zoom para esta reunion, envie un coreo a </a:t>
            </a:r>
            <a:r>
              <a:rPr b="0" i="1" lang="en-US" sz="2400" u="none" cap="none" strike="noStrike">
                <a:solidFill>
                  <a:srgbClr val="00237A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_______________</a:t>
            </a:r>
            <a:r>
              <a:rPr b="0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 y un miembro de nuestro equipo le ayudara.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Zoom tiene una pistaña de Chat en donde usted puede hacer preguntas a los presentadores. </a:t>
            </a:r>
            <a:endParaRPr b="0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g24555da239a_2_174"/>
          <p:cNvSpPr txBox="1"/>
          <p:nvPr/>
        </p:nvSpPr>
        <p:spPr>
          <a:xfrm>
            <a:off x="1740225" y="433295"/>
            <a:ext cx="816551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Engaging on Zoom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1" lang="en-US" sz="3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Participación por medio de Zoom</a:t>
            </a:r>
            <a:endParaRPr b="1" i="1" sz="3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g24555da239a_2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39" y="433295"/>
            <a:ext cx="942023" cy="972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4555da239a_2_17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g24555da239a_2_174"/>
          <p:cNvSpPr txBox="1"/>
          <p:nvPr/>
        </p:nvSpPr>
        <p:spPr>
          <a:xfrm rot="-1045306">
            <a:off x="3821959" y="2331297"/>
            <a:ext cx="4313578" cy="5232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if this is a hybrid meeting!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555da239a_2_184"/>
          <p:cNvSpPr txBox="1"/>
          <p:nvPr/>
        </p:nvSpPr>
        <p:spPr>
          <a:xfrm>
            <a:off x="-1" y="915350"/>
            <a:ext cx="12192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Poppins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Sign In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4555da239a_2_184"/>
          <p:cNvSpPr txBox="1"/>
          <p:nvPr/>
        </p:nvSpPr>
        <p:spPr>
          <a:xfrm>
            <a:off x="0" y="1437325"/>
            <a:ext cx="121920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Attendance: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Welcome! Please sign in on the Chat.  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Please enter your first and last name and indicate if you are a parent/legal guardian of a student at the school site,  community member, staff or visitor. 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US" sz="2400" u="sng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Parents/legal guardians, please type your child’s first and last name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  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4555da239a_2_184"/>
          <p:cNvSpPr txBox="1"/>
          <p:nvPr/>
        </p:nvSpPr>
        <p:spPr>
          <a:xfrm>
            <a:off x="0" y="3761650"/>
            <a:ext cx="1219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Poppins"/>
              <a:buNone/>
            </a:pPr>
            <a:r>
              <a:rPr b="0" i="1" lang="en-US" sz="37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Lista de Asistencia</a:t>
            </a:r>
            <a:endParaRPr b="0" i="1" sz="37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g24555da239a_2_184"/>
          <p:cNvSpPr txBox="1"/>
          <p:nvPr/>
        </p:nvSpPr>
        <p:spPr>
          <a:xfrm>
            <a:off x="-125" y="4316600"/>
            <a:ext cx="12192000" cy="27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b="1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Asistencia: </a:t>
            </a:r>
            <a:endParaRPr b="1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¡Bienvenidos! Por favor, registrarse en el “Chat”. </a:t>
            </a:r>
            <a:endParaRPr b="0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1200"/>
              <a:buFont typeface="Noto Sans Symbols"/>
              <a:buChar char="❖"/>
            </a:pPr>
            <a:r>
              <a:rPr b="0" i="1" lang="en-US" sz="24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Favor de escriba su nombre y apellido e indique si usted es un padre o madre/tutor legal, miembro de la comunidad, o visitante. </a:t>
            </a:r>
            <a:endParaRPr b="0" i="1" sz="24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7A"/>
              </a:buClr>
              <a:buSzPts val="1200"/>
              <a:buFont typeface="Noto Sans Symbols"/>
              <a:buChar char="❖"/>
            </a:pPr>
            <a:r>
              <a:rPr b="0" i="1" lang="en-US" sz="2400" u="sng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Padre o madre/tutor legal, por favor también escriban el nombre y apellido de su estudiante.  </a:t>
            </a:r>
            <a:endParaRPr b="0" i="1" sz="19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12" name="Google Shape;212;g24555da239a_2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0" y="225162"/>
            <a:ext cx="3167450" cy="9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4555da239a_2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1136" y="58962"/>
            <a:ext cx="1248047" cy="12866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555da239a_2_184"/>
          <p:cNvSpPr txBox="1"/>
          <p:nvPr/>
        </p:nvSpPr>
        <p:spPr>
          <a:xfrm rot="-1045306">
            <a:off x="3821959" y="2331297"/>
            <a:ext cx="4313578" cy="5232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if this is a hybrid meeting!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555da239a_2_19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EAE7E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4555da239a_2_193"/>
          <p:cNvSpPr txBox="1"/>
          <p:nvPr>
            <p:ph idx="12" type="sldNum"/>
          </p:nvPr>
        </p:nvSpPr>
        <p:spPr>
          <a:xfrm>
            <a:off x="11703000" y="6319233"/>
            <a:ext cx="489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Poppi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g24555da239a_2_193"/>
          <p:cNvSpPr txBox="1"/>
          <p:nvPr>
            <p:ph type="title"/>
          </p:nvPr>
        </p:nvSpPr>
        <p:spPr>
          <a:xfrm>
            <a:off x="10800" y="0"/>
            <a:ext cx="121704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400">
                <a:solidFill>
                  <a:schemeClr val="dk1"/>
                </a:solidFill>
              </a:rPr>
              <a:t>Greetings!/</a:t>
            </a:r>
            <a:r>
              <a:rPr i="1" lang="en-US" sz="4400">
                <a:solidFill>
                  <a:srgbClr val="00237A"/>
                </a:solidFill>
              </a:rPr>
              <a:t>Saludos!</a:t>
            </a:r>
            <a:endParaRPr i="1">
              <a:solidFill>
                <a:srgbClr val="00237A"/>
              </a:solidFill>
            </a:endParaRPr>
          </a:p>
        </p:txBody>
      </p:sp>
      <p:pic>
        <p:nvPicPr>
          <p:cNvPr descr="A picture containing text, clipart&#10;&#10;Description automatically generated" id="222" name="Google Shape;222;g24555da239a_2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4555da239a_2_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4555da239a_2_193"/>
          <p:cNvSpPr txBox="1"/>
          <p:nvPr/>
        </p:nvSpPr>
        <p:spPr>
          <a:xfrm>
            <a:off x="21900" y="2011325"/>
            <a:ext cx="1217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Welcome/Ro</a:t>
            </a:r>
            <a:r>
              <a:rPr b="1" lang="en-US" sz="4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ll Call</a:t>
            </a:r>
            <a:endParaRPr b="1" i="0" sz="4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Bienvenidos/Llamada al Orden</a:t>
            </a:r>
            <a:endParaRPr b="0" i="1" sz="1400" u="none" cap="none" strike="noStrike">
              <a:solidFill>
                <a:srgbClr val="0023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7E4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555da239a_2_199"/>
          <p:cNvSpPr txBox="1"/>
          <p:nvPr/>
        </p:nvSpPr>
        <p:spPr>
          <a:xfrm>
            <a:off x="7160325" y="505979"/>
            <a:ext cx="40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00237A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0" i="1" sz="3200" u="none" cap="none" strike="noStrike">
              <a:solidFill>
                <a:srgbClr val="0023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g24555da239a_2_199"/>
          <p:cNvSpPr txBox="1"/>
          <p:nvPr/>
        </p:nvSpPr>
        <p:spPr>
          <a:xfrm>
            <a:off x="1427747" y="588942"/>
            <a:ext cx="285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g24555da239a_2_199"/>
          <p:cNvSpPr txBox="1"/>
          <p:nvPr/>
        </p:nvSpPr>
        <p:spPr>
          <a:xfrm>
            <a:off x="4844996" y="3760510"/>
            <a:ext cx="2035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insert your agenda on this slide.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33" name="Google Shape;233;g24555da239a_2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0" y="58956"/>
            <a:ext cx="1759225" cy="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4555da239a_2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0575" y="58950"/>
            <a:ext cx="1018775" cy="8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4555da239a_2_19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56942"/>
            <a:ext cx="3537143" cy="453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4555da239a_2_19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58558" y="1273979"/>
            <a:ext cx="3381042" cy="43224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4555da239a_2_199"/>
          <p:cNvSpPr txBox="1"/>
          <p:nvPr/>
        </p:nvSpPr>
        <p:spPr>
          <a:xfrm rot="-1885258">
            <a:off x="4247304" y="1257505"/>
            <a:ext cx="3604106" cy="1539164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These documents are hyperlinked. Make them yours by going to FILE-MAKE A COPY.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2020-08-28T16:28:02Z</dcterms:created>
  <dc:creator>Monzon, Vilma</dc:creator>
</cp:coreProperties>
</file>