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7" r:id="rId2"/>
    <p:sldId id="458" r:id="rId3"/>
    <p:sldId id="459" r:id="rId4"/>
    <p:sldId id="460" r:id="rId5"/>
    <p:sldId id="464" r:id="rId6"/>
    <p:sldId id="465" r:id="rId7"/>
    <p:sldId id="461" r:id="rId8"/>
    <p:sldId id="451" r:id="rId9"/>
    <p:sldId id="443" r:id="rId10"/>
    <p:sldId id="447" r:id="rId11"/>
    <p:sldId id="467" r:id="rId12"/>
    <p:sldId id="438" r:id="rId13"/>
    <p:sldId id="442" r:id="rId14"/>
    <p:sldId id="468" r:id="rId15"/>
    <p:sldId id="439" r:id="rId16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B8BE"/>
    <a:srgbClr val="88AD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68" autoAdjust="0"/>
  </p:normalViewPr>
  <p:slideViewPr>
    <p:cSldViewPr snapToGrid="0" snapToObjects="1" showGuides="1">
      <p:cViewPr>
        <p:scale>
          <a:sx n="40" d="100"/>
          <a:sy n="40" d="100"/>
        </p:scale>
        <p:origin x="-1084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nga.cao\AppData\Local\Temp\AttendanceBand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r>
              <a:rPr lang="en-US" sz="1800">
                <a:latin typeface="Calibri" panose="020F0502020204030204" pitchFamily="34" charset="0"/>
              </a:rPr>
              <a:t>Foster Youth Attendance Rates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24.2%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1299212598425196E-2"/>
                  <c:y val="-8.528234836697732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19.5%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[AttendanceBands.xlsx]Sheet1!$A$5:$A$6</c:f>
              <c:strCache>
                <c:ptCount val="2"/>
                <c:pt idx="0">
                  <c:v>2014-15</c:v>
                </c:pt>
                <c:pt idx="1">
                  <c:v>2015-16</c:v>
                </c:pt>
              </c:strCache>
            </c:strRef>
          </c:cat>
          <c:val>
            <c:numRef>
              <c:f>[AttendanceBands.xlsx]Sheet1!$B$5:$B$6</c:f>
              <c:numCache>
                <c:formatCode>General</c:formatCode>
                <c:ptCount val="2"/>
                <c:pt idx="0">
                  <c:v>24.2</c:v>
                </c:pt>
                <c:pt idx="1">
                  <c:v>19.5</c:v>
                </c:pt>
              </c:numCache>
            </c:numRef>
          </c:val>
        </c:ser>
        <c:ser>
          <c:idx val="1"/>
          <c:order val="1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25.5%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25.9 %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[AttendanceBands.xlsx]Sheet1!$A$5:$A$6</c:f>
              <c:strCache>
                <c:ptCount val="2"/>
                <c:pt idx="0">
                  <c:v>2014-15</c:v>
                </c:pt>
                <c:pt idx="1">
                  <c:v>2015-16</c:v>
                </c:pt>
              </c:strCache>
            </c:strRef>
          </c:cat>
          <c:val>
            <c:numRef>
              <c:f>[AttendanceBands.xlsx]Sheet1!$C$5:$C$6</c:f>
              <c:numCache>
                <c:formatCode>General</c:formatCode>
                <c:ptCount val="2"/>
                <c:pt idx="0">
                  <c:v>25.5</c:v>
                </c:pt>
                <c:pt idx="1">
                  <c:v>25.9</c:v>
                </c:pt>
              </c:numCache>
            </c:numRef>
          </c:val>
        </c:ser>
        <c:ser>
          <c:idx val="2"/>
          <c:order val="2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50.3%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54.6%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[AttendanceBands.xlsx]Sheet1!$A$5:$A$6</c:f>
              <c:strCache>
                <c:ptCount val="2"/>
                <c:pt idx="0">
                  <c:v>2014-15</c:v>
                </c:pt>
                <c:pt idx="1">
                  <c:v>2015-16</c:v>
                </c:pt>
              </c:strCache>
            </c:strRef>
          </c:cat>
          <c:val>
            <c:numRef>
              <c:f>[AttendanceBands.xlsx]Sheet1!$D$5:$D$6</c:f>
              <c:numCache>
                <c:formatCode>General</c:formatCode>
                <c:ptCount val="2"/>
                <c:pt idx="0">
                  <c:v>50.3</c:v>
                </c:pt>
                <c:pt idx="1">
                  <c:v>54.6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2805376"/>
        <c:axId val="77180928"/>
      </c:barChart>
      <c:catAx>
        <c:axId val="728053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77180928"/>
        <c:crosses val="autoZero"/>
        <c:auto val="1"/>
        <c:lblAlgn val="ctr"/>
        <c:lblOffset val="100"/>
        <c:noMultiLvlLbl val="0"/>
      </c:catAx>
      <c:valAx>
        <c:axId val="771809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805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01E167-14C9-904E-860B-14B00CAFC70C}" type="doc">
      <dgm:prSet loTypeId="urn:microsoft.com/office/officeart/2005/8/layout/venn3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20FEB1-6FA3-1241-9623-58DD9D56E9F2}">
      <dgm:prSet phldrT="[Text]"/>
      <dgm:spPr/>
      <dgm:t>
        <a:bodyPr/>
        <a:lstStyle/>
        <a:p>
          <a:r>
            <a:rPr lang="en-US" dirty="0" smtClean="0"/>
            <a:t>Data &amp; Accountability</a:t>
          </a:r>
          <a:endParaRPr lang="en-US" dirty="0"/>
        </a:p>
      </dgm:t>
    </dgm:pt>
    <dgm:pt modelId="{FADB61A9-26D7-DB41-BC30-1738D1DBC76B}" type="parTrans" cxnId="{8BD11F5A-02D9-CC4E-B629-2284C6024FC2}">
      <dgm:prSet/>
      <dgm:spPr/>
      <dgm:t>
        <a:bodyPr/>
        <a:lstStyle/>
        <a:p>
          <a:endParaRPr lang="en-US"/>
        </a:p>
      </dgm:t>
    </dgm:pt>
    <dgm:pt modelId="{62A8B4AD-1CE7-1045-871C-9A39A25448B7}" type="sibTrans" cxnId="{8BD11F5A-02D9-CC4E-B629-2284C6024FC2}">
      <dgm:prSet/>
      <dgm:spPr/>
      <dgm:t>
        <a:bodyPr/>
        <a:lstStyle/>
        <a:p>
          <a:endParaRPr lang="en-US"/>
        </a:p>
      </dgm:t>
    </dgm:pt>
    <dgm:pt modelId="{72F92E5E-A71A-7148-B686-4852CDD939AA}">
      <dgm:prSet phldrT="[Text]"/>
      <dgm:spPr/>
      <dgm:t>
        <a:bodyPr/>
        <a:lstStyle/>
        <a:p>
          <a:r>
            <a:rPr lang="en-US" dirty="0" smtClean="0"/>
            <a:t>Caregiver &amp; Community Engagement</a:t>
          </a:r>
          <a:endParaRPr lang="en-US" dirty="0"/>
        </a:p>
      </dgm:t>
    </dgm:pt>
    <dgm:pt modelId="{DF610E97-F9DE-1E4D-AC87-1B9212680D5A}" type="parTrans" cxnId="{418266BF-77A3-924A-BB25-914024B83831}">
      <dgm:prSet/>
      <dgm:spPr/>
      <dgm:t>
        <a:bodyPr/>
        <a:lstStyle/>
        <a:p>
          <a:endParaRPr lang="en-US"/>
        </a:p>
      </dgm:t>
    </dgm:pt>
    <dgm:pt modelId="{CF40FB97-FF99-BE4C-8173-79D173447349}" type="sibTrans" cxnId="{418266BF-77A3-924A-BB25-914024B83831}">
      <dgm:prSet/>
      <dgm:spPr/>
      <dgm:t>
        <a:bodyPr/>
        <a:lstStyle/>
        <a:p>
          <a:endParaRPr lang="en-US"/>
        </a:p>
      </dgm:t>
    </dgm:pt>
    <dgm:pt modelId="{8D8FA948-F619-3D40-A146-E6214F1DF37E}">
      <dgm:prSet phldrT="[Text]"/>
      <dgm:spPr/>
      <dgm:t>
        <a:bodyPr/>
        <a:lstStyle/>
        <a:p>
          <a:r>
            <a:rPr lang="en-US" dirty="0" smtClean="0"/>
            <a:t>Professional Development</a:t>
          </a:r>
          <a:endParaRPr lang="en-US" dirty="0"/>
        </a:p>
      </dgm:t>
    </dgm:pt>
    <dgm:pt modelId="{147D7887-9FB6-3C4E-9690-6210A1E5F7CF}" type="parTrans" cxnId="{C0374929-CC19-EA4E-AEA6-F97515D89A7C}">
      <dgm:prSet/>
      <dgm:spPr/>
      <dgm:t>
        <a:bodyPr/>
        <a:lstStyle/>
        <a:p>
          <a:endParaRPr lang="en-US"/>
        </a:p>
      </dgm:t>
    </dgm:pt>
    <dgm:pt modelId="{9CCF2090-92C5-7547-B31C-D0B8E38B5134}" type="sibTrans" cxnId="{C0374929-CC19-EA4E-AEA6-F97515D89A7C}">
      <dgm:prSet/>
      <dgm:spPr/>
      <dgm:t>
        <a:bodyPr/>
        <a:lstStyle/>
        <a:p>
          <a:endParaRPr lang="en-US"/>
        </a:p>
      </dgm:t>
    </dgm:pt>
    <dgm:pt modelId="{0421A154-D2AC-F148-9FDA-FB7201838684}">
      <dgm:prSet phldrT="[Text]"/>
      <dgm:spPr/>
      <dgm:t>
        <a:bodyPr/>
        <a:lstStyle/>
        <a:p>
          <a:r>
            <a:rPr lang="en-US" dirty="0" smtClean="0"/>
            <a:t>Youth Engagement</a:t>
          </a:r>
        </a:p>
      </dgm:t>
    </dgm:pt>
    <dgm:pt modelId="{B8B20EAC-ACD2-A444-9D60-88149FF9FE77}" type="parTrans" cxnId="{3AB863E3-3077-D84B-BC86-EE64A8C30DFA}">
      <dgm:prSet/>
      <dgm:spPr/>
      <dgm:t>
        <a:bodyPr/>
        <a:lstStyle/>
        <a:p>
          <a:endParaRPr lang="en-US"/>
        </a:p>
      </dgm:t>
    </dgm:pt>
    <dgm:pt modelId="{28EFA49F-A695-6C41-9A0B-DC558622E670}" type="sibTrans" cxnId="{3AB863E3-3077-D84B-BC86-EE64A8C30DFA}">
      <dgm:prSet/>
      <dgm:spPr/>
      <dgm:t>
        <a:bodyPr/>
        <a:lstStyle/>
        <a:p>
          <a:endParaRPr lang="en-US"/>
        </a:p>
      </dgm:t>
    </dgm:pt>
    <dgm:pt modelId="{002CA95A-7D99-9749-B7FB-DDFB79D51A3F}" type="pres">
      <dgm:prSet presAssocID="{FB01E167-14C9-904E-860B-14B00CAFC70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622AABB-BD37-B142-BBF8-C901B0E22970}" type="pres">
      <dgm:prSet presAssocID="{1120FEB1-6FA3-1241-9623-58DD9D56E9F2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489142-A688-9843-B384-F3F84563E329}" type="pres">
      <dgm:prSet presAssocID="{62A8B4AD-1CE7-1045-871C-9A39A25448B7}" presName="space" presStyleCnt="0"/>
      <dgm:spPr/>
    </dgm:pt>
    <dgm:pt modelId="{212A4FB7-66E9-1A4E-A677-BC69C4AA2404}" type="pres">
      <dgm:prSet presAssocID="{72F92E5E-A71A-7148-B686-4852CDD939AA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3B3A3F-4504-2642-A05D-14CCD54F1969}" type="pres">
      <dgm:prSet presAssocID="{CF40FB97-FF99-BE4C-8173-79D173447349}" presName="space" presStyleCnt="0"/>
      <dgm:spPr/>
    </dgm:pt>
    <dgm:pt modelId="{D94577C1-DB67-B84A-A608-CC6D79CCD673}" type="pres">
      <dgm:prSet presAssocID="{8D8FA948-F619-3D40-A146-E6214F1DF37E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A2F9F9-23BE-4646-8B47-92541D99DF3C}" type="pres">
      <dgm:prSet presAssocID="{9CCF2090-92C5-7547-B31C-D0B8E38B5134}" presName="space" presStyleCnt="0"/>
      <dgm:spPr/>
    </dgm:pt>
    <dgm:pt modelId="{D6AD14D2-C5AE-0C45-9DBC-AF3BFFDC51B7}" type="pres">
      <dgm:prSet presAssocID="{0421A154-D2AC-F148-9FDA-FB7201838684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5FBDEF-170D-4270-8619-EF54FC6AF9F6}" type="presOf" srcId="{1120FEB1-6FA3-1241-9623-58DD9D56E9F2}" destId="{D622AABB-BD37-B142-BBF8-C901B0E22970}" srcOrd="0" destOrd="0" presId="urn:microsoft.com/office/officeart/2005/8/layout/venn3"/>
    <dgm:cxn modelId="{66B12100-591A-4F1A-9903-442F6A8DB133}" type="presOf" srcId="{0421A154-D2AC-F148-9FDA-FB7201838684}" destId="{D6AD14D2-C5AE-0C45-9DBC-AF3BFFDC51B7}" srcOrd="0" destOrd="0" presId="urn:microsoft.com/office/officeart/2005/8/layout/venn3"/>
    <dgm:cxn modelId="{3AB863E3-3077-D84B-BC86-EE64A8C30DFA}" srcId="{FB01E167-14C9-904E-860B-14B00CAFC70C}" destId="{0421A154-D2AC-F148-9FDA-FB7201838684}" srcOrd="3" destOrd="0" parTransId="{B8B20EAC-ACD2-A444-9D60-88149FF9FE77}" sibTransId="{28EFA49F-A695-6C41-9A0B-DC558622E670}"/>
    <dgm:cxn modelId="{6C01367F-B641-4A73-A9E2-70F5FC901436}" type="presOf" srcId="{72F92E5E-A71A-7148-B686-4852CDD939AA}" destId="{212A4FB7-66E9-1A4E-A677-BC69C4AA2404}" srcOrd="0" destOrd="0" presId="urn:microsoft.com/office/officeart/2005/8/layout/venn3"/>
    <dgm:cxn modelId="{C0374929-CC19-EA4E-AEA6-F97515D89A7C}" srcId="{FB01E167-14C9-904E-860B-14B00CAFC70C}" destId="{8D8FA948-F619-3D40-A146-E6214F1DF37E}" srcOrd="2" destOrd="0" parTransId="{147D7887-9FB6-3C4E-9690-6210A1E5F7CF}" sibTransId="{9CCF2090-92C5-7547-B31C-D0B8E38B5134}"/>
    <dgm:cxn modelId="{7F9B031E-FD5F-4253-B881-BBF84663761D}" type="presOf" srcId="{FB01E167-14C9-904E-860B-14B00CAFC70C}" destId="{002CA95A-7D99-9749-B7FB-DDFB79D51A3F}" srcOrd="0" destOrd="0" presId="urn:microsoft.com/office/officeart/2005/8/layout/venn3"/>
    <dgm:cxn modelId="{8BD11F5A-02D9-CC4E-B629-2284C6024FC2}" srcId="{FB01E167-14C9-904E-860B-14B00CAFC70C}" destId="{1120FEB1-6FA3-1241-9623-58DD9D56E9F2}" srcOrd="0" destOrd="0" parTransId="{FADB61A9-26D7-DB41-BC30-1738D1DBC76B}" sibTransId="{62A8B4AD-1CE7-1045-871C-9A39A25448B7}"/>
    <dgm:cxn modelId="{418266BF-77A3-924A-BB25-914024B83831}" srcId="{FB01E167-14C9-904E-860B-14B00CAFC70C}" destId="{72F92E5E-A71A-7148-B686-4852CDD939AA}" srcOrd="1" destOrd="0" parTransId="{DF610E97-F9DE-1E4D-AC87-1B9212680D5A}" sibTransId="{CF40FB97-FF99-BE4C-8173-79D173447349}"/>
    <dgm:cxn modelId="{0FA0BD25-677E-46AB-A0F0-DE88C13D0BF1}" type="presOf" srcId="{8D8FA948-F619-3D40-A146-E6214F1DF37E}" destId="{D94577C1-DB67-B84A-A608-CC6D79CCD673}" srcOrd="0" destOrd="0" presId="urn:microsoft.com/office/officeart/2005/8/layout/venn3"/>
    <dgm:cxn modelId="{FCE50DFC-96E6-4043-9C12-3181EF01D740}" type="presParOf" srcId="{002CA95A-7D99-9749-B7FB-DDFB79D51A3F}" destId="{D622AABB-BD37-B142-BBF8-C901B0E22970}" srcOrd="0" destOrd="0" presId="urn:microsoft.com/office/officeart/2005/8/layout/venn3"/>
    <dgm:cxn modelId="{AC06B674-6A33-4FFC-BDEE-2107E9908693}" type="presParOf" srcId="{002CA95A-7D99-9749-B7FB-DDFB79D51A3F}" destId="{33489142-A688-9843-B384-F3F84563E329}" srcOrd="1" destOrd="0" presId="urn:microsoft.com/office/officeart/2005/8/layout/venn3"/>
    <dgm:cxn modelId="{9360D84B-53C5-4020-882E-DC70D75072BD}" type="presParOf" srcId="{002CA95A-7D99-9749-B7FB-DDFB79D51A3F}" destId="{212A4FB7-66E9-1A4E-A677-BC69C4AA2404}" srcOrd="2" destOrd="0" presId="urn:microsoft.com/office/officeart/2005/8/layout/venn3"/>
    <dgm:cxn modelId="{FAF5C684-A868-49E2-BBFB-E9E9A4837FE9}" type="presParOf" srcId="{002CA95A-7D99-9749-B7FB-DDFB79D51A3F}" destId="{C83B3A3F-4504-2642-A05D-14CCD54F1969}" srcOrd="3" destOrd="0" presId="urn:microsoft.com/office/officeart/2005/8/layout/venn3"/>
    <dgm:cxn modelId="{6FE8DB7D-6C26-46B4-8121-85AD68CE487D}" type="presParOf" srcId="{002CA95A-7D99-9749-B7FB-DDFB79D51A3F}" destId="{D94577C1-DB67-B84A-A608-CC6D79CCD673}" srcOrd="4" destOrd="0" presId="urn:microsoft.com/office/officeart/2005/8/layout/venn3"/>
    <dgm:cxn modelId="{55ACD4C3-BD18-4295-8BD5-5C2297D69C19}" type="presParOf" srcId="{002CA95A-7D99-9749-B7FB-DDFB79D51A3F}" destId="{47A2F9F9-23BE-4646-8B47-92541D99DF3C}" srcOrd="5" destOrd="0" presId="urn:microsoft.com/office/officeart/2005/8/layout/venn3"/>
    <dgm:cxn modelId="{8B415CD3-C172-479D-8D56-884544D2533B}" type="presParOf" srcId="{002CA95A-7D99-9749-B7FB-DDFB79D51A3F}" destId="{D6AD14D2-C5AE-0C45-9DBC-AF3BFFDC51B7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22CDEA-495A-FB45-B651-B15D0B00909C}" type="doc">
      <dgm:prSet loTypeId="urn:microsoft.com/office/officeart/2005/8/layout/radial4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7152862-5AA5-1145-B3AA-41A8994B52E4}">
      <dgm:prSet phldrT="[Text]"/>
      <dgm:spPr>
        <a:solidFill>
          <a:srgbClr val="FF6600"/>
        </a:solidFill>
      </dgm:spPr>
      <dgm:t>
        <a:bodyPr/>
        <a:lstStyle/>
        <a:p>
          <a:r>
            <a:rPr lang="en-US" dirty="0" smtClean="0"/>
            <a:t>Foster Youth may reside with/in</a:t>
          </a:r>
          <a:endParaRPr lang="en-US" dirty="0"/>
        </a:p>
      </dgm:t>
    </dgm:pt>
    <dgm:pt modelId="{F5A41082-8B0F-3546-8B4E-62254CB01FE4}" type="parTrans" cxnId="{DA1F0719-4FF8-1D49-B43C-F2AFAB3E4631}">
      <dgm:prSet/>
      <dgm:spPr/>
      <dgm:t>
        <a:bodyPr/>
        <a:lstStyle/>
        <a:p>
          <a:endParaRPr lang="en-US"/>
        </a:p>
      </dgm:t>
    </dgm:pt>
    <dgm:pt modelId="{3FA31236-E20D-8E44-B1E9-7E8900AAC505}" type="sibTrans" cxnId="{DA1F0719-4FF8-1D49-B43C-F2AFAB3E4631}">
      <dgm:prSet/>
      <dgm:spPr/>
      <dgm:t>
        <a:bodyPr/>
        <a:lstStyle/>
        <a:p>
          <a:endParaRPr lang="en-US"/>
        </a:p>
      </dgm:t>
    </dgm:pt>
    <dgm:pt modelId="{9183B2F7-A1F5-8B48-8E34-1908EE06334B}">
      <dgm:prSet phldrT="[Text]"/>
      <dgm:spPr/>
      <dgm:t>
        <a:bodyPr/>
        <a:lstStyle/>
        <a:p>
          <a:r>
            <a:rPr lang="en-US" dirty="0" smtClean="0"/>
            <a:t>Foster Parents </a:t>
          </a:r>
        </a:p>
        <a:p>
          <a:r>
            <a:rPr lang="en-US" dirty="0" smtClean="0"/>
            <a:t>(unrelated)</a:t>
          </a:r>
          <a:endParaRPr lang="en-US" dirty="0"/>
        </a:p>
      </dgm:t>
    </dgm:pt>
    <dgm:pt modelId="{3A911773-4D8B-4F49-92F9-786BA073E4FD}" type="parTrans" cxnId="{4EDD8B78-9D90-9347-BCA2-BCDC5070ADBB}">
      <dgm:prSet/>
      <dgm:spPr/>
      <dgm:t>
        <a:bodyPr/>
        <a:lstStyle/>
        <a:p>
          <a:endParaRPr lang="en-US"/>
        </a:p>
      </dgm:t>
    </dgm:pt>
    <dgm:pt modelId="{9508F7C3-241E-FB42-AE09-1FF940E895F3}" type="sibTrans" cxnId="{4EDD8B78-9D90-9347-BCA2-BCDC5070ADBB}">
      <dgm:prSet/>
      <dgm:spPr/>
      <dgm:t>
        <a:bodyPr/>
        <a:lstStyle/>
        <a:p>
          <a:endParaRPr lang="en-US"/>
        </a:p>
      </dgm:t>
    </dgm:pt>
    <dgm:pt modelId="{5A86E7ED-0924-E746-824C-3175989E6D17}">
      <dgm:prSet phldrT="[Text]"/>
      <dgm:spPr/>
      <dgm:t>
        <a:bodyPr/>
        <a:lstStyle/>
        <a:p>
          <a:r>
            <a:rPr lang="en-US" dirty="0" smtClean="0"/>
            <a:t>Biological Parents or Relative Caregivers</a:t>
          </a:r>
          <a:endParaRPr lang="en-US" dirty="0"/>
        </a:p>
      </dgm:t>
    </dgm:pt>
    <dgm:pt modelId="{879E71AB-806D-8144-A2F6-264CFD4B4CAC}" type="parTrans" cxnId="{B3AE0BF9-CE5D-3C40-9E5E-703D57BA09F7}">
      <dgm:prSet/>
      <dgm:spPr/>
      <dgm:t>
        <a:bodyPr/>
        <a:lstStyle/>
        <a:p>
          <a:endParaRPr lang="en-US"/>
        </a:p>
      </dgm:t>
    </dgm:pt>
    <dgm:pt modelId="{042855CD-552B-E245-B213-203CD82E6CA8}" type="sibTrans" cxnId="{B3AE0BF9-CE5D-3C40-9E5E-703D57BA09F7}">
      <dgm:prSet/>
      <dgm:spPr/>
      <dgm:t>
        <a:bodyPr/>
        <a:lstStyle/>
        <a:p>
          <a:endParaRPr lang="en-US"/>
        </a:p>
      </dgm:t>
    </dgm:pt>
    <dgm:pt modelId="{C222C022-F9A4-5241-A0F6-661E38478C2D}">
      <dgm:prSet phldrT="[Text]"/>
      <dgm:spPr/>
      <dgm:t>
        <a:bodyPr/>
        <a:lstStyle/>
        <a:p>
          <a:r>
            <a:rPr lang="en-US" dirty="0" smtClean="0"/>
            <a:t>Families who plan to adopt</a:t>
          </a:r>
          <a:endParaRPr lang="en-US" dirty="0"/>
        </a:p>
      </dgm:t>
    </dgm:pt>
    <dgm:pt modelId="{B1A020DD-946A-0C4D-9519-EE2A6CE281D8}" type="parTrans" cxnId="{9251EADE-D752-7748-A711-81BD008549C2}">
      <dgm:prSet/>
      <dgm:spPr/>
      <dgm:t>
        <a:bodyPr/>
        <a:lstStyle/>
        <a:p>
          <a:endParaRPr lang="en-US"/>
        </a:p>
      </dgm:t>
    </dgm:pt>
    <dgm:pt modelId="{BA2435BA-A5EF-2549-9585-316204D996B9}" type="sibTrans" cxnId="{9251EADE-D752-7748-A711-81BD008549C2}">
      <dgm:prSet/>
      <dgm:spPr/>
      <dgm:t>
        <a:bodyPr/>
        <a:lstStyle/>
        <a:p>
          <a:endParaRPr lang="en-US"/>
        </a:p>
      </dgm:t>
    </dgm:pt>
    <dgm:pt modelId="{93B2D5E0-DF45-BE4B-8046-D41C2A9685D3}">
      <dgm:prSet phldrT="[Text]"/>
      <dgm:spPr/>
      <dgm:t>
        <a:bodyPr/>
        <a:lstStyle/>
        <a:p>
          <a:r>
            <a:rPr lang="en-US" dirty="0" smtClean="0"/>
            <a:t>Juvenile Hall </a:t>
          </a:r>
          <a:endParaRPr lang="en-US" dirty="0"/>
        </a:p>
      </dgm:t>
    </dgm:pt>
    <dgm:pt modelId="{67FD79D0-EB85-FF4A-9E7B-AA23D2D75260}" type="parTrans" cxnId="{B250A6CC-D0E0-6149-8D4E-D9766E70D0F5}">
      <dgm:prSet/>
      <dgm:spPr/>
      <dgm:t>
        <a:bodyPr/>
        <a:lstStyle/>
        <a:p>
          <a:endParaRPr lang="en-US"/>
        </a:p>
      </dgm:t>
    </dgm:pt>
    <dgm:pt modelId="{E87398D6-5BE5-B342-BB88-DCA8CDEF1C6D}" type="sibTrans" cxnId="{B250A6CC-D0E0-6149-8D4E-D9766E70D0F5}">
      <dgm:prSet/>
      <dgm:spPr/>
      <dgm:t>
        <a:bodyPr/>
        <a:lstStyle/>
        <a:p>
          <a:endParaRPr lang="en-US"/>
        </a:p>
      </dgm:t>
    </dgm:pt>
    <dgm:pt modelId="{561E5AAC-03AA-8A49-A206-52B4DB348A2A}">
      <dgm:prSet phldrT="[Text]"/>
      <dgm:spPr/>
      <dgm:t>
        <a:bodyPr/>
        <a:lstStyle/>
        <a:p>
          <a:r>
            <a:rPr lang="en-US" dirty="0" smtClean="0"/>
            <a:t>Group Homes </a:t>
          </a:r>
          <a:endParaRPr lang="en-US" dirty="0"/>
        </a:p>
      </dgm:t>
    </dgm:pt>
    <dgm:pt modelId="{F8D637BC-1CCE-FA4D-870C-46852EE74185}" type="parTrans" cxnId="{F1E43CCC-A73E-8F42-B93A-E58DEAA03592}">
      <dgm:prSet/>
      <dgm:spPr/>
      <dgm:t>
        <a:bodyPr/>
        <a:lstStyle/>
        <a:p>
          <a:endParaRPr lang="en-US"/>
        </a:p>
      </dgm:t>
    </dgm:pt>
    <dgm:pt modelId="{F8150B0D-1368-8F44-9D6C-651FAAA6D8EF}" type="sibTrans" cxnId="{F1E43CCC-A73E-8F42-B93A-E58DEAA03592}">
      <dgm:prSet/>
      <dgm:spPr/>
      <dgm:t>
        <a:bodyPr/>
        <a:lstStyle/>
        <a:p>
          <a:endParaRPr lang="en-US"/>
        </a:p>
      </dgm:t>
    </dgm:pt>
    <dgm:pt modelId="{18C50471-0AEC-FA45-A2D1-E227C2A8FB49}" type="pres">
      <dgm:prSet presAssocID="{9F22CDEA-495A-FB45-B651-B15D0B00909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D1172FA-742D-3B4C-A435-CAD00DED93F0}" type="pres">
      <dgm:prSet presAssocID="{F7152862-5AA5-1145-B3AA-41A8994B52E4}" presName="centerShape" presStyleLbl="node0" presStyleIdx="0" presStyleCnt="1"/>
      <dgm:spPr/>
      <dgm:t>
        <a:bodyPr/>
        <a:lstStyle/>
        <a:p>
          <a:endParaRPr lang="en-US"/>
        </a:p>
      </dgm:t>
    </dgm:pt>
    <dgm:pt modelId="{A26754B9-3F5D-5541-8CA5-712C8A4C8412}" type="pres">
      <dgm:prSet presAssocID="{3A911773-4D8B-4F49-92F9-786BA073E4FD}" presName="parTrans" presStyleLbl="bgSibTrans2D1" presStyleIdx="0" presStyleCnt="5" custAng="10800000" custScaleX="50840" custLinFactNeighborX="29085" custLinFactNeighborY="2053"/>
      <dgm:spPr/>
      <dgm:t>
        <a:bodyPr/>
        <a:lstStyle/>
        <a:p>
          <a:endParaRPr lang="en-US"/>
        </a:p>
      </dgm:t>
    </dgm:pt>
    <dgm:pt modelId="{9C10A2F7-1D60-614E-87DB-9906575EF49D}" type="pres">
      <dgm:prSet presAssocID="{9183B2F7-A1F5-8B48-8E34-1908EE06334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2073CC-8D66-7C49-925F-0741F5F70ABB}" type="pres">
      <dgm:prSet presAssocID="{879E71AB-806D-8144-A2F6-264CFD4B4CAC}" presName="parTrans" presStyleLbl="bgSibTrans2D1" presStyleIdx="1" presStyleCnt="5" custAng="10733870" custScaleX="30289" custLinFactNeighborX="23311" custLinFactNeighborY="62492"/>
      <dgm:spPr/>
      <dgm:t>
        <a:bodyPr/>
        <a:lstStyle/>
        <a:p>
          <a:endParaRPr lang="en-US"/>
        </a:p>
      </dgm:t>
    </dgm:pt>
    <dgm:pt modelId="{0D10D503-E178-9847-A1BC-31453AD8590F}" type="pres">
      <dgm:prSet presAssocID="{5A86E7ED-0924-E746-824C-3175989E6D1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86FAA8-52CD-854E-BFCE-2C221D772D93}" type="pres">
      <dgm:prSet presAssocID="{B1A020DD-946A-0C4D-9519-EE2A6CE281D8}" presName="parTrans" presStyleLbl="bgSibTrans2D1" presStyleIdx="2" presStyleCnt="5" custAng="10800000" custScaleX="34306" custLinFactNeighborX="159" custLinFactNeighborY="82377"/>
      <dgm:spPr/>
      <dgm:t>
        <a:bodyPr/>
        <a:lstStyle/>
        <a:p>
          <a:endParaRPr lang="en-US"/>
        </a:p>
      </dgm:t>
    </dgm:pt>
    <dgm:pt modelId="{4B1CB3AA-A550-6445-93ED-913BDFF19C97}" type="pres">
      <dgm:prSet presAssocID="{C222C022-F9A4-5241-A0F6-661E38478C2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7CA57A-42CC-6C46-89BA-B600B431C983}" type="pres">
      <dgm:prSet presAssocID="{F8D637BC-1CCE-FA4D-870C-46852EE74185}" presName="parTrans" presStyleLbl="bgSibTrans2D1" presStyleIdx="3" presStyleCnt="5" custAng="10563589" custScaleX="27899" custLinFactNeighborX="-24744" custLinFactNeighborY="59887"/>
      <dgm:spPr/>
      <dgm:t>
        <a:bodyPr/>
        <a:lstStyle/>
        <a:p>
          <a:endParaRPr lang="en-US"/>
        </a:p>
      </dgm:t>
    </dgm:pt>
    <dgm:pt modelId="{2FF2091F-A851-E04C-9D79-2A4DB753A874}" type="pres">
      <dgm:prSet presAssocID="{561E5AAC-03AA-8A49-A206-52B4DB348A2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07A4F3-1B45-6F43-A217-5B2CB7B830EE}" type="pres">
      <dgm:prSet presAssocID="{67FD79D0-EB85-FF4A-9E7B-AA23D2D75260}" presName="parTrans" presStyleLbl="bgSibTrans2D1" presStyleIdx="4" presStyleCnt="5" custAng="10643316" custScaleX="52975" custLinFactNeighborX="-29070" custLinFactNeighborY="-8097"/>
      <dgm:spPr/>
      <dgm:t>
        <a:bodyPr/>
        <a:lstStyle/>
        <a:p>
          <a:endParaRPr lang="en-US"/>
        </a:p>
      </dgm:t>
    </dgm:pt>
    <dgm:pt modelId="{88CE0C2E-D329-8747-AD7C-09CB48ABEE78}" type="pres">
      <dgm:prSet presAssocID="{93B2D5E0-DF45-BE4B-8046-D41C2A9685D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3AE0BF9-CE5D-3C40-9E5E-703D57BA09F7}" srcId="{F7152862-5AA5-1145-B3AA-41A8994B52E4}" destId="{5A86E7ED-0924-E746-824C-3175989E6D17}" srcOrd="1" destOrd="0" parTransId="{879E71AB-806D-8144-A2F6-264CFD4B4CAC}" sibTransId="{042855CD-552B-E245-B213-203CD82E6CA8}"/>
    <dgm:cxn modelId="{980A43C7-E308-4077-BBCF-DF2D6AD9B2D6}" type="presOf" srcId="{561E5AAC-03AA-8A49-A206-52B4DB348A2A}" destId="{2FF2091F-A851-E04C-9D79-2A4DB753A874}" srcOrd="0" destOrd="0" presId="urn:microsoft.com/office/officeart/2005/8/layout/radial4"/>
    <dgm:cxn modelId="{8B15A21D-04D4-4BA4-A7B7-97C47DF940D3}" type="presOf" srcId="{F7152862-5AA5-1145-B3AA-41A8994B52E4}" destId="{AD1172FA-742D-3B4C-A435-CAD00DED93F0}" srcOrd="0" destOrd="0" presId="urn:microsoft.com/office/officeart/2005/8/layout/radial4"/>
    <dgm:cxn modelId="{DDFFABC5-4522-4A89-BE66-097FC1BF77EF}" type="presOf" srcId="{9183B2F7-A1F5-8B48-8E34-1908EE06334B}" destId="{9C10A2F7-1D60-614E-87DB-9906575EF49D}" srcOrd="0" destOrd="0" presId="urn:microsoft.com/office/officeart/2005/8/layout/radial4"/>
    <dgm:cxn modelId="{16E78EC1-6D9A-41FC-80FC-06D4A5A0ED41}" type="presOf" srcId="{F8D637BC-1CCE-FA4D-870C-46852EE74185}" destId="{437CA57A-42CC-6C46-89BA-B600B431C983}" srcOrd="0" destOrd="0" presId="urn:microsoft.com/office/officeart/2005/8/layout/radial4"/>
    <dgm:cxn modelId="{69EE2FA6-4EC7-46DB-A63B-D32D5DD0DFF6}" type="presOf" srcId="{67FD79D0-EB85-FF4A-9E7B-AA23D2D75260}" destId="{8D07A4F3-1B45-6F43-A217-5B2CB7B830EE}" srcOrd="0" destOrd="0" presId="urn:microsoft.com/office/officeart/2005/8/layout/radial4"/>
    <dgm:cxn modelId="{F1E43CCC-A73E-8F42-B93A-E58DEAA03592}" srcId="{F7152862-5AA5-1145-B3AA-41A8994B52E4}" destId="{561E5AAC-03AA-8A49-A206-52B4DB348A2A}" srcOrd="3" destOrd="0" parTransId="{F8D637BC-1CCE-FA4D-870C-46852EE74185}" sibTransId="{F8150B0D-1368-8F44-9D6C-651FAAA6D8EF}"/>
    <dgm:cxn modelId="{B250A6CC-D0E0-6149-8D4E-D9766E70D0F5}" srcId="{F7152862-5AA5-1145-B3AA-41A8994B52E4}" destId="{93B2D5E0-DF45-BE4B-8046-D41C2A9685D3}" srcOrd="4" destOrd="0" parTransId="{67FD79D0-EB85-FF4A-9E7B-AA23D2D75260}" sibTransId="{E87398D6-5BE5-B342-BB88-DCA8CDEF1C6D}"/>
    <dgm:cxn modelId="{4EDD8B78-9D90-9347-BCA2-BCDC5070ADBB}" srcId="{F7152862-5AA5-1145-B3AA-41A8994B52E4}" destId="{9183B2F7-A1F5-8B48-8E34-1908EE06334B}" srcOrd="0" destOrd="0" parTransId="{3A911773-4D8B-4F49-92F9-786BA073E4FD}" sibTransId="{9508F7C3-241E-FB42-AE09-1FF940E895F3}"/>
    <dgm:cxn modelId="{CF71A355-1C2C-41D7-A247-8E4E69D06D2D}" type="presOf" srcId="{93B2D5E0-DF45-BE4B-8046-D41C2A9685D3}" destId="{88CE0C2E-D329-8747-AD7C-09CB48ABEE78}" srcOrd="0" destOrd="0" presId="urn:microsoft.com/office/officeart/2005/8/layout/radial4"/>
    <dgm:cxn modelId="{82FD002E-C884-46E0-B275-798BD691A2B4}" type="presOf" srcId="{3A911773-4D8B-4F49-92F9-786BA073E4FD}" destId="{A26754B9-3F5D-5541-8CA5-712C8A4C8412}" srcOrd="0" destOrd="0" presId="urn:microsoft.com/office/officeart/2005/8/layout/radial4"/>
    <dgm:cxn modelId="{B66CAAB7-C6B7-4907-9C07-CEB2C16D0238}" type="presOf" srcId="{C222C022-F9A4-5241-A0F6-661E38478C2D}" destId="{4B1CB3AA-A550-6445-93ED-913BDFF19C97}" srcOrd="0" destOrd="0" presId="urn:microsoft.com/office/officeart/2005/8/layout/radial4"/>
    <dgm:cxn modelId="{DA1F0719-4FF8-1D49-B43C-F2AFAB3E4631}" srcId="{9F22CDEA-495A-FB45-B651-B15D0B00909C}" destId="{F7152862-5AA5-1145-B3AA-41A8994B52E4}" srcOrd="0" destOrd="0" parTransId="{F5A41082-8B0F-3546-8B4E-62254CB01FE4}" sibTransId="{3FA31236-E20D-8E44-B1E9-7E8900AAC505}"/>
    <dgm:cxn modelId="{071BF06D-18D8-4DDE-B87B-0F9E642D88A9}" type="presOf" srcId="{9F22CDEA-495A-FB45-B651-B15D0B00909C}" destId="{18C50471-0AEC-FA45-A2D1-E227C2A8FB49}" srcOrd="0" destOrd="0" presId="urn:microsoft.com/office/officeart/2005/8/layout/radial4"/>
    <dgm:cxn modelId="{9251EADE-D752-7748-A711-81BD008549C2}" srcId="{F7152862-5AA5-1145-B3AA-41A8994B52E4}" destId="{C222C022-F9A4-5241-A0F6-661E38478C2D}" srcOrd="2" destOrd="0" parTransId="{B1A020DD-946A-0C4D-9519-EE2A6CE281D8}" sibTransId="{BA2435BA-A5EF-2549-9585-316204D996B9}"/>
    <dgm:cxn modelId="{9F111B88-D685-42CD-B419-712C8BA02DA8}" type="presOf" srcId="{879E71AB-806D-8144-A2F6-264CFD4B4CAC}" destId="{E62073CC-8D66-7C49-925F-0741F5F70ABB}" srcOrd="0" destOrd="0" presId="urn:microsoft.com/office/officeart/2005/8/layout/radial4"/>
    <dgm:cxn modelId="{033129A4-1798-4D12-A83A-0216535E87E6}" type="presOf" srcId="{5A86E7ED-0924-E746-824C-3175989E6D17}" destId="{0D10D503-E178-9847-A1BC-31453AD8590F}" srcOrd="0" destOrd="0" presId="urn:microsoft.com/office/officeart/2005/8/layout/radial4"/>
    <dgm:cxn modelId="{A6001853-30D6-4D90-A9B6-8DDDFBF36BFB}" type="presOf" srcId="{B1A020DD-946A-0C4D-9519-EE2A6CE281D8}" destId="{6486FAA8-52CD-854E-BFCE-2C221D772D93}" srcOrd="0" destOrd="0" presId="urn:microsoft.com/office/officeart/2005/8/layout/radial4"/>
    <dgm:cxn modelId="{E609FC6D-7900-43AC-9A37-5C259D233A8C}" type="presParOf" srcId="{18C50471-0AEC-FA45-A2D1-E227C2A8FB49}" destId="{AD1172FA-742D-3B4C-A435-CAD00DED93F0}" srcOrd="0" destOrd="0" presId="urn:microsoft.com/office/officeart/2005/8/layout/radial4"/>
    <dgm:cxn modelId="{644466B3-8B0F-4CF6-B0E0-C7CDA939CD5D}" type="presParOf" srcId="{18C50471-0AEC-FA45-A2D1-E227C2A8FB49}" destId="{A26754B9-3F5D-5541-8CA5-712C8A4C8412}" srcOrd="1" destOrd="0" presId="urn:microsoft.com/office/officeart/2005/8/layout/radial4"/>
    <dgm:cxn modelId="{E3681831-A907-48CE-A292-8D024F59B176}" type="presParOf" srcId="{18C50471-0AEC-FA45-A2D1-E227C2A8FB49}" destId="{9C10A2F7-1D60-614E-87DB-9906575EF49D}" srcOrd="2" destOrd="0" presId="urn:microsoft.com/office/officeart/2005/8/layout/radial4"/>
    <dgm:cxn modelId="{DFC171C7-C166-4513-B431-E805C77D5FB5}" type="presParOf" srcId="{18C50471-0AEC-FA45-A2D1-E227C2A8FB49}" destId="{E62073CC-8D66-7C49-925F-0741F5F70ABB}" srcOrd="3" destOrd="0" presId="urn:microsoft.com/office/officeart/2005/8/layout/radial4"/>
    <dgm:cxn modelId="{0004496D-6865-4BE1-AEEA-521A41D1C9EF}" type="presParOf" srcId="{18C50471-0AEC-FA45-A2D1-E227C2A8FB49}" destId="{0D10D503-E178-9847-A1BC-31453AD8590F}" srcOrd="4" destOrd="0" presId="urn:microsoft.com/office/officeart/2005/8/layout/radial4"/>
    <dgm:cxn modelId="{99311D38-6C65-4337-8073-D4E10823362F}" type="presParOf" srcId="{18C50471-0AEC-FA45-A2D1-E227C2A8FB49}" destId="{6486FAA8-52CD-854E-BFCE-2C221D772D93}" srcOrd="5" destOrd="0" presId="urn:microsoft.com/office/officeart/2005/8/layout/radial4"/>
    <dgm:cxn modelId="{8639300A-67A4-49F1-A084-2CED408FA3CB}" type="presParOf" srcId="{18C50471-0AEC-FA45-A2D1-E227C2A8FB49}" destId="{4B1CB3AA-A550-6445-93ED-913BDFF19C97}" srcOrd="6" destOrd="0" presId="urn:microsoft.com/office/officeart/2005/8/layout/radial4"/>
    <dgm:cxn modelId="{7FF4E888-E502-400F-AE24-E953DFFB1C75}" type="presParOf" srcId="{18C50471-0AEC-FA45-A2D1-E227C2A8FB49}" destId="{437CA57A-42CC-6C46-89BA-B600B431C983}" srcOrd="7" destOrd="0" presId="urn:microsoft.com/office/officeart/2005/8/layout/radial4"/>
    <dgm:cxn modelId="{7D482360-19D3-4F67-B83F-3432D23BCAF6}" type="presParOf" srcId="{18C50471-0AEC-FA45-A2D1-E227C2A8FB49}" destId="{2FF2091F-A851-E04C-9D79-2A4DB753A874}" srcOrd="8" destOrd="0" presId="urn:microsoft.com/office/officeart/2005/8/layout/radial4"/>
    <dgm:cxn modelId="{BB2978A0-227A-45FB-845D-62B3CB6C29E3}" type="presParOf" srcId="{18C50471-0AEC-FA45-A2D1-E227C2A8FB49}" destId="{8D07A4F3-1B45-6F43-A217-5B2CB7B830EE}" srcOrd="9" destOrd="0" presId="urn:microsoft.com/office/officeart/2005/8/layout/radial4"/>
    <dgm:cxn modelId="{F98B738C-DD8C-4153-8D2D-9CE82A685674}" type="presParOf" srcId="{18C50471-0AEC-FA45-A2D1-E227C2A8FB49}" destId="{88CE0C2E-D329-8747-AD7C-09CB48ABEE78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49DB2F-12F5-C844-BF78-A3FE64761C08}" type="doc">
      <dgm:prSet loTypeId="urn:microsoft.com/office/officeart/2005/8/layout/arrow3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0911D4-4722-934B-8B3C-9802F03BF0E2}">
      <dgm:prSet phldrT="[Text]"/>
      <dgm:spPr/>
      <dgm:t>
        <a:bodyPr/>
        <a:lstStyle/>
        <a:p>
          <a:r>
            <a:rPr lang="en-US" b="1" dirty="0" smtClean="0"/>
            <a:t>Attendance Rates</a:t>
          </a:r>
        </a:p>
        <a:p>
          <a:r>
            <a:rPr lang="en-US" b="1" dirty="0" smtClean="0"/>
            <a:t>Performance on State Tests</a:t>
          </a:r>
        </a:p>
        <a:p>
          <a:r>
            <a:rPr lang="en-US" b="1" dirty="0" smtClean="0"/>
            <a:t>Graduation Rates</a:t>
          </a:r>
          <a:endParaRPr lang="en-US" b="1" dirty="0"/>
        </a:p>
      </dgm:t>
    </dgm:pt>
    <dgm:pt modelId="{337AC90F-E516-B64E-951F-0CE407504E89}" type="parTrans" cxnId="{2C9EC0A1-DD37-4D4D-B7B0-03FF9D0D3C81}">
      <dgm:prSet/>
      <dgm:spPr/>
      <dgm:t>
        <a:bodyPr/>
        <a:lstStyle/>
        <a:p>
          <a:endParaRPr lang="en-US"/>
        </a:p>
      </dgm:t>
    </dgm:pt>
    <dgm:pt modelId="{326278A2-A1C7-5641-BCB8-63228C9C5982}" type="sibTrans" cxnId="{2C9EC0A1-DD37-4D4D-B7B0-03FF9D0D3C81}">
      <dgm:prSet/>
      <dgm:spPr/>
      <dgm:t>
        <a:bodyPr/>
        <a:lstStyle/>
        <a:p>
          <a:endParaRPr lang="en-US"/>
        </a:p>
      </dgm:t>
    </dgm:pt>
    <dgm:pt modelId="{BEF8676F-3BC2-C04E-9C85-44B4DF6A12D4}">
      <dgm:prSet phldrT="[Text]"/>
      <dgm:spPr/>
      <dgm:t>
        <a:bodyPr/>
        <a:lstStyle/>
        <a:p>
          <a:r>
            <a:rPr lang="en-US" b="1" dirty="0" smtClean="0"/>
            <a:t>Chronic Absenteeism</a:t>
          </a:r>
        </a:p>
        <a:p>
          <a:r>
            <a:rPr lang="en-US" b="1" dirty="0" smtClean="0"/>
            <a:t>Number of Suspensions</a:t>
          </a:r>
        </a:p>
        <a:p>
          <a:r>
            <a:rPr lang="en-US" b="1" dirty="0" smtClean="0"/>
            <a:t>Drop Out Rates </a:t>
          </a:r>
        </a:p>
        <a:p>
          <a:endParaRPr lang="en-US" dirty="0" smtClean="0"/>
        </a:p>
        <a:p>
          <a:endParaRPr lang="en-US" dirty="0"/>
        </a:p>
      </dgm:t>
    </dgm:pt>
    <dgm:pt modelId="{29D0114B-0ED4-7545-8B63-9DDC7C2A610C}" type="parTrans" cxnId="{16D36545-B780-0C4F-AA3A-E7A28D76A7C2}">
      <dgm:prSet/>
      <dgm:spPr/>
      <dgm:t>
        <a:bodyPr/>
        <a:lstStyle/>
        <a:p>
          <a:endParaRPr lang="en-US"/>
        </a:p>
      </dgm:t>
    </dgm:pt>
    <dgm:pt modelId="{81D466D9-4EF7-E346-8575-23150147C07B}" type="sibTrans" cxnId="{16D36545-B780-0C4F-AA3A-E7A28D76A7C2}">
      <dgm:prSet/>
      <dgm:spPr/>
      <dgm:t>
        <a:bodyPr/>
        <a:lstStyle/>
        <a:p>
          <a:endParaRPr lang="en-US"/>
        </a:p>
      </dgm:t>
    </dgm:pt>
    <dgm:pt modelId="{BA532965-A8CA-824F-99C4-C276CD2E31C6}" type="pres">
      <dgm:prSet presAssocID="{3949DB2F-12F5-C844-BF78-A3FE64761C08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358CC2D-33CD-354E-9A70-D2FF9262BD07}" type="pres">
      <dgm:prSet presAssocID="{3949DB2F-12F5-C844-BF78-A3FE64761C08}" presName="divider" presStyleLbl="fgShp" presStyleIdx="0" presStyleCnt="1"/>
      <dgm:spPr/>
    </dgm:pt>
    <dgm:pt modelId="{86A798E8-764F-FD41-936B-EF720D798A74}" type="pres">
      <dgm:prSet presAssocID="{9F0911D4-4722-934B-8B3C-9802F03BF0E2}" presName="downArrow" presStyleLbl="node1" presStyleIdx="0" presStyleCnt="2"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0327544C-D149-7B4D-8631-44B6C0015895}" type="pres">
      <dgm:prSet presAssocID="{9F0911D4-4722-934B-8B3C-9802F03BF0E2}" presName="downArrowText" presStyleLbl="revTx" presStyleIdx="0" presStyleCnt="2" custScaleX="123413" custLinFactNeighborX="95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765DDE-A38C-0043-839F-3949B1620C3D}" type="pres">
      <dgm:prSet presAssocID="{BEF8676F-3BC2-C04E-9C85-44B4DF6A12D4}" presName="upArrow" presStyleLbl="node1" presStyleIdx="1" presStyleCnt="2"/>
      <dgm:spPr/>
    </dgm:pt>
    <dgm:pt modelId="{BB69960E-A53D-5F4B-96F8-FF8E0F41CBB3}" type="pres">
      <dgm:prSet presAssocID="{BEF8676F-3BC2-C04E-9C85-44B4DF6A12D4}" presName="upArrowText" presStyleLbl="revTx" presStyleIdx="1" presStyleCnt="2" custLinFactNeighborX="-9029" custLinFactNeighborY="-8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6D36545-B780-0C4F-AA3A-E7A28D76A7C2}" srcId="{3949DB2F-12F5-C844-BF78-A3FE64761C08}" destId="{BEF8676F-3BC2-C04E-9C85-44B4DF6A12D4}" srcOrd="1" destOrd="0" parTransId="{29D0114B-0ED4-7545-8B63-9DDC7C2A610C}" sibTransId="{81D466D9-4EF7-E346-8575-23150147C07B}"/>
    <dgm:cxn modelId="{2C9EC0A1-DD37-4D4D-B7B0-03FF9D0D3C81}" srcId="{3949DB2F-12F5-C844-BF78-A3FE64761C08}" destId="{9F0911D4-4722-934B-8B3C-9802F03BF0E2}" srcOrd="0" destOrd="0" parTransId="{337AC90F-E516-B64E-951F-0CE407504E89}" sibTransId="{326278A2-A1C7-5641-BCB8-63228C9C5982}"/>
    <dgm:cxn modelId="{03674B9D-B8A3-4A9F-A97B-BC7E2E6281D3}" type="presOf" srcId="{3949DB2F-12F5-C844-BF78-A3FE64761C08}" destId="{BA532965-A8CA-824F-99C4-C276CD2E31C6}" srcOrd="0" destOrd="0" presId="urn:microsoft.com/office/officeart/2005/8/layout/arrow3"/>
    <dgm:cxn modelId="{0FF10B96-A54C-4AF7-AC23-8364DA20FC0A}" type="presOf" srcId="{BEF8676F-3BC2-C04E-9C85-44B4DF6A12D4}" destId="{BB69960E-A53D-5F4B-96F8-FF8E0F41CBB3}" srcOrd="0" destOrd="0" presId="urn:microsoft.com/office/officeart/2005/8/layout/arrow3"/>
    <dgm:cxn modelId="{0F2B97D3-8215-4F30-A01C-02373E3EA9BD}" type="presOf" srcId="{9F0911D4-4722-934B-8B3C-9802F03BF0E2}" destId="{0327544C-D149-7B4D-8631-44B6C0015895}" srcOrd="0" destOrd="0" presId="urn:microsoft.com/office/officeart/2005/8/layout/arrow3"/>
    <dgm:cxn modelId="{BD376D75-188E-43F2-B012-B85F1C7C51BF}" type="presParOf" srcId="{BA532965-A8CA-824F-99C4-C276CD2E31C6}" destId="{C358CC2D-33CD-354E-9A70-D2FF9262BD07}" srcOrd="0" destOrd="0" presId="urn:microsoft.com/office/officeart/2005/8/layout/arrow3"/>
    <dgm:cxn modelId="{DBA7DEC2-02A8-4037-8C54-222A01390616}" type="presParOf" srcId="{BA532965-A8CA-824F-99C4-C276CD2E31C6}" destId="{86A798E8-764F-FD41-936B-EF720D798A74}" srcOrd="1" destOrd="0" presId="urn:microsoft.com/office/officeart/2005/8/layout/arrow3"/>
    <dgm:cxn modelId="{36474AF7-58BD-4DDF-BD00-ECC8344E3BD2}" type="presParOf" srcId="{BA532965-A8CA-824F-99C4-C276CD2E31C6}" destId="{0327544C-D149-7B4D-8631-44B6C0015895}" srcOrd="2" destOrd="0" presId="urn:microsoft.com/office/officeart/2005/8/layout/arrow3"/>
    <dgm:cxn modelId="{D7A73CD0-FFB7-4B6A-8EF4-ECD13BD0F4AE}" type="presParOf" srcId="{BA532965-A8CA-824F-99C4-C276CD2E31C6}" destId="{F0765DDE-A38C-0043-839F-3949B1620C3D}" srcOrd="3" destOrd="0" presId="urn:microsoft.com/office/officeart/2005/8/layout/arrow3"/>
    <dgm:cxn modelId="{AE14FB85-F2E2-4239-A307-B389AD1D8C3C}" type="presParOf" srcId="{BA532965-A8CA-824F-99C4-C276CD2E31C6}" destId="{BB69960E-A53D-5F4B-96F8-FF8E0F41CBB3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22AABB-BD37-B142-BBF8-C901B0E22970}">
      <dsp:nvSpPr>
        <dsp:cNvPr id="0" name=""/>
        <dsp:cNvSpPr/>
      </dsp:nvSpPr>
      <dsp:spPr>
        <a:xfrm>
          <a:off x="2388" y="1049573"/>
          <a:ext cx="2396653" cy="239665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1896" tIns="25400" rIns="131896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Data &amp; Accountability</a:t>
          </a:r>
          <a:endParaRPr lang="en-US" sz="2000" kern="1200" dirty="0"/>
        </a:p>
      </dsp:txBody>
      <dsp:txXfrm>
        <a:off x="353370" y="1400555"/>
        <a:ext cx="1694689" cy="1694689"/>
      </dsp:txXfrm>
    </dsp:sp>
    <dsp:sp modelId="{212A4FB7-66E9-1A4E-A677-BC69C4AA2404}">
      <dsp:nvSpPr>
        <dsp:cNvPr id="0" name=""/>
        <dsp:cNvSpPr/>
      </dsp:nvSpPr>
      <dsp:spPr>
        <a:xfrm>
          <a:off x="1919711" y="1049573"/>
          <a:ext cx="2396653" cy="239665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1896" tIns="25400" rIns="131896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Caregiver &amp; Community Engagement</a:t>
          </a:r>
          <a:endParaRPr lang="en-US" sz="2000" kern="1200" dirty="0"/>
        </a:p>
      </dsp:txBody>
      <dsp:txXfrm>
        <a:off x="2270693" y="1400555"/>
        <a:ext cx="1694689" cy="1694689"/>
      </dsp:txXfrm>
    </dsp:sp>
    <dsp:sp modelId="{D94577C1-DB67-B84A-A608-CC6D79CCD673}">
      <dsp:nvSpPr>
        <dsp:cNvPr id="0" name=""/>
        <dsp:cNvSpPr/>
      </dsp:nvSpPr>
      <dsp:spPr>
        <a:xfrm>
          <a:off x="3837034" y="1049573"/>
          <a:ext cx="2396653" cy="239665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1896" tIns="25400" rIns="131896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Professional Development</a:t>
          </a:r>
          <a:endParaRPr lang="en-US" sz="2000" kern="1200" dirty="0"/>
        </a:p>
      </dsp:txBody>
      <dsp:txXfrm>
        <a:off x="4188016" y="1400555"/>
        <a:ext cx="1694689" cy="1694689"/>
      </dsp:txXfrm>
    </dsp:sp>
    <dsp:sp modelId="{D6AD14D2-C5AE-0C45-9DBC-AF3BFFDC51B7}">
      <dsp:nvSpPr>
        <dsp:cNvPr id="0" name=""/>
        <dsp:cNvSpPr/>
      </dsp:nvSpPr>
      <dsp:spPr>
        <a:xfrm>
          <a:off x="5754357" y="1049573"/>
          <a:ext cx="2396653" cy="239665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1896" tIns="25400" rIns="131896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Youth Engagement</a:t>
          </a:r>
        </a:p>
      </dsp:txBody>
      <dsp:txXfrm>
        <a:off x="6105339" y="1400555"/>
        <a:ext cx="1694689" cy="16946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1172FA-742D-3B4C-A435-CAD00DED93F0}">
      <dsp:nvSpPr>
        <dsp:cNvPr id="0" name=""/>
        <dsp:cNvSpPr/>
      </dsp:nvSpPr>
      <dsp:spPr>
        <a:xfrm>
          <a:off x="3120029" y="2581387"/>
          <a:ext cx="1913341" cy="1913341"/>
        </a:xfrm>
        <a:prstGeom prst="ellipse">
          <a:avLst/>
        </a:prstGeom>
        <a:solidFill>
          <a:srgbClr val="FF6600"/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Foster Youth may reside with/in</a:t>
          </a:r>
          <a:endParaRPr lang="en-US" sz="2500" kern="1200" dirty="0"/>
        </a:p>
      </dsp:txBody>
      <dsp:txXfrm>
        <a:off x="3400231" y="2861589"/>
        <a:ext cx="1352937" cy="1352937"/>
      </dsp:txXfrm>
    </dsp:sp>
    <dsp:sp modelId="{A26754B9-3F5D-5541-8CA5-712C8A4C8412}">
      <dsp:nvSpPr>
        <dsp:cNvPr id="0" name=""/>
        <dsp:cNvSpPr/>
      </dsp:nvSpPr>
      <dsp:spPr>
        <a:xfrm>
          <a:off x="2206627" y="3276602"/>
          <a:ext cx="890370" cy="54530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10A2F7-1D60-614E-87DB-9906575EF49D}">
      <dsp:nvSpPr>
        <dsp:cNvPr id="0" name=""/>
        <dsp:cNvSpPr/>
      </dsp:nvSpPr>
      <dsp:spPr>
        <a:xfrm>
          <a:off x="357945" y="2810988"/>
          <a:ext cx="1817674" cy="14541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Foster Parents 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(unrelated)</a:t>
          </a:r>
          <a:endParaRPr lang="en-US" sz="2500" kern="1200" dirty="0"/>
        </a:p>
      </dsp:txBody>
      <dsp:txXfrm>
        <a:off x="400535" y="2853578"/>
        <a:ext cx="1732494" cy="1368959"/>
      </dsp:txXfrm>
    </dsp:sp>
    <dsp:sp modelId="{E62073CC-8D66-7C49-925F-0741F5F70ABB}">
      <dsp:nvSpPr>
        <dsp:cNvPr id="0" name=""/>
        <dsp:cNvSpPr/>
      </dsp:nvSpPr>
      <dsp:spPr>
        <a:xfrm rot="2633870">
          <a:off x="2851994" y="2238450"/>
          <a:ext cx="530456" cy="54530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10D503-E178-9847-A1BC-31453AD8590F}">
      <dsp:nvSpPr>
        <dsp:cNvPr id="0" name=""/>
        <dsp:cNvSpPr/>
      </dsp:nvSpPr>
      <dsp:spPr>
        <a:xfrm>
          <a:off x="1180950" y="824076"/>
          <a:ext cx="1817674" cy="14541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Biological Parents or Relative Caregivers</a:t>
          </a:r>
          <a:endParaRPr lang="en-US" sz="2500" kern="1200" dirty="0"/>
        </a:p>
      </dsp:txBody>
      <dsp:txXfrm>
        <a:off x="1223540" y="866666"/>
        <a:ext cx="1732494" cy="1368959"/>
      </dsp:txXfrm>
    </dsp:sp>
    <dsp:sp modelId="{6486FAA8-52CD-854E-BFCE-2C221D772D93}">
      <dsp:nvSpPr>
        <dsp:cNvPr id="0" name=""/>
        <dsp:cNvSpPr/>
      </dsp:nvSpPr>
      <dsp:spPr>
        <a:xfrm rot="5400000">
          <a:off x="3779081" y="1780352"/>
          <a:ext cx="600807" cy="54530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B1CB3AA-A550-6445-93ED-913BDFF19C97}">
      <dsp:nvSpPr>
        <dsp:cNvPr id="0" name=""/>
        <dsp:cNvSpPr/>
      </dsp:nvSpPr>
      <dsp:spPr>
        <a:xfrm>
          <a:off x="3167862" y="1070"/>
          <a:ext cx="1817674" cy="14541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Families who plan to adopt</a:t>
          </a:r>
          <a:endParaRPr lang="en-US" sz="2500" kern="1200" dirty="0"/>
        </a:p>
      </dsp:txBody>
      <dsp:txXfrm>
        <a:off x="3210452" y="43660"/>
        <a:ext cx="1732494" cy="1368959"/>
      </dsp:txXfrm>
    </dsp:sp>
    <dsp:sp modelId="{437CA57A-42CC-6C46-89BA-B600B431C983}">
      <dsp:nvSpPr>
        <dsp:cNvPr id="0" name=""/>
        <dsp:cNvSpPr/>
      </dsp:nvSpPr>
      <dsp:spPr>
        <a:xfrm rot="7863589">
          <a:off x="4766781" y="2224244"/>
          <a:ext cx="488600" cy="54530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F2091F-A851-E04C-9D79-2A4DB753A874}">
      <dsp:nvSpPr>
        <dsp:cNvPr id="0" name=""/>
        <dsp:cNvSpPr/>
      </dsp:nvSpPr>
      <dsp:spPr>
        <a:xfrm>
          <a:off x="5154774" y="824076"/>
          <a:ext cx="1817674" cy="14541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Group Homes </a:t>
          </a:r>
          <a:endParaRPr lang="en-US" sz="2500" kern="1200" dirty="0"/>
        </a:p>
      </dsp:txBody>
      <dsp:txXfrm>
        <a:off x="5197364" y="866666"/>
        <a:ext cx="1732494" cy="1368959"/>
      </dsp:txXfrm>
    </dsp:sp>
    <dsp:sp modelId="{8D07A4F3-1B45-6F43-A217-5B2CB7B830EE}">
      <dsp:nvSpPr>
        <dsp:cNvPr id="0" name=""/>
        <dsp:cNvSpPr/>
      </dsp:nvSpPr>
      <dsp:spPr>
        <a:xfrm rot="10643316">
          <a:off x="5037969" y="3221253"/>
          <a:ext cx="927760" cy="54530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8CE0C2E-D329-8747-AD7C-09CB48ABEE78}">
      <dsp:nvSpPr>
        <dsp:cNvPr id="0" name=""/>
        <dsp:cNvSpPr/>
      </dsp:nvSpPr>
      <dsp:spPr>
        <a:xfrm>
          <a:off x="5977780" y="2810988"/>
          <a:ext cx="1817674" cy="14541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Juvenile Hall </a:t>
          </a:r>
          <a:endParaRPr lang="en-US" sz="2500" kern="1200" dirty="0"/>
        </a:p>
      </dsp:txBody>
      <dsp:txXfrm>
        <a:off x="6020370" y="2853578"/>
        <a:ext cx="1732494" cy="13689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58CC2D-33CD-354E-9A70-D2FF9262BD07}">
      <dsp:nvSpPr>
        <dsp:cNvPr id="0" name=""/>
        <dsp:cNvSpPr/>
      </dsp:nvSpPr>
      <dsp:spPr>
        <a:xfrm rot="21300000">
          <a:off x="25020" y="1669621"/>
          <a:ext cx="8103358" cy="927956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6A798E8-764F-FD41-936B-EF720D798A74}">
      <dsp:nvSpPr>
        <dsp:cNvPr id="0" name=""/>
        <dsp:cNvSpPr/>
      </dsp:nvSpPr>
      <dsp:spPr>
        <a:xfrm>
          <a:off x="978408" y="213360"/>
          <a:ext cx="2446020" cy="1706880"/>
        </a:xfrm>
        <a:prstGeom prst="downArrow">
          <a:avLst/>
        </a:prstGeom>
        <a:solidFill>
          <a:srgbClr val="FF0000"/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27544C-D149-7B4D-8631-44B6C0015895}">
      <dsp:nvSpPr>
        <dsp:cNvPr id="0" name=""/>
        <dsp:cNvSpPr/>
      </dsp:nvSpPr>
      <dsp:spPr>
        <a:xfrm>
          <a:off x="4264019" y="0"/>
          <a:ext cx="3219953" cy="1792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Attendance Rates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Performance on State Tests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Graduation Rates</a:t>
          </a:r>
          <a:endParaRPr lang="en-US" sz="1800" b="1" kern="1200" dirty="0"/>
        </a:p>
      </dsp:txBody>
      <dsp:txXfrm>
        <a:off x="4264019" y="0"/>
        <a:ext cx="3219953" cy="1792224"/>
      </dsp:txXfrm>
    </dsp:sp>
    <dsp:sp modelId="{F0765DDE-A38C-0043-839F-3949B1620C3D}">
      <dsp:nvSpPr>
        <dsp:cNvPr id="0" name=""/>
        <dsp:cNvSpPr/>
      </dsp:nvSpPr>
      <dsp:spPr>
        <a:xfrm>
          <a:off x="4728971" y="2346959"/>
          <a:ext cx="2446020" cy="1706880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69960E-A53D-5F4B-96F8-FF8E0F41CBB3}">
      <dsp:nvSpPr>
        <dsp:cNvPr id="0" name=""/>
        <dsp:cNvSpPr/>
      </dsp:nvSpPr>
      <dsp:spPr>
        <a:xfrm>
          <a:off x="987435" y="2459061"/>
          <a:ext cx="2609088" cy="1792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Chronic Absenteeism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Number of Suspensions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Drop Out Rates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>
        <a:off x="987435" y="2459061"/>
        <a:ext cx="2609088" cy="1792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0.82203</cdr:x>
      <cdr:y>0.09559</cdr:y>
    </cdr:from>
    <cdr:to>
      <cdr:x>0.94492</cdr:x>
      <cdr:y>0.2491</cdr:y>
    </cdr:to>
    <cdr:sp macro="" textlink="">
      <cdr:nvSpPr>
        <cdr:cNvPr id="4" name="Right Arrow 3"/>
        <cdr:cNvSpPr/>
      </cdr:nvSpPr>
      <cdr:spPr>
        <a:xfrm xmlns:a="http://schemas.openxmlformats.org/drawingml/2006/main">
          <a:off x="7391400" y="284703"/>
          <a:ext cx="1104900" cy="457200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en-US" b="1" dirty="0" smtClean="0">
              <a:solidFill>
                <a:schemeClr val="tx1"/>
              </a:solidFill>
              <a:latin typeface="Calibri" panose="020F0502020204030204" pitchFamily="34" charset="0"/>
            </a:rPr>
            <a:t>4.3% increase</a:t>
          </a:r>
          <a:endParaRPr lang="en-US" b="1" dirty="0">
            <a:solidFill>
              <a:schemeClr val="tx1"/>
            </a:solidFill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0.11864</cdr:x>
      <cdr:y>0.07001</cdr:y>
    </cdr:from>
    <cdr:to>
      <cdr:x>0.25424</cdr:x>
      <cdr:y>0.2491</cdr:y>
    </cdr:to>
    <cdr:sp macro="" textlink="">
      <cdr:nvSpPr>
        <cdr:cNvPr id="5" name="Left Arrow 4"/>
        <cdr:cNvSpPr/>
      </cdr:nvSpPr>
      <cdr:spPr>
        <a:xfrm xmlns:a="http://schemas.openxmlformats.org/drawingml/2006/main">
          <a:off x="1066800" y="208503"/>
          <a:ext cx="1219200" cy="533400"/>
        </a:xfrm>
        <a:prstGeom xmlns:a="http://schemas.openxmlformats.org/drawingml/2006/main" prst="leftArrow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b="1" dirty="0" smtClean="0">
              <a:solidFill>
                <a:schemeClr val="tx1"/>
              </a:solidFill>
              <a:latin typeface="Calibri" panose="020F0502020204030204" pitchFamily="34" charset="0"/>
            </a:rPr>
            <a:t>4.7% decrease</a:t>
          </a:r>
          <a:endParaRPr lang="en-US" b="1" dirty="0">
            <a:solidFill>
              <a:schemeClr val="tx1"/>
            </a:solidFill>
            <a:latin typeface="Calibri" panose="020F050202020403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2"/>
            <a:ext cx="3037031" cy="465138"/>
          </a:xfrm>
          <a:prstGeom prst="rect">
            <a:avLst/>
          </a:prstGeom>
        </p:spPr>
        <p:txBody>
          <a:bodyPr vert="horz" lIns="93141" tIns="46573" rIns="93141" bIns="46573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751" y="2"/>
            <a:ext cx="3037031" cy="465138"/>
          </a:xfrm>
          <a:prstGeom prst="rect">
            <a:avLst/>
          </a:prstGeom>
        </p:spPr>
        <p:txBody>
          <a:bodyPr vert="horz" wrap="square" lIns="93141" tIns="46573" rIns="93141" bIns="46573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1A85143-4914-425C-9DF5-DF25ABB2BA71}" type="datetimeFigureOut">
              <a:rPr lang="en-US" altLang="en-US"/>
              <a:pPr>
                <a:defRPr/>
              </a:pPr>
              <a:t>2/15/2017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" y="8829677"/>
            <a:ext cx="3037031" cy="465138"/>
          </a:xfrm>
          <a:prstGeom prst="rect">
            <a:avLst/>
          </a:prstGeom>
        </p:spPr>
        <p:txBody>
          <a:bodyPr vert="horz" lIns="93141" tIns="46573" rIns="93141" bIns="46573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751" y="8829677"/>
            <a:ext cx="3037031" cy="465138"/>
          </a:xfrm>
          <a:prstGeom prst="rect">
            <a:avLst/>
          </a:prstGeom>
        </p:spPr>
        <p:txBody>
          <a:bodyPr vert="horz" wrap="square" lIns="93141" tIns="46573" rIns="93141" bIns="4657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E765ED2-5832-4141-A1EA-9D9E0136449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113708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2"/>
            <a:ext cx="3037031" cy="465138"/>
          </a:xfrm>
          <a:prstGeom prst="rect">
            <a:avLst/>
          </a:prstGeom>
        </p:spPr>
        <p:txBody>
          <a:bodyPr vert="horz" lIns="93141" tIns="46573" rIns="93141" bIns="4657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751" y="2"/>
            <a:ext cx="3037031" cy="465138"/>
          </a:xfrm>
          <a:prstGeom prst="rect">
            <a:avLst/>
          </a:prstGeom>
        </p:spPr>
        <p:txBody>
          <a:bodyPr vert="horz" wrap="square" lIns="93141" tIns="46573" rIns="93141" bIns="46573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35D688E-DB11-4E4C-995D-F893EE334E4C}" type="datetimeFigureOut">
              <a:rPr lang="en-US" altLang="en-US"/>
              <a:pPr>
                <a:defRPr/>
              </a:pPr>
              <a:t>2/15/2017</a:t>
            </a:fld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41" tIns="46573" rIns="93141" bIns="46573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848" y="4416427"/>
            <a:ext cx="5608320" cy="4183063"/>
          </a:xfrm>
          <a:prstGeom prst="rect">
            <a:avLst/>
          </a:prstGeom>
        </p:spPr>
        <p:txBody>
          <a:bodyPr vert="horz" lIns="93141" tIns="46573" rIns="93141" bIns="46573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5" y="8829677"/>
            <a:ext cx="3037031" cy="465138"/>
          </a:xfrm>
          <a:prstGeom prst="rect">
            <a:avLst/>
          </a:prstGeom>
        </p:spPr>
        <p:txBody>
          <a:bodyPr vert="horz" lIns="93141" tIns="46573" rIns="93141" bIns="4657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751" y="8829677"/>
            <a:ext cx="3037031" cy="465138"/>
          </a:xfrm>
          <a:prstGeom prst="rect">
            <a:avLst/>
          </a:prstGeom>
        </p:spPr>
        <p:txBody>
          <a:bodyPr vert="horz" wrap="square" lIns="93141" tIns="46573" rIns="93141" bIns="4657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731A41B-49B9-450E-A1BD-B8C233A8866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390343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32572" indent="-281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27648" indent="-22553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578710" indent="-22553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29770" indent="-22553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490425" indent="-225533" defTabSz="4606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51081" indent="-225533" defTabSz="4606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11737" indent="-225533" defTabSz="4606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72394" indent="-225533" defTabSz="4606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BFDB3B05-3FDA-447F-BDA7-82E6A34A6A31}" type="slidenum">
              <a:rPr lang="en-US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the intended outcome for the year?</a:t>
            </a:r>
          </a:p>
          <a:p>
            <a:endParaRPr lang="en-US" dirty="0" smtClean="0"/>
          </a:p>
          <a:p>
            <a:r>
              <a:rPr lang="en-US" dirty="0" smtClean="0"/>
              <a:t>Set benchmark? Will target most likely be reached?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31A41B-49B9-450E-A1BD-B8C233A8866F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46188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the intended outcome for the year?</a:t>
            </a:r>
          </a:p>
          <a:p>
            <a:endParaRPr lang="en-US" dirty="0" smtClean="0"/>
          </a:p>
          <a:p>
            <a:r>
              <a:rPr lang="en-US" dirty="0" smtClean="0"/>
              <a:t>Set benchmark? Will target most likely be reached?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31A41B-49B9-450E-A1BD-B8C233A8866F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46188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31A41B-49B9-450E-A1BD-B8C233A8866F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26591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31A41B-49B9-450E-A1BD-B8C233A8866F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26591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31A41B-49B9-450E-A1BD-B8C233A8866F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26591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31A41B-49B9-450E-A1BD-B8C233A8866F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2659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ea typeface="ＭＳ Ｐゴシック" pitchFamily="34" charset="-128"/>
              </a:rPr>
              <a:t>13.6 million</a:t>
            </a:r>
            <a:r>
              <a:rPr lang="en-US" altLang="en-US" baseline="0" dirty="0" smtClean="0">
                <a:ea typeface="ＭＳ Ｐゴシック" pitchFamily="34" charset="-128"/>
              </a:rPr>
              <a:t> dollars</a:t>
            </a:r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7461372" indent="-37009841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45153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0306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545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061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C01FE6F-9CD7-4D55-9935-9EC4A8DC3045}" type="slidenum">
              <a:rPr lang="en-US" altLang="en-US" sz="1200">
                <a:latin typeface="Calibri" pitchFamily="34" charset="0"/>
              </a:rPr>
              <a:pPr eaLnBrk="1" hangingPunct="1"/>
              <a:t>2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ea typeface="ＭＳ Ｐゴシック" pitchFamily="34" charset="-128"/>
              </a:rPr>
              <a:t>13.6 million</a:t>
            </a:r>
            <a:r>
              <a:rPr lang="en-US" altLang="en-US" baseline="0" dirty="0" smtClean="0">
                <a:ea typeface="ＭＳ Ｐゴシック" pitchFamily="34" charset="-128"/>
              </a:rPr>
              <a:t> dollars</a:t>
            </a:r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7461372" indent="-37009841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45153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0306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545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061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C01FE6F-9CD7-4D55-9935-9EC4A8DC3045}" type="slidenum">
              <a:rPr lang="en-US" altLang="en-US" sz="1200">
                <a:latin typeface="Calibri" pitchFamily="34" charset="0"/>
              </a:rPr>
              <a:pPr eaLnBrk="1" hangingPunct="1"/>
              <a:t>3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ea typeface="ＭＳ Ｐゴシック" pitchFamily="34" charset="-128"/>
              </a:rPr>
              <a:t>13.6 million</a:t>
            </a:r>
            <a:r>
              <a:rPr lang="en-US" altLang="en-US" baseline="0" dirty="0" smtClean="0">
                <a:ea typeface="ＭＳ Ｐゴシック" pitchFamily="34" charset="-128"/>
              </a:rPr>
              <a:t> dollars</a:t>
            </a:r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7461372" indent="-37009841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45153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0306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545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061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C01FE6F-9CD7-4D55-9935-9EC4A8DC3045}" type="slidenum">
              <a:rPr lang="en-US" altLang="en-US" sz="1200">
                <a:latin typeface="Calibri" pitchFamily="34" charset="0"/>
              </a:rPr>
              <a:pPr eaLnBrk="1" hangingPunct="1"/>
              <a:t>4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ea typeface="ＭＳ Ｐゴシック" pitchFamily="34" charset="-128"/>
              </a:rPr>
              <a:t>13.6 million</a:t>
            </a:r>
            <a:r>
              <a:rPr lang="en-US" altLang="en-US" baseline="0" dirty="0" smtClean="0">
                <a:ea typeface="ＭＳ Ｐゴシック" pitchFamily="34" charset="-128"/>
              </a:rPr>
              <a:t> dollars</a:t>
            </a:r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7461372" indent="-37009841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45153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0306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545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061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C01FE6F-9CD7-4D55-9935-9EC4A8DC3045}" type="slidenum">
              <a:rPr lang="en-US" altLang="en-US" sz="1200">
                <a:latin typeface="Calibri" pitchFamily="34" charset="0"/>
              </a:rPr>
              <a:pPr eaLnBrk="1" hangingPunct="1"/>
              <a:t>5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ea typeface="ＭＳ Ｐゴシック" pitchFamily="34" charset="-128"/>
              </a:rPr>
              <a:t>13.6 million</a:t>
            </a:r>
            <a:r>
              <a:rPr lang="en-US" altLang="en-US" baseline="0" dirty="0" smtClean="0">
                <a:ea typeface="ＭＳ Ｐゴシック" pitchFamily="34" charset="-128"/>
              </a:rPr>
              <a:t> dollars</a:t>
            </a:r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7461372" indent="-37009841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45153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0306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545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061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C01FE6F-9CD7-4D55-9935-9EC4A8DC3045}" type="slidenum">
              <a:rPr lang="en-US" altLang="en-US" sz="1200">
                <a:latin typeface="Calibri" pitchFamily="34" charset="0"/>
              </a:rPr>
              <a:pPr eaLnBrk="1" hangingPunct="1"/>
              <a:t>6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ea typeface="ＭＳ Ｐゴシック" pitchFamily="34" charset="-128"/>
              </a:rPr>
              <a:t>13.6 million</a:t>
            </a:r>
            <a:r>
              <a:rPr lang="en-US" altLang="en-US" baseline="0" dirty="0" smtClean="0">
                <a:ea typeface="ＭＳ Ｐゴシック" pitchFamily="34" charset="-128"/>
              </a:rPr>
              <a:t> dollars</a:t>
            </a:r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7461372" indent="-37009841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45153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0306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545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061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C01FE6F-9CD7-4D55-9935-9EC4A8DC3045}" type="slidenum">
              <a:rPr lang="en-US" altLang="en-US" sz="1200">
                <a:latin typeface="Calibri" pitchFamily="34" charset="0"/>
              </a:rPr>
              <a:pPr eaLnBrk="1" hangingPunct="1"/>
              <a:t>7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ea typeface="ＭＳ Ｐゴシック" pitchFamily="34" charset="-128"/>
              </a:rPr>
              <a:t>13 </a:t>
            </a:r>
            <a:r>
              <a:rPr lang="en-US" altLang="en-US" dirty="0" smtClean="0">
                <a:ea typeface="ＭＳ Ｐゴシック" pitchFamily="34" charset="-128"/>
              </a:rPr>
              <a:t>million</a:t>
            </a:r>
            <a:r>
              <a:rPr lang="en-US" altLang="en-US" baseline="0" dirty="0" smtClean="0">
                <a:ea typeface="ＭＳ Ｐゴシック" pitchFamily="34" charset="-128"/>
              </a:rPr>
              <a:t> dollars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en-US" altLang="en-US" sz="1200" u="sng" dirty="0" smtClean="0">
                <a:latin typeface="Tw Cen MT" pitchFamily="34" charset="0"/>
                <a:ea typeface="Calibri" pitchFamily="34" charset="0"/>
              </a:rPr>
              <a:t>82 School Based Foster Youth Counselors</a:t>
            </a:r>
            <a:r>
              <a:rPr lang="en-US" altLang="en-US" sz="1200" dirty="0" smtClean="0">
                <a:latin typeface="Tw Cen MT" pitchFamily="34" charset="0"/>
                <a:ea typeface="Calibri" pitchFamily="34" charset="0"/>
              </a:rPr>
              <a:t> are assigned to every school to:</a:t>
            </a:r>
            <a:endParaRPr lang="en-US" altLang="en-US" sz="900" dirty="0" smtClean="0">
              <a:latin typeface="Tw Cen MT" pitchFamily="34" charset="0"/>
              <a:ea typeface="Calibri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Arial" pitchFamily="34" charset="0"/>
              <a:buNone/>
            </a:pPr>
            <a:endParaRPr lang="en-US" altLang="en-US" sz="900" dirty="0" smtClean="0">
              <a:latin typeface="Tw Cen MT" pitchFamily="34" charset="0"/>
              <a:ea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1200" dirty="0" smtClean="0">
                <a:latin typeface="Tw Cen MT" pitchFamily="34" charset="0"/>
                <a:ea typeface="Calibri" pitchFamily="34" charset="0"/>
              </a:rPr>
              <a:t>Conduct comprehensive academic assessments</a:t>
            </a:r>
          </a:p>
          <a:p>
            <a:pPr eaLnBrk="1" hangingPunct="1">
              <a:lnSpc>
                <a:spcPct val="80000"/>
              </a:lnSpc>
            </a:pPr>
            <a:endParaRPr lang="en-US" altLang="en-US" sz="1200" dirty="0" smtClean="0">
              <a:latin typeface="Tw Cen MT" pitchFamily="34" charset="0"/>
              <a:ea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1200" dirty="0" smtClean="0">
                <a:latin typeface="Tw Cen MT" pitchFamily="34" charset="0"/>
                <a:ea typeface="Calibri" pitchFamily="34" charset="0"/>
              </a:rPr>
              <a:t>Provide on-going intensive case management services</a:t>
            </a:r>
          </a:p>
          <a:p>
            <a:pPr eaLnBrk="1" hangingPunct="1">
              <a:lnSpc>
                <a:spcPct val="80000"/>
              </a:lnSpc>
            </a:pPr>
            <a:endParaRPr lang="en-US" altLang="en-US" sz="1200" dirty="0" smtClean="0">
              <a:latin typeface="Tw Cen MT" pitchFamily="34" charset="0"/>
              <a:ea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1200" dirty="0" smtClean="0">
                <a:latin typeface="Tw Cen MT" pitchFamily="34" charset="0"/>
                <a:ea typeface="Calibri" pitchFamily="34" charset="0"/>
              </a:rPr>
              <a:t>Individual and group counseling</a:t>
            </a:r>
          </a:p>
          <a:p>
            <a:pPr eaLnBrk="1" hangingPunct="1">
              <a:lnSpc>
                <a:spcPct val="80000"/>
              </a:lnSpc>
            </a:pPr>
            <a:endParaRPr lang="en-US" altLang="en-US" sz="1200" dirty="0" smtClean="0">
              <a:latin typeface="Tw Cen MT" pitchFamily="34" charset="0"/>
              <a:ea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1200" dirty="0" smtClean="0">
                <a:latin typeface="Tw Cen MT" pitchFamily="34" charset="0"/>
                <a:ea typeface="Calibri" pitchFamily="34" charset="0"/>
              </a:rPr>
              <a:t>Collaborate with school site personnel by participating in multi-disciplinary case conferences (i.e. IEP, SST)</a:t>
            </a:r>
          </a:p>
          <a:p>
            <a:pPr defTabSz="914400" fontAlgn="auto">
              <a:lnSpc>
                <a:spcPct val="80000"/>
              </a:lnSpc>
              <a:spcAft>
                <a:spcPts val="0"/>
              </a:spcAft>
            </a:pPr>
            <a:r>
              <a:rPr lang="en-US" altLang="en-US" sz="1200" dirty="0" smtClean="0">
                <a:latin typeface="Tw Cen MT" pitchFamily="34" charset="0"/>
                <a:ea typeface="Calibri" pitchFamily="34" charset="0"/>
              </a:rPr>
              <a:t>Promote school stability</a:t>
            </a:r>
          </a:p>
          <a:p>
            <a:pPr defTabSz="914400" fontAlgn="auto">
              <a:lnSpc>
                <a:spcPct val="80000"/>
              </a:lnSpc>
              <a:spcAft>
                <a:spcPts val="0"/>
              </a:spcAft>
            </a:pPr>
            <a:endParaRPr lang="en-US" altLang="en-US" sz="1200" dirty="0" smtClean="0">
              <a:latin typeface="Tw Cen MT" pitchFamily="34" charset="0"/>
              <a:ea typeface="Calibri" pitchFamily="34" charset="0"/>
            </a:endParaRPr>
          </a:p>
          <a:p>
            <a:pPr defTabSz="914400" fontAlgn="auto">
              <a:lnSpc>
                <a:spcPct val="80000"/>
              </a:lnSpc>
              <a:spcAft>
                <a:spcPts val="0"/>
              </a:spcAft>
            </a:pPr>
            <a:r>
              <a:rPr lang="en-US" altLang="en-US" sz="1200" dirty="0" smtClean="0">
                <a:latin typeface="Tw Cen MT" pitchFamily="34" charset="0"/>
                <a:ea typeface="Calibri" pitchFamily="34" charset="0"/>
              </a:rPr>
              <a:t>Advocate for the educational rights of foster youth</a:t>
            </a:r>
          </a:p>
          <a:p>
            <a:pPr defTabSz="914400" fontAlgn="auto">
              <a:lnSpc>
                <a:spcPct val="80000"/>
              </a:lnSpc>
              <a:spcAft>
                <a:spcPts val="0"/>
              </a:spcAft>
            </a:pPr>
            <a:endParaRPr lang="en-US" altLang="en-US" sz="1200" dirty="0" smtClean="0">
              <a:latin typeface="Tw Cen MT" pitchFamily="34" charset="0"/>
              <a:ea typeface="Calibri" pitchFamily="34" charset="0"/>
            </a:endParaRPr>
          </a:p>
          <a:p>
            <a:pPr defTabSz="914400" fontAlgn="auto">
              <a:lnSpc>
                <a:spcPct val="80000"/>
              </a:lnSpc>
              <a:spcAft>
                <a:spcPts val="0"/>
              </a:spcAft>
            </a:pPr>
            <a:r>
              <a:rPr lang="en-US" altLang="en-US" sz="1200" dirty="0" smtClean="0">
                <a:latin typeface="Tw Cen MT" pitchFamily="34" charset="0"/>
                <a:ea typeface="Calibri" pitchFamily="34" charset="0"/>
              </a:rPr>
              <a:t>Monitor and increase the attendance and graduation rates of foster youth</a:t>
            </a:r>
          </a:p>
          <a:p>
            <a:pPr defTabSz="914400" fontAlgn="auto">
              <a:lnSpc>
                <a:spcPct val="80000"/>
              </a:lnSpc>
              <a:spcAft>
                <a:spcPts val="0"/>
              </a:spcAft>
            </a:pPr>
            <a:endParaRPr lang="en-US" altLang="en-US" sz="1200" dirty="0" smtClean="0">
              <a:latin typeface="Tw Cen MT" pitchFamily="34" charset="0"/>
              <a:ea typeface="Calibri" pitchFamily="34" charset="0"/>
            </a:endParaRPr>
          </a:p>
          <a:p>
            <a:pPr defTabSz="914400" fontAlgn="auto">
              <a:lnSpc>
                <a:spcPct val="80000"/>
              </a:lnSpc>
              <a:spcAft>
                <a:spcPts val="0"/>
              </a:spcAft>
            </a:pPr>
            <a:r>
              <a:rPr lang="en-US" altLang="en-US" sz="1200" dirty="0" smtClean="0">
                <a:latin typeface="Tw Cen MT" pitchFamily="34" charset="0"/>
                <a:ea typeface="Calibri" pitchFamily="34" charset="0"/>
              </a:rPr>
              <a:t>Provide dropout prevention and recovery services </a:t>
            </a:r>
          </a:p>
          <a:p>
            <a:pPr defTabSz="914400" fontAlgn="auto">
              <a:lnSpc>
                <a:spcPct val="80000"/>
              </a:lnSpc>
              <a:spcAft>
                <a:spcPts val="0"/>
              </a:spcAft>
            </a:pPr>
            <a:endParaRPr lang="en-US" altLang="en-US" sz="1200" dirty="0" smtClean="0">
              <a:latin typeface="Tw Cen MT" pitchFamily="34" charset="0"/>
              <a:ea typeface="Calibri" pitchFamily="34" charset="0"/>
            </a:endParaRPr>
          </a:p>
          <a:p>
            <a:pPr defTabSz="914400" fontAlgn="auto">
              <a:lnSpc>
                <a:spcPct val="80000"/>
              </a:lnSpc>
              <a:spcAft>
                <a:spcPts val="0"/>
              </a:spcAft>
            </a:pPr>
            <a:r>
              <a:rPr lang="en-US" altLang="en-US" sz="1200" dirty="0" smtClean="0">
                <a:latin typeface="Tw Cen MT" pitchFamily="34" charset="0"/>
                <a:ea typeface="Calibri" pitchFamily="34" charset="0"/>
              </a:rPr>
              <a:t>Provide transition counseling by encouraging foster youth to participate in the Pathways to College Program</a:t>
            </a:r>
          </a:p>
          <a:p>
            <a:pPr defTabSz="914400" fontAlgn="auto">
              <a:lnSpc>
                <a:spcPct val="80000"/>
              </a:lnSpc>
              <a:spcAft>
                <a:spcPts val="0"/>
              </a:spcAft>
            </a:pPr>
            <a:endParaRPr lang="en-US" altLang="en-US" sz="1200" dirty="0" smtClean="0">
              <a:latin typeface="Tw Cen MT" pitchFamily="34" charset="0"/>
              <a:ea typeface="Calibri" pitchFamily="34" charset="0"/>
            </a:endParaRPr>
          </a:p>
          <a:p>
            <a:pPr defTabSz="914400" fontAlgn="auto">
              <a:lnSpc>
                <a:spcPct val="80000"/>
              </a:lnSpc>
              <a:spcAft>
                <a:spcPts val="0"/>
              </a:spcAft>
            </a:pPr>
            <a:r>
              <a:rPr lang="en-US" altLang="en-US" sz="1200" dirty="0" smtClean="0">
                <a:latin typeface="Tw Cen MT" pitchFamily="34" charset="0"/>
                <a:ea typeface="Calibri" pitchFamily="34" charset="0"/>
              </a:rPr>
              <a:t>Collaborate with District and community partners to coordinate services for foster youth</a:t>
            </a:r>
          </a:p>
          <a:p>
            <a:pPr eaLnBrk="1" hangingPunct="1">
              <a:lnSpc>
                <a:spcPct val="80000"/>
              </a:lnSpc>
            </a:pPr>
            <a:endParaRPr lang="en-US" altLang="en-US" sz="1200" dirty="0" smtClean="0">
              <a:latin typeface="Tw Cen MT" pitchFamily="34" charset="0"/>
              <a:ea typeface="Calibri" pitchFamily="34" charset="0"/>
            </a:endParaRPr>
          </a:p>
          <a:p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7461372" indent="-37009841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45153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0306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545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061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C01FE6F-9CD7-4D55-9935-9EC4A8DC3045}" type="slidenum">
              <a:rPr lang="en-US" altLang="en-US" sz="1200">
                <a:latin typeface="Calibri" pitchFamily="34" charset="0"/>
              </a:rPr>
              <a:pPr eaLnBrk="1" hangingPunct="1"/>
              <a:t>8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31A41B-49B9-450E-A1BD-B8C233A8866F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2659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2F4745C-8438-634E-BBCF-CAE728BA2D08}" type="datetime1">
              <a:rPr lang="en-US" altLang="en-US" smtClean="0"/>
              <a:pPr>
                <a:defRPr/>
              </a:pPr>
              <a:t>2/15/2017</a:t>
            </a:fld>
            <a:endParaRPr lang="en-US" alt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C5A1F67-BEAF-4299-97F9-6971C6C0DEBB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6DD84C-C58F-2B4E-BBCC-297A5E7D87F1}" type="datetime1">
              <a:rPr lang="en-US" altLang="en-US" smtClean="0"/>
              <a:pPr>
                <a:defRPr/>
              </a:pPr>
              <a:t>2/15/2017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92A3C4-064E-45F9-977E-F7BB5790DAA9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pPr>
              <a:defRPr/>
            </a:pPr>
            <a:fld id="{BC80B4E1-18BC-0A42-9788-ED69F8889EC3}" type="datetime1">
              <a:rPr lang="en-US" altLang="en-US" smtClean="0"/>
              <a:pPr>
                <a:defRPr/>
              </a:pPr>
              <a:t>2/15/2017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pPr>
              <a:defRPr/>
            </a:pPr>
            <a:fld id="{2A282D24-3167-4837-948A-A6DE6199B2D3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663471-0CE5-9C4C-96A5-17C65A1C069E}" type="datetime1">
              <a:rPr lang="en-US" altLang="en-US" smtClean="0"/>
              <a:pPr>
                <a:defRPr/>
              </a:pPr>
              <a:t>2/15/2017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19B7F44-CEE5-4383-8272-6F6B36845757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8A973D-7806-E34B-B538-25808D4FD5F2}" type="datetime1">
              <a:rPr lang="en-US" altLang="en-US" smtClean="0"/>
              <a:pPr>
                <a:defRPr/>
              </a:pPr>
              <a:t>2/15/2017</a:t>
            </a:fld>
            <a:endParaRPr lang="en-US" alt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E9EFF79-A4F2-4EB5-B130-1166E88C336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fld id="{CA0A31EB-660F-4343-8026-5BE186FA99C4}" type="datetime1">
              <a:rPr lang="en-US" altLang="en-US" smtClean="0"/>
              <a:pPr>
                <a:defRPr/>
              </a:pPr>
              <a:t>2/15/2017</a:t>
            </a:fld>
            <a:endParaRPr lang="en-US" alt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94469837-062C-4401-A658-DA7F8FAA3415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fld id="{ED3B2EB0-0904-A94D-ADCA-3030F0982E58}" type="datetime1">
              <a:rPr lang="en-US" altLang="en-US" smtClean="0"/>
              <a:pPr>
                <a:defRPr/>
              </a:pPr>
              <a:t>2/15/2017</a:t>
            </a:fld>
            <a:endParaRPr lang="en-US" alt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84911338-0374-4629-B388-5052969DB4BA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FC2CC3-E189-0B4F-BC3F-872326148E8E}" type="datetime1">
              <a:rPr lang="en-US" altLang="en-US" smtClean="0"/>
              <a:pPr>
                <a:defRPr/>
              </a:pPr>
              <a:t>2/15/2017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844A17A-03DF-4748-9EC7-B672F349A55C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5FDE4B-5958-0A4F-B238-AEADD3539A81}" type="datetime1">
              <a:rPr lang="en-US" altLang="en-US" smtClean="0"/>
              <a:pPr>
                <a:defRPr/>
              </a:pPr>
              <a:t>2/15/2017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0CFDE39-CCC5-495D-9557-2103E2FF8E8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84BA42-645C-EB43-BC74-F135D50FE3DC}" type="datetime1">
              <a:rPr lang="en-US" altLang="en-US" smtClean="0"/>
              <a:pPr>
                <a:defRPr/>
              </a:pPr>
              <a:t>2/15/2017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1704CA9-5ACD-4DA8-B526-B671EFFCC290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pPr>
              <a:defRPr/>
            </a:pPr>
            <a:fld id="{C4F38107-3F03-5F41-BF1F-FE27B358C07F}" type="datetime1">
              <a:rPr lang="en-US" altLang="en-US" smtClean="0"/>
              <a:pPr>
                <a:defRPr/>
              </a:pPr>
              <a:t>2/15/2017</a:t>
            </a:fld>
            <a:endParaRPr lang="en-US" alt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D1C43E80-7214-4827-9DE5-E42B5B20A6A2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pPr>
              <a:defRPr/>
            </a:pP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87CC6BF-7827-C849-AA7E-BF5B3B06C0BF}" type="datetime1">
              <a:rPr lang="en-US" altLang="en-US" smtClean="0"/>
              <a:pPr>
                <a:defRPr/>
              </a:pPr>
              <a:t>2/15/2017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A58BDE0-6A66-4F87-A32E-074463CF7366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837209" y="43934"/>
            <a:ext cx="2306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Draft and Confidential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bp.blogspot.com/-w3XJWOzGI04/TbdquabyEAI/AAAAAAAAFGw/kdX58bSb7Bk/s1600/LAUSD-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322" y="133245"/>
            <a:ext cx="998538" cy="100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Content Placeholder 1"/>
          <p:cNvSpPr>
            <a:spLocks noGrp="1"/>
          </p:cNvSpPr>
          <p:nvPr>
            <p:ph type="subTitle" idx="1"/>
          </p:nvPr>
        </p:nvSpPr>
        <p:spPr>
          <a:xfrm>
            <a:off x="2392802" y="6050037"/>
            <a:ext cx="6705600" cy="685800"/>
          </a:xfrm>
        </p:spPr>
        <p:txBody>
          <a:bodyPr>
            <a:normAutofit fontScale="62500" lnSpcReduction="20000"/>
          </a:bodyPr>
          <a:lstStyle/>
          <a:p>
            <a:pPr marL="0" indent="0" algn="ctr" eaLnBrk="1" hangingPunct="1">
              <a:buFont typeface="Arial" charset="0"/>
              <a:buNone/>
            </a:pPr>
            <a:endParaRPr lang="en-US" altLang="en-US" b="1" dirty="0" smtClean="0"/>
          </a:p>
          <a:p>
            <a:pPr marL="0" indent="0" algn="ctr" eaLnBrk="1" hangingPunct="1">
              <a:buFont typeface="Arial" charset="0"/>
              <a:buNone/>
            </a:pPr>
            <a:r>
              <a:rPr lang="en-US" altLang="en-US" sz="3800" b="1" dirty="0" smtClean="0"/>
              <a:t>PAC </a:t>
            </a:r>
            <a:r>
              <a:rPr lang="en-US" altLang="en-US" sz="3800" b="1" dirty="0" smtClean="0"/>
              <a:t>Meeting – </a:t>
            </a:r>
            <a:r>
              <a:rPr lang="en-US" altLang="en-US" sz="3800" b="1" dirty="0" smtClean="0"/>
              <a:t>February 16, </a:t>
            </a:r>
            <a:r>
              <a:rPr lang="en-US" altLang="en-US" sz="3800" b="1" dirty="0" smtClean="0"/>
              <a:t>2017</a:t>
            </a:r>
            <a:endParaRPr lang="en-US" altLang="en-US" sz="3800" b="1" dirty="0" smtClean="0"/>
          </a:p>
          <a:p>
            <a:pPr marL="0" indent="0" algn="ctr" eaLnBrk="1" hangingPunct="1">
              <a:buNone/>
            </a:pPr>
            <a:endParaRPr lang="en-US" alt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576775" y="1653247"/>
            <a:ext cx="7962314" cy="3440282"/>
          </a:xfrm>
        </p:spPr>
        <p:txBody>
          <a:bodyPr>
            <a:normAutofit/>
          </a:bodyPr>
          <a:lstStyle/>
          <a:p>
            <a:pPr algn="ctr"/>
            <a:r>
              <a:rPr lang="en-US" sz="3100" b="1" dirty="0" smtClean="0">
                <a:solidFill>
                  <a:schemeClr val="accent1">
                    <a:lumMod val="50000"/>
                  </a:schemeClr>
                </a:solidFill>
              </a:rPr>
              <a:t>FOSTER YOUTH </a:t>
            </a:r>
            <a:r>
              <a:rPr lang="en-US" sz="3100" b="1" dirty="0" smtClean="0">
                <a:solidFill>
                  <a:schemeClr val="accent1">
                    <a:lumMod val="50000"/>
                  </a:schemeClr>
                </a:solidFill>
              </a:rPr>
              <a:t>Achievement </a:t>
            </a:r>
            <a:r>
              <a:rPr lang="en-US" sz="3100" b="1" dirty="0" smtClean="0">
                <a:solidFill>
                  <a:schemeClr val="accent1">
                    <a:lumMod val="50000"/>
                  </a:schemeClr>
                </a:solidFill>
              </a:rPr>
              <a:t>PROGRAM</a:t>
            </a: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54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LCAP- Program &amp; Goal Update</a:t>
            </a:r>
            <a:endParaRPr lang="en-US" sz="2800" b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62850" y="120015"/>
            <a:ext cx="2335552" cy="29307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457200" y="2590800"/>
          <a:ext cx="81534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33400" y="15240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19088" marR="0" lvl="0" indent="-3190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itchFamily="34" charset="0"/>
                <a:ea typeface="Calibri" pitchFamily="34" charset="0"/>
                <a:cs typeface="Calibri" pitchFamily="34" charset="0"/>
              </a:rPr>
              <a:t>It is expected that the comprehensive academic assessments conducted and </a:t>
            </a:r>
          </a:p>
          <a:p>
            <a:pPr marL="319088" marR="0" lvl="0" indent="-3190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itchFamily="34" charset="0"/>
                <a:ea typeface="Calibri" pitchFamily="34" charset="0"/>
                <a:cs typeface="Calibri" pitchFamily="34" charset="0"/>
              </a:rPr>
              <a:t>interventions implemented by counselors within the Foster Youth Achievement</a:t>
            </a:r>
          </a:p>
          <a:p>
            <a:pPr marL="319088" marR="0" lvl="0" indent="-3190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itchFamily="34" charset="0"/>
                <a:ea typeface="Calibri" pitchFamily="34" charset="0"/>
                <a:cs typeface="Calibri" pitchFamily="34" charset="0"/>
              </a:rPr>
              <a:t>Program will serve to:</a:t>
            </a:r>
          </a:p>
        </p:txBody>
      </p:sp>
      <p:sp>
        <p:nvSpPr>
          <p:cNvPr id="6" name="Rectangle 5"/>
          <p:cNvSpPr/>
          <p:nvPr/>
        </p:nvSpPr>
        <p:spPr>
          <a:xfrm>
            <a:off x="6700471" y="122396"/>
            <a:ext cx="2411752" cy="2753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70558" y="45477"/>
            <a:ext cx="9002889" cy="124814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 fontAlgn="auto">
              <a:spcAft>
                <a:spcPts val="0"/>
              </a:spcAft>
            </a:pPr>
            <a:r>
              <a:rPr lang="en-US" sz="3000" b="1" smtClean="0"/>
              <a:t>Intended Outcomes</a:t>
            </a:r>
            <a:endParaRPr lang="en-US" sz="3000" b="1" dirty="0"/>
          </a:p>
        </p:txBody>
      </p:sp>
      <p:pic>
        <p:nvPicPr>
          <p:cNvPr id="9" name="Picture 2" descr="http://1.bp.blogspot.com/-w3XJWOzGI04/TbdquabyEAI/AAAAAAAAFGw/kdX58bSb7Bk/s1600/LAUSD-Logo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193" y="121203"/>
            <a:ext cx="998538" cy="100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92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700471" y="122396"/>
            <a:ext cx="2411752" cy="2753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70558" y="45477"/>
            <a:ext cx="9002889" cy="124814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 fontAlgn="auto">
              <a:spcAft>
                <a:spcPts val="0"/>
              </a:spcAft>
            </a:pPr>
            <a:r>
              <a:rPr lang="en-US" sz="3000" b="1" dirty="0" smtClean="0"/>
              <a:t>Foster Youth Attendance Rates </a:t>
            </a:r>
          </a:p>
          <a:p>
            <a:pPr algn="ctr" defTabSz="914400" fontAlgn="auto">
              <a:spcAft>
                <a:spcPts val="0"/>
              </a:spcAft>
            </a:pPr>
            <a:r>
              <a:rPr lang="en-US" sz="3000" b="1" dirty="0" smtClean="0"/>
              <a:t>2014 - 2016</a:t>
            </a:r>
            <a:endParaRPr lang="en-US" sz="3000" b="1" dirty="0"/>
          </a:p>
        </p:txBody>
      </p:sp>
      <p:pic>
        <p:nvPicPr>
          <p:cNvPr id="9" name="Picture 2" descr="http://1.bp.blogspot.com/-w3XJWOzGI04/TbdquabyEAI/AAAAAAAAFGw/kdX58bSb7Bk/s1600/LAUSD-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193" y="121203"/>
            <a:ext cx="998538" cy="100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Content Placeholder 7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770868606"/>
              </p:ext>
            </p:extLst>
          </p:nvPr>
        </p:nvGraphicFramePr>
        <p:xfrm>
          <a:off x="76200" y="1620297"/>
          <a:ext cx="8991600" cy="2978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4400"/>
            <a:ext cx="9144000" cy="146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2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00471" y="122396"/>
            <a:ext cx="2411752" cy="2753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://1.bp.blogspot.com/-w3XJWOzGI04/TbdquabyEAI/AAAAAAAAFGw/kdX58bSb7Bk/s1600/LAUSD-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193" y="121203"/>
            <a:ext cx="998538" cy="100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2"/>
          <p:cNvSpPr txBox="1">
            <a:spLocks/>
          </p:cNvSpPr>
          <p:nvPr/>
        </p:nvSpPr>
        <p:spPr bwMode="auto">
          <a:xfrm>
            <a:off x="45903" y="1200419"/>
            <a:ext cx="44372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anchor="ctr" anchorCtr="0">
            <a:normAutofit/>
          </a:bodyPr>
          <a:lstStyle>
            <a:defPPr>
              <a:defRPr lang="en-US"/>
            </a:defPPr>
            <a:lvl1pPr marL="0" algn="ctr" defTabSz="457200" rtl="0" eaLnBrk="0" latinLnBrk="0" hangingPunct="0">
              <a:spcBef>
                <a:spcPct val="20000"/>
              </a:spcBef>
              <a:buFont typeface="Arial" charset="0"/>
              <a:buChar char="•"/>
              <a:defRPr kumimoji="0" sz="3200" b="1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742950" indent="-285750" algn="l" defTabSz="457200" rtl="0" eaLnBrk="0" latinLnBrk="0" hangingPunct="0">
              <a:spcBef>
                <a:spcPct val="20000"/>
              </a:spcBef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1143000" indent="-228600" algn="l" defTabSz="457200" rtl="0" eaLnBrk="0" latinLnBrk="0" hangingPunct="0">
              <a:spcBef>
                <a:spcPct val="20000"/>
              </a:spcBef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600200" indent="-228600" algn="l" defTabSz="457200" rtl="0" eaLnBrk="0" latinLnBrk="0" hangingPunct="0">
              <a:spcBef>
                <a:spcPct val="20000"/>
              </a:spcBef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2057400" indent="-228600" algn="l" defTabSz="457200" rtl="0" eaLnBrk="0" latinLnBrk="0" hangingPunct="0">
              <a:spcBef>
                <a:spcPct val="20000"/>
              </a:spcBef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F10DDB5-C414-47C1-93A2-F000F9EC75E6}" type="slidenum">
              <a:rPr lang="en-US" altLang="en-US" sz="1200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200" dirty="0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70558" y="45477"/>
            <a:ext cx="9002889" cy="1248142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 smtClean="0"/>
              <a:t>Considerations</a:t>
            </a:r>
            <a:endParaRPr lang="en-US" sz="3000" b="1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43000"/>
            <a:ext cx="8153400" cy="4495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altLang="en-US" sz="2000" dirty="0" smtClean="0">
              <a:latin typeface="Tw Cen MT" pitchFamily="34" charset="0"/>
              <a:ea typeface="Calibri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en-US" sz="2400" b="1" dirty="0" smtClean="0">
                <a:ea typeface="Calibri" panose="020F0502020204030204" pitchFamily="34" charset="0"/>
              </a:rPr>
              <a:t>Some identified barriers to school success are: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sz="1200" dirty="0" smtClean="0">
              <a:ea typeface="Calibri" pitchFamily="34" charset="0"/>
            </a:endParaRPr>
          </a:p>
          <a:p>
            <a:pPr eaLnBrk="1" hangingPunct="1"/>
            <a:r>
              <a:rPr lang="en-US" altLang="en-US" sz="2000" dirty="0" smtClean="0">
                <a:ea typeface="Calibri" pitchFamily="34" charset="0"/>
              </a:rPr>
              <a:t>Being removed from their homes and communities</a:t>
            </a:r>
          </a:p>
          <a:p>
            <a:pPr eaLnBrk="1" hangingPunct="1"/>
            <a:r>
              <a:rPr lang="en-US" altLang="en-US" sz="2000" dirty="0" smtClean="0">
                <a:ea typeface="Calibri" pitchFamily="34" charset="0"/>
              </a:rPr>
              <a:t>Separation from siblings</a:t>
            </a:r>
          </a:p>
          <a:p>
            <a:pPr eaLnBrk="1" hangingPunct="1"/>
            <a:r>
              <a:rPr lang="en-US" altLang="en-US" sz="2000" dirty="0" smtClean="0">
                <a:ea typeface="Calibri" pitchFamily="34" charset="0"/>
              </a:rPr>
              <a:t>Unpredictable, frequent changes in homes and schools</a:t>
            </a:r>
          </a:p>
          <a:p>
            <a:pPr eaLnBrk="1" hangingPunct="1"/>
            <a:r>
              <a:rPr lang="en-US" altLang="en-US" sz="2000" dirty="0" smtClean="0">
                <a:ea typeface="Calibri" pitchFamily="34" charset="0"/>
              </a:rPr>
              <a:t>Having the Department of Children and Family Services (DCFS) and the court system involved in all aspects of their lives</a:t>
            </a:r>
          </a:p>
          <a:p>
            <a:pPr marL="0" indent="0" eaLnBrk="1" hangingPunct="1">
              <a:buNone/>
            </a:pPr>
            <a:endParaRPr lang="en-US" altLang="en-US" dirty="0" smtClean="0">
              <a:ea typeface="Calibr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495800"/>
            <a:ext cx="49530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00471" y="122396"/>
            <a:ext cx="2411752" cy="2753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://1.bp.blogspot.com/-w3XJWOzGI04/TbdquabyEAI/AAAAAAAAFGw/kdX58bSb7Bk/s1600/LAUSD-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193" y="121203"/>
            <a:ext cx="998538" cy="100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2"/>
          <p:cNvSpPr txBox="1">
            <a:spLocks/>
          </p:cNvSpPr>
          <p:nvPr/>
        </p:nvSpPr>
        <p:spPr bwMode="auto">
          <a:xfrm>
            <a:off x="45903" y="1200419"/>
            <a:ext cx="44372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anchor="ctr" anchorCtr="0">
            <a:normAutofit/>
          </a:bodyPr>
          <a:lstStyle>
            <a:defPPr>
              <a:defRPr lang="en-US"/>
            </a:defPPr>
            <a:lvl1pPr marL="0" algn="ctr" defTabSz="457200" rtl="0" eaLnBrk="0" latinLnBrk="0" hangingPunct="0">
              <a:spcBef>
                <a:spcPct val="20000"/>
              </a:spcBef>
              <a:buFont typeface="Arial" charset="0"/>
              <a:buChar char="•"/>
              <a:defRPr kumimoji="0" sz="3200" b="1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742950" indent="-285750" algn="l" defTabSz="457200" rtl="0" eaLnBrk="0" latinLnBrk="0" hangingPunct="0">
              <a:spcBef>
                <a:spcPct val="20000"/>
              </a:spcBef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1143000" indent="-228600" algn="l" defTabSz="457200" rtl="0" eaLnBrk="0" latinLnBrk="0" hangingPunct="0">
              <a:spcBef>
                <a:spcPct val="20000"/>
              </a:spcBef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600200" indent="-228600" algn="l" defTabSz="457200" rtl="0" eaLnBrk="0" latinLnBrk="0" hangingPunct="0">
              <a:spcBef>
                <a:spcPct val="20000"/>
              </a:spcBef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2057400" indent="-228600" algn="l" defTabSz="457200" rtl="0" eaLnBrk="0" latinLnBrk="0" hangingPunct="0">
              <a:spcBef>
                <a:spcPct val="20000"/>
              </a:spcBef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F10DDB5-C414-47C1-93A2-F000F9EC75E6}" type="slidenum">
              <a:rPr lang="en-US" altLang="en-US" sz="1200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200" dirty="0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70558" y="45477"/>
            <a:ext cx="9002889" cy="1248142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 smtClean="0"/>
              <a:t>Program Highlights</a:t>
            </a:r>
            <a:endParaRPr lang="en-US" sz="3000" b="1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8686800" cy="5105400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FOSTER YOUTH LEADERSHIP COUNCIL  (FYLC)</a:t>
            </a:r>
          </a:p>
          <a:p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FOSTER YOUTH </a:t>
            </a:r>
            <a:r>
              <a:rPr lang="en-US" sz="1800" b="1" dirty="0" smtClean="0">
                <a:solidFill>
                  <a:schemeClr val="accent2">
                    <a:lumMod val="75000"/>
                  </a:schemeClr>
                </a:solidFill>
              </a:rPr>
              <a:t>CAMP (SUMMER, WINTER, AND SPRING)</a:t>
            </a:r>
            <a:endParaRPr lang="en-US" sz="18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PATHWAYS TO COLLEGE CELEBRATION </a:t>
            </a:r>
            <a:endParaRPr lang="en-US" sz="1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1800" b="1" dirty="0" smtClean="0">
                <a:solidFill>
                  <a:schemeClr val="accent2">
                    <a:lumMod val="75000"/>
                  </a:schemeClr>
                </a:solidFill>
              </a:rPr>
              <a:t>FOSTER YOUTH SHADOW DAY</a:t>
            </a:r>
            <a:endParaRPr lang="en-US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17" y="3449241"/>
            <a:ext cx="5381683" cy="3111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488" y="3449241"/>
            <a:ext cx="3030560" cy="3111285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030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00471" y="122396"/>
            <a:ext cx="2411752" cy="2753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://1.bp.blogspot.com/-w3XJWOzGI04/TbdquabyEAI/AAAAAAAAFGw/kdX58bSb7Bk/s1600/LAUSD-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193" y="121203"/>
            <a:ext cx="998538" cy="100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2"/>
          <p:cNvSpPr txBox="1">
            <a:spLocks/>
          </p:cNvSpPr>
          <p:nvPr/>
        </p:nvSpPr>
        <p:spPr bwMode="auto">
          <a:xfrm>
            <a:off x="45903" y="1200419"/>
            <a:ext cx="44372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anchor="ctr" anchorCtr="0">
            <a:normAutofit/>
          </a:bodyPr>
          <a:lstStyle>
            <a:defPPr>
              <a:defRPr lang="en-US"/>
            </a:defPPr>
            <a:lvl1pPr marL="0" algn="ctr" defTabSz="457200" rtl="0" eaLnBrk="0" latinLnBrk="0" hangingPunct="0">
              <a:spcBef>
                <a:spcPct val="20000"/>
              </a:spcBef>
              <a:buFont typeface="Arial" charset="0"/>
              <a:buChar char="•"/>
              <a:defRPr kumimoji="0" sz="3200" b="1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742950" indent="-285750" algn="l" defTabSz="457200" rtl="0" eaLnBrk="0" latinLnBrk="0" hangingPunct="0">
              <a:spcBef>
                <a:spcPct val="20000"/>
              </a:spcBef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1143000" indent="-228600" algn="l" defTabSz="457200" rtl="0" eaLnBrk="0" latinLnBrk="0" hangingPunct="0">
              <a:spcBef>
                <a:spcPct val="20000"/>
              </a:spcBef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600200" indent="-228600" algn="l" defTabSz="457200" rtl="0" eaLnBrk="0" latinLnBrk="0" hangingPunct="0">
              <a:spcBef>
                <a:spcPct val="20000"/>
              </a:spcBef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2057400" indent="-228600" algn="l" defTabSz="457200" rtl="0" eaLnBrk="0" latinLnBrk="0" hangingPunct="0">
              <a:spcBef>
                <a:spcPct val="20000"/>
              </a:spcBef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F10DDB5-C414-47C1-93A2-F000F9EC75E6}" type="slidenum">
              <a:rPr lang="en-US" altLang="en-US" sz="1200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200" dirty="0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70558" y="45477"/>
            <a:ext cx="9002889" cy="1248142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 smtClean="0"/>
              <a:t>Next Steps</a:t>
            </a:r>
            <a:endParaRPr lang="en-US" sz="3000" b="1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8686800" cy="5105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200" b="1" dirty="0" smtClean="0"/>
          </a:p>
          <a:p>
            <a:pPr marL="0" indent="0" algn="ctr">
              <a:buNone/>
            </a:pPr>
            <a:endParaRPr lang="en-US" sz="3200" b="1" dirty="0" smtClean="0"/>
          </a:p>
          <a:p>
            <a:pPr marL="0" indent="0" algn="ctr">
              <a:buNone/>
            </a:pPr>
            <a:r>
              <a:rPr lang="en-US" sz="3200" b="1" dirty="0" smtClean="0"/>
              <a:t>Promote School Stability in School of Origin</a:t>
            </a:r>
          </a:p>
          <a:p>
            <a:pPr marL="0" indent="0" algn="ctr">
              <a:buNone/>
            </a:pPr>
            <a:endParaRPr lang="en-US" sz="3200" b="1" dirty="0" smtClean="0"/>
          </a:p>
          <a:p>
            <a:pPr marL="0" indent="0" algn="ctr">
              <a:buNone/>
            </a:pP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Every Student Succeeds Act (ESSA)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387606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00471" y="122396"/>
            <a:ext cx="2411752" cy="2753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://1.bp.blogspot.com/-w3XJWOzGI04/TbdquabyEAI/AAAAAAAAFGw/kdX58bSb7Bk/s1600/LAUSD-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664" y="198954"/>
            <a:ext cx="998538" cy="100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2"/>
          <p:cNvSpPr txBox="1">
            <a:spLocks/>
          </p:cNvSpPr>
          <p:nvPr/>
        </p:nvSpPr>
        <p:spPr bwMode="auto">
          <a:xfrm>
            <a:off x="45903" y="1200419"/>
            <a:ext cx="44372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anchor="ctr" anchorCtr="0">
            <a:normAutofit/>
          </a:bodyPr>
          <a:lstStyle>
            <a:defPPr>
              <a:defRPr lang="en-US"/>
            </a:defPPr>
            <a:lvl1pPr marL="0" algn="ctr" defTabSz="457200" rtl="0" eaLnBrk="0" latinLnBrk="0" hangingPunct="0">
              <a:spcBef>
                <a:spcPct val="20000"/>
              </a:spcBef>
              <a:buFont typeface="Arial" charset="0"/>
              <a:buChar char="•"/>
              <a:defRPr kumimoji="0" sz="3200" b="1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742950" indent="-285750" algn="l" defTabSz="457200" rtl="0" eaLnBrk="0" latinLnBrk="0" hangingPunct="0">
              <a:spcBef>
                <a:spcPct val="20000"/>
              </a:spcBef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1143000" indent="-228600" algn="l" defTabSz="457200" rtl="0" eaLnBrk="0" latinLnBrk="0" hangingPunct="0">
              <a:spcBef>
                <a:spcPct val="20000"/>
              </a:spcBef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600200" indent="-228600" algn="l" defTabSz="457200" rtl="0" eaLnBrk="0" latinLnBrk="0" hangingPunct="0">
              <a:spcBef>
                <a:spcPct val="20000"/>
              </a:spcBef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2057400" indent="-228600" algn="l" defTabSz="457200" rtl="0" eaLnBrk="0" latinLnBrk="0" hangingPunct="0">
              <a:spcBef>
                <a:spcPct val="20000"/>
              </a:spcBef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F10DDB5-C414-47C1-93A2-F000F9EC75E6}" type="slidenum">
              <a:rPr lang="en-US" altLang="en-US" sz="1200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200" dirty="0" smtClean="0">
              <a:solidFill>
                <a:srgbClr val="FFFFFF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347" y="2785973"/>
            <a:ext cx="9002889" cy="1248142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smtClean="0"/>
              <a:t>Questions?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302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007731" cy="1295400"/>
          </a:xfrm>
        </p:spPr>
        <p:txBody>
          <a:bodyPr/>
          <a:lstStyle/>
          <a:p>
            <a:pPr algn="ctr" eaLnBrk="1" hangingPunct="1"/>
            <a:r>
              <a:rPr lang="en-US" altLang="en-US" sz="3600" dirty="0" smtClean="0">
                <a:ea typeface="Calibri" pitchFamily="34" charset="0"/>
              </a:rPr>
              <a:t>Focus Areas</a:t>
            </a:r>
            <a:endParaRPr lang="en-US" altLang="en-US" sz="3600" dirty="0" smtClean="0">
              <a:ea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00471" y="122396"/>
            <a:ext cx="2411752" cy="2753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http://1.bp.blogspot.com/-w3XJWOzGI04/TbdquabyEAI/AAAAAAAAFGw/kdX58bSb7Bk/s1600/LAUSD-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039" y="122395"/>
            <a:ext cx="1028184" cy="102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699041019"/>
              </p:ext>
            </p:extLst>
          </p:nvPr>
        </p:nvGraphicFramePr>
        <p:xfrm>
          <a:off x="612775" y="1600200"/>
          <a:ext cx="81534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456213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457199" y="228600"/>
            <a:ext cx="7965877" cy="1295400"/>
          </a:xfrm>
        </p:spPr>
        <p:txBody>
          <a:bodyPr/>
          <a:lstStyle/>
          <a:p>
            <a:pPr algn="ctr" eaLnBrk="1" hangingPunct="1"/>
            <a:r>
              <a:rPr lang="en-US" altLang="en-US" sz="3600" dirty="0" smtClean="0">
                <a:ea typeface="Calibri" pitchFamily="34" charset="0"/>
              </a:rPr>
              <a:t>Community Partners</a:t>
            </a:r>
            <a:endParaRPr lang="en-US" altLang="en-US" sz="3600" dirty="0" smtClean="0">
              <a:ea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00471" y="122396"/>
            <a:ext cx="2411752" cy="2753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http://1.bp.blogspot.com/-w3XJWOzGI04/TbdquabyEAI/AAAAAAAAFGw/kdX58bSb7Bk/s1600/LAUSD-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193" y="121203"/>
            <a:ext cx="998538" cy="100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724400"/>
          </a:xfrm>
        </p:spPr>
        <p:txBody>
          <a:bodyPr>
            <a:normAutofit lnSpcReduction="10000"/>
          </a:bodyPr>
          <a:lstStyle/>
          <a:p>
            <a:pPr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en-US" sz="2000" dirty="0" smtClean="0">
                <a:latin typeface="Tw Cen MT" pitchFamily="34" charset="0"/>
                <a:ea typeface="Calibri" pitchFamily="34" charset="0"/>
              </a:rPr>
              <a:t>The Foster Youth Achievement Program will continue to collaborate with the </a:t>
            </a:r>
          </a:p>
          <a:p>
            <a:pPr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en-US" sz="2000" dirty="0" smtClean="0">
                <a:latin typeface="Tw Cen MT" pitchFamily="34" charset="0"/>
                <a:ea typeface="Calibri" pitchFamily="34" charset="0"/>
              </a:rPr>
              <a:t>following community partners throughout the development of the program:</a:t>
            </a:r>
          </a:p>
          <a:p>
            <a:pPr lvl="1" eaLnBrk="1" hangingPunct="1">
              <a:buClr>
                <a:schemeClr val="accent2"/>
              </a:buClr>
            </a:pPr>
            <a:r>
              <a:rPr lang="en-US" altLang="en-US" sz="2000" dirty="0" smtClean="0">
                <a:latin typeface="Tw Cen MT" pitchFamily="34" charset="0"/>
                <a:ea typeface="Calibri" pitchFamily="34" charset="0"/>
              </a:rPr>
              <a:t>City Partnership (</a:t>
            </a:r>
            <a:r>
              <a:rPr lang="en-US" altLang="en-US" sz="2000" dirty="0" err="1" smtClean="0">
                <a:latin typeface="Tw Cen MT" pitchFamily="34" charset="0"/>
                <a:ea typeface="Calibri" pitchFamily="34" charset="0"/>
              </a:rPr>
              <a:t>YouthSource</a:t>
            </a:r>
            <a:r>
              <a:rPr lang="en-US" altLang="en-US" sz="2000" dirty="0" smtClean="0">
                <a:latin typeface="Tw Cen MT" pitchFamily="34" charset="0"/>
                <a:ea typeface="Calibri" pitchFamily="34" charset="0"/>
              </a:rPr>
              <a:t>, </a:t>
            </a:r>
            <a:r>
              <a:rPr lang="en-US" altLang="en-US" sz="2000" dirty="0" err="1" smtClean="0">
                <a:latin typeface="Tw Cen MT" pitchFamily="34" charset="0"/>
                <a:ea typeface="Calibri" pitchFamily="34" charset="0"/>
              </a:rPr>
              <a:t>FamilySource</a:t>
            </a:r>
            <a:r>
              <a:rPr lang="en-US" altLang="en-US" sz="2000" dirty="0" smtClean="0">
                <a:latin typeface="Tw Cen MT" pitchFamily="34" charset="0"/>
                <a:ea typeface="Calibri" pitchFamily="34" charset="0"/>
              </a:rPr>
              <a:t>, </a:t>
            </a:r>
            <a:r>
              <a:rPr lang="en-US" altLang="en-US" sz="2000" dirty="0" err="1" smtClean="0">
                <a:latin typeface="Tw Cen MT" pitchFamily="34" charset="0"/>
                <a:ea typeface="Calibri" pitchFamily="34" charset="0"/>
              </a:rPr>
              <a:t>WorkSource</a:t>
            </a:r>
            <a:r>
              <a:rPr lang="en-US" altLang="en-US" sz="2000" dirty="0" smtClean="0">
                <a:latin typeface="Tw Cen MT" pitchFamily="34" charset="0"/>
                <a:ea typeface="Calibri" pitchFamily="34" charset="0"/>
              </a:rPr>
              <a:t> Centers)</a:t>
            </a:r>
          </a:p>
          <a:p>
            <a:pPr lvl="1" eaLnBrk="1" hangingPunct="1">
              <a:buClr>
                <a:schemeClr val="accent2"/>
              </a:buClr>
            </a:pPr>
            <a:r>
              <a:rPr lang="en-US" altLang="en-US" sz="2000" dirty="0" smtClean="0">
                <a:latin typeface="Tw Cen MT" pitchFamily="34" charset="0"/>
                <a:ea typeface="Calibri" pitchFamily="34" charset="0"/>
              </a:rPr>
              <a:t>Los Angeles County, Department of Children and Family Services (DCFS)</a:t>
            </a:r>
          </a:p>
          <a:p>
            <a:pPr lvl="1" eaLnBrk="1" hangingPunct="1">
              <a:buClr>
                <a:schemeClr val="accent2"/>
              </a:buClr>
            </a:pPr>
            <a:r>
              <a:rPr lang="en-US" altLang="en-US" sz="2000" dirty="0" smtClean="0">
                <a:latin typeface="Tw Cen MT" pitchFamily="34" charset="0"/>
                <a:ea typeface="Calibri" pitchFamily="34" charset="0"/>
              </a:rPr>
              <a:t>Los Angeles County, Department of Probation</a:t>
            </a:r>
          </a:p>
          <a:p>
            <a:pPr lvl="1" eaLnBrk="1" hangingPunct="1">
              <a:buClr>
                <a:schemeClr val="accent2"/>
              </a:buClr>
            </a:pPr>
            <a:r>
              <a:rPr lang="en-US" altLang="en-US" sz="2000" dirty="0" smtClean="0">
                <a:latin typeface="Tw Cen MT" pitchFamily="34" charset="0"/>
                <a:ea typeface="Calibri" pitchFamily="34" charset="0"/>
              </a:rPr>
              <a:t>Los Angels County, Office of Education (LACOE)</a:t>
            </a:r>
          </a:p>
          <a:p>
            <a:pPr lvl="1" eaLnBrk="1" hangingPunct="1">
              <a:buClr>
                <a:schemeClr val="accent2"/>
              </a:buClr>
            </a:pPr>
            <a:r>
              <a:rPr lang="en-US" altLang="en-US" sz="2000" dirty="0" smtClean="0">
                <a:latin typeface="Tw Cen MT" pitchFamily="34" charset="0"/>
                <a:ea typeface="Calibri" pitchFamily="34" charset="0"/>
              </a:rPr>
              <a:t>National Center for Youth LAW-</a:t>
            </a:r>
            <a:r>
              <a:rPr lang="en-US" altLang="en-US" sz="2000" dirty="0" err="1" smtClean="0">
                <a:latin typeface="Tw Cen MT" pitchFamily="34" charset="0"/>
                <a:ea typeface="Calibri" pitchFamily="34" charset="0"/>
              </a:rPr>
              <a:t>FosterEd</a:t>
            </a:r>
            <a:endParaRPr lang="en-US" altLang="en-US" sz="2000" dirty="0" smtClean="0">
              <a:latin typeface="Tw Cen MT" pitchFamily="34" charset="0"/>
              <a:ea typeface="Calibri" pitchFamily="34" charset="0"/>
            </a:endParaRPr>
          </a:p>
          <a:p>
            <a:pPr lvl="1" eaLnBrk="1" hangingPunct="1">
              <a:buClr>
                <a:schemeClr val="accent2"/>
              </a:buClr>
            </a:pPr>
            <a:r>
              <a:rPr lang="en-US" altLang="en-US" sz="2000" dirty="0" smtClean="0">
                <a:latin typeface="Tw Cen MT" pitchFamily="34" charset="0"/>
                <a:ea typeface="Calibri" pitchFamily="34" charset="0"/>
              </a:rPr>
              <a:t>LA Trust for Children’s Health</a:t>
            </a:r>
          </a:p>
          <a:p>
            <a:pPr lvl="1" eaLnBrk="1" hangingPunct="1">
              <a:buClr>
                <a:schemeClr val="accent2"/>
              </a:buClr>
            </a:pPr>
            <a:r>
              <a:rPr lang="en-US" altLang="en-US" sz="2000" dirty="0" smtClean="0">
                <a:latin typeface="Tw Cen MT" pitchFamily="34" charset="0"/>
                <a:ea typeface="Calibri" pitchFamily="34" charset="0"/>
              </a:rPr>
              <a:t>Public Counsel</a:t>
            </a:r>
          </a:p>
          <a:p>
            <a:pPr lvl="1" eaLnBrk="1" hangingPunct="1">
              <a:buClr>
                <a:schemeClr val="accent2"/>
              </a:buClr>
            </a:pPr>
            <a:r>
              <a:rPr lang="en-US" altLang="en-US" sz="2000" dirty="0" smtClean="0">
                <a:latin typeface="Tw Cen MT" pitchFamily="34" charset="0"/>
                <a:ea typeface="Calibri" pitchFamily="34" charset="0"/>
              </a:rPr>
              <a:t>Children’s Law Center</a:t>
            </a:r>
          </a:p>
          <a:p>
            <a:pPr lvl="1" eaLnBrk="1" hangingPunct="1">
              <a:buClr>
                <a:schemeClr val="accent2"/>
              </a:buClr>
            </a:pPr>
            <a:r>
              <a:rPr lang="en-US" altLang="en-US" sz="2000" dirty="0" smtClean="0">
                <a:latin typeface="Tw Cen MT" pitchFamily="34" charset="0"/>
                <a:ea typeface="Calibri" pitchFamily="34" charset="0"/>
              </a:rPr>
              <a:t>Alliance for Children’s Rights</a:t>
            </a:r>
          </a:p>
          <a:p>
            <a:pPr lvl="1" eaLnBrk="1" hangingPunct="1">
              <a:buClr>
                <a:schemeClr val="accent2"/>
              </a:buClr>
            </a:pPr>
            <a:r>
              <a:rPr lang="en-US" altLang="en-US" sz="2000" dirty="0" smtClean="0">
                <a:latin typeface="Tw Cen MT" pitchFamily="34" charset="0"/>
                <a:ea typeface="Calibri" pitchFamily="34" charset="0"/>
              </a:rPr>
              <a:t>Advancement Project</a:t>
            </a:r>
          </a:p>
          <a:p>
            <a:pPr lvl="1" eaLnBrk="1" hangingPunct="1">
              <a:buClr>
                <a:schemeClr val="accent2"/>
              </a:buClr>
            </a:pPr>
            <a:r>
              <a:rPr lang="en-US" altLang="en-US" sz="2000" dirty="0" smtClean="0">
                <a:latin typeface="Tw Cen MT" pitchFamily="34" charset="0"/>
                <a:ea typeface="Calibri" pitchFamily="34" charset="0"/>
              </a:rPr>
              <a:t>New Ways to Work</a:t>
            </a:r>
          </a:p>
          <a:p>
            <a:pPr eaLnBrk="1" hangingPunct="1"/>
            <a:endParaRPr lang="en-US" altLang="en-US" sz="1800" dirty="0" smtClean="0">
              <a:solidFill>
                <a:srgbClr val="404040"/>
              </a:solidFill>
              <a:ea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893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457199" y="228600"/>
            <a:ext cx="7965877" cy="1295400"/>
          </a:xfrm>
        </p:spPr>
        <p:txBody>
          <a:bodyPr/>
          <a:lstStyle/>
          <a:p>
            <a:pPr algn="ctr" eaLnBrk="1" hangingPunct="1"/>
            <a:r>
              <a:rPr lang="en-US" altLang="en-US" sz="3600" dirty="0" smtClean="0">
                <a:ea typeface="Calibri" pitchFamily="34" charset="0"/>
              </a:rPr>
              <a:t>LAUSD and DCFS Data Match</a:t>
            </a:r>
            <a:endParaRPr lang="en-US" altLang="en-US" sz="3600" dirty="0" smtClean="0">
              <a:ea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00471" y="122396"/>
            <a:ext cx="2411752" cy="2753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http://1.bp.blogspot.com/-w3XJWOzGI04/TbdquabyEAI/AAAAAAAAFGw/kdX58bSb7Bk/s1600/LAUSD-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193" y="121203"/>
            <a:ext cx="998538" cy="100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r>
              <a:rPr lang="en-US" sz="2400" dirty="0" smtClean="0"/>
              <a:t>LAUSD receives DCFS client information once a week (Saturdays)</a:t>
            </a:r>
          </a:p>
          <a:p>
            <a:endParaRPr lang="en-US" sz="2400" dirty="0" smtClean="0"/>
          </a:p>
          <a:p>
            <a:r>
              <a:rPr lang="en-US" sz="2400" dirty="0" smtClean="0"/>
              <a:t>LAUSD matches the DCFS client data base to the LAUSD student data base.</a:t>
            </a:r>
          </a:p>
          <a:p>
            <a:endParaRPr lang="en-US" sz="2400" dirty="0" smtClean="0"/>
          </a:p>
          <a:p>
            <a:r>
              <a:rPr lang="en-US" sz="2400" dirty="0" smtClean="0"/>
              <a:t>As a result of this Data Match:</a:t>
            </a:r>
          </a:p>
          <a:p>
            <a:pPr lvl="1"/>
            <a:r>
              <a:rPr lang="en-US" sz="2400" dirty="0" smtClean="0"/>
              <a:t>DCFS receives student records (i.e., grades and attendance)</a:t>
            </a:r>
          </a:p>
          <a:p>
            <a:pPr lvl="1"/>
            <a:r>
              <a:rPr lang="en-US" sz="2400" dirty="0" smtClean="0"/>
              <a:t>LAUSD is able to identify foster youth within the District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2875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457199" y="228600"/>
            <a:ext cx="7965877" cy="1295400"/>
          </a:xfrm>
        </p:spPr>
        <p:txBody>
          <a:bodyPr/>
          <a:lstStyle/>
          <a:p>
            <a:pPr algn="ctr" eaLnBrk="1" hangingPunct="1"/>
            <a:r>
              <a:rPr lang="en-US" altLang="en-US" sz="3600" dirty="0" smtClean="0">
                <a:ea typeface="Calibri" pitchFamily="34" charset="0"/>
              </a:rPr>
              <a:t>Foster Youth Definition</a:t>
            </a:r>
            <a:endParaRPr lang="en-US" altLang="en-US" sz="3600" dirty="0" smtClean="0">
              <a:ea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00471" y="122396"/>
            <a:ext cx="2411752" cy="2753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http://1.bp.blogspot.com/-w3XJWOzGI04/TbdquabyEAI/AAAAAAAAFGw/kdX58bSb7Bk/s1600/LAUSD-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193" y="121203"/>
            <a:ext cx="998538" cy="100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105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b="1" dirty="0" smtClean="0"/>
              <a:t>Definition of Foster Youth per Local Control Funding Formula (LCFF)</a:t>
            </a:r>
          </a:p>
          <a:p>
            <a:pPr marL="0" indent="0">
              <a:buNone/>
            </a:pPr>
            <a:endParaRPr lang="en-US" sz="2000" b="1" dirty="0" smtClean="0"/>
          </a:p>
          <a:p>
            <a:r>
              <a:rPr lang="en-US" sz="1800" dirty="0" smtClean="0"/>
              <a:t>A child/youth who has been declared a dependent of the court due to the presence or risk of abuse or neglect. </a:t>
            </a:r>
          </a:p>
          <a:p>
            <a:endParaRPr lang="en-US" sz="1800" dirty="0" smtClean="0"/>
          </a:p>
          <a:p>
            <a:r>
              <a:rPr lang="en-US" sz="1800" dirty="0" smtClean="0"/>
              <a:t>A child/youth subject to a petition filed under WIC Sec. 602, meaning a court has taken jurisdiction and declared the child to be a dependent of the court due to the child’s violation of certain criminal laws </a:t>
            </a:r>
            <a:r>
              <a:rPr lang="en-US" sz="1800" b="1" i="1" dirty="0" smtClean="0"/>
              <a:t>AND</a:t>
            </a:r>
            <a:r>
              <a:rPr lang="en-US" sz="1800" dirty="0" smtClean="0"/>
              <a:t> is ordered to be removed from the home.</a:t>
            </a:r>
          </a:p>
          <a:p>
            <a:endParaRPr lang="en-US" sz="1800" dirty="0" smtClean="0"/>
          </a:p>
          <a:p>
            <a:r>
              <a:rPr lang="en-US" sz="1800" dirty="0"/>
              <a:t>Youth between the ages of 18-21 who is enrolled in high school college or vocational school, is a non-minor dependent under the placement responsibility of child welfare, probation, or tribal organization participating in  a transitional living case plan.</a:t>
            </a:r>
          </a:p>
          <a:p>
            <a:endParaRPr lang="en-US" sz="1800" dirty="0" smtClean="0"/>
          </a:p>
          <a:p>
            <a:r>
              <a:rPr lang="en-US" sz="1800" dirty="0" smtClean="0"/>
              <a:t>Youth living outside of the home (as defined by EC Sec. 42238.01b) may include but not limited to; </a:t>
            </a:r>
            <a:r>
              <a:rPr lang="en-US" sz="1800" dirty="0"/>
              <a:t>A</a:t>
            </a:r>
            <a:r>
              <a:rPr lang="en-US" sz="1800" dirty="0" smtClean="0"/>
              <a:t> county shelter, court specified home, foster </a:t>
            </a:r>
            <a:r>
              <a:rPr lang="en-US" sz="1800" dirty="0"/>
              <a:t>f</a:t>
            </a:r>
            <a:r>
              <a:rPr lang="en-US" sz="1800" dirty="0" smtClean="0"/>
              <a:t>amily </a:t>
            </a:r>
            <a:r>
              <a:rPr lang="en-US" sz="1800" dirty="0"/>
              <a:t>a</a:t>
            </a:r>
            <a:r>
              <a:rPr lang="en-US" sz="1800" dirty="0" smtClean="0"/>
              <a:t>gency certified </a:t>
            </a:r>
            <a:r>
              <a:rPr lang="en-US" sz="1800" dirty="0"/>
              <a:t>h</a:t>
            </a:r>
            <a:r>
              <a:rPr lang="en-US" sz="1800" dirty="0" smtClean="0"/>
              <a:t>ome, foster </a:t>
            </a:r>
            <a:r>
              <a:rPr lang="en-US" sz="1800" dirty="0"/>
              <a:t>f</a:t>
            </a:r>
            <a:r>
              <a:rPr lang="en-US" sz="1800" dirty="0" smtClean="0"/>
              <a:t>amily </a:t>
            </a:r>
            <a:r>
              <a:rPr lang="en-US" sz="1800" dirty="0"/>
              <a:t>h</a:t>
            </a:r>
            <a:r>
              <a:rPr lang="en-US" sz="1800" dirty="0" smtClean="0"/>
              <a:t>ome, group </a:t>
            </a:r>
            <a:r>
              <a:rPr lang="en-US" sz="1800" dirty="0"/>
              <a:t>h</a:t>
            </a:r>
            <a:r>
              <a:rPr lang="en-US" sz="1800" dirty="0" smtClean="0"/>
              <a:t>ome, guardian with dependency, medical </a:t>
            </a:r>
            <a:r>
              <a:rPr lang="en-US" sz="1800" dirty="0"/>
              <a:t>f</a:t>
            </a:r>
            <a:r>
              <a:rPr lang="en-US" sz="1800" dirty="0" smtClean="0"/>
              <a:t>acility, non-foster care home, relative </a:t>
            </a:r>
            <a:r>
              <a:rPr lang="en-US" sz="1800" dirty="0"/>
              <a:t>h</a:t>
            </a:r>
            <a:r>
              <a:rPr lang="en-US" sz="1800" dirty="0" smtClean="0"/>
              <a:t>ome, small </a:t>
            </a:r>
            <a:r>
              <a:rPr lang="en-US" sz="1800" dirty="0"/>
              <a:t>f</a:t>
            </a:r>
            <a:r>
              <a:rPr lang="en-US" sz="1800" dirty="0" smtClean="0"/>
              <a:t>amily </a:t>
            </a:r>
            <a:r>
              <a:rPr lang="en-US" sz="1800" dirty="0"/>
              <a:t>h</a:t>
            </a:r>
            <a:r>
              <a:rPr lang="en-US" sz="1800" dirty="0" smtClean="0"/>
              <a:t>ome, supervised </a:t>
            </a:r>
            <a:r>
              <a:rPr lang="en-US" sz="1800" dirty="0"/>
              <a:t>i</a:t>
            </a:r>
            <a:r>
              <a:rPr lang="en-US" sz="1800" dirty="0" smtClean="0"/>
              <a:t>ndependent </a:t>
            </a:r>
            <a:r>
              <a:rPr lang="en-US" sz="1800" dirty="0"/>
              <a:t>l</a:t>
            </a:r>
            <a:r>
              <a:rPr lang="en-US" sz="1800" dirty="0" smtClean="0"/>
              <a:t>iving </a:t>
            </a:r>
            <a:r>
              <a:rPr lang="en-US" sz="1800" dirty="0"/>
              <a:t>p</a:t>
            </a:r>
            <a:r>
              <a:rPr lang="en-US" sz="1800" dirty="0" smtClean="0"/>
              <a:t>lacement, Tribal Specified Home, or temporarily living in Juvenile Hall.</a:t>
            </a:r>
          </a:p>
          <a:p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1020648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457199" y="228600"/>
            <a:ext cx="7965877" cy="1295400"/>
          </a:xfrm>
        </p:spPr>
        <p:txBody>
          <a:bodyPr/>
          <a:lstStyle/>
          <a:p>
            <a:pPr algn="ctr" eaLnBrk="1" hangingPunct="1"/>
            <a:r>
              <a:rPr lang="en-US" altLang="en-US" sz="3600" dirty="0" smtClean="0">
                <a:ea typeface="Calibri" pitchFamily="34" charset="0"/>
              </a:rPr>
              <a:t>Foster Care Placement Types</a:t>
            </a:r>
            <a:endParaRPr lang="en-US" altLang="en-US" sz="3600" dirty="0" smtClean="0">
              <a:ea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00471" y="122396"/>
            <a:ext cx="2411752" cy="2753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http://1.bp.blogspot.com/-w3XJWOzGI04/TbdquabyEAI/AAAAAAAAFGw/kdX58bSb7Bk/s1600/LAUSD-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193" y="121203"/>
            <a:ext cx="998538" cy="100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517448911"/>
              </p:ext>
            </p:extLst>
          </p:nvPr>
        </p:nvGraphicFramePr>
        <p:xfrm>
          <a:off x="612775" y="1600200"/>
          <a:ext cx="81534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406927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457199" y="228600"/>
            <a:ext cx="7965877" cy="1295400"/>
          </a:xfrm>
        </p:spPr>
        <p:txBody>
          <a:bodyPr/>
          <a:lstStyle/>
          <a:p>
            <a:pPr algn="ctr" eaLnBrk="1" hangingPunct="1"/>
            <a:r>
              <a:rPr lang="en-US" altLang="en-US" sz="3600" dirty="0" smtClean="0">
                <a:ea typeface="Calibri" pitchFamily="34" charset="0"/>
              </a:rPr>
              <a:t>Foster Youth by Local District</a:t>
            </a:r>
            <a:endParaRPr lang="en-US" altLang="en-US" sz="3600" dirty="0" smtClean="0">
              <a:ea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00471" y="122396"/>
            <a:ext cx="2411752" cy="2753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http://1.bp.blogspot.com/-w3XJWOzGI04/TbdquabyEAI/AAAAAAAAFGw/kdX58bSb7Bk/s1600/LAUSD-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193" y="121203"/>
            <a:ext cx="998538" cy="100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00200"/>
            <a:ext cx="81534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6971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457199" y="228600"/>
            <a:ext cx="7965877" cy="1295400"/>
          </a:xfrm>
        </p:spPr>
        <p:txBody>
          <a:bodyPr/>
          <a:lstStyle/>
          <a:p>
            <a:pPr algn="ctr" eaLnBrk="1" hangingPunct="1"/>
            <a:r>
              <a:rPr lang="en-US" altLang="en-US" sz="3600" dirty="0" smtClean="0">
                <a:ea typeface="Calibri" pitchFamily="34" charset="0"/>
              </a:rPr>
              <a:t>Program Description</a:t>
            </a:r>
          </a:p>
        </p:txBody>
      </p:sp>
      <p:sp>
        <p:nvSpPr>
          <p:cNvPr id="80899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2667000"/>
            <a:ext cx="8229600" cy="3886200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en-US" altLang="en-US" sz="1200" dirty="0" smtClean="0">
              <a:ea typeface="Calibri" pitchFamily="34" charset="0"/>
            </a:endParaRPr>
          </a:p>
          <a:p>
            <a:pPr eaLnBrk="1" hangingPunct="1">
              <a:buFont typeface="Arial" pitchFamily="34" charset="0"/>
              <a:buNone/>
            </a:pPr>
            <a:r>
              <a:rPr lang="en-US" altLang="en-US" sz="2000" b="1" dirty="0" smtClean="0">
                <a:latin typeface="Tw Cen MT" pitchFamily="34" charset="0"/>
                <a:ea typeface="Calibri" pitchFamily="34" charset="0"/>
              </a:rPr>
              <a:t>The goals of the Foster Youth Achievement Program are to:</a:t>
            </a:r>
          </a:p>
          <a:p>
            <a:pPr eaLnBrk="1" hangingPunct="1">
              <a:buFont typeface="Arial" pitchFamily="34" charset="0"/>
              <a:buNone/>
            </a:pPr>
            <a:endParaRPr lang="en-US" altLang="en-US" sz="1200" dirty="0" smtClean="0">
              <a:latin typeface="Tw Cen MT" pitchFamily="34" charset="0"/>
              <a:ea typeface="Calibri" pitchFamily="34" charset="0"/>
            </a:endParaRPr>
          </a:p>
          <a:p>
            <a:pPr eaLnBrk="1" hangingPunct="1"/>
            <a:r>
              <a:rPr lang="en-US" altLang="en-US" sz="2000" dirty="0" smtClean="0">
                <a:latin typeface="Tw Cen MT" pitchFamily="34" charset="0"/>
                <a:ea typeface="Calibri" pitchFamily="34" charset="0"/>
              </a:rPr>
              <a:t>Provide support services to all foster youth attending LAUSD schools</a:t>
            </a:r>
          </a:p>
          <a:p>
            <a:pPr eaLnBrk="1" hangingPunct="1"/>
            <a:r>
              <a:rPr lang="en-US" altLang="en-US" sz="2000" dirty="0" smtClean="0">
                <a:latin typeface="Tw Cen MT" pitchFamily="34" charset="0"/>
                <a:ea typeface="Calibri" pitchFamily="34" charset="0"/>
              </a:rPr>
              <a:t>Conduct comprehensive academic assessments</a:t>
            </a:r>
          </a:p>
          <a:p>
            <a:pPr eaLnBrk="1" hangingPunct="1"/>
            <a:r>
              <a:rPr lang="en-US" altLang="en-US" sz="2000" dirty="0" smtClean="0">
                <a:latin typeface="Tw Cen MT" pitchFamily="34" charset="0"/>
                <a:ea typeface="Calibri" pitchFamily="34" charset="0"/>
              </a:rPr>
              <a:t>Promote school stability</a:t>
            </a:r>
          </a:p>
          <a:p>
            <a:pPr eaLnBrk="1" hangingPunct="1"/>
            <a:r>
              <a:rPr lang="en-US" altLang="en-US" sz="2000" dirty="0" smtClean="0">
                <a:latin typeface="Tw Cen MT" pitchFamily="34" charset="0"/>
                <a:ea typeface="Calibri" pitchFamily="34" charset="0"/>
              </a:rPr>
              <a:t>Facilitate timely enrollment</a:t>
            </a:r>
          </a:p>
          <a:p>
            <a:pPr eaLnBrk="1" hangingPunct="1"/>
            <a:r>
              <a:rPr lang="en-US" altLang="en-US" sz="2000" dirty="0" smtClean="0">
                <a:latin typeface="Tw Cen MT" pitchFamily="34" charset="0"/>
                <a:ea typeface="Calibri" pitchFamily="34" charset="0"/>
              </a:rPr>
              <a:t>Improve caregiver participation in the academic process</a:t>
            </a:r>
          </a:p>
          <a:p>
            <a:pPr eaLnBrk="1" hangingPunct="1"/>
            <a:r>
              <a:rPr lang="en-US" altLang="en-US" sz="2000" dirty="0" smtClean="0">
                <a:latin typeface="Tw Cen MT" pitchFamily="34" charset="0"/>
                <a:ea typeface="Calibri" pitchFamily="34" charset="0"/>
              </a:rPr>
              <a:t>Provide continuous training and education on legislation and policy related to foster youth</a:t>
            </a:r>
          </a:p>
        </p:txBody>
      </p:sp>
      <p:sp>
        <p:nvSpPr>
          <p:cNvPr id="80900" name="TextBox 3"/>
          <p:cNvSpPr txBox="1">
            <a:spLocks noChangeArrowheads="1"/>
          </p:cNvSpPr>
          <p:nvPr/>
        </p:nvSpPr>
        <p:spPr bwMode="auto">
          <a:xfrm>
            <a:off x="583662" y="2145324"/>
            <a:ext cx="7924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None/>
            </a:pPr>
            <a:r>
              <a:rPr lang="en-US" altLang="en-US" sz="2000" dirty="0" smtClean="0">
                <a:latin typeface="Tw Cen MT" pitchFamily="34" charset="0"/>
              </a:rPr>
              <a:t>LAUSD </a:t>
            </a:r>
            <a:r>
              <a:rPr lang="en-US" altLang="en-US" sz="2000" dirty="0">
                <a:latin typeface="Tw Cen MT" pitchFamily="34" charset="0"/>
              </a:rPr>
              <a:t>has worked closely with community stakeholders on program development, formulating program goals and expected outcomes.</a:t>
            </a:r>
          </a:p>
        </p:txBody>
      </p:sp>
      <p:sp>
        <p:nvSpPr>
          <p:cNvPr id="5" name="Rectangle 4"/>
          <p:cNvSpPr/>
          <p:nvPr/>
        </p:nvSpPr>
        <p:spPr>
          <a:xfrm>
            <a:off x="6700471" y="122396"/>
            <a:ext cx="2411752" cy="2753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http://1.bp.blogspot.com/-w3XJWOzGI04/TbdquabyEAI/AAAAAAAAFGw/kdX58bSb7Bk/s1600/LAUSD-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193" y="121203"/>
            <a:ext cx="998538" cy="100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618684" y="1594609"/>
            <a:ext cx="7924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None/>
            </a:pPr>
            <a:r>
              <a:rPr lang="en-US" altLang="en-US" sz="2000" b="1" dirty="0" smtClean="0">
                <a:latin typeface="Tw Cen MT" pitchFamily="34" charset="0"/>
              </a:rPr>
              <a:t>District Investment: $</a:t>
            </a:r>
            <a:r>
              <a:rPr lang="en-US" altLang="en-US" sz="2000" b="1" dirty="0" smtClean="0">
                <a:latin typeface="Tw Cen MT" pitchFamily="34" charset="0"/>
              </a:rPr>
              <a:t>13 </a:t>
            </a:r>
            <a:r>
              <a:rPr lang="en-US" altLang="en-US" sz="2000" b="1" dirty="0" smtClean="0">
                <a:latin typeface="Tw Cen MT" pitchFamily="34" charset="0"/>
              </a:rPr>
              <a:t>million dollars</a:t>
            </a:r>
            <a:endParaRPr lang="en-US" altLang="en-US" sz="2000" b="1" dirty="0"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264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00471" y="122396"/>
            <a:ext cx="2411752" cy="2753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://1.bp.blogspot.com/-w3XJWOzGI04/TbdquabyEAI/AAAAAAAAFGw/kdX58bSb7Bk/s1600/LAUSD-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193" y="121203"/>
            <a:ext cx="998538" cy="100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2"/>
          <p:cNvSpPr txBox="1">
            <a:spLocks/>
          </p:cNvSpPr>
          <p:nvPr/>
        </p:nvSpPr>
        <p:spPr bwMode="auto">
          <a:xfrm>
            <a:off x="45903" y="1200419"/>
            <a:ext cx="44372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anchor="ctr" anchorCtr="0">
            <a:normAutofit/>
          </a:bodyPr>
          <a:lstStyle>
            <a:defPPr>
              <a:defRPr lang="en-US"/>
            </a:defPPr>
            <a:lvl1pPr marL="0" algn="ctr" defTabSz="457200" rtl="0" eaLnBrk="0" latinLnBrk="0" hangingPunct="0">
              <a:spcBef>
                <a:spcPct val="20000"/>
              </a:spcBef>
              <a:buFont typeface="Arial" charset="0"/>
              <a:buChar char="•"/>
              <a:defRPr kumimoji="0" sz="3200" b="1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742950" indent="-285750" algn="l" defTabSz="457200" rtl="0" eaLnBrk="0" latinLnBrk="0" hangingPunct="0">
              <a:spcBef>
                <a:spcPct val="20000"/>
              </a:spcBef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1143000" indent="-228600" algn="l" defTabSz="457200" rtl="0" eaLnBrk="0" latinLnBrk="0" hangingPunct="0">
              <a:spcBef>
                <a:spcPct val="20000"/>
              </a:spcBef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600200" indent="-228600" algn="l" defTabSz="457200" rtl="0" eaLnBrk="0" latinLnBrk="0" hangingPunct="0">
              <a:spcBef>
                <a:spcPct val="20000"/>
              </a:spcBef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2057400" indent="-228600" algn="l" defTabSz="457200" rtl="0" eaLnBrk="0" latinLnBrk="0" hangingPunct="0">
              <a:spcBef>
                <a:spcPct val="20000"/>
              </a:spcBef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F10DDB5-C414-47C1-93A2-F000F9EC75E6}" type="slidenum">
              <a:rPr lang="en-US" altLang="en-US" sz="1200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200" dirty="0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70558" y="45477"/>
            <a:ext cx="9002889" cy="1248142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 smtClean="0"/>
              <a:t>Research Evidence – Rationale for Program</a:t>
            </a:r>
            <a:endParaRPr lang="en-US" sz="3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23" y="1702191"/>
            <a:ext cx="4210318" cy="4870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347" y="1791083"/>
            <a:ext cx="4036984" cy="4781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118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14044</TotalTime>
  <Words>838</Words>
  <Application>Microsoft Office PowerPoint</Application>
  <PresentationFormat>On-screen Show (4:3)</PresentationFormat>
  <Paragraphs>156</Paragraphs>
  <Slides>15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Median</vt:lpstr>
      <vt:lpstr>FOSTER YOUTH Achievement PROGRAM  LCAP- Program &amp; Goal Update</vt:lpstr>
      <vt:lpstr>Focus Areas</vt:lpstr>
      <vt:lpstr>Community Partners</vt:lpstr>
      <vt:lpstr>LAUSD and DCFS Data Match</vt:lpstr>
      <vt:lpstr>Foster Youth Definition</vt:lpstr>
      <vt:lpstr>Foster Care Placement Types</vt:lpstr>
      <vt:lpstr>Foster Youth by Local District</vt:lpstr>
      <vt:lpstr>Program Description</vt:lpstr>
      <vt:lpstr>Research Evidence – Rationale for Program</vt:lpstr>
      <vt:lpstr>PowerPoint Presentation</vt:lpstr>
      <vt:lpstr>PowerPoint Presentation</vt:lpstr>
      <vt:lpstr>Considerations</vt:lpstr>
      <vt:lpstr>Program Highlights</vt:lpstr>
      <vt:lpstr>Next Steps</vt:lpstr>
      <vt:lpstr>Questions?</vt:lpstr>
    </vt:vector>
  </TitlesOfParts>
  <Company>Los Angeles Unified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Superintendent’s Report</dc:title>
  <dc:creator>LAUSD user</dc:creator>
  <cp:lastModifiedBy>Windows User</cp:lastModifiedBy>
  <cp:revision>642</cp:revision>
  <cp:lastPrinted>2017-02-15T21:56:50Z</cp:lastPrinted>
  <dcterms:created xsi:type="dcterms:W3CDTF">2014-05-22T18:38:26Z</dcterms:created>
  <dcterms:modified xsi:type="dcterms:W3CDTF">2017-02-16T06:22:51Z</dcterms:modified>
</cp:coreProperties>
</file>