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handoutMasterIdLst>
    <p:handoutMasterId r:id="rId18"/>
  </p:handoutMasterIdLst>
  <p:sldIdLst>
    <p:sldId id="257" r:id="rId2"/>
    <p:sldId id="458" r:id="rId3"/>
    <p:sldId id="459" r:id="rId4"/>
    <p:sldId id="460" r:id="rId5"/>
    <p:sldId id="464" r:id="rId6"/>
    <p:sldId id="465" r:id="rId7"/>
    <p:sldId id="461" r:id="rId8"/>
    <p:sldId id="451" r:id="rId9"/>
    <p:sldId id="443" r:id="rId10"/>
    <p:sldId id="447" r:id="rId11"/>
    <p:sldId id="467" r:id="rId12"/>
    <p:sldId id="438" r:id="rId13"/>
    <p:sldId id="442" r:id="rId14"/>
    <p:sldId id="468" r:id="rId15"/>
    <p:sldId id="439" r:id="rId16"/>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B8BE"/>
    <a:srgbClr val="88AD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68" autoAdjust="0"/>
  </p:normalViewPr>
  <p:slideViewPr>
    <p:cSldViewPr snapToGrid="0" snapToObjects="1" showGuides="1">
      <p:cViewPr varScale="1">
        <p:scale>
          <a:sx n="65" d="100"/>
          <a:sy n="65" d="100"/>
        </p:scale>
        <p:origin x="73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nga.cao\AppData\Local\Temp\AttendanceBand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Calibri" panose="020F0502020204030204" pitchFamily="34" charset="0"/>
                <a:ea typeface="+mn-ea"/>
                <a:cs typeface="+mn-cs"/>
              </a:defRPr>
            </a:pPr>
            <a:r>
              <a:rPr lang="es-CO" sz="1800">
                <a:latin typeface="Calibri" panose="020F0502020204030204" pitchFamily="34" charset="0"/>
              </a:rPr>
              <a:t>Índices de asistencia para los niños en adopción temporal</a:t>
            </a:r>
          </a:p>
        </c:rich>
      </c:tx>
      <c:layout/>
      <c:overlay val="0"/>
      <c:spPr>
        <a:noFill/>
        <a:ln>
          <a:noFill/>
        </a:ln>
        <a:effectLst/>
      </c:spPr>
    </c:title>
    <c:autoTitleDeleted val="0"/>
    <c:plotArea>
      <c:layout/>
      <c:barChart>
        <c:barDir val="bar"/>
        <c:grouping val="percentStacked"/>
        <c:varyColors val="0"/>
        <c:ser>
          <c:idx val="0"/>
          <c:order val="0"/>
          <c:spPr>
            <a:solidFill>
              <a:srgbClr val="FF0000"/>
            </a:solidFill>
            <a:ln>
              <a:noFill/>
            </a:ln>
            <a:effectLst/>
          </c:spPr>
          <c:invertIfNegative val="0"/>
          <c:dLbls>
            <c:dLbl>
              <c:idx val="0"/>
              <c:layout/>
              <c:tx>
                <c:rich>
                  <a:bodyPr/>
                  <a:lstStyle/>
                  <a:p>
                    <a:r>
                      <a:rPr lang="en-US" smtClean="0"/>
                      <a:t>24.2%</a:t>
                    </a:r>
                    <a:endParaRPr lang="en-US"/>
                  </a:p>
                </c:rich>
              </c:tx>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layout/>
                </c:ext>
                <c:ext xmlns:c16="http://schemas.microsoft.com/office/drawing/2014/chart" uri="{C3380CC4-5D6E-409C-BE32-E72D297353CC}">
                  <c16:uniqueId val="{00000000-833B-4133-8C16-66501D881878}"/>
                </c:ext>
              </c:extLst>
            </c:dLbl>
            <c:dLbl>
              <c:idx val="1"/>
              <c:layout>
                <c:manualLayout>
                  <c:x val="1.1299212598425196E-2"/>
                  <c:y val="-8.5282348366977328E-3"/>
                </c:manualLayout>
              </c:layout>
              <c:tx>
                <c:rich>
                  <a:bodyPr/>
                  <a:lstStyle/>
                  <a:p>
                    <a:r>
                      <a:rPr lang="en-US" dirty="0" smtClean="0"/>
                      <a:t>19.5%</a:t>
                    </a:r>
                    <a:endParaRPr lang="en-US" dirty="0"/>
                  </a:p>
                </c:rich>
              </c:tx>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layout/>
                </c:ext>
                <c:ext xmlns:c16="http://schemas.microsoft.com/office/drawing/2014/chart" uri="{C3380CC4-5D6E-409C-BE32-E72D297353CC}">
                  <c16:uniqueId val="{00000001-833B-4133-8C16-66501D881878}"/>
                </c:ext>
              </c:extLst>
            </c:dLbl>
            <c:spPr>
              <a:noFill/>
              <a:ln>
                <a:noFill/>
              </a:ln>
              <a:effectLst/>
            </c:spPr>
            <c:txPr>
              <a:bodyPr/>
              <a:lstStyle/>
              <a:p>
                <a:pPr>
                  <a:defRPr sz="1800"/>
                </a:pPr>
                <a:endParaRPr lang="en-US"/>
              </a:p>
            </c:txP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0"/>
              </c:ext>
            </c:extLst>
          </c:dLbls>
          <c:cat>
            <c:strRef>
              <c:f>[AttendanceBands.xlsx]Sheet1!$A$5:$A$6</c:f>
              <c:strCache>
                <c:ptCount val="2"/>
                <c:pt idx="0">
                  <c:v>2014-15</c:v>
                </c:pt>
                <c:pt idx="1">
                  <c:v>2015-16</c:v>
                </c:pt>
              </c:strCache>
            </c:strRef>
          </c:cat>
          <c:val>
            <c:numRef>
              <c:f>[AttendanceBands.xlsx]Sheet1!$B$5:$B$6</c:f>
              <c:numCache>
                <c:formatCode>General</c:formatCode>
                <c:ptCount val="2"/>
                <c:pt idx="0">
                  <c:v>24.2</c:v>
                </c:pt>
                <c:pt idx="1">
                  <c:v>19.5</c:v>
                </c:pt>
              </c:numCache>
            </c:numRef>
          </c:val>
          <c:extLst>
            <c:ext xmlns:c16="http://schemas.microsoft.com/office/drawing/2014/chart" uri="{C3380CC4-5D6E-409C-BE32-E72D297353CC}">
              <c16:uniqueId val="{00000002-833B-4133-8C16-66501D881878}"/>
            </c:ext>
          </c:extLst>
        </c:ser>
        <c:ser>
          <c:idx val="1"/>
          <c:order val="1"/>
          <c:spPr>
            <a:solidFill>
              <a:srgbClr val="FFC000"/>
            </a:solidFill>
            <a:ln>
              <a:noFill/>
            </a:ln>
            <a:effectLst/>
          </c:spPr>
          <c:invertIfNegative val="0"/>
          <c:dLbls>
            <c:dLbl>
              <c:idx val="0"/>
              <c:layout/>
              <c:tx>
                <c:rich>
                  <a:bodyPr/>
                  <a:lstStyle/>
                  <a:p>
                    <a:r>
                      <a:rPr lang="en-US" smtClean="0"/>
                      <a:t>25.5%</a:t>
                    </a:r>
                    <a:endParaRPr lang="en-US"/>
                  </a:p>
                </c:rich>
              </c:tx>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layout/>
                </c:ext>
                <c:ext xmlns:c16="http://schemas.microsoft.com/office/drawing/2014/chart" uri="{C3380CC4-5D6E-409C-BE32-E72D297353CC}">
                  <c16:uniqueId val="{00000003-833B-4133-8C16-66501D881878}"/>
                </c:ext>
              </c:extLst>
            </c:dLbl>
            <c:dLbl>
              <c:idx val="1"/>
              <c:layout/>
              <c:tx>
                <c:rich>
                  <a:bodyPr/>
                  <a:lstStyle/>
                  <a:p>
                    <a:r>
                      <a:rPr lang="en-US" smtClean="0"/>
                      <a:t>25.9 %</a:t>
                    </a:r>
                    <a:endParaRPr lang="en-US"/>
                  </a:p>
                </c:rich>
              </c:tx>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layout/>
                </c:ext>
                <c:ext xmlns:c16="http://schemas.microsoft.com/office/drawing/2014/chart" uri="{C3380CC4-5D6E-409C-BE32-E72D297353CC}">
                  <c16:uniqueId val="{00000004-833B-4133-8C16-66501D881878}"/>
                </c:ext>
              </c:extLst>
            </c:dLbl>
            <c:spPr>
              <a:noFill/>
              <a:ln>
                <a:noFill/>
              </a:ln>
              <a:effectLst/>
            </c:spPr>
            <c:txPr>
              <a:bodyPr/>
              <a:lstStyle/>
              <a:p>
                <a:pPr>
                  <a:defRPr sz="1600"/>
                </a:pPr>
                <a:endParaRPr lang="en-US"/>
              </a:p>
            </c:txP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0"/>
              </c:ext>
            </c:extLst>
          </c:dLbls>
          <c:cat>
            <c:strRef>
              <c:f>[AttendanceBands.xlsx]Sheet1!$A$5:$A$6</c:f>
              <c:strCache>
                <c:ptCount val="2"/>
                <c:pt idx="0">
                  <c:v>2014-15</c:v>
                </c:pt>
                <c:pt idx="1">
                  <c:v>2015-16</c:v>
                </c:pt>
              </c:strCache>
            </c:strRef>
          </c:cat>
          <c:val>
            <c:numRef>
              <c:f>[AttendanceBands.xlsx]Sheet1!$C$5:$C$6</c:f>
              <c:numCache>
                <c:formatCode>General</c:formatCode>
                <c:ptCount val="2"/>
                <c:pt idx="0">
                  <c:v>25.5</c:v>
                </c:pt>
                <c:pt idx="1">
                  <c:v>25.9</c:v>
                </c:pt>
              </c:numCache>
            </c:numRef>
          </c:val>
          <c:extLst>
            <c:ext xmlns:c16="http://schemas.microsoft.com/office/drawing/2014/chart" uri="{C3380CC4-5D6E-409C-BE32-E72D297353CC}">
              <c16:uniqueId val="{00000005-833B-4133-8C16-66501D881878}"/>
            </c:ext>
          </c:extLst>
        </c:ser>
        <c:ser>
          <c:idx val="2"/>
          <c:order val="2"/>
          <c:spPr>
            <a:solidFill>
              <a:srgbClr val="00B050"/>
            </a:solidFill>
            <a:ln>
              <a:noFill/>
            </a:ln>
            <a:effectLst/>
          </c:spPr>
          <c:invertIfNegative val="0"/>
          <c:dLbls>
            <c:dLbl>
              <c:idx val="0"/>
              <c:layout/>
              <c:tx>
                <c:rich>
                  <a:bodyPr/>
                  <a:lstStyle/>
                  <a:p>
                    <a:r>
                      <a:rPr lang="en-US" smtClean="0"/>
                      <a:t>50.3%</a:t>
                    </a:r>
                    <a:endParaRPr lang="en-US"/>
                  </a:p>
                </c:rich>
              </c:tx>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layout/>
                </c:ext>
                <c:ext xmlns:c16="http://schemas.microsoft.com/office/drawing/2014/chart" uri="{C3380CC4-5D6E-409C-BE32-E72D297353CC}">
                  <c16:uniqueId val="{00000006-833B-4133-8C16-66501D881878}"/>
                </c:ext>
              </c:extLst>
            </c:dLbl>
            <c:dLbl>
              <c:idx val="1"/>
              <c:layout/>
              <c:tx>
                <c:rich>
                  <a:bodyPr/>
                  <a:lstStyle/>
                  <a:p>
                    <a:r>
                      <a:rPr lang="en-US" smtClean="0"/>
                      <a:t>54.6%</a:t>
                    </a:r>
                    <a:endParaRPr lang="en-US"/>
                  </a:p>
                </c:rich>
              </c:tx>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layout/>
                </c:ext>
                <c:ext xmlns:c16="http://schemas.microsoft.com/office/drawing/2014/chart" uri="{C3380CC4-5D6E-409C-BE32-E72D297353CC}">
                  <c16:uniqueId val="{00000007-833B-4133-8C16-66501D881878}"/>
                </c:ext>
              </c:extLst>
            </c:dLbl>
            <c:spPr>
              <a:noFill/>
              <a:ln>
                <a:noFill/>
              </a:ln>
              <a:effectLst/>
            </c:spPr>
            <c:txPr>
              <a:bodyPr/>
              <a:lstStyle/>
              <a:p>
                <a:pPr>
                  <a:defRPr sz="1600"/>
                </a:pPr>
                <a:endParaRPr lang="en-US"/>
              </a:p>
            </c:txP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0"/>
              </c:ext>
            </c:extLst>
          </c:dLbls>
          <c:cat>
            <c:strRef>
              <c:f>[AttendanceBands.xlsx]Sheet1!$A$5:$A$6</c:f>
              <c:strCache>
                <c:ptCount val="2"/>
                <c:pt idx="0">
                  <c:v>2014-15</c:v>
                </c:pt>
                <c:pt idx="1">
                  <c:v>2015-16</c:v>
                </c:pt>
              </c:strCache>
            </c:strRef>
          </c:cat>
          <c:val>
            <c:numRef>
              <c:f>[AttendanceBands.xlsx]Sheet1!$D$5:$D$6</c:f>
              <c:numCache>
                <c:formatCode>General</c:formatCode>
                <c:ptCount val="2"/>
                <c:pt idx="0">
                  <c:v>50.3</c:v>
                </c:pt>
                <c:pt idx="1">
                  <c:v>54.6</c:v>
                </c:pt>
              </c:numCache>
            </c:numRef>
          </c:val>
          <c:extLst>
            <c:ext xmlns:c16="http://schemas.microsoft.com/office/drawing/2014/chart" uri="{C3380CC4-5D6E-409C-BE32-E72D297353CC}">
              <c16:uniqueId val="{00000008-833B-4133-8C16-66501D881878}"/>
            </c:ext>
          </c:extLst>
        </c:ser>
        <c:dLbls>
          <c:showLegendKey val="0"/>
          <c:showVal val="0"/>
          <c:showCatName val="0"/>
          <c:showSerName val="0"/>
          <c:showPercent val="0"/>
          <c:showBubbleSize val="0"/>
        </c:dLbls>
        <c:gapWidth val="150"/>
        <c:overlap val="100"/>
        <c:axId val="72805376"/>
        <c:axId val="77180928"/>
      </c:barChart>
      <c:catAx>
        <c:axId val="72805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77180928"/>
        <c:crosses val="autoZero"/>
        <c:auto val="1"/>
        <c:lblAlgn val="ctr"/>
        <c:lblOffset val="100"/>
        <c:noMultiLvlLbl val="0"/>
      </c:catAx>
      <c:valAx>
        <c:axId val="771809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280537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01E167-14C9-904E-860B-14B00CAFC70C}"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US"/>
        </a:p>
      </dgm:t>
    </dgm:pt>
    <dgm:pt modelId="{1120FEB1-6FA3-1241-9623-58DD9D56E9F2}">
      <dgm:prSet phldrT="[Text]"/>
      <dgm:spPr/>
      <dgm:t>
        <a:bodyPr/>
        <a:lstStyle/>
        <a:p>
          <a:r>
            <a:t>Datos y Rendición de Cuentas</a:t>
          </a:r>
          <a:endParaRPr lang="es-CO" dirty="0"/>
        </a:p>
      </dgm:t>
    </dgm:pt>
    <dgm:pt modelId="{FADB61A9-26D7-DB41-BC30-1738D1DBC76B}" type="parTrans" cxnId="{8BD11F5A-02D9-CC4E-B629-2284C6024FC2}">
      <dgm:prSet/>
      <dgm:spPr/>
      <dgm:t>
        <a:bodyPr/>
        <a:lstStyle/>
        <a:p>
          <a:endParaRPr lang="en-US"/>
        </a:p>
      </dgm:t>
    </dgm:pt>
    <dgm:pt modelId="{62A8B4AD-1CE7-1045-871C-9A39A25448B7}" type="sibTrans" cxnId="{8BD11F5A-02D9-CC4E-B629-2284C6024FC2}">
      <dgm:prSet/>
      <dgm:spPr/>
      <dgm:t>
        <a:bodyPr/>
        <a:lstStyle/>
        <a:p>
          <a:endParaRPr lang="en-US"/>
        </a:p>
      </dgm:t>
    </dgm:pt>
    <dgm:pt modelId="{72F92E5E-A71A-7148-B686-4852CDD939AA}">
      <dgm:prSet phldrT="[Text]"/>
      <dgm:spPr/>
      <dgm:t>
        <a:bodyPr/>
        <a:lstStyle/>
        <a:p>
          <a:r>
            <a:t>Participación de los Proveedores de Cuidado y la Comunidad</a:t>
          </a:r>
          <a:endParaRPr lang="es-CO" dirty="0"/>
        </a:p>
      </dgm:t>
    </dgm:pt>
    <dgm:pt modelId="{DF610E97-F9DE-1E4D-AC87-1B9212680D5A}" type="parTrans" cxnId="{418266BF-77A3-924A-BB25-914024B83831}">
      <dgm:prSet/>
      <dgm:spPr/>
      <dgm:t>
        <a:bodyPr/>
        <a:lstStyle/>
        <a:p>
          <a:endParaRPr lang="en-US"/>
        </a:p>
      </dgm:t>
    </dgm:pt>
    <dgm:pt modelId="{CF40FB97-FF99-BE4C-8173-79D173447349}" type="sibTrans" cxnId="{418266BF-77A3-924A-BB25-914024B83831}">
      <dgm:prSet/>
      <dgm:spPr/>
      <dgm:t>
        <a:bodyPr/>
        <a:lstStyle/>
        <a:p>
          <a:endParaRPr lang="en-US"/>
        </a:p>
      </dgm:t>
    </dgm:pt>
    <dgm:pt modelId="{8D8FA948-F619-3D40-A146-E6214F1DF37E}">
      <dgm:prSet phldrT="[Text]"/>
      <dgm:spPr/>
      <dgm:t>
        <a:bodyPr/>
        <a:lstStyle/>
        <a:p>
          <a:r>
            <a:t>Capacitación Profesional</a:t>
          </a:r>
          <a:endParaRPr lang="es-CO" dirty="0"/>
        </a:p>
      </dgm:t>
    </dgm:pt>
    <dgm:pt modelId="{147D7887-9FB6-3C4E-9690-6210A1E5F7CF}" type="parTrans" cxnId="{C0374929-CC19-EA4E-AEA6-F97515D89A7C}">
      <dgm:prSet/>
      <dgm:spPr/>
      <dgm:t>
        <a:bodyPr/>
        <a:lstStyle/>
        <a:p>
          <a:endParaRPr lang="en-US"/>
        </a:p>
      </dgm:t>
    </dgm:pt>
    <dgm:pt modelId="{9CCF2090-92C5-7547-B31C-D0B8E38B5134}" type="sibTrans" cxnId="{C0374929-CC19-EA4E-AEA6-F97515D89A7C}">
      <dgm:prSet/>
      <dgm:spPr/>
      <dgm:t>
        <a:bodyPr/>
        <a:lstStyle/>
        <a:p>
          <a:endParaRPr lang="en-US"/>
        </a:p>
      </dgm:t>
    </dgm:pt>
    <dgm:pt modelId="{0421A154-D2AC-F148-9FDA-FB7201838684}">
      <dgm:prSet phldrT="[Text]"/>
      <dgm:spPr/>
      <dgm:t>
        <a:bodyPr/>
        <a:lstStyle/>
        <a:p>
          <a:r>
            <a:t>Participación Juvenil</a:t>
          </a:r>
        </a:p>
      </dgm:t>
    </dgm:pt>
    <dgm:pt modelId="{B8B20EAC-ACD2-A444-9D60-88149FF9FE77}" type="parTrans" cxnId="{3AB863E3-3077-D84B-BC86-EE64A8C30DFA}">
      <dgm:prSet/>
      <dgm:spPr/>
      <dgm:t>
        <a:bodyPr/>
        <a:lstStyle/>
        <a:p>
          <a:endParaRPr lang="en-US"/>
        </a:p>
      </dgm:t>
    </dgm:pt>
    <dgm:pt modelId="{28EFA49F-A695-6C41-9A0B-DC558622E670}" type="sibTrans" cxnId="{3AB863E3-3077-D84B-BC86-EE64A8C30DFA}">
      <dgm:prSet/>
      <dgm:spPr/>
      <dgm:t>
        <a:bodyPr/>
        <a:lstStyle/>
        <a:p>
          <a:endParaRPr lang="en-US"/>
        </a:p>
      </dgm:t>
    </dgm:pt>
    <dgm:pt modelId="{002CA95A-7D99-9749-B7FB-DDFB79D51A3F}" type="pres">
      <dgm:prSet presAssocID="{FB01E167-14C9-904E-860B-14B00CAFC70C}" presName="Name0" presStyleCnt="0">
        <dgm:presLayoutVars>
          <dgm:dir/>
          <dgm:resizeHandles val="exact"/>
        </dgm:presLayoutVars>
      </dgm:prSet>
      <dgm:spPr/>
      <dgm:t>
        <a:bodyPr/>
        <a:lstStyle/>
        <a:p>
          <a:endParaRPr lang="en-US"/>
        </a:p>
      </dgm:t>
    </dgm:pt>
    <dgm:pt modelId="{D622AABB-BD37-B142-BBF8-C901B0E22970}" type="pres">
      <dgm:prSet presAssocID="{1120FEB1-6FA3-1241-9623-58DD9D56E9F2}" presName="Name5" presStyleLbl="vennNode1" presStyleIdx="0" presStyleCnt="4">
        <dgm:presLayoutVars>
          <dgm:bulletEnabled val="1"/>
        </dgm:presLayoutVars>
      </dgm:prSet>
      <dgm:spPr/>
      <dgm:t>
        <a:bodyPr/>
        <a:lstStyle/>
        <a:p>
          <a:endParaRPr lang="en-US"/>
        </a:p>
      </dgm:t>
    </dgm:pt>
    <dgm:pt modelId="{33489142-A688-9843-B384-F3F84563E329}" type="pres">
      <dgm:prSet presAssocID="{62A8B4AD-1CE7-1045-871C-9A39A25448B7}" presName="space" presStyleCnt="0"/>
      <dgm:spPr/>
    </dgm:pt>
    <dgm:pt modelId="{212A4FB7-66E9-1A4E-A677-BC69C4AA2404}" type="pres">
      <dgm:prSet presAssocID="{72F92E5E-A71A-7148-B686-4852CDD939AA}" presName="Name5" presStyleLbl="vennNode1" presStyleIdx="1" presStyleCnt="4">
        <dgm:presLayoutVars>
          <dgm:bulletEnabled val="1"/>
        </dgm:presLayoutVars>
      </dgm:prSet>
      <dgm:spPr/>
      <dgm:t>
        <a:bodyPr/>
        <a:lstStyle/>
        <a:p>
          <a:endParaRPr lang="en-US"/>
        </a:p>
      </dgm:t>
    </dgm:pt>
    <dgm:pt modelId="{C83B3A3F-4504-2642-A05D-14CCD54F1969}" type="pres">
      <dgm:prSet presAssocID="{CF40FB97-FF99-BE4C-8173-79D173447349}" presName="space" presStyleCnt="0"/>
      <dgm:spPr/>
    </dgm:pt>
    <dgm:pt modelId="{D94577C1-DB67-B84A-A608-CC6D79CCD673}" type="pres">
      <dgm:prSet presAssocID="{8D8FA948-F619-3D40-A146-E6214F1DF37E}" presName="Name5" presStyleLbl="vennNode1" presStyleIdx="2" presStyleCnt="4">
        <dgm:presLayoutVars>
          <dgm:bulletEnabled val="1"/>
        </dgm:presLayoutVars>
      </dgm:prSet>
      <dgm:spPr/>
      <dgm:t>
        <a:bodyPr/>
        <a:lstStyle/>
        <a:p>
          <a:endParaRPr lang="en-US"/>
        </a:p>
      </dgm:t>
    </dgm:pt>
    <dgm:pt modelId="{47A2F9F9-23BE-4646-8B47-92541D99DF3C}" type="pres">
      <dgm:prSet presAssocID="{9CCF2090-92C5-7547-B31C-D0B8E38B5134}" presName="space" presStyleCnt="0"/>
      <dgm:spPr/>
    </dgm:pt>
    <dgm:pt modelId="{D6AD14D2-C5AE-0C45-9DBC-AF3BFFDC51B7}" type="pres">
      <dgm:prSet presAssocID="{0421A154-D2AC-F148-9FDA-FB7201838684}" presName="Name5" presStyleLbl="vennNode1" presStyleIdx="3" presStyleCnt="4">
        <dgm:presLayoutVars>
          <dgm:bulletEnabled val="1"/>
        </dgm:presLayoutVars>
      </dgm:prSet>
      <dgm:spPr/>
      <dgm:t>
        <a:bodyPr/>
        <a:lstStyle/>
        <a:p>
          <a:endParaRPr lang="en-US"/>
        </a:p>
      </dgm:t>
    </dgm:pt>
  </dgm:ptLst>
  <dgm:cxnLst>
    <dgm:cxn modelId="{8C5FBDEF-170D-4270-8619-EF54FC6AF9F6}" type="presOf" srcId="{1120FEB1-6FA3-1241-9623-58DD9D56E9F2}" destId="{D622AABB-BD37-B142-BBF8-C901B0E22970}" srcOrd="0" destOrd="0" presId="urn:microsoft.com/office/officeart/2005/8/layout/venn3"/>
    <dgm:cxn modelId="{66B12100-591A-4F1A-9903-442F6A8DB133}" type="presOf" srcId="{0421A154-D2AC-F148-9FDA-FB7201838684}" destId="{D6AD14D2-C5AE-0C45-9DBC-AF3BFFDC51B7}" srcOrd="0" destOrd="0" presId="urn:microsoft.com/office/officeart/2005/8/layout/venn3"/>
    <dgm:cxn modelId="{3AB863E3-3077-D84B-BC86-EE64A8C30DFA}" srcId="{FB01E167-14C9-904E-860B-14B00CAFC70C}" destId="{0421A154-D2AC-F148-9FDA-FB7201838684}" srcOrd="3" destOrd="0" parTransId="{B8B20EAC-ACD2-A444-9D60-88149FF9FE77}" sibTransId="{28EFA49F-A695-6C41-9A0B-DC558622E670}"/>
    <dgm:cxn modelId="{6C01367F-B641-4A73-A9E2-70F5FC901436}" type="presOf" srcId="{72F92E5E-A71A-7148-B686-4852CDD939AA}" destId="{212A4FB7-66E9-1A4E-A677-BC69C4AA2404}" srcOrd="0" destOrd="0" presId="urn:microsoft.com/office/officeart/2005/8/layout/venn3"/>
    <dgm:cxn modelId="{C0374929-CC19-EA4E-AEA6-F97515D89A7C}" srcId="{FB01E167-14C9-904E-860B-14B00CAFC70C}" destId="{8D8FA948-F619-3D40-A146-E6214F1DF37E}" srcOrd="2" destOrd="0" parTransId="{147D7887-9FB6-3C4E-9690-6210A1E5F7CF}" sibTransId="{9CCF2090-92C5-7547-B31C-D0B8E38B5134}"/>
    <dgm:cxn modelId="{7F9B031E-FD5F-4253-B881-BBF84663761D}" type="presOf" srcId="{FB01E167-14C9-904E-860B-14B00CAFC70C}" destId="{002CA95A-7D99-9749-B7FB-DDFB79D51A3F}" srcOrd="0" destOrd="0" presId="urn:microsoft.com/office/officeart/2005/8/layout/venn3"/>
    <dgm:cxn modelId="{8BD11F5A-02D9-CC4E-B629-2284C6024FC2}" srcId="{FB01E167-14C9-904E-860B-14B00CAFC70C}" destId="{1120FEB1-6FA3-1241-9623-58DD9D56E9F2}" srcOrd="0" destOrd="0" parTransId="{FADB61A9-26D7-DB41-BC30-1738D1DBC76B}" sibTransId="{62A8B4AD-1CE7-1045-871C-9A39A25448B7}"/>
    <dgm:cxn modelId="{418266BF-77A3-924A-BB25-914024B83831}" srcId="{FB01E167-14C9-904E-860B-14B00CAFC70C}" destId="{72F92E5E-A71A-7148-B686-4852CDD939AA}" srcOrd="1" destOrd="0" parTransId="{DF610E97-F9DE-1E4D-AC87-1B9212680D5A}" sibTransId="{CF40FB97-FF99-BE4C-8173-79D173447349}"/>
    <dgm:cxn modelId="{0FA0BD25-677E-46AB-A0F0-DE88C13D0BF1}" type="presOf" srcId="{8D8FA948-F619-3D40-A146-E6214F1DF37E}" destId="{D94577C1-DB67-B84A-A608-CC6D79CCD673}" srcOrd="0" destOrd="0" presId="urn:microsoft.com/office/officeart/2005/8/layout/venn3"/>
    <dgm:cxn modelId="{FCE50DFC-96E6-4043-9C12-3181EF01D740}" type="presParOf" srcId="{002CA95A-7D99-9749-B7FB-DDFB79D51A3F}" destId="{D622AABB-BD37-B142-BBF8-C901B0E22970}" srcOrd="0" destOrd="0" presId="urn:microsoft.com/office/officeart/2005/8/layout/venn3"/>
    <dgm:cxn modelId="{AC06B674-6A33-4FFC-BDEE-2107E9908693}" type="presParOf" srcId="{002CA95A-7D99-9749-B7FB-DDFB79D51A3F}" destId="{33489142-A688-9843-B384-F3F84563E329}" srcOrd="1" destOrd="0" presId="urn:microsoft.com/office/officeart/2005/8/layout/venn3"/>
    <dgm:cxn modelId="{9360D84B-53C5-4020-882E-DC70D75072BD}" type="presParOf" srcId="{002CA95A-7D99-9749-B7FB-DDFB79D51A3F}" destId="{212A4FB7-66E9-1A4E-A677-BC69C4AA2404}" srcOrd="2" destOrd="0" presId="urn:microsoft.com/office/officeart/2005/8/layout/venn3"/>
    <dgm:cxn modelId="{FAF5C684-A868-49E2-BBFB-E9E9A4837FE9}" type="presParOf" srcId="{002CA95A-7D99-9749-B7FB-DDFB79D51A3F}" destId="{C83B3A3F-4504-2642-A05D-14CCD54F1969}" srcOrd="3" destOrd="0" presId="urn:microsoft.com/office/officeart/2005/8/layout/venn3"/>
    <dgm:cxn modelId="{6FE8DB7D-6C26-46B4-8121-85AD68CE487D}" type="presParOf" srcId="{002CA95A-7D99-9749-B7FB-DDFB79D51A3F}" destId="{D94577C1-DB67-B84A-A608-CC6D79CCD673}" srcOrd="4" destOrd="0" presId="urn:microsoft.com/office/officeart/2005/8/layout/venn3"/>
    <dgm:cxn modelId="{55ACD4C3-BD18-4295-8BD5-5C2297D69C19}" type="presParOf" srcId="{002CA95A-7D99-9749-B7FB-DDFB79D51A3F}" destId="{47A2F9F9-23BE-4646-8B47-92541D99DF3C}" srcOrd="5" destOrd="0" presId="urn:microsoft.com/office/officeart/2005/8/layout/venn3"/>
    <dgm:cxn modelId="{8B415CD3-C172-479D-8D56-884544D2533B}" type="presParOf" srcId="{002CA95A-7D99-9749-B7FB-DDFB79D51A3F}" destId="{D6AD14D2-C5AE-0C45-9DBC-AF3BFFDC51B7}"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22CDEA-495A-FB45-B651-B15D0B00909C}"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F7152862-5AA5-1145-B3AA-41A8994B52E4}">
      <dgm:prSet phldrT="[Text]"/>
      <dgm:spPr>
        <a:solidFill>
          <a:srgbClr val="FF6600"/>
        </a:solidFill>
      </dgm:spPr>
      <dgm:t>
        <a:bodyPr/>
        <a:lstStyle/>
        <a:p>
          <a:r>
            <a:t>Los niños en adopción temporal pueden vivir con/en</a:t>
          </a:r>
          <a:endParaRPr lang="es-CO" dirty="0"/>
        </a:p>
      </dgm:t>
    </dgm:pt>
    <dgm:pt modelId="{F5A41082-8B0F-3546-8B4E-62254CB01FE4}" type="parTrans" cxnId="{DA1F0719-4FF8-1D49-B43C-F2AFAB3E4631}">
      <dgm:prSet/>
      <dgm:spPr/>
      <dgm:t>
        <a:bodyPr/>
        <a:lstStyle/>
        <a:p>
          <a:endParaRPr lang="en-US"/>
        </a:p>
      </dgm:t>
    </dgm:pt>
    <dgm:pt modelId="{3FA31236-E20D-8E44-B1E9-7E8900AAC505}" type="sibTrans" cxnId="{DA1F0719-4FF8-1D49-B43C-F2AFAB3E4631}">
      <dgm:prSet/>
      <dgm:spPr/>
      <dgm:t>
        <a:bodyPr/>
        <a:lstStyle/>
        <a:p>
          <a:endParaRPr lang="en-US"/>
        </a:p>
      </dgm:t>
    </dgm:pt>
    <dgm:pt modelId="{9183B2F7-A1F5-8B48-8E34-1908EE06334B}">
      <dgm:prSet phldrT="[Text]"/>
      <dgm:spPr/>
      <dgm:t>
        <a:bodyPr/>
        <a:lstStyle/>
        <a:p>
          <a:r>
            <a:t>Padres de adopción temporal </a:t>
          </a:r>
        </a:p>
        <a:p>
          <a:r>
            <a:t>(sin parentesco)</a:t>
          </a:r>
          <a:endParaRPr lang="es-CO" dirty="0"/>
        </a:p>
      </dgm:t>
    </dgm:pt>
    <dgm:pt modelId="{3A911773-4D8B-4F49-92F9-786BA073E4FD}" type="parTrans" cxnId="{4EDD8B78-9D90-9347-BCA2-BCDC5070ADBB}">
      <dgm:prSet/>
      <dgm:spPr/>
      <dgm:t>
        <a:bodyPr/>
        <a:lstStyle/>
        <a:p>
          <a:endParaRPr lang="en-US"/>
        </a:p>
      </dgm:t>
    </dgm:pt>
    <dgm:pt modelId="{9508F7C3-241E-FB42-AE09-1FF940E895F3}" type="sibTrans" cxnId="{4EDD8B78-9D90-9347-BCA2-BCDC5070ADBB}">
      <dgm:prSet/>
      <dgm:spPr/>
      <dgm:t>
        <a:bodyPr/>
        <a:lstStyle/>
        <a:p>
          <a:endParaRPr lang="en-US"/>
        </a:p>
      </dgm:t>
    </dgm:pt>
    <dgm:pt modelId="{5A86E7ED-0924-E746-824C-3175989E6D17}">
      <dgm:prSet phldrT="[Text]"/>
      <dgm:spPr/>
      <dgm:t>
        <a:bodyPr/>
        <a:lstStyle/>
        <a:p>
          <a:r>
            <a:t>Padres biológicos o parientes que cuidan de ellos</a:t>
          </a:r>
          <a:endParaRPr lang="es-CO" dirty="0"/>
        </a:p>
      </dgm:t>
    </dgm:pt>
    <dgm:pt modelId="{879E71AB-806D-8144-A2F6-264CFD4B4CAC}" type="parTrans" cxnId="{B3AE0BF9-CE5D-3C40-9E5E-703D57BA09F7}">
      <dgm:prSet/>
      <dgm:spPr/>
      <dgm:t>
        <a:bodyPr/>
        <a:lstStyle/>
        <a:p>
          <a:endParaRPr lang="en-US"/>
        </a:p>
      </dgm:t>
    </dgm:pt>
    <dgm:pt modelId="{042855CD-552B-E245-B213-203CD82E6CA8}" type="sibTrans" cxnId="{B3AE0BF9-CE5D-3C40-9E5E-703D57BA09F7}">
      <dgm:prSet/>
      <dgm:spPr/>
      <dgm:t>
        <a:bodyPr/>
        <a:lstStyle/>
        <a:p>
          <a:endParaRPr lang="en-US"/>
        </a:p>
      </dgm:t>
    </dgm:pt>
    <dgm:pt modelId="{C222C022-F9A4-5241-A0F6-661E38478C2D}">
      <dgm:prSet phldrT="[Text]"/>
      <dgm:spPr/>
      <dgm:t>
        <a:bodyPr/>
        <a:lstStyle/>
        <a:p>
          <a:r>
            <a:t>Familias quienes planifican adoptar</a:t>
          </a:r>
          <a:endParaRPr lang="es-CO" dirty="0"/>
        </a:p>
      </dgm:t>
    </dgm:pt>
    <dgm:pt modelId="{B1A020DD-946A-0C4D-9519-EE2A6CE281D8}" type="parTrans" cxnId="{9251EADE-D752-7748-A711-81BD008549C2}">
      <dgm:prSet/>
      <dgm:spPr/>
      <dgm:t>
        <a:bodyPr/>
        <a:lstStyle/>
        <a:p>
          <a:endParaRPr lang="en-US"/>
        </a:p>
      </dgm:t>
    </dgm:pt>
    <dgm:pt modelId="{BA2435BA-A5EF-2549-9585-316204D996B9}" type="sibTrans" cxnId="{9251EADE-D752-7748-A711-81BD008549C2}">
      <dgm:prSet/>
      <dgm:spPr/>
      <dgm:t>
        <a:bodyPr/>
        <a:lstStyle/>
        <a:p>
          <a:endParaRPr lang="en-US"/>
        </a:p>
      </dgm:t>
    </dgm:pt>
    <dgm:pt modelId="{93B2D5E0-DF45-BE4B-8046-D41C2A9685D3}">
      <dgm:prSet phldrT="[Text]"/>
      <dgm:spPr/>
      <dgm:t>
        <a:bodyPr/>
        <a:lstStyle/>
        <a:p>
          <a:r>
            <a:t>Reformatorio de menores </a:t>
          </a:r>
          <a:endParaRPr lang="es-CO" dirty="0"/>
        </a:p>
      </dgm:t>
    </dgm:pt>
    <dgm:pt modelId="{67FD79D0-EB85-FF4A-9E7B-AA23D2D75260}" type="parTrans" cxnId="{B250A6CC-D0E0-6149-8D4E-D9766E70D0F5}">
      <dgm:prSet/>
      <dgm:spPr/>
      <dgm:t>
        <a:bodyPr/>
        <a:lstStyle/>
        <a:p>
          <a:endParaRPr lang="en-US"/>
        </a:p>
      </dgm:t>
    </dgm:pt>
    <dgm:pt modelId="{E87398D6-5BE5-B342-BB88-DCA8CDEF1C6D}" type="sibTrans" cxnId="{B250A6CC-D0E0-6149-8D4E-D9766E70D0F5}">
      <dgm:prSet/>
      <dgm:spPr/>
      <dgm:t>
        <a:bodyPr/>
        <a:lstStyle/>
        <a:p>
          <a:endParaRPr lang="en-US"/>
        </a:p>
      </dgm:t>
    </dgm:pt>
    <dgm:pt modelId="{561E5AAC-03AA-8A49-A206-52B4DB348A2A}">
      <dgm:prSet phldrT="[Text]"/>
      <dgm:spPr/>
      <dgm:t>
        <a:bodyPr/>
        <a:lstStyle/>
        <a:p>
          <a:r>
            <a:t>Hogares para grupos </a:t>
          </a:r>
          <a:endParaRPr lang="es-CO" dirty="0"/>
        </a:p>
      </dgm:t>
    </dgm:pt>
    <dgm:pt modelId="{F8D637BC-1CCE-FA4D-870C-46852EE74185}" type="parTrans" cxnId="{F1E43CCC-A73E-8F42-B93A-E58DEAA03592}">
      <dgm:prSet/>
      <dgm:spPr/>
      <dgm:t>
        <a:bodyPr/>
        <a:lstStyle/>
        <a:p>
          <a:endParaRPr lang="en-US"/>
        </a:p>
      </dgm:t>
    </dgm:pt>
    <dgm:pt modelId="{F8150B0D-1368-8F44-9D6C-651FAAA6D8EF}" type="sibTrans" cxnId="{F1E43CCC-A73E-8F42-B93A-E58DEAA03592}">
      <dgm:prSet/>
      <dgm:spPr/>
      <dgm:t>
        <a:bodyPr/>
        <a:lstStyle/>
        <a:p>
          <a:endParaRPr lang="en-US"/>
        </a:p>
      </dgm:t>
    </dgm:pt>
    <dgm:pt modelId="{18C50471-0AEC-FA45-A2D1-E227C2A8FB49}" type="pres">
      <dgm:prSet presAssocID="{9F22CDEA-495A-FB45-B651-B15D0B00909C}" presName="cycle" presStyleCnt="0">
        <dgm:presLayoutVars>
          <dgm:chMax val="1"/>
          <dgm:dir/>
          <dgm:animLvl val="ctr"/>
          <dgm:resizeHandles val="exact"/>
        </dgm:presLayoutVars>
      </dgm:prSet>
      <dgm:spPr/>
      <dgm:t>
        <a:bodyPr/>
        <a:lstStyle/>
        <a:p>
          <a:endParaRPr lang="en-US"/>
        </a:p>
      </dgm:t>
    </dgm:pt>
    <dgm:pt modelId="{AD1172FA-742D-3B4C-A435-CAD00DED93F0}" type="pres">
      <dgm:prSet presAssocID="{F7152862-5AA5-1145-B3AA-41A8994B52E4}" presName="centerShape" presStyleLbl="node0" presStyleIdx="0" presStyleCnt="1"/>
      <dgm:spPr/>
      <dgm:t>
        <a:bodyPr/>
        <a:lstStyle/>
        <a:p>
          <a:endParaRPr lang="en-US"/>
        </a:p>
      </dgm:t>
    </dgm:pt>
    <dgm:pt modelId="{A26754B9-3F5D-5541-8CA5-712C8A4C8412}" type="pres">
      <dgm:prSet presAssocID="{3A911773-4D8B-4F49-92F9-786BA073E4FD}" presName="parTrans" presStyleLbl="bgSibTrans2D1" presStyleIdx="0" presStyleCnt="5" custAng="10800000" custScaleX="50840" custLinFactNeighborX="29085" custLinFactNeighborY="2053"/>
      <dgm:spPr/>
      <dgm:t>
        <a:bodyPr/>
        <a:lstStyle/>
        <a:p>
          <a:endParaRPr lang="en-US"/>
        </a:p>
      </dgm:t>
    </dgm:pt>
    <dgm:pt modelId="{9C10A2F7-1D60-614E-87DB-9906575EF49D}" type="pres">
      <dgm:prSet presAssocID="{9183B2F7-A1F5-8B48-8E34-1908EE06334B}" presName="node" presStyleLbl="node1" presStyleIdx="0" presStyleCnt="5">
        <dgm:presLayoutVars>
          <dgm:bulletEnabled val="1"/>
        </dgm:presLayoutVars>
      </dgm:prSet>
      <dgm:spPr/>
      <dgm:t>
        <a:bodyPr/>
        <a:lstStyle/>
        <a:p>
          <a:endParaRPr lang="en-US"/>
        </a:p>
      </dgm:t>
    </dgm:pt>
    <dgm:pt modelId="{E62073CC-8D66-7C49-925F-0741F5F70ABB}" type="pres">
      <dgm:prSet presAssocID="{879E71AB-806D-8144-A2F6-264CFD4B4CAC}" presName="parTrans" presStyleLbl="bgSibTrans2D1" presStyleIdx="1" presStyleCnt="5" custAng="10733870" custScaleX="30289" custLinFactNeighborX="23311" custLinFactNeighborY="62492"/>
      <dgm:spPr/>
      <dgm:t>
        <a:bodyPr/>
        <a:lstStyle/>
        <a:p>
          <a:endParaRPr lang="en-US"/>
        </a:p>
      </dgm:t>
    </dgm:pt>
    <dgm:pt modelId="{0D10D503-E178-9847-A1BC-31453AD8590F}" type="pres">
      <dgm:prSet presAssocID="{5A86E7ED-0924-E746-824C-3175989E6D17}" presName="node" presStyleLbl="node1" presStyleIdx="1" presStyleCnt="5">
        <dgm:presLayoutVars>
          <dgm:bulletEnabled val="1"/>
        </dgm:presLayoutVars>
      </dgm:prSet>
      <dgm:spPr/>
      <dgm:t>
        <a:bodyPr/>
        <a:lstStyle/>
        <a:p>
          <a:endParaRPr lang="en-US"/>
        </a:p>
      </dgm:t>
    </dgm:pt>
    <dgm:pt modelId="{6486FAA8-52CD-854E-BFCE-2C221D772D93}" type="pres">
      <dgm:prSet presAssocID="{B1A020DD-946A-0C4D-9519-EE2A6CE281D8}" presName="parTrans" presStyleLbl="bgSibTrans2D1" presStyleIdx="2" presStyleCnt="5" custAng="10800000" custScaleX="34306" custLinFactNeighborX="159" custLinFactNeighborY="82377"/>
      <dgm:spPr/>
      <dgm:t>
        <a:bodyPr/>
        <a:lstStyle/>
        <a:p>
          <a:endParaRPr lang="en-US"/>
        </a:p>
      </dgm:t>
    </dgm:pt>
    <dgm:pt modelId="{4B1CB3AA-A550-6445-93ED-913BDFF19C97}" type="pres">
      <dgm:prSet presAssocID="{C222C022-F9A4-5241-A0F6-661E38478C2D}" presName="node" presStyleLbl="node1" presStyleIdx="2" presStyleCnt="5">
        <dgm:presLayoutVars>
          <dgm:bulletEnabled val="1"/>
        </dgm:presLayoutVars>
      </dgm:prSet>
      <dgm:spPr/>
      <dgm:t>
        <a:bodyPr/>
        <a:lstStyle/>
        <a:p>
          <a:endParaRPr lang="en-US"/>
        </a:p>
      </dgm:t>
    </dgm:pt>
    <dgm:pt modelId="{437CA57A-42CC-6C46-89BA-B600B431C983}" type="pres">
      <dgm:prSet presAssocID="{F8D637BC-1CCE-FA4D-870C-46852EE74185}" presName="parTrans" presStyleLbl="bgSibTrans2D1" presStyleIdx="3" presStyleCnt="5" custAng="10563589" custScaleX="27899" custLinFactNeighborX="-24744" custLinFactNeighborY="59887"/>
      <dgm:spPr/>
      <dgm:t>
        <a:bodyPr/>
        <a:lstStyle/>
        <a:p>
          <a:endParaRPr lang="en-US"/>
        </a:p>
      </dgm:t>
    </dgm:pt>
    <dgm:pt modelId="{2FF2091F-A851-E04C-9D79-2A4DB753A874}" type="pres">
      <dgm:prSet presAssocID="{561E5AAC-03AA-8A49-A206-52B4DB348A2A}" presName="node" presStyleLbl="node1" presStyleIdx="3" presStyleCnt="5">
        <dgm:presLayoutVars>
          <dgm:bulletEnabled val="1"/>
        </dgm:presLayoutVars>
      </dgm:prSet>
      <dgm:spPr/>
      <dgm:t>
        <a:bodyPr/>
        <a:lstStyle/>
        <a:p>
          <a:endParaRPr lang="en-US"/>
        </a:p>
      </dgm:t>
    </dgm:pt>
    <dgm:pt modelId="{8D07A4F3-1B45-6F43-A217-5B2CB7B830EE}" type="pres">
      <dgm:prSet presAssocID="{67FD79D0-EB85-FF4A-9E7B-AA23D2D75260}" presName="parTrans" presStyleLbl="bgSibTrans2D1" presStyleIdx="4" presStyleCnt="5" custAng="10643316" custScaleX="52975" custLinFactNeighborX="-29070" custLinFactNeighborY="-8097"/>
      <dgm:spPr/>
      <dgm:t>
        <a:bodyPr/>
        <a:lstStyle/>
        <a:p>
          <a:endParaRPr lang="en-US"/>
        </a:p>
      </dgm:t>
    </dgm:pt>
    <dgm:pt modelId="{88CE0C2E-D329-8747-AD7C-09CB48ABEE78}" type="pres">
      <dgm:prSet presAssocID="{93B2D5E0-DF45-BE4B-8046-D41C2A9685D3}" presName="node" presStyleLbl="node1" presStyleIdx="4" presStyleCnt="5">
        <dgm:presLayoutVars>
          <dgm:bulletEnabled val="1"/>
        </dgm:presLayoutVars>
      </dgm:prSet>
      <dgm:spPr/>
      <dgm:t>
        <a:bodyPr/>
        <a:lstStyle/>
        <a:p>
          <a:endParaRPr lang="en-US"/>
        </a:p>
      </dgm:t>
    </dgm:pt>
  </dgm:ptLst>
  <dgm:cxnLst>
    <dgm:cxn modelId="{B3AE0BF9-CE5D-3C40-9E5E-703D57BA09F7}" srcId="{F7152862-5AA5-1145-B3AA-41A8994B52E4}" destId="{5A86E7ED-0924-E746-824C-3175989E6D17}" srcOrd="1" destOrd="0" parTransId="{879E71AB-806D-8144-A2F6-264CFD4B4CAC}" sibTransId="{042855CD-552B-E245-B213-203CD82E6CA8}"/>
    <dgm:cxn modelId="{980A43C7-E308-4077-BBCF-DF2D6AD9B2D6}" type="presOf" srcId="{561E5AAC-03AA-8A49-A206-52B4DB348A2A}" destId="{2FF2091F-A851-E04C-9D79-2A4DB753A874}" srcOrd="0" destOrd="0" presId="urn:microsoft.com/office/officeart/2005/8/layout/radial4"/>
    <dgm:cxn modelId="{8B15A21D-04D4-4BA4-A7B7-97C47DF940D3}" type="presOf" srcId="{F7152862-5AA5-1145-B3AA-41A8994B52E4}" destId="{AD1172FA-742D-3B4C-A435-CAD00DED93F0}" srcOrd="0" destOrd="0" presId="urn:microsoft.com/office/officeart/2005/8/layout/radial4"/>
    <dgm:cxn modelId="{DDFFABC5-4522-4A89-BE66-097FC1BF77EF}" type="presOf" srcId="{9183B2F7-A1F5-8B48-8E34-1908EE06334B}" destId="{9C10A2F7-1D60-614E-87DB-9906575EF49D}" srcOrd="0" destOrd="0" presId="urn:microsoft.com/office/officeart/2005/8/layout/radial4"/>
    <dgm:cxn modelId="{69EE2FA6-4EC7-46DB-A63B-D32D5DD0DFF6}" type="presOf" srcId="{67FD79D0-EB85-FF4A-9E7B-AA23D2D75260}" destId="{8D07A4F3-1B45-6F43-A217-5B2CB7B830EE}" srcOrd="0" destOrd="0" presId="urn:microsoft.com/office/officeart/2005/8/layout/radial4"/>
    <dgm:cxn modelId="{16E78EC1-6D9A-41FC-80FC-06D4A5A0ED41}" type="presOf" srcId="{F8D637BC-1CCE-FA4D-870C-46852EE74185}" destId="{437CA57A-42CC-6C46-89BA-B600B431C983}" srcOrd="0" destOrd="0" presId="urn:microsoft.com/office/officeart/2005/8/layout/radial4"/>
    <dgm:cxn modelId="{F1E43CCC-A73E-8F42-B93A-E58DEAA03592}" srcId="{F7152862-5AA5-1145-B3AA-41A8994B52E4}" destId="{561E5AAC-03AA-8A49-A206-52B4DB348A2A}" srcOrd="3" destOrd="0" parTransId="{F8D637BC-1CCE-FA4D-870C-46852EE74185}" sibTransId="{F8150B0D-1368-8F44-9D6C-651FAAA6D8EF}"/>
    <dgm:cxn modelId="{B250A6CC-D0E0-6149-8D4E-D9766E70D0F5}" srcId="{F7152862-5AA5-1145-B3AA-41A8994B52E4}" destId="{93B2D5E0-DF45-BE4B-8046-D41C2A9685D3}" srcOrd="4" destOrd="0" parTransId="{67FD79D0-EB85-FF4A-9E7B-AA23D2D75260}" sibTransId="{E87398D6-5BE5-B342-BB88-DCA8CDEF1C6D}"/>
    <dgm:cxn modelId="{4EDD8B78-9D90-9347-BCA2-BCDC5070ADBB}" srcId="{F7152862-5AA5-1145-B3AA-41A8994B52E4}" destId="{9183B2F7-A1F5-8B48-8E34-1908EE06334B}" srcOrd="0" destOrd="0" parTransId="{3A911773-4D8B-4F49-92F9-786BA073E4FD}" sibTransId="{9508F7C3-241E-FB42-AE09-1FF940E895F3}"/>
    <dgm:cxn modelId="{CF71A355-1C2C-41D7-A247-8E4E69D06D2D}" type="presOf" srcId="{93B2D5E0-DF45-BE4B-8046-D41C2A9685D3}" destId="{88CE0C2E-D329-8747-AD7C-09CB48ABEE78}" srcOrd="0" destOrd="0" presId="urn:microsoft.com/office/officeart/2005/8/layout/radial4"/>
    <dgm:cxn modelId="{82FD002E-C884-46E0-B275-798BD691A2B4}" type="presOf" srcId="{3A911773-4D8B-4F49-92F9-786BA073E4FD}" destId="{A26754B9-3F5D-5541-8CA5-712C8A4C8412}" srcOrd="0" destOrd="0" presId="urn:microsoft.com/office/officeart/2005/8/layout/radial4"/>
    <dgm:cxn modelId="{B66CAAB7-C6B7-4907-9C07-CEB2C16D0238}" type="presOf" srcId="{C222C022-F9A4-5241-A0F6-661E38478C2D}" destId="{4B1CB3AA-A550-6445-93ED-913BDFF19C97}" srcOrd="0" destOrd="0" presId="urn:microsoft.com/office/officeart/2005/8/layout/radial4"/>
    <dgm:cxn modelId="{071BF06D-18D8-4DDE-B87B-0F9E642D88A9}" type="presOf" srcId="{9F22CDEA-495A-FB45-B651-B15D0B00909C}" destId="{18C50471-0AEC-FA45-A2D1-E227C2A8FB49}" srcOrd="0" destOrd="0" presId="urn:microsoft.com/office/officeart/2005/8/layout/radial4"/>
    <dgm:cxn modelId="{DA1F0719-4FF8-1D49-B43C-F2AFAB3E4631}" srcId="{9F22CDEA-495A-FB45-B651-B15D0B00909C}" destId="{F7152862-5AA5-1145-B3AA-41A8994B52E4}" srcOrd="0" destOrd="0" parTransId="{F5A41082-8B0F-3546-8B4E-62254CB01FE4}" sibTransId="{3FA31236-E20D-8E44-B1E9-7E8900AAC505}"/>
    <dgm:cxn modelId="{9251EADE-D752-7748-A711-81BD008549C2}" srcId="{F7152862-5AA5-1145-B3AA-41A8994B52E4}" destId="{C222C022-F9A4-5241-A0F6-661E38478C2D}" srcOrd="2" destOrd="0" parTransId="{B1A020DD-946A-0C4D-9519-EE2A6CE281D8}" sibTransId="{BA2435BA-A5EF-2549-9585-316204D996B9}"/>
    <dgm:cxn modelId="{9F111B88-D685-42CD-B419-712C8BA02DA8}" type="presOf" srcId="{879E71AB-806D-8144-A2F6-264CFD4B4CAC}" destId="{E62073CC-8D66-7C49-925F-0741F5F70ABB}" srcOrd="0" destOrd="0" presId="urn:microsoft.com/office/officeart/2005/8/layout/radial4"/>
    <dgm:cxn modelId="{033129A4-1798-4D12-A83A-0216535E87E6}" type="presOf" srcId="{5A86E7ED-0924-E746-824C-3175989E6D17}" destId="{0D10D503-E178-9847-A1BC-31453AD8590F}" srcOrd="0" destOrd="0" presId="urn:microsoft.com/office/officeart/2005/8/layout/radial4"/>
    <dgm:cxn modelId="{A6001853-30D6-4D90-A9B6-8DDDFBF36BFB}" type="presOf" srcId="{B1A020DD-946A-0C4D-9519-EE2A6CE281D8}" destId="{6486FAA8-52CD-854E-BFCE-2C221D772D93}" srcOrd="0" destOrd="0" presId="urn:microsoft.com/office/officeart/2005/8/layout/radial4"/>
    <dgm:cxn modelId="{E609FC6D-7900-43AC-9A37-5C259D233A8C}" type="presParOf" srcId="{18C50471-0AEC-FA45-A2D1-E227C2A8FB49}" destId="{AD1172FA-742D-3B4C-A435-CAD00DED93F0}" srcOrd="0" destOrd="0" presId="urn:microsoft.com/office/officeart/2005/8/layout/radial4"/>
    <dgm:cxn modelId="{644466B3-8B0F-4CF6-B0E0-C7CDA939CD5D}" type="presParOf" srcId="{18C50471-0AEC-FA45-A2D1-E227C2A8FB49}" destId="{A26754B9-3F5D-5541-8CA5-712C8A4C8412}" srcOrd="1" destOrd="0" presId="urn:microsoft.com/office/officeart/2005/8/layout/radial4"/>
    <dgm:cxn modelId="{E3681831-A907-48CE-A292-8D024F59B176}" type="presParOf" srcId="{18C50471-0AEC-FA45-A2D1-E227C2A8FB49}" destId="{9C10A2F7-1D60-614E-87DB-9906575EF49D}" srcOrd="2" destOrd="0" presId="urn:microsoft.com/office/officeart/2005/8/layout/radial4"/>
    <dgm:cxn modelId="{DFC171C7-C166-4513-B431-E805C77D5FB5}" type="presParOf" srcId="{18C50471-0AEC-FA45-A2D1-E227C2A8FB49}" destId="{E62073CC-8D66-7C49-925F-0741F5F70ABB}" srcOrd="3" destOrd="0" presId="urn:microsoft.com/office/officeart/2005/8/layout/radial4"/>
    <dgm:cxn modelId="{0004496D-6865-4BE1-AEEA-521A41D1C9EF}" type="presParOf" srcId="{18C50471-0AEC-FA45-A2D1-E227C2A8FB49}" destId="{0D10D503-E178-9847-A1BC-31453AD8590F}" srcOrd="4" destOrd="0" presId="urn:microsoft.com/office/officeart/2005/8/layout/radial4"/>
    <dgm:cxn modelId="{99311D38-6C65-4337-8073-D4E10823362F}" type="presParOf" srcId="{18C50471-0AEC-FA45-A2D1-E227C2A8FB49}" destId="{6486FAA8-52CD-854E-BFCE-2C221D772D93}" srcOrd="5" destOrd="0" presId="urn:microsoft.com/office/officeart/2005/8/layout/radial4"/>
    <dgm:cxn modelId="{8639300A-67A4-49F1-A084-2CED408FA3CB}" type="presParOf" srcId="{18C50471-0AEC-FA45-A2D1-E227C2A8FB49}" destId="{4B1CB3AA-A550-6445-93ED-913BDFF19C97}" srcOrd="6" destOrd="0" presId="urn:microsoft.com/office/officeart/2005/8/layout/radial4"/>
    <dgm:cxn modelId="{7FF4E888-E502-400F-AE24-E953DFFB1C75}" type="presParOf" srcId="{18C50471-0AEC-FA45-A2D1-E227C2A8FB49}" destId="{437CA57A-42CC-6C46-89BA-B600B431C983}" srcOrd="7" destOrd="0" presId="urn:microsoft.com/office/officeart/2005/8/layout/radial4"/>
    <dgm:cxn modelId="{7D482360-19D3-4F67-B83F-3432D23BCAF6}" type="presParOf" srcId="{18C50471-0AEC-FA45-A2D1-E227C2A8FB49}" destId="{2FF2091F-A851-E04C-9D79-2A4DB753A874}" srcOrd="8" destOrd="0" presId="urn:microsoft.com/office/officeart/2005/8/layout/radial4"/>
    <dgm:cxn modelId="{BB2978A0-227A-45FB-845D-62B3CB6C29E3}" type="presParOf" srcId="{18C50471-0AEC-FA45-A2D1-E227C2A8FB49}" destId="{8D07A4F3-1B45-6F43-A217-5B2CB7B830EE}" srcOrd="9" destOrd="0" presId="urn:microsoft.com/office/officeart/2005/8/layout/radial4"/>
    <dgm:cxn modelId="{F98B738C-DD8C-4153-8D2D-9CE82A685674}" type="presParOf" srcId="{18C50471-0AEC-FA45-A2D1-E227C2A8FB49}" destId="{88CE0C2E-D329-8747-AD7C-09CB48ABEE78}" srcOrd="10"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49DB2F-12F5-C844-BF78-A3FE64761C08}" type="doc">
      <dgm:prSet loTypeId="urn:microsoft.com/office/officeart/2005/8/layout/arrow3" loCatId="relationship" qsTypeId="urn:microsoft.com/office/officeart/2005/8/quickstyle/simple4" qsCatId="simple" csTypeId="urn:microsoft.com/office/officeart/2005/8/colors/accent1_2" csCatId="accent1" phldr="1"/>
      <dgm:spPr/>
      <dgm:t>
        <a:bodyPr/>
        <a:lstStyle/>
        <a:p>
          <a:endParaRPr lang="en-US"/>
        </a:p>
      </dgm:t>
    </dgm:pt>
    <dgm:pt modelId="{9F0911D4-4722-934B-8B3C-9802F03BF0E2}">
      <dgm:prSet phldrT="[Text]"/>
      <dgm:spPr/>
      <dgm:t>
        <a:bodyPr/>
        <a:lstStyle/>
        <a:p>
          <a:r>
            <a:rPr lang="en-US" b="1" dirty="0" smtClean="0"/>
            <a:t>Índices de Asistencia</a:t>
          </a:r>
        </a:p>
        <a:p>
          <a:r>
            <a:rPr lang="en-US" b="1" dirty="0" smtClean="0"/>
            <a:t>Desempeño en los Exámenes Estatales</a:t>
          </a:r>
        </a:p>
        <a:p>
          <a:r>
            <a:rPr lang="en-US" b="1" dirty="0" smtClean="0"/>
            <a:t>Índices de Graduación</a:t>
          </a:r>
          <a:endParaRPr lang="es-CO" b="1" dirty="0"/>
        </a:p>
      </dgm:t>
    </dgm:pt>
    <dgm:pt modelId="{337AC90F-E516-B64E-951F-0CE407504E89}" type="parTrans" cxnId="{2C9EC0A1-DD37-4D4D-B7B0-03FF9D0D3C81}">
      <dgm:prSet/>
      <dgm:spPr/>
      <dgm:t>
        <a:bodyPr/>
        <a:lstStyle/>
        <a:p>
          <a:endParaRPr lang="en-US"/>
        </a:p>
      </dgm:t>
    </dgm:pt>
    <dgm:pt modelId="{326278A2-A1C7-5641-BCB8-63228C9C5982}" type="sibTrans" cxnId="{2C9EC0A1-DD37-4D4D-B7B0-03FF9D0D3C81}">
      <dgm:prSet/>
      <dgm:spPr/>
      <dgm:t>
        <a:bodyPr/>
        <a:lstStyle/>
        <a:p>
          <a:endParaRPr lang="en-US"/>
        </a:p>
      </dgm:t>
    </dgm:pt>
    <dgm:pt modelId="{BEF8676F-3BC2-C04E-9C85-44B4DF6A12D4}">
      <dgm:prSet phldrT="[Text]"/>
      <dgm:spPr/>
      <dgm:t>
        <a:bodyPr/>
        <a:lstStyle/>
        <a:p>
          <a:r>
            <a:rPr lang="en-US" b="1" dirty="0" smtClean="0"/>
            <a:t>Ausentismo Crónico</a:t>
          </a:r>
        </a:p>
        <a:p>
          <a:r>
            <a:rPr lang="en-US" b="1" dirty="0" smtClean="0"/>
            <a:t>Número de Suspensiones</a:t>
          </a:r>
        </a:p>
        <a:p>
          <a:r>
            <a:rPr lang="en-US" b="1" dirty="0" smtClean="0"/>
            <a:t>Índices de Deserción Escolar </a:t>
          </a:r>
        </a:p>
        <a:p>
          <a:endParaRPr lang="es-CO" dirty="0" smtClean="0"/>
        </a:p>
        <a:p>
          <a:endParaRPr lang="es-CO" dirty="0"/>
        </a:p>
      </dgm:t>
    </dgm:pt>
    <dgm:pt modelId="{29D0114B-0ED4-7545-8B63-9DDC7C2A610C}" type="parTrans" cxnId="{16D36545-B780-0C4F-AA3A-E7A28D76A7C2}">
      <dgm:prSet/>
      <dgm:spPr/>
      <dgm:t>
        <a:bodyPr/>
        <a:lstStyle/>
        <a:p>
          <a:endParaRPr lang="en-US"/>
        </a:p>
      </dgm:t>
    </dgm:pt>
    <dgm:pt modelId="{81D466D9-4EF7-E346-8575-23150147C07B}" type="sibTrans" cxnId="{16D36545-B780-0C4F-AA3A-E7A28D76A7C2}">
      <dgm:prSet/>
      <dgm:spPr/>
      <dgm:t>
        <a:bodyPr/>
        <a:lstStyle/>
        <a:p>
          <a:endParaRPr lang="en-US"/>
        </a:p>
      </dgm:t>
    </dgm:pt>
    <dgm:pt modelId="{BA532965-A8CA-824F-99C4-C276CD2E31C6}" type="pres">
      <dgm:prSet presAssocID="{3949DB2F-12F5-C844-BF78-A3FE64761C08}" presName="compositeShape" presStyleCnt="0">
        <dgm:presLayoutVars>
          <dgm:chMax val="2"/>
          <dgm:dir/>
          <dgm:resizeHandles val="exact"/>
        </dgm:presLayoutVars>
      </dgm:prSet>
      <dgm:spPr/>
      <dgm:t>
        <a:bodyPr/>
        <a:lstStyle/>
        <a:p>
          <a:endParaRPr lang="en-US"/>
        </a:p>
      </dgm:t>
    </dgm:pt>
    <dgm:pt modelId="{C358CC2D-33CD-354E-9A70-D2FF9262BD07}" type="pres">
      <dgm:prSet presAssocID="{3949DB2F-12F5-C844-BF78-A3FE64761C08}" presName="divider" presStyleLbl="fgShp" presStyleIdx="0" presStyleCnt="1"/>
      <dgm:spPr/>
    </dgm:pt>
    <dgm:pt modelId="{86A798E8-764F-FD41-936B-EF720D798A74}" type="pres">
      <dgm:prSet presAssocID="{9F0911D4-4722-934B-8B3C-9802F03BF0E2}" presName="downArrow" presStyleLbl="node1" presStyleIdx="0" presStyleCnt="2"/>
      <dgm:spPr>
        <a:solidFill>
          <a:srgbClr val="FF0000"/>
        </a:solidFill>
      </dgm:spPr>
      <dgm:t>
        <a:bodyPr/>
        <a:lstStyle/>
        <a:p>
          <a:endParaRPr lang="en-US"/>
        </a:p>
      </dgm:t>
    </dgm:pt>
    <dgm:pt modelId="{0327544C-D149-7B4D-8631-44B6C0015895}" type="pres">
      <dgm:prSet presAssocID="{9F0911D4-4722-934B-8B3C-9802F03BF0E2}" presName="downArrowText" presStyleLbl="revTx" presStyleIdx="0" presStyleCnt="2" custScaleX="123413" custLinFactNeighborX="9511">
        <dgm:presLayoutVars>
          <dgm:bulletEnabled val="1"/>
        </dgm:presLayoutVars>
      </dgm:prSet>
      <dgm:spPr/>
      <dgm:t>
        <a:bodyPr/>
        <a:lstStyle/>
        <a:p>
          <a:endParaRPr lang="en-US"/>
        </a:p>
      </dgm:t>
    </dgm:pt>
    <dgm:pt modelId="{F0765DDE-A38C-0043-839F-3949B1620C3D}" type="pres">
      <dgm:prSet presAssocID="{BEF8676F-3BC2-C04E-9C85-44B4DF6A12D4}" presName="upArrow" presStyleLbl="node1" presStyleIdx="1" presStyleCnt="2"/>
      <dgm:spPr/>
    </dgm:pt>
    <dgm:pt modelId="{BB69960E-A53D-5F4B-96F8-FF8E0F41CBB3}" type="pres">
      <dgm:prSet presAssocID="{BEF8676F-3BC2-C04E-9C85-44B4DF6A12D4}" presName="upArrowText" presStyleLbl="revTx" presStyleIdx="1" presStyleCnt="2" custLinFactNeighborX="-9029" custLinFactNeighborY="-888">
        <dgm:presLayoutVars>
          <dgm:bulletEnabled val="1"/>
        </dgm:presLayoutVars>
      </dgm:prSet>
      <dgm:spPr/>
      <dgm:t>
        <a:bodyPr/>
        <a:lstStyle/>
        <a:p>
          <a:endParaRPr lang="en-US"/>
        </a:p>
      </dgm:t>
    </dgm:pt>
  </dgm:ptLst>
  <dgm:cxnLst>
    <dgm:cxn modelId="{16D36545-B780-0C4F-AA3A-E7A28D76A7C2}" srcId="{3949DB2F-12F5-C844-BF78-A3FE64761C08}" destId="{BEF8676F-3BC2-C04E-9C85-44B4DF6A12D4}" srcOrd="1" destOrd="0" parTransId="{29D0114B-0ED4-7545-8B63-9DDC7C2A610C}" sibTransId="{81D466D9-4EF7-E346-8575-23150147C07B}"/>
    <dgm:cxn modelId="{2C9EC0A1-DD37-4D4D-B7B0-03FF9D0D3C81}" srcId="{3949DB2F-12F5-C844-BF78-A3FE64761C08}" destId="{9F0911D4-4722-934B-8B3C-9802F03BF0E2}" srcOrd="0" destOrd="0" parTransId="{337AC90F-E516-B64E-951F-0CE407504E89}" sibTransId="{326278A2-A1C7-5641-BCB8-63228C9C5982}"/>
    <dgm:cxn modelId="{03674B9D-B8A3-4A9F-A97B-BC7E2E6281D3}" type="presOf" srcId="{3949DB2F-12F5-C844-BF78-A3FE64761C08}" destId="{BA532965-A8CA-824F-99C4-C276CD2E31C6}" srcOrd="0" destOrd="0" presId="urn:microsoft.com/office/officeart/2005/8/layout/arrow3"/>
    <dgm:cxn modelId="{0FF10B96-A54C-4AF7-AC23-8364DA20FC0A}" type="presOf" srcId="{BEF8676F-3BC2-C04E-9C85-44B4DF6A12D4}" destId="{BB69960E-A53D-5F4B-96F8-FF8E0F41CBB3}" srcOrd="0" destOrd="0" presId="urn:microsoft.com/office/officeart/2005/8/layout/arrow3"/>
    <dgm:cxn modelId="{0F2B97D3-8215-4F30-A01C-02373E3EA9BD}" type="presOf" srcId="{9F0911D4-4722-934B-8B3C-9802F03BF0E2}" destId="{0327544C-D149-7B4D-8631-44B6C0015895}" srcOrd="0" destOrd="0" presId="urn:microsoft.com/office/officeart/2005/8/layout/arrow3"/>
    <dgm:cxn modelId="{BD376D75-188E-43F2-B012-B85F1C7C51BF}" type="presParOf" srcId="{BA532965-A8CA-824F-99C4-C276CD2E31C6}" destId="{C358CC2D-33CD-354E-9A70-D2FF9262BD07}" srcOrd="0" destOrd="0" presId="urn:microsoft.com/office/officeart/2005/8/layout/arrow3"/>
    <dgm:cxn modelId="{DBA7DEC2-02A8-4037-8C54-222A01390616}" type="presParOf" srcId="{BA532965-A8CA-824F-99C4-C276CD2E31C6}" destId="{86A798E8-764F-FD41-936B-EF720D798A74}" srcOrd="1" destOrd="0" presId="urn:microsoft.com/office/officeart/2005/8/layout/arrow3"/>
    <dgm:cxn modelId="{36474AF7-58BD-4DDF-BD00-ECC8344E3BD2}" type="presParOf" srcId="{BA532965-A8CA-824F-99C4-C276CD2E31C6}" destId="{0327544C-D149-7B4D-8631-44B6C0015895}" srcOrd="2" destOrd="0" presId="urn:microsoft.com/office/officeart/2005/8/layout/arrow3"/>
    <dgm:cxn modelId="{D7A73CD0-FFB7-4B6A-8EF4-ECD13BD0F4AE}" type="presParOf" srcId="{BA532965-A8CA-824F-99C4-C276CD2E31C6}" destId="{F0765DDE-A38C-0043-839F-3949B1620C3D}" srcOrd="3" destOrd="0" presId="urn:microsoft.com/office/officeart/2005/8/layout/arrow3"/>
    <dgm:cxn modelId="{AE14FB85-F2E2-4239-A307-B389AD1D8C3C}" type="presParOf" srcId="{BA532965-A8CA-824F-99C4-C276CD2E31C6}" destId="{BB69960E-A53D-5F4B-96F8-FF8E0F41CBB3}"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2AABB-BD37-B142-BBF8-C901B0E22970}">
      <dsp:nvSpPr>
        <dsp:cNvPr id="0" name=""/>
        <dsp:cNvSpPr/>
      </dsp:nvSpPr>
      <dsp:spPr>
        <a:xfrm>
          <a:off x="2388" y="1049573"/>
          <a:ext cx="2396653" cy="2396653"/>
        </a:xfrm>
        <a:prstGeom prst="ellipse">
          <a:avLst/>
        </a:prstGeom>
        <a:solidFill>
          <a:schemeClr val="accent1">
            <a:alpha val="50000"/>
            <a:hueOff val="0"/>
            <a:satOff val="0"/>
            <a:lumOff val="0"/>
            <a:alphaOff val="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896" tIns="26670" rIns="131896" bIns="26670" numCol="1" spcCol="1270" anchor="ctr" anchorCtr="0">
          <a:noAutofit/>
        </a:bodyPr>
        <a:lstStyle/>
        <a:p>
          <a:pPr lvl="0" algn="ctr" defTabSz="933450">
            <a:lnSpc>
              <a:spcPct val="90000"/>
            </a:lnSpc>
            <a:spcBef>
              <a:spcPct val="0"/>
            </a:spcBef>
            <a:spcAft>
              <a:spcPct val="35000"/>
            </a:spcAft>
          </a:pPr>
          <a:r>
            <a:rPr sz="2100" kern="1200"/>
            <a:t>Datos y Rendición de Cuentas</a:t>
          </a:r>
          <a:endParaRPr lang="es-CO" sz="2100" kern="1200" dirty="0"/>
        </a:p>
      </dsp:txBody>
      <dsp:txXfrm>
        <a:off x="353370" y="1400555"/>
        <a:ext cx="1694689" cy="1694689"/>
      </dsp:txXfrm>
    </dsp:sp>
    <dsp:sp modelId="{212A4FB7-66E9-1A4E-A677-BC69C4AA2404}">
      <dsp:nvSpPr>
        <dsp:cNvPr id="0" name=""/>
        <dsp:cNvSpPr/>
      </dsp:nvSpPr>
      <dsp:spPr>
        <a:xfrm>
          <a:off x="1919711" y="1049573"/>
          <a:ext cx="2396653" cy="2396653"/>
        </a:xfrm>
        <a:prstGeom prst="ellipse">
          <a:avLst/>
        </a:prstGeom>
        <a:solidFill>
          <a:schemeClr val="accent1">
            <a:alpha val="50000"/>
            <a:hueOff val="0"/>
            <a:satOff val="0"/>
            <a:lumOff val="0"/>
            <a:alphaOff val="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896" tIns="26670" rIns="131896" bIns="26670" numCol="1" spcCol="1270" anchor="ctr" anchorCtr="0">
          <a:noAutofit/>
        </a:bodyPr>
        <a:lstStyle/>
        <a:p>
          <a:pPr lvl="0" algn="ctr" defTabSz="933450">
            <a:lnSpc>
              <a:spcPct val="90000"/>
            </a:lnSpc>
            <a:spcBef>
              <a:spcPct val="0"/>
            </a:spcBef>
            <a:spcAft>
              <a:spcPct val="35000"/>
            </a:spcAft>
          </a:pPr>
          <a:r>
            <a:rPr sz="2100" kern="1200"/>
            <a:t>Participación de los Proveedores de Cuidado y la Comunidad</a:t>
          </a:r>
          <a:endParaRPr lang="es-CO" sz="2100" kern="1200" dirty="0"/>
        </a:p>
      </dsp:txBody>
      <dsp:txXfrm>
        <a:off x="2270693" y="1400555"/>
        <a:ext cx="1694689" cy="1694689"/>
      </dsp:txXfrm>
    </dsp:sp>
    <dsp:sp modelId="{D94577C1-DB67-B84A-A608-CC6D79CCD673}">
      <dsp:nvSpPr>
        <dsp:cNvPr id="0" name=""/>
        <dsp:cNvSpPr/>
      </dsp:nvSpPr>
      <dsp:spPr>
        <a:xfrm>
          <a:off x="3837034" y="1049573"/>
          <a:ext cx="2396653" cy="2396653"/>
        </a:xfrm>
        <a:prstGeom prst="ellipse">
          <a:avLst/>
        </a:prstGeom>
        <a:solidFill>
          <a:schemeClr val="accent1">
            <a:alpha val="50000"/>
            <a:hueOff val="0"/>
            <a:satOff val="0"/>
            <a:lumOff val="0"/>
            <a:alphaOff val="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896" tIns="26670" rIns="131896" bIns="26670" numCol="1" spcCol="1270" anchor="ctr" anchorCtr="0">
          <a:noAutofit/>
        </a:bodyPr>
        <a:lstStyle/>
        <a:p>
          <a:pPr lvl="0" algn="ctr" defTabSz="933450">
            <a:lnSpc>
              <a:spcPct val="90000"/>
            </a:lnSpc>
            <a:spcBef>
              <a:spcPct val="0"/>
            </a:spcBef>
            <a:spcAft>
              <a:spcPct val="35000"/>
            </a:spcAft>
          </a:pPr>
          <a:r>
            <a:rPr sz="2100" kern="1200"/>
            <a:t>Capacitación Profesional</a:t>
          </a:r>
          <a:endParaRPr lang="es-CO" sz="2100" kern="1200" dirty="0"/>
        </a:p>
      </dsp:txBody>
      <dsp:txXfrm>
        <a:off x="4188016" y="1400555"/>
        <a:ext cx="1694689" cy="1694689"/>
      </dsp:txXfrm>
    </dsp:sp>
    <dsp:sp modelId="{D6AD14D2-C5AE-0C45-9DBC-AF3BFFDC51B7}">
      <dsp:nvSpPr>
        <dsp:cNvPr id="0" name=""/>
        <dsp:cNvSpPr/>
      </dsp:nvSpPr>
      <dsp:spPr>
        <a:xfrm>
          <a:off x="5754357" y="1049573"/>
          <a:ext cx="2396653" cy="2396653"/>
        </a:xfrm>
        <a:prstGeom prst="ellipse">
          <a:avLst/>
        </a:prstGeom>
        <a:solidFill>
          <a:schemeClr val="accent1">
            <a:alpha val="50000"/>
            <a:hueOff val="0"/>
            <a:satOff val="0"/>
            <a:lumOff val="0"/>
            <a:alphaOff val="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896" tIns="26670" rIns="131896" bIns="26670" numCol="1" spcCol="1270" anchor="ctr" anchorCtr="0">
          <a:noAutofit/>
        </a:bodyPr>
        <a:lstStyle/>
        <a:p>
          <a:pPr lvl="0" algn="ctr" defTabSz="933450">
            <a:lnSpc>
              <a:spcPct val="90000"/>
            </a:lnSpc>
            <a:spcBef>
              <a:spcPct val="0"/>
            </a:spcBef>
            <a:spcAft>
              <a:spcPct val="35000"/>
            </a:spcAft>
          </a:pPr>
          <a:r>
            <a:rPr sz="2100" kern="1200"/>
            <a:t>Participación Juvenil</a:t>
          </a:r>
        </a:p>
      </dsp:txBody>
      <dsp:txXfrm>
        <a:off x="6105339" y="1400555"/>
        <a:ext cx="1694689" cy="16946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172FA-742D-3B4C-A435-CAD00DED93F0}">
      <dsp:nvSpPr>
        <dsp:cNvPr id="0" name=""/>
        <dsp:cNvSpPr/>
      </dsp:nvSpPr>
      <dsp:spPr>
        <a:xfrm>
          <a:off x="3120029" y="2581387"/>
          <a:ext cx="1913341" cy="1913341"/>
        </a:xfrm>
        <a:prstGeom prst="ellipse">
          <a:avLst/>
        </a:prstGeom>
        <a:solidFill>
          <a:srgbClr val="FF6600"/>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sz="2100" kern="1200"/>
            <a:t>Los niños en adopción temporal pueden vivir con/en</a:t>
          </a:r>
          <a:endParaRPr lang="es-CO" sz="2100" kern="1200" dirty="0"/>
        </a:p>
      </dsp:txBody>
      <dsp:txXfrm>
        <a:off x="3400231" y="2861589"/>
        <a:ext cx="1352937" cy="1352937"/>
      </dsp:txXfrm>
    </dsp:sp>
    <dsp:sp modelId="{A26754B9-3F5D-5541-8CA5-712C8A4C8412}">
      <dsp:nvSpPr>
        <dsp:cNvPr id="0" name=""/>
        <dsp:cNvSpPr/>
      </dsp:nvSpPr>
      <dsp:spPr>
        <a:xfrm>
          <a:off x="2206627" y="3276602"/>
          <a:ext cx="890370" cy="545302"/>
        </a:xfrm>
        <a:prstGeom prst="lef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C10A2F7-1D60-614E-87DB-9906575EF49D}">
      <dsp:nvSpPr>
        <dsp:cNvPr id="0" name=""/>
        <dsp:cNvSpPr/>
      </dsp:nvSpPr>
      <dsp:spPr>
        <a:xfrm>
          <a:off x="357945" y="2810988"/>
          <a:ext cx="1817674" cy="1454139"/>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sz="2100" kern="1200"/>
            <a:t>Padres de adopción temporal </a:t>
          </a:r>
        </a:p>
        <a:p>
          <a:pPr lvl="0" algn="ctr" defTabSz="933450">
            <a:lnSpc>
              <a:spcPct val="90000"/>
            </a:lnSpc>
            <a:spcBef>
              <a:spcPct val="0"/>
            </a:spcBef>
            <a:spcAft>
              <a:spcPct val="35000"/>
            </a:spcAft>
          </a:pPr>
          <a:r>
            <a:rPr sz="2100" kern="1200"/>
            <a:t>(sin parentesco)</a:t>
          </a:r>
          <a:endParaRPr lang="es-CO" sz="2100" kern="1200" dirty="0"/>
        </a:p>
      </dsp:txBody>
      <dsp:txXfrm>
        <a:off x="400535" y="2853578"/>
        <a:ext cx="1732494" cy="1368959"/>
      </dsp:txXfrm>
    </dsp:sp>
    <dsp:sp modelId="{E62073CC-8D66-7C49-925F-0741F5F70ABB}">
      <dsp:nvSpPr>
        <dsp:cNvPr id="0" name=""/>
        <dsp:cNvSpPr/>
      </dsp:nvSpPr>
      <dsp:spPr>
        <a:xfrm rot="2633870">
          <a:off x="2851994" y="2238450"/>
          <a:ext cx="530456" cy="545302"/>
        </a:xfrm>
        <a:prstGeom prst="lef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D10D503-E178-9847-A1BC-31453AD8590F}">
      <dsp:nvSpPr>
        <dsp:cNvPr id="0" name=""/>
        <dsp:cNvSpPr/>
      </dsp:nvSpPr>
      <dsp:spPr>
        <a:xfrm>
          <a:off x="1180950" y="824076"/>
          <a:ext cx="1817674" cy="1454139"/>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sz="2100" kern="1200"/>
            <a:t>Padres biológicos o parientes que cuidan de ellos</a:t>
          </a:r>
          <a:endParaRPr lang="es-CO" sz="2100" kern="1200" dirty="0"/>
        </a:p>
      </dsp:txBody>
      <dsp:txXfrm>
        <a:off x="1223540" y="866666"/>
        <a:ext cx="1732494" cy="1368959"/>
      </dsp:txXfrm>
    </dsp:sp>
    <dsp:sp modelId="{6486FAA8-52CD-854E-BFCE-2C221D772D93}">
      <dsp:nvSpPr>
        <dsp:cNvPr id="0" name=""/>
        <dsp:cNvSpPr/>
      </dsp:nvSpPr>
      <dsp:spPr>
        <a:xfrm rot="5400000">
          <a:off x="3779081" y="1780352"/>
          <a:ext cx="600807" cy="545302"/>
        </a:xfrm>
        <a:prstGeom prst="lef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B1CB3AA-A550-6445-93ED-913BDFF19C97}">
      <dsp:nvSpPr>
        <dsp:cNvPr id="0" name=""/>
        <dsp:cNvSpPr/>
      </dsp:nvSpPr>
      <dsp:spPr>
        <a:xfrm>
          <a:off x="3167862" y="1070"/>
          <a:ext cx="1817674" cy="1454139"/>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sz="2100" kern="1200"/>
            <a:t>Familias quienes planifican adoptar</a:t>
          </a:r>
          <a:endParaRPr lang="es-CO" sz="2100" kern="1200" dirty="0"/>
        </a:p>
      </dsp:txBody>
      <dsp:txXfrm>
        <a:off x="3210452" y="43660"/>
        <a:ext cx="1732494" cy="1368959"/>
      </dsp:txXfrm>
    </dsp:sp>
    <dsp:sp modelId="{437CA57A-42CC-6C46-89BA-B600B431C983}">
      <dsp:nvSpPr>
        <dsp:cNvPr id="0" name=""/>
        <dsp:cNvSpPr/>
      </dsp:nvSpPr>
      <dsp:spPr>
        <a:xfrm rot="7863589">
          <a:off x="4766781" y="2224244"/>
          <a:ext cx="488600" cy="545302"/>
        </a:xfrm>
        <a:prstGeom prst="lef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2FF2091F-A851-E04C-9D79-2A4DB753A874}">
      <dsp:nvSpPr>
        <dsp:cNvPr id="0" name=""/>
        <dsp:cNvSpPr/>
      </dsp:nvSpPr>
      <dsp:spPr>
        <a:xfrm>
          <a:off x="5154774" y="824076"/>
          <a:ext cx="1817674" cy="1454139"/>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sz="2100" kern="1200"/>
            <a:t>Hogares para grupos </a:t>
          </a:r>
          <a:endParaRPr lang="es-CO" sz="2100" kern="1200" dirty="0"/>
        </a:p>
      </dsp:txBody>
      <dsp:txXfrm>
        <a:off x="5197364" y="866666"/>
        <a:ext cx="1732494" cy="1368959"/>
      </dsp:txXfrm>
    </dsp:sp>
    <dsp:sp modelId="{8D07A4F3-1B45-6F43-A217-5B2CB7B830EE}">
      <dsp:nvSpPr>
        <dsp:cNvPr id="0" name=""/>
        <dsp:cNvSpPr/>
      </dsp:nvSpPr>
      <dsp:spPr>
        <a:xfrm rot="10643316">
          <a:off x="5037969" y="3221253"/>
          <a:ext cx="927760" cy="545302"/>
        </a:xfrm>
        <a:prstGeom prst="lef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8CE0C2E-D329-8747-AD7C-09CB48ABEE78}">
      <dsp:nvSpPr>
        <dsp:cNvPr id="0" name=""/>
        <dsp:cNvSpPr/>
      </dsp:nvSpPr>
      <dsp:spPr>
        <a:xfrm>
          <a:off x="5977780" y="2810988"/>
          <a:ext cx="1817674" cy="1454139"/>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sz="2100" kern="1200"/>
            <a:t>Reformatorio de menores </a:t>
          </a:r>
          <a:endParaRPr lang="es-CO" sz="2100" kern="1200" dirty="0"/>
        </a:p>
      </dsp:txBody>
      <dsp:txXfrm>
        <a:off x="6020370" y="2853578"/>
        <a:ext cx="1732494" cy="1368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8CC2D-33CD-354E-9A70-D2FF9262BD07}">
      <dsp:nvSpPr>
        <dsp:cNvPr id="0" name=""/>
        <dsp:cNvSpPr/>
      </dsp:nvSpPr>
      <dsp:spPr>
        <a:xfrm rot="21300000">
          <a:off x="25020" y="1669621"/>
          <a:ext cx="8103358" cy="927956"/>
        </a:xfrm>
        <a:prstGeom prst="mathMinus">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dsp:style>
    </dsp:sp>
    <dsp:sp modelId="{86A798E8-764F-FD41-936B-EF720D798A74}">
      <dsp:nvSpPr>
        <dsp:cNvPr id="0" name=""/>
        <dsp:cNvSpPr/>
      </dsp:nvSpPr>
      <dsp:spPr>
        <a:xfrm>
          <a:off x="978408" y="213360"/>
          <a:ext cx="2446020" cy="1706880"/>
        </a:xfrm>
        <a:prstGeom prst="downArrow">
          <a:avLst/>
        </a:prstGeom>
        <a:solidFill>
          <a:srgbClr val="FF0000"/>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327544C-D149-7B4D-8631-44B6C0015895}">
      <dsp:nvSpPr>
        <dsp:cNvPr id="0" name=""/>
        <dsp:cNvSpPr/>
      </dsp:nvSpPr>
      <dsp:spPr>
        <a:xfrm>
          <a:off x="4264019" y="0"/>
          <a:ext cx="3219953" cy="17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Índices de Asistencia</a:t>
          </a:r>
        </a:p>
        <a:p>
          <a:pPr lvl="0" algn="ctr" defTabSz="711200">
            <a:lnSpc>
              <a:spcPct val="90000"/>
            </a:lnSpc>
            <a:spcBef>
              <a:spcPct val="0"/>
            </a:spcBef>
            <a:spcAft>
              <a:spcPct val="35000"/>
            </a:spcAft>
          </a:pPr>
          <a:r>
            <a:rPr lang="en-US" sz="1600" b="1" kern="1200" dirty="0" smtClean="0"/>
            <a:t>Desempeño en los Exámenes Estatales</a:t>
          </a:r>
        </a:p>
        <a:p>
          <a:pPr lvl="0" algn="ctr" defTabSz="711200">
            <a:lnSpc>
              <a:spcPct val="90000"/>
            </a:lnSpc>
            <a:spcBef>
              <a:spcPct val="0"/>
            </a:spcBef>
            <a:spcAft>
              <a:spcPct val="35000"/>
            </a:spcAft>
          </a:pPr>
          <a:r>
            <a:rPr lang="en-US" sz="1600" b="1" kern="1200" dirty="0" smtClean="0"/>
            <a:t>Índices de Graduación</a:t>
          </a:r>
          <a:endParaRPr lang="es-CO" sz="1600" b="1" kern="1200" dirty="0"/>
        </a:p>
      </dsp:txBody>
      <dsp:txXfrm>
        <a:off x="4264019" y="0"/>
        <a:ext cx="3219953" cy="1792224"/>
      </dsp:txXfrm>
    </dsp:sp>
    <dsp:sp modelId="{F0765DDE-A38C-0043-839F-3949B1620C3D}">
      <dsp:nvSpPr>
        <dsp:cNvPr id="0" name=""/>
        <dsp:cNvSpPr/>
      </dsp:nvSpPr>
      <dsp:spPr>
        <a:xfrm>
          <a:off x="4728971" y="2346959"/>
          <a:ext cx="2446020" cy="1706880"/>
        </a:xfrm>
        <a:prstGeom prst="upArrow">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B69960E-A53D-5F4B-96F8-FF8E0F41CBB3}">
      <dsp:nvSpPr>
        <dsp:cNvPr id="0" name=""/>
        <dsp:cNvSpPr/>
      </dsp:nvSpPr>
      <dsp:spPr>
        <a:xfrm>
          <a:off x="987435" y="2459061"/>
          <a:ext cx="2609088" cy="17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Ausentismo Crónico</a:t>
          </a:r>
        </a:p>
        <a:p>
          <a:pPr lvl="0" algn="ctr" defTabSz="711200">
            <a:lnSpc>
              <a:spcPct val="90000"/>
            </a:lnSpc>
            <a:spcBef>
              <a:spcPct val="0"/>
            </a:spcBef>
            <a:spcAft>
              <a:spcPct val="35000"/>
            </a:spcAft>
          </a:pPr>
          <a:r>
            <a:rPr lang="en-US" sz="1600" b="1" kern="1200" dirty="0" smtClean="0"/>
            <a:t>Número de Suspensiones</a:t>
          </a:r>
        </a:p>
        <a:p>
          <a:pPr lvl="0" algn="ctr" defTabSz="711200">
            <a:lnSpc>
              <a:spcPct val="90000"/>
            </a:lnSpc>
            <a:spcBef>
              <a:spcPct val="0"/>
            </a:spcBef>
            <a:spcAft>
              <a:spcPct val="35000"/>
            </a:spcAft>
          </a:pPr>
          <a:r>
            <a:rPr lang="en-US" sz="1600" b="1" kern="1200" dirty="0" smtClean="0"/>
            <a:t>Índices de Deserción Escolar </a:t>
          </a:r>
        </a:p>
        <a:p>
          <a:pPr lvl="0" algn="ctr" defTabSz="711200">
            <a:lnSpc>
              <a:spcPct val="90000"/>
            </a:lnSpc>
            <a:spcBef>
              <a:spcPct val="0"/>
            </a:spcBef>
            <a:spcAft>
              <a:spcPct val="35000"/>
            </a:spcAft>
          </a:pPr>
          <a:endParaRPr lang="es-CO" sz="1600" kern="1200" dirty="0" smtClean="0"/>
        </a:p>
        <a:p>
          <a:pPr lvl="0" algn="ctr" defTabSz="711200">
            <a:lnSpc>
              <a:spcPct val="90000"/>
            </a:lnSpc>
            <a:spcBef>
              <a:spcPct val="0"/>
            </a:spcBef>
            <a:spcAft>
              <a:spcPct val="35000"/>
            </a:spcAft>
          </a:pPr>
          <a:endParaRPr lang="es-CO" sz="1600" kern="1200" dirty="0"/>
        </a:p>
      </dsp:txBody>
      <dsp:txXfrm>
        <a:off x="987435" y="2459061"/>
        <a:ext cx="2609088" cy="179222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0.75752</cdr:x>
      <cdr:y>0.09559</cdr:y>
    </cdr:from>
    <cdr:to>
      <cdr:x>0.94492</cdr:x>
      <cdr:y>0.2491</cdr:y>
    </cdr:to>
    <cdr:sp macro="" textlink="">
      <cdr:nvSpPr>
        <cdr:cNvPr id="4" name="Right Arrow 3"/>
        <cdr:cNvSpPr/>
      </cdr:nvSpPr>
      <cdr:spPr>
        <a:xfrm xmlns:a="http://schemas.openxmlformats.org/drawingml/2006/main">
          <a:off x="6811297" y="284700"/>
          <a:ext cx="1685046" cy="457205"/>
        </a:xfrm>
        <a:prstGeom xmlns:a="http://schemas.openxmlformats.org/drawingml/2006/main" prst="right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s-CO" b="1" dirty="0" smtClean="0">
              <a:solidFill>
                <a:schemeClr val="tx1"/>
              </a:solidFill>
              <a:latin typeface="Calibri" panose="020F0502020204030204" pitchFamily="34" charset="0"/>
            </a:rPr>
            <a:t>Aumento de 4.3%</a:t>
          </a:r>
          <a:endParaRPr lang="es-CO" b="1" dirty="0">
            <a:solidFill>
              <a:schemeClr val="tx1"/>
            </a:solidFill>
            <a:latin typeface="Calibri" panose="020F0502020204030204" pitchFamily="34" charset="0"/>
          </a:endParaRPr>
        </a:p>
      </cdr:txBody>
    </cdr:sp>
  </cdr:relSizeAnchor>
  <cdr:relSizeAnchor xmlns:cdr="http://schemas.openxmlformats.org/drawingml/2006/chartDrawing">
    <cdr:from>
      <cdr:x>0.07354</cdr:x>
      <cdr:y>0.07001</cdr:y>
    </cdr:from>
    <cdr:to>
      <cdr:x>0.25424</cdr:x>
      <cdr:y>0.2491</cdr:y>
    </cdr:to>
    <cdr:sp macro="" textlink="">
      <cdr:nvSpPr>
        <cdr:cNvPr id="5" name="Left Arrow 4"/>
        <cdr:cNvSpPr/>
      </cdr:nvSpPr>
      <cdr:spPr>
        <a:xfrm xmlns:a="http://schemas.openxmlformats.org/drawingml/2006/main">
          <a:off x="661219" y="208514"/>
          <a:ext cx="1624805" cy="533391"/>
        </a:xfrm>
        <a:prstGeom xmlns:a="http://schemas.openxmlformats.org/drawingml/2006/main" prst="left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s-CO" b="1" dirty="0" smtClean="0">
              <a:solidFill>
                <a:schemeClr val="tx1"/>
              </a:solidFill>
              <a:latin typeface="Calibri" panose="020F0502020204030204" pitchFamily="34" charset="0"/>
            </a:rPr>
            <a:t>Descenso de 4.7%</a:t>
          </a:r>
          <a:endParaRPr lang="es-CO" b="1" dirty="0">
            <a:solidFill>
              <a:schemeClr val="tx1"/>
            </a:solidFill>
            <a:latin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37031" cy="465138"/>
          </a:xfrm>
          <a:prstGeom prst="rect">
            <a:avLst/>
          </a:prstGeom>
        </p:spPr>
        <p:txBody>
          <a:bodyPr vert="horz" lIns="93141" tIns="46573" rIns="93141" bIns="46573" rtlCol="0"/>
          <a:lstStyle>
            <a:lvl1pPr algn="l">
              <a:defRPr sz="120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3971751" y="2"/>
            <a:ext cx="3037031" cy="465138"/>
          </a:xfrm>
          <a:prstGeom prst="rect">
            <a:avLst/>
          </a:prstGeom>
        </p:spPr>
        <p:txBody>
          <a:bodyPr vert="horz" wrap="square" lIns="93141" tIns="46573" rIns="93141" bIns="46573" numCol="1" anchor="t" anchorCtr="0" compatLnSpc="1">
            <a:prstTxWarp prst="textNoShape">
              <a:avLst/>
            </a:prstTxWarp>
          </a:bodyPr>
          <a:lstStyle>
            <a:lvl1pPr algn="r">
              <a:defRPr sz="1200"/>
            </a:lvl1pPr>
          </a:lstStyle>
          <a:p>
            <a:pPr>
              <a:defRPr/>
            </a:pPr>
            <a:fld id="{71A85143-4914-425C-9DF5-DF25ABB2BA71}" type="datetimeFigureOut">
              <a:rPr lang="en-US" altLang="en-US"/>
              <a:pPr>
                <a:defRPr/>
              </a:pPr>
              <a:t>2/20/2017</a:t>
            </a:fld>
            <a:endParaRPr lang="es-CO" altLang="en-US" dirty="0"/>
          </a:p>
        </p:txBody>
      </p:sp>
      <p:sp>
        <p:nvSpPr>
          <p:cNvPr id="4" name="Footer Placeholder 3"/>
          <p:cNvSpPr>
            <a:spLocks noGrp="1"/>
          </p:cNvSpPr>
          <p:nvPr>
            <p:ph type="ftr" sz="quarter" idx="2"/>
          </p:nvPr>
        </p:nvSpPr>
        <p:spPr>
          <a:xfrm>
            <a:off x="5" y="8829677"/>
            <a:ext cx="3037031" cy="465138"/>
          </a:xfrm>
          <a:prstGeom prst="rect">
            <a:avLst/>
          </a:prstGeom>
        </p:spPr>
        <p:txBody>
          <a:bodyPr vert="horz" lIns="93141" tIns="46573" rIns="93141" bIns="46573" rtlCol="0" anchor="b"/>
          <a:lstStyle>
            <a:lvl1pPr algn="l">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3971751" y="8829677"/>
            <a:ext cx="3037031" cy="465138"/>
          </a:xfrm>
          <a:prstGeom prst="rect">
            <a:avLst/>
          </a:prstGeom>
        </p:spPr>
        <p:txBody>
          <a:bodyPr vert="horz" wrap="square" lIns="93141" tIns="46573" rIns="93141" bIns="46573" numCol="1" anchor="b" anchorCtr="0" compatLnSpc="1">
            <a:prstTxWarp prst="textNoShape">
              <a:avLst/>
            </a:prstTxWarp>
          </a:bodyPr>
          <a:lstStyle>
            <a:lvl1pPr algn="r">
              <a:defRPr sz="1200"/>
            </a:lvl1pPr>
          </a:lstStyle>
          <a:p>
            <a:pPr>
              <a:defRPr/>
            </a:pPr>
            <a:fld id="{CE765ED2-5832-4141-A1EA-9D9E01364493}" type="slidenum">
              <a:rPr lang="en-US" altLang="en-US"/>
              <a:pPr>
                <a:defRPr/>
              </a:pPr>
              <a:t>‹#›</a:t>
            </a:fld>
            <a:endParaRPr lang="es-CO" altLang="en-US" dirty="0"/>
          </a:p>
        </p:txBody>
      </p:sp>
    </p:spTree>
    <p:extLst>
      <p:ext uri="{BB962C8B-B14F-4D97-AF65-F5344CB8AC3E}">
        <p14:creationId xmlns:p14="http://schemas.microsoft.com/office/powerpoint/2010/main" val="27113708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37031" cy="465138"/>
          </a:xfrm>
          <a:prstGeom prst="rect">
            <a:avLst/>
          </a:prstGeom>
        </p:spPr>
        <p:txBody>
          <a:bodyPr vert="horz" lIns="93141" tIns="46573" rIns="93141" bIns="46573"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1751" y="2"/>
            <a:ext cx="3037031" cy="465138"/>
          </a:xfrm>
          <a:prstGeom prst="rect">
            <a:avLst/>
          </a:prstGeom>
        </p:spPr>
        <p:txBody>
          <a:bodyPr vert="horz" wrap="square" lIns="93141" tIns="46573" rIns="93141" bIns="46573" numCol="1" anchor="t" anchorCtr="0" compatLnSpc="1">
            <a:prstTxWarp prst="textNoShape">
              <a:avLst/>
            </a:prstTxWarp>
          </a:bodyPr>
          <a:lstStyle>
            <a:lvl1pPr algn="r">
              <a:defRPr sz="1200"/>
            </a:lvl1pPr>
          </a:lstStyle>
          <a:p>
            <a:pPr>
              <a:defRPr/>
            </a:pPr>
            <a:fld id="{E35D688E-DB11-4E4C-995D-F893EE334E4C}" type="datetimeFigureOut">
              <a:rPr lang="en-US" altLang="en-US"/>
              <a:pPr>
                <a:defRPr/>
              </a:pPr>
              <a:t>2/20/2017</a:t>
            </a:fld>
            <a:endParaRPr lang="es-CO" alt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41" tIns="46573" rIns="93141" bIns="46573" rtlCol="0" anchor="ctr"/>
          <a:lstStyle/>
          <a:p>
            <a:pPr lvl="0"/>
            <a:endParaRPr lang="en-US" noProof="0" dirty="0" smtClean="0"/>
          </a:p>
        </p:txBody>
      </p:sp>
      <p:sp>
        <p:nvSpPr>
          <p:cNvPr id="5" name="Notes Placeholder 4"/>
          <p:cNvSpPr>
            <a:spLocks noGrp="1"/>
          </p:cNvSpPr>
          <p:nvPr>
            <p:ph type="body" sz="quarter" idx="3"/>
          </p:nvPr>
        </p:nvSpPr>
        <p:spPr>
          <a:xfrm>
            <a:off x="701848" y="4416427"/>
            <a:ext cx="5608320" cy="4183063"/>
          </a:xfrm>
          <a:prstGeom prst="rect">
            <a:avLst/>
          </a:prstGeom>
        </p:spPr>
        <p:txBody>
          <a:bodyPr vert="horz" lIns="93141" tIns="46573" rIns="93141" bIns="4657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5" y="8829677"/>
            <a:ext cx="3037031" cy="465138"/>
          </a:xfrm>
          <a:prstGeom prst="rect">
            <a:avLst/>
          </a:prstGeom>
        </p:spPr>
        <p:txBody>
          <a:bodyPr vert="horz" lIns="93141" tIns="46573" rIns="93141" bIns="46573"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1751" y="8829677"/>
            <a:ext cx="3037031" cy="465138"/>
          </a:xfrm>
          <a:prstGeom prst="rect">
            <a:avLst/>
          </a:prstGeom>
        </p:spPr>
        <p:txBody>
          <a:bodyPr vert="horz" wrap="square" lIns="93141" tIns="46573" rIns="93141" bIns="46573" numCol="1" anchor="b" anchorCtr="0" compatLnSpc="1">
            <a:prstTxWarp prst="textNoShape">
              <a:avLst/>
            </a:prstTxWarp>
          </a:bodyPr>
          <a:lstStyle>
            <a:lvl1pPr algn="r">
              <a:defRPr sz="1200"/>
            </a:lvl1pPr>
          </a:lstStyle>
          <a:p>
            <a:pPr>
              <a:defRPr/>
            </a:pPr>
            <a:fld id="{7731A41B-49B9-450E-A1BD-B8C233A8866F}" type="slidenum">
              <a:rPr lang="en-US" altLang="en-US"/>
              <a:pPr>
                <a:defRPr/>
              </a:pPr>
              <a:t>‹#›</a:t>
            </a:fld>
            <a:endParaRPr lang="es-CO" altLang="en-US" dirty="0"/>
          </a:p>
        </p:txBody>
      </p:sp>
    </p:spTree>
    <p:extLst>
      <p:ext uri="{BB962C8B-B14F-4D97-AF65-F5344CB8AC3E}">
        <p14:creationId xmlns:p14="http://schemas.microsoft.com/office/powerpoint/2010/main" val="203903431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32572" indent="-281513" eaLnBrk="0" hangingPunct="0">
              <a:spcBef>
                <a:spcPct val="30000"/>
              </a:spcBef>
              <a:defRPr sz="1200">
                <a:solidFill>
                  <a:schemeClr val="tx1"/>
                </a:solidFill>
                <a:latin typeface="Calibri" pitchFamily="34" charset="0"/>
                <a:ea typeface="MS PGothic" pitchFamily="34" charset="-128"/>
              </a:defRPr>
            </a:lvl2pPr>
            <a:lvl3pPr marL="1127648" indent="-225533" eaLnBrk="0" hangingPunct="0">
              <a:spcBef>
                <a:spcPct val="30000"/>
              </a:spcBef>
              <a:defRPr sz="1200">
                <a:solidFill>
                  <a:schemeClr val="tx1"/>
                </a:solidFill>
                <a:latin typeface="Calibri" pitchFamily="34" charset="0"/>
                <a:ea typeface="MS PGothic" pitchFamily="34" charset="-128"/>
              </a:defRPr>
            </a:lvl3pPr>
            <a:lvl4pPr marL="1578710" indent="-225533" eaLnBrk="0" hangingPunct="0">
              <a:spcBef>
                <a:spcPct val="30000"/>
              </a:spcBef>
              <a:defRPr sz="1200">
                <a:solidFill>
                  <a:schemeClr val="tx1"/>
                </a:solidFill>
                <a:latin typeface="Calibri" pitchFamily="34" charset="0"/>
                <a:ea typeface="MS PGothic" pitchFamily="34" charset="-128"/>
              </a:defRPr>
            </a:lvl4pPr>
            <a:lvl5pPr marL="2029770" indent="-225533" eaLnBrk="0" hangingPunct="0">
              <a:spcBef>
                <a:spcPct val="30000"/>
              </a:spcBef>
              <a:defRPr sz="1200">
                <a:solidFill>
                  <a:schemeClr val="tx1"/>
                </a:solidFill>
                <a:latin typeface="Calibri" pitchFamily="34" charset="0"/>
                <a:ea typeface="MS PGothic" pitchFamily="34" charset="-128"/>
              </a:defRPr>
            </a:lvl5pPr>
            <a:lvl6pPr marL="2490425"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1081"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1737"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2394"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FDB3B05-3FDA-447F-BDA7-82E6A34A6A31}" type="slidenum">
              <a:rPr lang="en-US" altLang="en-US" smtClean="0"/>
              <a:pPr eaLnBrk="1" hangingPunct="1">
                <a:spcBef>
                  <a:spcPct val="0"/>
                </a:spcBef>
              </a:pPr>
              <a:t>1</a:t>
            </a:fld>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intended outcome for the year?</a:t>
            </a:r>
          </a:p>
          <a:p>
            <a:endParaRPr lang="en-US" dirty="0" smtClean="0"/>
          </a:p>
          <a:p>
            <a:r>
              <a:rPr lang="en-US" dirty="0" smtClean="0"/>
              <a:t>Set benchmark? Will target most likely be reached?</a:t>
            </a:r>
          </a:p>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10</a:t>
            </a:fld>
            <a:endParaRPr lang="en-US" altLang="en-US" dirty="0"/>
          </a:p>
        </p:txBody>
      </p:sp>
    </p:spTree>
    <p:extLst>
      <p:ext uri="{BB962C8B-B14F-4D97-AF65-F5344CB8AC3E}">
        <p14:creationId xmlns:p14="http://schemas.microsoft.com/office/powerpoint/2010/main" val="214618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intended outcome for the year?</a:t>
            </a:r>
          </a:p>
          <a:p>
            <a:endParaRPr lang="en-US" dirty="0" smtClean="0"/>
          </a:p>
          <a:p>
            <a:r>
              <a:rPr lang="en-US" dirty="0" smtClean="0"/>
              <a:t>Set benchmark? Will target most likely be reached?</a:t>
            </a:r>
          </a:p>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11</a:t>
            </a:fld>
            <a:endParaRPr lang="en-US" altLang="en-US" dirty="0"/>
          </a:p>
        </p:txBody>
      </p:sp>
    </p:spTree>
    <p:extLst>
      <p:ext uri="{BB962C8B-B14F-4D97-AF65-F5344CB8AC3E}">
        <p14:creationId xmlns:p14="http://schemas.microsoft.com/office/powerpoint/2010/main" val="2146188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12</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13</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14</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15</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13.6 million</a:t>
            </a:r>
            <a:r>
              <a:rPr lang="en-US" altLang="en-US" baseline="0" dirty="0" smtClean="0">
                <a:ea typeface="ＭＳ Ｐゴシック" pitchFamily="34" charset="-128"/>
              </a:rPr>
              <a:t> dollars</a:t>
            </a:r>
            <a:endParaRPr lang="en-US" altLang="en-US" dirty="0" smtClean="0">
              <a:ea typeface="ＭＳ Ｐゴシック" pitchFamily="34" charset="-128"/>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461372" indent="-37009841"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1531" eaLnBrk="0" fontAlgn="base" hangingPunct="0">
              <a:spcBef>
                <a:spcPct val="0"/>
              </a:spcBef>
              <a:spcAft>
                <a:spcPct val="0"/>
              </a:spcAft>
              <a:defRPr sz="2400">
                <a:solidFill>
                  <a:schemeClr val="tx1"/>
                </a:solidFill>
                <a:latin typeface="Arial" pitchFamily="34" charset="0"/>
                <a:cs typeface="Arial" pitchFamily="34" charset="0"/>
              </a:defRPr>
            </a:lvl6pPr>
            <a:lvl7pPr marL="903061" eaLnBrk="0" fontAlgn="base" hangingPunct="0">
              <a:spcBef>
                <a:spcPct val="0"/>
              </a:spcBef>
              <a:spcAft>
                <a:spcPct val="0"/>
              </a:spcAft>
              <a:defRPr sz="2400">
                <a:solidFill>
                  <a:schemeClr val="tx1"/>
                </a:solidFill>
                <a:latin typeface="Arial" pitchFamily="34" charset="0"/>
                <a:cs typeface="Arial" pitchFamily="34" charset="0"/>
              </a:defRPr>
            </a:lvl7pPr>
            <a:lvl8pPr marL="1354592" eaLnBrk="0" fontAlgn="base" hangingPunct="0">
              <a:spcBef>
                <a:spcPct val="0"/>
              </a:spcBef>
              <a:spcAft>
                <a:spcPct val="0"/>
              </a:spcAft>
              <a:defRPr sz="2400">
                <a:solidFill>
                  <a:schemeClr val="tx1"/>
                </a:solidFill>
                <a:latin typeface="Arial" pitchFamily="34" charset="0"/>
                <a:cs typeface="Arial" pitchFamily="34" charset="0"/>
              </a:defRPr>
            </a:lvl8pPr>
            <a:lvl9pPr marL="1806123"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3C01FE6F-9CD7-4D55-9935-9EC4A8DC3045}" type="slidenum">
              <a:rPr lang="en-US" altLang="en-US" sz="1200">
                <a:latin typeface="Calibri" pitchFamily="34" charset="0"/>
              </a:rPr>
              <a:pPr eaLnBrk="1" hangingPunct="1"/>
              <a:t>2</a:t>
            </a:fld>
            <a:endParaRPr lang="en-US" alt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13.6 million</a:t>
            </a:r>
            <a:r>
              <a:rPr lang="en-US" altLang="en-US" baseline="0" dirty="0" smtClean="0">
                <a:ea typeface="ＭＳ Ｐゴシック" pitchFamily="34" charset="-128"/>
              </a:rPr>
              <a:t> dollars</a:t>
            </a:r>
            <a:endParaRPr lang="en-US" altLang="en-US" dirty="0" smtClean="0">
              <a:ea typeface="ＭＳ Ｐゴシック" pitchFamily="34" charset="-128"/>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461372" indent="-37009841"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1531" eaLnBrk="0" fontAlgn="base" hangingPunct="0">
              <a:spcBef>
                <a:spcPct val="0"/>
              </a:spcBef>
              <a:spcAft>
                <a:spcPct val="0"/>
              </a:spcAft>
              <a:defRPr sz="2400">
                <a:solidFill>
                  <a:schemeClr val="tx1"/>
                </a:solidFill>
                <a:latin typeface="Arial" pitchFamily="34" charset="0"/>
                <a:cs typeface="Arial" pitchFamily="34" charset="0"/>
              </a:defRPr>
            </a:lvl6pPr>
            <a:lvl7pPr marL="903061" eaLnBrk="0" fontAlgn="base" hangingPunct="0">
              <a:spcBef>
                <a:spcPct val="0"/>
              </a:spcBef>
              <a:spcAft>
                <a:spcPct val="0"/>
              </a:spcAft>
              <a:defRPr sz="2400">
                <a:solidFill>
                  <a:schemeClr val="tx1"/>
                </a:solidFill>
                <a:latin typeface="Arial" pitchFamily="34" charset="0"/>
                <a:cs typeface="Arial" pitchFamily="34" charset="0"/>
              </a:defRPr>
            </a:lvl7pPr>
            <a:lvl8pPr marL="1354592" eaLnBrk="0" fontAlgn="base" hangingPunct="0">
              <a:spcBef>
                <a:spcPct val="0"/>
              </a:spcBef>
              <a:spcAft>
                <a:spcPct val="0"/>
              </a:spcAft>
              <a:defRPr sz="2400">
                <a:solidFill>
                  <a:schemeClr val="tx1"/>
                </a:solidFill>
                <a:latin typeface="Arial" pitchFamily="34" charset="0"/>
                <a:cs typeface="Arial" pitchFamily="34" charset="0"/>
              </a:defRPr>
            </a:lvl8pPr>
            <a:lvl9pPr marL="1806123"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3C01FE6F-9CD7-4D55-9935-9EC4A8DC3045}" type="slidenum">
              <a:rPr lang="en-US" altLang="en-US" sz="1200">
                <a:latin typeface="Calibri" pitchFamily="34" charset="0"/>
              </a:rPr>
              <a:pPr eaLnBrk="1" hangingPunct="1"/>
              <a:t>3</a:t>
            </a:fld>
            <a:endParaRPr lang="en-US" alt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13.6 million</a:t>
            </a:r>
            <a:r>
              <a:rPr lang="en-US" altLang="en-US" baseline="0" dirty="0" smtClean="0">
                <a:ea typeface="ＭＳ Ｐゴシック" pitchFamily="34" charset="-128"/>
              </a:rPr>
              <a:t> dollars</a:t>
            </a:r>
            <a:endParaRPr lang="en-US" altLang="en-US" dirty="0" smtClean="0">
              <a:ea typeface="ＭＳ Ｐゴシック" pitchFamily="34" charset="-128"/>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461372" indent="-37009841"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1531" eaLnBrk="0" fontAlgn="base" hangingPunct="0">
              <a:spcBef>
                <a:spcPct val="0"/>
              </a:spcBef>
              <a:spcAft>
                <a:spcPct val="0"/>
              </a:spcAft>
              <a:defRPr sz="2400">
                <a:solidFill>
                  <a:schemeClr val="tx1"/>
                </a:solidFill>
                <a:latin typeface="Arial" pitchFamily="34" charset="0"/>
                <a:cs typeface="Arial" pitchFamily="34" charset="0"/>
              </a:defRPr>
            </a:lvl6pPr>
            <a:lvl7pPr marL="903061" eaLnBrk="0" fontAlgn="base" hangingPunct="0">
              <a:spcBef>
                <a:spcPct val="0"/>
              </a:spcBef>
              <a:spcAft>
                <a:spcPct val="0"/>
              </a:spcAft>
              <a:defRPr sz="2400">
                <a:solidFill>
                  <a:schemeClr val="tx1"/>
                </a:solidFill>
                <a:latin typeface="Arial" pitchFamily="34" charset="0"/>
                <a:cs typeface="Arial" pitchFamily="34" charset="0"/>
              </a:defRPr>
            </a:lvl7pPr>
            <a:lvl8pPr marL="1354592" eaLnBrk="0" fontAlgn="base" hangingPunct="0">
              <a:spcBef>
                <a:spcPct val="0"/>
              </a:spcBef>
              <a:spcAft>
                <a:spcPct val="0"/>
              </a:spcAft>
              <a:defRPr sz="2400">
                <a:solidFill>
                  <a:schemeClr val="tx1"/>
                </a:solidFill>
                <a:latin typeface="Arial" pitchFamily="34" charset="0"/>
                <a:cs typeface="Arial" pitchFamily="34" charset="0"/>
              </a:defRPr>
            </a:lvl8pPr>
            <a:lvl9pPr marL="1806123"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3C01FE6F-9CD7-4D55-9935-9EC4A8DC3045}" type="slidenum">
              <a:rPr lang="en-US" altLang="en-US" sz="1200">
                <a:latin typeface="Calibri" pitchFamily="34" charset="0"/>
              </a:rPr>
              <a:pPr eaLnBrk="1" hangingPunct="1"/>
              <a:t>4</a:t>
            </a:fld>
            <a:endParaRPr lang="en-US" alt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13.6 million</a:t>
            </a:r>
            <a:r>
              <a:rPr lang="en-US" altLang="en-US" baseline="0" dirty="0" smtClean="0">
                <a:ea typeface="ＭＳ Ｐゴシック" pitchFamily="34" charset="-128"/>
              </a:rPr>
              <a:t> dollars</a:t>
            </a:r>
            <a:endParaRPr lang="en-US" altLang="en-US" dirty="0" smtClean="0">
              <a:ea typeface="ＭＳ Ｐゴシック" pitchFamily="34" charset="-128"/>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461372" indent="-37009841"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1531" eaLnBrk="0" fontAlgn="base" hangingPunct="0">
              <a:spcBef>
                <a:spcPct val="0"/>
              </a:spcBef>
              <a:spcAft>
                <a:spcPct val="0"/>
              </a:spcAft>
              <a:defRPr sz="2400">
                <a:solidFill>
                  <a:schemeClr val="tx1"/>
                </a:solidFill>
                <a:latin typeface="Arial" pitchFamily="34" charset="0"/>
                <a:cs typeface="Arial" pitchFamily="34" charset="0"/>
              </a:defRPr>
            </a:lvl6pPr>
            <a:lvl7pPr marL="903061" eaLnBrk="0" fontAlgn="base" hangingPunct="0">
              <a:spcBef>
                <a:spcPct val="0"/>
              </a:spcBef>
              <a:spcAft>
                <a:spcPct val="0"/>
              </a:spcAft>
              <a:defRPr sz="2400">
                <a:solidFill>
                  <a:schemeClr val="tx1"/>
                </a:solidFill>
                <a:latin typeface="Arial" pitchFamily="34" charset="0"/>
                <a:cs typeface="Arial" pitchFamily="34" charset="0"/>
              </a:defRPr>
            </a:lvl7pPr>
            <a:lvl8pPr marL="1354592" eaLnBrk="0" fontAlgn="base" hangingPunct="0">
              <a:spcBef>
                <a:spcPct val="0"/>
              </a:spcBef>
              <a:spcAft>
                <a:spcPct val="0"/>
              </a:spcAft>
              <a:defRPr sz="2400">
                <a:solidFill>
                  <a:schemeClr val="tx1"/>
                </a:solidFill>
                <a:latin typeface="Arial" pitchFamily="34" charset="0"/>
                <a:cs typeface="Arial" pitchFamily="34" charset="0"/>
              </a:defRPr>
            </a:lvl8pPr>
            <a:lvl9pPr marL="1806123"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3C01FE6F-9CD7-4D55-9935-9EC4A8DC3045}" type="slidenum">
              <a:rPr lang="en-US" altLang="en-US" sz="1200">
                <a:latin typeface="Calibri" pitchFamily="34" charset="0"/>
              </a:rPr>
              <a:pPr eaLnBrk="1" hangingPunct="1"/>
              <a:t>5</a:t>
            </a:fld>
            <a:endParaRPr lang="en-US" alt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13.6 million</a:t>
            </a:r>
            <a:r>
              <a:rPr lang="en-US" altLang="en-US" baseline="0" dirty="0" smtClean="0">
                <a:ea typeface="ＭＳ Ｐゴシック" pitchFamily="34" charset="-128"/>
              </a:rPr>
              <a:t> dollars</a:t>
            </a:r>
            <a:endParaRPr lang="en-US" altLang="en-US" dirty="0" smtClean="0">
              <a:ea typeface="ＭＳ Ｐゴシック" pitchFamily="34" charset="-128"/>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461372" indent="-37009841"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1531" eaLnBrk="0" fontAlgn="base" hangingPunct="0">
              <a:spcBef>
                <a:spcPct val="0"/>
              </a:spcBef>
              <a:spcAft>
                <a:spcPct val="0"/>
              </a:spcAft>
              <a:defRPr sz="2400">
                <a:solidFill>
                  <a:schemeClr val="tx1"/>
                </a:solidFill>
                <a:latin typeface="Arial" pitchFamily="34" charset="0"/>
                <a:cs typeface="Arial" pitchFamily="34" charset="0"/>
              </a:defRPr>
            </a:lvl6pPr>
            <a:lvl7pPr marL="903061" eaLnBrk="0" fontAlgn="base" hangingPunct="0">
              <a:spcBef>
                <a:spcPct val="0"/>
              </a:spcBef>
              <a:spcAft>
                <a:spcPct val="0"/>
              </a:spcAft>
              <a:defRPr sz="2400">
                <a:solidFill>
                  <a:schemeClr val="tx1"/>
                </a:solidFill>
                <a:latin typeface="Arial" pitchFamily="34" charset="0"/>
                <a:cs typeface="Arial" pitchFamily="34" charset="0"/>
              </a:defRPr>
            </a:lvl7pPr>
            <a:lvl8pPr marL="1354592" eaLnBrk="0" fontAlgn="base" hangingPunct="0">
              <a:spcBef>
                <a:spcPct val="0"/>
              </a:spcBef>
              <a:spcAft>
                <a:spcPct val="0"/>
              </a:spcAft>
              <a:defRPr sz="2400">
                <a:solidFill>
                  <a:schemeClr val="tx1"/>
                </a:solidFill>
                <a:latin typeface="Arial" pitchFamily="34" charset="0"/>
                <a:cs typeface="Arial" pitchFamily="34" charset="0"/>
              </a:defRPr>
            </a:lvl8pPr>
            <a:lvl9pPr marL="1806123"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3C01FE6F-9CD7-4D55-9935-9EC4A8DC3045}" type="slidenum">
              <a:rPr lang="en-US" altLang="en-US" sz="1200">
                <a:latin typeface="Calibri" pitchFamily="34" charset="0"/>
              </a:rPr>
              <a:pPr eaLnBrk="1" hangingPunct="1"/>
              <a:t>6</a:t>
            </a:fld>
            <a:endParaRPr lang="en-US" altLang="en-US"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13.6 million</a:t>
            </a:r>
            <a:r>
              <a:rPr lang="en-US" altLang="en-US" baseline="0" dirty="0" smtClean="0">
                <a:ea typeface="ＭＳ Ｐゴシック" pitchFamily="34" charset="-128"/>
              </a:rPr>
              <a:t> dollars</a:t>
            </a:r>
            <a:endParaRPr lang="en-US" altLang="en-US" dirty="0" smtClean="0">
              <a:ea typeface="ＭＳ Ｐゴシック" pitchFamily="34" charset="-128"/>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461372" indent="-37009841"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1531" eaLnBrk="0" fontAlgn="base" hangingPunct="0">
              <a:spcBef>
                <a:spcPct val="0"/>
              </a:spcBef>
              <a:spcAft>
                <a:spcPct val="0"/>
              </a:spcAft>
              <a:defRPr sz="2400">
                <a:solidFill>
                  <a:schemeClr val="tx1"/>
                </a:solidFill>
                <a:latin typeface="Arial" pitchFamily="34" charset="0"/>
                <a:cs typeface="Arial" pitchFamily="34" charset="0"/>
              </a:defRPr>
            </a:lvl6pPr>
            <a:lvl7pPr marL="903061" eaLnBrk="0" fontAlgn="base" hangingPunct="0">
              <a:spcBef>
                <a:spcPct val="0"/>
              </a:spcBef>
              <a:spcAft>
                <a:spcPct val="0"/>
              </a:spcAft>
              <a:defRPr sz="2400">
                <a:solidFill>
                  <a:schemeClr val="tx1"/>
                </a:solidFill>
                <a:latin typeface="Arial" pitchFamily="34" charset="0"/>
                <a:cs typeface="Arial" pitchFamily="34" charset="0"/>
              </a:defRPr>
            </a:lvl7pPr>
            <a:lvl8pPr marL="1354592" eaLnBrk="0" fontAlgn="base" hangingPunct="0">
              <a:spcBef>
                <a:spcPct val="0"/>
              </a:spcBef>
              <a:spcAft>
                <a:spcPct val="0"/>
              </a:spcAft>
              <a:defRPr sz="2400">
                <a:solidFill>
                  <a:schemeClr val="tx1"/>
                </a:solidFill>
                <a:latin typeface="Arial" pitchFamily="34" charset="0"/>
                <a:cs typeface="Arial" pitchFamily="34" charset="0"/>
              </a:defRPr>
            </a:lvl8pPr>
            <a:lvl9pPr marL="1806123"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3C01FE6F-9CD7-4D55-9935-9EC4A8DC3045}" type="slidenum">
              <a:rPr lang="en-US" altLang="en-US" sz="1200">
                <a:latin typeface="Calibri" pitchFamily="34" charset="0"/>
              </a:rPr>
              <a:pPr eaLnBrk="1" hangingPunct="1"/>
              <a:t>7</a:t>
            </a:fld>
            <a:endParaRPr lang="en-US" altLang="en-US"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13 million</a:t>
            </a:r>
            <a:r>
              <a:rPr lang="en-US" altLang="en-US" baseline="0" dirty="0" smtClean="0">
                <a:ea typeface="ＭＳ Ｐゴシック" pitchFamily="34" charset="-128"/>
              </a:rPr>
              <a:t> dollars</a:t>
            </a:r>
          </a:p>
          <a:p>
            <a:pPr eaLnBrk="1" hangingPunct="1">
              <a:lnSpc>
                <a:spcPct val="80000"/>
              </a:lnSpc>
              <a:spcBef>
                <a:spcPct val="0"/>
              </a:spcBef>
              <a:buFont typeface="Arial" pitchFamily="34" charset="0"/>
              <a:buNone/>
            </a:pPr>
            <a:r>
              <a:rPr lang="en-US" altLang="en-US" sz="1200" u="sng" dirty="0" smtClean="0">
                <a:latin typeface="Tw Cen MT" pitchFamily="34" charset="0"/>
                <a:ea typeface="Calibri" pitchFamily="34" charset="0"/>
              </a:rPr>
              <a:t>82 School Based Foster Youth Counselors</a:t>
            </a:r>
            <a:r>
              <a:rPr lang="en-US" altLang="en-US" sz="1200" dirty="0" smtClean="0">
                <a:latin typeface="Tw Cen MT" pitchFamily="34" charset="0"/>
                <a:ea typeface="Calibri" pitchFamily="34" charset="0"/>
              </a:rPr>
              <a:t> are assigned to every school to:</a:t>
            </a:r>
            <a:endParaRPr lang="en-US" altLang="en-US" sz="900" dirty="0" smtClean="0">
              <a:latin typeface="Tw Cen MT" pitchFamily="34" charset="0"/>
              <a:ea typeface="Calibri" pitchFamily="34" charset="0"/>
            </a:endParaRPr>
          </a:p>
          <a:p>
            <a:pPr eaLnBrk="1" hangingPunct="1">
              <a:lnSpc>
                <a:spcPct val="80000"/>
              </a:lnSpc>
              <a:spcBef>
                <a:spcPct val="0"/>
              </a:spcBef>
              <a:buFont typeface="Arial" pitchFamily="34" charset="0"/>
              <a:buNone/>
            </a:pPr>
            <a:endParaRPr lang="en-US" altLang="en-US" sz="900" dirty="0" smtClean="0">
              <a:latin typeface="Tw Cen MT" pitchFamily="34" charset="0"/>
              <a:ea typeface="Calibri" pitchFamily="34" charset="0"/>
            </a:endParaRPr>
          </a:p>
          <a:p>
            <a:pPr eaLnBrk="1" hangingPunct="1">
              <a:lnSpc>
                <a:spcPct val="80000"/>
              </a:lnSpc>
            </a:pPr>
            <a:r>
              <a:rPr lang="en-US" altLang="en-US" sz="1200" dirty="0" smtClean="0">
                <a:latin typeface="Tw Cen MT" pitchFamily="34" charset="0"/>
                <a:ea typeface="Calibri" pitchFamily="34" charset="0"/>
              </a:rPr>
              <a:t>Conduct comprehensive academic assessments</a:t>
            </a:r>
          </a:p>
          <a:p>
            <a:pPr eaLnBrk="1" hangingPunct="1">
              <a:lnSpc>
                <a:spcPct val="80000"/>
              </a:lnSpc>
            </a:pPr>
            <a:endParaRPr lang="en-US" altLang="en-US" sz="1200" dirty="0" smtClean="0">
              <a:latin typeface="Tw Cen MT" pitchFamily="34" charset="0"/>
              <a:ea typeface="Calibri" pitchFamily="34" charset="0"/>
            </a:endParaRPr>
          </a:p>
          <a:p>
            <a:pPr eaLnBrk="1" hangingPunct="1">
              <a:lnSpc>
                <a:spcPct val="80000"/>
              </a:lnSpc>
            </a:pPr>
            <a:r>
              <a:rPr lang="en-US" altLang="en-US" sz="1200" dirty="0" smtClean="0">
                <a:latin typeface="Tw Cen MT" pitchFamily="34" charset="0"/>
                <a:ea typeface="Calibri" pitchFamily="34" charset="0"/>
              </a:rPr>
              <a:t>Provide on-going intensive case management services</a:t>
            </a:r>
          </a:p>
          <a:p>
            <a:pPr eaLnBrk="1" hangingPunct="1">
              <a:lnSpc>
                <a:spcPct val="80000"/>
              </a:lnSpc>
            </a:pPr>
            <a:endParaRPr lang="en-US" altLang="en-US" sz="1200" dirty="0" smtClean="0">
              <a:latin typeface="Tw Cen MT" pitchFamily="34" charset="0"/>
              <a:ea typeface="Calibri" pitchFamily="34" charset="0"/>
            </a:endParaRPr>
          </a:p>
          <a:p>
            <a:pPr eaLnBrk="1" hangingPunct="1">
              <a:lnSpc>
                <a:spcPct val="80000"/>
              </a:lnSpc>
            </a:pPr>
            <a:r>
              <a:rPr lang="en-US" altLang="en-US" sz="1200" dirty="0" smtClean="0">
                <a:latin typeface="Tw Cen MT" pitchFamily="34" charset="0"/>
                <a:ea typeface="Calibri" pitchFamily="34" charset="0"/>
              </a:rPr>
              <a:t>Individual and group counseling</a:t>
            </a:r>
          </a:p>
          <a:p>
            <a:pPr eaLnBrk="1" hangingPunct="1">
              <a:lnSpc>
                <a:spcPct val="80000"/>
              </a:lnSpc>
            </a:pPr>
            <a:endParaRPr lang="en-US" altLang="en-US" sz="1200" dirty="0" smtClean="0">
              <a:latin typeface="Tw Cen MT" pitchFamily="34" charset="0"/>
              <a:ea typeface="Calibri" pitchFamily="34" charset="0"/>
            </a:endParaRPr>
          </a:p>
          <a:p>
            <a:pPr eaLnBrk="1" hangingPunct="1">
              <a:lnSpc>
                <a:spcPct val="80000"/>
              </a:lnSpc>
            </a:pPr>
            <a:r>
              <a:rPr lang="en-US" altLang="en-US" sz="1200" dirty="0" smtClean="0">
                <a:latin typeface="Tw Cen MT" pitchFamily="34" charset="0"/>
                <a:ea typeface="Calibri" pitchFamily="34" charset="0"/>
              </a:rPr>
              <a:t>Collaborate with school site personnel by participating in multi-disciplinary case conferences (i.e. IEP, SST)</a:t>
            </a:r>
          </a:p>
          <a:p>
            <a:pPr defTabSz="914400" fontAlgn="auto">
              <a:lnSpc>
                <a:spcPct val="80000"/>
              </a:lnSpc>
              <a:spcAft>
                <a:spcPts val="0"/>
              </a:spcAft>
            </a:pPr>
            <a:r>
              <a:rPr lang="en-US" altLang="en-US" sz="1200" dirty="0" smtClean="0">
                <a:latin typeface="Tw Cen MT" pitchFamily="34" charset="0"/>
                <a:ea typeface="Calibri" pitchFamily="34" charset="0"/>
              </a:rPr>
              <a:t>Promote school stability</a:t>
            </a:r>
          </a:p>
          <a:p>
            <a:pPr defTabSz="914400" fontAlgn="auto">
              <a:lnSpc>
                <a:spcPct val="80000"/>
              </a:lnSpc>
              <a:spcAft>
                <a:spcPts val="0"/>
              </a:spcAft>
            </a:pPr>
            <a:endParaRPr lang="en-US" altLang="en-US" sz="1200" dirty="0" smtClean="0">
              <a:latin typeface="Tw Cen MT" pitchFamily="34" charset="0"/>
              <a:ea typeface="Calibri" pitchFamily="34" charset="0"/>
            </a:endParaRPr>
          </a:p>
          <a:p>
            <a:pPr defTabSz="914400" fontAlgn="auto">
              <a:lnSpc>
                <a:spcPct val="80000"/>
              </a:lnSpc>
              <a:spcAft>
                <a:spcPts val="0"/>
              </a:spcAft>
            </a:pPr>
            <a:r>
              <a:rPr lang="en-US" altLang="en-US" sz="1200" dirty="0" smtClean="0">
                <a:latin typeface="Tw Cen MT" pitchFamily="34" charset="0"/>
                <a:ea typeface="Calibri" pitchFamily="34" charset="0"/>
              </a:rPr>
              <a:t>Advocate for the educational rights of foster youth</a:t>
            </a:r>
          </a:p>
          <a:p>
            <a:pPr defTabSz="914400" fontAlgn="auto">
              <a:lnSpc>
                <a:spcPct val="80000"/>
              </a:lnSpc>
              <a:spcAft>
                <a:spcPts val="0"/>
              </a:spcAft>
            </a:pPr>
            <a:endParaRPr lang="en-US" altLang="en-US" sz="1200" dirty="0" smtClean="0">
              <a:latin typeface="Tw Cen MT" pitchFamily="34" charset="0"/>
              <a:ea typeface="Calibri" pitchFamily="34" charset="0"/>
            </a:endParaRPr>
          </a:p>
          <a:p>
            <a:pPr defTabSz="914400" fontAlgn="auto">
              <a:lnSpc>
                <a:spcPct val="80000"/>
              </a:lnSpc>
              <a:spcAft>
                <a:spcPts val="0"/>
              </a:spcAft>
            </a:pPr>
            <a:r>
              <a:rPr lang="en-US" altLang="en-US" sz="1200" dirty="0" smtClean="0">
                <a:latin typeface="Tw Cen MT" pitchFamily="34" charset="0"/>
                <a:ea typeface="Calibri" pitchFamily="34" charset="0"/>
              </a:rPr>
              <a:t>Monitor and increase the attendance and graduation rates of foster youth</a:t>
            </a:r>
          </a:p>
          <a:p>
            <a:pPr defTabSz="914400" fontAlgn="auto">
              <a:lnSpc>
                <a:spcPct val="80000"/>
              </a:lnSpc>
              <a:spcAft>
                <a:spcPts val="0"/>
              </a:spcAft>
            </a:pPr>
            <a:endParaRPr lang="en-US" altLang="en-US" sz="1200" dirty="0" smtClean="0">
              <a:latin typeface="Tw Cen MT" pitchFamily="34" charset="0"/>
              <a:ea typeface="Calibri" pitchFamily="34" charset="0"/>
            </a:endParaRPr>
          </a:p>
          <a:p>
            <a:pPr defTabSz="914400" fontAlgn="auto">
              <a:lnSpc>
                <a:spcPct val="80000"/>
              </a:lnSpc>
              <a:spcAft>
                <a:spcPts val="0"/>
              </a:spcAft>
            </a:pPr>
            <a:r>
              <a:rPr lang="en-US" altLang="en-US" sz="1200" dirty="0" smtClean="0">
                <a:latin typeface="Tw Cen MT" pitchFamily="34" charset="0"/>
                <a:ea typeface="Calibri" pitchFamily="34" charset="0"/>
              </a:rPr>
              <a:t>Provide dropout prevention and recovery services </a:t>
            </a:r>
          </a:p>
          <a:p>
            <a:pPr defTabSz="914400" fontAlgn="auto">
              <a:lnSpc>
                <a:spcPct val="80000"/>
              </a:lnSpc>
              <a:spcAft>
                <a:spcPts val="0"/>
              </a:spcAft>
            </a:pPr>
            <a:endParaRPr lang="en-US" altLang="en-US" sz="1200" dirty="0" smtClean="0">
              <a:latin typeface="Tw Cen MT" pitchFamily="34" charset="0"/>
              <a:ea typeface="Calibri" pitchFamily="34" charset="0"/>
            </a:endParaRPr>
          </a:p>
          <a:p>
            <a:pPr defTabSz="914400" fontAlgn="auto">
              <a:lnSpc>
                <a:spcPct val="80000"/>
              </a:lnSpc>
              <a:spcAft>
                <a:spcPts val="0"/>
              </a:spcAft>
            </a:pPr>
            <a:r>
              <a:rPr lang="en-US" altLang="en-US" sz="1200" dirty="0" smtClean="0">
                <a:latin typeface="Tw Cen MT" pitchFamily="34" charset="0"/>
                <a:ea typeface="Calibri" pitchFamily="34" charset="0"/>
              </a:rPr>
              <a:t>Provide transition counseling by encouraging foster youth to participate in the Pathways to College Program</a:t>
            </a:r>
          </a:p>
          <a:p>
            <a:pPr defTabSz="914400" fontAlgn="auto">
              <a:lnSpc>
                <a:spcPct val="80000"/>
              </a:lnSpc>
              <a:spcAft>
                <a:spcPts val="0"/>
              </a:spcAft>
            </a:pPr>
            <a:endParaRPr lang="en-US" altLang="en-US" sz="1200" dirty="0" smtClean="0">
              <a:latin typeface="Tw Cen MT" pitchFamily="34" charset="0"/>
              <a:ea typeface="Calibri" pitchFamily="34" charset="0"/>
            </a:endParaRPr>
          </a:p>
          <a:p>
            <a:pPr defTabSz="914400" fontAlgn="auto">
              <a:lnSpc>
                <a:spcPct val="80000"/>
              </a:lnSpc>
              <a:spcAft>
                <a:spcPts val="0"/>
              </a:spcAft>
            </a:pPr>
            <a:r>
              <a:rPr lang="en-US" altLang="en-US" sz="1200" dirty="0" smtClean="0">
                <a:latin typeface="Tw Cen MT" pitchFamily="34" charset="0"/>
                <a:ea typeface="Calibri" pitchFamily="34" charset="0"/>
              </a:rPr>
              <a:t>Collaborate with District and community partners to coordinate services for foster youth</a:t>
            </a:r>
          </a:p>
          <a:p>
            <a:pPr eaLnBrk="1" hangingPunct="1">
              <a:lnSpc>
                <a:spcPct val="80000"/>
              </a:lnSpc>
            </a:pPr>
            <a:endParaRPr lang="en-US" altLang="en-US" sz="1200" dirty="0" smtClean="0">
              <a:latin typeface="Tw Cen MT" pitchFamily="34" charset="0"/>
              <a:ea typeface="Calibri" pitchFamily="34" charset="0"/>
            </a:endParaRPr>
          </a:p>
          <a:p>
            <a:endParaRPr lang="en-US" altLang="en-US" dirty="0" smtClean="0">
              <a:ea typeface="ＭＳ Ｐゴシック" pitchFamily="34" charset="-128"/>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461372" indent="-37009841"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1531" eaLnBrk="0" fontAlgn="base" hangingPunct="0">
              <a:spcBef>
                <a:spcPct val="0"/>
              </a:spcBef>
              <a:spcAft>
                <a:spcPct val="0"/>
              </a:spcAft>
              <a:defRPr sz="2400">
                <a:solidFill>
                  <a:schemeClr val="tx1"/>
                </a:solidFill>
                <a:latin typeface="Arial" pitchFamily="34" charset="0"/>
                <a:cs typeface="Arial" pitchFamily="34" charset="0"/>
              </a:defRPr>
            </a:lvl6pPr>
            <a:lvl7pPr marL="903061" eaLnBrk="0" fontAlgn="base" hangingPunct="0">
              <a:spcBef>
                <a:spcPct val="0"/>
              </a:spcBef>
              <a:spcAft>
                <a:spcPct val="0"/>
              </a:spcAft>
              <a:defRPr sz="2400">
                <a:solidFill>
                  <a:schemeClr val="tx1"/>
                </a:solidFill>
                <a:latin typeface="Arial" pitchFamily="34" charset="0"/>
                <a:cs typeface="Arial" pitchFamily="34" charset="0"/>
              </a:defRPr>
            </a:lvl7pPr>
            <a:lvl8pPr marL="1354592" eaLnBrk="0" fontAlgn="base" hangingPunct="0">
              <a:spcBef>
                <a:spcPct val="0"/>
              </a:spcBef>
              <a:spcAft>
                <a:spcPct val="0"/>
              </a:spcAft>
              <a:defRPr sz="2400">
                <a:solidFill>
                  <a:schemeClr val="tx1"/>
                </a:solidFill>
                <a:latin typeface="Arial" pitchFamily="34" charset="0"/>
                <a:cs typeface="Arial" pitchFamily="34" charset="0"/>
              </a:defRPr>
            </a:lvl8pPr>
            <a:lvl9pPr marL="1806123"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3C01FE6F-9CD7-4D55-9935-9EC4A8DC3045}" type="slidenum">
              <a:rPr lang="en-US" altLang="en-US" sz="1200">
                <a:latin typeface="Calibri" pitchFamily="34" charset="0"/>
              </a:rPr>
              <a:pPr eaLnBrk="1" hangingPunct="1"/>
              <a:t>8</a:t>
            </a:fld>
            <a:endParaRPr lang="en-US" altLang="en-US"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9</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62F4745C-8438-634E-BBCF-CAE728BA2D08}" type="datetime1">
              <a:rPr lang="en-US" altLang="en-US" smtClean="0"/>
              <a:pPr>
                <a:defRPr/>
              </a:pPr>
              <a:t>2/20/2017</a:t>
            </a:fld>
            <a:endParaRPr lang="en-US" alt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CC5A1F67-BEAF-4299-97F9-6971C6C0DEBB}" type="slidenum">
              <a:rPr lang="en-US" altLang="en-US" smtClean="0"/>
              <a:pPr>
                <a:defRPr/>
              </a:pPr>
              <a:t>‹#›</a:t>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86DD84C-C58F-2B4E-BBCC-297A5E7D87F1}" type="datetime1">
              <a:rPr lang="en-US" altLang="en-US" smtClean="0"/>
              <a:pPr>
                <a:defRPr/>
              </a:pPr>
              <a:t>2/20/2017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A92A3C4-064E-45F9-977E-F7BB5790DAA9}" type="slidenum">
              <a:rPr lang="en-US" altLang="en-US" smtClean="0"/>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fld id="{BC80B4E1-18BC-0A42-9788-ED69F8889EC3}" type="datetime1">
              <a:rPr lang="en-US" altLang="en-US" smtClean="0"/>
              <a:pPr>
                <a:defRPr/>
              </a:pPr>
              <a:t>2/20/2017</a:t>
            </a:fld>
            <a:endParaRPr lang="en-US" altLang="en-US" dirty="0"/>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2A282D24-3167-4837-948A-A6DE6199B2D3}" type="slidenum">
              <a:rPr lang="en-US" altLang="en-US" smtClean="0"/>
              <a:pPr>
                <a:defRPr/>
              </a:pPr>
              <a:t>‹#›</a:t>
            </a:fld>
            <a:endParaRPr lang="en-US"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fld id="{C6663471-0CE5-9C4C-96A5-17C65A1C069E}" type="datetime1">
              <a:rPr lang="en-US" altLang="en-US" smtClean="0"/>
              <a:pPr>
                <a:defRPr/>
              </a:pPr>
              <a:t>2/20/2017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219B7F44-CEE5-4383-8272-6F6B36845757}" type="slidenum">
              <a:rPr lang="en-US" altLang="en-US" smtClean="0"/>
              <a:pPr>
                <a:defRPr/>
              </a:pPr>
              <a:t>‹#›</a:t>
            </a:fld>
            <a:endParaRPr lang="en-US" alt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928A973D-7806-E34B-B538-25808D4FD5F2}" type="datetime1">
              <a:rPr lang="en-US" altLang="en-US" smtClean="0"/>
              <a:pPr>
                <a:defRPr/>
              </a:pPr>
              <a:t>2/20/2017</a:t>
            </a:fld>
            <a:endParaRPr lang="en-US" alt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0E9EFF79-A4F2-4EB5-B130-1166E88C3364}" type="slidenum">
              <a:rPr lang="en-US" altLang="en-US" smtClean="0"/>
              <a:pPr>
                <a:defRPr/>
              </a:pPr>
              <a:t>‹#›</a:t>
            </a:fld>
            <a:endParaRPr lang="en-US" altLang="en-US" dirty="0"/>
          </a:p>
        </p:txBody>
      </p:sp>
      <p:sp>
        <p:nvSpPr>
          <p:cNvPr id="14" name="Footer Placeholder 13"/>
          <p:cNvSpPr>
            <a:spLocks noGrp="1"/>
          </p:cNvSpPr>
          <p:nvPr>
            <p:ph type="ftr" sz="quarter" idx="12"/>
          </p:nvPr>
        </p:nvSpPr>
        <p:spPr/>
        <p:txBody>
          <a:body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pPr>
              <a:defRPr/>
            </a:pPr>
            <a:fld id="{CA0A31EB-660F-4343-8026-5BE186FA99C4}" type="datetime1">
              <a:rPr lang="en-US" altLang="en-US" smtClean="0"/>
              <a:pPr>
                <a:defRPr/>
              </a:pPr>
              <a:t>2/20/2017</a:t>
            </a:fld>
            <a:endParaRPr lang="en-US" altLang="en-US" dirty="0"/>
          </a:p>
        </p:txBody>
      </p:sp>
      <p:sp>
        <p:nvSpPr>
          <p:cNvPr id="10" name="Slide Number Placeholder 9"/>
          <p:cNvSpPr>
            <a:spLocks noGrp="1"/>
          </p:cNvSpPr>
          <p:nvPr>
            <p:ph type="sldNum" sz="quarter" idx="16"/>
          </p:nvPr>
        </p:nvSpPr>
        <p:spPr/>
        <p:txBody>
          <a:bodyPr rtlCol="0"/>
          <a:lstStyle/>
          <a:p>
            <a:pPr>
              <a:defRPr/>
            </a:pPr>
            <a:fld id="{94469837-062C-4401-A658-DA7F8FAA3415}" type="slidenum">
              <a:rPr lang="en-US" altLang="en-US" smtClean="0"/>
              <a:pPr>
                <a:defRPr/>
              </a:pPr>
              <a:t>‹#›</a:t>
            </a:fld>
            <a:endParaRPr lang="en-US" altLang="en-US" dirty="0"/>
          </a:p>
        </p:txBody>
      </p:sp>
      <p:sp>
        <p:nvSpPr>
          <p:cNvPr id="12" name="Footer Placeholder 11"/>
          <p:cNvSpPr>
            <a:spLocks noGrp="1"/>
          </p:cNvSpPr>
          <p:nvPr>
            <p:ph type="ftr" sz="quarter" idx="17"/>
          </p:nvPr>
        </p:nvSpPr>
        <p:spPr/>
        <p:txBody>
          <a:bodyPr rtlCol="0"/>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pPr>
              <a:defRPr/>
            </a:pPr>
            <a:fld id="{ED3B2EB0-0904-A94D-ADCA-3030F0982E58}" type="datetime1">
              <a:rPr lang="en-US" altLang="en-US" smtClean="0"/>
              <a:pPr>
                <a:defRPr/>
              </a:pPr>
              <a:t>2/20/2017</a:t>
            </a:fld>
            <a:endParaRPr lang="en-US" altLang="en-US" dirty="0"/>
          </a:p>
        </p:txBody>
      </p:sp>
      <p:sp>
        <p:nvSpPr>
          <p:cNvPr id="12" name="Slide Number Placeholder 11"/>
          <p:cNvSpPr>
            <a:spLocks noGrp="1"/>
          </p:cNvSpPr>
          <p:nvPr>
            <p:ph type="sldNum" sz="quarter" idx="16"/>
          </p:nvPr>
        </p:nvSpPr>
        <p:spPr/>
        <p:txBody>
          <a:bodyPr rtlCol="0"/>
          <a:lstStyle/>
          <a:p>
            <a:pPr>
              <a:defRPr/>
            </a:pPr>
            <a:fld id="{84911338-0374-4629-B388-5052969DB4BA}" type="slidenum">
              <a:rPr lang="en-US" altLang="en-US" smtClean="0"/>
              <a:pPr>
                <a:defRPr/>
              </a:pPr>
              <a:t>‹#›</a:t>
            </a:fld>
            <a:endParaRPr lang="en-US" altLang="en-US" dirty="0"/>
          </a:p>
        </p:txBody>
      </p:sp>
      <p:sp>
        <p:nvSpPr>
          <p:cNvPr id="14" name="Footer Placeholder 13"/>
          <p:cNvSpPr>
            <a:spLocks noGrp="1"/>
          </p:cNvSpPr>
          <p:nvPr>
            <p:ph type="ftr" sz="quarter" idx="17"/>
          </p:nvPr>
        </p:nvSpPr>
        <p:spPr/>
        <p:txBody>
          <a:bodyPr rtlCol="0"/>
          <a:lstStyle/>
          <a:p>
            <a:pPr>
              <a:defRPr/>
            </a:pPr>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C8FC2CC3-E189-0B4F-BC3F-872326148E8E}" type="datetime1">
              <a:rPr lang="en-US" altLang="en-US" smtClean="0"/>
              <a:pPr>
                <a:defRPr/>
              </a:pPr>
              <a:t>2/20/2017</a:t>
            </a:fld>
            <a:endParaRPr lang="en-US" alt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5844A17A-03DF-4748-9EC7-B672F349A55C}" type="slidenum">
              <a:rPr lang="en-US" altLang="en-US" smtClean="0"/>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F5FDE4B-5958-0A4F-B238-AEADD3539A81}" type="datetime1">
              <a:rPr lang="en-US" altLang="en-US" smtClean="0"/>
              <a:pPr>
                <a:defRPr/>
              </a:pPr>
              <a:t>2/20/2017</a:t>
            </a:fld>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A0CFDE39-CCC5-495D-9557-2103E2FF8E84}" type="slidenum">
              <a:rPr lang="en-US" altLang="en-US" smtClean="0"/>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4684BA42-645C-EB43-BC74-F135D50FE3DC}" type="datetime1">
              <a:rPr lang="en-US" altLang="en-US" smtClean="0"/>
              <a:pPr>
                <a:defRPr/>
              </a:pPr>
              <a:t>2/20/2017</a:t>
            </a:fld>
            <a:endParaRPr lang="en-US" alt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91704CA9-5ACD-4DA8-B526-B671EFFCC290}" type="slidenum">
              <a:rPr lang="en-US" altLang="en-US" smtClean="0"/>
              <a:pPr>
                <a:defRPr/>
              </a:pPr>
              <a:t>‹#›</a:t>
            </a:fld>
            <a:endParaRPr lang="en-US" alt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pPr>
              <a:defRPr/>
            </a:pPr>
            <a:fld id="{C4F38107-3F03-5F41-BF1F-FE27B358C07F}" type="datetime1">
              <a:rPr lang="en-US" altLang="en-US" smtClean="0"/>
              <a:pPr>
                <a:defRPr/>
              </a:pPr>
              <a:t>2/20/2017</a:t>
            </a:fld>
            <a:endParaRPr lang="en-US" alt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D1C43E80-7214-4827-9DE5-E42B5B20A6A2}" type="slidenum">
              <a:rPr lang="en-US" altLang="en-US" smtClean="0"/>
              <a:pPr>
                <a:defRPr/>
              </a:pPr>
              <a:t>‹#›</a:t>
            </a:fld>
            <a:endParaRPr lang="en-US" altLang="en-US" dirty="0"/>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587CC6BF-7827-C849-AA7E-BF5B3B06C0BF}" type="datetime1">
              <a:rPr lang="en-US" altLang="en-US" smtClean="0"/>
              <a:pPr>
                <a:defRPr/>
              </a:pPr>
              <a:t>2/20/2017</a:t>
            </a:fld>
            <a:endParaRPr lang="en-US" alt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3A58BDE0-6A66-4F87-A32E-074463CF7366}" type="slidenum">
              <a:rPr lang="en-US" altLang="en-US" smtClean="0"/>
              <a:pPr>
                <a:defRPr/>
              </a:pPr>
              <a:t>‹#›</a:t>
            </a:fld>
            <a:endParaRPr lang="en-US" altLang="en-US" dirty="0"/>
          </a:p>
        </p:txBody>
      </p:sp>
      <p:sp>
        <p:nvSpPr>
          <p:cNvPr id="2" name="Rectangle 1"/>
          <p:cNvSpPr/>
          <p:nvPr userDrawn="1"/>
        </p:nvSpPr>
        <p:spPr>
          <a:xfrm>
            <a:off x="6837209" y="43934"/>
            <a:ext cx="2306791" cy="369332"/>
          </a:xfrm>
          <a:prstGeom prst="rect">
            <a:avLst/>
          </a:prstGeom>
        </p:spPr>
        <p:txBody>
          <a:bodyPr wrap="none">
            <a:spAutoFit/>
          </a:bodyPr>
          <a:lstStyle/>
          <a:p>
            <a:r>
              <a:rPr lang="es-CO" b="1" dirty="0" smtClean="0">
                <a:solidFill>
                  <a:schemeClr val="accent1">
                    <a:lumMod val="50000"/>
                  </a:schemeClr>
                </a:solidFill>
              </a:rPr>
              <a:t>Borrador y Confidencial</a:t>
            </a:r>
            <a:endParaRPr lang="es-CO"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pic>
        <p:nvPicPr>
          <p:cNvPr id="2050"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322" y="133245"/>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Content Placeholder 1"/>
          <p:cNvSpPr>
            <a:spLocks noGrp="1"/>
          </p:cNvSpPr>
          <p:nvPr>
            <p:ph type="subTitle" idx="1"/>
          </p:nvPr>
        </p:nvSpPr>
        <p:spPr>
          <a:xfrm>
            <a:off x="2392802" y="6050037"/>
            <a:ext cx="6705600" cy="685800"/>
          </a:xfrm>
        </p:spPr>
        <p:txBody>
          <a:bodyPr>
            <a:normAutofit fontScale="62500" lnSpcReduction="20000"/>
          </a:bodyPr>
          <a:lstStyle/>
          <a:p>
            <a:pPr marL="0" indent="0" algn="ctr" eaLnBrk="1" hangingPunct="1">
              <a:buFont typeface="Arial" charset="0"/>
              <a:buNone/>
            </a:pPr>
            <a:endParaRPr lang="es-CO" altLang="en-US" b="1" dirty="0" smtClean="0"/>
          </a:p>
          <a:p>
            <a:pPr marL="0" indent="0" algn="ctr" eaLnBrk="1" hangingPunct="1">
              <a:buFont typeface="Arial" charset="0"/>
              <a:buNone/>
            </a:pPr>
            <a:r>
              <a:rPr lang="es-CO" altLang="en-US" sz="3800" b="1" dirty="0" smtClean="0"/>
              <a:t>Reunión de DELAC-16 de febrero de 2015</a:t>
            </a:r>
          </a:p>
          <a:p>
            <a:pPr marL="0" indent="0" algn="ctr" eaLnBrk="1" hangingPunct="1">
              <a:buNone/>
            </a:pPr>
            <a:endParaRPr lang="es-CO" altLang="en-US" dirty="0" smtClean="0"/>
          </a:p>
        </p:txBody>
      </p:sp>
      <p:sp>
        <p:nvSpPr>
          <p:cNvPr id="7" name="Title 1"/>
          <p:cNvSpPr>
            <a:spLocks noGrp="1"/>
          </p:cNvSpPr>
          <p:nvPr>
            <p:ph type="ctrTitle"/>
          </p:nvPr>
        </p:nvSpPr>
        <p:spPr>
          <a:xfrm>
            <a:off x="576775" y="1653247"/>
            <a:ext cx="7962314" cy="3440282"/>
          </a:xfrm>
        </p:spPr>
        <p:txBody>
          <a:bodyPr>
            <a:normAutofit/>
          </a:bodyPr>
          <a:lstStyle/>
          <a:p>
            <a:pPr algn="ctr"/>
            <a:r>
              <a:rPr lang="es-CO" sz="3100" b="1" dirty="0" smtClean="0">
                <a:solidFill>
                  <a:schemeClr val="accent1">
                    <a:lumMod val="50000"/>
                  </a:schemeClr>
                </a:solidFill>
              </a:rPr>
              <a:t>PROGRAMA de logro para los NIÑOS EN ADOPCIÓN TEMPORAL</a:t>
            </a:r>
            <a:r>
              <a:t/>
            </a:r>
            <a:br/>
            <a:r>
              <a:t/>
            </a:r>
            <a:br/>
            <a:r>
              <a:rPr lang="es-CO" sz="2800" b="1" dirty="0" smtClean="0">
                <a:solidFill>
                  <a:schemeClr val="accent1">
                    <a:lumMod val="50000"/>
                  </a:schemeClr>
                </a:solidFill>
              </a:rPr>
              <a:t>LCAP-Actualización de Programas y Metas</a:t>
            </a:r>
            <a:endParaRPr lang="es-CO" sz="2800" b="1" u="sng" dirty="0">
              <a:solidFill>
                <a:schemeClr val="accent1">
                  <a:lumMod val="50000"/>
                </a:schemeClr>
              </a:solidFill>
            </a:endParaRPr>
          </a:p>
        </p:txBody>
      </p:sp>
      <p:sp>
        <p:nvSpPr>
          <p:cNvPr id="5" name="Rectangle 4"/>
          <p:cNvSpPr/>
          <p:nvPr/>
        </p:nvSpPr>
        <p:spPr>
          <a:xfrm>
            <a:off x="6762850" y="120015"/>
            <a:ext cx="2335552" cy="29307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457200" y="2590800"/>
          <a:ext cx="8153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txBox="1">
            <a:spLocks/>
          </p:cNvSpPr>
          <p:nvPr/>
        </p:nvSpPr>
        <p:spPr bwMode="auto">
          <a:xfrm>
            <a:off x="533400" y="15240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19088" marR="0" lvl="0" indent="-319088" algn="l" defTabSz="914400" rtl="0" eaLnBrk="0" fontAlgn="base" latinLnBrk="0" hangingPunct="0">
              <a:lnSpc>
                <a:spcPct val="100000"/>
              </a:lnSpc>
              <a:spcBef>
                <a:spcPct val="0"/>
              </a:spcBef>
              <a:spcAft>
                <a:spcPct val="0"/>
              </a:spcAft>
              <a:buClr>
                <a:schemeClr val="accent2"/>
              </a:buClr>
              <a:buSzPct val="100000"/>
              <a:buFont typeface="Arial" pitchFamily="34" charset="0"/>
              <a:buNone/>
              <a:tabLst/>
              <a:defRPr/>
            </a:pPr>
            <a:r>
              <a:rPr kumimoji="0" lang="es-CO" altLang="en-US" sz="2000" b="0" i="0" u="none" strike="noStrike" kern="1200" cap="none" spc="0" normalizeH="0" baseline="0" noProof="0" dirty="0" smtClean="0">
                <a:ln>
                  <a:noFill/>
                </a:ln>
                <a:solidFill>
                  <a:schemeClr val="tx1"/>
                </a:solidFill>
                <a:effectLst/>
                <a:uLnTx/>
                <a:uFillTx/>
                <a:latin typeface="Tw Cen MT" pitchFamily="34" charset="0"/>
              </a:rPr>
              <a:t>Se espera que se realicen evaluaciones académicas integrales e </a:t>
            </a:r>
          </a:p>
          <a:p>
            <a:pPr marL="319088" marR="0" lvl="0" indent="-319088" algn="l" defTabSz="914400" rtl="0" eaLnBrk="0" fontAlgn="base" latinLnBrk="0" hangingPunct="0">
              <a:lnSpc>
                <a:spcPct val="100000"/>
              </a:lnSpc>
              <a:spcBef>
                <a:spcPct val="0"/>
              </a:spcBef>
              <a:spcAft>
                <a:spcPct val="0"/>
              </a:spcAft>
              <a:buClr>
                <a:schemeClr val="accent2"/>
              </a:buClr>
              <a:buSzPct val="100000"/>
              <a:buFont typeface="Arial" pitchFamily="34" charset="0"/>
              <a:buNone/>
              <a:tabLst/>
              <a:defRPr/>
            </a:pPr>
            <a:r>
              <a:rPr kumimoji="0" lang="es-CO" altLang="en-US" sz="2000" b="0" i="0" u="none" strike="noStrike" kern="1200" cap="none" spc="0" normalizeH="0" baseline="0" noProof="0" dirty="0" smtClean="0">
                <a:ln>
                  <a:noFill/>
                </a:ln>
                <a:solidFill>
                  <a:schemeClr val="tx1"/>
                </a:solidFill>
                <a:effectLst/>
                <a:uLnTx/>
                <a:uFillTx/>
                <a:latin typeface="Tw Cen MT" pitchFamily="34" charset="0"/>
              </a:rPr>
              <a:t>que los consejeros implementen intervenciones para el Logro de los Jóvenes en Adopción Temporal</a:t>
            </a:r>
          </a:p>
          <a:p>
            <a:pPr marL="319088" marR="0" lvl="0" indent="-319088" algn="l" defTabSz="914400" rtl="0" eaLnBrk="0" fontAlgn="base" latinLnBrk="0" hangingPunct="0">
              <a:lnSpc>
                <a:spcPct val="100000"/>
              </a:lnSpc>
              <a:spcBef>
                <a:spcPct val="0"/>
              </a:spcBef>
              <a:spcAft>
                <a:spcPct val="0"/>
              </a:spcAft>
              <a:buClr>
                <a:schemeClr val="accent2"/>
              </a:buClr>
              <a:buSzPct val="100000"/>
              <a:buFont typeface="Arial" pitchFamily="34" charset="0"/>
              <a:buNone/>
              <a:tabLst/>
              <a:defRPr/>
            </a:pPr>
            <a:r>
              <a:rPr kumimoji="0" lang="es-CO" altLang="en-US" sz="2000" b="0" i="0" u="none" strike="noStrike" kern="1200" cap="none" spc="0" normalizeH="0" baseline="0" noProof="0" dirty="0" smtClean="0">
                <a:ln>
                  <a:noFill/>
                </a:ln>
                <a:solidFill>
                  <a:schemeClr val="tx1"/>
                </a:solidFill>
                <a:effectLst/>
                <a:uLnTx/>
                <a:uFillTx/>
                <a:latin typeface="Tw Cen MT" pitchFamily="34" charset="0"/>
              </a:rPr>
              <a:t>El programa estará en vigor para:</a:t>
            </a:r>
          </a:p>
        </p:txBody>
      </p:sp>
      <p:sp>
        <p:nvSpPr>
          <p:cNvPr id="6" name="Rectangle 5"/>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0558" y="45477"/>
            <a:ext cx="9002889" cy="1248142"/>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914400" fontAlgn="auto">
              <a:spcAft>
                <a:spcPts val="0"/>
              </a:spcAft>
            </a:pPr>
            <a:r>
              <a:rPr lang="es-CO" sz="3000" b="1" smtClean="0"/>
              <a:t>Resultados Previstos</a:t>
            </a:r>
            <a:endParaRPr lang="es-CO" sz="3000" b="1" dirty="0"/>
          </a:p>
        </p:txBody>
      </p:sp>
      <p:pic>
        <p:nvPicPr>
          <p:cNvPr id="9" name="Picture 2" descr="http://1.bp.blogspot.com/-w3XJWOzGI04/TbdquabyEAI/AAAAAAAAFGw/kdX58bSb7Bk/s1600/LAUSD-Log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925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0557" y="45477"/>
            <a:ext cx="7783964" cy="1248142"/>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914400" fontAlgn="auto">
              <a:spcAft>
                <a:spcPts val="0"/>
              </a:spcAft>
            </a:pPr>
            <a:r>
              <a:rPr lang="es-CO" sz="3000" b="1" dirty="0" smtClean="0"/>
              <a:t>Índices de asistencia para los niños en adopción temporal </a:t>
            </a:r>
          </a:p>
          <a:p>
            <a:pPr algn="ctr" defTabSz="914400" fontAlgn="auto">
              <a:spcAft>
                <a:spcPts val="0"/>
              </a:spcAft>
            </a:pPr>
            <a:r>
              <a:rPr lang="es-CO" sz="3000" b="1" dirty="0" smtClean="0"/>
              <a:t>2014 - 2016</a:t>
            </a:r>
            <a:endParaRPr lang="es-CO" sz="3000" b="1" dirty="0"/>
          </a:p>
        </p:txBody>
      </p:sp>
      <p:pic>
        <p:nvPicPr>
          <p:cNvPr id="9"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Content Placeholder 7"/>
          <p:cNvGraphicFramePr>
            <a:graphicFrameLocks noGrp="1"/>
          </p:cNvGraphicFramePr>
          <p:nvPr>
            <p:ph sz="quarter" idx="1"/>
            <p:extLst>
              <p:ext uri="{D42A27DB-BD31-4B8C-83A1-F6EECF244321}">
                <p14:modId xmlns:p14="http://schemas.microsoft.com/office/powerpoint/2010/main" val="4268354621"/>
              </p:ext>
            </p:extLst>
          </p:nvPr>
        </p:nvGraphicFramePr>
        <p:xfrm>
          <a:off x="76200" y="1620297"/>
          <a:ext cx="8991600" cy="2978342"/>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4400"/>
            <a:ext cx="9144000" cy="1464059"/>
          </a:xfrm>
          <a:prstGeom prst="rect">
            <a:avLst/>
          </a:prstGeom>
        </p:spPr>
      </p:pic>
    </p:spTree>
    <p:extLst>
      <p:ext uri="{BB962C8B-B14F-4D97-AF65-F5344CB8AC3E}">
        <p14:creationId xmlns:p14="http://schemas.microsoft.com/office/powerpoint/2010/main" val="1989129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12</a:t>
            </a:fld>
            <a:endParaRPr lang="es-CO" altLang="en-US" sz="1200" dirty="0" smtClean="0">
              <a:solidFill>
                <a:srgbClr val="FFFFFF"/>
              </a:solidFill>
            </a:endParaRPr>
          </a:p>
        </p:txBody>
      </p:sp>
      <p:sp>
        <p:nvSpPr>
          <p:cNvPr id="8" name="Title 1"/>
          <p:cNvSpPr>
            <a:spLocks noGrp="1"/>
          </p:cNvSpPr>
          <p:nvPr>
            <p:ph type="title"/>
          </p:nvPr>
        </p:nvSpPr>
        <p:spPr>
          <a:xfrm>
            <a:off x="-70558" y="45477"/>
            <a:ext cx="9002889" cy="1248142"/>
          </a:xfrm>
        </p:spPr>
        <p:txBody>
          <a:bodyPr>
            <a:noAutofit/>
          </a:bodyPr>
          <a:lstStyle/>
          <a:p>
            <a:pPr algn="ctr"/>
            <a:r>
              <a:rPr lang="es-CO" sz="3000" b="1" dirty="0" smtClean="0"/>
              <a:t>Consideraciones</a:t>
            </a:r>
            <a:endParaRPr lang="es-CO" sz="3000" b="1" dirty="0"/>
          </a:p>
        </p:txBody>
      </p:sp>
      <p:sp>
        <p:nvSpPr>
          <p:cNvPr id="7" name="Content Placeholder 2"/>
          <p:cNvSpPr>
            <a:spLocks noGrp="1"/>
          </p:cNvSpPr>
          <p:nvPr>
            <p:ph sz="quarter" idx="1"/>
          </p:nvPr>
        </p:nvSpPr>
        <p:spPr>
          <a:xfrm>
            <a:off x="457200" y="1143000"/>
            <a:ext cx="8153400" cy="4495800"/>
          </a:xfrm>
        </p:spPr>
        <p:txBody>
          <a:bodyPr/>
          <a:lstStyle/>
          <a:p>
            <a:pPr eaLnBrk="1" hangingPunct="1">
              <a:buFont typeface="Wingdings" pitchFamily="2" charset="2"/>
              <a:buNone/>
            </a:pPr>
            <a:endParaRPr lang="es-CO" altLang="en-US" sz="2000" dirty="0" smtClean="0">
              <a:latin typeface="Tw Cen MT" pitchFamily="34" charset="0"/>
              <a:ea typeface="Calibri" pitchFamily="34" charset="0"/>
            </a:endParaRPr>
          </a:p>
          <a:p>
            <a:pPr eaLnBrk="1" hangingPunct="1">
              <a:buFont typeface="Wingdings" pitchFamily="2" charset="2"/>
              <a:buNone/>
            </a:pPr>
            <a:r>
              <a:rPr lang="es-CO" altLang="en-US" sz="2400" b="1" dirty="0" smtClean="0"/>
              <a:t>Algunas barreras que se identifican para el éxito escolar son:</a:t>
            </a:r>
          </a:p>
          <a:p>
            <a:pPr eaLnBrk="1" hangingPunct="1">
              <a:buFont typeface="Wingdings" pitchFamily="2" charset="2"/>
              <a:buNone/>
            </a:pPr>
            <a:endParaRPr lang="es-CO" altLang="en-US" sz="1200" dirty="0" smtClean="0">
              <a:ea typeface="Calibri" pitchFamily="34" charset="0"/>
            </a:endParaRPr>
          </a:p>
          <a:p>
            <a:pPr eaLnBrk="1" hangingPunct="1"/>
            <a:r>
              <a:rPr lang="es-CO" altLang="en-US" sz="2000" dirty="0" smtClean="0"/>
              <a:t>Ser removidos del hogar y comunidades</a:t>
            </a:r>
          </a:p>
          <a:p>
            <a:pPr eaLnBrk="1" hangingPunct="1"/>
            <a:r>
              <a:rPr lang="es-CO" altLang="en-US" sz="2000" dirty="0" smtClean="0"/>
              <a:t>Separación de hermanos</a:t>
            </a:r>
          </a:p>
          <a:p>
            <a:pPr eaLnBrk="1" hangingPunct="1"/>
            <a:r>
              <a:rPr lang="es-CO" altLang="en-US" sz="2000" dirty="0" smtClean="0"/>
              <a:t>Cambios frecuentes e imprevistos de hogar y escuela</a:t>
            </a:r>
          </a:p>
          <a:p>
            <a:pPr eaLnBrk="1" hangingPunct="1"/>
            <a:r>
              <a:rPr lang="es-CO" altLang="en-US" sz="2000" dirty="0" smtClean="0"/>
              <a:t>El involucramiento del Departamento de Servicios para Niños y Familias (DCFS, por sus siglas en inglés) y el sistema tribunal en todos los aspectos de sus vidas</a:t>
            </a:r>
          </a:p>
          <a:p>
            <a:pPr marL="0" indent="0" eaLnBrk="1" hangingPunct="1">
              <a:buNone/>
            </a:pPr>
            <a:endParaRPr lang="es-CO" altLang="en-US" dirty="0" smtClean="0">
              <a:ea typeface="Calibri"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4495800"/>
            <a:ext cx="4953000" cy="2057400"/>
          </a:xfrm>
          <a:prstGeom prst="rect">
            <a:avLst/>
          </a:prstGeom>
        </p:spPr>
      </p:pic>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13</a:t>
            </a:fld>
            <a:endParaRPr lang="es-CO" altLang="en-US" sz="1200" dirty="0" smtClean="0">
              <a:solidFill>
                <a:srgbClr val="FFFFFF"/>
              </a:solidFill>
            </a:endParaRPr>
          </a:p>
        </p:txBody>
      </p:sp>
      <p:sp>
        <p:nvSpPr>
          <p:cNvPr id="8" name="Title 1"/>
          <p:cNvSpPr>
            <a:spLocks noGrp="1"/>
          </p:cNvSpPr>
          <p:nvPr>
            <p:ph type="title"/>
          </p:nvPr>
        </p:nvSpPr>
        <p:spPr>
          <a:xfrm>
            <a:off x="-70558" y="45477"/>
            <a:ext cx="9002889" cy="1248142"/>
          </a:xfrm>
        </p:spPr>
        <p:txBody>
          <a:bodyPr>
            <a:noAutofit/>
          </a:bodyPr>
          <a:lstStyle/>
          <a:p>
            <a:pPr algn="ctr"/>
            <a:r>
              <a:rPr lang="es-CO" sz="3000" b="1" dirty="0" smtClean="0"/>
              <a:t>Puntos importantes del programa</a:t>
            </a:r>
            <a:endParaRPr lang="es-CO" sz="3000" b="1" dirty="0"/>
          </a:p>
        </p:txBody>
      </p:sp>
      <p:sp>
        <p:nvSpPr>
          <p:cNvPr id="7" name="Content Placeholder 2"/>
          <p:cNvSpPr>
            <a:spLocks noGrp="1"/>
          </p:cNvSpPr>
          <p:nvPr>
            <p:ph sz="quarter" idx="1"/>
          </p:nvPr>
        </p:nvSpPr>
        <p:spPr>
          <a:xfrm>
            <a:off x="180917" y="1530606"/>
            <a:ext cx="8686800" cy="5105400"/>
          </a:xfrm>
        </p:spPr>
        <p:txBody>
          <a:bodyPr>
            <a:normAutofit/>
          </a:bodyPr>
          <a:lstStyle/>
          <a:p>
            <a:r>
              <a:rPr lang="es-CO" sz="1800" b="1" dirty="0">
                <a:solidFill>
                  <a:schemeClr val="accent2">
                    <a:lumMod val="75000"/>
                  </a:schemeClr>
                </a:solidFill>
              </a:rPr>
              <a:t>CONSEJO DE LIDERAZGO DE NIÑOS EN ADOPCIÓN TEMPORAL(FYLC, por sus siglas en inglés)</a:t>
            </a:r>
          </a:p>
          <a:p>
            <a:r>
              <a:rPr lang="es-CO" sz="1800" b="1" dirty="0">
                <a:solidFill>
                  <a:schemeClr val="accent2">
                    <a:lumMod val="75000"/>
                  </a:schemeClr>
                </a:solidFill>
              </a:rPr>
              <a:t>CAMPAMENTO PARA LOS NIÑOS EN ADOPCIÓN TEMPORAL (VERANO, INVIERNO Y PRIMAVERA)</a:t>
            </a:r>
          </a:p>
          <a:p>
            <a:r>
              <a:rPr lang="es-CO" sz="1800" b="1" dirty="0">
                <a:solidFill>
                  <a:schemeClr val="accent2">
                    <a:lumMod val="75000"/>
                  </a:schemeClr>
                </a:solidFill>
              </a:rPr>
              <a:t>CAMINOS PARA LA CELEBRACIÓN UNIVERSITARIA </a:t>
            </a:r>
            <a:endParaRPr lang="es-CO" sz="1800" b="1" dirty="0" smtClean="0">
              <a:solidFill>
                <a:schemeClr val="accent2">
                  <a:lumMod val="75000"/>
                </a:schemeClr>
              </a:solidFill>
            </a:endParaRPr>
          </a:p>
          <a:p>
            <a:r>
              <a:rPr lang="es-CO" sz="1800" b="1" dirty="0" smtClean="0">
                <a:solidFill>
                  <a:schemeClr val="accent2">
                    <a:lumMod val="75000"/>
                  </a:schemeClr>
                </a:solidFill>
              </a:rPr>
              <a:t>DÍA DE EXPERIENCIA PARA LOS NIÑOS EN ADOPACIÓN TEMPORAL</a:t>
            </a:r>
            <a:endParaRPr lang="es-CO" sz="1800" b="1" dirty="0">
              <a:solidFill>
                <a:schemeClr val="accent2">
                  <a:lumMod val="75000"/>
                </a:schemeClr>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917" y="3449241"/>
            <a:ext cx="5381683" cy="3111285"/>
          </a:xfrm>
          <a:prstGeom prst="rect">
            <a:avLst/>
          </a:prstGeom>
          <a:ln>
            <a:noFill/>
          </a:ln>
          <a:effectLst>
            <a:softEdge rad="11250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5488" y="3449241"/>
            <a:ext cx="3030560" cy="3111285"/>
          </a:xfrm>
          <a:prstGeom prst="rect">
            <a:avLst/>
          </a:prstGeom>
          <a:ln w="38100">
            <a:solidFill>
              <a:schemeClr val="accent1">
                <a:lumMod val="75000"/>
              </a:schemeClr>
            </a:solidFill>
          </a:ln>
        </p:spPr>
      </p:pic>
    </p:spTree>
    <p:extLst>
      <p:ext uri="{BB962C8B-B14F-4D97-AF65-F5344CB8AC3E}">
        <p14:creationId xmlns:p14="http://schemas.microsoft.com/office/powerpoint/2010/main" val="400305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14</a:t>
            </a:fld>
            <a:endParaRPr lang="es-CO" altLang="en-US" sz="1200" dirty="0" smtClean="0">
              <a:solidFill>
                <a:srgbClr val="FFFFFF"/>
              </a:solidFill>
            </a:endParaRPr>
          </a:p>
        </p:txBody>
      </p:sp>
      <p:sp>
        <p:nvSpPr>
          <p:cNvPr id="8" name="Title 1"/>
          <p:cNvSpPr>
            <a:spLocks noGrp="1"/>
          </p:cNvSpPr>
          <p:nvPr>
            <p:ph type="title"/>
          </p:nvPr>
        </p:nvSpPr>
        <p:spPr>
          <a:xfrm>
            <a:off x="-70558" y="45477"/>
            <a:ext cx="9002889" cy="1248142"/>
          </a:xfrm>
        </p:spPr>
        <p:txBody>
          <a:bodyPr>
            <a:noAutofit/>
          </a:bodyPr>
          <a:lstStyle/>
          <a:p>
            <a:pPr algn="ctr"/>
            <a:r>
              <a:rPr lang="es-CO" sz="3000" b="1" dirty="0" smtClean="0"/>
              <a:t>Siguientes pasos</a:t>
            </a:r>
            <a:endParaRPr lang="es-CO" sz="3000" b="1" dirty="0"/>
          </a:p>
        </p:txBody>
      </p:sp>
      <p:sp>
        <p:nvSpPr>
          <p:cNvPr id="7" name="Content Placeholder 2"/>
          <p:cNvSpPr>
            <a:spLocks noGrp="1"/>
          </p:cNvSpPr>
          <p:nvPr>
            <p:ph sz="quarter" idx="1"/>
          </p:nvPr>
        </p:nvSpPr>
        <p:spPr>
          <a:xfrm>
            <a:off x="228600" y="1600200"/>
            <a:ext cx="8686800" cy="5105400"/>
          </a:xfrm>
        </p:spPr>
        <p:txBody>
          <a:bodyPr>
            <a:normAutofit/>
          </a:bodyPr>
          <a:lstStyle/>
          <a:p>
            <a:pPr marL="0" indent="0" algn="ctr">
              <a:buNone/>
            </a:pPr>
            <a:endParaRPr lang="es-CO" sz="3200" b="1" dirty="0" smtClean="0"/>
          </a:p>
          <a:p>
            <a:pPr marL="0" indent="0" algn="ctr">
              <a:buNone/>
            </a:pPr>
            <a:endParaRPr lang="es-CO" sz="3200" b="1" dirty="0" smtClean="0"/>
          </a:p>
          <a:p>
            <a:pPr marL="0" indent="0" algn="ctr">
              <a:buNone/>
            </a:pPr>
            <a:r>
              <a:rPr lang="es-CO" sz="3200" b="1" dirty="0" smtClean="0"/>
              <a:t>Promover la estabilidad escolar dentro de la escuela a originalmente asisitió</a:t>
            </a:r>
          </a:p>
          <a:p>
            <a:pPr marL="0" indent="0" algn="ctr">
              <a:buNone/>
            </a:pPr>
            <a:endParaRPr lang="es-CO" sz="3200" b="1" dirty="0" smtClean="0"/>
          </a:p>
          <a:p>
            <a:pPr marL="0" indent="0" algn="ctr">
              <a:buNone/>
            </a:pPr>
            <a:r>
              <a:rPr lang="es-CO" sz="3200" b="1" dirty="0" smtClean="0">
                <a:solidFill>
                  <a:schemeClr val="accent2">
                    <a:lumMod val="75000"/>
                  </a:schemeClr>
                </a:solidFill>
              </a:rPr>
              <a:t>Ley de Éxito para Todos los Estudiantes (ESSA)</a:t>
            </a:r>
            <a:endParaRPr lang="es-CO" sz="3200" b="1" dirty="0">
              <a:solidFill>
                <a:schemeClr val="accent2">
                  <a:lumMod val="75000"/>
                </a:schemeClr>
              </a:solidFill>
            </a:endParaRPr>
          </a:p>
          <a:p>
            <a:pPr marL="0" indent="0">
              <a:buNone/>
            </a:pPr>
            <a:endParaRPr lang="es-CO" sz="3200" b="1" dirty="0" smtClean="0"/>
          </a:p>
        </p:txBody>
      </p:sp>
    </p:spTree>
    <p:extLst>
      <p:ext uri="{BB962C8B-B14F-4D97-AF65-F5344CB8AC3E}">
        <p14:creationId xmlns:p14="http://schemas.microsoft.com/office/powerpoint/2010/main" val="3876061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664" y="198954"/>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15</a:t>
            </a:fld>
            <a:endParaRPr lang="es-CO" altLang="en-US" sz="1200" dirty="0" smtClean="0">
              <a:solidFill>
                <a:srgbClr val="FFFFFF"/>
              </a:solidFill>
            </a:endParaRPr>
          </a:p>
        </p:txBody>
      </p:sp>
      <p:sp>
        <p:nvSpPr>
          <p:cNvPr id="7" name="Title 1"/>
          <p:cNvSpPr>
            <a:spLocks noGrp="1"/>
          </p:cNvSpPr>
          <p:nvPr>
            <p:ph type="title"/>
          </p:nvPr>
        </p:nvSpPr>
        <p:spPr>
          <a:xfrm>
            <a:off x="81347" y="2785973"/>
            <a:ext cx="9002889" cy="1248142"/>
          </a:xfrm>
        </p:spPr>
        <p:txBody>
          <a:bodyPr>
            <a:noAutofit/>
          </a:bodyPr>
          <a:lstStyle/>
          <a:p>
            <a:pPr algn="ctr"/>
            <a:r>
              <a:rPr lang="es-CO" sz="6600" b="1" dirty="0" smtClean="0"/>
              <a:t>¿Preguntas?</a:t>
            </a:r>
            <a:endParaRPr lang="es-CO" sz="6600" b="1"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0" y="228600"/>
            <a:ext cx="9007731" cy="1295400"/>
          </a:xfrm>
        </p:spPr>
        <p:txBody>
          <a:bodyPr/>
          <a:lstStyle/>
          <a:p>
            <a:pPr algn="ctr" eaLnBrk="1" hangingPunct="1"/>
            <a:r>
              <a:rPr lang="es-CO" altLang="en-US" sz="3600" dirty="0" smtClean="0"/>
              <a:t>Áreas de Enfoque</a:t>
            </a:r>
            <a:endParaRPr lang="es-CO" altLang="en-US" sz="3600" dirty="0" smtClean="0">
              <a:ea typeface="Calibri" pitchFamily="34" charset="0"/>
            </a:endParaRPr>
          </a:p>
        </p:txBody>
      </p:sp>
      <p:sp>
        <p:nvSpPr>
          <p:cNvPr id="5" name="Rectangle 4"/>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039" y="122395"/>
            <a:ext cx="1028184" cy="102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ontent Placeholder 3"/>
          <p:cNvGraphicFramePr>
            <a:graphicFrameLocks noGrp="1"/>
          </p:cNvGraphicFramePr>
          <p:nvPr>
            <p:ph sz="quarter" idx="1"/>
            <p:extLst>
              <p:ext uri="{D42A27DB-BD31-4B8C-83A1-F6EECF244321}">
                <p14:modId xmlns:p14="http://schemas.microsoft.com/office/powerpoint/2010/main" val="699041019"/>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45621396"/>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199" y="228600"/>
            <a:ext cx="7965877" cy="1295400"/>
          </a:xfrm>
        </p:spPr>
        <p:txBody>
          <a:bodyPr/>
          <a:lstStyle/>
          <a:p>
            <a:pPr algn="ctr" eaLnBrk="1" hangingPunct="1"/>
            <a:r>
              <a:rPr lang="es-CO" altLang="en-US" sz="3600" dirty="0" smtClean="0"/>
              <a:t>Socios Comunitarios</a:t>
            </a:r>
            <a:endParaRPr lang="es-CO" altLang="en-US" sz="3600" dirty="0" smtClean="0">
              <a:ea typeface="Calibri" pitchFamily="34" charset="0"/>
            </a:endParaRPr>
          </a:p>
        </p:txBody>
      </p:sp>
      <p:sp>
        <p:nvSpPr>
          <p:cNvPr id="5" name="Rectangle 4"/>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sz="quarter" idx="1"/>
          </p:nvPr>
        </p:nvSpPr>
        <p:spPr>
          <a:xfrm>
            <a:off x="612775" y="1600200"/>
            <a:ext cx="8153400" cy="4724400"/>
          </a:xfrm>
        </p:spPr>
        <p:txBody>
          <a:bodyPr>
            <a:normAutofit fontScale="92500" lnSpcReduction="20000"/>
          </a:bodyPr>
          <a:lstStyle/>
          <a:p>
            <a:pPr eaLnBrk="1" hangingPunct="1">
              <a:spcBef>
                <a:spcPct val="0"/>
              </a:spcBef>
              <a:buFont typeface="Arial" pitchFamily="34" charset="0"/>
              <a:buNone/>
            </a:pPr>
            <a:r>
              <a:rPr lang="es-CO" altLang="en-US" sz="2000" dirty="0" smtClean="0">
                <a:latin typeface="Tw Cen MT" pitchFamily="34" charset="0"/>
              </a:rPr>
              <a:t>El Programa de Logro para los Jóvenes en Adopción Temporal continuará trabajando conjuntamente con los </a:t>
            </a:r>
          </a:p>
          <a:p>
            <a:pPr eaLnBrk="1" hangingPunct="1">
              <a:spcBef>
                <a:spcPct val="0"/>
              </a:spcBef>
              <a:buFont typeface="Arial" pitchFamily="34" charset="0"/>
              <a:buNone/>
            </a:pPr>
            <a:r>
              <a:rPr lang="es-CO" altLang="en-US" sz="2000" dirty="0" smtClean="0">
                <a:latin typeface="Tw Cen MT" pitchFamily="34" charset="0"/>
              </a:rPr>
              <a:t>socios comunitarios mediante el desarrollo del programa:</a:t>
            </a:r>
          </a:p>
          <a:p>
            <a:pPr lvl="1" eaLnBrk="1" hangingPunct="1">
              <a:buClr>
                <a:schemeClr val="accent2"/>
              </a:buClr>
            </a:pPr>
            <a:r>
              <a:rPr lang="es-CO" altLang="en-US" sz="2000" dirty="0" smtClean="0">
                <a:latin typeface="Tw Cen MT" pitchFamily="34" charset="0"/>
              </a:rPr>
              <a:t>Alianzas Municipales (</a:t>
            </a:r>
            <a:r>
              <a:rPr lang="es-CO" altLang="en-US" sz="2000" i="1" dirty="0" smtClean="0">
                <a:latin typeface="Tw Cen MT" pitchFamily="34" charset="0"/>
              </a:rPr>
              <a:t>YouthSource, FamilySource, WorkSource Centers</a:t>
            </a:r>
            <a:r>
              <a:rPr lang="es-CO" altLang="en-US" sz="2000" dirty="0" smtClean="0">
                <a:latin typeface="Tw Cen MT" pitchFamily="34" charset="0"/>
              </a:rPr>
              <a:t>)</a:t>
            </a:r>
          </a:p>
          <a:p>
            <a:pPr lvl="1" eaLnBrk="1" hangingPunct="1">
              <a:buClr>
                <a:schemeClr val="accent2"/>
              </a:buClr>
            </a:pPr>
            <a:r>
              <a:rPr lang="es-CO" altLang="en-US" sz="2000" dirty="0" smtClean="0">
                <a:latin typeface="Tw Cen MT" pitchFamily="34" charset="0"/>
              </a:rPr>
              <a:t>El Departamento del Condado de Los Ángeles de Servicios para los Niños y las Familias ( DCFS, por sus siglas en inglés)</a:t>
            </a:r>
          </a:p>
          <a:p>
            <a:pPr lvl="1" eaLnBrk="1" hangingPunct="1">
              <a:buClr>
                <a:schemeClr val="accent2"/>
              </a:buClr>
            </a:pPr>
            <a:r>
              <a:rPr lang="es-CO" altLang="en-US" sz="2000" dirty="0" smtClean="0">
                <a:latin typeface="Tw Cen MT" pitchFamily="34" charset="0"/>
              </a:rPr>
              <a:t>Condado de Los Ángeles; Departamento de Libertad Condicional</a:t>
            </a:r>
          </a:p>
          <a:p>
            <a:pPr lvl="1" eaLnBrk="1" hangingPunct="1">
              <a:buClr>
                <a:schemeClr val="accent2"/>
              </a:buClr>
            </a:pPr>
            <a:r>
              <a:rPr lang="es-CO" altLang="en-US" sz="2000" dirty="0" smtClean="0">
                <a:latin typeface="Tw Cen MT" pitchFamily="34" charset="0"/>
              </a:rPr>
              <a:t>Oficina de Educación del Condado de Los Ángeles (LACOE, por sus siglas en inglés)</a:t>
            </a:r>
          </a:p>
          <a:p>
            <a:pPr lvl="1" eaLnBrk="1" hangingPunct="1">
              <a:buClr>
                <a:schemeClr val="accent2"/>
              </a:buClr>
            </a:pPr>
            <a:r>
              <a:rPr lang="es-CO" altLang="en-US" sz="2000" dirty="0" smtClean="0">
                <a:latin typeface="Tw Cen MT" pitchFamily="34" charset="0"/>
              </a:rPr>
              <a:t>Centro Nacional para los Jóvenes </a:t>
            </a:r>
            <a:r>
              <a:rPr lang="es-CO" altLang="en-US" sz="2000" i="1" dirty="0" smtClean="0">
                <a:latin typeface="Tw Cen MT" pitchFamily="34" charset="0"/>
              </a:rPr>
              <a:t>LAW-FosterEd</a:t>
            </a:r>
            <a:endParaRPr lang="es-CO" altLang="en-US" sz="2000" dirty="0" smtClean="0">
              <a:latin typeface="Tw Cen MT" pitchFamily="34" charset="0"/>
              <a:ea typeface="Calibri" pitchFamily="34" charset="0"/>
            </a:endParaRPr>
          </a:p>
          <a:p>
            <a:pPr lvl="1" eaLnBrk="1" hangingPunct="1">
              <a:buClr>
                <a:schemeClr val="accent2"/>
              </a:buClr>
            </a:pPr>
            <a:r>
              <a:rPr lang="es-CO" altLang="en-US" sz="2000" i="1" dirty="0" smtClean="0">
                <a:latin typeface="Tw Cen MT" pitchFamily="34" charset="0"/>
              </a:rPr>
              <a:t>LA Trust for Children’s Health</a:t>
            </a:r>
          </a:p>
          <a:p>
            <a:pPr lvl="1" eaLnBrk="1" hangingPunct="1">
              <a:buClr>
                <a:schemeClr val="accent2"/>
              </a:buClr>
            </a:pPr>
            <a:r>
              <a:rPr lang="es-CO" altLang="en-US" sz="2000" dirty="0" smtClean="0">
                <a:latin typeface="Tw Cen MT" pitchFamily="34" charset="0"/>
              </a:rPr>
              <a:t>Asesor Público</a:t>
            </a:r>
          </a:p>
          <a:p>
            <a:pPr lvl="1" eaLnBrk="1" hangingPunct="1">
              <a:buClr>
                <a:schemeClr val="accent2"/>
              </a:buClr>
            </a:pPr>
            <a:r>
              <a:rPr lang="es-CO" altLang="en-US" sz="2000" dirty="0" smtClean="0">
                <a:latin typeface="Tw Cen MT" pitchFamily="34" charset="0"/>
              </a:rPr>
              <a:t>Centro Legal de Niños</a:t>
            </a:r>
          </a:p>
          <a:p>
            <a:pPr lvl="1" eaLnBrk="1" hangingPunct="1">
              <a:buClr>
                <a:schemeClr val="accent2"/>
              </a:buClr>
            </a:pPr>
            <a:r>
              <a:rPr lang="es-CO" altLang="en-US" sz="2000" i="1" dirty="0" smtClean="0">
                <a:latin typeface="Tw Cen MT" pitchFamily="34" charset="0"/>
              </a:rPr>
              <a:t>Alliance for Children’s Rights</a:t>
            </a:r>
          </a:p>
          <a:p>
            <a:pPr lvl="1" eaLnBrk="1" hangingPunct="1">
              <a:buClr>
                <a:schemeClr val="accent2"/>
              </a:buClr>
            </a:pPr>
            <a:r>
              <a:rPr lang="es-CO" altLang="en-US" sz="2000" i="1" dirty="0" smtClean="0">
                <a:latin typeface="Tw Cen MT" pitchFamily="34" charset="0"/>
              </a:rPr>
              <a:t>Advancement Project</a:t>
            </a:r>
          </a:p>
          <a:p>
            <a:pPr lvl="1" eaLnBrk="1" hangingPunct="1">
              <a:buClr>
                <a:schemeClr val="accent2"/>
              </a:buClr>
            </a:pPr>
            <a:r>
              <a:rPr lang="es-CO" altLang="en-US" sz="2000" dirty="0" smtClean="0">
                <a:latin typeface="Tw Cen MT" pitchFamily="34" charset="0"/>
              </a:rPr>
              <a:t>Nuevas maneras para llevar a cabo el trabajo</a:t>
            </a:r>
          </a:p>
          <a:p>
            <a:pPr eaLnBrk="1" hangingPunct="1"/>
            <a:endParaRPr lang="es-CO" altLang="en-US" sz="1800" dirty="0" smtClean="0">
              <a:solidFill>
                <a:srgbClr val="404040"/>
              </a:solidFill>
              <a:ea typeface="Calibri" pitchFamily="34" charset="0"/>
            </a:endParaRPr>
          </a:p>
        </p:txBody>
      </p:sp>
    </p:spTree>
    <p:extLst>
      <p:ext uri="{BB962C8B-B14F-4D97-AF65-F5344CB8AC3E}">
        <p14:creationId xmlns:p14="http://schemas.microsoft.com/office/powerpoint/2010/main" val="7228939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199" y="66034"/>
            <a:ext cx="7093975" cy="1295400"/>
          </a:xfrm>
        </p:spPr>
        <p:txBody>
          <a:bodyPr/>
          <a:lstStyle/>
          <a:p>
            <a:pPr algn="ctr" eaLnBrk="1" hangingPunct="1"/>
            <a:r>
              <a:rPr lang="es-CO" altLang="en-US" sz="3600" dirty="0" smtClean="0"/>
              <a:t>Coincidencia de dataos entre LAUSD y DCFS</a:t>
            </a:r>
            <a:endParaRPr lang="es-CO" altLang="en-US" sz="3600" dirty="0" smtClean="0">
              <a:ea typeface="Calibri" pitchFamily="34" charset="0"/>
            </a:endParaRPr>
          </a:p>
        </p:txBody>
      </p:sp>
      <p:sp>
        <p:nvSpPr>
          <p:cNvPr id="5" name="Rectangle 4"/>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sz="quarter" idx="1"/>
          </p:nvPr>
        </p:nvSpPr>
        <p:spPr>
          <a:xfrm>
            <a:off x="612648" y="1600200"/>
            <a:ext cx="8153400" cy="4495800"/>
          </a:xfrm>
        </p:spPr>
        <p:txBody>
          <a:bodyPr>
            <a:normAutofit lnSpcReduction="10000"/>
          </a:bodyPr>
          <a:lstStyle/>
          <a:p>
            <a:r>
              <a:rPr lang="es-CO" sz="2400" dirty="0" smtClean="0"/>
              <a:t>LAUSD recibe información referente a clientes de DCFS una vez por semana (los sábados)</a:t>
            </a:r>
          </a:p>
          <a:p>
            <a:endParaRPr lang="es-CO" sz="2400" dirty="0" smtClean="0"/>
          </a:p>
          <a:p>
            <a:r>
              <a:rPr lang="es-CO" sz="2400" dirty="0" smtClean="0"/>
              <a:t>LAUSD coincide la base de datos de clientes de DCFS con la base de datos de estudiantes de LAUSD.</a:t>
            </a:r>
          </a:p>
          <a:p>
            <a:endParaRPr lang="es-CO" sz="2400" dirty="0" smtClean="0"/>
          </a:p>
          <a:p>
            <a:r>
              <a:rPr lang="es-CO" sz="2400" dirty="0" smtClean="0"/>
              <a:t>A resultado de este análisis de datos:</a:t>
            </a:r>
          </a:p>
          <a:p>
            <a:pPr lvl="1"/>
            <a:r>
              <a:rPr lang="es-CO" sz="2400" dirty="0" smtClean="0"/>
              <a:t>DCFS recibe los registros estudiantiles (como las calificaciones y asistencia)</a:t>
            </a:r>
          </a:p>
          <a:p>
            <a:pPr lvl="1"/>
            <a:r>
              <a:rPr lang="es-CO" sz="2400" dirty="0" smtClean="0"/>
              <a:t>LAUSD es capaz de identificar a niños en adopción temporal dentro del Distrito  </a:t>
            </a:r>
          </a:p>
          <a:p>
            <a:endParaRPr lang="es-CO" dirty="0"/>
          </a:p>
        </p:txBody>
      </p:sp>
    </p:spTree>
    <p:extLst>
      <p:ext uri="{BB962C8B-B14F-4D97-AF65-F5344CB8AC3E}">
        <p14:creationId xmlns:p14="http://schemas.microsoft.com/office/powerpoint/2010/main" val="62128755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199" y="228600"/>
            <a:ext cx="7965877" cy="1295400"/>
          </a:xfrm>
        </p:spPr>
        <p:txBody>
          <a:bodyPr/>
          <a:lstStyle/>
          <a:p>
            <a:pPr algn="ctr" eaLnBrk="1" hangingPunct="1"/>
            <a:r>
              <a:rPr lang="es-CO" altLang="en-US" sz="3600" dirty="0" smtClean="0"/>
              <a:t>Definición para los niños en adopción temporal</a:t>
            </a:r>
            <a:endParaRPr lang="es-CO" altLang="en-US" sz="3600" dirty="0" smtClean="0">
              <a:ea typeface="Calibri" pitchFamily="34" charset="0"/>
            </a:endParaRPr>
          </a:p>
        </p:txBody>
      </p:sp>
      <p:sp>
        <p:nvSpPr>
          <p:cNvPr id="5" name="Rectangle 4"/>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sz="quarter" idx="1"/>
          </p:nvPr>
        </p:nvSpPr>
        <p:spPr>
          <a:xfrm>
            <a:off x="612648" y="1600200"/>
            <a:ext cx="8153400" cy="5105400"/>
          </a:xfrm>
        </p:spPr>
        <p:txBody>
          <a:bodyPr>
            <a:normAutofit fontScale="85000" lnSpcReduction="10000"/>
          </a:bodyPr>
          <a:lstStyle/>
          <a:p>
            <a:pPr marL="0" indent="0">
              <a:buNone/>
            </a:pPr>
            <a:r>
              <a:rPr lang="es-CO" sz="2000" b="1" dirty="0" smtClean="0"/>
              <a:t>La definición de niños en adopción temporal según la Fórmula de Financiación de Control Local (LCFF)</a:t>
            </a:r>
          </a:p>
          <a:p>
            <a:pPr marL="0" indent="0">
              <a:buNone/>
            </a:pPr>
            <a:endParaRPr lang="es-CO" sz="2000" b="1" dirty="0" smtClean="0"/>
          </a:p>
          <a:p>
            <a:r>
              <a:rPr lang="es-CO" sz="1800" dirty="0" smtClean="0"/>
              <a:t>Un niño/joven quien ha sido declarado como menor bajo tutela judicial debido a la presencia o riesgo de abuso o abandono. </a:t>
            </a:r>
          </a:p>
          <a:p>
            <a:endParaRPr lang="es-CO" sz="1800" dirty="0" smtClean="0"/>
          </a:p>
          <a:p>
            <a:r>
              <a:rPr lang="es-CO" sz="1800" dirty="0" smtClean="0"/>
              <a:t>Un niño/joven sujeto a una petición presentada bajo la sec. 602 de WIC que significa que el tribunal ha tomado jurisdicción y ha declarado que el niño es un menor bajo tutela judicial debido a la violación de ciertas leyes criminales por parte del niño Y se ordena que sea sacado del hogar.</a:t>
            </a:r>
          </a:p>
          <a:p>
            <a:endParaRPr lang="es-CO" sz="1800" dirty="0" smtClean="0"/>
          </a:p>
          <a:p>
            <a:r>
              <a:rPr lang="es-CO" sz="1800" dirty="0"/>
              <a:t>Los jóvenes con 18 a 21 años de edad quienes están matriculado en una escuela preparatoria, universidad o escuela de oficios, es un adulto considerado como depende cuya tutela está bajo una organización de bienestar infantil, organización para libertad condicional u organización para tribus que participa en una plan de transición de vida.</a:t>
            </a:r>
          </a:p>
          <a:p>
            <a:endParaRPr lang="es-CO" sz="1800" dirty="0" smtClean="0"/>
          </a:p>
          <a:p>
            <a:r>
              <a:rPr lang="es-CO" sz="1800" dirty="0" smtClean="0"/>
              <a:t>Jóvenes que viven fuera del hogar (según se establece en EC Sec. 42238.01b) puede incluir pero no se limita a: un alberge del condado, hogar especificado por un tribunal, hogar certificado como agencia de adopción temporal, hogar en grupo, tutor legal como depende, localidad médica, hogar no de adopción temporal, hogar de un familiar, hogar pequeño para familias, asignación como vivienda independiente, hogar específico de tribus o temporalmente vive en un reformatorio juvenil.</a:t>
            </a:r>
          </a:p>
          <a:p>
            <a:endParaRPr lang="es-CO" sz="1800" dirty="0" smtClean="0"/>
          </a:p>
        </p:txBody>
      </p:sp>
    </p:spTree>
    <p:extLst>
      <p:ext uri="{BB962C8B-B14F-4D97-AF65-F5344CB8AC3E}">
        <p14:creationId xmlns:p14="http://schemas.microsoft.com/office/powerpoint/2010/main" val="3102064804"/>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199" y="228600"/>
            <a:ext cx="7965877" cy="1295400"/>
          </a:xfrm>
        </p:spPr>
        <p:txBody>
          <a:bodyPr/>
          <a:lstStyle/>
          <a:p>
            <a:pPr algn="ctr" eaLnBrk="1" hangingPunct="1"/>
            <a:r>
              <a:rPr lang="es-CO" altLang="en-US" sz="3600" dirty="0" smtClean="0"/>
              <a:t>Tipos de asignaciones de adopción temporal</a:t>
            </a:r>
            <a:endParaRPr lang="es-CO" altLang="en-US" sz="3600" dirty="0" smtClean="0">
              <a:ea typeface="Calibri" pitchFamily="34" charset="0"/>
            </a:endParaRPr>
          </a:p>
        </p:txBody>
      </p:sp>
      <p:sp>
        <p:nvSpPr>
          <p:cNvPr id="5" name="Rectangle 4"/>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ontent Placeholder 3"/>
          <p:cNvGraphicFramePr>
            <a:graphicFrameLocks noGrp="1"/>
          </p:cNvGraphicFramePr>
          <p:nvPr>
            <p:ph sz="quarter" idx="1"/>
            <p:extLst>
              <p:ext uri="{D42A27DB-BD31-4B8C-83A1-F6EECF244321}">
                <p14:modId xmlns:p14="http://schemas.microsoft.com/office/powerpoint/2010/main" val="517448911"/>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069274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228600"/>
            <a:ext cx="7197214" cy="1295400"/>
          </a:xfrm>
        </p:spPr>
        <p:txBody>
          <a:bodyPr/>
          <a:lstStyle/>
          <a:p>
            <a:pPr algn="ctr" eaLnBrk="1" hangingPunct="1"/>
            <a:r>
              <a:rPr lang="es-CO" altLang="en-US" sz="3600" dirty="0" smtClean="0"/>
              <a:t>Niños en adopción temporal por Distrito Local</a:t>
            </a:r>
            <a:endParaRPr lang="es-CO" altLang="en-US" sz="3600" dirty="0" smtClean="0">
              <a:ea typeface="Calibri" pitchFamily="34" charset="0"/>
            </a:endParaRPr>
          </a:p>
        </p:txBody>
      </p:sp>
      <p:sp>
        <p:nvSpPr>
          <p:cNvPr id="5" name="Rectangle 4"/>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quarter" idx="1"/>
          </p:nvPr>
        </p:nvSpPr>
        <p:spPr/>
        <p:txBody>
          <a:bodyPr/>
          <a:lstStyle/>
          <a:p>
            <a:endParaRPr lang="en-US"/>
          </a:p>
        </p:txBody>
      </p:sp>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600200"/>
            <a:ext cx="8153400" cy="4267200"/>
          </a:xfrm>
          <a:prstGeom prst="rect">
            <a:avLst/>
          </a:prstGeom>
        </p:spPr>
      </p:pic>
    </p:spTree>
    <p:extLst>
      <p:ext uri="{BB962C8B-B14F-4D97-AF65-F5344CB8AC3E}">
        <p14:creationId xmlns:p14="http://schemas.microsoft.com/office/powerpoint/2010/main" val="373269710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199" y="228600"/>
            <a:ext cx="7965877" cy="1295400"/>
          </a:xfrm>
        </p:spPr>
        <p:txBody>
          <a:bodyPr/>
          <a:lstStyle/>
          <a:p>
            <a:pPr algn="ctr" eaLnBrk="1" hangingPunct="1"/>
            <a:r>
              <a:rPr lang="es-CO" altLang="en-US" sz="3600" dirty="0" smtClean="0"/>
              <a:t>Descripción del Programa</a:t>
            </a:r>
          </a:p>
        </p:txBody>
      </p:sp>
      <p:sp>
        <p:nvSpPr>
          <p:cNvPr id="80899" name="Content Placeholder 2"/>
          <p:cNvSpPr>
            <a:spLocks noGrp="1"/>
          </p:cNvSpPr>
          <p:nvPr>
            <p:ph sz="quarter" idx="1"/>
          </p:nvPr>
        </p:nvSpPr>
        <p:spPr>
          <a:xfrm>
            <a:off x="533400" y="2667000"/>
            <a:ext cx="8229600" cy="3886200"/>
          </a:xfrm>
        </p:spPr>
        <p:txBody>
          <a:bodyPr>
            <a:normAutofit fontScale="92500" lnSpcReduction="10000"/>
          </a:bodyPr>
          <a:lstStyle/>
          <a:p>
            <a:pPr eaLnBrk="1" hangingPunct="1">
              <a:buFont typeface="Arial" pitchFamily="34" charset="0"/>
              <a:buNone/>
            </a:pPr>
            <a:endParaRPr lang="es-CO" altLang="en-US" sz="1200" dirty="0" smtClean="0">
              <a:ea typeface="Calibri" pitchFamily="34" charset="0"/>
            </a:endParaRPr>
          </a:p>
          <a:p>
            <a:pPr eaLnBrk="1" hangingPunct="1">
              <a:buFont typeface="Arial" pitchFamily="34" charset="0"/>
              <a:buNone/>
            </a:pPr>
            <a:r>
              <a:rPr lang="es-CO" altLang="en-US" sz="2000" b="1" dirty="0" smtClean="0">
                <a:latin typeface="Tw Cen MT" pitchFamily="34" charset="0"/>
              </a:rPr>
              <a:t>Las metas del Programa de Logro para los Jóvenes en Adopción Temporal son:</a:t>
            </a:r>
          </a:p>
          <a:p>
            <a:pPr eaLnBrk="1" hangingPunct="1">
              <a:buFont typeface="Arial" pitchFamily="34" charset="0"/>
              <a:buNone/>
            </a:pPr>
            <a:endParaRPr lang="es-CO" altLang="en-US" sz="1200" dirty="0" smtClean="0">
              <a:latin typeface="Tw Cen MT" pitchFamily="34" charset="0"/>
              <a:ea typeface="Calibri" pitchFamily="34" charset="0"/>
            </a:endParaRPr>
          </a:p>
          <a:p>
            <a:pPr eaLnBrk="1" hangingPunct="1"/>
            <a:r>
              <a:rPr lang="es-CO" altLang="en-US" sz="2000" dirty="0" smtClean="0">
                <a:latin typeface="Tw Cen MT" pitchFamily="34" charset="0"/>
              </a:rPr>
              <a:t>Proveer servicios de apoyo para todos los jóvenes en adopción temporal que asisten a las escuelas de LAUSD</a:t>
            </a:r>
          </a:p>
          <a:p>
            <a:pPr eaLnBrk="1" hangingPunct="1"/>
            <a:r>
              <a:rPr lang="es-CO" altLang="en-US" sz="2000" dirty="0" smtClean="0">
                <a:latin typeface="Tw Cen MT" pitchFamily="34" charset="0"/>
              </a:rPr>
              <a:t>Realizar evaluaciones académicas integrales</a:t>
            </a:r>
          </a:p>
          <a:p>
            <a:pPr eaLnBrk="1" hangingPunct="1"/>
            <a:r>
              <a:rPr lang="es-CO" altLang="en-US" sz="2000" dirty="0" smtClean="0">
                <a:latin typeface="Tw Cen MT" pitchFamily="34" charset="0"/>
              </a:rPr>
              <a:t>Promover la estabilidad escolar</a:t>
            </a:r>
          </a:p>
          <a:p>
            <a:pPr eaLnBrk="1" hangingPunct="1"/>
            <a:r>
              <a:rPr lang="es-CO" altLang="en-US" sz="2000" dirty="0" smtClean="0">
                <a:latin typeface="Tw Cen MT" pitchFamily="34" charset="0"/>
              </a:rPr>
              <a:t>Facilitar una inscripción oportuna</a:t>
            </a:r>
          </a:p>
          <a:p>
            <a:pPr eaLnBrk="1" hangingPunct="1"/>
            <a:r>
              <a:rPr lang="es-CO" altLang="en-US" sz="2000" dirty="0" smtClean="0">
                <a:latin typeface="Tw Cen MT" pitchFamily="34" charset="0"/>
              </a:rPr>
              <a:t>Mejorar la participación por parte de los proveedores de cuidado en el proceso académico</a:t>
            </a:r>
          </a:p>
          <a:p>
            <a:pPr eaLnBrk="1" hangingPunct="1"/>
            <a:r>
              <a:rPr lang="es-CO" altLang="en-US" sz="2000" dirty="0" smtClean="0">
                <a:latin typeface="Tw Cen MT" pitchFamily="34" charset="0"/>
              </a:rPr>
              <a:t>Proveer capacitación y educación de manera continua en relación a la legislación y la política referente a los niños en adopción temporal</a:t>
            </a:r>
          </a:p>
        </p:txBody>
      </p:sp>
      <p:sp>
        <p:nvSpPr>
          <p:cNvPr id="80900" name="TextBox 3"/>
          <p:cNvSpPr txBox="1">
            <a:spLocks noChangeArrowheads="1"/>
          </p:cNvSpPr>
          <p:nvPr/>
        </p:nvSpPr>
        <p:spPr bwMode="auto">
          <a:xfrm>
            <a:off x="838200" y="1911655"/>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buFont typeface="Arial" pitchFamily="34" charset="0"/>
              <a:buNone/>
            </a:pPr>
            <a:r>
              <a:rPr lang="es-CO" altLang="en-US" sz="2000" dirty="0" smtClean="0">
                <a:latin typeface="Tw Cen MT" pitchFamily="34" charset="0"/>
              </a:rPr>
              <a:t>LAUSD ha trabajado cercanamente con los grupos de interés de la comunidad en relación al desarrollo del programa, formular metas para el programa y los resultados previstos.</a:t>
            </a:r>
          </a:p>
        </p:txBody>
      </p:sp>
      <p:sp>
        <p:nvSpPr>
          <p:cNvPr id="5" name="Rectangle 4"/>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618684" y="1594609"/>
            <a:ext cx="792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buFont typeface="Arial" pitchFamily="34" charset="0"/>
              <a:buNone/>
            </a:pPr>
            <a:r>
              <a:rPr lang="es-CO" altLang="en-US" sz="2000" b="1" dirty="0" smtClean="0">
                <a:latin typeface="Tw Cen MT" pitchFamily="34" charset="0"/>
              </a:rPr>
              <a:t>Inversiones del Distrito: $13 millones de dólares</a:t>
            </a:r>
            <a:endParaRPr lang="es-CO" altLang="en-US" sz="2000" b="1" dirty="0">
              <a:latin typeface="Tw Cen MT" pitchFamily="34" charset="0"/>
            </a:endParaRPr>
          </a:p>
        </p:txBody>
      </p:sp>
    </p:spTree>
    <p:extLst>
      <p:ext uri="{BB962C8B-B14F-4D97-AF65-F5344CB8AC3E}">
        <p14:creationId xmlns:p14="http://schemas.microsoft.com/office/powerpoint/2010/main" val="263826442"/>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9</a:t>
            </a:fld>
            <a:endParaRPr lang="es-CO" altLang="en-US" sz="1200" dirty="0" smtClean="0">
              <a:solidFill>
                <a:srgbClr val="FFFFFF"/>
              </a:solidFill>
            </a:endParaRPr>
          </a:p>
        </p:txBody>
      </p:sp>
      <p:sp>
        <p:nvSpPr>
          <p:cNvPr id="8" name="Title 1"/>
          <p:cNvSpPr>
            <a:spLocks noGrp="1"/>
          </p:cNvSpPr>
          <p:nvPr>
            <p:ph type="title"/>
          </p:nvPr>
        </p:nvSpPr>
        <p:spPr>
          <a:xfrm>
            <a:off x="-70558" y="45477"/>
            <a:ext cx="8079751" cy="1248142"/>
          </a:xfrm>
        </p:spPr>
        <p:txBody>
          <a:bodyPr>
            <a:noAutofit/>
          </a:bodyPr>
          <a:lstStyle/>
          <a:p>
            <a:pPr algn="ctr"/>
            <a:r>
              <a:rPr lang="es-CO" sz="3000" b="1" dirty="0" smtClean="0"/>
              <a:t>Evidencia de investigaciones</a:t>
            </a:r>
            <a:r>
              <a:rPr lang="es-CO" sz="3000" b="1" dirty="0" smtClean="0"/>
              <a:t>—</a:t>
            </a:r>
            <a:br>
              <a:rPr lang="es-CO" sz="3000" b="1" dirty="0" smtClean="0"/>
            </a:br>
            <a:r>
              <a:rPr lang="es-CO" sz="3000" b="1" dirty="0" smtClean="0"/>
              <a:t>Base </a:t>
            </a:r>
            <a:r>
              <a:rPr lang="es-CO" sz="3000" b="1" dirty="0" smtClean="0"/>
              <a:t>para el Programa</a:t>
            </a:r>
            <a:endParaRPr lang="es-CO" sz="3000" b="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23" y="1702191"/>
            <a:ext cx="4210318" cy="487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347" y="1791083"/>
            <a:ext cx="4036984" cy="478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1806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14046</TotalTime>
  <Words>1052</Words>
  <Application>Microsoft Office PowerPoint</Application>
  <PresentationFormat>On-screen Show (4:3)</PresentationFormat>
  <Paragraphs>156</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ＭＳ Ｐゴシック</vt:lpstr>
      <vt:lpstr>ＭＳ Ｐゴシック</vt:lpstr>
      <vt:lpstr>Arial</vt:lpstr>
      <vt:lpstr>Calibri</vt:lpstr>
      <vt:lpstr>Tw Cen MT</vt:lpstr>
      <vt:lpstr>Wingdings</vt:lpstr>
      <vt:lpstr>Wingdings 2</vt:lpstr>
      <vt:lpstr>Median</vt:lpstr>
      <vt:lpstr>PROGRAMA de logro para los NIÑOS EN ADOPCIÓN TEMPORAL  LCAP-Actualización de Programas y Metas</vt:lpstr>
      <vt:lpstr>Áreas de Enfoque</vt:lpstr>
      <vt:lpstr>Socios Comunitarios</vt:lpstr>
      <vt:lpstr>Coincidencia de dataos entre LAUSD y DCFS</vt:lpstr>
      <vt:lpstr>Definición para los niños en adopción temporal</vt:lpstr>
      <vt:lpstr>Tipos de asignaciones de adopción temporal</vt:lpstr>
      <vt:lpstr>Niños en adopción temporal por Distrito Local</vt:lpstr>
      <vt:lpstr>Descripción del Programa</vt:lpstr>
      <vt:lpstr>Evidencia de investigaciones— Base para el Programa</vt:lpstr>
      <vt:lpstr>PowerPoint Presentation</vt:lpstr>
      <vt:lpstr>PowerPoint Presentation</vt:lpstr>
      <vt:lpstr>Consideraciones</vt:lpstr>
      <vt:lpstr>Puntos importantes del programa</vt:lpstr>
      <vt:lpstr>Siguientes pasos</vt:lpstr>
      <vt:lpstr>¿Preguntas?</vt:lpstr>
    </vt:vector>
  </TitlesOfParts>
  <Company>Los Angeles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Superintendent’s Report</dc:title>
  <dc:creator>LAUSD user</dc:creator>
  <cp:lastModifiedBy>Luz Roldan</cp:lastModifiedBy>
  <cp:revision>643</cp:revision>
  <cp:lastPrinted>2017-02-15T21:56:50Z</cp:lastPrinted>
  <dcterms:created xsi:type="dcterms:W3CDTF">2014-05-22T18:38:26Z</dcterms:created>
  <dcterms:modified xsi:type="dcterms:W3CDTF">2017-02-21T05:17:45Z</dcterms:modified>
</cp:coreProperties>
</file>