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0"/>
  </p:notesMasterIdLst>
  <p:handoutMasterIdLst>
    <p:handoutMasterId r:id="rId21"/>
  </p:handoutMasterIdLst>
  <p:sldIdLst>
    <p:sldId id="257" r:id="rId3"/>
    <p:sldId id="433" r:id="rId4"/>
    <p:sldId id="435" r:id="rId5"/>
    <p:sldId id="444" r:id="rId6"/>
    <p:sldId id="448" r:id="rId7"/>
    <p:sldId id="447" r:id="rId8"/>
    <p:sldId id="449" r:id="rId9"/>
    <p:sldId id="443" r:id="rId10"/>
    <p:sldId id="434" r:id="rId11"/>
    <p:sldId id="441" r:id="rId12"/>
    <p:sldId id="436" r:id="rId13"/>
    <p:sldId id="450" r:id="rId14"/>
    <p:sldId id="451" r:id="rId15"/>
    <p:sldId id="446" r:id="rId16"/>
    <p:sldId id="438" r:id="rId17"/>
    <p:sldId id="442" r:id="rId18"/>
    <p:sldId id="439" r:id="rId1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BAF9FC"/>
    <a:srgbClr val="88ADBE"/>
    <a:srgbClr val="A4B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68" autoAdjust="0"/>
  </p:normalViewPr>
  <p:slideViewPr>
    <p:cSldViewPr snapToGrid="0" snapToObjects="1" showGuides="1">
      <p:cViewPr varScale="1">
        <p:scale>
          <a:sx n="86" d="100"/>
          <a:sy n="86" d="100"/>
        </p:scale>
        <p:origin x="111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sz="1600">
                <a:solidFill>
                  <a:srgbClr val="355D7E"/>
                </a:solidFill>
              </a:defRPr>
            </a:pPr>
            <a:r>
              <a:rPr lang="en-US" sz="1600" dirty="0" smtClean="0">
                <a:solidFill>
                  <a:srgbClr val="355D7E"/>
                </a:solidFill>
              </a:rPr>
              <a:t>Instructional</a:t>
            </a:r>
            <a:r>
              <a:rPr lang="en-US" sz="1600" baseline="0" dirty="0" smtClean="0">
                <a:solidFill>
                  <a:srgbClr val="355D7E"/>
                </a:solidFill>
              </a:rPr>
              <a:t> Days Lost to Suspension</a:t>
            </a:r>
            <a:endParaRPr lang="en-US" sz="1600" dirty="0">
              <a:solidFill>
                <a:srgbClr val="355D7E"/>
              </a:solidFill>
            </a:endParaRPr>
          </a:p>
        </c:rich>
      </c:tx>
      <c:layout>
        <c:manualLayout>
          <c:xMode val="edge"/>
          <c:yMode val="edge"/>
          <c:x val="0.17818563993060191"/>
          <c:y val="3.6729732997438369E-2"/>
        </c:manualLayout>
      </c:layout>
      <c:overlay val="0"/>
    </c:title>
    <c:autoTitleDeleted val="0"/>
    <c:plotArea>
      <c:layout>
        <c:manualLayout>
          <c:layoutTarget val="inner"/>
          <c:xMode val="edge"/>
          <c:yMode val="edge"/>
          <c:x val="1.8017430090243206E-2"/>
          <c:y val="1.4846452098326827E-2"/>
          <c:w val="0.96396513981951359"/>
          <c:h val="0.88758641747172851"/>
        </c:manualLayout>
      </c:layout>
      <c:barChart>
        <c:barDir val="col"/>
        <c:grouping val="clustered"/>
        <c:varyColors val="0"/>
        <c:ser>
          <c:idx val="0"/>
          <c:order val="0"/>
          <c:invertIfNegative val="0"/>
          <c:dLbls>
            <c:dLbl>
              <c:idx val="7"/>
              <c:layout>
                <c:manualLayout>
                  <c:x val="-5.8602906704172527E-3"/>
                  <c:y val="5.970354397428630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6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Sheet1!$A$3:$A$11</c:f>
              <c:strCache>
                <c:ptCount val="9"/>
                <c:pt idx="0">
                  <c:v>2007-08</c:v>
                </c:pt>
                <c:pt idx="1">
                  <c:v>2008-09</c:v>
                </c:pt>
                <c:pt idx="2">
                  <c:v>2009-10</c:v>
                </c:pt>
                <c:pt idx="3">
                  <c:v>2010-11</c:v>
                </c:pt>
                <c:pt idx="4">
                  <c:v>2011-12</c:v>
                </c:pt>
                <c:pt idx="5">
                  <c:v>2012-13</c:v>
                </c:pt>
                <c:pt idx="6">
                  <c:v>2013-14</c:v>
                </c:pt>
                <c:pt idx="7">
                  <c:v>2014-15</c:v>
                </c:pt>
                <c:pt idx="8">
                  <c:v>2015-16</c:v>
                </c:pt>
              </c:strCache>
            </c:strRef>
          </c:cat>
          <c:val>
            <c:numRef>
              <c:f>Sheet1!$B$3:$B$11</c:f>
              <c:numCache>
                <c:formatCode>#,##0</c:formatCode>
                <c:ptCount val="9"/>
                <c:pt idx="0">
                  <c:v>74765</c:v>
                </c:pt>
                <c:pt idx="1">
                  <c:v>59783</c:v>
                </c:pt>
                <c:pt idx="2">
                  <c:v>53725</c:v>
                </c:pt>
                <c:pt idx="3">
                  <c:v>46006</c:v>
                </c:pt>
                <c:pt idx="4">
                  <c:v>26286</c:v>
                </c:pt>
                <c:pt idx="5">
                  <c:v>12353</c:v>
                </c:pt>
                <c:pt idx="6">
                  <c:v>8841</c:v>
                </c:pt>
                <c:pt idx="7">
                  <c:v>6221</c:v>
                </c:pt>
                <c:pt idx="8">
                  <c:v>6574</c:v>
                </c:pt>
              </c:numCache>
            </c:numRef>
          </c:val>
        </c:ser>
        <c:dLbls>
          <c:showLegendKey val="0"/>
          <c:showVal val="0"/>
          <c:showCatName val="0"/>
          <c:showSerName val="0"/>
          <c:showPercent val="0"/>
          <c:showBubbleSize val="0"/>
        </c:dLbls>
        <c:gapWidth val="75"/>
        <c:overlap val="40"/>
        <c:axId val="299933472"/>
        <c:axId val="299270840"/>
      </c:barChart>
      <c:catAx>
        <c:axId val="299933472"/>
        <c:scaling>
          <c:orientation val="minMax"/>
        </c:scaling>
        <c:delete val="0"/>
        <c:axPos val="b"/>
        <c:numFmt formatCode="General" sourceLinked="0"/>
        <c:majorTickMark val="none"/>
        <c:minorTickMark val="none"/>
        <c:tickLblPos val="nextTo"/>
        <c:txPr>
          <a:bodyPr/>
          <a:lstStyle/>
          <a:p>
            <a:pPr>
              <a:defRPr sz="900"/>
            </a:pPr>
            <a:endParaRPr lang="en-US"/>
          </a:p>
        </c:txPr>
        <c:crossAx val="299270840"/>
        <c:crosses val="autoZero"/>
        <c:auto val="1"/>
        <c:lblAlgn val="ctr"/>
        <c:lblOffset val="100"/>
        <c:noMultiLvlLbl val="0"/>
      </c:catAx>
      <c:valAx>
        <c:axId val="299270840"/>
        <c:scaling>
          <c:orientation val="minMax"/>
        </c:scaling>
        <c:delete val="1"/>
        <c:axPos val="l"/>
        <c:majorGridlines/>
        <c:numFmt formatCode="#,##0" sourceLinked="1"/>
        <c:majorTickMark val="none"/>
        <c:minorTickMark val="none"/>
        <c:tickLblPos val="nextTo"/>
        <c:crossAx val="299933472"/>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a:solidFill>
                  <a:srgbClr val="355D7E"/>
                </a:solidFill>
              </a:defRPr>
            </a:pPr>
            <a:r>
              <a:rPr lang="en-US" dirty="0" smtClean="0">
                <a:solidFill>
                  <a:srgbClr val="355D7E"/>
                </a:solidFill>
              </a:rPr>
              <a:t>Suspension </a:t>
            </a:r>
            <a:r>
              <a:rPr lang="en-US" dirty="0">
                <a:solidFill>
                  <a:srgbClr val="355D7E"/>
                </a:solidFill>
              </a:rPr>
              <a:t>Rate</a:t>
            </a:r>
          </a:p>
        </c:rich>
      </c:tx>
      <c:layout>
        <c:manualLayout>
          <c:xMode val="edge"/>
          <c:yMode val="edge"/>
          <c:x val="0.19548956786746893"/>
          <c:y val="4.2944168342989291E-3"/>
        </c:manualLayout>
      </c:layout>
      <c:overlay val="0"/>
    </c:title>
    <c:autoTitleDeleted val="0"/>
    <c:plotArea>
      <c:layout>
        <c:manualLayout>
          <c:layoutTarget val="inner"/>
          <c:xMode val="edge"/>
          <c:yMode val="edge"/>
          <c:x val="0"/>
          <c:y val="0"/>
          <c:w val="1"/>
          <c:h val="0.90048708077831485"/>
        </c:manualLayout>
      </c:layout>
      <c:barChart>
        <c:barDir val="col"/>
        <c:grouping val="clustered"/>
        <c:varyColors val="0"/>
        <c:ser>
          <c:idx val="0"/>
          <c:order val="0"/>
          <c:invertIfNegative val="0"/>
          <c:dLbls>
            <c:dLbl>
              <c:idx val="7"/>
              <c:layout>
                <c:manualLayout>
                  <c:x val="2.9301453352085188E-3"/>
                  <c:y val="5.7599056516531091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6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Sheet1!$A$3:$A$11</c:f>
              <c:strCache>
                <c:ptCount val="9"/>
                <c:pt idx="0">
                  <c:v>2007-08</c:v>
                </c:pt>
                <c:pt idx="1">
                  <c:v>2008-09</c:v>
                </c:pt>
                <c:pt idx="2">
                  <c:v>2009-10</c:v>
                </c:pt>
                <c:pt idx="3">
                  <c:v>2010-11</c:v>
                </c:pt>
                <c:pt idx="4">
                  <c:v>2011-12</c:v>
                </c:pt>
                <c:pt idx="5">
                  <c:v>2012-13</c:v>
                </c:pt>
                <c:pt idx="6">
                  <c:v>2013-14</c:v>
                </c:pt>
                <c:pt idx="7">
                  <c:v>2014-15</c:v>
                </c:pt>
                <c:pt idx="8">
                  <c:v>2015-16</c:v>
                </c:pt>
              </c:strCache>
            </c:strRef>
          </c:cat>
          <c:val>
            <c:numRef>
              <c:f>Sheet1!$B$3:$B$11</c:f>
              <c:numCache>
                <c:formatCode>0.00%</c:formatCode>
                <c:ptCount val="9"/>
                <c:pt idx="0">
                  <c:v>8.1000000000000003E-2</c:v>
                </c:pt>
                <c:pt idx="1">
                  <c:v>6.7000000000000004E-2</c:v>
                </c:pt>
                <c:pt idx="2">
                  <c:v>6.0999999999999999E-2</c:v>
                </c:pt>
                <c:pt idx="3">
                  <c:v>5.3999999999999999E-2</c:v>
                </c:pt>
                <c:pt idx="4">
                  <c:v>3.6999999999999998E-2</c:v>
                </c:pt>
                <c:pt idx="5">
                  <c:v>1.4999999999999999E-2</c:v>
                </c:pt>
                <c:pt idx="6">
                  <c:v>1.04E-2</c:v>
                </c:pt>
                <c:pt idx="7">
                  <c:v>5.7000000000000002E-3</c:v>
                </c:pt>
                <c:pt idx="8">
                  <c:v>5.8999999999999999E-3</c:v>
                </c:pt>
              </c:numCache>
            </c:numRef>
          </c:val>
        </c:ser>
        <c:dLbls>
          <c:showLegendKey val="0"/>
          <c:showVal val="0"/>
          <c:showCatName val="0"/>
          <c:showSerName val="0"/>
          <c:showPercent val="0"/>
          <c:showBubbleSize val="0"/>
        </c:dLbls>
        <c:gapWidth val="75"/>
        <c:overlap val="40"/>
        <c:axId val="304290864"/>
        <c:axId val="304289296"/>
      </c:barChart>
      <c:catAx>
        <c:axId val="304290864"/>
        <c:scaling>
          <c:orientation val="minMax"/>
        </c:scaling>
        <c:delete val="0"/>
        <c:axPos val="b"/>
        <c:numFmt formatCode="General" sourceLinked="0"/>
        <c:majorTickMark val="none"/>
        <c:minorTickMark val="none"/>
        <c:tickLblPos val="nextTo"/>
        <c:txPr>
          <a:bodyPr/>
          <a:lstStyle/>
          <a:p>
            <a:pPr>
              <a:defRPr sz="900"/>
            </a:pPr>
            <a:endParaRPr lang="en-US"/>
          </a:p>
        </c:txPr>
        <c:crossAx val="304289296"/>
        <c:crosses val="autoZero"/>
        <c:auto val="1"/>
        <c:lblAlgn val="ctr"/>
        <c:lblOffset val="100"/>
        <c:noMultiLvlLbl val="0"/>
      </c:catAx>
      <c:valAx>
        <c:axId val="304289296"/>
        <c:scaling>
          <c:orientation val="minMax"/>
        </c:scaling>
        <c:delete val="1"/>
        <c:axPos val="l"/>
        <c:majorGridlines/>
        <c:numFmt formatCode="0.00%" sourceLinked="1"/>
        <c:majorTickMark val="none"/>
        <c:minorTickMark val="none"/>
        <c:tickLblPos val="nextTo"/>
        <c:crossAx val="304290864"/>
        <c:crosses val="autoZero"/>
        <c:crossBetween val="between"/>
      </c:valAx>
      <c:spPr>
        <a:noFill/>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r>
              <a:rPr lang="en-US" sz="2000" dirty="0"/>
              <a:t>Suspension Rate By Subgroup</a:t>
            </a:r>
          </a:p>
          <a:p>
            <a:pPr>
              <a:defRPr/>
            </a:pPr>
            <a:r>
              <a:rPr lang="en-US" sz="2000" dirty="0"/>
              <a:t>SY 2011-12 thru SY </a:t>
            </a:r>
            <a:r>
              <a:rPr lang="en-US" sz="2000" dirty="0" smtClean="0"/>
              <a:t>2015-16</a:t>
            </a:r>
            <a:endParaRPr lang="en-US" sz="2000" dirty="0"/>
          </a:p>
        </c:rich>
      </c:tx>
      <c:layout>
        <c:manualLayout>
          <c:xMode val="edge"/>
          <c:yMode val="edge"/>
          <c:x val="0.31385702337075433"/>
          <c:y val="0"/>
        </c:manualLayout>
      </c:layout>
      <c:overlay val="0"/>
      <c:spPr>
        <a:noFill/>
        <a:ln>
          <a:noFill/>
        </a:ln>
        <a:effectLst/>
      </c:spPr>
      <c:txPr>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endParaRPr lang="en-US"/>
        </a:p>
      </c:txPr>
    </c:title>
    <c:autoTitleDeleted val="0"/>
    <c:plotArea>
      <c:layout>
        <c:manualLayout>
          <c:layoutTarget val="inner"/>
          <c:xMode val="edge"/>
          <c:yMode val="edge"/>
          <c:x val="0.20251407194427304"/>
          <c:y val="0.13003805788914294"/>
          <c:w val="0.79748592805572693"/>
          <c:h val="0.66255716656015451"/>
        </c:manualLayout>
      </c:layout>
      <c:lineChart>
        <c:grouping val="standard"/>
        <c:varyColors val="0"/>
        <c:ser>
          <c:idx val="0"/>
          <c:order val="0"/>
          <c:tx>
            <c:strRef>
              <c:f>Sheet4!$A$2</c:f>
              <c:strCache>
                <c:ptCount val="1"/>
                <c:pt idx="0">
                  <c:v>AFRICAN AMERICAN</c:v>
                </c:pt>
              </c:strCache>
            </c:strRef>
          </c:tx>
          <c:spPr>
            <a:ln w="63500" cap="rnd">
              <a:solidFill>
                <a:schemeClr val="accent1"/>
              </a:solidFill>
              <a:prstDash val="sysDot"/>
              <a:round/>
            </a:ln>
            <a:effectLst/>
          </c:spPr>
          <c:marker>
            <c:symbol val="circle"/>
            <c:size val="5"/>
            <c:spPr>
              <a:solidFill>
                <a:schemeClr val="accent1"/>
              </a:solidFill>
              <a:ln w="63500">
                <a:solidFill>
                  <a:schemeClr val="accent1"/>
                </a:solidFill>
              </a:ln>
              <a:effectLst/>
            </c:spPr>
          </c:marker>
          <c:cat>
            <c:strRef>
              <c:f>Sheet4!$B$1:$F$1</c:f>
              <c:strCache>
                <c:ptCount val="5"/>
                <c:pt idx="0">
                  <c:v>2011-12</c:v>
                </c:pt>
                <c:pt idx="1">
                  <c:v>2012-13</c:v>
                </c:pt>
                <c:pt idx="2">
                  <c:v>2013-14</c:v>
                </c:pt>
                <c:pt idx="3">
                  <c:v>2014-15</c:v>
                </c:pt>
                <c:pt idx="4">
                  <c:v>2015-16</c:v>
                </c:pt>
              </c:strCache>
            </c:strRef>
          </c:cat>
          <c:val>
            <c:numRef>
              <c:f>Sheet4!$B$2:$F$2</c:f>
              <c:numCache>
                <c:formatCode>0.00%</c:formatCode>
                <c:ptCount val="5"/>
                <c:pt idx="0">
                  <c:v>9.9500000000000005E-2</c:v>
                </c:pt>
                <c:pt idx="1">
                  <c:v>5.4100000000000002E-2</c:v>
                </c:pt>
                <c:pt idx="2">
                  <c:v>3.6799999999999999E-2</c:v>
                </c:pt>
                <c:pt idx="3">
                  <c:v>2.6762659197339052E-2</c:v>
                </c:pt>
                <c:pt idx="4">
                  <c:v>2.3099999999999999E-2</c:v>
                </c:pt>
              </c:numCache>
            </c:numRef>
          </c:val>
          <c:smooth val="0"/>
        </c:ser>
        <c:ser>
          <c:idx val="1"/>
          <c:order val="1"/>
          <c:tx>
            <c:strRef>
              <c:f>Sheet4!$A$3</c:f>
              <c:strCache>
                <c:ptCount val="1"/>
                <c:pt idx="0">
                  <c:v>ASIAN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Sheet4!$B$1:$F$1</c:f>
              <c:strCache>
                <c:ptCount val="5"/>
                <c:pt idx="0">
                  <c:v>2011-12</c:v>
                </c:pt>
                <c:pt idx="1">
                  <c:v>2012-13</c:v>
                </c:pt>
                <c:pt idx="2">
                  <c:v>2013-14</c:v>
                </c:pt>
                <c:pt idx="3">
                  <c:v>2014-15</c:v>
                </c:pt>
                <c:pt idx="4">
                  <c:v>2015-16</c:v>
                </c:pt>
              </c:strCache>
            </c:strRef>
          </c:cat>
          <c:val>
            <c:numRef>
              <c:f>Sheet4!$B$3:$F$3</c:f>
              <c:numCache>
                <c:formatCode>0.00%</c:formatCode>
                <c:ptCount val="5"/>
                <c:pt idx="0">
                  <c:v>7.4000000000000003E-3</c:v>
                </c:pt>
                <c:pt idx="1">
                  <c:v>3.3999999999999998E-3</c:v>
                </c:pt>
                <c:pt idx="2">
                  <c:v>2.3999999999999998E-3</c:v>
                </c:pt>
                <c:pt idx="3">
                  <c:v>1.2426219322771047E-3</c:v>
                </c:pt>
                <c:pt idx="4">
                  <c:v>1.4E-3</c:v>
                </c:pt>
              </c:numCache>
            </c:numRef>
          </c:val>
          <c:smooth val="0"/>
        </c:ser>
        <c:ser>
          <c:idx val="2"/>
          <c:order val="2"/>
          <c:tx>
            <c:strRef>
              <c:f>Sheet4!$A$4</c:f>
              <c:strCache>
                <c:ptCount val="1"/>
                <c:pt idx="0">
                  <c:v>LATINO</c:v>
                </c:pt>
              </c:strCache>
            </c:strRef>
          </c:tx>
          <c:spPr>
            <a:ln w="63500" cap="rnd">
              <a:solidFill>
                <a:schemeClr val="accent6"/>
              </a:solidFill>
              <a:round/>
            </a:ln>
            <a:effectLst/>
          </c:spPr>
          <c:marker>
            <c:symbol val="circle"/>
            <c:size val="5"/>
            <c:spPr>
              <a:solidFill>
                <a:schemeClr val="accent3"/>
              </a:solidFill>
              <a:ln w="63500">
                <a:solidFill>
                  <a:schemeClr val="bg1">
                    <a:lumMod val="50000"/>
                  </a:schemeClr>
                </a:solidFill>
              </a:ln>
              <a:effectLst/>
            </c:spPr>
          </c:marker>
          <c:cat>
            <c:strRef>
              <c:f>Sheet4!$B$1:$F$1</c:f>
              <c:strCache>
                <c:ptCount val="5"/>
                <c:pt idx="0">
                  <c:v>2011-12</c:v>
                </c:pt>
                <c:pt idx="1">
                  <c:v>2012-13</c:v>
                </c:pt>
                <c:pt idx="2">
                  <c:v>2013-14</c:v>
                </c:pt>
                <c:pt idx="3">
                  <c:v>2014-15</c:v>
                </c:pt>
                <c:pt idx="4">
                  <c:v>2015-16</c:v>
                </c:pt>
              </c:strCache>
            </c:strRef>
          </c:cat>
          <c:val>
            <c:numRef>
              <c:f>Sheet4!$B$4:$F$4</c:f>
              <c:numCache>
                <c:formatCode>0.00%</c:formatCode>
                <c:ptCount val="5"/>
                <c:pt idx="0">
                  <c:v>2.6200000000000001E-2</c:v>
                </c:pt>
                <c:pt idx="1">
                  <c:v>1.23E-2</c:v>
                </c:pt>
                <c:pt idx="2">
                  <c:v>8.3000000000000001E-3</c:v>
                </c:pt>
                <c:pt idx="3">
                  <c:v>5.1871546908307383E-3</c:v>
                </c:pt>
                <c:pt idx="4">
                  <c:v>4.7000000000000002E-3</c:v>
                </c:pt>
              </c:numCache>
            </c:numRef>
          </c:val>
          <c:smooth val="0"/>
        </c:ser>
        <c:ser>
          <c:idx val="3"/>
          <c:order val="3"/>
          <c:tx>
            <c:strRef>
              <c:f>Sheet4!$A$5</c:f>
              <c:strCache>
                <c:ptCount val="1"/>
                <c:pt idx="0">
                  <c:v>WHITE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Sheet4!$B$1:$F$1</c:f>
              <c:strCache>
                <c:ptCount val="5"/>
                <c:pt idx="0">
                  <c:v>2011-12</c:v>
                </c:pt>
                <c:pt idx="1">
                  <c:v>2012-13</c:v>
                </c:pt>
                <c:pt idx="2">
                  <c:v>2013-14</c:v>
                </c:pt>
                <c:pt idx="3">
                  <c:v>2014-15</c:v>
                </c:pt>
                <c:pt idx="4">
                  <c:v>2015-16</c:v>
                </c:pt>
              </c:strCache>
            </c:strRef>
          </c:cat>
          <c:val>
            <c:numRef>
              <c:f>Sheet4!$B$5:$F$5</c:f>
              <c:numCache>
                <c:formatCode>0.00%</c:formatCode>
                <c:ptCount val="5"/>
                <c:pt idx="0">
                  <c:v>1.8700000000000001E-2</c:v>
                </c:pt>
                <c:pt idx="1">
                  <c:v>8.8000000000000005E-3</c:v>
                </c:pt>
                <c:pt idx="2">
                  <c:v>7.7999999999999996E-3</c:v>
                </c:pt>
                <c:pt idx="3">
                  <c:v>4.445528211284514E-3</c:v>
                </c:pt>
                <c:pt idx="4">
                  <c:v>3.3999999999999998E-3</c:v>
                </c:pt>
              </c:numCache>
            </c:numRef>
          </c:val>
          <c:smooth val="0"/>
        </c:ser>
        <c:ser>
          <c:idx val="4"/>
          <c:order val="4"/>
          <c:tx>
            <c:strRef>
              <c:f>Sheet4!$A$6</c:f>
              <c:strCache>
                <c:ptCount val="1"/>
                <c:pt idx="0">
                  <c:v>Students with Disability</c:v>
                </c:pt>
              </c:strCache>
            </c:strRef>
          </c:tx>
          <c:spPr>
            <a:ln w="63500" cap="rnd">
              <a:solidFill>
                <a:srgbClr val="CC3300"/>
              </a:solidFill>
              <a:prstDash val="solid"/>
              <a:round/>
            </a:ln>
            <a:effectLst/>
          </c:spPr>
          <c:marker>
            <c:symbol val="diamond"/>
            <c:size val="12"/>
            <c:spPr>
              <a:solidFill>
                <a:schemeClr val="accent5"/>
              </a:solidFill>
              <a:ln w="63500">
                <a:noFill/>
              </a:ln>
              <a:effectLst/>
            </c:spPr>
          </c:marker>
          <c:cat>
            <c:strRef>
              <c:f>Sheet4!$B$1:$F$1</c:f>
              <c:strCache>
                <c:ptCount val="5"/>
                <c:pt idx="0">
                  <c:v>2011-12</c:v>
                </c:pt>
                <c:pt idx="1">
                  <c:v>2012-13</c:v>
                </c:pt>
                <c:pt idx="2">
                  <c:v>2013-14</c:v>
                </c:pt>
                <c:pt idx="3">
                  <c:v>2014-15</c:v>
                </c:pt>
                <c:pt idx="4">
                  <c:v>2015-16</c:v>
                </c:pt>
              </c:strCache>
            </c:strRef>
          </c:cat>
          <c:val>
            <c:numRef>
              <c:f>Sheet4!$B$6:$F$6</c:f>
              <c:numCache>
                <c:formatCode>0.00%</c:formatCode>
                <c:ptCount val="5"/>
                <c:pt idx="0">
                  <c:v>6.2600000000000003E-2</c:v>
                </c:pt>
                <c:pt idx="1">
                  <c:v>3.1300000000000001E-2</c:v>
                </c:pt>
                <c:pt idx="2">
                  <c:v>2.46E-2</c:v>
                </c:pt>
                <c:pt idx="3">
                  <c:v>2.3718087408048465E-2</c:v>
                </c:pt>
                <c:pt idx="4">
                  <c:v>1.44E-2</c:v>
                </c:pt>
              </c:numCache>
            </c:numRef>
          </c:val>
          <c:smooth val="0"/>
        </c:ser>
        <c:dLbls>
          <c:showLegendKey val="0"/>
          <c:showVal val="0"/>
          <c:showCatName val="0"/>
          <c:showSerName val="0"/>
          <c:showPercent val="0"/>
          <c:showBubbleSize val="0"/>
        </c:dLbls>
        <c:marker val="1"/>
        <c:smooth val="0"/>
        <c:axId val="304291256"/>
        <c:axId val="304288904"/>
        <c:extLst/>
      </c:lineChart>
      <c:catAx>
        <c:axId val="304291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304288904"/>
        <c:crosses val="autoZero"/>
        <c:auto val="1"/>
        <c:lblAlgn val="ctr"/>
        <c:lblOffset val="100"/>
        <c:noMultiLvlLbl val="0"/>
      </c:catAx>
      <c:valAx>
        <c:axId val="304288904"/>
        <c:scaling>
          <c:orientation val="minMax"/>
          <c:max val="0.1"/>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30429125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ln>
                  <a:noFill/>
                </a:ln>
                <a:solidFill>
                  <a:schemeClr val="tx1"/>
                </a:solidFill>
                <a:latin typeface="+mn-lt"/>
                <a:ea typeface="+mn-ea"/>
                <a:cs typeface="+mn-cs"/>
              </a:defRPr>
            </a:pPr>
            <a:endParaRPr lang="en-US"/>
          </a:p>
        </c:txPr>
      </c:dTable>
      <c:spPr>
        <a:noFill/>
        <a:ln>
          <a:noFill/>
        </a:ln>
        <a:effectLst/>
      </c:spPr>
    </c:plotArea>
    <c:plotVisOnly val="1"/>
    <c:dispBlanksAs val="gap"/>
    <c:showDLblsOverMax val="0"/>
  </c:chart>
  <c:spPr>
    <a:solidFill>
      <a:schemeClr val="bg1"/>
    </a:solidFill>
    <a:ln>
      <a:noFill/>
    </a:ln>
    <a:effectLst/>
  </c:spPr>
  <c:txPr>
    <a:bodyPr/>
    <a:lstStyle/>
    <a:p>
      <a:pPr>
        <a:defRPr>
          <a:ln>
            <a:noFill/>
          </a:ln>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806350980326498"/>
          <c:y val="0.11292247857664083"/>
          <c:w val="0.70653219039262694"/>
          <c:h val="0.86345270115643902"/>
        </c:manualLayout>
      </c:layout>
      <c:barChart>
        <c:barDir val="bar"/>
        <c:grouping val="clustered"/>
        <c:varyColors val="0"/>
        <c:ser>
          <c:idx val="0"/>
          <c:order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PIVOT_1!$A$45:$A$78</c:f>
              <c:strCache>
                <c:ptCount val="34"/>
                <c:pt idx="0">
                  <c:v>Conference with Student</c:v>
                </c:pt>
                <c:pt idx="1">
                  <c:v>Parent Contact</c:v>
                </c:pt>
                <c:pt idx="2">
                  <c:v>Conference with Parent</c:v>
                </c:pt>
                <c:pt idx="3">
                  <c:v>Detention</c:v>
                </c:pt>
                <c:pt idx="4">
                  <c:v>Counseling by Support Staff</c:v>
                </c:pt>
                <c:pt idx="5">
                  <c:v>Law Enforcement Notification</c:v>
                </c:pt>
                <c:pt idx="6">
                  <c:v>Conflict Resolution</c:v>
                </c:pt>
                <c:pt idx="7">
                  <c:v>Other</c:v>
                </c:pt>
                <c:pt idx="8">
                  <c:v>Restorative Justice Program</c:v>
                </c:pt>
                <c:pt idx="9">
                  <c:v>Counseling Individual</c:v>
                </c:pt>
                <c:pt idx="10">
                  <c:v>Campus Beautification</c:v>
                </c:pt>
                <c:pt idx="11">
                  <c:v>Behavior Contract</c:v>
                </c:pt>
                <c:pt idx="12">
                  <c:v>Suspension - School</c:v>
                </c:pt>
                <c:pt idx="13">
                  <c:v>Daily Behavior Monitoring</c:v>
                </c:pt>
                <c:pt idx="14">
                  <c:v>Behavior Support Plan</c:v>
                </c:pt>
                <c:pt idx="15">
                  <c:v>Peer Mediation</c:v>
                </c:pt>
                <c:pt idx="16">
                  <c:v>Referral - Community Agency</c:v>
                </c:pt>
                <c:pt idx="17">
                  <c:v>Referral - Support Personnel</c:v>
                </c:pt>
                <c:pt idx="18">
                  <c:v>Crisis/Threat Assessment</c:v>
                </c:pt>
                <c:pt idx="19">
                  <c:v>Community Service</c:v>
                </c:pt>
                <c:pt idx="20">
                  <c:v>Suspension - In-School</c:v>
                </c:pt>
                <c:pt idx="21">
                  <c:v>Referral - Substance Abuse</c:v>
                </c:pt>
                <c:pt idx="22">
                  <c:v>Classroom Change</c:v>
                </c:pt>
                <c:pt idx="23">
                  <c:v>Restitution</c:v>
                </c:pt>
                <c:pt idx="24">
                  <c:v>Counseling Group</c:v>
                </c:pt>
                <c:pt idx="25">
                  <c:v>Referral - Student Success Team (SST)</c:v>
                </c:pt>
                <c:pt idx="26">
                  <c:v>Referral - Coordination of Services Team</c:v>
                </c:pt>
                <c:pt idx="27">
                  <c:v>Referral - School Program/Service</c:v>
                </c:pt>
                <c:pt idx="28">
                  <c:v>Suspension - Class</c:v>
                </c:pt>
                <c:pt idx="29">
                  <c:v>Referral - Discipline Review Team (DRT)</c:v>
                </c:pt>
                <c:pt idx="30">
                  <c:v>Recommended for Expulsion</c:v>
                </c:pt>
                <c:pt idx="31">
                  <c:v>Referral - Parent Education</c:v>
                </c:pt>
                <c:pt idx="32">
                  <c:v>Referral - Gang Reduction</c:v>
                </c:pt>
                <c:pt idx="33">
                  <c:v>Opportunity Transfer (Progressive Discip</c:v>
                </c:pt>
              </c:strCache>
            </c:strRef>
          </c:cat>
          <c:val>
            <c:numRef>
              <c:f>PIVOT_1!$B$45:$B$78</c:f>
              <c:numCache>
                <c:formatCode>_(* #,##0_);_(* \(#,##0\);_(* "-"??_);_(@_)</c:formatCode>
                <c:ptCount val="34"/>
                <c:pt idx="0">
                  <c:v>8635</c:v>
                </c:pt>
                <c:pt idx="1">
                  <c:v>5884</c:v>
                </c:pt>
                <c:pt idx="2">
                  <c:v>4564</c:v>
                </c:pt>
                <c:pt idx="3">
                  <c:v>2755</c:v>
                </c:pt>
                <c:pt idx="4">
                  <c:v>1562</c:v>
                </c:pt>
                <c:pt idx="5">
                  <c:v>1493</c:v>
                </c:pt>
                <c:pt idx="6">
                  <c:v>1423</c:v>
                </c:pt>
                <c:pt idx="7">
                  <c:v>1328</c:v>
                </c:pt>
                <c:pt idx="8">
                  <c:v>1187</c:v>
                </c:pt>
                <c:pt idx="9">
                  <c:v>1170</c:v>
                </c:pt>
                <c:pt idx="10">
                  <c:v>1068</c:v>
                </c:pt>
                <c:pt idx="11">
                  <c:v>917</c:v>
                </c:pt>
                <c:pt idx="12">
                  <c:v>760</c:v>
                </c:pt>
                <c:pt idx="13">
                  <c:v>486</c:v>
                </c:pt>
                <c:pt idx="14">
                  <c:v>285</c:v>
                </c:pt>
                <c:pt idx="15">
                  <c:v>270</c:v>
                </c:pt>
                <c:pt idx="16">
                  <c:v>269</c:v>
                </c:pt>
                <c:pt idx="17">
                  <c:v>225</c:v>
                </c:pt>
                <c:pt idx="18">
                  <c:v>192</c:v>
                </c:pt>
                <c:pt idx="19">
                  <c:v>186</c:v>
                </c:pt>
                <c:pt idx="20">
                  <c:v>184</c:v>
                </c:pt>
                <c:pt idx="21">
                  <c:v>148</c:v>
                </c:pt>
                <c:pt idx="22">
                  <c:v>146</c:v>
                </c:pt>
                <c:pt idx="23">
                  <c:v>142</c:v>
                </c:pt>
                <c:pt idx="24">
                  <c:v>141</c:v>
                </c:pt>
                <c:pt idx="25">
                  <c:v>113</c:v>
                </c:pt>
                <c:pt idx="26">
                  <c:v>109</c:v>
                </c:pt>
                <c:pt idx="27">
                  <c:v>91</c:v>
                </c:pt>
                <c:pt idx="28">
                  <c:v>79</c:v>
                </c:pt>
                <c:pt idx="29">
                  <c:v>35</c:v>
                </c:pt>
                <c:pt idx="30">
                  <c:v>24</c:v>
                </c:pt>
                <c:pt idx="31">
                  <c:v>20</c:v>
                </c:pt>
                <c:pt idx="32">
                  <c:v>15</c:v>
                </c:pt>
                <c:pt idx="33">
                  <c:v>14</c:v>
                </c:pt>
              </c:numCache>
            </c:numRef>
          </c:val>
        </c:ser>
        <c:dLbls>
          <c:showLegendKey val="0"/>
          <c:showVal val="0"/>
          <c:showCatName val="0"/>
          <c:showSerName val="0"/>
          <c:showPercent val="0"/>
          <c:showBubbleSize val="0"/>
        </c:dLbls>
        <c:gapWidth val="115"/>
        <c:overlap val="-20"/>
        <c:axId val="299929944"/>
        <c:axId val="301812144"/>
      </c:barChart>
      <c:catAx>
        <c:axId val="299929944"/>
        <c:scaling>
          <c:orientation val="maxMin"/>
        </c:scaling>
        <c:delete val="0"/>
        <c:axPos val="l"/>
        <c:title>
          <c:tx>
            <c:rich>
              <a:bodyPr rot="-540000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r>
                  <a:rPr lang="en-US" dirty="0">
                    <a:solidFill>
                      <a:sysClr val="windowText" lastClr="000000"/>
                    </a:solidFill>
                  </a:rPr>
                  <a:t>interventions used</a:t>
                </a:r>
              </a:p>
            </c:rich>
          </c:tx>
          <c:overlay val="0"/>
          <c:spPr>
            <a:noFill/>
            <a:ln>
              <a:noFill/>
            </a:ln>
            <a:effectLst/>
          </c:spPr>
          <c:txPr>
            <a:bodyPr rot="-540000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01812144"/>
        <c:crosses val="autoZero"/>
        <c:auto val="1"/>
        <c:lblAlgn val="ctr"/>
        <c:lblOffset val="100"/>
        <c:noMultiLvlLbl val="0"/>
      </c:catAx>
      <c:valAx>
        <c:axId val="301812144"/>
        <c:scaling>
          <c:orientation val="minMax"/>
        </c:scaling>
        <c:delete val="0"/>
        <c:axPos val="t"/>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r>
                  <a:rPr lang="en-US" dirty="0">
                    <a:solidFill>
                      <a:sysClr val="windowText" lastClr="000000"/>
                    </a:solidFill>
                  </a:rPr>
                  <a:t>#</a:t>
                </a:r>
                <a:r>
                  <a:rPr lang="en-US" baseline="0" dirty="0">
                    <a:solidFill>
                      <a:sysClr val="windowText" lastClr="000000"/>
                    </a:solidFill>
                  </a:rPr>
                  <a:t> of interventions</a:t>
                </a:r>
                <a:endParaRPr lang="en-US" dirty="0">
                  <a:solidFill>
                    <a:sysClr val="windowText" lastClr="000000"/>
                  </a:solidFill>
                </a:endParaRPr>
              </a:p>
            </c:rich>
          </c:tx>
          <c:layout>
            <c:manualLayout>
              <c:xMode val="edge"/>
              <c:yMode val="edge"/>
              <c:x val="0.54266478348384373"/>
              <c:y val="1.4997897722863933E-2"/>
            </c:manualLayout>
          </c:layout>
          <c:overlay val="0"/>
          <c:spPr>
            <a:noFill/>
            <a:ln>
              <a:noFill/>
            </a:ln>
            <a:effectLst/>
          </c:spPr>
          <c:txPr>
            <a:bodyPr rot="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99929944"/>
        <c:crosses val="autoZero"/>
        <c:crossBetween val="between"/>
      </c:valAx>
      <c:spPr>
        <a:noFill/>
        <a:ln>
          <a:noFill/>
        </a:ln>
        <a:effectLst/>
      </c:spPr>
    </c:plotArea>
    <c:plotVisOnly val="1"/>
    <c:dispBlanksAs val="gap"/>
    <c:showDLblsOverMax val="0"/>
  </c:chart>
  <c:spPr>
    <a:solidFill>
      <a:srgbClr val="968C8C">
        <a:lumMod val="20000"/>
        <a:lumOff val="80000"/>
      </a:srgbClr>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7031" cy="465138"/>
          </a:xfrm>
          <a:prstGeom prst="rect">
            <a:avLst/>
          </a:prstGeom>
        </p:spPr>
        <p:txBody>
          <a:bodyPr vert="horz" lIns="93141" tIns="46573" rIns="93141" bIns="46573" rtlCol="0"/>
          <a:lstStyle>
            <a:lvl1pPr algn="l">
              <a:defRPr sz="12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971751" y="2"/>
            <a:ext cx="3037031" cy="465138"/>
          </a:xfrm>
          <a:prstGeom prst="rect">
            <a:avLst/>
          </a:prstGeom>
        </p:spPr>
        <p:txBody>
          <a:bodyPr vert="horz" wrap="square" lIns="93141" tIns="46573" rIns="93141" bIns="46573" numCol="1" anchor="t" anchorCtr="0" compatLnSpc="1">
            <a:prstTxWarp prst="textNoShape">
              <a:avLst/>
            </a:prstTxWarp>
          </a:bodyPr>
          <a:lstStyle>
            <a:lvl1pPr algn="r">
              <a:defRPr sz="1200"/>
            </a:lvl1pPr>
          </a:lstStyle>
          <a:p>
            <a:pPr>
              <a:defRPr/>
            </a:pPr>
            <a:fld id="{71A85143-4914-425C-9DF5-DF25ABB2BA71}" type="datetimeFigureOut">
              <a:rPr lang="en-US" altLang="en-US"/>
              <a:pPr>
                <a:defRPr/>
              </a:pPr>
              <a:t>4/20/2017</a:t>
            </a:fld>
            <a:endParaRPr lang="en-US" altLang="en-US" dirty="0"/>
          </a:p>
        </p:txBody>
      </p:sp>
      <p:sp>
        <p:nvSpPr>
          <p:cNvPr id="4" name="Footer Placeholder 3"/>
          <p:cNvSpPr>
            <a:spLocks noGrp="1"/>
          </p:cNvSpPr>
          <p:nvPr>
            <p:ph type="ftr" sz="quarter" idx="2"/>
          </p:nvPr>
        </p:nvSpPr>
        <p:spPr>
          <a:xfrm>
            <a:off x="5" y="8829677"/>
            <a:ext cx="3037031" cy="465138"/>
          </a:xfrm>
          <a:prstGeom prst="rect">
            <a:avLst/>
          </a:prstGeom>
        </p:spPr>
        <p:txBody>
          <a:bodyPr vert="horz" lIns="93141" tIns="46573" rIns="93141" bIns="46573" rtlCol="0" anchor="b"/>
          <a:lstStyle>
            <a:lvl1pPr algn="l">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971751" y="8829677"/>
            <a:ext cx="3037031" cy="465138"/>
          </a:xfrm>
          <a:prstGeom prst="rect">
            <a:avLst/>
          </a:prstGeom>
        </p:spPr>
        <p:txBody>
          <a:bodyPr vert="horz" wrap="square" lIns="93141" tIns="46573" rIns="93141" bIns="46573" numCol="1" anchor="b" anchorCtr="0" compatLnSpc="1">
            <a:prstTxWarp prst="textNoShape">
              <a:avLst/>
            </a:prstTxWarp>
          </a:bodyPr>
          <a:lstStyle>
            <a:lvl1pPr algn="r">
              <a:defRPr sz="1200"/>
            </a:lvl1pPr>
          </a:lstStyle>
          <a:p>
            <a:pPr>
              <a:defRPr/>
            </a:pPr>
            <a:fld id="{CE765ED2-5832-4141-A1EA-9D9E01364493}" type="slidenum">
              <a:rPr lang="en-US" altLang="en-US"/>
              <a:pPr>
                <a:defRPr/>
              </a:pPr>
              <a:t>‹#›</a:t>
            </a:fld>
            <a:endParaRPr lang="en-US" altLang="en-US" dirty="0"/>
          </a:p>
        </p:txBody>
      </p:sp>
    </p:spTree>
    <p:extLst>
      <p:ext uri="{BB962C8B-B14F-4D97-AF65-F5344CB8AC3E}">
        <p14:creationId xmlns:p14="http://schemas.microsoft.com/office/powerpoint/2010/main" val="27113708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7031" cy="465138"/>
          </a:xfrm>
          <a:prstGeom prst="rect">
            <a:avLst/>
          </a:prstGeom>
        </p:spPr>
        <p:txBody>
          <a:bodyPr vert="horz" lIns="93141" tIns="46573" rIns="93141" bIns="46573"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1751" y="2"/>
            <a:ext cx="3037031" cy="465138"/>
          </a:xfrm>
          <a:prstGeom prst="rect">
            <a:avLst/>
          </a:prstGeom>
        </p:spPr>
        <p:txBody>
          <a:bodyPr vert="horz" wrap="square" lIns="93141" tIns="46573" rIns="93141" bIns="46573" numCol="1" anchor="t" anchorCtr="0" compatLnSpc="1">
            <a:prstTxWarp prst="textNoShape">
              <a:avLst/>
            </a:prstTxWarp>
          </a:bodyPr>
          <a:lstStyle>
            <a:lvl1pPr algn="r">
              <a:defRPr sz="1200"/>
            </a:lvl1pPr>
          </a:lstStyle>
          <a:p>
            <a:pPr>
              <a:defRPr/>
            </a:pPr>
            <a:fld id="{E35D688E-DB11-4E4C-995D-F893EE334E4C}" type="datetimeFigureOut">
              <a:rPr lang="en-US" altLang="en-US"/>
              <a:pPr>
                <a:defRPr/>
              </a:pPr>
              <a:t>4/20/2017</a:t>
            </a:fld>
            <a:endParaRPr lang="en-US" alt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41" tIns="46573" rIns="93141" bIns="46573" rtlCol="0" anchor="ctr"/>
          <a:lstStyle/>
          <a:p>
            <a:pPr lvl="0"/>
            <a:endParaRPr lang="en-US" noProof="0" dirty="0" smtClean="0"/>
          </a:p>
        </p:txBody>
      </p:sp>
      <p:sp>
        <p:nvSpPr>
          <p:cNvPr id="5" name="Notes Placeholder 4"/>
          <p:cNvSpPr>
            <a:spLocks noGrp="1"/>
          </p:cNvSpPr>
          <p:nvPr>
            <p:ph type="body" sz="quarter" idx="3"/>
          </p:nvPr>
        </p:nvSpPr>
        <p:spPr>
          <a:xfrm>
            <a:off x="701848" y="4416427"/>
            <a:ext cx="5608320" cy="4183063"/>
          </a:xfrm>
          <a:prstGeom prst="rect">
            <a:avLst/>
          </a:prstGeom>
        </p:spPr>
        <p:txBody>
          <a:bodyPr vert="horz" lIns="93141" tIns="46573" rIns="93141" bIns="4657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5" y="8829677"/>
            <a:ext cx="3037031" cy="465138"/>
          </a:xfrm>
          <a:prstGeom prst="rect">
            <a:avLst/>
          </a:prstGeom>
        </p:spPr>
        <p:txBody>
          <a:bodyPr vert="horz" lIns="93141" tIns="46573" rIns="93141" bIns="46573"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1751" y="8829677"/>
            <a:ext cx="3037031" cy="465138"/>
          </a:xfrm>
          <a:prstGeom prst="rect">
            <a:avLst/>
          </a:prstGeom>
        </p:spPr>
        <p:txBody>
          <a:bodyPr vert="horz" wrap="square" lIns="93141" tIns="46573" rIns="93141" bIns="46573" numCol="1" anchor="b" anchorCtr="0" compatLnSpc="1">
            <a:prstTxWarp prst="textNoShape">
              <a:avLst/>
            </a:prstTxWarp>
          </a:bodyPr>
          <a:lstStyle>
            <a:lvl1pPr algn="r">
              <a:defRPr sz="1200"/>
            </a:lvl1pPr>
          </a:lstStyle>
          <a:p>
            <a:pPr>
              <a:defRPr/>
            </a:pPr>
            <a:fld id="{7731A41B-49B9-450E-A1BD-B8C233A8866F}" type="slidenum">
              <a:rPr lang="en-US" altLang="en-US"/>
              <a:pPr>
                <a:defRPr/>
              </a:pPr>
              <a:t>‹#›</a:t>
            </a:fld>
            <a:endParaRPr lang="en-US" altLang="en-US" dirty="0"/>
          </a:p>
        </p:txBody>
      </p:sp>
    </p:spTree>
    <p:extLst>
      <p:ext uri="{BB962C8B-B14F-4D97-AF65-F5344CB8AC3E}">
        <p14:creationId xmlns:p14="http://schemas.microsoft.com/office/powerpoint/2010/main" val="203903431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32572" indent="-281513" eaLnBrk="0" hangingPunct="0">
              <a:spcBef>
                <a:spcPct val="30000"/>
              </a:spcBef>
              <a:defRPr sz="1200">
                <a:solidFill>
                  <a:schemeClr val="tx1"/>
                </a:solidFill>
                <a:latin typeface="Calibri" pitchFamily="34" charset="0"/>
                <a:ea typeface="MS PGothic" pitchFamily="34" charset="-128"/>
              </a:defRPr>
            </a:lvl2pPr>
            <a:lvl3pPr marL="1127648" indent="-225533" eaLnBrk="0" hangingPunct="0">
              <a:spcBef>
                <a:spcPct val="30000"/>
              </a:spcBef>
              <a:defRPr sz="1200">
                <a:solidFill>
                  <a:schemeClr val="tx1"/>
                </a:solidFill>
                <a:latin typeface="Calibri" pitchFamily="34" charset="0"/>
                <a:ea typeface="MS PGothic" pitchFamily="34" charset="-128"/>
              </a:defRPr>
            </a:lvl3pPr>
            <a:lvl4pPr marL="1578710" indent="-225533" eaLnBrk="0" hangingPunct="0">
              <a:spcBef>
                <a:spcPct val="30000"/>
              </a:spcBef>
              <a:defRPr sz="1200">
                <a:solidFill>
                  <a:schemeClr val="tx1"/>
                </a:solidFill>
                <a:latin typeface="Calibri" pitchFamily="34" charset="0"/>
                <a:ea typeface="MS PGothic" pitchFamily="34" charset="-128"/>
              </a:defRPr>
            </a:lvl4pPr>
            <a:lvl5pPr marL="2029770" indent="-225533" eaLnBrk="0" hangingPunct="0">
              <a:spcBef>
                <a:spcPct val="30000"/>
              </a:spcBef>
              <a:defRPr sz="1200">
                <a:solidFill>
                  <a:schemeClr val="tx1"/>
                </a:solidFill>
                <a:latin typeface="Calibri" pitchFamily="34" charset="0"/>
                <a:ea typeface="MS PGothic" pitchFamily="34" charset="-128"/>
              </a:defRPr>
            </a:lvl5pPr>
            <a:lvl6pPr marL="2490425"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1081"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1737"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2394"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FDB3B05-3FDA-447F-BDA7-82E6A34A6A31}" type="slidenum">
              <a:rPr lang="en-US" altLang="en-US" smtClean="0"/>
              <a:pPr eaLnBrk="1" hangingPunct="1">
                <a:spcBef>
                  <a:spcPct val="0"/>
                </a:spcBef>
              </a:pPr>
              <a:t>1</a:t>
            </a:fld>
            <a:endParaRPr lang="en-US" altLang="en-US" dirty="0" smtClean="0"/>
          </a:p>
        </p:txBody>
      </p:sp>
    </p:spTree>
    <p:extLst>
      <p:ext uri="{BB962C8B-B14F-4D97-AF65-F5344CB8AC3E}">
        <p14:creationId xmlns:p14="http://schemas.microsoft.com/office/powerpoint/2010/main" val="419840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10</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11</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19B31-91B5-4832-BAFF-AF015CA22230}" type="slidenum">
              <a:rPr lang="en-US" smtClean="0"/>
              <a:t>12</a:t>
            </a:fld>
            <a:endParaRPr lang="en-US" dirty="0"/>
          </a:p>
        </p:txBody>
      </p:sp>
      <p:sp>
        <p:nvSpPr>
          <p:cNvPr id="6" name="Header Placeholder 5"/>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565115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19B31-91B5-4832-BAFF-AF015CA22230}" type="slidenum">
              <a:rPr lang="en-US" smtClean="0"/>
              <a:t>13</a:t>
            </a:fld>
            <a:endParaRPr lang="en-US" dirty="0"/>
          </a:p>
        </p:txBody>
      </p:sp>
      <p:sp>
        <p:nvSpPr>
          <p:cNvPr id="6" name="Header Placeholder 5"/>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313462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14</a:t>
            </a:fld>
            <a:endParaRPr lang="en-US" altLang="en-US" dirty="0"/>
          </a:p>
        </p:txBody>
      </p:sp>
    </p:spTree>
    <p:extLst>
      <p:ext uri="{BB962C8B-B14F-4D97-AF65-F5344CB8AC3E}">
        <p14:creationId xmlns:p14="http://schemas.microsoft.com/office/powerpoint/2010/main" val="67458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15</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16</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17</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2</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3</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4</a:t>
            </a:fld>
            <a:endParaRPr lang="en-US" altLang="en-US" dirty="0"/>
          </a:p>
        </p:txBody>
      </p:sp>
    </p:spTree>
    <p:extLst>
      <p:ext uri="{BB962C8B-B14F-4D97-AF65-F5344CB8AC3E}">
        <p14:creationId xmlns:p14="http://schemas.microsoft.com/office/powerpoint/2010/main" val="30587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5</a:t>
            </a:fld>
            <a:endParaRPr lang="en-US" altLang="en-US" dirty="0"/>
          </a:p>
        </p:txBody>
      </p:sp>
    </p:spTree>
    <p:extLst>
      <p:ext uri="{BB962C8B-B14F-4D97-AF65-F5344CB8AC3E}">
        <p14:creationId xmlns:p14="http://schemas.microsoft.com/office/powerpoint/2010/main" val="299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6</a:t>
            </a:fld>
            <a:endParaRPr lang="en-US" altLang="en-US" dirty="0"/>
          </a:p>
        </p:txBody>
      </p:sp>
    </p:spTree>
    <p:extLst>
      <p:ext uri="{BB962C8B-B14F-4D97-AF65-F5344CB8AC3E}">
        <p14:creationId xmlns:p14="http://schemas.microsoft.com/office/powerpoint/2010/main" val="281990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7</a:t>
            </a:fld>
            <a:endParaRPr lang="en-US" altLang="en-US" dirty="0"/>
          </a:p>
        </p:txBody>
      </p:sp>
    </p:spTree>
    <p:extLst>
      <p:ext uri="{BB962C8B-B14F-4D97-AF65-F5344CB8AC3E}">
        <p14:creationId xmlns:p14="http://schemas.microsoft.com/office/powerpoint/2010/main" val="2161380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8</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1531">
              <a:defRPr/>
            </a:pPr>
            <a:endParaRPr lang="en-US" dirty="0" smtClean="0"/>
          </a:p>
          <a:p>
            <a:pPr defTabSz="451531">
              <a:defRPr/>
            </a:pPr>
            <a:endParaRPr lang="en-US" dirty="0" smtClean="0"/>
          </a:p>
          <a:p>
            <a:pPr defTabSz="451531">
              <a:defRPr/>
            </a:pPr>
            <a:endParaRPr lang="en-US" dirty="0" smtClean="0"/>
          </a:p>
          <a:p>
            <a:pPr defTabSz="451531">
              <a:defRPr/>
            </a:pPr>
            <a:endParaRPr lang="en-US" dirty="0" smtClean="0"/>
          </a:p>
          <a:p>
            <a:pPr defTabSz="451531">
              <a:defRPr/>
            </a:pPr>
            <a:endParaRPr lang="en-US" b="1" i="1" dirty="0"/>
          </a:p>
          <a:p>
            <a:pPr defTabSz="451531">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9</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62F4745C-8438-634E-BBCF-CAE728BA2D08}" type="datetime1">
              <a:rPr lang="en-US" altLang="en-US" smtClean="0"/>
              <a:pPr>
                <a:defRPr/>
              </a:pPr>
              <a:t>4/20/2017</a:t>
            </a:fld>
            <a:endParaRPr lang="en-US" alt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CC5A1F67-BEAF-4299-97F9-6971C6C0DEBB}" type="slidenum">
              <a:rPr lang="en-US" altLang="en-US" smtClean="0"/>
              <a:pPr>
                <a:defRPr/>
              </a:pPr>
              <a:t>‹#›</a:t>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86DD84C-C58F-2B4E-BBCC-297A5E7D87F1}" type="datetime1">
              <a:rPr lang="en-US" altLang="en-US" smtClean="0"/>
              <a:pPr>
                <a:defRPr/>
              </a:pPr>
              <a:t>4/20/2017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A92A3C4-064E-45F9-977E-F7BB5790DAA9}" type="slidenum">
              <a:rPr lang="en-US" altLang="en-US" smtClean="0"/>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BC80B4E1-18BC-0A42-9788-ED69F8889EC3}" type="datetime1">
              <a:rPr lang="en-US" altLang="en-US" smtClean="0"/>
              <a:pPr>
                <a:defRPr/>
              </a:pPr>
              <a:t>4/20/2017</a:t>
            </a:fld>
            <a:endParaRPr lang="en-US" altLang="en-US" dirty="0"/>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2A282D24-3167-4837-948A-A6DE6199B2D3}" type="slidenum">
              <a:rPr lang="en-US" altLang="en-US" smtClean="0"/>
              <a:pPr>
                <a:defRPr/>
              </a:pPr>
              <a:t>‹#›</a:t>
            </a:fld>
            <a:endParaRPr lang="en-US"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422728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31474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43865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175721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381584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62752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417067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159293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C6663471-0CE5-9C4C-96A5-17C65A1C069E}" type="datetime1">
              <a:rPr lang="en-US" altLang="en-US" smtClean="0"/>
              <a:pPr>
                <a:defRPr/>
              </a:pPr>
              <a:t>4/20/2017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219B7F44-CEE5-4383-8272-6F6B36845757}" type="slidenum">
              <a:rPr lang="en-US" altLang="en-US" smtClean="0"/>
              <a:pPr>
                <a:defRPr/>
              </a:pPr>
              <a:t>‹#›</a:t>
            </a:fld>
            <a:endParaRPr lang="en-US" alt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189852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223384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03637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928A973D-7806-E34B-B538-25808D4FD5F2}" type="datetime1">
              <a:rPr lang="en-US" altLang="en-US" smtClean="0"/>
              <a:pPr>
                <a:defRPr/>
              </a:pPr>
              <a:t>4/20/2017</a:t>
            </a:fld>
            <a:endParaRPr lang="en-US" alt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0E9EFF79-A4F2-4EB5-B130-1166E88C3364}" type="slidenum">
              <a:rPr lang="en-US" altLang="en-US" smtClean="0"/>
              <a:pPr>
                <a:defRPr/>
              </a:pPr>
              <a:t>‹#›</a:t>
            </a:fld>
            <a:endParaRPr lang="en-US" altLang="en-US" dirty="0"/>
          </a:p>
        </p:txBody>
      </p:sp>
      <p:sp>
        <p:nvSpPr>
          <p:cNvPr id="14" name="Footer Placeholder 13"/>
          <p:cNvSpPr>
            <a:spLocks noGrp="1"/>
          </p:cNvSpPr>
          <p:nvPr>
            <p:ph type="ftr" sz="quarter" idx="12"/>
          </p:nvPr>
        </p:nvSpPr>
        <p:spPr/>
        <p:txBody>
          <a:body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a:defRPr/>
            </a:pPr>
            <a:fld id="{CA0A31EB-660F-4343-8026-5BE186FA99C4}" type="datetime1">
              <a:rPr lang="en-US" altLang="en-US" smtClean="0"/>
              <a:pPr>
                <a:defRPr/>
              </a:pPr>
              <a:t>4/20/2017</a:t>
            </a:fld>
            <a:endParaRPr lang="en-US" altLang="en-US" dirty="0"/>
          </a:p>
        </p:txBody>
      </p:sp>
      <p:sp>
        <p:nvSpPr>
          <p:cNvPr id="10" name="Slide Number Placeholder 9"/>
          <p:cNvSpPr>
            <a:spLocks noGrp="1"/>
          </p:cNvSpPr>
          <p:nvPr>
            <p:ph type="sldNum" sz="quarter" idx="16"/>
          </p:nvPr>
        </p:nvSpPr>
        <p:spPr/>
        <p:txBody>
          <a:bodyPr rtlCol="0"/>
          <a:lstStyle/>
          <a:p>
            <a:pPr>
              <a:defRPr/>
            </a:pPr>
            <a:fld id="{94469837-062C-4401-A658-DA7F8FAA3415}" type="slidenum">
              <a:rPr lang="en-US" altLang="en-US" smtClean="0"/>
              <a:pPr>
                <a:defRPr/>
              </a:pPr>
              <a:t>‹#›</a:t>
            </a:fld>
            <a:endParaRPr lang="en-US" altLang="en-US" dirty="0"/>
          </a:p>
        </p:txBody>
      </p:sp>
      <p:sp>
        <p:nvSpPr>
          <p:cNvPr id="12" name="Footer Placeholder 11"/>
          <p:cNvSpPr>
            <a:spLocks noGrp="1"/>
          </p:cNvSpPr>
          <p:nvPr>
            <p:ph type="ftr" sz="quarter" idx="17"/>
          </p:nvPr>
        </p:nvSpPr>
        <p:spPr/>
        <p:txBody>
          <a:bodyPr rtlCol="0"/>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a:defRPr/>
            </a:pPr>
            <a:fld id="{ED3B2EB0-0904-A94D-ADCA-3030F0982E58}" type="datetime1">
              <a:rPr lang="en-US" altLang="en-US" smtClean="0"/>
              <a:pPr>
                <a:defRPr/>
              </a:pPr>
              <a:t>4/20/2017</a:t>
            </a:fld>
            <a:endParaRPr lang="en-US" altLang="en-US" dirty="0"/>
          </a:p>
        </p:txBody>
      </p:sp>
      <p:sp>
        <p:nvSpPr>
          <p:cNvPr id="12" name="Slide Number Placeholder 11"/>
          <p:cNvSpPr>
            <a:spLocks noGrp="1"/>
          </p:cNvSpPr>
          <p:nvPr>
            <p:ph type="sldNum" sz="quarter" idx="16"/>
          </p:nvPr>
        </p:nvSpPr>
        <p:spPr/>
        <p:txBody>
          <a:bodyPr rtlCol="0"/>
          <a:lstStyle/>
          <a:p>
            <a:pPr>
              <a:defRPr/>
            </a:pPr>
            <a:fld id="{84911338-0374-4629-B388-5052969DB4BA}" type="slidenum">
              <a:rPr lang="en-US" altLang="en-US" smtClean="0"/>
              <a:pPr>
                <a:defRPr/>
              </a:pPr>
              <a:t>‹#›</a:t>
            </a:fld>
            <a:endParaRPr lang="en-US" altLang="en-US" dirty="0"/>
          </a:p>
        </p:txBody>
      </p:sp>
      <p:sp>
        <p:nvSpPr>
          <p:cNvPr id="14" name="Footer Placeholder 13"/>
          <p:cNvSpPr>
            <a:spLocks noGrp="1"/>
          </p:cNvSpPr>
          <p:nvPr>
            <p:ph type="ftr" sz="quarter" idx="17"/>
          </p:nvPr>
        </p:nvSpPr>
        <p:spPr/>
        <p:txBody>
          <a:bodyPr rtlCol="0"/>
          <a:lstStyle/>
          <a:p>
            <a:pPr>
              <a:defRPr/>
            </a:pPr>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C8FC2CC3-E189-0B4F-BC3F-872326148E8E}" type="datetime1">
              <a:rPr lang="en-US" altLang="en-US" smtClean="0"/>
              <a:pPr>
                <a:defRPr/>
              </a:pPr>
              <a:t>4/20/2017</a:t>
            </a:fld>
            <a:endParaRPr lang="en-US" alt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5844A17A-03DF-4748-9EC7-B672F349A55C}" type="slidenum">
              <a:rPr lang="en-US" altLang="en-US" smtClean="0"/>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F5FDE4B-5958-0A4F-B238-AEADD3539A81}" type="datetime1">
              <a:rPr lang="en-US" altLang="en-US" smtClean="0"/>
              <a:pPr>
                <a:defRPr/>
              </a:pPr>
              <a:t>4/20/2017</a:t>
            </a:fld>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A0CFDE39-CCC5-495D-9557-2103E2FF8E84}" type="slidenum">
              <a:rPr lang="en-US" altLang="en-US" smtClean="0"/>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4684BA42-645C-EB43-BC74-F135D50FE3DC}" type="datetime1">
              <a:rPr lang="en-US" altLang="en-US" smtClean="0"/>
              <a:pPr>
                <a:defRPr/>
              </a:pPr>
              <a:t>4/20/2017</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91704CA9-5ACD-4DA8-B526-B671EFFCC290}" type="slidenum">
              <a:rPr lang="en-US" altLang="en-US" smtClean="0"/>
              <a:pPr>
                <a:defRPr/>
              </a:pPr>
              <a:t>‹#›</a:t>
            </a:fld>
            <a:endParaRPr lang="en-US" alt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pPr>
              <a:defRPr/>
            </a:pPr>
            <a:fld id="{C4F38107-3F03-5F41-BF1F-FE27B358C07F}" type="datetime1">
              <a:rPr lang="en-US" altLang="en-US" smtClean="0"/>
              <a:pPr>
                <a:defRPr/>
              </a:pPr>
              <a:t>4/20/2017</a:t>
            </a:fld>
            <a:endParaRPr lang="en-US" alt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D1C43E80-7214-4827-9DE5-E42B5B20A6A2}" type="slidenum">
              <a:rPr lang="en-US" altLang="en-US" smtClean="0"/>
              <a:pPr>
                <a:defRPr/>
              </a:pPr>
              <a:t>‹#›</a:t>
            </a:fld>
            <a:endParaRPr lang="en-US" altLang="en-US" dirty="0"/>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587CC6BF-7827-C849-AA7E-BF5B3B06C0BF}" type="datetime1">
              <a:rPr lang="en-US" altLang="en-US" smtClean="0"/>
              <a:pPr>
                <a:defRPr/>
              </a:pPr>
              <a:t>4/20/2017</a:t>
            </a:fld>
            <a:endParaRPr lang="en-US" alt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3A58BDE0-6A66-4F87-A32E-074463CF7366}" type="slidenum">
              <a:rPr lang="en-US" altLang="en-US" smtClean="0"/>
              <a:pPr>
                <a:defRPr/>
              </a:pPr>
              <a:t>‹#›</a:t>
            </a:fld>
            <a:endParaRPr lang="en-US" altLang="en-US" dirty="0"/>
          </a:p>
        </p:txBody>
      </p:sp>
      <p:sp>
        <p:nvSpPr>
          <p:cNvPr id="2" name="Rectangle 1"/>
          <p:cNvSpPr/>
          <p:nvPr userDrawn="1"/>
        </p:nvSpPr>
        <p:spPr>
          <a:xfrm>
            <a:off x="6837209" y="43934"/>
            <a:ext cx="2306791" cy="369332"/>
          </a:xfrm>
          <a:prstGeom prst="rect">
            <a:avLst/>
          </a:prstGeom>
        </p:spPr>
        <p:txBody>
          <a:bodyPr wrap="none">
            <a:spAutoFit/>
          </a:bodyPr>
          <a:lstStyle/>
          <a:p>
            <a:r>
              <a:rPr lang="en-US" b="1" dirty="0" smtClean="0">
                <a:solidFill>
                  <a:schemeClr val="accent1">
                    <a:lumMod val="50000"/>
                  </a:schemeClr>
                </a:solidFill>
              </a:rPr>
              <a:t>Draft and Confidential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B6F42-8B91-475D-B556-81A5F9DC4899}" type="datetimeFigureOut">
              <a:rPr lang="en-US" smtClean="0"/>
              <a:t>4/20/2017</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E6AFD-364E-44A5-BA2C-8437065E56C3}" type="slidenum">
              <a:rPr lang="en-US" smtClean="0"/>
              <a:t>‹#›</a:t>
            </a:fld>
            <a:endParaRPr lang="en-US" dirty="0"/>
          </a:p>
        </p:txBody>
      </p:sp>
    </p:spTree>
    <p:extLst>
      <p:ext uri="{BB962C8B-B14F-4D97-AF65-F5344CB8AC3E}">
        <p14:creationId xmlns:p14="http://schemas.microsoft.com/office/powerpoint/2010/main" val="2435757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7.e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sp>
        <p:nvSpPr>
          <p:cNvPr id="2053" name="Content Placeholder 1"/>
          <p:cNvSpPr>
            <a:spLocks noGrp="1"/>
          </p:cNvSpPr>
          <p:nvPr>
            <p:ph type="subTitle" idx="1"/>
          </p:nvPr>
        </p:nvSpPr>
        <p:spPr>
          <a:xfrm>
            <a:off x="2392802" y="6050037"/>
            <a:ext cx="6705600" cy="685800"/>
          </a:xfrm>
        </p:spPr>
        <p:txBody>
          <a:bodyPr>
            <a:normAutofit fontScale="47500" lnSpcReduction="20000"/>
          </a:bodyPr>
          <a:lstStyle/>
          <a:p>
            <a:pPr marL="0" indent="0" algn="ctr" eaLnBrk="1" hangingPunct="1">
              <a:buFont typeface="Arial" charset="0"/>
              <a:buNone/>
            </a:pPr>
            <a:endParaRPr lang="en-US" altLang="en-US" b="1" dirty="0" smtClean="0"/>
          </a:p>
          <a:p>
            <a:pPr marL="0" indent="0" algn="ctr" eaLnBrk="1" hangingPunct="1">
              <a:buFont typeface="Arial" charset="0"/>
              <a:buNone/>
            </a:pPr>
            <a:r>
              <a:rPr lang="en-US" altLang="en-US" sz="3800" b="1" dirty="0" smtClean="0"/>
              <a:t>Parent Advisory Committee (PAC) Meeting – April 21, 2017</a:t>
            </a:r>
          </a:p>
          <a:p>
            <a:pPr marL="0" indent="0" algn="ctr" eaLnBrk="1" hangingPunct="1">
              <a:buNone/>
            </a:pPr>
            <a:endParaRPr lang="en-US" altLang="en-US" dirty="0" smtClean="0"/>
          </a:p>
        </p:txBody>
      </p:sp>
      <p:sp>
        <p:nvSpPr>
          <p:cNvPr id="7" name="Title 1"/>
          <p:cNvSpPr>
            <a:spLocks noGrp="1"/>
          </p:cNvSpPr>
          <p:nvPr>
            <p:ph type="ctrTitle"/>
          </p:nvPr>
        </p:nvSpPr>
        <p:spPr>
          <a:xfrm>
            <a:off x="1004807" y="1639619"/>
            <a:ext cx="7145568" cy="3103831"/>
          </a:xfrm>
        </p:spPr>
        <p:txBody>
          <a:bodyPr>
            <a:normAutofit/>
          </a:bodyPr>
          <a:lstStyle/>
          <a:p>
            <a:pPr algn="ctr"/>
            <a:r>
              <a:rPr lang="en-US" sz="2800" b="1" dirty="0" smtClean="0">
                <a:solidFill>
                  <a:schemeClr val="accent1">
                    <a:lumMod val="50000"/>
                  </a:schemeClr>
                </a:solidFill>
              </a:rPr>
              <a:t>LCAP- Program &amp; Goal Update</a:t>
            </a:r>
            <a:endParaRPr lang="en-US" sz="2800" b="1" u="sng" dirty="0">
              <a:solidFill>
                <a:schemeClr val="accent1">
                  <a:lumMod val="50000"/>
                </a:schemeClr>
              </a:solidFill>
            </a:endParaRPr>
          </a:p>
        </p:txBody>
      </p:sp>
      <p:sp>
        <p:nvSpPr>
          <p:cNvPr id="5" name="Rectangle 4"/>
          <p:cNvSpPr/>
          <p:nvPr/>
        </p:nvSpPr>
        <p:spPr>
          <a:xfrm>
            <a:off x="6000750" y="120015"/>
            <a:ext cx="3097652" cy="5494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546138" y="2358469"/>
            <a:ext cx="8287657" cy="1537668"/>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defTabSz="457200" eaLnBrk="0" fontAlgn="base" hangingPunct="0">
              <a:spcBef>
                <a:spcPct val="30000"/>
              </a:spcBef>
              <a:spcAft>
                <a:spcPct val="0"/>
              </a:spcAft>
              <a:defRPr/>
            </a:pPr>
            <a:r>
              <a:rPr lang="en-US" sz="4800" b="1" dirty="0" smtClean="0">
                <a:solidFill>
                  <a:schemeClr val="accent1">
                    <a:lumMod val="50000"/>
                  </a:schemeClr>
                </a:solidFill>
              </a:rPr>
              <a:t>POSITIVE AND SAFE SCHOOL ENVIRONMENTS</a:t>
            </a:r>
            <a:endParaRPr lang="en-US" sz="4800" b="1" dirty="0">
              <a:solidFill>
                <a:schemeClr val="accent1">
                  <a:lumMod val="50000"/>
                </a:schemeClr>
              </a:solidFill>
            </a:endParaRPr>
          </a:p>
        </p:txBody>
      </p:sp>
      <p:pic>
        <p:nvPicPr>
          <p:cNvPr id="8" name="Picture 3"/>
          <p:cNvPicPr>
            <a:picLocks noChangeAspect="1" noChangeArrowheads="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453028" y="3117580"/>
            <a:ext cx="1380767" cy="13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LAUSD_logo copy.png"/>
          <p:cNvPicPr>
            <a:picLocks noChangeAspect="1"/>
          </p:cNvPicPr>
          <p:nvPr/>
        </p:nvPicPr>
        <p:blipFill>
          <a:blip r:embed="rId4" cstate="print"/>
          <a:stretch>
            <a:fillRect/>
          </a:stretch>
        </p:blipFill>
        <p:spPr>
          <a:xfrm>
            <a:off x="3879368" y="-39492"/>
            <a:ext cx="1115398" cy="1412839"/>
          </a:xfrm>
          <a:prstGeom prst="rect">
            <a:avLst/>
          </a:prstGeom>
        </p:spPr>
      </p:pic>
      <p:sp>
        <p:nvSpPr>
          <p:cNvPr id="10" name="TextBox 9"/>
          <p:cNvSpPr txBox="1"/>
          <p:nvPr/>
        </p:nvSpPr>
        <p:spPr>
          <a:xfrm>
            <a:off x="6150761" y="107398"/>
            <a:ext cx="2797630" cy="307777"/>
          </a:xfrm>
          <a:prstGeom prst="rect">
            <a:avLst/>
          </a:prstGeom>
          <a:noFill/>
        </p:spPr>
        <p:txBody>
          <a:bodyPr wrap="square" rtlCol="0">
            <a:spAutoFit/>
          </a:bodyPr>
          <a:lstStyle/>
          <a:p>
            <a:r>
              <a:rPr lang="en-US" sz="1400" dirty="0" smtClean="0">
                <a:solidFill>
                  <a:schemeClr val="accent1">
                    <a:lumMod val="50000"/>
                  </a:schemeClr>
                </a:solidFill>
                <a:latin typeface="Franklin Gothic Book" panose="020B0503020102020204" pitchFamily="34" charset="0"/>
              </a:rPr>
              <a:t>Los Angeles Unified School District</a:t>
            </a:r>
            <a:endParaRPr lang="en-US" sz="1400" dirty="0">
              <a:solidFill>
                <a:schemeClr val="accent1">
                  <a:lumMod val="50000"/>
                </a:schemeClr>
              </a:solidFill>
              <a:latin typeface="Franklin Gothic Book" panose="020B0503020102020204" pitchFamily="34" charset="0"/>
            </a:endParaRPr>
          </a:p>
        </p:txBody>
      </p:sp>
      <p:sp>
        <p:nvSpPr>
          <p:cNvPr id="11" name="TextBox 10"/>
          <p:cNvSpPr txBox="1"/>
          <p:nvPr/>
        </p:nvSpPr>
        <p:spPr>
          <a:xfrm>
            <a:off x="6150761" y="333461"/>
            <a:ext cx="2797630" cy="276999"/>
          </a:xfrm>
          <a:prstGeom prst="rect">
            <a:avLst/>
          </a:prstGeom>
          <a:noFill/>
        </p:spPr>
        <p:txBody>
          <a:bodyPr wrap="square" rtlCol="0">
            <a:spAutoFit/>
          </a:bodyPr>
          <a:lstStyle/>
          <a:p>
            <a:pPr algn="ctr"/>
            <a:r>
              <a:rPr lang="en-US" sz="1200" dirty="0" smtClean="0">
                <a:solidFill>
                  <a:schemeClr val="accent1">
                    <a:lumMod val="50000"/>
                  </a:schemeClr>
                </a:solidFill>
                <a:latin typeface="Franklin Gothic Book" panose="020B0503020102020204" pitchFamily="34" charset="0"/>
              </a:rPr>
              <a:t>Division of District Operations</a:t>
            </a:r>
            <a:endParaRPr lang="en-US" sz="1200" dirty="0">
              <a:solidFill>
                <a:schemeClr val="accent1">
                  <a:lumMod val="50000"/>
                </a:schemeClr>
              </a:solidFill>
              <a:latin typeface="Franklin Gothic Book" panose="020B0503020102020204" pitchFamily="34" charset="0"/>
            </a:endParaRPr>
          </a:p>
        </p:txBody>
      </p:sp>
      <p:sp>
        <p:nvSpPr>
          <p:cNvPr id="2" name="TextBox 1"/>
          <p:cNvSpPr txBox="1"/>
          <p:nvPr/>
        </p:nvSpPr>
        <p:spPr>
          <a:xfrm>
            <a:off x="1352550" y="5009621"/>
            <a:ext cx="6496049" cy="646331"/>
          </a:xfrm>
          <a:prstGeom prst="rect">
            <a:avLst/>
          </a:prstGeom>
          <a:noFill/>
        </p:spPr>
        <p:txBody>
          <a:bodyPr wrap="square" rtlCol="0">
            <a:spAutoFit/>
          </a:bodyPr>
          <a:lstStyle/>
          <a:p>
            <a:pPr algn="ctr"/>
            <a:r>
              <a:rPr lang="en-US" sz="1200" dirty="0" smtClean="0">
                <a:solidFill>
                  <a:schemeClr val="accent1">
                    <a:lumMod val="50000"/>
                  </a:schemeClr>
                </a:solidFill>
              </a:rPr>
              <a:t>Presented by:  Dr. Earl R. Perkins, Associate Superintendent</a:t>
            </a:r>
          </a:p>
          <a:p>
            <a:pPr algn="ctr"/>
            <a:r>
              <a:rPr lang="en-US" sz="1200" dirty="0" smtClean="0">
                <a:solidFill>
                  <a:schemeClr val="accent1">
                    <a:lumMod val="50000"/>
                  </a:schemeClr>
                </a:solidFill>
              </a:rPr>
              <a:t>Deborah Brandy, Director</a:t>
            </a:r>
          </a:p>
          <a:p>
            <a:pPr algn="ctr"/>
            <a:r>
              <a:rPr lang="en-US" sz="1200" dirty="0" smtClean="0">
                <a:solidFill>
                  <a:schemeClr val="accent1">
                    <a:lumMod val="50000"/>
                  </a:schemeClr>
                </a:solidFill>
              </a:rPr>
              <a:t>Office of the Superintendent – Division of District Operations</a:t>
            </a:r>
            <a:endParaRPr lang="en-US" sz="12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10</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Identified Early Trends</a:t>
            </a:r>
            <a:endParaRPr lang="en-US" sz="3000" b="1" dirty="0"/>
          </a:p>
        </p:txBody>
      </p:sp>
      <p:graphicFrame>
        <p:nvGraphicFramePr>
          <p:cNvPr id="7" name="Chart 6"/>
          <p:cNvGraphicFramePr>
            <a:graphicFrameLocks/>
          </p:cNvGraphicFramePr>
          <p:nvPr>
            <p:extLst>
              <p:ext uri="{D42A27DB-BD31-4B8C-83A1-F6EECF244321}">
                <p14:modId xmlns:p14="http://schemas.microsoft.com/office/powerpoint/2010/main" val="633791025"/>
              </p:ext>
            </p:extLst>
          </p:nvPr>
        </p:nvGraphicFramePr>
        <p:xfrm>
          <a:off x="267763" y="1656765"/>
          <a:ext cx="6571187" cy="241041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a:spLocks noChangeArrowheads="1"/>
          </p:cNvSpPr>
          <p:nvPr/>
        </p:nvSpPr>
        <p:spPr bwMode="auto">
          <a:xfrm>
            <a:off x="5247088" y="1691549"/>
            <a:ext cx="3682993" cy="1200329"/>
          </a:xfrm>
          <a:prstGeom prst="rect">
            <a:avLst/>
          </a:prstGeom>
          <a:solidFill>
            <a:schemeClr val="accent4">
              <a:lumMod val="20000"/>
              <a:lumOff val="80000"/>
            </a:schemeClr>
          </a:solidFill>
          <a:ln w="9525">
            <a:noFill/>
            <a:miter lim="800000"/>
            <a:headEnd/>
            <a:tailEnd/>
          </a:ln>
        </p:spPr>
        <p:txBody>
          <a:bodyPr wrap="square">
            <a:spAutoFit/>
          </a:bodyPr>
          <a:lstStyle/>
          <a:p>
            <a:pPr algn="just"/>
            <a:r>
              <a:rPr lang="en-US" sz="1200" b="1" dirty="0" smtClean="0">
                <a:solidFill>
                  <a:srgbClr val="C00000"/>
                </a:solidFill>
              </a:rPr>
              <a:t>Instructional Days Lost to Suspension – All Students</a:t>
            </a:r>
          </a:p>
          <a:p>
            <a:pPr algn="just"/>
            <a:r>
              <a:rPr lang="en-US" sz="1200" dirty="0" smtClean="0">
                <a:solidFill>
                  <a:schemeClr val="accent1">
                    <a:lumMod val="75000"/>
                  </a:schemeClr>
                </a:solidFill>
              </a:rPr>
              <a:t>Instructional days lost to suspension is the total number of school days students are absent due to suspension. In school year 2007-08, the District lost 74,765 instructional days to suspension. In school year 2015-16, the District lost 6,574 instructional days to suspension.</a:t>
            </a:r>
            <a:endParaRPr lang="en-US" sz="1200" dirty="0">
              <a:solidFill>
                <a:schemeClr val="accent1">
                  <a:lumMod val="75000"/>
                </a:schemeClr>
              </a:solidFill>
            </a:endParaRPr>
          </a:p>
        </p:txBody>
      </p:sp>
      <p:graphicFrame>
        <p:nvGraphicFramePr>
          <p:cNvPr id="10" name="Chart 9"/>
          <p:cNvGraphicFramePr>
            <a:graphicFrameLocks/>
          </p:cNvGraphicFramePr>
          <p:nvPr>
            <p:extLst>
              <p:ext uri="{D42A27DB-BD31-4B8C-83A1-F6EECF244321}">
                <p14:modId xmlns:p14="http://schemas.microsoft.com/office/powerpoint/2010/main" val="2390541116"/>
              </p:ext>
            </p:extLst>
          </p:nvPr>
        </p:nvGraphicFramePr>
        <p:xfrm>
          <a:off x="354106" y="4262537"/>
          <a:ext cx="6398500" cy="2595463"/>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8"/>
          <p:cNvSpPr>
            <a:spLocks noChangeArrowheads="1"/>
          </p:cNvSpPr>
          <p:nvPr/>
        </p:nvSpPr>
        <p:spPr bwMode="auto">
          <a:xfrm>
            <a:off x="5247088" y="4528239"/>
            <a:ext cx="3754037" cy="1200329"/>
          </a:xfrm>
          <a:prstGeom prst="rect">
            <a:avLst/>
          </a:prstGeom>
          <a:solidFill>
            <a:schemeClr val="accent4">
              <a:lumMod val="20000"/>
              <a:lumOff val="80000"/>
            </a:schemeClr>
          </a:solidFill>
          <a:ln w="9525">
            <a:noFill/>
            <a:miter lim="800000"/>
            <a:headEnd/>
            <a:tailEnd/>
          </a:ln>
        </p:spPr>
        <p:txBody>
          <a:bodyPr wrap="square">
            <a:spAutoFit/>
          </a:bodyPr>
          <a:lstStyle/>
          <a:p>
            <a:pPr algn="just"/>
            <a:r>
              <a:rPr lang="en-US" sz="1200" b="1" dirty="0" smtClean="0">
                <a:solidFill>
                  <a:srgbClr val="C00000"/>
                </a:solidFill>
              </a:rPr>
              <a:t>Suspension Rate – All Students </a:t>
            </a:r>
          </a:p>
          <a:p>
            <a:pPr algn="just"/>
            <a:r>
              <a:rPr lang="en-US" sz="1200" dirty="0" smtClean="0">
                <a:solidFill>
                  <a:schemeClr val="accent1">
                    <a:lumMod val="75000"/>
                  </a:schemeClr>
                </a:solidFill>
              </a:rPr>
              <a:t>The suspension rate is calculated by dividing out-of-school suspensions by student enrollment. In </a:t>
            </a:r>
            <a:r>
              <a:rPr lang="en-US" sz="1200" dirty="0">
                <a:solidFill>
                  <a:schemeClr val="accent1">
                    <a:lumMod val="75000"/>
                  </a:schemeClr>
                </a:solidFill>
              </a:rPr>
              <a:t>school year 2007-08, the </a:t>
            </a:r>
            <a:r>
              <a:rPr lang="en-US" sz="1200" dirty="0" smtClean="0">
                <a:solidFill>
                  <a:schemeClr val="accent1">
                    <a:lumMod val="75000"/>
                  </a:schemeClr>
                </a:solidFill>
              </a:rPr>
              <a:t>District’s suspension rate was 8.1%. </a:t>
            </a:r>
            <a:r>
              <a:rPr lang="en-US" sz="1200" dirty="0">
                <a:solidFill>
                  <a:schemeClr val="accent1">
                    <a:lumMod val="75000"/>
                  </a:schemeClr>
                </a:solidFill>
              </a:rPr>
              <a:t>In school year </a:t>
            </a:r>
            <a:r>
              <a:rPr lang="en-US" sz="1200" dirty="0" smtClean="0">
                <a:solidFill>
                  <a:schemeClr val="accent1">
                    <a:lumMod val="75000"/>
                  </a:schemeClr>
                </a:solidFill>
              </a:rPr>
              <a:t>2015-16, </a:t>
            </a:r>
            <a:r>
              <a:rPr lang="en-US" sz="1200" dirty="0">
                <a:solidFill>
                  <a:schemeClr val="accent1">
                    <a:lumMod val="75000"/>
                  </a:schemeClr>
                </a:solidFill>
              </a:rPr>
              <a:t>the </a:t>
            </a:r>
            <a:r>
              <a:rPr lang="en-US" sz="1200" dirty="0" smtClean="0">
                <a:solidFill>
                  <a:schemeClr val="accent1">
                    <a:lumMod val="75000"/>
                  </a:schemeClr>
                </a:solidFill>
              </a:rPr>
              <a:t>District’s suspension rate was 0.59%, a 93% decrease over eight </a:t>
            </a:r>
            <a:r>
              <a:rPr lang="en-US" sz="1200" dirty="0">
                <a:solidFill>
                  <a:schemeClr val="accent1">
                    <a:lumMod val="75000"/>
                  </a:schemeClr>
                </a:solidFill>
              </a:rPr>
              <a:t>years.</a:t>
            </a:r>
          </a:p>
        </p:txBody>
      </p:sp>
      <p:sp>
        <p:nvSpPr>
          <p:cNvPr id="12" name="TextBox 11"/>
          <p:cNvSpPr txBox="1"/>
          <p:nvPr/>
        </p:nvSpPr>
        <p:spPr>
          <a:xfrm>
            <a:off x="8593052" y="6534828"/>
            <a:ext cx="425996" cy="230832"/>
          </a:xfrm>
          <a:prstGeom prst="rect">
            <a:avLst/>
          </a:prstGeom>
          <a:noFill/>
        </p:spPr>
        <p:txBody>
          <a:bodyPr wrap="square" rtlCol="0">
            <a:spAutoFit/>
          </a:bodyPr>
          <a:lstStyle/>
          <a:p>
            <a:pPr algn="r"/>
            <a:r>
              <a:rPr lang="en-US" sz="900" dirty="0" smtClean="0"/>
              <a:t>9</a:t>
            </a:r>
            <a:endParaRPr lang="en-US" sz="900" dirty="0"/>
          </a:p>
        </p:txBody>
      </p:sp>
    </p:spTree>
    <p:extLst>
      <p:ext uri="{BB962C8B-B14F-4D97-AF65-F5344CB8AC3E}">
        <p14:creationId xmlns:p14="http://schemas.microsoft.com/office/powerpoint/2010/main" val="320733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11</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Intended Outcomes</a:t>
            </a:r>
            <a:endParaRPr lang="en-US" sz="3000" b="1" dirty="0"/>
          </a:p>
        </p:txBody>
      </p:sp>
      <p:graphicFrame>
        <p:nvGraphicFramePr>
          <p:cNvPr id="7" name="Chart 6"/>
          <p:cNvGraphicFramePr>
            <a:graphicFrameLocks/>
          </p:cNvGraphicFramePr>
          <p:nvPr>
            <p:extLst>
              <p:ext uri="{D42A27DB-BD31-4B8C-83A1-F6EECF244321}">
                <p14:modId xmlns:p14="http://schemas.microsoft.com/office/powerpoint/2010/main" val="2578548795"/>
              </p:ext>
            </p:extLst>
          </p:nvPr>
        </p:nvGraphicFramePr>
        <p:xfrm>
          <a:off x="489623" y="1565544"/>
          <a:ext cx="8316548" cy="5149581"/>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8593052" y="6534828"/>
            <a:ext cx="425996" cy="230832"/>
          </a:xfrm>
          <a:prstGeom prst="rect">
            <a:avLst/>
          </a:prstGeom>
          <a:noFill/>
        </p:spPr>
        <p:txBody>
          <a:bodyPr wrap="square" rtlCol="0">
            <a:spAutoFit/>
          </a:bodyPr>
          <a:lstStyle/>
          <a:p>
            <a:pPr algn="r"/>
            <a:r>
              <a:rPr lang="en-US" sz="900" dirty="0" smtClean="0"/>
              <a:t>10</a:t>
            </a:r>
            <a:endParaRPr lang="en-US"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543051389"/>
              </p:ext>
            </p:extLst>
          </p:nvPr>
        </p:nvGraphicFramePr>
        <p:xfrm>
          <a:off x="162411" y="1545056"/>
          <a:ext cx="8856637" cy="44332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757739"/>
            <a:ext cx="2360597" cy="461665"/>
          </a:xfrm>
          <a:prstGeom prst="rect">
            <a:avLst/>
          </a:prstGeom>
          <a:noFill/>
        </p:spPr>
        <p:txBody>
          <a:bodyPr wrap="square" rtlCol="0">
            <a:spAutoFit/>
          </a:bodyPr>
          <a:lstStyle/>
          <a:p>
            <a:pPr algn="ctr"/>
            <a:r>
              <a:rPr lang="en-US" sz="1200" dirty="0" smtClean="0">
                <a:solidFill>
                  <a:schemeClr val="accent1">
                    <a:lumMod val="50000"/>
                  </a:schemeClr>
                </a:solidFill>
              </a:rPr>
              <a:t>MyData Discipline Referrals </a:t>
            </a:r>
          </a:p>
          <a:p>
            <a:pPr algn="ctr"/>
            <a:r>
              <a:rPr lang="en-US" sz="1200" dirty="0" smtClean="0">
                <a:solidFill>
                  <a:schemeClr val="accent1">
                    <a:lumMod val="50000"/>
                  </a:schemeClr>
                </a:solidFill>
              </a:rPr>
              <a:t>dated 7/1/2016 – 11/28/2016</a:t>
            </a:r>
            <a:endParaRPr lang="en-US" sz="1200" dirty="0">
              <a:solidFill>
                <a:schemeClr val="accent1">
                  <a:lumMod val="50000"/>
                </a:schemeClr>
              </a:solidFill>
            </a:endParaRPr>
          </a:p>
        </p:txBody>
      </p:sp>
      <p:sp>
        <p:nvSpPr>
          <p:cNvPr id="6" name="TextBox 5"/>
          <p:cNvSpPr txBox="1"/>
          <p:nvPr/>
        </p:nvSpPr>
        <p:spPr>
          <a:xfrm>
            <a:off x="3958390" y="2909379"/>
            <a:ext cx="2674312" cy="1769715"/>
          </a:xfrm>
          <a:prstGeom prst="rect">
            <a:avLst/>
          </a:prstGeom>
          <a:solidFill>
            <a:schemeClr val="tx1">
              <a:lumMod val="95000"/>
            </a:schemeClr>
          </a:solidFill>
          <a:ln>
            <a:noFill/>
          </a:ln>
        </p:spPr>
        <p:txBody>
          <a:bodyPr wrap="square" rtlCol="0">
            <a:spAutoFit/>
          </a:bodyPr>
          <a:lstStyle/>
          <a:p>
            <a:r>
              <a:rPr lang="en-US" sz="1200" b="1" dirty="0" smtClean="0">
                <a:solidFill>
                  <a:schemeClr val="bg1"/>
                </a:solidFill>
              </a:rPr>
              <a:t>1,187</a:t>
            </a:r>
            <a:r>
              <a:rPr lang="en-US" sz="1200" dirty="0" smtClean="0">
                <a:solidFill>
                  <a:schemeClr val="bg1"/>
                </a:solidFill>
              </a:rPr>
              <a:t> of the discipline referrals submitted had </a:t>
            </a:r>
            <a:r>
              <a:rPr lang="en-US" sz="1300" b="1" dirty="0" smtClean="0">
                <a:solidFill>
                  <a:schemeClr val="bg1"/>
                </a:solidFill>
              </a:rPr>
              <a:t>Restorative Justice  </a:t>
            </a:r>
            <a:r>
              <a:rPr lang="en-US" sz="1200" dirty="0" smtClean="0">
                <a:solidFill>
                  <a:schemeClr val="bg1"/>
                </a:solidFill>
              </a:rPr>
              <a:t>as an intervention.</a:t>
            </a:r>
          </a:p>
          <a:p>
            <a:endParaRPr lang="en-US" sz="1200" dirty="0">
              <a:solidFill>
                <a:schemeClr val="bg1"/>
              </a:solidFill>
            </a:endParaRPr>
          </a:p>
          <a:p>
            <a:r>
              <a:rPr lang="en-US" sz="1200" dirty="0" smtClean="0">
                <a:solidFill>
                  <a:schemeClr val="bg1"/>
                </a:solidFill>
              </a:rPr>
              <a:t>Restorative Justice is one of the </a:t>
            </a:r>
            <a:r>
              <a:rPr lang="en-US" sz="1200" b="1" u="sng" dirty="0" smtClean="0">
                <a:solidFill>
                  <a:schemeClr val="bg1"/>
                </a:solidFill>
              </a:rPr>
              <a:t>top 10</a:t>
            </a:r>
            <a:r>
              <a:rPr lang="en-US" sz="1200" dirty="0" smtClean="0">
                <a:solidFill>
                  <a:schemeClr val="bg1"/>
                </a:solidFill>
              </a:rPr>
              <a:t> interventions used out of 34 different types of intervention for the submitted discipline referrals from July 1 thru November 28, 2016. </a:t>
            </a:r>
            <a:endParaRPr lang="en-US" sz="1200" u="sng" dirty="0">
              <a:solidFill>
                <a:schemeClr val="bg1"/>
              </a:solidFill>
            </a:endParaRPr>
          </a:p>
        </p:txBody>
      </p:sp>
      <p:sp>
        <p:nvSpPr>
          <p:cNvPr id="9" name="TextBox 8"/>
          <p:cNvSpPr txBox="1"/>
          <p:nvPr/>
        </p:nvSpPr>
        <p:spPr>
          <a:xfrm>
            <a:off x="6728955" y="2909379"/>
            <a:ext cx="2227349" cy="2862322"/>
          </a:xfrm>
          <a:prstGeom prst="rect">
            <a:avLst/>
          </a:prstGeom>
          <a:solidFill>
            <a:schemeClr val="tx1">
              <a:lumMod val="95000"/>
            </a:schemeClr>
          </a:solidFill>
        </p:spPr>
        <p:txBody>
          <a:bodyPr wrap="square" rtlCol="0">
            <a:spAutoFit/>
          </a:bodyPr>
          <a:lstStyle/>
          <a:p>
            <a:r>
              <a:rPr lang="en-US" sz="1000" b="1" u="sng" dirty="0" smtClean="0">
                <a:solidFill>
                  <a:schemeClr val="bg1"/>
                </a:solidFill>
              </a:rPr>
              <a:t>INTERVENTIONS 	USED </a:t>
            </a:r>
            <a:r>
              <a:rPr lang="en-US" sz="1000" dirty="0" smtClean="0">
                <a:solidFill>
                  <a:schemeClr val="bg1"/>
                </a:solidFill>
              </a:rPr>
              <a:t>	</a:t>
            </a:r>
            <a:r>
              <a:rPr lang="en-US" sz="1000" b="1" u="sng" dirty="0" smtClean="0">
                <a:solidFill>
                  <a:schemeClr val="bg1"/>
                </a:solidFill>
              </a:rPr>
              <a:t>Tota</a:t>
            </a:r>
            <a:r>
              <a:rPr lang="en-US" sz="1000" dirty="0" smtClean="0">
                <a:solidFill>
                  <a:schemeClr val="bg1"/>
                </a:solidFill>
              </a:rPr>
              <a:t>l</a:t>
            </a:r>
          </a:p>
          <a:p>
            <a:endParaRPr lang="en-US" sz="1000" u="sng" dirty="0">
              <a:solidFill>
                <a:schemeClr val="bg1"/>
              </a:solidFill>
            </a:endParaRPr>
          </a:p>
          <a:p>
            <a:r>
              <a:rPr lang="en-US" sz="800" dirty="0" smtClean="0">
                <a:solidFill>
                  <a:schemeClr val="bg1"/>
                </a:solidFill>
              </a:rPr>
              <a:t>1  Conference with Student	8,635</a:t>
            </a:r>
          </a:p>
          <a:p>
            <a:endParaRPr lang="en-US" sz="800" dirty="0">
              <a:solidFill>
                <a:schemeClr val="bg1"/>
              </a:solidFill>
            </a:endParaRPr>
          </a:p>
          <a:p>
            <a:r>
              <a:rPr lang="en-US" sz="800" dirty="0" smtClean="0">
                <a:solidFill>
                  <a:schemeClr val="bg1"/>
                </a:solidFill>
              </a:rPr>
              <a:t>2  Parent Contact		5,884</a:t>
            </a:r>
          </a:p>
          <a:p>
            <a:endParaRPr lang="en-US" sz="800" dirty="0">
              <a:solidFill>
                <a:schemeClr val="bg1"/>
              </a:solidFill>
            </a:endParaRPr>
          </a:p>
          <a:p>
            <a:r>
              <a:rPr lang="en-US" sz="800" dirty="0" smtClean="0">
                <a:solidFill>
                  <a:schemeClr val="bg1"/>
                </a:solidFill>
              </a:rPr>
              <a:t>3  Conference with Parent	4,564</a:t>
            </a:r>
          </a:p>
          <a:p>
            <a:endParaRPr lang="en-US" sz="800" dirty="0">
              <a:solidFill>
                <a:schemeClr val="bg1"/>
              </a:solidFill>
            </a:endParaRPr>
          </a:p>
          <a:p>
            <a:r>
              <a:rPr lang="en-US" sz="800" dirty="0" smtClean="0">
                <a:solidFill>
                  <a:schemeClr val="bg1"/>
                </a:solidFill>
              </a:rPr>
              <a:t>4  Detention		2,755</a:t>
            </a:r>
          </a:p>
          <a:p>
            <a:endParaRPr lang="en-US" sz="800" dirty="0">
              <a:solidFill>
                <a:schemeClr val="bg1"/>
              </a:solidFill>
            </a:endParaRPr>
          </a:p>
          <a:p>
            <a:r>
              <a:rPr lang="en-US" sz="800" dirty="0" smtClean="0">
                <a:solidFill>
                  <a:schemeClr val="bg1"/>
                </a:solidFill>
              </a:rPr>
              <a:t>5  Counseling by Support Staff	1,562</a:t>
            </a:r>
          </a:p>
          <a:p>
            <a:endParaRPr lang="en-US" sz="800" dirty="0">
              <a:solidFill>
                <a:schemeClr val="bg1"/>
              </a:solidFill>
            </a:endParaRPr>
          </a:p>
          <a:p>
            <a:r>
              <a:rPr lang="en-US" sz="800" dirty="0" smtClean="0">
                <a:solidFill>
                  <a:schemeClr val="bg1"/>
                </a:solidFill>
              </a:rPr>
              <a:t>6  Law Enforcement Notification	1,493</a:t>
            </a:r>
          </a:p>
          <a:p>
            <a:endParaRPr lang="en-US" sz="800" dirty="0">
              <a:solidFill>
                <a:schemeClr val="bg1"/>
              </a:solidFill>
            </a:endParaRPr>
          </a:p>
          <a:p>
            <a:r>
              <a:rPr lang="en-US" sz="800" dirty="0" smtClean="0">
                <a:solidFill>
                  <a:schemeClr val="bg1"/>
                </a:solidFill>
              </a:rPr>
              <a:t>7 Conflict Resolution</a:t>
            </a:r>
            <a:r>
              <a:rPr lang="en-US" sz="800" dirty="0">
                <a:solidFill>
                  <a:schemeClr val="bg1"/>
                </a:solidFill>
              </a:rPr>
              <a:t>	</a:t>
            </a:r>
            <a:r>
              <a:rPr lang="en-US" sz="800" dirty="0" smtClean="0">
                <a:solidFill>
                  <a:schemeClr val="bg1"/>
                </a:solidFill>
              </a:rPr>
              <a:t>	1,423</a:t>
            </a:r>
          </a:p>
          <a:p>
            <a:endParaRPr lang="en-US" sz="800" dirty="0">
              <a:solidFill>
                <a:schemeClr val="bg1"/>
              </a:solidFill>
            </a:endParaRPr>
          </a:p>
          <a:p>
            <a:r>
              <a:rPr lang="en-US" sz="800" dirty="0" smtClean="0">
                <a:solidFill>
                  <a:schemeClr val="bg1"/>
                </a:solidFill>
              </a:rPr>
              <a:t>8  Other		                     1,328</a:t>
            </a:r>
          </a:p>
          <a:p>
            <a:endParaRPr lang="en-US" sz="800" dirty="0" smtClean="0">
              <a:solidFill>
                <a:schemeClr val="bg1"/>
              </a:solidFill>
            </a:endParaRPr>
          </a:p>
          <a:p>
            <a:r>
              <a:rPr lang="en-US" sz="800" dirty="0" smtClean="0">
                <a:solidFill>
                  <a:schemeClr val="bg1"/>
                </a:solidFill>
              </a:rPr>
              <a:t>9  Restorative Justice Program	1,187</a:t>
            </a:r>
          </a:p>
          <a:p>
            <a:endParaRPr lang="en-US" sz="800" dirty="0">
              <a:solidFill>
                <a:schemeClr val="bg1"/>
              </a:solidFill>
            </a:endParaRPr>
          </a:p>
          <a:p>
            <a:r>
              <a:rPr lang="en-US" sz="800" dirty="0" smtClean="0">
                <a:solidFill>
                  <a:schemeClr val="bg1"/>
                </a:solidFill>
              </a:rPr>
              <a:t>10 Counseling Individual	1,170                                    	</a:t>
            </a:r>
          </a:p>
        </p:txBody>
      </p:sp>
      <p:sp>
        <p:nvSpPr>
          <p:cNvPr id="3" name="Footer Placeholder 2"/>
          <p:cNvSpPr>
            <a:spLocks noGrp="1"/>
          </p:cNvSpPr>
          <p:nvPr>
            <p:ph type="ftr" sz="quarter" idx="11"/>
          </p:nvPr>
        </p:nvSpPr>
        <p:spPr>
          <a:xfrm>
            <a:off x="1329490" y="6419209"/>
            <a:ext cx="3086100" cy="365125"/>
          </a:xfrm>
        </p:spPr>
        <p:txBody>
          <a:bodyPr/>
          <a:lstStyle/>
          <a:p>
            <a:r>
              <a:rPr lang="en-US" sz="1050" dirty="0" smtClean="0"/>
              <a:t>MyData data pulled on 12/1/2016</a:t>
            </a:r>
            <a:endParaRPr lang="en-US" sz="1050" dirty="0"/>
          </a:p>
        </p:txBody>
      </p:sp>
      <p:sp>
        <p:nvSpPr>
          <p:cNvPr id="11" name="TextBox 10"/>
          <p:cNvSpPr txBox="1"/>
          <p:nvPr/>
        </p:nvSpPr>
        <p:spPr>
          <a:xfrm>
            <a:off x="8593052" y="6534828"/>
            <a:ext cx="425996" cy="230832"/>
          </a:xfrm>
          <a:prstGeom prst="rect">
            <a:avLst/>
          </a:prstGeom>
          <a:noFill/>
        </p:spPr>
        <p:txBody>
          <a:bodyPr wrap="square" rtlCol="0">
            <a:spAutoFit/>
          </a:bodyPr>
          <a:lstStyle/>
          <a:p>
            <a:pPr algn="r"/>
            <a:r>
              <a:rPr lang="en-US" sz="900" dirty="0" smtClean="0">
                <a:solidFill>
                  <a:schemeClr val="bg1"/>
                </a:solidFill>
              </a:rPr>
              <a:t>11</a:t>
            </a:r>
            <a:endParaRPr lang="en-US" sz="900" dirty="0">
              <a:solidFill>
                <a:schemeClr val="bg1"/>
              </a:solidFill>
            </a:endParaRPr>
          </a:p>
        </p:txBody>
      </p:sp>
      <p:sp>
        <p:nvSpPr>
          <p:cNvPr id="2" name="Rectangle 1"/>
          <p:cNvSpPr/>
          <p:nvPr/>
        </p:nvSpPr>
        <p:spPr>
          <a:xfrm>
            <a:off x="6894095" y="4180"/>
            <a:ext cx="2249905" cy="476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AUSD_logo copy.png"/>
          <p:cNvPicPr>
            <a:picLocks noChangeAspect="1"/>
          </p:cNvPicPr>
          <p:nvPr/>
        </p:nvPicPr>
        <p:blipFill>
          <a:blip r:embed="rId4" cstate="print"/>
          <a:stretch>
            <a:fillRect/>
          </a:stretch>
        </p:blipFill>
        <p:spPr>
          <a:xfrm>
            <a:off x="8019046" y="95703"/>
            <a:ext cx="937258" cy="1187195"/>
          </a:xfrm>
          <a:prstGeom prst="rect">
            <a:avLst/>
          </a:prstGeom>
        </p:spPr>
      </p:pic>
      <p:sp>
        <p:nvSpPr>
          <p:cNvPr id="13" name="Title 1"/>
          <p:cNvSpPr txBox="1">
            <a:spLocks/>
          </p:cNvSpPr>
          <p:nvPr/>
        </p:nvSpPr>
        <p:spPr>
          <a:xfrm>
            <a:off x="338291" y="284746"/>
            <a:ext cx="9002889" cy="700567"/>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914400" fontAlgn="auto">
              <a:spcAft>
                <a:spcPts val="0"/>
              </a:spcAft>
            </a:pPr>
            <a:r>
              <a:rPr lang="en-US" sz="3200" b="1" dirty="0" smtClean="0">
                <a:solidFill>
                  <a:schemeClr val="bg2"/>
                </a:solidFill>
              </a:rPr>
              <a:t>Types of Intervention </a:t>
            </a:r>
          </a:p>
        </p:txBody>
      </p:sp>
      <p:sp>
        <p:nvSpPr>
          <p:cNvPr id="8" name="Rectangle 7"/>
          <p:cNvSpPr/>
          <p:nvPr/>
        </p:nvSpPr>
        <p:spPr>
          <a:xfrm>
            <a:off x="6632702" y="5175420"/>
            <a:ext cx="2162275" cy="19434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891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extBox 14"/>
          <p:cNvSpPr txBox="1"/>
          <p:nvPr/>
        </p:nvSpPr>
        <p:spPr>
          <a:xfrm>
            <a:off x="6564426" y="2040098"/>
            <a:ext cx="1867303" cy="1231106"/>
          </a:xfrm>
          <a:prstGeom prst="rect">
            <a:avLst/>
          </a:prstGeom>
          <a:noFill/>
          <a:ln>
            <a:solidFill>
              <a:schemeClr val="accent6">
                <a:lumMod val="75000"/>
              </a:schemeClr>
            </a:solidFill>
          </a:ln>
        </p:spPr>
        <p:txBody>
          <a:bodyPr wrap="square" rtlCol="0">
            <a:spAutoFit/>
          </a:bodyPr>
          <a:lstStyle/>
          <a:p>
            <a:r>
              <a:rPr lang="en-US" sz="1600" b="1" dirty="0" smtClean="0">
                <a:solidFill>
                  <a:schemeClr val="accent6">
                    <a:lumMod val="75000"/>
                  </a:schemeClr>
                </a:solidFill>
              </a:rPr>
              <a:t>Restorative Justice </a:t>
            </a:r>
            <a:r>
              <a:rPr lang="en-US" sz="1400" dirty="0" smtClean="0">
                <a:solidFill>
                  <a:schemeClr val="accent6">
                    <a:lumMod val="75000"/>
                  </a:schemeClr>
                </a:solidFill>
              </a:rPr>
              <a:t>was used as intervention for </a:t>
            </a:r>
          </a:p>
          <a:p>
            <a:r>
              <a:rPr lang="en-US" sz="1600" b="1" dirty="0" smtClean="0">
                <a:solidFill>
                  <a:schemeClr val="accent6">
                    <a:lumMod val="75000"/>
                  </a:schemeClr>
                </a:solidFill>
              </a:rPr>
              <a:t>31 different types </a:t>
            </a:r>
            <a:r>
              <a:rPr lang="en-US" sz="1400" dirty="0" smtClean="0">
                <a:solidFill>
                  <a:schemeClr val="accent6">
                    <a:lumMod val="75000"/>
                  </a:schemeClr>
                </a:solidFill>
              </a:rPr>
              <a:t>of infractions.</a:t>
            </a:r>
            <a:endParaRPr lang="en-US" sz="1400" dirty="0">
              <a:solidFill>
                <a:schemeClr val="accent6">
                  <a:lumMod val="75000"/>
                </a:schemeClr>
              </a:solidFill>
            </a:endParaRPr>
          </a:p>
        </p:txBody>
      </p:sp>
      <p:sp>
        <p:nvSpPr>
          <p:cNvPr id="16" name="TextBox 15"/>
          <p:cNvSpPr txBox="1"/>
          <p:nvPr/>
        </p:nvSpPr>
        <p:spPr>
          <a:xfrm>
            <a:off x="5207414" y="4238848"/>
            <a:ext cx="3022037" cy="800219"/>
          </a:xfrm>
          <a:prstGeom prst="rect">
            <a:avLst/>
          </a:prstGeom>
          <a:noFill/>
          <a:ln>
            <a:noFill/>
          </a:ln>
        </p:spPr>
        <p:txBody>
          <a:bodyPr wrap="square" rtlCol="0">
            <a:spAutoFit/>
          </a:bodyPr>
          <a:lstStyle/>
          <a:p>
            <a:pPr algn="ctr"/>
            <a:r>
              <a:rPr lang="en-US" sz="1600" dirty="0" smtClean="0">
                <a:solidFill>
                  <a:schemeClr val="accent6">
                    <a:lumMod val="75000"/>
                  </a:schemeClr>
                </a:solidFill>
              </a:rPr>
              <a:t>The top </a:t>
            </a:r>
            <a:r>
              <a:rPr lang="en-US" sz="1600" b="1" dirty="0" smtClean="0">
                <a:solidFill>
                  <a:schemeClr val="accent6">
                    <a:lumMod val="75000"/>
                  </a:schemeClr>
                </a:solidFill>
              </a:rPr>
              <a:t>3 types </a:t>
            </a:r>
            <a:r>
              <a:rPr lang="en-US" sz="1400" dirty="0" smtClean="0">
                <a:solidFill>
                  <a:schemeClr val="accent6">
                    <a:lumMod val="75000"/>
                  </a:schemeClr>
                </a:solidFill>
              </a:rPr>
              <a:t>of infraction that are related to physical injury used </a:t>
            </a:r>
            <a:r>
              <a:rPr lang="en-US" sz="1600" b="1" dirty="0" smtClean="0">
                <a:solidFill>
                  <a:schemeClr val="accent6">
                    <a:lumMod val="75000"/>
                  </a:schemeClr>
                </a:solidFill>
              </a:rPr>
              <a:t>Restorative Justice </a:t>
            </a:r>
            <a:r>
              <a:rPr lang="en-US" sz="1400" dirty="0" smtClean="0">
                <a:solidFill>
                  <a:schemeClr val="accent6">
                    <a:lumMod val="75000"/>
                  </a:schemeClr>
                </a:solidFill>
              </a:rPr>
              <a:t>as intervention.</a:t>
            </a:r>
            <a:endParaRPr lang="en-US" sz="1400" dirty="0">
              <a:solidFill>
                <a:schemeClr val="accent6">
                  <a:lumMod val="75000"/>
                </a:schemeClr>
              </a:solidFill>
            </a:endParaRPr>
          </a:p>
        </p:txBody>
      </p:sp>
      <p:graphicFrame>
        <p:nvGraphicFramePr>
          <p:cNvPr id="17" name="Table 16"/>
          <p:cNvGraphicFramePr>
            <a:graphicFrameLocks noGrp="1"/>
          </p:cNvGraphicFramePr>
          <p:nvPr>
            <p:extLst/>
          </p:nvPr>
        </p:nvGraphicFramePr>
        <p:xfrm>
          <a:off x="5273600" y="5270595"/>
          <a:ext cx="3158130" cy="708171"/>
        </p:xfrm>
        <a:graphic>
          <a:graphicData uri="http://schemas.openxmlformats.org/drawingml/2006/table">
            <a:tbl>
              <a:tblPr>
                <a:tableStyleId>{5C22544A-7EE6-4342-B048-85BDC9FD1C3A}</a:tableStyleId>
              </a:tblPr>
              <a:tblGrid>
                <a:gridCol w="169023"/>
                <a:gridCol w="119219"/>
                <a:gridCol w="2205745"/>
                <a:gridCol w="664143"/>
              </a:tblGrid>
              <a:tr h="236057">
                <a:tc>
                  <a:txBody>
                    <a:bodyPr/>
                    <a:lstStyle/>
                    <a:p>
                      <a:pPr algn="r" fontAlgn="b"/>
                      <a:r>
                        <a:rPr lang="en-US" sz="1100" b="1" u="none" strike="noStrike" dirty="0">
                          <a:solidFill>
                            <a:schemeClr val="accent6">
                              <a:lumMod val="75000"/>
                            </a:schemeClr>
                          </a:solidFill>
                          <a:effectLst/>
                        </a:rPr>
                        <a:t>1</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solidFill>
                            <a:schemeClr val="accent6">
                              <a:lumMod val="75000"/>
                            </a:schemeClr>
                          </a:solidFill>
                          <a:effectLst/>
                        </a:rPr>
                        <a:t> </a:t>
                      </a:r>
                      <a:r>
                        <a:rPr lang="en-US" sz="1100" u="none" strike="noStrike" dirty="0" smtClean="0">
                          <a:solidFill>
                            <a:schemeClr val="accent6">
                              <a:lumMod val="75000"/>
                            </a:schemeClr>
                          </a:solidFill>
                          <a:effectLst/>
                        </a:rPr>
                        <a:t>Attempted</a:t>
                      </a:r>
                      <a:r>
                        <a:rPr lang="en-US" sz="1100" u="none" strike="noStrike" baseline="0" dirty="0" smtClean="0">
                          <a:solidFill>
                            <a:schemeClr val="accent6">
                              <a:lumMod val="75000"/>
                            </a:schemeClr>
                          </a:solidFill>
                          <a:effectLst/>
                        </a:rPr>
                        <a:t> to cause physical injury</a:t>
                      </a:r>
                      <a:endParaRPr lang="en-US"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358</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36057">
                <a:tc>
                  <a:txBody>
                    <a:bodyPr/>
                    <a:lstStyle/>
                    <a:p>
                      <a:pPr algn="r" fontAlgn="b"/>
                      <a:r>
                        <a:rPr lang="en-US" sz="1100" b="1" u="none" strike="noStrike" dirty="0">
                          <a:solidFill>
                            <a:schemeClr val="accent6">
                              <a:lumMod val="75000"/>
                            </a:schemeClr>
                          </a:solidFill>
                          <a:effectLst/>
                        </a:rPr>
                        <a:t>2</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solidFill>
                            <a:schemeClr val="accent6">
                              <a:lumMod val="75000"/>
                            </a:schemeClr>
                          </a:solidFill>
                          <a:effectLst/>
                        </a:rPr>
                        <a:t> </a:t>
                      </a:r>
                      <a:r>
                        <a:rPr lang="en-US" sz="1100" u="none" strike="noStrike" dirty="0" smtClean="0">
                          <a:solidFill>
                            <a:schemeClr val="accent6">
                              <a:lumMod val="75000"/>
                            </a:schemeClr>
                          </a:solidFill>
                          <a:effectLst/>
                        </a:rPr>
                        <a:t>Caused</a:t>
                      </a:r>
                      <a:r>
                        <a:rPr lang="en-US" sz="1100" u="none" strike="noStrike" baseline="0" dirty="0" smtClean="0">
                          <a:solidFill>
                            <a:schemeClr val="accent6">
                              <a:lumMod val="75000"/>
                            </a:schemeClr>
                          </a:solidFill>
                          <a:effectLst/>
                        </a:rPr>
                        <a:t> physical injury</a:t>
                      </a:r>
                      <a:endParaRPr lang="en-US"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289</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36057">
                <a:tc>
                  <a:txBody>
                    <a:bodyPr/>
                    <a:lstStyle/>
                    <a:p>
                      <a:pPr algn="r" fontAlgn="b"/>
                      <a:r>
                        <a:rPr lang="en-US" sz="1100" b="1" u="none" strike="noStrike" dirty="0">
                          <a:solidFill>
                            <a:schemeClr val="accent6">
                              <a:lumMod val="75000"/>
                            </a:schemeClr>
                          </a:solidFill>
                          <a:effectLst/>
                        </a:rPr>
                        <a:t>3</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solidFill>
                            <a:schemeClr val="accent6">
                              <a:lumMod val="75000"/>
                            </a:schemeClr>
                          </a:solidFill>
                          <a:effectLst/>
                        </a:rPr>
                        <a:t> </a:t>
                      </a:r>
                      <a:r>
                        <a:rPr lang="en-US" sz="1100" u="none" strike="noStrike" dirty="0" smtClean="0">
                          <a:solidFill>
                            <a:schemeClr val="accent6">
                              <a:lumMod val="75000"/>
                            </a:schemeClr>
                          </a:solidFill>
                          <a:effectLst/>
                        </a:rPr>
                        <a:t>Threatened to cause physical injury</a:t>
                      </a:r>
                      <a:endParaRPr lang="en-US"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162</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Picture 2"/>
          <p:cNvPicPr>
            <a:picLocks noChangeAspect="1"/>
          </p:cNvPicPr>
          <p:nvPr/>
        </p:nvPicPr>
        <p:blipFill>
          <a:blip r:embed="rId3"/>
          <a:stretch>
            <a:fillRect/>
          </a:stretch>
        </p:blipFill>
        <p:spPr>
          <a:xfrm>
            <a:off x="532" y="1490623"/>
            <a:ext cx="9167000" cy="4784930"/>
          </a:xfrm>
          <a:prstGeom prst="rect">
            <a:avLst/>
          </a:prstGeom>
        </p:spPr>
      </p:pic>
      <p:sp>
        <p:nvSpPr>
          <p:cNvPr id="6" name="TextBox 5"/>
          <p:cNvSpPr txBox="1"/>
          <p:nvPr/>
        </p:nvSpPr>
        <p:spPr>
          <a:xfrm>
            <a:off x="5829996" y="2539551"/>
            <a:ext cx="2928993" cy="1046440"/>
          </a:xfrm>
          <a:prstGeom prst="rect">
            <a:avLst/>
          </a:prstGeom>
          <a:solidFill>
            <a:schemeClr val="accent3">
              <a:lumMod val="20000"/>
              <a:lumOff val="80000"/>
            </a:schemeClr>
          </a:solidFill>
          <a:ln>
            <a:solidFill>
              <a:schemeClr val="accent6"/>
            </a:solidFill>
          </a:ln>
        </p:spPr>
        <p:txBody>
          <a:bodyPr wrap="square" rtlCol="0">
            <a:spAutoFit/>
          </a:bodyPr>
          <a:lstStyle/>
          <a:p>
            <a:r>
              <a:rPr lang="en-US" sz="1600" b="1" dirty="0" smtClean="0">
                <a:solidFill>
                  <a:srgbClr val="00B050"/>
                </a:solidFill>
              </a:rPr>
              <a:t>Restorative Justice </a:t>
            </a:r>
            <a:r>
              <a:rPr lang="en-US" sz="1400" dirty="0" smtClean="0">
                <a:solidFill>
                  <a:srgbClr val="00B050"/>
                </a:solidFill>
              </a:rPr>
              <a:t>was used as an intervention for </a:t>
            </a:r>
            <a:r>
              <a:rPr lang="en-US" sz="1600" b="1" dirty="0" smtClean="0">
                <a:solidFill>
                  <a:srgbClr val="00B050"/>
                </a:solidFill>
              </a:rPr>
              <a:t>29 different types</a:t>
            </a:r>
            <a:r>
              <a:rPr lang="en-US" sz="1400" dirty="0" smtClean="0">
                <a:solidFill>
                  <a:srgbClr val="00B050"/>
                </a:solidFill>
              </a:rPr>
              <a:t> of infractions submitted from July 1 thru November 28, 2016.</a:t>
            </a:r>
            <a:endParaRPr lang="en-US" sz="1400" dirty="0">
              <a:solidFill>
                <a:srgbClr val="00B050"/>
              </a:solidFill>
            </a:endParaRPr>
          </a:p>
        </p:txBody>
      </p:sp>
      <p:sp>
        <p:nvSpPr>
          <p:cNvPr id="8" name="TextBox 7"/>
          <p:cNvSpPr txBox="1"/>
          <p:nvPr/>
        </p:nvSpPr>
        <p:spPr>
          <a:xfrm>
            <a:off x="4989057" y="3732517"/>
            <a:ext cx="3769932" cy="2031325"/>
          </a:xfrm>
          <a:prstGeom prst="rect">
            <a:avLst/>
          </a:prstGeom>
          <a:solidFill>
            <a:schemeClr val="accent3">
              <a:lumMod val="20000"/>
              <a:lumOff val="80000"/>
            </a:schemeClr>
          </a:solidFill>
          <a:ln>
            <a:solidFill>
              <a:schemeClr val="accent6"/>
            </a:solidFill>
          </a:ln>
        </p:spPr>
        <p:txBody>
          <a:bodyPr wrap="square" rtlCol="0">
            <a:spAutoFit/>
          </a:bodyPr>
          <a:lstStyle/>
          <a:p>
            <a:r>
              <a:rPr lang="en-US" sz="1400" dirty="0" smtClean="0">
                <a:solidFill>
                  <a:srgbClr val="00B050"/>
                </a:solidFill>
              </a:rPr>
              <a:t>The </a:t>
            </a:r>
            <a:r>
              <a:rPr lang="en-US" sz="1600" b="1" dirty="0" smtClean="0">
                <a:solidFill>
                  <a:srgbClr val="00B050"/>
                </a:solidFill>
              </a:rPr>
              <a:t>top 3 types </a:t>
            </a:r>
            <a:r>
              <a:rPr lang="en-US" sz="1400" dirty="0" smtClean="0">
                <a:solidFill>
                  <a:srgbClr val="00B050"/>
                </a:solidFill>
              </a:rPr>
              <a:t>of infractions that used </a:t>
            </a:r>
            <a:r>
              <a:rPr lang="en-US" sz="1600" b="1" dirty="0" smtClean="0">
                <a:solidFill>
                  <a:srgbClr val="00B050"/>
                </a:solidFill>
              </a:rPr>
              <a:t>Restorative Justice </a:t>
            </a:r>
            <a:r>
              <a:rPr lang="en-US" sz="1400" dirty="0" smtClean="0">
                <a:solidFill>
                  <a:srgbClr val="00B050"/>
                </a:solidFill>
              </a:rPr>
              <a:t>as an intervention are related to physical injury.</a:t>
            </a:r>
          </a:p>
          <a:p>
            <a:endParaRPr lang="en-US" sz="800" dirty="0">
              <a:solidFill>
                <a:srgbClr val="00B050"/>
              </a:solidFill>
            </a:endParaRPr>
          </a:p>
          <a:p>
            <a:pPr marL="168275"/>
            <a:r>
              <a:rPr lang="en-US" sz="1000" dirty="0" smtClean="0">
                <a:solidFill>
                  <a:srgbClr val="00B050"/>
                </a:solidFill>
              </a:rPr>
              <a:t>1  </a:t>
            </a:r>
            <a:r>
              <a:rPr lang="en-US" sz="1400" dirty="0" smtClean="0">
                <a:solidFill>
                  <a:srgbClr val="00B050"/>
                </a:solidFill>
              </a:rPr>
              <a:t>Attempted to cause physical injury	315</a:t>
            </a:r>
          </a:p>
          <a:p>
            <a:pPr marL="168275"/>
            <a:endParaRPr lang="en-US" sz="800" dirty="0" smtClean="0">
              <a:solidFill>
                <a:srgbClr val="00B050"/>
              </a:solidFill>
            </a:endParaRPr>
          </a:p>
          <a:p>
            <a:pPr marL="168275"/>
            <a:r>
              <a:rPr lang="en-US" sz="1400" dirty="0" smtClean="0">
                <a:solidFill>
                  <a:srgbClr val="00B050"/>
                </a:solidFill>
              </a:rPr>
              <a:t>2  Caused physical injury		            286</a:t>
            </a:r>
          </a:p>
          <a:p>
            <a:pPr marL="168275">
              <a:buAutoNum type="arabicPlain" startAt="2"/>
            </a:pPr>
            <a:endParaRPr lang="en-US" sz="800" dirty="0">
              <a:solidFill>
                <a:srgbClr val="00B050"/>
              </a:solidFill>
            </a:endParaRPr>
          </a:p>
          <a:p>
            <a:pPr marL="168275"/>
            <a:r>
              <a:rPr lang="en-US" sz="1400" dirty="0" smtClean="0">
                <a:solidFill>
                  <a:srgbClr val="00B050"/>
                </a:solidFill>
              </a:rPr>
              <a:t>3  Threatened to cause physical injury	123	</a:t>
            </a:r>
            <a:endParaRPr lang="en-US" sz="1400" dirty="0">
              <a:solidFill>
                <a:srgbClr val="00B050"/>
              </a:solidFill>
            </a:endParaRPr>
          </a:p>
        </p:txBody>
      </p:sp>
      <p:sp>
        <p:nvSpPr>
          <p:cNvPr id="9" name="Footer Placeholder 8"/>
          <p:cNvSpPr>
            <a:spLocks noGrp="1"/>
          </p:cNvSpPr>
          <p:nvPr>
            <p:ph type="ftr" sz="quarter" idx="11"/>
          </p:nvPr>
        </p:nvSpPr>
        <p:spPr>
          <a:xfrm>
            <a:off x="1282060" y="6394007"/>
            <a:ext cx="3086100" cy="365125"/>
          </a:xfrm>
        </p:spPr>
        <p:txBody>
          <a:bodyPr/>
          <a:lstStyle/>
          <a:p>
            <a:r>
              <a:rPr lang="en-US" sz="1050" dirty="0" smtClean="0">
                <a:solidFill>
                  <a:schemeClr val="bg2"/>
                </a:solidFill>
              </a:rPr>
              <a:t>MyData data pulled on 12/1/2016</a:t>
            </a:r>
            <a:endParaRPr lang="en-US" sz="1050" dirty="0">
              <a:solidFill>
                <a:schemeClr val="bg2"/>
              </a:solidFill>
            </a:endParaRPr>
          </a:p>
        </p:txBody>
      </p:sp>
      <p:sp>
        <p:nvSpPr>
          <p:cNvPr id="10" name="TextBox 9"/>
          <p:cNvSpPr txBox="1"/>
          <p:nvPr/>
        </p:nvSpPr>
        <p:spPr>
          <a:xfrm>
            <a:off x="58254" y="6311593"/>
            <a:ext cx="2336030" cy="400110"/>
          </a:xfrm>
          <a:prstGeom prst="rect">
            <a:avLst/>
          </a:prstGeom>
          <a:noFill/>
        </p:spPr>
        <p:txBody>
          <a:bodyPr wrap="square" rtlCol="0">
            <a:spAutoFit/>
          </a:bodyPr>
          <a:lstStyle/>
          <a:p>
            <a:r>
              <a:rPr lang="en-US" sz="1000" dirty="0" smtClean="0">
                <a:solidFill>
                  <a:schemeClr val="bg1"/>
                </a:solidFill>
              </a:rPr>
              <a:t>Note:  Only the most severe referra</a:t>
            </a:r>
            <a:r>
              <a:rPr lang="en-US" sz="1000" dirty="0">
                <a:solidFill>
                  <a:schemeClr val="bg1"/>
                </a:solidFill>
              </a:rPr>
              <a:t>l</a:t>
            </a:r>
            <a:r>
              <a:rPr lang="en-US" sz="1000" dirty="0" smtClean="0">
                <a:solidFill>
                  <a:schemeClr val="bg1"/>
                </a:solidFill>
              </a:rPr>
              <a:t> </a:t>
            </a:r>
          </a:p>
          <a:p>
            <a:r>
              <a:rPr lang="en-US" sz="1000" dirty="0" smtClean="0">
                <a:solidFill>
                  <a:schemeClr val="bg1"/>
                </a:solidFill>
              </a:rPr>
              <a:t>reason in the discipline referral is listed</a:t>
            </a:r>
            <a:endParaRPr lang="en-US" sz="1000" dirty="0">
              <a:solidFill>
                <a:schemeClr val="bg1"/>
              </a:solidFill>
            </a:endParaRPr>
          </a:p>
        </p:txBody>
      </p:sp>
      <p:sp>
        <p:nvSpPr>
          <p:cNvPr id="2" name="Rectangle 1"/>
          <p:cNvSpPr/>
          <p:nvPr/>
        </p:nvSpPr>
        <p:spPr>
          <a:xfrm>
            <a:off x="6870032" y="76459"/>
            <a:ext cx="227396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AUSD_logo copy.png"/>
          <p:cNvPicPr>
            <a:picLocks noChangeAspect="1"/>
          </p:cNvPicPr>
          <p:nvPr/>
        </p:nvPicPr>
        <p:blipFill>
          <a:blip r:embed="rId4" cstate="print"/>
          <a:stretch>
            <a:fillRect/>
          </a:stretch>
        </p:blipFill>
        <p:spPr>
          <a:xfrm>
            <a:off x="8127317" y="-64052"/>
            <a:ext cx="805014" cy="1019686"/>
          </a:xfrm>
          <a:prstGeom prst="rect">
            <a:avLst/>
          </a:prstGeom>
        </p:spPr>
      </p:pic>
      <p:sp>
        <p:nvSpPr>
          <p:cNvPr id="7" name="TextBox 6"/>
          <p:cNvSpPr txBox="1"/>
          <p:nvPr/>
        </p:nvSpPr>
        <p:spPr>
          <a:xfrm>
            <a:off x="-1492509" y="714741"/>
            <a:ext cx="5236143" cy="430887"/>
          </a:xfrm>
          <a:prstGeom prst="rect">
            <a:avLst/>
          </a:prstGeom>
          <a:noFill/>
        </p:spPr>
        <p:txBody>
          <a:bodyPr wrap="square" rtlCol="0">
            <a:spAutoFit/>
          </a:bodyPr>
          <a:lstStyle/>
          <a:p>
            <a:pPr algn="ctr"/>
            <a:r>
              <a:rPr lang="en-US" sz="1100" dirty="0" smtClean="0">
                <a:solidFill>
                  <a:schemeClr val="accent1">
                    <a:lumMod val="50000"/>
                  </a:schemeClr>
                </a:solidFill>
              </a:rPr>
              <a:t>MyData Discipline Referrals </a:t>
            </a:r>
          </a:p>
          <a:p>
            <a:pPr algn="ctr"/>
            <a:r>
              <a:rPr lang="en-US" sz="1100" dirty="0" smtClean="0">
                <a:solidFill>
                  <a:schemeClr val="accent1">
                    <a:lumMod val="50000"/>
                  </a:schemeClr>
                </a:solidFill>
              </a:rPr>
              <a:t>7/1/2016 – 11/28/2016</a:t>
            </a:r>
            <a:endParaRPr lang="en-US" sz="1100" dirty="0">
              <a:solidFill>
                <a:schemeClr val="accent1">
                  <a:lumMod val="50000"/>
                </a:schemeClr>
              </a:solidFill>
            </a:endParaRPr>
          </a:p>
        </p:txBody>
      </p:sp>
      <p:sp>
        <p:nvSpPr>
          <p:cNvPr id="20" name="Title 1"/>
          <p:cNvSpPr txBox="1">
            <a:spLocks/>
          </p:cNvSpPr>
          <p:nvPr/>
        </p:nvSpPr>
        <p:spPr>
          <a:xfrm>
            <a:off x="141111" y="-16623"/>
            <a:ext cx="9002889" cy="1248142"/>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914400" fontAlgn="auto">
              <a:spcAft>
                <a:spcPts val="0"/>
              </a:spcAft>
            </a:pPr>
            <a:r>
              <a:rPr lang="en-US" sz="2400" b="1" dirty="0" smtClean="0">
                <a:solidFill>
                  <a:schemeClr val="bg2"/>
                </a:solidFill>
              </a:rPr>
              <a:t>Restorative Justice Intervention </a:t>
            </a:r>
          </a:p>
          <a:p>
            <a:pPr algn="ctr" defTabSz="914400" fontAlgn="auto">
              <a:spcAft>
                <a:spcPts val="0"/>
              </a:spcAft>
            </a:pPr>
            <a:r>
              <a:rPr lang="en-US" sz="2400" b="1" dirty="0" smtClean="0">
                <a:solidFill>
                  <a:schemeClr val="bg2"/>
                </a:solidFill>
              </a:rPr>
              <a:t>By Infraction Type</a:t>
            </a:r>
            <a:endParaRPr lang="en-US" sz="2400" b="1" dirty="0">
              <a:solidFill>
                <a:schemeClr val="bg2"/>
              </a:solidFill>
            </a:endParaRPr>
          </a:p>
        </p:txBody>
      </p:sp>
      <p:sp>
        <p:nvSpPr>
          <p:cNvPr id="21" name="TextBox 20"/>
          <p:cNvSpPr txBox="1"/>
          <p:nvPr/>
        </p:nvSpPr>
        <p:spPr>
          <a:xfrm>
            <a:off x="8593052" y="6534828"/>
            <a:ext cx="425996" cy="230832"/>
          </a:xfrm>
          <a:prstGeom prst="rect">
            <a:avLst/>
          </a:prstGeom>
          <a:noFill/>
        </p:spPr>
        <p:txBody>
          <a:bodyPr wrap="square" rtlCol="0">
            <a:spAutoFit/>
          </a:bodyPr>
          <a:lstStyle/>
          <a:p>
            <a:pPr algn="r"/>
            <a:r>
              <a:rPr lang="en-US" sz="900" dirty="0" smtClean="0">
                <a:solidFill>
                  <a:schemeClr val="bg1"/>
                </a:solidFill>
              </a:rPr>
              <a:t>12</a:t>
            </a:r>
            <a:endParaRPr lang="en-US" sz="900" dirty="0">
              <a:solidFill>
                <a:schemeClr val="bg1"/>
              </a:solidFill>
            </a:endParaRPr>
          </a:p>
        </p:txBody>
      </p:sp>
    </p:spTree>
    <p:extLst>
      <p:ext uri="{BB962C8B-B14F-4D97-AF65-F5344CB8AC3E}">
        <p14:creationId xmlns:p14="http://schemas.microsoft.com/office/powerpoint/2010/main" val="3636739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14</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Intended Outcomes</a:t>
            </a:r>
            <a:endParaRPr lang="en-US" sz="3000" b="1" dirty="0"/>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479" t="11509" r="31343" b="19399"/>
          <a:stretch/>
        </p:blipFill>
        <p:spPr bwMode="auto">
          <a:xfrm>
            <a:off x="5048250" y="1657350"/>
            <a:ext cx="3689686" cy="495300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7867494" y="5941490"/>
            <a:ext cx="1140237" cy="26388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134225" y="5691027"/>
            <a:ext cx="590549" cy="10287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a:stretch>
            <a:fillRect/>
          </a:stretch>
        </p:blipFill>
        <p:spPr>
          <a:xfrm>
            <a:off x="304800" y="5427094"/>
            <a:ext cx="4600729" cy="1326131"/>
          </a:xfrm>
          <a:prstGeom prst="rect">
            <a:avLst/>
          </a:prstGeom>
        </p:spPr>
      </p:pic>
      <p:pic>
        <p:nvPicPr>
          <p:cNvPr id="12" name="Picture 11"/>
          <p:cNvPicPr>
            <a:picLocks noChangeAspect="1"/>
          </p:cNvPicPr>
          <p:nvPr/>
        </p:nvPicPr>
        <p:blipFill>
          <a:blip r:embed="rId6"/>
          <a:stretch>
            <a:fillRect/>
          </a:stretch>
        </p:blipFill>
        <p:spPr>
          <a:xfrm>
            <a:off x="304801" y="4610100"/>
            <a:ext cx="4600730" cy="80962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5375">
            <a:off x="939357" y="1909837"/>
            <a:ext cx="3321130" cy="2268089"/>
          </a:xfrm>
          <a:prstGeom prst="rect">
            <a:avLst/>
          </a:prstGeom>
        </p:spPr>
      </p:pic>
      <p:sp>
        <p:nvSpPr>
          <p:cNvPr id="13" name="TextBox 12"/>
          <p:cNvSpPr txBox="1"/>
          <p:nvPr/>
        </p:nvSpPr>
        <p:spPr>
          <a:xfrm>
            <a:off x="8593052" y="6534828"/>
            <a:ext cx="425996" cy="230832"/>
          </a:xfrm>
          <a:prstGeom prst="rect">
            <a:avLst/>
          </a:prstGeom>
          <a:noFill/>
        </p:spPr>
        <p:txBody>
          <a:bodyPr wrap="square" rtlCol="0">
            <a:spAutoFit/>
          </a:bodyPr>
          <a:lstStyle/>
          <a:p>
            <a:pPr algn="r"/>
            <a:r>
              <a:rPr lang="en-US" sz="900" dirty="0" smtClean="0"/>
              <a:t>13</a:t>
            </a:r>
            <a:endParaRPr lang="en-US" sz="900" dirty="0"/>
          </a:p>
        </p:txBody>
      </p:sp>
    </p:spTree>
    <p:extLst>
      <p:ext uri="{BB962C8B-B14F-4D97-AF65-F5344CB8AC3E}">
        <p14:creationId xmlns:p14="http://schemas.microsoft.com/office/powerpoint/2010/main" val="3468077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4350" y="1837469"/>
            <a:ext cx="8883381" cy="4670945"/>
          </a:xfrm>
          <a:prstGeom prst="rect">
            <a:avLst/>
          </a:prstGeom>
        </p:spPr>
      </p:pic>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15</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Considerations</a:t>
            </a:r>
            <a:endParaRPr lang="en-US" sz="3000" b="1" dirty="0"/>
          </a:p>
        </p:txBody>
      </p:sp>
      <p:pic>
        <p:nvPicPr>
          <p:cNvPr id="3" name="Picture 2"/>
          <p:cNvPicPr>
            <a:picLocks noChangeAspect="1"/>
          </p:cNvPicPr>
          <p:nvPr/>
        </p:nvPicPr>
        <p:blipFill>
          <a:blip r:embed="rId5"/>
          <a:stretch>
            <a:fillRect/>
          </a:stretch>
        </p:blipFill>
        <p:spPr>
          <a:xfrm>
            <a:off x="7067631" y="1565544"/>
            <a:ext cx="1940100" cy="882460"/>
          </a:xfrm>
          <a:prstGeom prst="rect">
            <a:avLst/>
          </a:prstGeom>
        </p:spPr>
      </p:pic>
      <p:sp>
        <p:nvSpPr>
          <p:cNvPr id="9" name="TextBox 8"/>
          <p:cNvSpPr txBox="1"/>
          <p:nvPr/>
        </p:nvSpPr>
        <p:spPr>
          <a:xfrm>
            <a:off x="8593052" y="6534828"/>
            <a:ext cx="425996" cy="230832"/>
          </a:xfrm>
          <a:prstGeom prst="rect">
            <a:avLst/>
          </a:prstGeom>
          <a:noFill/>
        </p:spPr>
        <p:txBody>
          <a:bodyPr wrap="square" rtlCol="0">
            <a:spAutoFit/>
          </a:bodyPr>
          <a:lstStyle/>
          <a:p>
            <a:pPr algn="r"/>
            <a:r>
              <a:rPr lang="en-US" sz="900" dirty="0" smtClean="0"/>
              <a:t>14</a:t>
            </a:r>
            <a:endParaRPr lang="en-US"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16</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      Next Steps and Anticipated Changes </a:t>
            </a:r>
            <a:endParaRPr lang="en-US" sz="3000" b="1" dirty="0"/>
          </a:p>
        </p:txBody>
      </p:sp>
      <p:graphicFrame>
        <p:nvGraphicFramePr>
          <p:cNvPr id="7" name="Table 6"/>
          <p:cNvGraphicFramePr>
            <a:graphicFrameLocks noGrp="1"/>
          </p:cNvGraphicFramePr>
          <p:nvPr>
            <p:extLst>
              <p:ext uri="{D42A27DB-BD31-4B8C-83A1-F6EECF244321}">
                <p14:modId xmlns:p14="http://schemas.microsoft.com/office/powerpoint/2010/main" val="1747572842"/>
              </p:ext>
            </p:extLst>
          </p:nvPr>
        </p:nvGraphicFramePr>
        <p:xfrm>
          <a:off x="328476" y="1640205"/>
          <a:ext cx="8679255" cy="506834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881857"/>
                <a:gridCol w="4797398"/>
              </a:tblGrid>
              <a:tr h="848589">
                <a:tc>
                  <a:txBody>
                    <a:bodyPr/>
                    <a:lstStyle/>
                    <a:p>
                      <a:pPr algn="ctr"/>
                      <a:endParaRPr lang="en-US" sz="800" dirty="0" smtClean="0"/>
                    </a:p>
                    <a:p>
                      <a:pPr algn="ctr"/>
                      <a:r>
                        <a:rPr lang="en-US" dirty="0" smtClean="0"/>
                        <a:t>RESOURCES</a:t>
                      </a:r>
                    </a:p>
                    <a:p>
                      <a:pPr algn="ctr"/>
                      <a:r>
                        <a:rPr lang="en-US" dirty="0" smtClean="0">
                          <a:solidFill>
                            <a:srgbClr val="C00000"/>
                          </a:solidFill>
                        </a:rPr>
                        <a:t>TRAINING AND SUPPORT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sz="800" dirty="0" smtClean="0"/>
                    </a:p>
                    <a:p>
                      <a:pPr algn="ctr"/>
                      <a:r>
                        <a:rPr lang="en-US" dirty="0" smtClean="0"/>
                        <a:t>SYSTEM</a:t>
                      </a:r>
                      <a:r>
                        <a:rPr lang="en-US" baseline="0" dirty="0" smtClean="0"/>
                        <a:t> TOOLS</a:t>
                      </a:r>
                      <a:endParaRPr lang="en-US" dirty="0" smtClean="0"/>
                    </a:p>
                    <a:p>
                      <a:pPr algn="ctr"/>
                      <a:r>
                        <a:rPr lang="en-US" dirty="0" smtClean="0">
                          <a:solidFill>
                            <a:srgbClr val="C00000"/>
                          </a:solidFill>
                        </a:rPr>
                        <a:t>EVALUATION TOOLS</a:t>
                      </a:r>
                    </a:p>
                    <a:p>
                      <a:pPr algn="ctr"/>
                      <a:endParaRPr lang="en-US" sz="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r>
              <a:tr h="4184421">
                <a:tc>
                  <a:txBody>
                    <a:bodyPr/>
                    <a:lstStyle/>
                    <a:p>
                      <a:pPr marL="169863" indent="-169863">
                        <a:buFont typeface="Arial" panose="020B0604020202020204" pitchFamily="34" charset="0"/>
                        <a:buChar char="•"/>
                      </a:pPr>
                      <a:endParaRPr lang="en-US" sz="800" b="0" baseline="0" dirty="0" smtClean="0"/>
                    </a:p>
                    <a:p>
                      <a:pPr marL="169863" indent="-169863">
                        <a:buFont typeface="Arial" panose="020B0604020202020204" pitchFamily="34" charset="0"/>
                        <a:buChar char="•"/>
                      </a:pPr>
                      <a:r>
                        <a:rPr lang="en-US" sz="1400" b="0" baseline="0" dirty="0" smtClean="0"/>
                        <a:t>Discipline Foundation Policy Training</a:t>
                      </a:r>
                    </a:p>
                    <a:p>
                      <a:pPr marL="169863" indent="-169863">
                        <a:buFont typeface="Arial" panose="020B0604020202020204" pitchFamily="34" charset="0"/>
                        <a:buChar char="•"/>
                      </a:pPr>
                      <a:r>
                        <a:rPr lang="en-US" sz="1400" b="0" baseline="0" dirty="0" smtClean="0"/>
                        <a:t>Restorative Justice Training </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smtClean="0"/>
                        <a:t>Training by Creative Educational Consultants, INC.</a:t>
                      </a:r>
                    </a:p>
                    <a:p>
                      <a:pPr marL="169863" indent="-169863">
                        <a:buFont typeface="Arial" panose="020B0604020202020204" pitchFamily="34" charset="0"/>
                        <a:buChar char="•"/>
                      </a:pPr>
                      <a:r>
                        <a:rPr lang="en-US" sz="1400" b="0" baseline="0" dirty="0" smtClean="0"/>
                        <a:t>Division of District Operations </a:t>
                      </a:r>
                    </a:p>
                    <a:p>
                      <a:pPr marL="169863" indent="-169863">
                        <a:buFont typeface="Arial" panose="020B0604020202020204" pitchFamily="34" charset="0"/>
                        <a:buChar char="•"/>
                      </a:pPr>
                      <a:r>
                        <a:rPr lang="en-US" sz="1400" b="0" baseline="0" dirty="0" smtClean="0"/>
                        <a:t>Local District Restorative Justice Advisers</a:t>
                      </a:r>
                    </a:p>
                    <a:p>
                      <a:pPr marL="169863" indent="-169863">
                        <a:buFont typeface="Arial" panose="020B0604020202020204" pitchFamily="34" charset="0"/>
                        <a:buChar char="•"/>
                      </a:pPr>
                      <a:r>
                        <a:rPr lang="en-US" sz="1400" b="0" baseline="0" dirty="0" smtClean="0"/>
                        <a:t>Restorative Justice Teacher Advisers</a:t>
                      </a:r>
                    </a:p>
                    <a:p>
                      <a:pPr marL="169863" indent="-169863">
                        <a:buFont typeface="Arial" panose="020B0604020202020204" pitchFamily="34" charset="0"/>
                        <a:buChar char="•"/>
                      </a:pPr>
                      <a:r>
                        <a:rPr lang="en-US" sz="1400" b="0" baseline="0" dirty="0" smtClean="0"/>
                        <a:t>Student Discipline Expulsion and Support Unit</a:t>
                      </a:r>
                    </a:p>
                    <a:p>
                      <a:pPr marL="0" indent="0">
                        <a:buFont typeface="Arial" panose="020B0604020202020204" pitchFamily="34" charset="0"/>
                        <a:buNone/>
                      </a:pPr>
                      <a:r>
                        <a:rPr lang="en-US" sz="1400" b="0" baseline="0" dirty="0" smtClean="0"/>
                        <a:t>     - Policy Bulletin</a:t>
                      </a:r>
                    </a:p>
                    <a:p>
                      <a:pPr marL="0" indent="0">
                        <a:buFont typeface="Arial" panose="020B0604020202020204" pitchFamily="34" charset="0"/>
                        <a:buNone/>
                      </a:pPr>
                      <a:r>
                        <a:rPr lang="en-US" sz="1400" b="0" baseline="0" dirty="0" smtClean="0"/>
                        <a:t>     - Guidance and Support</a:t>
                      </a:r>
                    </a:p>
                    <a:p>
                      <a:pPr marL="169863" indent="-169863">
                        <a:buFont typeface="Arial" panose="020B0604020202020204" pitchFamily="34" charset="0"/>
                        <a:buChar char="•"/>
                      </a:pPr>
                      <a:r>
                        <a:rPr lang="en-US" sz="1400" b="0" baseline="0" dirty="0" smtClean="0"/>
                        <a:t>Division of Special Education</a:t>
                      </a:r>
                    </a:p>
                    <a:p>
                      <a:pPr marL="0" indent="0">
                        <a:buFont typeface="Arial" panose="020B0604020202020204" pitchFamily="34" charset="0"/>
                        <a:buNone/>
                      </a:pPr>
                      <a:r>
                        <a:rPr lang="en-US" sz="1400" b="0" baseline="0" dirty="0" smtClean="0"/>
                        <a:t>     - Behavior Support Unit Suspension Analysis</a:t>
                      </a:r>
                    </a:p>
                    <a:p>
                      <a:pPr marL="292100" indent="-292100">
                        <a:buFont typeface="Arial" panose="020B0604020202020204" pitchFamily="34" charset="0"/>
                        <a:buNone/>
                        <a:tabLst>
                          <a:tab pos="292100" algn="l"/>
                        </a:tabLst>
                      </a:pPr>
                      <a:r>
                        <a:rPr lang="en-US" sz="1400" b="0" baseline="0" dirty="0" smtClean="0"/>
                        <a:t>     - Student with Disabilities with 5 or more days of Suspension Action Steps</a:t>
                      </a:r>
                    </a:p>
                    <a:p>
                      <a:pPr marL="169863" indent="-169863">
                        <a:buFont typeface="Arial" panose="020B0604020202020204" pitchFamily="34" charset="0"/>
                        <a:buChar char="•"/>
                      </a:pPr>
                      <a:r>
                        <a:rPr lang="en-US" sz="1400" b="0" baseline="0" dirty="0" smtClean="0"/>
                        <a:t>Independent Auditor, Educational Resources Consultants (ERC) </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t>School Report Card-Culture and Climate Survey Questions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7FC"/>
                    </a:solidFill>
                  </a:tcPr>
                </a:tc>
                <a:tc>
                  <a:txBody>
                    <a:bodyPr/>
                    <a:lstStyle/>
                    <a:p>
                      <a:pPr marL="169863" indent="-169863">
                        <a:buFont typeface="Arial" panose="020B0604020202020204" pitchFamily="34" charset="0"/>
                        <a:buChar char="•"/>
                      </a:pPr>
                      <a:endParaRPr lang="en-US" sz="800" b="0" dirty="0" smtClean="0"/>
                    </a:p>
                    <a:p>
                      <a:pPr marL="169863" indent="-169863">
                        <a:buFont typeface="Arial" panose="020B0604020202020204" pitchFamily="34" charset="0"/>
                        <a:buChar char="•"/>
                      </a:pPr>
                      <a:r>
                        <a:rPr lang="en-US" sz="1400" b="0" dirty="0" smtClean="0"/>
                        <a:t>MyData</a:t>
                      </a:r>
                      <a:r>
                        <a:rPr lang="en-US" sz="1400" b="0" baseline="0" dirty="0" smtClean="0"/>
                        <a:t> Discipline Report Review</a:t>
                      </a:r>
                    </a:p>
                    <a:p>
                      <a:pPr marL="0" indent="0">
                        <a:buFont typeface="Arial" panose="020B0604020202020204" pitchFamily="34" charset="0"/>
                        <a:buNone/>
                      </a:pPr>
                      <a:r>
                        <a:rPr lang="en-US" sz="1400" b="0" baseline="0" dirty="0" smtClean="0"/>
                        <a:t>      -  MiSiS Error Report</a:t>
                      </a:r>
                    </a:p>
                    <a:p>
                      <a:pPr marL="0" indent="0">
                        <a:buFont typeface="Arial" panose="020B0604020202020204" pitchFamily="34" charset="0"/>
                        <a:buNone/>
                      </a:pPr>
                      <a:r>
                        <a:rPr lang="en-US" sz="1400" b="0" baseline="0" dirty="0" smtClean="0"/>
                        <a:t>      -  Discipline Referral Report Review</a:t>
                      </a:r>
                    </a:p>
                    <a:p>
                      <a:pPr marL="0" indent="0">
                        <a:buFont typeface="Arial" panose="020B0604020202020204" pitchFamily="34" charset="0"/>
                        <a:buNone/>
                      </a:pPr>
                      <a:r>
                        <a:rPr lang="en-US" sz="1400" b="0" baseline="0" dirty="0" smtClean="0"/>
                        <a:t>      -  Suspension Report Review </a:t>
                      </a:r>
                    </a:p>
                    <a:p>
                      <a:pPr marL="169863" indent="-169863">
                        <a:buFont typeface="Arial" panose="020B0604020202020204" pitchFamily="34" charset="0"/>
                        <a:buChar char="•"/>
                      </a:pPr>
                      <a:r>
                        <a:rPr lang="en-US" sz="1400" b="0" baseline="0" dirty="0" smtClean="0"/>
                        <a:t>Risk Report</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smtClean="0"/>
                        <a:t>Local Control Accountability Plan (LCAP) - Metrics and Targets</a:t>
                      </a:r>
                      <a:endParaRPr lang="en-US" sz="1400" b="0" dirty="0" smtClean="0"/>
                    </a:p>
                    <a:p>
                      <a:pPr marL="169863" indent="-169863">
                        <a:buFont typeface="Arial" panose="020B0604020202020204" pitchFamily="34" charset="0"/>
                        <a:buChar char="•"/>
                      </a:pPr>
                      <a:r>
                        <a:rPr lang="en-US" sz="1400" b="0" baseline="0" dirty="0" smtClean="0"/>
                        <a:t>Division of District Operations Key Performance Indicator</a:t>
                      </a:r>
                    </a:p>
                    <a:p>
                      <a:pPr marL="169863" indent="-169863">
                        <a:buFont typeface="Arial" panose="020B0604020202020204" pitchFamily="34" charset="0"/>
                        <a:buChar char="•"/>
                      </a:pPr>
                      <a:r>
                        <a:rPr lang="en-US" sz="1400" b="0" baseline="0" dirty="0" smtClean="0"/>
                        <a:t>Restorative Justice Implementation Assessment</a:t>
                      </a:r>
                    </a:p>
                    <a:p>
                      <a:pPr marL="169863" indent="-169863">
                        <a:buFont typeface="Arial" panose="020B0604020202020204" pitchFamily="34" charset="0"/>
                        <a:buChar char="•"/>
                      </a:pPr>
                      <a:r>
                        <a:rPr lang="en-US" sz="1400" b="0" baseline="0" dirty="0" smtClean="0"/>
                        <a:t>Learning Zone Restorative Justice Training Report</a:t>
                      </a:r>
                    </a:p>
                    <a:p>
                      <a:pPr marL="169863" indent="-169863">
                        <a:buFont typeface="Arial" panose="020B0604020202020204" pitchFamily="34" charset="0"/>
                        <a:buChar char="•"/>
                      </a:pPr>
                      <a:r>
                        <a:rPr lang="en-US" sz="1400" b="0" baseline="0" dirty="0" smtClean="0"/>
                        <a:t>Discipline Foundation Policy System</a:t>
                      </a:r>
                    </a:p>
                    <a:p>
                      <a:pPr marL="0" indent="0">
                        <a:buFont typeface="Arial" panose="020B0604020202020204" pitchFamily="34" charset="0"/>
                        <a:buNone/>
                      </a:pPr>
                      <a:r>
                        <a:rPr lang="en-US" sz="1400" b="0" baseline="0" dirty="0" smtClean="0"/>
                        <a:t>     -  Rubric of Implementation   (ROI)</a:t>
                      </a:r>
                    </a:p>
                    <a:p>
                      <a:pPr marL="0" indent="0">
                        <a:buFont typeface="Arial" panose="020B0604020202020204" pitchFamily="34" charset="0"/>
                        <a:buNone/>
                      </a:pPr>
                      <a:r>
                        <a:rPr lang="en-US" sz="1400" b="0" baseline="0" dirty="0" smtClean="0"/>
                        <a:t>     -  Complaint System</a:t>
                      </a:r>
                    </a:p>
                    <a:p>
                      <a:pPr marL="169863" indent="-169863">
                        <a:buFont typeface="Arial" panose="020B0604020202020204" pitchFamily="34" charset="0"/>
                        <a:buChar char="•"/>
                      </a:pPr>
                      <a:r>
                        <a:rPr lang="en-US" sz="1400" b="0" baseline="0" dirty="0" smtClean="0"/>
                        <a:t>Independent Auditor, Educational Resources Consultants (ERC)</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t>School Report Card-Culture and Climate Survey Questions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7FC"/>
                    </a:solidFill>
                  </a:tcPr>
                </a:tc>
              </a:tr>
            </a:tbl>
          </a:graphicData>
        </a:graphic>
      </p:graphicFrame>
      <p:sp>
        <p:nvSpPr>
          <p:cNvPr id="9" name="TextBox 8"/>
          <p:cNvSpPr txBox="1"/>
          <p:nvPr/>
        </p:nvSpPr>
        <p:spPr>
          <a:xfrm>
            <a:off x="8593052" y="6534828"/>
            <a:ext cx="425996" cy="230832"/>
          </a:xfrm>
          <a:prstGeom prst="rect">
            <a:avLst/>
          </a:prstGeom>
          <a:noFill/>
        </p:spPr>
        <p:txBody>
          <a:bodyPr wrap="square" rtlCol="0">
            <a:spAutoFit/>
          </a:bodyPr>
          <a:lstStyle/>
          <a:p>
            <a:pPr algn="r"/>
            <a:r>
              <a:rPr lang="en-US" sz="900" dirty="0" smtClean="0"/>
              <a:t>15</a:t>
            </a:r>
            <a:endParaRPr lang="en-US" sz="900" dirty="0"/>
          </a:p>
        </p:txBody>
      </p:sp>
    </p:spTree>
    <p:extLst>
      <p:ext uri="{BB962C8B-B14F-4D97-AF65-F5344CB8AC3E}">
        <p14:creationId xmlns:p14="http://schemas.microsoft.com/office/powerpoint/2010/main" val="400305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664" y="198954"/>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17</a:t>
            </a:fld>
            <a:endParaRPr lang="en-US" altLang="en-US" sz="1200" dirty="0" smtClean="0">
              <a:solidFill>
                <a:srgbClr val="FFFFFF"/>
              </a:solidFill>
            </a:endParaRPr>
          </a:p>
        </p:txBody>
      </p:sp>
      <p:sp>
        <p:nvSpPr>
          <p:cNvPr id="7" name="Title 1"/>
          <p:cNvSpPr>
            <a:spLocks noGrp="1"/>
          </p:cNvSpPr>
          <p:nvPr>
            <p:ph type="title" idx="4294967295"/>
          </p:nvPr>
        </p:nvSpPr>
        <p:spPr>
          <a:xfrm>
            <a:off x="81347" y="2785973"/>
            <a:ext cx="9002889" cy="1248142"/>
          </a:xfrm>
        </p:spPr>
        <p:txBody>
          <a:bodyPr>
            <a:noAutofit/>
          </a:bodyPr>
          <a:lstStyle/>
          <a:p>
            <a:pPr algn="ctr"/>
            <a:r>
              <a:rPr lang="en-US" sz="6600" b="1" dirty="0" smtClean="0"/>
              <a:t>Questions?</a:t>
            </a:r>
            <a:endParaRPr lang="en-US" sz="6600" b="1"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2</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r>
              <a:rPr lang="en-US" sz="3000" b="1" dirty="0" smtClean="0"/>
              <a:t>    Discipline Foundation Policy-Restorative Justice </a:t>
            </a:r>
            <a:endParaRPr lang="en-US" sz="3000" b="1" dirty="0"/>
          </a:p>
        </p:txBody>
      </p:sp>
      <p:sp>
        <p:nvSpPr>
          <p:cNvPr id="2" name="TextBox 1"/>
          <p:cNvSpPr txBox="1"/>
          <p:nvPr/>
        </p:nvSpPr>
        <p:spPr>
          <a:xfrm>
            <a:off x="1617085" y="831087"/>
            <a:ext cx="5083385" cy="369332"/>
          </a:xfrm>
          <a:prstGeom prst="rect">
            <a:avLst/>
          </a:prstGeom>
          <a:noFill/>
        </p:spPr>
        <p:txBody>
          <a:bodyPr wrap="square" rtlCol="0">
            <a:spAutoFit/>
          </a:bodyPr>
          <a:lstStyle/>
          <a:p>
            <a:r>
              <a:rPr lang="en-US" dirty="0" smtClean="0"/>
              <a:t>                                   Background and Efforts </a:t>
            </a:r>
            <a:endParaRPr lang="en-US" dirty="0"/>
          </a:p>
        </p:txBody>
      </p:sp>
      <p:sp>
        <p:nvSpPr>
          <p:cNvPr id="7" name="Freeform 6"/>
          <p:cNvSpPr/>
          <p:nvPr/>
        </p:nvSpPr>
        <p:spPr>
          <a:xfrm>
            <a:off x="374560" y="3904524"/>
            <a:ext cx="8449779" cy="729934"/>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endParaRPr lang="en-US" sz="2100" kern="1200" dirty="0"/>
          </a:p>
        </p:txBody>
      </p:sp>
      <p:sp>
        <p:nvSpPr>
          <p:cNvPr id="12" name="Freeform 11"/>
          <p:cNvSpPr/>
          <p:nvPr/>
        </p:nvSpPr>
        <p:spPr>
          <a:xfrm>
            <a:off x="380656" y="1579428"/>
            <a:ext cx="8449779" cy="665049"/>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1087438" lvl="1" indent="-173038" defTabSz="933450">
              <a:lnSpc>
                <a:spcPct val="90000"/>
              </a:lnSpc>
              <a:spcAft>
                <a:spcPct val="15000"/>
              </a:spcAft>
              <a:buChar char="••"/>
            </a:pPr>
            <a:r>
              <a:rPr lang="en-US" sz="900" dirty="0">
                <a:solidFill>
                  <a:schemeClr val="accent1">
                    <a:lumMod val="75000"/>
                  </a:schemeClr>
                </a:solidFill>
                <a:latin typeface="Calibri" panose="020F0502020204030204" pitchFamily="34" charset="0"/>
                <a:ea typeface="Gulim" pitchFamily="34" charset="-127"/>
              </a:rPr>
              <a:t>The District adopted the Discipline Foundation Policy in March 2007.  The policy provided an overarching umbrella for student discipline.</a:t>
            </a:r>
            <a:endParaRPr lang="en-US" sz="900" kern="1200" dirty="0">
              <a:solidFill>
                <a:schemeClr val="accent1">
                  <a:lumMod val="75000"/>
                </a:schemeClr>
              </a:solidFill>
              <a:latin typeface="Calibri" panose="020F0502020204030204" pitchFamily="34" charset="0"/>
            </a:endParaRPr>
          </a:p>
        </p:txBody>
      </p:sp>
      <p:sp>
        <p:nvSpPr>
          <p:cNvPr id="14" name="Round Same Side Corner Rectangle 13"/>
          <p:cNvSpPr/>
          <p:nvPr/>
        </p:nvSpPr>
        <p:spPr>
          <a:xfrm rot="5400000">
            <a:off x="4207033" y="922509"/>
            <a:ext cx="784830" cy="844977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 Same Side Corner Rectangle 14"/>
          <p:cNvSpPr/>
          <p:nvPr/>
        </p:nvSpPr>
        <p:spPr>
          <a:xfrm rot="5400000">
            <a:off x="4266925" y="1784419"/>
            <a:ext cx="665049" cy="844977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66141" y="5676784"/>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2200" kern="1200" dirty="0"/>
          </a:p>
        </p:txBody>
      </p:sp>
      <p:sp>
        <p:nvSpPr>
          <p:cNvPr id="17" name="Freeform 16"/>
          <p:cNvSpPr/>
          <p:nvPr/>
        </p:nvSpPr>
        <p:spPr>
          <a:xfrm>
            <a:off x="366141" y="4751263"/>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1050" kern="1200" dirty="0"/>
          </a:p>
        </p:txBody>
      </p:sp>
      <p:sp>
        <p:nvSpPr>
          <p:cNvPr id="18" name="Freeform 17"/>
          <p:cNvSpPr/>
          <p:nvPr/>
        </p:nvSpPr>
        <p:spPr>
          <a:xfrm>
            <a:off x="366141" y="3914048"/>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1050" kern="1200" dirty="0"/>
          </a:p>
        </p:txBody>
      </p:sp>
      <p:sp>
        <p:nvSpPr>
          <p:cNvPr id="21" name="TextBox 20"/>
          <p:cNvSpPr txBox="1"/>
          <p:nvPr/>
        </p:nvSpPr>
        <p:spPr>
          <a:xfrm>
            <a:off x="341032" y="4305065"/>
            <a:ext cx="1199854" cy="307777"/>
          </a:xfrm>
          <a:prstGeom prst="rect">
            <a:avLst/>
          </a:prstGeom>
          <a:noFill/>
        </p:spPr>
        <p:txBody>
          <a:bodyPr wrap="square" rtlCol="0">
            <a:spAutoFit/>
          </a:bodyPr>
          <a:lstStyle/>
          <a:p>
            <a:r>
              <a:rPr lang="en-US" sz="1400" b="1" dirty="0" smtClean="0">
                <a:solidFill>
                  <a:schemeClr val="accent1">
                    <a:lumMod val="50000"/>
                  </a:schemeClr>
                </a:solidFill>
              </a:rPr>
              <a:t>2014 -2016</a:t>
            </a:r>
            <a:endParaRPr lang="en-US" sz="1400" b="1" dirty="0">
              <a:solidFill>
                <a:schemeClr val="accent1">
                  <a:lumMod val="50000"/>
                </a:schemeClr>
              </a:solidFill>
            </a:endParaRPr>
          </a:p>
        </p:txBody>
      </p:sp>
      <p:sp>
        <p:nvSpPr>
          <p:cNvPr id="22" name="TextBox 21"/>
          <p:cNvSpPr txBox="1"/>
          <p:nvPr/>
        </p:nvSpPr>
        <p:spPr>
          <a:xfrm>
            <a:off x="317205" y="5124815"/>
            <a:ext cx="1031538" cy="307777"/>
          </a:xfrm>
          <a:prstGeom prst="rect">
            <a:avLst/>
          </a:prstGeom>
          <a:noFill/>
        </p:spPr>
        <p:txBody>
          <a:bodyPr wrap="square" rtlCol="0">
            <a:spAutoFit/>
          </a:bodyPr>
          <a:lstStyle/>
          <a:p>
            <a:r>
              <a:rPr lang="en-US" sz="1400" b="1" dirty="0" smtClean="0">
                <a:solidFill>
                  <a:schemeClr val="accent1">
                    <a:lumMod val="50000"/>
                  </a:schemeClr>
                </a:solidFill>
              </a:rPr>
              <a:t>2016 -2017</a:t>
            </a:r>
            <a:endParaRPr lang="en-US" sz="1400" b="1" dirty="0">
              <a:solidFill>
                <a:schemeClr val="accent1">
                  <a:lumMod val="50000"/>
                </a:schemeClr>
              </a:solidFill>
            </a:endParaRPr>
          </a:p>
        </p:txBody>
      </p:sp>
      <p:sp>
        <p:nvSpPr>
          <p:cNvPr id="23" name="TextBox 22"/>
          <p:cNvSpPr txBox="1"/>
          <p:nvPr/>
        </p:nvSpPr>
        <p:spPr>
          <a:xfrm>
            <a:off x="332273" y="6056002"/>
            <a:ext cx="1103838" cy="307777"/>
          </a:xfrm>
          <a:prstGeom prst="rect">
            <a:avLst/>
          </a:prstGeom>
          <a:noFill/>
        </p:spPr>
        <p:txBody>
          <a:bodyPr wrap="square" rtlCol="0">
            <a:spAutoFit/>
          </a:bodyPr>
          <a:lstStyle/>
          <a:p>
            <a:r>
              <a:rPr lang="en-US" sz="1400" b="1" dirty="0" smtClean="0">
                <a:solidFill>
                  <a:schemeClr val="accent1">
                    <a:lumMod val="50000"/>
                  </a:schemeClr>
                </a:solidFill>
              </a:rPr>
              <a:t>Thru 2020</a:t>
            </a:r>
            <a:endParaRPr lang="en-US" sz="1400" b="1" dirty="0">
              <a:solidFill>
                <a:schemeClr val="accent1">
                  <a:lumMod val="50000"/>
                </a:schemeClr>
              </a:solidFill>
            </a:endParaRPr>
          </a:p>
        </p:txBody>
      </p:sp>
      <p:sp>
        <p:nvSpPr>
          <p:cNvPr id="26" name="Freeform 25"/>
          <p:cNvSpPr/>
          <p:nvPr/>
        </p:nvSpPr>
        <p:spPr>
          <a:xfrm>
            <a:off x="366141" y="1633716"/>
            <a:ext cx="943866" cy="1023154"/>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8" rIns="13969" bIns="418846" numCol="1" spcCol="1270" anchor="ctr" anchorCtr="0">
            <a:noAutofit/>
          </a:bodyPr>
          <a:lstStyle/>
          <a:p>
            <a:pPr lvl="0" algn="ctr" defTabSz="977900">
              <a:lnSpc>
                <a:spcPct val="90000"/>
              </a:lnSpc>
              <a:spcBef>
                <a:spcPct val="0"/>
              </a:spcBef>
              <a:spcAft>
                <a:spcPct val="35000"/>
              </a:spcAft>
            </a:pPr>
            <a:endParaRPr lang="en-US" sz="2200" kern="1200" dirty="0"/>
          </a:p>
        </p:txBody>
      </p:sp>
      <p:sp>
        <p:nvSpPr>
          <p:cNvPr id="27" name="TextBox 26"/>
          <p:cNvSpPr txBox="1"/>
          <p:nvPr/>
        </p:nvSpPr>
        <p:spPr>
          <a:xfrm>
            <a:off x="340156" y="1990045"/>
            <a:ext cx="1181348" cy="307777"/>
          </a:xfrm>
          <a:prstGeom prst="rect">
            <a:avLst/>
          </a:prstGeom>
          <a:noFill/>
        </p:spPr>
        <p:txBody>
          <a:bodyPr wrap="square" rtlCol="0">
            <a:spAutoFit/>
          </a:bodyPr>
          <a:lstStyle/>
          <a:p>
            <a:r>
              <a:rPr lang="en-US" sz="1400" b="1" dirty="0" smtClean="0">
                <a:solidFill>
                  <a:schemeClr val="accent1">
                    <a:lumMod val="50000"/>
                  </a:schemeClr>
                </a:solidFill>
              </a:rPr>
              <a:t>2007 - 2014</a:t>
            </a:r>
            <a:endParaRPr lang="en-US" sz="1400" b="1" dirty="0">
              <a:solidFill>
                <a:schemeClr val="accent1">
                  <a:lumMod val="50000"/>
                </a:schemeClr>
              </a:solidFill>
            </a:endParaRPr>
          </a:p>
        </p:txBody>
      </p:sp>
      <p:sp>
        <p:nvSpPr>
          <p:cNvPr id="28" name="Rectangle 27"/>
          <p:cNvSpPr/>
          <p:nvPr/>
        </p:nvSpPr>
        <p:spPr>
          <a:xfrm>
            <a:off x="1353137" y="1988829"/>
            <a:ext cx="7159752" cy="507831"/>
          </a:xfrm>
          <a:prstGeom prst="rect">
            <a:avLst/>
          </a:prstGeom>
        </p:spPr>
        <p:txBody>
          <a:bodyPr wrap="square">
            <a:spAutoFit/>
          </a:bodyPr>
          <a:lstStyle/>
          <a:p>
            <a:pPr marL="173038" indent="-173038">
              <a:buFont typeface="Arial" panose="020B0604020202020204" pitchFamily="34" charset="0"/>
              <a:buChar char="•"/>
            </a:pPr>
            <a:r>
              <a:rPr lang="en-US" sz="900" dirty="0">
                <a:solidFill>
                  <a:schemeClr val="accent1">
                    <a:lumMod val="75000"/>
                  </a:schemeClr>
                </a:solidFill>
                <a:ea typeface="Gulim" pitchFamily="34" charset="-127"/>
              </a:rPr>
              <a:t>In the Fall of 2011, the District entered into an Agreement </a:t>
            </a:r>
            <a:r>
              <a:rPr lang="en-US" sz="900" dirty="0" smtClean="0">
                <a:solidFill>
                  <a:schemeClr val="accent1">
                    <a:lumMod val="75000"/>
                  </a:schemeClr>
                </a:solidFill>
                <a:ea typeface="Gulim" pitchFamily="34" charset="-127"/>
              </a:rPr>
              <a:t>to Resolve with </a:t>
            </a:r>
            <a:r>
              <a:rPr lang="en-US" sz="900" dirty="0">
                <a:solidFill>
                  <a:schemeClr val="accent1">
                    <a:lumMod val="75000"/>
                  </a:schemeClr>
                </a:solidFill>
                <a:ea typeface="Gulim" pitchFamily="34" charset="-127"/>
              </a:rPr>
              <a:t>the Office of Civil Rights (OCR) to address concerns regarding disproportionate suspension rates. </a:t>
            </a:r>
            <a:endParaRPr lang="en-US" sz="900" dirty="0" smtClean="0">
              <a:solidFill>
                <a:schemeClr val="accent1">
                  <a:lumMod val="75000"/>
                </a:schemeClr>
              </a:solidFill>
              <a:ea typeface="Gulim" pitchFamily="34" charset="-127"/>
            </a:endParaRPr>
          </a:p>
          <a:p>
            <a:pPr marL="173038" indent="-173038">
              <a:buFont typeface="Arial" panose="020B0604020202020204" pitchFamily="34" charset="0"/>
              <a:buChar char="•"/>
            </a:pPr>
            <a:r>
              <a:rPr lang="en-US" sz="900" dirty="0" smtClean="0">
                <a:solidFill>
                  <a:schemeClr val="accent1">
                    <a:lumMod val="75000"/>
                  </a:schemeClr>
                </a:solidFill>
                <a:ea typeface="Gulim" pitchFamily="34" charset="-127"/>
              </a:rPr>
              <a:t>Ongoing data monitoring and analysis</a:t>
            </a:r>
            <a:endParaRPr lang="en-US" sz="900" dirty="0">
              <a:solidFill>
                <a:schemeClr val="accent1">
                  <a:lumMod val="75000"/>
                </a:schemeClr>
              </a:solidFill>
            </a:endParaRPr>
          </a:p>
        </p:txBody>
      </p:sp>
      <p:sp>
        <p:nvSpPr>
          <p:cNvPr id="29" name="Rectangle 28"/>
          <p:cNvSpPr/>
          <p:nvPr/>
        </p:nvSpPr>
        <p:spPr>
          <a:xfrm>
            <a:off x="1346583" y="2449172"/>
            <a:ext cx="7222232" cy="646331"/>
          </a:xfrm>
          <a:prstGeom prst="rect">
            <a:avLst/>
          </a:prstGeom>
        </p:spPr>
        <p:txBody>
          <a:bodyPr wrap="square">
            <a:spAutoFit/>
          </a:bodyPr>
          <a:lstStyle/>
          <a:p>
            <a:pPr marL="173038" indent="-173038">
              <a:buFont typeface="Arial" panose="020B0604020202020204" pitchFamily="34" charset="0"/>
              <a:buChar char="•"/>
            </a:pPr>
            <a:r>
              <a:rPr lang="en-US" sz="900" dirty="0">
                <a:solidFill>
                  <a:schemeClr val="accent1">
                    <a:lumMod val="75000"/>
                  </a:schemeClr>
                </a:solidFill>
                <a:ea typeface="Gulim" pitchFamily="34" charset="-127"/>
              </a:rPr>
              <a:t>On May 14, 2013, the LAUSD Board of Education adopted by majority vote the Board Resolution 2013 School Discipline Policy and School Climate Bill of </a:t>
            </a:r>
            <a:r>
              <a:rPr lang="en-US" sz="900" dirty="0" smtClean="0">
                <a:solidFill>
                  <a:schemeClr val="accent1">
                    <a:lumMod val="75000"/>
                  </a:schemeClr>
                </a:solidFill>
                <a:ea typeface="Gulim" pitchFamily="34" charset="-127"/>
              </a:rPr>
              <a:t>Rights</a:t>
            </a:r>
          </a:p>
          <a:p>
            <a:pPr marL="173038" indent="-173038">
              <a:buFont typeface="Arial" panose="020B0604020202020204" pitchFamily="34" charset="0"/>
              <a:buChar char="•"/>
            </a:pPr>
            <a:r>
              <a:rPr lang="en-US" sz="900" dirty="0" smtClean="0">
                <a:solidFill>
                  <a:schemeClr val="accent1">
                    <a:lumMod val="75000"/>
                  </a:schemeClr>
                </a:solidFill>
                <a:ea typeface="Gulim" pitchFamily="34" charset="-127"/>
              </a:rPr>
              <a:t>Office of School Operations, in collaboration with various divisions, focused on major projects to fulfill the Board Resolution requirements.</a:t>
            </a:r>
          </a:p>
          <a:p>
            <a:pPr marL="173038" indent="-173038">
              <a:buFont typeface="Arial" panose="020B0604020202020204" pitchFamily="34" charset="0"/>
              <a:buChar char="•"/>
            </a:pPr>
            <a:r>
              <a:rPr lang="en-US" sz="900" dirty="0" smtClean="0">
                <a:solidFill>
                  <a:schemeClr val="accent1">
                    <a:lumMod val="75000"/>
                  </a:schemeClr>
                </a:solidFill>
                <a:ea typeface="Gulim" pitchFamily="34" charset="-127"/>
              </a:rPr>
              <a:t>Ongoing data monitoring and analysis</a:t>
            </a:r>
            <a:endParaRPr lang="en-US" sz="900" dirty="0">
              <a:solidFill>
                <a:schemeClr val="accent1">
                  <a:lumMod val="75000"/>
                </a:schemeClr>
              </a:solidFill>
            </a:endParaRPr>
          </a:p>
        </p:txBody>
      </p:sp>
      <p:sp>
        <p:nvSpPr>
          <p:cNvPr id="30" name="Rectangle 29"/>
          <p:cNvSpPr/>
          <p:nvPr/>
        </p:nvSpPr>
        <p:spPr>
          <a:xfrm>
            <a:off x="1382651" y="3858804"/>
            <a:ext cx="7423399" cy="784830"/>
          </a:xfrm>
          <a:prstGeom prst="rect">
            <a:avLst/>
          </a:prstGeom>
        </p:spPr>
        <p:txBody>
          <a:bodyPr wrap="square">
            <a:spAutoFit/>
          </a:bodyPr>
          <a:lstStyle/>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Revision and publication of policy Bulletin</a:t>
            </a:r>
            <a:endParaRPr lang="en-US"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5 Restorative Justice Advisers and 45 Restorative Justice Teacher Advisers were hired</a:t>
            </a:r>
            <a:endParaRPr lang="en-US"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Provided </a:t>
            </a:r>
            <a:r>
              <a:rPr lang="en-US" sz="900" dirty="0">
                <a:solidFill>
                  <a:schemeClr val="accent1">
                    <a:lumMod val="75000"/>
                  </a:schemeClr>
                </a:solidFill>
                <a:cs typeface="Arial" pitchFamily="34" charset="0"/>
              </a:rPr>
              <a:t>online Student Discipline data reports published monthly on the District </a:t>
            </a:r>
            <a:r>
              <a:rPr lang="en-US" sz="900" dirty="0" smtClean="0">
                <a:solidFill>
                  <a:schemeClr val="accent1">
                    <a:lumMod val="75000"/>
                  </a:schemeClr>
                </a:solidFill>
                <a:cs typeface="Arial" pitchFamily="34" charset="0"/>
              </a:rPr>
              <a:t>website and data monitoring</a:t>
            </a:r>
            <a:endParaRPr lang="en-US"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Restorative Justice Tier I Trainings </a:t>
            </a:r>
            <a:r>
              <a:rPr lang="en-US" sz="900" dirty="0">
                <a:solidFill>
                  <a:schemeClr val="accent1">
                    <a:lumMod val="75000"/>
                  </a:schemeClr>
                </a:solidFill>
                <a:cs typeface="Arial" pitchFamily="34" charset="0"/>
              </a:rPr>
              <a:t>for </a:t>
            </a:r>
            <a:r>
              <a:rPr lang="en-US" sz="900" dirty="0" smtClean="0">
                <a:solidFill>
                  <a:schemeClr val="accent1">
                    <a:lumMod val="75000"/>
                  </a:schemeClr>
                </a:solidFill>
                <a:cs typeface="Arial" pitchFamily="34" charset="0"/>
              </a:rPr>
              <a:t>COHORT 1 (149 schools)</a:t>
            </a: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Limited data access due to MiSiS rollout</a:t>
            </a:r>
            <a:endParaRPr lang="en-US" sz="900" dirty="0">
              <a:solidFill>
                <a:schemeClr val="accent1">
                  <a:lumMod val="75000"/>
                </a:schemeClr>
              </a:solidFill>
              <a:cs typeface="Arial" pitchFamily="34" charset="0"/>
            </a:endParaRPr>
          </a:p>
        </p:txBody>
      </p:sp>
      <p:sp>
        <p:nvSpPr>
          <p:cNvPr id="31" name="Rectangle 30"/>
          <p:cNvSpPr/>
          <p:nvPr/>
        </p:nvSpPr>
        <p:spPr>
          <a:xfrm>
            <a:off x="1398188" y="5695070"/>
            <a:ext cx="7432247" cy="507831"/>
          </a:xfrm>
          <a:prstGeom prst="rect">
            <a:avLst/>
          </a:prstGeom>
        </p:spPr>
        <p:txBody>
          <a:bodyPr wrap="square">
            <a:spAutoFit/>
          </a:bodyPr>
          <a:lstStyle/>
          <a:p>
            <a:pPr marL="173038" indent="-173038">
              <a:buFont typeface="Arial" charset="0"/>
              <a:buChar char="•"/>
            </a:pPr>
            <a:r>
              <a:rPr lang="en-US" sz="900" dirty="0">
                <a:solidFill>
                  <a:schemeClr val="accent1">
                    <a:lumMod val="75000"/>
                  </a:schemeClr>
                </a:solidFill>
              </a:rPr>
              <a:t>Continue to monitor implementation of SWPBIS and Restorative Justice.</a:t>
            </a:r>
          </a:p>
          <a:p>
            <a:pPr marL="173038" indent="-173038">
              <a:buFont typeface="Arial" charset="0"/>
              <a:buChar char="•"/>
            </a:pPr>
            <a:r>
              <a:rPr lang="en-US" sz="900" dirty="0" smtClean="0">
                <a:solidFill>
                  <a:schemeClr val="accent1">
                    <a:lumMod val="75000"/>
                  </a:schemeClr>
                </a:solidFill>
              </a:rPr>
              <a:t>Continue </a:t>
            </a:r>
            <a:r>
              <a:rPr lang="en-US" sz="900" dirty="0">
                <a:solidFill>
                  <a:schemeClr val="accent1">
                    <a:lumMod val="75000"/>
                  </a:schemeClr>
                </a:solidFill>
              </a:rPr>
              <a:t>to work with community, business and philanthropic partners for schools to have access to be a full- service community school.</a:t>
            </a:r>
          </a:p>
          <a:p>
            <a:pPr marL="173038" indent="-173038">
              <a:buFont typeface="Arial" charset="0"/>
              <a:buChar char="•"/>
            </a:pPr>
            <a:r>
              <a:rPr lang="en-US" sz="900" dirty="0" smtClean="0">
                <a:solidFill>
                  <a:schemeClr val="accent1">
                    <a:lumMod val="75000"/>
                  </a:schemeClr>
                </a:solidFill>
              </a:rPr>
              <a:t>Ongoing </a:t>
            </a:r>
            <a:r>
              <a:rPr lang="en-US" sz="900" dirty="0">
                <a:solidFill>
                  <a:schemeClr val="accent1">
                    <a:lumMod val="75000"/>
                  </a:schemeClr>
                </a:solidFill>
              </a:rPr>
              <a:t>data monitoring and analysis</a:t>
            </a:r>
            <a:r>
              <a:rPr lang="en-US" sz="900" dirty="0" smtClean="0">
                <a:solidFill>
                  <a:schemeClr val="accent1">
                    <a:lumMod val="75000"/>
                  </a:schemeClr>
                </a:solidFill>
              </a:rPr>
              <a:t>.</a:t>
            </a:r>
            <a:endParaRPr lang="en-US" sz="900" dirty="0">
              <a:solidFill>
                <a:schemeClr val="accent1">
                  <a:lumMod val="75000"/>
                </a:schemeClr>
              </a:solidFill>
            </a:endParaRPr>
          </a:p>
        </p:txBody>
      </p:sp>
      <p:sp>
        <p:nvSpPr>
          <p:cNvPr id="32" name="Rectangle 31"/>
          <p:cNvSpPr/>
          <p:nvPr/>
        </p:nvSpPr>
        <p:spPr>
          <a:xfrm>
            <a:off x="1387524" y="4735933"/>
            <a:ext cx="7362141" cy="784830"/>
          </a:xfrm>
          <a:prstGeom prst="rect">
            <a:avLst/>
          </a:prstGeom>
        </p:spPr>
        <p:txBody>
          <a:bodyPr wrap="square">
            <a:spAutoFit/>
          </a:bodyPr>
          <a:lstStyle/>
          <a:p>
            <a:pPr marL="173038" indent="-173038">
              <a:buFont typeface="Arial" charset="0"/>
              <a:buChar char="•"/>
            </a:pPr>
            <a:r>
              <a:rPr lang="en-US" sz="900" dirty="0" smtClean="0">
                <a:solidFill>
                  <a:schemeClr val="accent1">
                    <a:lumMod val="75000"/>
                  </a:schemeClr>
                </a:solidFill>
              </a:rPr>
              <a:t>20 additional Restorative Justice Teacher Advisers were hired</a:t>
            </a:r>
            <a:endParaRPr lang="en-US" sz="900" dirty="0">
              <a:solidFill>
                <a:schemeClr val="accent1">
                  <a:lumMod val="75000"/>
                </a:schemeClr>
              </a:solidFill>
            </a:endParaRPr>
          </a:p>
          <a:p>
            <a:pPr marL="173038" indent="-173038">
              <a:buFont typeface="Arial" charset="0"/>
              <a:buChar char="•"/>
            </a:pPr>
            <a:r>
              <a:rPr lang="en-US" sz="900" dirty="0" smtClean="0">
                <a:solidFill>
                  <a:schemeClr val="accent1">
                    <a:lumMod val="75000"/>
                  </a:schemeClr>
                </a:solidFill>
              </a:rPr>
              <a:t>Complete Restorative Justice Tier II/III trainings for COHORT 2 schools</a:t>
            </a:r>
          </a:p>
          <a:p>
            <a:pPr marL="173038" indent="-173038">
              <a:buFont typeface="Arial" charset="0"/>
              <a:buChar char="•"/>
            </a:pPr>
            <a:r>
              <a:rPr lang="en-US" sz="900" dirty="0" smtClean="0">
                <a:solidFill>
                  <a:schemeClr val="accent1">
                    <a:lumMod val="75000"/>
                  </a:schemeClr>
                </a:solidFill>
              </a:rPr>
              <a:t>Started  Restorative Justice Tier II/III trainings for COHORT 3 schools </a:t>
            </a:r>
          </a:p>
          <a:p>
            <a:pPr marL="173038" indent="-173038">
              <a:buFont typeface="Arial" charset="0"/>
              <a:buChar char="•"/>
            </a:pPr>
            <a:r>
              <a:rPr lang="en-US" sz="900" dirty="0" smtClean="0">
                <a:solidFill>
                  <a:schemeClr val="accent1">
                    <a:lumMod val="75000"/>
                  </a:schemeClr>
                </a:solidFill>
              </a:rPr>
              <a:t>Ongoing </a:t>
            </a:r>
            <a:r>
              <a:rPr lang="en-US" sz="900" dirty="0">
                <a:solidFill>
                  <a:schemeClr val="accent1">
                    <a:lumMod val="75000"/>
                  </a:schemeClr>
                </a:solidFill>
              </a:rPr>
              <a:t>data monitoring and </a:t>
            </a:r>
            <a:r>
              <a:rPr lang="en-US" sz="900" dirty="0" smtClean="0">
                <a:solidFill>
                  <a:schemeClr val="accent1">
                    <a:lumMod val="75000"/>
                  </a:schemeClr>
                </a:solidFill>
              </a:rPr>
              <a:t>analysis</a:t>
            </a:r>
            <a:r>
              <a:rPr lang="en-US" sz="900" dirty="0">
                <a:solidFill>
                  <a:schemeClr val="accent1">
                    <a:lumMod val="75000"/>
                  </a:schemeClr>
                </a:solidFill>
              </a:rPr>
              <a:t> </a:t>
            </a:r>
            <a:r>
              <a:rPr lang="en-US" sz="900" dirty="0" smtClean="0">
                <a:solidFill>
                  <a:schemeClr val="accent1">
                    <a:lumMod val="75000"/>
                  </a:schemeClr>
                </a:solidFill>
              </a:rPr>
              <a:t>commencing second semester</a:t>
            </a:r>
          </a:p>
          <a:p>
            <a:pPr marL="173038" indent="-173038">
              <a:buFont typeface="Arial" charset="0"/>
              <a:buChar char="•"/>
            </a:pPr>
            <a:r>
              <a:rPr lang="en-US" sz="900" dirty="0" smtClean="0">
                <a:solidFill>
                  <a:schemeClr val="accent1">
                    <a:lumMod val="75000"/>
                  </a:schemeClr>
                </a:solidFill>
              </a:rPr>
              <a:t>Continue to work with SWPBIS Task Force, Charter Schools, community, business and philanthropic partners </a:t>
            </a:r>
            <a:endParaRPr lang="en-US" sz="900" dirty="0">
              <a:solidFill>
                <a:schemeClr val="accent1">
                  <a:lumMod val="75000"/>
                </a:schemeClr>
              </a:solidFill>
            </a:endParaRPr>
          </a:p>
        </p:txBody>
      </p:sp>
      <p:sp>
        <p:nvSpPr>
          <p:cNvPr id="34" name="Rectangle 33"/>
          <p:cNvSpPr/>
          <p:nvPr/>
        </p:nvSpPr>
        <p:spPr>
          <a:xfrm>
            <a:off x="1336933" y="3038920"/>
            <a:ext cx="7423399" cy="507831"/>
          </a:xfrm>
          <a:prstGeom prst="rect">
            <a:avLst/>
          </a:prstGeom>
        </p:spPr>
        <p:txBody>
          <a:bodyPr wrap="square">
            <a:spAutoFit/>
          </a:bodyPr>
          <a:lstStyle/>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Rubric of Implementation</a:t>
            </a: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Performance Dialogue with Local District Administrator of Operations </a:t>
            </a: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Ongoing data monitoring</a:t>
            </a:r>
            <a:endParaRPr lang="en-US" sz="900" dirty="0">
              <a:solidFill>
                <a:schemeClr val="accent1">
                  <a:lumMod val="75000"/>
                </a:schemeClr>
              </a:solidFill>
              <a:cs typeface="Arial" pitchFamily="34" charset="0"/>
            </a:endParaRPr>
          </a:p>
        </p:txBody>
      </p:sp>
      <p:sp>
        <p:nvSpPr>
          <p:cNvPr id="11" name="Freeform 10"/>
          <p:cNvSpPr/>
          <p:nvPr/>
        </p:nvSpPr>
        <p:spPr>
          <a:xfrm>
            <a:off x="371511" y="1644039"/>
            <a:ext cx="8449779" cy="2067491"/>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endParaRPr lang="en-US" sz="2100" kern="1200" dirty="0"/>
          </a:p>
        </p:txBody>
      </p:sp>
      <p:sp>
        <p:nvSpPr>
          <p:cNvPr id="3" name="TextBox 2"/>
          <p:cNvSpPr txBox="1"/>
          <p:nvPr/>
        </p:nvSpPr>
        <p:spPr>
          <a:xfrm>
            <a:off x="8593052" y="6534828"/>
            <a:ext cx="425996" cy="230832"/>
          </a:xfrm>
          <a:prstGeom prst="rect">
            <a:avLst/>
          </a:prstGeom>
          <a:noFill/>
        </p:spPr>
        <p:txBody>
          <a:bodyPr wrap="square" rtlCol="0">
            <a:spAutoFit/>
          </a:bodyPr>
          <a:lstStyle/>
          <a:p>
            <a:pPr algn="r"/>
            <a:r>
              <a:rPr lang="en-US" sz="900" dirty="0" smtClean="0"/>
              <a:t>1</a:t>
            </a:r>
            <a:endParaRPr lang="en-US" sz="900" dirty="0"/>
          </a:p>
        </p:txBody>
      </p:sp>
    </p:spTree>
    <p:extLst>
      <p:ext uri="{BB962C8B-B14F-4D97-AF65-F5344CB8AC3E}">
        <p14:creationId xmlns:p14="http://schemas.microsoft.com/office/powerpoint/2010/main" val="3377807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3</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LAUSD Investment to Support Targeted Youth  </a:t>
            </a:r>
            <a:endParaRPr lang="en-US" sz="3000" b="1" dirty="0"/>
          </a:p>
        </p:txBody>
      </p:sp>
      <p:pic>
        <p:nvPicPr>
          <p:cNvPr id="9" name="Picture 8"/>
          <p:cNvPicPr>
            <a:picLocks noChangeAspect="1"/>
          </p:cNvPicPr>
          <p:nvPr/>
        </p:nvPicPr>
        <p:blipFill>
          <a:blip r:embed="rId4"/>
          <a:stretch>
            <a:fillRect/>
          </a:stretch>
        </p:blipFill>
        <p:spPr>
          <a:xfrm>
            <a:off x="1144064" y="5438775"/>
            <a:ext cx="2454655" cy="609600"/>
          </a:xfrm>
          <a:prstGeom prst="rect">
            <a:avLst/>
          </a:prstGeom>
        </p:spPr>
      </p:pic>
      <p:grpSp>
        <p:nvGrpSpPr>
          <p:cNvPr id="12" name="Group 11"/>
          <p:cNvGrpSpPr/>
          <p:nvPr/>
        </p:nvGrpSpPr>
        <p:grpSpPr>
          <a:xfrm>
            <a:off x="1125013" y="2124076"/>
            <a:ext cx="7152264" cy="3400424"/>
            <a:chOff x="754084" y="2286001"/>
            <a:chExt cx="7152264" cy="3400424"/>
          </a:xfrm>
        </p:grpSpPr>
        <p:pic>
          <p:nvPicPr>
            <p:cNvPr id="3" name="Picture 2"/>
            <p:cNvPicPr>
              <a:picLocks noChangeAspect="1"/>
            </p:cNvPicPr>
            <p:nvPr/>
          </p:nvPicPr>
          <p:blipFill>
            <a:blip r:embed="rId5"/>
            <a:stretch>
              <a:fillRect/>
            </a:stretch>
          </p:blipFill>
          <p:spPr>
            <a:xfrm>
              <a:off x="754084" y="2286001"/>
              <a:ext cx="7152263" cy="2016942"/>
            </a:xfrm>
            <a:prstGeom prst="rect">
              <a:avLst/>
            </a:prstGeom>
          </p:spPr>
        </p:pic>
        <p:pic>
          <p:nvPicPr>
            <p:cNvPr id="10" name="Picture 9"/>
            <p:cNvPicPr>
              <a:picLocks noChangeAspect="1"/>
            </p:cNvPicPr>
            <p:nvPr/>
          </p:nvPicPr>
          <p:blipFill>
            <a:blip r:embed="rId6"/>
            <a:stretch>
              <a:fillRect/>
            </a:stretch>
          </p:blipFill>
          <p:spPr>
            <a:xfrm>
              <a:off x="773136" y="4302942"/>
              <a:ext cx="7133212" cy="1231083"/>
            </a:xfrm>
            <a:prstGeom prst="rect">
              <a:avLst/>
            </a:prstGeom>
          </p:spPr>
        </p:pic>
        <p:sp>
          <p:nvSpPr>
            <p:cNvPr id="11" name="Rectangle 10"/>
            <p:cNvSpPr/>
            <p:nvPr/>
          </p:nvSpPr>
          <p:spPr>
            <a:xfrm>
              <a:off x="6477000" y="3219450"/>
              <a:ext cx="714375" cy="2466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8593052" y="6534828"/>
            <a:ext cx="425996" cy="230832"/>
          </a:xfrm>
          <a:prstGeom prst="rect">
            <a:avLst/>
          </a:prstGeom>
          <a:noFill/>
        </p:spPr>
        <p:txBody>
          <a:bodyPr wrap="square" rtlCol="0">
            <a:spAutoFit/>
          </a:bodyPr>
          <a:lstStyle/>
          <a:p>
            <a:pPr algn="r"/>
            <a:r>
              <a:rPr lang="en-US" sz="900" dirty="0" smtClean="0"/>
              <a:t>2</a:t>
            </a:r>
            <a:endParaRPr lang="en-US"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4</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LCFF Investment </a:t>
            </a:r>
            <a:endParaRPr lang="en-US" sz="3000" b="1" dirty="0"/>
          </a:p>
        </p:txBody>
      </p:sp>
      <p:sp>
        <p:nvSpPr>
          <p:cNvPr id="2" name="Rounded Rectangle 1"/>
          <p:cNvSpPr/>
          <p:nvPr/>
        </p:nvSpPr>
        <p:spPr>
          <a:xfrm>
            <a:off x="1133475" y="1704975"/>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214437" y="1800225"/>
            <a:ext cx="1219200" cy="1169551"/>
          </a:xfrm>
          <a:prstGeom prst="rect">
            <a:avLst/>
          </a:prstGeom>
          <a:noFill/>
        </p:spPr>
        <p:txBody>
          <a:bodyPr wrap="square" rtlCol="0">
            <a:spAutoFit/>
          </a:bodyPr>
          <a:lstStyle/>
          <a:p>
            <a:pPr algn="ctr"/>
            <a:r>
              <a:rPr lang="en-US" sz="1400" b="1" dirty="0" smtClean="0"/>
              <a:t>LCFF Investments</a:t>
            </a:r>
          </a:p>
          <a:p>
            <a:pPr algn="ctr"/>
            <a:r>
              <a:rPr lang="en-US" sz="1400" b="1" dirty="0" smtClean="0"/>
              <a:t>2014-2015</a:t>
            </a:r>
          </a:p>
          <a:p>
            <a:pPr algn="ctr"/>
            <a:endParaRPr lang="en-US" sz="1400" b="1" dirty="0" smtClean="0"/>
          </a:p>
          <a:p>
            <a:pPr algn="ctr"/>
            <a:r>
              <a:rPr lang="en-US" sz="1400" b="1" dirty="0" smtClean="0"/>
              <a:t>$4.2M</a:t>
            </a:r>
            <a:endParaRPr lang="en-US" sz="1400" b="1" dirty="0"/>
          </a:p>
        </p:txBody>
      </p:sp>
      <p:sp>
        <p:nvSpPr>
          <p:cNvPr id="13" name="Rounded Rectangle 12"/>
          <p:cNvSpPr/>
          <p:nvPr/>
        </p:nvSpPr>
        <p:spPr>
          <a:xfrm>
            <a:off x="3219450" y="1704975"/>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467100" y="1761883"/>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562350" y="1857373"/>
            <a:ext cx="1219200" cy="307777"/>
          </a:xfrm>
          <a:prstGeom prst="rect">
            <a:avLst/>
          </a:prstGeom>
          <a:noFill/>
        </p:spPr>
        <p:txBody>
          <a:bodyPr wrap="square" rtlCol="0">
            <a:spAutoFit/>
          </a:bodyPr>
          <a:lstStyle/>
          <a:p>
            <a:pPr algn="ctr"/>
            <a:r>
              <a:rPr lang="en-US" sz="1400" b="1" dirty="0" smtClean="0"/>
              <a:t>Positions</a:t>
            </a:r>
            <a:endParaRPr lang="en-US" sz="1400" b="1" dirty="0"/>
          </a:p>
        </p:txBody>
      </p:sp>
      <p:sp>
        <p:nvSpPr>
          <p:cNvPr id="17" name="TextBox 16"/>
          <p:cNvSpPr txBox="1"/>
          <p:nvPr/>
        </p:nvSpPr>
        <p:spPr>
          <a:xfrm>
            <a:off x="3480147" y="2125561"/>
            <a:ext cx="1409700" cy="246221"/>
          </a:xfrm>
          <a:prstGeom prst="rect">
            <a:avLst/>
          </a:prstGeom>
          <a:noFill/>
        </p:spPr>
        <p:txBody>
          <a:bodyPr wrap="square" rtlCol="0">
            <a:spAutoFit/>
          </a:bodyPr>
          <a:lstStyle/>
          <a:p>
            <a:pPr algn="ctr"/>
            <a:r>
              <a:rPr lang="en-US" sz="1000" dirty="0" smtClean="0"/>
              <a:t>25 RJ Teacher Advisers</a:t>
            </a:r>
            <a:endParaRPr lang="en-US" sz="1000" dirty="0"/>
          </a:p>
        </p:txBody>
      </p:sp>
      <p:sp>
        <p:nvSpPr>
          <p:cNvPr id="18" name="TextBox 17"/>
          <p:cNvSpPr txBox="1"/>
          <p:nvPr/>
        </p:nvSpPr>
        <p:spPr>
          <a:xfrm>
            <a:off x="3465662" y="2464204"/>
            <a:ext cx="1409700" cy="246221"/>
          </a:xfrm>
          <a:prstGeom prst="rect">
            <a:avLst/>
          </a:prstGeom>
          <a:noFill/>
        </p:spPr>
        <p:txBody>
          <a:bodyPr wrap="square" rtlCol="0">
            <a:spAutoFit/>
          </a:bodyPr>
          <a:lstStyle/>
          <a:p>
            <a:pPr algn="ctr"/>
            <a:r>
              <a:rPr lang="en-US" sz="1000" dirty="0" smtClean="0"/>
              <a:t>1 RJ Coordinator</a:t>
            </a:r>
            <a:endParaRPr lang="en-US" sz="1000" dirty="0"/>
          </a:p>
        </p:txBody>
      </p:sp>
      <p:sp>
        <p:nvSpPr>
          <p:cNvPr id="19" name="TextBox 18"/>
          <p:cNvSpPr txBox="1"/>
          <p:nvPr/>
        </p:nvSpPr>
        <p:spPr>
          <a:xfrm>
            <a:off x="3473624" y="2301163"/>
            <a:ext cx="1409700" cy="246221"/>
          </a:xfrm>
          <a:prstGeom prst="rect">
            <a:avLst/>
          </a:prstGeom>
          <a:noFill/>
        </p:spPr>
        <p:txBody>
          <a:bodyPr wrap="square" rtlCol="0">
            <a:spAutoFit/>
          </a:bodyPr>
          <a:lstStyle/>
          <a:p>
            <a:pPr algn="ctr"/>
            <a:r>
              <a:rPr lang="en-US" sz="1000" dirty="0" smtClean="0"/>
              <a:t>5 ESC RJ Advisers</a:t>
            </a:r>
            <a:endParaRPr lang="en-US" sz="1000" dirty="0"/>
          </a:p>
        </p:txBody>
      </p:sp>
      <p:sp>
        <p:nvSpPr>
          <p:cNvPr id="20" name="TextBox 19"/>
          <p:cNvSpPr txBox="1"/>
          <p:nvPr/>
        </p:nvSpPr>
        <p:spPr>
          <a:xfrm>
            <a:off x="3473624" y="2642885"/>
            <a:ext cx="1409700" cy="246221"/>
          </a:xfrm>
          <a:prstGeom prst="rect">
            <a:avLst/>
          </a:prstGeom>
          <a:noFill/>
        </p:spPr>
        <p:txBody>
          <a:bodyPr wrap="square" rtlCol="0">
            <a:spAutoFit/>
          </a:bodyPr>
          <a:lstStyle/>
          <a:p>
            <a:pPr algn="ctr"/>
            <a:r>
              <a:rPr lang="en-US" sz="1000" dirty="0" smtClean="0"/>
              <a:t>1 Adm. Staff Aide</a:t>
            </a:r>
            <a:endParaRPr lang="en-US" sz="1000" dirty="0"/>
          </a:p>
        </p:txBody>
      </p:sp>
      <p:sp>
        <p:nvSpPr>
          <p:cNvPr id="21" name="Right Arrow 20"/>
          <p:cNvSpPr/>
          <p:nvPr/>
        </p:nvSpPr>
        <p:spPr>
          <a:xfrm>
            <a:off x="2619375" y="2292276"/>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86350" y="1761883"/>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5181600" y="1857373"/>
            <a:ext cx="1219200" cy="307777"/>
          </a:xfrm>
          <a:prstGeom prst="rect">
            <a:avLst/>
          </a:prstGeom>
          <a:noFill/>
        </p:spPr>
        <p:txBody>
          <a:bodyPr wrap="square" rtlCol="0">
            <a:spAutoFit/>
          </a:bodyPr>
          <a:lstStyle/>
          <a:p>
            <a:pPr algn="ctr"/>
            <a:r>
              <a:rPr lang="en-US" sz="1400" b="1" dirty="0" smtClean="0"/>
              <a:t>Training</a:t>
            </a:r>
            <a:endParaRPr lang="en-US" sz="1400" b="1" dirty="0"/>
          </a:p>
        </p:txBody>
      </p:sp>
      <p:sp>
        <p:nvSpPr>
          <p:cNvPr id="24" name="TextBox 23"/>
          <p:cNvSpPr txBox="1"/>
          <p:nvPr/>
        </p:nvSpPr>
        <p:spPr>
          <a:xfrm>
            <a:off x="5143500" y="2125561"/>
            <a:ext cx="1409700" cy="246221"/>
          </a:xfrm>
          <a:prstGeom prst="rect">
            <a:avLst/>
          </a:prstGeom>
          <a:noFill/>
        </p:spPr>
        <p:txBody>
          <a:bodyPr wrap="square" rtlCol="0">
            <a:spAutoFit/>
          </a:bodyPr>
          <a:lstStyle/>
          <a:p>
            <a:pPr algn="ctr"/>
            <a:r>
              <a:rPr lang="en-US" sz="1000" dirty="0" smtClean="0"/>
              <a:t>RJ Trainer Expert</a:t>
            </a:r>
            <a:endParaRPr lang="en-US" sz="1000" dirty="0"/>
          </a:p>
        </p:txBody>
      </p:sp>
      <p:sp>
        <p:nvSpPr>
          <p:cNvPr id="26" name="TextBox 25"/>
          <p:cNvSpPr txBox="1"/>
          <p:nvPr/>
        </p:nvSpPr>
        <p:spPr>
          <a:xfrm>
            <a:off x="5107161" y="2365886"/>
            <a:ext cx="1409700" cy="400110"/>
          </a:xfrm>
          <a:prstGeom prst="rect">
            <a:avLst/>
          </a:prstGeom>
          <a:noFill/>
        </p:spPr>
        <p:txBody>
          <a:bodyPr wrap="square" rtlCol="0">
            <a:spAutoFit/>
          </a:bodyPr>
          <a:lstStyle/>
          <a:p>
            <a:pPr algn="ctr"/>
            <a:r>
              <a:rPr lang="en-US" sz="1000" dirty="0" smtClean="0"/>
              <a:t>Professional Development Training</a:t>
            </a:r>
            <a:endParaRPr lang="en-US" sz="1000" dirty="0"/>
          </a:p>
        </p:txBody>
      </p:sp>
      <p:sp>
        <p:nvSpPr>
          <p:cNvPr id="28" name="Oval 27"/>
          <p:cNvSpPr/>
          <p:nvPr/>
        </p:nvSpPr>
        <p:spPr>
          <a:xfrm>
            <a:off x="6734175" y="1771408"/>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829425" y="1866898"/>
            <a:ext cx="1219200" cy="307777"/>
          </a:xfrm>
          <a:prstGeom prst="rect">
            <a:avLst/>
          </a:prstGeom>
          <a:noFill/>
        </p:spPr>
        <p:txBody>
          <a:bodyPr wrap="square" rtlCol="0">
            <a:spAutoFit/>
          </a:bodyPr>
          <a:lstStyle/>
          <a:p>
            <a:pPr algn="ctr"/>
            <a:r>
              <a:rPr lang="en-US" sz="1400" b="1" dirty="0" smtClean="0"/>
              <a:t>Misc.</a:t>
            </a:r>
            <a:endParaRPr lang="en-US" sz="1400" b="1" dirty="0"/>
          </a:p>
        </p:txBody>
      </p:sp>
      <p:sp>
        <p:nvSpPr>
          <p:cNvPr id="30" name="TextBox 29"/>
          <p:cNvSpPr txBox="1"/>
          <p:nvPr/>
        </p:nvSpPr>
        <p:spPr>
          <a:xfrm>
            <a:off x="6734175" y="2215331"/>
            <a:ext cx="1409700" cy="400110"/>
          </a:xfrm>
          <a:prstGeom prst="rect">
            <a:avLst/>
          </a:prstGeom>
          <a:noFill/>
        </p:spPr>
        <p:txBody>
          <a:bodyPr wrap="square" rtlCol="0">
            <a:spAutoFit/>
          </a:bodyPr>
          <a:lstStyle/>
          <a:p>
            <a:pPr algn="ctr"/>
            <a:r>
              <a:rPr lang="en-US" sz="1000" dirty="0" smtClean="0"/>
              <a:t>Independent Auditor Contract</a:t>
            </a:r>
            <a:endParaRPr lang="en-US" sz="1000" dirty="0"/>
          </a:p>
        </p:txBody>
      </p:sp>
      <p:sp>
        <p:nvSpPr>
          <p:cNvPr id="34" name="TextBox 33"/>
          <p:cNvSpPr txBox="1"/>
          <p:nvPr/>
        </p:nvSpPr>
        <p:spPr>
          <a:xfrm>
            <a:off x="6713364" y="2600018"/>
            <a:ext cx="1409700" cy="246221"/>
          </a:xfrm>
          <a:prstGeom prst="rect">
            <a:avLst/>
          </a:prstGeom>
          <a:noFill/>
        </p:spPr>
        <p:txBody>
          <a:bodyPr wrap="square" rtlCol="0">
            <a:spAutoFit/>
          </a:bodyPr>
          <a:lstStyle/>
          <a:p>
            <a:pPr algn="ctr"/>
            <a:r>
              <a:rPr lang="en-US" sz="1000" dirty="0" smtClean="0"/>
              <a:t>Training Materials</a:t>
            </a:r>
            <a:endParaRPr lang="en-US" sz="1000" dirty="0"/>
          </a:p>
        </p:txBody>
      </p:sp>
      <p:sp>
        <p:nvSpPr>
          <p:cNvPr id="35" name="Rounded Rectangle 34"/>
          <p:cNvSpPr/>
          <p:nvPr/>
        </p:nvSpPr>
        <p:spPr>
          <a:xfrm>
            <a:off x="1162050" y="3412148"/>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243012" y="3507398"/>
            <a:ext cx="1219200" cy="1169551"/>
          </a:xfrm>
          <a:prstGeom prst="rect">
            <a:avLst/>
          </a:prstGeom>
          <a:noFill/>
        </p:spPr>
        <p:txBody>
          <a:bodyPr wrap="square" rtlCol="0">
            <a:spAutoFit/>
          </a:bodyPr>
          <a:lstStyle/>
          <a:p>
            <a:pPr algn="ctr"/>
            <a:r>
              <a:rPr lang="en-US" sz="1400" b="1" dirty="0" smtClean="0"/>
              <a:t>LCFF Investments</a:t>
            </a:r>
          </a:p>
          <a:p>
            <a:pPr algn="ctr"/>
            <a:r>
              <a:rPr lang="en-US" sz="1400" b="1" dirty="0" smtClean="0"/>
              <a:t>2015-2016</a:t>
            </a:r>
          </a:p>
          <a:p>
            <a:pPr algn="ctr"/>
            <a:endParaRPr lang="en-US" sz="1400" b="1" dirty="0" smtClean="0"/>
          </a:p>
          <a:p>
            <a:pPr algn="ctr"/>
            <a:r>
              <a:rPr lang="en-US" sz="1400" b="1" dirty="0" smtClean="0"/>
              <a:t>$7.2M</a:t>
            </a:r>
            <a:endParaRPr lang="en-US" sz="1400" b="1" dirty="0"/>
          </a:p>
        </p:txBody>
      </p:sp>
      <p:sp>
        <p:nvSpPr>
          <p:cNvPr id="37" name="Rounded Rectangle 36"/>
          <p:cNvSpPr/>
          <p:nvPr/>
        </p:nvSpPr>
        <p:spPr>
          <a:xfrm>
            <a:off x="3248025" y="3412148"/>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3495675" y="3469056"/>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3590925" y="3564546"/>
            <a:ext cx="1219200" cy="307777"/>
          </a:xfrm>
          <a:prstGeom prst="rect">
            <a:avLst/>
          </a:prstGeom>
          <a:noFill/>
        </p:spPr>
        <p:txBody>
          <a:bodyPr wrap="square" rtlCol="0">
            <a:spAutoFit/>
          </a:bodyPr>
          <a:lstStyle/>
          <a:p>
            <a:pPr algn="ctr"/>
            <a:r>
              <a:rPr lang="en-US" sz="1400" b="1" dirty="0" smtClean="0"/>
              <a:t>Positions</a:t>
            </a:r>
            <a:endParaRPr lang="en-US" sz="1400" b="1" dirty="0"/>
          </a:p>
        </p:txBody>
      </p:sp>
      <p:sp>
        <p:nvSpPr>
          <p:cNvPr id="40" name="TextBox 39"/>
          <p:cNvSpPr txBox="1"/>
          <p:nvPr/>
        </p:nvSpPr>
        <p:spPr>
          <a:xfrm>
            <a:off x="3514725" y="3794634"/>
            <a:ext cx="1409700" cy="246221"/>
          </a:xfrm>
          <a:prstGeom prst="rect">
            <a:avLst/>
          </a:prstGeom>
          <a:noFill/>
        </p:spPr>
        <p:txBody>
          <a:bodyPr wrap="square" rtlCol="0">
            <a:spAutoFit/>
          </a:bodyPr>
          <a:lstStyle/>
          <a:p>
            <a:pPr algn="ctr"/>
            <a:r>
              <a:rPr lang="en-US" sz="1000" dirty="0" smtClean="0"/>
              <a:t>45 RJ Teacher Advisers</a:t>
            </a:r>
            <a:endParaRPr lang="en-US" sz="1000" dirty="0"/>
          </a:p>
        </p:txBody>
      </p:sp>
      <p:sp>
        <p:nvSpPr>
          <p:cNvPr id="42" name="TextBox 41"/>
          <p:cNvSpPr txBox="1"/>
          <p:nvPr/>
        </p:nvSpPr>
        <p:spPr>
          <a:xfrm>
            <a:off x="3448050" y="3961349"/>
            <a:ext cx="1409700" cy="246221"/>
          </a:xfrm>
          <a:prstGeom prst="rect">
            <a:avLst/>
          </a:prstGeom>
          <a:noFill/>
        </p:spPr>
        <p:txBody>
          <a:bodyPr wrap="square" rtlCol="0">
            <a:spAutoFit/>
          </a:bodyPr>
          <a:lstStyle/>
          <a:p>
            <a:pPr algn="ctr"/>
            <a:r>
              <a:rPr lang="en-US" sz="1000" dirty="0"/>
              <a:t>6</a:t>
            </a:r>
            <a:r>
              <a:rPr lang="en-US" sz="1000" dirty="0" smtClean="0"/>
              <a:t> LD RJ Advisers</a:t>
            </a:r>
            <a:endParaRPr lang="en-US" sz="1000" dirty="0"/>
          </a:p>
        </p:txBody>
      </p:sp>
      <p:sp>
        <p:nvSpPr>
          <p:cNvPr id="43" name="TextBox 42"/>
          <p:cNvSpPr txBox="1"/>
          <p:nvPr/>
        </p:nvSpPr>
        <p:spPr>
          <a:xfrm>
            <a:off x="3482913" y="4320356"/>
            <a:ext cx="1409700" cy="246221"/>
          </a:xfrm>
          <a:prstGeom prst="rect">
            <a:avLst/>
          </a:prstGeom>
          <a:noFill/>
        </p:spPr>
        <p:txBody>
          <a:bodyPr wrap="square" rtlCol="0">
            <a:spAutoFit/>
          </a:bodyPr>
          <a:lstStyle/>
          <a:p>
            <a:pPr algn="ctr"/>
            <a:r>
              <a:rPr lang="en-US" sz="1000" dirty="0" smtClean="0"/>
              <a:t>1 Adm. Staff Aide</a:t>
            </a:r>
          </a:p>
        </p:txBody>
      </p:sp>
      <p:sp>
        <p:nvSpPr>
          <p:cNvPr id="44" name="Right Arrow 43"/>
          <p:cNvSpPr/>
          <p:nvPr/>
        </p:nvSpPr>
        <p:spPr>
          <a:xfrm>
            <a:off x="2647950" y="3999449"/>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5114925" y="3469056"/>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5210175" y="3564546"/>
            <a:ext cx="1219200" cy="307777"/>
          </a:xfrm>
          <a:prstGeom prst="rect">
            <a:avLst/>
          </a:prstGeom>
          <a:noFill/>
        </p:spPr>
        <p:txBody>
          <a:bodyPr wrap="square" rtlCol="0">
            <a:spAutoFit/>
          </a:bodyPr>
          <a:lstStyle/>
          <a:p>
            <a:pPr algn="ctr"/>
            <a:r>
              <a:rPr lang="en-US" sz="1400" b="1" dirty="0" smtClean="0"/>
              <a:t>Training</a:t>
            </a:r>
            <a:endParaRPr lang="en-US" sz="1400" b="1" dirty="0"/>
          </a:p>
        </p:txBody>
      </p:sp>
      <p:sp>
        <p:nvSpPr>
          <p:cNvPr id="47" name="TextBox 46"/>
          <p:cNvSpPr txBox="1"/>
          <p:nvPr/>
        </p:nvSpPr>
        <p:spPr>
          <a:xfrm>
            <a:off x="5172075" y="3832734"/>
            <a:ext cx="1409700" cy="246221"/>
          </a:xfrm>
          <a:prstGeom prst="rect">
            <a:avLst/>
          </a:prstGeom>
          <a:noFill/>
        </p:spPr>
        <p:txBody>
          <a:bodyPr wrap="square" rtlCol="0">
            <a:spAutoFit/>
          </a:bodyPr>
          <a:lstStyle/>
          <a:p>
            <a:pPr algn="ctr"/>
            <a:r>
              <a:rPr lang="en-US" sz="1000" dirty="0" smtClean="0"/>
              <a:t>RJ Trainer Expert</a:t>
            </a:r>
            <a:endParaRPr lang="en-US" sz="1000" dirty="0"/>
          </a:p>
        </p:txBody>
      </p:sp>
      <p:sp>
        <p:nvSpPr>
          <p:cNvPr id="48" name="TextBox 47"/>
          <p:cNvSpPr txBox="1"/>
          <p:nvPr/>
        </p:nvSpPr>
        <p:spPr>
          <a:xfrm>
            <a:off x="5135736" y="4073059"/>
            <a:ext cx="1409700" cy="400110"/>
          </a:xfrm>
          <a:prstGeom prst="rect">
            <a:avLst/>
          </a:prstGeom>
          <a:noFill/>
        </p:spPr>
        <p:txBody>
          <a:bodyPr wrap="square" rtlCol="0">
            <a:spAutoFit/>
          </a:bodyPr>
          <a:lstStyle/>
          <a:p>
            <a:pPr algn="ctr"/>
            <a:r>
              <a:rPr lang="en-US" sz="1000" dirty="0" smtClean="0"/>
              <a:t>Professional Development Training</a:t>
            </a:r>
            <a:endParaRPr lang="en-US" sz="1000" dirty="0"/>
          </a:p>
        </p:txBody>
      </p:sp>
      <p:sp>
        <p:nvSpPr>
          <p:cNvPr id="49" name="Oval 48"/>
          <p:cNvSpPr/>
          <p:nvPr/>
        </p:nvSpPr>
        <p:spPr>
          <a:xfrm>
            <a:off x="6762750" y="3478581"/>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6858000" y="3574071"/>
            <a:ext cx="1219200" cy="307777"/>
          </a:xfrm>
          <a:prstGeom prst="rect">
            <a:avLst/>
          </a:prstGeom>
          <a:noFill/>
        </p:spPr>
        <p:txBody>
          <a:bodyPr wrap="square" rtlCol="0">
            <a:spAutoFit/>
          </a:bodyPr>
          <a:lstStyle/>
          <a:p>
            <a:pPr algn="ctr"/>
            <a:r>
              <a:rPr lang="en-US" sz="1400" b="1" dirty="0" smtClean="0"/>
              <a:t>Misc.</a:t>
            </a:r>
            <a:endParaRPr lang="en-US" sz="1400" b="1" dirty="0"/>
          </a:p>
        </p:txBody>
      </p:sp>
      <p:sp>
        <p:nvSpPr>
          <p:cNvPr id="51" name="TextBox 50"/>
          <p:cNvSpPr txBox="1"/>
          <p:nvPr/>
        </p:nvSpPr>
        <p:spPr>
          <a:xfrm>
            <a:off x="6762750" y="3922504"/>
            <a:ext cx="1409700" cy="400110"/>
          </a:xfrm>
          <a:prstGeom prst="rect">
            <a:avLst/>
          </a:prstGeom>
          <a:noFill/>
        </p:spPr>
        <p:txBody>
          <a:bodyPr wrap="square" rtlCol="0">
            <a:spAutoFit/>
          </a:bodyPr>
          <a:lstStyle/>
          <a:p>
            <a:pPr algn="ctr"/>
            <a:r>
              <a:rPr lang="en-US" sz="1000" dirty="0" smtClean="0"/>
              <a:t>Independent Auditor Contract</a:t>
            </a:r>
            <a:endParaRPr lang="en-US" sz="1000" dirty="0"/>
          </a:p>
        </p:txBody>
      </p:sp>
      <p:sp>
        <p:nvSpPr>
          <p:cNvPr id="52" name="TextBox 51"/>
          <p:cNvSpPr txBox="1"/>
          <p:nvPr/>
        </p:nvSpPr>
        <p:spPr>
          <a:xfrm>
            <a:off x="6772275" y="4293204"/>
            <a:ext cx="1409700" cy="246221"/>
          </a:xfrm>
          <a:prstGeom prst="rect">
            <a:avLst/>
          </a:prstGeom>
          <a:noFill/>
        </p:spPr>
        <p:txBody>
          <a:bodyPr wrap="square" rtlCol="0">
            <a:spAutoFit/>
          </a:bodyPr>
          <a:lstStyle/>
          <a:p>
            <a:pPr algn="ctr"/>
            <a:r>
              <a:rPr lang="en-US" sz="1000" dirty="0" smtClean="0"/>
              <a:t>Training Materials</a:t>
            </a:r>
            <a:endParaRPr lang="en-US" sz="1000" dirty="0"/>
          </a:p>
        </p:txBody>
      </p:sp>
      <p:sp>
        <p:nvSpPr>
          <p:cNvPr id="53" name="TextBox 52"/>
          <p:cNvSpPr txBox="1"/>
          <p:nvPr/>
        </p:nvSpPr>
        <p:spPr>
          <a:xfrm>
            <a:off x="3481388" y="4133735"/>
            <a:ext cx="1409700" cy="246221"/>
          </a:xfrm>
          <a:prstGeom prst="rect">
            <a:avLst/>
          </a:prstGeom>
          <a:noFill/>
        </p:spPr>
        <p:txBody>
          <a:bodyPr wrap="square" rtlCol="0">
            <a:spAutoFit/>
          </a:bodyPr>
          <a:lstStyle/>
          <a:p>
            <a:pPr algn="ctr"/>
            <a:r>
              <a:rPr lang="en-US" sz="1000" dirty="0" smtClean="0"/>
              <a:t>1 RJ Specialist</a:t>
            </a:r>
            <a:endParaRPr lang="en-US" sz="1000" dirty="0"/>
          </a:p>
        </p:txBody>
      </p:sp>
      <p:sp>
        <p:nvSpPr>
          <p:cNvPr id="54" name="Rounded Rectangle 53"/>
          <p:cNvSpPr/>
          <p:nvPr/>
        </p:nvSpPr>
        <p:spPr>
          <a:xfrm>
            <a:off x="1133475" y="5156711"/>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1214437" y="5251961"/>
            <a:ext cx="1219200" cy="1169551"/>
          </a:xfrm>
          <a:prstGeom prst="rect">
            <a:avLst/>
          </a:prstGeom>
          <a:noFill/>
        </p:spPr>
        <p:txBody>
          <a:bodyPr wrap="square" rtlCol="0">
            <a:spAutoFit/>
          </a:bodyPr>
          <a:lstStyle/>
          <a:p>
            <a:pPr algn="ctr"/>
            <a:r>
              <a:rPr lang="en-US" sz="1400" b="1" dirty="0" smtClean="0"/>
              <a:t>LCFF Investments</a:t>
            </a:r>
          </a:p>
          <a:p>
            <a:pPr algn="ctr"/>
            <a:r>
              <a:rPr lang="en-US" sz="1400" b="1" smtClean="0"/>
              <a:t>2016-2017</a:t>
            </a:r>
            <a:endParaRPr lang="en-US" sz="1400" b="1" dirty="0" smtClean="0"/>
          </a:p>
          <a:p>
            <a:pPr algn="ctr"/>
            <a:endParaRPr lang="en-US" sz="1400" b="1" dirty="0" smtClean="0"/>
          </a:p>
          <a:p>
            <a:pPr algn="ctr"/>
            <a:r>
              <a:rPr lang="en-US" sz="1400" b="1" dirty="0" smtClean="0"/>
              <a:t>$9.2M</a:t>
            </a:r>
            <a:endParaRPr lang="en-US" sz="1400" b="1" dirty="0"/>
          </a:p>
        </p:txBody>
      </p:sp>
      <p:sp>
        <p:nvSpPr>
          <p:cNvPr id="56" name="Rounded Rectangle 55"/>
          <p:cNvSpPr/>
          <p:nvPr/>
        </p:nvSpPr>
        <p:spPr>
          <a:xfrm>
            <a:off x="3219450" y="5156711"/>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3467100" y="5213619"/>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3562350" y="5309109"/>
            <a:ext cx="1219200" cy="307777"/>
          </a:xfrm>
          <a:prstGeom prst="rect">
            <a:avLst/>
          </a:prstGeom>
          <a:noFill/>
        </p:spPr>
        <p:txBody>
          <a:bodyPr wrap="square" rtlCol="0">
            <a:spAutoFit/>
          </a:bodyPr>
          <a:lstStyle/>
          <a:p>
            <a:pPr algn="ctr"/>
            <a:r>
              <a:rPr lang="en-US" sz="1400" b="1" dirty="0" smtClean="0"/>
              <a:t>Positions</a:t>
            </a:r>
            <a:endParaRPr lang="en-US" sz="1400" b="1" dirty="0"/>
          </a:p>
        </p:txBody>
      </p:sp>
      <p:sp>
        <p:nvSpPr>
          <p:cNvPr id="59" name="TextBox 58"/>
          <p:cNvSpPr txBox="1"/>
          <p:nvPr/>
        </p:nvSpPr>
        <p:spPr>
          <a:xfrm>
            <a:off x="3486150" y="5539197"/>
            <a:ext cx="1409700" cy="246221"/>
          </a:xfrm>
          <a:prstGeom prst="rect">
            <a:avLst/>
          </a:prstGeom>
          <a:noFill/>
        </p:spPr>
        <p:txBody>
          <a:bodyPr wrap="square" rtlCol="0">
            <a:spAutoFit/>
          </a:bodyPr>
          <a:lstStyle/>
          <a:p>
            <a:pPr algn="ctr"/>
            <a:r>
              <a:rPr lang="en-US" sz="1000" dirty="0" smtClean="0"/>
              <a:t>65 RJ Teacher Advisers</a:t>
            </a:r>
            <a:endParaRPr lang="en-US" sz="1000" dirty="0"/>
          </a:p>
        </p:txBody>
      </p:sp>
      <p:sp>
        <p:nvSpPr>
          <p:cNvPr id="61" name="TextBox 60"/>
          <p:cNvSpPr txBox="1"/>
          <p:nvPr/>
        </p:nvSpPr>
        <p:spPr>
          <a:xfrm>
            <a:off x="3357562" y="5705912"/>
            <a:ext cx="1409700" cy="246221"/>
          </a:xfrm>
          <a:prstGeom prst="rect">
            <a:avLst/>
          </a:prstGeom>
          <a:noFill/>
        </p:spPr>
        <p:txBody>
          <a:bodyPr wrap="square" rtlCol="0">
            <a:spAutoFit/>
          </a:bodyPr>
          <a:lstStyle/>
          <a:p>
            <a:pPr algn="ctr"/>
            <a:r>
              <a:rPr lang="en-US" sz="1000" dirty="0"/>
              <a:t>6</a:t>
            </a:r>
            <a:r>
              <a:rPr lang="en-US" sz="1000" dirty="0" smtClean="0"/>
              <a:t> LD RJ Advisers</a:t>
            </a:r>
            <a:endParaRPr lang="en-US" sz="1000" dirty="0"/>
          </a:p>
        </p:txBody>
      </p:sp>
      <p:sp>
        <p:nvSpPr>
          <p:cNvPr id="62" name="TextBox 61"/>
          <p:cNvSpPr txBox="1"/>
          <p:nvPr/>
        </p:nvSpPr>
        <p:spPr>
          <a:xfrm>
            <a:off x="3471862" y="6057115"/>
            <a:ext cx="1409700" cy="246221"/>
          </a:xfrm>
          <a:prstGeom prst="rect">
            <a:avLst/>
          </a:prstGeom>
          <a:noFill/>
        </p:spPr>
        <p:txBody>
          <a:bodyPr wrap="square" rtlCol="0">
            <a:spAutoFit/>
          </a:bodyPr>
          <a:lstStyle/>
          <a:p>
            <a:pPr algn="ctr"/>
            <a:r>
              <a:rPr lang="en-US" sz="1000" dirty="0" smtClean="0"/>
              <a:t>1 Adm. Staff Aide</a:t>
            </a:r>
            <a:endParaRPr lang="en-US" sz="1000" dirty="0"/>
          </a:p>
        </p:txBody>
      </p:sp>
      <p:sp>
        <p:nvSpPr>
          <p:cNvPr id="63" name="Right Arrow 62"/>
          <p:cNvSpPr/>
          <p:nvPr/>
        </p:nvSpPr>
        <p:spPr>
          <a:xfrm>
            <a:off x="2619375" y="5744012"/>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5086350" y="5213619"/>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p:cNvSpPr txBox="1"/>
          <p:nvPr/>
        </p:nvSpPr>
        <p:spPr>
          <a:xfrm>
            <a:off x="5181600" y="5309109"/>
            <a:ext cx="1219200" cy="307777"/>
          </a:xfrm>
          <a:prstGeom prst="rect">
            <a:avLst/>
          </a:prstGeom>
          <a:noFill/>
        </p:spPr>
        <p:txBody>
          <a:bodyPr wrap="square" rtlCol="0">
            <a:spAutoFit/>
          </a:bodyPr>
          <a:lstStyle/>
          <a:p>
            <a:pPr algn="ctr"/>
            <a:r>
              <a:rPr lang="en-US" sz="1400" b="1" dirty="0" smtClean="0"/>
              <a:t>Training</a:t>
            </a:r>
            <a:endParaRPr lang="en-US" sz="1400" b="1" dirty="0"/>
          </a:p>
        </p:txBody>
      </p:sp>
      <p:sp>
        <p:nvSpPr>
          <p:cNvPr id="66" name="TextBox 65"/>
          <p:cNvSpPr txBox="1"/>
          <p:nvPr/>
        </p:nvSpPr>
        <p:spPr>
          <a:xfrm>
            <a:off x="5143500" y="5577297"/>
            <a:ext cx="1409700" cy="246221"/>
          </a:xfrm>
          <a:prstGeom prst="rect">
            <a:avLst/>
          </a:prstGeom>
          <a:noFill/>
        </p:spPr>
        <p:txBody>
          <a:bodyPr wrap="square" rtlCol="0">
            <a:spAutoFit/>
          </a:bodyPr>
          <a:lstStyle/>
          <a:p>
            <a:pPr algn="ctr"/>
            <a:r>
              <a:rPr lang="en-US" sz="1000" dirty="0" smtClean="0"/>
              <a:t>RJ Trainer Expert</a:t>
            </a:r>
            <a:endParaRPr lang="en-US" sz="1000" dirty="0"/>
          </a:p>
        </p:txBody>
      </p:sp>
      <p:sp>
        <p:nvSpPr>
          <p:cNvPr id="67" name="TextBox 66"/>
          <p:cNvSpPr txBox="1"/>
          <p:nvPr/>
        </p:nvSpPr>
        <p:spPr>
          <a:xfrm>
            <a:off x="5107161" y="5780115"/>
            <a:ext cx="1409700" cy="400110"/>
          </a:xfrm>
          <a:prstGeom prst="rect">
            <a:avLst/>
          </a:prstGeom>
          <a:noFill/>
        </p:spPr>
        <p:txBody>
          <a:bodyPr wrap="square" rtlCol="0">
            <a:spAutoFit/>
          </a:bodyPr>
          <a:lstStyle/>
          <a:p>
            <a:pPr algn="ctr"/>
            <a:r>
              <a:rPr lang="en-US" sz="1000" dirty="0" smtClean="0"/>
              <a:t>Professional Development Training</a:t>
            </a:r>
            <a:endParaRPr lang="en-US" sz="1000" dirty="0"/>
          </a:p>
        </p:txBody>
      </p:sp>
      <p:sp>
        <p:nvSpPr>
          <p:cNvPr id="68" name="Oval 67"/>
          <p:cNvSpPr/>
          <p:nvPr/>
        </p:nvSpPr>
        <p:spPr>
          <a:xfrm>
            <a:off x="6734175" y="5223144"/>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p:cNvSpPr txBox="1"/>
          <p:nvPr/>
        </p:nvSpPr>
        <p:spPr>
          <a:xfrm>
            <a:off x="6829425" y="5318634"/>
            <a:ext cx="1219200" cy="307777"/>
          </a:xfrm>
          <a:prstGeom prst="rect">
            <a:avLst/>
          </a:prstGeom>
          <a:noFill/>
        </p:spPr>
        <p:txBody>
          <a:bodyPr wrap="square" rtlCol="0">
            <a:spAutoFit/>
          </a:bodyPr>
          <a:lstStyle/>
          <a:p>
            <a:pPr algn="ctr"/>
            <a:r>
              <a:rPr lang="en-US" sz="1400" b="1" dirty="0" smtClean="0"/>
              <a:t>Misc.</a:t>
            </a:r>
            <a:endParaRPr lang="en-US" sz="1400" b="1" dirty="0"/>
          </a:p>
        </p:txBody>
      </p:sp>
      <p:sp>
        <p:nvSpPr>
          <p:cNvPr id="70" name="TextBox 69"/>
          <p:cNvSpPr txBox="1"/>
          <p:nvPr/>
        </p:nvSpPr>
        <p:spPr>
          <a:xfrm>
            <a:off x="6734175" y="5667067"/>
            <a:ext cx="1409700" cy="400110"/>
          </a:xfrm>
          <a:prstGeom prst="rect">
            <a:avLst/>
          </a:prstGeom>
          <a:noFill/>
        </p:spPr>
        <p:txBody>
          <a:bodyPr wrap="square" rtlCol="0">
            <a:spAutoFit/>
          </a:bodyPr>
          <a:lstStyle/>
          <a:p>
            <a:pPr algn="ctr"/>
            <a:r>
              <a:rPr lang="en-US" sz="1000" dirty="0" smtClean="0"/>
              <a:t>Independent Auditor Contract</a:t>
            </a:r>
            <a:endParaRPr lang="en-US" sz="1000" dirty="0"/>
          </a:p>
        </p:txBody>
      </p:sp>
      <p:sp>
        <p:nvSpPr>
          <p:cNvPr id="71" name="TextBox 70"/>
          <p:cNvSpPr txBox="1"/>
          <p:nvPr/>
        </p:nvSpPr>
        <p:spPr>
          <a:xfrm>
            <a:off x="6754986" y="6017677"/>
            <a:ext cx="1409700" cy="246221"/>
          </a:xfrm>
          <a:prstGeom prst="rect">
            <a:avLst/>
          </a:prstGeom>
          <a:noFill/>
        </p:spPr>
        <p:txBody>
          <a:bodyPr wrap="square" rtlCol="0">
            <a:spAutoFit/>
          </a:bodyPr>
          <a:lstStyle/>
          <a:p>
            <a:pPr algn="ctr"/>
            <a:r>
              <a:rPr lang="en-US" sz="1000" dirty="0" smtClean="0"/>
              <a:t>Training Materials</a:t>
            </a:r>
            <a:endParaRPr lang="en-US" sz="1000" dirty="0"/>
          </a:p>
        </p:txBody>
      </p:sp>
      <p:sp>
        <p:nvSpPr>
          <p:cNvPr id="72" name="TextBox 71"/>
          <p:cNvSpPr txBox="1"/>
          <p:nvPr/>
        </p:nvSpPr>
        <p:spPr>
          <a:xfrm>
            <a:off x="3395662" y="5895698"/>
            <a:ext cx="1409700" cy="246221"/>
          </a:xfrm>
          <a:prstGeom prst="rect">
            <a:avLst/>
          </a:prstGeom>
          <a:noFill/>
        </p:spPr>
        <p:txBody>
          <a:bodyPr wrap="square" rtlCol="0">
            <a:spAutoFit/>
          </a:bodyPr>
          <a:lstStyle/>
          <a:p>
            <a:pPr algn="ctr"/>
            <a:r>
              <a:rPr lang="en-US" sz="1000" dirty="0"/>
              <a:t>2</a:t>
            </a:r>
            <a:r>
              <a:rPr lang="en-US" sz="1000" dirty="0" smtClean="0"/>
              <a:t> RJ Specialists</a:t>
            </a:r>
            <a:endParaRPr lang="en-US" sz="1000" dirty="0"/>
          </a:p>
        </p:txBody>
      </p:sp>
      <p:sp>
        <p:nvSpPr>
          <p:cNvPr id="73" name="TextBox 72"/>
          <p:cNvSpPr txBox="1"/>
          <p:nvPr/>
        </p:nvSpPr>
        <p:spPr>
          <a:xfrm>
            <a:off x="8593052" y="6534828"/>
            <a:ext cx="425996" cy="230832"/>
          </a:xfrm>
          <a:prstGeom prst="rect">
            <a:avLst/>
          </a:prstGeom>
          <a:noFill/>
        </p:spPr>
        <p:txBody>
          <a:bodyPr wrap="square" rtlCol="0">
            <a:spAutoFit/>
          </a:bodyPr>
          <a:lstStyle/>
          <a:p>
            <a:pPr algn="r"/>
            <a:r>
              <a:rPr lang="en-US" sz="900" dirty="0" smtClean="0"/>
              <a:t>3</a:t>
            </a:r>
            <a:endParaRPr lang="en-US" sz="900" dirty="0"/>
          </a:p>
        </p:txBody>
      </p:sp>
    </p:spTree>
    <p:extLst>
      <p:ext uri="{BB962C8B-B14F-4D97-AF65-F5344CB8AC3E}">
        <p14:creationId xmlns:p14="http://schemas.microsoft.com/office/powerpoint/2010/main" val="430364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265" y="174564"/>
            <a:ext cx="836811" cy="83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5</a:t>
            </a:fld>
            <a:endParaRPr lang="en-US" altLang="en-US" sz="1200" dirty="0">
              <a:solidFill>
                <a:srgbClr val="FFFFFF"/>
              </a:solidFill>
            </a:endParaRPr>
          </a:p>
        </p:txBody>
      </p:sp>
      <p:sp>
        <p:nvSpPr>
          <p:cNvPr id="8" name="Title 1"/>
          <p:cNvSpPr>
            <a:spLocks noGrp="1"/>
          </p:cNvSpPr>
          <p:nvPr>
            <p:ph type="title" idx="4294967295"/>
          </p:nvPr>
        </p:nvSpPr>
        <p:spPr>
          <a:xfrm>
            <a:off x="-127311" y="13947"/>
            <a:ext cx="9002889" cy="742268"/>
          </a:xfrm>
        </p:spPr>
        <p:txBody>
          <a:bodyPr>
            <a:noAutofit/>
          </a:bodyPr>
          <a:lstStyle/>
          <a:p>
            <a:pPr algn="ctr"/>
            <a:r>
              <a:rPr lang="en-US" sz="3600" dirty="0"/>
              <a:t/>
            </a:r>
            <a:br>
              <a:rPr lang="en-US" sz="3600" dirty="0"/>
            </a:br>
            <a:r>
              <a:rPr lang="en-US" sz="3200" dirty="0"/>
              <a:t/>
            </a:r>
            <a:br>
              <a:rPr lang="en-US" sz="3200" dirty="0"/>
            </a:br>
            <a:r>
              <a:rPr lang="en-US" sz="3200" dirty="0" smtClean="0"/>
              <a:t/>
            </a:r>
            <a:br>
              <a:rPr lang="en-US" sz="3200" dirty="0" smtClean="0"/>
            </a:br>
            <a:r>
              <a:rPr lang="en-US" sz="3200" dirty="0" smtClean="0"/>
              <a:t>     </a:t>
            </a:r>
            <a:r>
              <a:rPr lang="en-US" sz="1800" dirty="0" smtClean="0"/>
              <a:t>Funding </a:t>
            </a:r>
            <a:r>
              <a:rPr lang="en-US" sz="1800" dirty="0"/>
              <a:t>for Training  (TOTAL OVER THREE YEARS)</a:t>
            </a:r>
            <a:br>
              <a:rPr lang="en-US" sz="1800" dirty="0"/>
            </a:br>
            <a:r>
              <a:rPr lang="en-US" sz="1800" dirty="0"/>
              <a:t/>
            </a:r>
            <a:br>
              <a:rPr lang="en-US" sz="1800" dirty="0"/>
            </a:br>
            <a:endParaRPr lang="en-US" sz="1800" dirty="0"/>
          </a:p>
        </p:txBody>
      </p:sp>
      <p:sp>
        <p:nvSpPr>
          <p:cNvPr id="7" name="TextBox 6"/>
          <p:cNvSpPr txBox="1"/>
          <p:nvPr/>
        </p:nvSpPr>
        <p:spPr>
          <a:xfrm>
            <a:off x="58601" y="1560395"/>
            <a:ext cx="3961515" cy="5047536"/>
          </a:xfrm>
          <a:prstGeom prst="rect">
            <a:avLst/>
          </a:prstGeom>
          <a:noFill/>
        </p:spPr>
        <p:txBody>
          <a:bodyPr wrap="square" rtlCol="0">
            <a:spAutoFit/>
          </a:bodyPr>
          <a:lstStyle/>
          <a:p>
            <a:pPr algn="just"/>
            <a:r>
              <a:rPr lang="en-US" sz="1400" dirty="0">
                <a:solidFill>
                  <a:schemeClr val="accent1">
                    <a:lumMod val="50000"/>
                  </a:schemeClr>
                </a:solidFill>
                <a:latin typeface="+mj-lt"/>
              </a:rPr>
              <a:t>As part of the Local Control Funding Formula (LCFF), LAUSD The Division of District Operations  </a:t>
            </a:r>
            <a:r>
              <a:rPr lang="en-US" sz="1400" u="sng" dirty="0">
                <a:solidFill>
                  <a:schemeClr val="accent1">
                    <a:lumMod val="50000"/>
                  </a:schemeClr>
                </a:solidFill>
                <a:latin typeface="+mj-lt"/>
              </a:rPr>
              <a:t>has</a:t>
            </a:r>
            <a:r>
              <a:rPr lang="en-US" sz="1400" dirty="0">
                <a:solidFill>
                  <a:schemeClr val="accent1">
                    <a:lumMod val="50000"/>
                  </a:schemeClr>
                </a:solidFill>
                <a:latin typeface="+mj-lt"/>
              </a:rPr>
              <a:t> received investment funds since 2014-2015 SY to ensure effective and fair handling  of student behavior.  This process has taken place primarily through the promotion of positive solutions and the reform of student discipline policies and practices. Specific goals and targets of school safety and climate are addressed. </a:t>
            </a:r>
          </a:p>
          <a:p>
            <a:pPr algn="just"/>
            <a:endParaRPr lang="en-US" sz="1400" dirty="0">
              <a:solidFill>
                <a:srgbClr val="355D7E"/>
              </a:solidFill>
              <a:latin typeface="+mj-lt"/>
              <a:ea typeface="Gulim" pitchFamily="34" charset="-127"/>
            </a:endParaRPr>
          </a:p>
          <a:p>
            <a:pPr algn="just"/>
            <a:r>
              <a:rPr lang="en-US" sz="1400" dirty="0">
                <a:solidFill>
                  <a:srgbClr val="355D7E"/>
                </a:solidFill>
                <a:latin typeface="+mj-lt"/>
                <a:ea typeface="Gulim" pitchFamily="34" charset="-127"/>
              </a:rPr>
              <a:t>For the last four </a:t>
            </a:r>
            <a:r>
              <a:rPr lang="en-US" sz="1400" dirty="0" smtClean="0">
                <a:solidFill>
                  <a:srgbClr val="355D7E"/>
                </a:solidFill>
                <a:latin typeface="+mj-lt"/>
                <a:ea typeface="Gulim" pitchFamily="34" charset="-127"/>
              </a:rPr>
              <a:t>years, </a:t>
            </a:r>
            <a:r>
              <a:rPr lang="en-US" sz="1400" dirty="0">
                <a:solidFill>
                  <a:srgbClr val="355D7E"/>
                </a:solidFill>
                <a:latin typeface="+mj-lt"/>
                <a:ea typeface="Gulim" pitchFamily="34" charset="-127"/>
              </a:rPr>
              <a:t>the Division of District Operations in collaboration with various offices, schools and stakeholder </a:t>
            </a:r>
            <a:r>
              <a:rPr lang="en-US" sz="1400" dirty="0" smtClean="0">
                <a:solidFill>
                  <a:srgbClr val="355D7E"/>
                </a:solidFill>
                <a:latin typeface="+mj-lt"/>
                <a:ea typeface="Gulim" pitchFamily="34" charset="-127"/>
              </a:rPr>
              <a:t>groups, </a:t>
            </a:r>
            <a:r>
              <a:rPr lang="en-US" sz="1400" dirty="0">
                <a:solidFill>
                  <a:srgbClr val="355D7E"/>
                </a:solidFill>
                <a:latin typeface="+mj-lt"/>
                <a:ea typeface="Gulim" pitchFamily="34" charset="-127"/>
              </a:rPr>
              <a:t>has made remarkable progress in implementing Restorative Justice practices. Significant progress has been made in the 25 demonstrations schools and the identified schools which have shown a reduction of the instructional days lost each year as a result of suspension.  </a:t>
            </a:r>
          </a:p>
          <a:p>
            <a:pPr algn="just"/>
            <a:endParaRPr lang="en-US" sz="1400" dirty="0">
              <a:solidFill>
                <a:srgbClr val="355D7E"/>
              </a:solidFill>
              <a:latin typeface="+mj-lt"/>
              <a:ea typeface="Gulim" pitchFamily="34" charset="-127"/>
            </a:endParaRPr>
          </a:p>
          <a:p>
            <a:pPr algn="just"/>
            <a:r>
              <a:rPr lang="en-US" sz="1400" dirty="0">
                <a:solidFill>
                  <a:srgbClr val="355D7E"/>
                </a:solidFill>
                <a:latin typeface="+mj-lt"/>
                <a:ea typeface="Gulim" pitchFamily="34" charset="-127"/>
              </a:rPr>
              <a:t>Through the LCFF funds, Restorative Justice trainings </a:t>
            </a:r>
            <a:r>
              <a:rPr lang="en-US" sz="1400" dirty="0" smtClean="0">
                <a:solidFill>
                  <a:srgbClr val="355D7E"/>
                </a:solidFill>
                <a:latin typeface="+mj-lt"/>
                <a:ea typeface="Gulim" pitchFamily="34" charset="-127"/>
              </a:rPr>
              <a:t>have also been provided </a:t>
            </a:r>
            <a:r>
              <a:rPr lang="en-US" sz="1400" dirty="0">
                <a:solidFill>
                  <a:srgbClr val="355D7E"/>
                </a:solidFill>
                <a:latin typeface="+mj-lt"/>
                <a:ea typeface="Gulim" pitchFamily="34" charset="-127"/>
              </a:rPr>
              <a:t>to various District offices and several parent/community </a:t>
            </a:r>
            <a:r>
              <a:rPr lang="en-US" sz="1400" dirty="0" smtClean="0">
                <a:solidFill>
                  <a:srgbClr val="355D7E"/>
                </a:solidFill>
                <a:latin typeface="+mj-lt"/>
                <a:ea typeface="Gulim" pitchFamily="34" charset="-127"/>
              </a:rPr>
              <a:t>groups. </a:t>
            </a:r>
            <a:endParaRPr lang="en-US" sz="1400" dirty="0">
              <a:solidFill>
                <a:srgbClr val="355D7E"/>
              </a:solidFill>
              <a:latin typeface="+mj-lt"/>
              <a:ea typeface="Gulim" pitchFamily="34" charset="-127"/>
            </a:endParaRPr>
          </a:p>
        </p:txBody>
      </p:sp>
      <p:sp>
        <p:nvSpPr>
          <p:cNvPr id="9" name="Freeform 8"/>
          <p:cNvSpPr/>
          <p:nvPr/>
        </p:nvSpPr>
        <p:spPr>
          <a:xfrm flipH="1">
            <a:off x="4470058" y="2148915"/>
            <a:ext cx="1897062" cy="4400184"/>
          </a:xfrm>
          <a:custGeom>
            <a:avLst/>
            <a:gdLst>
              <a:gd name="connsiteX0" fmla="*/ 353854 w 1896904"/>
              <a:gd name="connsiteY0" fmla="*/ 4686300 h 4686300"/>
              <a:gd name="connsiteX1" fmla="*/ 1182529 w 1896904"/>
              <a:gd name="connsiteY1" fmla="*/ 4057650 h 4686300"/>
              <a:gd name="connsiteX2" fmla="*/ 1563529 w 1896904"/>
              <a:gd name="connsiteY2" fmla="*/ 3152775 h 4686300"/>
              <a:gd name="connsiteX3" fmla="*/ 639604 w 1896904"/>
              <a:gd name="connsiteY3" fmla="*/ 2181225 h 4686300"/>
              <a:gd name="connsiteX4" fmla="*/ 1429 w 1896904"/>
              <a:gd name="connsiteY4" fmla="*/ 1390650 h 4686300"/>
              <a:gd name="connsiteX5" fmla="*/ 811054 w 1896904"/>
              <a:gd name="connsiteY5" fmla="*/ 647700 h 4686300"/>
              <a:gd name="connsiteX6" fmla="*/ 1896904 w 1896904"/>
              <a:gd name="connsiteY6"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04" h="4686300">
                <a:moveTo>
                  <a:pt x="353854" y="4686300"/>
                </a:moveTo>
                <a:cubicBezTo>
                  <a:pt x="667385" y="4499769"/>
                  <a:pt x="980916" y="4313238"/>
                  <a:pt x="1182529" y="4057650"/>
                </a:cubicBezTo>
                <a:cubicBezTo>
                  <a:pt x="1384142" y="3802062"/>
                  <a:pt x="1654016" y="3465512"/>
                  <a:pt x="1563529" y="3152775"/>
                </a:cubicBezTo>
                <a:cubicBezTo>
                  <a:pt x="1473042" y="2840038"/>
                  <a:pt x="899954" y="2474912"/>
                  <a:pt x="639604" y="2181225"/>
                </a:cubicBezTo>
                <a:cubicBezTo>
                  <a:pt x="379254" y="1887538"/>
                  <a:pt x="-27146" y="1646237"/>
                  <a:pt x="1429" y="1390650"/>
                </a:cubicBezTo>
                <a:cubicBezTo>
                  <a:pt x="30004" y="1135062"/>
                  <a:pt x="495142" y="879475"/>
                  <a:pt x="811054" y="647700"/>
                </a:cubicBezTo>
                <a:cubicBezTo>
                  <a:pt x="1126967" y="415925"/>
                  <a:pt x="1511935" y="207962"/>
                  <a:pt x="1896904" y="0"/>
                </a:cubicBezTo>
              </a:path>
            </a:pathLst>
          </a:custGeom>
          <a:ln w="635000"/>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p>
        </p:txBody>
      </p:sp>
      <p:sp>
        <p:nvSpPr>
          <p:cNvPr id="11" name="Freeform 10"/>
          <p:cNvSpPr/>
          <p:nvPr/>
        </p:nvSpPr>
        <p:spPr>
          <a:xfrm flipH="1">
            <a:off x="4582288" y="2314426"/>
            <a:ext cx="1830351" cy="4175685"/>
          </a:xfrm>
          <a:custGeom>
            <a:avLst/>
            <a:gdLst>
              <a:gd name="connsiteX0" fmla="*/ 353854 w 1896904"/>
              <a:gd name="connsiteY0" fmla="*/ 4686300 h 4686300"/>
              <a:gd name="connsiteX1" fmla="*/ 1182529 w 1896904"/>
              <a:gd name="connsiteY1" fmla="*/ 4057650 h 4686300"/>
              <a:gd name="connsiteX2" fmla="*/ 1563529 w 1896904"/>
              <a:gd name="connsiteY2" fmla="*/ 3152775 h 4686300"/>
              <a:gd name="connsiteX3" fmla="*/ 639604 w 1896904"/>
              <a:gd name="connsiteY3" fmla="*/ 2181225 h 4686300"/>
              <a:gd name="connsiteX4" fmla="*/ 1429 w 1896904"/>
              <a:gd name="connsiteY4" fmla="*/ 1390650 h 4686300"/>
              <a:gd name="connsiteX5" fmla="*/ 811054 w 1896904"/>
              <a:gd name="connsiteY5" fmla="*/ 647700 h 4686300"/>
              <a:gd name="connsiteX6" fmla="*/ 1896904 w 1896904"/>
              <a:gd name="connsiteY6"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04" h="4686300">
                <a:moveTo>
                  <a:pt x="353854" y="4686300"/>
                </a:moveTo>
                <a:cubicBezTo>
                  <a:pt x="667385" y="4499769"/>
                  <a:pt x="980916" y="4313238"/>
                  <a:pt x="1182529" y="4057650"/>
                </a:cubicBezTo>
                <a:cubicBezTo>
                  <a:pt x="1384142" y="3802062"/>
                  <a:pt x="1654016" y="3465512"/>
                  <a:pt x="1563529" y="3152775"/>
                </a:cubicBezTo>
                <a:cubicBezTo>
                  <a:pt x="1473042" y="2840038"/>
                  <a:pt x="899954" y="2474912"/>
                  <a:pt x="639604" y="2181225"/>
                </a:cubicBezTo>
                <a:cubicBezTo>
                  <a:pt x="379254" y="1887538"/>
                  <a:pt x="-27146" y="1646237"/>
                  <a:pt x="1429" y="1390650"/>
                </a:cubicBezTo>
                <a:cubicBezTo>
                  <a:pt x="30004" y="1135062"/>
                  <a:pt x="495142" y="879475"/>
                  <a:pt x="811054" y="647700"/>
                </a:cubicBezTo>
                <a:cubicBezTo>
                  <a:pt x="1126967" y="415925"/>
                  <a:pt x="1511935" y="207962"/>
                  <a:pt x="1896904" y="0"/>
                </a:cubicBezTo>
              </a:path>
            </a:pathLst>
          </a:cu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Oval 11"/>
          <p:cNvSpPr/>
          <p:nvPr/>
        </p:nvSpPr>
        <p:spPr>
          <a:xfrm>
            <a:off x="4595900" y="6354132"/>
            <a:ext cx="762000" cy="373435"/>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150" b="1" dirty="0"/>
              <a:t>2013</a:t>
            </a:r>
          </a:p>
        </p:txBody>
      </p:sp>
      <p:sp>
        <p:nvSpPr>
          <p:cNvPr id="13" name="Oval 12"/>
          <p:cNvSpPr/>
          <p:nvPr/>
        </p:nvSpPr>
        <p:spPr>
          <a:xfrm>
            <a:off x="5218642" y="5603254"/>
            <a:ext cx="1219200"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150" b="1" dirty="0"/>
              <a:t>2014-2015</a:t>
            </a:r>
          </a:p>
        </p:txBody>
      </p:sp>
      <p:sp>
        <p:nvSpPr>
          <p:cNvPr id="14" name="Oval 13"/>
          <p:cNvSpPr/>
          <p:nvPr/>
        </p:nvSpPr>
        <p:spPr>
          <a:xfrm>
            <a:off x="4025880" y="4985687"/>
            <a:ext cx="1292314"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150" b="1" dirty="0"/>
              <a:t>20</a:t>
            </a:r>
            <a:r>
              <a:rPr lang="en-US" sz="1150" b="1" dirty="0">
                <a:solidFill>
                  <a:schemeClr val="bg1"/>
                </a:solidFill>
              </a:rPr>
              <a:t>15- 2016</a:t>
            </a:r>
          </a:p>
        </p:txBody>
      </p:sp>
      <p:sp>
        <p:nvSpPr>
          <p:cNvPr id="15" name="Oval 14"/>
          <p:cNvSpPr/>
          <p:nvPr/>
        </p:nvSpPr>
        <p:spPr>
          <a:xfrm>
            <a:off x="4924647" y="4134720"/>
            <a:ext cx="1219200"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100" b="1" dirty="0">
                <a:solidFill>
                  <a:schemeClr val="bg1"/>
                </a:solidFill>
              </a:rPr>
              <a:t>2016-2017</a:t>
            </a:r>
          </a:p>
        </p:txBody>
      </p:sp>
      <p:pic>
        <p:nvPicPr>
          <p:cNvPr id="16" name="Picture 15" descr="https://cdn0.iconfinder.com/data/icons/flat-green-icon-set/512/Map_Icon_FlatGreen.png"/>
          <p:cNvPicPr/>
          <p:nvPr/>
        </p:nvPicPr>
        <p:blipFill rotWithShape="1">
          <a:blip r:embed="rId4" cstate="print">
            <a:clrChange>
              <a:clrFrom>
                <a:srgbClr val="D0EFE7"/>
              </a:clrFrom>
              <a:clrTo>
                <a:srgbClr val="D0EFE7">
                  <a:alpha val="0"/>
                </a:srgbClr>
              </a:clrTo>
            </a:clrChange>
            <a:duotone>
              <a:schemeClr val="accent3">
                <a:shade val="45000"/>
                <a:satMod val="135000"/>
              </a:schemeClr>
              <a:prstClr val="white"/>
            </a:duotone>
            <a:extLst/>
          </a:blip>
          <a:srcRect t="10806" b="18635"/>
          <a:stretch/>
        </p:blipFill>
        <p:spPr bwMode="auto">
          <a:xfrm>
            <a:off x="3801911" y="1345369"/>
            <a:ext cx="1907853" cy="1190054"/>
          </a:xfrm>
          <a:prstGeom prst="rect">
            <a:avLst/>
          </a:prstGeom>
          <a:noFill/>
          <a:ln>
            <a:noFill/>
          </a:ln>
          <a:effectLst>
            <a:outerShdw blurRad="50800" dist="38100" dir="2700000" algn="tl" rotWithShape="0">
              <a:prstClr val="black">
                <a:alpha val="40000"/>
              </a:prstClr>
            </a:outerShdw>
          </a:effectLst>
        </p:spPr>
      </p:pic>
      <p:sp>
        <p:nvSpPr>
          <p:cNvPr id="17" name="Oval 16"/>
          <p:cNvSpPr/>
          <p:nvPr/>
        </p:nvSpPr>
        <p:spPr>
          <a:xfrm>
            <a:off x="5357900" y="3025744"/>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n-US" sz="1200" b="1" dirty="0">
                <a:solidFill>
                  <a:schemeClr val="bg1"/>
                </a:solidFill>
              </a:rPr>
              <a:t>2017-2018</a:t>
            </a:r>
          </a:p>
        </p:txBody>
      </p:sp>
      <p:sp>
        <p:nvSpPr>
          <p:cNvPr id="18" name="TextBox 24"/>
          <p:cNvSpPr txBox="1">
            <a:spLocks noChangeArrowheads="1"/>
          </p:cNvSpPr>
          <p:nvPr/>
        </p:nvSpPr>
        <p:spPr bwMode="auto">
          <a:xfrm>
            <a:off x="3930390" y="1724279"/>
            <a:ext cx="1679575" cy="669414"/>
          </a:xfrm>
          <a:prstGeom prst="rect">
            <a:avLst/>
          </a:prstGeom>
          <a:noFill/>
          <a:ln w="9525">
            <a:noFill/>
            <a:miter lim="800000"/>
            <a:headEnd/>
            <a:tailEnd/>
          </a:ln>
        </p:spPr>
        <p:txBody>
          <a:bodyPr>
            <a:spAutoFit/>
          </a:bodyPr>
          <a:lstStyle/>
          <a:p>
            <a:pPr algn="ctr"/>
            <a:r>
              <a:rPr lang="en-US" sz="1250" b="1" dirty="0">
                <a:solidFill>
                  <a:srgbClr val="C00000"/>
                </a:solidFill>
                <a:latin typeface="Tw Cen MT" pitchFamily="34" charset="0"/>
              </a:rPr>
              <a:t>Districtwide Full </a:t>
            </a:r>
            <a:br>
              <a:rPr lang="en-US" sz="1250" b="1" dirty="0">
                <a:solidFill>
                  <a:srgbClr val="C00000"/>
                </a:solidFill>
                <a:latin typeface="Tw Cen MT" pitchFamily="34" charset="0"/>
              </a:rPr>
            </a:br>
            <a:r>
              <a:rPr lang="en-US" sz="1250" b="1" dirty="0">
                <a:solidFill>
                  <a:srgbClr val="C00000"/>
                </a:solidFill>
                <a:latin typeface="Tw Cen MT" pitchFamily="34" charset="0"/>
              </a:rPr>
              <a:t>Implementation </a:t>
            </a:r>
            <a:br>
              <a:rPr lang="en-US" sz="1250" b="1" dirty="0">
                <a:solidFill>
                  <a:srgbClr val="C00000"/>
                </a:solidFill>
                <a:latin typeface="Tw Cen MT" pitchFamily="34" charset="0"/>
              </a:rPr>
            </a:br>
            <a:r>
              <a:rPr lang="en-US" sz="1250" b="1" dirty="0">
                <a:solidFill>
                  <a:srgbClr val="C00000"/>
                </a:solidFill>
                <a:latin typeface="Tw Cen MT" pitchFamily="34" charset="0"/>
              </a:rPr>
              <a:t>by 2020</a:t>
            </a:r>
          </a:p>
        </p:txBody>
      </p:sp>
      <p:pic>
        <p:nvPicPr>
          <p:cNvPr id="19" name="Picture 49" descr="http://icons.iconarchive.com/icons/paomedia/small-n-flat/1024/map-marker-icon.png"/>
          <p:cNvPicPr>
            <a:picLocks noChangeAspect="1" noChangeArrowheads="1"/>
          </p:cNvPicPr>
          <p:nvPr/>
        </p:nvPicPr>
        <p:blipFill>
          <a:blip r:embed="rId5"/>
          <a:srcRect/>
          <a:stretch>
            <a:fillRect/>
          </a:stretch>
        </p:blipFill>
        <p:spPr bwMode="auto">
          <a:xfrm>
            <a:off x="5012116" y="6131606"/>
            <a:ext cx="376238" cy="335243"/>
          </a:xfrm>
          <a:prstGeom prst="rect">
            <a:avLst/>
          </a:prstGeom>
          <a:noFill/>
          <a:ln w="9525">
            <a:noFill/>
            <a:miter lim="800000"/>
            <a:headEnd/>
            <a:tailEnd/>
          </a:ln>
        </p:spPr>
      </p:pic>
      <p:pic>
        <p:nvPicPr>
          <p:cNvPr id="20" name="Picture 51" descr="http://icons.iconarchive.com/icons/paomedia/small-n-flat/1024/map-marker-icon.png"/>
          <p:cNvPicPr>
            <a:picLocks noChangeAspect="1" noChangeArrowheads="1"/>
          </p:cNvPicPr>
          <p:nvPr/>
        </p:nvPicPr>
        <p:blipFill>
          <a:blip r:embed="rId5"/>
          <a:srcRect/>
          <a:stretch>
            <a:fillRect/>
          </a:stretch>
        </p:blipFill>
        <p:spPr bwMode="auto">
          <a:xfrm>
            <a:off x="4891824" y="5335415"/>
            <a:ext cx="376237" cy="335243"/>
          </a:xfrm>
          <a:prstGeom prst="rect">
            <a:avLst/>
          </a:prstGeom>
          <a:noFill/>
          <a:ln w="9525">
            <a:noFill/>
            <a:miter lim="800000"/>
            <a:headEnd/>
            <a:tailEnd/>
          </a:ln>
        </p:spPr>
      </p:pic>
      <p:pic>
        <p:nvPicPr>
          <p:cNvPr id="22" name="Picture 53" descr="http://icons.iconarchive.com/icons/paomedia/small-n-flat/1024/map-marker-icon.png"/>
          <p:cNvPicPr>
            <a:picLocks noChangeAspect="1" noChangeArrowheads="1"/>
          </p:cNvPicPr>
          <p:nvPr/>
        </p:nvPicPr>
        <p:blipFill>
          <a:blip r:embed="rId5"/>
          <a:srcRect/>
          <a:stretch>
            <a:fillRect/>
          </a:stretch>
        </p:blipFill>
        <p:spPr bwMode="auto">
          <a:xfrm>
            <a:off x="5346128" y="2508171"/>
            <a:ext cx="376238" cy="335243"/>
          </a:xfrm>
          <a:prstGeom prst="rect">
            <a:avLst/>
          </a:prstGeom>
          <a:noFill/>
          <a:ln w="9525">
            <a:noFill/>
            <a:miter lim="800000"/>
            <a:headEnd/>
            <a:tailEnd/>
          </a:ln>
        </p:spPr>
      </p:pic>
      <p:pic>
        <p:nvPicPr>
          <p:cNvPr id="23" name="Picture 54" descr="http://icons.iconarchive.com/icons/paomedia/small-n-flat/1024/map-marker-icon.png"/>
          <p:cNvPicPr>
            <a:picLocks noChangeAspect="1" noChangeArrowheads="1"/>
          </p:cNvPicPr>
          <p:nvPr/>
        </p:nvPicPr>
        <p:blipFill>
          <a:blip r:embed="rId5"/>
          <a:srcRect/>
          <a:stretch>
            <a:fillRect/>
          </a:stretch>
        </p:blipFill>
        <p:spPr bwMode="auto">
          <a:xfrm>
            <a:off x="6223686" y="3415743"/>
            <a:ext cx="374650" cy="335243"/>
          </a:xfrm>
          <a:prstGeom prst="rect">
            <a:avLst/>
          </a:prstGeom>
          <a:noFill/>
          <a:ln w="9525">
            <a:noFill/>
            <a:miter lim="800000"/>
            <a:headEnd/>
            <a:tailEnd/>
          </a:ln>
        </p:spPr>
      </p:pic>
      <p:pic>
        <p:nvPicPr>
          <p:cNvPr id="28" name="Picture 99" descr="http://previews.123rf.com/images/clairev/clairev1205/clairev120500047/13665283-Various-stones-collection-1-vector-illustration--Stock-Vector-stones-stone-rock.jpg"/>
          <p:cNvPicPr>
            <a:picLocks noChangeAspect="1" noChangeArrowheads="1"/>
          </p:cNvPicPr>
          <p:nvPr/>
        </p:nvPicPr>
        <p:blipFill>
          <a:blip r:embed="rId6">
            <a:clrChange>
              <a:clrFrom>
                <a:srgbClr val="FFFFFF"/>
              </a:clrFrom>
              <a:clrTo>
                <a:srgbClr val="FFFFFF">
                  <a:alpha val="0"/>
                </a:srgbClr>
              </a:clrTo>
            </a:clrChange>
          </a:blip>
          <a:srcRect l="28525" t="50946" r="57854" b="37227"/>
          <a:stretch>
            <a:fillRect/>
          </a:stretch>
        </p:blipFill>
        <p:spPr bwMode="auto">
          <a:xfrm>
            <a:off x="4861043" y="2748883"/>
            <a:ext cx="382588" cy="260273"/>
          </a:xfrm>
          <a:prstGeom prst="rect">
            <a:avLst/>
          </a:prstGeom>
          <a:noFill/>
          <a:ln w="9525">
            <a:noFill/>
            <a:miter lim="800000"/>
            <a:headEnd/>
            <a:tailEnd/>
          </a:ln>
        </p:spPr>
      </p:pic>
      <p:pic>
        <p:nvPicPr>
          <p:cNvPr id="29" name="Picture 100" descr="http://previews.123rf.com/images/clairev/clairev1205/clairev120500047/13665283-Various-stones-collection-1-vector-illustration--Stock-Vector-stones-stone-rock.jpg"/>
          <p:cNvPicPr>
            <a:picLocks noChangeAspect="1" noChangeArrowheads="1"/>
          </p:cNvPicPr>
          <p:nvPr/>
        </p:nvPicPr>
        <p:blipFill>
          <a:blip r:embed="rId7">
            <a:clrChange>
              <a:clrFrom>
                <a:srgbClr val="FFFFFF"/>
              </a:clrFrom>
              <a:clrTo>
                <a:srgbClr val="FFFFFF">
                  <a:alpha val="0"/>
                </a:srgbClr>
              </a:clrTo>
            </a:clrChange>
          </a:blip>
          <a:srcRect l="57854" t="50946" r="28525" b="37227"/>
          <a:stretch>
            <a:fillRect/>
          </a:stretch>
        </p:blipFill>
        <p:spPr bwMode="auto">
          <a:xfrm>
            <a:off x="4324187" y="4659285"/>
            <a:ext cx="382588" cy="260273"/>
          </a:xfrm>
          <a:prstGeom prst="rect">
            <a:avLst/>
          </a:prstGeom>
          <a:noFill/>
          <a:ln w="9525">
            <a:noFill/>
            <a:miter lim="800000"/>
            <a:headEnd/>
            <a:tailEnd/>
          </a:ln>
        </p:spPr>
      </p:pic>
      <p:pic>
        <p:nvPicPr>
          <p:cNvPr id="30" name="Picture 119"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326954" y="5605667"/>
            <a:ext cx="139700" cy="144282"/>
          </a:xfrm>
          <a:prstGeom prst="rect">
            <a:avLst/>
          </a:prstGeom>
          <a:noFill/>
        </p:spPr>
      </p:pic>
      <p:pic>
        <p:nvPicPr>
          <p:cNvPr id="31" name="Picture 120"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685988" y="6447909"/>
            <a:ext cx="139700" cy="144282"/>
          </a:xfrm>
          <a:prstGeom prst="rect">
            <a:avLst/>
          </a:prstGeom>
          <a:noFill/>
        </p:spPr>
      </p:pic>
      <p:sp>
        <p:nvSpPr>
          <p:cNvPr id="35" name="Oval 34"/>
          <p:cNvSpPr/>
          <p:nvPr/>
        </p:nvSpPr>
        <p:spPr>
          <a:xfrm>
            <a:off x="5249098" y="2473735"/>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n-US" sz="1200" b="1" dirty="0">
                <a:solidFill>
                  <a:schemeClr val="bg1"/>
                </a:solidFill>
              </a:rPr>
              <a:t>2018</a:t>
            </a:r>
            <a:r>
              <a:rPr lang="en-US" sz="1200" b="1" dirty="0">
                <a:solidFill>
                  <a:schemeClr val="tx1"/>
                </a:solidFill>
              </a:rPr>
              <a:t>-2019</a:t>
            </a:r>
          </a:p>
        </p:txBody>
      </p:sp>
      <p:sp>
        <p:nvSpPr>
          <p:cNvPr id="36" name="Oval 35"/>
          <p:cNvSpPr/>
          <p:nvPr/>
        </p:nvSpPr>
        <p:spPr>
          <a:xfrm>
            <a:off x="5466654" y="1845109"/>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n-US" sz="1200" b="1" dirty="0">
                <a:solidFill>
                  <a:schemeClr val="tx1"/>
                </a:solidFill>
              </a:rPr>
              <a:t>2019-2020</a:t>
            </a:r>
          </a:p>
        </p:txBody>
      </p:sp>
      <p:pic>
        <p:nvPicPr>
          <p:cNvPr id="38" name="Picture 100" descr="http://previews.123rf.com/images/clairev/clairev1205/clairev120500047/13665283-Various-stones-collection-1-vector-illustration--Stock-Vector-stones-stone-rock.jpg"/>
          <p:cNvPicPr>
            <a:picLocks noChangeAspect="1" noChangeArrowheads="1"/>
          </p:cNvPicPr>
          <p:nvPr/>
        </p:nvPicPr>
        <p:blipFill>
          <a:blip r:embed="rId7">
            <a:clrChange>
              <a:clrFrom>
                <a:srgbClr val="FFFFFF"/>
              </a:clrFrom>
              <a:clrTo>
                <a:srgbClr val="FFFFFF">
                  <a:alpha val="0"/>
                </a:srgbClr>
              </a:clrTo>
            </a:clrChange>
          </a:blip>
          <a:srcRect l="57854" t="50946" r="28525" b="37227"/>
          <a:stretch>
            <a:fillRect/>
          </a:stretch>
        </p:blipFill>
        <p:spPr bwMode="auto">
          <a:xfrm>
            <a:off x="5636948" y="6485091"/>
            <a:ext cx="382588" cy="260273"/>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534914772"/>
              </p:ext>
            </p:extLst>
          </p:nvPr>
        </p:nvGraphicFramePr>
        <p:xfrm>
          <a:off x="6617229" y="6305550"/>
          <a:ext cx="2445609" cy="502849"/>
        </p:xfrm>
        <a:graphic>
          <a:graphicData uri="http://schemas.openxmlformats.org/drawingml/2006/table">
            <a:tbl>
              <a:tblPr firstRow="1" bandRow="1">
                <a:tableStyleId>{5C22544A-7EE6-4342-B048-85BDC9FD1C3A}</a:tableStyleId>
              </a:tblPr>
              <a:tblGrid>
                <a:gridCol w="2445609">
                  <a:extLst>
                    <a:ext uri="{9D8B030D-6E8A-4147-A177-3AD203B41FA5}">
                      <a16:colId xmlns:a16="http://schemas.microsoft.com/office/drawing/2014/main" xmlns="" val="20000"/>
                    </a:ext>
                  </a:extLst>
                </a:gridCol>
              </a:tblGrid>
              <a:tr h="502849">
                <a:tc>
                  <a:txBody>
                    <a:bodyPr/>
                    <a:lstStyle/>
                    <a:p>
                      <a:r>
                        <a:rPr lang="en-US" sz="800" b="0" i="0" dirty="0">
                          <a:solidFill>
                            <a:schemeClr val="tx1"/>
                          </a:solidFill>
                        </a:rPr>
                        <a:t>On</a:t>
                      </a:r>
                      <a:r>
                        <a:rPr lang="en-US" sz="800" b="0" i="0" baseline="0" dirty="0">
                          <a:solidFill>
                            <a:schemeClr val="tx1"/>
                          </a:solidFill>
                        </a:rPr>
                        <a:t> May 14, 2013, the Board adopted by majority vote the Board Resolution 2013 School Discipline Policy and School Discipline Bill of Rights.</a:t>
                      </a:r>
                      <a:endParaRPr lang="en-US" sz="800" b="0" i="0"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xmlns="" val="10000"/>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676949364"/>
              </p:ext>
            </p:extLst>
          </p:nvPr>
        </p:nvGraphicFramePr>
        <p:xfrm>
          <a:off x="6603252" y="5721387"/>
          <a:ext cx="2459471" cy="60960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xmlns="" val="20000"/>
                    </a:ext>
                  </a:extLst>
                </a:gridCol>
                <a:gridCol w="971404">
                  <a:extLst>
                    <a:ext uri="{9D8B030D-6E8A-4147-A177-3AD203B41FA5}">
                      <a16:colId xmlns:a16="http://schemas.microsoft.com/office/drawing/2014/main" xmlns="" val="20001"/>
                    </a:ext>
                  </a:extLst>
                </a:gridCol>
                <a:gridCol w="932971">
                  <a:extLst>
                    <a:ext uri="{9D8B030D-6E8A-4147-A177-3AD203B41FA5}">
                      <a16:colId xmlns:a16="http://schemas.microsoft.com/office/drawing/2014/main" xmlns="" val="20002"/>
                    </a:ext>
                  </a:extLst>
                </a:gridCol>
              </a:tblGrid>
              <a:tr h="576058">
                <a:tc>
                  <a:txBody>
                    <a:bodyPr/>
                    <a:lstStyle/>
                    <a:p>
                      <a:pPr algn="ct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1  </a:t>
                      </a:r>
                    </a:p>
                    <a:p>
                      <a:pPr algn="l"/>
                      <a:r>
                        <a:rPr lang="en-US" sz="700" b="1" dirty="0">
                          <a:solidFill>
                            <a:schemeClr val="tx1"/>
                          </a:solidFill>
                        </a:rPr>
                        <a:t>149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a:t>
                      </a:r>
                    </a:p>
                    <a:p>
                      <a:pPr marL="57150" indent="-57150" algn="l">
                        <a:buFont typeface="Arial" panose="020B0604020202020204" pitchFamily="34" charset="0"/>
                        <a:buChar char="•"/>
                      </a:pPr>
                      <a:r>
                        <a:rPr lang="en-US" sz="500" b="0" baseline="0" dirty="0">
                          <a:solidFill>
                            <a:schemeClr val="tx1"/>
                          </a:solidFill>
                        </a:rPr>
                        <a:t>25 RJ Teacher Adviser</a:t>
                      </a:r>
                    </a:p>
                    <a:p>
                      <a:pPr marL="57150" indent="-57150" algn="l">
                        <a:buFont typeface="Arial" panose="020B0604020202020204" pitchFamily="34" charset="0"/>
                        <a:buChar char="•"/>
                      </a:pPr>
                      <a:r>
                        <a:rPr lang="en-US" sz="500" b="0" baseline="0" dirty="0">
                          <a:solidFill>
                            <a:schemeClr val="tx1"/>
                          </a:solidFill>
                        </a:rPr>
                        <a:t>124 schools supported by ESC RJ Adviser</a:t>
                      </a:r>
                      <a:endParaRPr lang="en-US" sz="500" b="0" dirty="0">
                        <a:solidFill>
                          <a:schemeClr val="tx1"/>
                        </a:solidFill>
                      </a:endParaRPr>
                    </a:p>
                  </a:txBody>
                  <a:tcPr>
                    <a:solidFill>
                      <a:srgbClr val="C4E59F"/>
                    </a:solidFill>
                  </a:tcPr>
                </a:tc>
                <a:tc>
                  <a:txBody>
                    <a:bodyPr/>
                    <a:lstStyle/>
                    <a:p>
                      <a:pPr algn="l"/>
                      <a:endParaRPr lang="en-US" sz="900" b="0"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xmlns=""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476568310"/>
              </p:ext>
            </p:extLst>
          </p:nvPr>
        </p:nvGraphicFramePr>
        <p:xfrm>
          <a:off x="6603253" y="4954391"/>
          <a:ext cx="2459471" cy="73152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xmlns="" val="20000"/>
                    </a:ext>
                  </a:extLst>
                </a:gridCol>
                <a:gridCol w="971404">
                  <a:extLst>
                    <a:ext uri="{9D8B030D-6E8A-4147-A177-3AD203B41FA5}">
                      <a16:colId xmlns:a16="http://schemas.microsoft.com/office/drawing/2014/main" xmlns="" val="20001"/>
                    </a:ext>
                  </a:extLst>
                </a:gridCol>
                <a:gridCol w="932971">
                  <a:extLst>
                    <a:ext uri="{9D8B030D-6E8A-4147-A177-3AD203B41FA5}">
                      <a16:colId xmlns:a16="http://schemas.microsoft.com/office/drawing/2014/main" xmlns="" val="20002"/>
                    </a:ext>
                  </a:extLst>
                </a:gridCol>
              </a:tblGrid>
              <a:tr h="576058">
                <a:tc>
                  <a:txBody>
                    <a:bodyPr/>
                    <a:lstStyle/>
                    <a:p>
                      <a:pPr algn="ctr"/>
                      <a:r>
                        <a:rPr lang="en-US" sz="600" b="0" dirty="0">
                          <a:solidFill>
                            <a:schemeClr val="tx1"/>
                          </a:solidFill>
                        </a:rPr>
                        <a:t>Completed RJ Trainings</a:t>
                      </a:r>
                    </a:p>
                    <a:p>
                      <a:pPr algn="ctr"/>
                      <a:endParaRPr lang="en-US" sz="600" b="0" dirty="0">
                        <a:solidFill>
                          <a:schemeClr val="tx1"/>
                        </a:solidFill>
                      </a:endParaRPr>
                    </a:p>
                    <a:p>
                      <a:pPr algn="ctr"/>
                      <a:r>
                        <a:rPr lang="en-US" sz="600" b="0" dirty="0">
                          <a:solidFill>
                            <a:schemeClr val="tx1"/>
                          </a:solidFill>
                        </a:rPr>
                        <a:t>COHORT</a:t>
                      </a:r>
                      <a:r>
                        <a:rPr lang="en-US" sz="600" b="0" baseline="0" dirty="0">
                          <a:solidFill>
                            <a:schemeClr val="tx1"/>
                          </a:solidFill>
                        </a:rPr>
                        <a:t> 1</a:t>
                      </a:r>
                    </a:p>
                    <a:p>
                      <a:pPr algn="ctr"/>
                      <a:r>
                        <a:rPr lang="en-US" sz="1200" b="1" baseline="0" dirty="0">
                          <a:solidFill>
                            <a:schemeClr val="tx1"/>
                          </a:solidFill>
                        </a:rPr>
                        <a:t>149 </a:t>
                      </a:r>
                      <a:r>
                        <a:rPr lang="en-US" sz="600" b="0" baseline="0" dirty="0">
                          <a:solidFill>
                            <a:schemeClr val="tx1"/>
                          </a:solidFill>
                        </a:rPr>
                        <a:t>schools</a:t>
                      </a: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2</a:t>
                      </a:r>
                    </a:p>
                    <a:p>
                      <a:pPr algn="l"/>
                      <a:r>
                        <a:rPr lang="en-US" sz="700" b="1" dirty="0">
                          <a:solidFill>
                            <a:schemeClr val="tx1"/>
                          </a:solidFill>
                        </a:rPr>
                        <a:t>146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a:t>
                      </a:r>
                    </a:p>
                    <a:p>
                      <a:pPr marL="57150" indent="-57150" algn="l">
                        <a:buFont typeface="Arial" panose="020B0604020202020204" pitchFamily="34" charset="0"/>
                        <a:buChar char="•"/>
                      </a:pPr>
                      <a:r>
                        <a:rPr lang="en-US" sz="500" b="0" baseline="0" dirty="0">
                          <a:solidFill>
                            <a:schemeClr val="tx1"/>
                          </a:solidFill>
                        </a:rPr>
                        <a:t>20 RJ Teacher Adviser supports selected schools</a:t>
                      </a:r>
                    </a:p>
                    <a:p>
                      <a:pPr marL="57150" indent="-57150" algn="l">
                        <a:buFont typeface="Arial" panose="020B0604020202020204" pitchFamily="34" charset="0"/>
                        <a:buChar char="•"/>
                      </a:pPr>
                      <a:r>
                        <a:rPr lang="en-US" sz="500" b="0" baseline="0" dirty="0">
                          <a:solidFill>
                            <a:schemeClr val="tx1"/>
                          </a:solidFill>
                        </a:rPr>
                        <a:t>126 schools supported by  LD RJ Adviser</a:t>
                      </a:r>
                      <a:endParaRPr lang="en-US" sz="500" b="0" dirty="0">
                        <a:solidFill>
                          <a:schemeClr val="tx1"/>
                        </a:solidFill>
                      </a:endParaRPr>
                    </a:p>
                  </a:txBody>
                  <a:tcPr>
                    <a:solidFill>
                      <a:srgbClr val="FFC000"/>
                    </a:solidFill>
                  </a:tcPr>
                </a:tc>
                <a:tc>
                  <a:txBody>
                    <a:bodyPr/>
                    <a:lstStyle/>
                    <a:p>
                      <a:pPr algn="l"/>
                      <a:r>
                        <a:rPr lang="en-US" sz="600" b="1" dirty="0">
                          <a:solidFill>
                            <a:schemeClr val="tx1"/>
                          </a:solidFill>
                        </a:rPr>
                        <a:t>COHORT 1  </a:t>
                      </a:r>
                    </a:p>
                    <a:p>
                      <a:pPr algn="l"/>
                      <a:r>
                        <a:rPr lang="en-US" sz="600" b="1" dirty="0">
                          <a:solidFill>
                            <a:schemeClr val="tx1"/>
                          </a:solidFill>
                        </a:rPr>
                        <a:t>149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II/Tier III</a:t>
                      </a:r>
                    </a:p>
                    <a:p>
                      <a:pPr marL="57150" indent="-57150" algn="l">
                        <a:buFont typeface="Arial" panose="020B0604020202020204" pitchFamily="34" charset="0"/>
                        <a:buChar char="•"/>
                      </a:pPr>
                      <a:r>
                        <a:rPr lang="en-US" sz="500" b="0" baseline="0" dirty="0">
                          <a:solidFill>
                            <a:schemeClr val="tx1"/>
                          </a:solidFill>
                        </a:rPr>
                        <a:t>25 RJ Teacher Adviser supports Demonstration schools</a:t>
                      </a:r>
                    </a:p>
                    <a:p>
                      <a:pPr marL="57150" indent="-57150" algn="l">
                        <a:buFont typeface="Arial" panose="020B0604020202020204" pitchFamily="34" charset="0"/>
                        <a:buChar char="•"/>
                      </a:pPr>
                      <a:r>
                        <a:rPr lang="en-US" sz="500" b="0" baseline="0" dirty="0">
                          <a:solidFill>
                            <a:schemeClr val="tx1"/>
                          </a:solidFill>
                        </a:rPr>
                        <a:t>124 schools supported by ESC RJ Adviser</a:t>
                      </a:r>
                      <a:endParaRPr lang="en-US" sz="500" b="0" dirty="0">
                        <a:solidFill>
                          <a:schemeClr val="tx1"/>
                        </a:solidFill>
                      </a:endParaRPr>
                    </a:p>
                  </a:txBody>
                  <a:tcPr>
                    <a:solidFill>
                      <a:srgbClr val="C4E59F"/>
                    </a:solidFill>
                  </a:tcPr>
                </a:tc>
                <a:extLst>
                  <a:ext uri="{0D108BD9-81ED-4DB2-BD59-A6C34878D82A}">
                    <a16:rowId xmlns:a16="http://schemas.microsoft.com/office/drawing/2014/main" xmlns="" val="10000"/>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1331994774"/>
              </p:ext>
            </p:extLst>
          </p:nvPr>
        </p:nvGraphicFramePr>
        <p:xfrm>
          <a:off x="6603367" y="4112381"/>
          <a:ext cx="2459471" cy="82296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xmlns="" val="20000"/>
                    </a:ext>
                  </a:extLst>
                </a:gridCol>
                <a:gridCol w="971404">
                  <a:extLst>
                    <a:ext uri="{9D8B030D-6E8A-4147-A177-3AD203B41FA5}">
                      <a16:colId xmlns:a16="http://schemas.microsoft.com/office/drawing/2014/main" xmlns="" val="20001"/>
                    </a:ext>
                  </a:extLst>
                </a:gridCol>
                <a:gridCol w="932971">
                  <a:extLst>
                    <a:ext uri="{9D8B030D-6E8A-4147-A177-3AD203B41FA5}">
                      <a16:colId xmlns:a16="http://schemas.microsoft.com/office/drawing/2014/main" xmlns="" val="20002"/>
                    </a:ext>
                  </a:extLst>
                </a:gridCol>
              </a:tblGrid>
              <a:tr h="576058">
                <a:tc>
                  <a:txBody>
                    <a:bodyPr/>
                    <a:lstStyle/>
                    <a:p>
                      <a:pPr algn="ctr"/>
                      <a:r>
                        <a:rPr lang="en-US" sz="600" b="0" dirty="0">
                          <a:solidFill>
                            <a:schemeClr val="tx1"/>
                          </a:solidFill>
                        </a:rPr>
                        <a:t>Completed RJ Trainings</a:t>
                      </a:r>
                    </a:p>
                    <a:p>
                      <a:pPr algn="ctr"/>
                      <a:endParaRPr lang="en-US" sz="600" b="0" dirty="0">
                        <a:solidFill>
                          <a:schemeClr val="tx1"/>
                        </a:solidFill>
                      </a:endParaRPr>
                    </a:p>
                    <a:p>
                      <a:pPr algn="ctr"/>
                      <a:r>
                        <a:rPr lang="en-US" sz="600" b="0" dirty="0">
                          <a:solidFill>
                            <a:schemeClr val="tx1"/>
                          </a:solidFill>
                        </a:rPr>
                        <a:t>COHORTS</a:t>
                      </a:r>
                      <a:r>
                        <a:rPr lang="en-US" sz="600" b="0" baseline="0" dirty="0">
                          <a:solidFill>
                            <a:schemeClr val="tx1"/>
                          </a:solidFill>
                        </a:rPr>
                        <a:t> 1 &amp; 2</a:t>
                      </a:r>
                    </a:p>
                    <a:p>
                      <a:pPr algn="ctr"/>
                      <a:r>
                        <a:rPr lang="en-US" sz="1200" b="1" baseline="0" dirty="0">
                          <a:solidFill>
                            <a:schemeClr val="tx1"/>
                          </a:solidFill>
                        </a:rPr>
                        <a:t>295</a:t>
                      </a:r>
                      <a:r>
                        <a:rPr lang="en-US" sz="1100" b="1" baseline="0" dirty="0">
                          <a:solidFill>
                            <a:schemeClr val="tx1"/>
                          </a:solidFill>
                        </a:rPr>
                        <a:t> </a:t>
                      </a:r>
                      <a:r>
                        <a:rPr lang="en-US" sz="600" b="0" baseline="0" dirty="0">
                          <a:solidFill>
                            <a:schemeClr val="tx1"/>
                          </a:solidFill>
                        </a:rPr>
                        <a:t>schools</a:t>
                      </a: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3</a:t>
                      </a:r>
                    </a:p>
                    <a:p>
                      <a:pPr algn="l"/>
                      <a:r>
                        <a:rPr lang="en-US" sz="700" b="1" dirty="0">
                          <a:solidFill>
                            <a:schemeClr val="tx1"/>
                          </a:solidFill>
                        </a:rPr>
                        <a:t>199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a:t>
                      </a:r>
                    </a:p>
                    <a:p>
                      <a:pPr marL="57150" indent="-57150" algn="l">
                        <a:buFont typeface="Arial" panose="020B0604020202020204" pitchFamily="34" charset="0"/>
                        <a:buChar char="•"/>
                      </a:pPr>
                      <a:r>
                        <a:rPr lang="en-US" sz="500" b="0" baseline="0" dirty="0">
                          <a:solidFill>
                            <a:schemeClr val="tx1"/>
                          </a:solidFill>
                        </a:rPr>
                        <a:t>Proposed 20 Additional RJ Teacher Advisers – Identified schools</a:t>
                      </a:r>
                    </a:p>
                    <a:p>
                      <a:pPr marL="57150" indent="-57150" algn="l">
                        <a:buFont typeface="Arial" panose="020B0604020202020204" pitchFamily="34" charset="0"/>
                        <a:buChar char="•"/>
                      </a:pPr>
                      <a:r>
                        <a:rPr lang="en-US" sz="500" b="0" baseline="0" dirty="0">
                          <a:solidFill>
                            <a:schemeClr val="tx1"/>
                          </a:solidFill>
                        </a:rPr>
                        <a:t>126 schools supported by  LD RJ Adviser</a:t>
                      </a:r>
                      <a:endParaRPr lang="en-US" sz="500" b="0" dirty="0">
                        <a:solidFill>
                          <a:schemeClr val="tx1"/>
                        </a:solidFill>
                      </a:endParaRPr>
                    </a:p>
                  </a:txBody>
                  <a:tcPr>
                    <a:solidFill>
                      <a:srgbClr val="FBE1FB"/>
                    </a:solidFill>
                  </a:tcPr>
                </a:tc>
                <a:tc>
                  <a:txBody>
                    <a:bodyPr/>
                    <a:lstStyle/>
                    <a:p>
                      <a:pPr algn="l"/>
                      <a:r>
                        <a:rPr lang="en-US" sz="600" b="1" dirty="0">
                          <a:solidFill>
                            <a:schemeClr val="tx1"/>
                          </a:solidFill>
                        </a:rPr>
                        <a:t>COHORT 2 </a:t>
                      </a:r>
                    </a:p>
                    <a:p>
                      <a:pPr algn="l"/>
                      <a:r>
                        <a:rPr lang="en-US" sz="600" b="1" dirty="0">
                          <a:solidFill>
                            <a:schemeClr val="tx1"/>
                          </a:solidFill>
                        </a:rPr>
                        <a:t>146schools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II/Tier III</a:t>
                      </a:r>
                    </a:p>
                    <a:p>
                      <a:pPr marL="57150" indent="-57150" algn="l">
                        <a:buFont typeface="Arial" panose="020B0604020202020204" pitchFamily="34" charset="0"/>
                        <a:buChar char="•"/>
                      </a:pPr>
                      <a:r>
                        <a:rPr lang="en-US" sz="500" b="0" baseline="0" dirty="0">
                          <a:solidFill>
                            <a:schemeClr val="tx1"/>
                          </a:solidFill>
                        </a:rPr>
                        <a:t>20 RJ Teacher Adviser –  Demonstration schools</a:t>
                      </a:r>
                    </a:p>
                    <a:p>
                      <a:pPr marL="57150" indent="-57150" algn="l">
                        <a:buFont typeface="Arial" panose="020B0604020202020204" pitchFamily="34" charset="0"/>
                        <a:buChar char="•"/>
                      </a:pPr>
                      <a:r>
                        <a:rPr lang="en-US" sz="500" b="0" baseline="0" dirty="0">
                          <a:solidFill>
                            <a:schemeClr val="tx1"/>
                          </a:solidFill>
                        </a:rPr>
                        <a:t>126 schools supported by LD RJ Adviser</a:t>
                      </a:r>
                      <a:endParaRPr lang="en-US" sz="500" b="0" dirty="0">
                        <a:solidFill>
                          <a:schemeClr val="tx1"/>
                        </a:solidFill>
                      </a:endParaRPr>
                    </a:p>
                    <a:p>
                      <a:pPr algn="l"/>
                      <a:endParaRPr lang="en-US" sz="900" b="0" dirty="0">
                        <a:solidFill>
                          <a:schemeClr val="tx1"/>
                        </a:solidFill>
                      </a:endParaRPr>
                    </a:p>
                  </a:txBody>
                  <a:tcPr>
                    <a:solidFill>
                      <a:srgbClr val="FFC000"/>
                    </a:solidFill>
                  </a:tcPr>
                </a:tc>
                <a:extLst>
                  <a:ext uri="{0D108BD9-81ED-4DB2-BD59-A6C34878D82A}">
                    <a16:rowId xmlns:a16="http://schemas.microsoft.com/office/drawing/2014/main" xmlns="" val="10000"/>
                  </a:ext>
                </a:extLst>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2209121028"/>
              </p:ext>
            </p:extLst>
          </p:nvPr>
        </p:nvGraphicFramePr>
        <p:xfrm>
          <a:off x="6603367" y="3158816"/>
          <a:ext cx="2459471" cy="91440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xmlns="" val="20000"/>
                    </a:ext>
                  </a:extLst>
                </a:gridCol>
                <a:gridCol w="971404">
                  <a:extLst>
                    <a:ext uri="{9D8B030D-6E8A-4147-A177-3AD203B41FA5}">
                      <a16:colId xmlns:a16="http://schemas.microsoft.com/office/drawing/2014/main" xmlns="" val="20001"/>
                    </a:ext>
                  </a:extLst>
                </a:gridCol>
                <a:gridCol w="932971">
                  <a:extLst>
                    <a:ext uri="{9D8B030D-6E8A-4147-A177-3AD203B41FA5}">
                      <a16:colId xmlns:a16="http://schemas.microsoft.com/office/drawing/2014/main" xmlns="" val="20002"/>
                    </a:ext>
                  </a:extLst>
                </a:gridCol>
              </a:tblGrid>
              <a:tr h="576058">
                <a:tc>
                  <a:txBody>
                    <a:bodyPr/>
                    <a:lstStyle/>
                    <a:p>
                      <a:pPr algn="ctr"/>
                      <a:r>
                        <a:rPr lang="en-US" sz="600" b="0" dirty="0">
                          <a:solidFill>
                            <a:schemeClr val="tx1"/>
                          </a:solidFill>
                        </a:rPr>
                        <a:t>Completed RJ Trainings</a:t>
                      </a:r>
                    </a:p>
                    <a:p>
                      <a:pPr algn="ctr"/>
                      <a:endParaRPr lang="en-US" sz="600" b="0" dirty="0">
                        <a:solidFill>
                          <a:schemeClr val="tx1"/>
                        </a:solidFill>
                      </a:endParaRPr>
                    </a:p>
                    <a:p>
                      <a:pPr algn="ctr"/>
                      <a:r>
                        <a:rPr lang="en-US" sz="600" b="0" dirty="0">
                          <a:solidFill>
                            <a:schemeClr val="tx1"/>
                          </a:solidFill>
                        </a:rPr>
                        <a:t>COHORTS</a:t>
                      </a:r>
                      <a:r>
                        <a:rPr lang="en-US" sz="600" b="0" baseline="0" dirty="0">
                          <a:solidFill>
                            <a:schemeClr val="tx1"/>
                          </a:solidFill>
                        </a:rPr>
                        <a:t> 1, 2 &amp; 3</a:t>
                      </a:r>
                    </a:p>
                    <a:p>
                      <a:pPr algn="ctr"/>
                      <a:r>
                        <a:rPr lang="en-US" sz="1200" b="1" baseline="0" dirty="0">
                          <a:solidFill>
                            <a:schemeClr val="tx1"/>
                          </a:solidFill>
                        </a:rPr>
                        <a:t>494 </a:t>
                      </a:r>
                      <a:r>
                        <a:rPr lang="en-US" sz="600" b="0" baseline="0" dirty="0">
                          <a:solidFill>
                            <a:schemeClr val="tx1"/>
                          </a:solidFill>
                        </a:rPr>
                        <a:t>schools</a:t>
                      </a: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4</a:t>
                      </a:r>
                    </a:p>
                    <a:p>
                      <a:pPr algn="l"/>
                      <a:r>
                        <a:rPr lang="en-US" sz="700" b="1" dirty="0">
                          <a:solidFill>
                            <a:schemeClr val="tx1"/>
                          </a:solidFill>
                        </a:rPr>
                        <a:t>162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a:t>
                      </a:r>
                    </a:p>
                    <a:p>
                      <a:pPr marL="57150" indent="-57150" algn="l">
                        <a:buFont typeface="Arial" panose="020B0604020202020204" pitchFamily="34" charset="0"/>
                        <a:buChar char="•"/>
                      </a:pPr>
                      <a:r>
                        <a:rPr lang="en-US" sz="500" b="0" baseline="0" dirty="0">
                          <a:solidFill>
                            <a:schemeClr val="tx1"/>
                          </a:solidFill>
                        </a:rPr>
                        <a:t>45 RJ Teacher Advisers – Identified schools</a:t>
                      </a:r>
                    </a:p>
                    <a:p>
                      <a:pPr marL="57150" indent="-57150" algn="l">
                        <a:buFont typeface="Arial" panose="020B0604020202020204" pitchFamily="34" charset="0"/>
                        <a:buChar char="•"/>
                      </a:pPr>
                      <a:r>
                        <a:rPr lang="en-US" sz="500" b="0" baseline="0" dirty="0">
                          <a:solidFill>
                            <a:schemeClr val="tx1"/>
                          </a:solidFill>
                        </a:rPr>
                        <a:t>Proposed 20 Additional RJ Teacher Adviser supports selected schools</a:t>
                      </a:r>
                    </a:p>
                    <a:p>
                      <a:pPr marL="57150" indent="-57150" algn="l">
                        <a:buFont typeface="Arial" panose="020B0604020202020204" pitchFamily="34" charset="0"/>
                        <a:buChar char="•"/>
                      </a:pPr>
                      <a:r>
                        <a:rPr lang="en-US" sz="500" b="0" baseline="0" dirty="0">
                          <a:solidFill>
                            <a:schemeClr val="tx1"/>
                          </a:solidFill>
                        </a:rPr>
                        <a:t>97 schools supported by    LD RJ Adviser</a:t>
                      </a:r>
                      <a:endParaRPr lang="en-US" sz="500" b="0" dirty="0">
                        <a:solidFill>
                          <a:schemeClr val="tx1"/>
                        </a:solidFill>
                      </a:endParaRPr>
                    </a:p>
                  </a:txBody>
                  <a:tcPr>
                    <a:solidFill>
                      <a:srgbClr val="BAF9FC"/>
                    </a:solidFill>
                  </a:tcPr>
                </a:tc>
                <a:tc>
                  <a:txBody>
                    <a:bodyPr/>
                    <a:lstStyle/>
                    <a:p>
                      <a:pPr algn="l"/>
                      <a:r>
                        <a:rPr lang="en-US" sz="600" b="1" dirty="0">
                          <a:solidFill>
                            <a:schemeClr val="tx1"/>
                          </a:solidFill>
                        </a:rPr>
                        <a:t>COHORT 3</a:t>
                      </a:r>
                    </a:p>
                    <a:p>
                      <a:pPr algn="l"/>
                      <a:r>
                        <a:rPr lang="en-US" sz="600" b="1" dirty="0">
                          <a:solidFill>
                            <a:schemeClr val="tx1"/>
                          </a:solidFill>
                        </a:rPr>
                        <a:t>199schools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II/Tier III</a:t>
                      </a:r>
                    </a:p>
                    <a:p>
                      <a:pPr marL="57150" indent="-57150" algn="l">
                        <a:buFont typeface="Arial" panose="020B0604020202020204" pitchFamily="34" charset="0"/>
                        <a:buChar char="•"/>
                      </a:pPr>
                      <a:r>
                        <a:rPr lang="en-US" sz="500" b="0" baseline="0" dirty="0">
                          <a:solidFill>
                            <a:schemeClr val="tx1"/>
                          </a:solidFill>
                        </a:rPr>
                        <a:t>Proposed 20 Additional  RJ Teacher Adviser supports Demonstration schools</a:t>
                      </a:r>
                    </a:p>
                    <a:p>
                      <a:pPr marL="57150" indent="-57150" algn="l">
                        <a:buFont typeface="Arial" panose="020B0604020202020204" pitchFamily="34" charset="0"/>
                        <a:buChar char="•"/>
                      </a:pPr>
                      <a:r>
                        <a:rPr lang="en-US" sz="500" b="0" baseline="0" dirty="0">
                          <a:solidFill>
                            <a:schemeClr val="tx1"/>
                          </a:solidFill>
                        </a:rPr>
                        <a:t>126 schools supported by LD RJ Adviser</a:t>
                      </a:r>
                      <a:endParaRPr lang="en-US" sz="500" b="0" dirty="0">
                        <a:solidFill>
                          <a:schemeClr val="tx1"/>
                        </a:solidFill>
                      </a:endParaRPr>
                    </a:p>
                  </a:txBody>
                  <a:tcPr>
                    <a:solidFill>
                      <a:srgbClr val="FBE1FB"/>
                    </a:solidFill>
                  </a:tcPr>
                </a:tc>
                <a:extLst>
                  <a:ext uri="{0D108BD9-81ED-4DB2-BD59-A6C34878D82A}">
                    <a16:rowId xmlns:a16="http://schemas.microsoft.com/office/drawing/2014/main" xmlns="" val="10000"/>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3014357699"/>
              </p:ext>
            </p:extLst>
          </p:nvPr>
        </p:nvGraphicFramePr>
        <p:xfrm>
          <a:off x="6602965" y="2244416"/>
          <a:ext cx="2459471" cy="91440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xmlns="" val="20000"/>
                    </a:ext>
                  </a:extLst>
                </a:gridCol>
                <a:gridCol w="971404">
                  <a:extLst>
                    <a:ext uri="{9D8B030D-6E8A-4147-A177-3AD203B41FA5}">
                      <a16:colId xmlns:a16="http://schemas.microsoft.com/office/drawing/2014/main" xmlns="" val="20001"/>
                    </a:ext>
                  </a:extLst>
                </a:gridCol>
                <a:gridCol w="932971">
                  <a:extLst>
                    <a:ext uri="{9D8B030D-6E8A-4147-A177-3AD203B41FA5}">
                      <a16:colId xmlns:a16="http://schemas.microsoft.com/office/drawing/2014/main" xmlns="" val="20002"/>
                    </a:ext>
                  </a:extLst>
                </a:gridCol>
              </a:tblGrid>
              <a:tr h="801008">
                <a:tc>
                  <a:txBody>
                    <a:bodyPr/>
                    <a:lstStyle/>
                    <a:p>
                      <a:pPr algn="ctr"/>
                      <a:r>
                        <a:rPr lang="en-US" sz="600" b="0" dirty="0">
                          <a:solidFill>
                            <a:schemeClr val="tx1"/>
                          </a:solidFill>
                        </a:rPr>
                        <a:t>Completed RJ Trainings</a:t>
                      </a:r>
                    </a:p>
                    <a:p>
                      <a:pPr algn="ctr"/>
                      <a:endParaRPr lang="en-US" sz="600" b="0" dirty="0">
                        <a:solidFill>
                          <a:schemeClr val="tx1"/>
                        </a:solidFill>
                      </a:endParaRPr>
                    </a:p>
                    <a:p>
                      <a:pPr algn="ctr"/>
                      <a:r>
                        <a:rPr lang="en-US" sz="600" b="0" dirty="0">
                          <a:solidFill>
                            <a:schemeClr val="tx1"/>
                          </a:solidFill>
                        </a:rPr>
                        <a:t>COHORTS</a:t>
                      </a:r>
                      <a:r>
                        <a:rPr lang="en-US" sz="600" b="0" baseline="0" dirty="0">
                          <a:solidFill>
                            <a:schemeClr val="tx1"/>
                          </a:solidFill>
                        </a:rPr>
                        <a:t> 1, 2, 3 &amp; 4</a:t>
                      </a:r>
                    </a:p>
                    <a:p>
                      <a:pPr algn="ctr"/>
                      <a:r>
                        <a:rPr lang="en-US" sz="1200" b="1" baseline="0" dirty="0">
                          <a:solidFill>
                            <a:schemeClr val="tx1"/>
                          </a:solidFill>
                        </a:rPr>
                        <a:t>656</a:t>
                      </a:r>
                      <a:r>
                        <a:rPr lang="en-US" sz="1100" b="1" baseline="0" dirty="0">
                          <a:solidFill>
                            <a:schemeClr val="tx1"/>
                          </a:solidFill>
                        </a:rPr>
                        <a:t> </a:t>
                      </a:r>
                      <a:r>
                        <a:rPr lang="en-US" sz="600" b="0" baseline="0" dirty="0">
                          <a:solidFill>
                            <a:schemeClr val="tx1"/>
                          </a:solidFill>
                        </a:rPr>
                        <a:t>schools</a:t>
                      </a: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5</a:t>
                      </a:r>
                    </a:p>
                    <a:p>
                      <a:pPr algn="l"/>
                      <a:r>
                        <a:rPr lang="en-US" sz="700" b="1" dirty="0">
                          <a:solidFill>
                            <a:schemeClr val="tx1"/>
                          </a:solidFill>
                        </a:rPr>
                        <a:t>142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a:t>
                      </a:r>
                    </a:p>
                    <a:p>
                      <a:pPr marL="57150" indent="-57150" algn="l">
                        <a:buFont typeface="Arial" panose="020B0604020202020204" pitchFamily="34" charset="0"/>
                        <a:buChar char="•"/>
                      </a:pPr>
                      <a:r>
                        <a:rPr lang="en-US" sz="500" b="0" baseline="0" dirty="0">
                          <a:solidFill>
                            <a:schemeClr val="tx1"/>
                          </a:solidFill>
                        </a:rPr>
                        <a:t>20 RJ Teacher Advisers – Identified schools</a:t>
                      </a:r>
                    </a:p>
                    <a:p>
                      <a:pPr marL="57150" indent="-57150" algn="l">
                        <a:buFont typeface="Arial" panose="020B0604020202020204" pitchFamily="34" charset="0"/>
                        <a:buChar char="•"/>
                      </a:pPr>
                      <a:r>
                        <a:rPr lang="en-US" sz="500" b="0" baseline="0" dirty="0">
                          <a:solidFill>
                            <a:schemeClr val="tx1"/>
                          </a:solidFill>
                        </a:rPr>
                        <a:t>Proposed 20 Additional RJ Teacher Adviser supports selected schools</a:t>
                      </a:r>
                    </a:p>
                    <a:p>
                      <a:pPr marL="57150" indent="-57150" algn="l">
                        <a:buFont typeface="Arial" panose="020B0604020202020204" pitchFamily="34" charset="0"/>
                        <a:buChar char="•"/>
                      </a:pPr>
                      <a:r>
                        <a:rPr lang="en-US" sz="500" b="0" baseline="0" dirty="0">
                          <a:solidFill>
                            <a:schemeClr val="tx1"/>
                          </a:solidFill>
                        </a:rPr>
                        <a:t>102 schools supported by  LD RJ Adviser</a:t>
                      </a:r>
                      <a:endParaRPr lang="en-US" sz="500" b="0" dirty="0">
                        <a:solidFill>
                          <a:schemeClr val="tx1"/>
                        </a:solidFill>
                      </a:endParaRPr>
                    </a:p>
                  </a:txBody>
                  <a:tcPr>
                    <a:solidFill>
                      <a:srgbClr val="BFC6F7"/>
                    </a:solidFill>
                  </a:tcPr>
                </a:tc>
                <a:tc>
                  <a:txBody>
                    <a:bodyPr/>
                    <a:lstStyle/>
                    <a:p>
                      <a:pPr algn="l"/>
                      <a:r>
                        <a:rPr lang="en-US" sz="600" b="1" dirty="0">
                          <a:solidFill>
                            <a:schemeClr val="tx1"/>
                          </a:solidFill>
                        </a:rPr>
                        <a:t>COHORT 4</a:t>
                      </a:r>
                    </a:p>
                    <a:p>
                      <a:pPr algn="l"/>
                      <a:r>
                        <a:rPr lang="en-US" sz="600" b="1" dirty="0">
                          <a:solidFill>
                            <a:schemeClr val="tx1"/>
                          </a:solidFill>
                        </a:rPr>
                        <a:t>162schools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II/Tier III</a:t>
                      </a:r>
                    </a:p>
                    <a:p>
                      <a:pPr marL="57150" indent="-57150" algn="l">
                        <a:buFont typeface="Arial" panose="020B0604020202020204" pitchFamily="34" charset="0"/>
                        <a:buChar char="•"/>
                      </a:pPr>
                      <a:r>
                        <a:rPr lang="en-US" sz="500" b="0" baseline="0" dirty="0">
                          <a:solidFill>
                            <a:schemeClr val="tx1"/>
                          </a:solidFill>
                        </a:rPr>
                        <a:t>45 RJ Teacher Advisers – Identified schools</a:t>
                      </a:r>
                    </a:p>
                    <a:p>
                      <a:pPr marL="57150" indent="-57150" algn="l">
                        <a:buFont typeface="Arial" panose="020B0604020202020204" pitchFamily="34" charset="0"/>
                        <a:buChar char="•"/>
                      </a:pPr>
                      <a:r>
                        <a:rPr lang="en-US" sz="500" b="0" baseline="0" dirty="0">
                          <a:solidFill>
                            <a:schemeClr val="tx1"/>
                          </a:solidFill>
                        </a:rPr>
                        <a:t>Proposed 20 Additional RJ Teacher Adviser supports Demonstration schools</a:t>
                      </a:r>
                    </a:p>
                    <a:p>
                      <a:pPr marL="57150" indent="-57150" algn="l">
                        <a:buFont typeface="Arial" panose="020B0604020202020204" pitchFamily="34" charset="0"/>
                        <a:buChar char="•"/>
                      </a:pPr>
                      <a:r>
                        <a:rPr lang="en-US" sz="500" b="0" baseline="0" dirty="0">
                          <a:solidFill>
                            <a:schemeClr val="tx1"/>
                          </a:solidFill>
                        </a:rPr>
                        <a:t>97 schools supported by LD RJ Adviser</a:t>
                      </a:r>
                      <a:endParaRPr lang="en-US" sz="500" b="0" dirty="0">
                        <a:solidFill>
                          <a:schemeClr val="tx1"/>
                        </a:solidFill>
                      </a:endParaRPr>
                    </a:p>
                  </a:txBody>
                  <a:tcPr>
                    <a:solidFill>
                      <a:srgbClr val="BAF9FC"/>
                    </a:solidFill>
                  </a:tcPr>
                </a:tc>
                <a:extLst>
                  <a:ext uri="{0D108BD9-81ED-4DB2-BD59-A6C34878D82A}">
                    <a16:rowId xmlns:a16="http://schemas.microsoft.com/office/drawing/2014/main" xmlns="" val="10000"/>
                  </a:ext>
                </a:extLst>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3219410176"/>
              </p:ext>
            </p:extLst>
          </p:nvPr>
        </p:nvGraphicFramePr>
        <p:xfrm>
          <a:off x="6602965" y="1551942"/>
          <a:ext cx="2448960" cy="685800"/>
        </p:xfrm>
        <a:graphic>
          <a:graphicData uri="http://schemas.openxmlformats.org/drawingml/2006/table">
            <a:tbl>
              <a:tblPr firstRow="1" bandRow="1">
                <a:tableStyleId>{5C22544A-7EE6-4342-B048-85BDC9FD1C3A}</a:tableStyleId>
              </a:tblPr>
              <a:tblGrid>
                <a:gridCol w="977691">
                  <a:extLst>
                    <a:ext uri="{9D8B030D-6E8A-4147-A177-3AD203B41FA5}">
                      <a16:colId xmlns:a16="http://schemas.microsoft.com/office/drawing/2014/main" xmlns="" val="20000"/>
                    </a:ext>
                  </a:extLst>
                </a:gridCol>
                <a:gridCol w="1471269">
                  <a:extLst>
                    <a:ext uri="{9D8B030D-6E8A-4147-A177-3AD203B41FA5}">
                      <a16:colId xmlns:a16="http://schemas.microsoft.com/office/drawing/2014/main" xmlns="" val="20001"/>
                    </a:ext>
                  </a:extLst>
                </a:gridCol>
              </a:tblGrid>
              <a:tr h="576058">
                <a:tc>
                  <a:txBody>
                    <a:bodyPr/>
                    <a:lstStyle/>
                    <a:p>
                      <a:pPr algn="ctr"/>
                      <a:r>
                        <a:rPr lang="en-US" sz="600" b="0" dirty="0">
                          <a:solidFill>
                            <a:schemeClr val="tx1"/>
                          </a:solidFill>
                        </a:rPr>
                        <a:t>Completed RJ Trainings</a:t>
                      </a:r>
                    </a:p>
                    <a:p>
                      <a:pPr algn="ctr"/>
                      <a:endParaRPr lang="en-US" sz="600" b="0" dirty="0">
                        <a:solidFill>
                          <a:schemeClr val="tx1"/>
                        </a:solidFill>
                      </a:endParaRPr>
                    </a:p>
                    <a:p>
                      <a:pPr algn="ctr"/>
                      <a:r>
                        <a:rPr lang="en-US" sz="600" b="0" dirty="0">
                          <a:solidFill>
                            <a:schemeClr val="tx1"/>
                          </a:solidFill>
                        </a:rPr>
                        <a:t>COHORTS</a:t>
                      </a:r>
                      <a:r>
                        <a:rPr lang="en-US" sz="600" b="0" baseline="0" dirty="0">
                          <a:solidFill>
                            <a:schemeClr val="tx1"/>
                          </a:solidFill>
                        </a:rPr>
                        <a:t> 1, 2, 3, 4 &amp; 5</a:t>
                      </a:r>
                    </a:p>
                    <a:p>
                      <a:pPr algn="ctr"/>
                      <a:r>
                        <a:rPr lang="en-US" sz="1200" b="1" baseline="0" dirty="0">
                          <a:solidFill>
                            <a:schemeClr val="tx1"/>
                          </a:solidFill>
                        </a:rPr>
                        <a:t>798</a:t>
                      </a:r>
                      <a:r>
                        <a:rPr lang="en-US" sz="1100" b="1" baseline="0" dirty="0">
                          <a:solidFill>
                            <a:schemeClr val="tx1"/>
                          </a:solidFill>
                        </a:rPr>
                        <a:t> </a:t>
                      </a:r>
                      <a:r>
                        <a:rPr lang="en-US" sz="600" b="0" baseline="0" dirty="0">
                          <a:solidFill>
                            <a:schemeClr val="tx1"/>
                          </a:solidFill>
                        </a:rPr>
                        <a:t>schools</a:t>
                      </a: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5</a:t>
                      </a:r>
                    </a:p>
                    <a:p>
                      <a:pPr algn="l"/>
                      <a:r>
                        <a:rPr lang="en-US" sz="700" b="1" dirty="0">
                          <a:solidFill>
                            <a:schemeClr val="tx1"/>
                          </a:solidFill>
                        </a:rPr>
                        <a:t>142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II/Tier III</a:t>
                      </a:r>
                    </a:p>
                    <a:p>
                      <a:pPr marL="57150" indent="-57150" algn="l">
                        <a:buFont typeface="Arial" panose="020B0604020202020204" pitchFamily="34" charset="0"/>
                        <a:buChar char="•"/>
                      </a:pPr>
                      <a:r>
                        <a:rPr lang="en-US" sz="500" b="0" baseline="0" dirty="0">
                          <a:solidFill>
                            <a:schemeClr val="tx1"/>
                          </a:solidFill>
                        </a:rPr>
                        <a:t>65 RJ Teacher Advisers – Identified schools</a:t>
                      </a:r>
                    </a:p>
                    <a:p>
                      <a:pPr marL="57150" indent="-57150" algn="l">
                        <a:buFont typeface="Arial" panose="020B0604020202020204" pitchFamily="34" charset="0"/>
                        <a:buChar char="•"/>
                      </a:pPr>
                      <a:r>
                        <a:rPr lang="en-US" sz="500" b="0" baseline="0" dirty="0">
                          <a:solidFill>
                            <a:schemeClr val="tx1"/>
                          </a:solidFill>
                        </a:rPr>
                        <a:t>Proposed 20 Additional RJ Teacher Adviser supports selected schools</a:t>
                      </a:r>
                    </a:p>
                    <a:p>
                      <a:pPr marL="57150" indent="-57150" algn="l">
                        <a:buFont typeface="Arial" panose="020B0604020202020204" pitchFamily="34" charset="0"/>
                        <a:buChar char="•"/>
                      </a:pPr>
                      <a:r>
                        <a:rPr lang="en-US" sz="500" b="0" baseline="0" dirty="0">
                          <a:solidFill>
                            <a:schemeClr val="tx1"/>
                          </a:solidFill>
                        </a:rPr>
                        <a:t>57 schools supported by LD RJ Adviser</a:t>
                      </a:r>
                      <a:endParaRPr lang="en-US" sz="500" b="0" dirty="0">
                        <a:solidFill>
                          <a:schemeClr val="tx1"/>
                        </a:solidFill>
                      </a:endParaRPr>
                    </a:p>
                  </a:txBody>
                  <a:tcPr>
                    <a:solidFill>
                      <a:srgbClr val="BFC6F7"/>
                    </a:solidFill>
                  </a:tcPr>
                </a:tc>
                <a:extLst>
                  <a:ext uri="{0D108BD9-81ED-4DB2-BD59-A6C34878D82A}">
                    <a16:rowId xmlns:a16="http://schemas.microsoft.com/office/drawing/2014/main" xmlns="" val="10000"/>
                  </a:ext>
                </a:extLst>
              </a:tr>
            </a:tbl>
          </a:graphicData>
        </a:graphic>
      </p:graphicFrame>
      <p:sp>
        <p:nvSpPr>
          <p:cNvPr id="3" name="Rectangle 2"/>
          <p:cNvSpPr/>
          <p:nvPr/>
        </p:nvSpPr>
        <p:spPr>
          <a:xfrm>
            <a:off x="4324187" y="4083457"/>
            <a:ext cx="4994775" cy="84241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868600" y="262925"/>
            <a:ext cx="4074833" cy="553998"/>
          </a:xfrm>
          <a:prstGeom prst="rect">
            <a:avLst/>
          </a:prstGeom>
        </p:spPr>
        <p:txBody>
          <a:bodyPr wrap="none">
            <a:spAutoFit/>
          </a:bodyPr>
          <a:lstStyle/>
          <a:p>
            <a:r>
              <a:rPr lang="en-US" sz="3000" b="1" dirty="0">
                <a:latin typeface="+mj-lt"/>
              </a:rPr>
              <a:t>T</a:t>
            </a:r>
            <a:r>
              <a:rPr lang="en-US" sz="3000" b="1" dirty="0" smtClean="0"/>
              <a:t>he Program </a:t>
            </a:r>
            <a:r>
              <a:rPr lang="en-US" sz="3000" b="1" dirty="0" smtClean="0">
                <a:latin typeface="+mj-lt"/>
              </a:rPr>
              <a:t>Description</a:t>
            </a:r>
            <a:endParaRPr lang="en-US" sz="3000" dirty="0">
              <a:latin typeface="+mj-lt"/>
            </a:endParaRPr>
          </a:p>
        </p:txBody>
      </p:sp>
      <p:pic>
        <p:nvPicPr>
          <p:cNvPr id="39" name="Picture 119"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210646" y="5058500"/>
            <a:ext cx="139700" cy="144282"/>
          </a:xfrm>
          <a:prstGeom prst="rect">
            <a:avLst/>
          </a:prstGeom>
          <a:noFill/>
        </p:spPr>
      </p:pic>
      <p:pic>
        <p:nvPicPr>
          <p:cNvPr id="26" name="Picture 82" descr="http://images.clipartpanda.com/bus-20clip-20art-school-bus4.png"/>
          <p:cNvPicPr>
            <a:picLocks noChangeAspect="1" noChangeArrowheads="1"/>
          </p:cNvPicPr>
          <p:nvPr/>
        </p:nvPicPr>
        <p:blipFill>
          <a:blip r:embed="rId9"/>
          <a:srcRect/>
          <a:stretch>
            <a:fillRect/>
          </a:stretch>
        </p:blipFill>
        <p:spPr bwMode="auto">
          <a:xfrm>
            <a:off x="5414645" y="4428400"/>
            <a:ext cx="790151" cy="52599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0" name="TextBox 39"/>
          <p:cNvSpPr txBox="1"/>
          <p:nvPr/>
        </p:nvSpPr>
        <p:spPr>
          <a:xfrm>
            <a:off x="8610670" y="6592191"/>
            <a:ext cx="425996" cy="230832"/>
          </a:xfrm>
          <a:prstGeom prst="rect">
            <a:avLst/>
          </a:prstGeom>
          <a:noFill/>
        </p:spPr>
        <p:txBody>
          <a:bodyPr wrap="square" rtlCol="0">
            <a:spAutoFit/>
          </a:bodyPr>
          <a:lstStyle/>
          <a:p>
            <a:pPr algn="r"/>
            <a:r>
              <a:rPr lang="en-US" sz="900" dirty="0" smtClean="0"/>
              <a:t>4</a:t>
            </a:r>
            <a:endParaRPr lang="en-US" sz="900" dirty="0"/>
          </a:p>
        </p:txBody>
      </p:sp>
    </p:spTree>
    <p:extLst>
      <p:ext uri="{BB962C8B-B14F-4D97-AF65-F5344CB8AC3E}">
        <p14:creationId xmlns:p14="http://schemas.microsoft.com/office/powerpoint/2010/main" val="4074505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766522" y="1986611"/>
            <a:ext cx="3659509" cy="36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6</a:t>
            </a:fld>
            <a:endParaRPr lang="en-US" altLang="en-US" sz="1200" dirty="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a:t>Research Evidence </a:t>
            </a:r>
            <a:r>
              <a:rPr lang="en-US" sz="3000" b="1" dirty="0" smtClean="0"/>
              <a:t/>
            </a:r>
            <a:br>
              <a:rPr lang="en-US" sz="3000" b="1" dirty="0" smtClean="0"/>
            </a:br>
            <a:r>
              <a:rPr lang="en-US" sz="3000" b="1" dirty="0" smtClean="0"/>
              <a:t>Rationale </a:t>
            </a:r>
            <a:r>
              <a:rPr lang="en-US" sz="3000" b="1" dirty="0"/>
              <a:t>for the </a:t>
            </a:r>
            <a:r>
              <a:rPr lang="en-US" sz="3000" b="1" dirty="0" smtClean="0"/>
              <a:t>Program  </a:t>
            </a:r>
            <a:endParaRPr lang="en-US" sz="3000" b="1" dirty="0"/>
          </a:p>
        </p:txBody>
      </p:sp>
      <p:sp>
        <p:nvSpPr>
          <p:cNvPr id="2" name="TextBox 1"/>
          <p:cNvSpPr txBox="1"/>
          <p:nvPr/>
        </p:nvSpPr>
        <p:spPr>
          <a:xfrm>
            <a:off x="267763" y="1646478"/>
            <a:ext cx="8614611" cy="5324535"/>
          </a:xfrm>
          <a:prstGeom prst="rect">
            <a:avLst/>
          </a:prstGeom>
          <a:noFill/>
        </p:spPr>
        <p:txBody>
          <a:bodyPr wrap="square" rtlCol="0">
            <a:spAutoFit/>
          </a:bodyPr>
          <a:lstStyle/>
          <a:p>
            <a:pPr algn="just"/>
            <a:r>
              <a:rPr lang="en-US" sz="1700" dirty="0" smtClean="0"/>
              <a:t>The </a:t>
            </a:r>
            <a:r>
              <a:rPr lang="en-US" sz="1700" dirty="0"/>
              <a:t>District is committed to providing safe and healthy school environments that support all students in every aspect of their well-being. LAUSD students, staff and parents/guardians value fair and consistent guidelines for implementing and developing a culture of discipline based on positive behavior interventions and away from punitive approaches that infringe on instructional time</a:t>
            </a:r>
            <a:r>
              <a:rPr lang="en-US" sz="1700" dirty="0" smtClean="0"/>
              <a:t>.</a:t>
            </a:r>
          </a:p>
          <a:p>
            <a:pPr algn="just"/>
            <a:endParaRPr lang="en-US" sz="1700" dirty="0"/>
          </a:p>
          <a:p>
            <a:pPr algn="just"/>
            <a:r>
              <a:rPr lang="en-US" sz="1700" dirty="0" smtClean="0"/>
              <a:t>Restorative </a:t>
            </a:r>
            <a:r>
              <a:rPr lang="en-US" sz="1700" dirty="0"/>
              <a:t>Justice practices have become part of the culture and climate of the Los Angeles Unified School District.  These practices are promoted by the state of California and U.S. Federal Government.  The Federal Government has issued guidelines that explicitly recommend Restorative practices as an alternative to harmful, </a:t>
            </a:r>
            <a:r>
              <a:rPr lang="en-US" sz="1700" dirty="0" smtClean="0"/>
              <a:t>racially-bi­ased </a:t>
            </a:r>
            <a:r>
              <a:rPr lang="en-US" sz="1700" dirty="0"/>
              <a:t>zero-tolerance policies.  </a:t>
            </a:r>
            <a:endParaRPr lang="en-US" sz="1700" dirty="0" smtClean="0"/>
          </a:p>
          <a:p>
            <a:pPr algn="just"/>
            <a:endParaRPr lang="en-US" sz="1700" dirty="0"/>
          </a:p>
          <a:p>
            <a:pPr algn="just"/>
            <a:r>
              <a:rPr lang="en-US" sz="1700" dirty="0" smtClean="0"/>
              <a:t>The </a:t>
            </a:r>
            <a:r>
              <a:rPr lang="en-US" sz="1700" dirty="0"/>
              <a:t>WestEd Research and Evaluation </a:t>
            </a:r>
            <a:r>
              <a:rPr lang="en-US" sz="1700" dirty="0" smtClean="0"/>
              <a:t>(WestEd.org) team </a:t>
            </a:r>
            <a:r>
              <a:rPr lang="en-US" sz="1700" dirty="0"/>
              <a:t>interviewed a focus group of 15 experts and 38 practitioners of RJ at school sites.  The results of the interviews indicated that school communities must understand the school climate and the source of issues that a school has to contend with before implementing RJ.  Effective implementation requires that all school community members should undergo an initial RJ introduction and have an opportunity to familiarize themselves through practice.  </a:t>
            </a:r>
            <a:r>
              <a:rPr lang="en-US" sz="1700" dirty="0" smtClean="0"/>
              <a:t>It t </a:t>
            </a:r>
            <a:r>
              <a:rPr lang="en-US" sz="1700" dirty="0"/>
              <a:t>is important that schools </a:t>
            </a:r>
            <a:r>
              <a:rPr lang="en-US" sz="1700" i="1" dirty="0"/>
              <a:t>receive training</a:t>
            </a:r>
            <a:r>
              <a:rPr lang="en-US" sz="1700" dirty="0"/>
              <a:t>, have a </a:t>
            </a:r>
            <a:r>
              <a:rPr lang="en-US" sz="1700" i="1" dirty="0"/>
              <a:t>common training curriculum</a:t>
            </a:r>
            <a:r>
              <a:rPr lang="en-US" sz="1700" dirty="0"/>
              <a:t>, </a:t>
            </a:r>
            <a:r>
              <a:rPr lang="en-US" sz="1700" i="1" dirty="0"/>
              <a:t>tools to measure the outcomes and impact</a:t>
            </a:r>
            <a:r>
              <a:rPr lang="en-US" sz="1700" dirty="0"/>
              <a:t>, and </a:t>
            </a:r>
            <a:r>
              <a:rPr lang="en-US" sz="1700" i="1" dirty="0"/>
              <a:t>strong leadership endorsing and advocating for change in a school’s approach to discipline</a:t>
            </a:r>
            <a:r>
              <a:rPr lang="en-US" sz="1700" dirty="0"/>
              <a:t>.  </a:t>
            </a:r>
          </a:p>
          <a:p>
            <a:pPr algn="just"/>
            <a:r>
              <a:rPr lang="en-US" sz="1700" dirty="0"/>
              <a:t>		</a:t>
            </a:r>
            <a:endParaRPr lang="en-US" sz="1700" dirty="0">
              <a:solidFill>
                <a:srgbClr val="C00000"/>
              </a:solidFill>
            </a:endParaRPr>
          </a:p>
        </p:txBody>
      </p:sp>
      <p:sp>
        <p:nvSpPr>
          <p:cNvPr id="10" name="TextBox 9"/>
          <p:cNvSpPr txBox="1"/>
          <p:nvPr/>
        </p:nvSpPr>
        <p:spPr>
          <a:xfrm>
            <a:off x="8593052" y="6534828"/>
            <a:ext cx="425996" cy="230832"/>
          </a:xfrm>
          <a:prstGeom prst="rect">
            <a:avLst/>
          </a:prstGeom>
          <a:noFill/>
        </p:spPr>
        <p:txBody>
          <a:bodyPr wrap="square" rtlCol="0">
            <a:spAutoFit/>
          </a:bodyPr>
          <a:lstStyle/>
          <a:p>
            <a:pPr algn="r"/>
            <a:r>
              <a:rPr lang="en-US" sz="900" dirty="0" smtClean="0"/>
              <a:t>5</a:t>
            </a:r>
            <a:endParaRPr lang="en-US" sz="900" dirty="0"/>
          </a:p>
        </p:txBody>
      </p:sp>
    </p:spTree>
    <p:extLst>
      <p:ext uri="{BB962C8B-B14F-4D97-AF65-F5344CB8AC3E}">
        <p14:creationId xmlns:p14="http://schemas.microsoft.com/office/powerpoint/2010/main" val="3115863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2647" y="0"/>
            <a:ext cx="8386209" cy="1219200"/>
          </a:xfrm>
        </p:spPr>
        <p:txBody>
          <a:bodyPr>
            <a:normAutofit/>
          </a:bodyPr>
          <a:lstStyle/>
          <a:p>
            <a:pPr algn="ctr"/>
            <a:r>
              <a:rPr lang="en-US" sz="3000" b="1" dirty="0"/>
              <a:t>Research Evidence </a:t>
            </a:r>
            <a:r>
              <a:rPr lang="en-US" sz="3000" b="1" dirty="0" smtClean="0"/>
              <a:t/>
            </a:r>
            <a:br>
              <a:rPr lang="en-US" sz="3000" b="1" dirty="0" smtClean="0"/>
            </a:br>
            <a:r>
              <a:rPr lang="en-US" sz="3000" b="1" dirty="0" smtClean="0"/>
              <a:t>Rationale </a:t>
            </a:r>
            <a:r>
              <a:rPr lang="en-US" sz="3000" b="1" dirty="0"/>
              <a:t>for </a:t>
            </a:r>
            <a:r>
              <a:rPr lang="en-US" sz="3000" b="1" dirty="0" smtClean="0"/>
              <a:t>the Program  </a:t>
            </a:r>
            <a:endParaRPr lang="en-US" sz="3000" dirty="0"/>
          </a:p>
        </p:txBody>
      </p:sp>
      <p:sp>
        <p:nvSpPr>
          <p:cNvPr id="3" name="Content Placeholder 2"/>
          <p:cNvSpPr>
            <a:spLocks noGrp="1"/>
          </p:cNvSpPr>
          <p:nvPr>
            <p:ph sz="quarter" idx="1"/>
          </p:nvPr>
        </p:nvSpPr>
        <p:spPr>
          <a:xfrm>
            <a:off x="213602" y="1782679"/>
            <a:ext cx="5140452" cy="4495800"/>
          </a:xfrm>
        </p:spPr>
        <p:txBody>
          <a:bodyPr>
            <a:normAutofit/>
          </a:bodyPr>
          <a:lstStyle/>
          <a:p>
            <a:pPr marL="0" indent="0" algn="just">
              <a:buNone/>
            </a:pPr>
            <a:r>
              <a:rPr lang="en-US" sz="1600" dirty="0" smtClean="0">
                <a:latin typeface="Calibri" panose="020F0502020204030204" pitchFamily="34" charset="0"/>
              </a:rPr>
              <a:t>The </a:t>
            </a:r>
            <a:r>
              <a:rPr lang="en-US" sz="1600" dirty="0">
                <a:latin typeface="Calibri" panose="020F0502020204030204" pitchFamily="34" charset="0"/>
              </a:rPr>
              <a:t>experts interviewed </a:t>
            </a:r>
            <a:r>
              <a:rPr lang="en-US" sz="1600" dirty="0" smtClean="0">
                <a:latin typeface="Calibri" panose="020F0502020204030204" pitchFamily="34" charset="0"/>
              </a:rPr>
              <a:t>by WestEd also </a:t>
            </a:r>
            <a:r>
              <a:rPr lang="en-US" sz="1600" dirty="0">
                <a:latin typeface="Calibri" panose="020F0502020204030204" pitchFamily="34" charset="0"/>
              </a:rPr>
              <a:t>stated that successful implementation requires a school principal who is committed to RJ and also to creating  a restorative environment. 	</a:t>
            </a:r>
            <a:endParaRPr lang="en-US" sz="1600" dirty="0" smtClean="0">
              <a:latin typeface="Calibri" panose="020F0502020204030204" pitchFamily="34" charset="0"/>
            </a:endParaRPr>
          </a:p>
          <a:p>
            <a:pPr marL="0" indent="0" algn="just">
              <a:buNone/>
            </a:pPr>
            <a:r>
              <a:rPr lang="en-US" sz="1600" dirty="0" smtClean="0">
                <a:latin typeface="Calibri" panose="020F0502020204030204" pitchFamily="34" charset="0"/>
              </a:rPr>
              <a:t>Currently </a:t>
            </a:r>
            <a:r>
              <a:rPr lang="en-US" sz="1600" dirty="0">
                <a:latin typeface="Calibri" panose="020F0502020204030204" pitchFamily="34" charset="0"/>
              </a:rPr>
              <a:t>John Hopkins University, Diplomas Now, the </a:t>
            </a:r>
            <a:r>
              <a:rPr lang="en-US" sz="1600" dirty="0" smtClean="0">
                <a:latin typeface="Calibri" panose="020F0502020204030204" pitchFamily="34" charset="0"/>
              </a:rPr>
              <a:t>RAND Corporation, and the </a:t>
            </a:r>
            <a:r>
              <a:rPr lang="en-US" sz="1600" dirty="0">
                <a:latin typeface="Calibri" panose="020F0502020204030204" pitchFamily="34" charset="0"/>
              </a:rPr>
              <a:t>U.S. Department of Justice are conducting research projects to measure the level of RJ implementation in schools and the impact on the school climates.  	</a:t>
            </a:r>
            <a:endParaRPr lang="en-US" sz="1600" dirty="0" smtClean="0">
              <a:latin typeface="Calibri" panose="020F0502020204030204" pitchFamily="34" charset="0"/>
            </a:endParaRPr>
          </a:p>
          <a:p>
            <a:pPr marL="0" indent="0" algn="just">
              <a:buNone/>
            </a:pPr>
            <a:r>
              <a:rPr lang="en-US" sz="1600" dirty="0" smtClean="0">
                <a:latin typeface="Calibri" panose="020F0502020204030204" pitchFamily="34" charset="0"/>
              </a:rPr>
              <a:t>As </a:t>
            </a:r>
            <a:r>
              <a:rPr lang="en-US" sz="1600" dirty="0">
                <a:latin typeface="Calibri" panose="020F0502020204030204" pitchFamily="34" charset="0"/>
              </a:rPr>
              <a:t>an essential part of our commitment, the District continues to invest in providing training and resources to schools. The Discipline Foundation Policy is the foundation of the </a:t>
            </a:r>
            <a:r>
              <a:rPr lang="en-US" sz="1600" dirty="0" smtClean="0">
                <a:latin typeface="Calibri" panose="020F0502020204030204" pitchFamily="34" charset="0"/>
              </a:rPr>
              <a:t>District’s </a:t>
            </a:r>
            <a:r>
              <a:rPr lang="en-US" sz="1600" dirty="0">
                <a:latin typeface="Calibri" panose="020F0502020204030204" pitchFamily="34" charset="0"/>
              </a:rPr>
              <a:t>approach and provides a framework </a:t>
            </a:r>
            <a:r>
              <a:rPr lang="en-US" sz="1600" dirty="0" smtClean="0">
                <a:latin typeface="Calibri" panose="020F0502020204030204" pitchFamily="34" charset="0"/>
              </a:rPr>
              <a:t>to </a:t>
            </a:r>
            <a:r>
              <a:rPr lang="en-US" sz="1600" dirty="0">
                <a:latin typeface="Calibri" panose="020F0502020204030204" pitchFamily="34" charset="0"/>
              </a:rPr>
              <a:t>support  positive student behavior in schools.  </a:t>
            </a:r>
          </a:p>
        </p:txBody>
      </p:sp>
      <p:sp>
        <p:nvSpPr>
          <p:cNvPr id="5" name="Rectangle 4"/>
          <p:cNvSpPr/>
          <p:nvPr/>
        </p:nvSpPr>
        <p:spPr>
          <a:xfrm>
            <a:off x="6924675" y="133350"/>
            <a:ext cx="2074181"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149" y="155153"/>
            <a:ext cx="998538" cy="1001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687" y="1853197"/>
            <a:ext cx="3048000" cy="4064000"/>
          </a:xfrm>
          <a:prstGeom prst="rect">
            <a:avLst/>
          </a:prstGeom>
        </p:spPr>
      </p:pic>
      <p:sp>
        <p:nvSpPr>
          <p:cNvPr id="7" name="TextBox 6"/>
          <p:cNvSpPr txBox="1"/>
          <p:nvPr/>
        </p:nvSpPr>
        <p:spPr>
          <a:xfrm>
            <a:off x="8593052" y="6534828"/>
            <a:ext cx="425996" cy="230832"/>
          </a:xfrm>
          <a:prstGeom prst="rect">
            <a:avLst/>
          </a:prstGeom>
          <a:noFill/>
        </p:spPr>
        <p:txBody>
          <a:bodyPr wrap="square" rtlCol="0">
            <a:spAutoFit/>
          </a:bodyPr>
          <a:lstStyle/>
          <a:p>
            <a:pPr algn="r"/>
            <a:r>
              <a:rPr lang="en-US" sz="900" dirty="0" smtClean="0"/>
              <a:t>6</a:t>
            </a:r>
            <a:endParaRPr lang="en-US" sz="900" dirty="0"/>
          </a:p>
        </p:txBody>
      </p:sp>
    </p:spTree>
    <p:extLst>
      <p:ext uri="{BB962C8B-B14F-4D97-AF65-F5344CB8AC3E}">
        <p14:creationId xmlns:p14="http://schemas.microsoft.com/office/powerpoint/2010/main" val="382103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8</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Rationale for the Program </a:t>
            </a:r>
            <a:endParaRPr lang="en-US" sz="3000" b="1" dirty="0"/>
          </a:p>
        </p:txBody>
      </p:sp>
      <p:sp>
        <p:nvSpPr>
          <p:cNvPr id="7" name="Rectangle 6"/>
          <p:cNvSpPr/>
          <p:nvPr/>
        </p:nvSpPr>
        <p:spPr>
          <a:xfrm>
            <a:off x="253165" y="1620642"/>
            <a:ext cx="8600090" cy="1655838"/>
          </a:xfrm>
          <a:prstGeom prst="rect">
            <a:avLst/>
          </a:prstGeom>
        </p:spPr>
        <p:txBody>
          <a:bodyPr wrap="square">
            <a:spAutoFit/>
          </a:bodyPr>
          <a:lstStyle/>
          <a:p>
            <a:r>
              <a:rPr lang="en-US" sz="1400" b="1" dirty="0">
                <a:solidFill>
                  <a:schemeClr val="accent1">
                    <a:lumMod val="75000"/>
                  </a:schemeClr>
                </a:solidFill>
                <a:latin typeface="+mn-lt"/>
              </a:rPr>
              <a:t>In response the Office for Civil Rights </a:t>
            </a:r>
            <a:r>
              <a:rPr lang="en-US" sz="1400" b="1" dirty="0" smtClean="0">
                <a:solidFill>
                  <a:schemeClr val="accent1">
                    <a:lumMod val="75000"/>
                  </a:schemeClr>
                </a:solidFill>
                <a:latin typeface="+mn-lt"/>
              </a:rPr>
              <a:t>Agreement to Resolve and in alignment with AB </a:t>
            </a:r>
            <a:r>
              <a:rPr lang="en-US" sz="1400" b="1" dirty="0">
                <a:solidFill>
                  <a:schemeClr val="accent1">
                    <a:lumMod val="75000"/>
                  </a:schemeClr>
                </a:solidFill>
                <a:latin typeface="+mn-lt"/>
              </a:rPr>
              <a:t>1729 and LAUSD Board Resolution - 2013 School Discipline Policy and School Climate Bill of Rights, </a:t>
            </a:r>
            <a:r>
              <a:rPr lang="en-US" sz="1400" b="1" dirty="0" smtClean="0">
                <a:solidFill>
                  <a:schemeClr val="accent1">
                    <a:lumMod val="75000"/>
                  </a:schemeClr>
                </a:solidFill>
                <a:latin typeface="+mn-lt"/>
              </a:rPr>
              <a:t>the Division of District Operations continues to focus on:</a:t>
            </a:r>
          </a:p>
          <a:p>
            <a:endParaRPr lang="en-US" sz="500" b="1" dirty="0">
              <a:solidFill>
                <a:schemeClr val="accent1">
                  <a:lumMod val="75000"/>
                </a:schemeClr>
              </a:solidFill>
              <a:latin typeface="+mn-lt"/>
            </a:endParaRPr>
          </a:p>
          <a:p>
            <a:pPr marL="457200" lvl="0" indent="-223838">
              <a:lnSpc>
                <a:spcPct val="130000"/>
              </a:lnSpc>
              <a:buFont typeface="Arial" pitchFamily="34" charset="0"/>
              <a:buChar char="•"/>
            </a:pPr>
            <a:r>
              <a:rPr lang="en-US" sz="1400" b="1" dirty="0" smtClean="0">
                <a:solidFill>
                  <a:schemeClr val="accent1">
                    <a:lumMod val="75000"/>
                  </a:schemeClr>
                </a:solidFill>
                <a:latin typeface="+mn-lt"/>
              </a:rPr>
              <a:t>Other means of correction and alternatives to suspension strategies to eliminate the disproportionality in discipline imposed on African American students. </a:t>
            </a:r>
            <a:endParaRPr lang="en-US" sz="1400" b="1" dirty="0">
              <a:solidFill>
                <a:schemeClr val="accent1">
                  <a:lumMod val="75000"/>
                </a:schemeClr>
              </a:solidFill>
              <a:latin typeface="+mn-lt"/>
            </a:endParaRPr>
          </a:p>
          <a:p>
            <a:pPr marL="457200" lvl="0" indent="-223838">
              <a:lnSpc>
                <a:spcPct val="130000"/>
              </a:lnSpc>
              <a:buFont typeface="Arial" pitchFamily="34" charset="0"/>
              <a:buChar char="•"/>
            </a:pPr>
            <a:r>
              <a:rPr lang="en-US" sz="1400" b="1" dirty="0">
                <a:solidFill>
                  <a:schemeClr val="accent1">
                    <a:lumMod val="75000"/>
                  </a:schemeClr>
                </a:solidFill>
                <a:latin typeface="+mn-lt"/>
              </a:rPr>
              <a:t>Cultivating an environment of positive behavior </a:t>
            </a:r>
            <a:r>
              <a:rPr lang="en-US" sz="1400" b="1" dirty="0" smtClean="0">
                <a:solidFill>
                  <a:schemeClr val="accent1">
                    <a:lumMod val="75000"/>
                  </a:schemeClr>
                </a:solidFill>
                <a:latin typeface="+mn-lt"/>
              </a:rPr>
              <a:t>intervention and supports</a:t>
            </a:r>
            <a:endParaRPr lang="en-US" sz="1400" b="1" dirty="0">
              <a:solidFill>
                <a:schemeClr val="accent1">
                  <a:lumMod val="75000"/>
                </a:schemeClr>
              </a:solidFill>
              <a:latin typeface="+mn-lt"/>
            </a:endParaRPr>
          </a:p>
        </p:txBody>
      </p:sp>
      <p:sp>
        <p:nvSpPr>
          <p:cNvPr id="10" name="Rectangle 9"/>
          <p:cNvSpPr/>
          <p:nvPr/>
        </p:nvSpPr>
        <p:spPr>
          <a:xfrm>
            <a:off x="253164" y="3476864"/>
            <a:ext cx="4108704" cy="49682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55272" y="3525221"/>
            <a:ext cx="3904488" cy="400110"/>
          </a:xfrm>
          <a:prstGeom prst="rect">
            <a:avLst/>
          </a:prstGeom>
          <a:noFill/>
        </p:spPr>
        <p:txBody>
          <a:bodyPr wrap="square" rtlCol="0">
            <a:spAutoFit/>
          </a:bodyPr>
          <a:lstStyle/>
          <a:p>
            <a:r>
              <a:rPr lang="en-US" sz="2000" dirty="0" smtClean="0">
                <a:solidFill>
                  <a:schemeClr val="bg1"/>
                </a:solidFill>
              </a:rPr>
              <a:t>DISCIPLINE FOUNDATION POLICY</a:t>
            </a:r>
            <a:endParaRPr lang="en-US" sz="2000" dirty="0">
              <a:solidFill>
                <a:schemeClr val="bg1"/>
              </a:solidFill>
            </a:endParaRPr>
          </a:p>
        </p:txBody>
      </p:sp>
      <p:sp>
        <p:nvSpPr>
          <p:cNvPr id="12" name="TextBox 11"/>
          <p:cNvSpPr txBox="1"/>
          <p:nvPr/>
        </p:nvSpPr>
        <p:spPr>
          <a:xfrm>
            <a:off x="4488407" y="3478518"/>
            <a:ext cx="4519324" cy="461665"/>
          </a:xfrm>
          <a:prstGeom prst="rect">
            <a:avLst/>
          </a:prstGeom>
          <a:noFill/>
          <a:ln w="19050">
            <a:solidFill>
              <a:srgbClr val="88ADBE"/>
            </a:solidFill>
          </a:ln>
        </p:spPr>
        <p:txBody>
          <a:bodyPr wrap="square" rtlCol="0">
            <a:spAutoFit/>
          </a:bodyPr>
          <a:lstStyle/>
          <a:p>
            <a:pPr marL="173038" indent="-173038">
              <a:buFont typeface="Arial" panose="020B0604020202020204" pitchFamily="34" charset="0"/>
              <a:buChar char="•"/>
            </a:pPr>
            <a:r>
              <a:rPr lang="en-US" sz="2400" b="1" dirty="0" smtClean="0">
                <a:solidFill>
                  <a:schemeClr val="accent1">
                    <a:lumMod val="75000"/>
                  </a:schemeClr>
                </a:solidFill>
              </a:rPr>
              <a:t>Restorative Justice</a:t>
            </a:r>
            <a:endParaRPr lang="en-US" sz="2400" b="1" dirty="0">
              <a:solidFill>
                <a:schemeClr val="accent1">
                  <a:lumMod val="75000"/>
                </a:schemeClr>
              </a:solidFill>
            </a:endParaRPr>
          </a:p>
        </p:txBody>
      </p:sp>
      <p:sp>
        <p:nvSpPr>
          <p:cNvPr id="13" name="Rectangle 8"/>
          <p:cNvSpPr>
            <a:spLocks noChangeArrowheads="1"/>
          </p:cNvSpPr>
          <p:nvPr/>
        </p:nvSpPr>
        <p:spPr bwMode="auto">
          <a:xfrm>
            <a:off x="231738" y="4066021"/>
            <a:ext cx="4151557" cy="3108543"/>
          </a:xfrm>
          <a:prstGeom prst="rect">
            <a:avLst/>
          </a:prstGeom>
          <a:noFill/>
          <a:ln w="9525">
            <a:noFill/>
            <a:miter lim="800000"/>
            <a:headEnd/>
            <a:tailEnd/>
          </a:ln>
        </p:spPr>
        <p:txBody>
          <a:bodyPr wrap="square">
            <a:spAutoFit/>
          </a:bodyPr>
          <a:lstStyle/>
          <a:p>
            <a:r>
              <a:rPr lang="en-US" sz="1400" dirty="0" smtClean="0"/>
              <a:t>In </a:t>
            </a:r>
            <a:r>
              <a:rPr lang="en-US" sz="1400" dirty="0"/>
              <a:t>order to support student’s positive behavior, all schools are responsible for adopting, implementing, and maintaining Tier I </a:t>
            </a:r>
            <a:r>
              <a:rPr lang="en-US" sz="1400" dirty="0" smtClean="0"/>
              <a:t>supports aligned </a:t>
            </a:r>
            <a:r>
              <a:rPr lang="en-US" sz="1400" dirty="0"/>
              <a:t>with the District’s </a:t>
            </a:r>
            <a:r>
              <a:rPr lang="en-US" sz="1400" u="sng" dirty="0"/>
              <a:t>Discipline Foundation Policy</a:t>
            </a:r>
            <a:r>
              <a:rPr lang="en-US" sz="1400" dirty="0"/>
              <a:t>: School-Wide Positive Behavior Intervention Support and the School Climate Bill of Rights.  School-Wide Positive Behavior Intervention and Support (SWPBIS) is a research-based, highly-effective approach to creating, teaching, and reinforcing students’ social, emotional, and academic learning skills that improve and sustain academic achievement as well as the mental and emotional well-being of all students.  </a:t>
            </a:r>
          </a:p>
          <a:p>
            <a:r>
              <a:rPr lang="en-US" sz="1400" dirty="0"/>
              <a:t> </a:t>
            </a:r>
          </a:p>
          <a:p>
            <a:pPr algn="just"/>
            <a:endParaRPr lang="en-US" sz="1400" dirty="0">
              <a:solidFill>
                <a:schemeClr val="accent1">
                  <a:lumMod val="50000"/>
                </a:schemeClr>
              </a:solidFill>
            </a:endParaRPr>
          </a:p>
        </p:txBody>
      </p:sp>
      <p:sp>
        <p:nvSpPr>
          <p:cNvPr id="14" name="Rectangle 13"/>
          <p:cNvSpPr/>
          <p:nvPr/>
        </p:nvSpPr>
        <p:spPr>
          <a:xfrm>
            <a:off x="4479669" y="4126155"/>
            <a:ext cx="4528062" cy="2613023"/>
          </a:xfrm>
          <a:prstGeom prst="rect">
            <a:avLst/>
          </a:prstGeom>
          <a:solidFill>
            <a:schemeClr val="accent1">
              <a:lumMod val="75000"/>
            </a:schemeClr>
          </a:solidFill>
        </p:spPr>
        <p:txBody>
          <a:bodyPr wrap="square">
            <a:spAutoFit/>
          </a:bodyPr>
          <a:lstStyle/>
          <a:p>
            <a:pPr algn="just"/>
            <a:r>
              <a:rPr lang="en-US" sz="1260" dirty="0" smtClean="0">
                <a:solidFill>
                  <a:schemeClr val="bg1"/>
                </a:solidFill>
                <a:latin typeface="+mj-lt"/>
              </a:rPr>
              <a:t>Restorative </a:t>
            </a:r>
            <a:r>
              <a:rPr lang="en-US" sz="1260" dirty="0">
                <a:solidFill>
                  <a:schemeClr val="bg1"/>
                </a:solidFill>
                <a:latin typeface="+mj-lt"/>
              </a:rPr>
              <a:t>Justice is a philosophy and an approach to discipline that moves away from </a:t>
            </a:r>
            <a:r>
              <a:rPr lang="en-US" sz="1260" dirty="0" smtClean="0">
                <a:solidFill>
                  <a:schemeClr val="bg1"/>
                </a:solidFill>
                <a:latin typeface="+mj-lt"/>
              </a:rPr>
              <a:t>traditional discipline </a:t>
            </a:r>
            <a:r>
              <a:rPr lang="en-US" sz="1260" dirty="0">
                <a:solidFill>
                  <a:schemeClr val="bg1"/>
                </a:solidFill>
                <a:latin typeface="+mj-lt"/>
              </a:rPr>
              <a:t>toward restoring a sense of harmony and wellbeing for all those affected by a hurtful </a:t>
            </a:r>
            <a:r>
              <a:rPr lang="en-US" sz="1260" dirty="0" smtClean="0">
                <a:solidFill>
                  <a:schemeClr val="bg1"/>
                </a:solidFill>
                <a:latin typeface="+mj-lt"/>
              </a:rPr>
              <a:t>act.</a:t>
            </a:r>
          </a:p>
          <a:p>
            <a:pPr marL="171450" lvl="1" indent="-171450" algn="just">
              <a:buFont typeface="Arial" panose="020B0604020202020204" pitchFamily="34" charset="0"/>
              <a:buChar char="•"/>
            </a:pPr>
            <a:r>
              <a:rPr lang="en-US" sz="1260" dirty="0" smtClean="0">
                <a:solidFill>
                  <a:schemeClr val="bg1"/>
                </a:solidFill>
                <a:latin typeface="+mj-lt"/>
              </a:rPr>
              <a:t>Tier </a:t>
            </a:r>
            <a:r>
              <a:rPr lang="en-US" sz="1260" dirty="0">
                <a:solidFill>
                  <a:schemeClr val="bg1"/>
                </a:solidFill>
                <a:latin typeface="+mj-lt"/>
              </a:rPr>
              <a:t>I focuses on relationships through the practice of community building circles, facilitated by </a:t>
            </a:r>
            <a:r>
              <a:rPr lang="en-US" sz="1260" dirty="0" smtClean="0">
                <a:solidFill>
                  <a:schemeClr val="bg1"/>
                </a:solidFill>
                <a:latin typeface="+mj-lt"/>
              </a:rPr>
              <a:t>trained </a:t>
            </a:r>
            <a:r>
              <a:rPr lang="en-US" sz="1260" dirty="0">
                <a:solidFill>
                  <a:schemeClr val="bg1"/>
                </a:solidFill>
                <a:latin typeface="+mj-lt"/>
              </a:rPr>
              <a:t>staff members.</a:t>
            </a:r>
          </a:p>
          <a:p>
            <a:pPr marL="171450" lvl="1" indent="-171450" algn="just">
              <a:buFont typeface="Arial" panose="020B0604020202020204" pitchFamily="34" charset="0"/>
              <a:buChar char="•"/>
            </a:pPr>
            <a:r>
              <a:rPr lang="en-US" sz="1260" dirty="0" smtClean="0">
                <a:solidFill>
                  <a:schemeClr val="bg1"/>
                </a:solidFill>
                <a:latin typeface="+mj-lt"/>
              </a:rPr>
              <a:t>Tier </a:t>
            </a:r>
            <a:r>
              <a:rPr lang="en-US" sz="1260" dirty="0">
                <a:solidFill>
                  <a:schemeClr val="bg1"/>
                </a:solidFill>
                <a:latin typeface="+mj-lt"/>
              </a:rPr>
              <a:t>II focuses on </a:t>
            </a:r>
            <a:r>
              <a:rPr lang="en-US" sz="1260" dirty="0" smtClean="0">
                <a:solidFill>
                  <a:schemeClr val="bg1"/>
                </a:solidFill>
                <a:latin typeface="+mj-lt"/>
              </a:rPr>
              <a:t>repairing </a:t>
            </a:r>
            <a:r>
              <a:rPr lang="en-US" sz="1260" dirty="0">
                <a:solidFill>
                  <a:schemeClr val="bg1"/>
                </a:solidFill>
                <a:latin typeface="+mj-lt"/>
              </a:rPr>
              <a:t>harm, accountability, and making things as right as possible, through the implementation of harm circles facilitated by the Restorative Justice Teacher Adviser and trained support staff members.</a:t>
            </a:r>
          </a:p>
          <a:p>
            <a:pPr marL="171450" lvl="1" indent="-171450" algn="just">
              <a:buFont typeface="Arial" panose="020B0604020202020204" pitchFamily="34" charset="0"/>
              <a:buChar char="•"/>
            </a:pPr>
            <a:r>
              <a:rPr lang="en-US" sz="1260" dirty="0">
                <a:solidFill>
                  <a:schemeClr val="bg1"/>
                </a:solidFill>
                <a:latin typeface="+mj-lt"/>
              </a:rPr>
              <a:t>Tier III focuses on re-integrating students to the school setting after suspensions or other absences, facilitated </a:t>
            </a:r>
            <a:r>
              <a:rPr lang="en-US" sz="1260" dirty="0" smtClean="0">
                <a:solidFill>
                  <a:schemeClr val="bg1"/>
                </a:solidFill>
                <a:latin typeface="+mj-lt"/>
              </a:rPr>
              <a:t>by </a:t>
            </a:r>
            <a:r>
              <a:rPr lang="en-US" sz="1260" dirty="0">
                <a:solidFill>
                  <a:schemeClr val="bg1"/>
                </a:solidFill>
                <a:latin typeface="+mj-lt"/>
              </a:rPr>
              <a:t>the Restorative </a:t>
            </a:r>
            <a:r>
              <a:rPr lang="en-US" sz="1260" dirty="0" smtClean="0">
                <a:solidFill>
                  <a:schemeClr val="bg1"/>
                </a:solidFill>
                <a:latin typeface="+mj-lt"/>
              </a:rPr>
              <a:t>Justice </a:t>
            </a:r>
            <a:r>
              <a:rPr lang="en-US" sz="1260" dirty="0">
                <a:solidFill>
                  <a:schemeClr val="bg1"/>
                </a:solidFill>
                <a:latin typeface="+mj-lt"/>
              </a:rPr>
              <a:t>Teacher Adviser </a:t>
            </a:r>
            <a:r>
              <a:rPr lang="en-US" sz="1260" dirty="0" smtClean="0">
                <a:solidFill>
                  <a:schemeClr val="bg1"/>
                </a:solidFill>
                <a:latin typeface="+mj-lt"/>
              </a:rPr>
              <a:t>and </a:t>
            </a:r>
            <a:r>
              <a:rPr lang="en-US" sz="1260" dirty="0">
                <a:solidFill>
                  <a:schemeClr val="bg1"/>
                </a:solidFill>
                <a:latin typeface="+mj-lt"/>
              </a:rPr>
              <a:t>trained support </a:t>
            </a:r>
            <a:r>
              <a:rPr lang="en-US" sz="1260" dirty="0" smtClean="0">
                <a:solidFill>
                  <a:schemeClr val="bg1"/>
                </a:solidFill>
                <a:latin typeface="+mj-lt"/>
              </a:rPr>
              <a:t>staff </a:t>
            </a:r>
            <a:r>
              <a:rPr lang="en-US" sz="1260" dirty="0">
                <a:solidFill>
                  <a:schemeClr val="bg1"/>
                </a:solidFill>
                <a:latin typeface="+mj-lt"/>
              </a:rPr>
              <a:t>members</a:t>
            </a:r>
            <a:r>
              <a:rPr lang="en-US" sz="1260" dirty="0" smtClean="0">
                <a:solidFill>
                  <a:schemeClr val="bg1"/>
                </a:solidFill>
                <a:latin typeface="+mj-lt"/>
              </a:rPr>
              <a:t>.</a:t>
            </a:r>
          </a:p>
        </p:txBody>
      </p:sp>
      <p:sp>
        <p:nvSpPr>
          <p:cNvPr id="15" name="TextBox 14"/>
          <p:cNvSpPr txBox="1"/>
          <p:nvPr/>
        </p:nvSpPr>
        <p:spPr>
          <a:xfrm>
            <a:off x="8593052" y="6534828"/>
            <a:ext cx="425996" cy="230832"/>
          </a:xfrm>
          <a:prstGeom prst="rect">
            <a:avLst/>
          </a:prstGeom>
          <a:noFill/>
        </p:spPr>
        <p:txBody>
          <a:bodyPr wrap="square" rtlCol="0">
            <a:spAutoFit/>
          </a:bodyPr>
          <a:lstStyle/>
          <a:p>
            <a:pPr algn="r"/>
            <a:r>
              <a:rPr lang="en-US" sz="900" dirty="0" smtClean="0"/>
              <a:t>7</a:t>
            </a:r>
            <a:endParaRPr lang="en-US" sz="900" dirty="0"/>
          </a:p>
        </p:txBody>
      </p:sp>
    </p:spTree>
    <p:extLst>
      <p:ext uri="{BB962C8B-B14F-4D97-AF65-F5344CB8AC3E}">
        <p14:creationId xmlns:p14="http://schemas.microsoft.com/office/powerpoint/2010/main" val="3731180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9</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Related Goals and Metrics</a:t>
            </a:r>
            <a:endParaRPr lang="en-US" sz="3000" b="1" dirty="0"/>
          </a:p>
        </p:txBody>
      </p:sp>
      <p:pic>
        <p:nvPicPr>
          <p:cNvPr id="3" name="Picture 2"/>
          <p:cNvPicPr>
            <a:picLocks noChangeAspect="1"/>
          </p:cNvPicPr>
          <p:nvPr/>
        </p:nvPicPr>
        <p:blipFill>
          <a:blip r:embed="rId4"/>
          <a:stretch>
            <a:fillRect/>
          </a:stretch>
        </p:blipFill>
        <p:spPr>
          <a:xfrm>
            <a:off x="248450" y="1873061"/>
            <a:ext cx="8683881" cy="1249512"/>
          </a:xfrm>
          <a:prstGeom prst="rect">
            <a:avLst/>
          </a:prstGeom>
        </p:spPr>
      </p:pic>
      <p:pic>
        <p:nvPicPr>
          <p:cNvPr id="9" name="Picture 8"/>
          <p:cNvPicPr>
            <a:picLocks noChangeAspect="1"/>
          </p:cNvPicPr>
          <p:nvPr/>
        </p:nvPicPr>
        <p:blipFill>
          <a:blip r:embed="rId5"/>
          <a:stretch>
            <a:fillRect/>
          </a:stretch>
        </p:blipFill>
        <p:spPr>
          <a:xfrm>
            <a:off x="248450" y="3142029"/>
            <a:ext cx="8683881" cy="2570577"/>
          </a:xfrm>
          <a:prstGeom prst="rect">
            <a:avLst/>
          </a:prstGeom>
        </p:spPr>
      </p:pic>
      <p:sp>
        <p:nvSpPr>
          <p:cNvPr id="10" name="TextBox 9"/>
          <p:cNvSpPr txBox="1"/>
          <p:nvPr/>
        </p:nvSpPr>
        <p:spPr>
          <a:xfrm>
            <a:off x="8593052" y="6534828"/>
            <a:ext cx="425996" cy="230832"/>
          </a:xfrm>
          <a:prstGeom prst="rect">
            <a:avLst/>
          </a:prstGeom>
          <a:noFill/>
        </p:spPr>
        <p:txBody>
          <a:bodyPr wrap="square" rtlCol="0">
            <a:spAutoFit/>
          </a:bodyPr>
          <a:lstStyle/>
          <a:p>
            <a:pPr algn="r"/>
            <a:r>
              <a:rPr lang="en-US" sz="900" dirty="0" smtClean="0"/>
              <a:t>8</a:t>
            </a:r>
            <a:endParaRPr lang="en-US"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Median</Template>
  <TotalTime>14364</TotalTime>
  <Words>1963</Words>
  <Application>Microsoft Office PowerPoint</Application>
  <PresentationFormat>On-screen Show (4:3)</PresentationFormat>
  <Paragraphs>356</Paragraphs>
  <Slides>17</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Gulim</vt:lpstr>
      <vt:lpstr>ＭＳ Ｐゴシック</vt:lpstr>
      <vt:lpstr>ＭＳ Ｐゴシック</vt:lpstr>
      <vt:lpstr>Arial</vt:lpstr>
      <vt:lpstr>Calibri</vt:lpstr>
      <vt:lpstr>Calibri Light</vt:lpstr>
      <vt:lpstr>Franklin Gothic Book</vt:lpstr>
      <vt:lpstr>Tw Cen MT</vt:lpstr>
      <vt:lpstr>Wingdings</vt:lpstr>
      <vt:lpstr>Wingdings 2</vt:lpstr>
      <vt:lpstr>Median</vt:lpstr>
      <vt:lpstr>Custom Design</vt:lpstr>
      <vt:lpstr>LCAP- Program &amp; Goal Update</vt:lpstr>
      <vt:lpstr>    Discipline Foundation Policy-Restorative Justice </vt:lpstr>
      <vt:lpstr>LAUSD Investment to Support Targeted Youth  </vt:lpstr>
      <vt:lpstr>LCFF Investment </vt:lpstr>
      <vt:lpstr>        Funding for Training  (TOTAL OVER THREE YEARS)  </vt:lpstr>
      <vt:lpstr>Research Evidence  Rationale for the Program  </vt:lpstr>
      <vt:lpstr>Research Evidence  Rationale for the Program  </vt:lpstr>
      <vt:lpstr>Rationale for the Program </vt:lpstr>
      <vt:lpstr>Related Goals and Metrics</vt:lpstr>
      <vt:lpstr>Identified Early Trends</vt:lpstr>
      <vt:lpstr>Intended Outcomes</vt:lpstr>
      <vt:lpstr>PowerPoint Presentation</vt:lpstr>
      <vt:lpstr>PowerPoint Presentation</vt:lpstr>
      <vt:lpstr>Intended Outcomes</vt:lpstr>
      <vt:lpstr>Considerations</vt:lpstr>
      <vt:lpstr>      Next Steps and Anticipated Changes </vt:lpstr>
      <vt:lpstr>Questions?</vt:lpstr>
    </vt:vector>
  </TitlesOfParts>
  <Company>Los Angeles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Report</dc:title>
  <dc:creator>LAUSD user</dc:creator>
  <cp:lastModifiedBy>lausd_user</cp:lastModifiedBy>
  <cp:revision>714</cp:revision>
  <cp:lastPrinted>2017-04-19T22:13:58Z</cp:lastPrinted>
  <dcterms:created xsi:type="dcterms:W3CDTF">2014-05-22T18:38:26Z</dcterms:created>
  <dcterms:modified xsi:type="dcterms:W3CDTF">2017-04-20T23:56:10Z</dcterms:modified>
</cp:coreProperties>
</file>