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87" r:id="rId2"/>
    <p:sldId id="338" r:id="rId3"/>
    <p:sldId id="337" r:id="rId4"/>
    <p:sldId id="288" r:id="rId5"/>
    <p:sldId id="334" r:id="rId6"/>
    <p:sldId id="333" r:id="rId7"/>
    <p:sldId id="339" r:id="rId8"/>
    <p:sldId id="335" r:id="rId9"/>
    <p:sldId id="348" r:id="rId10"/>
    <p:sldId id="340" r:id="rId11"/>
    <p:sldId id="345" r:id="rId12"/>
    <p:sldId id="341" r:id="rId13"/>
    <p:sldId id="324" r:id="rId14"/>
    <p:sldId id="343" r:id="rId15"/>
    <p:sldId id="349" r:id="rId16"/>
    <p:sldId id="350" r:id="rId1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viann Anguiano" initials="VA" lastIdx="1" clrIdx="0">
    <p:extLst>
      <p:ext uri="{19B8F6BF-5375-455C-9EA6-DF929625EA0E}">
        <p15:presenceInfo xmlns:p15="http://schemas.microsoft.com/office/powerpoint/2012/main" userId="S-1-5-21-1444682334-3640980973-3994464747-2157" providerId="AD"/>
      </p:ext>
    </p:extLst>
  </p:cmAuthor>
  <p:cmAuthor id="2" name="Tanya Franklin" initials="TF" lastIdx="2" clrIdx="1">
    <p:extLst>
      <p:ext uri="{19B8F6BF-5375-455C-9EA6-DF929625EA0E}">
        <p15:presenceInfo xmlns:p15="http://schemas.microsoft.com/office/powerpoint/2012/main" userId="S-1-5-21-1444682334-3640980973-3994464747-12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68337" autoAdjust="0"/>
  </p:normalViewPr>
  <p:slideViewPr>
    <p:cSldViewPr snapToGrid="0">
      <p:cViewPr varScale="1">
        <p:scale>
          <a:sx n="60" d="100"/>
          <a:sy n="60" d="100"/>
        </p:scale>
        <p:origin x="667" y="4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F36705C-7AD4-4B1F-948F-0DFBD1C7FE4D}" type="datetimeFigureOut">
              <a:rPr lang="en-US" smtClean="0"/>
              <a:t>4/25/2017</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21FA015A-29AA-4E66-8F35-5A66F14B70B4}" type="slidenum">
              <a:rPr lang="en-US" smtClean="0"/>
              <a:t>‹#›</a:t>
            </a:fld>
            <a:endParaRPr lang="en-US"/>
          </a:p>
        </p:txBody>
      </p:sp>
    </p:spTree>
    <p:extLst>
      <p:ext uri="{BB962C8B-B14F-4D97-AF65-F5344CB8AC3E}">
        <p14:creationId xmlns:p14="http://schemas.microsoft.com/office/powerpoint/2010/main" val="2931733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FA015A-29AA-4E66-8F35-5A66F14B70B4}" type="slidenum">
              <a:rPr lang="en-US" smtClean="0"/>
              <a:t>1</a:t>
            </a:fld>
            <a:endParaRPr lang="en-US"/>
          </a:p>
        </p:txBody>
      </p:sp>
    </p:spTree>
    <p:extLst>
      <p:ext uri="{BB962C8B-B14F-4D97-AF65-F5344CB8AC3E}">
        <p14:creationId xmlns:p14="http://schemas.microsoft.com/office/powerpoint/2010/main" val="37281627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When we include additional indicators like this one showing academic indicators, the schools’ ranking change. This chart shows the schools that scored the lowest on SBAC last year and their respective rankings on the LAUSD and AP/</a:t>
            </a:r>
            <a:r>
              <a:rPr lang="en-US" baseline="0" dirty="0" err="1" smtClean="0"/>
              <a:t>CoCo</a:t>
            </a:r>
            <a:r>
              <a:rPr lang="en-US" baseline="0" dirty="0" smtClean="0"/>
              <a:t>/ICS index.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We </a:t>
            </a:r>
            <a:r>
              <a:rPr lang="en-US" baseline="0" dirty="0" smtClean="0"/>
              <a:t>can imagine how </a:t>
            </a:r>
            <a:r>
              <a:rPr lang="en-US" baseline="0" dirty="0" smtClean="0"/>
              <a:t>the index </a:t>
            </a:r>
            <a:r>
              <a:rPr lang="en-US" baseline="0" dirty="0" smtClean="0"/>
              <a:t>might change if we did include academic </a:t>
            </a:r>
            <a:r>
              <a:rPr lang="en-US" baseline="0" dirty="0" smtClean="0"/>
              <a:t>indicators or others like school climate and neighborhood conditions.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21FA015A-29AA-4E66-8F35-5A66F14B70B4}" type="slidenum">
              <a:rPr lang="en-US" smtClean="0"/>
              <a:t>10</a:t>
            </a:fld>
            <a:endParaRPr lang="en-US"/>
          </a:p>
        </p:txBody>
      </p:sp>
    </p:spTree>
    <p:extLst>
      <p:ext uri="{BB962C8B-B14F-4D97-AF65-F5344CB8AC3E}">
        <p14:creationId xmlns:p14="http://schemas.microsoft.com/office/powerpoint/2010/main" val="36931563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We’re going to share two examples where</a:t>
            </a:r>
            <a:r>
              <a:rPr lang="en-US" baseline="0" dirty="0" smtClean="0"/>
              <a:t> we have collaborated with the district on additional supports for schools with high needs. These schools are located in Watts, near the Jordan Downs housing developments, one of the poorest communities in </a:t>
            </a:r>
            <a:r>
              <a:rPr lang="en-US" baseline="0" dirty="0" smtClean="0"/>
              <a:t>LA.</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u="none" dirty="0" smtClean="0"/>
              <a:t>Despite the differences</a:t>
            </a:r>
            <a:r>
              <a:rPr lang="en-US" u="none" baseline="0" dirty="0" smtClean="0"/>
              <a:t> in the rankings, both LAUSD and the Partnership have recognized the need at these schools and made special investments to meet these needs. </a:t>
            </a:r>
          </a:p>
          <a:p>
            <a:endParaRPr lang="en-US" baseline="0" dirty="0" smtClean="0"/>
          </a:p>
          <a:p>
            <a:endParaRPr lang="en-US" baseline="0" dirty="0" smtClean="0"/>
          </a:p>
          <a:p>
            <a:r>
              <a:rPr lang="en-US" baseline="0" dirty="0" smtClean="0"/>
              <a:t>.</a:t>
            </a:r>
            <a:endParaRPr lang="en-US" dirty="0"/>
          </a:p>
        </p:txBody>
      </p:sp>
      <p:sp>
        <p:nvSpPr>
          <p:cNvPr id="4" name="Slide Number Placeholder 3"/>
          <p:cNvSpPr>
            <a:spLocks noGrp="1"/>
          </p:cNvSpPr>
          <p:nvPr>
            <p:ph type="sldNum" sz="quarter" idx="10"/>
          </p:nvPr>
        </p:nvSpPr>
        <p:spPr/>
        <p:txBody>
          <a:bodyPr/>
          <a:lstStyle/>
          <a:p>
            <a:fld id="{21FA015A-29AA-4E66-8F35-5A66F14B70B4}" type="slidenum">
              <a:rPr lang="en-US" smtClean="0"/>
              <a:t>11</a:t>
            </a:fld>
            <a:endParaRPr lang="en-US"/>
          </a:p>
        </p:txBody>
      </p:sp>
    </p:spTree>
    <p:extLst>
      <p:ext uri="{BB962C8B-B14F-4D97-AF65-F5344CB8AC3E}">
        <p14:creationId xmlns:p14="http://schemas.microsoft.com/office/powerpoint/2010/main" val="20280730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none" dirty="0" smtClean="0"/>
              <a:t>Despite the differences</a:t>
            </a:r>
            <a:r>
              <a:rPr lang="en-US" u="none" baseline="0" dirty="0" smtClean="0"/>
              <a:t> in the rankings, both LAUSD and the Partnership have recognized the need at these schools and made special investments to meet these needs. </a:t>
            </a:r>
          </a:p>
          <a:p>
            <a:endParaRPr lang="en-US" u="none"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u="none" baseline="0" dirty="0" smtClean="0"/>
              <a:t>However, improving the index would ensure that all similar schools get these supports automatically across the entire district, without requiring special </a:t>
            </a:r>
            <a:r>
              <a:rPr lang="en-US" u="none" baseline="0" dirty="0" smtClean="0"/>
              <a:t>intervention.</a:t>
            </a:r>
            <a:r>
              <a:rPr lang="en-US" baseline="0" dirty="0" smtClean="0"/>
              <a:t> This is our opportunity to Fix It.</a:t>
            </a:r>
          </a:p>
          <a:p>
            <a:endParaRPr lang="en-US" u="none" dirty="0" smtClean="0"/>
          </a:p>
          <a:p>
            <a:endParaRPr lang="en-US" dirty="0" smtClean="0"/>
          </a:p>
          <a:p>
            <a:r>
              <a:rPr lang="en-US" dirty="0" smtClean="0"/>
              <a:t>Joyner </a:t>
            </a:r>
          </a:p>
          <a:p>
            <a:pPr marL="171450" indent="-171450">
              <a:buFontTx/>
              <a:buChar char="-"/>
            </a:pPr>
            <a:r>
              <a:rPr lang="en-US" dirty="0" smtClean="0"/>
              <a:t>retained</a:t>
            </a:r>
            <a:r>
              <a:rPr lang="en-US" baseline="0" dirty="0" smtClean="0"/>
              <a:t> 5 teachers that otherwise would have been displaced or laid off</a:t>
            </a:r>
          </a:p>
          <a:p>
            <a:pPr marL="171450" indent="-171450">
              <a:buFontTx/>
              <a:buChar char="-"/>
            </a:pPr>
            <a:r>
              <a:rPr lang="en-US" baseline="0" dirty="0" smtClean="0"/>
              <a:t>Partnership, through a foundation, supported 3 days of a psychiatric social worker</a:t>
            </a:r>
          </a:p>
          <a:p>
            <a:r>
              <a:rPr lang="en-US" baseline="0" dirty="0" smtClean="0"/>
              <a:t>Jordan </a:t>
            </a:r>
          </a:p>
          <a:p>
            <a:r>
              <a:rPr lang="en-US" baseline="0" dirty="0" smtClean="0"/>
              <a:t>- Allowed to hire CSUDH teaching fellow for Social Studies – ethnic studies</a:t>
            </a:r>
          </a:p>
          <a:p>
            <a:r>
              <a:rPr lang="en-US" baseline="0" dirty="0" smtClean="0"/>
              <a:t>- 2013-14 AP funded by Partnership (which Reed funding now covers)</a:t>
            </a:r>
            <a:endParaRPr lang="en-US" dirty="0"/>
          </a:p>
        </p:txBody>
      </p:sp>
      <p:sp>
        <p:nvSpPr>
          <p:cNvPr id="4" name="Slide Number Placeholder 3"/>
          <p:cNvSpPr>
            <a:spLocks noGrp="1"/>
          </p:cNvSpPr>
          <p:nvPr>
            <p:ph type="sldNum" sz="quarter" idx="10"/>
          </p:nvPr>
        </p:nvSpPr>
        <p:spPr/>
        <p:txBody>
          <a:bodyPr/>
          <a:lstStyle/>
          <a:p>
            <a:fld id="{21FA015A-29AA-4E66-8F35-5A66F14B70B4}" type="slidenum">
              <a:rPr lang="en-US" smtClean="0"/>
              <a:t>12</a:t>
            </a:fld>
            <a:endParaRPr lang="en-US"/>
          </a:p>
        </p:txBody>
      </p:sp>
    </p:spTree>
    <p:extLst>
      <p:ext uri="{BB962C8B-B14F-4D97-AF65-F5344CB8AC3E}">
        <p14:creationId xmlns:p14="http://schemas.microsoft.com/office/powerpoint/2010/main" val="3262695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Currently 2% (19 million)of the TSP dollars</a:t>
            </a:r>
            <a:r>
              <a:rPr lang="en-US" baseline="0" dirty="0" smtClean="0"/>
              <a:t> are allocated based on a school’s ranking on the need index. </a:t>
            </a:r>
            <a:r>
              <a:rPr lang="en-US" u="none" baseline="0" dirty="0" smtClean="0"/>
              <a:t>The rest of $850 million is spent centrally or allocated to schools based on other criteria, such as the size of a school, the arts index, etc.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u="sng" baseline="0" dirty="0" smtClean="0"/>
          </a:p>
          <a:p>
            <a:r>
              <a:rPr lang="en-US" baseline="0" dirty="0" smtClean="0"/>
              <a:t>We can imagine (and would like to see) it applied to all $870 million. </a:t>
            </a:r>
          </a:p>
          <a:p>
            <a:r>
              <a:rPr lang="en-US" dirty="0" smtClean="0"/>
              <a:t>This is our opportunity to Use</a:t>
            </a:r>
            <a:r>
              <a:rPr lang="en-US" baseline="0" dirty="0" smtClean="0"/>
              <a:t> it.</a:t>
            </a:r>
            <a:endParaRPr lang="en-US" dirty="0"/>
          </a:p>
        </p:txBody>
      </p:sp>
      <p:sp>
        <p:nvSpPr>
          <p:cNvPr id="4" name="Slide Number Placeholder 3"/>
          <p:cNvSpPr>
            <a:spLocks noGrp="1"/>
          </p:cNvSpPr>
          <p:nvPr>
            <p:ph type="sldNum" sz="quarter" idx="10"/>
          </p:nvPr>
        </p:nvSpPr>
        <p:spPr/>
        <p:txBody>
          <a:bodyPr/>
          <a:lstStyle/>
          <a:p>
            <a:fld id="{21FA015A-29AA-4E66-8F35-5A66F14B70B4}" type="slidenum">
              <a:rPr lang="en-US" smtClean="0"/>
              <a:t>13</a:t>
            </a:fld>
            <a:endParaRPr lang="en-US"/>
          </a:p>
        </p:txBody>
      </p:sp>
    </p:spTree>
    <p:extLst>
      <p:ext uri="{BB962C8B-B14F-4D97-AF65-F5344CB8AC3E}">
        <p14:creationId xmlns:p14="http://schemas.microsoft.com/office/powerpoint/2010/main" val="9078361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When we use a revised index, the </a:t>
            </a:r>
            <a:r>
              <a:rPr lang="en-US" baseline="0" dirty="0" smtClean="0"/>
              <a:t>schools ranked highest on the index </a:t>
            </a:r>
            <a:r>
              <a:rPr lang="en-US" baseline="0" dirty="0" smtClean="0"/>
              <a:t>will receive </a:t>
            </a:r>
            <a:r>
              <a:rPr lang="en-US" baseline="0" dirty="0" smtClean="0"/>
              <a:t>the most amount of funding (first red dot</a:t>
            </a:r>
            <a:r>
              <a:rPr lang="en-US" baseline="0" dirty="0" smtClean="0"/>
              <a:t>). The schools ranked lower will receive some, but less funding. </a:t>
            </a:r>
            <a:endParaRPr lang="en-US" dirty="0"/>
          </a:p>
        </p:txBody>
      </p:sp>
      <p:sp>
        <p:nvSpPr>
          <p:cNvPr id="4" name="Slide Number Placeholder 3"/>
          <p:cNvSpPr>
            <a:spLocks noGrp="1"/>
          </p:cNvSpPr>
          <p:nvPr>
            <p:ph type="sldNum" sz="quarter" idx="10"/>
          </p:nvPr>
        </p:nvSpPr>
        <p:spPr/>
        <p:txBody>
          <a:bodyPr/>
          <a:lstStyle/>
          <a:p>
            <a:fld id="{21FA015A-29AA-4E66-8F35-5A66F14B70B4}" type="slidenum">
              <a:rPr lang="en-US" smtClean="0"/>
              <a:t>14</a:t>
            </a:fld>
            <a:endParaRPr lang="en-US"/>
          </a:p>
        </p:txBody>
      </p:sp>
    </p:spTree>
    <p:extLst>
      <p:ext uri="{BB962C8B-B14F-4D97-AF65-F5344CB8AC3E}">
        <p14:creationId xmlns:p14="http://schemas.microsoft.com/office/powerpoint/2010/main" val="18536563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Locally, we </a:t>
            </a:r>
            <a:r>
              <a:rPr lang="en-US" dirty="0" smtClean="0"/>
              <a:t>can continue to evolve</a:t>
            </a:r>
            <a:r>
              <a:rPr lang="en-US" baseline="0" dirty="0" smtClean="0"/>
              <a:t> </a:t>
            </a:r>
            <a:r>
              <a:rPr lang="en-US" dirty="0" smtClean="0"/>
              <a:t>it together and </a:t>
            </a:r>
            <a:r>
              <a:rPr lang="en-US" dirty="0" smtClean="0"/>
              <a:t>use it.</a:t>
            </a:r>
            <a:endParaRPr lang="en-US" dirty="0"/>
          </a:p>
        </p:txBody>
      </p:sp>
      <p:sp>
        <p:nvSpPr>
          <p:cNvPr id="4" name="Slide Number Placeholder 3"/>
          <p:cNvSpPr>
            <a:spLocks noGrp="1"/>
          </p:cNvSpPr>
          <p:nvPr>
            <p:ph type="sldNum" sz="quarter" idx="10"/>
          </p:nvPr>
        </p:nvSpPr>
        <p:spPr/>
        <p:txBody>
          <a:bodyPr/>
          <a:lstStyle/>
          <a:p>
            <a:fld id="{21FA015A-29AA-4E66-8F35-5A66F14B70B4}" type="slidenum">
              <a:rPr lang="en-US" smtClean="0"/>
              <a:t>15</a:t>
            </a:fld>
            <a:endParaRPr lang="en-US"/>
          </a:p>
        </p:txBody>
      </p:sp>
    </p:spTree>
    <p:extLst>
      <p:ext uri="{BB962C8B-B14F-4D97-AF65-F5344CB8AC3E}">
        <p14:creationId xmlns:p14="http://schemas.microsoft.com/office/powerpoint/2010/main" val="23507235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can also advocate together </a:t>
            </a:r>
            <a:r>
              <a:rPr lang="en-US" baseline="0" smtClean="0"/>
              <a:t>to bring in </a:t>
            </a:r>
            <a:r>
              <a:rPr lang="en-US" baseline="0" dirty="0" smtClean="0"/>
              <a:t>more funding overall – from the state, the federal government, partners and funders.</a:t>
            </a:r>
            <a:endParaRPr lang="en-US" dirty="0"/>
          </a:p>
        </p:txBody>
      </p:sp>
      <p:sp>
        <p:nvSpPr>
          <p:cNvPr id="4" name="Slide Number Placeholder 3"/>
          <p:cNvSpPr>
            <a:spLocks noGrp="1"/>
          </p:cNvSpPr>
          <p:nvPr>
            <p:ph type="sldNum" sz="quarter" idx="10"/>
          </p:nvPr>
        </p:nvSpPr>
        <p:spPr/>
        <p:txBody>
          <a:bodyPr/>
          <a:lstStyle/>
          <a:p>
            <a:fld id="{21FA015A-29AA-4E66-8F35-5A66F14B70B4}" type="slidenum">
              <a:rPr lang="en-US" smtClean="0"/>
              <a:t>16</a:t>
            </a:fld>
            <a:endParaRPr lang="en-US"/>
          </a:p>
        </p:txBody>
      </p:sp>
    </p:spTree>
    <p:extLst>
      <p:ext uri="{BB962C8B-B14F-4D97-AF65-F5344CB8AC3E}">
        <p14:creationId xmlns:p14="http://schemas.microsoft.com/office/powerpoint/2010/main" val="1316606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FA015A-29AA-4E66-8F35-5A66F14B70B4}" type="slidenum">
              <a:rPr lang="en-US" smtClean="0"/>
              <a:t>2</a:t>
            </a:fld>
            <a:endParaRPr lang="en-US"/>
          </a:p>
        </p:txBody>
      </p:sp>
    </p:spTree>
    <p:extLst>
      <p:ext uri="{BB962C8B-B14F-4D97-AF65-F5344CB8AC3E}">
        <p14:creationId xmlns:p14="http://schemas.microsoft.com/office/powerpoint/2010/main" val="1710836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FA015A-29AA-4E66-8F35-5A66F14B70B4}" type="slidenum">
              <a:rPr lang="en-US" smtClean="0"/>
              <a:t>3</a:t>
            </a:fld>
            <a:endParaRPr lang="en-US"/>
          </a:p>
        </p:txBody>
      </p:sp>
    </p:spTree>
    <p:extLst>
      <p:ext uri="{BB962C8B-B14F-4D97-AF65-F5344CB8AC3E}">
        <p14:creationId xmlns:p14="http://schemas.microsoft.com/office/powerpoint/2010/main" val="2399330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FA015A-29AA-4E66-8F35-5A66F14B70B4}" type="slidenum">
              <a:rPr lang="en-US" smtClean="0"/>
              <a:t>4</a:t>
            </a:fld>
            <a:endParaRPr lang="en-US"/>
          </a:p>
        </p:txBody>
      </p:sp>
    </p:spTree>
    <p:extLst>
      <p:ext uri="{BB962C8B-B14F-4D97-AF65-F5344CB8AC3E}">
        <p14:creationId xmlns:p14="http://schemas.microsoft.com/office/powerpoint/2010/main" val="4023559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baseline="0" dirty="0" smtClean="0"/>
              <a:t>In this conversation today, we’re focusing on just the TSP funding as an opportunity to influence the larger budget. (TSP is the start)</a:t>
            </a:r>
          </a:p>
          <a:p>
            <a:pPr marL="0" indent="0">
              <a:buFontTx/>
              <a:buNone/>
            </a:pPr>
            <a:endParaRPr lang="en-US" u="none"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u="none" dirty="0" smtClean="0"/>
              <a:t>To get a big picture sense of how</a:t>
            </a:r>
            <a:r>
              <a:rPr lang="en-US" u="none" baseline="0" dirty="0" smtClean="0"/>
              <a:t> LCFF impacts the LAUSD budget: </a:t>
            </a:r>
            <a:r>
              <a:rPr lang="en-US" u="none" dirty="0" smtClean="0"/>
              <a:t>TSP students generate about $1B in additional funds (on top of base funding)</a:t>
            </a:r>
            <a:r>
              <a:rPr lang="en-US" u="none" baseline="0" dirty="0" smtClean="0"/>
              <a:t> out of the total $8.4 billion operating budget</a:t>
            </a:r>
          </a:p>
        </p:txBody>
      </p:sp>
      <p:sp>
        <p:nvSpPr>
          <p:cNvPr id="4" name="Slide Number Placeholder 3"/>
          <p:cNvSpPr>
            <a:spLocks noGrp="1"/>
          </p:cNvSpPr>
          <p:nvPr>
            <p:ph type="sldNum" sz="quarter" idx="10"/>
          </p:nvPr>
        </p:nvSpPr>
        <p:spPr/>
        <p:txBody>
          <a:bodyPr/>
          <a:lstStyle/>
          <a:p>
            <a:fld id="{620CA5D5-EFA7-4175-BF21-8F743A57C036}" type="slidenum">
              <a:rPr lang="en-US" smtClean="0"/>
              <a:t>5</a:t>
            </a:fld>
            <a:endParaRPr lang="en-US"/>
          </a:p>
        </p:txBody>
      </p:sp>
    </p:spTree>
    <p:extLst>
      <p:ext uri="{BB962C8B-B14F-4D97-AF65-F5344CB8AC3E}">
        <p14:creationId xmlns:p14="http://schemas.microsoft.com/office/powerpoint/2010/main" val="154236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Should</a:t>
            </a:r>
            <a:r>
              <a:rPr lang="en-US" baseline="0" dirty="0" smtClean="0"/>
              <a:t> we make decisions based on everyone gets the </a:t>
            </a:r>
            <a:r>
              <a:rPr lang="en-US" baseline="0" dirty="0" smtClean="0"/>
              <a:t>same or everyone </a:t>
            </a:r>
            <a:r>
              <a:rPr lang="en-US" baseline="0" dirty="0" smtClean="0"/>
              <a:t>gets what they need to access their education?</a:t>
            </a:r>
            <a:endParaRPr lang="en-US" dirty="0"/>
          </a:p>
        </p:txBody>
      </p:sp>
      <p:sp>
        <p:nvSpPr>
          <p:cNvPr id="4" name="Slide Number Placeholder 3"/>
          <p:cNvSpPr>
            <a:spLocks noGrp="1"/>
          </p:cNvSpPr>
          <p:nvPr>
            <p:ph type="sldNum" sz="quarter" idx="10"/>
          </p:nvPr>
        </p:nvSpPr>
        <p:spPr/>
        <p:txBody>
          <a:bodyPr/>
          <a:lstStyle/>
          <a:p>
            <a:fld id="{620CA5D5-EFA7-4175-BF21-8F743A57C036}" type="slidenum">
              <a:rPr lang="en-US" smtClean="0"/>
              <a:t>6</a:t>
            </a:fld>
            <a:endParaRPr lang="en-US"/>
          </a:p>
        </p:txBody>
      </p:sp>
    </p:spTree>
    <p:extLst>
      <p:ext uri="{BB962C8B-B14F-4D97-AF65-F5344CB8AC3E}">
        <p14:creationId xmlns:p14="http://schemas.microsoft.com/office/powerpoint/2010/main" val="3787084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Community partners and LAUSD agree that</a:t>
            </a:r>
            <a:r>
              <a:rPr lang="en-US" baseline="0" dirty="0" smtClean="0"/>
              <a:t> we should make decisions based on equity.</a:t>
            </a:r>
            <a:endParaRPr lang="en-US" dirty="0"/>
          </a:p>
        </p:txBody>
      </p:sp>
      <p:sp>
        <p:nvSpPr>
          <p:cNvPr id="4" name="Slide Number Placeholder 3"/>
          <p:cNvSpPr>
            <a:spLocks noGrp="1"/>
          </p:cNvSpPr>
          <p:nvPr>
            <p:ph type="sldNum" sz="quarter" idx="10"/>
          </p:nvPr>
        </p:nvSpPr>
        <p:spPr/>
        <p:txBody>
          <a:bodyPr/>
          <a:lstStyle/>
          <a:p>
            <a:fld id="{21FA015A-29AA-4E66-8F35-5A66F14B70B4}" type="slidenum">
              <a:rPr lang="en-US" smtClean="0"/>
              <a:t>7</a:t>
            </a:fld>
            <a:endParaRPr lang="en-US"/>
          </a:p>
        </p:txBody>
      </p:sp>
    </p:spTree>
    <p:extLst>
      <p:ext uri="{BB962C8B-B14F-4D97-AF65-F5344CB8AC3E}">
        <p14:creationId xmlns:p14="http://schemas.microsoft.com/office/powerpoint/2010/main" val="18090251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Equity is Justice</a:t>
            </a:r>
            <a:r>
              <a:rPr lang="en-US" baseline="0" dirty="0" smtClean="0"/>
              <a:t> resolution asked us to construct and adopt an index, similar to one created by the Advancement Project, Community Coalition and </a:t>
            </a:r>
            <a:r>
              <a:rPr lang="en-US" baseline="0" dirty="0" err="1" smtClean="0"/>
              <a:t>InnerCity</a:t>
            </a:r>
            <a:r>
              <a:rPr lang="en-US" baseline="0" dirty="0" smtClean="0"/>
              <a:t> Struggle to rank and distribute dollars to our schools</a:t>
            </a:r>
            <a:r>
              <a:rPr lang="en-US" baseline="0" dirty="0" smtClean="0"/>
              <a:t>. Both indices include the TSP students as indicators.</a:t>
            </a:r>
            <a:endParaRPr lang="en-US" baseline="0" dirty="0" smtClean="0"/>
          </a:p>
        </p:txBody>
      </p:sp>
      <p:sp>
        <p:nvSpPr>
          <p:cNvPr id="4" name="Slide Number Placeholder 3"/>
          <p:cNvSpPr>
            <a:spLocks noGrp="1"/>
          </p:cNvSpPr>
          <p:nvPr>
            <p:ph type="sldNum" sz="quarter" idx="10"/>
          </p:nvPr>
        </p:nvSpPr>
        <p:spPr/>
        <p:txBody>
          <a:bodyPr/>
          <a:lstStyle/>
          <a:p>
            <a:fld id="{620CA5D5-EFA7-4175-BF21-8F743A57C036}" type="slidenum">
              <a:rPr lang="en-US" smtClean="0"/>
              <a:t>8</a:t>
            </a:fld>
            <a:endParaRPr lang="en-US"/>
          </a:p>
        </p:txBody>
      </p:sp>
    </p:spTree>
    <p:extLst>
      <p:ext uri="{BB962C8B-B14F-4D97-AF65-F5344CB8AC3E}">
        <p14:creationId xmlns:p14="http://schemas.microsoft.com/office/powerpoint/2010/main" val="25477753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index referenced in the resolution – the one created by ICS/</a:t>
            </a:r>
            <a:r>
              <a:rPr lang="en-US" baseline="0" dirty="0" err="1" smtClean="0"/>
              <a:t>CoCo</a:t>
            </a:r>
            <a:r>
              <a:rPr lang="en-US" baseline="0" dirty="0" smtClean="0"/>
              <a:t> and AP - also looked at factors like academic outcomes, school climate, and community factors, like gun violence. These factors are not in the current LAUSD index.</a:t>
            </a:r>
            <a:endParaRPr lang="en-US" dirty="0"/>
          </a:p>
        </p:txBody>
      </p:sp>
      <p:sp>
        <p:nvSpPr>
          <p:cNvPr id="4" name="Slide Number Placeholder 3"/>
          <p:cNvSpPr>
            <a:spLocks noGrp="1"/>
          </p:cNvSpPr>
          <p:nvPr>
            <p:ph type="sldNum" sz="quarter" idx="10"/>
          </p:nvPr>
        </p:nvSpPr>
        <p:spPr/>
        <p:txBody>
          <a:bodyPr/>
          <a:lstStyle/>
          <a:p>
            <a:fld id="{620CA5D5-EFA7-4175-BF21-8F743A57C036}" type="slidenum">
              <a:rPr lang="en-US" smtClean="0"/>
              <a:t>9</a:t>
            </a:fld>
            <a:endParaRPr lang="en-US"/>
          </a:p>
        </p:txBody>
      </p:sp>
    </p:spTree>
    <p:extLst>
      <p:ext uri="{BB962C8B-B14F-4D97-AF65-F5344CB8AC3E}">
        <p14:creationId xmlns:p14="http://schemas.microsoft.com/office/powerpoint/2010/main" val="15827411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17500" y="221075"/>
            <a:ext cx="8559800" cy="1010825"/>
          </a:xfrm>
        </p:spPr>
        <p:txBody>
          <a:bodyPr anchor="b">
            <a:noAutofit/>
          </a:bodyPr>
          <a:lstStyle>
            <a:lvl1pPr algn="ctr">
              <a:lnSpc>
                <a:spcPct val="85000"/>
              </a:lnSpc>
              <a:defRPr sz="4800" b="1" cap="all" baseline="0"/>
            </a:lvl1pPr>
          </a:lstStyle>
          <a:p>
            <a:r>
              <a:rPr lang="en-US" dirty="0" smtClean="0"/>
              <a:t>Click to Edit title</a:t>
            </a:r>
            <a:endParaRPr lang="en-US" dirty="0"/>
          </a:p>
        </p:txBody>
      </p:sp>
      <p:sp>
        <p:nvSpPr>
          <p:cNvPr id="3" name="Text Placeholder 2"/>
          <p:cNvSpPr>
            <a:spLocks noGrp="1"/>
          </p:cNvSpPr>
          <p:nvPr>
            <p:ph type="body" idx="1"/>
          </p:nvPr>
        </p:nvSpPr>
        <p:spPr>
          <a:xfrm>
            <a:off x="317500" y="1320800"/>
            <a:ext cx="8559800" cy="4699000"/>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37104916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Tree>
    <p:extLst>
      <p:ext uri="{BB962C8B-B14F-4D97-AF65-F5344CB8AC3E}">
        <p14:creationId xmlns:p14="http://schemas.microsoft.com/office/powerpoint/2010/main" val="1784162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a:off x="4255028" y="1209657"/>
            <a:ext cx="5156200" cy="4621743"/>
          </a:xfrm>
          <a:prstGeom prst="rect">
            <a:avLst/>
          </a:prstGeom>
        </p:spPr>
      </p:pic>
      <p:sp>
        <p:nvSpPr>
          <p:cNvPr id="2" name="Title 1"/>
          <p:cNvSpPr>
            <a:spLocks noGrp="1"/>
          </p:cNvSpPr>
          <p:nvPr>
            <p:ph type="title" hasCustomPrompt="1"/>
          </p:nvPr>
        </p:nvSpPr>
        <p:spPr>
          <a:xfrm>
            <a:off x="855264" y="494859"/>
            <a:ext cx="7406640" cy="787841"/>
          </a:xfrm>
        </p:spPr>
        <p:txBody>
          <a:bodyPr/>
          <a:lstStyle>
            <a:lvl1pPr>
              <a:defRPr b="1" baseline="0"/>
            </a:lvl1pPr>
          </a:lstStyle>
          <a:p>
            <a:r>
              <a:rPr lang="en-US" dirty="0" smtClean="0"/>
              <a:t>CLICK TO EDIT TITLE</a:t>
            </a:r>
            <a:endParaRPr lang="en-US" dirty="0"/>
          </a:p>
        </p:txBody>
      </p:sp>
    </p:spTree>
    <p:extLst>
      <p:ext uri="{BB962C8B-B14F-4D97-AF65-F5344CB8AC3E}">
        <p14:creationId xmlns:p14="http://schemas.microsoft.com/office/powerpoint/2010/main" val="13533462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p:nvSpPr>
        <p:spPr>
          <a:xfrm>
            <a:off x="0" y="-63500"/>
            <a:ext cx="9144000" cy="6172200"/>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875885" y="482600"/>
            <a:ext cx="7475220" cy="939800"/>
          </a:xfrm>
        </p:spPr>
        <p:txBody>
          <a:bodyPr anchor="b">
            <a:normAutofit/>
          </a:bodyPr>
          <a:lstStyle>
            <a:lvl1pPr algn="ctr">
              <a:lnSpc>
                <a:spcPct val="85000"/>
              </a:lnSpc>
              <a:defRPr sz="4800" b="1" cap="all" baseline="0">
                <a:solidFill>
                  <a:srgbClr val="FFFFFF"/>
                </a:solidFill>
              </a:defRPr>
            </a:lvl1pPr>
          </a:lstStyle>
          <a:p>
            <a:r>
              <a:rPr lang="en-US" dirty="0" smtClean="0"/>
              <a:t>Click to edit title</a:t>
            </a:r>
            <a:endParaRPr lang="en-US" dirty="0"/>
          </a:p>
        </p:txBody>
      </p:sp>
      <p:cxnSp>
        <p:nvCxnSpPr>
          <p:cNvPr id="8" name="Straight Connector 7"/>
          <p:cNvCxnSpPr/>
          <p:nvPr/>
        </p:nvCxnSpPr>
        <p:spPr>
          <a:xfrm>
            <a:off x="904448" y="1422400"/>
            <a:ext cx="7335105"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5362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a:off x="3797300" y="1011602"/>
            <a:ext cx="5314696" cy="4763810"/>
          </a:xfrm>
          <a:prstGeom prst="rect">
            <a:avLst/>
          </a:prstGeom>
        </p:spPr>
      </p:pic>
      <p:sp>
        <p:nvSpPr>
          <p:cNvPr id="3" name="Content Placeholder 2"/>
          <p:cNvSpPr>
            <a:spLocks noGrp="1"/>
          </p:cNvSpPr>
          <p:nvPr>
            <p:ph idx="1"/>
          </p:nvPr>
        </p:nvSpPr>
        <p:spPr>
          <a:xfrm>
            <a:off x="355601" y="1168400"/>
            <a:ext cx="8480952" cy="4711700"/>
          </a:xfrm>
        </p:spPr>
        <p:txBody>
          <a:bodyPr/>
          <a:lstStyle>
            <a:lvl1pPr marL="344488" indent="-309563">
              <a:spcBef>
                <a:spcPts val="1000"/>
              </a:spcBef>
              <a:defRPr baseline="0"/>
            </a:lvl1pPr>
            <a:lvl2pPr marL="463550" indent="-257175">
              <a:defRPr/>
            </a:lvl2pPr>
            <a:lvl3pPr marL="688975" indent="-277813">
              <a:defRPr/>
            </a:lvl3pPr>
            <a:lvl4pPr marL="862013" indent="-244475">
              <a:defRPr/>
            </a:lvl4pPr>
            <a:lvl5pPr marL="966788" indent="-18415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hasCustomPrompt="1"/>
          </p:nvPr>
        </p:nvSpPr>
        <p:spPr>
          <a:xfrm>
            <a:off x="355601" y="223199"/>
            <a:ext cx="8480952" cy="845686"/>
          </a:xfrm>
        </p:spPr>
        <p:txBody>
          <a:bodyPr/>
          <a:lstStyle>
            <a:lvl1pPr>
              <a:defRPr b="1">
                <a:solidFill>
                  <a:srgbClr val="55565A"/>
                </a:solidFill>
              </a:defRPr>
            </a:lvl1pPr>
          </a:lstStyle>
          <a:p>
            <a:r>
              <a:rPr lang="en-US" dirty="0" smtClean="0"/>
              <a:t>CLICK TO TITLE</a:t>
            </a:r>
            <a:endParaRPr lang="en-US" dirty="0"/>
          </a:p>
        </p:txBody>
      </p:sp>
      <p:cxnSp>
        <p:nvCxnSpPr>
          <p:cNvPr id="5" name="Straight Connector 4"/>
          <p:cNvCxnSpPr/>
          <p:nvPr userDrawn="1"/>
        </p:nvCxnSpPr>
        <p:spPr>
          <a:xfrm flipV="1">
            <a:off x="892757" y="1056185"/>
            <a:ext cx="7406640" cy="127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94732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32A7D7-D560-4C43-B6F2-A7996CE5C9B9}" type="datetimeFigureOut">
              <a:rPr lang="en-US" smtClean="0">
                <a:solidFill>
                  <a:srgbClr val="E76B5C"/>
                </a:solidFill>
              </a:rPr>
              <a:pPr/>
              <a:t>4/25/2017</a:t>
            </a:fld>
            <a:endParaRPr lang="en-US">
              <a:solidFill>
                <a:srgbClr val="E76B5C"/>
              </a:solidFill>
            </a:endParaRPr>
          </a:p>
        </p:txBody>
      </p:sp>
      <p:sp>
        <p:nvSpPr>
          <p:cNvPr id="4" name="Footer Placeholder 3"/>
          <p:cNvSpPr>
            <a:spLocks noGrp="1"/>
          </p:cNvSpPr>
          <p:nvPr>
            <p:ph type="ftr" sz="quarter" idx="11"/>
          </p:nvPr>
        </p:nvSpPr>
        <p:spPr/>
        <p:txBody>
          <a:bodyPr/>
          <a:lstStyle/>
          <a:p>
            <a:endParaRPr lang="en-US" dirty="0">
              <a:solidFill>
                <a:srgbClr val="E76B5C"/>
              </a:solidFill>
            </a:endParaRPr>
          </a:p>
        </p:txBody>
      </p:sp>
      <p:sp>
        <p:nvSpPr>
          <p:cNvPr id="5" name="Slide Number Placeholder 4"/>
          <p:cNvSpPr>
            <a:spLocks noGrp="1"/>
          </p:cNvSpPr>
          <p:nvPr>
            <p:ph type="sldNum" sz="quarter" idx="12"/>
          </p:nvPr>
        </p:nvSpPr>
        <p:spPr/>
        <p:txBody>
          <a:bodyPr/>
          <a:lstStyle/>
          <a:p>
            <a:fld id="{8E41E28F-C526-4978-8D63-D21257ECD59D}" type="slidenum">
              <a:rPr lang="en-US" smtClean="0">
                <a:solidFill>
                  <a:srgbClr val="E76B5C"/>
                </a:solidFill>
              </a:rPr>
              <a:pPr/>
              <a:t>‹#›</a:t>
            </a:fld>
            <a:endParaRPr lang="en-US">
              <a:solidFill>
                <a:srgbClr val="E76B5C"/>
              </a:solidFill>
            </a:endParaRPr>
          </a:p>
        </p:txBody>
      </p:sp>
      <p:sp>
        <p:nvSpPr>
          <p:cNvPr id="7" name="Text Placeholder 6"/>
          <p:cNvSpPr>
            <a:spLocks noGrp="1"/>
          </p:cNvSpPr>
          <p:nvPr>
            <p:ph type="body" sz="quarter" idx="13"/>
          </p:nvPr>
        </p:nvSpPr>
        <p:spPr>
          <a:xfrm>
            <a:off x="419099" y="1444819"/>
            <a:ext cx="8235175" cy="4282881"/>
          </a:xfrm>
        </p:spPr>
        <p:txBody>
          <a:bodyPr/>
          <a:lstStyle>
            <a:lvl1pPr marL="344488" indent="-309563">
              <a:defRPr/>
            </a:lvl1pPr>
            <a:lvl2pPr marL="463550" indent="-257175">
              <a:defRPr/>
            </a:lvl2pPr>
            <a:lvl3pPr marL="622300" indent="-211138">
              <a:defRPr/>
            </a:lvl3pPr>
            <a:lvl4pPr marL="862013" indent="-244475">
              <a:defRPr/>
            </a:lvl4pPr>
            <a:lvl5pPr marL="1033463" indent="-250825">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8450428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55601" y="1517396"/>
            <a:ext cx="8480952" cy="4508500"/>
          </a:xfrm>
        </p:spPr>
        <p:txBody>
          <a:bodyPr/>
          <a:lstStyle>
            <a:lvl1pPr marL="344488" indent="-309563">
              <a:spcBef>
                <a:spcPts val="1000"/>
              </a:spcBef>
              <a:defRPr baseline="0"/>
            </a:lvl1pPr>
            <a:lvl2pPr marL="463550" indent="-257175">
              <a:defRPr/>
            </a:lvl2pPr>
            <a:lvl3pPr marL="622300" indent="-211138">
              <a:defRPr/>
            </a:lvl3pPr>
            <a:lvl4pPr marL="795338" indent="-177800">
              <a:defRPr/>
            </a:lvl4pPr>
            <a:lvl5pPr marL="966788" indent="-18415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hasCustomPrompt="1"/>
          </p:nvPr>
        </p:nvSpPr>
        <p:spPr>
          <a:xfrm>
            <a:off x="355601" y="355159"/>
            <a:ext cx="8480952" cy="1038860"/>
          </a:xfrm>
        </p:spPr>
        <p:txBody>
          <a:bodyPr/>
          <a:lstStyle>
            <a:lvl1pPr>
              <a:defRPr b="1">
                <a:solidFill>
                  <a:srgbClr val="55565A"/>
                </a:solidFill>
              </a:defRPr>
            </a:lvl1pPr>
          </a:lstStyle>
          <a:p>
            <a:r>
              <a:rPr lang="en-US" dirty="0" smtClean="0"/>
              <a:t>CLICK TO EDIT TITLE</a:t>
            </a:r>
            <a:endParaRPr lang="en-US" dirty="0"/>
          </a:p>
        </p:txBody>
      </p:sp>
      <p:cxnSp>
        <p:nvCxnSpPr>
          <p:cNvPr id="5" name="Straight Connector 4"/>
          <p:cNvCxnSpPr/>
          <p:nvPr userDrawn="1"/>
        </p:nvCxnSpPr>
        <p:spPr>
          <a:xfrm flipV="1">
            <a:off x="868680" y="1257300"/>
            <a:ext cx="7406640" cy="1270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7906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69900" y="427574"/>
            <a:ext cx="8445499" cy="905926"/>
          </a:xfrm>
        </p:spPr>
        <p:txBody>
          <a:bodyPr/>
          <a:lstStyle>
            <a:lvl1pPr>
              <a:defRPr b="1" baseline="0"/>
            </a:lvl1pPr>
          </a:lstStyle>
          <a:p>
            <a:r>
              <a:rPr lang="en-US" dirty="0" smtClean="0"/>
              <a:t>CLICK TO EDIT TITLE </a:t>
            </a:r>
            <a:endParaRPr lang="en-US" dirty="0"/>
          </a:p>
        </p:txBody>
      </p:sp>
      <p:sp>
        <p:nvSpPr>
          <p:cNvPr id="3" name="Content Placeholder 2"/>
          <p:cNvSpPr>
            <a:spLocks noGrp="1"/>
          </p:cNvSpPr>
          <p:nvPr>
            <p:ph sz="half" idx="1"/>
          </p:nvPr>
        </p:nvSpPr>
        <p:spPr>
          <a:xfrm>
            <a:off x="469900" y="1485900"/>
            <a:ext cx="3953509" cy="44932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903909" y="1485900"/>
            <a:ext cx="4011490" cy="44932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8279370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870171" y="600027"/>
            <a:ext cx="7406640" cy="784273"/>
          </a:xfrm>
        </p:spPr>
        <p:txBody>
          <a:bodyPr/>
          <a:lstStyle>
            <a:lvl1pPr>
              <a:defRPr b="1"/>
            </a:lvl1pPr>
          </a:lstStyle>
          <a:p>
            <a:r>
              <a:rPr lang="en-US" dirty="0" smtClean="0"/>
              <a:t>CLICK TO EDIT TITLE</a:t>
            </a:r>
            <a:endParaRPr lang="en-US" dirty="0"/>
          </a:p>
        </p:txBody>
      </p:sp>
      <p:sp>
        <p:nvSpPr>
          <p:cNvPr id="3" name="Text Placeholder 2"/>
          <p:cNvSpPr>
            <a:spLocks noGrp="1"/>
          </p:cNvSpPr>
          <p:nvPr>
            <p:ph type="body" idx="1"/>
          </p:nvPr>
        </p:nvSpPr>
        <p:spPr>
          <a:xfrm>
            <a:off x="857247" y="1528916"/>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857250" y="2450772"/>
            <a:ext cx="3566160" cy="3653991"/>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1572" y="1541616"/>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701880" y="2476172"/>
            <a:ext cx="3566160" cy="362643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4323935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68680" y="1739900"/>
            <a:ext cx="7406640" cy="1038860"/>
          </a:xfrm>
        </p:spPr>
        <p:txBody>
          <a:bodyPr/>
          <a:lstStyle>
            <a:lvl1pPr>
              <a:defRPr b="1" baseline="0"/>
            </a:lvl1pPr>
          </a:lstStyle>
          <a:p>
            <a:r>
              <a:rPr lang="en-US" dirty="0" smtClean="0"/>
              <a:t>CLICK TO EDIT TITLE</a:t>
            </a:r>
            <a:endParaRPr lang="en-US" dirty="0"/>
          </a:p>
        </p:txBody>
      </p:sp>
      <p:sp>
        <p:nvSpPr>
          <p:cNvPr id="7" name="Text Placeholder 6"/>
          <p:cNvSpPr>
            <a:spLocks noGrp="1"/>
          </p:cNvSpPr>
          <p:nvPr>
            <p:ph type="body" sz="quarter" idx="10" hasCustomPrompt="1"/>
          </p:nvPr>
        </p:nvSpPr>
        <p:spPr>
          <a:xfrm>
            <a:off x="2254250" y="3340100"/>
            <a:ext cx="4806950" cy="1003300"/>
          </a:xfrm>
        </p:spPr>
        <p:txBody>
          <a:bodyPr/>
          <a:lstStyle>
            <a:lvl1pPr marL="34290" indent="0" algn="ctr">
              <a:buNone/>
              <a:defRPr/>
            </a:lvl1pPr>
            <a:lvl2pPr marL="205740" indent="0">
              <a:buNone/>
              <a:defRPr/>
            </a:lvl2pPr>
          </a:lstStyle>
          <a:p>
            <a:pPr lvl="0"/>
            <a:r>
              <a:rPr lang="en-US" dirty="0" smtClean="0"/>
              <a:t>Subtitle</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24050" y="19050"/>
            <a:ext cx="5295900" cy="1689100"/>
          </a:xfrm>
          <a:prstGeom prst="rect">
            <a:avLst/>
          </a:prstGeom>
        </p:spPr>
      </p:pic>
    </p:spTree>
    <p:extLst>
      <p:ext uri="{BB962C8B-B14F-4D97-AF65-F5344CB8AC3E}">
        <p14:creationId xmlns:p14="http://schemas.microsoft.com/office/powerpoint/2010/main" val="24056907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66951" y="554302"/>
            <a:ext cx="5762498" cy="5165196"/>
          </a:xfrm>
          <a:prstGeom prst="rect">
            <a:avLst/>
          </a:prstGeom>
        </p:spPr>
      </p:pic>
    </p:spTree>
    <p:extLst>
      <p:ext uri="{BB962C8B-B14F-4D97-AF65-F5344CB8AC3E}">
        <p14:creationId xmlns:p14="http://schemas.microsoft.com/office/powerpoint/2010/main" val="27043769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57250" y="1097280"/>
            <a:ext cx="2834640" cy="960120"/>
          </a:xfrm>
        </p:spPr>
        <p:txBody>
          <a:bodyPr anchor="b">
            <a:noAutofit/>
          </a:bodyPr>
          <a:lstStyle>
            <a:lvl1pPr>
              <a:lnSpc>
                <a:spcPct val="90000"/>
              </a:lnSpc>
              <a:defRPr sz="3000" b="0"/>
            </a:lvl1pPr>
          </a:lstStyle>
          <a:p>
            <a:r>
              <a:rPr lang="en-US" dirty="0" smtClean="0"/>
              <a:t>Click to edit title</a:t>
            </a:r>
            <a:endParaRPr lang="en-US" dirty="0"/>
          </a:p>
        </p:txBody>
      </p:sp>
      <p:sp>
        <p:nvSpPr>
          <p:cNvPr id="3" name="Content Placeholder 2"/>
          <p:cNvSpPr>
            <a:spLocks noGrp="1"/>
          </p:cNvSpPr>
          <p:nvPr>
            <p:ph idx="1" hasCustomPrompt="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 Click to edit Master text styles</a:t>
            </a:r>
          </a:p>
          <a:p>
            <a:pPr lvl="1"/>
            <a:r>
              <a:rPr lang="en-US" dirty="0" smtClean="0"/>
              <a:t> 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857250" y="2197100"/>
            <a:ext cx="2834640" cy="356362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Tree>
    <p:extLst>
      <p:ext uri="{BB962C8B-B14F-4D97-AF65-F5344CB8AC3E}">
        <p14:creationId xmlns:p14="http://schemas.microsoft.com/office/powerpoint/2010/main" val="8997069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82880" y="1447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419099" y="278959"/>
            <a:ext cx="8235175" cy="1038860"/>
          </a:xfrm>
          <a:prstGeom prst="rect">
            <a:avLst/>
          </a:prstGeom>
        </p:spPr>
        <p:txBody>
          <a:bodyPr vert="horz" lIns="91440" tIns="45720" rIns="91440" bIns="45720" rtlCol="0" anchor="ctr">
            <a:normAutofit/>
          </a:bodyPr>
          <a:lstStyle/>
          <a:p>
            <a:r>
              <a:rPr lang="en-US" dirty="0" smtClean="0"/>
              <a:t>CLICK TO EDIT TITLE</a:t>
            </a:r>
            <a:endParaRPr lang="en-US" dirty="0"/>
          </a:p>
        </p:txBody>
      </p:sp>
      <p:sp>
        <p:nvSpPr>
          <p:cNvPr id="3" name="Text Placeholder 2"/>
          <p:cNvSpPr>
            <a:spLocks noGrp="1"/>
          </p:cNvSpPr>
          <p:nvPr>
            <p:ph type="body" idx="1"/>
          </p:nvPr>
        </p:nvSpPr>
        <p:spPr>
          <a:xfrm>
            <a:off x="419099" y="1373643"/>
            <a:ext cx="8235175" cy="45987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A732A7D7-D560-4C43-B6F2-A7996CE5C9B9}" type="datetimeFigureOut">
              <a:rPr lang="en-US" smtClean="0">
                <a:solidFill>
                  <a:srgbClr val="E76B5C"/>
                </a:solidFill>
              </a:rPr>
              <a:pPr/>
              <a:t>4/25/2017</a:t>
            </a:fld>
            <a:endParaRPr lang="en-US">
              <a:solidFill>
                <a:srgbClr val="E76B5C"/>
              </a:solidFill>
            </a:endParaRPr>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US" dirty="0">
              <a:solidFill>
                <a:srgbClr val="E76B5C"/>
              </a:solidFill>
            </a:endParaRPr>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8E41E28F-C526-4978-8D63-D21257ECD59D}" type="slidenum">
              <a:rPr lang="en-US" smtClean="0">
                <a:solidFill>
                  <a:srgbClr val="E76B5C"/>
                </a:solidFill>
              </a:rPr>
              <a:pPr/>
              <a:t>‹#›</a:t>
            </a:fld>
            <a:endParaRPr lang="en-US">
              <a:solidFill>
                <a:srgbClr val="E76B5C"/>
              </a:solidFill>
            </a:endParaRPr>
          </a:p>
        </p:txBody>
      </p:sp>
      <p:pic>
        <p:nvPicPr>
          <p:cNvPr id="9" name="Picture 8"/>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 y="6096000"/>
            <a:ext cx="6034545" cy="762000"/>
          </a:xfrm>
          <a:prstGeom prst="rect">
            <a:avLst/>
          </a:prstGeom>
        </p:spPr>
      </p:pic>
      <p:pic>
        <p:nvPicPr>
          <p:cNvPr id="10" name="Picture 9"/>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6217425" y="6168005"/>
            <a:ext cx="2436850" cy="664595"/>
          </a:xfrm>
          <a:prstGeom prst="rect">
            <a:avLst/>
          </a:prstGeom>
        </p:spPr>
      </p:pic>
    </p:spTree>
    <p:extLst>
      <p:ext uri="{BB962C8B-B14F-4D97-AF65-F5344CB8AC3E}">
        <p14:creationId xmlns:p14="http://schemas.microsoft.com/office/powerpoint/2010/main" val="6021997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txStyles>
    <p:titleStyle>
      <a:lvl1pPr algn="ctr" defTabSz="685800" rtl="0" eaLnBrk="1" latinLnBrk="0" hangingPunct="1">
        <a:lnSpc>
          <a:spcPct val="90000"/>
        </a:lnSpc>
        <a:spcBef>
          <a:spcPct val="0"/>
        </a:spcBef>
        <a:buNone/>
        <a:defRPr sz="4000" b="1" kern="1200" baseline="0">
          <a:solidFill>
            <a:srgbClr val="E76B5C"/>
          </a:solidFill>
          <a:latin typeface="Avenir LT Std 65 Medium" panose="020B0603020203020204" pitchFamily="34" charset="0"/>
          <a:ea typeface="+mj-ea"/>
          <a:cs typeface="+mj-cs"/>
        </a:defRPr>
      </a:lvl1pPr>
    </p:titleStyle>
    <p:bodyStyle>
      <a:lvl1pPr marL="292100" indent="-257175" algn="l" defTabSz="685800" rtl="0" eaLnBrk="1" latinLnBrk="0" hangingPunct="1">
        <a:lnSpc>
          <a:spcPct val="90000"/>
        </a:lnSpc>
        <a:spcBef>
          <a:spcPts val="1000"/>
        </a:spcBef>
        <a:buClr>
          <a:schemeClr val="accent1"/>
        </a:buClr>
        <a:buSzPct val="80000"/>
        <a:buFont typeface="Corbel" pitchFamily="34" charset="0"/>
        <a:buChar char="•"/>
        <a:defRPr sz="2800" kern="1200">
          <a:solidFill>
            <a:srgbClr val="55565A"/>
          </a:solidFill>
          <a:latin typeface="Avenir LT Std 55 Roman" panose="020B0503020203020204" pitchFamily="34" charset="0"/>
          <a:ea typeface="+mn-ea"/>
          <a:cs typeface="+mn-cs"/>
        </a:defRPr>
      </a:lvl1pPr>
      <a:lvl2pPr marL="463550" indent="-257175"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rgbClr val="55565A"/>
          </a:solidFill>
          <a:latin typeface="Avenir LT Std 55 Roman" panose="020B0503020203020204" pitchFamily="34" charset="0"/>
          <a:ea typeface="+mn-ea"/>
          <a:cs typeface="+mn-cs"/>
        </a:defRPr>
      </a:lvl2pPr>
      <a:lvl3pPr marL="622300" indent="-211138"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rgbClr val="55565A"/>
          </a:solidFill>
          <a:latin typeface="Avenir LT Std 55 Roman" panose="020B0503020203020204" pitchFamily="34" charset="0"/>
          <a:ea typeface="+mn-ea"/>
          <a:cs typeface="+mn-cs"/>
        </a:defRPr>
      </a:lvl3pPr>
      <a:lvl4pPr marL="795338" indent="-17780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rgbClr val="55565A"/>
          </a:solidFill>
          <a:latin typeface="Avenir LT Std 55 Roman" panose="020B0503020203020204" pitchFamily="34" charset="0"/>
          <a:ea typeface="+mn-ea"/>
          <a:cs typeface="+mn-cs"/>
        </a:defRPr>
      </a:lvl4pPr>
      <a:lvl5pPr marL="966788" indent="-1841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rgbClr val="55565A"/>
          </a:solidFill>
          <a:latin typeface="Avenir LT Std 55 Roman" panose="020B0503020203020204" pitchFamily="34" charset="0"/>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680" y="2389671"/>
            <a:ext cx="7406640" cy="1361018"/>
          </a:xfrm>
        </p:spPr>
        <p:txBody>
          <a:bodyPr>
            <a:normAutofit/>
          </a:bodyPr>
          <a:lstStyle/>
          <a:p>
            <a:r>
              <a:rPr lang="en-US" dirty="0" smtClean="0"/>
              <a:t>Equitable Funding</a:t>
            </a:r>
            <a:br>
              <a:rPr lang="en-US" dirty="0" smtClean="0"/>
            </a:br>
            <a:r>
              <a:rPr lang="en-US" dirty="0" err="1" smtClean="0"/>
              <a:t>Financimiento</a:t>
            </a:r>
            <a:r>
              <a:rPr lang="en-US" dirty="0" smtClean="0"/>
              <a:t> </a:t>
            </a:r>
            <a:r>
              <a:rPr lang="en-US" dirty="0" err="1" smtClean="0"/>
              <a:t>Equitativo</a:t>
            </a:r>
            <a:endParaRPr lang="en-US" dirty="0"/>
          </a:p>
        </p:txBody>
      </p:sp>
      <p:sp>
        <p:nvSpPr>
          <p:cNvPr id="3" name="Text Placeholder 2"/>
          <p:cNvSpPr>
            <a:spLocks noGrp="1"/>
          </p:cNvSpPr>
          <p:nvPr>
            <p:ph type="body" sz="quarter" idx="10"/>
          </p:nvPr>
        </p:nvSpPr>
        <p:spPr>
          <a:xfrm>
            <a:off x="2168525" y="4132664"/>
            <a:ext cx="4806950" cy="1003300"/>
          </a:xfrm>
        </p:spPr>
        <p:txBody>
          <a:bodyPr/>
          <a:lstStyle/>
          <a:p>
            <a:r>
              <a:rPr lang="en-US" dirty="0" smtClean="0"/>
              <a:t>April 27, 2017</a:t>
            </a:r>
          </a:p>
          <a:p>
            <a:r>
              <a:rPr lang="en-US" dirty="0" smtClean="0"/>
              <a:t>PAC</a:t>
            </a:r>
            <a:endParaRPr lang="en-US" dirty="0"/>
          </a:p>
        </p:txBody>
      </p:sp>
    </p:spTree>
    <p:extLst>
      <p:ext uri="{BB962C8B-B14F-4D97-AF65-F5344CB8AC3E}">
        <p14:creationId xmlns:p14="http://schemas.microsoft.com/office/powerpoint/2010/main" val="289782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The Differences / Las </a:t>
            </a:r>
            <a:r>
              <a:rPr lang="en-US" dirty="0" err="1" smtClean="0"/>
              <a:t>Diferencias</a:t>
            </a:r>
            <a:endParaRPr lang="en-US" dirty="0"/>
          </a:p>
        </p:txBody>
      </p:sp>
      <p:sp>
        <p:nvSpPr>
          <p:cNvPr id="9" name="TextBox 8"/>
          <p:cNvSpPr txBox="1"/>
          <p:nvPr/>
        </p:nvSpPr>
        <p:spPr>
          <a:xfrm>
            <a:off x="670727" y="1465225"/>
            <a:ext cx="7675831" cy="1077218"/>
          </a:xfrm>
          <a:prstGeom prst="rect">
            <a:avLst/>
          </a:prstGeom>
          <a:noFill/>
        </p:spPr>
        <p:txBody>
          <a:bodyPr wrap="square" rtlCol="0">
            <a:spAutoFit/>
          </a:bodyPr>
          <a:lstStyle/>
          <a:p>
            <a:r>
              <a:rPr lang="en-US" sz="2400" dirty="0" smtClean="0">
                <a:solidFill>
                  <a:schemeClr val="tx2"/>
                </a:solidFill>
              </a:rPr>
              <a:t>Focusing on Academics: What </a:t>
            </a:r>
            <a:r>
              <a:rPr lang="en-US" sz="2400" dirty="0">
                <a:solidFill>
                  <a:schemeClr val="tx2"/>
                </a:solidFill>
              </a:rPr>
              <a:t>do you notice? </a:t>
            </a:r>
          </a:p>
          <a:p>
            <a:endParaRPr lang="en-US" sz="1600" dirty="0">
              <a:solidFill>
                <a:schemeClr val="tx2"/>
              </a:solidFill>
            </a:endParaRPr>
          </a:p>
          <a:p>
            <a:r>
              <a:rPr lang="en-US" sz="2400" dirty="0" err="1" smtClean="0">
                <a:solidFill>
                  <a:schemeClr val="tx2"/>
                </a:solidFill>
              </a:rPr>
              <a:t>Enfocarse</a:t>
            </a:r>
            <a:r>
              <a:rPr lang="en-US" sz="2400" dirty="0" smtClean="0">
                <a:solidFill>
                  <a:schemeClr val="tx2"/>
                </a:solidFill>
              </a:rPr>
              <a:t> </a:t>
            </a:r>
            <a:r>
              <a:rPr lang="en-US" sz="2400" dirty="0" err="1">
                <a:solidFill>
                  <a:schemeClr val="tx2"/>
                </a:solidFill>
              </a:rPr>
              <a:t>en</a:t>
            </a:r>
            <a:r>
              <a:rPr lang="en-US" sz="2400" dirty="0">
                <a:solidFill>
                  <a:schemeClr val="tx2"/>
                </a:solidFill>
              </a:rPr>
              <a:t> </a:t>
            </a:r>
            <a:r>
              <a:rPr lang="en-US" sz="2400" dirty="0" err="1">
                <a:solidFill>
                  <a:schemeClr val="tx2"/>
                </a:solidFill>
              </a:rPr>
              <a:t>los</a:t>
            </a:r>
            <a:r>
              <a:rPr lang="en-US" sz="2400" dirty="0">
                <a:solidFill>
                  <a:schemeClr val="tx2"/>
                </a:solidFill>
              </a:rPr>
              <a:t> </a:t>
            </a:r>
            <a:r>
              <a:rPr lang="en-US" sz="2400" dirty="0" err="1" smtClean="0">
                <a:solidFill>
                  <a:schemeClr val="tx2"/>
                </a:solidFill>
              </a:rPr>
              <a:t>Académicos</a:t>
            </a:r>
            <a:r>
              <a:rPr lang="en-US" sz="2400" dirty="0" smtClean="0">
                <a:solidFill>
                  <a:schemeClr val="tx2"/>
                </a:solidFill>
              </a:rPr>
              <a:t>: ¿</a:t>
            </a:r>
            <a:r>
              <a:rPr lang="en-US" sz="2400" dirty="0" err="1" smtClean="0">
                <a:solidFill>
                  <a:schemeClr val="tx2"/>
                </a:solidFill>
              </a:rPr>
              <a:t>Qué</a:t>
            </a:r>
            <a:r>
              <a:rPr lang="en-US" sz="2400" dirty="0" smtClean="0">
                <a:solidFill>
                  <a:schemeClr val="tx2"/>
                </a:solidFill>
              </a:rPr>
              <a:t> </a:t>
            </a:r>
            <a:r>
              <a:rPr lang="en-US" sz="2400" dirty="0">
                <a:solidFill>
                  <a:schemeClr val="tx2"/>
                </a:solidFill>
              </a:rPr>
              <a:t>nota?</a:t>
            </a:r>
          </a:p>
        </p:txBody>
      </p:sp>
      <p:pic>
        <p:nvPicPr>
          <p:cNvPr id="4" name="Picture 3"/>
          <p:cNvPicPr>
            <a:picLocks noChangeAspect="1"/>
          </p:cNvPicPr>
          <p:nvPr/>
        </p:nvPicPr>
        <p:blipFill>
          <a:blip r:embed="rId3"/>
          <a:stretch>
            <a:fillRect/>
          </a:stretch>
        </p:blipFill>
        <p:spPr>
          <a:xfrm>
            <a:off x="1361571" y="2903891"/>
            <a:ext cx="6294142" cy="2987764"/>
          </a:xfrm>
          <a:prstGeom prst="rect">
            <a:avLst/>
          </a:prstGeom>
        </p:spPr>
      </p:pic>
    </p:spTree>
    <p:extLst>
      <p:ext uri="{BB962C8B-B14F-4D97-AF65-F5344CB8AC3E}">
        <p14:creationId xmlns:p14="http://schemas.microsoft.com/office/powerpoint/2010/main" val="5539552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1800" dirty="0" smtClean="0"/>
              <a:t>Joyner Elementary School and Jordan High School are Partnership schools in the Watts community, ranked </a:t>
            </a:r>
            <a:r>
              <a:rPr lang="en-US" sz="1800" dirty="0"/>
              <a:t>high on the index prepared by AP/ICS/</a:t>
            </a:r>
            <a:r>
              <a:rPr lang="en-US" sz="1800" dirty="0" err="1"/>
              <a:t>CoCo</a:t>
            </a:r>
            <a:r>
              <a:rPr lang="en-US" sz="1800" dirty="0"/>
              <a:t>, but lower on the LAUSD Need </a:t>
            </a:r>
            <a:r>
              <a:rPr lang="en-US" sz="1800" dirty="0" smtClean="0"/>
              <a:t>Index. Many </a:t>
            </a:r>
            <a:r>
              <a:rPr lang="en-US" sz="1800" dirty="0"/>
              <a:t>other schools have similar </a:t>
            </a:r>
            <a:r>
              <a:rPr lang="en-US" sz="1800" dirty="0" smtClean="0"/>
              <a:t>differences.</a:t>
            </a:r>
          </a:p>
          <a:p>
            <a:r>
              <a:rPr lang="es-ES" sz="1800" dirty="0"/>
              <a:t>La Escuela Primaria Joyner y la Escuela Preparatoria Jordan son escuelas </a:t>
            </a:r>
            <a:r>
              <a:rPr lang="es-ES" sz="1800" dirty="0" smtClean="0"/>
              <a:t>con el Partnership en </a:t>
            </a:r>
            <a:r>
              <a:rPr lang="es-ES" sz="1800" dirty="0"/>
              <a:t>la comunidad de Watts, clasificadas </a:t>
            </a:r>
            <a:r>
              <a:rPr lang="es-ES" sz="1800" dirty="0" smtClean="0"/>
              <a:t>altas en </a:t>
            </a:r>
            <a:r>
              <a:rPr lang="es-ES" sz="1800" dirty="0"/>
              <a:t>el índice preparado por AP / ICS / </a:t>
            </a:r>
            <a:r>
              <a:rPr lang="es-ES" sz="1800" dirty="0" err="1"/>
              <a:t>CoCo</a:t>
            </a:r>
            <a:r>
              <a:rPr lang="es-ES" sz="1800" dirty="0"/>
              <a:t>, pero </a:t>
            </a:r>
            <a:r>
              <a:rPr lang="es-ES" sz="1800" dirty="0" smtClean="0"/>
              <a:t>mas bajo en </a:t>
            </a:r>
            <a:r>
              <a:rPr lang="es-ES" sz="1800" dirty="0"/>
              <a:t>el Índice de Necesidades del LAUSD. Muchas otras escuelas tienen diferencias </a:t>
            </a:r>
            <a:r>
              <a:rPr lang="es-ES" sz="1800" dirty="0" smtClean="0"/>
              <a:t>similares.</a:t>
            </a:r>
            <a:endParaRPr lang="en-US" sz="1800" dirty="0"/>
          </a:p>
          <a:p>
            <a:endParaRPr lang="en-US" sz="2400" dirty="0" smtClean="0"/>
          </a:p>
          <a:p>
            <a:pPr marL="34925" indent="0">
              <a:buNone/>
            </a:pPr>
            <a:endParaRPr lang="en-US" dirty="0" smtClean="0"/>
          </a:p>
          <a:p>
            <a:endParaRPr lang="en-US" dirty="0"/>
          </a:p>
        </p:txBody>
      </p:sp>
      <p:sp>
        <p:nvSpPr>
          <p:cNvPr id="3" name="Title 2"/>
          <p:cNvSpPr>
            <a:spLocks noGrp="1"/>
          </p:cNvSpPr>
          <p:nvPr>
            <p:ph type="title"/>
          </p:nvPr>
        </p:nvSpPr>
        <p:spPr>
          <a:xfrm>
            <a:off x="104464" y="263719"/>
            <a:ext cx="8983226" cy="1038860"/>
          </a:xfrm>
        </p:spPr>
        <p:txBody>
          <a:bodyPr>
            <a:normAutofit fontScale="90000"/>
          </a:bodyPr>
          <a:lstStyle/>
          <a:p>
            <a:r>
              <a:rPr lang="en-US" dirty="0" smtClean="0"/>
              <a:t>Examples from The </a:t>
            </a:r>
            <a:r>
              <a:rPr lang="en-US" dirty="0"/>
              <a:t>Partnership </a:t>
            </a:r>
            <a:r>
              <a:rPr lang="en-US" dirty="0" smtClean="0"/>
              <a:t> </a:t>
            </a:r>
            <a:r>
              <a:rPr lang="en-US" dirty="0" err="1"/>
              <a:t>Ejemplos</a:t>
            </a:r>
            <a:r>
              <a:rPr lang="en-US" dirty="0"/>
              <a:t> </a:t>
            </a:r>
            <a:r>
              <a:rPr lang="en-US" dirty="0" smtClean="0"/>
              <a:t>del Partnership</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327909772"/>
              </p:ext>
            </p:extLst>
          </p:nvPr>
        </p:nvGraphicFramePr>
        <p:xfrm>
          <a:off x="924561" y="3932935"/>
          <a:ext cx="7162800" cy="1894040"/>
        </p:xfrm>
        <a:graphic>
          <a:graphicData uri="http://schemas.openxmlformats.org/drawingml/2006/table">
            <a:tbl>
              <a:tblPr firstRow="1" bandRow="1">
                <a:tableStyleId>{5C22544A-7EE6-4342-B048-85BDC9FD1C3A}</a:tableStyleId>
              </a:tblPr>
              <a:tblGrid>
                <a:gridCol w="2387600"/>
                <a:gridCol w="2387600"/>
                <a:gridCol w="2387600"/>
              </a:tblGrid>
              <a:tr h="543345">
                <a:tc>
                  <a:txBody>
                    <a:bodyPr/>
                    <a:lstStyle/>
                    <a:p>
                      <a:pPr algn="ctr"/>
                      <a:r>
                        <a:rPr lang="en-US" sz="1800" dirty="0" smtClean="0"/>
                        <a:t>School</a:t>
                      </a:r>
                      <a:endParaRPr lang="en-US" sz="1800" dirty="0"/>
                    </a:p>
                  </a:txBody>
                  <a:tcPr anchor="ctr"/>
                </a:tc>
                <a:tc>
                  <a:txBody>
                    <a:bodyPr/>
                    <a:lstStyle/>
                    <a:p>
                      <a:pPr algn="ctr"/>
                      <a:r>
                        <a:rPr lang="en-US" sz="1800" dirty="0" smtClean="0"/>
                        <a:t>AP/ICS/</a:t>
                      </a:r>
                      <a:r>
                        <a:rPr lang="en-US" sz="1800" dirty="0" err="1" smtClean="0"/>
                        <a:t>CoCo</a:t>
                      </a:r>
                      <a:r>
                        <a:rPr lang="en-US" sz="1800" baseline="0" dirty="0" smtClean="0"/>
                        <a:t> Ranking</a:t>
                      </a:r>
                      <a:endParaRPr lang="en-US" sz="1800" dirty="0"/>
                    </a:p>
                  </a:txBody>
                  <a:tcPr anchor="ctr"/>
                </a:tc>
                <a:tc>
                  <a:txBody>
                    <a:bodyPr/>
                    <a:lstStyle/>
                    <a:p>
                      <a:pPr algn="ctr"/>
                      <a:r>
                        <a:rPr lang="en-US" sz="1800" dirty="0" smtClean="0"/>
                        <a:t>LAUSD Ranking</a:t>
                      </a:r>
                      <a:endParaRPr lang="en-US" sz="1800" dirty="0"/>
                    </a:p>
                  </a:txBody>
                  <a:tcPr anchor="ctr"/>
                </a:tc>
              </a:tr>
              <a:tr h="626980">
                <a:tc>
                  <a:txBody>
                    <a:bodyPr/>
                    <a:lstStyle/>
                    <a:p>
                      <a:pPr algn="ctr"/>
                      <a:r>
                        <a:rPr lang="en-US" sz="1800" dirty="0" smtClean="0"/>
                        <a:t>Joyner Elementary</a:t>
                      </a:r>
                      <a:endParaRPr lang="en-US" sz="1800" dirty="0"/>
                    </a:p>
                  </a:txBody>
                  <a:tcPr anchor="ctr"/>
                </a:tc>
                <a:tc>
                  <a:txBody>
                    <a:bodyPr/>
                    <a:lstStyle/>
                    <a:p>
                      <a:pPr algn="ctr"/>
                      <a:r>
                        <a:rPr lang="en-US" sz="1800" dirty="0" smtClean="0"/>
                        <a:t>#1</a:t>
                      </a:r>
                      <a:endParaRPr lang="en-US" sz="1800" dirty="0"/>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smtClean="0"/>
                        <a:t>#102 (out</a:t>
                      </a:r>
                      <a:r>
                        <a:rPr lang="en-US" sz="1800" baseline="0" dirty="0" smtClean="0"/>
                        <a:t> of 492)</a:t>
                      </a:r>
                    </a:p>
                  </a:txBody>
                  <a:tcPr anchor="ctr"/>
                </a:tc>
              </a:tr>
              <a:tr h="626980">
                <a:tc>
                  <a:txBody>
                    <a:bodyPr/>
                    <a:lstStyle/>
                    <a:p>
                      <a:pPr algn="ctr"/>
                      <a:r>
                        <a:rPr lang="en-US" sz="1800" dirty="0" smtClean="0"/>
                        <a:t>Jordan High School</a:t>
                      </a:r>
                      <a:endParaRPr lang="en-US" sz="1800" dirty="0"/>
                    </a:p>
                  </a:txBody>
                  <a:tcPr anchor="ctr"/>
                </a:tc>
                <a:tc>
                  <a:txBody>
                    <a:bodyPr/>
                    <a:lstStyle/>
                    <a:p>
                      <a:pPr algn="ctr"/>
                      <a:r>
                        <a:rPr lang="en-US" sz="1800" dirty="0" smtClean="0"/>
                        <a:t>#2</a:t>
                      </a:r>
                      <a:endParaRPr lang="en-US" sz="1800" dirty="0"/>
                    </a:p>
                  </a:txBody>
                  <a:tcPr anchor="ctr"/>
                </a:tc>
                <a:tc>
                  <a:txBody>
                    <a:bodyPr/>
                    <a:lstStyle/>
                    <a:p>
                      <a:pPr algn="ctr"/>
                      <a:r>
                        <a:rPr lang="en-US" sz="1800" dirty="0" smtClean="0"/>
                        <a:t>#30 (out of 103)</a:t>
                      </a:r>
                    </a:p>
                  </a:txBody>
                  <a:tcPr anchor="ctr"/>
                </a:tc>
              </a:tr>
            </a:tbl>
          </a:graphicData>
        </a:graphic>
      </p:graphicFrame>
    </p:spTree>
    <p:extLst>
      <p:ext uri="{BB962C8B-B14F-4D97-AF65-F5344CB8AC3E}">
        <p14:creationId xmlns:p14="http://schemas.microsoft.com/office/powerpoint/2010/main" val="22834167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dirty="0" smtClean="0"/>
              <a:t>LAUSD &amp; Partnership recognize great need and have collaboratively provided more support:</a:t>
            </a:r>
          </a:p>
          <a:p>
            <a:r>
              <a:rPr lang="es-ES" sz="1800" dirty="0"/>
              <a:t>LAUSD &amp; </a:t>
            </a:r>
            <a:r>
              <a:rPr lang="es-ES" sz="1800" dirty="0" err="1"/>
              <a:t>Partnership</a:t>
            </a:r>
            <a:r>
              <a:rPr lang="es-ES" sz="1800" dirty="0"/>
              <a:t> </a:t>
            </a:r>
            <a:r>
              <a:rPr lang="es-ES" sz="1800" dirty="0" smtClean="0"/>
              <a:t>reconocen </a:t>
            </a:r>
            <a:r>
              <a:rPr lang="es-ES" sz="1800" dirty="0"/>
              <a:t>una gran necesidad y </a:t>
            </a:r>
            <a:r>
              <a:rPr lang="es-ES" sz="1800" dirty="0" smtClean="0"/>
              <a:t>han dado más </a:t>
            </a:r>
            <a:r>
              <a:rPr lang="es-ES" sz="1800" dirty="0"/>
              <a:t>apoyo en forma colaborativa:</a:t>
            </a:r>
            <a:endParaRPr lang="en-US" sz="1800" dirty="0" smtClean="0"/>
          </a:p>
          <a:p>
            <a:pPr marL="34925" indent="0">
              <a:buNone/>
            </a:pPr>
            <a:endParaRPr lang="en-US" dirty="0"/>
          </a:p>
          <a:p>
            <a:pPr marL="34925" indent="0">
              <a:buNone/>
            </a:pPr>
            <a:endParaRPr lang="en-US" dirty="0"/>
          </a:p>
        </p:txBody>
      </p:sp>
      <p:sp>
        <p:nvSpPr>
          <p:cNvPr id="3" name="Title 2"/>
          <p:cNvSpPr>
            <a:spLocks noGrp="1"/>
          </p:cNvSpPr>
          <p:nvPr>
            <p:ph type="title"/>
          </p:nvPr>
        </p:nvSpPr>
        <p:spPr/>
        <p:txBody>
          <a:bodyPr>
            <a:normAutofit/>
          </a:bodyPr>
          <a:lstStyle/>
          <a:p>
            <a:r>
              <a:rPr lang="en-US" sz="2800" dirty="0" smtClean="0"/>
              <a:t>Collaborative Commitment to Equity </a:t>
            </a:r>
            <a:r>
              <a:rPr lang="es-ES" sz="2800" dirty="0"/>
              <a:t>Compromiso de colaboración con la equidad</a:t>
            </a:r>
            <a:endParaRPr lang="en-US" sz="2800" dirty="0"/>
          </a:p>
        </p:txBody>
      </p:sp>
      <p:graphicFrame>
        <p:nvGraphicFramePr>
          <p:cNvPr id="4" name="Table 3"/>
          <p:cNvGraphicFramePr>
            <a:graphicFrameLocks noGrp="1"/>
          </p:cNvGraphicFramePr>
          <p:nvPr>
            <p:extLst>
              <p:ext uri="{D42A27DB-BD31-4B8C-83A1-F6EECF244321}">
                <p14:modId xmlns:p14="http://schemas.microsoft.com/office/powerpoint/2010/main" val="613539358"/>
              </p:ext>
            </p:extLst>
          </p:nvPr>
        </p:nvGraphicFramePr>
        <p:xfrm>
          <a:off x="467360" y="2852055"/>
          <a:ext cx="8229600" cy="2992418"/>
        </p:xfrm>
        <a:graphic>
          <a:graphicData uri="http://schemas.openxmlformats.org/drawingml/2006/table">
            <a:tbl>
              <a:tblPr firstRow="1" bandRow="1">
                <a:tableStyleId>{5C22544A-7EE6-4342-B048-85BDC9FD1C3A}</a:tableStyleId>
              </a:tblPr>
              <a:tblGrid>
                <a:gridCol w="1876326"/>
                <a:gridCol w="3610074"/>
                <a:gridCol w="2743200"/>
              </a:tblGrid>
              <a:tr h="675938">
                <a:tc>
                  <a:txBody>
                    <a:bodyPr/>
                    <a:lstStyle/>
                    <a:p>
                      <a:pPr lvl="0" algn="ctr"/>
                      <a:r>
                        <a:rPr lang="en-US" sz="2400" dirty="0" smtClean="0"/>
                        <a:t>School</a:t>
                      </a:r>
                      <a:endParaRPr lang="en-US" sz="2400" dirty="0"/>
                    </a:p>
                  </a:txBody>
                  <a:tcPr anchor="ctr"/>
                </a:tc>
                <a:tc>
                  <a:txBody>
                    <a:bodyPr/>
                    <a:lstStyle/>
                    <a:p>
                      <a:pPr lvl="0" algn="ctr"/>
                      <a:r>
                        <a:rPr lang="en-US" sz="1800" dirty="0" smtClean="0"/>
                        <a:t>LAUSD</a:t>
                      </a:r>
                      <a:r>
                        <a:rPr lang="en-US" sz="1800" baseline="0" dirty="0" smtClean="0"/>
                        <a:t> Additional Support</a:t>
                      </a:r>
                      <a:endParaRPr lang="en-US" sz="1800" dirty="0"/>
                    </a:p>
                  </a:txBody>
                  <a:tcPr anchor="ctr"/>
                </a:tc>
                <a:tc>
                  <a:txBody>
                    <a:bodyPr/>
                    <a:lstStyle/>
                    <a:p>
                      <a:pPr lvl="0" algn="ctr"/>
                      <a:r>
                        <a:rPr lang="en-US" sz="1800" dirty="0" smtClean="0"/>
                        <a:t>Partnership</a:t>
                      </a:r>
                      <a:r>
                        <a:rPr lang="en-US" sz="1800" baseline="0" dirty="0" smtClean="0"/>
                        <a:t> Additional Support</a:t>
                      </a:r>
                      <a:endParaRPr lang="en-US" sz="1800" dirty="0"/>
                    </a:p>
                  </a:txBody>
                  <a:tcPr anchor="ctr"/>
                </a:tc>
              </a:tr>
              <a:tr h="827185">
                <a:tc>
                  <a:txBody>
                    <a:bodyPr/>
                    <a:lstStyle/>
                    <a:p>
                      <a:r>
                        <a:rPr lang="en-US" sz="2000" dirty="0" smtClean="0">
                          <a:solidFill>
                            <a:schemeClr val="tx1"/>
                          </a:solidFill>
                        </a:rPr>
                        <a:t>Joyner</a:t>
                      </a:r>
                      <a:r>
                        <a:rPr lang="en-US" sz="2000" baseline="0" dirty="0" smtClean="0">
                          <a:solidFill>
                            <a:schemeClr val="tx1"/>
                          </a:solidFill>
                        </a:rPr>
                        <a:t> Elementary School</a:t>
                      </a:r>
                      <a:endParaRPr lang="en-US" sz="2000" dirty="0">
                        <a:solidFill>
                          <a:schemeClr val="tx1"/>
                        </a:solidFill>
                      </a:endParaRPr>
                    </a:p>
                  </a:txBody>
                  <a:tcPr/>
                </a:tc>
                <a:tc>
                  <a:txBody>
                    <a:bodyPr/>
                    <a:lstStyle/>
                    <a:p>
                      <a:r>
                        <a:rPr lang="en-US" sz="2000" dirty="0" smtClean="0">
                          <a:solidFill>
                            <a:schemeClr val="tx1"/>
                          </a:solidFill>
                        </a:rPr>
                        <a:t>Staffing Flexibility </a:t>
                      </a:r>
                    </a:p>
                    <a:p>
                      <a:r>
                        <a:rPr lang="en-US" sz="2000" dirty="0" smtClean="0">
                          <a:solidFill>
                            <a:schemeClr val="tx1"/>
                          </a:solidFill>
                        </a:rPr>
                        <a:t>½ Assistant</a:t>
                      </a:r>
                      <a:r>
                        <a:rPr lang="en-US" sz="2000" baseline="0" dirty="0" smtClean="0">
                          <a:solidFill>
                            <a:schemeClr val="tx1"/>
                          </a:solidFill>
                        </a:rPr>
                        <a:t> </a:t>
                      </a:r>
                      <a:r>
                        <a:rPr lang="en-US" sz="2000" dirty="0" smtClean="0">
                          <a:solidFill>
                            <a:schemeClr val="tx1"/>
                          </a:solidFill>
                        </a:rPr>
                        <a:t>Principal</a:t>
                      </a:r>
                    </a:p>
                    <a:p>
                      <a:r>
                        <a:rPr lang="en-US" sz="2000" dirty="0" smtClean="0">
                          <a:solidFill>
                            <a:schemeClr val="tx1"/>
                          </a:solidFill>
                        </a:rPr>
                        <a:t>Full Time PSA</a:t>
                      </a:r>
                      <a:endParaRPr lang="en-US" sz="2000" dirty="0">
                        <a:solidFill>
                          <a:schemeClr val="tx1"/>
                        </a:solidFill>
                      </a:endParaRPr>
                    </a:p>
                  </a:txBody>
                  <a:tcPr/>
                </a:tc>
                <a:tc>
                  <a:txBody>
                    <a:bodyPr/>
                    <a:lstStyle/>
                    <a:p>
                      <a:r>
                        <a:rPr lang="en-US" sz="2000" dirty="0" smtClean="0">
                          <a:solidFill>
                            <a:schemeClr val="tx1"/>
                          </a:solidFill>
                        </a:rPr>
                        <a:t>3 days</a:t>
                      </a:r>
                      <a:r>
                        <a:rPr lang="en-US" sz="2000" baseline="0" dirty="0" smtClean="0">
                          <a:solidFill>
                            <a:schemeClr val="tx1"/>
                          </a:solidFill>
                        </a:rPr>
                        <a:t> of PSW</a:t>
                      </a:r>
                    </a:p>
                    <a:p>
                      <a:r>
                        <a:rPr lang="en-US" sz="2000" baseline="0" dirty="0" smtClean="0">
                          <a:solidFill>
                            <a:schemeClr val="tx1"/>
                          </a:solidFill>
                        </a:rPr>
                        <a:t>PD &amp; Coaching </a:t>
                      </a:r>
                    </a:p>
                    <a:p>
                      <a:r>
                        <a:rPr lang="en-US" sz="2000" baseline="0" dirty="0" smtClean="0">
                          <a:solidFill>
                            <a:schemeClr val="tx1"/>
                          </a:solidFill>
                        </a:rPr>
                        <a:t>Software Licenses</a:t>
                      </a:r>
                      <a:endParaRPr lang="en-US" sz="2000" dirty="0">
                        <a:solidFill>
                          <a:schemeClr val="tx1"/>
                        </a:solidFill>
                      </a:endParaRPr>
                    </a:p>
                  </a:txBody>
                  <a:tcPr/>
                </a:tc>
              </a:tr>
              <a:tr h="1077847">
                <a:tc>
                  <a:txBody>
                    <a:bodyPr/>
                    <a:lstStyle/>
                    <a:p>
                      <a:r>
                        <a:rPr lang="en-US" sz="2000" dirty="0" smtClean="0">
                          <a:solidFill>
                            <a:schemeClr val="tx1"/>
                          </a:solidFill>
                        </a:rPr>
                        <a:t>Jordan High School </a:t>
                      </a:r>
                      <a:endParaRPr lang="en-US" sz="2000" dirty="0">
                        <a:solidFill>
                          <a:schemeClr val="tx1"/>
                        </a:solidFill>
                      </a:endParaRPr>
                    </a:p>
                  </a:txBody>
                  <a:tcPr/>
                </a:tc>
                <a:tc>
                  <a:txBody>
                    <a:bodyPr/>
                    <a:lstStyle/>
                    <a:p>
                      <a:r>
                        <a:rPr lang="en-US" sz="2000" dirty="0" smtClean="0">
                          <a:solidFill>
                            <a:schemeClr val="tx1"/>
                          </a:solidFill>
                        </a:rPr>
                        <a:t>Staffing Flexibility</a:t>
                      </a:r>
                    </a:p>
                    <a:p>
                      <a:r>
                        <a:rPr lang="en-US" sz="2000" dirty="0" smtClean="0">
                          <a:solidFill>
                            <a:schemeClr val="tx1"/>
                          </a:solidFill>
                        </a:rPr>
                        <a:t>Attendance</a:t>
                      </a:r>
                      <a:r>
                        <a:rPr lang="en-US" sz="2000" baseline="0" dirty="0" smtClean="0">
                          <a:solidFill>
                            <a:schemeClr val="tx1"/>
                          </a:solidFill>
                        </a:rPr>
                        <a:t> Incentive Counselor (9</a:t>
                      </a:r>
                      <a:r>
                        <a:rPr lang="en-US" sz="2000" baseline="30000" dirty="0" smtClean="0">
                          <a:solidFill>
                            <a:schemeClr val="tx1"/>
                          </a:solidFill>
                        </a:rPr>
                        <a:t>th</a:t>
                      </a:r>
                      <a:r>
                        <a:rPr lang="en-US" sz="2000" baseline="0" dirty="0" smtClean="0">
                          <a:solidFill>
                            <a:schemeClr val="tx1"/>
                          </a:solidFill>
                        </a:rPr>
                        <a:t> grade)</a:t>
                      </a:r>
                      <a:endParaRPr lang="en-US" sz="2000" dirty="0" smtClean="0">
                        <a:solidFill>
                          <a:schemeClr val="tx1"/>
                        </a:solidFill>
                      </a:endParaRPr>
                    </a:p>
                    <a:p>
                      <a:r>
                        <a:rPr lang="en-US" sz="2000" dirty="0" smtClean="0">
                          <a:solidFill>
                            <a:schemeClr val="tx1"/>
                          </a:solidFill>
                        </a:rPr>
                        <a:t>PSA</a:t>
                      </a:r>
                      <a:r>
                        <a:rPr lang="en-US" sz="2000" baseline="0" dirty="0" smtClean="0">
                          <a:solidFill>
                            <a:schemeClr val="tx1"/>
                          </a:solidFill>
                        </a:rPr>
                        <a:t> support</a:t>
                      </a:r>
                      <a:endParaRPr lang="en-US" sz="2000" dirty="0">
                        <a:solidFill>
                          <a:schemeClr val="tx1"/>
                        </a:solidFill>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Assistant</a:t>
                      </a:r>
                      <a:r>
                        <a:rPr lang="en-US" sz="2000" baseline="0" dirty="0" smtClean="0">
                          <a:solidFill>
                            <a:schemeClr val="tx1"/>
                          </a:solidFill>
                        </a:rPr>
                        <a:t> Principal</a:t>
                      </a:r>
                      <a:endParaRPr lang="en-US" sz="2000" dirty="0" smtClean="0">
                        <a:solidFill>
                          <a:schemeClr val="tx1"/>
                        </a:solidFill>
                      </a:endParaRPr>
                    </a:p>
                    <a:p>
                      <a:r>
                        <a:rPr lang="en-US" sz="2000" dirty="0" smtClean="0">
                          <a:solidFill>
                            <a:schemeClr val="tx1"/>
                          </a:solidFill>
                        </a:rPr>
                        <a:t>Technology</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2000" baseline="0" dirty="0" smtClean="0">
                          <a:solidFill>
                            <a:schemeClr val="tx1"/>
                          </a:solidFill>
                        </a:rPr>
                        <a:t>PD &amp; Coaching (especially RJ)</a:t>
                      </a:r>
                    </a:p>
                  </a:txBody>
                  <a:tcPr/>
                </a:tc>
              </a:tr>
            </a:tbl>
          </a:graphicData>
        </a:graphic>
      </p:graphicFrame>
    </p:spTree>
    <p:extLst>
      <p:ext uri="{BB962C8B-B14F-4D97-AF65-F5344CB8AC3E}">
        <p14:creationId xmlns:p14="http://schemas.microsoft.com/office/powerpoint/2010/main" val="42180279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a:xfrm>
            <a:off x="355601" y="237468"/>
            <a:ext cx="8480952" cy="1038860"/>
          </a:xfrm>
        </p:spPr>
        <p:txBody>
          <a:bodyPr>
            <a:normAutofit fontScale="90000"/>
          </a:bodyPr>
          <a:lstStyle/>
          <a:p>
            <a:r>
              <a:rPr lang="en-US" dirty="0" smtClean="0"/>
              <a:t>The LAUSD Index: Applied</a:t>
            </a:r>
            <a:br>
              <a:rPr lang="en-US" dirty="0" smtClean="0"/>
            </a:br>
            <a:r>
              <a:rPr lang="es-ES" dirty="0" smtClean="0"/>
              <a:t>El </a:t>
            </a:r>
            <a:r>
              <a:rPr lang="es-ES" dirty="0"/>
              <a:t>índice </a:t>
            </a:r>
            <a:r>
              <a:rPr lang="es-ES" dirty="0" smtClean="0"/>
              <a:t>LAUSD</a:t>
            </a:r>
            <a:r>
              <a:rPr lang="es-ES" dirty="0"/>
              <a:t>: </a:t>
            </a:r>
            <a:r>
              <a:rPr lang="es-ES" dirty="0" smtClean="0"/>
              <a:t>Aplicado</a:t>
            </a:r>
            <a:endParaRPr lang="en-US" dirty="0"/>
          </a:p>
        </p:txBody>
      </p:sp>
      <p:pic>
        <p:nvPicPr>
          <p:cNvPr id="4" name="Picture 3"/>
          <p:cNvPicPr>
            <a:picLocks noChangeAspect="1"/>
          </p:cNvPicPr>
          <p:nvPr/>
        </p:nvPicPr>
        <p:blipFill rotWithShape="1">
          <a:blip r:embed="rId3"/>
          <a:srcRect b="1480"/>
          <a:stretch/>
        </p:blipFill>
        <p:spPr>
          <a:xfrm>
            <a:off x="273786" y="1276328"/>
            <a:ext cx="8644582" cy="4749568"/>
          </a:xfrm>
          <a:prstGeom prst="rect">
            <a:avLst/>
          </a:prstGeom>
        </p:spPr>
      </p:pic>
      <p:sp>
        <p:nvSpPr>
          <p:cNvPr id="5" name="Right Arrow 4"/>
          <p:cNvSpPr/>
          <p:nvPr/>
        </p:nvSpPr>
        <p:spPr>
          <a:xfrm>
            <a:off x="273786" y="2403225"/>
            <a:ext cx="2211230" cy="7315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55107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Our Goal / </a:t>
            </a:r>
            <a:r>
              <a:rPr lang="en-US" dirty="0" err="1" smtClean="0"/>
              <a:t>Nuestra</a:t>
            </a:r>
            <a:r>
              <a:rPr lang="en-US" dirty="0" smtClean="0"/>
              <a:t> Meta</a:t>
            </a:r>
            <a:endParaRPr lang="en-US" dirty="0"/>
          </a:p>
        </p:txBody>
      </p:sp>
      <p:cxnSp>
        <p:nvCxnSpPr>
          <p:cNvPr id="5" name="Straight Arrow Connector 4"/>
          <p:cNvCxnSpPr/>
          <p:nvPr/>
        </p:nvCxnSpPr>
        <p:spPr>
          <a:xfrm>
            <a:off x="1683327" y="5101936"/>
            <a:ext cx="6878782" cy="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flipV="1">
            <a:off x="1672936" y="1818409"/>
            <a:ext cx="20782" cy="3283527"/>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672936" y="5216236"/>
            <a:ext cx="6691746" cy="1138773"/>
          </a:xfrm>
          <a:prstGeom prst="rect">
            <a:avLst/>
          </a:prstGeom>
          <a:noFill/>
        </p:spPr>
        <p:txBody>
          <a:bodyPr wrap="square" rtlCol="0">
            <a:spAutoFit/>
          </a:bodyPr>
          <a:lstStyle/>
          <a:p>
            <a:r>
              <a:rPr lang="en-US" dirty="0" smtClean="0"/>
              <a:t>0			100			200</a:t>
            </a:r>
          </a:p>
          <a:p>
            <a:pPr algn="ctr"/>
            <a:endParaRPr lang="en-US" sz="800" dirty="0" smtClean="0"/>
          </a:p>
          <a:p>
            <a:pPr algn="ctr"/>
            <a:r>
              <a:rPr lang="en-US" sz="2400" dirty="0" smtClean="0"/>
              <a:t>School </a:t>
            </a:r>
            <a:r>
              <a:rPr lang="en-US" sz="2400" dirty="0"/>
              <a:t>Ranking on LAUSD Index</a:t>
            </a:r>
          </a:p>
          <a:p>
            <a:r>
              <a:rPr lang="en-US" dirty="0" smtClean="0"/>
              <a:t>	</a:t>
            </a:r>
            <a:endParaRPr lang="en-US" dirty="0"/>
          </a:p>
        </p:txBody>
      </p:sp>
      <p:sp>
        <p:nvSpPr>
          <p:cNvPr id="11" name="TextBox 10"/>
          <p:cNvSpPr txBox="1"/>
          <p:nvPr/>
        </p:nvSpPr>
        <p:spPr>
          <a:xfrm rot="16200000">
            <a:off x="-972780" y="2704963"/>
            <a:ext cx="4005397" cy="1200329"/>
          </a:xfrm>
          <a:prstGeom prst="rect">
            <a:avLst/>
          </a:prstGeom>
          <a:noFill/>
        </p:spPr>
        <p:txBody>
          <a:bodyPr wrap="square" rtlCol="0">
            <a:spAutoFit/>
          </a:bodyPr>
          <a:lstStyle/>
          <a:p>
            <a:pPr algn="ctr"/>
            <a:r>
              <a:rPr lang="en-US" sz="2400" dirty="0" smtClean="0"/>
              <a:t>Equity-Based Investments</a:t>
            </a:r>
            <a:endParaRPr lang="en-US" sz="2400" dirty="0" smtClean="0"/>
          </a:p>
          <a:p>
            <a:pPr algn="ctr"/>
            <a:endParaRPr lang="en-US" sz="2400" dirty="0" smtClean="0"/>
          </a:p>
          <a:p>
            <a:r>
              <a:rPr lang="en-US" sz="2400" dirty="0" smtClean="0"/>
              <a:t>0	500		1000</a:t>
            </a:r>
            <a:endParaRPr lang="en-US" sz="2400" dirty="0"/>
          </a:p>
        </p:txBody>
      </p:sp>
      <p:sp>
        <p:nvSpPr>
          <p:cNvPr id="2" name="Oval 1"/>
          <p:cNvSpPr/>
          <p:nvPr/>
        </p:nvSpPr>
        <p:spPr>
          <a:xfrm>
            <a:off x="1929284" y="1683708"/>
            <a:ext cx="808597" cy="788187"/>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a:t>
            </a:r>
            <a:endParaRPr lang="en-US" dirty="0"/>
          </a:p>
        </p:txBody>
      </p:sp>
      <p:sp>
        <p:nvSpPr>
          <p:cNvPr id="8" name="Oval 7"/>
          <p:cNvSpPr/>
          <p:nvPr/>
        </p:nvSpPr>
        <p:spPr>
          <a:xfrm>
            <a:off x="6995329" y="4024060"/>
            <a:ext cx="812240" cy="788187"/>
          </a:xfrm>
          <a:prstGeom prst="ellipse">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200</a:t>
            </a:r>
            <a:endParaRPr lang="en-US" dirty="0"/>
          </a:p>
        </p:txBody>
      </p:sp>
      <p:sp>
        <p:nvSpPr>
          <p:cNvPr id="4" name="TextBox 3"/>
          <p:cNvSpPr txBox="1"/>
          <p:nvPr/>
        </p:nvSpPr>
        <p:spPr>
          <a:xfrm>
            <a:off x="2823587" y="1818409"/>
            <a:ext cx="3326004" cy="369332"/>
          </a:xfrm>
          <a:prstGeom prst="rect">
            <a:avLst/>
          </a:prstGeom>
          <a:noFill/>
        </p:spPr>
        <p:txBody>
          <a:bodyPr wrap="square" rtlCol="0">
            <a:spAutoFit/>
          </a:bodyPr>
          <a:lstStyle/>
          <a:p>
            <a:r>
              <a:rPr lang="en-US" dirty="0" smtClean="0"/>
              <a:t>High need </a:t>
            </a:r>
            <a:r>
              <a:rPr lang="en-US" dirty="0" smtClean="0">
                <a:sym typeface="Wingdings" panose="05000000000000000000" pitchFamily="2" charset="2"/>
              </a:rPr>
              <a:t></a:t>
            </a:r>
            <a:r>
              <a:rPr lang="en-US" dirty="0" smtClean="0"/>
              <a:t> More funding</a:t>
            </a:r>
            <a:endParaRPr lang="en-US" dirty="0"/>
          </a:p>
        </p:txBody>
      </p:sp>
      <p:sp>
        <p:nvSpPr>
          <p:cNvPr id="10" name="TextBox 9"/>
          <p:cNvSpPr txBox="1"/>
          <p:nvPr/>
        </p:nvSpPr>
        <p:spPr>
          <a:xfrm>
            <a:off x="3880340" y="4300838"/>
            <a:ext cx="2902297" cy="369332"/>
          </a:xfrm>
          <a:prstGeom prst="rect">
            <a:avLst/>
          </a:prstGeom>
          <a:noFill/>
        </p:spPr>
        <p:txBody>
          <a:bodyPr wrap="square" rtlCol="0">
            <a:spAutoFit/>
          </a:bodyPr>
          <a:lstStyle/>
          <a:p>
            <a:r>
              <a:rPr lang="en-US" dirty="0" smtClean="0"/>
              <a:t>Low need </a:t>
            </a:r>
            <a:r>
              <a:rPr lang="en-US" dirty="0" smtClean="0">
                <a:sym typeface="Wingdings" panose="05000000000000000000" pitchFamily="2" charset="2"/>
              </a:rPr>
              <a:t> </a:t>
            </a:r>
            <a:r>
              <a:rPr lang="en-US" dirty="0" smtClean="0"/>
              <a:t>Less funding</a:t>
            </a:r>
            <a:endParaRPr lang="en-US" dirty="0"/>
          </a:p>
        </p:txBody>
      </p:sp>
      <p:cxnSp>
        <p:nvCxnSpPr>
          <p:cNvPr id="12" name="Straight Arrow Connector 11"/>
          <p:cNvCxnSpPr/>
          <p:nvPr/>
        </p:nvCxnSpPr>
        <p:spPr>
          <a:xfrm>
            <a:off x="2799635" y="2329237"/>
            <a:ext cx="4195694" cy="1694823"/>
          </a:xfrm>
          <a:prstGeom prst="straightConnector1">
            <a:avLst/>
          </a:prstGeom>
          <a:ln w="76200">
            <a:tailEnd type="triangle"/>
          </a:ln>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15823312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P spid="4"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5022" y="1394018"/>
            <a:ext cx="8838639" cy="5067071"/>
          </a:xfrm>
        </p:spPr>
        <p:txBody>
          <a:bodyPr>
            <a:normAutofit fontScale="40000" lnSpcReduction="20000"/>
          </a:bodyPr>
          <a:lstStyle/>
          <a:p>
            <a:pPr>
              <a:lnSpc>
                <a:spcPct val="120000"/>
              </a:lnSpc>
            </a:pPr>
            <a:r>
              <a:rPr lang="en-US" sz="5500" u="sng" dirty="0" smtClean="0"/>
              <a:t>Fix It</a:t>
            </a:r>
            <a:r>
              <a:rPr lang="en-US" sz="5500" dirty="0" smtClean="0"/>
              <a:t>: Inclusively define “need” (using indicators that are collectively determined) for our student need index. Update the index and use the index to rank or tier schools.</a:t>
            </a:r>
          </a:p>
          <a:p>
            <a:pPr>
              <a:lnSpc>
                <a:spcPct val="120000"/>
              </a:lnSpc>
            </a:pPr>
            <a:r>
              <a:rPr lang="en-US" sz="5500" u="sng" dirty="0" smtClean="0"/>
              <a:t>Use It</a:t>
            </a:r>
            <a:r>
              <a:rPr lang="en-US" sz="5500" dirty="0" smtClean="0"/>
              <a:t>: Distribute TSP dollars (and potentially more LCFF dollars) based on the index.</a:t>
            </a:r>
          </a:p>
          <a:p>
            <a:pPr marL="34925" indent="0">
              <a:lnSpc>
                <a:spcPct val="120000"/>
              </a:lnSpc>
              <a:buNone/>
            </a:pPr>
            <a:endParaRPr lang="en-US" sz="5500" dirty="0" smtClean="0"/>
          </a:p>
          <a:p>
            <a:pPr>
              <a:lnSpc>
                <a:spcPct val="120000"/>
              </a:lnSpc>
            </a:pPr>
            <a:r>
              <a:rPr lang="es-ES" sz="5500" u="sng" dirty="0" smtClean="0">
                <a:solidFill>
                  <a:schemeClr val="tx2"/>
                </a:solidFill>
              </a:rPr>
              <a:t>Arreglarlo</a:t>
            </a:r>
            <a:r>
              <a:rPr lang="es-ES" sz="5500" dirty="0" smtClean="0">
                <a:solidFill>
                  <a:schemeClr val="tx2"/>
                </a:solidFill>
              </a:rPr>
              <a:t>: Inclusive </a:t>
            </a:r>
            <a:r>
              <a:rPr lang="es-ES" sz="5500" dirty="0">
                <a:solidFill>
                  <a:schemeClr val="tx2"/>
                </a:solidFill>
              </a:rPr>
              <a:t>definimos la "necesidad" (usando indicadores que se determinan colectivamente) para nuestro índice de necesidades de los </a:t>
            </a:r>
            <a:r>
              <a:rPr lang="es-ES" sz="5500" dirty="0" smtClean="0">
                <a:solidFill>
                  <a:schemeClr val="tx2"/>
                </a:solidFill>
              </a:rPr>
              <a:t>estudiantes. Actualizar </a:t>
            </a:r>
            <a:r>
              <a:rPr lang="es-ES" sz="5500" dirty="0">
                <a:solidFill>
                  <a:schemeClr val="tx2"/>
                </a:solidFill>
              </a:rPr>
              <a:t>el índice y usar el índice para clasificar o clasificar las </a:t>
            </a:r>
            <a:r>
              <a:rPr lang="es-ES" sz="5500" dirty="0" smtClean="0">
                <a:solidFill>
                  <a:schemeClr val="tx2"/>
                </a:solidFill>
              </a:rPr>
              <a:t>escuelas.</a:t>
            </a:r>
          </a:p>
          <a:p>
            <a:pPr>
              <a:lnSpc>
                <a:spcPct val="120000"/>
              </a:lnSpc>
            </a:pPr>
            <a:r>
              <a:rPr lang="es-ES" sz="5500" u="sng" dirty="0" smtClean="0">
                <a:solidFill>
                  <a:schemeClr val="tx2"/>
                </a:solidFill>
              </a:rPr>
              <a:t>Usarlo</a:t>
            </a:r>
            <a:r>
              <a:rPr lang="es-ES" sz="5500" dirty="0" smtClean="0">
                <a:solidFill>
                  <a:schemeClr val="tx2"/>
                </a:solidFill>
              </a:rPr>
              <a:t>: Distribuir </a:t>
            </a:r>
            <a:r>
              <a:rPr lang="es-ES" sz="5500" dirty="0">
                <a:solidFill>
                  <a:schemeClr val="tx2"/>
                </a:solidFill>
              </a:rPr>
              <a:t>los dólares de TSP </a:t>
            </a:r>
            <a:r>
              <a:rPr lang="es-ES" sz="5500" dirty="0" smtClean="0">
                <a:solidFill>
                  <a:schemeClr val="tx2"/>
                </a:solidFill>
              </a:rPr>
              <a:t>(y potencialmente </a:t>
            </a:r>
            <a:r>
              <a:rPr lang="es-ES" sz="5500" dirty="0">
                <a:solidFill>
                  <a:schemeClr val="tx2"/>
                </a:solidFill>
              </a:rPr>
              <a:t>más dólares de LCFF) basados en el </a:t>
            </a:r>
            <a:r>
              <a:rPr lang="es-ES" sz="5500" dirty="0" smtClean="0">
                <a:solidFill>
                  <a:schemeClr val="tx2"/>
                </a:solidFill>
              </a:rPr>
              <a:t>índice.</a:t>
            </a:r>
            <a:endParaRPr lang="es-ES" sz="5500" dirty="0">
              <a:solidFill>
                <a:schemeClr val="tx2"/>
              </a:solidFill>
            </a:endParaRPr>
          </a:p>
          <a:p>
            <a:endParaRPr lang="en-US" sz="2400" dirty="0" smtClean="0"/>
          </a:p>
          <a:p>
            <a:endParaRPr lang="en-US" dirty="0"/>
          </a:p>
        </p:txBody>
      </p:sp>
      <p:sp>
        <p:nvSpPr>
          <p:cNvPr id="3" name="Title 2"/>
          <p:cNvSpPr>
            <a:spLocks noGrp="1"/>
          </p:cNvSpPr>
          <p:nvPr>
            <p:ph type="title"/>
          </p:nvPr>
        </p:nvSpPr>
        <p:spPr>
          <a:xfrm>
            <a:off x="90436" y="355159"/>
            <a:ext cx="8983226" cy="1038860"/>
          </a:xfrm>
        </p:spPr>
        <p:txBody>
          <a:bodyPr>
            <a:normAutofit fontScale="90000"/>
          </a:bodyPr>
          <a:lstStyle/>
          <a:p>
            <a:r>
              <a:rPr lang="en-US" dirty="0"/>
              <a:t>What can we do? ¿</a:t>
            </a:r>
            <a:r>
              <a:rPr lang="en-US" dirty="0" err="1"/>
              <a:t>Qué</a:t>
            </a:r>
            <a:r>
              <a:rPr lang="en-US" dirty="0"/>
              <a:t> </a:t>
            </a:r>
            <a:r>
              <a:rPr lang="en-US" dirty="0" err="1"/>
              <a:t>podemos</a:t>
            </a:r>
            <a:r>
              <a:rPr lang="en-US" dirty="0"/>
              <a:t> </a:t>
            </a:r>
            <a:r>
              <a:rPr lang="en-US" dirty="0" err="1"/>
              <a:t>hacer</a:t>
            </a:r>
            <a:r>
              <a:rPr lang="en-US" dirty="0"/>
              <a:t>?</a:t>
            </a:r>
          </a:p>
        </p:txBody>
      </p:sp>
    </p:spTree>
    <p:extLst>
      <p:ext uri="{BB962C8B-B14F-4D97-AF65-F5344CB8AC3E}">
        <p14:creationId xmlns:p14="http://schemas.microsoft.com/office/powerpoint/2010/main" val="34805522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34925" indent="0">
              <a:buNone/>
            </a:pPr>
            <a:r>
              <a:rPr lang="en-US" dirty="0" smtClean="0"/>
              <a:t>We can…</a:t>
            </a:r>
          </a:p>
          <a:p>
            <a:r>
              <a:rPr lang="en-US" u="sng" dirty="0" smtClean="0"/>
              <a:t>Advocate </a:t>
            </a:r>
            <a:r>
              <a:rPr lang="en-US" u="sng" dirty="0"/>
              <a:t>together</a:t>
            </a:r>
            <a:r>
              <a:rPr lang="en-US" dirty="0"/>
              <a:t> </a:t>
            </a:r>
            <a:r>
              <a:rPr lang="en-US" dirty="0" smtClean="0"/>
              <a:t>at the state and/or federal level for more funding and more equitable funding for our highest need schools</a:t>
            </a:r>
          </a:p>
          <a:p>
            <a:r>
              <a:rPr lang="en-US" u="sng" dirty="0" smtClean="0"/>
              <a:t>Invite partners and funders</a:t>
            </a:r>
            <a:r>
              <a:rPr lang="en-US" dirty="0" smtClean="0"/>
              <a:t> to support our highest need schools</a:t>
            </a:r>
          </a:p>
          <a:p>
            <a:pPr marL="34925" indent="0">
              <a:buNone/>
            </a:pPr>
            <a:endParaRPr lang="en-US" dirty="0" smtClean="0"/>
          </a:p>
          <a:p>
            <a:pPr marL="34925" indent="0">
              <a:buNone/>
            </a:pPr>
            <a:r>
              <a:rPr lang="en-US" dirty="0" err="1" smtClean="0"/>
              <a:t>Podemos</a:t>
            </a:r>
            <a:r>
              <a:rPr lang="en-US" dirty="0" smtClean="0"/>
              <a:t>…</a:t>
            </a:r>
            <a:endParaRPr lang="en-US" dirty="0"/>
          </a:p>
          <a:p>
            <a:r>
              <a:rPr lang="es-ES" u="sng" dirty="0"/>
              <a:t>Abogar juntos</a:t>
            </a:r>
            <a:r>
              <a:rPr lang="es-ES" dirty="0"/>
              <a:t> a nivel estatal y / o federal para obtener más fondos y financiamiento más equitativo para nuestras escuelas de mayor necesidad</a:t>
            </a:r>
          </a:p>
          <a:p>
            <a:r>
              <a:rPr lang="es-ES" u="sng" dirty="0"/>
              <a:t>Invite a socios y donantes</a:t>
            </a:r>
            <a:r>
              <a:rPr lang="es-ES" dirty="0"/>
              <a:t> a apoyar a nuestras escuelas de mayor necesidad</a:t>
            </a:r>
            <a:endParaRPr lang="en-US" dirty="0"/>
          </a:p>
        </p:txBody>
      </p:sp>
      <p:sp>
        <p:nvSpPr>
          <p:cNvPr id="3" name="Title 2"/>
          <p:cNvSpPr>
            <a:spLocks noGrp="1"/>
          </p:cNvSpPr>
          <p:nvPr>
            <p:ph type="title"/>
          </p:nvPr>
        </p:nvSpPr>
        <p:spPr>
          <a:xfrm>
            <a:off x="170822" y="355159"/>
            <a:ext cx="8973178" cy="1038860"/>
          </a:xfrm>
        </p:spPr>
        <p:txBody>
          <a:bodyPr>
            <a:normAutofit fontScale="90000"/>
          </a:bodyPr>
          <a:lstStyle/>
          <a:p>
            <a:r>
              <a:rPr lang="en-US" dirty="0"/>
              <a:t>What can we do? </a:t>
            </a:r>
            <a:r>
              <a:rPr lang="en-US" dirty="0" smtClean="0"/>
              <a:t>¿</a:t>
            </a:r>
            <a:r>
              <a:rPr lang="en-US" dirty="0" err="1"/>
              <a:t>Qué</a:t>
            </a:r>
            <a:r>
              <a:rPr lang="en-US" dirty="0"/>
              <a:t> </a:t>
            </a:r>
            <a:r>
              <a:rPr lang="en-US" dirty="0" err="1"/>
              <a:t>podemos</a:t>
            </a:r>
            <a:r>
              <a:rPr lang="en-US" dirty="0"/>
              <a:t> </a:t>
            </a:r>
            <a:r>
              <a:rPr lang="en-US" dirty="0" err="1"/>
              <a:t>hacer</a:t>
            </a:r>
            <a:r>
              <a:rPr lang="en-US" dirty="0"/>
              <a:t>?</a:t>
            </a:r>
          </a:p>
        </p:txBody>
      </p:sp>
    </p:spTree>
    <p:extLst>
      <p:ext uri="{BB962C8B-B14F-4D97-AF65-F5344CB8AC3E}">
        <p14:creationId xmlns:p14="http://schemas.microsoft.com/office/powerpoint/2010/main" val="33955368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Our </a:t>
            </a:r>
            <a:r>
              <a:rPr lang="en-US" dirty="0"/>
              <a:t>Mission </a:t>
            </a:r>
            <a:r>
              <a:rPr lang="en-US" dirty="0" smtClean="0"/>
              <a:t>/ </a:t>
            </a:r>
            <a:r>
              <a:rPr lang="en-US" dirty="0" err="1"/>
              <a:t>Nuestra</a:t>
            </a:r>
            <a:r>
              <a:rPr lang="en-US" dirty="0"/>
              <a:t> </a:t>
            </a:r>
            <a:r>
              <a:rPr lang="en-US" dirty="0" err="1"/>
              <a:t>misión</a:t>
            </a:r>
            <a:endParaRPr lang="en-US" dirty="0"/>
          </a:p>
        </p:txBody>
      </p:sp>
      <p:pic>
        <p:nvPicPr>
          <p:cNvPr id="4"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5601" y="1744528"/>
            <a:ext cx="3269342" cy="3768825"/>
          </a:xfrm>
          <a:prstGeom prst="rect">
            <a:avLst/>
          </a:prstGeom>
        </p:spPr>
      </p:pic>
      <p:sp>
        <p:nvSpPr>
          <p:cNvPr id="5" name="Content Placeholder 3"/>
          <p:cNvSpPr txBox="1">
            <a:spLocks/>
          </p:cNvSpPr>
          <p:nvPr/>
        </p:nvSpPr>
        <p:spPr>
          <a:xfrm>
            <a:off x="3733800" y="1418604"/>
            <a:ext cx="4974771" cy="4666510"/>
          </a:xfrm>
          <a:prstGeom prst="rect">
            <a:avLst/>
          </a:prstGeom>
        </p:spPr>
        <p:txBody>
          <a:bodyPr>
            <a:noAutofit/>
          </a:bodyPr>
          <a:lstStyle>
            <a:lvl1pPr marL="292100" indent="-257175" algn="l" defTabSz="685800" rtl="0" eaLnBrk="1" latinLnBrk="0" hangingPunct="1">
              <a:lnSpc>
                <a:spcPct val="90000"/>
              </a:lnSpc>
              <a:spcBef>
                <a:spcPts val="1000"/>
              </a:spcBef>
              <a:buClr>
                <a:schemeClr val="accent1"/>
              </a:buClr>
              <a:buSzPct val="80000"/>
              <a:buFont typeface="Corbel" pitchFamily="34" charset="0"/>
              <a:buChar char="•"/>
              <a:defRPr sz="2800" kern="1200">
                <a:solidFill>
                  <a:srgbClr val="55565A"/>
                </a:solidFill>
                <a:latin typeface="Avenir LT Std 55 Roman" panose="020B0503020203020204" pitchFamily="34" charset="0"/>
                <a:ea typeface="+mn-ea"/>
                <a:cs typeface="+mn-cs"/>
              </a:defRPr>
            </a:lvl1pPr>
            <a:lvl2pPr marL="463550" indent="-257175"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rgbClr val="55565A"/>
                </a:solidFill>
                <a:latin typeface="Avenir LT Std 55 Roman" panose="020B0503020203020204" pitchFamily="34" charset="0"/>
                <a:ea typeface="+mn-ea"/>
                <a:cs typeface="+mn-cs"/>
              </a:defRPr>
            </a:lvl2pPr>
            <a:lvl3pPr marL="622300" indent="-211138"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rgbClr val="55565A"/>
                </a:solidFill>
                <a:latin typeface="Avenir LT Std 55 Roman" panose="020B0503020203020204" pitchFamily="34" charset="0"/>
                <a:ea typeface="+mn-ea"/>
                <a:cs typeface="+mn-cs"/>
              </a:defRPr>
            </a:lvl3pPr>
            <a:lvl4pPr marL="795338" indent="-17780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rgbClr val="55565A"/>
                </a:solidFill>
                <a:latin typeface="Avenir LT Std 55 Roman" panose="020B0503020203020204" pitchFamily="34" charset="0"/>
                <a:ea typeface="+mn-ea"/>
                <a:cs typeface="+mn-cs"/>
              </a:defRPr>
            </a:lvl4pPr>
            <a:lvl5pPr marL="966788" indent="-1841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rgbClr val="55565A"/>
                </a:solidFill>
                <a:latin typeface="Avenir LT Std 55 Roman" panose="020B0503020203020204" pitchFamily="34" charset="0"/>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a:lstStyle>
          <a:p>
            <a:pPr marL="34290" indent="0">
              <a:buFont typeface="Corbel" pitchFamily="34" charset="0"/>
              <a:buNone/>
            </a:pPr>
            <a:r>
              <a:rPr lang="en-US" sz="2400" dirty="0" smtClean="0">
                <a:solidFill>
                  <a:srgbClr val="231F20"/>
                </a:solidFill>
              </a:rPr>
              <a:t>TO TRANSFORM SCHOOLS AND REVOLUTIONIZE SCHOOL SYSTEMS TO </a:t>
            </a:r>
            <a:r>
              <a:rPr lang="en-US" sz="2400" b="1" dirty="0" smtClean="0">
                <a:solidFill>
                  <a:srgbClr val="E76B5C"/>
                </a:solidFill>
              </a:rPr>
              <a:t>EMPOWER ALL STUDENTS</a:t>
            </a:r>
            <a:r>
              <a:rPr lang="en-US" sz="2400" dirty="0" smtClean="0">
                <a:solidFill>
                  <a:srgbClr val="E76B5C"/>
                </a:solidFill>
              </a:rPr>
              <a:t> </a:t>
            </a:r>
            <a:r>
              <a:rPr lang="en-US" sz="2400" dirty="0" smtClean="0">
                <a:solidFill>
                  <a:srgbClr val="231F20"/>
                </a:solidFill>
              </a:rPr>
              <a:t>WITH A HIGH-QUALITY EDUCATION</a:t>
            </a:r>
          </a:p>
          <a:p>
            <a:pPr marL="34290" indent="0">
              <a:buFont typeface="Corbel" pitchFamily="34" charset="0"/>
              <a:buNone/>
            </a:pPr>
            <a:endParaRPr lang="en-US" sz="2400" dirty="0">
              <a:solidFill>
                <a:srgbClr val="231F20"/>
              </a:solidFill>
            </a:endParaRPr>
          </a:p>
          <a:p>
            <a:pPr marL="34290" indent="0">
              <a:buNone/>
            </a:pPr>
            <a:r>
              <a:rPr lang="en-US" sz="2400" dirty="0">
                <a:solidFill>
                  <a:srgbClr val="4D4D4D"/>
                </a:solidFill>
                <a:ea typeface="Avenir"/>
                <a:cs typeface="Avenir"/>
                <a:sym typeface="Avenir"/>
              </a:rPr>
              <a:t>TRANSFORMAR LAS ESCUELAS Y REVOLUCIONAR LOS SISTEMAS ESCOLARES PARA </a:t>
            </a:r>
            <a:r>
              <a:rPr lang="en-US" sz="2400" b="1" dirty="0">
                <a:solidFill>
                  <a:schemeClr val="accent1"/>
                </a:solidFill>
                <a:ea typeface="Avenir"/>
                <a:cs typeface="Avenir"/>
                <a:sym typeface="Avenir"/>
              </a:rPr>
              <a:t>EMPODERAR A TODOS LOS ESTUDIANTES </a:t>
            </a:r>
            <a:r>
              <a:rPr lang="en-US" sz="2400" dirty="0">
                <a:solidFill>
                  <a:srgbClr val="4D4D4D"/>
                </a:solidFill>
                <a:ea typeface="Avenir"/>
                <a:cs typeface="Avenir"/>
                <a:sym typeface="Avenir"/>
              </a:rPr>
              <a:t>UNA EDUCACIÓN DE ALTA CALIDAD</a:t>
            </a:r>
          </a:p>
          <a:p>
            <a:pPr marL="34290" indent="0">
              <a:buFont typeface="Corbel" pitchFamily="34" charset="0"/>
              <a:buNone/>
            </a:pPr>
            <a:endParaRPr lang="en-US" sz="2400" dirty="0">
              <a:solidFill>
                <a:srgbClr val="231F20"/>
              </a:solidFill>
            </a:endParaRPr>
          </a:p>
        </p:txBody>
      </p:sp>
    </p:spTree>
    <p:extLst>
      <p:ext uri="{BB962C8B-B14F-4D97-AF65-F5344CB8AC3E}">
        <p14:creationId xmlns:p14="http://schemas.microsoft.com/office/powerpoint/2010/main" val="30776436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a:t>Partnership 2020 Systems Change Goal</a:t>
            </a:r>
            <a:r>
              <a:rPr lang="en-US" dirty="0"/>
              <a:t>: </a:t>
            </a:r>
            <a:r>
              <a:rPr lang="en-US" dirty="0" smtClean="0"/>
              <a:t>Champion more equitable district policies and practices that cut the achievement gap for the highest-need schools in LA Unified.</a:t>
            </a:r>
            <a:endParaRPr lang="es-ES" b="1" dirty="0" smtClean="0"/>
          </a:p>
          <a:p>
            <a:endParaRPr lang="es-ES" b="1" dirty="0"/>
          </a:p>
          <a:p>
            <a:r>
              <a:rPr lang="es-ES" b="1" dirty="0" smtClean="0"/>
              <a:t>Meta de 2020 del Partnership para el </a:t>
            </a:r>
            <a:r>
              <a:rPr lang="es-ES" b="1" dirty="0"/>
              <a:t>c</a:t>
            </a:r>
            <a:r>
              <a:rPr lang="es-ES" b="1" dirty="0" smtClean="0"/>
              <a:t>ambio </a:t>
            </a:r>
            <a:r>
              <a:rPr lang="es-ES" b="1" dirty="0"/>
              <a:t>en </a:t>
            </a:r>
            <a:r>
              <a:rPr lang="es-ES" b="1" dirty="0" smtClean="0"/>
              <a:t>sistemas: </a:t>
            </a:r>
            <a:r>
              <a:rPr lang="es-ES" dirty="0"/>
              <a:t>Promover políticas y prácticas de distrito más equitativas que reduzcan la brecha de rendimiento para las escuelas de mayor necesidad en LA </a:t>
            </a:r>
            <a:r>
              <a:rPr lang="es-ES" dirty="0" err="1"/>
              <a:t>Unified</a:t>
            </a:r>
            <a:r>
              <a:rPr lang="es-ES" dirty="0"/>
              <a:t>.</a:t>
            </a:r>
            <a:endParaRPr lang="en-US" dirty="0"/>
          </a:p>
        </p:txBody>
      </p:sp>
      <p:sp>
        <p:nvSpPr>
          <p:cNvPr id="3" name="Title 2"/>
          <p:cNvSpPr>
            <a:spLocks noGrp="1"/>
          </p:cNvSpPr>
          <p:nvPr>
            <p:ph type="title"/>
          </p:nvPr>
        </p:nvSpPr>
        <p:spPr>
          <a:xfrm>
            <a:off x="355600" y="355159"/>
            <a:ext cx="8667819" cy="1038860"/>
          </a:xfrm>
        </p:spPr>
        <p:txBody>
          <a:bodyPr>
            <a:normAutofit fontScale="90000"/>
          </a:bodyPr>
          <a:lstStyle/>
          <a:p>
            <a:r>
              <a:rPr lang="en-US" dirty="0" smtClean="0"/>
              <a:t>Systems Change / </a:t>
            </a:r>
            <a:r>
              <a:rPr lang="en-US" dirty="0" err="1" smtClean="0"/>
              <a:t>Cambio</a:t>
            </a:r>
            <a:r>
              <a:rPr lang="en-US" dirty="0" smtClean="0"/>
              <a:t> </a:t>
            </a:r>
            <a:r>
              <a:rPr lang="en-US" dirty="0"/>
              <a:t>de </a:t>
            </a:r>
            <a:r>
              <a:rPr lang="en-US" dirty="0" err="1"/>
              <a:t>sistemas</a:t>
            </a:r>
            <a:endParaRPr lang="en-US" dirty="0"/>
          </a:p>
        </p:txBody>
      </p:sp>
    </p:spTree>
    <p:extLst>
      <p:ext uri="{BB962C8B-B14F-4D97-AF65-F5344CB8AC3E}">
        <p14:creationId xmlns:p14="http://schemas.microsoft.com/office/powerpoint/2010/main" val="2517732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solidFill>
                  <a:schemeClr val="tx2"/>
                </a:solidFill>
              </a:rPr>
              <a:t>Be inspired to influence </a:t>
            </a:r>
            <a:r>
              <a:rPr lang="en-US" dirty="0" smtClean="0">
                <a:solidFill>
                  <a:schemeClr val="tx2"/>
                </a:solidFill>
              </a:rPr>
              <a:t>equitable </a:t>
            </a:r>
            <a:r>
              <a:rPr lang="en-US" dirty="0" smtClean="0">
                <a:solidFill>
                  <a:schemeClr val="tx2"/>
                </a:solidFill>
              </a:rPr>
              <a:t>funding.</a:t>
            </a:r>
            <a:endParaRPr lang="en-US" dirty="0" smtClean="0">
              <a:solidFill>
                <a:schemeClr val="tx2"/>
              </a:solidFill>
            </a:endParaRPr>
          </a:p>
          <a:p>
            <a:endParaRPr lang="en-US" dirty="0" smtClean="0">
              <a:solidFill>
                <a:schemeClr val="tx2"/>
              </a:solidFill>
            </a:endParaRPr>
          </a:p>
          <a:p>
            <a:r>
              <a:rPr lang="es-ES" dirty="0" smtClean="0"/>
              <a:t>Inspírese </a:t>
            </a:r>
            <a:r>
              <a:rPr lang="es-ES" dirty="0"/>
              <a:t>para influir en </a:t>
            </a:r>
            <a:r>
              <a:rPr lang="es-ES" dirty="0" smtClean="0"/>
              <a:t>el financiamiento </a:t>
            </a:r>
            <a:r>
              <a:rPr lang="es-ES" dirty="0" smtClean="0"/>
              <a:t>equitativo.</a:t>
            </a:r>
            <a:endParaRPr lang="es-ES" dirty="0" smtClean="0"/>
          </a:p>
          <a:p>
            <a:endParaRPr lang="es-ES" dirty="0">
              <a:solidFill>
                <a:schemeClr val="tx2"/>
              </a:solidFill>
            </a:endParaRPr>
          </a:p>
        </p:txBody>
      </p:sp>
      <p:sp>
        <p:nvSpPr>
          <p:cNvPr id="3" name="Title 2"/>
          <p:cNvSpPr>
            <a:spLocks noGrp="1"/>
          </p:cNvSpPr>
          <p:nvPr>
            <p:ph type="title"/>
          </p:nvPr>
        </p:nvSpPr>
        <p:spPr/>
        <p:txBody>
          <a:bodyPr/>
          <a:lstStyle/>
          <a:p>
            <a:r>
              <a:rPr lang="en-US" dirty="0" smtClean="0"/>
              <a:t>Objectives / </a:t>
            </a:r>
            <a:r>
              <a:rPr lang="en-US" dirty="0" err="1" smtClean="0"/>
              <a:t>Objetivos</a:t>
            </a:r>
            <a:endParaRPr lang="en-US" dirty="0"/>
          </a:p>
        </p:txBody>
      </p:sp>
    </p:spTree>
    <p:extLst>
      <p:ext uri="{BB962C8B-B14F-4D97-AF65-F5344CB8AC3E}">
        <p14:creationId xmlns:p14="http://schemas.microsoft.com/office/powerpoint/2010/main" val="31236468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199" y="1600200"/>
            <a:ext cx="8503921" cy="4896803"/>
          </a:xfrm>
          <a:prstGeom prst="rect">
            <a:avLst/>
          </a:prstGeom>
        </p:spPr>
        <p:txBody>
          <a:bodyPr>
            <a:normAutofit/>
          </a:bodyPr>
          <a:lst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800" kern="1200">
                <a:solidFill>
                  <a:srgbClr val="55565A"/>
                </a:solidFill>
                <a:latin typeface="Avenir LT Std 55 Roman" panose="020B0503020203020204" pitchFamily="34" charset="0"/>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rgbClr val="55565A"/>
                </a:solidFill>
                <a:latin typeface="Avenir LT Std 55 Roman" panose="020B0503020203020204" pitchFamily="34" charset="0"/>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rgbClr val="55565A"/>
                </a:solidFill>
                <a:latin typeface="Avenir LT Std 55 Roman" panose="020B0503020203020204" pitchFamily="34" charset="0"/>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rgbClr val="55565A"/>
                </a:solidFill>
                <a:latin typeface="Avenir LT Std 55 Roman" panose="020B0503020203020204" pitchFamily="34" charset="0"/>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rgbClr val="55565A"/>
                </a:solidFill>
                <a:latin typeface="Avenir LT Std 55 Roman" panose="020B0503020203020204" pitchFamily="34" charset="0"/>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a:lstStyle>
          <a:p>
            <a:pPr marL="0" indent="0">
              <a:buFont typeface="Corbel" pitchFamily="34" charset="0"/>
              <a:buNone/>
            </a:pPr>
            <a:endParaRPr lang="en-US" sz="2400" dirty="0" smtClean="0"/>
          </a:p>
        </p:txBody>
      </p:sp>
      <p:sp>
        <p:nvSpPr>
          <p:cNvPr id="8" name="Title 1"/>
          <p:cNvSpPr txBox="1">
            <a:spLocks/>
          </p:cNvSpPr>
          <p:nvPr/>
        </p:nvSpPr>
        <p:spPr>
          <a:xfrm>
            <a:off x="1018712" y="328018"/>
            <a:ext cx="7160175" cy="640399"/>
          </a:xfrm>
          <a:prstGeom prst="rect">
            <a:avLst/>
          </a:prstGeom>
        </p:spPr>
        <p:txBody>
          <a:bodyPr vert="horz" lIns="91440" tIns="45720" rIns="91440" bIns="45720" rtlCol="0" anchor="ctr">
            <a:normAutofit/>
          </a:bodyPr>
          <a:lstStyle>
            <a:lvl1pPr algn="ctr" defTabSz="685800" rtl="0" eaLnBrk="1" latinLnBrk="0" hangingPunct="1">
              <a:lnSpc>
                <a:spcPct val="90000"/>
              </a:lnSpc>
              <a:spcBef>
                <a:spcPct val="0"/>
              </a:spcBef>
              <a:buNone/>
              <a:defRPr sz="4000" kern="1200">
                <a:solidFill>
                  <a:srgbClr val="55565A"/>
                </a:solidFill>
                <a:latin typeface="Avenir LT Std 65 Medium" panose="020B0603020203020204" pitchFamily="34" charset="0"/>
                <a:ea typeface="+mj-ea"/>
                <a:cs typeface="+mj-cs"/>
              </a:defRPr>
            </a:lvl1pPr>
          </a:lstStyle>
          <a:p>
            <a:r>
              <a:rPr lang="en-US" b="1" dirty="0"/>
              <a:t>LCFF/LCAP </a:t>
            </a:r>
            <a:r>
              <a:rPr lang="en-US" b="1" dirty="0" smtClean="0"/>
              <a:t>101</a:t>
            </a:r>
            <a:endParaRPr lang="en-US" b="1" dirty="0"/>
          </a:p>
        </p:txBody>
      </p:sp>
      <p:sp>
        <p:nvSpPr>
          <p:cNvPr id="11" name="TextBox 10"/>
          <p:cNvSpPr txBox="1"/>
          <p:nvPr/>
        </p:nvSpPr>
        <p:spPr>
          <a:xfrm>
            <a:off x="1501903" y="993707"/>
            <a:ext cx="5935217" cy="707886"/>
          </a:xfrm>
          <a:prstGeom prst="rect">
            <a:avLst/>
          </a:prstGeom>
          <a:solidFill>
            <a:schemeClr val="bg1"/>
          </a:solidFill>
        </p:spPr>
        <p:txBody>
          <a:bodyPr wrap="square" rtlCol="0">
            <a:spAutoFit/>
          </a:bodyPr>
          <a:lstStyle/>
          <a:p>
            <a:pPr algn="ctr"/>
            <a:r>
              <a:rPr lang="en-US" sz="2000" b="1" dirty="0" smtClean="0">
                <a:solidFill>
                  <a:schemeClr val="accent1"/>
                </a:solidFill>
              </a:rPr>
              <a:t>Adjustments for Targeted Student Populations /</a:t>
            </a:r>
          </a:p>
          <a:p>
            <a:pPr algn="ctr"/>
            <a:r>
              <a:rPr lang="en-US" sz="2000" b="1" dirty="0" err="1" smtClean="0">
                <a:solidFill>
                  <a:schemeClr val="accent1"/>
                </a:solidFill>
              </a:rPr>
              <a:t>Cambios</a:t>
            </a:r>
            <a:r>
              <a:rPr lang="en-US" sz="2000" b="1" dirty="0" smtClean="0">
                <a:solidFill>
                  <a:schemeClr val="accent1"/>
                </a:solidFill>
              </a:rPr>
              <a:t> para </a:t>
            </a:r>
            <a:r>
              <a:rPr lang="en-US" sz="2000" b="1" dirty="0" err="1" smtClean="0">
                <a:solidFill>
                  <a:schemeClr val="accent1"/>
                </a:solidFill>
              </a:rPr>
              <a:t>Estudiantes</a:t>
            </a:r>
            <a:r>
              <a:rPr lang="en-US" sz="2000" b="1" dirty="0" smtClean="0">
                <a:solidFill>
                  <a:schemeClr val="accent1"/>
                </a:solidFill>
              </a:rPr>
              <a:t> </a:t>
            </a:r>
            <a:r>
              <a:rPr lang="en-US" sz="2000" b="1" dirty="0" err="1" smtClean="0">
                <a:solidFill>
                  <a:schemeClr val="accent1"/>
                </a:solidFill>
              </a:rPr>
              <a:t>Dirigidos</a:t>
            </a:r>
            <a:r>
              <a:rPr lang="en-US" sz="2000" b="1" dirty="0" smtClean="0">
                <a:solidFill>
                  <a:schemeClr val="accent1"/>
                </a:solidFill>
              </a:rPr>
              <a:t> (TSP)</a:t>
            </a:r>
            <a:endParaRPr lang="en-US" sz="2000" b="1" dirty="0">
              <a:solidFill>
                <a:schemeClr val="accent1"/>
              </a:solidFill>
            </a:endParaRPr>
          </a:p>
        </p:txBody>
      </p:sp>
      <p:pic>
        <p:nvPicPr>
          <p:cNvPr id="6" name="Picture 2" descr="Image result for lcf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727" y="1959494"/>
            <a:ext cx="8318144" cy="25377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80470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478" y="122830"/>
            <a:ext cx="8824642" cy="991075"/>
          </a:xfrm>
        </p:spPr>
        <p:txBody>
          <a:bodyPr>
            <a:noAutofit/>
          </a:bodyPr>
          <a:lstStyle/>
          <a:p>
            <a:r>
              <a:rPr lang="en-US" dirty="0" smtClean="0">
                <a:solidFill>
                  <a:schemeClr val="tx2"/>
                </a:solidFill>
              </a:rPr>
              <a:t/>
            </a:r>
            <a:br>
              <a:rPr lang="en-US" dirty="0" smtClean="0">
                <a:solidFill>
                  <a:schemeClr val="tx2"/>
                </a:solidFill>
              </a:rPr>
            </a:br>
            <a:r>
              <a:rPr lang="en-US" dirty="0" smtClean="0">
                <a:solidFill>
                  <a:schemeClr val="tx2"/>
                </a:solidFill>
              </a:rPr>
              <a:t>How should we make decisions?</a:t>
            </a:r>
            <a:r>
              <a:rPr lang="es-ES" dirty="0" smtClean="0">
                <a:solidFill>
                  <a:schemeClr val="tx2"/>
                </a:solidFill>
              </a:rPr>
              <a:t> </a:t>
            </a:r>
            <a:r>
              <a:rPr lang="es-ES" sz="3600" dirty="0">
                <a:solidFill>
                  <a:schemeClr val="tx2"/>
                </a:solidFill>
              </a:rPr>
              <a:t>¿Cómo debemos tomar decisiones</a:t>
            </a:r>
            <a:r>
              <a:rPr lang="es-ES" sz="3600" dirty="0" smtClean="0">
                <a:solidFill>
                  <a:schemeClr val="tx2"/>
                </a:solidFill>
              </a:rPr>
              <a:t>?</a:t>
            </a:r>
            <a:endParaRPr lang="en-US" sz="3600" dirty="0">
              <a:solidFill>
                <a:schemeClr val="tx2"/>
              </a:solidFill>
            </a:endParaRPr>
          </a:p>
        </p:txBody>
      </p:sp>
      <p:sp>
        <p:nvSpPr>
          <p:cNvPr id="3" name="Content Placeholder 2"/>
          <p:cNvSpPr txBox="1">
            <a:spLocks/>
          </p:cNvSpPr>
          <p:nvPr/>
        </p:nvSpPr>
        <p:spPr>
          <a:xfrm>
            <a:off x="457199" y="1600200"/>
            <a:ext cx="8503921" cy="4896803"/>
          </a:xfrm>
          <a:prstGeom prst="rect">
            <a:avLst/>
          </a:prstGeom>
        </p:spPr>
        <p:txBody>
          <a:bodyPr>
            <a:normAutofit/>
          </a:bodyPr>
          <a:lst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800" kern="1200">
                <a:solidFill>
                  <a:srgbClr val="55565A"/>
                </a:solidFill>
                <a:latin typeface="Avenir LT Std 55 Roman" panose="020B0503020203020204" pitchFamily="34" charset="0"/>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rgbClr val="55565A"/>
                </a:solidFill>
                <a:latin typeface="Avenir LT Std 55 Roman" panose="020B0503020203020204" pitchFamily="34" charset="0"/>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rgbClr val="55565A"/>
                </a:solidFill>
                <a:latin typeface="Avenir LT Std 55 Roman" panose="020B0503020203020204" pitchFamily="34" charset="0"/>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rgbClr val="55565A"/>
                </a:solidFill>
                <a:latin typeface="Avenir LT Std 55 Roman" panose="020B0503020203020204" pitchFamily="34" charset="0"/>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rgbClr val="55565A"/>
                </a:solidFill>
                <a:latin typeface="Avenir LT Std 55 Roman" panose="020B0503020203020204" pitchFamily="34" charset="0"/>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a:lstStyle>
          <a:p>
            <a:pPr marL="0" indent="0">
              <a:buFont typeface="Corbel" pitchFamily="34" charset="0"/>
              <a:buNone/>
            </a:pPr>
            <a:endParaRPr lang="en-US" sz="2400" dirty="0" smtClean="0"/>
          </a:p>
        </p:txBody>
      </p:sp>
      <p:pic>
        <p:nvPicPr>
          <p:cNvPr id="5" name="Picture 2" descr="Image result for equity versus equal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7880" y="1663894"/>
            <a:ext cx="5988877" cy="391891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343686" y="5582809"/>
            <a:ext cx="6577263" cy="523220"/>
          </a:xfrm>
          <a:prstGeom prst="rect">
            <a:avLst/>
          </a:prstGeom>
          <a:noFill/>
        </p:spPr>
        <p:txBody>
          <a:bodyPr wrap="square" rtlCol="0">
            <a:spAutoFit/>
          </a:bodyPr>
          <a:lstStyle/>
          <a:p>
            <a:pPr algn="ctr"/>
            <a:r>
              <a:rPr lang="en-US" sz="2800" b="1" dirty="0" smtClean="0">
                <a:solidFill>
                  <a:schemeClr val="accent1"/>
                </a:solidFill>
              </a:rPr>
              <a:t>IGUALDAD	EQUIDAD</a:t>
            </a:r>
            <a:endParaRPr lang="en-US" sz="2800" b="1" dirty="0">
              <a:solidFill>
                <a:schemeClr val="accent1"/>
              </a:solidFill>
            </a:endParaRPr>
          </a:p>
        </p:txBody>
      </p:sp>
    </p:spTree>
    <p:extLst>
      <p:ext uri="{BB962C8B-B14F-4D97-AF65-F5344CB8AC3E}">
        <p14:creationId xmlns:p14="http://schemas.microsoft.com/office/powerpoint/2010/main" val="13308799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2176" y="1517396"/>
            <a:ext cx="8691823" cy="4508500"/>
          </a:xfrm>
        </p:spPr>
        <p:txBody>
          <a:bodyPr/>
          <a:lstStyle/>
          <a:p>
            <a:pPr marL="34925" indent="0">
              <a:buNone/>
            </a:pPr>
            <a:r>
              <a:rPr lang="en-US" dirty="0" smtClean="0"/>
              <a:t>2014 Resolution </a:t>
            </a:r>
            <a:r>
              <a:rPr lang="en-US" dirty="0"/>
              <a:t>/ </a:t>
            </a:r>
            <a:r>
              <a:rPr lang="en-US" dirty="0" err="1" smtClean="0"/>
              <a:t>Resolución</a:t>
            </a:r>
            <a:endParaRPr lang="en-US" dirty="0"/>
          </a:p>
        </p:txBody>
      </p:sp>
      <p:sp>
        <p:nvSpPr>
          <p:cNvPr id="3" name="Title 2"/>
          <p:cNvSpPr>
            <a:spLocks noGrp="1"/>
          </p:cNvSpPr>
          <p:nvPr>
            <p:ph type="title"/>
          </p:nvPr>
        </p:nvSpPr>
        <p:spPr/>
        <p:txBody>
          <a:bodyPr>
            <a:normAutofit fontScale="90000"/>
          </a:bodyPr>
          <a:lstStyle/>
          <a:p>
            <a:r>
              <a:rPr lang="en-US" dirty="0" smtClean="0"/>
              <a:t>Equity </a:t>
            </a:r>
            <a:r>
              <a:rPr lang="en-US" dirty="0"/>
              <a:t>is Justice </a:t>
            </a:r>
            <a:r>
              <a:rPr lang="en-US" dirty="0" smtClean="0"/>
              <a:t>/ </a:t>
            </a:r>
            <a:r>
              <a:rPr lang="en-US" dirty="0" err="1" smtClean="0"/>
              <a:t>Equidad</a:t>
            </a:r>
            <a:r>
              <a:rPr lang="en-US" dirty="0" smtClean="0"/>
              <a:t> </a:t>
            </a:r>
            <a:r>
              <a:rPr lang="en-US" dirty="0" err="1"/>
              <a:t>es</a:t>
            </a:r>
            <a:r>
              <a:rPr lang="en-US" dirty="0"/>
              <a:t> </a:t>
            </a:r>
            <a:r>
              <a:rPr lang="en-US" dirty="0" err="1"/>
              <a:t>J</a:t>
            </a:r>
            <a:r>
              <a:rPr lang="en-US" dirty="0" err="1" smtClean="0"/>
              <a:t>usticia</a:t>
            </a:r>
            <a:endParaRPr lang="en-US" dirty="0"/>
          </a:p>
        </p:txBody>
      </p:sp>
      <p:pic>
        <p:nvPicPr>
          <p:cNvPr id="5" name="Picture 4"/>
          <p:cNvPicPr>
            <a:picLocks noChangeAspect="1"/>
          </p:cNvPicPr>
          <p:nvPr/>
        </p:nvPicPr>
        <p:blipFill>
          <a:blip r:embed="rId3"/>
          <a:stretch>
            <a:fillRect/>
          </a:stretch>
        </p:blipFill>
        <p:spPr>
          <a:xfrm>
            <a:off x="5627077" y="1688103"/>
            <a:ext cx="3209476" cy="4209961"/>
          </a:xfrm>
          <a:prstGeom prst="rect">
            <a:avLst/>
          </a:prstGeom>
        </p:spPr>
      </p:pic>
      <p:pic>
        <p:nvPicPr>
          <p:cNvPr id="1026" name="Picture 2" descr="Equity-for-Justice-1024x68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6261" y="2355671"/>
            <a:ext cx="4316449" cy="28748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30691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822" y="225341"/>
            <a:ext cx="8790298" cy="680484"/>
          </a:xfrm>
        </p:spPr>
        <p:txBody>
          <a:bodyPr>
            <a:noAutofit/>
          </a:bodyPr>
          <a:lstStyle/>
          <a:p>
            <a:r>
              <a:rPr lang="es-ES" sz="3200" dirty="0" err="1" smtClean="0">
                <a:solidFill>
                  <a:schemeClr val="tx2"/>
                </a:solidFill>
              </a:rPr>
              <a:t>Funding</a:t>
            </a:r>
            <a:r>
              <a:rPr lang="es-ES" sz="3200" dirty="0" smtClean="0">
                <a:solidFill>
                  <a:schemeClr val="tx2"/>
                </a:solidFill>
              </a:rPr>
              <a:t> </a:t>
            </a:r>
            <a:r>
              <a:rPr lang="es-ES" sz="3200" dirty="0" err="1" smtClean="0">
                <a:solidFill>
                  <a:schemeClr val="tx2"/>
                </a:solidFill>
              </a:rPr>
              <a:t>Indices</a:t>
            </a:r>
            <a:r>
              <a:rPr lang="es-ES" sz="3200" dirty="0" smtClean="0">
                <a:solidFill>
                  <a:schemeClr val="tx2"/>
                </a:solidFill>
              </a:rPr>
              <a:t> </a:t>
            </a:r>
            <a:r>
              <a:rPr lang="es-ES" sz="3200" dirty="0">
                <a:solidFill>
                  <a:schemeClr val="tx2"/>
                </a:solidFill>
              </a:rPr>
              <a:t>/ </a:t>
            </a:r>
            <a:r>
              <a:rPr lang="es-ES" sz="3200" dirty="0" smtClean="0">
                <a:solidFill>
                  <a:schemeClr val="tx2"/>
                </a:solidFill>
              </a:rPr>
              <a:t>Índices de </a:t>
            </a:r>
            <a:r>
              <a:rPr lang="es-ES" sz="3200" dirty="0">
                <a:solidFill>
                  <a:schemeClr val="tx2"/>
                </a:solidFill>
              </a:rPr>
              <a:t>financiamiento</a:t>
            </a:r>
            <a:endParaRPr lang="en-US" sz="3200" dirty="0">
              <a:solidFill>
                <a:schemeClr val="tx2"/>
              </a:solidFill>
            </a:endParaRPr>
          </a:p>
        </p:txBody>
      </p:sp>
      <p:sp>
        <p:nvSpPr>
          <p:cNvPr id="3" name="Content Placeholder 2"/>
          <p:cNvSpPr txBox="1">
            <a:spLocks/>
          </p:cNvSpPr>
          <p:nvPr/>
        </p:nvSpPr>
        <p:spPr>
          <a:xfrm>
            <a:off x="457199" y="1600200"/>
            <a:ext cx="8503921" cy="4896803"/>
          </a:xfrm>
          <a:prstGeom prst="rect">
            <a:avLst/>
          </a:prstGeom>
        </p:spPr>
        <p:txBody>
          <a:bodyPr>
            <a:normAutofit/>
          </a:bodyPr>
          <a:lst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800" kern="1200">
                <a:solidFill>
                  <a:srgbClr val="55565A"/>
                </a:solidFill>
                <a:latin typeface="Avenir LT Std 55 Roman" panose="020B0503020203020204" pitchFamily="34" charset="0"/>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rgbClr val="55565A"/>
                </a:solidFill>
                <a:latin typeface="Avenir LT Std 55 Roman" panose="020B0503020203020204" pitchFamily="34" charset="0"/>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rgbClr val="55565A"/>
                </a:solidFill>
                <a:latin typeface="Avenir LT Std 55 Roman" panose="020B0503020203020204" pitchFamily="34" charset="0"/>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rgbClr val="55565A"/>
                </a:solidFill>
                <a:latin typeface="Avenir LT Std 55 Roman" panose="020B0503020203020204" pitchFamily="34" charset="0"/>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rgbClr val="55565A"/>
                </a:solidFill>
                <a:latin typeface="Avenir LT Std 55 Roman" panose="020B0503020203020204" pitchFamily="34" charset="0"/>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a:lstStyle>
          <a:p>
            <a:pPr marL="0" indent="0">
              <a:buFont typeface="Corbel" pitchFamily="34" charset="0"/>
              <a:buNone/>
            </a:pPr>
            <a:endParaRPr lang="en-US" sz="2400" dirty="0" smtClean="0"/>
          </a:p>
        </p:txBody>
      </p:sp>
      <p:graphicFrame>
        <p:nvGraphicFramePr>
          <p:cNvPr id="5" name="Content Placeholder 6"/>
          <p:cNvGraphicFramePr>
            <a:graphicFrameLocks/>
          </p:cNvGraphicFramePr>
          <p:nvPr>
            <p:extLst>
              <p:ext uri="{D42A27DB-BD31-4B8C-83A1-F6EECF244321}">
                <p14:modId xmlns:p14="http://schemas.microsoft.com/office/powerpoint/2010/main" val="3083088127"/>
              </p:ext>
            </p:extLst>
          </p:nvPr>
        </p:nvGraphicFramePr>
        <p:xfrm>
          <a:off x="279406" y="910455"/>
          <a:ext cx="8382001" cy="5138397"/>
        </p:xfrm>
        <a:graphic>
          <a:graphicData uri="http://schemas.openxmlformats.org/drawingml/2006/table">
            <a:tbl>
              <a:tblPr firstRow="1" bandRow="1">
                <a:tableStyleId>{5C22544A-7EE6-4342-B048-85BDC9FD1C3A}</a:tableStyleId>
              </a:tblPr>
              <a:tblGrid>
                <a:gridCol w="4182140">
                  <a:extLst>
                    <a:ext uri="{9D8B030D-6E8A-4147-A177-3AD203B41FA5}">
                      <a16:colId xmlns="" xmlns:a16="http://schemas.microsoft.com/office/drawing/2014/main" val="1269116676"/>
                    </a:ext>
                  </a:extLst>
                </a:gridCol>
                <a:gridCol w="2068429">
                  <a:extLst>
                    <a:ext uri="{9D8B030D-6E8A-4147-A177-3AD203B41FA5}">
                      <a16:colId xmlns="" xmlns:a16="http://schemas.microsoft.com/office/drawing/2014/main" val="399050158"/>
                    </a:ext>
                  </a:extLst>
                </a:gridCol>
                <a:gridCol w="2131432">
                  <a:extLst>
                    <a:ext uri="{9D8B030D-6E8A-4147-A177-3AD203B41FA5}">
                      <a16:colId xmlns="" xmlns:a16="http://schemas.microsoft.com/office/drawing/2014/main" val="1746511600"/>
                    </a:ext>
                  </a:extLst>
                </a:gridCol>
              </a:tblGrid>
              <a:tr h="757990">
                <a:tc>
                  <a:txBody>
                    <a:bodyPr/>
                    <a:lstStyle/>
                    <a:p>
                      <a:pPr algn="ctr"/>
                      <a:r>
                        <a:rPr lang="en-US" sz="2000" dirty="0" smtClean="0"/>
                        <a:t>Indicators / </a:t>
                      </a:r>
                      <a:r>
                        <a:rPr lang="en-US" sz="2000" dirty="0" err="1" smtClean="0"/>
                        <a:t>Indicadores</a:t>
                      </a:r>
                      <a:endParaRPr lang="en-US" sz="2000" dirty="0"/>
                    </a:p>
                  </a:txBody>
                  <a:tcPr anchor="ctr"/>
                </a:tc>
                <a:tc>
                  <a:txBody>
                    <a:bodyPr/>
                    <a:lstStyle/>
                    <a:p>
                      <a:pPr algn="ctr"/>
                      <a:r>
                        <a:rPr lang="en-US" sz="1600" dirty="0" err="1" smtClean="0"/>
                        <a:t>Indice</a:t>
                      </a:r>
                      <a:r>
                        <a:rPr lang="en-US" sz="1600" baseline="0" dirty="0" smtClean="0"/>
                        <a:t> de </a:t>
                      </a:r>
                    </a:p>
                    <a:p>
                      <a:pPr algn="ctr"/>
                      <a:r>
                        <a:rPr lang="en-US" sz="1600" dirty="0" smtClean="0"/>
                        <a:t>LAUSD</a:t>
                      </a:r>
                      <a:r>
                        <a:rPr lang="en-US" sz="1600" baseline="0" dirty="0" smtClean="0"/>
                        <a:t> </a:t>
                      </a:r>
                    </a:p>
                    <a:p>
                      <a:pPr algn="ctr"/>
                      <a:r>
                        <a:rPr lang="en-US" sz="1600" baseline="0" dirty="0" err="1" smtClean="0"/>
                        <a:t>considera</a:t>
                      </a:r>
                      <a:r>
                        <a:rPr lang="en-US" sz="1600" baseline="0" dirty="0" smtClean="0"/>
                        <a:t>:</a:t>
                      </a:r>
                      <a:endParaRPr lang="en-US" sz="1600" dirty="0"/>
                    </a:p>
                  </a:txBody>
                  <a:tcPr/>
                </a:tc>
                <a:tc>
                  <a:txBody>
                    <a:bodyPr/>
                    <a:lstStyle/>
                    <a:p>
                      <a:pPr algn="ctr"/>
                      <a:r>
                        <a:rPr lang="en-US" sz="1600" dirty="0" err="1" smtClean="0"/>
                        <a:t>Indice</a:t>
                      </a:r>
                      <a:r>
                        <a:rPr lang="en-US" sz="1600" baseline="0" dirty="0" smtClean="0"/>
                        <a:t> de ICS/AP/</a:t>
                      </a:r>
                      <a:r>
                        <a:rPr lang="en-US" sz="1600" baseline="0" dirty="0" err="1" smtClean="0"/>
                        <a:t>CoCo</a:t>
                      </a:r>
                      <a:r>
                        <a:rPr lang="en-US" sz="1600" baseline="0" dirty="0" smtClean="0"/>
                        <a:t> </a:t>
                      </a:r>
                      <a:r>
                        <a:rPr lang="en-US" sz="1600" baseline="0" dirty="0" err="1" smtClean="0"/>
                        <a:t>considera</a:t>
                      </a:r>
                      <a:r>
                        <a:rPr lang="en-US" sz="1600" baseline="0" dirty="0" smtClean="0"/>
                        <a:t>:</a:t>
                      </a:r>
                      <a:endParaRPr lang="en-US" sz="1600" dirty="0" smtClean="0"/>
                    </a:p>
                  </a:txBody>
                  <a:tcPr/>
                </a:tc>
                <a:extLst>
                  <a:ext uri="{0D108BD9-81ED-4DB2-BD59-A6C34878D82A}">
                    <a16:rowId xmlns="" xmlns:a16="http://schemas.microsoft.com/office/drawing/2014/main" val="3391213206"/>
                  </a:ext>
                </a:extLst>
              </a:tr>
              <a:tr h="803602">
                <a:tc>
                  <a:txBody>
                    <a:bodyPr/>
                    <a:lstStyle/>
                    <a:p>
                      <a:r>
                        <a:rPr lang="en-US" b="1" dirty="0" smtClean="0"/>
                        <a:t>Targeted</a:t>
                      </a:r>
                      <a:r>
                        <a:rPr lang="en-US" b="1" baseline="0" dirty="0" smtClean="0"/>
                        <a:t> Students</a:t>
                      </a:r>
                    </a:p>
                    <a:p>
                      <a:r>
                        <a:rPr lang="en-US" baseline="0" dirty="0" smtClean="0"/>
                        <a:t>(Foster Youth, Low-Income, English learners) / </a:t>
                      </a:r>
                      <a:r>
                        <a:rPr lang="es-ES" b="1" baseline="0" dirty="0" smtClean="0"/>
                        <a:t>Estudiantes dirigidos</a:t>
                      </a:r>
                    </a:p>
                    <a:p>
                      <a:r>
                        <a:rPr lang="es-ES" baseline="0" dirty="0" smtClean="0"/>
                        <a:t>(Jóvenes adoptivos, de bajos ingresos, estudiantes de inglés)</a:t>
                      </a: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extLst>
                  <a:ext uri="{0D108BD9-81ED-4DB2-BD59-A6C34878D82A}">
                    <a16:rowId xmlns="" xmlns:a16="http://schemas.microsoft.com/office/drawing/2014/main" val="2280643487"/>
                  </a:ext>
                </a:extLst>
              </a:tr>
              <a:tr h="554559">
                <a:tc>
                  <a:txBody>
                    <a:bodyPr/>
                    <a:lstStyle/>
                    <a:p>
                      <a:r>
                        <a:rPr lang="en-US" b="1" dirty="0" smtClean="0"/>
                        <a:t>Homeless Students </a:t>
                      </a:r>
                      <a:r>
                        <a:rPr lang="en-US" dirty="0" smtClean="0"/>
                        <a:t>/ </a:t>
                      </a:r>
                    </a:p>
                    <a:p>
                      <a:r>
                        <a:rPr lang="en-US" b="1" dirty="0" err="1" smtClean="0"/>
                        <a:t>Estudiantes</a:t>
                      </a:r>
                      <a:r>
                        <a:rPr lang="en-US" b="1" dirty="0" smtClean="0"/>
                        <a:t> sin </a:t>
                      </a:r>
                      <a:r>
                        <a:rPr lang="en-US" b="1" dirty="0" err="1" smtClean="0"/>
                        <a:t>hogar</a:t>
                      </a:r>
                      <a:endParaRPr lang="en-US" b="1"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extLst>
                  <a:ext uri="{0D108BD9-81ED-4DB2-BD59-A6C34878D82A}">
                    <a16:rowId xmlns="" xmlns:a16="http://schemas.microsoft.com/office/drawing/2014/main" val="3746247414"/>
                  </a:ext>
                </a:extLst>
              </a:tr>
              <a:tr h="554559">
                <a:tc>
                  <a:txBody>
                    <a:bodyPr/>
                    <a:lstStyle/>
                    <a:p>
                      <a:r>
                        <a:rPr lang="en-US" b="1" dirty="0" smtClean="0"/>
                        <a:t>Student</a:t>
                      </a:r>
                      <a:r>
                        <a:rPr lang="en-US" b="1" baseline="0" dirty="0" smtClean="0"/>
                        <a:t> achievement</a:t>
                      </a:r>
                      <a:r>
                        <a:rPr lang="en-US" baseline="0" dirty="0" smtClean="0"/>
                        <a:t> / </a:t>
                      </a:r>
                    </a:p>
                    <a:p>
                      <a:r>
                        <a:rPr lang="en-US" b="1" baseline="0" dirty="0" err="1" smtClean="0"/>
                        <a:t>Logro</a:t>
                      </a:r>
                      <a:r>
                        <a:rPr lang="en-US" b="1" baseline="0" dirty="0" smtClean="0"/>
                        <a:t> de </a:t>
                      </a:r>
                      <a:r>
                        <a:rPr lang="en-US" b="1" baseline="0" dirty="0" err="1" smtClean="0"/>
                        <a:t>estudiante</a:t>
                      </a:r>
                      <a:endParaRPr lang="en-US" b="1" dirty="0"/>
                    </a:p>
                  </a:txBody>
                  <a:tcPr/>
                </a:tc>
                <a:tc>
                  <a:txBody>
                    <a:bodyPr/>
                    <a:lstStyle/>
                    <a:p>
                      <a:pPr algn="ctr"/>
                      <a:endParaRPr lang="en-US" dirty="0"/>
                    </a:p>
                  </a:txBody>
                  <a:tcPr/>
                </a:tc>
                <a:tc>
                  <a:txBody>
                    <a:bodyPr/>
                    <a:lstStyle/>
                    <a:p>
                      <a:pPr algn="ctr"/>
                      <a:r>
                        <a:rPr lang="en-US" dirty="0" smtClean="0"/>
                        <a:t>X</a:t>
                      </a:r>
                    </a:p>
                  </a:txBody>
                  <a:tcPr/>
                </a:tc>
                <a:extLst>
                  <a:ext uri="{0D108BD9-81ED-4DB2-BD59-A6C34878D82A}">
                    <a16:rowId xmlns="" xmlns:a16="http://schemas.microsoft.com/office/drawing/2014/main" val="485509370"/>
                  </a:ext>
                </a:extLst>
              </a:tr>
              <a:tr h="554559">
                <a:tc>
                  <a:txBody>
                    <a:bodyPr/>
                    <a:lstStyle/>
                    <a:p>
                      <a:r>
                        <a:rPr lang="en-US" b="1" baseline="0" dirty="0" smtClean="0"/>
                        <a:t>School Climate</a:t>
                      </a:r>
                      <a:r>
                        <a:rPr lang="en-US" baseline="0" dirty="0" smtClean="0"/>
                        <a:t> (suspensions, expulsions, dropout rates) / </a:t>
                      </a:r>
                      <a:r>
                        <a:rPr lang="en-US" b="1" baseline="0" dirty="0" err="1" smtClean="0"/>
                        <a:t>Clima</a:t>
                      </a:r>
                      <a:r>
                        <a:rPr lang="en-US" b="1" baseline="0" dirty="0" smtClean="0"/>
                        <a:t> escolar</a:t>
                      </a:r>
                      <a:endParaRPr lang="en-US" b="1" dirty="0"/>
                    </a:p>
                  </a:txBody>
                  <a:tcPr/>
                </a:tc>
                <a:tc>
                  <a:txBody>
                    <a:bodyPr/>
                    <a:lstStyle/>
                    <a:p>
                      <a:pPr algn="ctr"/>
                      <a:endParaRPr lang="en-US"/>
                    </a:p>
                  </a:txBody>
                  <a:tcPr/>
                </a:tc>
                <a:tc>
                  <a:txBody>
                    <a:bodyPr/>
                    <a:lstStyle/>
                    <a:p>
                      <a:pPr algn="ctr"/>
                      <a:r>
                        <a:rPr lang="en-US" dirty="0" smtClean="0"/>
                        <a:t>X</a:t>
                      </a:r>
                      <a:endParaRPr lang="en-US" dirty="0"/>
                    </a:p>
                  </a:txBody>
                  <a:tcPr/>
                </a:tc>
                <a:extLst>
                  <a:ext uri="{0D108BD9-81ED-4DB2-BD59-A6C34878D82A}">
                    <a16:rowId xmlns="" xmlns:a16="http://schemas.microsoft.com/office/drawing/2014/main" val="3273403529"/>
                  </a:ext>
                </a:extLst>
              </a:tr>
              <a:tr h="554559">
                <a:tc>
                  <a:txBody>
                    <a:bodyPr/>
                    <a:lstStyle/>
                    <a:p>
                      <a:r>
                        <a:rPr lang="en-US" b="1" dirty="0" smtClean="0"/>
                        <a:t>Neighborhood conditions </a:t>
                      </a:r>
                      <a:r>
                        <a:rPr lang="en-US" baseline="0" dirty="0" smtClean="0"/>
                        <a:t>(health outcomes, exposure to violence, access to resources such as youth programming and early care/education) /</a:t>
                      </a:r>
                    </a:p>
                    <a:p>
                      <a:r>
                        <a:rPr lang="es-ES" b="1" baseline="0" dirty="0" smtClean="0"/>
                        <a:t>Las condiciones de la comunidad </a:t>
                      </a:r>
                      <a:r>
                        <a:rPr lang="es-ES" baseline="0" dirty="0" smtClean="0"/>
                        <a:t>(resultados en salud, exposición a la violencia, acceso a recursos como la programación para jóvenes y la atención / educación temprana)</a:t>
                      </a:r>
                      <a:endParaRPr lang="en-US" baseline="0" dirty="0" smtClean="0"/>
                    </a:p>
                  </a:txBody>
                  <a:tcPr/>
                </a:tc>
                <a:tc>
                  <a:txBody>
                    <a:bodyPr/>
                    <a:lstStyle/>
                    <a:p>
                      <a:pPr algn="ctr"/>
                      <a:endParaRPr lang="en-US"/>
                    </a:p>
                  </a:txBody>
                  <a:tcPr/>
                </a:tc>
                <a:tc>
                  <a:txBody>
                    <a:bodyPr/>
                    <a:lstStyle/>
                    <a:p>
                      <a:pPr algn="ctr"/>
                      <a:r>
                        <a:rPr lang="en-US" dirty="0" smtClean="0"/>
                        <a:t>X</a:t>
                      </a:r>
                      <a:endParaRPr lang="en-US" dirty="0"/>
                    </a:p>
                  </a:txBody>
                  <a:tcPr/>
                </a:tc>
                <a:extLst>
                  <a:ext uri="{0D108BD9-81ED-4DB2-BD59-A6C34878D82A}">
                    <a16:rowId xmlns="" xmlns:a16="http://schemas.microsoft.com/office/drawing/2014/main" val="732233011"/>
                  </a:ext>
                </a:extLst>
              </a:tr>
            </a:tbl>
          </a:graphicData>
        </a:graphic>
      </p:graphicFrame>
      <p:sp>
        <p:nvSpPr>
          <p:cNvPr id="4" name="TextBox 3"/>
          <p:cNvSpPr txBox="1"/>
          <p:nvPr/>
        </p:nvSpPr>
        <p:spPr>
          <a:xfrm>
            <a:off x="170822" y="3389376"/>
            <a:ext cx="8631802" cy="621792"/>
          </a:xfrm>
          <a:prstGeom prst="rect">
            <a:avLst/>
          </a:prstGeom>
          <a:solidFill>
            <a:schemeClr val="bg1"/>
          </a:solidFill>
        </p:spPr>
        <p:txBody>
          <a:bodyPr wrap="square" rtlCol="0">
            <a:spAutoFit/>
          </a:bodyPr>
          <a:lstStyle/>
          <a:p>
            <a:endParaRPr lang="en-US" dirty="0"/>
          </a:p>
        </p:txBody>
      </p:sp>
      <p:sp>
        <p:nvSpPr>
          <p:cNvPr id="6" name="TextBox 5"/>
          <p:cNvSpPr txBox="1"/>
          <p:nvPr/>
        </p:nvSpPr>
        <p:spPr>
          <a:xfrm>
            <a:off x="154505" y="3924348"/>
            <a:ext cx="8631802" cy="621792"/>
          </a:xfrm>
          <a:prstGeom prst="rect">
            <a:avLst/>
          </a:prstGeom>
          <a:solidFill>
            <a:schemeClr val="bg1"/>
          </a:solidFill>
        </p:spPr>
        <p:txBody>
          <a:bodyPr wrap="square" rtlCol="0">
            <a:spAutoFit/>
          </a:bodyPr>
          <a:lstStyle/>
          <a:p>
            <a:endParaRPr lang="en-US" dirty="0"/>
          </a:p>
        </p:txBody>
      </p:sp>
      <p:sp>
        <p:nvSpPr>
          <p:cNvPr id="7" name="TextBox 6"/>
          <p:cNvSpPr txBox="1"/>
          <p:nvPr/>
        </p:nvSpPr>
        <p:spPr>
          <a:xfrm>
            <a:off x="241912" y="4459320"/>
            <a:ext cx="8560712" cy="1589532"/>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2645934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822" y="225341"/>
            <a:ext cx="8790298" cy="680484"/>
          </a:xfrm>
        </p:spPr>
        <p:txBody>
          <a:bodyPr>
            <a:noAutofit/>
          </a:bodyPr>
          <a:lstStyle/>
          <a:p>
            <a:r>
              <a:rPr lang="es-ES" sz="3200" dirty="0" err="1" smtClean="0">
                <a:solidFill>
                  <a:schemeClr val="tx2"/>
                </a:solidFill>
              </a:rPr>
              <a:t>Funding</a:t>
            </a:r>
            <a:r>
              <a:rPr lang="es-ES" sz="3200" dirty="0" smtClean="0">
                <a:solidFill>
                  <a:schemeClr val="tx2"/>
                </a:solidFill>
              </a:rPr>
              <a:t> </a:t>
            </a:r>
            <a:r>
              <a:rPr lang="es-ES" sz="3200" dirty="0" err="1" smtClean="0">
                <a:solidFill>
                  <a:schemeClr val="tx2"/>
                </a:solidFill>
              </a:rPr>
              <a:t>Indices</a:t>
            </a:r>
            <a:r>
              <a:rPr lang="es-ES" sz="3200" dirty="0" smtClean="0">
                <a:solidFill>
                  <a:schemeClr val="tx2"/>
                </a:solidFill>
              </a:rPr>
              <a:t> </a:t>
            </a:r>
            <a:r>
              <a:rPr lang="es-ES" sz="3200" dirty="0">
                <a:solidFill>
                  <a:schemeClr val="tx2"/>
                </a:solidFill>
              </a:rPr>
              <a:t>/ </a:t>
            </a:r>
            <a:r>
              <a:rPr lang="es-ES" sz="3200" dirty="0" smtClean="0">
                <a:solidFill>
                  <a:schemeClr val="tx2"/>
                </a:solidFill>
              </a:rPr>
              <a:t>Índices de </a:t>
            </a:r>
            <a:r>
              <a:rPr lang="es-ES" sz="3200" dirty="0">
                <a:solidFill>
                  <a:schemeClr val="tx2"/>
                </a:solidFill>
              </a:rPr>
              <a:t>financiamiento</a:t>
            </a:r>
            <a:endParaRPr lang="en-US" sz="3200" dirty="0">
              <a:solidFill>
                <a:schemeClr val="tx2"/>
              </a:solidFill>
            </a:endParaRPr>
          </a:p>
        </p:txBody>
      </p:sp>
      <p:sp>
        <p:nvSpPr>
          <p:cNvPr id="3" name="Content Placeholder 2"/>
          <p:cNvSpPr txBox="1">
            <a:spLocks/>
          </p:cNvSpPr>
          <p:nvPr/>
        </p:nvSpPr>
        <p:spPr>
          <a:xfrm>
            <a:off x="457199" y="1600200"/>
            <a:ext cx="8503921" cy="4896803"/>
          </a:xfrm>
          <a:prstGeom prst="rect">
            <a:avLst/>
          </a:prstGeom>
        </p:spPr>
        <p:txBody>
          <a:bodyPr>
            <a:normAutofit/>
          </a:bodyPr>
          <a:lst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800" kern="1200">
                <a:solidFill>
                  <a:srgbClr val="55565A"/>
                </a:solidFill>
                <a:latin typeface="Avenir LT Std 55 Roman" panose="020B0503020203020204" pitchFamily="34" charset="0"/>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rgbClr val="55565A"/>
                </a:solidFill>
                <a:latin typeface="Avenir LT Std 55 Roman" panose="020B0503020203020204" pitchFamily="34" charset="0"/>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rgbClr val="55565A"/>
                </a:solidFill>
                <a:latin typeface="Avenir LT Std 55 Roman" panose="020B0503020203020204" pitchFamily="34" charset="0"/>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rgbClr val="55565A"/>
                </a:solidFill>
                <a:latin typeface="Avenir LT Std 55 Roman" panose="020B0503020203020204" pitchFamily="34" charset="0"/>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rgbClr val="55565A"/>
                </a:solidFill>
                <a:latin typeface="Avenir LT Std 55 Roman" panose="020B0503020203020204" pitchFamily="34" charset="0"/>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a:lstStyle>
          <a:p>
            <a:pPr marL="0" indent="0">
              <a:buFont typeface="Corbel" pitchFamily="34" charset="0"/>
              <a:buNone/>
            </a:pPr>
            <a:endParaRPr lang="en-US" sz="2400" dirty="0" smtClean="0"/>
          </a:p>
        </p:txBody>
      </p:sp>
      <p:graphicFrame>
        <p:nvGraphicFramePr>
          <p:cNvPr id="5" name="Content Placeholder 6"/>
          <p:cNvGraphicFramePr>
            <a:graphicFrameLocks/>
          </p:cNvGraphicFramePr>
          <p:nvPr>
            <p:extLst/>
          </p:nvPr>
        </p:nvGraphicFramePr>
        <p:xfrm>
          <a:off x="279406" y="910455"/>
          <a:ext cx="8382001" cy="5138397"/>
        </p:xfrm>
        <a:graphic>
          <a:graphicData uri="http://schemas.openxmlformats.org/drawingml/2006/table">
            <a:tbl>
              <a:tblPr firstRow="1" bandRow="1">
                <a:tableStyleId>{5C22544A-7EE6-4342-B048-85BDC9FD1C3A}</a:tableStyleId>
              </a:tblPr>
              <a:tblGrid>
                <a:gridCol w="4182140">
                  <a:extLst>
                    <a:ext uri="{9D8B030D-6E8A-4147-A177-3AD203B41FA5}">
                      <a16:colId xmlns="" xmlns:a16="http://schemas.microsoft.com/office/drawing/2014/main" val="1269116676"/>
                    </a:ext>
                  </a:extLst>
                </a:gridCol>
                <a:gridCol w="2068429">
                  <a:extLst>
                    <a:ext uri="{9D8B030D-6E8A-4147-A177-3AD203B41FA5}">
                      <a16:colId xmlns="" xmlns:a16="http://schemas.microsoft.com/office/drawing/2014/main" val="399050158"/>
                    </a:ext>
                  </a:extLst>
                </a:gridCol>
                <a:gridCol w="2131432">
                  <a:extLst>
                    <a:ext uri="{9D8B030D-6E8A-4147-A177-3AD203B41FA5}">
                      <a16:colId xmlns="" xmlns:a16="http://schemas.microsoft.com/office/drawing/2014/main" val="1746511600"/>
                    </a:ext>
                  </a:extLst>
                </a:gridCol>
              </a:tblGrid>
              <a:tr h="757990">
                <a:tc>
                  <a:txBody>
                    <a:bodyPr/>
                    <a:lstStyle/>
                    <a:p>
                      <a:pPr algn="ctr"/>
                      <a:r>
                        <a:rPr lang="en-US" sz="2000" dirty="0" smtClean="0"/>
                        <a:t>Indicators / </a:t>
                      </a:r>
                      <a:r>
                        <a:rPr lang="en-US" sz="2000" dirty="0" err="1" smtClean="0"/>
                        <a:t>Indicadores</a:t>
                      </a:r>
                      <a:endParaRPr lang="en-US" sz="2000" dirty="0"/>
                    </a:p>
                  </a:txBody>
                  <a:tcPr anchor="ctr"/>
                </a:tc>
                <a:tc>
                  <a:txBody>
                    <a:bodyPr/>
                    <a:lstStyle/>
                    <a:p>
                      <a:pPr algn="ctr"/>
                      <a:r>
                        <a:rPr lang="en-US" sz="1600" dirty="0" err="1" smtClean="0"/>
                        <a:t>Indice</a:t>
                      </a:r>
                      <a:r>
                        <a:rPr lang="en-US" sz="1600" baseline="0" dirty="0" smtClean="0"/>
                        <a:t> de </a:t>
                      </a:r>
                    </a:p>
                    <a:p>
                      <a:pPr algn="ctr"/>
                      <a:r>
                        <a:rPr lang="en-US" sz="1600" dirty="0" smtClean="0"/>
                        <a:t>LAUSD</a:t>
                      </a:r>
                      <a:r>
                        <a:rPr lang="en-US" sz="1600" baseline="0" dirty="0" smtClean="0"/>
                        <a:t> </a:t>
                      </a:r>
                    </a:p>
                    <a:p>
                      <a:pPr algn="ctr"/>
                      <a:r>
                        <a:rPr lang="en-US" sz="1600" baseline="0" dirty="0" err="1" smtClean="0"/>
                        <a:t>considera</a:t>
                      </a:r>
                      <a:r>
                        <a:rPr lang="en-US" sz="1600" baseline="0" dirty="0" smtClean="0"/>
                        <a:t>:</a:t>
                      </a:r>
                      <a:endParaRPr lang="en-US" sz="1600" dirty="0"/>
                    </a:p>
                  </a:txBody>
                  <a:tcPr/>
                </a:tc>
                <a:tc>
                  <a:txBody>
                    <a:bodyPr/>
                    <a:lstStyle/>
                    <a:p>
                      <a:pPr algn="ctr"/>
                      <a:r>
                        <a:rPr lang="en-US" sz="1600" dirty="0" err="1" smtClean="0"/>
                        <a:t>Indice</a:t>
                      </a:r>
                      <a:r>
                        <a:rPr lang="en-US" sz="1600" baseline="0" dirty="0" smtClean="0"/>
                        <a:t> de ICS/AP/</a:t>
                      </a:r>
                      <a:r>
                        <a:rPr lang="en-US" sz="1600" baseline="0" dirty="0" err="1" smtClean="0"/>
                        <a:t>CoCo</a:t>
                      </a:r>
                      <a:r>
                        <a:rPr lang="en-US" sz="1600" baseline="0" dirty="0" smtClean="0"/>
                        <a:t> </a:t>
                      </a:r>
                      <a:r>
                        <a:rPr lang="en-US" sz="1600" baseline="0" dirty="0" err="1" smtClean="0"/>
                        <a:t>considera</a:t>
                      </a:r>
                      <a:r>
                        <a:rPr lang="en-US" sz="1600" baseline="0" dirty="0" smtClean="0"/>
                        <a:t>:</a:t>
                      </a:r>
                      <a:endParaRPr lang="en-US" sz="1600" dirty="0" smtClean="0"/>
                    </a:p>
                  </a:txBody>
                  <a:tcPr/>
                </a:tc>
                <a:extLst>
                  <a:ext uri="{0D108BD9-81ED-4DB2-BD59-A6C34878D82A}">
                    <a16:rowId xmlns="" xmlns:a16="http://schemas.microsoft.com/office/drawing/2014/main" val="3391213206"/>
                  </a:ext>
                </a:extLst>
              </a:tr>
              <a:tr h="803602">
                <a:tc>
                  <a:txBody>
                    <a:bodyPr/>
                    <a:lstStyle/>
                    <a:p>
                      <a:r>
                        <a:rPr lang="en-US" b="1" dirty="0" smtClean="0"/>
                        <a:t>Targeted</a:t>
                      </a:r>
                      <a:r>
                        <a:rPr lang="en-US" b="1" baseline="0" dirty="0" smtClean="0"/>
                        <a:t> Students</a:t>
                      </a:r>
                    </a:p>
                    <a:p>
                      <a:r>
                        <a:rPr lang="en-US" baseline="0" dirty="0" smtClean="0"/>
                        <a:t>(Foster Youth, Low-Income, English learners) / </a:t>
                      </a:r>
                      <a:r>
                        <a:rPr lang="es-ES" b="1" baseline="0" dirty="0" smtClean="0"/>
                        <a:t>Estudiantes dirigidos</a:t>
                      </a:r>
                    </a:p>
                    <a:p>
                      <a:r>
                        <a:rPr lang="es-ES" baseline="0" dirty="0" smtClean="0"/>
                        <a:t>(Jóvenes adoptivos, de bajos ingresos, estudiantes de inglés)</a:t>
                      </a:r>
                      <a:endParaRPr lang="en-US"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extLst>
                  <a:ext uri="{0D108BD9-81ED-4DB2-BD59-A6C34878D82A}">
                    <a16:rowId xmlns="" xmlns:a16="http://schemas.microsoft.com/office/drawing/2014/main" val="2280643487"/>
                  </a:ext>
                </a:extLst>
              </a:tr>
              <a:tr h="554559">
                <a:tc>
                  <a:txBody>
                    <a:bodyPr/>
                    <a:lstStyle/>
                    <a:p>
                      <a:r>
                        <a:rPr lang="en-US" b="1" dirty="0" smtClean="0"/>
                        <a:t>Homeless Students </a:t>
                      </a:r>
                      <a:r>
                        <a:rPr lang="en-US" dirty="0" smtClean="0"/>
                        <a:t>/ </a:t>
                      </a:r>
                    </a:p>
                    <a:p>
                      <a:r>
                        <a:rPr lang="en-US" b="1" dirty="0" err="1" smtClean="0"/>
                        <a:t>Estudiantes</a:t>
                      </a:r>
                      <a:r>
                        <a:rPr lang="en-US" b="1" dirty="0" smtClean="0"/>
                        <a:t> sin </a:t>
                      </a:r>
                      <a:r>
                        <a:rPr lang="en-US" b="1" dirty="0" err="1" smtClean="0"/>
                        <a:t>hogar</a:t>
                      </a:r>
                      <a:endParaRPr lang="en-US" b="1" dirty="0"/>
                    </a:p>
                  </a:txBody>
                  <a:tcPr/>
                </a:tc>
                <a:tc>
                  <a:txBody>
                    <a:bodyPr/>
                    <a:lstStyle/>
                    <a:p>
                      <a:pPr algn="ctr"/>
                      <a:r>
                        <a:rPr lang="en-US" dirty="0" smtClean="0"/>
                        <a:t>X</a:t>
                      </a:r>
                      <a:endParaRPr lang="en-US" dirty="0"/>
                    </a:p>
                  </a:txBody>
                  <a:tcPr/>
                </a:tc>
                <a:tc>
                  <a:txBody>
                    <a:bodyPr/>
                    <a:lstStyle/>
                    <a:p>
                      <a:pPr algn="ctr"/>
                      <a:r>
                        <a:rPr lang="en-US" dirty="0" smtClean="0"/>
                        <a:t>X</a:t>
                      </a:r>
                      <a:endParaRPr lang="en-US" dirty="0"/>
                    </a:p>
                  </a:txBody>
                  <a:tcPr/>
                </a:tc>
                <a:extLst>
                  <a:ext uri="{0D108BD9-81ED-4DB2-BD59-A6C34878D82A}">
                    <a16:rowId xmlns="" xmlns:a16="http://schemas.microsoft.com/office/drawing/2014/main" val="3746247414"/>
                  </a:ext>
                </a:extLst>
              </a:tr>
              <a:tr h="554559">
                <a:tc>
                  <a:txBody>
                    <a:bodyPr/>
                    <a:lstStyle/>
                    <a:p>
                      <a:r>
                        <a:rPr lang="en-US" b="1" dirty="0" smtClean="0"/>
                        <a:t>Student</a:t>
                      </a:r>
                      <a:r>
                        <a:rPr lang="en-US" b="1" baseline="0" dirty="0" smtClean="0"/>
                        <a:t> achievement</a:t>
                      </a:r>
                      <a:r>
                        <a:rPr lang="en-US" baseline="0" dirty="0" smtClean="0"/>
                        <a:t> / </a:t>
                      </a:r>
                    </a:p>
                    <a:p>
                      <a:r>
                        <a:rPr lang="en-US" b="1" baseline="0" dirty="0" err="1" smtClean="0"/>
                        <a:t>Logro</a:t>
                      </a:r>
                      <a:r>
                        <a:rPr lang="en-US" b="1" baseline="0" dirty="0" smtClean="0"/>
                        <a:t> de </a:t>
                      </a:r>
                      <a:r>
                        <a:rPr lang="en-US" b="1" baseline="0" dirty="0" err="1" smtClean="0"/>
                        <a:t>estudiante</a:t>
                      </a:r>
                      <a:endParaRPr lang="en-US" b="1" dirty="0"/>
                    </a:p>
                  </a:txBody>
                  <a:tcPr/>
                </a:tc>
                <a:tc>
                  <a:txBody>
                    <a:bodyPr/>
                    <a:lstStyle/>
                    <a:p>
                      <a:pPr algn="ctr"/>
                      <a:endParaRPr lang="en-US" dirty="0"/>
                    </a:p>
                  </a:txBody>
                  <a:tcPr/>
                </a:tc>
                <a:tc>
                  <a:txBody>
                    <a:bodyPr/>
                    <a:lstStyle/>
                    <a:p>
                      <a:pPr algn="ctr"/>
                      <a:r>
                        <a:rPr lang="en-US" dirty="0" smtClean="0"/>
                        <a:t>X</a:t>
                      </a:r>
                    </a:p>
                  </a:txBody>
                  <a:tcPr/>
                </a:tc>
                <a:extLst>
                  <a:ext uri="{0D108BD9-81ED-4DB2-BD59-A6C34878D82A}">
                    <a16:rowId xmlns="" xmlns:a16="http://schemas.microsoft.com/office/drawing/2014/main" val="485509370"/>
                  </a:ext>
                </a:extLst>
              </a:tr>
              <a:tr h="554559">
                <a:tc>
                  <a:txBody>
                    <a:bodyPr/>
                    <a:lstStyle/>
                    <a:p>
                      <a:r>
                        <a:rPr lang="en-US" b="1" baseline="0" dirty="0" smtClean="0"/>
                        <a:t>School Climate</a:t>
                      </a:r>
                      <a:r>
                        <a:rPr lang="en-US" baseline="0" dirty="0" smtClean="0"/>
                        <a:t> (suspensions, expulsions, dropout rates) / </a:t>
                      </a:r>
                      <a:r>
                        <a:rPr lang="en-US" b="1" baseline="0" dirty="0" err="1" smtClean="0"/>
                        <a:t>Clima</a:t>
                      </a:r>
                      <a:r>
                        <a:rPr lang="en-US" b="1" baseline="0" dirty="0" smtClean="0"/>
                        <a:t> escolar</a:t>
                      </a:r>
                      <a:endParaRPr lang="en-US" b="1" dirty="0"/>
                    </a:p>
                  </a:txBody>
                  <a:tcPr/>
                </a:tc>
                <a:tc>
                  <a:txBody>
                    <a:bodyPr/>
                    <a:lstStyle/>
                    <a:p>
                      <a:pPr algn="ctr"/>
                      <a:endParaRPr lang="en-US"/>
                    </a:p>
                  </a:txBody>
                  <a:tcPr/>
                </a:tc>
                <a:tc>
                  <a:txBody>
                    <a:bodyPr/>
                    <a:lstStyle/>
                    <a:p>
                      <a:pPr algn="ctr"/>
                      <a:r>
                        <a:rPr lang="en-US" dirty="0" smtClean="0"/>
                        <a:t>X</a:t>
                      </a:r>
                      <a:endParaRPr lang="en-US" dirty="0"/>
                    </a:p>
                  </a:txBody>
                  <a:tcPr/>
                </a:tc>
                <a:extLst>
                  <a:ext uri="{0D108BD9-81ED-4DB2-BD59-A6C34878D82A}">
                    <a16:rowId xmlns="" xmlns:a16="http://schemas.microsoft.com/office/drawing/2014/main" val="3273403529"/>
                  </a:ext>
                </a:extLst>
              </a:tr>
              <a:tr h="554559">
                <a:tc>
                  <a:txBody>
                    <a:bodyPr/>
                    <a:lstStyle/>
                    <a:p>
                      <a:r>
                        <a:rPr lang="en-US" b="1" dirty="0" smtClean="0"/>
                        <a:t>Neighborhood conditions </a:t>
                      </a:r>
                      <a:r>
                        <a:rPr lang="en-US" baseline="0" dirty="0" smtClean="0"/>
                        <a:t>(health outcomes, exposure to violence, access to resources such as youth programming and early care/education) /</a:t>
                      </a:r>
                    </a:p>
                    <a:p>
                      <a:r>
                        <a:rPr lang="es-ES" b="1" baseline="0" dirty="0" smtClean="0"/>
                        <a:t>Las condiciones de la comunidad </a:t>
                      </a:r>
                      <a:r>
                        <a:rPr lang="es-ES" baseline="0" dirty="0" smtClean="0"/>
                        <a:t>(resultados en salud, exposición a la violencia, acceso a recursos como la programación para jóvenes y la atención / educación temprana)</a:t>
                      </a:r>
                      <a:endParaRPr lang="en-US" baseline="0" dirty="0" smtClean="0"/>
                    </a:p>
                  </a:txBody>
                  <a:tcPr/>
                </a:tc>
                <a:tc>
                  <a:txBody>
                    <a:bodyPr/>
                    <a:lstStyle/>
                    <a:p>
                      <a:pPr algn="ctr"/>
                      <a:endParaRPr lang="en-US"/>
                    </a:p>
                  </a:txBody>
                  <a:tcPr/>
                </a:tc>
                <a:tc>
                  <a:txBody>
                    <a:bodyPr/>
                    <a:lstStyle/>
                    <a:p>
                      <a:pPr algn="ctr"/>
                      <a:r>
                        <a:rPr lang="en-US" dirty="0" smtClean="0"/>
                        <a:t>X</a:t>
                      </a:r>
                      <a:endParaRPr lang="en-US" dirty="0"/>
                    </a:p>
                  </a:txBody>
                  <a:tcPr/>
                </a:tc>
                <a:extLst>
                  <a:ext uri="{0D108BD9-81ED-4DB2-BD59-A6C34878D82A}">
                    <a16:rowId xmlns="" xmlns:a16="http://schemas.microsoft.com/office/drawing/2014/main" val="732233011"/>
                  </a:ext>
                </a:extLst>
              </a:tr>
            </a:tbl>
          </a:graphicData>
        </a:graphic>
      </p:graphicFrame>
    </p:spTree>
    <p:extLst>
      <p:ext uri="{BB962C8B-B14F-4D97-AF65-F5344CB8AC3E}">
        <p14:creationId xmlns:p14="http://schemas.microsoft.com/office/powerpoint/2010/main" val="5477615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Basis">
  <a:themeElements>
    <a:clrScheme name="New PLAS Colors">
      <a:dk1>
        <a:srgbClr val="231F20"/>
      </a:dk1>
      <a:lt1>
        <a:srgbClr val="FFFFFF"/>
      </a:lt1>
      <a:dk2>
        <a:srgbClr val="55565A"/>
      </a:dk2>
      <a:lt2>
        <a:srgbClr val="DDDDDD"/>
      </a:lt2>
      <a:accent1>
        <a:srgbClr val="E76B5C"/>
      </a:accent1>
      <a:accent2>
        <a:srgbClr val="009AD4"/>
      </a:accent2>
      <a:accent3>
        <a:srgbClr val="57BD84"/>
      </a:accent3>
      <a:accent4>
        <a:srgbClr val="FFEA86"/>
      </a:accent4>
      <a:accent5>
        <a:srgbClr val="F43751"/>
      </a:accent5>
      <a:accent6>
        <a:srgbClr val="53C9CA"/>
      </a:accent6>
      <a:hlink>
        <a:srgbClr val="F59E00"/>
      </a:hlink>
      <a:folHlink>
        <a:srgbClr val="C58C99"/>
      </a:folHlink>
    </a:clrScheme>
    <a:fontScheme name="NEW PLAS Fonts">
      <a:majorFont>
        <a:latin typeface="Avenir LT Std 65 Medium"/>
        <a:ea typeface=""/>
        <a:cs typeface=""/>
      </a:majorFont>
      <a:minorFont>
        <a:latin typeface="Avenir LT Std 55 Roman"/>
        <a:ea typeface=""/>
        <a:cs typeface=""/>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Presentation11" id="{4E7C32A6-4D97-4565-B2B4-5E5F8B48EAED}" vid="{36E1A536-16CD-42DC-8BB1-67FF6341C9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2837</TotalTime>
  <Words>1497</Words>
  <Application>Microsoft Office PowerPoint</Application>
  <PresentationFormat>On-screen Show (4:3)</PresentationFormat>
  <Paragraphs>183</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Avenir</vt:lpstr>
      <vt:lpstr>Avenir LT Std 55 Roman</vt:lpstr>
      <vt:lpstr>Avenir LT Std 65 Medium</vt:lpstr>
      <vt:lpstr>Calibri</vt:lpstr>
      <vt:lpstr>Corbel</vt:lpstr>
      <vt:lpstr>Wingdings</vt:lpstr>
      <vt:lpstr>Basis</vt:lpstr>
      <vt:lpstr>Equitable Funding Financimiento Equitativo</vt:lpstr>
      <vt:lpstr>Our Mission / Nuestra misión</vt:lpstr>
      <vt:lpstr>Systems Change / Cambio de sistemas</vt:lpstr>
      <vt:lpstr>Objectives / Objetivos</vt:lpstr>
      <vt:lpstr>PowerPoint Presentation</vt:lpstr>
      <vt:lpstr> How should we make decisions? ¿Cómo debemos tomar decisiones?</vt:lpstr>
      <vt:lpstr>Equity is Justice / Equidad es Justicia</vt:lpstr>
      <vt:lpstr>Funding Indices / Índices de financiamiento</vt:lpstr>
      <vt:lpstr>Funding Indices / Índices de financiamiento</vt:lpstr>
      <vt:lpstr>The Differences / Las Diferencias</vt:lpstr>
      <vt:lpstr>Examples from The Partnership  Ejemplos del Partnership</vt:lpstr>
      <vt:lpstr>Collaborative Commitment to Equity Compromiso de colaboración con la equidad</vt:lpstr>
      <vt:lpstr>The LAUSD Index: Applied El índice LAUSD: Aplicado</vt:lpstr>
      <vt:lpstr>Our Goal / Nuestra Meta</vt:lpstr>
      <vt:lpstr>What can we do? ¿Qué podemos hacer?</vt:lpstr>
      <vt:lpstr>What can we do? ¿Qué podemos hacer?</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 Loving this New Template!</dc:title>
  <dc:creator>Jeffrey Garrett</dc:creator>
  <cp:lastModifiedBy>Tanya Franklin</cp:lastModifiedBy>
  <cp:revision>153</cp:revision>
  <cp:lastPrinted>2017-03-30T03:53:56Z</cp:lastPrinted>
  <dcterms:created xsi:type="dcterms:W3CDTF">2016-12-10T00:48:31Z</dcterms:created>
  <dcterms:modified xsi:type="dcterms:W3CDTF">2017-04-26T01:15:31Z</dcterms:modified>
</cp:coreProperties>
</file>