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0"/>
  </p:notesMasterIdLst>
  <p:handoutMasterIdLst>
    <p:handoutMasterId r:id="rId21"/>
  </p:handoutMasterIdLst>
  <p:sldIdLst>
    <p:sldId id="257" r:id="rId3"/>
    <p:sldId id="433" r:id="rId4"/>
    <p:sldId id="435" r:id="rId5"/>
    <p:sldId id="444" r:id="rId6"/>
    <p:sldId id="448" r:id="rId7"/>
    <p:sldId id="447" r:id="rId8"/>
    <p:sldId id="449" r:id="rId9"/>
    <p:sldId id="443" r:id="rId10"/>
    <p:sldId id="434" r:id="rId11"/>
    <p:sldId id="441" r:id="rId12"/>
    <p:sldId id="436" r:id="rId13"/>
    <p:sldId id="450" r:id="rId14"/>
    <p:sldId id="451" r:id="rId15"/>
    <p:sldId id="446" r:id="rId16"/>
    <p:sldId id="438" r:id="rId17"/>
    <p:sldId id="442" r:id="rId18"/>
    <p:sldId id="439" r:id="rId1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BAF9FC"/>
    <a:srgbClr val="88ADBE"/>
    <a:srgbClr val="A4B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168" autoAdjust="0"/>
  </p:normalViewPr>
  <p:slideViewPr>
    <p:cSldViewPr snapToGrid="0" snapToObjects="1" showGuides="1">
      <p:cViewPr>
        <p:scale>
          <a:sx n="50" d="100"/>
          <a:sy n="50" d="100"/>
        </p:scale>
        <p:origin x="138" y="3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sz="1600">
                <a:solidFill>
                  <a:srgbClr val="355D7E"/>
                </a:solidFill>
              </a:defRPr>
            </a:pPr>
            <a:r>
              <a:rPr lang="en-US" sz="1600" dirty="0" smtClean="0">
                <a:solidFill>
                  <a:srgbClr val="355D7E"/>
                </a:solidFill>
              </a:rPr>
              <a:t>Días de Instrucción perdidos debido a la suspensión</a:t>
            </a:r>
            <a:endParaRPr lang="es-CO" sz="1600" dirty="0">
              <a:solidFill>
                <a:srgbClr val="355D7E"/>
              </a:solidFill>
            </a:endParaRPr>
          </a:p>
        </c:rich>
      </c:tx>
      <c:layout>
        <c:manualLayout>
          <c:xMode val="edge"/>
          <c:yMode val="edge"/>
          <c:x val="0.11440718396843676"/>
          <c:y val="1.5654598180392543E-2"/>
        </c:manualLayout>
      </c:layout>
      <c:overlay val="0"/>
    </c:title>
    <c:autoTitleDeleted val="0"/>
    <c:plotArea>
      <c:layout>
        <c:manualLayout>
          <c:layoutTarget val="inner"/>
          <c:xMode val="edge"/>
          <c:yMode val="edge"/>
          <c:x val="1.8017430090243206E-2"/>
          <c:y val="1.4846452098326827E-2"/>
          <c:w val="0.96396513981951359"/>
          <c:h val="0.88758641747172851"/>
        </c:manualLayout>
      </c:layout>
      <c:barChart>
        <c:barDir val="col"/>
        <c:grouping val="clustered"/>
        <c:varyColors val="0"/>
        <c:ser>
          <c:idx val="0"/>
          <c:order val="0"/>
          <c:invertIfNegative val="0"/>
          <c:dLbls>
            <c:dLbl>
              <c:idx val="7"/>
              <c:layout>
                <c:manualLayout>
                  <c:x val="-5.8602906704172527E-3"/>
                  <c:y val="5.9703543974286302E-2"/>
                </c:manualLayout>
              </c:layout>
              <c:dLblPos val="outEnd"/>
              <c:showLegendKey val="0"/>
              <c:showVal val="1"/>
              <c:showCatName val="0"/>
              <c:showSerName val="0"/>
              <c:showPercent val="0"/>
              <c:showBubbleSize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5="http://schemas.microsoft.com/office/drawing/2012/chart" uri="{CE6537A1-D6FC-4f65-9D91-7224C49458BB}">
                  <c15:layout/>
                </c:ext>
                <c:ext xmlns:c16="http://schemas.microsoft.com/office/drawing/2014/chart" uri="{C3380CC4-5D6E-409C-BE32-E72D297353CC}">
                  <c16:uniqueId val="{00000000-F1CC-49BE-A2A5-D387B3113AE2}"/>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c:formatCode>
                <c:ptCount val="9"/>
                <c:pt idx="0">
                  <c:v>74765</c:v>
                </c:pt>
                <c:pt idx="1">
                  <c:v>59783</c:v>
                </c:pt>
                <c:pt idx="2">
                  <c:v>53725</c:v>
                </c:pt>
                <c:pt idx="3">
                  <c:v>46006</c:v>
                </c:pt>
                <c:pt idx="4">
                  <c:v>26286</c:v>
                </c:pt>
                <c:pt idx="5">
                  <c:v>12353</c:v>
                </c:pt>
                <c:pt idx="6">
                  <c:v>8841</c:v>
                </c:pt>
                <c:pt idx="7">
                  <c:v>6221</c:v>
                </c:pt>
                <c:pt idx="8">
                  <c:v>6574</c:v>
                </c:pt>
              </c:numCache>
            </c:numRef>
          </c:val>
          <c:extLst>
            <c:ext xmlns:c16="http://schemas.microsoft.com/office/drawing/2014/chart" uri="{C3380CC4-5D6E-409C-BE32-E72D297353CC}">
              <c16:uniqueId val="{00000001-F1CC-49BE-A2A5-D387B3113AE2}"/>
            </c:ext>
          </c:extLst>
        </c:ser>
        <c:dLbls>
          <c:showLegendKey val="0"/>
          <c:showVal val="0"/>
          <c:showCatName val="0"/>
          <c:showSerName val="0"/>
          <c:showPercent val="0"/>
          <c:showBubbleSize val="0"/>
        </c:dLbls>
        <c:gapWidth val="75"/>
        <c:overlap val="40"/>
        <c:axId val="245410088"/>
        <c:axId val="247367912"/>
      </c:barChart>
      <c:catAx>
        <c:axId val="245410088"/>
        <c:scaling>
          <c:orientation val="minMax"/>
        </c:scaling>
        <c:delete val="0"/>
        <c:axPos val="b"/>
        <c:numFmt formatCode="General" sourceLinked="0"/>
        <c:majorTickMark val="none"/>
        <c:minorTickMark val="none"/>
        <c:tickLblPos val="nextTo"/>
        <c:txPr>
          <a:bodyPr/>
          <a:lstStyle/>
          <a:p>
            <a:pPr>
              <a:defRPr sz="900"/>
            </a:pPr>
            <a:endParaRPr lang="en-US"/>
          </a:p>
        </c:txPr>
        <c:crossAx val="247367912"/>
        <c:crosses val="autoZero"/>
        <c:auto val="1"/>
        <c:lblAlgn val="ctr"/>
        <c:lblOffset val="100"/>
        <c:noMultiLvlLbl val="0"/>
      </c:catAx>
      <c:valAx>
        <c:axId val="247367912"/>
        <c:scaling>
          <c:orientation val="minMax"/>
        </c:scaling>
        <c:delete val="1"/>
        <c:axPos val="l"/>
        <c:majorGridlines/>
        <c:numFmt formatCode="#,##0" sourceLinked="1"/>
        <c:majorTickMark val="none"/>
        <c:minorTickMark val="none"/>
        <c:tickLblPos val="nextTo"/>
        <c:crossAx val="245410088"/>
        <c:crosses val="autoZero"/>
        <c:crossBetween val="between"/>
      </c:valAx>
      <c:spPr>
        <a:noFill/>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solidFill>
                  <a:srgbClr val="355D7E"/>
                </a:solidFill>
              </a:defRPr>
            </a:pPr>
            <a:r>
              <a:rPr lang="en-US" dirty="0" smtClean="0">
                <a:solidFill>
                  <a:srgbClr val="355D7E"/>
                </a:solidFill>
              </a:rPr>
              <a:t>Índice de Suspensión</a:t>
            </a:r>
          </a:p>
        </c:rich>
      </c:tx>
      <c:layout>
        <c:manualLayout>
          <c:xMode val="edge"/>
          <c:yMode val="edge"/>
          <c:x val="0.19548956786746893"/>
          <c:y val="4.2944168342989291E-3"/>
        </c:manualLayout>
      </c:layout>
      <c:overlay val="0"/>
    </c:title>
    <c:autoTitleDeleted val="0"/>
    <c:plotArea>
      <c:layout>
        <c:manualLayout>
          <c:layoutTarget val="inner"/>
          <c:xMode val="edge"/>
          <c:yMode val="edge"/>
          <c:x val="0"/>
          <c:y val="0"/>
          <c:w val="1"/>
          <c:h val="0.90048708077831485"/>
        </c:manualLayout>
      </c:layout>
      <c:barChart>
        <c:barDir val="col"/>
        <c:grouping val="clustered"/>
        <c:varyColors val="0"/>
        <c:ser>
          <c:idx val="0"/>
          <c:order val="0"/>
          <c:invertIfNegative val="0"/>
          <c:dLbls>
            <c:dLbl>
              <c:idx val="7"/>
              <c:layout>
                <c:manualLayout>
                  <c:x val="2.9301453352085188E-3"/>
                  <c:y val="5.7599056516531091E-2"/>
                </c:manualLayout>
              </c:layout>
              <c:dLblPos val="outEnd"/>
              <c:showLegendKey val="0"/>
              <c:showVal val="1"/>
              <c:showCatName val="0"/>
              <c:showSerName val="0"/>
              <c:showPercent val="0"/>
              <c:showBubbleSize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5="http://schemas.microsoft.com/office/drawing/2012/chart" uri="{CE6537A1-D6FC-4f65-9D91-7224C49458BB}">
                  <c15:layout/>
                </c:ext>
                <c:ext xmlns:c16="http://schemas.microsoft.com/office/drawing/2014/chart" uri="{C3380CC4-5D6E-409C-BE32-E72D297353CC}">
                  <c16:uniqueId val="{00000000-5337-46D1-8671-3631453D3A54}"/>
                </c:ext>
              </c:extLst>
            </c:dLbl>
            <c:spPr>
              <a:noFill/>
              <a:ln>
                <a:noFill/>
              </a:ln>
              <a:effectLst/>
            </c:spPr>
            <c:txPr>
              <a:bodyPr/>
              <a:lstStyle/>
              <a:p>
                <a:pPr>
                  <a:defRPr sz="600" b="1">
                    <a:solidFill>
                      <a:schemeClr val="bg1"/>
                    </a:solidFill>
                  </a:defRPr>
                </a:pPr>
                <a:endParaRPr lang="en-US"/>
              </a:p>
            </c:txPr>
            <c:dLblPos val="inEnd"/>
            <c:showLegendKey val="0"/>
            <c:showVal val="1"/>
            <c:showCatName val="0"/>
            <c:showSerName val="0"/>
            <c:showPercent val="0"/>
            <c:showBubbleSize val="0"/>
            <c:showLeaderLines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5="http://schemas.microsoft.com/office/drawing/2012/chart" uri="{CE6537A1-D6FC-4f65-9D91-7224C49458BB}">
                <c15:layout/>
                <c15:showLeaderLines val="0"/>
              </c:ext>
            </c:extLst>
          </c:dLbls>
          <c:cat>
            <c:strRef>
              <c:f>Sheet1!$A$3:$A$11</c:f>
              <c:strCache>
                <c:ptCount val="9"/>
                <c:pt idx="0">
                  <c:v>2007-08</c:v>
                </c:pt>
                <c:pt idx="1">
                  <c:v>2008-09</c:v>
                </c:pt>
                <c:pt idx="2">
                  <c:v>2009-10</c:v>
                </c:pt>
                <c:pt idx="3">
                  <c:v>2010-11</c:v>
                </c:pt>
                <c:pt idx="4">
                  <c:v>2011-12</c:v>
                </c:pt>
                <c:pt idx="5">
                  <c:v>2012-13</c:v>
                </c:pt>
                <c:pt idx="6">
                  <c:v>2013-14</c:v>
                </c:pt>
                <c:pt idx="7">
                  <c:v>2014-15</c:v>
                </c:pt>
                <c:pt idx="8">
                  <c:v>2015-16</c:v>
                </c:pt>
              </c:strCache>
            </c:strRef>
          </c:cat>
          <c:val>
            <c:numRef>
              <c:f>Sheet1!$B$3:$B$11</c:f>
              <c:numCache>
                <c:formatCode>0.00%</c:formatCode>
                <c:ptCount val="9"/>
                <c:pt idx="0">
                  <c:v>8.1000000000000003E-2</c:v>
                </c:pt>
                <c:pt idx="1">
                  <c:v>6.7000000000000004E-2</c:v>
                </c:pt>
                <c:pt idx="2">
                  <c:v>6.0999999999999999E-2</c:v>
                </c:pt>
                <c:pt idx="3">
                  <c:v>5.3999999999999999E-2</c:v>
                </c:pt>
                <c:pt idx="4">
                  <c:v>3.6999999999999998E-2</c:v>
                </c:pt>
                <c:pt idx="5">
                  <c:v>1.4999999999999999E-2</c:v>
                </c:pt>
                <c:pt idx="6">
                  <c:v>1.04E-2</c:v>
                </c:pt>
                <c:pt idx="7">
                  <c:v>5.7000000000000002E-3</c:v>
                </c:pt>
                <c:pt idx="8">
                  <c:v>5.8999999999999999E-3</c:v>
                </c:pt>
              </c:numCache>
            </c:numRef>
          </c:val>
          <c:extLst>
            <c:ext xmlns:c16="http://schemas.microsoft.com/office/drawing/2014/chart" uri="{C3380CC4-5D6E-409C-BE32-E72D297353CC}">
              <c16:uniqueId val="{00000001-5337-46D1-8671-3631453D3A54}"/>
            </c:ext>
          </c:extLst>
        </c:ser>
        <c:dLbls>
          <c:showLegendKey val="0"/>
          <c:showVal val="0"/>
          <c:showCatName val="0"/>
          <c:showSerName val="0"/>
          <c:showPercent val="0"/>
          <c:showBubbleSize val="0"/>
        </c:dLbls>
        <c:gapWidth val="75"/>
        <c:overlap val="40"/>
        <c:axId val="247369872"/>
        <c:axId val="247370264"/>
      </c:barChart>
      <c:catAx>
        <c:axId val="247369872"/>
        <c:scaling>
          <c:orientation val="minMax"/>
        </c:scaling>
        <c:delete val="0"/>
        <c:axPos val="b"/>
        <c:numFmt formatCode="General" sourceLinked="0"/>
        <c:majorTickMark val="none"/>
        <c:minorTickMark val="none"/>
        <c:tickLblPos val="nextTo"/>
        <c:txPr>
          <a:bodyPr/>
          <a:lstStyle/>
          <a:p>
            <a:pPr>
              <a:defRPr sz="900"/>
            </a:pPr>
            <a:endParaRPr lang="en-US"/>
          </a:p>
        </c:txPr>
        <c:crossAx val="247370264"/>
        <c:crosses val="autoZero"/>
        <c:auto val="1"/>
        <c:lblAlgn val="ctr"/>
        <c:lblOffset val="100"/>
        <c:noMultiLvlLbl val="0"/>
      </c:catAx>
      <c:valAx>
        <c:axId val="247370264"/>
        <c:scaling>
          <c:orientation val="minMax"/>
        </c:scaling>
        <c:delete val="1"/>
        <c:axPos val="l"/>
        <c:majorGridlines/>
        <c:numFmt formatCode="0.00%" sourceLinked="1"/>
        <c:majorTickMark val="none"/>
        <c:minorTickMark val="none"/>
        <c:tickLblPos val="nextTo"/>
        <c:crossAx val="247369872"/>
        <c:crosses val="autoZero"/>
        <c:crossBetween val="between"/>
      </c:valAx>
      <c:spPr>
        <a:noFill/>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r>
              <a:rPr lang="en-US" sz="2000" dirty="0"/>
              <a:t>Índice de Suspensión por Subgrupo</a:t>
            </a:r>
          </a:p>
          <a:p>
            <a:pPr>
              <a:defRPr/>
            </a:pPr>
            <a:r>
              <a:rPr lang="en-US" sz="2000" dirty="0"/>
              <a:t>Año Escolar 2011-12 hasta Año Escolar 2015-16</a:t>
            </a:r>
            <a:endParaRPr lang="es-CO" sz="2000" dirty="0"/>
          </a:p>
        </c:rich>
      </c:tx>
      <c:layout>
        <c:manualLayout>
          <c:xMode val="edge"/>
          <c:yMode val="edge"/>
          <c:x val="0.31385702337075433"/>
          <c:y val="0"/>
        </c:manualLayout>
      </c:layout>
      <c:overlay val="0"/>
      <c:spPr>
        <a:noFill/>
        <a:ln>
          <a:noFill/>
        </a:ln>
        <a:effectLst/>
      </c:spPr>
      <c:txPr>
        <a:bodyPr rot="0" spcFirstLastPara="1" vertOverflow="ellipsis" vert="horz" wrap="square" anchor="ctr" anchorCtr="1"/>
        <a:lstStyle/>
        <a:p>
          <a:pPr>
            <a:defRPr sz="1400" b="0" i="0" u="none" strike="noStrike" kern="1200" spc="0" baseline="0">
              <a:ln>
                <a:noFill/>
              </a:ln>
              <a:solidFill>
                <a:schemeClr val="tx1"/>
              </a:solidFill>
              <a:latin typeface="+mn-lt"/>
              <a:ea typeface="+mn-ea"/>
              <a:cs typeface="+mn-cs"/>
            </a:defRPr>
          </a:pPr>
          <a:endParaRPr lang="en-US"/>
        </a:p>
      </c:txPr>
    </c:title>
    <c:autoTitleDeleted val="0"/>
    <c:plotArea>
      <c:layout>
        <c:manualLayout>
          <c:layoutTarget val="inner"/>
          <c:xMode val="edge"/>
          <c:yMode val="edge"/>
          <c:x val="0.20251407194427304"/>
          <c:y val="0.13003805788914294"/>
          <c:w val="0.79748592805572693"/>
          <c:h val="0.66255716656015451"/>
        </c:manualLayout>
      </c:layout>
      <c:lineChart>
        <c:grouping val="standard"/>
        <c:varyColors val="0"/>
        <c:ser>
          <c:idx val="0"/>
          <c:order val="0"/>
          <c:tx>
            <c:strRef>
              <c:f>Sheet4!$A$2</c:f>
              <c:strCache>
                <c:ptCount val="1"/>
                <c:pt idx="0">
                  <c:v>AFROAMERICANO</c:v>
                </c:pt>
              </c:strCache>
            </c:strRef>
          </c:tx>
          <c:spPr>
            <a:ln w="63500" cap="rnd">
              <a:solidFill>
                <a:schemeClr val="accent1"/>
              </a:solidFill>
              <a:prstDash val="sysDot"/>
              <a:round/>
            </a:ln>
            <a:effectLst/>
          </c:spPr>
          <c:marker>
            <c:symbol val="circle"/>
            <c:size val="5"/>
            <c:spPr>
              <a:solidFill>
                <a:schemeClr val="accent1"/>
              </a:solidFill>
              <a:ln w="63500">
                <a:solidFill>
                  <a:schemeClr val="accent1"/>
                </a:solidFill>
              </a:ln>
              <a:effectLst/>
            </c:spPr>
          </c:marker>
          <c:cat>
            <c:strRef>
              <c:f>Sheet4!$B$1:$F$1</c:f>
              <c:strCache>
                <c:ptCount val="5"/>
                <c:pt idx="0">
                  <c:v>2011-12</c:v>
                </c:pt>
                <c:pt idx="1">
                  <c:v>2012-13</c:v>
                </c:pt>
                <c:pt idx="2">
                  <c:v>2013-14</c:v>
                </c:pt>
                <c:pt idx="3">
                  <c:v>2014-15</c:v>
                </c:pt>
                <c:pt idx="4">
                  <c:v>2015-16</c:v>
                </c:pt>
              </c:strCache>
            </c:strRef>
          </c:cat>
          <c:val>
            <c:numRef>
              <c:f>Sheet4!$B$2:$F$2</c:f>
              <c:numCache>
                <c:formatCode>0.00%</c:formatCode>
                <c:ptCount val="5"/>
                <c:pt idx="0">
                  <c:v>9.9500000000000005E-2</c:v>
                </c:pt>
                <c:pt idx="1">
                  <c:v>5.4100000000000002E-2</c:v>
                </c:pt>
                <c:pt idx="2">
                  <c:v>3.6799999999999999E-2</c:v>
                </c:pt>
                <c:pt idx="3">
                  <c:v>2.6762659197339052E-2</c:v>
                </c:pt>
                <c:pt idx="4">
                  <c:v>2.3099999999999999E-2</c:v>
                </c:pt>
              </c:numCache>
            </c:numRef>
          </c:val>
          <c:smooth val="0"/>
          <c:extLst>
            <c:ext xmlns:c16="http://schemas.microsoft.com/office/drawing/2014/chart" uri="{C3380CC4-5D6E-409C-BE32-E72D297353CC}">
              <c16:uniqueId val="{00000000-CA74-48A9-8AE2-F1A2B1AF1E9A}"/>
            </c:ext>
          </c:extLst>
        </c:ser>
        <c:ser>
          <c:idx val="1"/>
          <c:order val="1"/>
          <c:tx>
            <c:strRef>
              <c:f>Sheet4!$A$3</c:f>
              <c:strCache>
                <c:ptCount val="1"/>
                <c:pt idx="0">
                  <c:v>ASIÁTICO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Sheet4!$B$1:$F$1</c:f>
              <c:strCache>
                <c:ptCount val="5"/>
                <c:pt idx="0">
                  <c:v>2011-12</c:v>
                </c:pt>
                <c:pt idx="1">
                  <c:v>2012-13</c:v>
                </c:pt>
                <c:pt idx="2">
                  <c:v>2013-14</c:v>
                </c:pt>
                <c:pt idx="3">
                  <c:v>2014-15</c:v>
                </c:pt>
                <c:pt idx="4">
                  <c:v>2015-16</c:v>
                </c:pt>
              </c:strCache>
            </c:strRef>
          </c:cat>
          <c:val>
            <c:numRef>
              <c:f>Sheet4!$B$3:$F$3</c:f>
              <c:numCache>
                <c:formatCode>0.00%</c:formatCode>
                <c:ptCount val="5"/>
                <c:pt idx="0">
                  <c:v>7.4000000000000003E-3</c:v>
                </c:pt>
                <c:pt idx="1">
                  <c:v>3.3999999999999998E-3</c:v>
                </c:pt>
                <c:pt idx="2">
                  <c:v>2.3999999999999998E-3</c:v>
                </c:pt>
                <c:pt idx="3">
                  <c:v>1.2426219322771047E-3</c:v>
                </c:pt>
                <c:pt idx="4">
                  <c:v>1.4E-3</c:v>
                </c:pt>
              </c:numCache>
            </c:numRef>
          </c:val>
          <c:smooth val="0"/>
          <c:extLst>
            <c:ext xmlns:c16="http://schemas.microsoft.com/office/drawing/2014/chart" uri="{C3380CC4-5D6E-409C-BE32-E72D297353CC}">
              <c16:uniqueId val="{00000001-CA74-48A9-8AE2-F1A2B1AF1E9A}"/>
            </c:ext>
          </c:extLst>
        </c:ser>
        <c:ser>
          <c:idx val="2"/>
          <c:order val="2"/>
          <c:tx>
            <c:strRef>
              <c:f>Sheet4!$A$4</c:f>
              <c:strCache>
                <c:ptCount val="1"/>
                <c:pt idx="0">
                  <c:v>LATINO</c:v>
                </c:pt>
              </c:strCache>
            </c:strRef>
          </c:tx>
          <c:spPr>
            <a:ln w="63500" cap="rnd">
              <a:solidFill>
                <a:schemeClr val="accent6"/>
              </a:solidFill>
              <a:round/>
            </a:ln>
            <a:effectLst/>
          </c:spPr>
          <c:marker>
            <c:symbol val="circle"/>
            <c:size val="5"/>
            <c:spPr>
              <a:solidFill>
                <a:schemeClr val="accent3"/>
              </a:solidFill>
              <a:ln w="63500">
                <a:solidFill>
                  <a:schemeClr val="bg1">
                    <a:lumMod val="50000"/>
                  </a:schemeClr>
                </a:solidFill>
              </a:ln>
              <a:effectLst/>
            </c:spPr>
          </c:marker>
          <c:cat>
            <c:strRef>
              <c:f>Sheet4!$B$1:$F$1</c:f>
              <c:strCache>
                <c:ptCount val="5"/>
                <c:pt idx="0">
                  <c:v>2011-12</c:v>
                </c:pt>
                <c:pt idx="1">
                  <c:v>2012-13</c:v>
                </c:pt>
                <c:pt idx="2">
                  <c:v>2013-14</c:v>
                </c:pt>
                <c:pt idx="3">
                  <c:v>2014-15</c:v>
                </c:pt>
                <c:pt idx="4">
                  <c:v>2015-16</c:v>
                </c:pt>
              </c:strCache>
            </c:strRef>
          </c:cat>
          <c:val>
            <c:numRef>
              <c:f>Sheet4!$B$4:$F$4</c:f>
              <c:numCache>
                <c:formatCode>0.00%</c:formatCode>
                <c:ptCount val="5"/>
                <c:pt idx="0">
                  <c:v>2.6200000000000001E-2</c:v>
                </c:pt>
                <c:pt idx="1">
                  <c:v>1.23E-2</c:v>
                </c:pt>
                <c:pt idx="2">
                  <c:v>8.3000000000000001E-3</c:v>
                </c:pt>
                <c:pt idx="3">
                  <c:v>5.1871546908307383E-3</c:v>
                </c:pt>
                <c:pt idx="4">
                  <c:v>4.7000000000000002E-3</c:v>
                </c:pt>
              </c:numCache>
            </c:numRef>
          </c:val>
          <c:smooth val="0"/>
          <c:extLst>
            <c:ext xmlns:c16="http://schemas.microsoft.com/office/drawing/2014/chart" uri="{C3380CC4-5D6E-409C-BE32-E72D297353CC}">
              <c16:uniqueId val="{00000002-CA74-48A9-8AE2-F1A2B1AF1E9A}"/>
            </c:ext>
          </c:extLst>
        </c:ser>
        <c:ser>
          <c:idx val="3"/>
          <c:order val="3"/>
          <c:tx>
            <c:strRef>
              <c:f>Sheet4!$A$5</c:f>
              <c:strCache>
                <c:ptCount val="1"/>
                <c:pt idx="0">
                  <c:v>BLANCO</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Sheet4!$B$1:$F$1</c:f>
              <c:strCache>
                <c:ptCount val="5"/>
                <c:pt idx="0">
                  <c:v>2011-12</c:v>
                </c:pt>
                <c:pt idx="1">
                  <c:v>2012-13</c:v>
                </c:pt>
                <c:pt idx="2">
                  <c:v>2013-14</c:v>
                </c:pt>
                <c:pt idx="3">
                  <c:v>2014-15</c:v>
                </c:pt>
                <c:pt idx="4">
                  <c:v>2015-16</c:v>
                </c:pt>
              </c:strCache>
            </c:strRef>
          </c:cat>
          <c:val>
            <c:numRef>
              <c:f>Sheet4!$B$5:$F$5</c:f>
              <c:numCache>
                <c:formatCode>0.00%</c:formatCode>
                <c:ptCount val="5"/>
                <c:pt idx="0">
                  <c:v>1.8700000000000001E-2</c:v>
                </c:pt>
                <c:pt idx="1">
                  <c:v>8.8000000000000005E-3</c:v>
                </c:pt>
                <c:pt idx="2">
                  <c:v>7.7999999999999996E-3</c:v>
                </c:pt>
                <c:pt idx="3">
                  <c:v>4.445528211284514E-3</c:v>
                </c:pt>
                <c:pt idx="4">
                  <c:v>3.3999999999999998E-3</c:v>
                </c:pt>
              </c:numCache>
            </c:numRef>
          </c:val>
          <c:smooth val="0"/>
          <c:extLst>
            <c:ext xmlns:c16="http://schemas.microsoft.com/office/drawing/2014/chart" uri="{C3380CC4-5D6E-409C-BE32-E72D297353CC}">
              <c16:uniqueId val="{00000003-CA74-48A9-8AE2-F1A2B1AF1E9A}"/>
            </c:ext>
          </c:extLst>
        </c:ser>
        <c:ser>
          <c:idx val="4"/>
          <c:order val="4"/>
          <c:tx>
            <c:strRef>
              <c:f>Sheet4!$A$6</c:f>
              <c:strCache>
                <c:ptCount val="1"/>
                <c:pt idx="0">
                  <c:v>Estudiantes con Discapacidades</c:v>
                </c:pt>
              </c:strCache>
            </c:strRef>
          </c:tx>
          <c:spPr>
            <a:ln w="63500" cap="rnd">
              <a:solidFill>
                <a:srgbClr val="CC3300"/>
              </a:solidFill>
              <a:prstDash val="solid"/>
              <a:round/>
            </a:ln>
            <a:effectLst/>
          </c:spPr>
          <c:marker>
            <c:symbol val="diamond"/>
            <c:size val="12"/>
            <c:spPr>
              <a:solidFill>
                <a:schemeClr val="accent5"/>
              </a:solidFill>
              <a:ln w="63500">
                <a:noFill/>
              </a:ln>
              <a:effectLst/>
            </c:spPr>
          </c:marker>
          <c:cat>
            <c:strRef>
              <c:f>Sheet4!$B$1:$F$1</c:f>
              <c:strCache>
                <c:ptCount val="5"/>
                <c:pt idx="0">
                  <c:v>2011-12</c:v>
                </c:pt>
                <c:pt idx="1">
                  <c:v>2012-13</c:v>
                </c:pt>
                <c:pt idx="2">
                  <c:v>2013-14</c:v>
                </c:pt>
                <c:pt idx="3">
                  <c:v>2014-15</c:v>
                </c:pt>
                <c:pt idx="4">
                  <c:v>2015-16</c:v>
                </c:pt>
              </c:strCache>
            </c:strRef>
          </c:cat>
          <c:val>
            <c:numRef>
              <c:f>Sheet4!$B$6:$F$6</c:f>
              <c:numCache>
                <c:formatCode>0.00%</c:formatCode>
                <c:ptCount val="5"/>
                <c:pt idx="0">
                  <c:v>6.2600000000000003E-2</c:v>
                </c:pt>
                <c:pt idx="1">
                  <c:v>3.1300000000000001E-2</c:v>
                </c:pt>
                <c:pt idx="2">
                  <c:v>2.46E-2</c:v>
                </c:pt>
                <c:pt idx="3">
                  <c:v>2.3718087408048465E-2</c:v>
                </c:pt>
                <c:pt idx="4">
                  <c:v>1.44E-2</c:v>
                </c:pt>
              </c:numCache>
            </c:numRef>
          </c:val>
          <c:smooth val="0"/>
          <c:extLst>
            <c:ext xmlns:c16="http://schemas.microsoft.com/office/drawing/2014/chart" uri="{C3380CC4-5D6E-409C-BE32-E72D297353CC}">
              <c16:uniqueId val="{00000004-CA74-48A9-8AE2-F1A2B1AF1E9A}"/>
            </c:ext>
          </c:extLst>
        </c:ser>
        <c:dLbls>
          <c:showLegendKey val="0"/>
          <c:showVal val="0"/>
          <c:showCatName val="0"/>
          <c:showSerName val="0"/>
          <c:showPercent val="0"/>
          <c:showBubbleSize val="0"/>
        </c:dLbls>
        <c:marker val="1"/>
        <c:smooth val="0"/>
        <c:axId val="247371440"/>
        <c:axId val="24947332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lineChart>
      <c:catAx>
        <c:axId val="247371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9473320"/>
        <c:crosses val="autoZero"/>
        <c:auto val="1"/>
        <c:lblAlgn val="ctr"/>
        <c:lblOffset val="100"/>
        <c:noMultiLvlLbl val="0"/>
      </c:catAx>
      <c:valAx>
        <c:axId val="249473320"/>
        <c:scaling>
          <c:orientation val="minMax"/>
          <c:max val="0.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en-US"/>
          </a:p>
        </c:txPr>
        <c:crossAx val="247371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ln>
                  <a:noFill/>
                </a:ln>
                <a:solidFill>
                  <a:schemeClr val="tx1"/>
                </a:solidFill>
                <a:latin typeface="+mn-lt"/>
                <a:ea typeface="+mn-ea"/>
                <a:cs typeface="+mn-cs"/>
              </a:defRPr>
            </a:pPr>
            <a:endParaRPr lang="en-US"/>
          </a:p>
        </c:txPr>
      </c:dTable>
      <c:spPr>
        <a:noFill/>
        <a:ln>
          <a:noFill/>
        </a:ln>
        <a:effectLst/>
      </c:spPr>
    </c:plotArea>
    <c:plotVisOnly val="1"/>
    <c:dispBlanksAs val="gap"/>
    <c:showDLblsOverMax val="0"/>
  </c:chart>
  <c:spPr>
    <a:solidFill>
      <a:schemeClr val="bg1"/>
    </a:solidFill>
    <a:ln>
      <a:noFill/>
    </a:ln>
    <a:effectLst/>
  </c:spPr>
  <c:txPr>
    <a:bodyPr/>
    <a:lstStyle/>
    <a:p>
      <a:pPr>
        <a:defRPr>
          <a:ln>
            <a:noFill/>
          </a:ln>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806350980326498"/>
          <c:y val="0.11292247857664083"/>
          <c:w val="0.70653219039262694"/>
          <c:h val="0.86345270115643902"/>
        </c:manualLayout>
      </c:layout>
      <c:barChart>
        <c:barDir val="bar"/>
        <c:grouping val="clustered"/>
        <c:varyColors val="0"/>
        <c:ser>
          <c:idx val="0"/>
          <c:order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PIVOT_1!$A$45:$A$78</c:f>
              <c:strCache>
                <c:ptCount val="34"/>
                <c:pt idx="0">
                  <c:v>Conference with Student</c:v>
                </c:pt>
                <c:pt idx="1">
                  <c:v>Parent Contact</c:v>
                </c:pt>
                <c:pt idx="2">
                  <c:v>Conference with Parent</c:v>
                </c:pt>
                <c:pt idx="3">
                  <c:v>Detention</c:v>
                </c:pt>
                <c:pt idx="4">
                  <c:v>Counseling by Support Staff</c:v>
                </c:pt>
                <c:pt idx="5">
                  <c:v>Law Enforcement Notification</c:v>
                </c:pt>
                <c:pt idx="6">
                  <c:v>Conflict Resolution</c:v>
                </c:pt>
                <c:pt idx="7">
                  <c:v>Other</c:v>
                </c:pt>
                <c:pt idx="8">
                  <c:v>Restorative Justice Program</c:v>
                </c:pt>
                <c:pt idx="9">
                  <c:v>Counseling Individual</c:v>
                </c:pt>
                <c:pt idx="10">
                  <c:v>Campus Beautification</c:v>
                </c:pt>
                <c:pt idx="11">
                  <c:v>Behavior Contract</c:v>
                </c:pt>
                <c:pt idx="12">
                  <c:v>Suspension - School</c:v>
                </c:pt>
                <c:pt idx="13">
                  <c:v>Daily Behavior Monitoring</c:v>
                </c:pt>
                <c:pt idx="14">
                  <c:v>Behavior Support Plan</c:v>
                </c:pt>
                <c:pt idx="15">
                  <c:v>Peer Mediation</c:v>
                </c:pt>
                <c:pt idx="16">
                  <c:v>Referral - Community Agency</c:v>
                </c:pt>
                <c:pt idx="17">
                  <c:v>Referral - Support Personnel</c:v>
                </c:pt>
                <c:pt idx="18">
                  <c:v>Crisis/Threat Assessment</c:v>
                </c:pt>
                <c:pt idx="19">
                  <c:v>Community Service</c:v>
                </c:pt>
                <c:pt idx="20">
                  <c:v>Suspension - In-School</c:v>
                </c:pt>
                <c:pt idx="21">
                  <c:v>Referral - Substance Abuse</c:v>
                </c:pt>
                <c:pt idx="22">
                  <c:v>Classroom Change</c:v>
                </c:pt>
                <c:pt idx="23">
                  <c:v>Restitution</c:v>
                </c:pt>
                <c:pt idx="24">
                  <c:v>Counseling Group</c:v>
                </c:pt>
                <c:pt idx="25">
                  <c:v>Referral - Student Success Team (SST)</c:v>
                </c:pt>
                <c:pt idx="26">
                  <c:v>Referral - Coordination of Services Team</c:v>
                </c:pt>
                <c:pt idx="27">
                  <c:v>Referral - School Program/Service</c:v>
                </c:pt>
                <c:pt idx="28">
                  <c:v>Suspension - Class</c:v>
                </c:pt>
                <c:pt idx="29">
                  <c:v>Referral - Discipline Review Team (DRT)</c:v>
                </c:pt>
                <c:pt idx="30">
                  <c:v>Recommended for Expulsion</c:v>
                </c:pt>
                <c:pt idx="31">
                  <c:v>Referral - Parent Education</c:v>
                </c:pt>
                <c:pt idx="32">
                  <c:v>Referral - Gang Reduction</c:v>
                </c:pt>
                <c:pt idx="33">
                  <c:v>Opportunity Transfer (Progressive Discip</c:v>
                </c:pt>
              </c:strCache>
            </c:strRef>
          </c:cat>
          <c:val>
            <c:numRef>
              <c:f>PIVOT_1!$B$45:$B$78</c:f>
              <c:numCache>
                <c:formatCode>_(* #,##0_);_(* \(#,##0\);_(* "-"??_);_(@_)</c:formatCode>
                <c:ptCount val="34"/>
                <c:pt idx="0">
                  <c:v>8635</c:v>
                </c:pt>
                <c:pt idx="1">
                  <c:v>5884</c:v>
                </c:pt>
                <c:pt idx="2">
                  <c:v>4564</c:v>
                </c:pt>
                <c:pt idx="3">
                  <c:v>2755</c:v>
                </c:pt>
                <c:pt idx="4">
                  <c:v>1562</c:v>
                </c:pt>
                <c:pt idx="5">
                  <c:v>1493</c:v>
                </c:pt>
                <c:pt idx="6">
                  <c:v>1423</c:v>
                </c:pt>
                <c:pt idx="7">
                  <c:v>1328</c:v>
                </c:pt>
                <c:pt idx="8">
                  <c:v>1187</c:v>
                </c:pt>
                <c:pt idx="9">
                  <c:v>1170</c:v>
                </c:pt>
                <c:pt idx="10">
                  <c:v>1068</c:v>
                </c:pt>
                <c:pt idx="11">
                  <c:v>917</c:v>
                </c:pt>
                <c:pt idx="12">
                  <c:v>760</c:v>
                </c:pt>
                <c:pt idx="13">
                  <c:v>486</c:v>
                </c:pt>
                <c:pt idx="14">
                  <c:v>285</c:v>
                </c:pt>
                <c:pt idx="15">
                  <c:v>270</c:v>
                </c:pt>
                <c:pt idx="16">
                  <c:v>269</c:v>
                </c:pt>
                <c:pt idx="17">
                  <c:v>225</c:v>
                </c:pt>
                <c:pt idx="18">
                  <c:v>192</c:v>
                </c:pt>
                <c:pt idx="19">
                  <c:v>186</c:v>
                </c:pt>
                <c:pt idx="20">
                  <c:v>184</c:v>
                </c:pt>
                <c:pt idx="21">
                  <c:v>148</c:v>
                </c:pt>
                <c:pt idx="22">
                  <c:v>146</c:v>
                </c:pt>
                <c:pt idx="23">
                  <c:v>142</c:v>
                </c:pt>
                <c:pt idx="24">
                  <c:v>141</c:v>
                </c:pt>
                <c:pt idx="25">
                  <c:v>113</c:v>
                </c:pt>
                <c:pt idx="26">
                  <c:v>109</c:v>
                </c:pt>
                <c:pt idx="27">
                  <c:v>91</c:v>
                </c:pt>
                <c:pt idx="28">
                  <c:v>79</c:v>
                </c:pt>
                <c:pt idx="29">
                  <c:v>35</c:v>
                </c:pt>
                <c:pt idx="30">
                  <c:v>24</c:v>
                </c:pt>
                <c:pt idx="31">
                  <c:v>20</c:v>
                </c:pt>
                <c:pt idx="32">
                  <c:v>15</c:v>
                </c:pt>
                <c:pt idx="33">
                  <c:v>14</c:v>
                </c:pt>
              </c:numCache>
            </c:numRef>
          </c:val>
          <c:extLst>
            <c:ext xmlns:c16="http://schemas.microsoft.com/office/drawing/2014/chart" uri="{C3380CC4-5D6E-409C-BE32-E72D297353CC}">
              <c16:uniqueId val="{00000000-6E64-47F4-86CD-977F9639250E}"/>
            </c:ext>
          </c:extLst>
        </c:ser>
        <c:dLbls>
          <c:showLegendKey val="0"/>
          <c:showVal val="0"/>
          <c:showCatName val="0"/>
          <c:showSerName val="0"/>
          <c:showPercent val="0"/>
          <c:showBubbleSize val="0"/>
        </c:dLbls>
        <c:gapWidth val="115"/>
        <c:overlap val="-20"/>
        <c:axId val="178923368"/>
        <c:axId val="245639920"/>
      </c:barChart>
      <c:catAx>
        <c:axId val="178923368"/>
        <c:scaling>
          <c:orientation val="maxMin"/>
        </c:scaling>
        <c:delete val="0"/>
        <c:axPos val="l"/>
        <c:title>
          <c:tx>
            <c:rich>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Intervenciones utilizadas</a:t>
                </a:r>
              </a:p>
            </c:rich>
          </c:tx>
          <c:layout/>
          <c:overlay val="0"/>
          <c:spPr>
            <a:noFill/>
            <a:ln>
              <a:noFill/>
            </a:ln>
            <a:effectLst/>
          </c:spPr>
          <c:txPr>
            <a:bodyPr rot="-540000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45639920"/>
        <c:crosses val="autoZero"/>
        <c:auto val="1"/>
        <c:lblAlgn val="ctr"/>
        <c:lblOffset val="100"/>
        <c:noMultiLvlLbl val="0"/>
      </c:catAx>
      <c:valAx>
        <c:axId val="245639920"/>
        <c:scaling>
          <c:orientation val="minMax"/>
        </c:scaling>
        <c:delete val="0"/>
        <c:axPos val="t"/>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r>
                  <a:rPr lang="en-US" dirty="0">
                    <a:solidFill>
                      <a:sysClr val="windowText" lastClr="000000"/>
                    </a:solidFill>
                  </a:rPr>
                  <a:t># de intervenciones</a:t>
                </a:r>
                <a:endParaRPr lang="es-CO" dirty="0">
                  <a:solidFill>
                    <a:sysClr val="windowText" lastClr="000000"/>
                  </a:solidFill>
                </a:endParaRPr>
              </a:p>
            </c:rich>
          </c:tx>
          <c:layout>
            <c:manualLayout>
              <c:xMode val="edge"/>
              <c:yMode val="edge"/>
              <c:x val="0.54266478348384373"/>
              <c:y val="1.4997897722863933E-2"/>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ysClr val="windowText" lastClr="000000"/>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78923368"/>
        <c:crosses val="autoZero"/>
        <c:crossBetween val="between"/>
      </c:valAx>
      <c:spPr>
        <a:noFill/>
        <a:ln>
          <a:noFill/>
        </a:ln>
        <a:effectLst/>
      </c:spPr>
    </c:plotArea>
    <c:plotVisOnly val="1"/>
    <c:dispBlanksAs val="gap"/>
    <c:showDLblsOverMax val="0"/>
  </c:chart>
  <c:spPr>
    <a:solidFill>
      <a:srgbClr val="968C8C">
        <a:lumMod val="20000"/>
        <a:lumOff val="80000"/>
      </a:srgbClr>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a:defRPr sz="1200">
                <a:latin typeface="Calibri" charset="0"/>
                <a:ea typeface="ＭＳ Ｐゴシック" charset="0"/>
                <a:cs typeface="ＭＳ Ｐゴシック" charset="0"/>
              </a:defRPr>
            </a:lvl1pPr>
          </a:lstStyle>
          <a:p>
            <a:pPr>
              <a:defRPr/>
            </a:pPr>
            <a:endParaRPr lang="en-US" dirty="0"/>
          </a:p>
        </p:txBody>
      </p:sp>
      <p:sp>
        <p:nvSpPr>
          <p:cNvPr id="3" name="Date Placeholder 2"/>
          <p:cNvSpPr>
            <a:spLocks noGrp="1"/>
          </p:cNvSpPr>
          <p:nvPr>
            <p:ph type="dt" sz="quarter"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71A85143-4914-425C-9DF5-DF25ABB2BA71}" type="datetimeFigureOut">
              <a:rPr lang="en-US" altLang="en-US"/>
              <a:pPr>
                <a:defRPr/>
              </a:pPr>
              <a:t>4/20/2017</a:t>
            </a:fld>
            <a:endParaRPr lang="es-CO" altLang="en-US" dirty="0"/>
          </a:p>
        </p:txBody>
      </p:sp>
      <p:sp>
        <p:nvSpPr>
          <p:cNvPr id="4" name="Footer Placeholder 3"/>
          <p:cNvSpPr>
            <a:spLocks noGrp="1"/>
          </p:cNvSpPr>
          <p:nvPr>
            <p:ph type="ftr" sz="quarter" idx="2"/>
          </p:nvPr>
        </p:nvSpPr>
        <p:spPr>
          <a:xfrm>
            <a:off x="5" y="8829677"/>
            <a:ext cx="3037031" cy="465138"/>
          </a:xfrm>
          <a:prstGeom prst="rect">
            <a:avLst/>
          </a:prstGeom>
        </p:spPr>
        <p:txBody>
          <a:bodyPr vert="horz" lIns="93141" tIns="46573" rIns="93141" bIns="46573" rtlCol="0" anchor="b"/>
          <a:lstStyle>
            <a:lvl1pPr algn="l">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3"/>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CE765ED2-5832-4141-A1EA-9D9E01364493}" type="slidenum">
              <a:rPr lang="en-US" altLang="en-US"/>
              <a:pPr>
                <a:defRPr/>
              </a:pPr>
              <a:t>‹#›</a:t>
            </a:fld>
            <a:endParaRPr lang="es-CO" altLang="en-US" dirty="0"/>
          </a:p>
        </p:txBody>
      </p:sp>
    </p:spTree>
    <p:extLst>
      <p:ext uri="{BB962C8B-B14F-4D97-AF65-F5344CB8AC3E}">
        <p14:creationId xmlns:p14="http://schemas.microsoft.com/office/powerpoint/2010/main" val="27113708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2"/>
            <a:ext cx="3037031" cy="465138"/>
          </a:xfrm>
          <a:prstGeom prst="rect">
            <a:avLst/>
          </a:prstGeom>
        </p:spPr>
        <p:txBody>
          <a:bodyPr vert="horz" lIns="93141" tIns="46573" rIns="93141" bIns="46573"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1751" y="2"/>
            <a:ext cx="3037031" cy="465138"/>
          </a:xfrm>
          <a:prstGeom prst="rect">
            <a:avLst/>
          </a:prstGeom>
        </p:spPr>
        <p:txBody>
          <a:bodyPr vert="horz" wrap="square" lIns="93141" tIns="46573" rIns="93141" bIns="46573" numCol="1" anchor="t" anchorCtr="0" compatLnSpc="1">
            <a:prstTxWarp prst="textNoShape">
              <a:avLst/>
            </a:prstTxWarp>
          </a:bodyPr>
          <a:lstStyle>
            <a:lvl1pPr algn="r">
              <a:defRPr sz="1200"/>
            </a:lvl1pPr>
          </a:lstStyle>
          <a:p>
            <a:pPr>
              <a:defRPr/>
            </a:pPr>
            <a:fld id="{E35D688E-DB11-4E4C-995D-F893EE334E4C}" type="datetimeFigureOut">
              <a:rPr lang="en-US" altLang="en-US"/>
              <a:pPr>
                <a:defRPr/>
              </a:pPr>
              <a:t>4/20/2017</a:t>
            </a:fld>
            <a:endParaRPr lang="es-CO"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41" tIns="46573" rIns="93141" bIns="46573" rtlCol="0" anchor="ctr"/>
          <a:lstStyle/>
          <a:p>
            <a:pPr lvl="0"/>
            <a:endParaRPr lang="en-US" noProof="0" dirty="0" smtClean="0"/>
          </a:p>
        </p:txBody>
      </p:sp>
      <p:sp>
        <p:nvSpPr>
          <p:cNvPr id="5" name="Notes Placeholder 4"/>
          <p:cNvSpPr>
            <a:spLocks noGrp="1"/>
          </p:cNvSpPr>
          <p:nvPr>
            <p:ph type="body" sz="quarter" idx="3"/>
          </p:nvPr>
        </p:nvSpPr>
        <p:spPr>
          <a:xfrm>
            <a:off x="701848" y="4416427"/>
            <a:ext cx="5608320" cy="4183063"/>
          </a:xfrm>
          <a:prstGeom prst="rect">
            <a:avLst/>
          </a:prstGeom>
        </p:spPr>
        <p:txBody>
          <a:bodyPr vert="horz" lIns="93141" tIns="46573" rIns="93141" bIns="4657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5" y="8829677"/>
            <a:ext cx="3037031" cy="465138"/>
          </a:xfrm>
          <a:prstGeom prst="rect">
            <a:avLst/>
          </a:prstGeom>
        </p:spPr>
        <p:txBody>
          <a:bodyPr vert="horz" lIns="93141" tIns="46573" rIns="93141" bIns="46573"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1751" y="8829677"/>
            <a:ext cx="3037031" cy="465138"/>
          </a:xfrm>
          <a:prstGeom prst="rect">
            <a:avLst/>
          </a:prstGeom>
        </p:spPr>
        <p:txBody>
          <a:bodyPr vert="horz" wrap="square" lIns="93141" tIns="46573" rIns="93141" bIns="46573" numCol="1" anchor="b" anchorCtr="0" compatLnSpc="1">
            <a:prstTxWarp prst="textNoShape">
              <a:avLst/>
            </a:prstTxWarp>
          </a:bodyPr>
          <a:lstStyle>
            <a:lvl1pPr algn="r">
              <a:defRPr sz="1200"/>
            </a:lvl1pPr>
          </a:lstStyle>
          <a:p>
            <a:pPr>
              <a:defRPr/>
            </a:pPr>
            <a:fld id="{7731A41B-49B9-450E-A1BD-B8C233A8866F}" type="slidenum">
              <a:rPr lang="en-US" altLang="en-US"/>
              <a:pPr>
                <a:defRPr/>
              </a:pPr>
              <a:t>‹#›</a:t>
            </a:fld>
            <a:endParaRPr lang="es-CO" altLang="en-US" dirty="0"/>
          </a:p>
        </p:txBody>
      </p:sp>
    </p:spTree>
    <p:extLst>
      <p:ext uri="{BB962C8B-B14F-4D97-AF65-F5344CB8AC3E}">
        <p14:creationId xmlns:p14="http://schemas.microsoft.com/office/powerpoint/2010/main" val="203903431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32572" indent="-281513" eaLnBrk="0" hangingPunct="0">
              <a:spcBef>
                <a:spcPct val="30000"/>
              </a:spcBef>
              <a:defRPr sz="1200">
                <a:solidFill>
                  <a:schemeClr val="tx1"/>
                </a:solidFill>
                <a:latin typeface="Calibri" pitchFamily="34" charset="0"/>
                <a:ea typeface="MS PGothic" pitchFamily="34" charset="-128"/>
              </a:defRPr>
            </a:lvl2pPr>
            <a:lvl3pPr marL="1127648" indent="-225533" eaLnBrk="0" hangingPunct="0">
              <a:spcBef>
                <a:spcPct val="30000"/>
              </a:spcBef>
              <a:defRPr sz="1200">
                <a:solidFill>
                  <a:schemeClr val="tx1"/>
                </a:solidFill>
                <a:latin typeface="Calibri" pitchFamily="34" charset="0"/>
                <a:ea typeface="MS PGothic" pitchFamily="34" charset="-128"/>
              </a:defRPr>
            </a:lvl3pPr>
            <a:lvl4pPr marL="1578710" indent="-225533" eaLnBrk="0" hangingPunct="0">
              <a:spcBef>
                <a:spcPct val="30000"/>
              </a:spcBef>
              <a:defRPr sz="1200">
                <a:solidFill>
                  <a:schemeClr val="tx1"/>
                </a:solidFill>
                <a:latin typeface="Calibri" pitchFamily="34" charset="0"/>
                <a:ea typeface="MS PGothic" pitchFamily="34" charset="-128"/>
              </a:defRPr>
            </a:lvl4pPr>
            <a:lvl5pPr marL="2029770" indent="-225533" eaLnBrk="0" hangingPunct="0">
              <a:spcBef>
                <a:spcPct val="30000"/>
              </a:spcBef>
              <a:defRPr sz="1200">
                <a:solidFill>
                  <a:schemeClr val="tx1"/>
                </a:solidFill>
                <a:latin typeface="Calibri" pitchFamily="34" charset="0"/>
                <a:ea typeface="MS PGothic" pitchFamily="34" charset="-128"/>
              </a:defRPr>
            </a:lvl5pPr>
            <a:lvl6pPr marL="2490425"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51081"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11737"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72394" indent="-225533" defTabSz="460656"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BFDB3B05-3FDA-447F-BDA7-82E6A34A6A31}" type="slidenum">
              <a:rPr lang="en-US" altLang="en-US" smtClean="0"/>
              <a:pPr eaLnBrk="1" hangingPunct="1">
                <a:spcBef>
                  <a:spcPct val="0"/>
                </a:spcBef>
              </a:pPr>
              <a:t>1</a:t>
            </a:fld>
            <a:endParaRPr lang="en-US" altLang="en-US" dirty="0" smtClean="0"/>
          </a:p>
        </p:txBody>
      </p:sp>
    </p:spTree>
    <p:extLst>
      <p:ext uri="{BB962C8B-B14F-4D97-AF65-F5344CB8AC3E}">
        <p14:creationId xmlns:p14="http://schemas.microsoft.com/office/powerpoint/2010/main" val="419840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10</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11</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12</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1565115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19B31-91B5-4832-BAFF-AF015CA22230}" type="slidenum">
              <a:rPr lang="en-US" smtClean="0"/>
              <a:t>13</a:t>
            </a:fld>
            <a:endParaRPr lang="en-US" dirty="0"/>
          </a:p>
        </p:txBody>
      </p:sp>
      <p:sp>
        <p:nvSpPr>
          <p:cNvPr id="6" name="Header Placeholder 5"/>
          <p:cNvSpPr>
            <a:spLocks noGrp="1"/>
          </p:cNvSpPr>
          <p:nvPr>
            <p:ph type="hdr" sz="quarter" idx="11"/>
          </p:nvPr>
        </p:nvSpPr>
        <p:spPr/>
        <p:txBody>
          <a:bodyPr/>
          <a:lstStyle/>
          <a:p>
            <a:endParaRPr lang="en-US" dirty="0"/>
          </a:p>
        </p:txBody>
      </p:sp>
    </p:spTree>
    <p:extLst>
      <p:ext uri="{BB962C8B-B14F-4D97-AF65-F5344CB8AC3E}">
        <p14:creationId xmlns:p14="http://schemas.microsoft.com/office/powerpoint/2010/main" val="231346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14</a:t>
            </a:fld>
            <a:endParaRPr lang="en-US" altLang="en-US" dirty="0"/>
          </a:p>
        </p:txBody>
      </p:sp>
    </p:spTree>
    <p:extLst>
      <p:ext uri="{BB962C8B-B14F-4D97-AF65-F5344CB8AC3E}">
        <p14:creationId xmlns:p14="http://schemas.microsoft.com/office/powerpoint/2010/main" val="67458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15</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16</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17</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2</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3</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4</a:t>
            </a:fld>
            <a:endParaRPr lang="en-US" altLang="en-US" dirty="0"/>
          </a:p>
        </p:txBody>
      </p:sp>
    </p:spTree>
    <p:extLst>
      <p:ext uri="{BB962C8B-B14F-4D97-AF65-F5344CB8AC3E}">
        <p14:creationId xmlns:p14="http://schemas.microsoft.com/office/powerpoint/2010/main" val="30587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5</a:t>
            </a:fld>
            <a:endParaRPr lang="en-US" altLang="en-US" dirty="0"/>
          </a:p>
        </p:txBody>
      </p:sp>
    </p:spTree>
    <p:extLst>
      <p:ext uri="{BB962C8B-B14F-4D97-AF65-F5344CB8AC3E}">
        <p14:creationId xmlns:p14="http://schemas.microsoft.com/office/powerpoint/2010/main" val="29975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6</a:t>
            </a:fld>
            <a:endParaRPr lang="en-US" altLang="en-US" dirty="0"/>
          </a:p>
        </p:txBody>
      </p:sp>
    </p:spTree>
    <p:extLst>
      <p:ext uri="{BB962C8B-B14F-4D97-AF65-F5344CB8AC3E}">
        <p14:creationId xmlns:p14="http://schemas.microsoft.com/office/powerpoint/2010/main" val="281990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7</a:t>
            </a:fld>
            <a:endParaRPr lang="en-US" altLang="en-US" dirty="0"/>
          </a:p>
        </p:txBody>
      </p:sp>
    </p:spTree>
    <p:extLst>
      <p:ext uri="{BB962C8B-B14F-4D97-AF65-F5344CB8AC3E}">
        <p14:creationId xmlns:p14="http://schemas.microsoft.com/office/powerpoint/2010/main" val="2161380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8</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dirty="0" smtClean="0"/>
          </a:p>
          <a:p>
            <a:pPr defTabSz="451531">
              <a:defRPr/>
            </a:pPr>
            <a:endParaRPr lang="en-US" b="1" i="1" dirty="0"/>
          </a:p>
          <a:p>
            <a:pPr defTabSz="451531">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731A41B-49B9-450E-A1BD-B8C233A8866F}" type="slidenum">
              <a:rPr lang="en-US" altLang="en-US" smtClean="0"/>
              <a:pPr>
                <a:defRPr/>
              </a:pPr>
              <a:t>9</a:t>
            </a:fld>
            <a:endParaRPr lang="en-US" altLang="en-US" dirty="0"/>
          </a:p>
        </p:txBody>
      </p:sp>
    </p:spTree>
    <p:extLst>
      <p:ext uri="{BB962C8B-B14F-4D97-AF65-F5344CB8AC3E}">
        <p14:creationId xmlns:p14="http://schemas.microsoft.com/office/powerpoint/2010/main" val="41265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62F4745C-8438-634E-BBCF-CAE728BA2D08}" type="datetime1">
              <a:rPr lang="en-US" altLang="en-US" smtClean="0"/>
              <a:pPr>
                <a:defRPr/>
              </a:pPr>
              <a:t>4/20/2017</a:t>
            </a:fld>
            <a:endParaRPr lang="en-US" alt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C5A1F67-BEAF-4299-97F9-6971C6C0DEBB}" type="slidenum">
              <a:rPr lang="en-US" altLang="en-US" smtClean="0"/>
              <a:pPr>
                <a:defRPr/>
              </a:pPr>
              <a:t>‹#›</a:t>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86DD84C-C58F-2B4E-BBCC-297A5E7D87F1}" type="datetime1">
              <a:rPr lang="en-US" altLang="en-US" smtClean="0"/>
              <a:pPr>
                <a:defRPr/>
              </a:pPr>
              <a:t>4/20/2017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A92A3C4-064E-45F9-977E-F7BB5790DAA9}" type="slidenum">
              <a:rPr lang="en-US" altLang="en-US" smtClean="0"/>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a:defRPr/>
            </a:pPr>
            <a:fld id="{BC80B4E1-18BC-0A42-9788-ED69F8889EC3}" type="datetime1">
              <a:rPr lang="en-US" altLang="en-US" smtClean="0"/>
              <a:pPr>
                <a:defRPr/>
              </a:pPr>
              <a:t>4/20/2017</a:t>
            </a:fld>
            <a:endParaRPr lang="en-US" altLang="en-US" dirty="0"/>
          </a:p>
        </p:txBody>
      </p:sp>
      <p:sp>
        <p:nvSpPr>
          <p:cNvPr id="5" name="Footer Placeholder 4"/>
          <p:cNvSpPr>
            <a:spLocks noGrp="1"/>
          </p:cNvSpPr>
          <p:nvPr>
            <p:ph type="ftr" sz="quarter" idx="11"/>
          </p:nvPr>
        </p:nvSpPr>
        <p:spPr>
          <a:xfrm>
            <a:off x="457201" y="6248207"/>
            <a:ext cx="5573483" cy="365125"/>
          </a:xfrm>
        </p:spPr>
        <p:txBody>
          <a:bodyPr/>
          <a:lstStyle/>
          <a:p>
            <a:pPr>
              <a:defRPr/>
            </a:pPr>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pPr>
              <a:defRPr/>
            </a:pPr>
            <a:fld id="{2A282D24-3167-4837-948A-A6DE6199B2D3}" type="slidenum">
              <a:rPr lang="en-US" altLang="en-US" smtClean="0"/>
              <a:pPr>
                <a:defRPr/>
              </a:pPr>
              <a:t>‹#›</a:t>
            </a:fld>
            <a:endParaRPr lang="en-US"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227283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31474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43865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75721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381584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62752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417067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159293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6663471-0CE5-9C4C-96A5-17C65A1C069E}" type="datetime1">
              <a:rPr lang="en-US" altLang="en-US" smtClean="0"/>
              <a:pPr>
                <a:defRPr/>
              </a:pPr>
              <a:t>4/20/2017</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219B7F44-CEE5-4383-8272-6F6B36845757}" type="slidenum">
              <a:rPr lang="en-US" altLang="en-US" smtClean="0"/>
              <a:pPr>
                <a:defRPr/>
              </a:pPr>
              <a:t>‹#›</a:t>
            </a:fld>
            <a:endParaRPr lang="en-US" alt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18985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223384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B6F42-8B91-475D-B556-81A5F9DC4899}" type="datetimeFigureOut">
              <a:rPr lang="en-US" smtClean="0"/>
              <a:t>4/20/2017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E6AFD-364E-44A5-BA2C-8437065E56C3}" type="slidenum">
              <a:rPr lang="en-US" smtClean="0"/>
              <a:t>‹#›</a:t>
            </a:fld>
            <a:endParaRPr lang="en-US" dirty="0"/>
          </a:p>
        </p:txBody>
      </p:sp>
    </p:spTree>
    <p:extLst>
      <p:ext uri="{BB962C8B-B14F-4D97-AF65-F5344CB8AC3E}">
        <p14:creationId xmlns:p14="http://schemas.microsoft.com/office/powerpoint/2010/main" val="203637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28A973D-7806-E34B-B538-25808D4FD5F2}" type="datetime1">
              <a:rPr lang="en-US" altLang="en-US" smtClean="0"/>
              <a:pPr>
                <a:defRPr/>
              </a:pPr>
              <a:t>4/20/2017</a:t>
            </a:fld>
            <a:endParaRPr lang="en-US" alt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0E9EFF79-A4F2-4EB5-B130-1166E88C3364}" type="slidenum">
              <a:rPr lang="en-US" altLang="en-US" smtClean="0"/>
              <a:pPr>
                <a:defRPr/>
              </a:pPr>
              <a:t>‹#›</a:t>
            </a:fld>
            <a:endParaRPr lang="en-US" altLang="en-US" dirty="0"/>
          </a:p>
        </p:txBody>
      </p:sp>
      <p:sp>
        <p:nvSpPr>
          <p:cNvPr id="14" name="Footer Placeholder 13"/>
          <p:cNvSpPr>
            <a:spLocks noGrp="1"/>
          </p:cNvSpPr>
          <p:nvPr>
            <p:ph type="ftr" sz="quarter" idx="12"/>
          </p:nvPr>
        </p:nvSpPr>
        <p:spPr/>
        <p:txBody>
          <a:bodyPr/>
          <a:lstStyle/>
          <a:p>
            <a:pPr>
              <a:defRPr/>
            </a:pP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pPr>
              <a:defRPr/>
            </a:pPr>
            <a:fld id="{CA0A31EB-660F-4343-8026-5BE186FA99C4}" type="datetime1">
              <a:rPr lang="en-US" altLang="en-US" smtClean="0"/>
              <a:pPr>
                <a:defRPr/>
              </a:pPr>
              <a:t>4/20/2017</a:t>
            </a:fld>
            <a:endParaRPr lang="en-US" altLang="en-US" dirty="0"/>
          </a:p>
        </p:txBody>
      </p:sp>
      <p:sp>
        <p:nvSpPr>
          <p:cNvPr id="10" name="Slide Number Placeholder 9"/>
          <p:cNvSpPr>
            <a:spLocks noGrp="1"/>
          </p:cNvSpPr>
          <p:nvPr>
            <p:ph type="sldNum" sz="quarter" idx="16"/>
          </p:nvPr>
        </p:nvSpPr>
        <p:spPr/>
        <p:txBody>
          <a:bodyPr rtlCol="0"/>
          <a:lstStyle/>
          <a:p>
            <a:pPr>
              <a:defRPr/>
            </a:pPr>
            <a:fld id="{94469837-062C-4401-A658-DA7F8FAA3415}" type="slidenum">
              <a:rPr lang="en-US" altLang="en-US" smtClean="0"/>
              <a:pPr>
                <a:defRPr/>
              </a:pPr>
              <a:t>‹#›</a:t>
            </a:fld>
            <a:endParaRPr lang="en-US" altLang="en-US" dirty="0"/>
          </a:p>
        </p:txBody>
      </p:sp>
      <p:sp>
        <p:nvSpPr>
          <p:cNvPr id="12" name="Footer Placeholder 11"/>
          <p:cNvSpPr>
            <a:spLocks noGrp="1"/>
          </p:cNvSpPr>
          <p:nvPr>
            <p:ph type="ftr" sz="quarter" idx="17"/>
          </p:nvPr>
        </p:nvSpPr>
        <p:spPr/>
        <p:txBody>
          <a:bodyPr rtlCol="0"/>
          <a:lstStyle/>
          <a:p>
            <a:pPr>
              <a:defRPr/>
            </a:pP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pPr>
              <a:defRPr/>
            </a:pPr>
            <a:fld id="{ED3B2EB0-0904-A94D-ADCA-3030F0982E58}" type="datetime1">
              <a:rPr lang="en-US" altLang="en-US" smtClean="0"/>
              <a:pPr>
                <a:defRPr/>
              </a:pPr>
              <a:t>4/20/2017</a:t>
            </a:fld>
            <a:endParaRPr lang="en-US" altLang="en-US" dirty="0"/>
          </a:p>
        </p:txBody>
      </p:sp>
      <p:sp>
        <p:nvSpPr>
          <p:cNvPr id="12" name="Slide Number Placeholder 11"/>
          <p:cNvSpPr>
            <a:spLocks noGrp="1"/>
          </p:cNvSpPr>
          <p:nvPr>
            <p:ph type="sldNum" sz="quarter" idx="16"/>
          </p:nvPr>
        </p:nvSpPr>
        <p:spPr/>
        <p:txBody>
          <a:bodyPr rtlCol="0"/>
          <a:lstStyle/>
          <a:p>
            <a:pPr>
              <a:defRPr/>
            </a:pPr>
            <a:fld id="{84911338-0374-4629-B388-5052969DB4BA}" type="slidenum">
              <a:rPr lang="en-US" altLang="en-US" smtClean="0"/>
              <a:pPr>
                <a:defRPr/>
              </a:pPr>
              <a:t>‹#›</a:t>
            </a:fld>
            <a:endParaRPr lang="en-US" altLang="en-US" dirty="0"/>
          </a:p>
        </p:txBody>
      </p:sp>
      <p:sp>
        <p:nvSpPr>
          <p:cNvPr id="14" name="Footer Placeholder 13"/>
          <p:cNvSpPr>
            <a:spLocks noGrp="1"/>
          </p:cNvSpPr>
          <p:nvPr>
            <p:ph type="ftr" sz="quarter" idx="17"/>
          </p:nvPr>
        </p:nvSpPr>
        <p:spPr/>
        <p:txBody>
          <a:bodyPr rtlCol="0"/>
          <a:lstStyle/>
          <a:p>
            <a:pPr>
              <a:defRPr/>
            </a:pPr>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C8FC2CC3-E189-0B4F-BC3F-872326148E8E}" type="datetime1">
              <a:rPr lang="en-US" altLang="en-US" smtClean="0"/>
              <a:pPr>
                <a:defRPr/>
              </a:pPr>
              <a:t>4/20/2017</a:t>
            </a:fld>
            <a:endParaRPr lang="en-US" alt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844A17A-03DF-4748-9EC7-B672F349A55C}" type="slidenum">
              <a:rPr lang="en-US" altLang="en-US" smtClean="0"/>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F5FDE4B-5958-0A4F-B238-AEADD3539A81}" type="datetime1">
              <a:rPr lang="en-US" altLang="en-US" smtClean="0"/>
              <a:pPr>
                <a:defRPr/>
              </a:pPr>
              <a:t>4/20/2017</a:t>
            </a:fld>
            <a:endParaRPr lang="en-US" alt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A0CFDE39-CCC5-495D-9557-2103E2FF8E84}" type="slidenum">
              <a:rPr lang="en-US" altLang="en-US" smtClean="0"/>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4684BA42-645C-EB43-BC74-F135D50FE3DC}" type="datetime1">
              <a:rPr lang="en-US" altLang="en-US" smtClean="0"/>
              <a:pPr>
                <a:defRPr/>
              </a:pPr>
              <a:t>4/20/2017</a:t>
            </a:fld>
            <a:endParaRPr lang="en-US" alt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91704CA9-5ACD-4DA8-B526-B671EFFCC290}" type="slidenum">
              <a:rPr lang="en-US" altLang="en-US" smtClean="0"/>
              <a:pPr>
                <a:defRPr/>
              </a:pPr>
              <a:t>‹#›</a:t>
            </a:fld>
            <a:endParaRPr lang="en-US" alt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pPr>
              <a:defRPr/>
            </a:pPr>
            <a:fld id="{C4F38107-3F03-5F41-BF1F-FE27B358C07F}" type="datetime1">
              <a:rPr lang="en-US" altLang="en-US" smtClean="0"/>
              <a:pPr>
                <a:defRPr/>
              </a:pPr>
              <a:t>4/20/2017</a:t>
            </a:fld>
            <a:endParaRPr lang="en-US" alt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a:defRPr/>
            </a:pPr>
            <a:fld id="{D1C43E80-7214-4827-9DE5-E42B5B20A6A2}" type="slidenum">
              <a:rPr lang="en-US" altLang="en-US" smtClean="0"/>
              <a:pPr>
                <a:defRPr/>
              </a:pPr>
              <a:t>‹#›</a:t>
            </a:fld>
            <a:endParaRPr lang="en-US" altLang="en-US" dirty="0"/>
          </a:p>
        </p:txBody>
      </p:sp>
      <p:sp>
        <p:nvSpPr>
          <p:cNvPr id="14" name="Footer Placeholder 13"/>
          <p:cNvSpPr>
            <a:spLocks noGrp="1"/>
          </p:cNvSpPr>
          <p:nvPr>
            <p:ph type="ftr" sz="quarter" idx="12"/>
          </p:nvPr>
        </p:nvSpPr>
        <p:spPr>
          <a:xfrm>
            <a:off x="1600200" y="6248206"/>
            <a:ext cx="4572000" cy="365125"/>
          </a:xfrm>
        </p:spPr>
        <p:txBody>
          <a:bodyPr rtlCol="0"/>
          <a:lstStyle/>
          <a:p>
            <a:pPr>
              <a:defRPr/>
            </a:pPr>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587CC6BF-7827-C849-AA7E-BF5B3B06C0BF}" type="datetime1">
              <a:rPr lang="en-US" altLang="en-US" smtClean="0"/>
              <a:pPr>
                <a:defRPr/>
              </a:pPr>
              <a:t>4/20/2017</a:t>
            </a:fld>
            <a:endParaRPr lang="en-US" alt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A58BDE0-6A66-4F87-A32E-074463CF7366}" type="slidenum">
              <a:rPr lang="en-US" altLang="en-US" smtClean="0"/>
              <a:pPr>
                <a:defRPr/>
              </a:pPr>
              <a:t>‹#›</a:t>
            </a:fld>
            <a:endParaRPr lang="en-US" altLang="en-US" dirty="0"/>
          </a:p>
        </p:txBody>
      </p:sp>
      <p:sp>
        <p:nvSpPr>
          <p:cNvPr id="2" name="Rectangle 1"/>
          <p:cNvSpPr/>
          <p:nvPr userDrawn="1"/>
        </p:nvSpPr>
        <p:spPr>
          <a:xfrm>
            <a:off x="6837209" y="43934"/>
            <a:ext cx="2306791" cy="369332"/>
          </a:xfrm>
          <a:prstGeom prst="rect">
            <a:avLst/>
          </a:prstGeom>
        </p:spPr>
        <p:txBody>
          <a:bodyPr wrap="none">
            <a:spAutoFit/>
          </a:bodyPr>
          <a:lstStyle/>
          <a:p>
            <a:r>
              <a:rPr lang="es-CO" b="1" dirty="0" smtClean="0">
                <a:solidFill>
                  <a:schemeClr val="accent1">
                    <a:lumMod val="50000"/>
                  </a:schemeClr>
                </a:solidFill>
              </a:rPr>
              <a:t>Borrador y Confidencial</a:t>
            </a:r>
            <a:endParaRPr lang="es-CO"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B6F42-8B91-475D-B556-81A5F9DC4899}" type="datetimeFigureOut">
              <a:rPr lang="en-US" smtClean="0"/>
              <a:t>4/20/2017</a:t>
            </a:fld>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E6AFD-364E-44A5-BA2C-8437065E56C3}" type="slidenum">
              <a:rPr lang="en-US" smtClean="0"/>
              <a:t>‹#›</a:t>
            </a:fld>
            <a:endParaRPr lang="en-US" dirty="0"/>
          </a:p>
        </p:txBody>
      </p:sp>
    </p:spTree>
    <p:extLst>
      <p:ext uri="{BB962C8B-B14F-4D97-AF65-F5344CB8AC3E}">
        <p14:creationId xmlns:p14="http://schemas.microsoft.com/office/powerpoint/2010/main" val="2435757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7.emf"/><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sp>
        <p:nvSpPr>
          <p:cNvPr id="2053" name="Content Placeholder 1"/>
          <p:cNvSpPr>
            <a:spLocks noGrp="1"/>
          </p:cNvSpPr>
          <p:nvPr>
            <p:ph type="subTitle" idx="1"/>
          </p:nvPr>
        </p:nvSpPr>
        <p:spPr>
          <a:xfrm>
            <a:off x="2392802" y="6050037"/>
            <a:ext cx="6705600" cy="685800"/>
          </a:xfrm>
        </p:spPr>
        <p:txBody>
          <a:bodyPr>
            <a:normAutofit fontScale="47500" lnSpcReduction="20000"/>
          </a:bodyPr>
          <a:lstStyle/>
          <a:p>
            <a:pPr marL="0" indent="0" algn="ctr" eaLnBrk="1" hangingPunct="1">
              <a:buFont typeface="Arial" charset="0"/>
              <a:buNone/>
            </a:pPr>
            <a:endParaRPr lang="es-CO" altLang="en-US" b="1" dirty="0" smtClean="0"/>
          </a:p>
          <a:p>
            <a:pPr marL="0" indent="0" algn="ctr" eaLnBrk="1" hangingPunct="1">
              <a:buFont typeface="Arial" charset="0"/>
              <a:buNone/>
            </a:pPr>
            <a:r>
              <a:rPr lang="es-CO" altLang="en-US" sz="3800" b="1" dirty="0" smtClean="0"/>
              <a:t>Reunión del Comité Asesor de Padres (PAC</a:t>
            </a:r>
            <a:r>
              <a:rPr lang="es-CO" altLang="en-US" sz="3800" b="1" dirty="0" smtClean="0"/>
              <a:t>)–</a:t>
            </a:r>
            <a:r>
              <a:rPr lang="es-CO" altLang="en-US" sz="3800" b="1" dirty="0" smtClean="0"/>
              <a:t>21</a:t>
            </a:r>
            <a:r>
              <a:rPr lang="es-CO" altLang="en-US" sz="3800" b="1" dirty="0" smtClean="0"/>
              <a:t> </a:t>
            </a:r>
            <a:r>
              <a:rPr lang="es-CO" altLang="en-US" sz="3800" b="1" dirty="0" smtClean="0"/>
              <a:t>de </a:t>
            </a:r>
            <a:r>
              <a:rPr lang="es-CO" altLang="en-US" sz="3800" b="1" dirty="0" smtClean="0"/>
              <a:t>abril</a:t>
            </a:r>
            <a:r>
              <a:rPr lang="es-CO" altLang="en-US" sz="3800" b="1" dirty="0" smtClean="0"/>
              <a:t> </a:t>
            </a:r>
            <a:r>
              <a:rPr lang="es-CO" altLang="en-US" sz="3800" b="1" dirty="0" smtClean="0"/>
              <a:t>de 2017</a:t>
            </a:r>
          </a:p>
          <a:p>
            <a:pPr marL="0" indent="0" algn="ctr" eaLnBrk="1" hangingPunct="1">
              <a:buNone/>
            </a:pPr>
            <a:endParaRPr lang="es-CO" altLang="en-US" dirty="0" smtClean="0"/>
          </a:p>
        </p:txBody>
      </p:sp>
      <p:sp>
        <p:nvSpPr>
          <p:cNvPr id="7" name="Title 1"/>
          <p:cNvSpPr>
            <a:spLocks noGrp="1"/>
          </p:cNvSpPr>
          <p:nvPr>
            <p:ph type="ctrTitle"/>
          </p:nvPr>
        </p:nvSpPr>
        <p:spPr>
          <a:xfrm>
            <a:off x="1004807" y="1639619"/>
            <a:ext cx="7145568" cy="3103831"/>
          </a:xfrm>
        </p:spPr>
        <p:txBody>
          <a:bodyPr>
            <a:normAutofit/>
          </a:bodyPr>
          <a:lstStyle/>
          <a:p>
            <a:pPr algn="ctr"/>
            <a:r>
              <a:rPr lang="es-CO" sz="2800" b="1" dirty="0" smtClean="0">
                <a:solidFill>
                  <a:schemeClr val="accent1">
                    <a:lumMod val="50000"/>
                  </a:schemeClr>
                </a:solidFill>
              </a:rPr>
              <a:t>LCAP-Actualización de Programas y Metas</a:t>
            </a:r>
            <a:endParaRPr lang="es-CO" sz="2800" b="1" u="sng" dirty="0">
              <a:solidFill>
                <a:schemeClr val="accent1">
                  <a:lumMod val="50000"/>
                </a:schemeClr>
              </a:solidFill>
            </a:endParaRPr>
          </a:p>
        </p:txBody>
      </p:sp>
      <p:sp>
        <p:nvSpPr>
          <p:cNvPr id="5" name="Rectangle 4"/>
          <p:cNvSpPr/>
          <p:nvPr/>
        </p:nvSpPr>
        <p:spPr>
          <a:xfrm>
            <a:off x="5309419" y="13201"/>
            <a:ext cx="3788983" cy="54946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546138" y="2358469"/>
            <a:ext cx="8287657" cy="1537668"/>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pPr algn="ctr" defTabSz="457200" eaLnBrk="0" fontAlgn="base" hangingPunct="0">
              <a:spcBef>
                <a:spcPct val="30000"/>
              </a:spcBef>
              <a:spcAft>
                <a:spcPct val="0"/>
              </a:spcAft>
              <a:defRPr/>
            </a:pPr>
            <a:r>
              <a:rPr lang="es-CO" sz="4800" b="1" dirty="0" smtClean="0">
                <a:solidFill>
                  <a:schemeClr val="accent1">
                    <a:lumMod val="50000"/>
                  </a:schemeClr>
                </a:solidFill>
              </a:rPr>
              <a:t>ENTORNOS ESCOLARES POSITIVOS Y SEGUROS</a:t>
            </a:r>
            <a:endParaRPr lang="es-CO" sz="4800" b="1" dirty="0">
              <a:solidFill>
                <a:schemeClr val="accent1">
                  <a:lumMod val="50000"/>
                </a:schemeClr>
              </a:solidFill>
            </a:endParaRPr>
          </a:p>
        </p:txBody>
      </p:sp>
      <p:pic>
        <p:nvPicPr>
          <p:cNvPr id="8" name="Picture 3"/>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40737" y="4214684"/>
            <a:ext cx="1380767" cy="13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LAUSD_logo copy.png"/>
          <p:cNvPicPr>
            <a:picLocks noChangeAspect="1"/>
          </p:cNvPicPr>
          <p:nvPr/>
        </p:nvPicPr>
        <p:blipFill>
          <a:blip r:embed="rId4" cstate="print"/>
          <a:stretch>
            <a:fillRect/>
          </a:stretch>
        </p:blipFill>
        <p:spPr>
          <a:xfrm>
            <a:off x="3879368" y="-39492"/>
            <a:ext cx="1115398" cy="1412839"/>
          </a:xfrm>
          <a:prstGeom prst="rect">
            <a:avLst/>
          </a:prstGeom>
        </p:spPr>
      </p:pic>
      <p:sp>
        <p:nvSpPr>
          <p:cNvPr id="10" name="TextBox 9"/>
          <p:cNvSpPr txBox="1"/>
          <p:nvPr/>
        </p:nvSpPr>
        <p:spPr>
          <a:xfrm>
            <a:off x="5530645" y="107398"/>
            <a:ext cx="3417746" cy="307777"/>
          </a:xfrm>
          <a:prstGeom prst="rect">
            <a:avLst/>
          </a:prstGeom>
          <a:noFill/>
        </p:spPr>
        <p:txBody>
          <a:bodyPr wrap="square" rtlCol="0">
            <a:spAutoFit/>
          </a:bodyPr>
          <a:lstStyle/>
          <a:p>
            <a:r>
              <a:rPr lang="es-CO" sz="1400" dirty="0" smtClean="0">
                <a:solidFill>
                  <a:schemeClr val="accent1">
                    <a:lumMod val="50000"/>
                  </a:schemeClr>
                </a:solidFill>
                <a:latin typeface="Franklin Gothic Book" panose="020B0503020102020204" pitchFamily="34" charset="0"/>
              </a:rPr>
              <a:t>Distrito Escolar Unificado de Los Ángeles</a:t>
            </a:r>
            <a:endParaRPr lang="es-CO" sz="1400" dirty="0">
              <a:solidFill>
                <a:schemeClr val="accent1">
                  <a:lumMod val="50000"/>
                </a:schemeClr>
              </a:solidFill>
              <a:latin typeface="Franklin Gothic Book" panose="020B0503020102020204" pitchFamily="34" charset="0"/>
            </a:endParaRPr>
          </a:p>
        </p:txBody>
      </p:sp>
      <p:sp>
        <p:nvSpPr>
          <p:cNvPr id="11" name="TextBox 10"/>
          <p:cNvSpPr txBox="1"/>
          <p:nvPr/>
        </p:nvSpPr>
        <p:spPr>
          <a:xfrm>
            <a:off x="6150761" y="333461"/>
            <a:ext cx="2797630" cy="276999"/>
          </a:xfrm>
          <a:prstGeom prst="rect">
            <a:avLst/>
          </a:prstGeom>
          <a:noFill/>
        </p:spPr>
        <p:txBody>
          <a:bodyPr wrap="square" rtlCol="0">
            <a:spAutoFit/>
          </a:bodyPr>
          <a:lstStyle/>
          <a:p>
            <a:pPr algn="ctr"/>
            <a:r>
              <a:rPr lang="es-CO" sz="1200" dirty="0" smtClean="0">
                <a:solidFill>
                  <a:schemeClr val="accent1">
                    <a:lumMod val="50000"/>
                  </a:schemeClr>
                </a:solidFill>
                <a:latin typeface="Franklin Gothic Book" panose="020B0503020102020204" pitchFamily="34" charset="0"/>
              </a:rPr>
              <a:t>División de Funcionamiento Distrital</a:t>
            </a:r>
            <a:endParaRPr lang="es-CO" sz="1200" dirty="0">
              <a:solidFill>
                <a:schemeClr val="accent1">
                  <a:lumMod val="50000"/>
                </a:schemeClr>
              </a:solidFill>
              <a:latin typeface="Franklin Gothic Book" panose="020B0503020102020204" pitchFamily="34" charset="0"/>
            </a:endParaRPr>
          </a:p>
        </p:txBody>
      </p:sp>
      <p:sp>
        <p:nvSpPr>
          <p:cNvPr id="2" name="TextBox 1"/>
          <p:cNvSpPr txBox="1"/>
          <p:nvPr/>
        </p:nvSpPr>
        <p:spPr>
          <a:xfrm>
            <a:off x="1352550" y="5009621"/>
            <a:ext cx="6496049" cy="646331"/>
          </a:xfrm>
          <a:prstGeom prst="rect">
            <a:avLst/>
          </a:prstGeom>
          <a:noFill/>
        </p:spPr>
        <p:txBody>
          <a:bodyPr wrap="square" rtlCol="0">
            <a:spAutoFit/>
          </a:bodyPr>
          <a:lstStyle/>
          <a:p>
            <a:pPr algn="ctr"/>
            <a:r>
              <a:rPr lang="es-CO" sz="1200" dirty="0" smtClean="0">
                <a:solidFill>
                  <a:schemeClr val="accent1">
                    <a:lumMod val="50000"/>
                  </a:schemeClr>
                </a:solidFill>
              </a:rPr>
              <a:t>Presentado por:  Dr. Earl R. Perkins, Superintendente Adjunto</a:t>
            </a:r>
          </a:p>
          <a:p>
            <a:pPr algn="ctr"/>
            <a:r>
              <a:rPr lang="es-CO" sz="1200" dirty="0" smtClean="0">
                <a:solidFill>
                  <a:schemeClr val="accent1">
                    <a:lumMod val="50000"/>
                  </a:schemeClr>
                </a:solidFill>
              </a:rPr>
              <a:t>Deborah Brandy, Directora</a:t>
            </a:r>
          </a:p>
          <a:p>
            <a:pPr algn="ctr"/>
            <a:r>
              <a:rPr lang="es-CO" sz="1200" dirty="0" smtClean="0">
                <a:solidFill>
                  <a:schemeClr val="accent1">
                    <a:lumMod val="50000"/>
                  </a:schemeClr>
                </a:solidFill>
              </a:rPr>
              <a:t>Oficina del Superintendente-División de Funcionamiento Distrital</a:t>
            </a:r>
            <a:endParaRPr lang="es-CO" sz="12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10</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Tendencias Tempranamente Identificadas</a:t>
            </a:r>
            <a:endParaRPr lang="es-CO" sz="3000" b="1" dirty="0"/>
          </a:p>
        </p:txBody>
      </p:sp>
      <p:graphicFrame>
        <p:nvGraphicFramePr>
          <p:cNvPr id="7" name="Chart 6"/>
          <p:cNvGraphicFramePr>
            <a:graphicFrameLocks/>
          </p:cNvGraphicFramePr>
          <p:nvPr>
            <p:extLst>
              <p:ext uri="{D42A27DB-BD31-4B8C-83A1-F6EECF244321}">
                <p14:modId xmlns:p14="http://schemas.microsoft.com/office/powerpoint/2010/main" val="1057574577"/>
              </p:ext>
            </p:extLst>
          </p:nvPr>
        </p:nvGraphicFramePr>
        <p:xfrm>
          <a:off x="267763" y="1656765"/>
          <a:ext cx="6571187" cy="241041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a:spLocks noChangeArrowheads="1"/>
          </p:cNvSpPr>
          <p:nvPr/>
        </p:nvSpPr>
        <p:spPr bwMode="auto">
          <a:xfrm>
            <a:off x="5247088" y="1948622"/>
            <a:ext cx="3682993" cy="1200329"/>
          </a:xfrm>
          <a:prstGeom prst="rect">
            <a:avLst/>
          </a:prstGeom>
          <a:solidFill>
            <a:schemeClr val="accent4">
              <a:lumMod val="20000"/>
              <a:lumOff val="80000"/>
            </a:schemeClr>
          </a:solidFill>
          <a:ln w="9525">
            <a:noFill/>
            <a:miter lim="800000"/>
            <a:headEnd/>
            <a:tailEnd/>
          </a:ln>
        </p:spPr>
        <p:txBody>
          <a:bodyPr wrap="square">
            <a:normAutofit fontScale="92500" lnSpcReduction="20000"/>
          </a:bodyPr>
          <a:lstStyle/>
          <a:p>
            <a:pPr algn="just"/>
            <a:r>
              <a:rPr lang="es-CO" sz="1200" b="1" dirty="0" smtClean="0">
                <a:solidFill>
                  <a:srgbClr val="C00000"/>
                </a:solidFill>
              </a:rPr>
              <a:t>Días de Instrucción perdidos debido a la suspensión–  Todos los Estudiantes</a:t>
            </a:r>
          </a:p>
          <a:p>
            <a:pPr algn="just"/>
            <a:r>
              <a:rPr lang="es-CO" sz="1200" dirty="0" smtClean="0">
                <a:solidFill>
                  <a:schemeClr val="accent1">
                    <a:lumMod val="75000"/>
                  </a:schemeClr>
                </a:solidFill>
              </a:rPr>
              <a:t>Los días perdidos debido a la suspensión es el número total de día que los estudiantes se ausentan debido a una suspensión. En el año escolar 2007-08, el Distrito tuvo 74,765 días perdidos debido a la suspensión. En el año escolar 2015-16, el Distrito tuvo 6,754 días perdidos debido a la suspensión.</a:t>
            </a:r>
            <a:endParaRPr lang="es-CO" sz="1200" dirty="0">
              <a:solidFill>
                <a:schemeClr val="accent1">
                  <a:lumMod val="75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2390541116"/>
              </p:ext>
            </p:extLst>
          </p:nvPr>
        </p:nvGraphicFramePr>
        <p:xfrm>
          <a:off x="354106" y="4262537"/>
          <a:ext cx="6398500" cy="259546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8"/>
          <p:cNvSpPr>
            <a:spLocks noChangeArrowheads="1"/>
          </p:cNvSpPr>
          <p:nvPr/>
        </p:nvSpPr>
        <p:spPr bwMode="auto">
          <a:xfrm>
            <a:off x="5247088" y="4528239"/>
            <a:ext cx="3754037" cy="1200329"/>
          </a:xfrm>
          <a:prstGeom prst="rect">
            <a:avLst/>
          </a:prstGeom>
          <a:solidFill>
            <a:schemeClr val="accent4">
              <a:lumMod val="20000"/>
              <a:lumOff val="80000"/>
            </a:schemeClr>
          </a:solidFill>
          <a:ln w="9525">
            <a:noFill/>
            <a:miter lim="800000"/>
            <a:headEnd/>
            <a:tailEnd/>
          </a:ln>
        </p:spPr>
        <p:txBody>
          <a:bodyPr wrap="square">
            <a:normAutofit fontScale="92500" lnSpcReduction="10000"/>
          </a:bodyPr>
          <a:lstStyle/>
          <a:p>
            <a:pPr algn="just"/>
            <a:r>
              <a:rPr lang="es-CO" sz="1200" b="1" dirty="0" smtClean="0">
                <a:solidFill>
                  <a:srgbClr val="C00000"/>
                </a:solidFill>
              </a:rPr>
              <a:t>Índice de Suspensión—Todos los Estudiantes </a:t>
            </a:r>
          </a:p>
          <a:p>
            <a:pPr algn="just"/>
            <a:r>
              <a:rPr lang="es-CO" sz="1200" dirty="0" smtClean="0">
                <a:solidFill>
                  <a:schemeClr val="accent1">
                    <a:lumMod val="75000"/>
                  </a:schemeClr>
                </a:solidFill>
              </a:rPr>
              <a:t>El índice de suspensión se calcula por medio de dividir las suspensiones fuera de la escuela por la matriculación estudiantil. En el año 207-08, el índice de suspensión del Distrito era 8.1%. En el año 2015-16, el índice de suspensión del Distrito fue de 0.59%, un descenso de 93% al transcurso de ocho años.</a:t>
            </a:r>
          </a:p>
        </p:txBody>
      </p:sp>
      <p:sp>
        <p:nvSpPr>
          <p:cNvPr id="12" name="TextBox 11"/>
          <p:cNvSpPr txBox="1"/>
          <p:nvPr/>
        </p:nvSpPr>
        <p:spPr>
          <a:xfrm>
            <a:off x="8593052" y="6534828"/>
            <a:ext cx="425996" cy="230832"/>
          </a:xfrm>
          <a:prstGeom prst="rect">
            <a:avLst/>
          </a:prstGeom>
          <a:noFill/>
        </p:spPr>
        <p:txBody>
          <a:bodyPr wrap="square" rtlCol="0">
            <a:spAutoFit/>
          </a:bodyPr>
          <a:lstStyle/>
          <a:p>
            <a:pPr algn="r"/>
            <a:r>
              <a:rPr lang="es-CO" sz="900" dirty="0" smtClean="0"/>
              <a:t>9</a:t>
            </a:r>
            <a:endParaRPr lang="es-CO" sz="900" dirty="0"/>
          </a:p>
        </p:txBody>
      </p:sp>
    </p:spTree>
    <p:extLst>
      <p:ext uri="{BB962C8B-B14F-4D97-AF65-F5344CB8AC3E}">
        <p14:creationId xmlns:p14="http://schemas.microsoft.com/office/powerpoint/2010/main" val="320733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11</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Resultados Previstos</a:t>
            </a:r>
            <a:endParaRPr lang="es-CO" sz="3000" b="1" dirty="0"/>
          </a:p>
        </p:txBody>
      </p:sp>
      <p:graphicFrame>
        <p:nvGraphicFramePr>
          <p:cNvPr id="7" name="Chart 6"/>
          <p:cNvGraphicFramePr>
            <a:graphicFrameLocks/>
          </p:cNvGraphicFramePr>
          <p:nvPr>
            <p:extLst>
              <p:ext uri="{D42A27DB-BD31-4B8C-83A1-F6EECF244321}">
                <p14:modId xmlns:p14="http://schemas.microsoft.com/office/powerpoint/2010/main" val="2290797539"/>
              </p:ext>
            </p:extLst>
          </p:nvPr>
        </p:nvGraphicFramePr>
        <p:xfrm>
          <a:off x="489623" y="1565544"/>
          <a:ext cx="8316548" cy="5149581"/>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10</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0" name="Chart 19"/>
          <p:cNvGraphicFramePr>
            <a:graphicFrameLocks/>
          </p:cNvGraphicFramePr>
          <p:nvPr>
            <p:extLst>
              <p:ext uri="{D42A27DB-BD31-4B8C-83A1-F6EECF244321}">
                <p14:modId xmlns:p14="http://schemas.microsoft.com/office/powerpoint/2010/main" val="543051389"/>
              </p:ext>
            </p:extLst>
          </p:nvPr>
        </p:nvGraphicFramePr>
        <p:xfrm>
          <a:off x="162411" y="1545056"/>
          <a:ext cx="8856637" cy="443328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757739"/>
            <a:ext cx="2360597" cy="461665"/>
          </a:xfrm>
          <a:prstGeom prst="rect">
            <a:avLst/>
          </a:prstGeom>
          <a:noFill/>
        </p:spPr>
        <p:txBody>
          <a:bodyPr wrap="square" rtlCol="0">
            <a:normAutofit fontScale="85000" lnSpcReduction="10000"/>
          </a:bodyPr>
          <a:lstStyle/>
          <a:p>
            <a:pPr algn="ctr"/>
            <a:r>
              <a:rPr lang="es-CO" sz="1200" dirty="0" smtClean="0">
                <a:solidFill>
                  <a:schemeClr val="accent1">
                    <a:lumMod val="50000"/>
                  </a:schemeClr>
                </a:solidFill>
              </a:rPr>
              <a:t>Remisiones Disciplinarias Según MyData </a:t>
            </a:r>
          </a:p>
          <a:p>
            <a:pPr algn="ctr"/>
            <a:r>
              <a:rPr lang="es-CO" sz="1200" dirty="0" smtClean="0">
                <a:solidFill>
                  <a:schemeClr val="accent1">
                    <a:lumMod val="50000"/>
                  </a:schemeClr>
                </a:solidFill>
              </a:rPr>
              <a:t>Fechado de 7/1/2016—11/28/2016</a:t>
            </a:r>
            <a:endParaRPr lang="es-CO" sz="1200" dirty="0">
              <a:solidFill>
                <a:schemeClr val="accent1">
                  <a:lumMod val="50000"/>
                </a:schemeClr>
              </a:solidFill>
            </a:endParaRPr>
          </a:p>
        </p:txBody>
      </p:sp>
      <p:sp>
        <p:nvSpPr>
          <p:cNvPr id="6" name="TextBox 5"/>
          <p:cNvSpPr txBox="1"/>
          <p:nvPr/>
        </p:nvSpPr>
        <p:spPr>
          <a:xfrm>
            <a:off x="3958390" y="2909379"/>
            <a:ext cx="2674312" cy="1769715"/>
          </a:xfrm>
          <a:prstGeom prst="rect">
            <a:avLst/>
          </a:prstGeom>
          <a:solidFill>
            <a:schemeClr val="tx1">
              <a:lumMod val="95000"/>
            </a:schemeClr>
          </a:solidFill>
          <a:ln>
            <a:noFill/>
          </a:ln>
        </p:spPr>
        <p:txBody>
          <a:bodyPr wrap="square" rtlCol="0">
            <a:normAutofit fontScale="92500" lnSpcReduction="20000"/>
          </a:bodyPr>
          <a:lstStyle/>
          <a:p>
            <a:r>
              <a:rPr lang="es-CO" sz="1200" b="1" dirty="0" smtClean="0">
                <a:solidFill>
                  <a:schemeClr val="bg1"/>
                </a:solidFill>
              </a:rPr>
              <a:t>1,187</a:t>
            </a:r>
            <a:r>
              <a:rPr lang="es-CO" dirty="0" smtClean="0"/>
              <a:t> </a:t>
            </a:r>
            <a:r>
              <a:rPr lang="es-CO" sz="1200" dirty="0" smtClean="0">
                <a:solidFill>
                  <a:schemeClr val="bg1"/>
                </a:solidFill>
              </a:rPr>
              <a:t>de las remisiones disciplinarias entregadas a la</a:t>
            </a:r>
            <a:r>
              <a:rPr lang="es-CO" dirty="0" smtClean="0"/>
              <a:t> </a:t>
            </a:r>
            <a:r>
              <a:rPr lang="es-CO" sz="1300" b="1" dirty="0" smtClean="0">
                <a:solidFill>
                  <a:schemeClr val="bg1"/>
                </a:solidFill>
              </a:rPr>
              <a:t>Justicia Restaurativa</a:t>
            </a:r>
            <a:r>
              <a:rPr lang="es-CO" dirty="0" smtClean="0"/>
              <a:t> </a:t>
            </a:r>
            <a:r>
              <a:rPr lang="es-CO" sz="1200" dirty="0" smtClean="0">
                <a:solidFill>
                  <a:schemeClr val="bg1"/>
                </a:solidFill>
              </a:rPr>
              <a:t>como intervención</a:t>
            </a:r>
            <a:r>
              <a:rPr lang="es-CO" dirty="0" smtClean="0"/>
              <a:t>. </a:t>
            </a:r>
          </a:p>
          <a:p>
            <a:endParaRPr lang="es-CO" sz="1200" dirty="0">
              <a:solidFill>
                <a:schemeClr val="bg1"/>
              </a:solidFill>
            </a:endParaRPr>
          </a:p>
          <a:p>
            <a:r>
              <a:rPr lang="es-CO" sz="1200" dirty="0" smtClean="0">
                <a:solidFill>
                  <a:schemeClr val="bg1"/>
                </a:solidFill>
              </a:rPr>
              <a:t>La Justicia Restaurativa es una de las 10 intervenciones </a:t>
            </a:r>
            <a:r>
              <a:rPr lang="es-CO" sz="1200" b="1" u="sng" dirty="0" smtClean="0">
                <a:solidFill>
                  <a:schemeClr val="bg1"/>
                </a:solidFill>
              </a:rPr>
              <a:t>más</a:t>
            </a:r>
            <a:r>
              <a:rPr lang="es-CO" sz="1200" dirty="0" smtClean="0">
                <a:solidFill>
                  <a:schemeClr val="bg1"/>
                </a:solidFill>
              </a:rPr>
              <a:t> utilizadas de los 34 diferentes tipos de intervención para las remisiones disciplinarias entregadas para intervención dentro del plazo del 1º de julio hasta el 28 de noviembre de 2016. </a:t>
            </a:r>
            <a:endParaRPr lang="es-CO" sz="1200" u="sng" dirty="0">
              <a:solidFill>
                <a:schemeClr val="bg1"/>
              </a:solidFill>
            </a:endParaRPr>
          </a:p>
        </p:txBody>
      </p:sp>
      <p:sp>
        <p:nvSpPr>
          <p:cNvPr id="9" name="TextBox 8"/>
          <p:cNvSpPr txBox="1"/>
          <p:nvPr/>
        </p:nvSpPr>
        <p:spPr>
          <a:xfrm>
            <a:off x="6728955" y="2909379"/>
            <a:ext cx="2227349" cy="2862322"/>
          </a:xfrm>
          <a:prstGeom prst="rect">
            <a:avLst/>
          </a:prstGeom>
          <a:solidFill>
            <a:schemeClr val="tx1">
              <a:lumMod val="95000"/>
            </a:schemeClr>
          </a:solidFill>
        </p:spPr>
        <p:txBody>
          <a:bodyPr wrap="square" rtlCol="0">
            <a:spAutoFit/>
          </a:bodyPr>
          <a:lstStyle/>
          <a:p>
            <a:r>
              <a:rPr lang="es-CO" sz="1000" b="1" u="sng" dirty="0" smtClean="0">
                <a:solidFill>
                  <a:schemeClr val="bg1"/>
                </a:solidFill>
              </a:rPr>
              <a:t>INTERVENCIONES</a:t>
            </a:r>
            <a:r>
              <a:rPr lang="en-US" sz="1000" b="1" u="sng" dirty="0" smtClean="0">
                <a:solidFill>
                  <a:schemeClr val="bg1"/>
                </a:solidFill>
              </a:rPr>
              <a:t>	</a:t>
            </a:r>
            <a:r>
              <a:rPr lang="es-CO" sz="1000" b="1" u="sng" dirty="0" smtClean="0">
                <a:solidFill>
                  <a:schemeClr val="bg1"/>
                </a:solidFill>
              </a:rPr>
              <a:t>UTILIZADAS </a:t>
            </a:r>
            <a:r>
              <a:rPr lang="en-US" sz="1000" b="1" u="sng" dirty="0" smtClean="0">
                <a:solidFill>
                  <a:schemeClr val="bg1"/>
                </a:solidFill>
              </a:rPr>
              <a:t>	</a:t>
            </a:r>
            <a:r>
              <a:rPr lang="es-CO" sz="1000" b="1" u="sng" dirty="0" smtClean="0">
                <a:solidFill>
                  <a:schemeClr val="bg1"/>
                </a:solidFill>
              </a:rPr>
              <a:t>Total</a:t>
            </a:r>
          </a:p>
          <a:p>
            <a:endParaRPr lang="es-CO" sz="1000" u="sng" dirty="0">
              <a:solidFill>
                <a:schemeClr val="bg1"/>
              </a:solidFill>
            </a:endParaRPr>
          </a:p>
          <a:p>
            <a:r>
              <a:rPr lang="es-CO" sz="800" dirty="0" smtClean="0">
                <a:solidFill>
                  <a:schemeClr val="bg1"/>
                </a:solidFill>
              </a:rPr>
              <a:t>1 Conferencia con el estudiantes</a:t>
            </a:r>
            <a:r>
              <a:rPr lang="en-US" sz="800" dirty="0" smtClean="0">
                <a:solidFill>
                  <a:schemeClr val="bg1"/>
                </a:solidFill>
              </a:rPr>
              <a:t>	</a:t>
            </a:r>
            <a:r>
              <a:rPr lang="es-CO" sz="800" dirty="0" smtClean="0">
                <a:solidFill>
                  <a:schemeClr val="bg1"/>
                </a:solidFill>
              </a:rPr>
              <a:t>8,635</a:t>
            </a:r>
          </a:p>
          <a:p>
            <a:endParaRPr lang="es-CO" sz="800" dirty="0">
              <a:solidFill>
                <a:schemeClr val="bg1"/>
              </a:solidFill>
            </a:endParaRPr>
          </a:p>
          <a:p>
            <a:r>
              <a:rPr lang="es-CO" sz="800" dirty="0" smtClean="0">
                <a:solidFill>
                  <a:schemeClr val="bg1"/>
                </a:solidFill>
              </a:rPr>
              <a:t>2 Comunicación con el padre</a:t>
            </a:r>
            <a:r>
              <a:rPr lang="en-US" sz="800" dirty="0" smtClean="0">
                <a:solidFill>
                  <a:schemeClr val="bg1"/>
                </a:solidFill>
              </a:rPr>
              <a:t>		</a:t>
            </a:r>
            <a:r>
              <a:rPr lang="es-CO" sz="800" dirty="0" smtClean="0">
                <a:solidFill>
                  <a:schemeClr val="bg1"/>
                </a:solidFill>
              </a:rPr>
              <a:t>5,884</a:t>
            </a:r>
          </a:p>
          <a:p>
            <a:endParaRPr lang="es-CO" sz="800" dirty="0">
              <a:solidFill>
                <a:schemeClr val="bg1"/>
              </a:solidFill>
            </a:endParaRPr>
          </a:p>
          <a:p>
            <a:r>
              <a:rPr lang="es-CO" sz="800" dirty="0" smtClean="0">
                <a:solidFill>
                  <a:schemeClr val="bg1"/>
                </a:solidFill>
              </a:rPr>
              <a:t>3 Conferencia con el padre</a:t>
            </a:r>
            <a:r>
              <a:rPr lang="en-US" sz="800" dirty="0" smtClean="0">
                <a:solidFill>
                  <a:schemeClr val="bg1"/>
                </a:solidFill>
              </a:rPr>
              <a:t>	</a:t>
            </a:r>
            <a:r>
              <a:rPr lang="es-CO" sz="800" dirty="0" smtClean="0">
                <a:solidFill>
                  <a:schemeClr val="bg1"/>
                </a:solidFill>
              </a:rPr>
              <a:t>4,564</a:t>
            </a:r>
          </a:p>
          <a:p>
            <a:endParaRPr lang="es-CO" sz="800" dirty="0">
              <a:solidFill>
                <a:schemeClr val="bg1"/>
              </a:solidFill>
            </a:endParaRPr>
          </a:p>
          <a:p>
            <a:r>
              <a:rPr lang="es-CO" sz="800" dirty="0" smtClean="0">
                <a:solidFill>
                  <a:schemeClr val="bg1"/>
                </a:solidFill>
              </a:rPr>
              <a:t>4 Tiempo de castigo después de escuela</a:t>
            </a:r>
            <a:r>
              <a:rPr lang="en-US" sz="800" dirty="0" smtClean="0">
                <a:solidFill>
                  <a:schemeClr val="bg1"/>
                </a:solidFill>
              </a:rPr>
              <a:t>		</a:t>
            </a:r>
            <a:r>
              <a:rPr lang="es-CO" sz="800" dirty="0" smtClean="0">
                <a:solidFill>
                  <a:schemeClr val="bg1"/>
                </a:solidFill>
              </a:rPr>
              <a:t>2,755</a:t>
            </a:r>
          </a:p>
          <a:p>
            <a:endParaRPr lang="es-CO" sz="800" dirty="0">
              <a:solidFill>
                <a:schemeClr val="bg1"/>
              </a:solidFill>
            </a:endParaRPr>
          </a:p>
          <a:p>
            <a:r>
              <a:rPr lang="es-CO" sz="800" dirty="0" smtClean="0">
                <a:solidFill>
                  <a:schemeClr val="bg1"/>
                </a:solidFill>
              </a:rPr>
              <a:t>5 Consejería por el personal de apoyo</a:t>
            </a:r>
            <a:r>
              <a:rPr lang="en-US" sz="800" dirty="0" smtClean="0">
                <a:solidFill>
                  <a:schemeClr val="bg1"/>
                </a:solidFill>
              </a:rPr>
              <a:t>	</a:t>
            </a:r>
            <a:r>
              <a:rPr lang="es-CO" sz="800" dirty="0" smtClean="0">
                <a:solidFill>
                  <a:schemeClr val="bg1"/>
                </a:solidFill>
              </a:rPr>
              <a:t>1,562</a:t>
            </a:r>
          </a:p>
          <a:p>
            <a:endParaRPr lang="es-CO" sz="800" dirty="0">
              <a:solidFill>
                <a:schemeClr val="bg1"/>
              </a:solidFill>
            </a:endParaRPr>
          </a:p>
          <a:p>
            <a:r>
              <a:rPr lang="es-CO" sz="800" dirty="0" smtClean="0">
                <a:solidFill>
                  <a:schemeClr val="bg1"/>
                </a:solidFill>
              </a:rPr>
              <a:t>6 Notificación agencias del cumplimiento</a:t>
            </a:r>
            <a:r>
              <a:rPr lang="en-US" sz="800" dirty="0" smtClean="0">
                <a:solidFill>
                  <a:schemeClr val="bg1"/>
                </a:solidFill>
              </a:rPr>
              <a:t>	</a:t>
            </a:r>
            <a:r>
              <a:rPr lang="es-CO" sz="800" dirty="0" smtClean="0">
                <a:solidFill>
                  <a:schemeClr val="bg1"/>
                </a:solidFill>
              </a:rPr>
              <a:t>1,493</a:t>
            </a:r>
          </a:p>
          <a:p>
            <a:endParaRPr lang="es-CO" sz="800" dirty="0">
              <a:solidFill>
                <a:schemeClr val="bg1"/>
              </a:solidFill>
            </a:endParaRPr>
          </a:p>
          <a:p>
            <a:r>
              <a:rPr lang="es-CO" dirty="0" smtClean="0"/>
              <a:t>7 Resolución de conflictos</a:t>
            </a:r>
            <a:r>
              <a:rPr lang="en-US" dirty="0" smtClean="0"/>
              <a:t>		</a:t>
            </a:r>
            <a:r>
              <a:rPr lang="es-CO" dirty="0" smtClean="0"/>
              <a:t>1,423</a:t>
            </a:r>
          </a:p>
          <a:p>
            <a:endParaRPr lang="es-CO" sz="800" dirty="0">
              <a:solidFill>
                <a:schemeClr val="bg1"/>
              </a:solidFill>
            </a:endParaRPr>
          </a:p>
          <a:p>
            <a:r>
              <a:rPr lang="es-CO" sz="800" dirty="0" smtClean="0">
                <a:solidFill>
                  <a:schemeClr val="bg1"/>
                </a:solidFill>
              </a:rPr>
              <a:t>8 Otro</a:t>
            </a:r>
            <a:r>
              <a:rPr lang="en-US" sz="800" dirty="0" smtClean="0">
                <a:solidFill>
                  <a:schemeClr val="bg1"/>
                </a:solidFill>
              </a:rPr>
              <a:t>			</a:t>
            </a:r>
            <a:r>
              <a:rPr lang="es-CO" sz="800" dirty="0" smtClean="0">
                <a:solidFill>
                  <a:schemeClr val="bg1"/>
                </a:solidFill>
              </a:rPr>
              <a:t>1,328</a:t>
            </a:r>
          </a:p>
          <a:p>
            <a:endParaRPr lang="es-CO" sz="800" dirty="0" smtClean="0">
              <a:solidFill>
                <a:schemeClr val="bg1"/>
              </a:solidFill>
            </a:endParaRPr>
          </a:p>
          <a:p>
            <a:r>
              <a:rPr lang="es-CO" sz="800" dirty="0" smtClean="0">
                <a:solidFill>
                  <a:schemeClr val="bg1"/>
                </a:solidFill>
              </a:rPr>
              <a:t>9 Programa de Justicia Restaurativa</a:t>
            </a:r>
            <a:r>
              <a:rPr lang="en-US" sz="800" dirty="0" smtClean="0">
                <a:solidFill>
                  <a:schemeClr val="bg1"/>
                </a:solidFill>
              </a:rPr>
              <a:t>	</a:t>
            </a:r>
            <a:r>
              <a:rPr lang="es-CO" sz="800" dirty="0" smtClean="0">
                <a:solidFill>
                  <a:schemeClr val="bg1"/>
                </a:solidFill>
              </a:rPr>
              <a:t>1,187</a:t>
            </a:r>
          </a:p>
          <a:p>
            <a:endParaRPr lang="es-CO" sz="800" dirty="0">
              <a:solidFill>
                <a:schemeClr val="bg1"/>
              </a:solidFill>
            </a:endParaRPr>
          </a:p>
          <a:p>
            <a:r>
              <a:rPr lang="es-CO" sz="800" dirty="0" smtClean="0">
                <a:solidFill>
                  <a:schemeClr val="bg1"/>
                </a:solidFill>
              </a:rPr>
              <a:t>10 Orientación Individual</a:t>
            </a:r>
            <a:r>
              <a:rPr lang="en-US" sz="800" dirty="0" smtClean="0">
                <a:solidFill>
                  <a:schemeClr val="bg1"/>
                </a:solidFill>
              </a:rPr>
              <a:t>	</a:t>
            </a:r>
            <a:r>
              <a:rPr lang="es-CO" sz="800" dirty="0" smtClean="0">
                <a:solidFill>
                  <a:schemeClr val="bg1"/>
                </a:solidFill>
              </a:rPr>
              <a:t>1,170                                    </a:t>
            </a:r>
            <a:r>
              <a:rPr lang="en-US" sz="800" dirty="0" smtClean="0">
                <a:solidFill>
                  <a:schemeClr val="bg1"/>
                </a:solidFill>
              </a:rPr>
              <a:t>	</a:t>
            </a:r>
          </a:p>
        </p:txBody>
      </p:sp>
      <p:sp>
        <p:nvSpPr>
          <p:cNvPr id="3" name="Footer Placeholder 2"/>
          <p:cNvSpPr>
            <a:spLocks noGrp="1"/>
          </p:cNvSpPr>
          <p:nvPr>
            <p:ph type="ftr" sz="quarter" idx="11"/>
          </p:nvPr>
        </p:nvSpPr>
        <p:spPr>
          <a:xfrm>
            <a:off x="1329490" y="6419209"/>
            <a:ext cx="3086100" cy="365125"/>
          </a:xfrm>
        </p:spPr>
        <p:txBody>
          <a:bodyPr/>
          <a:lstStyle/>
          <a:p>
            <a:r>
              <a:rPr lang="es-CO" sz="1050" dirty="0" smtClean="0"/>
              <a:t>Datos sacados de MyData el 12/1/2016</a:t>
            </a:r>
            <a:endParaRPr lang="es-CO" sz="1050" dirty="0"/>
          </a:p>
        </p:txBody>
      </p:sp>
      <p:sp>
        <p:nvSpPr>
          <p:cNvPr id="11" name="TextBox 10"/>
          <p:cNvSpPr txBox="1"/>
          <p:nvPr/>
        </p:nvSpPr>
        <p:spPr>
          <a:xfrm>
            <a:off x="8593052" y="6534828"/>
            <a:ext cx="425996" cy="230832"/>
          </a:xfrm>
          <a:prstGeom prst="rect">
            <a:avLst/>
          </a:prstGeom>
          <a:noFill/>
        </p:spPr>
        <p:txBody>
          <a:bodyPr wrap="square" rtlCol="0">
            <a:spAutoFit/>
          </a:bodyPr>
          <a:lstStyle/>
          <a:p>
            <a:pPr algn="r"/>
            <a:r>
              <a:rPr lang="es-CO" sz="900" dirty="0" smtClean="0">
                <a:solidFill>
                  <a:schemeClr val="bg1"/>
                </a:solidFill>
              </a:rPr>
              <a:t>11</a:t>
            </a:r>
            <a:endParaRPr lang="es-CO" sz="900" dirty="0">
              <a:solidFill>
                <a:schemeClr val="bg1"/>
              </a:solidFill>
            </a:endParaRPr>
          </a:p>
        </p:txBody>
      </p:sp>
      <p:sp>
        <p:nvSpPr>
          <p:cNvPr id="2" name="Rectangle 1"/>
          <p:cNvSpPr/>
          <p:nvPr/>
        </p:nvSpPr>
        <p:spPr>
          <a:xfrm>
            <a:off x="6894095" y="4180"/>
            <a:ext cx="2249905" cy="4765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AUSD_logo copy.png"/>
          <p:cNvPicPr>
            <a:picLocks noChangeAspect="1"/>
          </p:cNvPicPr>
          <p:nvPr/>
        </p:nvPicPr>
        <p:blipFill>
          <a:blip r:embed="rId4" cstate="print"/>
          <a:stretch>
            <a:fillRect/>
          </a:stretch>
        </p:blipFill>
        <p:spPr>
          <a:xfrm>
            <a:off x="8019046" y="95703"/>
            <a:ext cx="937258" cy="1187195"/>
          </a:xfrm>
          <a:prstGeom prst="rect">
            <a:avLst/>
          </a:prstGeom>
        </p:spPr>
      </p:pic>
      <p:sp>
        <p:nvSpPr>
          <p:cNvPr id="13" name="Title 1"/>
          <p:cNvSpPr txBox="1">
            <a:spLocks/>
          </p:cNvSpPr>
          <p:nvPr/>
        </p:nvSpPr>
        <p:spPr>
          <a:xfrm>
            <a:off x="338291" y="284746"/>
            <a:ext cx="9002889" cy="700567"/>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3200" b="1" dirty="0" smtClean="0">
                <a:solidFill>
                  <a:schemeClr val="bg2"/>
                </a:solidFill>
              </a:rPr>
              <a:t>Tipos de Suspensión </a:t>
            </a:r>
          </a:p>
        </p:txBody>
      </p:sp>
      <p:sp>
        <p:nvSpPr>
          <p:cNvPr id="8" name="Rectangle 7"/>
          <p:cNvSpPr/>
          <p:nvPr/>
        </p:nvSpPr>
        <p:spPr>
          <a:xfrm>
            <a:off x="6632702" y="5175420"/>
            <a:ext cx="2162275" cy="19434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891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p:cNvSpPr txBox="1"/>
          <p:nvPr/>
        </p:nvSpPr>
        <p:spPr>
          <a:xfrm>
            <a:off x="6564426" y="2040098"/>
            <a:ext cx="1867303" cy="1231106"/>
          </a:xfrm>
          <a:prstGeom prst="rect">
            <a:avLst/>
          </a:prstGeom>
          <a:noFill/>
          <a:ln>
            <a:solidFill>
              <a:schemeClr val="accent6">
                <a:lumMod val="75000"/>
              </a:schemeClr>
            </a:solidFill>
          </a:ln>
        </p:spPr>
        <p:txBody>
          <a:bodyPr wrap="square" rtlCol="0">
            <a:spAutoFit/>
          </a:bodyPr>
          <a:lstStyle/>
          <a:p>
            <a:r>
              <a:rPr lang="es-CO" sz="1400" dirty="0" smtClean="0">
                <a:solidFill>
                  <a:schemeClr val="accent6">
                    <a:lumMod val="75000"/>
                  </a:schemeClr>
                </a:solidFill>
              </a:rPr>
              <a:t>Se utilizó la</a:t>
            </a:r>
            <a:r>
              <a:rPr lang="es-CO" smtClean="0"/>
              <a:t> </a:t>
            </a:r>
            <a:r>
              <a:rPr lang="es-CO" sz="1600" b="1" dirty="0" smtClean="0">
                <a:solidFill>
                  <a:schemeClr val="accent6">
                    <a:lumMod val="75000"/>
                  </a:schemeClr>
                </a:solidFill>
              </a:rPr>
              <a:t>Justicia Restaurativa</a:t>
            </a:r>
            <a:r>
              <a:rPr lang="es-CO" smtClean="0"/>
              <a:t> </a:t>
            </a:r>
            <a:r>
              <a:rPr lang="es-CO" sz="1400" dirty="0" smtClean="0">
                <a:solidFill>
                  <a:schemeClr val="accent6">
                    <a:lumMod val="75000"/>
                  </a:schemeClr>
                </a:solidFill>
              </a:rPr>
              <a:t>como intervención para </a:t>
            </a:r>
          </a:p>
          <a:p>
            <a:r>
              <a:rPr lang="es-CO" sz="1400" dirty="0" smtClean="0">
                <a:solidFill>
                  <a:schemeClr val="accent6">
                    <a:lumMod val="75000"/>
                  </a:schemeClr>
                </a:solidFill>
              </a:rPr>
              <a:t>31 diferentes tipos de infracciones.</a:t>
            </a:r>
            <a:endParaRPr lang="es-CO" sz="1400" dirty="0">
              <a:solidFill>
                <a:schemeClr val="accent6">
                  <a:lumMod val="75000"/>
                </a:schemeClr>
              </a:solidFill>
            </a:endParaRPr>
          </a:p>
        </p:txBody>
      </p:sp>
      <p:sp>
        <p:nvSpPr>
          <p:cNvPr id="16" name="TextBox 15"/>
          <p:cNvSpPr txBox="1"/>
          <p:nvPr/>
        </p:nvSpPr>
        <p:spPr>
          <a:xfrm>
            <a:off x="5207414" y="4238848"/>
            <a:ext cx="3022037" cy="800219"/>
          </a:xfrm>
          <a:prstGeom prst="rect">
            <a:avLst/>
          </a:prstGeom>
          <a:noFill/>
          <a:ln>
            <a:noFill/>
          </a:ln>
        </p:spPr>
        <p:txBody>
          <a:bodyPr wrap="square" rtlCol="0">
            <a:spAutoFit/>
          </a:bodyPr>
          <a:lstStyle/>
          <a:p>
            <a:pPr algn="ctr"/>
            <a:r>
              <a:rPr lang="es-CO" sz="1400" dirty="0" smtClean="0">
                <a:solidFill>
                  <a:schemeClr val="accent6">
                    <a:lumMod val="75000"/>
                  </a:schemeClr>
                </a:solidFill>
              </a:rPr>
              <a:t>Los </a:t>
            </a:r>
            <a:r>
              <a:rPr lang="es-CO" sz="1600" b="1" dirty="0" smtClean="0">
                <a:solidFill>
                  <a:schemeClr val="accent6">
                    <a:lumMod val="75000"/>
                  </a:schemeClr>
                </a:solidFill>
              </a:rPr>
              <a:t>3 tipos</a:t>
            </a:r>
            <a:r>
              <a:rPr lang="es-CO" sz="1400" dirty="0" smtClean="0">
                <a:solidFill>
                  <a:schemeClr val="accent6">
                    <a:lumMod val="75000"/>
                  </a:schemeClr>
                </a:solidFill>
              </a:rPr>
              <a:t> principales de infracciones relacionados a daño físico que utilizó la</a:t>
            </a:r>
            <a:r>
              <a:rPr lang="es-CO" sz="1600" b="1" dirty="0" smtClean="0">
                <a:solidFill>
                  <a:schemeClr val="accent6">
                    <a:lumMod val="75000"/>
                  </a:schemeClr>
                </a:solidFill>
              </a:rPr>
              <a:t> Justicia Restaurativa</a:t>
            </a:r>
            <a:r>
              <a:rPr lang="es-CO" sz="1400" dirty="0" smtClean="0">
                <a:solidFill>
                  <a:schemeClr val="accent6">
                    <a:lumMod val="75000"/>
                  </a:schemeClr>
                </a:solidFill>
              </a:rPr>
              <a:t> como intervención.</a:t>
            </a:r>
            <a:endParaRPr lang="es-CO" sz="1400" dirty="0">
              <a:solidFill>
                <a:schemeClr val="accent6">
                  <a:lumMod val="75000"/>
                </a:schemeClr>
              </a:solidFill>
            </a:endParaRPr>
          </a:p>
        </p:txBody>
      </p:sp>
      <p:graphicFrame>
        <p:nvGraphicFramePr>
          <p:cNvPr id="17" name="Table 16"/>
          <p:cNvGraphicFramePr>
            <a:graphicFrameLocks noGrp="1"/>
          </p:cNvGraphicFramePr>
          <p:nvPr>
            <p:extLst/>
          </p:nvPr>
        </p:nvGraphicFramePr>
        <p:xfrm>
          <a:off x="5273600" y="5270595"/>
          <a:ext cx="3158130" cy="851535"/>
        </p:xfrm>
        <a:graphic>
          <a:graphicData uri="http://schemas.openxmlformats.org/drawingml/2006/table">
            <a:tbl>
              <a:tblPr>
                <a:tableStyleId>{5C22544A-7EE6-4342-B048-85BDC9FD1C3A}</a:tableStyleId>
              </a:tblPr>
              <a:tblGrid>
                <a:gridCol w="169023">
                  <a:extLst>
                    <a:ext uri="{9D8B030D-6E8A-4147-A177-3AD203B41FA5}">
                      <a16:colId xmlns:a16="http://schemas.microsoft.com/office/drawing/2014/main" val="20000"/>
                    </a:ext>
                  </a:extLst>
                </a:gridCol>
                <a:gridCol w="119219">
                  <a:extLst>
                    <a:ext uri="{9D8B030D-6E8A-4147-A177-3AD203B41FA5}">
                      <a16:colId xmlns:a16="http://schemas.microsoft.com/office/drawing/2014/main" val="20001"/>
                    </a:ext>
                  </a:extLst>
                </a:gridCol>
                <a:gridCol w="2205745">
                  <a:extLst>
                    <a:ext uri="{9D8B030D-6E8A-4147-A177-3AD203B41FA5}">
                      <a16:colId xmlns:a16="http://schemas.microsoft.com/office/drawing/2014/main" val="20002"/>
                    </a:ext>
                  </a:extLst>
                </a:gridCol>
                <a:gridCol w="664143">
                  <a:extLst>
                    <a:ext uri="{9D8B030D-6E8A-4147-A177-3AD203B41FA5}">
                      <a16:colId xmlns:a16="http://schemas.microsoft.com/office/drawing/2014/main" val="20003"/>
                    </a:ext>
                  </a:extLst>
                </a:gridCol>
              </a:tblGrid>
              <a:tr h="236057">
                <a:tc>
                  <a:txBody>
                    <a:bodyPr/>
                    <a:lstStyle/>
                    <a:p>
                      <a:pPr algn="r" fontAlgn="b"/>
                      <a:r>
                        <a:rPr lang="en-US" sz="1100" b="1" u="none" strike="noStrike" dirty="0">
                          <a:solidFill>
                            <a:schemeClr val="accent6">
                              <a:lumMod val="75000"/>
                            </a:schemeClr>
                          </a:solidFill>
                          <a:effectLst/>
                        </a:rPr>
                        <a:t>1</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Intentó causar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358</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6057">
                <a:tc>
                  <a:txBody>
                    <a:bodyPr/>
                    <a:lstStyle/>
                    <a:p>
                      <a:pPr algn="r" fontAlgn="b"/>
                      <a:r>
                        <a:rPr lang="en-US" sz="1100" b="1" u="none" strike="noStrike" dirty="0">
                          <a:solidFill>
                            <a:schemeClr val="accent6">
                              <a:lumMod val="75000"/>
                            </a:schemeClr>
                          </a:solidFill>
                          <a:effectLst/>
                        </a:rPr>
                        <a:t>2</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Causó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289</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6057">
                <a:tc>
                  <a:txBody>
                    <a:bodyPr/>
                    <a:lstStyle/>
                    <a:p>
                      <a:pPr algn="r" fontAlgn="b"/>
                      <a:r>
                        <a:rPr lang="en-US" sz="1100" b="1" u="none" strike="noStrike" dirty="0">
                          <a:solidFill>
                            <a:schemeClr val="accent6">
                              <a:lumMod val="75000"/>
                            </a:schemeClr>
                          </a:solidFill>
                          <a:effectLst/>
                        </a:rPr>
                        <a:t>3</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t> </a:t>
                      </a:r>
                      <a:r>
                        <a:rPr lang="en-US" sz="1100" u="none" strike="noStrike" dirty="0" smtClean="0">
                          <a:solidFill>
                            <a:schemeClr val="accent6">
                              <a:lumMod val="75000"/>
                            </a:schemeClr>
                          </a:solidFill>
                          <a:effectLst/>
                        </a:rPr>
                        <a:t>Amenazó en causar daño físico</a:t>
                      </a:r>
                      <a:endParaRPr lang="es-CO" sz="1100" b="0"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smtClean="0">
                          <a:solidFill>
                            <a:schemeClr val="accent6">
                              <a:lumMod val="75000"/>
                            </a:schemeClr>
                          </a:solidFill>
                          <a:effectLst/>
                        </a:rPr>
                        <a:t>162</a:t>
                      </a:r>
                      <a:endParaRPr lang="es-CO" sz="1100" b="1" i="0" u="none" strike="noStrike" dirty="0">
                        <a:solidFill>
                          <a:schemeClr val="accent6">
                            <a:lumMod val="75000"/>
                          </a:schemeClr>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a:stretch>
            <a:fillRect/>
          </a:stretch>
        </p:blipFill>
        <p:spPr>
          <a:xfrm>
            <a:off x="532" y="1490623"/>
            <a:ext cx="9167000" cy="4784930"/>
          </a:xfrm>
          <a:prstGeom prst="rect">
            <a:avLst/>
          </a:prstGeom>
        </p:spPr>
      </p:pic>
      <p:sp>
        <p:nvSpPr>
          <p:cNvPr id="6" name="TextBox 5"/>
          <p:cNvSpPr txBox="1"/>
          <p:nvPr/>
        </p:nvSpPr>
        <p:spPr>
          <a:xfrm>
            <a:off x="5829996" y="2539551"/>
            <a:ext cx="2928993" cy="1046440"/>
          </a:xfrm>
          <a:prstGeom prst="rect">
            <a:avLst/>
          </a:prstGeom>
          <a:solidFill>
            <a:schemeClr val="accent3">
              <a:lumMod val="20000"/>
              <a:lumOff val="80000"/>
            </a:schemeClr>
          </a:solidFill>
          <a:ln>
            <a:solidFill>
              <a:schemeClr val="accent6"/>
            </a:solidFill>
          </a:ln>
        </p:spPr>
        <p:txBody>
          <a:bodyPr wrap="square" rtlCol="0">
            <a:normAutofit fontScale="92500" lnSpcReduction="20000"/>
          </a:bodyPr>
          <a:lstStyle/>
          <a:p>
            <a:r>
              <a:rPr lang="es-CO" sz="1400" dirty="0" smtClean="0">
                <a:solidFill>
                  <a:srgbClr val="00B050"/>
                </a:solidFill>
              </a:rPr>
              <a:t>Se utilizó la </a:t>
            </a:r>
            <a:r>
              <a:rPr lang="es-CO" sz="1600" b="1" dirty="0" smtClean="0">
                <a:solidFill>
                  <a:srgbClr val="00B050"/>
                </a:solidFill>
              </a:rPr>
              <a:t>Justicia Restaurativa</a:t>
            </a:r>
            <a:r>
              <a:rPr lang="es-CO" sz="1400" dirty="0" smtClean="0">
                <a:solidFill>
                  <a:srgbClr val="00B050"/>
                </a:solidFill>
              </a:rPr>
              <a:t> como intervención para</a:t>
            </a:r>
            <a:r>
              <a:rPr lang="es-CO" dirty="0" smtClean="0"/>
              <a:t> </a:t>
            </a:r>
            <a:r>
              <a:rPr lang="es-CO" sz="1600" b="1" dirty="0" smtClean="0">
                <a:solidFill>
                  <a:srgbClr val="00B050"/>
                </a:solidFill>
              </a:rPr>
              <a:t>29 diferentes tipos de infracciones</a:t>
            </a:r>
            <a:r>
              <a:rPr lang="es-CO" dirty="0" smtClean="0"/>
              <a:t> </a:t>
            </a:r>
            <a:r>
              <a:rPr lang="es-CO" sz="1400" dirty="0" smtClean="0">
                <a:solidFill>
                  <a:srgbClr val="00B050"/>
                </a:solidFill>
              </a:rPr>
              <a:t>entregadas entre el 1º de julio al 28 de noviembre de 2016.</a:t>
            </a:r>
            <a:endParaRPr lang="es-CO" sz="1400" dirty="0">
              <a:solidFill>
                <a:srgbClr val="00B050"/>
              </a:solidFill>
            </a:endParaRPr>
          </a:p>
        </p:txBody>
      </p:sp>
      <p:sp>
        <p:nvSpPr>
          <p:cNvPr id="8" name="TextBox 7"/>
          <p:cNvSpPr txBox="1"/>
          <p:nvPr/>
        </p:nvSpPr>
        <p:spPr>
          <a:xfrm>
            <a:off x="4989057" y="3732517"/>
            <a:ext cx="3769932" cy="1877437"/>
          </a:xfrm>
          <a:prstGeom prst="rect">
            <a:avLst/>
          </a:prstGeom>
          <a:solidFill>
            <a:schemeClr val="accent3">
              <a:lumMod val="20000"/>
              <a:lumOff val="80000"/>
            </a:schemeClr>
          </a:solidFill>
          <a:ln>
            <a:solidFill>
              <a:schemeClr val="accent6"/>
            </a:solidFill>
          </a:ln>
        </p:spPr>
        <p:txBody>
          <a:bodyPr wrap="square" rtlCol="0">
            <a:spAutoFit/>
          </a:bodyPr>
          <a:lstStyle/>
          <a:p>
            <a:r>
              <a:rPr lang="es-CO" sz="1400" dirty="0" smtClean="0">
                <a:solidFill>
                  <a:srgbClr val="00B050"/>
                </a:solidFill>
              </a:rPr>
              <a:t>Los </a:t>
            </a:r>
            <a:r>
              <a:rPr lang="es-CO" sz="1600" b="1" dirty="0" smtClean="0">
                <a:solidFill>
                  <a:srgbClr val="00B050"/>
                </a:solidFill>
              </a:rPr>
              <a:t>3 tipos más numeroso</a:t>
            </a:r>
            <a:r>
              <a:rPr lang="es-CO" sz="1400" dirty="0" smtClean="0">
                <a:solidFill>
                  <a:srgbClr val="00B050"/>
                </a:solidFill>
              </a:rPr>
              <a:t>s de infracciones en que se empleó la </a:t>
            </a:r>
            <a:r>
              <a:rPr lang="es-CO" sz="1600" b="1" dirty="0" smtClean="0">
                <a:solidFill>
                  <a:srgbClr val="00B050"/>
                </a:solidFill>
              </a:rPr>
              <a:t>Justicia Restaurativa </a:t>
            </a:r>
            <a:r>
              <a:rPr lang="es-CO" sz="1400" dirty="0" smtClean="0">
                <a:solidFill>
                  <a:srgbClr val="00B050"/>
                </a:solidFill>
              </a:rPr>
              <a:t>como intervención están relacionadas con daño físico.</a:t>
            </a:r>
          </a:p>
          <a:p>
            <a:endParaRPr lang="es-CO" sz="800" dirty="0">
              <a:solidFill>
                <a:srgbClr val="00B050"/>
              </a:solidFill>
            </a:endParaRPr>
          </a:p>
          <a:p>
            <a:pPr marL="168275"/>
            <a:r>
              <a:rPr lang="es-CO" sz="1000" dirty="0" smtClean="0">
                <a:solidFill>
                  <a:srgbClr val="00B050"/>
                </a:solidFill>
              </a:rPr>
              <a:t>1</a:t>
            </a:r>
            <a:r>
              <a:rPr lang="es-CO" dirty="0" smtClean="0"/>
              <a:t>-</a:t>
            </a:r>
            <a:r>
              <a:rPr lang="es-CO" sz="1400" dirty="0" smtClean="0">
                <a:solidFill>
                  <a:srgbClr val="00B050"/>
                </a:solidFill>
              </a:rPr>
              <a:t> Intentó causar daño físico</a:t>
            </a:r>
            <a:r>
              <a:rPr lang="en-US" sz="1400" dirty="0" smtClean="0">
                <a:solidFill>
                  <a:srgbClr val="00B050"/>
                </a:solidFill>
              </a:rPr>
              <a:t>	</a:t>
            </a:r>
            <a:r>
              <a:rPr lang="en-US" sz="1400" dirty="0" smtClean="0">
                <a:solidFill>
                  <a:srgbClr val="00B050"/>
                </a:solidFill>
              </a:rPr>
              <a:t>	</a:t>
            </a:r>
            <a:r>
              <a:rPr lang="es-CO" sz="1400" dirty="0" smtClean="0">
                <a:solidFill>
                  <a:srgbClr val="00B050"/>
                </a:solidFill>
              </a:rPr>
              <a:t>315</a:t>
            </a:r>
            <a:endParaRPr lang="es-CO" sz="1400" dirty="0" smtClean="0">
              <a:solidFill>
                <a:srgbClr val="00B050"/>
              </a:solidFill>
            </a:endParaRPr>
          </a:p>
          <a:p>
            <a:pPr marL="168275"/>
            <a:endParaRPr lang="es-CO" sz="800" dirty="0" smtClean="0">
              <a:solidFill>
                <a:srgbClr val="00B050"/>
              </a:solidFill>
            </a:endParaRPr>
          </a:p>
          <a:p>
            <a:pPr marL="168275"/>
            <a:r>
              <a:rPr lang="es-CO" sz="1400" dirty="0" smtClean="0">
                <a:solidFill>
                  <a:srgbClr val="00B050"/>
                </a:solidFill>
              </a:rPr>
              <a:t>2  Causó daño físico</a:t>
            </a:r>
            <a:r>
              <a:rPr lang="en-US" sz="1400" dirty="0" smtClean="0">
                <a:solidFill>
                  <a:srgbClr val="00B050"/>
                </a:solidFill>
              </a:rPr>
              <a:t>			</a:t>
            </a:r>
            <a:r>
              <a:rPr lang="es-CO" sz="1400" dirty="0" smtClean="0">
                <a:solidFill>
                  <a:srgbClr val="00B050"/>
                </a:solidFill>
              </a:rPr>
              <a:t>286</a:t>
            </a:r>
          </a:p>
          <a:p>
            <a:pPr marL="168275">
              <a:buAutoNum type="arabicPlain" startAt="2"/>
            </a:pPr>
            <a:endParaRPr lang="es-CO" sz="800" dirty="0">
              <a:solidFill>
                <a:srgbClr val="00B050"/>
              </a:solidFill>
            </a:endParaRPr>
          </a:p>
          <a:p>
            <a:pPr marL="168275"/>
            <a:r>
              <a:rPr lang="es-CO" sz="1400" dirty="0" smtClean="0">
                <a:solidFill>
                  <a:srgbClr val="00B050"/>
                </a:solidFill>
              </a:rPr>
              <a:t>3  Amenazó en causar daño físico</a:t>
            </a:r>
            <a:r>
              <a:rPr lang="en-US" sz="1400" dirty="0" smtClean="0">
                <a:solidFill>
                  <a:srgbClr val="00B050"/>
                </a:solidFill>
              </a:rPr>
              <a:t>	</a:t>
            </a:r>
            <a:r>
              <a:rPr lang="es-CO" sz="1400" dirty="0" smtClean="0">
                <a:solidFill>
                  <a:srgbClr val="00B050"/>
                </a:solidFill>
              </a:rPr>
              <a:t>123</a:t>
            </a:r>
            <a:r>
              <a:rPr lang="en-US" sz="1400" dirty="0" smtClean="0">
                <a:solidFill>
                  <a:srgbClr val="00B050"/>
                </a:solidFill>
              </a:rPr>
              <a:t>	</a:t>
            </a:r>
            <a:endParaRPr lang="es-CO" sz="1400" dirty="0">
              <a:solidFill>
                <a:srgbClr val="00B050"/>
              </a:solidFill>
            </a:endParaRPr>
          </a:p>
        </p:txBody>
      </p:sp>
      <p:sp>
        <p:nvSpPr>
          <p:cNvPr id="9" name="Footer Placeholder 8"/>
          <p:cNvSpPr>
            <a:spLocks noGrp="1"/>
          </p:cNvSpPr>
          <p:nvPr>
            <p:ph type="ftr" sz="quarter" idx="11"/>
          </p:nvPr>
        </p:nvSpPr>
        <p:spPr>
          <a:xfrm>
            <a:off x="1902957" y="6394007"/>
            <a:ext cx="3086100" cy="365125"/>
          </a:xfrm>
        </p:spPr>
        <p:txBody>
          <a:bodyPr/>
          <a:lstStyle/>
          <a:p>
            <a:r>
              <a:rPr lang="es-CO" sz="1050" dirty="0" smtClean="0">
                <a:solidFill>
                  <a:schemeClr val="bg2"/>
                </a:solidFill>
              </a:rPr>
              <a:t>Datos sacados de MyData el 12/1/2016</a:t>
            </a:r>
            <a:endParaRPr lang="es-CO" sz="1050" dirty="0">
              <a:solidFill>
                <a:schemeClr val="bg2"/>
              </a:solidFill>
            </a:endParaRPr>
          </a:p>
        </p:txBody>
      </p:sp>
      <p:sp>
        <p:nvSpPr>
          <p:cNvPr id="10" name="TextBox 9"/>
          <p:cNvSpPr txBox="1"/>
          <p:nvPr/>
        </p:nvSpPr>
        <p:spPr>
          <a:xfrm>
            <a:off x="58254" y="6311593"/>
            <a:ext cx="2336030" cy="400110"/>
          </a:xfrm>
          <a:prstGeom prst="rect">
            <a:avLst/>
          </a:prstGeom>
          <a:noFill/>
        </p:spPr>
        <p:txBody>
          <a:bodyPr wrap="square" rtlCol="0">
            <a:normAutofit fontScale="77500" lnSpcReduction="20000"/>
          </a:bodyPr>
          <a:lstStyle/>
          <a:p>
            <a:r>
              <a:rPr lang="es-CO" sz="1000" dirty="0" smtClean="0">
                <a:solidFill>
                  <a:schemeClr val="bg1"/>
                </a:solidFill>
              </a:rPr>
              <a:t>Nota:  Solamente se enumeró el motivo más grave </a:t>
            </a:r>
            <a:r>
              <a:rPr lang="es-CO" dirty="0" smtClean="0"/>
              <a:t> </a:t>
            </a:r>
          </a:p>
          <a:p>
            <a:r>
              <a:rPr lang="es-CO" sz="1000" dirty="0" smtClean="0">
                <a:solidFill>
                  <a:schemeClr val="bg1"/>
                </a:solidFill>
              </a:rPr>
              <a:t>para la remisión disciplinaría </a:t>
            </a:r>
            <a:endParaRPr lang="es-CO" sz="1000" dirty="0">
              <a:solidFill>
                <a:schemeClr val="bg1"/>
              </a:solidFill>
            </a:endParaRPr>
          </a:p>
        </p:txBody>
      </p:sp>
      <p:sp>
        <p:nvSpPr>
          <p:cNvPr id="2" name="Rectangle 1"/>
          <p:cNvSpPr/>
          <p:nvPr/>
        </p:nvSpPr>
        <p:spPr>
          <a:xfrm>
            <a:off x="6870032" y="76459"/>
            <a:ext cx="227396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AUSD_logo copy.png"/>
          <p:cNvPicPr>
            <a:picLocks noChangeAspect="1"/>
          </p:cNvPicPr>
          <p:nvPr/>
        </p:nvPicPr>
        <p:blipFill>
          <a:blip r:embed="rId4" cstate="print"/>
          <a:stretch>
            <a:fillRect/>
          </a:stretch>
        </p:blipFill>
        <p:spPr>
          <a:xfrm>
            <a:off x="8127317" y="-64052"/>
            <a:ext cx="805014" cy="1019686"/>
          </a:xfrm>
          <a:prstGeom prst="rect">
            <a:avLst/>
          </a:prstGeom>
        </p:spPr>
      </p:pic>
      <p:sp>
        <p:nvSpPr>
          <p:cNvPr id="7" name="TextBox 6"/>
          <p:cNvSpPr txBox="1"/>
          <p:nvPr/>
        </p:nvSpPr>
        <p:spPr>
          <a:xfrm>
            <a:off x="-1492509" y="714741"/>
            <a:ext cx="5236143" cy="430887"/>
          </a:xfrm>
          <a:prstGeom prst="rect">
            <a:avLst/>
          </a:prstGeom>
          <a:noFill/>
        </p:spPr>
        <p:txBody>
          <a:bodyPr wrap="square" rtlCol="0">
            <a:spAutoFit/>
          </a:bodyPr>
          <a:lstStyle/>
          <a:p>
            <a:pPr algn="ctr"/>
            <a:r>
              <a:rPr lang="es-CO" sz="1100" dirty="0" smtClean="0">
                <a:solidFill>
                  <a:schemeClr val="accent1">
                    <a:lumMod val="50000"/>
                  </a:schemeClr>
                </a:solidFill>
              </a:rPr>
              <a:t>Remisiones Disciplinarias Según MyData </a:t>
            </a:r>
          </a:p>
          <a:p>
            <a:pPr algn="ctr"/>
            <a:r>
              <a:rPr lang="es-CO" sz="1100" dirty="0" smtClean="0">
                <a:solidFill>
                  <a:schemeClr val="accent1">
                    <a:lumMod val="50000"/>
                  </a:schemeClr>
                </a:solidFill>
              </a:rPr>
              <a:t>1º DE JULIO DE 2016 A 28/11/2016</a:t>
            </a:r>
            <a:endParaRPr lang="es-CO" sz="1100" dirty="0">
              <a:solidFill>
                <a:schemeClr val="accent1">
                  <a:lumMod val="50000"/>
                </a:schemeClr>
              </a:solidFill>
            </a:endParaRPr>
          </a:p>
        </p:txBody>
      </p:sp>
      <p:sp>
        <p:nvSpPr>
          <p:cNvPr id="20" name="Title 1"/>
          <p:cNvSpPr txBox="1">
            <a:spLocks/>
          </p:cNvSpPr>
          <p:nvPr/>
        </p:nvSpPr>
        <p:spPr>
          <a:xfrm>
            <a:off x="141111" y="-16623"/>
            <a:ext cx="9002889" cy="1248142"/>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defTabSz="914400" fontAlgn="auto">
              <a:spcAft>
                <a:spcPts val="0"/>
              </a:spcAft>
            </a:pPr>
            <a:r>
              <a:rPr lang="es-CO" sz="2400" b="1" dirty="0" smtClean="0">
                <a:solidFill>
                  <a:schemeClr val="bg2"/>
                </a:solidFill>
              </a:rPr>
              <a:t>Intervención de la Justicia Restaurativa </a:t>
            </a:r>
          </a:p>
          <a:p>
            <a:pPr algn="ctr" defTabSz="914400" fontAlgn="auto">
              <a:spcAft>
                <a:spcPts val="0"/>
              </a:spcAft>
            </a:pPr>
            <a:r>
              <a:rPr lang="es-CO" sz="2400" b="1" dirty="0" smtClean="0">
                <a:solidFill>
                  <a:schemeClr val="bg2"/>
                </a:solidFill>
              </a:rPr>
              <a:t>Por tipo de infracción</a:t>
            </a:r>
            <a:endParaRPr lang="es-CO" sz="2400" b="1" dirty="0">
              <a:solidFill>
                <a:schemeClr val="bg2"/>
              </a:solidFill>
            </a:endParaRPr>
          </a:p>
        </p:txBody>
      </p:sp>
      <p:sp>
        <p:nvSpPr>
          <p:cNvPr id="21" name="TextBox 20"/>
          <p:cNvSpPr txBox="1"/>
          <p:nvPr/>
        </p:nvSpPr>
        <p:spPr>
          <a:xfrm>
            <a:off x="8593052" y="6534828"/>
            <a:ext cx="425996" cy="230832"/>
          </a:xfrm>
          <a:prstGeom prst="rect">
            <a:avLst/>
          </a:prstGeom>
          <a:noFill/>
        </p:spPr>
        <p:txBody>
          <a:bodyPr wrap="square" rtlCol="0">
            <a:spAutoFit/>
          </a:bodyPr>
          <a:lstStyle/>
          <a:p>
            <a:pPr algn="r"/>
            <a:r>
              <a:rPr lang="es-CO" sz="900" dirty="0" smtClean="0">
                <a:solidFill>
                  <a:schemeClr val="bg1"/>
                </a:solidFill>
              </a:rPr>
              <a:t>12</a:t>
            </a:r>
            <a:endParaRPr lang="es-CO" sz="900" dirty="0">
              <a:solidFill>
                <a:schemeClr val="bg1"/>
              </a:solidFill>
            </a:endParaRPr>
          </a:p>
        </p:txBody>
      </p:sp>
    </p:spTree>
    <p:extLst>
      <p:ext uri="{BB962C8B-B14F-4D97-AF65-F5344CB8AC3E}">
        <p14:creationId xmlns:p14="http://schemas.microsoft.com/office/powerpoint/2010/main" val="3636739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14</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Resultados Previstos</a:t>
            </a:r>
            <a:endParaRPr lang="es-CO" sz="3000" b="1"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479" t="11509" r="31343" b="19399"/>
          <a:stretch/>
        </p:blipFill>
        <p:spPr bwMode="auto">
          <a:xfrm>
            <a:off x="5048250" y="1657350"/>
            <a:ext cx="3689686" cy="495300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7867494" y="5941490"/>
            <a:ext cx="1140237" cy="26388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7134225" y="5691027"/>
            <a:ext cx="590549" cy="10287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304800" y="5427094"/>
            <a:ext cx="4600729" cy="1326131"/>
          </a:xfrm>
          <a:prstGeom prst="rect">
            <a:avLst/>
          </a:prstGeom>
        </p:spPr>
      </p:pic>
      <p:pic>
        <p:nvPicPr>
          <p:cNvPr id="12" name="Picture 11"/>
          <p:cNvPicPr>
            <a:picLocks noChangeAspect="1"/>
          </p:cNvPicPr>
          <p:nvPr/>
        </p:nvPicPr>
        <p:blipFill>
          <a:blip r:embed="rId6"/>
          <a:stretch>
            <a:fillRect/>
          </a:stretch>
        </p:blipFill>
        <p:spPr>
          <a:xfrm>
            <a:off x="304801" y="4610100"/>
            <a:ext cx="4600730" cy="80962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005375">
            <a:off x="939357" y="1909837"/>
            <a:ext cx="3321130" cy="2268089"/>
          </a:xfrm>
          <a:prstGeom prst="rect">
            <a:avLst/>
          </a:prstGeom>
        </p:spPr>
      </p:pic>
      <p:sp>
        <p:nvSpPr>
          <p:cNvPr id="13" name="TextBox 12"/>
          <p:cNvSpPr txBox="1"/>
          <p:nvPr/>
        </p:nvSpPr>
        <p:spPr>
          <a:xfrm>
            <a:off x="8593052" y="6534828"/>
            <a:ext cx="425996" cy="230832"/>
          </a:xfrm>
          <a:prstGeom prst="rect">
            <a:avLst/>
          </a:prstGeom>
          <a:noFill/>
        </p:spPr>
        <p:txBody>
          <a:bodyPr wrap="square" rtlCol="0">
            <a:spAutoFit/>
          </a:bodyPr>
          <a:lstStyle/>
          <a:p>
            <a:pPr algn="r"/>
            <a:r>
              <a:rPr lang="es-CO" sz="900" dirty="0" smtClean="0"/>
              <a:t>13</a:t>
            </a:r>
            <a:endParaRPr lang="es-CO" sz="900" dirty="0"/>
          </a:p>
        </p:txBody>
      </p:sp>
    </p:spTree>
    <p:extLst>
      <p:ext uri="{BB962C8B-B14F-4D97-AF65-F5344CB8AC3E}">
        <p14:creationId xmlns:p14="http://schemas.microsoft.com/office/powerpoint/2010/main" val="3468077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4350" y="1837469"/>
            <a:ext cx="8883381" cy="4670945"/>
          </a:xfrm>
          <a:prstGeom prst="rect">
            <a:avLst/>
          </a:prstGeom>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15</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Consideraciones</a:t>
            </a:r>
            <a:endParaRPr lang="es-CO" sz="3000" b="1" dirty="0"/>
          </a:p>
        </p:txBody>
      </p:sp>
      <p:pic>
        <p:nvPicPr>
          <p:cNvPr id="3" name="Picture 2"/>
          <p:cNvPicPr>
            <a:picLocks noChangeAspect="1"/>
          </p:cNvPicPr>
          <p:nvPr/>
        </p:nvPicPr>
        <p:blipFill>
          <a:blip r:embed="rId5"/>
          <a:stretch>
            <a:fillRect/>
          </a:stretch>
        </p:blipFill>
        <p:spPr>
          <a:xfrm>
            <a:off x="7067631" y="1565544"/>
            <a:ext cx="1940100" cy="882460"/>
          </a:xfrm>
          <a:prstGeom prst="rect">
            <a:avLst/>
          </a:prstGeom>
        </p:spPr>
      </p:pic>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14</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16</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      Próximos pasos y cambios previstos </a:t>
            </a:r>
            <a:endParaRPr lang="es-CO" sz="3000" b="1" dirty="0"/>
          </a:p>
        </p:txBody>
      </p:sp>
      <p:graphicFrame>
        <p:nvGraphicFramePr>
          <p:cNvPr id="7" name="Table 6"/>
          <p:cNvGraphicFramePr>
            <a:graphicFrameLocks noGrp="1"/>
          </p:cNvGraphicFramePr>
          <p:nvPr>
            <p:extLst>
              <p:ext uri="{D42A27DB-BD31-4B8C-83A1-F6EECF244321}">
                <p14:modId xmlns:p14="http://schemas.microsoft.com/office/powerpoint/2010/main" val="2073914812"/>
              </p:ext>
            </p:extLst>
          </p:nvPr>
        </p:nvGraphicFramePr>
        <p:xfrm>
          <a:off x="328476" y="1640205"/>
          <a:ext cx="8679255" cy="525486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81857">
                  <a:extLst>
                    <a:ext uri="{9D8B030D-6E8A-4147-A177-3AD203B41FA5}">
                      <a16:colId xmlns:a16="http://schemas.microsoft.com/office/drawing/2014/main" val="20000"/>
                    </a:ext>
                  </a:extLst>
                </a:gridCol>
                <a:gridCol w="4797398">
                  <a:extLst>
                    <a:ext uri="{9D8B030D-6E8A-4147-A177-3AD203B41FA5}">
                      <a16:colId xmlns:a16="http://schemas.microsoft.com/office/drawing/2014/main" val="20001"/>
                    </a:ext>
                  </a:extLst>
                </a:gridCol>
              </a:tblGrid>
              <a:tr h="754509">
                <a:tc>
                  <a:txBody>
                    <a:bodyPr/>
                    <a:lstStyle/>
                    <a:p>
                      <a:pPr algn="ctr"/>
                      <a:endParaRPr lang="es-CO" sz="700" dirty="0" smtClean="0"/>
                    </a:p>
                    <a:p>
                      <a:pPr algn="ctr"/>
                      <a:r>
                        <a:rPr sz="1600" dirty="0"/>
                        <a:t>RECURSOS</a:t>
                      </a:r>
                    </a:p>
                    <a:p>
                      <a:pPr algn="ctr"/>
                      <a:r>
                        <a:rPr lang="en-US" sz="1600" dirty="0" smtClean="0">
                          <a:solidFill>
                            <a:srgbClr val="C00000"/>
                          </a:solidFill>
                        </a:rPr>
                        <a:t>CAPACITACIÓN Y APOYO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endParaRPr lang="es-CO" sz="800" dirty="0" smtClean="0"/>
                    </a:p>
                    <a:p>
                      <a:pPr algn="ctr"/>
                      <a:r>
                        <a:t>HERRAMIENTAS DEL SISTEMA</a:t>
                      </a:r>
                      <a:endParaRPr lang="es-CO" dirty="0" smtClean="0"/>
                    </a:p>
                    <a:p>
                      <a:pPr algn="ctr"/>
                      <a:r>
                        <a:rPr lang="en-US" dirty="0" smtClean="0">
                          <a:solidFill>
                            <a:srgbClr val="C00000"/>
                          </a:solidFill>
                        </a:rPr>
                        <a:t>HERRAMIENTAS PARA LA EVALUACIÓN</a:t>
                      </a:r>
                    </a:p>
                    <a:p>
                      <a:pPr algn="ctr"/>
                      <a:endParaRPr lang="es-CO" sz="8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370946">
                <a:tc>
                  <a:txBody>
                    <a:bodyPr/>
                    <a:lstStyle/>
                    <a:p>
                      <a:pPr marL="169863" indent="-169863">
                        <a:buFont typeface="Arial" panose="020B0604020202020204" pitchFamily="34" charset="0"/>
                        <a:buChar char="•"/>
                      </a:pPr>
                      <a:endParaRPr lang="es-CO" sz="700" b="0" baseline="0" dirty="0" smtClean="0"/>
                    </a:p>
                    <a:p>
                      <a:pPr marL="169863" indent="-169863">
                        <a:buFont typeface="Arial" panose="020B0604020202020204" pitchFamily="34" charset="0"/>
                        <a:buChar char="•"/>
                      </a:pPr>
                      <a:r>
                        <a:rPr lang="en-US" sz="1200" b="0" baseline="0" dirty="0" smtClean="0"/>
                        <a:t>Capacitación de la Política Fundamental de Disciplina</a:t>
                      </a:r>
                    </a:p>
                    <a:p>
                      <a:pPr marL="169863" indent="-169863">
                        <a:buFont typeface="Arial" panose="020B0604020202020204" pitchFamily="34" charset="0"/>
                        <a:buChar char="•"/>
                      </a:pPr>
                      <a:r>
                        <a:rPr lang="en-US" sz="1200" b="0" baseline="0" dirty="0" smtClean="0"/>
                        <a:t>Capacitación de la Justicia Restaurativa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smtClean="0"/>
                        <a:t>Capacitación por contratistas de </a:t>
                      </a:r>
                      <a:r>
                        <a:rPr lang="es-CO" sz="1200" b="0" i="1" baseline="0" dirty="0" smtClean="0"/>
                        <a:t>Creative Educational, INC.</a:t>
                      </a:r>
                    </a:p>
                    <a:p>
                      <a:pPr marL="169863" indent="-169863">
                        <a:buFont typeface="Arial" panose="020B0604020202020204" pitchFamily="34" charset="0"/>
                        <a:buChar char="•"/>
                      </a:pPr>
                      <a:r>
                        <a:rPr lang="en-US" sz="1200" b="0" baseline="0" dirty="0" smtClean="0"/>
                        <a:t>División de Funcionamiento Distrital </a:t>
                      </a:r>
                    </a:p>
                    <a:p>
                      <a:pPr marL="169863" indent="-169863">
                        <a:buFont typeface="Arial" panose="020B0604020202020204" pitchFamily="34" charset="0"/>
                        <a:buChar char="•"/>
                      </a:pPr>
                      <a:r>
                        <a:rPr lang="en-US" sz="1200" b="0" baseline="0" dirty="0" smtClean="0"/>
                        <a:t>Asesores de Justicia Restaurativa en los Distritos Locales</a:t>
                      </a:r>
                    </a:p>
                    <a:p>
                      <a:pPr marL="169863" indent="-169863">
                        <a:buFont typeface="Arial" panose="020B0604020202020204" pitchFamily="34" charset="0"/>
                        <a:buChar char="•"/>
                      </a:pPr>
                      <a:r>
                        <a:rPr lang="en-US" sz="1200" b="0" baseline="0" dirty="0" smtClean="0"/>
                        <a:t>Maestros guía para la Justicia Restaurativa</a:t>
                      </a:r>
                    </a:p>
                    <a:p>
                      <a:pPr marL="169863" indent="-169863">
                        <a:buFont typeface="Arial" panose="020B0604020202020204" pitchFamily="34" charset="0"/>
                        <a:buChar char="•"/>
                      </a:pPr>
                      <a:r>
                        <a:rPr lang="en-US" sz="1200" b="0" baseline="0" dirty="0" smtClean="0"/>
                        <a:t>Unidad de Expulsión y Apoyo para la Disciplina Estudiantil</a:t>
                      </a:r>
                    </a:p>
                    <a:p>
                      <a:pPr marL="0" indent="0">
                        <a:buFont typeface="Arial" panose="020B0604020202020204" pitchFamily="34" charset="0"/>
                        <a:buNone/>
                      </a:pPr>
                      <a:r>
                        <a:rPr lang="en-US" sz="1200" b="0" baseline="0" dirty="0" smtClean="0"/>
                        <a:t>     —Boletín de Política</a:t>
                      </a:r>
                    </a:p>
                    <a:p>
                      <a:pPr marL="0" indent="0">
                        <a:buFont typeface="Arial" panose="020B0604020202020204" pitchFamily="34" charset="0"/>
                        <a:buNone/>
                      </a:pPr>
                      <a:r>
                        <a:rPr lang="en-US" sz="1200" b="0" baseline="0" dirty="0" smtClean="0"/>
                        <a:t>     —Orientación y Apoyo</a:t>
                      </a:r>
                    </a:p>
                    <a:p>
                      <a:pPr marL="169863" indent="-169863">
                        <a:buFont typeface="Arial" panose="020B0604020202020204" pitchFamily="34" charset="0"/>
                        <a:buChar char="•"/>
                      </a:pPr>
                      <a:r>
                        <a:rPr lang="en-US" sz="1200" b="0" baseline="0" dirty="0" smtClean="0"/>
                        <a:t>División de Educación Especial</a:t>
                      </a:r>
                    </a:p>
                    <a:p>
                      <a:pPr marL="0" indent="0">
                        <a:buFont typeface="Arial" panose="020B0604020202020204" pitchFamily="34" charset="0"/>
                        <a:buNone/>
                      </a:pPr>
                      <a:r>
                        <a:rPr lang="en-US" sz="1200" b="0" baseline="0" dirty="0" smtClean="0"/>
                        <a:t>     —Análisis de Suspensiones por parte de Unidad de Apoyo Conductual</a:t>
                      </a:r>
                    </a:p>
                    <a:p>
                      <a:pPr marL="292100" indent="-292100">
                        <a:buFont typeface="Arial" panose="020B0604020202020204" pitchFamily="34" charset="0"/>
                        <a:buNone/>
                        <a:tabLst>
                          <a:tab pos="292100" algn="l"/>
                        </a:tabLst>
                      </a:pPr>
                      <a:r>
                        <a:rPr lang="en-US" sz="1200" b="0" baseline="0" dirty="0" smtClean="0"/>
                        <a:t>     —Estudiantes con discapacidades con más de 5 o más días de Pasos de Acción para la Suspensión</a:t>
                      </a:r>
                    </a:p>
                    <a:p>
                      <a:pPr marL="169863" indent="-169863">
                        <a:buFont typeface="Arial" panose="020B0604020202020204" pitchFamily="34" charset="0"/>
                        <a:buChar char="•"/>
                      </a:pPr>
                      <a:r>
                        <a:rPr lang="en-US" sz="1200" b="0" baseline="0" dirty="0" smtClean="0"/>
                        <a:t>Auditor Independiente, Contratistas de Educational Resources (ERC) </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smtClean="0"/>
                        <a:t>Preguntas de la Encuesta Sobre el Progreso Escolar y Sobre el Entorno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tc>
                  <a:txBody>
                    <a:bodyPr/>
                    <a:lstStyle/>
                    <a:p>
                      <a:pPr marL="169863" indent="-169863">
                        <a:buFont typeface="Arial" panose="020B0604020202020204" pitchFamily="34" charset="0"/>
                        <a:buChar char="•"/>
                      </a:pPr>
                      <a:endParaRPr lang="es-CO" sz="800" b="0" dirty="0" smtClean="0"/>
                    </a:p>
                    <a:p>
                      <a:pPr marL="169863" indent="-169863">
                        <a:buFont typeface="Arial" panose="020B0604020202020204" pitchFamily="34" charset="0"/>
                        <a:buChar char="•"/>
                      </a:pPr>
                      <a:r>
                        <a:rPr lang="en-US" sz="1400" b="0" dirty="0" smtClean="0"/>
                        <a:t>Repaso del Informe de Disciplina de MyData</a:t>
                      </a:r>
                    </a:p>
                    <a:p>
                      <a:pPr marL="0" indent="0">
                        <a:buFont typeface="Arial" panose="020B0604020202020204" pitchFamily="34" charset="0"/>
                        <a:buNone/>
                      </a:pPr>
                      <a:r>
                        <a:rPr lang="en-US" sz="1400" b="0" baseline="0" dirty="0" smtClean="0"/>
                        <a:t>      –Informe de errores de MiSiS</a:t>
                      </a:r>
                    </a:p>
                    <a:p>
                      <a:pPr marL="0" indent="0">
                        <a:buFont typeface="Arial" panose="020B0604020202020204" pitchFamily="34" charset="0"/>
                        <a:buNone/>
                      </a:pPr>
                      <a:r>
                        <a:rPr lang="en-US" sz="1400" b="0" baseline="0" dirty="0" smtClean="0"/>
                        <a:t>      – Repaso del Informe de Remisiones Disciplinarias</a:t>
                      </a:r>
                    </a:p>
                    <a:p>
                      <a:pPr marL="0" indent="0">
                        <a:buFont typeface="Arial" panose="020B0604020202020204" pitchFamily="34" charset="0"/>
                        <a:buNone/>
                      </a:pPr>
                      <a:r>
                        <a:rPr lang="en-US" sz="1400" b="0" baseline="0" dirty="0" smtClean="0"/>
                        <a:t>      – Repaso del Informe de Suspensiones </a:t>
                      </a:r>
                    </a:p>
                    <a:p>
                      <a:pPr marL="169863" indent="-169863">
                        <a:buFont typeface="Arial" panose="020B0604020202020204" pitchFamily="34" charset="0"/>
                        <a:buChar char="•"/>
                      </a:pPr>
                      <a:r>
                        <a:rPr lang="en-US" sz="1400" b="0" baseline="0" dirty="0" smtClean="0"/>
                        <a:t>Informe de Riesgos</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smtClean="0"/>
                        <a:t>Plan de Control Local para Rendir Cuentas y Asumir Responsabilidades (LCAP)— Parámetros y Objetivos</a:t>
                      </a:r>
                      <a:endParaRPr lang="es-CO" sz="1400" b="0" dirty="0" smtClean="0"/>
                    </a:p>
                    <a:p>
                      <a:pPr marL="169863" indent="-169863">
                        <a:buFont typeface="Arial" panose="020B0604020202020204" pitchFamily="34" charset="0"/>
                        <a:buChar char="•"/>
                      </a:pPr>
                      <a:r>
                        <a:rPr lang="en-US" sz="1400" b="0" baseline="0" dirty="0" smtClean="0"/>
                        <a:t>Indicador de progreso clave de la División de Funcionamiento Distrital</a:t>
                      </a:r>
                    </a:p>
                    <a:p>
                      <a:pPr marL="169863" indent="-169863">
                        <a:buFont typeface="Arial" panose="020B0604020202020204" pitchFamily="34" charset="0"/>
                        <a:buChar char="•"/>
                      </a:pPr>
                      <a:r>
                        <a:rPr lang="en-US" sz="1400" b="0" baseline="0" dirty="0" smtClean="0"/>
                        <a:t>Evaluación de la implementación de la Justicia Restaurativa</a:t>
                      </a:r>
                    </a:p>
                    <a:p>
                      <a:pPr marL="169863" indent="-169863">
                        <a:buFont typeface="Arial" panose="020B0604020202020204" pitchFamily="34" charset="0"/>
                        <a:buChar char="•"/>
                      </a:pPr>
                      <a:r>
                        <a:rPr lang="en-US" sz="1400" b="0" baseline="0" dirty="0" smtClean="0"/>
                        <a:t>Informe sobre la capacitación de Justicia Restaurativa mediante Learning Zone</a:t>
                      </a:r>
                    </a:p>
                    <a:p>
                      <a:pPr marL="169863" indent="-169863">
                        <a:buFont typeface="Arial" panose="020B0604020202020204" pitchFamily="34" charset="0"/>
                        <a:buChar char="•"/>
                      </a:pPr>
                      <a:r>
                        <a:rPr lang="en-US" sz="1400" b="0" baseline="0" dirty="0" smtClean="0"/>
                        <a:t>Sistema de la Política Fundamental de Disciplina</a:t>
                      </a:r>
                    </a:p>
                    <a:p>
                      <a:pPr marL="0" indent="0">
                        <a:buFont typeface="Arial" panose="020B0604020202020204" pitchFamily="34" charset="0"/>
                        <a:buNone/>
                      </a:pPr>
                      <a:r>
                        <a:rPr lang="en-US" sz="1400" b="0" baseline="0" dirty="0" smtClean="0"/>
                        <a:t>     –Rúbrica de Implementación (ROI, por sus siglas en inglés)</a:t>
                      </a:r>
                    </a:p>
                    <a:p>
                      <a:pPr marL="0" indent="0">
                        <a:buFont typeface="Arial" panose="020B0604020202020204" pitchFamily="34" charset="0"/>
                        <a:buNone/>
                      </a:pPr>
                      <a:r>
                        <a:rPr lang="en-US" sz="1400" b="0" baseline="0" dirty="0" smtClean="0"/>
                        <a:t>     –Sistema para quejas</a:t>
                      </a:r>
                    </a:p>
                    <a:p>
                      <a:pPr marL="169863" indent="-169863">
                        <a:buFont typeface="Arial" panose="020B0604020202020204" pitchFamily="34" charset="0"/>
                        <a:buChar char="•"/>
                      </a:pPr>
                      <a:r>
                        <a:rPr lang="en-US" sz="1400" b="0" baseline="0" dirty="0" smtClean="0"/>
                        <a:t>Auditor Independiente, Contratistas de Educational Resources (ERC)</a:t>
                      </a:r>
                    </a:p>
                    <a:p>
                      <a:pPr marL="169863" marR="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smtClean="0"/>
                        <a:t>Preguntas de la Encuesta Sobre el Progreso Escolar y Sobre el Entorno</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7FC"/>
                    </a:solidFill>
                  </a:tcPr>
                </a:tc>
                <a:extLst>
                  <a:ext uri="{0D108BD9-81ED-4DB2-BD59-A6C34878D82A}">
                    <a16:rowId xmlns:a16="http://schemas.microsoft.com/office/drawing/2014/main" val="10001"/>
                  </a:ext>
                </a:extLst>
              </a:tr>
            </a:tbl>
          </a:graphicData>
        </a:graphic>
      </p:graphicFrame>
      <p:sp>
        <p:nvSpPr>
          <p:cNvPr id="9" name="TextBox 8"/>
          <p:cNvSpPr txBox="1"/>
          <p:nvPr/>
        </p:nvSpPr>
        <p:spPr>
          <a:xfrm>
            <a:off x="8593052" y="6534828"/>
            <a:ext cx="425996" cy="230832"/>
          </a:xfrm>
          <a:prstGeom prst="rect">
            <a:avLst/>
          </a:prstGeom>
          <a:noFill/>
        </p:spPr>
        <p:txBody>
          <a:bodyPr wrap="square" rtlCol="0">
            <a:spAutoFit/>
          </a:bodyPr>
          <a:lstStyle/>
          <a:p>
            <a:pPr algn="r"/>
            <a:r>
              <a:rPr lang="es-CO" sz="900" dirty="0" smtClean="0"/>
              <a:t>15</a:t>
            </a:r>
            <a:endParaRPr lang="es-CO" sz="900" dirty="0"/>
          </a:p>
        </p:txBody>
      </p:sp>
    </p:spTree>
    <p:extLst>
      <p:ext uri="{BB962C8B-B14F-4D97-AF65-F5344CB8AC3E}">
        <p14:creationId xmlns:p14="http://schemas.microsoft.com/office/powerpoint/2010/main" val="400305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64" y="198954"/>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17</a:t>
            </a:fld>
            <a:endParaRPr lang="es-CO" altLang="en-US" sz="1200" dirty="0" smtClean="0">
              <a:solidFill>
                <a:srgbClr val="FFFFFF"/>
              </a:solidFill>
            </a:endParaRPr>
          </a:p>
        </p:txBody>
      </p:sp>
      <p:sp>
        <p:nvSpPr>
          <p:cNvPr id="7" name="Title 1"/>
          <p:cNvSpPr>
            <a:spLocks noGrp="1"/>
          </p:cNvSpPr>
          <p:nvPr>
            <p:ph type="title" idx="4294967295"/>
          </p:nvPr>
        </p:nvSpPr>
        <p:spPr>
          <a:xfrm>
            <a:off x="81347" y="2785973"/>
            <a:ext cx="9002889" cy="1248142"/>
          </a:xfrm>
        </p:spPr>
        <p:txBody>
          <a:bodyPr>
            <a:noAutofit/>
          </a:bodyPr>
          <a:lstStyle/>
          <a:p>
            <a:pPr algn="ctr"/>
            <a:r>
              <a:rPr lang="es-CO" sz="6600" b="1" dirty="0" smtClean="0"/>
              <a:t>¿Preguntas?</a:t>
            </a:r>
            <a:endParaRPr lang="es-CO" sz="6600" b="1"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2</a:t>
            </a:fld>
            <a:endParaRPr lang="es-CO" altLang="en-US" sz="1200" dirty="0" smtClean="0">
              <a:solidFill>
                <a:srgbClr val="FFFFFF"/>
              </a:solidFill>
            </a:endParaRPr>
          </a:p>
        </p:txBody>
      </p:sp>
      <p:sp>
        <p:nvSpPr>
          <p:cNvPr id="8" name="Title 1"/>
          <p:cNvSpPr>
            <a:spLocks noGrp="1"/>
          </p:cNvSpPr>
          <p:nvPr>
            <p:ph type="title" idx="4294967295"/>
          </p:nvPr>
        </p:nvSpPr>
        <p:spPr>
          <a:xfrm>
            <a:off x="45903" y="193621"/>
            <a:ext cx="7651229" cy="775933"/>
          </a:xfrm>
        </p:spPr>
        <p:txBody>
          <a:bodyPr>
            <a:noAutofit/>
          </a:bodyPr>
          <a:lstStyle/>
          <a:p>
            <a:r>
              <a:rPr lang="es-CO" sz="2400" b="1" dirty="0" smtClean="0"/>
              <a:t>Política Fundamental de Disciplina—Justicia Restaurativa </a:t>
            </a:r>
            <a:endParaRPr lang="es-CO" sz="2400" b="1" dirty="0"/>
          </a:p>
        </p:txBody>
      </p:sp>
      <p:sp>
        <p:nvSpPr>
          <p:cNvPr id="2" name="TextBox 1"/>
          <p:cNvSpPr txBox="1"/>
          <p:nvPr/>
        </p:nvSpPr>
        <p:spPr>
          <a:xfrm>
            <a:off x="1617085" y="831087"/>
            <a:ext cx="5083385" cy="369332"/>
          </a:xfrm>
          <a:prstGeom prst="rect">
            <a:avLst/>
          </a:prstGeom>
          <a:noFill/>
        </p:spPr>
        <p:txBody>
          <a:bodyPr wrap="square" rtlCol="0">
            <a:spAutoFit/>
          </a:bodyPr>
          <a:lstStyle/>
          <a:p>
            <a:r>
              <a:rPr lang="es-CO" smtClean="0"/>
              <a:t>                                   Antecedentes y Esfuerzos </a:t>
            </a:r>
            <a:endParaRPr lang="es-CO" dirty="0"/>
          </a:p>
        </p:txBody>
      </p:sp>
      <p:sp>
        <p:nvSpPr>
          <p:cNvPr id="7" name="Freeform 6"/>
          <p:cNvSpPr/>
          <p:nvPr/>
        </p:nvSpPr>
        <p:spPr>
          <a:xfrm>
            <a:off x="374560" y="3904524"/>
            <a:ext cx="8449779" cy="729934"/>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12" name="Freeform 11"/>
          <p:cNvSpPr/>
          <p:nvPr/>
        </p:nvSpPr>
        <p:spPr>
          <a:xfrm>
            <a:off x="380656" y="1579428"/>
            <a:ext cx="8449779" cy="665049"/>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1087438" lvl="1" indent="-173038" defTabSz="933450">
              <a:lnSpc>
                <a:spcPct val="90000"/>
              </a:lnSpc>
              <a:spcAft>
                <a:spcPct val="15000"/>
              </a:spcAft>
              <a:buChar char="••"/>
            </a:pPr>
            <a:r>
              <a:rPr lang="es-CO" sz="900" dirty="0">
                <a:solidFill>
                  <a:schemeClr val="accent1">
                    <a:lumMod val="75000"/>
                  </a:schemeClr>
                </a:solidFill>
                <a:latin typeface="Calibri" panose="020F0502020204030204" pitchFamily="34" charset="0"/>
              </a:rPr>
              <a:t>El Distrito adoptó la Política Fundamental para la Disciplina en marzo de 2007.  La política provee orientación integral para la disciplina estudiantil.</a:t>
            </a:r>
            <a:endParaRPr lang="es-CO" sz="900" kern="1200" dirty="0">
              <a:solidFill>
                <a:schemeClr val="accent1">
                  <a:lumMod val="75000"/>
                </a:schemeClr>
              </a:solidFill>
              <a:latin typeface="Calibri" panose="020F0502020204030204" pitchFamily="34" charset="0"/>
            </a:endParaRPr>
          </a:p>
        </p:txBody>
      </p:sp>
      <p:sp>
        <p:nvSpPr>
          <p:cNvPr id="14" name="Round Same Side Corner Rectangle 13"/>
          <p:cNvSpPr/>
          <p:nvPr/>
        </p:nvSpPr>
        <p:spPr>
          <a:xfrm rot="5400000">
            <a:off x="4207033" y="922509"/>
            <a:ext cx="784830"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14"/>
          <p:cNvSpPr/>
          <p:nvPr/>
        </p:nvSpPr>
        <p:spPr>
          <a:xfrm rot="5400000">
            <a:off x="4266925" y="1784419"/>
            <a:ext cx="665049" cy="8449779"/>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66141" y="5676784"/>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17" name="Freeform 16"/>
          <p:cNvSpPr/>
          <p:nvPr/>
        </p:nvSpPr>
        <p:spPr>
          <a:xfrm>
            <a:off x="366141" y="4751263"/>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18" name="Freeform 17"/>
          <p:cNvSpPr/>
          <p:nvPr/>
        </p:nvSpPr>
        <p:spPr>
          <a:xfrm>
            <a:off x="366141" y="3914048"/>
            <a:ext cx="943866" cy="1023153"/>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7" rIns="13969" bIns="418846" numCol="1" spcCol="1270" anchor="ctr" anchorCtr="0">
            <a:noAutofit/>
          </a:bodyPr>
          <a:lstStyle/>
          <a:p>
            <a:pPr lvl="0" algn="ctr" defTabSz="977900">
              <a:lnSpc>
                <a:spcPct val="90000"/>
              </a:lnSpc>
              <a:spcBef>
                <a:spcPct val="0"/>
              </a:spcBef>
              <a:spcAft>
                <a:spcPct val="35000"/>
              </a:spcAft>
            </a:pPr>
            <a:endParaRPr lang="en-US" sz="1050" kern="1200" dirty="0"/>
          </a:p>
        </p:txBody>
      </p:sp>
      <p:sp>
        <p:nvSpPr>
          <p:cNvPr id="21" name="TextBox 20"/>
          <p:cNvSpPr txBox="1"/>
          <p:nvPr/>
        </p:nvSpPr>
        <p:spPr>
          <a:xfrm>
            <a:off x="341032" y="4305065"/>
            <a:ext cx="1199854" cy="307777"/>
          </a:xfrm>
          <a:prstGeom prst="rect">
            <a:avLst/>
          </a:prstGeom>
          <a:noFill/>
        </p:spPr>
        <p:txBody>
          <a:bodyPr wrap="square" rtlCol="0">
            <a:spAutoFit/>
          </a:bodyPr>
          <a:lstStyle/>
          <a:p>
            <a:r>
              <a:rPr lang="es-CO" sz="1400" b="1" dirty="0" smtClean="0">
                <a:solidFill>
                  <a:schemeClr val="accent1">
                    <a:lumMod val="50000"/>
                  </a:schemeClr>
                </a:solidFill>
              </a:rPr>
              <a:t>2014 -2016</a:t>
            </a:r>
            <a:endParaRPr lang="es-CO" sz="1400" b="1" dirty="0">
              <a:solidFill>
                <a:schemeClr val="accent1">
                  <a:lumMod val="50000"/>
                </a:schemeClr>
              </a:solidFill>
            </a:endParaRPr>
          </a:p>
        </p:txBody>
      </p:sp>
      <p:sp>
        <p:nvSpPr>
          <p:cNvPr id="22" name="TextBox 21"/>
          <p:cNvSpPr txBox="1"/>
          <p:nvPr/>
        </p:nvSpPr>
        <p:spPr>
          <a:xfrm>
            <a:off x="317205" y="5124815"/>
            <a:ext cx="1031538" cy="307777"/>
          </a:xfrm>
          <a:prstGeom prst="rect">
            <a:avLst/>
          </a:prstGeom>
          <a:noFill/>
        </p:spPr>
        <p:txBody>
          <a:bodyPr wrap="square" rtlCol="0">
            <a:spAutoFit/>
          </a:bodyPr>
          <a:lstStyle/>
          <a:p>
            <a:r>
              <a:rPr lang="es-CO" sz="1400" b="1" dirty="0" smtClean="0">
                <a:solidFill>
                  <a:schemeClr val="accent1">
                    <a:lumMod val="50000"/>
                  </a:schemeClr>
                </a:solidFill>
              </a:rPr>
              <a:t>2016 -2017</a:t>
            </a:r>
            <a:endParaRPr lang="es-CO" sz="1400" b="1" dirty="0">
              <a:solidFill>
                <a:schemeClr val="accent1">
                  <a:lumMod val="50000"/>
                </a:schemeClr>
              </a:solidFill>
            </a:endParaRPr>
          </a:p>
        </p:txBody>
      </p:sp>
      <p:sp>
        <p:nvSpPr>
          <p:cNvPr id="23" name="TextBox 22"/>
          <p:cNvSpPr txBox="1"/>
          <p:nvPr/>
        </p:nvSpPr>
        <p:spPr>
          <a:xfrm>
            <a:off x="332273" y="6056002"/>
            <a:ext cx="1103838" cy="307777"/>
          </a:xfrm>
          <a:prstGeom prst="rect">
            <a:avLst/>
          </a:prstGeom>
          <a:noFill/>
        </p:spPr>
        <p:txBody>
          <a:bodyPr wrap="square" rtlCol="0">
            <a:normAutofit fontScale="92500"/>
          </a:bodyPr>
          <a:lstStyle/>
          <a:p>
            <a:r>
              <a:rPr lang="es-CO" sz="1400" b="1" dirty="0" smtClean="0">
                <a:solidFill>
                  <a:schemeClr val="accent1">
                    <a:lumMod val="50000"/>
                  </a:schemeClr>
                </a:solidFill>
              </a:rPr>
              <a:t>hasta el 2020</a:t>
            </a:r>
            <a:endParaRPr lang="es-CO" sz="1400" b="1" dirty="0">
              <a:solidFill>
                <a:schemeClr val="accent1">
                  <a:lumMod val="50000"/>
                </a:schemeClr>
              </a:solidFill>
            </a:endParaRPr>
          </a:p>
        </p:txBody>
      </p:sp>
      <p:sp>
        <p:nvSpPr>
          <p:cNvPr id="26" name="Freeform 25"/>
          <p:cNvSpPr/>
          <p:nvPr/>
        </p:nvSpPr>
        <p:spPr>
          <a:xfrm>
            <a:off x="366141" y="1633716"/>
            <a:ext cx="943866" cy="1023154"/>
          </a:xfrm>
          <a:custGeom>
            <a:avLst/>
            <a:gdLst>
              <a:gd name="connsiteX0" fmla="*/ 0 w 1156791"/>
              <a:gd name="connsiteY0" fmla="*/ 0 h 809753"/>
              <a:gd name="connsiteX1" fmla="*/ 751915 w 1156791"/>
              <a:gd name="connsiteY1" fmla="*/ 0 h 809753"/>
              <a:gd name="connsiteX2" fmla="*/ 1156791 w 1156791"/>
              <a:gd name="connsiteY2" fmla="*/ 404877 h 809753"/>
              <a:gd name="connsiteX3" fmla="*/ 751915 w 1156791"/>
              <a:gd name="connsiteY3" fmla="*/ 809753 h 809753"/>
              <a:gd name="connsiteX4" fmla="*/ 0 w 1156791"/>
              <a:gd name="connsiteY4" fmla="*/ 809753 h 809753"/>
              <a:gd name="connsiteX5" fmla="*/ 404877 w 1156791"/>
              <a:gd name="connsiteY5" fmla="*/ 404877 h 809753"/>
              <a:gd name="connsiteX6" fmla="*/ 0 w 1156791"/>
              <a:gd name="connsiteY6" fmla="*/ 0 h 80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791" h="809753">
                <a:moveTo>
                  <a:pt x="1156790" y="0"/>
                </a:moveTo>
                <a:lnTo>
                  <a:pt x="1156790" y="526340"/>
                </a:lnTo>
                <a:lnTo>
                  <a:pt x="578395" y="809753"/>
                </a:lnTo>
                <a:lnTo>
                  <a:pt x="1" y="526340"/>
                </a:lnTo>
                <a:lnTo>
                  <a:pt x="1" y="0"/>
                </a:lnTo>
                <a:lnTo>
                  <a:pt x="578395" y="283414"/>
                </a:lnTo>
                <a:lnTo>
                  <a:pt x="1156790" y="0"/>
                </a:lnTo>
                <a:close/>
              </a:path>
            </a:pathLst>
          </a:custGeom>
          <a:solidFill>
            <a:schemeClr val="accent1">
              <a:lumMod val="60000"/>
              <a:lumOff val="40000"/>
            </a:schemeClr>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971" tIns="418848" rIns="13969" bIns="418846" numCol="1" spcCol="1270" anchor="ctr" anchorCtr="0">
            <a:noAutofit/>
          </a:bodyPr>
          <a:lstStyle/>
          <a:p>
            <a:pPr lvl="0" algn="ctr" defTabSz="977900">
              <a:lnSpc>
                <a:spcPct val="90000"/>
              </a:lnSpc>
              <a:spcBef>
                <a:spcPct val="0"/>
              </a:spcBef>
              <a:spcAft>
                <a:spcPct val="35000"/>
              </a:spcAft>
            </a:pPr>
            <a:endParaRPr lang="en-US" sz="2200" kern="1200" dirty="0"/>
          </a:p>
        </p:txBody>
      </p:sp>
      <p:sp>
        <p:nvSpPr>
          <p:cNvPr id="27" name="TextBox 26"/>
          <p:cNvSpPr txBox="1"/>
          <p:nvPr/>
        </p:nvSpPr>
        <p:spPr>
          <a:xfrm>
            <a:off x="340156" y="1990045"/>
            <a:ext cx="1181348" cy="307777"/>
          </a:xfrm>
          <a:prstGeom prst="rect">
            <a:avLst/>
          </a:prstGeom>
          <a:noFill/>
        </p:spPr>
        <p:txBody>
          <a:bodyPr wrap="square" rtlCol="0">
            <a:spAutoFit/>
          </a:bodyPr>
          <a:lstStyle/>
          <a:p>
            <a:r>
              <a:rPr lang="es-CO" sz="1400" b="1" dirty="0" smtClean="0">
                <a:solidFill>
                  <a:schemeClr val="accent1">
                    <a:lumMod val="50000"/>
                  </a:schemeClr>
                </a:solidFill>
              </a:rPr>
              <a:t>2007 - 2014</a:t>
            </a:r>
            <a:endParaRPr lang="es-CO" sz="1400" b="1" dirty="0">
              <a:solidFill>
                <a:schemeClr val="accent1">
                  <a:lumMod val="50000"/>
                </a:schemeClr>
              </a:solidFill>
            </a:endParaRPr>
          </a:p>
        </p:txBody>
      </p:sp>
      <p:sp>
        <p:nvSpPr>
          <p:cNvPr id="28" name="Rectangle 27"/>
          <p:cNvSpPr/>
          <p:nvPr/>
        </p:nvSpPr>
        <p:spPr>
          <a:xfrm>
            <a:off x="1353137" y="1988829"/>
            <a:ext cx="7159752" cy="507831"/>
          </a:xfrm>
          <a:prstGeom prst="rect">
            <a:avLst/>
          </a:prstGeom>
        </p:spPr>
        <p:txBody>
          <a:bodyPr wrap="square">
            <a:normAutofit/>
          </a:bodyPr>
          <a:lstStyle/>
          <a:p>
            <a:pPr marL="173038" indent="-173038">
              <a:buFont typeface="Arial" panose="020B0604020202020204" pitchFamily="34" charset="0"/>
              <a:buChar char="•"/>
            </a:pPr>
            <a:r>
              <a:rPr lang="es-CO" sz="900" dirty="0">
                <a:solidFill>
                  <a:schemeClr val="accent1">
                    <a:lumMod val="75000"/>
                  </a:schemeClr>
                </a:solidFill>
              </a:rPr>
              <a:t>En el otoño de 2011, el Distrito entró en un contrato de resolución con la Oficina de Derechos Civiles (OCR, por sus siglas en inglés) con el fin de abordar preocupaciones acerca de los índices desproporcionados de suspensiones. </a:t>
            </a:r>
            <a:endParaRPr lang="es-CO" sz="900" dirty="0" smtClean="0">
              <a:solidFill>
                <a:schemeClr val="accent1">
                  <a:lumMod val="75000"/>
                </a:schemeClr>
              </a:solidFill>
              <a:ea typeface="Gulim" pitchFamily="34" charset="-127"/>
            </a:endParaRPr>
          </a:p>
          <a:p>
            <a:pPr marL="173038" indent="-173038">
              <a:buFont typeface="Arial" panose="020B0604020202020204" pitchFamily="34"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29" name="Rectangle 28"/>
          <p:cNvSpPr/>
          <p:nvPr/>
        </p:nvSpPr>
        <p:spPr>
          <a:xfrm>
            <a:off x="1346583" y="2449172"/>
            <a:ext cx="7222232" cy="646331"/>
          </a:xfrm>
          <a:prstGeom prst="rect">
            <a:avLst/>
          </a:prstGeom>
        </p:spPr>
        <p:txBody>
          <a:bodyPr wrap="square">
            <a:normAutofit fontScale="92500" lnSpcReduction="10000"/>
          </a:bodyPr>
          <a:lstStyle/>
          <a:p>
            <a:pPr marL="173038" indent="-173038">
              <a:buFont typeface="Arial" panose="020B0604020202020204" pitchFamily="34" charset="0"/>
              <a:buChar char="•"/>
            </a:pPr>
            <a:r>
              <a:rPr lang="es-CO" sz="900" dirty="0">
                <a:solidFill>
                  <a:schemeClr val="accent1">
                    <a:lumMod val="75000"/>
                  </a:schemeClr>
                </a:solidFill>
              </a:rPr>
              <a:t>El 14 de mayo de 2014, la Junta de Educación de LAUSD adoptó por medio de un voto mayoritario la Resolución de la Junta de Educación de 2013 para la Política de Disciplina Escolar y la Declaración de Derechos para el Entorno Escolar.</a:t>
            </a:r>
          </a:p>
          <a:p>
            <a:pPr marL="173038" indent="-173038">
              <a:buFont typeface="Arial" panose="020B0604020202020204" pitchFamily="34" charset="0"/>
              <a:buChar char="•"/>
            </a:pPr>
            <a:r>
              <a:rPr lang="es-CO" sz="900" dirty="0" smtClean="0">
                <a:solidFill>
                  <a:schemeClr val="accent1">
                    <a:lumMod val="75000"/>
                  </a:schemeClr>
                </a:solidFill>
              </a:rPr>
              <a:t>La Oficina de Funcionamiento Escolar, en colaboración con varias divisiones se enfocaron en proyectos grandes para cumplir con los requisitos de la Resoluciones de la Junta de Educación.</a:t>
            </a:r>
          </a:p>
          <a:p>
            <a:pPr marL="173038" indent="-173038">
              <a:buFont typeface="Arial" panose="020B0604020202020204" pitchFamily="34"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30" name="Rectangle 29"/>
          <p:cNvSpPr/>
          <p:nvPr/>
        </p:nvSpPr>
        <p:spPr>
          <a:xfrm>
            <a:off x="1382651" y="3858804"/>
            <a:ext cx="7423399" cy="784830"/>
          </a:xfrm>
          <a:prstGeom prst="rect">
            <a:avLst/>
          </a:prstGeom>
        </p:spPr>
        <p:txBody>
          <a:bodyPr wrap="square">
            <a:normAutofit fontScale="92500"/>
          </a:bodyPr>
          <a:lstStyle/>
          <a:p>
            <a:pPr marL="173038" lvl="0" indent="-173038">
              <a:buFont typeface="Arial" panose="020B0604020202020204" pitchFamily="34" charset="0"/>
              <a:buChar char="•"/>
            </a:pPr>
            <a:r>
              <a:rPr lang="es-CO" sz="900" dirty="0" smtClean="0">
                <a:solidFill>
                  <a:schemeClr val="accent1">
                    <a:lumMod val="75000"/>
                  </a:schemeClr>
                </a:solidFill>
              </a:rPr>
              <a:t>Revisión y emisión del boletín de política</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Se contrataron 5 asesores de Justicia Restaurativa y 45 Maestros Asesores de Justicia Restaurativa </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Se proporcionaron informes de datos por Internet de la disciplina estudiantil publicados mensualmente en el sitio de Internet del Distrito datos y monitoreo de datos</a:t>
            </a:r>
            <a:endParaRPr lang="es-CO" sz="900" dirty="0">
              <a:solidFill>
                <a:schemeClr val="accent1">
                  <a:lumMod val="75000"/>
                </a:schemeClr>
              </a:solidFill>
              <a:cs typeface="Arial" pitchFamily="34" charset="0"/>
            </a:endParaRPr>
          </a:p>
          <a:p>
            <a:pPr marL="173038" lvl="0" indent="-173038">
              <a:buFont typeface="Arial" panose="020B0604020202020204" pitchFamily="34" charset="0"/>
              <a:buChar char="•"/>
            </a:pPr>
            <a:r>
              <a:rPr lang="es-CO" sz="900" dirty="0" smtClean="0">
                <a:solidFill>
                  <a:schemeClr val="accent1">
                    <a:lumMod val="75000"/>
                  </a:schemeClr>
                </a:solidFill>
              </a:rPr>
              <a:t>Capacitaciones nivel 1 sobre Justicia Restaurativa para la cohorte 1 (149 escuelas)</a:t>
            </a:r>
          </a:p>
          <a:p>
            <a:pPr marL="173038" lvl="0" indent="-173038">
              <a:buFont typeface="Arial" panose="020B0604020202020204" pitchFamily="34" charset="0"/>
              <a:buChar char="•"/>
            </a:pPr>
            <a:r>
              <a:rPr lang="es-CO" sz="900" dirty="0" smtClean="0">
                <a:solidFill>
                  <a:schemeClr val="accent1">
                    <a:lumMod val="75000"/>
                  </a:schemeClr>
                </a:solidFill>
              </a:rPr>
              <a:t>Datos limitados debido a la implementación de MiSiS</a:t>
            </a:r>
            <a:endParaRPr lang="es-CO" sz="900" dirty="0">
              <a:solidFill>
                <a:schemeClr val="accent1">
                  <a:lumMod val="75000"/>
                </a:schemeClr>
              </a:solidFill>
              <a:cs typeface="Arial" pitchFamily="34" charset="0"/>
            </a:endParaRPr>
          </a:p>
        </p:txBody>
      </p:sp>
      <p:sp>
        <p:nvSpPr>
          <p:cNvPr id="31" name="Rectangle 30"/>
          <p:cNvSpPr/>
          <p:nvPr/>
        </p:nvSpPr>
        <p:spPr>
          <a:xfrm>
            <a:off x="1398188" y="5695070"/>
            <a:ext cx="7432247" cy="507831"/>
          </a:xfrm>
          <a:prstGeom prst="rect">
            <a:avLst/>
          </a:prstGeom>
        </p:spPr>
        <p:txBody>
          <a:bodyPr wrap="square">
            <a:normAutofit fontScale="92500"/>
          </a:bodyPr>
          <a:lstStyle/>
          <a:p>
            <a:pPr marL="173038" indent="-173038">
              <a:buFont typeface="Arial" charset="0"/>
              <a:buChar char="•"/>
            </a:pPr>
            <a:r>
              <a:rPr lang="es-CO" sz="900" dirty="0">
                <a:solidFill>
                  <a:schemeClr val="accent1">
                    <a:lumMod val="75000"/>
                  </a:schemeClr>
                </a:solidFill>
              </a:rPr>
              <a:t>Continuar con la implementación de SWPBIS y la Justicia Restaurativa</a:t>
            </a:r>
          </a:p>
          <a:p>
            <a:pPr marL="173038" indent="-173038">
              <a:buFont typeface="Arial" charset="0"/>
              <a:buChar char="•"/>
            </a:pPr>
            <a:r>
              <a:rPr lang="es-CO" sz="900" dirty="0" smtClean="0">
                <a:solidFill>
                  <a:schemeClr val="accent1">
                    <a:lumMod val="75000"/>
                  </a:schemeClr>
                </a:solidFill>
              </a:rPr>
              <a:t>Continuar trabajando con la comunidad, negocios y socios filantrópicos para que las escuelas tengan acceso a ser escuelas comunitarias con todo servicio.</a:t>
            </a:r>
          </a:p>
          <a:p>
            <a:pPr marL="173038" indent="-173038">
              <a:buFont typeface="Arial" charset="0"/>
              <a:buChar char="•"/>
            </a:pPr>
            <a:r>
              <a:rPr lang="es-CO" sz="900" dirty="0" smtClean="0">
                <a:solidFill>
                  <a:schemeClr val="accent1">
                    <a:lumMod val="75000"/>
                  </a:schemeClr>
                </a:solidFill>
              </a:rPr>
              <a:t>Supervisión y análisis continua de datos</a:t>
            </a:r>
            <a:endParaRPr lang="es-CO" sz="900" dirty="0">
              <a:solidFill>
                <a:schemeClr val="accent1">
                  <a:lumMod val="75000"/>
                </a:schemeClr>
              </a:solidFill>
            </a:endParaRPr>
          </a:p>
        </p:txBody>
      </p:sp>
      <p:sp>
        <p:nvSpPr>
          <p:cNvPr id="32" name="Rectangle 31"/>
          <p:cNvSpPr/>
          <p:nvPr/>
        </p:nvSpPr>
        <p:spPr>
          <a:xfrm>
            <a:off x="1387524" y="4735933"/>
            <a:ext cx="7362141" cy="784830"/>
          </a:xfrm>
          <a:prstGeom prst="rect">
            <a:avLst/>
          </a:prstGeom>
        </p:spPr>
        <p:txBody>
          <a:bodyPr wrap="square">
            <a:normAutofit fontScale="92500" lnSpcReduction="10000"/>
          </a:bodyPr>
          <a:lstStyle/>
          <a:p>
            <a:pPr marL="173038" indent="-173038">
              <a:buFont typeface="Arial" charset="0"/>
              <a:buChar char="•"/>
            </a:pPr>
            <a:r>
              <a:rPr lang="es-CO" sz="900" dirty="0" smtClean="0">
                <a:solidFill>
                  <a:schemeClr val="accent1">
                    <a:lumMod val="75000"/>
                  </a:schemeClr>
                </a:solidFill>
              </a:rPr>
              <a:t>Se contrataron 20 asesores adicionales de Justicia Restaurativa</a:t>
            </a:r>
            <a:endParaRPr lang="es-CO" sz="900" dirty="0">
              <a:solidFill>
                <a:schemeClr val="accent1">
                  <a:lumMod val="75000"/>
                </a:schemeClr>
              </a:solidFill>
            </a:endParaRPr>
          </a:p>
          <a:p>
            <a:pPr marL="173038" indent="-173038">
              <a:buFont typeface="Arial" charset="0"/>
              <a:buChar char="•"/>
            </a:pPr>
            <a:r>
              <a:rPr lang="es-CO" sz="900" dirty="0" smtClean="0">
                <a:solidFill>
                  <a:schemeClr val="accent1">
                    <a:lumMod val="75000"/>
                  </a:schemeClr>
                </a:solidFill>
              </a:rPr>
              <a:t>Completar el nivel II/III de capacitación sobre Justicia restaurativa para escuelas en la cohorte 2</a:t>
            </a:r>
          </a:p>
          <a:p>
            <a:pPr marL="173038" indent="-173038">
              <a:buFont typeface="Arial" charset="0"/>
              <a:buChar char="•"/>
            </a:pPr>
            <a:r>
              <a:rPr lang="es-CO" sz="900" dirty="0" smtClean="0">
                <a:solidFill>
                  <a:schemeClr val="accent1">
                    <a:lumMod val="75000"/>
                  </a:schemeClr>
                </a:solidFill>
              </a:rPr>
              <a:t>Se inicio el nivel II/III de capacitación sobre Justicia restaurativa para escuelas en la cohorte 3 </a:t>
            </a:r>
          </a:p>
          <a:p>
            <a:pPr marL="173038" indent="-173038">
              <a:buFont typeface="Arial" charset="0"/>
              <a:buChar char="•"/>
            </a:pPr>
            <a:r>
              <a:rPr lang="es-CO" sz="900" dirty="0" smtClean="0">
                <a:solidFill>
                  <a:schemeClr val="accent1">
                    <a:lumMod val="75000"/>
                  </a:schemeClr>
                </a:solidFill>
              </a:rPr>
              <a:t>Monitoreo continuo de los datos</a:t>
            </a:r>
            <a:r>
              <a:rPr lang="es-CO" dirty="0" smtClean="0"/>
              <a:t> </a:t>
            </a:r>
            <a:r>
              <a:rPr lang="es-CO" sz="900" dirty="0" smtClean="0">
                <a:solidFill>
                  <a:schemeClr val="accent1">
                    <a:lumMod val="75000"/>
                  </a:schemeClr>
                </a:solidFill>
              </a:rPr>
              <a:t>y análisis desde el segundo semestre</a:t>
            </a:r>
            <a:r>
              <a:rPr lang="es-CO" dirty="0" smtClean="0"/>
              <a:t> </a:t>
            </a:r>
          </a:p>
          <a:p>
            <a:pPr marL="173038" indent="-173038">
              <a:buFont typeface="Arial" charset="0"/>
              <a:buChar char="•"/>
            </a:pPr>
            <a:r>
              <a:rPr lang="es-CO" sz="900" dirty="0" smtClean="0">
                <a:solidFill>
                  <a:schemeClr val="accent1">
                    <a:lumMod val="75000"/>
                  </a:schemeClr>
                </a:solidFill>
              </a:rPr>
              <a:t>Continuar con el trabajo con el grupo de trabajo SWPBIS, las escuelas charters, la comunidad y socios de negocios y filantrópicos </a:t>
            </a:r>
            <a:endParaRPr lang="es-CO" sz="900" dirty="0">
              <a:solidFill>
                <a:schemeClr val="accent1">
                  <a:lumMod val="75000"/>
                </a:schemeClr>
              </a:solidFill>
            </a:endParaRPr>
          </a:p>
        </p:txBody>
      </p:sp>
      <p:sp>
        <p:nvSpPr>
          <p:cNvPr id="34" name="Rectangle 33"/>
          <p:cNvSpPr/>
          <p:nvPr/>
        </p:nvSpPr>
        <p:spPr>
          <a:xfrm>
            <a:off x="1336933" y="3038920"/>
            <a:ext cx="7423399" cy="507831"/>
          </a:xfrm>
          <a:prstGeom prst="rect">
            <a:avLst/>
          </a:prstGeom>
        </p:spPr>
        <p:txBody>
          <a:bodyPr wrap="square">
            <a:spAutoFit/>
          </a:bodyPr>
          <a:lstStyle/>
          <a:p>
            <a:pPr marL="173038" lvl="0" indent="-173038">
              <a:buFont typeface="Arial" panose="020B0604020202020204" pitchFamily="34" charset="0"/>
              <a:buChar char="•"/>
            </a:pPr>
            <a:r>
              <a:rPr lang="es-CO" sz="900" dirty="0" smtClean="0">
                <a:solidFill>
                  <a:schemeClr val="accent1">
                    <a:lumMod val="75000"/>
                  </a:schemeClr>
                </a:solidFill>
              </a:rPr>
              <a:t>Rúbrica de Implementación</a:t>
            </a:r>
          </a:p>
          <a:p>
            <a:pPr marL="173038" lvl="0" indent="-173038">
              <a:buFont typeface="Arial" panose="020B0604020202020204" pitchFamily="34" charset="0"/>
              <a:buChar char="•"/>
            </a:pPr>
            <a:r>
              <a:rPr lang="es-CO" sz="900" dirty="0" smtClean="0">
                <a:solidFill>
                  <a:schemeClr val="accent1">
                    <a:lumMod val="75000"/>
                  </a:schemeClr>
                </a:solidFill>
              </a:rPr>
              <a:t>Discusiones sobre el desempeño con el Administrador de Funcionamiento Escolar del Distrito Local </a:t>
            </a:r>
          </a:p>
          <a:p>
            <a:pPr marL="173038" lvl="0" indent="-173038">
              <a:buFont typeface="Arial" panose="020B0604020202020204" pitchFamily="34" charset="0"/>
              <a:buChar char="•"/>
            </a:pPr>
            <a:r>
              <a:rPr lang="es-CO" sz="900" dirty="0" smtClean="0">
                <a:solidFill>
                  <a:schemeClr val="accent1">
                    <a:lumMod val="75000"/>
                  </a:schemeClr>
                </a:solidFill>
              </a:rPr>
              <a:t>Monitoreo continuo de los datos</a:t>
            </a:r>
            <a:endParaRPr lang="es-CO" sz="900" dirty="0">
              <a:solidFill>
                <a:schemeClr val="accent1">
                  <a:lumMod val="75000"/>
                </a:schemeClr>
              </a:solidFill>
              <a:cs typeface="Arial" pitchFamily="34" charset="0"/>
            </a:endParaRPr>
          </a:p>
        </p:txBody>
      </p:sp>
      <p:sp>
        <p:nvSpPr>
          <p:cNvPr id="11" name="Freeform 10"/>
          <p:cNvSpPr/>
          <p:nvPr/>
        </p:nvSpPr>
        <p:spPr>
          <a:xfrm>
            <a:off x="371511" y="1644039"/>
            <a:ext cx="8449779" cy="2067491"/>
          </a:xfrm>
          <a:custGeom>
            <a:avLst/>
            <a:gdLst>
              <a:gd name="connsiteX0" fmla="*/ 125322 w 751914"/>
              <a:gd name="connsiteY0" fmla="*/ 0 h 7249158"/>
              <a:gd name="connsiteX1" fmla="*/ 626592 w 751914"/>
              <a:gd name="connsiteY1" fmla="*/ 0 h 7249158"/>
              <a:gd name="connsiteX2" fmla="*/ 751914 w 751914"/>
              <a:gd name="connsiteY2" fmla="*/ 125322 h 7249158"/>
              <a:gd name="connsiteX3" fmla="*/ 751914 w 751914"/>
              <a:gd name="connsiteY3" fmla="*/ 7249158 h 7249158"/>
              <a:gd name="connsiteX4" fmla="*/ 751914 w 751914"/>
              <a:gd name="connsiteY4" fmla="*/ 7249158 h 7249158"/>
              <a:gd name="connsiteX5" fmla="*/ 0 w 751914"/>
              <a:gd name="connsiteY5" fmla="*/ 7249158 h 7249158"/>
              <a:gd name="connsiteX6" fmla="*/ 0 w 751914"/>
              <a:gd name="connsiteY6" fmla="*/ 7249158 h 7249158"/>
              <a:gd name="connsiteX7" fmla="*/ 0 w 751914"/>
              <a:gd name="connsiteY7" fmla="*/ 125322 h 7249158"/>
              <a:gd name="connsiteX8" fmla="*/ 125322 w 751914"/>
              <a:gd name="connsiteY8" fmla="*/ 0 h 724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914" h="7249158">
                <a:moveTo>
                  <a:pt x="751914" y="1208225"/>
                </a:moveTo>
                <a:lnTo>
                  <a:pt x="751914" y="6040933"/>
                </a:lnTo>
                <a:cubicBezTo>
                  <a:pt x="751914" y="6708210"/>
                  <a:pt x="746094" y="7249153"/>
                  <a:pt x="738915" y="7249153"/>
                </a:cubicBezTo>
                <a:lnTo>
                  <a:pt x="0" y="7249153"/>
                </a:lnTo>
                <a:lnTo>
                  <a:pt x="0" y="7249153"/>
                </a:lnTo>
                <a:lnTo>
                  <a:pt x="0" y="5"/>
                </a:lnTo>
                <a:lnTo>
                  <a:pt x="0" y="5"/>
                </a:lnTo>
                <a:lnTo>
                  <a:pt x="738915" y="5"/>
                </a:lnTo>
                <a:cubicBezTo>
                  <a:pt x="746094" y="5"/>
                  <a:pt x="751914" y="540948"/>
                  <a:pt x="751914" y="1208225"/>
                </a:cubicBez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9353" tIns="50039" rIns="50039" bIns="50041" numCol="1" spcCol="1270" anchor="ctr" anchorCtr="0">
            <a:noAutofit/>
          </a:bodyPr>
          <a:lstStyle/>
          <a:p>
            <a:pPr marL="228600" lvl="1" indent="-228600" algn="l" defTabSz="933450">
              <a:lnSpc>
                <a:spcPct val="90000"/>
              </a:lnSpc>
              <a:spcBef>
                <a:spcPct val="0"/>
              </a:spcBef>
              <a:spcAft>
                <a:spcPct val="15000"/>
              </a:spcAft>
              <a:buChar char="••"/>
            </a:pPr>
            <a:endParaRPr lang="en-US" sz="2100" kern="1200" dirty="0"/>
          </a:p>
          <a:p>
            <a:pPr marL="228600" lvl="1" indent="-228600" algn="l" defTabSz="933450">
              <a:lnSpc>
                <a:spcPct val="90000"/>
              </a:lnSpc>
              <a:spcBef>
                <a:spcPct val="0"/>
              </a:spcBef>
              <a:spcAft>
                <a:spcPct val="15000"/>
              </a:spcAft>
              <a:buChar char="••"/>
            </a:pPr>
            <a:endParaRPr lang="en-US" sz="2100" kern="1200" dirty="0"/>
          </a:p>
        </p:txBody>
      </p:sp>
      <p:sp>
        <p:nvSpPr>
          <p:cNvPr id="3" name="TextBox 2"/>
          <p:cNvSpPr txBox="1"/>
          <p:nvPr/>
        </p:nvSpPr>
        <p:spPr>
          <a:xfrm>
            <a:off x="8593052" y="6534828"/>
            <a:ext cx="425996" cy="230832"/>
          </a:xfrm>
          <a:prstGeom prst="rect">
            <a:avLst/>
          </a:prstGeom>
          <a:noFill/>
        </p:spPr>
        <p:txBody>
          <a:bodyPr wrap="square" rtlCol="0">
            <a:spAutoFit/>
          </a:bodyPr>
          <a:lstStyle/>
          <a:p>
            <a:pPr algn="r"/>
            <a:r>
              <a:rPr lang="es-CO" sz="900" dirty="0" smtClean="0"/>
              <a:t>1</a:t>
            </a:r>
            <a:endParaRPr lang="es-CO" sz="900" dirty="0"/>
          </a:p>
        </p:txBody>
      </p:sp>
    </p:spTree>
    <p:extLst>
      <p:ext uri="{BB962C8B-B14F-4D97-AF65-F5344CB8AC3E}">
        <p14:creationId xmlns:p14="http://schemas.microsoft.com/office/powerpoint/2010/main" val="3377807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3</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8079751" cy="1248142"/>
          </a:xfrm>
        </p:spPr>
        <p:txBody>
          <a:bodyPr>
            <a:noAutofit/>
          </a:bodyPr>
          <a:lstStyle/>
          <a:p>
            <a:pPr algn="ctr"/>
            <a:r>
              <a:rPr lang="es-CO" sz="3000" b="1" dirty="0" smtClean="0"/>
              <a:t>Inversiones de LAUSD para apoyar  a jóvenes en específico  </a:t>
            </a:r>
            <a:endParaRPr lang="es-CO" sz="3000" b="1" dirty="0"/>
          </a:p>
        </p:txBody>
      </p:sp>
      <p:pic>
        <p:nvPicPr>
          <p:cNvPr id="9" name="Picture 8"/>
          <p:cNvPicPr>
            <a:picLocks noChangeAspect="1"/>
          </p:cNvPicPr>
          <p:nvPr/>
        </p:nvPicPr>
        <p:blipFill>
          <a:blip r:embed="rId4"/>
          <a:stretch>
            <a:fillRect/>
          </a:stretch>
        </p:blipFill>
        <p:spPr>
          <a:xfrm>
            <a:off x="1144064" y="5438775"/>
            <a:ext cx="2454655" cy="609600"/>
          </a:xfrm>
          <a:prstGeom prst="rect">
            <a:avLst/>
          </a:prstGeom>
        </p:spPr>
      </p:pic>
      <p:grpSp>
        <p:nvGrpSpPr>
          <p:cNvPr id="12" name="Group 11"/>
          <p:cNvGrpSpPr/>
          <p:nvPr/>
        </p:nvGrpSpPr>
        <p:grpSpPr>
          <a:xfrm>
            <a:off x="1125013" y="2124076"/>
            <a:ext cx="7152264" cy="3400424"/>
            <a:chOff x="754084" y="2286001"/>
            <a:chExt cx="7152264" cy="3400424"/>
          </a:xfrm>
        </p:grpSpPr>
        <p:pic>
          <p:nvPicPr>
            <p:cNvPr id="3" name="Picture 2"/>
            <p:cNvPicPr>
              <a:picLocks noChangeAspect="1"/>
            </p:cNvPicPr>
            <p:nvPr/>
          </p:nvPicPr>
          <p:blipFill>
            <a:blip r:embed="rId5"/>
            <a:stretch>
              <a:fillRect/>
            </a:stretch>
          </p:blipFill>
          <p:spPr>
            <a:xfrm>
              <a:off x="754084" y="2286001"/>
              <a:ext cx="7152263" cy="2016942"/>
            </a:xfrm>
            <a:prstGeom prst="rect">
              <a:avLst/>
            </a:prstGeom>
          </p:spPr>
        </p:pic>
        <p:pic>
          <p:nvPicPr>
            <p:cNvPr id="10" name="Picture 9"/>
            <p:cNvPicPr>
              <a:picLocks noChangeAspect="1"/>
            </p:cNvPicPr>
            <p:nvPr/>
          </p:nvPicPr>
          <p:blipFill>
            <a:blip r:embed="rId6"/>
            <a:stretch>
              <a:fillRect/>
            </a:stretch>
          </p:blipFill>
          <p:spPr>
            <a:xfrm>
              <a:off x="773136" y="4302942"/>
              <a:ext cx="7133212" cy="1231083"/>
            </a:xfrm>
            <a:prstGeom prst="rect">
              <a:avLst/>
            </a:prstGeom>
          </p:spPr>
        </p:pic>
        <p:sp>
          <p:nvSpPr>
            <p:cNvPr id="11" name="Rectangle 10"/>
            <p:cNvSpPr/>
            <p:nvPr/>
          </p:nvSpPr>
          <p:spPr>
            <a:xfrm>
              <a:off x="6477000" y="3219450"/>
              <a:ext cx="714375" cy="2466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8593052" y="6534828"/>
            <a:ext cx="425996" cy="230832"/>
          </a:xfrm>
          <a:prstGeom prst="rect">
            <a:avLst/>
          </a:prstGeom>
          <a:noFill/>
        </p:spPr>
        <p:txBody>
          <a:bodyPr wrap="square" rtlCol="0">
            <a:spAutoFit/>
          </a:bodyPr>
          <a:lstStyle/>
          <a:p>
            <a:pPr algn="r"/>
            <a:r>
              <a:rPr lang="es-CO" sz="900" dirty="0" smtClean="0"/>
              <a:t>2</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4</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Inversiones de LCFF </a:t>
            </a:r>
            <a:endParaRPr lang="es-CO" sz="3000" b="1" dirty="0"/>
          </a:p>
        </p:txBody>
      </p:sp>
      <p:sp>
        <p:nvSpPr>
          <p:cNvPr id="2" name="Rounded Rectangle 1"/>
          <p:cNvSpPr/>
          <p:nvPr/>
        </p:nvSpPr>
        <p:spPr>
          <a:xfrm>
            <a:off x="1133475" y="1704975"/>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214437" y="1800225"/>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2014-2015</a:t>
            </a:r>
          </a:p>
          <a:p>
            <a:pPr algn="ctr"/>
            <a:endParaRPr lang="es-CO" sz="1400" b="1" dirty="0" smtClean="0"/>
          </a:p>
          <a:p>
            <a:pPr algn="ctr"/>
            <a:r>
              <a:rPr lang="es-CO" sz="1400" b="1" dirty="0" smtClean="0"/>
              <a:t>$4.2M</a:t>
            </a:r>
            <a:endParaRPr lang="es-CO" sz="1400" b="1" dirty="0"/>
          </a:p>
        </p:txBody>
      </p:sp>
      <p:sp>
        <p:nvSpPr>
          <p:cNvPr id="13" name="Rounded Rectangle 12"/>
          <p:cNvSpPr/>
          <p:nvPr/>
        </p:nvSpPr>
        <p:spPr>
          <a:xfrm>
            <a:off x="3219450" y="1704975"/>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6710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3562350" y="1857373"/>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17" name="TextBox 16"/>
          <p:cNvSpPr txBox="1"/>
          <p:nvPr/>
        </p:nvSpPr>
        <p:spPr>
          <a:xfrm>
            <a:off x="3480147" y="2125561"/>
            <a:ext cx="1409700" cy="246221"/>
          </a:xfrm>
          <a:prstGeom prst="rect">
            <a:avLst/>
          </a:prstGeom>
          <a:noFill/>
        </p:spPr>
        <p:txBody>
          <a:bodyPr wrap="square" rtlCol="0">
            <a:normAutofit fontScale="92500"/>
          </a:bodyPr>
          <a:lstStyle/>
          <a:p>
            <a:pPr algn="ctr"/>
            <a:r>
              <a:rPr lang="es-CO" sz="1000" dirty="0" smtClean="0"/>
              <a:t>25 maestros asesores RJ</a:t>
            </a:r>
            <a:endParaRPr lang="es-CO" sz="1000" dirty="0"/>
          </a:p>
        </p:txBody>
      </p:sp>
      <p:sp>
        <p:nvSpPr>
          <p:cNvPr id="18" name="TextBox 17"/>
          <p:cNvSpPr txBox="1"/>
          <p:nvPr/>
        </p:nvSpPr>
        <p:spPr>
          <a:xfrm>
            <a:off x="3465662" y="2464204"/>
            <a:ext cx="1409700" cy="246221"/>
          </a:xfrm>
          <a:prstGeom prst="rect">
            <a:avLst/>
          </a:prstGeom>
          <a:noFill/>
        </p:spPr>
        <p:txBody>
          <a:bodyPr wrap="square" rtlCol="0">
            <a:spAutoFit/>
          </a:bodyPr>
          <a:lstStyle/>
          <a:p>
            <a:pPr algn="ctr"/>
            <a:r>
              <a:rPr lang="es-CO" sz="1000" dirty="0" smtClean="0"/>
              <a:t>1 Coordinador RJ</a:t>
            </a:r>
            <a:endParaRPr lang="es-CO" sz="1000" dirty="0"/>
          </a:p>
        </p:txBody>
      </p:sp>
      <p:sp>
        <p:nvSpPr>
          <p:cNvPr id="19" name="TextBox 18"/>
          <p:cNvSpPr txBox="1"/>
          <p:nvPr/>
        </p:nvSpPr>
        <p:spPr>
          <a:xfrm>
            <a:off x="3487911" y="2361456"/>
            <a:ext cx="1409700" cy="246221"/>
          </a:xfrm>
          <a:prstGeom prst="rect">
            <a:avLst/>
          </a:prstGeom>
          <a:noFill/>
        </p:spPr>
        <p:txBody>
          <a:bodyPr wrap="square" rtlCol="0">
            <a:normAutofit fontScale="70000" lnSpcReduction="20000"/>
          </a:bodyPr>
          <a:lstStyle/>
          <a:p>
            <a:pPr algn="ctr"/>
            <a:r>
              <a:rPr lang="es-CO" sz="1000" dirty="0" smtClean="0"/>
              <a:t>5 maestros asesores RJ en los ESC</a:t>
            </a:r>
            <a:endParaRPr lang="es-CO" sz="1000" dirty="0"/>
          </a:p>
        </p:txBody>
      </p:sp>
      <p:sp>
        <p:nvSpPr>
          <p:cNvPr id="20" name="TextBox 19"/>
          <p:cNvSpPr txBox="1"/>
          <p:nvPr/>
        </p:nvSpPr>
        <p:spPr>
          <a:xfrm>
            <a:off x="3487911" y="2673135"/>
            <a:ext cx="1409700" cy="246221"/>
          </a:xfrm>
          <a:prstGeom prst="rect">
            <a:avLst/>
          </a:prstGeom>
          <a:noFill/>
        </p:spPr>
        <p:txBody>
          <a:bodyPr wrap="square" rtlCol="0">
            <a:spAutoFit/>
          </a:bodyPr>
          <a:lstStyle/>
          <a:p>
            <a:pPr algn="ctr"/>
            <a:r>
              <a:rPr lang="es-CO" sz="1000" dirty="0" smtClean="0"/>
              <a:t>1 Admdr. Ayudante para el personal</a:t>
            </a:r>
            <a:endParaRPr lang="es-CO" sz="1000" dirty="0"/>
          </a:p>
        </p:txBody>
      </p:sp>
      <p:sp>
        <p:nvSpPr>
          <p:cNvPr id="21" name="Right Arrow 20"/>
          <p:cNvSpPr/>
          <p:nvPr/>
        </p:nvSpPr>
        <p:spPr>
          <a:xfrm>
            <a:off x="2619375" y="2292276"/>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86350" y="1761883"/>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5181600" y="1857373"/>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24" name="TextBox 23"/>
          <p:cNvSpPr txBox="1"/>
          <p:nvPr/>
        </p:nvSpPr>
        <p:spPr>
          <a:xfrm>
            <a:off x="5143500" y="2125561"/>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26" name="TextBox 25"/>
          <p:cNvSpPr txBox="1"/>
          <p:nvPr/>
        </p:nvSpPr>
        <p:spPr>
          <a:xfrm>
            <a:off x="5107161" y="2365886"/>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28" name="Oval 27"/>
          <p:cNvSpPr/>
          <p:nvPr/>
        </p:nvSpPr>
        <p:spPr>
          <a:xfrm>
            <a:off x="6734175" y="1771408"/>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29425" y="1866898"/>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30" name="TextBox 29"/>
          <p:cNvSpPr txBox="1"/>
          <p:nvPr/>
        </p:nvSpPr>
        <p:spPr>
          <a:xfrm>
            <a:off x="6734175" y="2215331"/>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34" name="TextBox 33"/>
          <p:cNvSpPr txBox="1"/>
          <p:nvPr/>
        </p:nvSpPr>
        <p:spPr>
          <a:xfrm>
            <a:off x="6713364" y="2600018"/>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35" name="Rounded Rectangle 34"/>
          <p:cNvSpPr/>
          <p:nvPr/>
        </p:nvSpPr>
        <p:spPr>
          <a:xfrm>
            <a:off x="1162050" y="3412148"/>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43012" y="3507398"/>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2015-2016</a:t>
            </a:r>
          </a:p>
          <a:p>
            <a:pPr algn="ctr"/>
            <a:endParaRPr lang="es-CO" sz="1400" b="1" dirty="0" smtClean="0"/>
          </a:p>
          <a:p>
            <a:pPr algn="ctr"/>
            <a:r>
              <a:rPr lang="es-CO" sz="1400" b="1" dirty="0" smtClean="0"/>
              <a:t>$7.2M</a:t>
            </a:r>
            <a:endParaRPr lang="es-CO" sz="1400" b="1" dirty="0"/>
          </a:p>
        </p:txBody>
      </p:sp>
      <p:sp>
        <p:nvSpPr>
          <p:cNvPr id="37" name="Rounded Rectangle 36"/>
          <p:cNvSpPr/>
          <p:nvPr/>
        </p:nvSpPr>
        <p:spPr>
          <a:xfrm>
            <a:off x="3248025" y="3412148"/>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349567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3590925" y="3564546"/>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40" name="TextBox 39"/>
          <p:cNvSpPr txBox="1"/>
          <p:nvPr/>
        </p:nvSpPr>
        <p:spPr>
          <a:xfrm>
            <a:off x="3395662" y="3735780"/>
            <a:ext cx="1528763" cy="246221"/>
          </a:xfrm>
          <a:prstGeom prst="rect">
            <a:avLst/>
          </a:prstGeom>
          <a:noFill/>
        </p:spPr>
        <p:txBody>
          <a:bodyPr wrap="square" rtlCol="0">
            <a:spAutoFit/>
          </a:bodyPr>
          <a:lstStyle/>
          <a:p>
            <a:pPr algn="ctr"/>
            <a:r>
              <a:rPr lang="es-CO" sz="1000" dirty="0" smtClean="0"/>
              <a:t>45 maestros asesores RJ</a:t>
            </a:r>
            <a:endParaRPr lang="es-CO" sz="1000" dirty="0"/>
          </a:p>
        </p:txBody>
      </p:sp>
      <p:sp>
        <p:nvSpPr>
          <p:cNvPr id="42" name="TextBox 41"/>
          <p:cNvSpPr txBox="1"/>
          <p:nvPr/>
        </p:nvSpPr>
        <p:spPr>
          <a:xfrm>
            <a:off x="3465662" y="3901607"/>
            <a:ext cx="1409700" cy="246221"/>
          </a:xfrm>
          <a:prstGeom prst="rect">
            <a:avLst/>
          </a:prstGeom>
          <a:noFill/>
        </p:spPr>
        <p:txBody>
          <a:bodyPr wrap="square" rtlCol="0">
            <a:spAutoFit/>
          </a:bodyPr>
          <a:lstStyle/>
          <a:p>
            <a:pPr algn="ctr"/>
            <a:r>
              <a:rPr lang="es-CO" sz="1000" dirty="0"/>
              <a:t>6 maestros asesores RJ en los Distritos Locales</a:t>
            </a:r>
          </a:p>
        </p:txBody>
      </p:sp>
      <p:sp>
        <p:nvSpPr>
          <p:cNvPr id="43" name="TextBox 42"/>
          <p:cNvSpPr txBox="1"/>
          <p:nvPr/>
        </p:nvSpPr>
        <p:spPr>
          <a:xfrm>
            <a:off x="3495675" y="4350058"/>
            <a:ext cx="1409700" cy="246221"/>
          </a:xfrm>
          <a:prstGeom prst="rect">
            <a:avLst/>
          </a:prstGeom>
          <a:noFill/>
        </p:spPr>
        <p:txBody>
          <a:bodyPr wrap="square" rtlCol="0">
            <a:spAutoFit/>
          </a:bodyPr>
          <a:lstStyle/>
          <a:p>
            <a:pPr algn="ctr"/>
            <a:r>
              <a:rPr lang="es-CO" sz="1000" dirty="0" smtClean="0"/>
              <a:t>1 Admdr. Ayudante para el personal</a:t>
            </a:r>
          </a:p>
        </p:txBody>
      </p:sp>
      <p:sp>
        <p:nvSpPr>
          <p:cNvPr id="44" name="Right Arrow 43"/>
          <p:cNvSpPr/>
          <p:nvPr/>
        </p:nvSpPr>
        <p:spPr>
          <a:xfrm>
            <a:off x="2647950" y="3999449"/>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114925" y="3469056"/>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5210175" y="3564546"/>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47" name="TextBox 46"/>
          <p:cNvSpPr txBox="1"/>
          <p:nvPr/>
        </p:nvSpPr>
        <p:spPr>
          <a:xfrm>
            <a:off x="5172075" y="3832734"/>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48" name="TextBox 47"/>
          <p:cNvSpPr txBox="1"/>
          <p:nvPr/>
        </p:nvSpPr>
        <p:spPr>
          <a:xfrm>
            <a:off x="5135736" y="4073059"/>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49" name="Oval 48"/>
          <p:cNvSpPr/>
          <p:nvPr/>
        </p:nvSpPr>
        <p:spPr>
          <a:xfrm>
            <a:off x="6762750" y="3478581"/>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6858000" y="3574071"/>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51" name="TextBox 50"/>
          <p:cNvSpPr txBox="1"/>
          <p:nvPr/>
        </p:nvSpPr>
        <p:spPr>
          <a:xfrm>
            <a:off x="6762750" y="3922504"/>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52" name="TextBox 51"/>
          <p:cNvSpPr txBox="1"/>
          <p:nvPr/>
        </p:nvSpPr>
        <p:spPr>
          <a:xfrm>
            <a:off x="6772275" y="4293204"/>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53" name="TextBox 52"/>
          <p:cNvSpPr txBox="1"/>
          <p:nvPr/>
        </p:nvSpPr>
        <p:spPr>
          <a:xfrm>
            <a:off x="3495675" y="4239778"/>
            <a:ext cx="1409700" cy="246221"/>
          </a:xfrm>
          <a:prstGeom prst="rect">
            <a:avLst/>
          </a:prstGeom>
          <a:noFill/>
        </p:spPr>
        <p:txBody>
          <a:bodyPr wrap="square" rtlCol="0">
            <a:normAutofit/>
          </a:bodyPr>
          <a:lstStyle/>
          <a:p>
            <a:pPr algn="ctr"/>
            <a:r>
              <a:rPr lang="es-CO" sz="1000" dirty="0" smtClean="0"/>
              <a:t>1 Especialistas RJ</a:t>
            </a:r>
            <a:endParaRPr lang="es-CO" sz="1000" dirty="0"/>
          </a:p>
        </p:txBody>
      </p:sp>
      <p:sp>
        <p:nvSpPr>
          <p:cNvPr id="54" name="Rounded Rectangle 53"/>
          <p:cNvSpPr/>
          <p:nvPr/>
        </p:nvSpPr>
        <p:spPr>
          <a:xfrm>
            <a:off x="1133475" y="5156711"/>
            <a:ext cx="1381125" cy="147637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1214437" y="5251961"/>
            <a:ext cx="1219200" cy="1169551"/>
          </a:xfrm>
          <a:prstGeom prst="rect">
            <a:avLst/>
          </a:prstGeom>
          <a:noFill/>
        </p:spPr>
        <p:txBody>
          <a:bodyPr wrap="square" rtlCol="0">
            <a:spAutoFit/>
          </a:bodyPr>
          <a:lstStyle/>
          <a:p>
            <a:pPr algn="ctr"/>
            <a:r>
              <a:rPr lang="es-CO" sz="1400" b="1" dirty="0" smtClean="0"/>
              <a:t>Inversiones de LCFF</a:t>
            </a:r>
          </a:p>
          <a:p>
            <a:pPr algn="ctr"/>
            <a:r>
              <a:rPr lang="es-CO" sz="1400" b="1" dirty="0" smtClean="0"/>
              <a:t>2016-2016</a:t>
            </a:r>
          </a:p>
          <a:p>
            <a:pPr algn="ctr"/>
            <a:endParaRPr lang="es-CO" sz="1400" b="1" dirty="0" smtClean="0"/>
          </a:p>
          <a:p>
            <a:pPr algn="ctr"/>
            <a:r>
              <a:rPr lang="es-CO" sz="1400" b="1" dirty="0" smtClean="0"/>
              <a:t>$9.2M</a:t>
            </a:r>
            <a:endParaRPr lang="es-CO" sz="1400" b="1" dirty="0"/>
          </a:p>
        </p:txBody>
      </p:sp>
      <p:sp>
        <p:nvSpPr>
          <p:cNvPr id="56" name="Rounded Rectangle 55"/>
          <p:cNvSpPr/>
          <p:nvPr/>
        </p:nvSpPr>
        <p:spPr>
          <a:xfrm>
            <a:off x="3219450" y="5156711"/>
            <a:ext cx="5238750" cy="14763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346710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562350" y="5309109"/>
            <a:ext cx="1219200" cy="307777"/>
          </a:xfrm>
          <a:prstGeom prst="rect">
            <a:avLst/>
          </a:prstGeom>
          <a:noFill/>
        </p:spPr>
        <p:txBody>
          <a:bodyPr wrap="square" rtlCol="0">
            <a:spAutoFit/>
          </a:bodyPr>
          <a:lstStyle/>
          <a:p>
            <a:pPr algn="ctr"/>
            <a:r>
              <a:rPr lang="es-CO" sz="1400" b="1" dirty="0" smtClean="0"/>
              <a:t>Puestos</a:t>
            </a:r>
            <a:endParaRPr lang="es-CO" sz="1400" b="1" dirty="0"/>
          </a:p>
        </p:txBody>
      </p:sp>
      <p:sp>
        <p:nvSpPr>
          <p:cNvPr id="59" name="TextBox 58"/>
          <p:cNvSpPr txBox="1"/>
          <p:nvPr/>
        </p:nvSpPr>
        <p:spPr>
          <a:xfrm>
            <a:off x="3395662" y="5465413"/>
            <a:ext cx="1500188" cy="246221"/>
          </a:xfrm>
          <a:prstGeom prst="rect">
            <a:avLst/>
          </a:prstGeom>
          <a:noFill/>
        </p:spPr>
        <p:txBody>
          <a:bodyPr wrap="square" rtlCol="0">
            <a:spAutoFit/>
          </a:bodyPr>
          <a:lstStyle/>
          <a:p>
            <a:pPr algn="ctr"/>
            <a:r>
              <a:rPr lang="es-CO" sz="1000" dirty="0" smtClean="0"/>
              <a:t>65 maestros asesores RJ</a:t>
            </a:r>
            <a:endParaRPr lang="es-CO" sz="1000" dirty="0"/>
          </a:p>
        </p:txBody>
      </p:sp>
      <p:sp>
        <p:nvSpPr>
          <p:cNvPr id="61" name="TextBox 60"/>
          <p:cNvSpPr txBox="1"/>
          <p:nvPr/>
        </p:nvSpPr>
        <p:spPr>
          <a:xfrm>
            <a:off x="3504319" y="5645431"/>
            <a:ext cx="1409700" cy="246221"/>
          </a:xfrm>
          <a:prstGeom prst="rect">
            <a:avLst/>
          </a:prstGeom>
          <a:noFill/>
        </p:spPr>
        <p:txBody>
          <a:bodyPr wrap="square" rtlCol="0">
            <a:spAutoFit/>
          </a:bodyPr>
          <a:lstStyle/>
          <a:p>
            <a:pPr algn="ctr"/>
            <a:r>
              <a:rPr lang="es-CO" sz="1000" dirty="0"/>
              <a:t>6 maestros asesores RJ en los Distritos Locales</a:t>
            </a:r>
          </a:p>
        </p:txBody>
      </p:sp>
      <p:sp>
        <p:nvSpPr>
          <p:cNvPr id="62" name="TextBox 61"/>
          <p:cNvSpPr txBox="1"/>
          <p:nvPr/>
        </p:nvSpPr>
        <p:spPr>
          <a:xfrm>
            <a:off x="3471862" y="6057115"/>
            <a:ext cx="1409700" cy="246221"/>
          </a:xfrm>
          <a:prstGeom prst="rect">
            <a:avLst/>
          </a:prstGeom>
          <a:noFill/>
        </p:spPr>
        <p:txBody>
          <a:bodyPr wrap="square" rtlCol="0">
            <a:spAutoFit/>
          </a:bodyPr>
          <a:lstStyle/>
          <a:p>
            <a:pPr algn="ctr"/>
            <a:r>
              <a:rPr lang="es-CO" sz="1000" dirty="0" smtClean="0"/>
              <a:t>1 Admdr. Ayudante para el personal</a:t>
            </a:r>
            <a:endParaRPr lang="es-CO" sz="1000" dirty="0"/>
          </a:p>
        </p:txBody>
      </p:sp>
      <p:sp>
        <p:nvSpPr>
          <p:cNvPr id="63" name="Right Arrow 62"/>
          <p:cNvSpPr/>
          <p:nvPr/>
        </p:nvSpPr>
        <p:spPr>
          <a:xfrm>
            <a:off x="2619375" y="5744012"/>
            <a:ext cx="495300" cy="370253"/>
          </a:xfrm>
          <a:prstGeom prst="rightArrow">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5086350" y="5213619"/>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p:cNvSpPr txBox="1"/>
          <p:nvPr/>
        </p:nvSpPr>
        <p:spPr>
          <a:xfrm>
            <a:off x="5181600" y="5309109"/>
            <a:ext cx="1219200" cy="307777"/>
          </a:xfrm>
          <a:prstGeom prst="rect">
            <a:avLst/>
          </a:prstGeom>
          <a:noFill/>
        </p:spPr>
        <p:txBody>
          <a:bodyPr wrap="square" rtlCol="0">
            <a:spAutoFit/>
          </a:bodyPr>
          <a:lstStyle/>
          <a:p>
            <a:pPr algn="ctr"/>
            <a:r>
              <a:rPr lang="es-CO" sz="1400" b="1" dirty="0" smtClean="0"/>
              <a:t>Capacitación</a:t>
            </a:r>
            <a:endParaRPr lang="es-CO" sz="1400" b="1" dirty="0"/>
          </a:p>
        </p:txBody>
      </p:sp>
      <p:sp>
        <p:nvSpPr>
          <p:cNvPr id="66" name="TextBox 65"/>
          <p:cNvSpPr txBox="1"/>
          <p:nvPr/>
        </p:nvSpPr>
        <p:spPr>
          <a:xfrm>
            <a:off x="5100638" y="5503300"/>
            <a:ext cx="1409700" cy="246221"/>
          </a:xfrm>
          <a:prstGeom prst="rect">
            <a:avLst/>
          </a:prstGeom>
          <a:noFill/>
        </p:spPr>
        <p:txBody>
          <a:bodyPr wrap="square" rtlCol="0">
            <a:spAutoFit/>
          </a:bodyPr>
          <a:lstStyle/>
          <a:p>
            <a:pPr algn="ctr"/>
            <a:r>
              <a:rPr lang="es-CO" sz="1000" dirty="0" smtClean="0"/>
              <a:t>Capacitador experto de RJ</a:t>
            </a:r>
            <a:endParaRPr lang="es-CO" sz="1000" dirty="0"/>
          </a:p>
        </p:txBody>
      </p:sp>
      <p:sp>
        <p:nvSpPr>
          <p:cNvPr id="67" name="TextBox 66"/>
          <p:cNvSpPr txBox="1"/>
          <p:nvPr/>
        </p:nvSpPr>
        <p:spPr>
          <a:xfrm>
            <a:off x="5107161" y="5780115"/>
            <a:ext cx="1409700" cy="400110"/>
          </a:xfrm>
          <a:prstGeom prst="rect">
            <a:avLst/>
          </a:prstGeom>
          <a:noFill/>
        </p:spPr>
        <p:txBody>
          <a:bodyPr wrap="square" rtlCol="0">
            <a:spAutoFit/>
          </a:bodyPr>
          <a:lstStyle/>
          <a:p>
            <a:pPr algn="ctr"/>
            <a:r>
              <a:rPr lang="es-CO" sz="1000" dirty="0" smtClean="0"/>
              <a:t>Capacitación Profesional</a:t>
            </a:r>
            <a:endParaRPr lang="es-CO" sz="1000" dirty="0"/>
          </a:p>
        </p:txBody>
      </p:sp>
      <p:sp>
        <p:nvSpPr>
          <p:cNvPr id="68" name="Oval 67"/>
          <p:cNvSpPr/>
          <p:nvPr/>
        </p:nvSpPr>
        <p:spPr>
          <a:xfrm>
            <a:off x="6734175" y="5223144"/>
            <a:ext cx="1409700" cy="1352792"/>
          </a:xfrm>
          <a:prstGeom prst="ellipse">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6829425" y="5318634"/>
            <a:ext cx="1219200" cy="307777"/>
          </a:xfrm>
          <a:prstGeom prst="rect">
            <a:avLst/>
          </a:prstGeom>
          <a:noFill/>
        </p:spPr>
        <p:txBody>
          <a:bodyPr wrap="square" rtlCol="0">
            <a:spAutoFit/>
          </a:bodyPr>
          <a:lstStyle/>
          <a:p>
            <a:pPr algn="ctr"/>
            <a:r>
              <a:rPr lang="es-CO" sz="1400" b="1" dirty="0" smtClean="0"/>
              <a:t>Misc.</a:t>
            </a:r>
            <a:endParaRPr lang="es-CO" sz="1400" b="1" dirty="0"/>
          </a:p>
        </p:txBody>
      </p:sp>
      <p:sp>
        <p:nvSpPr>
          <p:cNvPr id="70" name="TextBox 69"/>
          <p:cNvSpPr txBox="1"/>
          <p:nvPr/>
        </p:nvSpPr>
        <p:spPr>
          <a:xfrm>
            <a:off x="6734175" y="5667067"/>
            <a:ext cx="1409700" cy="400110"/>
          </a:xfrm>
          <a:prstGeom prst="rect">
            <a:avLst/>
          </a:prstGeom>
          <a:noFill/>
        </p:spPr>
        <p:txBody>
          <a:bodyPr wrap="square" rtlCol="0">
            <a:spAutoFit/>
          </a:bodyPr>
          <a:lstStyle/>
          <a:p>
            <a:pPr algn="ctr"/>
            <a:r>
              <a:rPr lang="es-CO" sz="1000" dirty="0" smtClean="0"/>
              <a:t>Contrato con auditor independiente</a:t>
            </a:r>
            <a:endParaRPr lang="es-CO" sz="1000" dirty="0"/>
          </a:p>
        </p:txBody>
      </p:sp>
      <p:sp>
        <p:nvSpPr>
          <p:cNvPr id="71" name="TextBox 70"/>
          <p:cNvSpPr txBox="1"/>
          <p:nvPr/>
        </p:nvSpPr>
        <p:spPr>
          <a:xfrm>
            <a:off x="6754986" y="6017677"/>
            <a:ext cx="1409700" cy="246221"/>
          </a:xfrm>
          <a:prstGeom prst="rect">
            <a:avLst/>
          </a:prstGeom>
          <a:noFill/>
        </p:spPr>
        <p:txBody>
          <a:bodyPr wrap="square" rtlCol="0">
            <a:spAutoFit/>
          </a:bodyPr>
          <a:lstStyle/>
          <a:p>
            <a:pPr algn="ctr"/>
            <a:r>
              <a:rPr lang="es-CO" sz="1000" dirty="0" smtClean="0"/>
              <a:t>Materiales de capacitación</a:t>
            </a:r>
            <a:endParaRPr lang="es-CO" sz="1000" dirty="0"/>
          </a:p>
        </p:txBody>
      </p:sp>
      <p:sp>
        <p:nvSpPr>
          <p:cNvPr id="72" name="TextBox 71"/>
          <p:cNvSpPr txBox="1"/>
          <p:nvPr/>
        </p:nvSpPr>
        <p:spPr>
          <a:xfrm>
            <a:off x="3395662" y="5895698"/>
            <a:ext cx="1409700" cy="246221"/>
          </a:xfrm>
          <a:prstGeom prst="rect">
            <a:avLst/>
          </a:prstGeom>
          <a:noFill/>
        </p:spPr>
        <p:txBody>
          <a:bodyPr wrap="square" rtlCol="0">
            <a:spAutoFit/>
          </a:bodyPr>
          <a:lstStyle/>
          <a:p>
            <a:pPr algn="ctr"/>
            <a:r>
              <a:rPr lang="es-CO" sz="1000" dirty="0"/>
              <a:t>2 Especialistas RJ</a:t>
            </a:r>
          </a:p>
        </p:txBody>
      </p:sp>
      <p:sp>
        <p:nvSpPr>
          <p:cNvPr id="73" name="TextBox 72"/>
          <p:cNvSpPr txBox="1"/>
          <p:nvPr/>
        </p:nvSpPr>
        <p:spPr>
          <a:xfrm>
            <a:off x="8593052" y="6534828"/>
            <a:ext cx="425996" cy="230832"/>
          </a:xfrm>
          <a:prstGeom prst="rect">
            <a:avLst/>
          </a:prstGeom>
          <a:noFill/>
        </p:spPr>
        <p:txBody>
          <a:bodyPr wrap="square" rtlCol="0">
            <a:spAutoFit/>
          </a:bodyPr>
          <a:lstStyle/>
          <a:p>
            <a:pPr algn="r"/>
            <a:r>
              <a:rPr lang="es-CO" sz="900" dirty="0" smtClean="0"/>
              <a:t>3</a:t>
            </a:r>
            <a:endParaRPr lang="es-CO" sz="900" dirty="0"/>
          </a:p>
        </p:txBody>
      </p:sp>
    </p:spTree>
    <p:extLst>
      <p:ext uri="{BB962C8B-B14F-4D97-AF65-F5344CB8AC3E}">
        <p14:creationId xmlns:p14="http://schemas.microsoft.com/office/powerpoint/2010/main" val="430364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265" y="174564"/>
            <a:ext cx="836811" cy="83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5</a:t>
            </a:fld>
            <a:endParaRPr lang="es-CO" altLang="en-US" sz="1200" dirty="0">
              <a:solidFill>
                <a:srgbClr val="FFFFFF"/>
              </a:solidFill>
            </a:endParaRPr>
          </a:p>
        </p:txBody>
      </p:sp>
      <p:sp>
        <p:nvSpPr>
          <p:cNvPr id="8" name="Title 1"/>
          <p:cNvSpPr>
            <a:spLocks noGrp="1"/>
          </p:cNvSpPr>
          <p:nvPr>
            <p:ph type="title" idx="4294967295"/>
          </p:nvPr>
        </p:nvSpPr>
        <p:spPr>
          <a:xfrm>
            <a:off x="-127311" y="13947"/>
            <a:ext cx="9002889" cy="742268"/>
          </a:xfrm>
        </p:spPr>
        <p:txBody>
          <a:bodyPr>
            <a:noAutofit/>
          </a:bodyPr>
          <a:lstStyle/>
          <a:p>
            <a:pPr algn="ctr"/>
            <a:r>
              <a:t/>
            </a:r>
            <a:br/>
            <a:r>
              <a:t/>
            </a:r>
            <a:br/>
            <a:r>
              <a:t/>
            </a:r>
            <a:br/>
            <a:r>
              <a:rPr lang="es-CO" smtClean="0"/>
              <a:t>     </a:t>
            </a:r>
            <a:r>
              <a:rPr lang="es-CO" sz="1800" dirty="0" smtClean="0"/>
              <a:t>Fondos para capacitación (TOTAL PARA MÁS DE TRES AÑOS)</a:t>
            </a:r>
            <a:r>
              <a:t/>
            </a:r>
            <a:br/>
            <a:r>
              <a:t/>
            </a:r>
            <a:br/>
            <a:endParaRPr lang="es-CO" sz="1800" dirty="0"/>
          </a:p>
        </p:txBody>
      </p:sp>
      <p:sp>
        <p:nvSpPr>
          <p:cNvPr id="7" name="TextBox 6"/>
          <p:cNvSpPr txBox="1"/>
          <p:nvPr/>
        </p:nvSpPr>
        <p:spPr>
          <a:xfrm>
            <a:off x="58601" y="1560395"/>
            <a:ext cx="3961515" cy="5047536"/>
          </a:xfrm>
          <a:prstGeom prst="rect">
            <a:avLst/>
          </a:prstGeom>
          <a:noFill/>
        </p:spPr>
        <p:txBody>
          <a:bodyPr wrap="square" rtlCol="0">
            <a:normAutofit fontScale="92500"/>
          </a:bodyPr>
          <a:lstStyle/>
          <a:p>
            <a:pPr algn="just"/>
            <a:r>
              <a:rPr lang="es-CO" sz="1400" dirty="0">
                <a:solidFill>
                  <a:schemeClr val="accent1">
                    <a:lumMod val="50000"/>
                  </a:schemeClr>
                </a:solidFill>
                <a:latin typeface="+mj-lt"/>
              </a:rPr>
              <a:t>Como parte de la Fórmula de Financiación de Control Local (LCFF), la División de Funcionamiento Distrital ha recibido fondos para invertir desde el año escolar 2014-2015 para asegurar el manejo eficaz y justo de la conducta estudiantil.  Este proceso principalmente se ha llevado a cabo mediante la promulgación de soluciones positivas y la reforma de las políticas y métodos para la conducta estudiantil. Se abordan las metas y objetivos específicos a la seguridad y entorno escolar. </a:t>
            </a:r>
          </a:p>
          <a:p>
            <a:pPr algn="just"/>
            <a:endParaRPr lang="es-CO" sz="1400" dirty="0">
              <a:solidFill>
                <a:srgbClr val="355D7E"/>
              </a:solidFill>
              <a:latin typeface="+mj-lt"/>
              <a:ea typeface="Gulim" pitchFamily="34" charset="-127"/>
            </a:endParaRPr>
          </a:p>
          <a:p>
            <a:pPr algn="just"/>
            <a:r>
              <a:rPr lang="es-CO" sz="1400" dirty="0">
                <a:solidFill>
                  <a:srgbClr val="355D7E"/>
                </a:solidFill>
                <a:latin typeface="+mj-lt"/>
              </a:rPr>
              <a:t>En los últimos cuatro años, la División de Funcionamiento Distrital en colaboración con varias oficinas, escuelas y grupos de partes interesadas , ha hecho un avance significativo en la implementación de los métodos de Justicia Restaurativa. Este progreso significativo se ha realizado en las 25 escuelas de ejemplo y escuelas en particular han mostrado una reducción en los días de instrucción perdidos cada año debido a las suspensiones.  </a:t>
            </a:r>
          </a:p>
          <a:p>
            <a:pPr algn="just"/>
            <a:endParaRPr lang="es-CO" sz="1400" dirty="0">
              <a:solidFill>
                <a:srgbClr val="355D7E"/>
              </a:solidFill>
              <a:latin typeface="+mj-lt"/>
              <a:ea typeface="Gulim" pitchFamily="34" charset="-127"/>
            </a:endParaRPr>
          </a:p>
          <a:p>
            <a:pPr algn="just"/>
            <a:r>
              <a:rPr lang="es-CO" sz="1400" dirty="0">
                <a:solidFill>
                  <a:srgbClr val="355D7E"/>
                </a:solidFill>
                <a:latin typeface="+mj-lt"/>
              </a:rPr>
              <a:t>Mediante los fondos de LCFF, las capacitaciones de la justicia restaurativa fueron provistas a varias oficinas del Distrito así como a varios grupos de padres y comunitarios. </a:t>
            </a:r>
            <a:endParaRPr lang="es-CO" sz="1400" dirty="0">
              <a:solidFill>
                <a:srgbClr val="355D7E"/>
              </a:solidFill>
              <a:latin typeface="+mj-lt"/>
              <a:ea typeface="Gulim" pitchFamily="34" charset="-127"/>
            </a:endParaRPr>
          </a:p>
        </p:txBody>
      </p:sp>
      <p:sp>
        <p:nvSpPr>
          <p:cNvPr id="9" name="Freeform 8"/>
          <p:cNvSpPr/>
          <p:nvPr/>
        </p:nvSpPr>
        <p:spPr>
          <a:xfrm flipH="1">
            <a:off x="4470058" y="2148915"/>
            <a:ext cx="1897062" cy="4400184"/>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ln w="635000"/>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en-US" dirty="0"/>
          </a:p>
        </p:txBody>
      </p:sp>
      <p:sp>
        <p:nvSpPr>
          <p:cNvPr id="11" name="Freeform 10"/>
          <p:cNvSpPr/>
          <p:nvPr/>
        </p:nvSpPr>
        <p:spPr>
          <a:xfrm flipH="1">
            <a:off x="4582288" y="2314426"/>
            <a:ext cx="1830351" cy="4175685"/>
          </a:xfrm>
          <a:custGeom>
            <a:avLst/>
            <a:gdLst>
              <a:gd name="connsiteX0" fmla="*/ 353854 w 1896904"/>
              <a:gd name="connsiteY0" fmla="*/ 4686300 h 4686300"/>
              <a:gd name="connsiteX1" fmla="*/ 1182529 w 1896904"/>
              <a:gd name="connsiteY1" fmla="*/ 4057650 h 4686300"/>
              <a:gd name="connsiteX2" fmla="*/ 1563529 w 1896904"/>
              <a:gd name="connsiteY2" fmla="*/ 3152775 h 4686300"/>
              <a:gd name="connsiteX3" fmla="*/ 639604 w 1896904"/>
              <a:gd name="connsiteY3" fmla="*/ 2181225 h 4686300"/>
              <a:gd name="connsiteX4" fmla="*/ 1429 w 1896904"/>
              <a:gd name="connsiteY4" fmla="*/ 1390650 h 4686300"/>
              <a:gd name="connsiteX5" fmla="*/ 811054 w 1896904"/>
              <a:gd name="connsiteY5" fmla="*/ 647700 h 4686300"/>
              <a:gd name="connsiteX6" fmla="*/ 1896904 w 1896904"/>
              <a:gd name="connsiteY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04" h="4686300">
                <a:moveTo>
                  <a:pt x="353854" y="4686300"/>
                </a:moveTo>
                <a:cubicBezTo>
                  <a:pt x="667385" y="4499769"/>
                  <a:pt x="980916" y="4313238"/>
                  <a:pt x="1182529" y="4057650"/>
                </a:cubicBezTo>
                <a:cubicBezTo>
                  <a:pt x="1384142" y="3802062"/>
                  <a:pt x="1654016" y="3465512"/>
                  <a:pt x="1563529" y="3152775"/>
                </a:cubicBezTo>
                <a:cubicBezTo>
                  <a:pt x="1473042" y="2840038"/>
                  <a:pt x="899954" y="2474912"/>
                  <a:pt x="639604" y="2181225"/>
                </a:cubicBezTo>
                <a:cubicBezTo>
                  <a:pt x="379254" y="1887538"/>
                  <a:pt x="-27146" y="1646237"/>
                  <a:pt x="1429" y="1390650"/>
                </a:cubicBezTo>
                <a:cubicBezTo>
                  <a:pt x="30004" y="1135062"/>
                  <a:pt x="495142" y="879475"/>
                  <a:pt x="811054" y="647700"/>
                </a:cubicBezTo>
                <a:cubicBezTo>
                  <a:pt x="1126967" y="415925"/>
                  <a:pt x="1511935" y="207962"/>
                  <a:pt x="1896904" y="0"/>
                </a:cubicBezTo>
              </a:path>
            </a:pathLst>
          </a:custGeom>
          <a:no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Oval 11"/>
          <p:cNvSpPr/>
          <p:nvPr/>
        </p:nvSpPr>
        <p:spPr>
          <a:xfrm>
            <a:off x="4595900" y="6354132"/>
            <a:ext cx="762000" cy="373435"/>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2013</a:t>
            </a:r>
          </a:p>
        </p:txBody>
      </p:sp>
      <p:sp>
        <p:nvSpPr>
          <p:cNvPr id="13" name="Oval 12"/>
          <p:cNvSpPr/>
          <p:nvPr/>
        </p:nvSpPr>
        <p:spPr>
          <a:xfrm>
            <a:off x="5218642" y="5603254"/>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2014-2015</a:t>
            </a:r>
          </a:p>
        </p:txBody>
      </p:sp>
      <p:sp>
        <p:nvSpPr>
          <p:cNvPr id="14" name="Oval 13"/>
          <p:cNvSpPr/>
          <p:nvPr/>
        </p:nvSpPr>
        <p:spPr>
          <a:xfrm>
            <a:off x="4025880" y="4985687"/>
            <a:ext cx="1292314"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50" b="1" dirty="0"/>
              <a:t>20</a:t>
            </a:r>
            <a:r>
              <a:rPr lang="es-CO" sz="1150" b="1" dirty="0">
                <a:solidFill>
                  <a:schemeClr val="bg1"/>
                </a:solidFill>
              </a:rPr>
              <a:t>15- 2016</a:t>
            </a:r>
          </a:p>
        </p:txBody>
      </p:sp>
      <p:sp>
        <p:nvSpPr>
          <p:cNvPr id="15" name="Oval 14"/>
          <p:cNvSpPr/>
          <p:nvPr/>
        </p:nvSpPr>
        <p:spPr>
          <a:xfrm>
            <a:off x="4924647" y="4134720"/>
            <a:ext cx="1219200" cy="339487"/>
          </a:xfrm>
          <a:prstGeom prst="ellipse">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s-CO" sz="1100" b="1" dirty="0">
                <a:solidFill>
                  <a:schemeClr val="bg1"/>
                </a:solidFill>
              </a:rPr>
              <a:t>2016-2017</a:t>
            </a:r>
          </a:p>
        </p:txBody>
      </p:sp>
      <p:pic>
        <p:nvPicPr>
          <p:cNvPr id="16" name="Picture 15" descr="https://cdn0.iconfinder.com/data/icons/flat-green-icon-set/512/Map_Icon_FlatGreen.png"/>
          <p:cNvPicPr/>
          <p:nvPr/>
        </p:nvPicPr>
        <p:blipFill rotWithShape="1">
          <a:blip r:embed="rId4" cstate="print">
            <a:clrChange>
              <a:clrFrom>
                <a:srgbClr val="D0EFE7"/>
              </a:clrFrom>
              <a:clrTo>
                <a:srgbClr val="D0EFE7">
                  <a:alpha val="0"/>
                </a:srgbClr>
              </a:clrTo>
            </a:clrChange>
            <a:duotone>
              <a:schemeClr val="accent3">
                <a:shade val="45000"/>
                <a:satMod val="135000"/>
              </a:schemeClr>
              <a:prstClr val="white"/>
            </a:duotone>
            <a:extLst/>
          </a:blip>
          <a:srcRect t="10806" b="18635"/>
          <a:stretch/>
        </p:blipFill>
        <p:spPr bwMode="auto">
          <a:xfrm>
            <a:off x="3801911" y="1345369"/>
            <a:ext cx="1907853" cy="1190054"/>
          </a:xfrm>
          <a:prstGeom prst="rect">
            <a:avLst/>
          </a:prstGeom>
          <a:noFill/>
          <a:ln>
            <a:noFill/>
          </a:ln>
          <a:effectLst>
            <a:outerShdw blurRad="50800" dist="38100" dir="2700000" algn="tl" rotWithShape="0">
              <a:prstClr val="black">
                <a:alpha val="40000"/>
              </a:prstClr>
            </a:outerShdw>
          </a:effectLst>
        </p:spPr>
      </p:pic>
      <p:sp>
        <p:nvSpPr>
          <p:cNvPr id="17" name="Oval 16"/>
          <p:cNvSpPr/>
          <p:nvPr/>
        </p:nvSpPr>
        <p:spPr>
          <a:xfrm>
            <a:off x="5357900" y="3025744"/>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bg1"/>
                </a:solidFill>
              </a:rPr>
              <a:t>2017-2018</a:t>
            </a:r>
          </a:p>
        </p:txBody>
      </p:sp>
      <p:sp>
        <p:nvSpPr>
          <p:cNvPr id="18" name="TextBox 24"/>
          <p:cNvSpPr txBox="1">
            <a:spLocks noChangeArrowheads="1"/>
          </p:cNvSpPr>
          <p:nvPr/>
        </p:nvSpPr>
        <p:spPr bwMode="auto">
          <a:xfrm>
            <a:off x="3930390" y="1724279"/>
            <a:ext cx="1679575" cy="669414"/>
          </a:xfrm>
          <a:prstGeom prst="rect">
            <a:avLst/>
          </a:prstGeom>
          <a:noFill/>
          <a:ln w="9525">
            <a:noFill/>
            <a:miter lim="800000"/>
            <a:headEnd/>
            <a:tailEnd/>
          </a:ln>
        </p:spPr>
        <p:txBody>
          <a:bodyPr>
            <a:spAutoFit/>
          </a:bodyPr>
          <a:lstStyle/>
          <a:p>
            <a:pPr algn="ctr"/>
            <a:r>
              <a:rPr lang="es-CO" sz="1250" b="1" dirty="0">
                <a:solidFill>
                  <a:srgbClr val="C00000"/>
                </a:solidFill>
                <a:latin typeface="Tw Cen MT" pitchFamily="34" charset="0"/>
              </a:rPr>
              <a:t>Implementación en</a:t>
            </a:r>
            <a:r>
              <a:t/>
            </a:r>
            <a:br/>
            <a:r>
              <a:rPr lang="es-CO" sz="1250" b="1" dirty="0">
                <a:solidFill>
                  <a:srgbClr val="C00000"/>
                </a:solidFill>
                <a:latin typeface="Tw Cen MT" pitchFamily="34" charset="0"/>
              </a:rPr>
              <a:t>todo el Distrito para</a:t>
            </a:r>
            <a:r>
              <a:t/>
            </a:r>
            <a:br/>
            <a:r>
              <a:rPr lang="es-CO" sz="1250" b="1" dirty="0">
                <a:solidFill>
                  <a:srgbClr val="C00000"/>
                </a:solidFill>
                <a:latin typeface="Tw Cen MT" pitchFamily="34" charset="0"/>
              </a:rPr>
              <a:t>para el 2020</a:t>
            </a:r>
          </a:p>
        </p:txBody>
      </p:sp>
      <p:pic>
        <p:nvPicPr>
          <p:cNvPr id="19" name="Picture 49" descr="http://icons.iconarchive.com/icons/paomedia/small-n-flat/1024/map-marker-icon.png"/>
          <p:cNvPicPr>
            <a:picLocks noChangeAspect="1" noChangeArrowheads="1"/>
          </p:cNvPicPr>
          <p:nvPr/>
        </p:nvPicPr>
        <p:blipFill>
          <a:blip r:embed="rId5"/>
          <a:srcRect/>
          <a:stretch>
            <a:fillRect/>
          </a:stretch>
        </p:blipFill>
        <p:spPr bwMode="auto">
          <a:xfrm>
            <a:off x="5012116" y="6131606"/>
            <a:ext cx="376238" cy="335243"/>
          </a:xfrm>
          <a:prstGeom prst="rect">
            <a:avLst/>
          </a:prstGeom>
          <a:noFill/>
          <a:ln w="9525">
            <a:noFill/>
            <a:miter lim="800000"/>
            <a:headEnd/>
            <a:tailEnd/>
          </a:ln>
        </p:spPr>
      </p:pic>
      <p:pic>
        <p:nvPicPr>
          <p:cNvPr id="20" name="Picture 51" descr="http://icons.iconarchive.com/icons/paomedia/small-n-flat/1024/map-marker-icon.png"/>
          <p:cNvPicPr>
            <a:picLocks noChangeAspect="1" noChangeArrowheads="1"/>
          </p:cNvPicPr>
          <p:nvPr/>
        </p:nvPicPr>
        <p:blipFill>
          <a:blip r:embed="rId5"/>
          <a:srcRect/>
          <a:stretch>
            <a:fillRect/>
          </a:stretch>
        </p:blipFill>
        <p:spPr bwMode="auto">
          <a:xfrm>
            <a:off x="4891824" y="5335415"/>
            <a:ext cx="376237" cy="335243"/>
          </a:xfrm>
          <a:prstGeom prst="rect">
            <a:avLst/>
          </a:prstGeom>
          <a:noFill/>
          <a:ln w="9525">
            <a:noFill/>
            <a:miter lim="800000"/>
            <a:headEnd/>
            <a:tailEnd/>
          </a:ln>
        </p:spPr>
      </p:pic>
      <p:pic>
        <p:nvPicPr>
          <p:cNvPr id="22" name="Picture 53" descr="http://icons.iconarchive.com/icons/paomedia/small-n-flat/1024/map-marker-icon.png"/>
          <p:cNvPicPr>
            <a:picLocks noChangeAspect="1" noChangeArrowheads="1"/>
          </p:cNvPicPr>
          <p:nvPr/>
        </p:nvPicPr>
        <p:blipFill>
          <a:blip r:embed="rId5"/>
          <a:srcRect/>
          <a:stretch>
            <a:fillRect/>
          </a:stretch>
        </p:blipFill>
        <p:spPr bwMode="auto">
          <a:xfrm>
            <a:off x="5346128" y="2508171"/>
            <a:ext cx="376238" cy="335243"/>
          </a:xfrm>
          <a:prstGeom prst="rect">
            <a:avLst/>
          </a:prstGeom>
          <a:noFill/>
          <a:ln w="9525">
            <a:noFill/>
            <a:miter lim="800000"/>
            <a:headEnd/>
            <a:tailEnd/>
          </a:ln>
        </p:spPr>
      </p:pic>
      <p:pic>
        <p:nvPicPr>
          <p:cNvPr id="23" name="Picture 54" descr="http://icons.iconarchive.com/icons/paomedia/small-n-flat/1024/map-marker-icon.png"/>
          <p:cNvPicPr>
            <a:picLocks noChangeAspect="1" noChangeArrowheads="1"/>
          </p:cNvPicPr>
          <p:nvPr/>
        </p:nvPicPr>
        <p:blipFill>
          <a:blip r:embed="rId5"/>
          <a:srcRect/>
          <a:stretch>
            <a:fillRect/>
          </a:stretch>
        </p:blipFill>
        <p:spPr bwMode="auto">
          <a:xfrm>
            <a:off x="6223686" y="3415743"/>
            <a:ext cx="374650" cy="335243"/>
          </a:xfrm>
          <a:prstGeom prst="rect">
            <a:avLst/>
          </a:prstGeom>
          <a:noFill/>
          <a:ln w="9525">
            <a:noFill/>
            <a:miter lim="800000"/>
            <a:headEnd/>
            <a:tailEnd/>
          </a:ln>
        </p:spPr>
      </p:pic>
      <p:pic>
        <p:nvPicPr>
          <p:cNvPr id="28" name="Picture 99" descr="http://previews.123rf.com/images/clairev/clairev1205/clairev120500047/13665283-Various-stones-collection-1-vector-illustration--Stock-Vector-stones-stone-rock.jpg"/>
          <p:cNvPicPr>
            <a:picLocks noChangeAspect="1" noChangeArrowheads="1"/>
          </p:cNvPicPr>
          <p:nvPr/>
        </p:nvPicPr>
        <p:blipFill>
          <a:blip r:embed="rId6">
            <a:clrChange>
              <a:clrFrom>
                <a:srgbClr val="FFFFFF"/>
              </a:clrFrom>
              <a:clrTo>
                <a:srgbClr val="FFFFFF">
                  <a:alpha val="0"/>
                </a:srgbClr>
              </a:clrTo>
            </a:clrChange>
          </a:blip>
          <a:srcRect l="28525" t="50946" r="57854" b="37227"/>
          <a:stretch>
            <a:fillRect/>
          </a:stretch>
        </p:blipFill>
        <p:spPr bwMode="auto">
          <a:xfrm>
            <a:off x="4861043" y="2748883"/>
            <a:ext cx="382588" cy="260273"/>
          </a:xfrm>
          <a:prstGeom prst="rect">
            <a:avLst/>
          </a:prstGeom>
          <a:noFill/>
          <a:ln w="9525">
            <a:noFill/>
            <a:miter lim="800000"/>
            <a:headEnd/>
            <a:tailEnd/>
          </a:ln>
        </p:spPr>
      </p:pic>
      <p:pic>
        <p:nvPicPr>
          <p:cNvPr id="29"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4324187" y="4659285"/>
            <a:ext cx="382588" cy="260273"/>
          </a:xfrm>
          <a:prstGeom prst="rect">
            <a:avLst/>
          </a:prstGeom>
          <a:noFill/>
          <a:ln w="9525">
            <a:noFill/>
            <a:miter lim="800000"/>
            <a:headEnd/>
            <a:tailEnd/>
          </a:ln>
        </p:spPr>
      </p:pic>
      <p:pic>
        <p:nvPicPr>
          <p:cNvPr id="30"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5326954" y="5605667"/>
            <a:ext cx="139700" cy="144282"/>
          </a:xfrm>
          <a:prstGeom prst="rect">
            <a:avLst/>
          </a:prstGeom>
          <a:noFill/>
        </p:spPr>
      </p:pic>
      <p:pic>
        <p:nvPicPr>
          <p:cNvPr id="31" name="Picture 120"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685988" y="6447909"/>
            <a:ext cx="139700" cy="144282"/>
          </a:xfrm>
          <a:prstGeom prst="rect">
            <a:avLst/>
          </a:prstGeom>
          <a:noFill/>
        </p:spPr>
      </p:pic>
      <p:sp>
        <p:nvSpPr>
          <p:cNvPr id="35" name="Oval 34"/>
          <p:cNvSpPr/>
          <p:nvPr/>
        </p:nvSpPr>
        <p:spPr>
          <a:xfrm>
            <a:off x="5249098" y="2473735"/>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bg1"/>
                </a:solidFill>
              </a:rPr>
              <a:t>2018</a:t>
            </a:r>
            <a:r>
              <a:rPr lang="es-CO" sz="1200" b="1" dirty="0">
                <a:solidFill>
                  <a:schemeClr val="tx1"/>
                </a:solidFill>
              </a:rPr>
              <a:t>-2019</a:t>
            </a:r>
          </a:p>
        </p:txBody>
      </p:sp>
      <p:sp>
        <p:nvSpPr>
          <p:cNvPr id="36" name="Oval 35"/>
          <p:cNvSpPr/>
          <p:nvPr/>
        </p:nvSpPr>
        <p:spPr>
          <a:xfrm>
            <a:off x="5466654" y="1845109"/>
            <a:ext cx="1463675" cy="339487"/>
          </a:xfrm>
          <a:prstGeom prst="ellipse">
            <a:avLst/>
          </a:prstGeom>
          <a:noFill/>
          <a:ln w="12700">
            <a:noFill/>
          </a:ln>
          <a:effectLst/>
        </p:spPr>
        <p:style>
          <a:lnRef idx="2">
            <a:schemeClr val="accent3"/>
          </a:lnRef>
          <a:fillRef idx="1">
            <a:schemeClr val="lt1"/>
          </a:fillRef>
          <a:effectRef idx="0">
            <a:schemeClr val="accent3"/>
          </a:effectRef>
          <a:fontRef idx="minor">
            <a:schemeClr val="dk1"/>
          </a:fontRef>
        </p:style>
        <p:txBody>
          <a:bodyPr anchor="ctr"/>
          <a:lstStyle/>
          <a:p>
            <a:pPr algn="ctr" fontAlgn="auto">
              <a:spcBef>
                <a:spcPts val="0"/>
              </a:spcBef>
              <a:spcAft>
                <a:spcPts val="0"/>
              </a:spcAft>
              <a:defRPr/>
            </a:pPr>
            <a:r>
              <a:rPr lang="es-CO" sz="1200" b="1" dirty="0">
                <a:solidFill>
                  <a:schemeClr val="tx1"/>
                </a:solidFill>
              </a:rPr>
              <a:t>2019-2020</a:t>
            </a:r>
          </a:p>
        </p:txBody>
      </p:sp>
      <p:pic>
        <p:nvPicPr>
          <p:cNvPr id="38" name="Picture 100" descr="http://previews.123rf.com/images/clairev/clairev1205/clairev120500047/13665283-Various-stones-collection-1-vector-illustration--Stock-Vector-stones-stone-rock.jpg"/>
          <p:cNvPicPr>
            <a:picLocks noChangeAspect="1" noChangeArrowheads="1"/>
          </p:cNvPicPr>
          <p:nvPr/>
        </p:nvPicPr>
        <p:blipFill>
          <a:blip r:embed="rId7">
            <a:clrChange>
              <a:clrFrom>
                <a:srgbClr val="FFFFFF"/>
              </a:clrFrom>
              <a:clrTo>
                <a:srgbClr val="FFFFFF">
                  <a:alpha val="0"/>
                </a:srgbClr>
              </a:clrTo>
            </a:clrChange>
          </a:blip>
          <a:srcRect l="57854" t="50946" r="28525" b="37227"/>
          <a:stretch>
            <a:fillRect/>
          </a:stretch>
        </p:blipFill>
        <p:spPr bwMode="auto">
          <a:xfrm>
            <a:off x="5636948" y="6485091"/>
            <a:ext cx="382588" cy="260273"/>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534914772"/>
              </p:ext>
            </p:extLst>
          </p:nvPr>
        </p:nvGraphicFramePr>
        <p:xfrm>
          <a:off x="6617229" y="6305550"/>
          <a:ext cx="2445609" cy="701040"/>
        </p:xfrm>
        <a:graphic>
          <a:graphicData uri="http://schemas.openxmlformats.org/drawingml/2006/table">
            <a:tbl>
              <a:tblPr firstRow="1" bandRow="1">
                <a:tableStyleId>{5C22544A-7EE6-4342-B048-85BDC9FD1C3A}</a:tableStyleId>
              </a:tblPr>
              <a:tblGrid>
                <a:gridCol w="2445609">
                  <a:extLst>
                    <a:ext uri="{9D8B030D-6E8A-4147-A177-3AD203B41FA5}">
                      <a16:colId xmlns:a16="http://schemas.microsoft.com/office/drawing/2014/main" val="20000"/>
                    </a:ext>
                  </a:extLst>
                </a:gridCol>
              </a:tblGrid>
              <a:tr h="502849">
                <a:tc>
                  <a:txBody>
                    <a:bodyPr/>
                    <a:lstStyle/>
                    <a:p>
                      <a:r>
                        <a:rPr lang="en-US" sz="800" b="0" i="0" dirty="0">
                          <a:solidFill>
                            <a:schemeClr val="tx1"/>
                          </a:solidFill>
                        </a:rPr>
                        <a:t>El 14 de mayo de 2014, la Junta de Educación  adoptó por medio de un voto mayoritario la Resolución de la Junta de Educación de 2013 para la Política de Disciplina Escolar y la Declaración de Derechos para el Entorno Escolar.</a:t>
                      </a:r>
                      <a:endParaRPr lang="es-CO" sz="800" b="0" i="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2098463404"/>
              </p:ext>
            </p:extLst>
          </p:nvPr>
        </p:nvGraphicFramePr>
        <p:xfrm>
          <a:off x="6603252" y="6047025"/>
          <a:ext cx="2459471" cy="68580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360162">
                <a:tc>
                  <a:txBody>
                    <a:bodyPr/>
                    <a:lstStyle/>
                    <a:p>
                      <a:pPr algn="ctr"/>
                      <a:endParaRPr lang="en-US" sz="6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1  </a:t>
                      </a:r>
                    </a:p>
                    <a:p>
                      <a:pPr algn="l"/>
                      <a:r>
                        <a:rPr lang="en-US" sz="7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25 maestro asesor RJ</a:t>
                      </a:r>
                    </a:p>
                    <a:p>
                      <a:pPr marL="57150" indent="-57150" algn="l">
                        <a:buFont typeface="Arial" panose="020B0604020202020204" pitchFamily="34" charset="0"/>
                        <a:buChar char="•"/>
                      </a:pPr>
                      <a:r>
                        <a:rPr lang="en-US" sz="500" b="0" baseline="0" dirty="0">
                          <a:solidFill>
                            <a:schemeClr val="tx1"/>
                          </a:solidFill>
                        </a:rPr>
                        <a:t>124 escuelas reciben apoyo de un asesor RJ del Distrito Local</a:t>
                      </a:r>
                      <a:endParaRPr lang="es-CO" sz="500" b="0" dirty="0">
                        <a:solidFill>
                          <a:schemeClr val="tx1"/>
                        </a:solidFill>
                      </a:endParaRPr>
                    </a:p>
                  </a:txBody>
                  <a:tcPr>
                    <a:solidFill>
                      <a:srgbClr val="C4E59F"/>
                    </a:solidFill>
                  </a:tcPr>
                </a:tc>
                <a:tc>
                  <a:txBody>
                    <a:bodyPr/>
                    <a:lstStyle/>
                    <a:p>
                      <a:pPr algn="l"/>
                      <a:endParaRPr lang="en-US" sz="900" b="0" dirty="0">
                        <a:solidFill>
                          <a:schemeClr val="tx1"/>
                        </a:solidFill>
                      </a:endParaRPr>
                    </a:p>
                  </a:txBody>
                  <a:tcPr>
                    <a:solidFill>
                      <a:schemeClr val="accent1">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713772397"/>
              </p:ext>
            </p:extLst>
          </p:nvPr>
        </p:nvGraphicFramePr>
        <p:xfrm>
          <a:off x="6603253" y="5163105"/>
          <a:ext cx="2459471" cy="88392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675206">
                <a:tc>
                  <a:txBody>
                    <a:bodyPr/>
                    <a:lstStyle/>
                    <a:p>
                      <a:pPr algn="ctr"/>
                      <a:r>
                        <a:rPr lang="en-US" sz="500" b="0" dirty="0">
                          <a:solidFill>
                            <a:schemeClr val="tx1"/>
                          </a:solidFill>
                        </a:rPr>
                        <a:t>Capacitaciones finalizadas de RJ</a:t>
                      </a:r>
                    </a:p>
                    <a:p>
                      <a:pPr algn="ctr"/>
                      <a:endParaRPr lang="es-CO" sz="500" b="0" dirty="0">
                        <a:solidFill>
                          <a:schemeClr val="tx1"/>
                        </a:solidFill>
                      </a:endParaRPr>
                    </a:p>
                    <a:p>
                      <a:pPr algn="ctr"/>
                      <a:r>
                        <a:rPr lang="en-US" sz="500" b="0" dirty="0">
                          <a:solidFill>
                            <a:schemeClr val="tx1"/>
                          </a:solidFill>
                        </a:rPr>
                        <a:t>COHORTE 1</a:t>
                      </a:r>
                    </a:p>
                    <a:p>
                      <a:pPr algn="ctr"/>
                      <a:r>
                        <a:rPr sz="1100" dirty="0">
                          <a:solidFill>
                            <a:schemeClr val="tx1"/>
                          </a:solidFill>
                        </a:rPr>
                        <a:t>149</a:t>
                      </a:r>
                      <a:r>
                        <a:rPr sz="1600" dirty="0"/>
                        <a:t> </a:t>
                      </a:r>
                      <a:r>
                        <a:rPr lang="en-US" sz="500" b="0" baseline="0" dirty="0">
                          <a:solidFill>
                            <a:schemeClr val="tx1"/>
                          </a:solidFill>
                        </a:rPr>
                        <a:t>escuelas</a:t>
                      </a:r>
                      <a:endParaRPr lang="es-CO" sz="5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2</a:t>
                      </a:r>
                    </a:p>
                    <a:p>
                      <a:pPr algn="l"/>
                      <a:r>
                        <a:rPr lang="en-US" sz="7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FC000"/>
                    </a:solidFill>
                  </a:tcPr>
                </a:tc>
                <a:tc>
                  <a:txBody>
                    <a:bodyPr/>
                    <a:lstStyle/>
                    <a:p>
                      <a:pPr algn="l"/>
                      <a:r>
                        <a:rPr lang="en-US" sz="600" b="1" dirty="0">
                          <a:solidFill>
                            <a:schemeClr val="tx1"/>
                          </a:solidFill>
                        </a:rPr>
                        <a:t>COHORTE 1  </a:t>
                      </a:r>
                    </a:p>
                    <a:p>
                      <a:pPr algn="l"/>
                      <a:r>
                        <a:rPr lang="en-US" sz="600" b="1" dirty="0">
                          <a:solidFill>
                            <a:schemeClr val="tx1"/>
                          </a:solidFill>
                        </a:rPr>
                        <a:t>149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25 maestros asesores en RJ para apoyar a escuelas ejemplares</a:t>
                      </a:r>
                    </a:p>
                    <a:p>
                      <a:pPr marL="57150" indent="-57150" algn="l">
                        <a:buFont typeface="Arial" panose="020B0604020202020204" pitchFamily="34" charset="0"/>
                        <a:buChar char="•"/>
                      </a:pPr>
                      <a:r>
                        <a:rPr lang="en-US" sz="500" b="0" baseline="0" dirty="0">
                          <a:solidFill>
                            <a:schemeClr val="tx1"/>
                          </a:solidFill>
                        </a:rPr>
                        <a:t>124 escuelas reciben apoyo de un asesor RJ del Distrito Local</a:t>
                      </a:r>
                      <a:endParaRPr lang="es-CO" sz="500" b="0" dirty="0">
                        <a:solidFill>
                          <a:schemeClr val="tx1"/>
                        </a:solidFill>
                      </a:endParaRPr>
                    </a:p>
                  </a:txBody>
                  <a:tcPr>
                    <a:solidFill>
                      <a:srgbClr val="C4E59F"/>
                    </a:solidFill>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2953048171"/>
              </p:ext>
            </p:extLst>
          </p:nvPr>
        </p:nvGraphicFramePr>
        <p:xfrm>
          <a:off x="6603367" y="4218225"/>
          <a:ext cx="2459471" cy="94488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786873">
                <a:tc>
                  <a:txBody>
                    <a:bodyPr/>
                    <a:lstStyle/>
                    <a:p>
                      <a:pPr algn="ctr"/>
                      <a:r>
                        <a:rPr lang="en-US" sz="500" b="0" dirty="0">
                          <a:solidFill>
                            <a:schemeClr val="tx1"/>
                          </a:solidFill>
                        </a:rPr>
                        <a:t>Capacitaciones finalizadas de RJ</a:t>
                      </a:r>
                    </a:p>
                    <a:p>
                      <a:pPr algn="ctr"/>
                      <a:endParaRPr lang="es-CO" sz="500" b="0" dirty="0">
                        <a:solidFill>
                          <a:schemeClr val="tx1"/>
                        </a:solidFill>
                      </a:endParaRPr>
                    </a:p>
                    <a:p>
                      <a:pPr algn="ctr"/>
                      <a:r>
                        <a:rPr lang="en-US" sz="500" b="0" dirty="0">
                          <a:solidFill>
                            <a:schemeClr val="tx1"/>
                          </a:solidFill>
                        </a:rPr>
                        <a:t>COHORTES 1, Y 2</a:t>
                      </a:r>
                    </a:p>
                    <a:p>
                      <a:pPr algn="ctr"/>
                      <a:r>
                        <a:rPr sz="1100" dirty="0">
                          <a:solidFill>
                            <a:schemeClr val="tx1"/>
                          </a:solidFill>
                        </a:rPr>
                        <a:t>295</a:t>
                      </a:r>
                      <a:r>
                        <a:rPr sz="1600" dirty="0"/>
                        <a:t> </a:t>
                      </a:r>
                      <a:r>
                        <a:rPr lang="en-US" sz="500" b="0" baseline="0" dirty="0">
                          <a:solidFill>
                            <a:schemeClr val="tx1"/>
                          </a:solidFill>
                        </a:rPr>
                        <a:t>escuelas</a:t>
                      </a:r>
                      <a:endParaRPr lang="es-CO" sz="500" b="0" dirty="0">
                        <a:solidFill>
                          <a:schemeClr val="tx1"/>
                        </a:solidFill>
                      </a:endParaRPr>
                    </a:p>
                  </a:txBody>
                  <a:tcPr>
                    <a:solidFill>
                      <a:schemeClr val="accent1">
                        <a:lumMod val="60000"/>
                        <a:lumOff val="40000"/>
                      </a:schemeClr>
                    </a:solidFill>
                  </a:tcPr>
                </a:tc>
                <a:tc>
                  <a:txBody>
                    <a:bodyPr/>
                    <a:lstStyle/>
                    <a:p>
                      <a:pPr algn="l"/>
                      <a:r>
                        <a:rPr lang="en-US" sz="700" b="1" dirty="0">
                          <a:solidFill>
                            <a:schemeClr val="tx1"/>
                          </a:solidFill>
                        </a:rPr>
                        <a:t>COHORTE 3</a:t>
                      </a:r>
                    </a:p>
                    <a:p>
                      <a:pPr algn="l"/>
                      <a:r>
                        <a:rPr lang="en-US" sz="700" b="1" dirty="0">
                          <a:solidFill>
                            <a:schemeClr val="tx1"/>
                          </a:solidFill>
                        </a:rPr>
                        <a:t>199 escuelas</a:t>
                      </a:r>
                    </a:p>
                    <a:p>
                      <a:pPr marL="57150" indent="-57150" algn="l">
                        <a:buFont typeface="Arial" panose="020B0604020202020204" pitchFamily="34" charset="0"/>
                        <a:buChar char="•"/>
                      </a:pPr>
                      <a:r>
                        <a:rPr lang="en-US" sz="500" b="0" dirty="0">
                          <a:solidFill>
                            <a:schemeClr val="tx1"/>
                          </a:solidFill>
                        </a:rPr>
                        <a:t>Capacitación en RJ Nivel I</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BE1FB"/>
                    </a:solidFill>
                  </a:tcPr>
                </a:tc>
                <a:tc>
                  <a:txBody>
                    <a:bodyPr/>
                    <a:lstStyle/>
                    <a:p>
                      <a:pPr algn="l"/>
                      <a:r>
                        <a:rPr lang="en-US" sz="600" b="1" dirty="0">
                          <a:solidFill>
                            <a:schemeClr val="tx1"/>
                          </a:solidFill>
                        </a:rPr>
                        <a:t>COHORTE 2 </a:t>
                      </a:r>
                    </a:p>
                    <a:p>
                      <a:pPr algn="l"/>
                      <a:r>
                        <a:rPr lang="en-US" sz="600" b="1" dirty="0">
                          <a:solidFill>
                            <a:schemeClr val="tx1"/>
                          </a:solidFill>
                        </a:rPr>
                        <a:t>146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20 maestros asesores en RJ–Escuelas ejemplares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p>
                      <a:pPr algn="l"/>
                      <a:endParaRPr lang="es-CO" sz="900" b="0" dirty="0">
                        <a:solidFill>
                          <a:schemeClr val="tx1"/>
                        </a:solidFill>
                      </a:endParaRPr>
                    </a:p>
                  </a:txBody>
                  <a:tcPr>
                    <a:solidFill>
                      <a:srgbClr val="FFC000"/>
                    </a:solidFill>
                  </a:tcPr>
                </a:tc>
                <a:extLst>
                  <a:ext uri="{0D108BD9-81ED-4DB2-BD59-A6C34878D82A}">
                    <a16:rowId xmlns:a16="http://schemas.microsoft.com/office/drawing/2014/main" val="10000"/>
                  </a:ext>
                </a:extLst>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3607376107"/>
              </p:ext>
            </p:extLst>
          </p:nvPr>
        </p:nvGraphicFramePr>
        <p:xfrm>
          <a:off x="6603367" y="3259756"/>
          <a:ext cx="2459471" cy="96012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958099">
                <a:tc>
                  <a:txBody>
                    <a:bodyPr/>
                    <a:lstStyle/>
                    <a:p>
                      <a:pPr algn="ctr"/>
                      <a:r>
                        <a:rPr lang="en-US" sz="400" b="0" dirty="0">
                          <a:solidFill>
                            <a:schemeClr val="tx1"/>
                          </a:solidFill>
                        </a:rPr>
                        <a:t>Capacitaciones finalizadas de RJ</a:t>
                      </a:r>
                    </a:p>
                    <a:p>
                      <a:pPr algn="ctr"/>
                      <a:endParaRPr lang="es-CO" sz="400" b="0" dirty="0">
                        <a:solidFill>
                          <a:schemeClr val="tx1"/>
                        </a:solidFill>
                      </a:endParaRPr>
                    </a:p>
                    <a:p>
                      <a:pPr algn="ctr"/>
                      <a:r>
                        <a:rPr lang="en-US" sz="400" b="0" dirty="0">
                          <a:solidFill>
                            <a:schemeClr val="tx1"/>
                          </a:solidFill>
                        </a:rPr>
                        <a:t>COHORTES 1, 2, y 3</a:t>
                      </a:r>
                    </a:p>
                    <a:p>
                      <a:pPr algn="ctr"/>
                      <a:r>
                        <a:rPr sz="1050" dirty="0">
                          <a:solidFill>
                            <a:schemeClr val="tx1"/>
                          </a:solidFill>
                        </a:rPr>
                        <a:t>494</a:t>
                      </a:r>
                      <a:r>
                        <a:rPr sz="1400" dirty="0">
                          <a:solidFill>
                            <a:schemeClr val="tx1"/>
                          </a:solidFill>
                        </a:rPr>
                        <a:t> </a:t>
                      </a:r>
                      <a:r>
                        <a:rPr sz="400" dirty="0" err="1">
                          <a:solidFill>
                            <a:schemeClr val="tx1"/>
                          </a:solidFill>
                        </a:rPr>
                        <a:t>escuelas</a:t>
                      </a:r>
                      <a:endParaRPr lang="es-CO" sz="400" b="0" dirty="0">
                        <a:solidFill>
                          <a:schemeClr val="tx1"/>
                        </a:solidFill>
                      </a:endParaRPr>
                    </a:p>
                  </a:txBody>
                  <a:tcPr>
                    <a:solidFill>
                      <a:schemeClr val="accent1">
                        <a:lumMod val="60000"/>
                        <a:lumOff val="40000"/>
                      </a:schemeClr>
                    </a:solidFill>
                  </a:tcPr>
                </a:tc>
                <a:tc>
                  <a:txBody>
                    <a:bodyPr/>
                    <a:lstStyle/>
                    <a:p>
                      <a:pPr algn="l"/>
                      <a:r>
                        <a:rPr lang="en-US" sz="600" b="1" dirty="0">
                          <a:solidFill>
                            <a:schemeClr val="tx1"/>
                          </a:solidFill>
                        </a:rPr>
                        <a:t>COHORTE 4</a:t>
                      </a:r>
                    </a:p>
                    <a:p>
                      <a:pPr algn="l"/>
                      <a:r>
                        <a:rPr lang="en-US" sz="600" b="1" dirty="0">
                          <a:solidFill>
                            <a:schemeClr val="tx1"/>
                          </a:solidFill>
                        </a:rPr>
                        <a:t>162 escuelas</a:t>
                      </a:r>
                    </a:p>
                    <a:p>
                      <a:pPr marL="57150" indent="-57150" algn="l">
                        <a:buFont typeface="Arial" panose="020B0604020202020204" pitchFamily="34" charset="0"/>
                        <a:buChar char="•"/>
                      </a:pPr>
                      <a:r>
                        <a:rPr lang="en-US" sz="400" b="0" dirty="0">
                          <a:solidFill>
                            <a:schemeClr val="tx1"/>
                          </a:solidFill>
                        </a:rPr>
                        <a:t>Capacitación en RJ Nivel I</a:t>
                      </a:r>
                    </a:p>
                    <a:p>
                      <a:pPr marL="57150" indent="-57150" algn="l">
                        <a:buFont typeface="Arial" panose="020B0604020202020204" pitchFamily="34" charset="0"/>
                        <a:buChar char="•"/>
                      </a:pPr>
                      <a:r>
                        <a:rPr lang="en-US" sz="400" b="0" baseline="0" dirty="0">
                          <a:solidFill>
                            <a:schemeClr val="tx1"/>
                          </a:solidFill>
                        </a:rPr>
                        <a:t>45 maestros asesores en RJ–Escuelas específicas</a:t>
                      </a:r>
                    </a:p>
                    <a:p>
                      <a:pPr marL="57150" indent="-57150" algn="l">
                        <a:buFont typeface="Arial" panose="020B0604020202020204" pitchFamily="34" charset="0"/>
                        <a:buChar char="•"/>
                      </a:pPr>
                      <a:r>
                        <a:rPr lang="en-US" sz="4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400" b="0" baseline="0" dirty="0">
                          <a:solidFill>
                            <a:schemeClr val="tx1"/>
                          </a:solidFill>
                        </a:rPr>
                        <a:t>97 escuelas reciben apoyo de un asesor RJ del Distrito Local</a:t>
                      </a:r>
                      <a:endParaRPr lang="es-CO" sz="400" b="0" dirty="0">
                        <a:solidFill>
                          <a:schemeClr val="tx1"/>
                        </a:solidFill>
                      </a:endParaRPr>
                    </a:p>
                  </a:txBody>
                  <a:tcPr>
                    <a:solidFill>
                      <a:srgbClr val="BAF9FC"/>
                    </a:solidFill>
                  </a:tcPr>
                </a:tc>
                <a:tc>
                  <a:txBody>
                    <a:bodyPr/>
                    <a:lstStyle/>
                    <a:p>
                      <a:pPr algn="l"/>
                      <a:r>
                        <a:rPr lang="en-US" sz="600" b="1" dirty="0">
                          <a:solidFill>
                            <a:schemeClr val="tx1"/>
                          </a:solidFill>
                        </a:rPr>
                        <a:t>COHORTE 3</a:t>
                      </a:r>
                    </a:p>
                    <a:p>
                      <a:pPr algn="l"/>
                      <a:r>
                        <a:rPr lang="en-US" sz="600" b="1" dirty="0">
                          <a:solidFill>
                            <a:schemeClr val="tx1"/>
                          </a:solidFill>
                        </a:rPr>
                        <a:t>199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ejemplares</a:t>
                      </a:r>
                    </a:p>
                    <a:p>
                      <a:pPr marL="57150" indent="-57150" algn="l">
                        <a:buFont typeface="Arial" panose="020B0604020202020204" pitchFamily="34" charset="0"/>
                        <a:buChar char="•"/>
                      </a:pPr>
                      <a:r>
                        <a:rPr lang="en-US" sz="500" b="0" baseline="0" dirty="0">
                          <a:solidFill>
                            <a:schemeClr val="tx1"/>
                          </a:solidFill>
                        </a:rPr>
                        <a:t>126 escuelas reciben apoyo de un asesor RJ del Distrito Local</a:t>
                      </a:r>
                      <a:endParaRPr lang="es-CO" sz="500" b="0" dirty="0">
                        <a:solidFill>
                          <a:schemeClr val="tx1"/>
                        </a:solidFill>
                      </a:endParaRPr>
                    </a:p>
                  </a:txBody>
                  <a:tcPr>
                    <a:solidFill>
                      <a:srgbClr val="FBE1FB"/>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3034969775"/>
              </p:ext>
            </p:extLst>
          </p:nvPr>
        </p:nvGraphicFramePr>
        <p:xfrm>
          <a:off x="6602965" y="2314877"/>
          <a:ext cx="2459471" cy="944880"/>
        </p:xfrm>
        <a:graphic>
          <a:graphicData uri="http://schemas.openxmlformats.org/drawingml/2006/table">
            <a:tbl>
              <a:tblPr firstRow="1" bandRow="1">
                <a:tableStyleId>{5C22544A-7EE6-4342-B048-85BDC9FD1C3A}</a:tableStyleId>
              </a:tblPr>
              <a:tblGrid>
                <a:gridCol w="555096">
                  <a:extLst>
                    <a:ext uri="{9D8B030D-6E8A-4147-A177-3AD203B41FA5}">
                      <a16:colId xmlns:a16="http://schemas.microsoft.com/office/drawing/2014/main" val="20000"/>
                    </a:ext>
                  </a:extLst>
                </a:gridCol>
                <a:gridCol w="971404">
                  <a:extLst>
                    <a:ext uri="{9D8B030D-6E8A-4147-A177-3AD203B41FA5}">
                      <a16:colId xmlns:a16="http://schemas.microsoft.com/office/drawing/2014/main" val="20001"/>
                    </a:ext>
                  </a:extLst>
                </a:gridCol>
                <a:gridCol w="932971">
                  <a:extLst>
                    <a:ext uri="{9D8B030D-6E8A-4147-A177-3AD203B41FA5}">
                      <a16:colId xmlns:a16="http://schemas.microsoft.com/office/drawing/2014/main" val="20002"/>
                    </a:ext>
                  </a:extLst>
                </a:gridCol>
              </a:tblGrid>
              <a:tr h="869121">
                <a:tc>
                  <a:txBody>
                    <a:bodyPr/>
                    <a:lstStyle/>
                    <a:p>
                      <a:pPr algn="ctr"/>
                      <a:endParaRPr lang="en-US" sz="500" b="0" dirty="0" smtClean="0">
                        <a:solidFill>
                          <a:schemeClr val="tx1"/>
                        </a:solidFill>
                      </a:endParaRPr>
                    </a:p>
                    <a:p>
                      <a:pPr algn="ctr"/>
                      <a:r>
                        <a:rPr lang="en-US" sz="500" b="0" dirty="0" err="1" smtClean="0">
                          <a:solidFill>
                            <a:schemeClr val="tx1"/>
                          </a:solidFill>
                        </a:rPr>
                        <a:t>Capacitaciones</a:t>
                      </a:r>
                      <a:r>
                        <a:rPr lang="en-US" sz="500" b="0" dirty="0" smtClean="0">
                          <a:solidFill>
                            <a:schemeClr val="tx1"/>
                          </a:solidFill>
                        </a:rPr>
                        <a:t> </a:t>
                      </a:r>
                      <a:r>
                        <a:rPr lang="en-US" sz="500" b="0" dirty="0">
                          <a:solidFill>
                            <a:schemeClr val="tx1"/>
                          </a:solidFill>
                        </a:rPr>
                        <a:t>finalizadas de RJ</a:t>
                      </a:r>
                    </a:p>
                    <a:p>
                      <a:pPr algn="ctr"/>
                      <a:endParaRPr lang="es-CO" sz="500" b="0" dirty="0">
                        <a:solidFill>
                          <a:schemeClr val="tx1"/>
                        </a:solidFill>
                      </a:endParaRPr>
                    </a:p>
                    <a:p>
                      <a:pPr algn="ctr"/>
                      <a:r>
                        <a:rPr lang="en-US" sz="500" b="0" dirty="0">
                          <a:solidFill>
                            <a:schemeClr val="tx1"/>
                          </a:solidFill>
                        </a:rPr>
                        <a:t>COHORTES 1, 2, 3, 4 y 5</a:t>
                      </a:r>
                    </a:p>
                    <a:p>
                      <a:pPr algn="ctr"/>
                      <a:r>
                        <a:rPr kumimoji="0" sz="1100" b="1" kern="1200" baseline="0" dirty="0">
                          <a:solidFill>
                            <a:schemeClr val="tx1"/>
                          </a:solidFill>
                          <a:latin typeface="+mn-lt"/>
                          <a:ea typeface="+mn-ea"/>
                          <a:cs typeface="+mn-cs"/>
                        </a:rPr>
                        <a:t>656</a:t>
                      </a:r>
                      <a:r>
                        <a:rPr sz="1600" dirty="0"/>
                        <a:t> </a:t>
                      </a:r>
                      <a:r>
                        <a:rPr lang="en-US" sz="500" b="0" baseline="0" dirty="0">
                          <a:solidFill>
                            <a:schemeClr val="tx1"/>
                          </a:solidFill>
                        </a:rPr>
                        <a:t>escuelas</a:t>
                      </a:r>
                      <a:endParaRPr lang="es-CO" sz="500" b="0" dirty="0">
                        <a:solidFill>
                          <a:schemeClr val="tx1"/>
                        </a:solidFill>
                      </a:endParaRPr>
                    </a:p>
                  </a:txBody>
                  <a:tcPr>
                    <a:solidFill>
                      <a:schemeClr val="accent1">
                        <a:lumMod val="60000"/>
                        <a:lumOff val="40000"/>
                      </a:schemeClr>
                    </a:solidFill>
                  </a:tcPr>
                </a:tc>
                <a:tc>
                  <a:txBody>
                    <a:bodyPr/>
                    <a:lstStyle/>
                    <a:p>
                      <a:pPr algn="l"/>
                      <a:r>
                        <a:rPr lang="en-US" sz="600" b="1" dirty="0">
                          <a:solidFill>
                            <a:schemeClr val="tx1"/>
                          </a:solidFill>
                        </a:rPr>
                        <a:t>COHORTE 5</a:t>
                      </a:r>
                    </a:p>
                    <a:p>
                      <a:pPr algn="l"/>
                      <a:r>
                        <a:rPr lang="en-US" sz="600" b="1" dirty="0">
                          <a:solidFill>
                            <a:schemeClr val="tx1"/>
                          </a:solidFill>
                        </a:rPr>
                        <a:t>142 escuelas</a:t>
                      </a:r>
                    </a:p>
                    <a:p>
                      <a:pPr marL="57150" indent="-57150" algn="l">
                        <a:buFont typeface="Arial" panose="020B0604020202020204" pitchFamily="34" charset="0"/>
                        <a:buChar char="•"/>
                      </a:pPr>
                      <a:r>
                        <a:rPr lang="en-US" sz="400" b="0" dirty="0">
                          <a:solidFill>
                            <a:schemeClr val="tx1"/>
                          </a:solidFill>
                        </a:rPr>
                        <a:t>Capacitación en RJ Nivel I</a:t>
                      </a:r>
                    </a:p>
                    <a:p>
                      <a:pPr marL="57150" indent="-57150" algn="l">
                        <a:buFont typeface="Arial" panose="020B0604020202020204" pitchFamily="34" charset="0"/>
                        <a:buChar char="•"/>
                      </a:pPr>
                      <a:r>
                        <a:rPr lang="en-US" sz="400" b="0" baseline="0" dirty="0">
                          <a:solidFill>
                            <a:schemeClr val="tx1"/>
                          </a:solidFill>
                        </a:rPr>
                        <a:t>20 maestros asesores en RJ–Escuelas específicas</a:t>
                      </a:r>
                    </a:p>
                    <a:p>
                      <a:pPr marL="57150" indent="-57150" algn="l">
                        <a:buFont typeface="Arial" panose="020B0604020202020204" pitchFamily="34" charset="0"/>
                        <a:buChar char="•"/>
                      </a:pPr>
                      <a:r>
                        <a:rPr lang="en-US" sz="4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400" b="0" baseline="0" dirty="0">
                          <a:solidFill>
                            <a:schemeClr val="tx1"/>
                          </a:solidFill>
                        </a:rPr>
                        <a:t>102 escuelas reciben apoyo de un asesor RJ del Distrito Local</a:t>
                      </a:r>
                      <a:endParaRPr lang="es-CO" sz="400" b="0" dirty="0">
                        <a:solidFill>
                          <a:schemeClr val="tx1"/>
                        </a:solidFill>
                      </a:endParaRPr>
                    </a:p>
                  </a:txBody>
                  <a:tcPr>
                    <a:solidFill>
                      <a:srgbClr val="BFC6F7"/>
                    </a:solidFill>
                  </a:tcPr>
                </a:tc>
                <a:tc>
                  <a:txBody>
                    <a:bodyPr/>
                    <a:lstStyle/>
                    <a:p>
                      <a:pPr algn="l"/>
                      <a:r>
                        <a:rPr lang="en-US" sz="500" b="1" dirty="0">
                          <a:solidFill>
                            <a:schemeClr val="tx1"/>
                          </a:solidFill>
                        </a:rPr>
                        <a:t>COHORTE 4</a:t>
                      </a:r>
                    </a:p>
                    <a:p>
                      <a:pPr algn="l"/>
                      <a:r>
                        <a:rPr lang="en-US" sz="500" b="1" dirty="0">
                          <a:solidFill>
                            <a:schemeClr val="tx1"/>
                          </a:solidFill>
                        </a:rPr>
                        <a:t>162 escuelas</a:t>
                      </a:r>
                    </a:p>
                    <a:p>
                      <a:pPr marL="57150" indent="-57150" algn="l">
                        <a:buFont typeface="Arial" panose="020B0604020202020204" pitchFamily="34" charset="0"/>
                        <a:buChar char="•"/>
                      </a:pPr>
                      <a:r>
                        <a:rPr lang="en-US" sz="400" b="0" dirty="0">
                          <a:solidFill>
                            <a:schemeClr val="tx1"/>
                          </a:solidFill>
                        </a:rPr>
                        <a:t>Capacitación en RJ nivel II/nivel III</a:t>
                      </a:r>
                    </a:p>
                    <a:p>
                      <a:pPr marL="57150" indent="-57150" algn="l">
                        <a:buFont typeface="Arial" panose="020B0604020202020204" pitchFamily="34" charset="0"/>
                        <a:buChar char="•"/>
                      </a:pPr>
                      <a:r>
                        <a:rPr lang="en-US" sz="400" b="0" baseline="0" dirty="0">
                          <a:solidFill>
                            <a:schemeClr val="tx1"/>
                          </a:solidFill>
                        </a:rPr>
                        <a:t>45 maestros asesores en RJ–Escuelas específicas</a:t>
                      </a:r>
                    </a:p>
                    <a:p>
                      <a:pPr marL="57150" indent="-57150" algn="l">
                        <a:buFont typeface="Arial" panose="020B0604020202020204" pitchFamily="34" charset="0"/>
                        <a:buChar char="•"/>
                      </a:pPr>
                      <a:r>
                        <a:rPr lang="en-US" sz="400" b="0" baseline="0" dirty="0">
                          <a:solidFill>
                            <a:schemeClr val="tx1"/>
                          </a:solidFill>
                        </a:rPr>
                        <a:t>Se propone 20 maestros asesores en RJ para apoyar a escuelas ejemplares</a:t>
                      </a:r>
                    </a:p>
                    <a:p>
                      <a:pPr marL="57150" indent="-57150" algn="l">
                        <a:buFont typeface="Arial" panose="020B0604020202020204" pitchFamily="34" charset="0"/>
                        <a:buChar char="•"/>
                      </a:pPr>
                      <a:r>
                        <a:rPr lang="en-US" sz="400" b="0" baseline="0" dirty="0">
                          <a:solidFill>
                            <a:schemeClr val="tx1"/>
                          </a:solidFill>
                        </a:rPr>
                        <a:t>97 escuelas reciben apoyo de un asesor RJ del Distrito Local</a:t>
                      </a:r>
                      <a:endParaRPr lang="es-CO" sz="400" b="0" dirty="0">
                        <a:solidFill>
                          <a:schemeClr val="tx1"/>
                        </a:solidFill>
                      </a:endParaRPr>
                    </a:p>
                  </a:txBody>
                  <a:tcPr>
                    <a:solidFill>
                      <a:srgbClr val="BAF9FC"/>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4039179974"/>
              </p:ext>
            </p:extLst>
          </p:nvPr>
        </p:nvGraphicFramePr>
        <p:xfrm>
          <a:off x="6602965" y="1551942"/>
          <a:ext cx="2448960" cy="762000"/>
        </p:xfrm>
        <a:graphic>
          <a:graphicData uri="http://schemas.openxmlformats.org/drawingml/2006/table">
            <a:tbl>
              <a:tblPr firstRow="1" bandRow="1">
                <a:tableStyleId>{5C22544A-7EE6-4342-B048-85BDC9FD1C3A}</a:tableStyleId>
              </a:tblPr>
              <a:tblGrid>
                <a:gridCol w="977691">
                  <a:extLst>
                    <a:ext uri="{9D8B030D-6E8A-4147-A177-3AD203B41FA5}">
                      <a16:colId xmlns:a16="http://schemas.microsoft.com/office/drawing/2014/main" val="20000"/>
                    </a:ext>
                  </a:extLst>
                </a:gridCol>
                <a:gridCol w="1471269">
                  <a:extLst>
                    <a:ext uri="{9D8B030D-6E8A-4147-A177-3AD203B41FA5}">
                      <a16:colId xmlns:a16="http://schemas.microsoft.com/office/drawing/2014/main" val="20001"/>
                    </a:ext>
                  </a:extLst>
                </a:gridCol>
              </a:tblGrid>
              <a:tr h="576058">
                <a:tc>
                  <a:txBody>
                    <a:bodyPr/>
                    <a:lstStyle/>
                    <a:p>
                      <a:pPr algn="ctr"/>
                      <a:r>
                        <a:rPr lang="en-US" sz="600" b="0" dirty="0">
                          <a:solidFill>
                            <a:schemeClr val="tx1"/>
                          </a:solidFill>
                        </a:rPr>
                        <a:t>Capacitaciones finalizadas de RJ</a:t>
                      </a:r>
                    </a:p>
                    <a:p>
                      <a:pPr algn="ctr"/>
                      <a:endParaRPr lang="es-CO" sz="600" b="0" dirty="0">
                        <a:solidFill>
                          <a:schemeClr val="tx1"/>
                        </a:solidFill>
                      </a:endParaRPr>
                    </a:p>
                    <a:p>
                      <a:pPr algn="ctr"/>
                      <a:r>
                        <a:rPr lang="en-US" sz="600" b="0" dirty="0">
                          <a:solidFill>
                            <a:schemeClr val="tx1"/>
                          </a:solidFill>
                        </a:rPr>
                        <a:t>COHORTES 1, 2, 3, 4 y 5</a:t>
                      </a:r>
                    </a:p>
                    <a:p>
                      <a:pPr marL="0" algn="ctr" rtl="0" eaLnBrk="1" latinLnBrk="0" hangingPunct="1"/>
                      <a:r>
                        <a:rPr kumimoji="0" sz="1200" b="1" kern="1200" baseline="0" dirty="0">
                          <a:solidFill>
                            <a:schemeClr val="tx1"/>
                          </a:solidFill>
                          <a:latin typeface="+mn-lt"/>
                          <a:ea typeface="+mn-ea"/>
                          <a:cs typeface="+mn-cs"/>
                        </a:rPr>
                        <a:t>798 </a:t>
                      </a:r>
                      <a:r>
                        <a:rPr kumimoji="0" sz="600" b="0" kern="1200" baseline="0" dirty="0" err="1">
                          <a:solidFill>
                            <a:schemeClr val="tx1"/>
                          </a:solidFill>
                          <a:latin typeface="+mn-lt"/>
                          <a:ea typeface="+mn-ea"/>
                          <a:cs typeface="+mn-cs"/>
                        </a:rPr>
                        <a:t>escuelas</a:t>
                      </a:r>
                      <a:endParaRPr kumimoji="0" lang="es-CO" sz="600" b="0" kern="1200" baseline="0" dirty="0">
                        <a:solidFill>
                          <a:schemeClr val="tx1"/>
                        </a:solidFill>
                        <a:latin typeface="+mn-lt"/>
                        <a:ea typeface="+mn-ea"/>
                        <a:cs typeface="+mn-cs"/>
                      </a:endParaRPr>
                    </a:p>
                  </a:txBody>
                  <a:tcPr>
                    <a:solidFill>
                      <a:schemeClr val="accent1">
                        <a:lumMod val="60000"/>
                        <a:lumOff val="40000"/>
                      </a:schemeClr>
                    </a:solidFill>
                  </a:tcPr>
                </a:tc>
                <a:tc>
                  <a:txBody>
                    <a:bodyPr/>
                    <a:lstStyle/>
                    <a:p>
                      <a:pPr algn="l"/>
                      <a:r>
                        <a:rPr lang="en-US" sz="700" b="1" dirty="0">
                          <a:solidFill>
                            <a:schemeClr val="tx1"/>
                          </a:solidFill>
                        </a:rPr>
                        <a:t>COHORTE 5</a:t>
                      </a:r>
                    </a:p>
                    <a:p>
                      <a:pPr algn="l"/>
                      <a:r>
                        <a:rPr lang="en-US" sz="700" b="1" dirty="0">
                          <a:solidFill>
                            <a:schemeClr val="tx1"/>
                          </a:solidFill>
                        </a:rPr>
                        <a:t>142 escuelas</a:t>
                      </a:r>
                    </a:p>
                    <a:p>
                      <a:pPr marL="57150" indent="-57150" algn="l">
                        <a:buFont typeface="Arial" panose="020B0604020202020204" pitchFamily="34" charset="0"/>
                        <a:buChar char="•"/>
                      </a:pPr>
                      <a:r>
                        <a:rPr lang="en-US" sz="500" b="0" dirty="0">
                          <a:solidFill>
                            <a:schemeClr val="tx1"/>
                          </a:solidFill>
                        </a:rPr>
                        <a:t>Capacitación en RJ nivel II/nivel III</a:t>
                      </a:r>
                    </a:p>
                    <a:p>
                      <a:pPr marL="57150" indent="-57150" algn="l">
                        <a:buFont typeface="Arial" panose="020B0604020202020204" pitchFamily="34" charset="0"/>
                        <a:buChar char="•"/>
                      </a:pPr>
                      <a:r>
                        <a:rPr lang="en-US" sz="500" b="0" baseline="0" dirty="0">
                          <a:solidFill>
                            <a:schemeClr val="tx1"/>
                          </a:solidFill>
                        </a:rPr>
                        <a:t>65 maestros asesores en RJ–Escuelas específicas</a:t>
                      </a:r>
                    </a:p>
                    <a:p>
                      <a:pPr marL="57150" indent="-57150" algn="l">
                        <a:buFont typeface="Arial" panose="020B0604020202020204" pitchFamily="34" charset="0"/>
                        <a:buChar char="•"/>
                      </a:pPr>
                      <a:r>
                        <a:rPr lang="en-US" sz="500" b="0" baseline="0" dirty="0">
                          <a:solidFill>
                            <a:schemeClr val="tx1"/>
                          </a:solidFill>
                        </a:rPr>
                        <a:t>Se propone 20 maestros asesores en RJ para apoyar a escuelas específicas</a:t>
                      </a:r>
                    </a:p>
                    <a:p>
                      <a:pPr marL="57150" indent="-57150" algn="l">
                        <a:buFont typeface="Arial" panose="020B0604020202020204" pitchFamily="34" charset="0"/>
                        <a:buChar char="•"/>
                      </a:pPr>
                      <a:r>
                        <a:rPr lang="en-US" sz="500" b="0" baseline="0" dirty="0">
                          <a:solidFill>
                            <a:schemeClr val="tx1"/>
                          </a:solidFill>
                        </a:rPr>
                        <a:t>57 escuelas reciben apoyo de un asesor RJ del Distrito Local</a:t>
                      </a:r>
                      <a:endParaRPr lang="es-CO" sz="500" b="0" dirty="0">
                        <a:solidFill>
                          <a:schemeClr val="tx1"/>
                        </a:solidFill>
                      </a:endParaRPr>
                    </a:p>
                  </a:txBody>
                  <a:tcPr>
                    <a:solidFill>
                      <a:srgbClr val="BFC6F7"/>
                    </a:solidFill>
                  </a:tcPr>
                </a:tc>
                <a:extLst>
                  <a:ext uri="{0D108BD9-81ED-4DB2-BD59-A6C34878D82A}">
                    <a16:rowId xmlns:a16="http://schemas.microsoft.com/office/drawing/2014/main" val="10000"/>
                  </a:ext>
                </a:extLst>
              </a:tr>
            </a:tbl>
          </a:graphicData>
        </a:graphic>
      </p:graphicFrame>
      <p:sp>
        <p:nvSpPr>
          <p:cNvPr id="3" name="Rectangle 2"/>
          <p:cNvSpPr/>
          <p:nvPr/>
        </p:nvSpPr>
        <p:spPr>
          <a:xfrm>
            <a:off x="4380610" y="4257676"/>
            <a:ext cx="4994775" cy="84241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2868600" y="262925"/>
            <a:ext cx="4074833" cy="553998"/>
          </a:xfrm>
          <a:prstGeom prst="rect">
            <a:avLst/>
          </a:prstGeom>
        </p:spPr>
        <p:txBody>
          <a:bodyPr wrap="none">
            <a:spAutoFit/>
          </a:bodyPr>
          <a:lstStyle/>
          <a:p>
            <a:r>
              <a:rPr lang="es-CO" sz="3000" b="1" dirty="0" smtClean="0"/>
              <a:t>Descripción del Programa</a:t>
            </a:r>
            <a:endParaRPr lang="es-CO" sz="3000" dirty="0">
              <a:latin typeface="+mj-lt"/>
            </a:endParaRPr>
          </a:p>
        </p:txBody>
      </p:sp>
      <p:pic>
        <p:nvPicPr>
          <p:cNvPr id="39" name="Picture 119" descr="ANd9GcTj5iG0p3j221gufp7zGu80fvbkkbTVZ5c94X1qWM6i1VydbkDUgw"/>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210646" y="5058500"/>
            <a:ext cx="139700" cy="144282"/>
          </a:xfrm>
          <a:prstGeom prst="rect">
            <a:avLst/>
          </a:prstGeom>
          <a:noFill/>
        </p:spPr>
      </p:pic>
      <p:pic>
        <p:nvPicPr>
          <p:cNvPr id="26" name="Picture 82" descr="http://images.clipartpanda.com/bus-20clip-20art-school-bus4.png"/>
          <p:cNvPicPr>
            <a:picLocks noChangeAspect="1" noChangeArrowheads="1"/>
          </p:cNvPicPr>
          <p:nvPr/>
        </p:nvPicPr>
        <p:blipFill>
          <a:blip r:embed="rId9"/>
          <a:srcRect/>
          <a:stretch>
            <a:fillRect/>
          </a:stretch>
        </p:blipFill>
        <p:spPr bwMode="auto">
          <a:xfrm>
            <a:off x="5414645" y="4428400"/>
            <a:ext cx="790151" cy="52599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0" name="TextBox 39"/>
          <p:cNvSpPr txBox="1"/>
          <p:nvPr/>
        </p:nvSpPr>
        <p:spPr>
          <a:xfrm>
            <a:off x="8610670" y="6592191"/>
            <a:ext cx="425996" cy="230832"/>
          </a:xfrm>
          <a:prstGeom prst="rect">
            <a:avLst/>
          </a:prstGeom>
          <a:noFill/>
        </p:spPr>
        <p:txBody>
          <a:bodyPr wrap="square" rtlCol="0">
            <a:spAutoFit/>
          </a:bodyPr>
          <a:lstStyle/>
          <a:p>
            <a:pPr algn="r"/>
            <a:r>
              <a:rPr lang="es-CO" sz="900" dirty="0" smtClean="0"/>
              <a:t>4</a:t>
            </a:r>
            <a:endParaRPr lang="es-CO" sz="900" dirty="0"/>
          </a:p>
        </p:txBody>
      </p:sp>
    </p:spTree>
    <p:extLst>
      <p:ext uri="{BB962C8B-B14F-4D97-AF65-F5344CB8AC3E}">
        <p14:creationId xmlns:p14="http://schemas.microsoft.com/office/powerpoint/2010/main" val="407450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766522" y="1986611"/>
            <a:ext cx="3659509" cy="36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6</a:t>
            </a:fld>
            <a:endParaRPr lang="es-CO" altLang="en-US" sz="1200" dirty="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a:t>Evidencia de investigaciones</a:t>
            </a:r>
            <a:r>
              <a:t/>
            </a:r>
            <a:br/>
            <a:r>
              <a:rPr lang="es-CO" sz="3000" b="1" dirty="0" smtClean="0"/>
              <a:t>Base para el Programa  </a:t>
            </a:r>
            <a:endParaRPr lang="es-CO" sz="3000" b="1" dirty="0"/>
          </a:p>
        </p:txBody>
      </p:sp>
      <p:sp>
        <p:nvSpPr>
          <p:cNvPr id="2" name="TextBox 1"/>
          <p:cNvSpPr txBox="1"/>
          <p:nvPr/>
        </p:nvSpPr>
        <p:spPr>
          <a:xfrm>
            <a:off x="267763" y="1646478"/>
            <a:ext cx="8614611" cy="5324535"/>
          </a:xfrm>
          <a:prstGeom prst="rect">
            <a:avLst/>
          </a:prstGeom>
          <a:noFill/>
        </p:spPr>
        <p:txBody>
          <a:bodyPr wrap="square" rtlCol="0">
            <a:normAutofit lnSpcReduction="10000"/>
          </a:bodyPr>
          <a:lstStyle/>
          <a:p>
            <a:pPr algn="just"/>
            <a:r>
              <a:rPr lang="es-CO" sz="1700" dirty="0" smtClean="0"/>
              <a:t>El Distrito se compromete en proveer entornos seguros y sanos que apoyen a todos los estudiantes en cada aspecto de su bienestar. Los estudiantes, persona y padres/ tutores legales de LAUSD valoran directrices justas y consistentes para la implementación y desarrollo de una cultura de disciplina en base a intervenciones para la conducta positiva y dejar atrás los métodos de castigo que infringen en el tiempo de instrucción.</a:t>
            </a:r>
          </a:p>
          <a:p>
            <a:pPr algn="just"/>
            <a:endParaRPr lang="es-CO" sz="1700" dirty="0"/>
          </a:p>
          <a:p>
            <a:pPr algn="just"/>
            <a:r>
              <a:rPr lang="es-CO" sz="1700" dirty="0" smtClean="0"/>
              <a:t>Los métodos de la Justicia Restaurativa se han convertido en parte de la cultura y entorno del Distrito Escolar Unificado de Los Ángeles.  El estado de California y el Gobierno Federal de EE UU. promueve estos métodos.  El Gobierno Federal ha emitido directrices que explícitamente recomiendan los métodos restaurativos como una alternativa para las políticas dañinas, racialmente prejuiciosas y de cero tolerancia.  </a:t>
            </a:r>
          </a:p>
          <a:p>
            <a:pPr algn="just"/>
            <a:endParaRPr lang="es-CO" sz="1700" dirty="0"/>
          </a:p>
          <a:p>
            <a:pPr algn="just"/>
            <a:r>
              <a:rPr lang="es-CO" sz="1700" dirty="0" smtClean="0"/>
              <a:t>El equipo de Investigaciones y Evaluación WestEd (WestEd.org) entrevistó a un grupo de enfoque de 15 expertos y 38 profesionales de RJ en planteles escolares.  Los resultados de las entrevistas indicaron que las comunidades escolares deben entender el entorno escolar y la fuente de los problemas con los que una escuela trata antes de implementar RJ.  La implementación eficaz requiere que todos los miembros de la comunidad escolar se sometan a una introducción de RJ y que tengan la oportunidad de familiarizarse con los métodos.  Es importante que las escuelas </a:t>
            </a:r>
            <a:r>
              <a:rPr lang="es-CO" sz="1700" i="1" dirty="0"/>
              <a:t>reciben capacitación, </a:t>
            </a:r>
            <a:r>
              <a:rPr lang="es-CO" sz="1700" dirty="0" smtClean="0"/>
              <a:t>que</a:t>
            </a:r>
            <a:r>
              <a:rPr lang="es-CO" sz="1700" i="1" dirty="0"/>
              <a:t> tengan un plan de estudio común para la capacitación</a:t>
            </a:r>
            <a:r>
              <a:rPr lang="es-CO" sz="1700" dirty="0" smtClean="0"/>
              <a:t>, </a:t>
            </a:r>
            <a:r>
              <a:rPr lang="es-CO" sz="1700" i="1" dirty="0"/>
              <a:t>herramientas para evaluar los resultados y los efectos</a:t>
            </a:r>
            <a:r>
              <a:rPr lang="es-CO" sz="1700" dirty="0" smtClean="0"/>
              <a:t>, y </a:t>
            </a:r>
            <a:r>
              <a:rPr lang="es-CO" sz="1700" i="1" dirty="0"/>
              <a:t>un liderazgo sólido que respalda y aboga por el cambio en el método para la disciplina de la escuela.</a:t>
            </a:r>
            <a:r>
              <a:rPr lang="es-CO" sz="1700" dirty="0" smtClean="0"/>
              <a:t>  </a:t>
            </a:r>
          </a:p>
          <a:p>
            <a:pPr algn="just"/>
            <a:r>
              <a:rPr lang="en-US" dirty="0" smtClean="0"/>
              <a:t>		</a:t>
            </a:r>
            <a:endParaRPr lang="es-CO" sz="1700" dirty="0">
              <a:solidFill>
                <a:srgbClr val="C00000"/>
              </a:solidFill>
            </a:endParaRPr>
          </a:p>
        </p:txBody>
      </p:sp>
      <p:sp>
        <p:nvSpPr>
          <p:cNvPr id="10" name="TextBox 9"/>
          <p:cNvSpPr txBox="1"/>
          <p:nvPr/>
        </p:nvSpPr>
        <p:spPr>
          <a:xfrm>
            <a:off x="8593052" y="6534828"/>
            <a:ext cx="425996" cy="230832"/>
          </a:xfrm>
          <a:prstGeom prst="rect">
            <a:avLst/>
          </a:prstGeom>
          <a:noFill/>
        </p:spPr>
        <p:txBody>
          <a:bodyPr wrap="square" rtlCol="0">
            <a:spAutoFit/>
          </a:bodyPr>
          <a:lstStyle/>
          <a:p>
            <a:pPr algn="r"/>
            <a:r>
              <a:rPr lang="es-CO" sz="900" dirty="0" smtClean="0"/>
              <a:t>5</a:t>
            </a:r>
            <a:endParaRPr lang="es-CO" sz="900" dirty="0"/>
          </a:p>
        </p:txBody>
      </p:sp>
    </p:spTree>
    <p:extLst>
      <p:ext uri="{BB962C8B-B14F-4D97-AF65-F5344CB8AC3E}">
        <p14:creationId xmlns:p14="http://schemas.microsoft.com/office/powerpoint/2010/main" val="3115863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2647" y="0"/>
            <a:ext cx="8386209" cy="1219200"/>
          </a:xfrm>
        </p:spPr>
        <p:txBody>
          <a:bodyPr>
            <a:normAutofit/>
          </a:bodyPr>
          <a:lstStyle/>
          <a:p>
            <a:pPr algn="ctr"/>
            <a:r>
              <a:rPr lang="es-CO" sz="3000" b="1" dirty="0"/>
              <a:t>Evidencia de </a:t>
            </a:r>
            <a:r>
              <a:rPr lang="es-CO" sz="3000" b="1" dirty="0" smtClean="0"/>
              <a:t>Investigaciones</a:t>
            </a:r>
            <a:r>
              <a:rPr dirty="0"/>
              <a:t/>
            </a:r>
            <a:br>
              <a:rPr dirty="0"/>
            </a:br>
            <a:r>
              <a:rPr lang="es-CO" sz="3000" b="1" dirty="0" smtClean="0"/>
              <a:t>Base para el Programa  </a:t>
            </a:r>
            <a:endParaRPr lang="es-CO" sz="3000" dirty="0"/>
          </a:p>
        </p:txBody>
      </p:sp>
      <p:sp>
        <p:nvSpPr>
          <p:cNvPr id="3" name="Content Placeholder 2"/>
          <p:cNvSpPr>
            <a:spLocks noGrp="1"/>
          </p:cNvSpPr>
          <p:nvPr>
            <p:ph sz="quarter" idx="1"/>
          </p:nvPr>
        </p:nvSpPr>
        <p:spPr>
          <a:xfrm>
            <a:off x="213602" y="1782679"/>
            <a:ext cx="5140452" cy="4495800"/>
          </a:xfrm>
        </p:spPr>
        <p:txBody>
          <a:bodyPr>
            <a:normAutofit/>
          </a:bodyPr>
          <a:lstStyle/>
          <a:p>
            <a:pPr marL="0" indent="0" algn="just">
              <a:buNone/>
            </a:pPr>
            <a:r>
              <a:rPr lang="es-CO" sz="1600" dirty="0" smtClean="0">
                <a:latin typeface="Calibri" panose="020F0502020204030204" pitchFamily="34" charset="0"/>
              </a:rPr>
              <a:t>Los expertos entrevistados por WestEd también expresaron que un implementación de éxito requiere un director escolar comprometido a RJ y que también crea un entorno restaurativo. </a:t>
            </a:r>
            <a:r>
              <a:rPr lang="en-US" sz="1600" dirty="0" smtClean="0">
                <a:latin typeface="Calibri" panose="020F0502020204030204" pitchFamily="34" charset="0"/>
              </a:rPr>
              <a:t>	</a:t>
            </a:r>
            <a:endParaRPr lang="es-CO" sz="1600" dirty="0" smtClean="0">
              <a:latin typeface="Calibri" panose="020F0502020204030204" pitchFamily="34" charset="0"/>
            </a:endParaRPr>
          </a:p>
          <a:p>
            <a:pPr marL="0" indent="0" algn="just">
              <a:buNone/>
            </a:pPr>
            <a:r>
              <a:rPr lang="es-CO" sz="1600" dirty="0" smtClean="0">
                <a:latin typeface="Calibri" panose="020F0502020204030204" pitchFamily="34" charset="0"/>
              </a:rPr>
              <a:t>Actualmente la Universidad John Hopkins, Diplomas Now y la corporación RAND y el Departamento de Justicia de EE. UU. Están llevando a cabo proyectos investigativos a fin de evaluar el nivel de implementación de RJ en las escuelas y el efecto en los entornos escolares.  </a:t>
            </a:r>
            <a:r>
              <a:rPr lang="en-US" sz="1600" dirty="0" smtClean="0">
                <a:latin typeface="Calibri" panose="020F0502020204030204" pitchFamily="34" charset="0"/>
              </a:rPr>
              <a:t>	</a:t>
            </a:r>
            <a:endParaRPr lang="es-CO" sz="1600" dirty="0" smtClean="0">
              <a:latin typeface="Calibri" panose="020F0502020204030204" pitchFamily="34" charset="0"/>
            </a:endParaRPr>
          </a:p>
          <a:p>
            <a:pPr marL="0" indent="0" algn="just">
              <a:buNone/>
            </a:pPr>
            <a:r>
              <a:rPr lang="es-CO" sz="1600" dirty="0" smtClean="0">
                <a:latin typeface="Calibri" panose="020F0502020204030204" pitchFamily="34" charset="0"/>
              </a:rPr>
              <a:t>Como parte esencial de nuestro compromiso, el Distrito continua en invertir </a:t>
            </a:r>
            <a:r>
              <a:rPr lang="es-CO" sz="1600" dirty="0" smtClean="0">
                <a:latin typeface="Calibri" panose="020F0502020204030204" pitchFamily="34" charset="0"/>
              </a:rPr>
              <a:t>fondos para</a:t>
            </a:r>
            <a:r>
              <a:rPr lang="es-CO" sz="1600" dirty="0" smtClean="0">
                <a:latin typeface="Calibri" panose="020F0502020204030204" pitchFamily="34" charset="0"/>
              </a:rPr>
              <a:t> </a:t>
            </a:r>
            <a:r>
              <a:rPr lang="es-CO" sz="1600" dirty="0" smtClean="0">
                <a:latin typeface="Calibri" panose="020F0502020204030204" pitchFamily="34" charset="0"/>
              </a:rPr>
              <a:t>proveer capacitación y recursos a las escuelas. La Política Fundamental de Disciplina es la base del alcance del Distrito. Y provee principios normativos para apoyar la conducta estudiantil positiva dentro de las escuelas.  </a:t>
            </a:r>
          </a:p>
        </p:txBody>
      </p:sp>
      <p:sp>
        <p:nvSpPr>
          <p:cNvPr id="5" name="Rectangle 4"/>
          <p:cNvSpPr/>
          <p:nvPr/>
        </p:nvSpPr>
        <p:spPr>
          <a:xfrm>
            <a:off x="6924675" y="133350"/>
            <a:ext cx="2074181"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149" y="15515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6687" y="1853197"/>
            <a:ext cx="3048000" cy="4064000"/>
          </a:xfrm>
          <a:prstGeom prst="rect">
            <a:avLst/>
          </a:prstGeom>
        </p:spPr>
      </p:pic>
      <p:sp>
        <p:nvSpPr>
          <p:cNvPr id="7" name="TextBox 6"/>
          <p:cNvSpPr txBox="1"/>
          <p:nvPr/>
        </p:nvSpPr>
        <p:spPr>
          <a:xfrm>
            <a:off x="8593052" y="6534828"/>
            <a:ext cx="425996" cy="230832"/>
          </a:xfrm>
          <a:prstGeom prst="rect">
            <a:avLst/>
          </a:prstGeom>
          <a:noFill/>
        </p:spPr>
        <p:txBody>
          <a:bodyPr wrap="square" rtlCol="0">
            <a:spAutoFit/>
          </a:bodyPr>
          <a:lstStyle/>
          <a:p>
            <a:pPr algn="r"/>
            <a:r>
              <a:rPr lang="es-CO" sz="900" dirty="0" smtClean="0"/>
              <a:t>6</a:t>
            </a:r>
            <a:endParaRPr lang="es-CO" sz="900" dirty="0"/>
          </a:p>
        </p:txBody>
      </p:sp>
    </p:spTree>
    <p:extLst>
      <p:ext uri="{BB962C8B-B14F-4D97-AF65-F5344CB8AC3E}">
        <p14:creationId xmlns:p14="http://schemas.microsoft.com/office/powerpoint/2010/main" val="382103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8</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Razonamiento para el Programa </a:t>
            </a:r>
            <a:endParaRPr lang="es-CO" sz="3000" b="1" dirty="0"/>
          </a:p>
        </p:txBody>
      </p:sp>
      <p:sp>
        <p:nvSpPr>
          <p:cNvPr id="7" name="Rectangle 6"/>
          <p:cNvSpPr/>
          <p:nvPr/>
        </p:nvSpPr>
        <p:spPr>
          <a:xfrm>
            <a:off x="253165" y="1620642"/>
            <a:ext cx="8600090" cy="1655838"/>
          </a:xfrm>
          <a:prstGeom prst="rect">
            <a:avLst/>
          </a:prstGeom>
        </p:spPr>
        <p:txBody>
          <a:bodyPr wrap="square">
            <a:spAutoFit/>
          </a:bodyPr>
          <a:lstStyle/>
          <a:p>
            <a:r>
              <a:rPr lang="es-CO" sz="1400" b="1" dirty="0">
                <a:solidFill>
                  <a:schemeClr val="accent1">
                    <a:lumMod val="75000"/>
                  </a:schemeClr>
                </a:solidFill>
                <a:latin typeface="+mn-lt"/>
              </a:rPr>
              <a:t>Como respuesta al acuerdo de </a:t>
            </a:r>
            <a:r>
              <a:rPr lang="es-CO" sz="1400" b="1" dirty="0" smtClean="0">
                <a:solidFill>
                  <a:schemeClr val="accent1">
                    <a:lumMod val="75000"/>
                  </a:schemeClr>
                </a:solidFill>
                <a:latin typeface="+mn-lt"/>
              </a:rPr>
              <a:t>la resolución </a:t>
            </a:r>
            <a:r>
              <a:rPr lang="es-CO" sz="1400" b="1" dirty="0">
                <a:solidFill>
                  <a:schemeClr val="accent1">
                    <a:lumMod val="75000"/>
                  </a:schemeClr>
                </a:solidFill>
                <a:latin typeface="+mn-lt"/>
              </a:rPr>
              <a:t>con la Oficina de Derechos Civiles y en concordancia con el proyecto de ley 1729 y con la resolución de la Junta de Educación de LAUSD—Política de Disciplina Escolar y Derechos sobre el Entorno Escolar, la División de Funcionamiento Distrital continua su enfoque en:</a:t>
            </a:r>
          </a:p>
          <a:p>
            <a:endParaRPr lang="es-CO" sz="500" b="1" dirty="0">
              <a:solidFill>
                <a:schemeClr val="accent1">
                  <a:lumMod val="75000"/>
                </a:schemeClr>
              </a:solidFill>
              <a:latin typeface="+mn-lt"/>
            </a:endParaRPr>
          </a:p>
          <a:p>
            <a:pPr marL="457200" lvl="0" indent="-223838">
              <a:lnSpc>
                <a:spcPct val="130000"/>
              </a:lnSpc>
              <a:buFont typeface="Arial" pitchFamily="34" charset="0"/>
              <a:buChar char="•"/>
            </a:pPr>
            <a:r>
              <a:rPr lang="es-CO" sz="1400" b="1" dirty="0" smtClean="0">
                <a:solidFill>
                  <a:schemeClr val="accent1">
                    <a:lumMod val="75000"/>
                  </a:schemeClr>
                </a:solidFill>
                <a:latin typeface="+mn-lt"/>
              </a:rPr>
              <a:t>Otras medidas para la corrección y estrategias para alternativas a la suspensión a fin de eliminar la desproporción en la disciplina como se aplica a los estudiantes afroamericanos. </a:t>
            </a:r>
            <a:endParaRPr lang="es-CO" sz="1400" b="1" dirty="0">
              <a:solidFill>
                <a:schemeClr val="accent1">
                  <a:lumMod val="75000"/>
                </a:schemeClr>
              </a:solidFill>
              <a:latin typeface="+mn-lt"/>
            </a:endParaRPr>
          </a:p>
          <a:p>
            <a:pPr marL="457200" lvl="0" indent="-223838">
              <a:lnSpc>
                <a:spcPct val="130000"/>
              </a:lnSpc>
              <a:buFont typeface="Arial" pitchFamily="34" charset="0"/>
              <a:buChar char="•"/>
            </a:pPr>
            <a:r>
              <a:rPr lang="es-CO" sz="1400" b="1" dirty="0">
                <a:solidFill>
                  <a:schemeClr val="accent1">
                    <a:lumMod val="75000"/>
                  </a:schemeClr>
                </a:solidFill>
                <a:latin typeface="+mn-lt"/>
              </a:rPr>
              <a:t>Cultivar un entorno de intervención y apoyos para la conducta positiva</a:t>
            </a:r>
          </a:p>
        </p:txBody>
      </p:sp>
      <p:sp>
        <p:nvSpPr>
          <p:cNvPr id="10" name="Rectangle 9"/>
          <p:cNvSpPr/>
          <p:nvPr/>
        </p:nvSpPr>
        <p:spPr>
          <a:xfrm>
            <a:off x="253164" y="3476864"/>
            <a:ext cx="4108704" cy="49682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55272" y="3525221"/>
            <a:ext cx="3904488" cy="400110"/>
          </a:xfrm>
          <a:prstGeom prst="rect">
            <a:avLst/>
          </a:prstGeom>
          <a:noFill/>
        </p:spPr>
        <p:txBody>
          <a:bodyPr wrap="square" rtlCol="0">
            <a:normAutofit fontScale="85000" lnSpcReduction="10000"/>
          </a:bodyPr>
          <a:lstStyle/>
          <a:p>
            <a:r>
              <a:rPr lang="es-CO" sz="2000" dirty="0" smtClean="0">
                <a:solidFill>
                  <a:schemeClr val="bg1"/>
                </a:solidFill>
              </a:rPr>
              <a:t>POLÍTICA FUNDAMENTAL DE DISCIPLINA:</a:t>
            </a:r>
            <a:endParaRPr lang="es-CO" sz="2000" dirty="0">
              <a:solidFill>
                <a:schemeClr val="bg1"/>
              </a:solidFill>
            </a:endParaRPr>
          </a:p>
        </p:txBody>
      </p:sp>
      <p:sp>
        <p:nvSpPr>
          <p:cNvPr id="12" name="TextBox 11"/>
          <p:cNvSpPr txBox="1"/>
          <p:nvPr/>
        </p:nvSpPr>
        <p:spPr>
          <a:xfrm>
            <a:off x="4488407" y="3478518"/>
            <a:ext cx="4519324" cy="461665"/>
          </a:xfrm>
          <a:prstGeom prst="rect">
            <a:avLst/>
          </a:prstGeom>
          <a:noFill/>
          <a:ln w="19050">
            <a:solidFill>
              <a:srgbClr val="88ADBE"/>
            </a:solidFill>
          </a:ln>
        </p:spPr>
        <p:txBody>
          <a:bodyPr wrap="square" rtlCol="0">
            <a:spAutoFit/>
          </a:bodyPr>
          <a:lstStyle/>
          <a:p>
            <a:pPr marL="173038" indent="-173038">
              <a:buFont typeface="Arial" panose="020B0604020202020204" pitchFamily="34" charset="0"/>
              <a:buChar char="•"/>
            </a:pPr>
            <a:r>
              <a:rPr lang="es-CO" sz="2400" b="1" dirty="0" smtClean="0">
                <a:solidFill>
                  <a:schemeClr val="accent1">
                    <a:lumMod val="75000"/>
                  </a:schemeClr>
                </a:solidFill>
              </a:rPr>
              <a:t>Justicia Restaurativa</a:t>
            </a:r>
            <a:endParaRPr lang="es-CO" sz="2400" b="1" dirty="0">
              <a:solidFill>
                <a:schemeClr val="accent1">
                  <a:lumMod val="75000"/>
                </a:schemeClr>
              </a:solidFill>
            </a:endParaRPr>
          </a:p>
        </p:txBody>
      </p:sp>
      <p:sp>
        <p:nvSpPr>
          <p:cNvPr id="13" name="Rectangle 8"/>
          <p:cNvSpPr>
            <a:spLocks noChangeArrowheads="1"/>
          </p:cNvSpPr>
          <p:nvPr/>
        </p:nvSpPr>
        <p:spPr bwMode="auto">
          <a:xfrm>
            <a:off x="231738" y="4066021"/>
            <a:ext cx="4151557" cy="3108543"/>
          </a:xfrm>
          <a:prstGeom prst="rect">
            <a:avLst/>
          </a:prstGeom>
          <a:noFill/>
          <a:ln w="9525">
            <a:noFill/>
            <a:miter lim="800000"/>
            <a:headEnd/>
            <a:tailEnd/>
          </a:ln>
        </p:spPr>
        <p:txBody>
          <a:bodyPr wrap="square">
            <a:normAutofit lnSpcReduction="10000"/>
          </a:bodyPr>
          <a:lstStyle/>
          <a:p>
            <a:r>
              <a:rPr lang="es-CO" sz="1400" dirty="0" smtClean="0"/>
              <a:t>Para apoyar la conducta estudiantil positiva, todas las escuelas tienen la responsabilidad de adoptar, implementar y mantener apoyos de nivel I que concuerdan con la </a:t>
            </a:r>
            <a:r>
              <a:rPr lang="es-CO" sz="1400" u="sng" dirty="0"/>
              <a:t>Política Fundamental de Disciplina del Distrito</a:t>
            </a:r>
            <a:r>
              <a:rPr lang="es-CO" sz="1400" dirty="0" smtClean="0"/>
              <a:t>: Apoyo de Intervención para la Conducta Positiva Escolar y la Declaración de Derechos Sobre el Entorno Escolar.  La Intervención y Apoyo para la Conducta Positiva Escolar (SWPBIS, por sus siglas en inglés) es un alcance fundamentado por evidencias altamente eficaz para crear, enseñar y respaldar las destrezas sociales, emocionales y académicas a fin de mejorar y prolongar el rendimiento académico de los estudiantes, así cimi el bienestar mental y emocional de todos los estudiantes.  </a:t>
            </a:r>
          </a:p>
          <a:p>
            <a:r>
              <a:rPr lang="es-CO" sz="1400" dirty="0"/>
              <a:t> </a:t>
            </a:r>
          </a:p>
          <a:p>
            <a:pPr algn="just"/>
            <a:endParaRPr lang="es-CO" sz="1400" dirty="0">
              <a:solidFill>
                <a:schemeClr val="accent1">
                  <a:lumMod val="50000"/>
                </a:schemeClr>
              </a:solidFill>
            </a:endParaRPr>
          </a:p>
        </p:txBody>
      </p:sp>
      <p:sp>
        <p:nvSpPr>
          <p:cNvPr id="14" name="Rectangle 13"/>
          <p:cNvSpPr/>
          <p:nvPr/>
        </p:nvSpPr>
        <p:spPr>
          <a:xfrm>
            <a:off x="4479669" y="4126155"/>
            <a:ext cx="4528062" cy="2613023"/>
          </a:xfrm>
          <a:prstGeom prst="rect">
            <a:avLst/>
          </a:prstGeom>
          <a:solidFill>
            <a:schemeClr val="accent1">
              <a:lumMod val="75000"/>
            </a:schemeClr>
          </a:solidFill>
        </p:spPr>
        <p:txBody>
          <a:bodyPr wrap="square">
            <a:normAutofit fontScale="92500" lnSpcReduction="10000"/>
          </a:bodyPr>
          <a:lstStyle/>
          <a:p>
            <a:pPr algn="just"/>
            <a:r>
              <a:rPr lang="es-CO" sz="1260" dirty="0" smtClean="0">
                <a:solidFill>
                  <a:schemeClr val="bg1"/>
                </a:solidFill>
                <a:latin typeface="+mj-lt"/>
              </a:rPr>
              <a:t>La Justicia Restaurativa es una filosofía y un alcance que se aleja de la disciplina tradicional hacia la restauración de un sentido de harmonía y bienestar para todos los afectado por un hecho dañino.</a:t>
            </a:r>
          </a:p>
          <a:p>
            <a:pPr marL="171450" lvl="1" indent="-171450" algn="just">
              <a:buFont typeface="Arial" panose="020B0604020202020204" pitchFamily="34" charset="0"/>
              <a:buChar char="•"/>
            </a:pPr>
            <a:r>
              <a:rPr lang="es-CO" sz="1260" dirty="0" smtClean="0">
                <a:solidFill>
                  <a:schemeClr val="bg1"/>
                </a:solidFill>
                <a:latin typeface="+mj-lt"/>
              </a:rPr>
              <a:t>El nivel I se enfoca en las relaciones mediante los métodos de círculos comunitarios, facilitados por miembros del personal que fueron capacitados.</a:t>
            </a:r>
          </a:p>
          <a:p>
            <a:pPr marL="171450" lvl="1" indent="-171450" algn="just">
              <a:buFont typeface="Arial" panose="020B0604020202020204" pitchFamily="34" charset="0"/>
              <a:buChar char="•"/>
            </a:pPr>
            <a:r>
              <a:rPr lang="es-CO" sz="1260" dirty="0" smtClean="0">
                <a:solidFill>
                  <a:schemeClr val="bg1"/>
                </a:solidFill>
                <a:latin typeface="+mj-lt"/>
              </a:rPr>
              <a:t>El nivel II se enfoca en reparar el daño, responsabilidad y restablecer de nuevo bien las cosas hasta la mayor medida posible, mediante la implementación de círculos para reparar el daño facilitados por un maestro asesor de la Justicia Restaurativa y miembros del personal de apoyo también capacitados.</a:t>
            </a:r>
          </a:p>
          <a:p>
            <a:pPr marL="171450" lvl="1" indent="-171450" algn="just">
              <a:buFont typeface="Arial" panose="020B0604020202020204" pitchFamily="34" charset="0"/>
              <a:buChar char="•"/>
            </a:pPr>
            <a:r>
              <a:rPr lang="es-CO" sz="1260" dirty="0">
                <a:solidFill>
                  <a:schemeClr val="bg1"/>
                </a:solidFill>
                <a:latin typeface="+mj-lt"/>
              </a:rPr>
              <a:t>EL nivel III se enfoca en reintegrar a los estudiantes al entorno escolar después de las suspensiones u otras ausencias, facilitados por el maestro asesor de la Justicia Restaurativa y miembros del personal de apoyo también capacitados.</a:t>
            </a:r>
          </a:p>
        </p:txBody>
      </p:sp>
      <p:sp>
        <p:nvSpPr>
          <p:cNvPr id="15" name="TextBox 14"/>
          <p:cNvSpPr txBox="1"/>
          <p:nvPr/>
        </p:nvSpPr>
        <p:spPr>
          <a:xfrm>
            <a:off x="8593052" y="6534828"/>
            <a:ext cx="425996" cy="230832"/>
          </a:xfrm>
          <a:prstGeom prst="rect">
            <a:avLst/>
          </a:prstGeom>
          <a:noFill/>
        </p:spPr>
        <p:txBody>
          <a:bodyPr wrap="square" rtlCol="0">
            <a:spAutoFit/>
          </a:bodyPr>
          <a:lstStyle/>
          <a:p>
            <a:pPr algn="r"/>
            <a:r>
              <a:rPr lang="es-CO" sz="900" dirty="0" smtClean="0"/>
              <a:t>7</a:t>
            </a:r>
            <a:endParaRPr lang="es-CO" sz="900" dirty="0"/>
          </a:p>
        </p:txBody>
      </p:sp>
    </p:spTree>
    <p:extLst>
      <p:ext uri="{BB962C8B-B14F-4D97-AF65-F5344CB8AC3E}">
        <p14:creationId xmlns:p14="http://schemas.microsoft.com/office/powerpoint/2010/main" val="3731180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00471" y="122396"/>
            <a:ext cx="2411752" cy="275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2" descr="http://1.bp.blogspot.com/-w3XJWOzGI04/TbdquabyEAI/AAAAAAAAFGw/kdX58bSb7Bk/s1600/LAUSD-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9193" y="121203"/>
            <a:ext cx="998538" cy="1001465"/>
          </a:xfrm>
          <a:prstGeom prst="rect">
            <a:avLst/>
          </a:prstGeom>
          <a:noFill/>
          <a:ln>
            <a:noFill/>
          </a:ln>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pic>
      <p:sp>
        <p:nvSpPr>
          <p:cNvPr id="6" name="Slide Number Placeholder 2"/>
          <p:cNvSpPr txBox="1">
            <a:spLocks/>
          </p:cNvSpPr>
          <p:nvPr/>
        </p:nvSpPr>
        <p:spPr bwMode="auto">
          <a:xfrm>
            <a:off x="45903" y="1200419"/>
            <a:ext cx="443720" cy="365125"/>
          </a:xfrm>
          <a:prstGeom prst="rect">
            <a:avLst/>
          </a:prstGeom>
          <a:noFill/>
          <a:extLst>
            <a:ext uri="{909E8E84-426E-40dd-AFC4-6F175D3DCCD1}">
              <a14:hiddenFill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a:solidFill>
                  <a:srgbClr val="FFFFFF"/>
                </a:solidFill>
              </a14:hiddenFill>
            </a:ext>
            <a:ext uri="{91240B29-F687-4f45-9708-019B960494DF}">
              <a14:hiddenLine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w="9525">
                <a:solidFill>
                  <a:srgbClr val="000000"/>
                </a:solidFill>
                <a:miter lim="800000"/>
                <a:headEnd/>
                <a:tailEnd/>
              </a14:hiddenLine>
            </a:ext>
          </a:extLst>
        </p:spPr>
        <p:txBody>
          <a:bodyPr vert="horz" anchor="ctr" anchorCtr="0">
            <a:normAutofit/>
          </a:bodyPr>
          <a:lstStyle>
            <a:defPPr>
              <a:defRPr lang="en-US"/>
            </a:defPPr>
            <a:lvl1pPr marL="0" algn="ctr" defTabSz="457200" rtl="0" eaLnBrk="0" latinLnBrk="0" hangingPunct="0">
              <a:spcBef>
                <a:spcPct val="20000"/>
              </a:spcBef>
              <a:buFont typeface="Arial" charset="0"/>
              <a:buChar char="•"/>
              <a:defRPr kumimoji="0" sz="3200" b="1" kern="1200">
                <a:solidFill>
                  <a:schemeClr val="tx1"/>
                </a:solidFill>
                <a:latin typeface="Calibri" pitchFamily="34" charset="0"/>
                <a:ea typeface="MS PGothic" pitchFamily="34" charset="-128"/>
                <a:cs typeface="+mn-cs"/>
              </a:defRPr>
            </a:lvl1pPr>
            <a:lvl2pPr marL="742950" indent="-285750" algn="l" defTabSz="457200" rtl="0" eaLnBrk="0" latinLnBrk="0" hangingPunct="0">
              <a:spcBef>
                <a:spcPct val="20000"/>
              </a:spcBef>
              <a:buFont typeface="Arial" charset="0"/>
              <a:buChar char="–"/>
              <a:defRPr sz="2800" kern="1200">
                <a:solidFill>
                  <a:schemeClr val="tx1"/>
                </a:solidFill>
                <a:latin typeface="Calibri" pitchFamily="34" charset="0"/>
                <a:ea typeface="MS PGothic" pitchFamily="34" charset="-128"/>
                <a:cs typeface="+mn-cs"/>
              </a:defRPr>
            </a:lvl2pPr>
            <a:lvl3pPr marL="1143000" indent="-228600" algn="l" defTabSz="457200" rtl="0" eaLnBrk="0" latinLnBrk="0" hangingPunct="0">
              <a:spcBef>
                <a:spcPct val="20000"/>
              </a:spcBef>
              <a:buFont typeface="Arial" charset="0"/>
              <a:buChar char="•"/>
              <a:defRPr sz="2400" kern="1200">
                <a:solidFill>
                  <a:schemeClr val="tx1"/>
                </a:solidFill>
                <a:latin typeface="Calibri" pitchFamily="34" charset="0"/>
                <a:ea typeface="MS PGothic" pitchFamily="34" charset="-128"/>
                <a:cs typeface="+mn-cs"/>
              </a:defRPr>
            </a:lvl3pPr>
            <a:lvl4pPr marL="16002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4pPr>
            <a:lvl5pPr marL="2057400" indent="-228600" algn="l" defTabSz="457200" rtl="0" eaLnBrk="0" latinLnBrk="0" hangingPunct="0">
              <a:spcBef>
                <a:spcPct val="20000"/>
              </a:spcBef>
              <a:buFont typeface="Arial" charset="0"/>
              <a:buChar char="»"/>
              <a:defRPr sz="2000" kern="1200">
                <a:solidFill>
                  <a:schemeClr val="tx1"/>
                </a:solidFill>
                <a:latin typeface="Calibri" pitchFamily="34" charset="0"/>
                <a:ea typeface="MS PGothic" pitchFamily="34" charset="-128"/>
                <a:cs typeface="+mn-cs"/>
              </a:defRPr>
            </a:lvl5pPr>
            <a:lvl6pPr marL="25146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6pPr>
            <a:lvl7pPr marL="29718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7pPr>
            <a:lvl8pPr marL="34290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8pPr>
            <a:lvl9pPr marL="3886200" indent="-228600" algn="l" defTabSz="457200" rtl="0" eaLnBrk="0" fontAlgn="base" latinLnBrk="0" hangingPunct="0">
              <a:spcBef>
                <a:spcPct val="20000"/>
              </a:spcBef>
              <a:spcAft>
                <a:spcPct val="0"/>
              </a:spcAft>
              <a:buFont typeface="Arial" charset="0"/>
              <a:buChar char="»"/>
              <a:defRPr sz="2000" kern="1200">
                <a:solidFill>
                  <a:schemeClr val="tx1"/>
                </a:solidFill>
                <a:latin typeface="Calibri" pitchFamily="34" charset="0"/>
                <a:ea typeface="MS PGothic" pitchFamily="34" charset="-128"/>
                <a:cs typeface="+mn-cs"/>
              </a:defRPr>
            </a:lvl9pPr>
          </a:lstStyle>
          <a:p>
            <a:pPr eaLnBrk="1" hangingPunct="1">
              <a:spcBef>
                <a:spcPct val="0"/>
              </a:spcBef>
              <a:buFontTx/>
              <a:buNone/>
            </a:pPr>
            <a:fld id="{7F10DDB5-C414-47C1-93A2-F000F9EC75E6}" type="slidenum">
              <a:rPr lang="en-US" altLang="en-US" sz="1200" smtClean="0">
                <a:solidFill>
                  <a:srgbClr val="FFFFFF"/>
                </a:solidFill>
              </a:rPr>
              <a:pPr eaLnBrk="1" hangingPunct="1">
                <a:spcBef>
                  <a:spcPct val="0"/>
                </a:spcBef>
                <a:buFontTx/>
                <a:buNone/>
              </a:pPr>
              <a:t>9</a:t>
            </a:fld>
            <a:endParaRPr lang="es-CO" altLang="en-US" sz="1200" dirty="0" smtClean="0">
              <a:solidFill>
                <a:srgbClr val="FFFFFF"/>
              </a:solidFill>
            </a:endParaRPr>
          </a:p>
        </p:txBody>
      </p:sp>
      <p:sp>
        <p:nvSpPr>
          <p:cNvPr id="8" name="Title 1"/>
          <p:cNvSpPr>
            <a:spLocks noGrp="1"/>
          </p:cNvSpPr>
          <p:nvPr>
            <p:ph type="title" idx="4294967295"/>
          </p:nvPr>
        </p:nvSpPr>
        <p:spPr>
          <a:xfrm>
            <a:off x="-70558" y="45477"/>
            <a:ext cx="9002889" cy="1248142"/>
          </a:xfrm>
        </p:spPr>
        <p:txBody>
          <a:bodyPr>
            <a:noAutofit/>
          </a:bodyPr>
          <a:lstStyle/>
          <a:p>
            <a:pPr algn="ctr"/>
            <a:r>
              <a:rPr lang="es-CO" sz="3000" b="1" dirty="0" smtClean="0"/>
              <a:t>Pertinentes Metas y Parámetros</a:t>
            </a:r>
            <a:endParaRPr lang="es-CO" sz="3000" b="1" dirty="0"/>
          </a:p>
        </p:txBody>
      </p:sp>
      <p:pic>
        <p:nvPicPr>
          <p:cNvPr id="3" name="Picture 2"/>
          <p:cNvPicPr>
            <a:picLocks noChangeAspect="1"/>
          </p:cNvPicPr>
          <p:nvPr/>
        </p:nvPicPr>
        <p:blipFill>
          <a:blip r:embed="rId4"/>
          <a:stretch>
            <a:fillRect/>
          </a:stretch>
        </p:blipFill>
        <p:spPr>
          <a:xfrm>
            <a:off x="248450" y="1873061"/>
            <a:ext cx="8683881" cy="1249512"/>
          </a:xfrm>
          <a:prstGeom prst="rect">
            <a:avLst/>
          </a:prstGeom>
        </p:spPr>
      </p:pic>
      <p:pic>
        <p:nvPicPr>
          <p:cNvPr id="9" name="Picture 8"/>
          <p:cNvPicPr>
            <a:picLocks noChangeAspect="1"/>
          </p:cNvPicPr>
          <p:nvPr/>
        </p:nvPicPr>
        <p:blipFill>
          <a:blip r:embed="rId5"/>
          <a:stretch>
            <a:fillRect/>
          </a:stretch>
        </p:blipFill>
        <p:spPr>
          <a:xfrm>
            <a:off x="248450" y="3142029"/>
            <a:ext cx="8683881" cy="2570577"/>
          </a:xfrm>
          <a:prstGeom prst="rect">
            <a:avLst/>
          </a:prstGeom>
        </p:spPr>
      </p:pic>
      <p:sp>
        <p:nvSpPr>
          <p:cNvPr id="10" name="TextBox 9"/>
          <p:cNvSpPr txBox="1"/>
          <p:nvPr/>
        </p:nvSpPr>
        <p:spPr>
          <a:xfrm>
            <a:off x="8593052" y="6534828"/>
            <a:ext cx="425996" cy="230832"/>
          </a:xfrm>
          <a:prstGeom prst="rect">
            <a:avLst/>
          </a:prstGeom>
          <a:noFill/>
        </p:spPr>
        <p:txBody>
          <a:bodyPr wrap="square" rtlCol="0">
            <a:spAutoFit/>
          </a:bodyPr>
          <a:lstStyle/>
          <a:p>
            <a:pPr algn="r"/>
            <a:r>
              <a:rPr lang="es-CO" sz="900" dirty="0" smtClean="0"/>
              <a:t>8</a:t>
            </a:r>
            <a:endParaRPr lang="es-CO" sz="900" dirty="0"/>
          </a:p>
        </p:txBody>
      </p:sp>
    </p:spTree>
    <p:extLst>
      <p:ext uri="{BB962C8B-B14F-4D97-AF65-F5344CB8AC3E}">
        <p14:creationId xmlns:p14="http://schemas.microsoft.com/office/powerpoint/2010/main" val="3027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Median</Template>
  <TotalTime>14366</TotalTime>
  <Words>2588</Words>
  <Application>Microsoft Office PowerPoint</Application>
  <PresentationFormat>On-screen Show (4:3)</PresentationFormat>
  <Paragraphs>359</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ＭＳ Ｐゴシック</vt:lpstr>
      <vt:lpstr>ＭＳ Ｐゴシック</vt:lpstr>
      <vt:lpstr>Arial</vt:lpstr>
      <vt:lpstr>Calibri</vt:lpstr>
      <vt:lpstr>Calibri Light</vt:lpstr>
      <vt:lpstr>Franklin Gothic Book</vt:lpstr>
      <vt:lpstr>Gulim</vt:lpstr>
      <vt:lpstr>Tw Cen MT</vt:lpstr>
      <vt:lpstr>Wingdings</vt:lpstr>
      <vt:lpstr>Wingdings 2</vt:lpstr>
      <vt:lpstr>Median</vt:lpstr>
      <vt:lpstr>Custom Design</vt:lpstr>
      <vt:lpstr>LCAP-Actualización de Programas y Metas</vt:lpstr>
      <vt:lpstr>Política Fundamental de Disciplina—Justicia Restaurativa </vt:lpstr>
      <vt:lpstr>Inversiones de LAUSD para apoyar  a jóvenes en específico  </vt:lpstr>
      <vt:lpstr>Inversiones de LCFF </vt:lpstr>
      <vt:lpstr>        Fondos para capacitación (TOTAL PARA MÁS DE TRES AÑOS)  </vt:lpstr>
      <vt:lpstr>Evidencia de investigaciones Base para el Programa  </vt:lpstr>
      <vt:lpstr>Evidencia de Investigaciones Base para el Programa  </vt:lpstr>
      <vt:lpstr>Razonamiento para el Programa </vt:lpstr>
      <vt:lpstr>Pertinentes Metas y Parámetros</vt:lpstr>
      <vt:lpstr>Tendencias Tempranamente Identificadas</vt:lpstr>
      <vt:lpstr>Resultados Previstos</vt:lpstr>
      <vt:lpstr>PowerPoint Presentation</vt:lpstr>
      <vt:lpstr>PowerPoint Presentation</vt:lpstr>
      <vt:lpstr>Resultados Previstos</vt:lpstr>
      <vt:lpstr>Consideraciones</vt:lpstr>
      <vt:lpstr>      Próximos pasos y cambios previstos </vt:lpstr>
      <vt:lpstr>¿Preguntas?</vt:lpstr>
    </vt:vector>
  </TitlesOfParts>
  <Company>Los Angeles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Superintendent’s Report</dc:title>
  <dc:creator>LAUSD user</dc:creator>
  <cp:lastModifiedBy>Luz Roldan</cp:lastModifiedBy>
  <cp:revision>714</cp:revision>
  <cp:lastPrinted>2017-02-15T21:59:31Z</cp:lastPrinted>
  <dcterms:created xsi:type="dcterms:W3CDTF">2014-05-22T18:38:26Z</dcterms:created>
  <dcterms:modified xsi:type="dcterms:W3CDTF">2017-04-21T04:16:31Z</dcterms:modified>
</cp:coreProperties>
</file>