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7" r:id="rId3"/>
    <p:sldId id="259" r:id="rId4"/>
    <p:sldId id="290" r:id="rId5"/>
    <p:sldId id="291" r:id="rId6"/>
    <p:sldId id="292" r:id="rId7"/>
    <p:sldId id="293" r:id="rId8"/>
    <p:sldId id="281" r:id="rId9"/>
    <p:sldId id="270" r:id="rId10"/>
    <p:sldId id="285" r:id="rId11"/>
    <p:sldId id="288" r:id="rId12"/>
    <p:sldId id="286" r:id="rId13"/>
    <p:sldId id="287" r:id="rId14"/>
    <p:sldId id="297" r:id="rId15"/>
    <p:sldId id="273" r:id="rId16"/>
    <p:sldId id="294" r:id="rId17"/>
    <p:sldId id="299" r:id="rId18"/>
    <p:sldId id="300" r:id="rId19"/>
    <p:sldId id="301" r:id="rId20"/>
    <p:sldId id="298" r:id="rId21"/>
    <p:sldId id="296" r:id="rId22"/>
    <p:sldId id="275" r:id="rId23"/>
    <p:sldId id="29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4" autoAdjust="0"/>
  </p:normalViewPr>
  <p:slideViewPr>
    <p:cSldViewPr snapToGrid="0" snapToObjects="1">
      <p:cViewPr varScale="1">
        <p:scale>
          <a:sx n="88" d="100"/>
          <a:sy n="88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2E7D8-F641-45FB-8373-C3E023FE39E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ACDBD-0891-43F9-AFCF-D1BF38A28AC9}">
      <dgm:prSet phldrT="[Text]"/>
      <dgm:spPr/>
      <dgm:t>
        <a:bodyPr/>
        <a:lstStyle/>
        <a:p>
          <a:r>
            <a:rPr lang="en-US" dirty="0" smtClean="0"/>
            <a:t>Revenues</a:t>
          </a:r>
          <a:endParaRPr lang="en-US" dirty="0"/>
        </a:p>
      </dgm:t>
    </dgm:pt>
    <dgm:pt modelId="{3FE0824E-0C67-463C-ADC5-69FE5B80EB91}" type="parTrans" cxnId="{0C3E2C09-2993-4D36-B3B9-630D3DAD462F}">
      <dgm:prSet/>
      <dgm:spPr/>
      <dgm:t>
        <a:bodyPr/>
        <a:lstStyle/>
        <a:p>
          <a:endParaRPr lang="en-US"/>
        </a:p>
      </dgm:t>
    </dgm:pt>
    <dgm:pt modelId="{E77F38C3-872E-4816-A89F-4F53EA68BBF1}" type="sibTrans" cxnId="{0C3E2C09-2993-4D36-B3B9-630D3DAD462F}">
      <dgm:prSet/>
      <dgm:spPr/>
      <dgm:t>
        <a:bodyPr/>
        <a:lstStyle/>
        <a:p>
          <a:endParaRPr lang="en-US"/>
        </a:p>
      </dgm:t>
    </dgm:pt>
    <dgm:pt modelId="{36120C2A-EA6A-4A0C-AE4D-DF23DD16E7F6}">
      <dgm:prSet phldrT="[Text]"/>
      <dgm:spPr/>
      <dgm:t>
        <a:bodyPr/>
        <a:lstStyle/>
        <a:p>
          <a:r>
            <a:rPr lang="en-US" dirty="0" smtClean="0"/>
            <a:t>Beginning Balances</a:t>
          </a:r>
          <a:endParaRPr lang="en-US" dirty="0"/>
        </a:p>
      </dgm:t>
    </dgm:pt>
    <dgm:pt modelId="{F0246815-C2A1-4A82-A07F-DB2CAA03308A}" type="parTrans" cxnId="{075C2F4D-7E1C-4296-85CD-2DCCC7C402F0}">
      <dgm:prSet/>
      <dgm:spPr/>
      <dgm:t>
        <a:bodyPr/>
        <a:lstStyle/>
        <a:p>
          <a:endParaRPr lang="en-US"/>
        </a:p>
      </dgm:t>
    </dgm:pt>
    <dgm:pt modelId="{9E3EA883-67E9-4A0E-97FC-A9AF97CDD945}" type="sibTrans" cxnId="{075C2F4D-7E1C-4296-85CD-2DCCC7C402F0}">
      <dgm:prSet/>
      <dgm:spPr/>
      <dgm:t>
        <a:bodyPr/>
        <a:lstStyle/>
        <a:p>
          <a:endParaRPr lang="en-US"/>
        </a:p>
      </dgm:t>
    </dgm:pt>
    <dgm:pt modelId="{2667ADFB-2AD2-4759-B940-D349763AFDCB}">
      <dgm:prSet phldrT="[Text]"/>
      <dgm:spPr/>
      <dgm:t>
        <a:bodyPr/>
        <a:lstStyle/>
        <a:p>
          <a:r>
            <a:rPr lang="en-US" dirty="0" smtClean="0"/>
            <a:t>LCFF</a:t>
          </a:r>
          <a:endParaRPr lang="en-US" dirty="0"/>
        </a:p>
      </dgm:t>
    </dgm:pt>
    <dgm:pt modelId="{64459393-9B15-461B-A5B6-6A703BBA82A7}" type="parTrans" cxnId="{BB01B932-233F-49DF-AC4B-2BDF59EA3D11}">
      <dgm:prSet/>
      <dgm:spPr/>
      <dgm:t>
        <a:bodyPr/>
        <a:lstStyle/>
        <a:p>
          <a:endParaRPr lang="en-US"/>
        </a:p>
      </dgm:t>
    </dgm:pt>
    <dgm:pt modelId="{BF65F851-6CF8-409C-9848-5C3904775F93}" type="sibTrans" cxnId="{BB01B932-233F-49DF-AC4B-2BDF59EA3D11}">
      <dgm:prSet/>
      <dgm:spPr/>
      <dgm:t>
        <a:bodyPr/>
        <a:lstStyle/>
        <a:p>
          <a:endParaRPr lang="en-US"/>
        </a:p>
      </dgm:t>
    </dgm:pt>
    <dgm:pt modelId="{10125731-7CFE-4F4C-A3C1-9434DFB22CBB}">
      <dgm:prSet phldrT="[Text]"/>
      <dgm:spPr/>
      <dgm:t>
        <a:bodyPr/>
        <a:lstStyle/>
        <a:p>
          <a:r>
            <a:rPr lang="en-US" dirty="0" smtClean="0"/>
            <a:t>Expenditures</a:t>
          </a:r>
          <a:endParaRPr lang="en-US" dirty="0"/>
        </a:p>
      </dgm:t>
    </dgm:pt>
    <dgm:pt modelId="{F6E5E646-C8C2-4896-8C5C-079F08A7B2AA}" type="parTrans" cxnId="{E28EC9E3-0D91-4B16-AC7E-9DC132AEC5EC}">
      <dgm:prSet/>
      <dgm:spPr/>
      <dgm:t>
        <a:bodyPr/>
        <a:lstStyle/>
        <a:p>
          <a:endParaRPr lang="en-US"/>
        </a:p>
      </dgm:t>
    </dgm:pt>
    <dgm:pt modelId="{1B5517ED-59F2-4E2F-9450-36F847D3CF5A}" type="sibTrans" cxnId="{E28EC9E3-0D91-4B16-AC7E-9DC132AEC5EC}">
      <dgm:prSet/>
      <dgm:spPr/>
      <dgm:t>
        <a:bodyPr/>
        <a:lstStyle/>
        <a:p>
          <a:endParaRPr lang="en-US"/>
        </a:p>
      </dgm:t>
    </dgm:pt>
    <dgm:pt modelId="{B5A87F92-1933-479E-AF54-5E11C9830B20}">
      <dgm:prSet phldrT="[Text]" custT="1"/>
      <dgm:spPr/>
      <dgm:t>
        <a:bodyPr/>
        <a:lstStyle/>
        <a:p>
          <a:r>
            <a:rPr lang="en-US" sz="1800" dirty="0" smtClean="0"/>
            <a:t>Existing Expenditure</a:t>
          </a:r>
          <a:endParaRPr lang="en-US" sz="1800" dirty="0"/>
        </a:p>
      </dgm:t>
    </dgm:pt>
    <dgm:pt modelId="{92A149F1-0636-4638-AE2B-618215CF0039}" type="parTrans" cxnId="{993EE3DB-6960-4D2B-BBB1-F1C561627D45}">
      <dgm:prSet/>
      <dgm:spPr/>
      <dgm:t>
        <a:bodyPr/>
        <a:lstStyle/>
        <a:p>
          <a:endParaRPr lang="en-US"/>
        </a:p>
      </dgm:t>
    </dgm:pt>
    <dgm:pt modelId="{EA299E9E-589C-4A0B-9E3C-E8E3AC387E6A}" type="sibTrans" cxnId="{993EE3DB-6960-4D2B-BBB1-F1C561627D45}">
      <dgm:prSet/>
      <dgm:spPr/>
      <dgm:t>
        <a:bodyPr/>
        <a:lstStyle/>
        <a:p>
          <a:endParaRPr lang="en-US"/>
        </a:p>
      </dgm:t>
    </dgm:pt>
    <dgm:pt modelId="{43FE42E7-8B09-4642-B8D6-9EF936B9EB27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6CD3CDF-EA11-4669-8AE1-B2DCA0D52BE4}" type="parTrans" cxnId="{A90ED642-1C1B-46F6-B51E-97E333FBCC3E}">
      <dgm:prSet/>
      <dgm:spPr/>
      <dgm:t>
        <a:bodyPr/>
        <a:lstStyle/>
        <a:p>
          <a:endParaRPr lang="en-US"/>
        </a:p>
      </dgm:t>
    </dgm:pt>
    <dgm:pt modelId="{901105B0-8CD9-4FBE-9780-DF936E1EB14B}" type="sibTrans" cxnId="{A90ED642-1C1B-46F6-B51E-97E333FBCC3E}">
      <dgm:prSet/>
      <dgm:spPr/>
      <dgm:t>
        <a:bodyPr/>
        <a:lstStyle/>
        <a:p>
          <a:endParaRPr lang="en-US"/>
        </a:p>
      </dgm:t>
    </dgm:pt>
    <dgm:pt modelId="{15C66A3A-85EA-475B-8849-154CC830962F}">
      <dgm:prSet phldrT="[Text]"/>
      <dgm:spPr/>
      <dgm:t>
        <a:bodyPr/>
        <a:lstStyle/>
        <a:p>
          <a:r>
            <a:rPr lang="en-US" dirty="0" smtClean="0"/>
            <a:t>Other Revenues</a:t>
          </a:r>
          <a:endParaRPr lang="en-US" dirty="0"/>
        </a:p>
      </dgm:t>
    </dgm:pt>
    <dgm:pt modelId="{9465BB8D-2DAA-48EC-A28B-98C89F5B1D96}" type="parTrans" cxnId="{690A2826-A80B-4910-876A-5DAF6ABC4485}">
      <dgm:prSet/>
      <dgm:spPr/>
      <dgm:t>
        <a:bodyPr/>
        <a:lstStyle/>
        <a:p>
          <a:endParaRPr lang="en-US"/>
        </a:p>
      </dgm:t>
    </dgm:pt>
    <dgm:pt modelId="{1720D32C-BB80-44B2-9BAC-8B02500ABC20}" type="sibTrans" cxnId="{690A2826-A80B-4910-876A-5DAF6ABC4485}">
      <dgm:prSet/>
      <dgm:spPr/>
      <dgm:t>
        <a:bodyPr/>
        <a:lstStyle/>
        <a:p>
          <a:endParaRPr lang="en-US"/>
        </a:p>
      </dgm:t>
    </dgm:pt>
    <dgm:pt modelId="{5B626EE3-1AF8-4B68-B473-6E22651FA664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E6ED51F-FC19-45BD-8E5D-5E43ECA7F5CF}" type="sibTrans" cxnId="{FE35D03A-6C42-4AE8-BD7B-F35B5D7B342E}">
      <dgm:prSet/>
      <dgm:spPr/>
      <dgm:t>
        <a:bodyPr/>
        <a:lstStyle/>
        <a:p>
          <a:endParaRPr lang="en-US"/>
        </a:p>
      </dgm:t>
    </dgm:pt>
    <dgm:pt modelId="{4554BB9B-A7CD-4AE1-918B-F1D282961B80}" type="parTrans" cxnId="{FE35D03A-6C42-4AE8-BD7B-F35B5D7B342E}">
      <dgm:prSet/>
      <dgm:spPr/>
      <dgm:t>
        <a:bodyPr/>
        <a:lstStyle/>
        <a:p>
          <a:endParaRPr lang="en-US"/>
        </a:p>
      </dgm:t>
    </dgm:pt>
    <dgm:pt modelId="{FBE35535-EBE1-47D4-81B7-EC7FCF9C10B8}" type="pres">
      <dgm:prSet presAssocID="{9632E7D8-F641-45FB-8373-C3E023FE39E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FC8A6-293A-4040-9AB5-9CC69ACFA508}" type="pres">
      <dgm:prSet presAssocID="{9632E7D8-F641-45FB-8373-C3E023FE39E4}" presName="dummyMaxCanvas" presStyleCnt="0"/>
      <dgm:spPr/>
    </dgm:pt>
    <dgm:pt modelId="{9A90BA79-65F2-4ABA-A111-E41E9215C985}" type="pres">
      <dgm:prSet presAssocID="{9632E7D8-F641-45FB-8373-C3E023FE39E4}" presName="parentComposite" presStyleCnt="0"/>
      <dgm:spPr/>
    </dgm:pt>
    <dgm:pt modelId="{A86E294D-8431-4565-A6D4-2809E9EC5084}" type="pres">
      <dgm:prSet presAssocID="{9632E7D8-F641-45FB-8373-C3E023FE39E4}" presName="parent1" presStyleLbl="alignAccFollowNode1" presStyleIdx="0" presStyleCnt="4" custScaleY="4244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BDDA320-DADE-4B58-A1F7-7809889DDB4F}" type="pres">
      <dgm:prSet presAssocID="{9632E7D8-F641-45FB-8373-C3E023FE39E4}" presName="parent2" presStyleLbl="alignAccFollowNode1" presStyleIdx="1" presStyleCnt="4" custScaleY="4482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8648D87-1813-4E96-ADF8-A0F37332CF16}" type="pres">
      <dgm:prSet presAssocID="{9632E7D8-F641-45FB-8373-C3E023FE39E4}" presName="childrenComposite" presStyleCnt="0"/>
      <dgm:spPr/>
    </dgm:pt>
    <dgm:pt modelId="{2957C66D-4A6F-4607-9083-DCA83188573B}" type="pres">
      <dgm:prSet presAssocID="{9632E7D8-F641-45FB-8373-C3E023FE39E4}" presName="dummyMaxCanvas_ChildArea" presStyleCnt="0"/>
      <dgm:spPr/>
    </dgm:pt>
    <dgm:pt modelId="{AE08CA67-2B27-4157-8C34-82317DBB6F34}" type="pres">
      <dgm:prSet presAssocID="{9632E7D8-F641-45FB-8373-C3E023FE39E4}" presName="fulcrum" presStyleLbl="alignAccFollowNode1" presStyleIdx="2" presStyleCnt="4"/>
      <dgm:spPr/>
    </dgm:pt>
    <dgm:pt modelId="{238E2FC2-5C72-4F90-8056-8691FC2661F6}" type="pres">
      <dgm:prSet presAssocID="{9632E7D8-F641-45FB-8373-C3E023FE39E4}" presName="balance_33" presStyleLbl="alignAccFollowNode1" presStyleIdx="3" presStyleCnt="4">
        <dgm:presLayoutVars>
          <dgm:bulletEnabled val="1"/>
        </dgm:presLayoutVars>
      </dgm:prSet>
      <dgm:spPr/>
    </dgm:pt>
    <dgm:pt modelId="{81DA3753-10EA-4B13-8ABB-D748FD70D998}" type="pres">
      <dgm:prSet presAssocID="{9632E7D8-F641-45FB-8373-C3E023FE39E4}" presName="right_33_1" presStyleLbl="node1" presStyleIdx="0" presStyleCnt="6" custScaleY="284180" custLinFactNeighborX="-4287" custLinFactNeighborY="-93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BAF00-5F3F-4DF1-B791-648169CB38D3}" type="pres">
      <dgm:prSet presAssocID="{9632E7D8-F641-45FB-8373-C3E023FE39E4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9AB1B-95DB-48BD-B0F0-BD6C8645902B}" type="pres">
      <dgm:prSet presAssocID="{9632E7D8-F641-45FB-8373-C3E023FE39E4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B2A6-6020-4043-A44A-9B9AABFEDEFF}" type="pres">
      <dgm:prSet presAssocID="{9632E7D8-F641-45FB-8373-C3E023FE39E4}" presName="left_33_1" presStyleLbl="node1" presStyleIdx="3" presStyleCnt="6" custScaleY="85411" custLinFactNeighborY="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F788-15E5-455C-B282-873D838330FA}" type="pres">
      <dgm:prSet presAssocID="{9632E7D8-F641-45FB-8373-C3E023FE39E4}" presName="left_33_2" presStyleLbl="node1" presStyleIdx="4" presStyleCnt="6" custScaleY="64214" custLinFactNeighborX="-1326" custLinFactNeighborY="3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727B-50B0-4077-A478-83148D5F1461}" type="pres">
      <dgm:prSet presAssocID="{9632E7D8-F641-45FB-8373-C3E023FE39E4}" presName="left_33_3" presStyleLbl="node1" presStyleIdx="5" presStyleCnt="6" custScaleY="125365" custLinFactNeighborX="-663" custLinFactNeighborY="44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EF70D-504C-D94A-A34C-AD576DB5942E}" type="presOf" srcId="{10125731-7CFE-4F4C-A3C1-9434DFB22CBB}" destId="{CBDDA320-DADE-4B58-A1F7-7809889DDB4F}" srcOrd="0" destOrd="0" presId="urn:microsoft.com/office/officeart/2005/8/layout/balance1"/>
    <dgm:cxn modelId="{FE35D03A-6C42-4AE8-BD7B-F35B5D7B342E}" srcId="{10125731-7CFE-4F4C-A3C1-9434DFB22CBB}" destId="{5B626EE3-1AF8-4B68-B473-6E22651FA664}" srcOrd="2" destOrd="0" parTransId="{4554BB9B-A7CD-4AE1-918B-F1D282961B80}" sibTransId="{CE6ED51F-FC19-45BD-8E5D-5E43ECA7F5CF}"/>
    <dgm:cxn modelId="{830C3557-8D23-D14C-84B3-47CDB83856B3}" type="presOf" srcId="{15C66A3A-85EA-475B-8849-154CC830962F}" destId="{2305F788-15E5-455C-B282-873D838330FA}" srcOrd="0" destOrd="0" presId="urn:microsoft.com/office/officeart/2005/8/layout/balance1"/>
    <dgm:cxn modelId="{37E265F1-59BD-9943-9EA4-B9D36292AB33}" type="presOf" srcId="{2667ADFB-2AD2-4759-B940-D349763AFDCB}" destId="{4873727B-50B0-4077-A478-83148D5F1461}" srcOrd="0" destOrd="0" presId="urn:microsoft.com/office/officeart/2005/8/layout/balance1"/>
    <dgm:cxn modelId="{6A6F05EF-2064-704A-8A08-828D4F662226}" type="presOf" srcId="{86CACDBD-0891-43F9-AFCF-D1BF38A28AC9}" destId="{A86E294D-8431-4565-A6D4-2809E9EC5084}" srcOrd="0" destOrd="0" presId="urn:microsoft.com/office/officeart/2005/8/layout/balance1"/>
    <dgm:cxn modelId="{0C3E2C09-2993-4D36-B3B9-630D3DAD462F}" srcId="{9632E7D8-F641-45FB-8373-C3E023FE39E4}" destId="{86CACDBD-0891-43F9-AFCF-D1BF38A28AC9}" srcOrd="0" destOrd="0" parTransId="{3FE0824E-0C67-463C-ADC5-69FE5B80EB91}" sibTransId="{E77F38C3-872E-4816-A89F-4F53EA68BBF1}"/>
    <dgm:cxn modelId="{53F9B905-C123-1543-B71F-6AC5894A073B}" type="presOf" srcId="{5B626EE3-1AF8-4B68-B473-6E22651FA664}" destId="{D1D9AB1B-95DB-48BD-B0F0-BD6C8645902B}" srcOrd="0" destOrd="0" presId="urn:microsoft.com/office/officeart/2005/8/layout/balance1"/>
    <dgm:cxn modelId="{458C5823-3532-6544-AEDF-CF3454B2D93C}" type="presOf" srcId="{B5A87F92-1933-479E-AF54-5E11C9830B20}" destId="{81DA3753-10EA-4B13-8ABB-D748FD70D998}" srcOrd="0" destOrd="0" presId="urn:microsoft.com/office/officeart/2005/8/layout/balance1"/>
    <dgm:cxn modelId="{E28EC9E3-0D91-4B16-AC7E-9DC132AEC5EC}" srcId="{9632E7D8-F641-45FB-8373-C3E023FE39E4}" destId="{10125731-7CFE-4F4C-A3C1-9434DFB22CBB}" srcOrd="1" destOrd="0" parTransId="{F6E5E646-C8C2-4896-8C5C-079F08A7B2AA}" sibTransId="{1B5517ED-59F2-4E2F-9450-36F847D3CF5A}"/>
    <dgm:cxn modelId="{6646A808-66CA-184D-8B9E-084228F9934A}" type="presOf" srcId="{36120C2A-EA6A-4A0C-AE4D-DF23DD16E7F6}" destId="{77A3B2A6-6020-4043-A44A-9B9AABFEDEFF}" srcOrd="0" destOrd="0" presId="urn:microsoft.com/office/officeart/2005/8/layout/balance1"/>
    <dgm:cxn modelId="{A90ED642-1C1B-46F6-B51E-97E333FBCC3E}" srcId="{10125731-7CFE-4F4C-A3C1-9434DFB22CBB}" destId="{43FE42E7-8B09-4642-B8D6-9EF936B9EB27}" srcOrd="1" destOrd="0" parTransId="{36CD3CDF-EA11-4669-8AE1-B2DCA0D52BE4}" sibTransId="{901105B0-8CD9-4FBE-9780-DF936E1EB14B}"/>
    <dgm:cxn modelId="{075C2F4D-7E1C-4296-85CD-2DCCC7C402F0}" srcId="{86CACDBD-0891-43F9-AFCF-D1BF38A28AC9}" destId="{36120C2A-EA6A-4A0C-AE4D-DF23DD16E7F6}" srcOrd="0" destOrd="0" parTransId="{F0246815-C2A1-4A82-A07F-DB2CAA03308A}" sibTransId="{9E3EA883-67E9-4A0E-97FC-A9AF97CDD945}"/>
    <dgm:cxn modelId="{0BA2A2D6-5B8F-3944-8EBF-1D1FF3DF83AB}" type="presOf" srcId="{43FE42E7-8B09-4642-B8D6-9EF936B9EB27}" destId="{225BAF00-5F3F-4DF1-B791-648169CB38D3}" srcOrd="0" destOrd="0" presId="urn:microsoft.com/office/officeart/2005/8/layout/balance1"/>
    <dgm:cxn modelId="{993EE3DB-6960-4D2B-BBB1-F1C561627D45}" srcId="{10125731-7CFE-4F4C-A3C1-9434DFB22CBB}" destId="{B5A87F92-1933-479E-AF54-5E11C9830B20}" srcOrd="0" destOrd="0" parTransId="{92A149F1-0636-4638-AE2B-618215CF0039}" sibTransId="{EA299E9E-589C-4A0B-9E3C-E8E3AC387E6A}"/>
    <dgm:cxn modelId="{BB01B932-233F-49DF-AC4B-2BDF59EA3D11}" srcId="{86CACDBD-0891-43F9-AFCF-D1BF38A28AC9}" destId="{2667ADFB-2AD2-4759-B940-D349763AFDCB}" srcOrd="2" destOrd="0" parTransId="{64459393-9B15-461B-A5B6-6A703BBA82A7}" sibTransId="{BF65F851-6CF8-409C-9848-5C3904775F93}"/>
    <dgm:cxn modelId="{411CE1EA-8CCD-FA40-AB34-86240064C92A}" type="presOf" srcId="{9632E7D8-F641-45FB-8373-C3E023FE39E4}" destId="{FBE35535-EBE1-47D4-81B7-EC7FCF9C10B8}" srcOrd="0" destOrd="0" presId="urn:microsoft.com/office/officeart/2005/8/layout/balance1"/>
    <dgm:cxn modelId="{690A2826-A80B-4910-876A-5DAF6ABC4485}" srcId="{86CACDBD-0891-43F9-AFCF-D1BF38A28AC9}" destId="{15C66A3A-85EA-475B-8849-154CC830962F}" srcOrd="1" destOrd="0" parTransId="{9465BB8D-2DAA-48EC-A28B-98C89F5B1D96}" sibTransId="{1720D32C-BB80-44B2-9BAC-8B02500ABC20}"/>
    <dgm:cxn modelId="{22C0A34C-AD62-B548-B3F9-D843DBA46A4E}" type="presParOf" srcId="{FBE35535-EBE1-47D4-81B7-EC7FCF9C10B8}" destId="{3EBFC8A6-293A-4040-9AB5-9CC69ACFA508}" srcOrd="0" destOrd="0" presId="urn:microsoft.com/office/officeart/2005/8/layout/balance1"/>
    <dgm:cxn modelId="{124CC283-8979-C044-A021-C0C4D5E8B309}" type="presParOf" srcId="{FBE35535-EBE1-47D4-81B7-EC7FCF9C10B8}" destId="{9A90BA79-65F2-4ABA-A111-E41E9215C985}" srcOrd="1" destOrd="0" presId="urn:microsoft.com/office/officeart/2005/8/layout/balance1"/>
    <dgm:cxn modelId="{FB10BCEA-98DE-B542-9CBD-54883A3EBCDE}" type="presParOf" srcId="{9A90BA79-65F2-4ABA-A111-E41E9215C985}" destId="{A86E294D-8431-4565-A6D4-2809E9EC5084}" srcOrd="0" destOrd="0" presId="urn:microsoft.com/office/officeart/2005/8/layout/balance1"/>
    <dgm:cxn modelId="{73D11192-4359-A647-8F3C-C9EA0C23989D}" type="presParOf" srcId="{9A90BA79-65F2-4ABA-A111-E41E9215C985}" destId="{CBDDA320-DADE-4B58-A1F7-7809889DDB4F}" srcOrd="1" destOrd="0" presId="urn:microsoft.com/office/officeart/2005/8/layout/balance1"/>
    <dgm:cxn modelId="{85356EA8-500C-834A-82FB-499859EC2496}" type="presParOf" srcId="{FBE35535-EBE1-47D4-81B7-EC7FCF9C10B8}" destId="{78648D87-1813-4E96-ADF8-A0F37332CF16}" srcOrd="2" destOrd="0" presId="urn:microsoft.com/office/officeart/2005/8/layout/balance1"/>
    <dgm:cxn modelId="{3AA5A811-2A90-0D45-AD8A-75478E1179A0}" type="presParOf" srcId="{78648D87-1813-4E96-ADF8-A0F37332CF16}" destId="{2957C66D-4A6F-4607-9083-DCA83188573B}" srcOrd="0" destOrd="0" presId="urn:microsoft.com/office/officeart/2005/8/layout/balance1"/>
    <dgm:cxn modelId="{480EE56E-F8C1-7F4B-9A92-BE0F47E8B6BE}" type="presParOf" srcId="{78648D87-1813-4E96-ADF8-A0F37332CF16}" destId="{AE08CA67-2B27-4157-8C34-82317DBB6F34}" srcOrd="1" destOrd="0" presId="urn:microsoft.com/office/officeart/2005/8/layout/balance1"/>
    <dgm:cxn modelId="{28F38B53-C936-4846-A901-FBCBF1C30FF6}" type="presParOf" srcId="{78648D87-1813-4E96-ADF8-A0F37332CF16}" destId="{238E2FC2-5C72-4F90-8056-8691FC2661F6}" srcOrd="2" destOrd="0" presId="urn:microsoft.com/office/officeart/2005/8/layout/balance1"/>
    <dgm:cxn modelId="{79F63155-F8AA-9244-A23F-FE2602A8A309}" type="presParOf" srcId="{78648D87-1813-4E96-ADF8-A0F37332CF16}" destId="{81DA3753-10EA-4B13-8ABB-D748FD70D998}" srcOrd="3" destOrd="0" presId="urn:microsoft.com/office/officeart/2005/8/layout/balance1"/>
    <dgm:cxn modelId="{C6F723D2-25A1-ED43-9222-666690B94A10}" type="presParOf" srcId="{78648D87-1813-4E96-ADF8-A0F37332CF16}" destId="{225BAF00-5F3F-4DF1-B791-648169CB38D3}" srcOrd="4" destOrd="0" presId="urn:microsoft.com/office/officeart/2005/8/layout/balance1"/>
    <dgm:cxn modelId="{D81DA8A8-7644-B94C-BC79-1C43EC72822D}" type="presParOf" srcId="{78648D87-1813-4E96-ADF8-A0F37332CF16}" destId="{D1D9AB1B-95DB-48BD-B0F0-BD6C8645902B}" srcOrd="5" destOrd="0" presId="urn:microsoft.com/office/officeart/2005/8/layout/balance1"/>
    <dgm:cxn modelId="{6A9D3906-7D39-844A-B972-4B3290804F49}" type="presParOf" srcId="{78648D87-1813-4E96-ADF8-A0F37332CF16}" destId="{77A3B2A6-6020-4043-A44A-9B9AABFEDEFF}" srcOrd="6" destOrd="0" presId="urn:microsoft.com/office/officeart/2005/8/layout/balance1"/>
    <dgm:cxn modelId="{C59B1967-7798-754D-A448-1C93EF8279EF}" type="presParOf" srcId="{78648D87-1813-4E96-ADF8-A0F37332CF16}" destId="{2305F788-15E5-455C-B282-873D838330FA}" srcOrd="7" destOrd="0" presId="urn:microsoft.com/office/officeart/2005/8/layout/balance1"/>
    <dgm:cxn modelId="{DD0959F4-1286-5A44-ADEE-F41AA0EFDF32}" type="presParOf" srcId="{78648D87-1813-4E96-ADF8-A0F37332CF16}" destId="{4873727B-50B0-4077-A478-83148D5F1461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2E7D8-F641-45FB-8373-C3E023FE39E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ACDBD-0891-43F9-AFCF-D1BF38A28AC9}">
      <dgm:prSet phldrT="[Text]"/>
      <dgm:spPr/>
      <dgm:t>
        <a:bodyPr/>
        <a:lstStyle/>
        <a:p>
          <a:r>
            <a:rPr lang="en-US" dirty="0" smtClean="0"/>
            <a:t>Revenues</a:t>
          </a:r>
          <a:endParaRPr lang="en-US" dirty="0"/>
        </a:p>
      </dgm:t>
    </dgm:pt>
    <dgm:pt modelId="{3FE0824E-0C67-463C-ADC5-69FE5B80EB91}" type="parTrans" cxnId="{0C3E2C09-2993-4D36-B3B9-630D3DAD462F}">
      <dgm:prSet/>
      <dgm:spPr/>
      <dgm:t>
        <a:bodyPr/>
        <a:lstStyle/>
        <a:p>
          <a:endParaRPr lang="en-US"/>
        </a:p>
      </dgm:t>
    </dgm:pt>
    <dgm:pt modelId="{E77F38C3-872E-4816-A89F-4F53EA68BBF1}" type="sibTrans" cxnId="{0C3E2C09-2993-4D36-B3B9-630D3DAD462F}">
      <dgm:prSet/>
      <dgm:spPr/>
      <dgm:t>
        <a:bodyPr/>
        <a:lstStyle/>
        <a:p>
          <a:endParaRPr lang="en-US"/>
        </a:p>
      </dgm:t>
    </dgm:pt>
    <dgm:pt modelId="{36120C2A-EA6A-4A0C-AE4D-DF23DD16E7F6}">
      <dgm:prSet phldrT="[Text]"/>
      <dgm:spPr/>
      <dgm:t>
        <a:bodyPr/>
        <a:lstStyle/>
        <a:p>
          <a:r>
            <a:rPr lang="en-US" dirty="0" smtClean="0"/>
            <a:t>Beginning Balances</a:t>
          </a:r>
          <a:endParaRPr lang="en-US" dirty="0"/>
        </a:p>
      </dgm:t>
    </dgm:pt>
    <dgm:pt modelId="{F0246815-C2A1-4A82-A07F-DB2CAA03308A}" type="parTrans" cxnId="{075C2F4D-7E1C-4296-85CD-2DCCC7C402F0}">
      <dgm:prSet/>
      <dgm:spPr/>
      <dgm:t>
        <a:bodyPr/>
        <a:lstStyle/>
        <a:p>
          <a:endParaRPr lang="en-US"/>
        </a:p>
      </dgm:t>
    </dgm:pt>
    <dgm:pt modelId="{9E3EA883-67E9-4A0E-97FC-A9AF97CDD945}" type="sibTrans" cxnId="{075C2F4D-7E1C-4296-85CD-2DCCC7C402F0}">
      <dgm:prSet/>
      <dgm:spPr/>
      <dgm:t>
        <a:bodyPr/>
        <a:lstStyle/>
        <a:p>
          <a:endParaRPr lang="en-US"/>
        </a:p>
      </dgm:t>
    </dgm:pt>
    <dgm:pt modelId="{2667ADFB-2AD2-4759-B940-D349763AFDCB}">
      <dgm:prSet phldrT="[Text]"/>
      <dgm:spPr/>
      <dgm:t>
        <a:bodyPr/>
        <a:lstStyle/>
        <a:p>
          <a:r>
            <a:rPr lang="en-US" dirty="0" smtClean="0"/>
            <a:t>LCFF</a:t>
          </a:r>
          <a:endParaRPr lang="en-US" dirty="0"/>
        </a:p>
      </dgm:t>
    </dgm:pt>
    <dgm:pt modelId="{64459393-9B15-461B-A5B6-6A703BBA82A7}" type="parTrans" cxnId="{BB01B932-233F-49DF-AC4B-2BDF59EA3D11}">
      <dgm:prSet/>
      <dgm:spPr/>
      <dgm:t>
        <a:bodyPr/>
        <a:lstStyle/>
        <a:p>
          <a:endParaRPr lang="en-US"/>
        </a:p>
      </dgm:t>
    </dgm:pt>
    <dgm:pt modelId="{BF65F851-6CF8-409C-9848-5C3904775F93}" type="sibTrans" cxnId="{BB01B932-233F-49DF-AC4B-2BDF59EA3D11}">
      <dgm:prSet/>
      <dgm:spPr/>
      <dgm:t>
        <a:bodyPr/>
        <a:lstStyle/>
        <a:p>
          <a:endParaRPr lang="en-US"/>
        </a:p>
      </dgm:t>
    </dgm:pt>
    <dgm:pt modelId="{10125731-7CFE-4F4C-A3C1-9434DFB22CBB}">
      <dgm:prSet phldrT="[Text]"/>
      <dgm:spPr/>
      <dgm:t>
        <a:bodyPr/>
        <a:lstStyle/>
        <a:p>
          <a:r>
            <a:rPr lang="en-US" dirty="0" smtClean="0"/>
            <a:t>Expenditures</a:t>
          </a:r>
          <a:endParaRPr lang="en-US" dirty="0"/>
        </a:p>
      </dgm:t>
    </dgm:pt>
    <dgm:pt modelId="{F6E5E646-C8C2-4896-8C5C-079F08A7B2AA}" type="parTrans" cxnId="{E28EC9E3-0D91-4B16-AC7E-9DC132AEC5EC}">
      <dgm:prSet/>
      <dgm:spPr/>
      <dgm:t>
        <a:bodyPr/>
        <a:lstStyle/>
        <a:p>
          <a:endParaRPr lang="en-US"/>
        </a:p>
      </dgm:t>
    </dgm:pt>
    <dgm:pt modelId="{1B5517ED-59F2-4E2F-9450-36F847D3CF5A}" type="sibTrans" cxnId="{E28EC9E3-0D91-4B16-AC7E-9DC132AEC5EC}">
      <dgm:prSet/>
      <dgm:spPr/>
      <dgm:t>
        <a:bodyPr/>
        <a:lstStyle/>
        <a:p>
          <a:endParaRPr lang="en-US"/>
        </a:p>
      </dgm:t>
    </dgm:pt>
    <dgm:pt modelId="{B5A87F92-1933-479E-AF54-5E11C9830B20}">
      <dgm:prSet phldrT="[Text]"/>
      <dgm:spPr/>
      <dgm:t>
        <a:bodyPr/>
        <a:lstStyle/>
        <a:p>
          <a:r>
            <a:rPr lang="en-US" dirty="0" smtClean="0"/>
            <a:t>Existing Expenditure</a:t>
          </a:r>
          <a:endParaRPr lang="en-US" dirty="0"/>
        </a:p>
      </dgm:t>
    </dgm:pt>
    <dgm:pt modelId="{92A149F1-0636-4638-AE2B-618215CF0039}" type="parTrans" cxnId="{993EE3DB-6960-4D2B-BBB1-F1C561627D45}">
      <dgm:prSet/>
      <dgm:spPr/>
      <dgm:t>
        <a:bodyPr/>
        <a:lstStyle/>
        <a:p>
          <a:endParaRPr lang="en-US"/>
        </a:p>
      </dgm:t>
    </dgm:pt>
    <dgm:pt modelId="{EA299E9E-589C-4A0B-9E3C-E8E3AC387E6A}" type="sibTrans" cxnId="{993EE3DB-6960-4D2B-BBB1-F1C561627D45}">
      <dgm:prSet/>
      <dgm:spPr/>
      <dgm:t>
        <a:bodyPr/>
        <a:lstStyle/>
        <a:p>
          <a:endParaRPr lang="en-US"/>
        </a:p>
      </dgm:t>
    </dgm:pt>
    <dgm:pt modelId="{43FE42E7-8B09-4642-B8D6-9EF936B9EB27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Additional Requirement</a:t>
          </a:r>
          <a:endParaRPr lang="en-US" dirty="0">
            <a:solidFill>
              <a:srgbClr val="FF0000"/>
            </a:solidFill>
          </a:endParaRPr>
        </a:p>
      </dgm:t>
    </dgm:pt>
    <dgm:pt modelId="{36CD3CDF-EA11-4669-8AE1-B2DCA0D52BE4}" type="parTrans" cxnId="{A90ED642-1C1B-46F6-B51E-97E333FBCC3E}">
      <dgm:prSet/>
      <dgm:spPr/>
      <dgm:t>
        <a:bodyPr/>
        <a:lstStyle/>
        <a:p>
          <a:endParaRPr lang="en-US"/>
        </a:p>
      </dgm:t>
    </dgm:pt>
    <dgm:pt modelId="{901105B0-8CD9-4FBE-9780-DF936E1EB14B}" type="sibTrans" cxnId="{A90ED642-1C1B-46F6-B51E-97E333FBCC3E}">
      <dgm:prSet/>
      <dgm:spPr/>
      <dgm:t>
        <a:bodyPr/>
        <a:lstStyle/>
        <a:p>
          <a:endParaRPr lang="en-US"/>
        </a:p>
      </dgm:t>
    </dgm:pt>
    <dgm:pt modelId="{15C66A3A-85EA-475B-8849-154CC830962F}">
      <dgm:prSet phldrT="[Text]"/>
      <dgm:spPr/>
      <dgm:t>
        <a:bodyPr/>
        <a:lstStyle/>
        <a:p>
          <a:r>
            <a:rPr lang="en-US" dirty="0" smtClean="0"/>
            <a:t>Other Revenues</a:t>
          </a:r>
          <a:endParaRPr lang="en-US" dirty="0"/>
        </a:p>
      </dgm:t>
    </dgm:pt>
    <dgm:pt modelId="{9465BB8D-2DAA-48EC-A28B-98C89F5B1D96}" type="parTrans" cxnId="{690A2826-A80B-4910-876A-5DAF6ABC4485}">
      <dgm:prSet/>
      <dgm:spPr/>
      <dgm:t>
        <a:bodyPr/>
        <a:lstStyle/>
        <a:p>
          <a:endParaRPr lang="en-US"/>
        </a:p>
      </dgm:t>
    </dgm:pt>
    <dgm:pt modelId="{1720D32C-BB80-44B2-9BAC-8B02500ABC20}" type="sibTrans" cxnId="{690A2826-A80B-4910-876A-5DAF6ABC4485}">
      <dgm:prSet/>
      <dgm:spPr/>
      <dgm:t>
        <a:bodyPr/>
        <a:lstStyle/>
        <a:p>
          <a:endParaRPr lang="en-US"/>
        </a:p>
      </dgm:t>
    </dgm:pt>
    <dgm:pt modelId="{5B626EE3-1AF8-4B68-B473-6E22651FA664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Additional Pension Cost</a:t>
          </a:r>
          <a:endParaRPr lang="en-US" dirty="0">
            <a:solidFill>
              <a:srgbClr val="FF0000"/>
            </a:solidFill>
          </a:endParaRPr>
        </a:p>
      </dgm:t>
    </dgm:pt>
    <dgm:pt modelId="{CE6ED51F-FC19-45BD-8E5D-5E43ECA7F5CF}" type="sibTrans" cxnId="{FE35D03A-6C42-4AE8-BD7B-F35B5D7B342E}">
      <dgm:prSet/>
      <dgm:spPr/>
      <dgm:t>
        <a:bodyPr/>
        <a:lstStyle/>
        <a:p>
          <a:endParaRPr lang="en-US"/>
        </a:p>
      </dgm:t>
    </dgm:pt>
    <dgm:pt modelId="{4554BB9B-A7CD-4AE1-918B-F1D282961B80}" type="parTrans" cxnId="{FE35D03A-6C42-4AE8-BD7B-F35B5D7B342E}">
      <dgm:prSet/>
      <dgm:spPr/>
      <dgm:t>
        <a:bodyPr/>
        <a:lstStyle/>
        <a:p>
          <a:endParaRPr lang="en-US"/>
        </a:p>
      </dgm:t>
    </dgm:pt>
    <dgm:pt modelId="{F6E0368B-6F98-4DD2-8DB0-EAFF4E7823DD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A876C53-E6C9-4F8F-9196-B50D417E0FAC}" type="parTrans" cxnId="{25F5DC32-1D1D-463F-94F9-37B0CE3DE22F}">
      <dgm:prSet/>
      <dgm:spPr/>
      <dgm:t>
        <a:bodyPr/>
        <a:lstStyle/>
        <a:p>
          <a:endParaRPr lang="en-US"/>
        </a:p>
      </dgm:t>
    </dgm:pt>
    <dgm:pt modelId="{2373C00E-B88F-48E0-A84D-B9DB6389BEF1}" type="sibTrans" cxnId="{25F5DC32-1D1D-463F-94F9-37B0CE3DE22F}">
      <dgm:prSet/>
      <dgm:spPr/>
      <dgm:t>
        <a:bodyPr/>
        <a:lstStyle/>
        <a:p>
          <a:endParaRPr lang="en-US"/>
        </a:p>
      </dgm:t>
    </dgm:pt>
    <dgm:pt modelId="{FBE35535-EBE1-47D4-81B7-EC7FCF9C10B8}" type="pres">
      <dgm:prSet presAssocID="{9632E7D8-F641-45FB-8373-C3E023FE39E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FC8A6-293A-4040-9AB5-9CC69ACFA508}" type="pres">
      <dgm:prSet presAssocID="{9632E7D8-F641-45FB-8373-C3E023FE39E4}" presName="dummyMaxCanvas" presStyleCnt="0"/>
      <dgm:spPr/>
    </dgm:pt>
    <dgm:pt modelId="{9A90BA79-65F2-4ABA-A111-E41E9215C985}" type="pres">
      <dgm:prSet presAssocID="{9632E7D8-F641-45FB-8373-C3E023FE39E4}" presName="parentComposite" presStyleCnt="0"/>
      <dgm:spPr/>
    </dgm:pt>
    <dgm:pt modelId="{A86E294D-8431-4565-A6D4-2809E9EC5084}" type="pres">
      <dgm:prSet presAssocID="{9632E7D8-F641-45FB-8373-C3E023FE39E4}" presName="parent1" presStyleLbl="alignAccFollowNode1" presStyleIdx="0" presStyleCnt="4" custScaleY="4244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BDDA320-DADE-4B58-A1F7-7809889DDB4F}" type="pres">
      <dgm:prSet presAssocID="{9632E7D8-F641-45FB-8373-C3E023FE39E4}" presName="parent2" presStyleLbl="alignAccFollowNode1" presStyleIdx="1" presStyleCnt="4" custScaleY="4482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8648D87-1813-4E96-ADF8-A0F37332CF16}" type="pres">
      <dgm:prSet presAssocID="{9632E7D8-F641-45FB-8373-C3E023FE39E4}" presName="childrenComposite" presStyleCnt="0"/>
      <dgm:spPr/>
    </dgm:pt>
    <dgm:pt modelId="{2957C66D-4A6F-4607-9083-DCA83188573B}" type="pres">
      <dgm:prSet presAssocID="{9632E7D8-F641-45FB-8373-C3E023FE39E4}" presName="dummyMaxCanvas_ChildArea" presStyleCnt="0"/>
      <dgm:spPr/>
    </dgm:pt>
    <dgm:pt modelId="{AE08CA67-2B27-4157-8C34-82317DBB6F34}" type="pres">
      <dgm:prSet presAssocID="{9632E7D8-F641-45FB-8373-C3E023FE39E4}" presName="fulcrum" presStyleLbl="alignAccFollowNode1" presStyleIdx="2" presStyleCnt="4"/>
      <dgm:spPr/>
    </dgm:pt>
    <dgm:pt modelId="{3375C43F-558C-45E0-A435-02C3BF5E93F1}" type="pres">
      <dgm:prSet presAssocID="{9632E7D8-F641-45FB-8373-C3E023FE39E4}" presName="balance_34" presStyleLbl="alignAccFollowNode1" presStyleIdx="3" presStyleCnt="4">
        <dgm:presLayoutVars>
          <dgm:bulletEnabled val="1"/>
        </dgm:presLayoutVars>
      </dgm:prSet>
      <dgm:spPr/>
    </dgm:pt>
    <dgm:pt modelId="{48733BFC-E223-4D1E-9766-92144BD107D5}" type="pres">
      <dgm:prSet presAssocID="{9632E7D8-F641-45FB-8373-C3E023FE39E4}" presName="right_34_1" presStyleLbl="node1" presStyleIdx="0" presStyleCnt="7" custScaleY="272142" custLinFactNeighborX="1307" custLinFactNeighborY="-76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0F024-D430-4518-A99C-1CBADDF57C35}" type="pres">
      <dgm:prSet presAssocID="{9632E7D8-F641-45FB-8373-C3E023FE39E4}" presName="right_34_2" presStyleLbl="node1" presStyleIdx="1" presStyleCnt="7" custScaleY="67240" custLinFactY="-41783" custLinFactNeighborX="522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4BC81-8040-4244-ACA9-9F3FEE9D0345}" type="pres">
      <dgm:prSet presAssocID="{9632E7D8-F641-45FB-8373-C3E023FE39E4}" presName="right_34_3" presStyleLbl="node1" presStyleIdx="2" presStyleCnt="7" custScaleY="85162" custLinFactY="-18641" custLinFactNeighborX="457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F7E7C-4152-4DC0-8832-AEEDD6B17CBD}" type="pres">
      <dgm:prSet presAssocID="{9632E7D8-F641-45FB-8373-C3E023FE39E4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ABF14-B3A1-4892-AE2D-2CFC5E7E95B6}" type="pres">
      <dgm:prSet presAssocID="{9632E7D8-F641-45FB-8373-C3E023FE39E4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48EF9-A36F-4659-B11F-12DAEA7ED88E}" type="pres">
      <dgm:prSet presAssocID="{9632E7D8-F641-45FB-8373-C3E023FE39E4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096EF-95D4-4B39-AD50-B13E4725433D}" type="pres">
      <dgm:prSet presAssocID="{9632E7D8-F641-45FB-8373-C3E023FE39E4}" presName="left_34_3" presStyleLbl="node1" presStyleIdx="6" presStyleCnt="7" custScaleY="140673" custLinFactNeighborX="2526" custLinFactNeighborY="-17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35D03A-6C42-4AE8-BD7B-F35B5D7B342E}" srcId="{10125731-7CFE-4F4C-A3C1-9434DFB22CBB}" destId="{5B626EE3-1AF8-4B68-B473-6E22651FA664}" srcOrd="2" destOrd="0" parTransId="{4554BB9B-A7CD-4AE1-918B-F1D282961B80}" sibTransId="{CE6ED51F-FC19-45BD-8E5D-5E43ECA7F5CF}"/>
    <dgm:cxn modelId="{25F5DC32-1D1D-463F-94F9-37B0CE3DE22F}" srcId="{10125731-7CFE-4F4C-A3C1-9434DFB22CBB}" destId="{F6E0368B-6F98-4DD2-8DB0-EAFF4E7823DD}" srcOrd="3" destOrd="0" parTransId="{3A876C53-E6C9-4F8F-9196-B50D417E0FAC}" sibTransId="{2373C00E-B88F-48E0-A84D-B9DB6389BEF1}"/>
    <dgm:cxn modelId="{DEEC3DB1-1B5F-E843-847C-37D503DB71B5}" type="presOf" srcId="{86CACDBD-0891-43F9-AFCF-D1BF38A28AC9}" destId="{A86E294D-8431-4565-A6D4-2809E9EC5084}" srcOrd="0" destOrd="0" presId="urn:microsoft.com/office/officeart/2005/8/layout/balance1"/>
    <dgm:cxn modelId="{0F744C3B-DD16-6D46-A046-8B7F902C1B1A}" type="presOf" srcId="{F6E0368B-6F98-4DD2-8DB0-EAFF4E7823DD}" destId="{89AF7E7C-4152-4DC0-8832-AEEDD6B17CBD}" srcOrd="0" destOrd="0" presId="urn:microsoft.com/office/officeart/2005/8/layout/balance1"/>
    <dgm:cxn modelId="{5F0277A2-3DDA-1746-A584-5F7CD4F0EAD1}" type="presOf" srcId="{43FE42E7-8B09-4642-B8D6-9EF936B9EB27}" destId="{D840F024-D430-4518-A99C-1CBADDF57C35}" srcOrd="0" destOrd="0" presId="urn:microsoft.com/office/officeart/2005/8/layout/balance1"/>
    <dgm:cxn modelId="{478364F5-102A-2549-B9D8-CAA15FFDCA57}" type="presOf" srcId="{B5A87F92-1933-479E-AF54-5E11C9830B20}" destId="{48733BFC-E223-4D1E-9766-92144BD107D5}" srcOrd="0" destOrd="0" presId="urn:microsoft.com/office/officeart/2005/8/layout/balance1"/>
    <dgm:cxn modelId="{0C3E2C09-2993-4D36-B3B9-630D3DAD462F}" srcId="{9632E7D8-F641-45FB-8373-C3E023FE39E4}" destId="{86CACDBD-0891-43F9-AFCF-D1BF38A28AC9}" srcOrd="0" destOrd="0" parTransId="{3FE0824E-0C67-463C-ADC5-69FE5B80EB91}" sibTransId="{E77F38C3-872E-4816-A89F-4F53EA68BBF1}"/>
    <dgm:cxn modelId="{38A8B4B9-BDE1-D74D-B7FD-CFD9D1C65F88}" type="presOf" srcId="{2667ADFB-2AD2-4759-B940-D349763AFDCB}" destId="{75A096EF-95D4-4B39-AD50-B13E4725433D}" srcOrd="0" destOrd="0" presId="urn:microsoft.com/office/officeart/2005/8/layout/balance1"/>
    <dgm:cxn modelId="{57630ABD-3289-AF45-8570-9BAC2618BA1C}" type="presOf" srcId="{9632E7D8-F641-45FB-8373-C3E023FE39E4}" destId="{FBE35535-EBE1-47D4-81B7-EC7FCF9C10B8}" srcOrd="0" destOrd="0" presId="urn:microsoft.com/office/officeart/2005/8/layout/balance1"/>
    <dgm:cxn modelId="{51B1D897-8926-2941-A0B1-48418B9EA824}" type="presOf" srcId="{5B626EE3-1AF8-4B68-B473-6E22651FA664}" destId="{A604BC81-8040-4244-ACA9-9F3FEE9D0345}" srcOrd="0" destOrd="0" presId="urn:microsoft.com/office/officeart/2005/8/layout/balance1"/>
    <dgm:cxn modelId="{E28EC9E3-0D91-4B16-AC7E-9DC132AEC5EC}" srcId="{9632E7D8-F641-45FB-8373-C3E023FE39E4}" destId="{10125731-7CFE-4F4C-A3C1-9434DFB22CBB}" srcOrd="1" destOrd="0" parTransId="{F6E5E646-C8C2-4896-8C5C-079F08A7B2AA}" sibTransId="{1B5517ED-59F2-4E2F-9450-36F847D3CF5A}"/>
    <dgm:cxn modelId="{619EEE93-84BE-0F47-BA36-76DEB60CFD9E}" type="presOf" srcId="{10125731-7CFE-4F4C-A3C1-9434DFB22CBB}" destId="{CBDDA320-DADE-4B58-A1F7-7809889DDB4F}" srcOrd="0" destOrd="0" presId="urn:microsoft.com/office/officeart/2005/8/layout/balance1"/>
    <dgm:cxn modelId="{A90ED642-1C1B-46F6-B51E-97E333FBCC3E}" srcId="{10125731-7CFE-4F4C-A3C1-9434DFB22CBB}" destId="{43FE42E7-8B09-4642-B8D6-9EF936B9EB27}" srcOrd="1" destOrd="0" parTransId="{36CD3CDF-EA11-4669-8AE1-B2DCA0D52BE4}" sibTransId="{901105B0-8CD9-4FBE-9780-DF936E1EB14B}"/>
    <dgm:cxn modelId="{075C2F4D-7E1C-4296-85CD-2DCCC7C402F0}" srcId="{86CACDBD-0891-43F9-AFCF-D1BF38A28AC9}" destId="{36120C2A-EA6A-4A0C-AE4D-DF23DD16E7F6}" srcOrd="0" destOrd="0" parTransId="{F0246815-C2A1-4A82-A07F-DB2CAA03308A}" sibTransId="{9E3EA883-67E9-4A0E-97FC-A9AF97CDD945}"/>
    <dgm:cxn modelId="{993EE3DB-6960-4D2B-BBB1-F1C561627D45}" srcId="{10125731-7CFE-4F4C-A3C1-9434DFB22CBB}" destId="{B5A87F92-1933-479E-AF54-5E11C9830B20}" srcOrd="0" destOrd="0" parTransId="{92A149F1-0636-4638-AE2B-618215CF0039}" sibTransId="{EA299E9E-589C-4A0B-9E3C-E8E3AC387E6A}"/>
    <dgm:cxn modelId="{BB01B932-233F-49DF-AC4B-2BDF59EA3D11}" srcId="{86CACDBD-0891-43F9-AFCF-D1BF38A28AC9}" destId="{2667ADFB-2AD2-4759-B940-D349763AFDCB}" srcOrd="2" destOrd="0" parTransId="{64459393-9B15-461B-A5B6-6A703BBA82A7}" sibTransId="{BF65F851-6CF8-409C-9848-5C3904775F93}"/>
    <dgm:cxn modelId="{F445DF51-62C3-FA49-BFDC-9271291FA12D}" type="presOf" srcId="{15C66A3A-85EA-475B-8849-154CC830962F}" destId="{6A748EF9-A36F-4659-B11F-12DAEA7ED88E}" srcOrd="0" destOrd="0" presId="urn:microsoft.com/office/officeart/2005/8/layout/balance1"/>
    <dgm:cxn modelId="{690A2826-A80B-4910-876A-5DAF6ABC4485}" srcId="{86CACDBD-0891-43F9-AFCF-D1BF38A28AC9}" destId="{15C66A3A-85EA-475B-8849-154CC830962F}" srcOrd="1" destOrd="0" parTransId="{9465BB8D-2DAA-48EC-A28B-98C89F5B1D96}" sibTransId="{1720D32C-BB80-44B2-9BAC-8B02500ABC20}"/>
    <dgm:cxn modelId="{B195486E-634E-CA47-A74A-DC7AE53B6619}" type="presOf" srcId="{36120C2A-EA6A-4A0C-AE4D-DF23DD16E7F6}" destId="{64DABF14-B3A1-4892-AE2D-2CFC5E7E95B6}" srcOrd="0" destOrd="0" presId="urn:microsoft.com/office/officeart/2005/8/layout/balance1"/>
    <dgm:cxn modelId="{8CD3102E-D27F-8444-8210-657C4A63D472}" type="presParOf" srcId="{FBE35535-EBE1-47D4-81B7-EC7FCF9C10B8}" destId="{3EBFC8A6-293A-4040-9AB5-9CC69ACFA508}" srcOrd="0" destOrd="0" presId="urn:microsoft.com/office/officeart/2005/8/layout/balance1"/>
    <dgm:cxn modelId="{30D35508-1284-1548-A5F2-98A6F3D7D6E2}" type="presParOf" srcId="{FBE35535-EBE1-47D4-81B7-EC7FCF9C10B8}" destId="{9A90BA79-65F2-4ABA-A111-E41E9215C985}" srcOrd="1" destOrd="0" presId="urn:microsoft.com/office/officeart/2005/8/layout/balance1"/>
    <dgm:cxn modelId="{50DE763A-0D84-A646-AE80-279DC7F89191}" type="presParOf" srcId="{9A90BA79-65F2-4ABA-A111-E41E9215C985}" destId="{A86E294D-8431-4565-A6D4-2809E9EC5084}" srcOrd="0" destOrd="0" presId="urn:microsoft.com/office/officeart/2005/8/layout/balance1"/>
    <dgm:cxn modelId="{8CB9B3FE-AF01-C540-A5D1-12538C56EACB}" type="presParOf" srcId="{9A90BA79-65F2-4ABA-A111-E41E9215C985}" destId="{CBDDA320-DADE-4B58-A1F7-7809889DDB4F}" srcOrd="1" destOrd="0" presId="urn:microsoft.com/office/officeart/2005/8/layout/balance1"/>
    <dgm:cxn modelId="{97EF7FEC-4C95-634F-B982-35B255FF0D97}" type="presParOf" srcId="{FBE35535-EBE1-47D4-81B7-EC7FCF9C10B8}" destId="{78648D87-1813-4E96-ADF8-A0F37332CF16}" srcOrd="2" destOrd="0" presId="urn:microsoft.com/office/officeart/2005/8/layout/balance1"/>
    <dgm:cxn modelId="{A556558A-7F6F-C349-AC8A-17CD8830F9EE}" type="presParOf" srcId="{78648D87-1813-4E96-ADF8-A0F37332CF16}" destId="{2957C66D-4A6F-4607-9083-DCA83188573B}" srcOrd="0" destOrd="0" presId="urn:microsoft.com/office/officeart/2005/8/layout/balance1"/>
    <dgm:cxn modelId="{CDD1BC5A-0069-F442-A861-2197C453C623}" type="presParOf" srcId="{78648D87-1813-4E96-ADF8-A0F37332CF16}" destId="{AE08CA67-2B27-4157-8C34-82317DBB6F34}" srcOrd="1" destOrd="0" presId="urn:microsoft.com/office/officeart/2005/8/layout/balance1"/>
    <dgm:cxn modelId="{3E8E1FEA-08C6-C74F-8B4A-A91FEF935F0C}" type="presParOf" srcId="{78648D87-1813-4E96-ADF8-A0F37332CF16}" destId="{3375C43F-558C-45E0-A435-02C3BF5E93F1}" srcOrd="2" destOrd="0" presId="urn:microsoft.com/office/officeart/2005/8/layout/balance1"/>
    <dgm:cxn modelId="{DE73EFD0-B5C5-4445-AFEE-218AC1A12A26}" type="presParOf" srcId="{78648D87-1813-4E96-ADF8-A0F37332CF16}" destId="{48733BFC-E223-4D1E-9766-92144BD107D5}" srcOrd="3" destOrd="0" presId="urn:microsoft.com/office/officeart/2005/8/layout/balance1"/>
    <dgm:cxn modelId="{9AC45ACA-A667-CB4F-A46D-34BE779451B0}" type="presParOf" srcId="{78648D87-1813-4E96-ADF8-A0F37332CF16}" destId="{D840F024-D430-4518-A99C-1CBADDF57C35}" srcOrd="4" destOrd="0" presId="urn:microsoft.com/office/officeart/2005/8/layout/balance1"/>
    <dgm:cxn modelId="{DB40846F-FBBA-CB4B-BDF1-593D4DCA7F32}" type="presParOf" srcId="{78648D87-1813-4E96-ADF8-A0F37332CF16}" destId="{A604BC81-8040-4244-ACA9-9F3FEE9D0345}" srcOrd="5" destOrd="0" presId="urn:microsoft.com/office/officeart/2005/8/layout/balance1"/>
    <dgm:cxn modelId="{04C4B7F3-200D-184F-AE4F-BFE97696896D}" type="presParOf" srcId="{78648D87-1813-4E96-ADF8-A0F37332CF16}" destId="{89AF7E7C-4152-4DC0-8832-AEEDD6B17CBD}" srcOrd="6" destOrd="0" presId="urn:microsoft.com/office/officeart/2005/8/layout/balance1"/>
    <dgm:cxn modelId="{0AA31838-8EDE-0D49-8D60-D70740D3EC10}" type="presParOf" srcId="{78648D87-1813-4E96-ADF8-A0F37332CF16}" destId="{64DABF14-B3A1-4892-AE2D-2CFC5E7E95B6}" srcOrd="7" destOrd="0" presId="urn:microsoft.com/office/officeart/2005/8/layout/balance1"/>
    <dgm:cxn modelId="{7FE3EC38-D8F3-9547-8F59-A4AA4A8F1CCA}" type="presParOf" srcId="{78648D87-1813-4E96-ADF8-A0F37332CF16}" destId="{6A748EF9-A36F-4659-B11F-12DAEA7ED88E}" srcOrd="8" destOrd="0" presId="urn:microsoft.com/office/officeart/2005/8/layout/balance1"/>
    <dgm:cxn modelId="{55AC874E-F6BE-1040-9EDB-4DF21A2E0F3C}" type="presParOf" srcId="{78648D87-1813-4E96-ADF8-A0F37332CF16}" destId="{75A096EF-95D4-4B39-AD50-B13E4725433D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E294D-8431-4565-A6D4-2809E9EC5084}">
      <dsp:nvSpPr>
        <dsp:cNvPr id="0" name=""/>
        <dsp:cNvSpPr/>
      </dsp:nvSpPr>
      <dsp:spPr>
        <a:xfrm>
          <a:off x="1721230" y="306466"/>
          <a:ext cx="1916811" cy="4519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Revenues</a:t>
          </a:r>
          <a:endParaRPr lang="en-US" sz="1900" kern="1200" dirty="0"/>
        </a:p>
      </dsp:txBody>
      <dsp:txXfrm>
        <a:off x="1734468" y="319704"/>
        <a:ext cx="1890335" cy="425486"/>
      </dsp:txXfrm>
    </dsp:sp>
    <dsp:sp modelId="{CBDDA320-DADE-4B58-A1F7-7809889DDB4F}">
      <dsp:nvSpPr>
        <dsp:cNvPr id="0" name=""/>
        <dsp:cNvSpPr/>
      </dsp:nvSpPr>
      <dsp:spPr>
        <a:xfrm>
          <a:off x="4489958" y="293767"/>
          <a:ext cx="1916811" cy="477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Expenditures</a:t>
          </a:r>
          <a:endParaRPr lang="en-US" sz="1900" kern="1200" dirty="0"/>
        </a:p>
      </dsp:txBody>
      <dsp:txXfrm>
        <a:off x="4503939" y="307748"/>
        <a:ext cx="1888849" cy="449398"/>
      </dsp:txXfrm>
    </dsp:sp>
    <dsp:sp modelId="{AE08CA67-2B27-4157-8C34-82317DBB6F34}">
      <dsp:nvSpPr>
        <dsp:cNvPr id="0" name=""/>
        <dsp:cNvSpPr/>
      </dsp:nvSpPr>
      <dsp:spPr>
        <a:xfrm>
          <a:off x="3664664" y="4525803"/>
          <a:ext cx="798671" cy="79867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E2FC2-5C72-4F90-8056-8691FC2661F6}">
      <dsp:nvSpPr>
        <dsp:cNvPr id="0" name=""/>
        <dsp:cNvSpPr/>
      </dsp:nvSpPr>
      <dsp:spPr>
        <a:xfrm>
          <a:off x="1667986" y="4191426"/>
          <a:ext cx="4792027" cy="32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A3753-10EA-4B13-8ABB-D748FD70D998}">
      <dsp:nvSpPr>
        <dsp:cNvPr id="0" name=""/>
        <dsp:cNvSpPr/>
      </dsp:nvSpPr>
      <dsp:spPr>
        <a:xfrm>
          <a:off x="4407784" y="1598946"/>
          <a:ext cx="1916811" cy="2542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Existing Expenditure</a:t>
          </a:r>
          <a:endParaRPr lang="en-US" sz="1800" kern="1200" dirty="0"/>
        </a:p>
      </dsp:txBody>
      <dsp:txXfrm>
        <a:off x="4501355" y="1692517"/>
        <a:ext cx="1729669" cy="2354881"/>
      </dsp:txXfrm>
    </dsp:sp>
    <dsp:sp modelId="{225BAF00-5F3F-4DF1-B791-648169CB38D3}">
      <dsp:nvSpPr>
        <dsp:cNvPr id="0" name=""/>
        <dsp:cNvSpPr/>
      </dsp:nvSpPr>
      <dsp:spPr>
        <a:xfrm>
          <a:off x="4489958" y="2300173"/>
          <a:ext cx="1916811" cy="89451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533624" y="2343839"/>
        <a:ext cx="1829479" cy="807179"/>
      </dsp:txXfrm>
    </dsp:sp>
    <dsp:sp modelId="{D1D9AB1B-95DB-48BD-B0F0-BD6C8645902B}">
      <dsp:nvSpPr>
        <dsp:cNvPr id="0" name=""/>
        <dsp:cNvSpPr/>
      </dsp:nvSpPr>
      <dsp:spPr>
        <a:xfrm>
          <a:off x="4489958" y="1341767"/>
          <a:ext cx="1916811" cy="89451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533624" y="1385433"/>
        <a:ext cx="1829479" cy="807179"/>
      </dsp:txXfrm>
    </dsp:sp>
    <dsp:sp modelId="{77A3B2A6-6020-4043-A44A-9B9AABFEDEFF}">
      <dsp:nvSpPr>
        <dsp:cNvPr id="0" name=""/>
        <dsp:cNvSpPr/>
      </dsp:nvSpPr>
      <dsp:spPr>
        <a:xfrm>
          <a:off x="1721230" y="3349232"/>
          <a:ext cx="1916811" cy="764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Beginning Balances</a:t>
          </a:r>
          <a:endParaRPr lang="en-US" sz="1900" kern="1200" dirty="0"/>
        </a:p>
      </dsp:txBody>
      <dsp:txXfrm>
        <a:off x="1758526" y="3386528"/>
        <a:ext cx="1842219" cy="689419"/>
      </dsp:txXfrm>
    </dsp:sp>
    <dsp:sp modelId="{2305F788-15E5-455C-B282-873D838330FA}">
      <dsp:nvSpPr>
        <dsp:cNvPr id="0" name=""/>
        <dsp:cNvSpPr/>
      </dsp:nvSpPr>
      <dsp:spPr>
        <a:xfrm>
          <a:off x="1695814" y="2739628"/>
          <a:ext cx="1916811" cy="574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Other Revenues</a:t>
          </a:r>
          <a:endParaRPr lang="en-US" sz="1900" kern="1200" dirty="0"/>
        </a:p>
      </dsp:txBody>
      <dsp:txXfrm>
        <a:off x="1723854" y="2767668"/>
        <a:ext cx="1860731" cy="518321"/>
      </dsp:txXfrm>
    </dsp:sp>
    <dsp:sp modelId="{4873727B-50B0-4077-A478-83148D5F1461}">
      <dsp:nvSpPr>
        <dsp:cNvPr id="0" name=""/>
        <dsp:cNvSpPr/>
      </dsp:nvSpPr>
      <dsp:spPr>
        <a:xfrm>
          <a:off x="1708522" y="1622031"/>
          <a:ext cx="1916811" cy="1121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LCFF</a:t>
          </a:r>
          <a:endParaRPr lang="en-US" sz="1900" kern="1200" dirty="0"/>
        </a:p>
      </dsp:txBody>
      <dsp:txXfrm>
        <a:off x="1763264" y="1676773"/>
        <a:ext cx="1807327" cy="1011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E294D-8431-4565-A6D4-2809E9EC5084}">
      <dsp:nvSpPr>
        <dsp:cNvPr id="0" name=""/>
        <dsp:cNvSpPr/>
      </dsp:nvSpPr>
      <dsp:spPr>
        <a:xfrm>
          <a:off x="1721230" y="306466"/>
          <a:ext cx="1916811" cy="4519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Revenues</a:t>
          </a:r>
          <a:endParaRPr lang="en-US" sz="1900" kern="1200" dirty="0"/>
        </a:p>
      </dsp:txBody>
      <dsp:txXfrm>
        <a:off x="1734468" y="319704"/>
        <a:ext cx="1890335" cy="425486"/>
      </dsp:txXfrm>
    </dsp:sp>
    <dsp:sp modelId="{CBDDA320-DADE-4B58-A1F7-7809889DDB4F}">
      <dsp:nvSpPr>
        <dsp:cNvPr id="0" name=""/>
        <dsp:cNvSpPr/>
      </dsp:nvSpPr>
      <dsp:spPr>
        <a:xfrm>
          <a:off x="4489958" y="293767"/>
          <a:ext cx="1916811" cy="477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Expenditures</a:t>
          </a:r>
          <a:endParaRPr lang="en-US" sz="1900" kern="1200" dirty="0"/>
        </a:p>
      </dsp:txBody>
      <dsp:txXfrm>
        <a:off x="4503939" y="307748"/>
        <a:ext cx="1888849" cy="449398"/>
      </dsp:txXfrm>
    </dsp:sp>
    <dsp:sp modelId="{AE08CA67-2B27-4157-8C34-82317DBB6F34}">
      <dsp:nvSpPr>
        <dsp:cNvPr id="0" name=""/>
        <dsp:cNvSpPr/>
      </dsp:nvSpPr>
      <dsp:spPr>
        <a:xfrm>
          <a:off x="3664664" y="4525803"/>
          <a:ext cx="798671" cy="79867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5C43F-558C-45E0-A435-02C3BF5E93F1}">
      <dsp:nvSpPr>
        <dsp:cNvPr id="0" name=""/>
        <dsp:cNvSpPr/>
      </dsp:nvSpPr>
      <dsp:spPr>
        <a:xfrm rot="240000">
          <a:off x="1667254" y="4183564"/>
          <a:ext cx="4793491" cy="335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33BFC-E223-4D1E-9766-92144BD107D5}">
      <dsp:nvSpPr>
        <dsp:cNvPr id="0" name=""/>
        <dsp:cNvSpPr/>
      </dsp:nvSpPr>
      <dsp:spPr>
        <a:xfrm rot="240000">
          <a:off x="4623665" y="2296932"/>
          <a:ext cx="1806686" cy="202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Existing Expenditure</a:t>
          </a:r>
          <a:endParaRPr lang="en-US" sz="1400" kern="1200" dirty="0"/>
        </a:p>
      </dsp:txBody>
      <dsp:txXfrm>
        <a:off x="4711860" y="2385127"/>
        <a:ext cx="1630296" cy="1847050"/>
      </dsp:txXfrm>
    </dsp:sp>
    <dsp:sp modelId="{D840F024-D430-4518-A99C-1CBADDF57C35}">
      <dsp:nvSpPr>
        <dsp:cNvPr id="0" name=""/>
        <dsp:cNvSpPr/>
      </dsp:nvSpPr>
      <dsp:spPr>
        <a:xfrm rot="240000">
          <a:off x="4696203" y="1889616"/>
          <a:ext cx="1920427" cy="39687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Additional Requirement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715577" y="1908990"/>
        <a:ext cx="1881679" cy="358122"/>
      </dsp:txXfrm>
    </dsp:sp>
    <dsp:sp modelId="{A604BC81-8040-4244-ACA9-9F3FEE9D0345}">
      <dsp:nvSpPr>
        <dsp:cNvPr id="0" name=""/>
        <dsp:cNvSpPr/>
      </dsp:nvSpPr>
      <dsp:spPr>
        <a:xfrm rot="240000">
          <a:off x="4741751" y="1298015"/>
          <a:ext cx="1910478" cy="53914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Additional Pension Cost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768070" y="1324334"/>
        <a:ext cx="1857840" cy="486502"/>
      </dsp:txXfrm>
    </dsp:sp>
    <dsp:sp modelId="{89AF7E7C-4152-4DC0-8832-AEEDD6B17CBD}">
      <dsp:nvSpPr>
        <dsp:cNvPr id="0" name=""/>
        <dsp:cNvSpPr/>
      </dsp:nvSpPr>
      <dsp:spPr>
        <a:xfrm rot="240000">
          <a:off x="4710221" y="1471208"/>
          <a:ext cx="1902242" cy="65692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42290" y="1503277"/>
        <a:ext cx="1838104" cy="592790"/>
      </dsp:txXfrm>
    </dsp:sp>
    <dsp:sp modelId="{64DABF14-B3A1-4892-AE2D-2CFC5E7E95B6}">
      <dsp:nvSpPr>
        <dsp:cNvPr id="0" name=""/>
        <dsp:cNvSpPr/>
      </dsp:nvSpPr>
      <dsp:spPr>
        <a:xfrm rot="240000">
          <a:off x="1781760" y="3388019"/>
          <a:ext cx="1902242" cy="656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Beginning Balances</a:t>
          </a:r>
          <a:endParaRPr lang="en-US" sz="1400" kern="1200" dirty="0"/>
        </a:p>
      </dsp:txBody>
      <dsp:txXfrm>
        <a:off x="1813829" y="3420088"/>
        <a:ext cx="1838104" cy="592790"/>
      </dsp:txXfrm>
    </dsp:sp>
    <dsp:sp modelId="{6A748EF9-A36F-4659-B11F-12DAEA7ED88E}">
      <dsp:nvSpPr>
        <dsp:cNvPr id="0" name=""/>
        <dsp:cNvSpPr/>
      </dsp:nvSpPr>
      <dsp:spPr>
        <a:xfrm rot="240000">
          <a:off x="1835004" y="2685188"/>
          <a:ext cx="1902242" cy="656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Other Revenues</a:t>
          </a:r>
          <a:endParaRPr lang="en-US" sz="1400" kern="1200" dirty="0"/>
        </a:p>
      </dsp:txBody>
      <dsp:txXfrm>
        <a:off x="1867073" y="2717257"/>
        <a:ext cx="1838104" cy="592790"/>
      </dsp:txXfrm>
    </dsp:sp>
    <dsp:sp modelId="{75A096EF-95D4-4B39-AD50-B13E4725433D}">
      <dsp:nvSpPr>
        <dsp:cNvPr id="0" name=""/>
        <dsp:cNvSpPr/>
      </dsp:nvSpPr>
      <dsp:spPr>
        <a:xfrm rot="240000">
          <a:off x="1948629" y="1681228"/>
          <a:ext cx="1879664" cy="979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LCFF</a:t>
          </a:r>
          <a:endParaRPr lang="en-US" sz="1400" kern="1200" dirty="0"/>
        </a:p>
      </dsp:txBody>
      <dsp:txXfrm>
        <a:off x="1996459" y="1729058"/>
        <a:ext cx="1784004" cy="88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7CD54-985E-534B-B64D-1E9CD6763C0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87CF5-6985-4F45-A480-8A98D4FD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4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7ECB3-9A6A-7F4C-9D6F-B222908BF27F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E3288-FAF3-384E-8C99-151CD7CB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6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3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Declining Enrollment</a:t>
            </a:r>
          </a:p>
          <a:p>
            <a:pPr>
              <a:defRPr/>
            </a:pPr>
            <a:r>
              <a:rPr lang="en-US" sz="1400" dirty="0"/>
              <a:t>			</a:t>
            </a:r>
          </a:p>
          <a:p>
            <a:r>
              <a:rPr lang="en-US" sz="1400" dirty="0"/>
              <a:t>FY 13-14 	556,115</a:t>
            </a:r>
          </a:p>
          <a:p>
            <a:r>
              <a:rPr lang="en-US" sz="1400" dirty="0"/>
              <a:t>FY 14-15	542,433		</a:t>
            </a:r>
          </a:p>
          <a:p>
            <a:r>
              <a:rPr lang="en-US" sz="1400" dirty="0"/>
              <a:t>FY 15-16	528,065</a:t>
            </a:r>
          </a:p>
          <a:p>
            <a:r>
              <a:rPr lang="en-US" sz="1400" dirty="0"/>
              <a:t>FY 16-17          513,875 </a:t>
            </a:r>
          </a:p>
          <a:p>
            <a:endParaRPr lang="en-US" sz="1400" dirty="0"/>
          </a:p>
          <a:p>
            <a:r>
              <a:rPr lang="en-US" sz="1400" dirty="0"/>
              <a:t>1% change in Enrollment is approximately is 39M</a:t>
            </a:r>
          </a:p>
          <a:p>
            <a:r>
              <a:rPr lang="en-US" sz="1400" dirty="0"/>
              <a:t>1% change in ADA is approximately is $41M</a:t>
            </a:r>
          </a:p>
          <a:p>
            <a:r>
              <a:rPr lang="en-US" sz="1400" dirty="0"/>
              <a:t>1% change in unduplicated count is $4.5M 			</a:t>
            </a:r>
          </a:p>
          <a:p>
            <a:endParaRPr lang="en-US" sz="1400" dirty="0"/>
          </a:p>
          <a:p>
            <a:r>
              <a:rPr lang="en-US" sz="1400" dirty="0"/>
              <a:t>Structural Deficit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124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1P estimates did not include Prop 55 revenues</a:t>
            </a:r>
          </a:p>
          <a:p>
            <a:endParaRPr lang="en-US" sz="1400" dirty="0"/>
          </a:p>
          <a:p>
            <a:r>
              <a:rPr lang="en-US" sz="1400" dirty="0"/>
              <a:t>The proposed Governor’s Budget already includes Prop 55 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081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2FAB-8C6E-A548-9F36-571A7FD9E17A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0EA1-2B73-EE4D-B1CC-0276316A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005A-47B2-9244-BA94-B626AC3DDE91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C569-26FB-404E-B9AF-6DB49039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E404-13C3-D44F-9E40-9803A01DA6FB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3E6F-905C-8145-BC14-7B1EBFFA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8636687" y="6303058"/>
            <a:ext cx="257283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5" y="6257743"/>
            <a:ext cx="32330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09827" y="6329174"/>
            <a:ext cx="1417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</a:t>
            </a:r>
            <a:r>
              <a:rPr lang="en-US" sz="1000" b="0" dirty="0" err="1" smtClean="0">
                <a:solidFill>
                  <a:schemeClr val="bg2">
                    <a:lumMod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slideproject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.com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9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8411" y="625852"/>
            <a:ext cx="817892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8636687" y="6303058"/>
            <a:ext cx="257283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5" y="6257743"/>
            <a:ext cx="32330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09827" y="6329174"/>
            <a:ext cx="1417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</a:t>
            </a:r>
            <a:r>
              <a:rPr lang="en-US" sz="1000" b="0" dirty="0" err="1" smtClean="0">
                <a:solidFill>
                  <a:schemeClr val="bg2">
                    <a:lumMod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slideproject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.com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7936" y="415428"/>
            <a:ext cx="817892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87936" y="1016001"/>
            <a:ext cx="479819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7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xmlns:p14="http://schemas.microsoft.com/office/powerpoint/2010/main" presetID="47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F1DF-7FAD-EF45-B2B6-9FC47C990028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9FE9-1B24-EF4F-B506-D29DAF4D6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93B0-64A2-C743-9890-C174995CAF3D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E37D-DB32-E544-9BCD-6FD21AB63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335A-8580-3F42-99D7-92A7EEBA4CD5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E196A-4F8C-0541-8B16-BB984E94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0BDC-B2BE-B743-966A-26B230734A47}" type="datetime1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0E61-D2CA-BB4E-838D-57FDF8AD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F703-04DF-9A41-B0AF-5D60E6DF56F4}" type="datetime1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DA22-00DC-6C46-B973-F44686A2F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0807-CAF3-864A-888F-7F66299F589D}" type="datetime1">
              <a:rPr lang="en-US" smtClean="0"/>
              <a:t>4/25/17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742-DF55-EB45-AFBA-0D327F978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633C-035D-314F-AEF1-7EDAD9DB9383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2811-EEE4-8B42-9AA7-C87D004B6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ED0B-E936-454E-9336-8E28E7053B08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C990-3364-2948-95F7-404D7C85A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AFE3FC-9A9D-B643-A8B2-11D4C789F657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80D100-810E-9B43-B814-C8883E0E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1" name="Slide Number Placeholder 3"/>
          <p:cNvSpPr txBox="1">
            <a:spLocks/>
          </p:cNvSpPr>
          <p:nvPr/>
        </p:nvSpPr>
        <p:spPr>
          <a:xfrm>
            <a:off x="8603675" y="6257742"/>
            <a:ext cx="323309" cy="3890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/>
              <a:pPr/>
              <a:t>1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38287" y="5041900"/>
            <a:ext cx="2275252" cy="290670"/>
            <a:chOff x="5342615" y="6257925"/>
            <a:chExt cx="1468948" cy="18288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 Placeholder 33"/>
          <p:cNvSpPr txBox="1">
            <a:spLocks/>
          </p:cNvSpPr>
          <p:nvPr/>
        </p:nvSpPr>
        <p:spPr>
          <a:xfrm>
            <a:off x="1481566" y="2418700"/>
            <a:ext cx="6137888" cy="31501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w Cen MT"/>
                <a:cs typeface="Tw Cen MT"/>
              </a:rPr>
              <a:t>LCAP Update</a:t>
            </a:r>
            <a:endParaRPr lang="en-US" sz="1050" b="1" dirty="0" smtClean="0">
              <a:solidFill>
                <a:schemeClr val="accent1">
                  <a:lumMod val="50000"/>
                </a:schemeClr>
              </a:solidFill>
              <a:latin typeface="Tw Cen MT"/>
              <a:cs typeface="Tw Cen M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w Cen MT"/>
                <a:cs typeface="Tw Cen MT"/>
              </a:rPr>
              <a:t>2016 - 2017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w Cen MT"/>
                <a:cs typeface="Tw Cen MT"/>
              </a:rPr>
              <a:t>A District on the Move</a:t>
            </a:r>
            <a:endParaRPr lang="en-AU" sz="2800" b="1" i="1" dirty="0">
              <a:solidFill>
                <a:schemeClr val="tx2"/>
              </a:solidFill>
              <a:latin typeface="Tw Cen MT"/>
              <a:cs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9667" y="0"/>
            <a:ext cx="7724333" cy="1428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3482" y="6257742"/>
            <a:ext cx="8663502" cy="373024"/>
            <a:chOff x="635000" y="6215937"/>
            <a:chExt cx="11551336" cy="373024"/>
          </a:xfrm>
        </p:grpSpPr>
        <p:sp>
          <p:nvSpPr>
            <p:cNvPr id="16" name="Rectangle 15"/>
            <p:cNvSpPr/>
            <p:nvPr/>
          </p:nvSpPr>
          <p:spPr>
            <a:xfrm>
              <a:off x="635000" y="6215937"/>
              <a:ext cx="10299111" cy="36684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 smtClean="0">
                  <a:solidFill>
                    <a:schemeClr val="bg1"/>
                  </a:solidFill>
                  <a:latin typeface="Tw Cen MT"/>
                  <a:cs typeface="Tw Cen MT"/>
                </a:rPr>
                <a:t>              April 2017</a:t>
              </a:r>
              <a:endParaRPr lang="id-ID" sz="1400" b="1" dirty="0">
                <a:solidFill>
                  <a:schemeClr val="bg1"/>
                </a:solidFill>
                <a:latin typeface="Tw Cen MT"/>
                <a:cs typeface="Tw Cen M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99111" y="6215939"/>
              <a:ext cx="1887225" cy="3730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1739900" cy="1428934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4" name="Picture 13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50" y="0"/>
            <a:ext cx="2197100" cy="14465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9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2"/>
          <p:cNvGrpSpPr>
            <a:grpSpLocks/>
          </p:cNvGrpSpPr>
          <p:nvPr/>
        </p:nvGrpSpPr>
        <p:grpSpPr bwMode="auto">
          <a:xfrm rot="1373602">
            <a:off x="112780" y="1548580"/>
            <a:ext cx="762000" cy="630237"/>
            <a:chOff x="1009650" y="409089"/>
            <a:chExt cx="762219" cy="629622"/>
          </a:xfrm>
        </p:grpSpPr>
        <p:grpSp>
          <p:nvGrpSpPr>
            <p:cNvPr id="13362" name="Group 10"/>
            <p:cNvGrpSpPr>
              <a:grpSpLocks/>
            </p:cNvGrpSpPr>
            <p:nvPr/>
          </p:nvGrpSpPr>
          <p:grpSpPr bwMode="auto">
            <a:xfrm>
              <a:off x="1009650" y="409089"/>
              <a:ext cx="762219" cy="629622"/>
              <a:chOff x="1810420" y="379945"/>
              <a:chExt cx="762219" cy="629622"/>
            </a:xfrm>
          </p:grpSpPr>
          <p:pic>
            <p:nvPicPr>
              <p:cNvPr id="55" name="Picture 31" descr="Screen Shot 2017-01-19 at 4.10.58 PM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090" y="379945"/>
                <a:ext cx="678549" cy="62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65" name="TextBox 6"/>
              <p:cNvSpPr txBox="1">
                <a:spLocks noChangeArrowheads="1"/>
              </p:cNvSpPr>
              <p:nvPr/>
            </p:nvSpPr>
            <p:spPr bwMode="auto">
              <a:xfrm>
                <a:off x="1810420" y="501736"/>
                <a:ext cx="614094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LCFF </a:t>
                </a: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Funding 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530027" y="823981"/>
              <a:ext cx="241369" cy="214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59" name="Picture 58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grpSp>
        <p:nvGrpSpPr>
          <p:cNvPr id="13350" name="Group 12"/>
          <p:cNvGrpSpPr>
            <a:grpSpLocks/>
          </p:cNvGrpSpPr>
          <p:nvPr/>
        </p:nvGrpSpPr>
        <p:grpSpPr bwMode="auto">
          <a:xfrm rot="1373602">
            <a:off x="1992313" y="2960688"/>
            <a:ext cx="762000" cy="630237"/>
            <a:chOff x="1009650" y="409089"/>
            <a:chExt cx="762219" cy="629622"/>
          </a:xfrm>
        </p:grpSpPr>
        <p:grpSp>
          <p:nvGrpSpPr>
            <p:cNvPr id="13358" name="Group 10"/>
            <p:cNvGrpSpPr>
              <a:grpSpLocks/>
            </p:cNvGrpSpPr>
            <p:nvPr/>
          </p:nvGrpSpPr>
          <p:grpSpPr bwMode="auto">
            <a:xfrm>
              <a:off x="1009650" y="409089"/>
              <a:ext cx="762219" cy="629622"/>
              <a:chOff x="1810420" y="379945"/>
              <a:chExt cx="762219" cy="629622"/>
            </a:xfrm>
          </p:grpSpPr>
          <p:pic>
            <p:nvPicPr>
              <p:cNvPr id="66" name="Picture 31" descr="Screen Shot 2017-01-19 at 4.10.58 PM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090" y="379945"/>
                <a:ext cx="678549" cy="62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61" name="TextBox 6"/>
              <p:cNvSpPr txBox="1">
                <a:spLocks noChangeArrowheads="1"/>
              </p:cNvSpPr>
              <p:nvPr/>
            </p:nvSpPr>
            <p:spPr bwMode="auto">
              <a:xfrm>
                <a:off x="1810420" y="501736"/>
                <a:ext cx="614094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LCFF </a:t>
                </a: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Funding </a:t>
                </a: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1530027" y="823981"/>
              <a:ext cx="241369" cy="214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1700" y="1933575"/>
            <a:ext cx="7359650" cy="769938"/>
          </a:xfrm>
          <a:prstGeom prst="rect">
            <a:avLst/>
          </a:prstGeom>
          <a:solidFill>
            <a:srgbClr val="7F7F7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1700" y="3713163"/>
            <a:ext cx="2925763" cy="771525"/>
          </a:xfrm>
          <a:prstGeom prst="rect">
            <a:avLst/>
          </a:prstGeom>
          <a:solidFill>
            <a:srgbClr val="7F7F7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1700" y="5564188"/>
            <a:ext cx="5745163" cy="766762"/>
          </a:xfrm>
          <a:prstGeom prst="rect">
            <a:avLst/>
          </a:prstGeom>
          <a:solidFill>
            <a:srgbClr val="7F7F7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52863" y="3719513"/>
            <a:ext cx="4408487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57600" y="1933575"/>
            <a:ext cx="4603750" cy="769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46863" y="5564188"/>
            <a:ext cx="1614487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031875" y="2312988"/>
            <a:ext cx="71088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1879600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3654425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5514975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8"/>
          <p:cNvSpPr txBox="1">
            <a:spLocks noChangeArrowheads="1"/>
          </p:cNvSpPr>
          <p:nvPr/>
        </p:nvSpPr>
        <p:spPr bwMode="auto">
          <a:xfrm>
            <a:off x="7747000" y="1365250"/>
            <a:ext cx="1374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/>
              <a:t>Full LCFF Implementation</a:t>
            </a:r>
          </a:p>
        </p:txBody>
      </p:sp>
      <p:sp>
        <p:nvSpPr>
          <p:cNvPr id="13326" name="TextBox 39"/>
          <p:cNvSpPr txBox="1">
            <a:spLocks noChangeArrowheads="1"/>
          </p:cNvSpPr>
          <p:nvPr/>
        </p:nvSpPr>
        <p:spPr bwMode="auto">
          <a:xfrm>
            <a:off x="7812088" y="5040313"/>
            <a:ext cx="137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/>
              <a:t>Full LCFF Implementation</a:t>
            </a:r>
          </a:p>
        </p:txBody>
      </p:sp>
      <p:sp>
        <p:nvSpPr>
          <p:cNvPr id="13327" name="TextBox 40"/>
          <p:cNvSpPr txBox="1">
            <a:spLocks noChangeArrowheads="1"/>
          </p:cNvSpPr>
          <p:nvPr/>
        </p:nvSpPr>
        <p:spPr bwMode="auto">
          <a:xfrm>
            <a:off x="7791450" y="31623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/>
              <a:t>Full LCFF Implementation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6654800" y="5586413"/>
            <a:ext cx="0" cy="744537"/>
          </a:xfrm>
          <a:prstGeom prst="line">
            <a:avLst/>
          </a:prstGeom>
          <a:noFill/>
          <a:ln w="34925">
            <a:solidFill>
              <a:srgbClr val="FF66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912813" y="1958975"/>
            <a:ext cx="0" cy="74453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0" name="TextBox 13"/>
          <p:cNvSpPr txBox="1">
            <a:spLocks noChangeArrowheads="1"/>
          </p:cNvSpPr>
          <p:nvPr/>
        </p:nvSpPr>
        <p:spPr bwMode="auto">
          <a:xfrm>
            <a:off x="1273175" y="466725"/>
            <a:ext cx="791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FF"/>
                </a:solidFill>
              </a:rPr>
              <a:t>LCFF Implementation and the GAP Funding</a:t>
            </a:r>
          </a:p>
        </p:txBody>
      </p:sp>
      <p:sp>
        <p:nvSpPr>
          <p:cNvPr id="13331" name="TextBox 22"/>
          <p:cNvSpPr txBox="1">
            <a:spLocks noChangeArrowheads="1"/>
          </p:cNvSpPr>
          <p:nvPr/>
        </p:nvSpPr>
        <p:spPr bwMode="auto">
          <a:xfrm>
            <a:off x="0" y="2103438"/>
            <a:ext cx="93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Year 1</a:t>
            </a:r>
          </a:p>
        </p:txBody>
      </p:sp>
      <p:sp>
        <p:nvSpPr>
          <p:cNvPr id="13334" name="TextBox 50"/>
          <p:cNvSpPr txBox="1">
            <a:spLocks noChangeArrowheads="1"/>
          </p:cNvSpPr>
          <p:nvPr/>
        </p:nvSpPr>
        <p:spPr bwMode="auto">
          <a:xfrm>
            <a:off x="0" y="3908425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FF"/>
                </a:solidFill>
              </a:rPr>
              <a:t>Year 2</a:t>
            </a:r>
          </a:p>
        </p:txBody>
      </p:sp>
      <p:sp>
        <p:nvSpPr>
          <p:cNvPr id="13335" name="TextBox 51"/>
          <p:cNvSpPr txBox="1">
            <a:spLocks noChangeArrowheads="1"/>
          </p:cNvSpPr>
          <p:nvPr/>
        </p:nvSpPr>
        <p:spPr bwMode="auto">
          <a:xfrm>
            <a:off x="-22225" y="576103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FF6600"/>
                </a:solidFill>
              </a:rPr>
              <a:t>Year 3</a:t>
            </a:r>
          </a:p>
        </p:txBody>
      </p:sp>
      <p:sp>
        <p:nvSpPr>
          <p:cNvPr id="54" name="Striped Right Arrow 53"/>
          <p:cNvSpPr>
            <a:spLocks/>
          </p:cNvSpPr>
          <p:nvPr/>
        </p:nvSpPr>
        <p:spPr bwMode="auto">
          <a:xfrm>
            <a:off x="935038" y="2343150"/>
            <a:ext cx="2711450" cy="319088"/>
          </a:xfrm>
          <a:custGeom>
            <a:avLst/>
            <a:gdLst>
              <a:gd name="T0" fmla="*/ 0 w 2711450"/>
              <a:gd name="T1" fmla="*/ 54253 h 319088"/>
              <a:gd name="T2" fmla="*/ 9972 w 2711450"/>
              <a:gd name="T3" fmla="*/ 54253 h 319088"/>
              <a:gd name="T4" fmla="*/ 9972 w 2711450"/>
              <a:gd name="T5" fmla="*/ 264835 h 319088"/>
              <a:gd name="T6" fmla="*/ 0 w 2711450"/>
              <a:gd name="T7" fmla="*/ 264835 h 319088"/>
              <a:gd name="T8" fmla="*/ 0 w 2711450"/>
              <a:gd name="T9" fmla="*/ 54253 h 319088"/>
              <a:gd name="T10" fmla="*/ 19943 w 2711450"/>
              <a:gd name="T11" fmla="*/ 54253 h 319088"/>
              <a:gd name="T12" fmla="*/ 39886 w 2711450"/>
              <a:gd name="T13" fmla="*/ 54253 h 319088"/>
              <a:gd name="T14" fmla="*/ 39886 w 2711450"/>
              <a:gd name="T15" fmla="*/ 264835 h 319088"/>
              <a:gd name="T16" fmla="*/ 19943 w 2711450"/>
              <a:gd name="T17" fmla="*/ 264835 h 319088"/>
              <a:gd name="T18" fmla="*/ 19943 w 2711450"/>
              <a:gd name="T19" fmla="*/ 54253 h 319088"/>
              <a:gd name="T20" fmla="*/ 49858 w 2711450"/>
              <a:gd name="T21" fmla="*/ 54253 h 319088"/>
              <a:gd name="T22" fmla="*/ 2551906 w 2711450"/>
              <a:gd name="T23" fmla="*/ 54253 h 319088"/>
              <a:gd name="T24" fmla="*/ 2551906 w 2711450"/>
              <a:gd name="T25" fmla="*/ 0 h 319088"/>
              <a:gd name="T26" fmla="*/ 2711450 w 2711450"/>
              <a:gd name="T27" fmla="*/ 159544 h 319088"/>
              <a:gd name="T28" fmla="*/ 2551906 w 2711450"/>
              <a:gd name="T29" fmla="*/ 319088 h 319088"/>
              <a:gd name="T30" fmla="*/ 2551906 w 2711450"/>
              <a:gd name="T31" fmla="*/ 264835 h 319088"/>
              <a:gd name="T32" fmla="*/ 49858 w 2711450"/>
              <a:gd name="T33" fmla="*/ 264835 h 319088"/>
              <a:gd name="T34" fmla="*/ 49858 w 2711450"/>
              <a:gd name="T35" fmla="*/ 54253 h 3190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11450"/>
              <a:gd name="T55" fmla="*/ 0 h 319088"/>
              <a:gd name="T56" fmla="*/ 2711450 w 2711450"/>
              <a:gd name="T57" fmla="*/ 319088 h 3190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11450" h="319088">
                <a:moveTo>
                  <a:pt x="0" y="54253"/>
                </a:moveTo>
                <a:lnTo>
                  <a:pt x="9972" y="54253"/>
                </a:lnTo>
                <a:lnTo>
                  <a:pt x="9972" y="264835"/>
                </a:lnTo>
                <a:lnTo>
                  <a:pt x="0" y="264835"/>
                </a:lnTo>
                <a:lnTo>
                  <a:pt x="0" y="54253"/>
                </a:lnTo>
                <a:close/>
                <a:moveTo>
                  <a:pt x="19943" y="54253"/>
                </a:moveTo>
                <a:lnTo>
                  <a:pt x="39886" y="54253"/>
                </a:lnTo>
                <a:lnTo>
                  <a:pt x="39886" y="264835"/>
                </a:lnTo>
                <a:lnTo>
                  <a:pt x="19943" y="264835"/>
                </a:lnTo>
                <a:lnTo>
                  <a:pt x="19943" y="54253"/>
                </a:lnTo>
                <a:close/>
                <a:moveTo>
                  <a:pt x="49858" y="54253"/>
                </a:moveTo>
                <a:lnTo>
                  <a:pt x="2551906" y="54253"/>
                </a:lnTo>
                <a:lnTo>
                  <a:pt x="2551906" y="0"/>
                </a:lnTo>
                <a:lnTo>
                  <a:pt x="2711450" y="159544"/>
                </a:lnTo>
                <a:lnTo>
                  <a:pt x="2551906" y="319088"/>
                </a:lnTo>
                <a:lnTo>
                  <a:pt x="2551906" y="264835"/>
                </a:lnTo>
                <a:lnTo>
                  <a:pt x="49858" y="264835"/>
                </a:lnTo>
                <a:lnTo>
                  <a:pt x="49858" y="54253"/>
                </a:lnTo>
                <a:close/>
              </a:path>
            </a:pathLst>
          </a:custGeom>
          <a:solidFill>
            <a:srgbClr val="0D0D0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Portion of Gap $ Filled</a:t>
            </a:r>
          </a:p>
        </p:txBody>
      </p: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>
            <a:off x="912813" y="3740150"/>
            <a:ext cx="0" cy="74453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912813" y="5578475"/>
            <a:ext cx="0" cy="74453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Left Brace 1"/>
          <p:cNvSpPr>
            <a:spLocks/>
          </p:cNvSpPr>
          <p:nvPr/>
        </p:nvSpPr>
        <p:spPr bwMode="auto">
          <a:xfrm rot="-5400000">
            <a:off x="4506913" y="-1057275"/>
            <a:ext cx="228600" cy="7712075"/>
          </a:xfrm>
          <a:prstGeom prst="leftBrace">
            <a:avLst>
              <a:gd name="adj1" fmla="val 827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338" name="TextBox 6"/>
          <p:cNvSpPr txBox="1">
            <a:spLocks noChangeArrowheads="1"/>
          </p:cNvSpPr>
          <p:nvPr/>
        </p:nvSpPr>
        <p:spPr bwMode="auto">
          <a:xfrm>
            <a:off x="3778250" y="2805113"/>
            <a:ext cx="1736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Total Funding Gap</a:t>
            </a:r>
          </a:p>
        </p:txBody>
      </p:sp>
      <p:sp>
        <p:nvSpPr>
          <p:cNvPr id="52" name="Left Brace 51"/>
          <p:cNvSpPr>
            <a:spLocks/>
          </p:cNvSpPr>
          <p:nvPr/>
        </p:nvSpPr>
        <p:spPr bwMode="auto">
          <a:xfrm rot="-5400000">
            <a:off x="4506913" y="749300"/>
            <a:ext cx="228600" cy="7712075"/>
          </a:xfrm>
          <a:prstGeom prst="leftBrace">
            <a:avLst>
              <a:gd name="adj1" fmla="val 827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6" name="Left Brace 55"/>
          <p:cNvSpPr>
            <a:spLocks/>
          </p:cNvSpPr>
          <p:nvPr/>
        </p:nvSpPr>
        <p:spPr bwMode="auto">
          <a:xfrm rot="-5400000">
            <a:off x="4506913" y="2593975"/>
            <a:ext cx="228600" cy="7712075"/>
          </a:xfrm>
          <a:prstGeom prst="leftBrace">
            <a:avLst>
              <a:gd name="adj1" fmla="val 827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344" name="TextBox 56"/>
          <p:cNvSpPr txBox="1">
            <a:spLocks noChangeArrowheads="1"/>
          </p:cNvSpPr>
          <p:nvPr/>
        </p:nvSpPr>
        <p:spPr bwMode="auto">
          <a:xfrm>
            <a:off x="3778250" y="6456363"/>
            <a:ext cx="1736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Total Funding Gap</a:t>
            </a:r>
          </a:p>
        </p:txBody>
      </p:sp>
      <p:pic>
        <p:nvPicPr>
          <p:cNvPr id="13347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493838"/>
            <a:ext cx="11445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9" name="Group 12"/>
          <p:cNvGrpSpPr>
            <a:grpSpLocks/>
          </p:cNvGrpSpPr>
          <p:nvPr/>
        </p:nvGrpSpPr>
        <p:grpSpPr bwMode="auto">
          <a:xfrm rot="1373602">
            <a:off x="4835525" y="4787900"/>
            <a:ext cx="769938" cy="655638"/>
            <a:chOff x="1009650" y="409089"/>
            <a:chExt cx="762219" cy="629622"/>
          </a:xfrm>
        </p:grpSpPr>
        <p:grpSp>
          <p:nvGrpSpPr>
            <p:cNvPr id="13354" name="Group 10"/>
            <p:cNvGrpSpPr>
              <a:grpSpLocks/>
            </p:cNvGrpSpPr>
            <p:nvPr/>
          </p:nvGrpSpPr>
          <p:grpSpPr bwMode="auto">
            <a:xfrm>
              <a:off x="1009650" y="409089"/>
              <a:ext cx="762219" cy="629622"/>
              <a:chOff x="1810420" y="379945"/>
              <a:chExt cx="762219" cy="629622"/>
            </a:xfrm>
          </p:grpSpPr>
          <p:pic>
            <p:nvPicPr>
              <p:cNvPr id="61" name="Picture 31" descr="Screen Shot 2017-01-19 at 4.10.58 PM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090" y="379945"/>
                <a:ext cx="678549" cy="62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57" name="TextBox 6"/>
              <p:cNvSpPr txBox="1">
                <a:spLocks noChangeArrowheads="1"/>
              </p:cNvSpPr>
              <p:nvPr/>
            </p:nvSpPr>
            <p:spPr bwMode="auto">
              <a:xfrm>
                <a:off x="1810420" y="501736"/>
                <a:ext cx="614094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LCFF </a:t>
                </a: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Funding 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528741" y="821444"/>
              <a:ext cx="242024" cy="214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3351" name="TextBox 54"/>
          <p:cNvSpPr txBox="1">
            <a:spLocks noChangeArrowheads="1"/>
          </p:cNvSpPr>
          <p:nvPr/>
        </p:nvSpPr>
        <p:spPr bwMode="auto">
          <a:xfrm>
            <a:off x="3778250" y="4611688"/>
            <a:ext cx="1736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Total Funding Gap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33450" y="3713163"/>
            <a:ext cx="2903538" cy="771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009650" y="4094163"/>
            <a:ext cx="71104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45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267075"/>
            <a:ext cx="1143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9538" y="5564188"/>
            <a:ext cx="1457325" cy="777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Striped Right Arrow 52"/>
          <p:cNvSpPr>
            <a:spLocks/>
          </p:cNvSpPr>
          <p:nvPr/>
        </p:nvSpPr>
        <p:spPr bwMode="auto">
          <a:xfrm>
            <a:off x="3919538" y="4119563"/>
            <a:ext cx="2752725" cy="317500"/>
          </a:xfrm>
          <a:custGeom>
            <a:avLst/>
            <a:gdLst>
              <a:gd name="T0" fmla="*/ 0 w 2752725"/>
              <a:gd name="T1" fmla="*/ 53983 h 317500"/>
              <a:gd name="T2" fmla="*/ 9922 w 2752725"/>
              <a:gd name="T3" fmla="*/ 53983 h 317500"/>
              <a:gd name="T4" fmla="*/ 9922 w 2752725"/>
              <a:gd name="T5" fmla="*/ 263517 h 317500"/>
              <a:gd name="T6" fmla="*/ 0 w 2752725"/>
              <a:gd name="T7" fmla="*/ 263517 h 317500"/>
              <a:gd name="T8" fmla="*/ 0 w 2752725"/>
              <a:gd name="T9" fmla="*/ 53983 h 317500"/>
              <a:gd name="T10" fmla="*/ 19844 w 2752725"/>
              <a:gd name="T11" fmla="*/ 53983 h 317500"/>
              <a:gd name="T12" fmla="*/ 39688 w 2752725"/>
              <a:gd name="T13" fmla="*/ 53983 h 317500"/>
              <a:gd name="T14" fmla="*/ 39688 w 2752725"/>
              <a:gd name="T15" fmla="*/ 263517 h 317500"/>
              <a:gd name="T16" fmla="*/ 19844 w 2752725"/>
              <a:gd name="T17" fmla="*/ 263517 h 317500"/>
              <a:gd name="T18" fmla="*/ 19844 w 2752725"/>
              <a:gd name="T19" fmla="*/ 53983 h 317500"/>
              <a:gd name="T20" fmla="*/ 49609 w 2752725"/>
              <a:gd name="T21" fmla="*/ 53983 h 317500"/>
              <a:gd name="T22" fmla="*/ 2593975 w 2752725"/>
              <a:gd name="T23" fmla="*/ 53983 h 317500"/>
              <a:gd name="T24" fmla="*/ 2593975 w 2752725"/>
              <a:gd name="T25" fmla="*/ 0 h 317500"/>
              <a:gd name="T26" fmla="*/ 2752725 w 2752725"/>
              <a:gd name="T27" fmla="*/ 158750 h 317500"/>
              <a:gd name="T28" fmla="*/ 2593975 w 2752725"/>
              <a:gd name="T29" fmla="*/ 317500 h 317500"/>
              <a:gd name="T30" fmla="*/ 2593975 w 2752725"/>
              <a:gd name="T31" fmla="*/ 263517 h 317500"/>
              <a:gd name="T32" fmla="*/ 49609 w 2752725"/>
              <a:gd name="T33" fmla="*/ 263517 h 317500"/>
              <a:gd name="T34" fmla="*/ 49609 w 2752725"/>
              <a:gd name="T35" fmla="*/ 53983 h 317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52725"/>
              <a:gd name="T55" fmla="*/ 0 h 317500"/>
              <a:gd name="T56" fmla="*/ 2752725 w 2752725"/>
              <a:gd name="T57" fmla="*/ 317500 h 3175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52725" h="317500">
                <a:moveTo>
                  <a:pt x="0" y="53983"/>
                </a:moveTo>
                <a:lnTo>
                  <a:pt x="9922" y="53983"/>
                </a:lnTo>
                <a:lnTo>
                  <a:pt x="9922" y="263517"/>
                </a:lnTo>
                <a:lnTo>
                  <a:pt x="0" y="263517"/>
                </a:lnTo>
                <a:lnTo>
                  <a:pt x="0" y="53983"/>
                </a:lnTo>
                <a:close/>
                <a:moveTo>
                  <a:pt x="19844" y="53983"/>
                </a:moveTo>
                <a:lnTo>
                  <a:pt x="39688" y="53983"/>
                </a:lnTo>
                <a:lnTo>
                  <a:pt x="39688" y="263517"/>
                </a:lnTo>
                <a:lnTo>
                  <a:pt x="19844" y="263517"/>
                </a:lnTo>
                <a:lnTo>
                  <a:pt x="19844" y="53983"/>
                </a:lnTo>
                <a:close/>
                <a:moveTo>
                  <a:pt x="49609" y="53983"/>
                </a:moveTo>
                <a:lnTo>
                  <a:pt x="2593975" y="53983"/>
                </a:lnTo>
                <a:lnTo>
                  <a:pt x="2593975" y="0"/>
                </a:lnTo>
                <a:lnTo>
                  <a:pt x="2752725" y="158750"/>
                </a:lnTo>
                <a:lnTo>
                  <a:pt x="2593975" y="317500"/>
                </a:lnTo>
                <a:lnTo>
                  <a:pt x="2593975" y="263517"/>
                </a:lnTo>
                <a:lnTo>
                  <a:pt x="49609" y="263517"/>
                </a:lnTo>
                <a:lnTo>
                  <a:pt x="49609" y="53983"/>
                </a:lnTo>
                <a:close/>
              </a:path>
            </a:pathLst>
          </a:custGeom>
          <a:solidFill>
            <a:srgbClr val="0D0D0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More Gap $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844925" y="3724275"/>
            <a:ext cx="11113" cy="766763"/>
          </a:xfrm>
          <a:prstGeom prst="line">
            <a:avLst/>
          </a:prstGeom>
          <a:noFill/>
          <a:ln w="41275">
            <a:solidFill>
              <a:srgbClr val="3366FF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46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5127625"/>
            <a:ext cx="1143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031875" y="5949950"/>
            <a:ext cx="71088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Striped Right Arrow 48"/>
          <p:cNvSpPr>
            <a:spLocks/>
          </p:cNvSpPr>
          <p:nvPr/>
        </p:nvSpPr>
        <p:spPr bwMode="auto">
          <a:xfrm>
            <a:off x="6688138" y="6019800"/>
            <a:ext cx="1168400" cy="304800"/>
          </a:xfrm>
          <a:custGeom>
            <a:avLst/>
            <a:gdLst>
              <a:gd name="T0" fmla="*/ 0 w 1168400"/>
              <a:gd name="T1" fmla="*/ 51824 h 304800"/>
              <a:gd name="T2" fmla="*/ 9525 w 1168400"/>
              <a:gd name="T3" fmla="*/ 51824 h 304800"/>
              <a:gd name="T4" fmla="*/ 9525 w 1168400"/>
              <a:gd name="T5" fmla="*/ 252976 h 304800"/>
              <a:gd name="T6" fmla="*/ 0 w 1168400"/>
              <a:gd name="T7" fmla="*/ 252976 h 304800"/>
              <a:gd name="T8" fmla="*/ 0 w 1168400"/>
              <a:gd name="T9" fmla="*/ 51824 h 304800"/>
              <a:gd name="T10" fmla="*/ 19050 w 1168400"/>
              <a:gd name="T11" fmla="*/ 51824 h 304800"/>
              <a:gd name="T12" fmla="*/ 38100 w 1168400"/>
              <a:gd name="T13" fmla="*/ 51824 h 304800"/>
              <a:gd name="T14" fmla="*/ 38100 w 1168400"/>
              <a:gd name="T15" fmla="*/ 252976 h 304800"/>
              <a:gd name="T16" fmla="*/ 19050 w 1168400"/>
              <a:gd name="T17" fmla="*/ 252976 h 304800"/>
              <a:gd name="T18" fmla="*/ 19050 w 1168400"/>
              <a:gd name="T19" fmla="*/ 51824 h 304800"/>
              <a:gd name="T20" fmla="*/ 47625 w 1168400"/>
              <a:gd name="T21" fmla="*/ 51824 h 304800"/>
              <a:gd name="T22" fmla="*/ 1016000 w 1168400"/>
              <a:gd name="T23" fmla="*/ 51824 h 304800"/>
              <a:gd name="T24" fmla="*/ 1016000 w 1168400"/>
              <a:gd name="T25" fmla="*/ 0 h 304800"/>
              <a:gd name="T26" fmla="*/ 1168400 w 1168400"/>
              <a:gd name="T27" fmla="*/ 152400 h 304800"/>
              <a:gd name="T28" fmla="*/ 1016000 w 1168400"/>
              <a:gd name="T29" fmla="*/ 304800 h 304800"/>
              <a:gd name="T30" fmla="*/ 1016000 w 1168400"/>
              <a:gd name="T31" fmla="*/ 252976 h 304800"/>
              <a:gd name="T32" fmla="*/ 47625 w 1168400"/>
              <a:gd name="T33" fmla="*/ 252976 h 304800"/>
              <a:gd name="T34" fmla="*/ 47625 w 1168400"/>
              <a:gd name="T35" fmla="*/ 51824 h 304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68400"/>
              <a:gd name="T55" fmla="*/ 0 h 304800"/>
              <a:gd name="T56" fmla="*/ 1168400 w 1168400"/>
              <a:gd name="T57" fmla="*/ 304800 h 304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68400" h="304800">
                <a:moveTo>
                  <a:pt x="0" y="51824"/>
                </a:moveTo>
                <a:lnTo>
                  <a:pt x="9525" y="51824"/>
                </a:lnTo>
                <a:lnTo>
                  <a:pt x="9525" y="252976"/>
                </a:lnTo>
                <a:lnTo>
                  <a:pt x="0" y="252976"/>
                </a:lnTo>
                <a:lnTo>
                  <a:pt x="0" y="51824"/>
                </a:lnTo>
                <a:close/>
                <a:moveTo>
                  <a:pt x="19050" y="51824"/>
                </a:moveTo>
                <a:lnTo>
                  <a:pt x="38100" y="51824"/>
                </a:lnTo>
                <a:lnTo>
                  <a:pt x="38100" y="252976"/>
                </a:lnTo>
                <a:lnTo>
                  <a:pt x="19050" y="252976"/>
                </a:lnTo>
                <a:lnTo>
                  <a:pt x="19050" y="51824"/>
                </a:lnTo>
                <a:close/>
                <a:moveTo>
                  <a:pt x="47625" y="51824"/>
                </a:moveTo>
                <a:lnTo>
                  <a:pt x="1016000" y="51824"/>
                </a:lnTo>
                <a:lnTo>
                  <a:pt x="1016000" y="0"/>
                </a:lnTo>
                <a:lnTo>
                  <a:pt x="1168400" y="152400"/>
                </a:lnTo>
                <a:lnTo>
                  <a:pt x="1016000" y="304800"/>
                </a:lnTo>
                <a:lnTo>
                  <a:pt x="1016000" y="252976"/>
                </a:lnTo>
                <a:lnTo>
                  <a:pt x="47625" y="252976"/>
                </a:lnTo>
                <a:lnTo>
                  <a:pt x="47625" y="51824"/>
                </a:lnTo>
                <a:close/>
              </a:path>
            </a:pathLst>
          </a:custGeom>
          <a:solidFill>
            <a:srgbClr val="0D0D0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More Gap $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8DA22-00DC-6C46-B973-F44686A2FC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1233 -0.00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31145 -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3264 -1.11111E-6 " pathEditMode="relative" rAng="0" ptsTypes="AA">
                                      <p:cBhvr>
                                        <p:cTn id="82" dur="5000" spd="-100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3351 -0.00138 " pathEditMode="relative" rAng="0" ptsTypes="AA">
                                      <p:cBhvr>
                                        <p:cTn id="84" dur="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2" grpId="0" animBg="1"/>
      <p:bldP spid="13326" grpId="0"/>
      <p:bldP spid="13327" grpId="0"/>
      <p:bldP spid="13334" grpId="0"/>
      <p:bldP spid="13335" grpId="0"/>
      <p:bldP spid="52" grpId="0" animBg="1"/>
      <p:bldP spid="56" grpId="0" animBg="1"/>
      <p:bldP spid="13344" grpId="0"/>
      <p:bldP spid="13351" grpId="0"/>
      <p:bldP spid="57" grpId="0" animBg="1"/>
      <p:bldP spid="57" grpId="1" animBg="1"/>
      <p:bldP spid="11" grpId="0" animBg="1"/>
      <p:bldP spid="11" grpId="1" animBg="1"/>
      <p:bldP spid="53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1" name="Picture 10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261" y="358708"/>
            <a:ext cx="7672039" cy="736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Review of Ending Balances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37" y="4996697"/>
            <a:ext cx="810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61142"/>
              </p:ext>
            </p:extLst>
          </p:nvPr>
        </p:nvGraphicFramePr>
        <p:xfrm>
          <a:off x="576879" y="1875600"/>
          <a:ext cx="8105616" cy="44570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7221"/>
                <a:gridCol w="1238513"/>
                <a:gridCol w="1214941"/>
                <a:gridCol w="1214941"/>
              </a:tblGrid>
              <a:tr h="657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(Dollars</a:t>
                      </a:r>
                      <a:r>
                        <a:rPr lang="en-US" sz="1800" baseline="0" dirty="0" smtClean="0"/>
                        <a:t> in Millions)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2016-17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2017-18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2018-19</a:t>
                      </a:r>
                      <a:endParaRPr lang="en-US" sz="1800" dirty="0"/>
                    </a:p>
                  </a:txBody>
                  <a:tcPr/>
                </a:tc>
              </a:tr>
              <a:tr h="32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Estimated Ending Balance September </a:t>
                      </a:r>
                      <a:r>
                        <a:rPr lang="en-US" sz="1600" baseline="0" dirty="0" smtClean="0"/>
                        <a:t>(Year-End)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$164.1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($551.9)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($1,379.1)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52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Estimated Ending Balance December ( 1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Interim), Prior to Realignment 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($441.2)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($1,458.1)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Due to Realignment Exercise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$262.7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$458.4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$484.9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52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Estimated,</a:t>
                      </a:r>
                      <a:r>
                        <a:rPr lang="en-US" sz="1600" baseline="0" dirty="0" smtClean="0"/>
                        <a:t> Ending Balance December(1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Interim), After Realignment 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$529.9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$280.0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($252.0)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3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Due to Fiscal Plan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$29.2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$111.6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$111.6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52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Estimated,</a:t>
                      </a:r>
                      <a:r>
                        <a:rPr lang="en-US" sz="1600" baseline="0" dirty="0" smtClean="0"/>
                        <a:t> Ending Balance December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Interim), After Realignment and Fiscal Stabilization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$559.1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$420.8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$0.3</a:t>
                      </a:r>
                      <a:endParaRPr lang="en-US" sz="1600" dirty="0"/>
                    </a:p>
                  </a:txBody>
                  <a:tcPr/>
                </a:tc>
              </a:tr>
              <a:tr h="3704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</a:t>
                      </a:r>
                      <a:r>
                        <a:rPr lang="en-US" sz="1600" baseline="0" dirty="0" smtClean="0"/>
                        <a:t>s After December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Interim)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($22.8)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($129.3)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($77.9)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52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Revised Ending Balance (as</a:t>
                      </a:r>
                      <a:r>
                        <a:rPr lang="en-US" sz="1600" baseline="0" dirty="0" smtClean="0"/>
                        <a:t> of January 2017)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$536.2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$268.7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($229.6)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2279" y="2530873"/>
            <a:ext cx="8049049" cy="2835156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279" y="5374034"/>
            <a:ext cx="8049049" cy="963397"/>
          </a:xfrm>
          <a:prstGeom prst="rect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2" name="Picture 11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661" y="206308"/>
            <a:ext cx="7672039" cy="736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Budget in Balance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300" y="866894"/>
            <a:ext cx="5308600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(As of December 2016)</a:t>
            </a:r>
            <a:endParaRPr lang="en-US" sz="24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2628519"/>
              </p:ext>
            </p:extLst>
          </p:nvPr>
        </p:nvGraphicFramePr>
        <p:xfrm>
          <a:off x="762000" y="1404759"/>
          <a:ext cx="8128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Oval 4"/>
          <p:cNvSpPr/>
          <p:nvPr/>
        </p:nvSpPr>
        <p:spPr>
          <a:xfrm>
            <a:off x="5336626" y="3239813"/>
            <a:ext cx="813816" cy="813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Pension Cost</a:t>
            </a:r>
            <a:endParaRPr lang="en-US" sz="900" dirty="0"/>
          </a:p>
        </p:txBody>
      </p:sp>
      <p:sp>
        <p:nvSpPr>
          <p:cNvPr id="7" name="Oval 6"/>
          <p:cNvSpPr/>
          <p:nvPr/>
        </p:nvSpPr>
        <p:spPr>
          <a:xfrm>
            <a:off x="5286334" y="4612912"/>
            <a:ext cx="914400" cy="8851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Special Education</a:t>
            </a:r>
            <a:endParaRPr lang="en-US" sz="900" dirty="0"/>
          </a:p>
        </p:txBody>
      </p:sp>
      <p:sp>
        <p:nvSpPr>
          <p:cNvPr id="9" name="Oval 8"/>
          <p:cNvSpPr/>
          <p:nvPr/>
        </p:nvSpPr>
        <p:spPr>
          <a:xfrm>
            <a:off x="6274676" y="3460897"/>
            <a:ext cx="811925" cy="813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Health &amp; Welfare Cost</a:t>
            </a:r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6369269" y="4832131"/>
            <a:ext cx="698938" cy="6659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Central Office </a:t>
            </a:r>
          </a:p>
          <a:p>
            <a:pPr algn="ctr"/>
            <a:r>
              <a:rPr lang="en-US" sz="500" dirty="0" smtClean="0"/>
              <a:t>Reductions</a:t>
            </a:r>
            <a:endParaRPr lang="en-US" sz="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23" name="Picture 22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61" y="193608"/>
            <a:ext cx="7672039" cy="736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Budget is Out of Balance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3300" y="904994"/>
            <a:ext cx="5359400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(As of January 2017)</a:t>
            </a:r>
            <a:endParaRPr lang="en-US" sz="24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3109917"/>
              </p:ext>
            </p:extLst>
          </p:nvPr>
        </p:nvGraphicFramePr>
        <p:xfrm>
          <a:off x="558800" y="1404759"/>
          <a:ext cx="8128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1300" y="5476764"/>
            <a:ext cx="1587500" cy="5476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Unduplicated Count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241300" y="6184312"/>
            <a:ext cx="1587500" cy="3737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Attendance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7099300" y="5359865"/>
            <a:ext cx="1587500" cy="462846"/>
          </a:xfrm>
          <a:prstGeom prst="roundRect">
            <a:avLst/>
          </a:prstGeom>
          <a:solidFill>
            <a:srgbClr val="E37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CALSTRS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7099300" y="4733623"/>
            <a:ext cx="1587500" cy="462846"/>
          </a:xfrm>
          <a:prstGeom prst="roundRect">
            <a:avLst/>
          </a:prstGeom>
          <a:solidFill>
            <a:srgbClr val="E37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ACLU/PA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1300" y="4854055"/>
            <a:ext cx="1587500" cy="462846"/>
          </a:xfrm>
          <a:prstGeom prst="roundRect">
            <a:avLst/>
          </a:prstGeom>
          <a:solidFill>
            <a:srgbClr val="E37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Federal Revenues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7099300" y="5950569"/>
            <a:ext cx="1587500" cy="6075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Blue Ribbon Recommendation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5268031" y="3751384"/>
            <a:ext cx="813816" cy="813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Pension Cost</a:t>
            </a:r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>
            <a:off x="6172200" y="4066996"/>
            <a:ext cx="811925" cy="813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Health &amp; Welfare Cost</a:t>
            </a:r>
            <a:endParaRPr lang="en-US" sz="900" dirty="0"/>
          </a:p>
        </p:txBody>
      </p:sp>
      <p:sp>
        <p:nvSpPr>
          <p:cNvPr id="15" name="Oval 14"/>
          <p:cNvSpPr/>
          <p:nvPr/>
        </p:nvSpPr>
        <p:spPr>
          <a:xfrm>
            <a:off x="5257800" y="4757271"/>
            <a:ext cx="914400" cy="8851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Special Education</a:t>
            </a:r>
            <a:endParaRPr lang="en-US" sz="900" dirty="0"/>
          </a:p>
        </p:txBody>
      </p:sp>
      <p:sp>
        <p:nvSpPr>
          <p:cNvPr id="19" name="Oval 18"/>
          <p:cNvSpPr/>
          <p:nvPr/>
        </p:nvSpPr>
        <p:spPr>
          <a:xfrm>
            <a:off x="5715000" y="3288626"/>
            <a:ext cx="796375" cy="365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Rubbish</a:t>
            </a:r>
            <a:endParaRPr lang="en-US" sz="900" dirty="0"/>
          </a:p>
        </p:txBody>
      </p:sp>
      <p:sp>
        <p:nvSpPr>
          <p:cNvPr id="20" name="Oval 19"/>
          <p:cNvSpPr/>
          <p:nvPr/>
        </p:nvSpPr>
        <p:spPr>
          <a:xfrm>
            <a:off x="5286020" y="2539794"/>
            <a:ext cx="777838" cy="6402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CalPers</a:t>
            </a:r>
            <a:endParaRPr lang="en-US" sz="900" dirty="0"/>
          </a:p>
        </p:txBody>
      </p:sp>
      <p:sp>
        <p:nvSpPr>
          <p:cNvPr id="21" name="Oval 20"/>
          <p:cNvSpPr/>
          <p:nvPr/>
        </p:nvSpPr>
        <p:spPr>
          <a:xfrm>
            <a:off x="6511375" y="3324736"/>
            <a:ext cx="783675" cy="4018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Utilities</a:t>
            </a:r>
            <a:endParaRPr lang="en-US" sz="900" dirty="0"/>
          </a:p>
        </p:txBody>
      </p:sp>
      <p:sp>
        <p:nvSpPr>
          <p:cNvPr id="18" name="Oval 17"/>
          <p:cNvSpPr/>
          <p:nvPr/>
        </p:nvSpPr>
        <p:spPr>
          <a:xfrm>
            <a:off x="6195849" y="4941145"/>
            <a:ext cx="698938" cy="6659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Central Office </a:t>
            </a:r>
          </a:p>
          <a:p>
            <a:pPr algn="ctr"/>
            <a:r>
              <a:rPr lang="en-US" sz="500" dirty="0" smtClean="0"/>
              <a:t>Reductions</a:t>
            </a:r>
            <a:endParaRPr lang="en-US" sz="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3" grpId="1">
        <p:bldSub>
          <a:bldDgm/>
        </p:bldSub>
      </p:bldGraphic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2" name="Picture 11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857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Personal Budget Example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2462" y="4694905"/>
            <a:ext cx="2984500" cy="1391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Mortgage/Rent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02462" y="4048977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Food/Utilities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02462" y="3415749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Entertainment and Travel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5262" y="21717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Expenditures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83714" y="2171700"/>
            <a:ext cx="100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Revenue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2150" y="4067839"/>
            <a:ext cx="2984500" cy="20186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Salary/Wages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2150" y="3434611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Income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2150" y="2782521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One-time yard sale/</a:t>
            </a:r>
          </a:p>
          <a:p>
            <a:pPr algn="ctr"/>
            <a:r>
              <a:rPr lang="en-US" dirty="0" smtClean="0"/>
              <a:t>Lotto Ticket win!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02462" y="2782521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</a:t>
            </a:r>
          </a:p>
          <a:p>
            <a:pPr algn="ctr"/>
            <a:r>
              <a:rPr lang="en-US" dirty="0" smtClean="0"/>
              <a:t>(Savings Account Now)</a:t>
            </a:r>
            <a:endParaRPr lang="en-US" dirty="0"/>
          </a:p>
        </p:txBody>
      </p:sp>
      <p:sp>
        <p:nvSpPr>
          <p:cNvPr id="3" name="Equal 2"/>
          <p:cNvSpPr/>
          <p:nvPr/>
        </p:nvSpPr>
        <p:spPr>
          <a:xfrm>
            <a:off x="4100622" y="4096275"/>
            <a:ext cx="879811" cy="59863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94506" y="4096275"/>
            <a:ext cx="533178" cy="59863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2929" y="4723990"/>
            <a:ext cx="144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When Income doesn’t cover home costs, that is a Deficit</a:t>
            </a:r>
            <a:endParaRPr lang="en-US" sz="1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196A-4F8C-0541-8B16-BB984E9499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9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197600" y="3714750"/>
            <a:ext cx="1905000" cy="1866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600" y="1857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Reimagining Programs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6004"/>
            <a:ext cx="849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/>
              <a:t>With limited new resources in mind, the District embarked on an effort this year to redefine how existing programs could be transformed to better serve our Targeted Student Populations.</a:t>
            </a:r>
            <a:endParaRPr lang="en-US" sz="2000" b="1" i="1" dirty="0"/>
          </a:p>
        </p:txBody>
      </p:sp>
      <p:sp>
        <p:nvSpPr>
          <p:cNvPr id="2" name="Oval 1"/>
          <p:cNvSpPr/>
          <p:nvPr/>
        </p:nvSpPr>
        <p:spPr>
          <a:xfrm>
            <a:off x="1231900" y="3676650"/>
            <a:ext cx="1905000" cy="1866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General Program</a:t>
            </a:r>
          </a:p>
          <a:p>
            <a:pPr algn="ctr"/>
            <a:r>
              <a:rPr lang="en-US" b="1" dirty="0" smtClean="0"/>
              <a:t>(i.e. Nurses)</a:t>
            </a:r>
            <a:endParaRPr lang="en-US" b="1" dirty="0"/>
          </a:p>
        </p:txBody>
      </p:sp>
      <p:sp>
        <p:nvSpPr>
          <p:cNvPr id="3" name="Right Arrow 2"/>
          <p:cNvSpPr/>
          <p:nvPr/>
        </p:nvSpPr>
        <p:spPr>
          <a:xfrm>
            <a:off x="3784600" y="4260850"/>
            <a:ext cx="1892300" cy="546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0" y="3949700"/>
            <a:ext cx="558800" cy="55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648200"/>
            <a:ext cx="558800" cy="55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0" y="4413250"/>
            <a:ext cx="558800" cy="55880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2" idx="2"/>
          </p:cNvCxnSpPr>
          <p:nvPr/>
        </p:nvCxnSpPr>
        <p:spPr>
          <a:xfrm>
            <a:off x="6870700" y="5207000"/>
            <a:ext cx="71120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50100" y="4483100"/>
            <a:ext cx="4318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2"/>
          </p:cNvCxnSpPr>
          <p:nvPr/>
        </p:nvCxnSpPr>
        <p:spPr>
          <a:xfrm>
            <a:off x="7581900" y="4972050"/>
            <a:ext cx="0" cy="121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0" y="5979538"/>
            <a:ext cx="812800" cy="7133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00" y="5981700"/>
            <a:ext cx="635000" cy="6985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08600" y="5883870"/>
            <a:ext cx="181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Target Nurses to high need schools and students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600" y="185738"/>
            <a:ext cx="79248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rgbClr val="FFFFFF"/>
                </a:solidFill>
              </a:rPr>
              <a:t>Reframing how LAUSD’s Budget Speaks to Student Needs</a:t>
            </a:r>
            <a:endParaRPr lang="en-US" sz="38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1826004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/>
              <a:t>Proposal to make adjustment to the LCAP will include the following as realigned programs intended to better serve our targeted student populations.</a:t>
            </a:r>
            <a:endParaRPr lang="en-US" sz="20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092200" y="29337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Preschool Program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92200" y="38735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Nursing Services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46800" y="38735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Reallocate Nursing staff to high needs schools with high medical incidences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146800" y="48260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Reallocate IT staff to high needs schools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72200" y="57912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Improved teaching climate and retention of teachers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92200" y="48260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Support Services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92200" y="57658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Salary Increase for Teachers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46800" y="29337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Recognize contribution to preschool program for Low-income students</a:t>
            </a:r>
            <a:endParaRPr lang="en-US" sz="1400" dirty="0"/>
          </a:p>
        </p:txBody>
      </p:sp>
      <p:sp>
        <p:nvSpPr>
          <p:cNvPr id="3" name="Striped Right Arrow 2"/>
          <p:cNvSpPr/>
          <p:nvPr/>
        </p:nvSpPr>
        <p:spPr>
          <a:xfrm>
            <a:off x="3911600" y="30353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3911600" y="40259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3911600" y="50038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911600" y="59436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8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218" y="185738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LAUSD: Equity as a driver for Programs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1709664"/>
            <a:ext cx="849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Equity-Based Programs underway at LAUSD.</a:t>
            </a:r>
            <a:endParaRPr lang="en-US" sz="2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237601" y="304743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Nursing Services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5048" y="304293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Reallocate Nursing staff to high needs schools with high medical incidences</a:t>
            </a:r>
            <a:endParaRPr lang="en-US" sz="1400" dirty="0"/>
          </a:p>
        </p:txBody>
      </p:sp>
      <p:sp>
        <p:nvSpPr>
          <p:cNvPr id="3" name="Striped Right Arrow 2"/>
          <p:cNvSpPr/>
          <p:nvPr/>
        </p:nvSpPr>
        <p:spPr>
          <a:xfrm>
            <a:off x="4090929" y="3218739"/>
            <a:ext cx="1172992" cy="4082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2200" y="2109774"/>
            <a:ext cx="733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Targeted Student Populations (Low-Income, </a:t>
            </a:r>
            <a:r>
              <a:rPr lang="en-US" dirty="0"/>
              <a:t>E</a:t>
            </a:r>
            <a:r>
              <a:rPr lang="en-US" dirty="0" smtClean="0"/>
              <a:t>nglish Learners, Foster Youth)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92200" y="2401085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Indicators that assess student need and program impact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37601" y="4198415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Arts Program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85048" y="4193915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Reallocate arts programs to high needs schools with limited access to the Arts</a:t>
            </a:r>
            <a:endParaRPr lang="en-US" sz="1400" dirty="0"/>
          </a:p>
        </p:txBody>
      </p:sp>
      <p:sp>
        <p:nvSpPr>
          <p:cNvPr id="23" name="Striped Right Arrow 22"/>
          <p:cNvSpPr/>
          <p:nvPr/>
        </p:nvSpPr>
        <p:spPr>
          <a:xfrm>
            <a:off x="4090929" y="4369724"/>
            <a:ext cx="1172992" cy="4082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37601" y="5381204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A-G Equity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885048" y="5376704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Focus on TSP students that are not on-track to complete A-G.</a:t>
            </a:r>
            <a:endParaRPr lang="en-US" sz="1400" dirty="0"/>
          </a:p>
        </p:txBody>
      </p:sp>
      <p:sp>
        <p:nvSpPr>
          <p:cNvPr id="26" name="Striped Right Arrow 25"/>
          <p:cNvSpPr/>
          <p:nvPr/>
        </p:nvSpPr>
        <p:spPr>
          <a:xfrm>
            <a:off x="4090929" y="5552513"/>
            <a:ext cx="1172992" cy="4082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218" y="185738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LAUSD: Equity as a driver for Programs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1709664"/>
            <a:ext cx="849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Equity-Based Programs underway at LAUSD.</a:t>
            </a:r>
            <a:endParaRPr lang="en-US" sz="2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641748" y="2927890"/>
            <a:ext cx="1951772" cy="5916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Nursing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2200" y="2109774"/>
            <a:ext cx="733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Targeted Student Populations (Low-Income, </a:t>
            </a:r>
            <a:r>
              <a:rPr lang="en-US" dirty="0"/>
              <a:t>E</a:t>
            </a:r>
            <a:r>
              <a:rPr lang="en-US" dirty="0" smtClean="0"/>
              <a:t>nglish Learners, Foster Youth)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92200" y="2401085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Indicators that assess student need and program impact</a:t>
            </a:r>
            <a:endParaRPr lang="en-US" dirty="0"/>
          </a:p>
        </p:txBody>
      </p:sp>
      <p:pic>
        <p:nvPicPr>
          <p:cNvPr id="2" name="Picture 1" descr="Screen Shot 2017-04-18 at 9.24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40" y="3699032"/>
            <a:ext cx="6300377" cy="28778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4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218" y="185738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LAUSD: Equity as a driver for Programs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1623084"/>
            <a:ext cx="849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Equity-Based Programs underway at LAUSD.</a:t>
            </a:r>
            <a:endParaRPr lang="en-US" sz="2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641748" y="2783589"/>
            <a:ext cx="1951772" cy="5498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Arts Equity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2200" y="2023194"/>
            <a:ext cx="733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Targeted Student Populations (Low-Income, </a:t>
            </a:r>
            <a:r>
              <a:rPr lang="en-US" dirty="0"/>
              <a:t>E</a:t>
            </a:r>
            <a:r>
              <a:rPr lang="en-US" dirty="0" smtClean="0"/>
              <a:t>nglish Learners, Foster Youth)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92200" y="2314505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Indicators that assess student need and program impact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4977" y="3389644"/>
            <a:ext cx="81667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The Arts Equity Index (AEI)</a:t>
            </a:r>
            <a:r>
              <a:rPr lang="en-US" sz="1400" dirty="0"/>
              <a:t> categorizes all LAUSD schools (K-12) based on the scope of their provided arts instruction, arts resources, arts professional development, Title 1 Status, and Student Equity Index (Poverty, Foster Students, English Language Learners).</a:t>
            </a:r>
            <a:r>
              <a:rPr lang="en-US" sz="1400" b="1" dirty="0"/>
              <a:t> </a:t>
            </a:r>
            <a:r>
              <a:rPr lang="en-US" sz="900" b="1" dirty="0"/>
              <a:t> </a:t>
            </a:r>
            <a:r>
              <a:rPr lang="en-US" sz="1400" b="1" dirty="0"/>
              <a:t>How does the AEI provide equity to the schools?</a:t>
            </a:r>
            <a:endParaRPr lang="en-US" sz="1400" dirty="0"/>
          </a:p>
          <a:p>
            <a:endParaRPr lang="en-US" sz="900" dirty="0"/>
          </a:p>
          <a:p>
            <a:r>
              <a:rPr lang="en-US" sz="1400" dirty="0"/>
              <a:t>Based on their category (1 - grossly underserved, 2 – underserved, 3 – developing, 4 – strong), assessments are taken to provide more equity of arts resources, and to ensure that all students have appropriate arts access and instruction.</a:t>
            </a:r>
            <a:r>
              <a:rPr lang="en-US" sz="1400" b="1" dirty="0"/>
              <a:t>  Expansion of LAUSD Arts through the AEI (2015-2016):</a:t>
            </a:r>
            <a:endParaRPr lang="en-US" sz="1400" dirty="0"/>
          </a:p>
          <a:p>
            <a:r>
              <a:rPr lang="en-US" sz="1400" dirty="0"/>
              <a:t>45 new arts teachers have been placed in the most underserved schools in the district</a:t>
            </a:r>
          </a:p>
          <a:p>
            <a:r>
              <a:rPr lang="en-US" sz="1400" dirty="0"/>
              <a:t>$2 million in arts allocations have been provided to all schools based upon their AEI category</a:t>
            </a:r>
          </a:p>
          <a:p>
            <a:r>
              <a:rPr lang="en-US" sz="1400" dirty="0"/>
              <a:t>27 Community Arts Partners are now serving high-need schools with in-school and after school programs</a:t>
            </a:r>
          </a:p>
          <a:p>
            <a:r>
              <a:rPr lang="en-US" sz="1400" dirty="0"/>
              <a:t>Re-alignment of existing arts personnel to provide more equitable arts </a:t>
            </a:r>
            <a:r>
              <a:rPr lang="en-US" sz="1400" dirty="0" smtClean="0"/>
              <a:t>instruction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813" y="4368800"/>
            <a:ext cx="7772400" cy="1362075"/>
          </a:xfrm>
        </p:spPr>
        <p:txBody>
          <a:bodyPr/>
          <a:lstStyle/>
          <a:p>
            <a:pPr algn="ctr"/>
            <a:r>
              <a:rPr lang="en-US" u="sng" dirty="0" smtClean="0"/>
              <a:t>Welcome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225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25814"/>
            <a:ext cx="4000500" cy="26951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E37D-DB32-E544-9BCD-6FD21AB633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8912" y="185738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Student Needs Index: TSP Resources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1990819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</a:t>
            </a:r>
            <a:r>
              <a:rPr lang="en-US" sz="2000" b="1" i="1" dirty="0" smtClean="0"/>
              <a:t>argeted student populations are central to identifying our schools with the highest need and the intended use of the Local Control Funding Formula</a:t>
            </a:r>
            <a:endParaRPr lang="en-US" sz="2000" b="1" i="1" dirty="0"/>
          </a:p>
        </p:txBody>
      </p:sp>
      <p:sp>
        <p:nvSpPr>
          <p:cNvPr id="18" name="Striped Right Arrow 17"/>
          <p:cNvSpPr/>
          <p:nvPr/>
        </p:nvSpPr>
        <p:spPr>
          <a:xfrm>
            <a:off x="3783933" y="4083953"/>
            <a:ext cx="1587500" cy="76472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77" y="3175653"/>
            <a:ext cx="1368688" cy="1234900"/>
          </a:xfrm>
          <a:prstGeom prst="rect">
            <a:avLst/>
          </a:prstGeom>
        </p:spPr>
      </p:pic>
      <p:pic>
        <p:nvPicPr>
          <p:cNvPr id="20" name="Picture 19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" y="3023190"/>
            <a:ext cx="3703162" cy="24819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5482" y="531147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Central Budget and Resources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04199" y="420763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</a:t>
            </a:r>
            <a:endParaRPr lang="en-US" sz="2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733" y="4429482"/>
            <a:ext cx="1368688" cy="1234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21" y="4429943"/>
            <a:ext cx="1368688" cy="123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5071" y="3051503"/>
            <a:ext cx="1501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Duplicate % </a:t>
            </a:r>
          </a:p>
          <a:p>
            <a:pPr algn="ctr"/>
            <a:r>
              <a:rPr lang="en-US" sz="1400" b="1" dirty="0"/>
              <a:t>-</a:t>
            </a:r>
            <a:r>
              <a:rPr lang="en-US" sz="1400" b="1" dirty="0" smtClean="0"/>
              <a:t>Low-income-</a:t>
            </a:r>
          </a:p>
          <a:p>
            <a:pPr algn="ctr"/>
            <a:r>
              <a:rPr lang="en-US" sz="1400" b="1" dirty="0" smtClean="0"/>
              <a:t>-English Learners-</a:t>
            </a:r>
          </a:p>
          <a:p>
            <a:pPr algn="ctr"/>
            <a:r>
              <a:rPr lang="en-US" sz="1400" b="1" dirty="0" smtClean="0"/>
              <a:t>-Foster Youth-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5" name="Picture 4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211138"/>
            <a:ext cx="8229600" cy="1143000"/>
          </a:xfrm>
        </p:spPr>
        <p:txBody>
          <a:bodyPr/>
          <a:lstStyle/>
          <a:p>
            <a:r>
              <a:rPr lang="en-US" sz="3400" b="1" dirty="0" smtClean="0">
                <a:solidFill>
                  <a:srgbClr val="FFFFFF"/>
                </a:solidFill>
              </a:rPr>
              <a:t>Revisiting our LCAP Commitments</a:t>
            </a:r>
            <a:endParaRPr lang="en-US" sz="3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91" y="1921553"/>
            <a:ext cx="2462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w Cen MT"/>
                <a:cs typeface="Tw Cen MT"/>
              </a:rPr>
              <a:t>A </a:t>
            </a:r>
            <a:r>
              <a:rPr lang="en-US" sz="2200" b="1" dirty="0">
                <a:latin typeface="Tw Cen MT"/>
                <a:cs typeface="Tw Cen MT"/>
              </a:rPr>
              <a:t>– G interventions</a:t>
            </a:r>
          </a:p>
          <a:p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6590734" y="2996278"/>
            <a:ext cx="2610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w Cen MT"/>
                <a:cs typeface="Tw Cen MT"/>
              </a:rPr>
              <a:t>Counseling and Human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0411" y="4796747"/>
            <a:ext cx="2623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w Cen MT"/>
                <a:cs typeface="Tw Cen MT"/>
              </a:rPr>
              <a:t>Increased Restorative Justice programs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8886" y="4006208"/>
            <a:ext cx="2518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90"/>
                </a:solidFill>
                <a:latin typeface="Tw Cen MT"/>
                <a:cs typeface="Tw Cen MT"/>
              </a:rPr>
              <a:t>Increased Support of Foster Youth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830" y="5202505"/>
            <a:ext cx="25127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w Cen MT"/>
                <a:cs typeface="Tw Cen MT"/>
              </a:rPr>
              <a:t>Technology Support</a:t>
            </a:r>
            <a:endParaRPr lang="en-US" sz="2200" b="1" dirty="0">
              <a:latin typeface="Tw Cen MT"/>
              <a:cs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0411" y="1827485"/>
            <a:ext cx="3275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w Cen MT"/>
                <a:cs typeface="Tw Cen MT"/>
              </a:rPr>
              <a:t>Arts Programs for Neediest Schools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6393" y="3125261"/>
            <a:ext cx="3238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w Cen MT"/>
                <a:cs typeface="Tw Cen MT"/>
              </a:rPr>
              <a:t>English Learner Coaches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6100" y="6031338"/>
            <a:ext cx="57322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000090"/>
                </a:solidFill>
                <a:latin typeface="Tw Cen MT"/>
                <a:cs typeface="Tw Cen MT"/>
              </a:rPr>
              <a:t>School Funds to support Targeted Youth (TSP funds)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1599" y="2624557"/>
            <a:ext cx="2074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  <a:latin typeface="Tw Cen MT"/>
                <a:cs typeface="Tw Cen MT"/>
              </a:rPr>
              <a:t>Elective Courses</a:t>
            </a:r>
            <a:endParaRPr lang="en-US" sz="2200" b="1" dirty="0">
              <a:solidFill>
                <a:srgbClr val="000090"/>
              </a:solidFill>
              <a:latin typeface="Tw Cen MT"/>
              <a:cs typeface="Tw Cen MT"/>
            </a:endParaRPr>
          </a:p>
        </p:txBody>
      </p:sp>
      <p:sp>
        <p:nvSpPr>
          <p:cNvPr id="15" name="Freeform 88"/>
          <p:cNvSpPr>
            <a:spLocks/>
          </p:cNvSpPr>
          <p:nvPr/>
        </p:nvSpPr>
        <p:spPr bwMode="auto">
          <a:xfrm>
            <a:off x="370391" y="1921553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88"/>
          <p:cNvSpPr>
            <a:spLocks/>
          </p:cNvSpPr>
          <p:nvPr/>
        </p:nvSpPr>
        <p:spPr bwMode="auto">
          <a:xfrm>
            <a:off x="3185720" y="2564929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88"/>
          <p:cNvSpPr>
            <a:spLocks/>
          </p:cNvSpPr>
          <p:nvPr/>
        </p:nvSpPr>
        <p:spPr bwMode="auto">
          <a:xfrm>
            <a:off x="6134855" y="5133592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88"/>
          <p:cNvSpPr>
            <a:spLocks/>
          </p:cNvSpPr>
          <p:nvPr/>
        </p:nvSpPr>
        <p:spPr bwMode="auto">
          <a:xfrm>
            <a:off x="6164532" y="3097878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88"/>
          <p:cNvSpPr>
            <a:spLocks/>
          </p:cNvSpPr>
          <p:nvPr/>
        </p:nvSpPr>
        <p:spPr bwMode="auto">
          <a:xfrm>
            <a:off x="301449" y="3061033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88"/>
          <p:cNvSpPr>
            <a:spLocks/>
          </p:cNvSpPr>
          <p:nvPr/>
        </p:nvSpPr>
        <p:spPr bwMode="auto">
          <a:xfrm>
            <a:off x="3183007" y="4109540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88"/>
          <p:cNvSpPr>
            <a:spLocks/>
          </p:cNvSpPr>
          <p:nvPr/>
        </p:nvSpPr>
        <p:spPr bwMode="auto">
          <a:xfrm>
            <a:off x="340812" y="5092676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88"/>
          <p:cNvSpPr>
            <a:spLocks/>
          </p:cNvSpPr>
          <p:nvPr/>
        </p:nvSpPr>
        <p:spPr bwMode="auto">
          <a:xfrm>
            <a:off x="6172955" y="1958398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735912" y="4138468"/>
            <a:ext cx="20099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w Cen MT"/>
                <a:cs typeface="Tw Cen MT"/>
              </a:rPr>
              <a:t>Early Education</a:t>
            </a:r>
            <a:endParaRPr lang="en-US" sz="2200" b="1" dirty="0">
              <a:latin typeface="Tw Cen MT"/>
              <a:cs typeface="Tw Cen MT"/>
            </a:endParaRPr>
          </a:p>
        </p:txBody>
      </p:sp>
      <p:sp>
        <p:nvSpPr>
          <p:cNvPr id="25" name="Freeform 88"/>
          <p:cNvSpPr>
            <a:spLocks/>
          </p:cNvSpPr>
          <p:nvPr/>
        </p:nvSpPr>
        <p:spPr bwMode="auto">
          <a:xfrm>
            <a:off x="301449" y="4109540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88"/>
          <p:cNvSpPr>
            <a:spLocks/>
          </p:cNvSpPr>
          <p:nvPr/>
        </p:nvSpPr>
        <p:spPr bwMode="auto">
          <a:xfrm>
            <a:off x="6164532" y="4146385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6620411" y="3841151"/>
            <a:ext cx="2623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w Cen MT"/>
                <a:cs typeface="Tw Cen MT"/>
              </a:rPr>
              <a:t>Various School Personnel</a:t>
            </a:r>
            <a:endParaRPr lang="en-US" sz="2200" b="1" dirty="0">
              <a:latin typeface="Tw Cen MT"/>
              <a:cs typeface="Tw Cen M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2466" y="6202930"/>
            <a:ext cx="431079" cy="389083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782466" y="6202929"/>
            <a:ext cx="431079" cy="3890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/>
              <a:pPr/>
              <a:t>22</a:t>
            </a:fld>
            <a:endParaRPr lang="en-US" dirty="0"/>
          </a:p>
        </p:txBody>
      </p:sp>
      <p:cxnSp>
        <p:nvCxnSpPr>
          <p:cNvPr id="12" name="Straight Connector 11"/>
          <p:cNvCxnSpPr>
            <a:endCxn id="19" idx="0"/>
          </p:cNvCxnSpPr>
          <p:nvPr/>
        </p:nvCxnSpPr>
        <p:spPr>
          <a:xfrm>
            <a:off x="1172085" y="3252644"/>
            <a:ext cx="0" cy="74668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" idx="4"/>
          </p:cNvCxnSpPr>
          <p:nvPr/>
        </p:nvCxnSpPr>
        <p:spPr>
          <a:xfrm>
            <a:off x="2541782" y="4150457"/>
            <a:ext cx="3648" cy="877419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3" idx="4"/>
          </p:cNvCxnSpPr>
          <p:nvPr/>
        </p:nvCxnSpPr>
        <p:spPr>
          <a:xfrm>
            <a:off x="5305864" y="4150456"/>
            <a:ext cx="1" cy="1068705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4" idx="4"/>
          </p:cNvCxnSpPr>
          <p:nvPr/>
        </p:nvCxnSpPr>
        <p:spPr>
          <a:xfrm>
            <a:off x="8038880" y="4150460"/>
            <a:ext cx="1" cy="877419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1" idx="0"/>
          </p:cNvCxnSpPr>
          <p:nvPr/>
        </p:nvCxnSpPr>
        <p:spPr>
          <a:xfrm flipH="1">
            <a:off x="6660565" y="3252644"/>
            <a:ext cx="1" cy="74668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2" idx="0"/>
          </p:cNvCxnSpPr>
          <p:nvPr/>
        </p:nvCxnSpPr>
        <p:spPr>
          <a:xfrm flipH="1">
            <a:off x="3919515" y="3252644"/>
            <a:ext cx="5781" cy="74668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59385" y="4057258"/>
            <a:ext cx="6879496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096520" y="3999326"/>
            <a:ext cx="151130" cy="15113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1" dirty="0" smtClean="0">
                <a:solidFill>
                  <a:srgbClr val="26A6CF"/>
                </a:solidFill>
              </a:rPr>
              <a:t> </a:t>
            </a:r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466218" y="3999326"/>
            <a:ext cx="151130" cy="15113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584997" y="3999326"/>
            <a:ext cx="151130" cy="151130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843950" y="3999326"/>
            <a:ext cx="151130" cy="151130"/>
          </a:xfrm>
          <a:prstGeom prst="ellipse">
            <a:avLst/>
          </a:pr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230299" y="3999326"/>
            <a:ext cx="151130" cy="15113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963314" y="3999326"/>
            <a:ext cx="151130" cy="151130"/>
          </a:xfrm>
          <a:prstGeom prst="ellipse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60084" y="2466734"/>
            <a:ext cx="798602" cy="79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143117" y="4942380"/>
            <a:ext cx="798602" cy="79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0512" y="1777744"/>
            <a:ext cx="1692704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dirty="0" smtClean="0">
                <a:solidFill>
                  <a:schemeClr val="tx2"/>
                </a:solidFill>
                <a:latin typeface="+mj-lt"/>
              </a:rPr>
              <a:t>Initial Community Feedback Report released</a:t>
            </a:r>
            <a:endParaRPr lang="en-AU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4151" y="5823424"/>
            <a:ext cx="1495262" cy="89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dirty="0" smtClean="0">
                <a:solidFill>
                  <a:schemeClr val="tx2"/>
                </a:solidFill>
                <a:latin typeface="+mj-lt"/>
              </a:rPr>
              <a:t>All schools complete School Report Card Workshops</a:t>
            </a:r>
            <a:endParaRPr lang="en-AU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536333" y="2466734"/>
            <a:ext cx="798602" cy="7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6103" y="1790444"/>
            <a:ext cx="1495262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1100" b="1" dirty="0" smtClean="0">
                <a:solidFill>
                  <a:schemeClr val="tx2"/>
                </a:solidFill>
                <a:latin typeface="+mj-lt"/>
              </a:rPr>
              <a:t>Local District Budget Update Meetings</a:t>
            </a:r>
            <a:endParaRPr lang="en-AU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248564" y="2466734"/>
            <a:ext cx="798602" cy="79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0864" y="1796113"/>
            <a:ext cx="2092635" cy="49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dirty="0" smtClean="0">
                <a:solidFill>
                  <a:schemeClr val="tx2"/>
                </a:solidFill>
                <a:latin typeface="+mj-lt"/>
              </a:rPr>
              <a:t>Superintendent provides formal responses to PAC &amp; DELAC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906563" y="4942380"/>
            <a:ext cx="798602" cy="79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F33745"/>
              </a:solidFill>
              <a:latin typeface="FontAwesome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0866" y="5822492"/>
            <a:ext cx="1849998" cy="11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1100" b="1" dirty="0" smtClean="0">
                <a:solidFill>
                  <a:schemeClr val="tx2"/>
                </a:solidFill>
                <a:latin typeface="+mj-lt"/>
              </a:rPr>
              <a:t>Parent Advisory Committee &amp; DELAC submit formal LCAP comments to Superintendent</a:t>
            </a:r>
            <a:endParaRPr lang="en-AU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648815" y="4891580"/>
            <a:ext cx="798602" cy="79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F33745"/>
              </a:solidFill>
              <a:latin typeface="FontAwesome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6640" y="5797092"/>
            <a:ext cx="1964481" cy="89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1100" b="1" dirty="0" smtClean="0">
                <a:solidFill>
                  <a:schemeClr val="tx2"/>
                </a:solidFill>
                <a:latin typeface="+mj-lt"/>
              </a:rPr>
              <a:t>Formal Public Hearings. LCAP is approved by the Board of Education.</a:t>
            </a:r>
          </a:p>
          <a:p>
            <a:pPr algn="ctr">
              <a:lnSpc>
                <a:spcPct val="120000"/>
              </a:lnSpc>
            </a:pPr>
            <a:r>
              <a:rPr lang="en-AU" sz="1100" b="1" dirty="0" smtClean="0">
                <a:solidFill>
                  <a:schemeClr val="tx2"/>
                </a:solidFill>
                <a:latin typeface="+mj-lt"/>
              </a:rPr>
              <a:t>June 13</a:t>
            </a:r>
            <a:r>
              <a:rPr lang="en-AU" sz="1100" b="1" baseline="30000" dirty="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AU" sz="1100" b="1" dirty="0" smtClean="0">
                <a:solidFill>
                  <a:schemeClr val="tx2"/>
                </a:solidFill>
                <a:latin typeface="+mj-lt"/>
              </a:rPr>
              <a:t> &amp; 20</a:t>
            </a:r>
            <a:r>
              <a:rPr lang="en-AU" sz="1100" b="1" baseline="30000" dirty="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AU" sz="1100" b="1" dirty="0" smtClean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084" y="2637588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9264" y="5126416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1515" y="5082152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June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1264" y="2675688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6333" y="2523711"/>
            <a:ext cx="80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Feb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b="1" dirty="0" smtClean="0">
                <a:solidFill>
                  <a:schemeClr val="bg1"/>
                </a:solidFill>
              </a:rPr>
              <a:t>Mar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8829" y="5151816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Feb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45" name="Picture 44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6" name="Title 3"/>
          <p:cNvSpPr txBox="1">
            <a:spLocks/>
          </p:cNvSpPr>
          <p:nvPr/>
        </p:nvSpPr>
        <p:spPr bwMode="auto">
          <a:xfrm>
            <a:off x="2554482" y="289831"/>
            <a:ext cx="5107033" cy="8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Next Steps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8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40040" y="4315054"/>
            <a:ext cx="6858000" cy="1380642"/>
          </a:xfrm>
        </p:spPr>
        <p:txBody>
          <a:bodyPr/>
          <a:lstStyle/>
          <a:p>
            <a:pPr algn="ctr"/>
            <a:r>
              <a:rPr lang="en-US" sz="3200" dirty="0" smtClean="0"/>
              <a:t>Thank you!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more information, </a:t>
            </a:r>
            <a:br>
              <a:rPr lang="en-US" sz="3200" dirty="0" smtClean="0"/>
            </a:br>
            <a:r>
              <a:rPr lang="en-US" sz="3200" dirty="0" smtClean="0"/>
              <a:t>visit </a:t>
            </a:r>
            <a:r>
              <a:rPr lang="en-US" sz="3200" dirty="0" err="1" smtClean="0"/>
              <a:t>lcff.lausd.net</a:t>
            </a:r>
            <a:endParaRPr lang="en-US" sz="3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2466" y="6202930"/>
            <a:ext cx="431079" cy="389083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782466" y="6202929"/>
            <a:ext cx="431079" cy="3890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3225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44" name="Picture 43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25814"/>
            <a:ext cx="4000500" cy="26951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.A. Unified Strategic Plan 2016-201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00" y="825502"/>
            <a:ext cx="7913330" cy="5279516"/>
          </a:xfrm>
          <a:prstGeom prst="rect">
            <a:avLst/>
          </a:prstGeom>
        </p:spPr>
      </p:pic>
      <p:pic>
        <p:nvPicPr>
          <p:cNvPr id="2" name="Picture 1" descr="Screen Shot 2017-02-22 at 11.32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" y="380997"/>
            <a:ext cx="7913329" cy="60748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E37D-DB32-E544-9BCD-6FD21AB633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139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894617" y="478590"/>
            <a:ext cx="8178929" cy="2284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Summary of Engagement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03675" y="5550556"/>
            <a:ext cx="323309" cy="291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 sz="750"/>
              <a:pPr/>
              <a:t>4</a:t>
            </a:fld>
            <a:endParaRPr lang="en-US" sz="750" dirty="0"/>
          </a:p>
        </p:txBody>
      </p:sp>
      <p:sp>
        <p:nvSpPr>
          <p:cNvPr id="11" name="Oval 10"/>
          <p:cNvSpPr/>
          <p:nvPr/>
        </p:nvSpPr>
        <p:spPr>
          <a:xfrm>
            <a:off x="2371725" y="2286000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  <a:latin typeface="FontAwesome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3494" y="2605087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28744" y="3934577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84215" y="3622633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"/>
          <p:cNvCxnSpPr>
            <a:stCxn id="11" idx="4"/>
          </p:cNvCxnSpPr>
          <p:nvPr/>
        </p:nvCxnSpPr>
        <p:spPr>
          <a:xfrm flipH="1">
            <a:off x="0" y="2986088"/>
            <a:ext cx="2721769" cy="0"/>
          </a:xfrm>
          <a:prstGeom prst="line">
            <a:avLst/>
          </a:prstGeom>
          <a:ln w="139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0" y="3305175"/>
            <a:ext cx="5443538" cy="0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0" y="3622634"/>
            <a:ext cx="6690761" cy="0"/>
          </a:xfrm>
          <a:prstGeom prst="line">
            <a:avLst/>
          </a:prstGeom>
          <a:ln w="139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</p:cNvCxnSpPr>
          <p:nvPr/>
        </p:nvCxnSpPr>
        <p:spPr>
          <a:xfrm flipH="1">
            <a:off x="0" y="3934577"/>
            <a:ext cx="4178788" cy="0"/>
          </a:xfrm>
          <a:prstGeom prst="line">
            <a:avLst/>
          </a:prstGeom>
          <a:ln w="139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/>
          <p:cNvSpPr txBox="1">
            <a:spLocks/>
          </p:cNvSpPr>
          <p:nvPr/>
        </p:nvSpPr>
        <p:spPr>
          <a:xfrm>
            <a:off x="3288755" y="2441089"/>
            <a:ext cx="1172850" cy="23914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solidFill>
                  <a:schemeClr val="tx2"/>
                </a:solidFill>
                <a:latin typeface="+mj-lt"/>
              </a:rPr>
              <a:t>Fall 2016</a:t>
            </a:r>
          </a:p>
        </p:txBody>
      </p:sp>
      <p:sp>
        <p:nvSpPr>
          <p:cNvPr id="20" name="Text Placeholder 33"/>
          <p:cNvSpPr txBox="1">
            <a:spLocks/>
          </p:cNvSpPr>
          <p:nvPr/>
        </p:nvSpPr>
        <p:spPr>
          <a:xfrm>
            <a:off x="5979318" y="2589423"/>
            <a:ext cx="1456198" cy="3331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>
                <a:solidFill>
                  <a:schemeClr val="tx2"/>
                </a:solidFill>
                <a:latin typeface="+mj-lt"/>
              </a:rPr>
              <a:t>22 meetings Held Across the District </a:t>
            </a:r>
          </a:p>
        </p:txBody>
      </p:sp>
      <p:sp>
        <p:nvSpPr>
          <p:cNvPr id="21" name="Text Placeholder 32"/>
          <p:cNvSpPr txBox="1">
            <a:spLocks/>
          </p:cNvSpPr>
          <p:nvPr/>
        </p:nvSpPr>
        <p:spPr>
          <a:xfrm>
            <a:off x="2248828" y="5111044"/>
            <a:ext cx="1237755" cy="42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900" b="1" dirty="0"/>
              <a:t>In-Person &amp; Online Survey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900" b="1" dirty="0"/>
              <a:t>Qualitative &amp; Quantitative Questions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900" b="1" dirty="0"/>
              <a:t>Group Discussion Notes</a:t>
            </a:r>
          </a:p>
        </p:txBody>
      </p:sp>
      <p:sp>
        <p:nvSpPr>
          <p:cNvPr id="22" name="Text Placeholder 33"/>
          <p:cNvSpPr txBox="1">
            <a:spLocks/>
          </p:cNvSpPr>
          <p:nvPr/>
        </p:nvSpPr>
        <p:spPr>
          <a:xfrm>
            <a:off x="1973361" y="4297857"/>
            <a:ext cx="1615350" cy="44990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>
                <a:solidFill>
                  <a:schemeClr val="tx2"/>
                </a:solidFill>
                <a:latin typeface="+mj-lt"/>
              </a:rPr>
              <a:t>18,713 Individual Responses</a:t>
            </a:r>
          </a:p>
        </p:txBody>
      </p:sp>
      <p:sp>
        <p:nvSpPr>
          <p:cNvPr id="23" name="Text Placeholder 33"/>
          <p:cNvSpPr txBox="1">
            <a:spLocks/>
          </p:cNvSpPr>
          <p:nvPr/>
        </p:nvSpPr>
        <p:spPr>
          <a:xfrm>
            <a:off x="7324337" y="3752366"/>
            <a:ext cx="1172850" cy="23914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>
                <a:solidFill>
                  <a:schemeClr val="tx2"/>
                </a:solidFill>
                <a:latin typeface="+mj-lt"/>
              </a:rPr>
              <a:t>Over 1,400</a:t>
            </a:r>
            <a:r>
              <a:rPr lang="en-AU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AU" sz="1800" b="1" dirty="0">
                <a:solidFill>
                  <a:schemeClr val="tx2"/>
                </a:solidFill>
                <a:latin typeface="+mj-lt"/>
              </a:rPr>
              <a:t>Total Attendees</a:t>
            </a:r>
          </a:p>
        </p:txBody>
      </p:sp>
      <p:sp>
        <p:nvSpPr>
          <p:cNvPr id="24" name="Oval 23"/>
          <p:cNvSpPr/>
          <p:nvPr/>
        </p:nvSpPr>
        <p:spPr>
          <a:xfrm>
            <a:off x="1265519" y="4239229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FontAwesome" pitchFamily="2" charset="0"/>
            </a:endParaRP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>
          <a:xfrm flipH="1">
            <a:off x="0" y="4239230"/>
            <a:ext cx="1615563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3"/>
          <p:cNvSpPr txBox="1">
            <a:spLocks/>
          </p:cNvSpPr>
          <p:nvPr/>
        </p:nvSpPr>
        <p:spPr>
          <a:xfrm>
            <a:off x="4572089" y="3974091"/>
            <a:ext cx="1742898" cy="26150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>
                <a:solidFill>
                  <a:schemeClr val="tx2"/>
                </a:solidFill>
                <a:latin typeface="+mj-lt"/>
              </a:rPr>
              <a:t>31 Partner Organizations &amp; Offices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E37D-DB32-E544-9BCD-6FD21AB633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/>
      <p:bldP spid="20" grpId="0"/>
      <p:bldP spid="21" grpId="0"/>
      <p:bldP spid="22" grpId="0"/>
      <p:bldP spid="23" grpId="0"/>
      <p:bldP spid="24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39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456897" y="347580"/>
            <a:ext cx="7699803" cy="56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</a:rPr>
              <a:t>What </a:t>
            </a:r>
            <a:r>
              <a:rPr lang="en-US" b="1" dirty="0">
                <a:solidFill>
                  <a:srgbClr val="FFFFFF"/>
                </a:solidFill>
              </a:rPr>
              <a:t>are some areas where your school 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</a:rPr>
              <a:t>has </a:t>
            </a:r>
            <a:r>
              <a:rPr lang="en-US" b="1" dirty="0">
                <a:solidFill>
                  <a:srgbClr val="FFFFFF"/>
                </a:solidFill>
              </a:rPr>
              <a:t>shown improvement over the </a:t>
            </a:r>
            <a:r>
              <a:rPr lang="en-US" b="1" dirty="0" smtClean="0">
                <a:solidFill>
                  <a:srgbClr val="FFFFFF"/>
                </a:solidFill>
              </a:rPr>
              <a:t>last year</a:t>
            </a:r>
            <a:r>
              <a:rPr lang="en-US" b="1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34206" y="2984959"/>
            <a:ext cx="7982185" cy="821224"/>
            <a:chOff x="598367" y="2732213"/>
            <a:chExt cx="10995267" cy="1131216"/>
          </a:xfrm>
          <a:solidFill>
            <a:schemeClr val="accent6"/>
          </a:solidFill>
        </p:grpSpPr>
        <p:sp>
          <p:nvSpPr>
            <p:cNvPr id="29" name="Pentagon 28"/>
            <p:cNvSpPr/>
            <p:nvPr/>
          </p:nvSpPr>
          <p:spPr>
            <a:xfrm>
              <a:off x="3948144" y="2914626"/>
              <a:ext cx="7645490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1579963" y="2312721"/>
              <a:ext cx="1124549" cy="1976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4206" y="3802974"/>
            <a:ext cx="7474888" cy="822885"/>
            <a:chOff x="598367" y="3859010"/>
            <a:chExt cx="10296478" cy="1133504"/>
          </a:xfrm>
        </p:grpSpPr>
        <p:sp>
          <p:nvSpPr>
            <p:cNvPr id="34" name="Pentagon 33"/>
            <p:cNvSpPr/>
            <p:nvPr/>
          </p:nvSpPr>
          <p:spPr>
            <a:xfrm>
              <a:off x="3948144" y="3859010"/>
              <a:ext cx="6946701" cy="940875"/>
            </a:xfrm>
            <a:prstGeom prst="homePlate">
              <a:avLst>
                <a:gd name="adj" fmla="val 291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36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chemeClr val="accent5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 flipV="1">
                <a:off x="1457893" y="3149676"/>
                <a:ext cx="1124549" cy="1976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34205" y="4450709"/>
            <a:ext cx="6528068" cy="950060"/>
            <a:chOff x="598366" y="4795647"/>
            <a:chExt cx="9080343" cy="1308685"/>
          </a:xfrm>
          <a:solidFill>
            <a:schemeClr val="accent3"/>
          </a:solidFill>
        </p:grpSpPr>
        <p:sp>
          <p:nvSpPr>
            <p:cNvPr id="40" name="Pentagon 39"/>
            <p:cNvSpPr/>
            <p:nvPr/>
          </p:nvSpPr>
          <p:spPr>
            <a:xfrm>
              <a:off x="3948144" y="4800793"/>
              <a:ext cx="5730565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98366" y="4795647"/>
              <a:ext cx="3349778" cy="1308685"/>
              <a:chOff x="476296" y="4509898"/>
              <a:chExt cx="3349778" cy="1308685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 rot="16200000" flipV="1">
                <a:off x="1462250" y="4269973"/>
                <a:ext cx="1115835" cy="1976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12"/>
              <p:cNvSpPr/>
              <p:nvPr/>
            </p:nvSpPr>
            <p:spPr>
              <a:xfrm rot="16200000" flipV="1">
                <a:off x="2761733" y="4754242"/>
                <a:ext cx="1308685" cy="81999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 Placeholder 33"/>
          <p:cNvSpPr txBox="1">
            <a:spLocks/>
          </p:cNvSpPr>
          <p:nvPr/>
        </p:nvSpPr>
        <p:spPr>
          <a:xfrm>
            <a:off x="1548761" y="3265858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14% </a:t>
            </a:r>
            <a:endParaRPr lang="en-AU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49" name="Text Placeholder 33"/>
          <p:cNvSpPr txBox="1">
            <a:spLocks/>
          </p:cNvSpPr>
          <p:nvPr/>
        </p:nvSpPr>
        <p:spPr>
          <a:xfrm>
            <a:off x="1548761" y="4060748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+mj-lt"/>
              </a:rPr>
              <a:t>11%</a:t>
            </a:r>
            <a:endParaRPr lang="en-A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 Placeholder 33"/>
          <p:cNvSpPr txBox="1">
            <a:spLocks/>
          </p:cNvSpPr>
          <p:nvPr/>
        </p:nvSpPr>
        <p:spPr>
          <a:xfrm>
            <a:off x="1548761" y="487751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+mj-lt"/>
              </a:rPr>
              <a:t>10%</a:t>
            </a:r>
            <a:endParaRPr lang="en-A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Text Placeholder 32"/>
          <p:cNvSpPr txBox="1">
            <a:spLocks/>
          </p:cNvSpPr>
          <p:nvPr/>
        </p:nvSpPr>
        <p:spPr>
          <a:xfrm>
            <a:off x="3244696" y="3250484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Parent Engagement </a:t>
            </a:r>
          </a:p>
        </p:txBody>
      </p:sp>
      <p:sp>
        <p:nvSpPr>
          <p:cNvPr id="52" name="Text Placeholder 32"/>
          <p:cNvSpPr txBox="1">
            <a:spLocks/>
          </p:cNvSpPr>
          <p:nvPr/>
        </p:nvSpPr>
        <p:spPr>
          <a:xfrm>
            <a:off x="3244696" y="3932137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Academic Counseling </a:t>
            </a:r>
          </a:p>
        </p:txBody>
      </p:sp>
      <p:sp>
        <p:nvSpPr>
          <p:cNvPr id="53" name="Text Placeholder 32"/>
          <p:cNvSpPr txBox="1">
            <a:spLocks/>
          </p:cNvSpPr>
          <p:nvPr/>
        </p:nvSpPr>
        <p:spPr>
          <a:xfrm>
            <a:off x="3244695" y="4586154"/>
            <a:ext cx="4629303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Support for struggling students</a:t>
            </a:r>
          </a:p>
          <a:p>
            <a:endParaRPr lang="en-US" sz="20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E37D-DB32-E544-9BCD-6FD21AB633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5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799797" y="347580"/>
            <a:ext cx="6760003" cy="56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What are some areas your school needs to improve?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08807" y="2796533"/>
            <a:ext cx="7982185" cy="821224"/>
            <a:chOff x="598367" y="2732213"/>
            <a:chExt cx="10995267" cy="1131216"/>
          </a:xfrm>
          <a:solidFill>
            <a:schemeClr val="accent6"/>
          </a:solidFill>
        </p:grpSpPr>
        <p:sp>
          <p:nvSpPr>
            <p:cNvPr id="55" name="Pentagon 54"/>
            <p:cNvSpPr/>
            <p:nvPr/>
          </p:nvSpPr>
          <p:spPr>
            <a:xfrm>
              <a:off x="3948144" y="2914626"/>
              <a:ext cx="7645490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1579963" y="2312721"/>
              <a:ext cx="1124549" cy="1976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8807" y="3614548"/>
            <a:ext cx="7474888" cy="822885"/>
            <a:chOff x="598367" y="3859010"/>
            <a:chExt cx="10296478" cy="1133504"/>
          </a:xfrm>
        </p:grpSpPr>
        <p:sp>
          <p:nvSpPr>
            <p:cNvPr id="60" name="Pentagon 59"/>
            <p:cNvSpPr/>
            <p:nvPr/>
          </p:nvSpPr>
          <p:spPr>
            <a:xfrm>
              <a:off x="3948144" y="3859010"/>
              <a:ext cx="6946701" cy="940875"/>
            </a:xfrm>
            <a:prstGeom prst="homePlate">
              <a:avLst>
                <a:gd name="adj" fmla="val 291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62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chemeClr val="accent5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6200000" flipV="1">
                <a:off x="1457893" y="3149676"/>
                <a:ext cx="1124549" cy="1976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8806" y="4262283"/>
            <a:ext cx="6528068" cy="950060"/>
            <a:chOff x="598366" y="4795647"/>
            <a:chExt cx="9080343" cy="1308685"/>
          </a:xfrm>
          <a:solidFill>
            <a:schemeClr val="accent3"/>
          </a:solidFill>
        </p:grpSpPr>
        <p:sp>
          <p:nvSpPr>
            <p:cNvPr id="66" name="Pentagon 65"/>
            <p:cNvSpPr/>
            <p:nvPr/>
          </p:nvSpPr>
          <p:spPr>
            <a:xfrm>
              <a:off x="3948144" y="4800793"/>
              <a:ext cx="5730565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8366" y="4795647"/>
              <a:ext cx="3349778" cy="1308685"/>
              <a:chOff x="476296" y="4509898"/>
              <a:chExt cx="3349778" cy="1308685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 rot="16200000" flipV="1">
                <a:off x="1462250" y="4269973"/>
                <a:ext cx="1115835" cy="1976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12"/>
              <p:cNvSpPr/>
              <p:nvPr/>
            </p:nvSpPr>
            <p:spPr>
              <a:xfrm rot="16200000" flipV="1">
                <a:off x="2761733" y="4754242"/>
                <a:ext cx="1308685" cy="81999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Text Placeholder 33"/>
          <p:cNvSpPr txBox="1">
            <a:spLocks/>
          </p:cNvSpPr>
          <p:nvPr/>
        </p:nvSpPr>
        <p:spPr>
          <a:xfrm>
            <a:off x="1523362" y="2267373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50" b="1" dirty="0">
                <a:solidFill>
                  <a:schemeClr val="bg1"/>
                </a:solidFill>
                <a:latin typeface="+mj-lt"/>
              </a:rPr>
              <a:t>Desktop Application</a:t>
            </a:r>
            <a:endParaRPr lang="en-AU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Text Placeholder 33"/>
          <p:cNvSpPr txBox="1">
            <a:spLocks/>
          </p:cNvSpPr>
          <p:nvPr/>
        </p:nvSpPr>
        <p:spPr>
          <a:xfrm>
            <a:off x="1523362" y="307743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16%</a:t>
            </a:r>
            <a:endParaRPr lang="en-AU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76" name="Text Placeholder 33"/>
          <p:cNvSpPr txBox="1">
            <a:spLocks/>
          </p:cNvSpPr>
          <p:nvPr/>
        </p:nvSpPr>
        <p:spPr>
          <a:xfrm>
            <a:off x="1523362" y="387232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13%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7" name="Text Placeholder 33"/>
          <p:cNvSpPr txBox="1">
            <a:spLocks/>
          </p:cNvSpPr>
          <p:nvPr/>
        </p:nvSpPr>
        <p:spPr>
          <a:xfrm>
            <a:off x="1523362" y="4689086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10%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8" name="Text Placeholder 32"/>
          <p:cNvSpPr txBox="1">
            <a:spLocks/>
          </p:cNvSpPr>
          <p:nvPr/>
        </p:nvSpPr>
        <p:spPr>
          <a:xfrm>
            <a:off x="3219297" y="3062058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Support for struggling students </a:t>
            </a:r>
          </a:p>
        </p:txBody>
      </p:sp>
      <p:sp>
        <p:nvSpPr>
          <p:cNvPr id="79" name="Text Placeholder 32"/>
          <p:cNvSpPr txBox="1">
            <a:spLocks/>
          </p:cNvSpPr>
          <p:nvPr/>
        </p:nvSpPr>
        <p:spPr>
          <a:xfrm>
            <a:off x="3219297" y="3743711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Parent Engagement </a:t>
            </a:r>
          </a:p>
        </p:txBody>
      </p:sp>
      <p:sp>
        <p:nvSpPr>
          <p:cNvPr id="80" name="Text Placeholder 32"/>
          <p:cNvSpPr txBox="1">
            <a:spLocks/>
          </p:cNvSpPr>
          <p:nvPr/>
        </p:nvSpPr>
        <p:spPr>
          <a:xfrm>
            <a:off x="3219296" y="4397728"/>
            <a:ext cx="4629303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Academic Proficiency </a:t>
            </a:r>
          </a:p>
          <a:p>
            <a:endParaRPr lang="en-US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E37D-DB32-E544-9BCD-6FD21AB633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889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799797" y="347580"/>
            <a:ext cx="6760003" cy="56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I feel like my school should provide (more) support for: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08807" y="2834633"/>
            <a:ext cx="7982185" cy="821224"/>
            <a:chOff x="598367" y="2732213"/>
            <a:chExt cx="10995267" cy="1131216"/>
          </a:xfrm>
          <a:solidFill>
            <a:schemeClr val="accent6"/>
          </a:solidFill>
        </p:grpSpPr>
        <p:sp>
          <p:nvSpPr>
            <p:cNvPr id="89" name="Pentagon 88"/>
            <p:cNvSpPr/>
            <p:nvPr/>
          </p:nvSpPr>
          <p:spPr>
            <a:xfrm>
              <a:off x="3948144" y="2914626"/>
              <a:ext cx="7645490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1579963" y="2312721"/>
              <a:ext cx="1124549" cy="1976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08807" y="3652648"/>
            <a:ext cx="7474888" cy="822885"/>
            <a:chOff x="598367" y="3859010"/>
            <a:chExt cx="10296478" cy="1133504"/>
          </a:xfrm>
        </p:grpSpPr>
        <p:sp>
          <p:nvSpPr>
            <p:cNvPr id="94" name="Pentagon 93"/>
            <p:cNvSpPr/>
            <p:nvPr/>
          </p:nvSpPr>
          <p:spPr>
            <a:xfrm>
              <a:off x="3948144" y="3859010"/>
              <a:ext cx="6946701" cy="940875"/>
            </a:xfrm>
            <a:prstGeom prst="homePlate">
              <a:avLst>
                <a:gd name="adj" fmla="val 291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96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chemeClr val="accent5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6200000" flipV="1">
                <a:off x="1457893" y="3149676"/>
                <a:ext cx="1124549" cy="1976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08806" y="4300383"/>
            <a:ext cx="6528068" cy="950060"/>
            <a:chOff x="598366" y="4795647"/>
            <a:chExt cx="9080343" cy="1308685"/>
          </a:xfrm>
          <a:solidFill>
            <a:schemeClr val="accent3"/>
          </a:solidFill>
        </p:grpSpPr>
        <p:sp>
          <p:nvSpPr>
            <p:cNvPr id="100" name="Pentagon 99"/>
            <p:cNvSpPr/>
            <p:nvPr/>
          </p:nvSpPr>
          <p:spPr>
            <a:xfrm>
              <a:off x="3948144" y="4800793"/>
              <a:ext cx="5730565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598366" y="4795647"/>
              <a:ext cx="3349778" cy="1308685"/>
              <a:chOff x="476296" y="4509898"/>
              <a:chExt cx="3349778" cy="1308685"/>
            </a:xfrm>
            <a:grpFill/>
          </p:grpSpPr>
          <p:sp>
            <p:nvSpPr>
              <p:cNvPr id="102" name="Rectangle 101"/>
              <p:cNvSpPr/>
              <p:nvPr/>
            </p:nvSpPr>
            <p:spPr>
              <a:xfrm rot="16200000" flipV="1">
                <a:off x="1462250" y="4269973"/>
                <a:ext cx="1115835" cy="1976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2"/>
              <p:cNvSpPr/>
              <p:nvPr/>
            </p:nvSpPr>
            <p:spPr>
              <a:xfrm rot="16200000" flipV="1">
                <a:off x="2761733" y="4754242"/>
                <a:ext cx="1308685" cy="81999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8" name="Text Placeholder 33"/>
          <p:cNvSpPr txBox="1">
            <a:spLocks/>
          </p:cNvSpPr>
          <p:nvPr/>
        </p:nvSpPr>
        <p:spPr>
          <a:xfrm>
            <a:off x="1523362" y="2305473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50" b="1" dirty="0">
                <a:solidFill>
                  <a:schemeClr val="bg1"/>
                </a:solidFill>
                <a:latin typeface="+mj-lt"/>
              </a:rPr>
              <a:t>Desktop Application</a:t>
            </a:r>
            <a:endParaRPr lang="en-AU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9" name="Text Placeholder 33"/>
          <p:cNvSpPr txBox="1">
            <a:spLocks/>
          </p:cNvSpPr>
          <p:nvPr/>
        </p:nvSpPr>
        <p:spPr>
          <a:xfrm>
            <a:off x="1523362" y="311553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23%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10" name="Text Placeholder 33"/>
          <p:cNvSpPr txBox="1">
            <a:spLocks/>
          </p:cNvSpPr>
          <p:nvPr/>
        </p:nvSpPr>
        <p:spPr>
          <a:xfrm>
            <a:off x="1523362" y="391042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111" name="Text Placeholder 33"/>
          <p:cNvSpPr txBox="1">
            <a:spLocks/>
          </p:cNvSpPr>
          <p:nvPr/>
        </p:nvSpPr>
        <p:spPr>
          <a:xfrm>
            <a:off x="1523362" y="4727186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12" name="Text Placeholder 32"/>
          <p:cNvSpPr txBox="1">
            <a:spLocks/>
          </p:cNvSpPr>
          <p:nvPr/>
        </p:nvSpPr>
        <p:spPr>
          <a:xfrm>
            <a:off x="3219297" y="3100158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English Learners</a:t>
            </a:r>
          </a:p>
        </p:txBody>
      </p:sp>
      <p:sp>
        <p:nvSpPr>
          <p:cNvPr id="113" name="Text Placeholder 32"/>
          <p:cNvSpPr txBox="1">
            <a:spLocks/>
          </p:cNvSpPr>
          <p:nvPr/>
        </p:nvSpPr>
        <p:spPr>
          <a:xfrm>
            <a:off x="3219297" y="3781811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Teachers</a:t>
            </a:r>
          </a:p>
        </p:txBody>
      </p:sp>
      <p:sp>
        <p:nvSpPr>
          <p:cNvPr id="114" name="Text Placeholder 32"/>
          <p:cNvSpPr txBox="1">
            <a:spLocks/>
          </p:cNvSpPr>
          <p:nvPr/>
        </p:nvSpPr>
        <p:spPr>
          <a:xfrm>
            <a:off x="3219296" y="4435828"/>
            <a:ext cx="4629303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Youth in Special Education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E37D-DB32-E544-9BCD-6FD21AB633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28" name="Picture 27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761855" y="495578"/>
            <a:ext cx="7169668" cy="78712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+mj-lt"/>
              </a:rPr>
              <a:t>Themes from Small Group Discussions </a:t>
            </a:r>
          </a:p>
        </p:txBody>
      </p:sp>
      <p:sp>
        <p:nvSpPr>
          <p:cNvPr id="35" name="Text Placeholder 33"/>
          <p:cNvSpPr txBox="1">
            <a:spLocks/>
          </p:cNvSpPr>
          <p:nvPr/>
        </p:nvSpPr>
        <p:spPr>
          <a:xfrm>
            <a:off x="1935990" y="3107431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50" dirty="0">
                <a:solidFill>
                  <a:schemeClr val="tx2"/>
                </a:solidFill>
                <a:latin typeface="+mj-lt"/>
              </a:rPr>
              <a:t>Engage Parents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347870" y="2590037"/>
            <a:ext cx="413994" cy="413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657226" y="4266029"/>
            <a:ext cx="15659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500" dirty="0">
                <a:solidFill>
                  <a:schemeClr val="tx2"/>
                </a:solidFill>
                <a:latin typeface="+mj-lt"/>
              </a:rPr>
              <a:t>Ensure students receive Academic </a:t>
            </a:r>
            <a:r>
              <a:rPr lang="en-AU" sz="1500" dirty="0" smtClean="0">
                <a:solidFill>
                  <a:schemeClr val="tx2"/>
                </a:solidFill>
                <a:latin typeface="+mj-lt"/>
              </a:rPr>
              <a:t>Counselling</a:t>
            </a:r>
            <a:endParaRPr lang="en-AU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397306" y="3755563"/>
            <a:ext cx="413994" cy="4139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44" name="Text Placeholder 33"/>
          <p:cNvSpPr txBox="1">
            <a:spLocks/>
          </p:cNvSpPr>
          <p:nvPr/>
        </p:nvSpPr>
        <p:spPr>
          <a:xfrm>
            <a:off x="1935990" y="5318716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500" dirty="0">
                <a:solidFill>
                  <a:schemeClr val="tx2"/>
                </a:solidFill>
                <a:latin typeface="+mj-lt"/>
              </a:rPr>
              <a:t>Provide Intervention &amp; Tutoring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2347870" y="4808250"/>
            <a:ext cx="413994" cy="413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FontAwesome" pitchFamily="2" charset="0"/>
            </a:endParaRPr>
          </a:p>
        </p:txBody>
      </p:sp>
      <p:cxnSp>
        <p:nvCxnSpPr>
          <p:cNvPr id="48" name="Elbow Connector 47"/>
          <p:cNvCxnSpPr/>
          <p:nvPr/>
        </p:nvCxnSpPr>
        <p:spPr>
          <a:xfrm rot="10800000" flipV="1">
            <a:off x="2870827" y="3967344"/>
            <a:ext cx="1344416" cy="1047078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1920599" y="3967344"/>
            <a:ext cx="2430000" cy="359975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3"/>
          <p:cNvSpPr txBox="1">
            <a:spLocks/>
          </p:cNvSpPr>
          <p:nvPr/>
        </p:nvSpPr>
        <p:spPr>
          <a:xfrm flipH="1">
            <a:off x="6025109" y="3035572"/>
            <a:ext cx="1505426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425" dirty="0">
                <a:solidFill>
                  <a:schemeClr val="tx2"/>
                </a:solidFill>
                <a:latin typeface="+mj-lt"/>
              </a:rPr>
              <a:t>Offer </a:t>
            </a:r>
            <a:r>
              <a:rPr lang="en-AU" sz="1425" dirty="0" err="1">
                <a:solidFill>
                  <a:schemeClr val="tx2"/>
                </a:solidFill>
                <a:latin typeface="+mj-lt"/>
              </a:rPr>
              <a:t>Extracurriculars</a:t>
            </a:r>
            <a:r>
              <a:rPr lang="en-AU" sz="1425" dirty="0">
                <a:solidFill>
                  <a:schemeClr val="tx2"/>
                </a:solidFill>
                <a:latin typeface="+mj-lt"/>
              </a:rPr>
              <a:t>, Electives, &amp; Enrichment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6450958" y="2590037"/>
            <a:ext cx="413994" cy="413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6" name="Text Placeholder 33"/>
          <p:cNvSpPr txBox="1">
            <a:spLocks/>
          </p:cNvSpPr>
          <p:nvPr/>
        </p:nvSpPr>
        <p:spPr>
          <a:xfrm flipH="1">
            <a:off x="7132624" y="4149418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500" dirty="0">
                <a:solidFill>
                  <a:schemeClr val="tx2"/>
                </a:solidFill>
                <a:latin typeface="+mj-lt"/>
              </a:rPr>
              <a:t>Reduce Class Size</a:t>
            </a: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544504" y="3638951"/>
            <a:ext cx="413994" cy="4139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59" name="Text Placeholder 33"/>
          <p:cNvSpPr txBox="1">
            <a:spLocks/>
          </p:cNvSpPr>
          <p:nvPr/>
        </p:nvSpPr>
        <p:spPr>
          <a:xfrm flipH="1">
            <a:off x="6060676" y="5400939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500" dirty="0">
                <a:solidFill>
                  <a:schemeClr val="tx2"/>
                </a:solidFill>
                <a:latin typeface="+mj-lt"/>
              </a:rPr>
              <a:t>Support Teachers with Training &amp; TA’s</a:t>
            </a: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6472556" y="4890472"/>
            <a:ext cx="413994" cy="413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rgbClr val="FFFFFF"/>
              </a:solidFill>
              <a:latin typeface="FontAwesome" pitchFamily="2" charset="0"/>
            </a:endParaRPr>
          </a:p>
        </p:txBody>
      </p:sp>
      <p:cxnSp>
        <p:nvCxnSpPr>
          <p:cNvPr id="61" name="Elbow Connector 60"/>
          <p:cNvCxnSpPr/>
          <p:nvPr/>
        </p:nvCxnSpPr>
        <p:spPr>
          <a:xfrm rot="10800000">
            <a:off x="2858395" y="2813385"/>
            <a:ext cx="1242548" cy="825566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>
            <a:off x="4955561" y="3632085"/>
            <a:ext cx="2453078" cy="245458"/>
          </a:xfrm>
          <a:prstGeom prst="bentConnector3">
            <a:avLst>
              <a:gd name="adj1" fmla="val 43646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5205217" y="3997283"/>
            <a:ext cx="1209059" cy="1125544"/>
          </a:xfrm>
          <a:prstGeom prst="bentConnector3">
            <a:avLst>
              <a:gd name="adj1" fmla="val 58594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 flipH="1">
            <a:off x="4960897" y="2797034"/>
            <a:ext cx="1387477" cy="1570074"/>
          </a:xfrm>
          <a:prstGeom prst="bentConnector3">
            <a:avLst>
              <a:gd name="adj1" fmla="val 49001"/>
            </a:avLst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3914060" y="3335226"/>
            <a:ext cx="1392080" cy="13882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We heard</a:t>
            </a:r>
            <a:r>
              <a:rPr lang="mr-IN" dirty="0">
                <a:solidFill>
                  <a:schemeClr val="bg1"/>
                </a:solidFill>
                <a:latin typeface="+mj-lt"/>
              </a:rPr>
              <a:t>…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 Placeholder 32"/>
          <p:cNvSpPr txBox="1">
            <a:spLocks/>
          </p:cNvSpPr>
          <p:nvPr/>
        </p:nvSpPr>
        <p:spPr>
          <a:xfrm>
            <a:off x="3786795" y="5479145"/>
            <a:ext cx="1672915" cy="842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900" b="1" i="1" dirty="0">
                <a:solidFill>
                  <a:srgbClr val="595959"/>
                </a:solidFill>
              </a:rPr>
              <a:t>“Invest in educational programs such as Project Steps, Gear Up, Student Ambassadors as well as hire more counselors to teach students about their graduation requirements.”</a:t>
            </a:r>
          </a:p>
          <a:p>
            <a:pPr marL="0" indent="0">
              <a:buNone/>
            </a:pPr>
            <a:r>
              <a:rPr lang="en-US" sz="900" b="1" dirty="0">
                <a:solidFill>
                  <a:srgbClr val="595959"/>
                </a:solidFill>
              </a:rPr>
              <a:t>	</a:t>
            </a: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7132624" y="2113906"/>
            <a:ext cx="1865132" cy="70841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900" b="1" i="1" dirty="0">
                <a:solidFill>
                  <a:srgbClr val="595959"/>
                </a:solidFill>
              </a:rPr>
              <a:t>“Not waiting till senior year – start in middle school. Middle school is very important – don’t lose them. Ensure they graduate.”</a:t>
            </a:r>
            <a:endParaRPr lang="en-US" sz="900" b="1" i="1" dirty="0">
              <a:solidFill>
                <a:srgbClr val="595959"/>
              </a:solidFill>
              <a:latin typeface="Lato Light" panose="020F0302020204030203" pitchFamily="34" charset="0"/>
            </a:endParaRPr>
          </a:p>
        </p:txBody>
      </p:sp>
      <p:sp>
        <p:nvSpPr>
          <p:cNvPr id="38" name="Text Placeholder 32"/>
          <p:cNvSpPr txBox="1">
            <a:spLocks/>
          </p:cNvSpPr>
          <p:nvPr/>
        </p:nvSpPr>
        <p:spPr>
          <a:xfrm>
            <a:off x="160137" y="2428693"/>
            <a:ext cx="1983204" cy="6068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900" b="1" i="1" dirty="0">
                <a:latin typeface="Neris Thin" charset="0"/>
                <a:ea typeface="Neris Thin" charset="0"/>
                <a:cs typeface="Neris Thin" charset="0"/>
              </a:rPr>
              <a:t>“Visualize college within school complex.”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  <p:bldP spid="40" grpId="0" animBg="1"/>
      <p:bldP spid="44" grpId="0" animBg="1"/>
      <p:bldP spid="46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644900"/>
            <a:ext cx="8193087" cy="1362075"/>
          </a:xfrm>
        </p:spPr>
        <p:txBody>
          <a:bodyPr/>
          <a:lstStyle/>
          <a:p>
            <a:r>
              <a:rPr lang="en-US" u="sng" dirty="0" smtClean="0"/>
              <a:t>Update on the District’s Budget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9614"/>
            <a:ext cx="3251200" cy="20728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E37D-DB32-E544-9BCD-6FD21AB633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21217</TotalTime>
  <Words>1271</Words>
  <Application>Microsoft Macintosh PowerPoint</Application>
  <PresentationFormat>On-screen Show (4:3)</PresentationFormat>
  <Paragraphs>282</Paragraphs>
  <Slides>23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on the District’s Budget</vt:lpstr>
      <vt:lpstr>PowerPoint Presentation</vt:lpstr>
      <vt:lpstr>Review of Ending Balances</vt:lpstr>
      <vt:lpstr>Budget in Balance </vt:lpstr>
      <vt:lpstr>Budget is Out of Balance </vt:lpstr>
      <vt:lpstr>Personal Budget Example</vt:lpstr>
      <vt:lpstr>Reimagining Programs</vt:lpstr>
      <vt:lpstr>Reframing how LAUSD’s Budget Speaks to Student Needs</vt:lpstr>
      <vt:lpstr>LAUSD: Equity as a driver for Programs</vt:lpstr>
      <vt:lpstr>LAUSD: Equity as a driver for Programs</vt:lpstr>
      <vt:lpstr>LAUSD: Equity as a driver for Programs</vt:lpstr>
      <vt:lpstr>Student Needs Index: TSP Resources</vt:lpstr>
      <vt:lpstr>Revisiting our LCAP Commitments</vt:lpstr>
      <vt:lpstr>PowerPoint Presentation</vt:lpstr>
      <vt:lpstr>Thank you!   For more information,  visit lcff.lausd.net</vt:lpstr>
    </vt:vector>
  </TitlesOfParts>
  <Company>Los Angeles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LAUSD user</dc:creator>
  <cp:lastModifiedBy>LAUSD user</cp:lastModifiedBy>
  <cp:revision>46</cp:revision>
  <dcterms:created xsi:type="dcterms:W3CDTF">2017-01-17T18:37:06Z</dcterms:created>
  <dcterms:modified xsi:type="dcterms:W3CDTF">2017-04-25T21:41:15Z</dcterms:modified>
</cp:coreProperties>
</file>