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40"/>
  </p:notesMasterIdLst>
  <p:handoutMasterIdLst>
    <p:handoutMasterId r:id="rId41"/>
  </p:handoutMasterIdLst>
  <p:sldIdLst>
    <p:sldId id="257" r:id="rId3"/>
    <p:sldId id="455" r:id="rId4"/>
    <p:sldId id="456" r:id="rId5"/>
    <p:sldId id="445" r:id="rId6"/>
    <p:sldId id="454" r:id="rId7"/>
    <p:sldId id="451" r:id="rId8"/>
    <p:sldId id="452" r:id="rId9"/>
    <p:sldId id="480" r:id="rId10"/>
    <p:sldId id="481" r:id="rId11"/>
    <p:sldId id="482" r:id="rId12"/>
    <p:sldId id="483" r:id="rId13"/>
    <p:sldId id="484" r:id="rId14"/>
    <p:sldId id="468" r:id="rId15"/>
    <p:sldId id="469" r:id="rId16"/>
    <p:sldId id="470" r:id="rId17"/>
    <p:sldId id="471" r:id="rId18"/>
    <p:sldId id="474" r:id="rId19"/>
    <p:sldId id="476" r:id="rId20"/>
    <p:sldId id="478" r:id="rId21"/>
    <p:sldId id="447" r:id="rId22"/>
    <p:sldId id="448" r:id="rId23"/>
    <p:sldId id="446" r:id="rId24"/>
    <p:sldId id="449" r:id="rId25"/>
    <p:sldId id="453" r:id="rId26"/>
    <p:sldId id="457" r:id="rId27"/>
    <p:sldId id="458" r:id="rId28"/>
    <p:sldId id="459" r:id="rId29"/>
    <p:sldId id="460" r:id="rId30"/>
    <p:sldId id="461" r:id="rId31"/>
    <p:sldId id="462" r:id="rId32"/>
    <p:sldId id="463" r:id="rId33"/>
    <p:sldId id="464" r:id="rId34"/>
    <p:sldId id="465" r:id="rId35"/>
    <p:sldId id="466" r:id="rId36"/>
    <p:sldId id="438" r:id="rId37"/>
    <p:sldId id="467" r:id="rId38"/>
    <p:sldId id="439" r:id="rId39"/>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8BE"/>
    <a:srgbClr val="88A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1358" autoAdjust="0"/>
  </p:normalViewPr>
  <p:slideViewPr>
    <p:cSldViewPr snapToGrid="0" snapToObjects="1" showGuides="1">
      <p:cViewPr varScale="1">
        <p:scale>
          <a:sx n="106" d="100"/>
          <a:sy n="106" d="100"/>
        </p:scale>
        <p:origin x="17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81046" cy="470221"/>
          </a:xfrm>
          <a:prstGeom prst="rect">
            <a:avLst/>
          </a:prstGeom>
        </p:spPr>
        <p:txBody>
          <a:bodyPr vert="horz" lIns="94310" tIns="47158" rIns="94310" bIns="47158" rtlCol="0"/>
          <a:lstStyle>
            <a:lvl1pPr algn="l">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4029313" y="2"/>
            <a:ext cx="3081046" cy="470221"/>
          </a:xfrm>
          <a:prstGeom prst="rect">
            <a:avLst/>
          </a:prstGeom>
        </p:spPr>
        <p:txBody>
          <a:bodyPr vert="horz" wrap="square" lIns="94310" tIns="47158" rIns="94310" bIns="47158" numCol="1" anchor="t" anchorCtr="0" compatLnSpc="1">
            <a:prstTxWarp prst="textNoShape">
              <a:avLst/>
            </a:prstTxWarp>
          </a:bodyPr>
          <a:lstStyle>
            <a:lvl1pPr algn="r">
              <a:defRPr sz="1200"/>
            </a:lvl1pPr>
          </a:lstStyle>
          <a:p>
            <a:pPr>
              <a:defRPr/>
            </a:pPr>
            <a:fld id="{71A85143-4914-425C-9DF5-DF25ABB2BA71}" type="datetimeFigureOut">
              <a:rPr lang="en-US" altLang="en-US"/>
              <a:pPr>
                <a:defRPr/>
              </a:pPr>
              <a:t>5/1/2017</a:t>
            </a:fld>
            <a:endParaRPr lang="en-US" altLang="en-US" dirty="0"/>
          </a:p>
        </p:txBody>
      </p:sp>
      <p:sp>
        <p:nvSpPr>
          <p:cNvPr id="4" name="Footer Placeholder 3"/>
          <p:cNvSpPr>
            <a:spLocks noGrp="1"/>
          </p:cNvSpPr>
          <p:nvPr>
            <p:ph type="ftr" sz="quarter" idx="2"/>
          </p:nvPr>
        </p:nvSpPr>
        <p:spPr>
          <a:xfrm>
            <a:off x="5" y="8926176"/>
            <a:ext cx="3081046" cy="470221"/>
          </a:xfrm>
          <a:prstGeom prst="rect">
            <a:avLst/>
          </a:prstGeom>
        </p:spPr>
        <p:txBody>
          <a:bodyPr vert="horz" lIns="94310" tIns="47158" rIns="94310" bIns="47158" rtlCol="0" anchor="b"/>
          <a:lstStyle>
            <a:lvl1pPr algn="l">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4029313" y="8926176"/>
            <a:ext cx="3081046" cy="470221"/>
          </a:xfrm>
          <a:prstGeom prst="rect">
            <a:avLst/>
          </a:prstGeom>
        </p:spPr>
        <p:txBody>
          <a:bodyPr vert="horz" wrap="square" lIns="94310" tIns="47158" rIns="94310" bIns="47158" numCol="1" anchor="b" anchorCtr="0" compatLnSpc="1">
            <a:prstTxWarp prst="textNoShape">
              <a:avLst/>
            </a:prstTxWarp>
          </a:bodyPr>
          <a:lstStyle>
            <a:lvl1pPr algn="r">
              <a:defRPr sz="1200"/>
            </a:lvl1pPr>
          </a:lstStyle>
          <a:p>
            <a:pPr>
              <a:defRPr/>
            </a:pPr>
            <a:fld id="{CE765ED2-5832-4141-A1EA-9D9E01364493}" type="slidenum">
              <a:rPr lang="en-US" altLang="en-US"/>
              <a:pPr>
                <a:defRPr/>
              </a:pPr>
              <a:t>‹#›</a:t>
            </a:fld>
            <a:endParaRPr lang="en-US" altLang="en-US" dirty="0"/>
          </a:p>
        </p:txBody>
      </p:sp>
    </p:spTree>
    <p:extLst>
      <p:ext uri="{BB962C8B-B14F-4D97-AF65-F5344CB8AC3E}">
        <p14:creationId xmlns:p14="http://schemas.microsoft.com/office/powerpoint/2010/main" val="2711370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81046" cy="470221"/>
          </a:xfrm>
          <a:prstGeom prst="rect">
            <a:avLst/>
          </a:prstGeom>
        </p:spPr>
        <p:txBody>
          <a:bodyPr vert="horz" lIns="94310" tIns="47158" rIns="94310" bIns="4715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29313" y="2"/>
            <a:ext cx="3081046" cy="470221"/>
          </a:xfrm>
          <a:prstGeom prst="rect">
            <a:avLst/>
          </a:prstGeom>
        </p:spPr>
        <p:txBody>
          <a:bodyPr vert="horz" wrap="square" lIns="94310" tIns="47158" rIns="94310" bIns="47158" numCol="1" anchor="t" anchorCtr="0" compatLnSpc="1">
            <a:prstTxWarp prst="textNoShape">
              <a:avLst/>
            </a:prstTxWarp>
          </a:bodyPr>
          <a:lstStyle>
            <a:lvl1pPr algn="r">
              <a:defRPr sz="1200"/>
            </a:lvl1pPr>
          </a:lstStyle>
          <a:p>
            <a:pPr>
              <a:defRPr/>
            </a:pPr>
            <a:fld id="{E35D688E-DB11-4E4C-995D-F893EE334E4C}" type="datetimeFigureOut">
              <a:rPr lang="en-US" altLang="en-US"/>
              <a:pPr>
                <a:defRPr/>
              </a:pPr>
              <a:t>5/1/2017</a:t>
            </a:fld>
            <a:endParaRPr lang="en-US" alt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10" tIns="47158" rIns="94310" bIns="47158" rtlCol="0" anchor="ctr"/>
          <a:lstStyle/>
          <a:p>
            <a:pPr lvl="0"/>
            <a:endParaRPr lang="en-US" noProof="0" dirty="0" smtClean="0"/>
          </a:p>
        </p:txBody>
      </p:sp>
      <p:sp>
        <p:nvSpPr>
          <p:cNvPr id="5" name="Notes Placeholder 4"/>
          <p:cNvSpPr>
            <a:spLocks noGrp="1"/>
          </p:cNvSpPr>
          <p:nvPr>
            <p:ph type="body" sz="quarter" idx="3"/>
          </p:nvPr>
        </p:nvSpPr>
        <p:spPr>
          <a:xfrm>
            <a:off x="712020" y="4464694"/>
            <a:ext cx="5689600" cy="4228780"/>
          </a:xfrm>
          <a:prstGeom prst="rect">
            <a:avLst/>
          </a:prstGeom>
        </p:spPr>
        <p:txBody>
          <a:bodyPr vert="horz" lIns="94310" tIns="47158" rIns="94310" bIns="471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8926176"/>
            <a:ext cx="3081046" cy="470221"/>
          </a:xfrm>
          <a:prstGeom prst="rect">
            <a:avLst/>
          </a:prstGeom>
        </p:spPr>
        <p:txBody>
          <a:bodyPr vert="horz" lIns="94310" tIns="47158" rIns="94310" bIns="4715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29313" y="8926176"/>
            <a:ext cx="3081046" cy="470221"/>
          </a:xfrm>
          <a:prstGeom prst="rect">
            <a:avLst/>
          </a:prstGeom>
        </p:spPr>
        <p:txBody>
          <a:bodyPr vert="horz" wrap="square" lIns="94310" tIns="47158" rIns="94310" bIns="47158" numCol="1" anchor="b" anchorCtr="0" compatLnSpc="1">
            <a:prstTxWarp prst="textNoShape">
              <a:avLst/>
            </a:prstTxWarp>
          </a:bodyPr>
          <a:lstStyle>
            <a:lvl1pPr algn="r">
              <a:defRPr sz="1200"/>
            </a:lvl1pPr>
          </a:lstStyle>
          <a:p>
            <a:pPr>
              <a:defRPr/>
            </a:pPr>
            <a:fld id="{7731A41B-49B9-450E-A1BD-B8C233A8866F}" type="slidenum">
              <a:rPr lang="en-US" altLang="en-US"/>
              <a:pPr>
                <a:defRPr/>
              </a:pPr>
              <a:t>‹#›</a:t>
            </a:fld>
            <a:endParaRPr lang="en-US" altLang="en-US" dirty="0"/>
          </a:p>
        </p:txBody>
      </p:sp>
    </p:spTree>
    <p:extLst>
      <p:ext uri="{BB962C8B-B14F-4D97-AF65-F5344CB8AC3E}">
        <p14:creationId xmlns:p14="http://schemas.microsoft.com/office/powerpoint/2010/main" val="203903431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770" indent="-285048" eaLnBrk="0" hangingPunct="0">
              <a:spcBef>
                <a:spcPct val="30000"/>
              </a:spcBef>
              <a:defRPr sz="1200">
                <a:solidFill>
                  <a:schemeClr val="tx1"/>
                </a:solidFill>
                <a:latin typeface="Calibri" pitchFamily="34" charset="0"/>
                <a:ea typeface="MS PGothic" pitchFamily="34" charset="-128"/>
              </a:defRPr>
            </a:lvl2pPr>
            <a:lvl3pPr marL="1141806" indent="-228365" eaLnBrk="0" hangingPunct="0">
              <a:spcBef>
                <a:spcPct val="30000"/>
              </a:spcBef>
              <a:defRPr sz="1200">
                <a:solidFill>
                  <a:schemeClr val="tx1"/>
                </a:solidFill>
                <a:latin typeface="Calibri" pitchFamily="34" charset="0"/>
                <a:ea typeface="MS PGothic" pitchFamily="34" charset="-128"/>
              </a:defRPr>
            </a:lvl3pPr>
            <a:lvl4pPr marL="1598532" indent="-228365" eaLnBrk="0" hangingPunct="0">
              <a:spcBef>
                <a:spcPct val="30000"/>
              </a:spcBef>
              <a:defRPr sz="1200">
                <a:solidFill>
                  <a:schemeClr val="tx1"/>
                </a:solidFill>
                <a:latin typeface="Calibri" pitchFamily="34" charset="0"/>
                <a:ea typeface="MS PGothic" pitchFamily="34" charset="-128"/>
              </a:defRPr>
            </a:lvl4pPr>
            <a:lvl5pPr marL="2055255" indent="-228365" eaLnBrk="0" hangingPunct="0">
              <a:spcBef>
                <a:spcPct val="30000"/>
              </a:spcBef>
              <a:defRPr sz="1200">
                <a:solidFill>
                  <a:schemeClr val="tx1"/>
                </a:solidFill>
                <a:latin typeface="Calibri" pitchFamily="34" charset="0"/>
                <a:ea typeface="MS PGothic" pitchFamily="34" charset="-128"/>
              </a:defRPr>
            </a:lvl5pPr>
            <a:lvl6pPr marL="2521694"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8134"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4574"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1015"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FDB3B05-3FDA-447F-BDA7-82E6A34A6A31}" type="slidenum">
              <a:rPr lang="en-US" altLang="en-US" smtClean="0"/>
              <a:pPr eaLnBrk="1" hangingPunct="1">
                <a:spcBef>
                  <a:spcPct val="0"/>
                </a:spcBef>
              </a:pPr>
              <a:t>1</a:t>
            </a:fld>
            <a:endParaRPr lang="en-US" altLang="en-US" dirty="0" smtClean="0"/>
          </a:p>
        </p:txBody>
      </p:sp>
    </p:spTree>
    <p:extLst>
      <p:ext uri="{BB962C8B-B14F-4D97-AF65-F5344CB8AC3E}">
        <p14:creationId xmlns:p14="http://schemas.microsoft.com/office/powerpoint/2010/main" val="186174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authentic interaction work, students use knowledge and language (grammar, vocabulary, and organized ideas to clarify, fortify, and negotiate complex thoughts. Our current and future students can benefit from this major shift in pedagogy, which is a shift from training them to choose answers to training them to pose questions, explore different points of view, and build meanings with others.</a:t>
            </a:r>
            <a:endParaRPr lang="en-US" dirty="0"/>
          </a:p>
        </p:txBody>
      </p:sp>
      <p:sp>
        <p:nvSpPr>
          <p:cNvPr id="4" name="Slide Number Placeholder 3"/>
          <p:cNvSpPr>
            <a:spLocks noGrp="1"/>
          </p:cNvSpPr>
          <p:nvPr>
            <p:ph type="sldNum" sz="quarter" idx="10"/>
          </p:nvPr>
        </p:nvSpPr>
        <p:spPr/>
        <p:txBody>
          <a:bodyPr/>
          <a:lstStyle/>
          <a:p>
            <a:fld id="{82D58A97-FAA2-8640-8D68-0BBB25B04974}" type="slidenum">
              <a:rPr lang="en-US" smtClean="0"/>
              <a:t>12</a:t>
            </a:fld>
            <a:endParaRPr lang="en-US"/>
          </a:p>
        </p:txBody>
      </p:sp>
    </p:spTree>
    <p:extLst>
      <p:ext uri="{BB962C8B-B14F-4D97-AF65-F5344CB8AC3E}">
        <p14:creationId xmlns:p14="http://schemas.microsoft.com/office/powerpoint/2010/main" val="83285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(minutes and notes included on previous slide)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CALL THIS OUT TO REFER TO HANDOUTS ADD PRESENTER KEY NOTES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We are going to revisit the white paper and the ELD chapter 6 after break, so you might want to review them.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27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143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509588" y="460375"/>
            <a:ext cx="3552825" cy="2665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indent="0">
              <a:buNone/>
            </a:pPr>
            <a:r>
              <a:rPr lang="en-US" sz="1200" b="1" dirty="0" smtClean="0">
                <a:solidFill>
                  <a:srgbClr val="2137F2"/>
                </a:solidFill>
                <a:latin typeface="+mn-lt"/>
              </a:rPr>
              <a:t>Guided reading </a:t>
            </a:r>
            <a:r>
              <a:rPr lang="en-US" sz="1200" dirty="0" smtClean="0">
                <a:latin typeface="+mn-lt"/>
              </a:rPr>
              <a:t>offers small-group support and explicit teaching to help students take on more challenging texts. </a:t>
            </a:r>
            <a:endParaRPr lang="en-US" sz="800" i="1" dirty="0" smtClean="0">
              <a:latin typeface="+mn-lt"/>
            </a:endParaRPr>
          </a:p>
          <a:p>
            <a:pPr marL="0" indent="0">
              <a:buNone/>
            </a:pPr>
            <a:endParaRPr lang="en-US" sz="800" i="1" dirty="0" smtClean="0">
              <a:latin typeface="+mn-lt"/>
            </a:endParaRPr>
          </a:p>
          <a:p>
            <a:pPr marL="0" indent="0" algn="r">
              <a:buNone/>
            </a:pPr>
            <a:r>
              <a:rPr lang="en-US" sz="800" i="1" dirty="0" smtClean="0">
                <a:latin typeface="+mn-lt"/>
              </a:rPr>
              <a:t>The Continuum of Literacy Learning, Introduction,  p.5  </a:t>
            </a:r>
            <a:r>
              <a:rPr lang="en-US" sz="800" i="1" dirty="0" err="1" smtClean="0">
                <a:latin typeface="+mn-lt"/>
              </a:rPr>
              <a:t>Fountas</a:t>
            </a:r>
            <a:r>
              <a:rPr lang="en-US" sz="800" i="1" dirty="0" smtClean="0">
                <a:latin typeface="+mn-lt"/>
              </a:rPr>
              <a:t> and </a:t>
            </a:r>
            <a:r>
              <a:rPr lang="en-US" sz="800" i="1" dirty="0" err="1" smtClean="0">
                <a:latin typeface="+mn-lt"/>
              </a:rPr>
              <a:t>Pinnell</a:t>
            </a:r>
            <a:r>
              <a:rPr lang="en-US" sz="800" dirty="0" smtClean="0">
                <a:latin typeface="+mn-lt"/>
              </a:rPr>
              <a:t>  </a:t>
            </a:r>
          </a:p>
          <a:p>
            <a:pPr marL="0" indent="0">
              <a:buNone/>
            </a:pPr>
            <a:endParaRPr lang="en-US" sz="1200" dirty="0" smtClean="0">
              <a:latin typeface="+mn-lt"/>
            </a:endParaRPr>
          </a:p>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Training </a:t>
            </a:r>
            <a:r>
              <a:rPr lang="en-US" sz="1200" b="1" i="0" u="none" strike="noStrike" cap="none" dirty="0">
                <a:solidFill>
                  <a:schemeClr val="dk1"/>
                </a:solidFill>
                <a:latin typeface="Calibri"/>
                <a:ea typeface="Calibri"/>
                <a:cs typeface="Calibri"/>
                <a:sym typeface="Calibri"/>
              </a:rPr>
              <a:t>Introduction/Objectives: Benchmark Education Company Introduction</a:t>
            </a:r>
          </a:p>
          <a:p>
            <a:pPr marL="0" marR="0" lvl="0" indent="0" algn="l" rtl="0">
              <a:spcBef>
                <a:spcPts val="0"/>
              </a:spcBef>
              <a:spcAft>
                <a:spcPts val="0"/>
              </a:spcAft>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If participants are not familiar with Benchmark Education Company, use this opportunity to provide a brief overview:</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Benchmark Education Company’s mission is to provide classroom-tested solutions that help differentiate instruction and enable EVERY student to achieve success and to develop exceptional teacher tools proven to accelerate student achievement.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Benchmark Education </a:t>
            </a:r>
            <a:r>
              <a:rPr lang="en-US" sz="1200" b="0" i="0" u="none" strike="noStrike" cap="none" dirty="0" err="1">
                <a:solidFill>
                  <a:schemeClr val="dk1"/>
                </a:solidFill>
                <a:latin typeface="Calibri"/>
                <a:ea typeface="Calibri"/>
                <a:cs typeface="Calibri"/>
                <a:sym typeface="Calibri"/>
              </a:rPr>
              <a:t>BookRoom</a:t>
            </a:r>
            <a:r>
              <a:rPr lang="en-US" sz="1200" b="0" i="0" u="none" strike="noStrike" cap="none" dirty="0">
                <a:solidFill>
                  <a:schemeClr val="dk1"/>
                </a:solidFill>
                <a:latin typeface="Calibri"/>
                <a:ea typeface="Calibri"/>
                <a:cs typeface="Calibri"/>
                <a:sym typeface="Calibri"/>
              </a:rPr>
              <a:t> Collection supports English Language Arts/English Language Development. Our </a:t>
            </a:r>
            <a:r>
              <a:rPr lang="en-US" sz="1200" b="0" i="0" u="none" strike="noStrike" cap="none" dirty="0" err="1">
                <a:solidFill>
                  <a:schemeClr val="dk1"/>
                </a:solidFill>
                <a:latin typeface="Calibri"/>
                <a:ea typeface="Calibri"/>
                <a:cs typeface="Calibri"/>
                <a:sym typeface="Calibri"/>
              </a:rPr>
              <a:t>BookRoom</a:t>
            </a:r>
            <a:r>
              <a:rPr lang="en-US" sz="1200" b="0" i="0" u="none" strike="noStrike" cap="none" dirty="0">
                <a:solidFill>
                  <a:schemeClr val="dk1"/>
                </a:solidFill>
                <a:latin typeface="Calibri"/>
                <a:ea typeface="Calibri"/>
                <a:cs typeface="Calibri"/>
                <a:sym typeface="Calibri"/>
              </a:rPr>
              <a:t> is designed to address the goals, context, and themes of ELA/Literacy and ELD instruction embodied in the English Language Arts/English Language Development Framework, and to integrate seamlessly the California Common Core State Standards for ELA/Literacy and the California English Language Development Standards.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7" name="Shape 297"/>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BookRoom Collections</a:t>
            </a:r>
          </a:p>
        </p:txBody>
      </p:sp>
      <p:sp>
        <p:nvSpPr>
          <p:cNvPr id="298" name="Shape 298"/>
          <p:cNvSpPr txBox="1">
            <a:spLocks noGrp="1"/>
          </p:cNvSpPr>
          <p:nvPr>
            <p:ph type="ftr" idx="11"/>
          </p:nvPr>
        </p:nvSpPr>
        <p:spPr>
          <a:xfrm>
            <a:off x="0" y="8685213"/>
            <a:ext cx="2971799" cy="458786"/>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©Benchmark Education Company, LLC. All rights reserved. </a:t>
            </a:r>
          </a:p>
        </p:txBody>
      </p:sp>
      <p:sp>
        <p:nvSpPr>
          <p:cNvPr id="299" name="Shape 29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05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1" u="none" strike="noStrike" cap="none" dirty="0">
                <a:solidFill>
                  <a:schemeClr val="dk1"/>
                </a:solidFill>
                <a:latin typeface="Calibri"/>
                <a:ea typeface="Calibri"/>
                <a:cs typeface="Calibri"/>
                <a:sym typeface="Calibri"/>
              </a:rPr>
              <a:t>State that the purpose for understanding this is to really gain insight to where GR sits on the continuum of the Gradual Release of Responsibility and how the power switches from teacher carrying the load to student.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Benchmark Literacy Overview: Gradual Release of Responsibility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know that students learn more effectively when instruction is based on the Gradual Release of Responsibility.</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First the teacher models the skill or behavior he/she is teaching. The teacher assumes the entire role of responsibility. They observe and absorb.</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Next the teacher begins to share the responsibility by asking for student input of ideas and thoughts. They absorb and practice.</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Then the teacher assumes the role of the guide—giving students the majority of the responsibility for the learning. They practice and apply.</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Finally the student assumes all of the responsibility for the learning by applying the new skill to independent practice. They apply and practice.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Trainer Note: </a:t>
            </a: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Asset based model trusting students have the capability…setting them up to be able to work independently.  If you have been incorporating Constructive Conversation skills, EL students, and all will have the tools so that they will be successful with gradual release and be prepared for making meaning with their peers and independently.</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the event teachers are not familiar with the Gradual Release of Responsibility instructional model, you can share this background information.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Gallagher and Pearson, 1983: “If teachers focused their attention on a strategy, beginning with a great deal of modeling and gradually releasing responsibility to the children to practice it independently, …students could actually be taught to think differently as they read. They would comprehend more deeply, critically, and analytically.” The instructional path includes: teacher modeling, shared and interactive practice, guided practice, and independent practice. The goal is to move students successfully from the introduction of a skill to independent application. Please refer them to the handout giving more details.</a:t>
            </a:r>
          </a:p>
        </p:txBody>
      </p:sp>
      <p:sp>
        <p:nvSpPr>
          <p:cNvPr id="357" name="Shape 357"/>
          <p:cNvSpPr txBox="1">
            <a:spLocks noGrp="1"/>
          </p:cNvSpPr>
          <p:nvPr>
            <p:ph type="ftr" idx="11"/>
          </p:nvPr>
        </p:nvSpPr>
        <p:spPr>
          <a:xfrm>
            <a:off x="0" y="8685213"/>
            <a:ext cx="2971799" cy="458786"/>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©Benchmark Education Company, LLC. All rights reserved. </a:t>
            </a:r>
          </a:p>
        </p:txBody>
      </p:sp>
      <p:sp>
        <p:nvSpPr>
          <p:cNvPr id="358" name="Shape 358"/>
          <p:cNvSpPr txBox="1">
            <a:spLocks noGrp="1"/>
          </p:cNvSpPr>
          <p:nvPr>
            <p:ph type="hdr" idx="2"/>
          </p:nvPr>
        </p:nvSpPr>
        <p:spPr>
          <a:xfrm>
            <a:off x="0" y="0"/>
            <a:ext cx="2971799" cy="4587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BookRoom Collections</a:t>
            </a:r>
          </a:p>
        </p:txBody>
      </p:sp>
      <p:sp>
        <p:nvSpPr>
          <p:cNvPr id="359" name="Shape 3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
        <p:nvSpPr>
          <p:cNvPr id="360" name="Shape 360"/>
          <p:cNvSpPr>
            <a:spLocks noGrp="1" noRot="1" noChangeAspect="1"/>
          </p:cNvSpPr>
          <p:nvPr>
            <p:ph type="sldImg" idx="3"/>
          </p:nvPr>
        </p:nvSpPr>
        <p:spPr>
          <a:xfrm>
            <a:off x="508000" y="493713"/>
            <a:ext cx="3476625" cy="2606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393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 teachers with English</a:t>
            </a:r>
            <a:r>
              <a:rPr lang="en-US" sz="1200" kern="1200" baseline="0" dirty="0" smtClean="0">
                <a:solidFill>
                  <a:schemeClr val="tx1"/>
                </a:solidFill>
                <a:latin typeface="+mn-lt"/>
                <a:ea typeface="+mn-ea"/>
                <a:cs typeface="+mn-cs"/>
              </a:rPr>
              <a:t> Learner</a:t>
            </a:r>
            <a:r>
              <a:rPr lang="en-US" sz="1200" kern="1200" dirty="0" smtClean="0">
                <a:solidFill>
                  <a:schemeClr val="tx1"/>
                </a:solidFill>
                <a:latin typeface="+mn-lt"/>
                <a:ea typeface="+mn-ea"/>
                <a:cs typeface="+mn-cs"/>
              </a:rPr>
              <a:t>s in their classroom </a:t>
            </a:r>
            <a:r>
              <a:rPr lang="en-US" sz="1200" b="1" kern="1200" dirty="0" smtClean="0">
                <a:solidFill>
                  <a:schemeClr val="tx1"/>
                </a:solidFill>
                <a:latin typeface="+mn-lt"/>
                <a:ea typeface="+mn-ea"/>
                <a:cs typeface="+mn-cs"/>
              </a:rPr>
              <a:t>use CA ELD Standards in tandem </a:t>
            </a:r>
            <a:r>
              <a:rPr lang="en-US" sz="1200" kern="1200" dirty="0" smtClean="0">
                <a:solidFill>
                  <a:schemeClr val="tx1"/>
                </a:solidFill>
                <a:latin typeface="+mn-lt"/>
                <a:ea typeface="+mn-ea"/>
                <a:cs typeface="+mn-cs"/>
              </a:rPr>
              <a:t>with the CA CS</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for ELA/ Literacy and other content</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E110407-BDC7-FA4D-A0C4-932136CC679E}" type="slidenum">
              <a:rPr lang="en-US" smtClean="0"/>
              <a:t>17</a:t>
            </a:fld>
            <a:endParaRPr lang="en-US"/>
          </a:p>
        </p:txBody>
      </p:sp>
    </p:spTree>
    <p:extLst>
      <p:ext uri="{BB962C8B-B14F-4D97-AF65-F5344CB8AC3E}">
        <p14:creationId xmlns:p14="http://schemas.microsoft.com/office/powerpoint/2010/main" val="197419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ANIMATED INDICATORS</a:t>
            </a:r>
          </a:p>
          <a:p>
            <a:pPr marL="0" marR="0" indent="0" algn="l" defTabSz="914400" rtl="0" eaLnBrk="1" fontAlgn="auto" latinLnBrk="0" hangingPunct="1">
              <a:lnSpc>
                <a:spcPct val="100000"/>
              </a:lnSpc>
              <a:spcBef>
                <a:spcPct val="0"/>
              </a:spcBef>
              <a:spcAft>
                <a:spcPts val="0"/>
              </a:spcAft>
              <a:buClrTx/>
              <a:buSzPct val="25000"/>
              <a:buFontTx/>
              <a:buNone/>
              <a:tabLst/>
              <a:defRPr/>
            </a:pPr>
            <a:endParaRPr lang="en-US" altLang="en-US" baseline="0" dirty="0" smtClean="0">
              <a:solidFill>
                <a:srgbClr val="000000"/>
              </a:solidFill>
              <a:sym typeface="Calibri" charset="0"/>
            </a:endParaRPr>
          </a:p>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22-The ultimate goal of all reading instruction </a:t>
            </a:r>
            <a:r>
              <a:rPr lang="en-US" altLang="en-US" b="1" baseline="0" dirty="0" smtClean="0">
                <a:solidFill>
                  <a:srgbClr val="000000"/>
                </a:solidFill>
                <a:sym typeface="Calibri" charset="0"/>
              </a:rPr>
              <a:t>is Reading Comprehension</a:t>
            </a:r>
            <a:r>
              <a:rPr lang="en-US" altLang="en-US" baseline="0" dirty="0" smtClean="0">
                <a:solidFill>
                  <a:srgbClr val="000000"/>
                </a:solidFill>
                <a:sym typeface="Calibri" charset="0"/>
              </a:rPr>
              <a:t>: </a:t>
            </a:r>
          </a:p>
          <a:p>
            <a:pPr marL="171450" marR="0" indent="-171450" algn="l" defTabSz="914400" rtl="0" eaLnBrk="1" fontAlgn="auto" latinLnBrk="0" hangingPunct="1">
              <a:lnSpc>
                <a:spcPct val="100000"/>
              </a:lnSpc>
              <a:spcBef>
                <a:spcPct val="0"/>
              </a:spcBef>
              <a:spcAft>
                <a:spcPts val="0"/>
              </a:spcAft>
              <a:buClrTx/>
              <a:buSzPct val="25000"/>
              <a:buFont typeface="Arial" charset="0"/>
              <a:buChar char="•"/>
              <a:tabLst/>
              <a:defRPr/>
            </a:pPr>
            <a:r>
              <a:rPr lang="en-US" altLang="en-US" baseline="0" dirty="0" smtClean="0">
                <a:solidFill>
                  <a:srgbClr val="000000"/>
                </a:solidFill>
                <a:sym typeface="Calibri" charset="0"/>
              </a:rPr>
              <a:t>We each </a:t>
            </a:r>
            <a:r>
              <a:rPr lang="en-US" altLang="en-US" b="1" baseline="0" dirty="0" smtClean="0">
                <a:solidFill>
                  <a:srgbClr val="000000"/>
                </a:solidFill>
                <a:sym typeface="Calibri" charset="0"/>
              </a:rPr>
              <a:t>Basic Early Literacy skills </a:t>
            </a:r>
            <a:r>
              <a:rPr lang="en-US" altLang="en-US" baseline="0" dirty="0" smtClean="0">
                <a:solidFill>
                  <a:srgbClr val="000000"/>
                </a:solidFill>
                <a:sym typeface="Calibri" charset="0"/>
              </a:rPr>
              <a:t>or Foundational Skills so because we want students to be able to read independently and make sense of their reading.</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The first skill listed is </a:t>
            </a:r>
            <a:r>
              <a:rPr lang="en-US" altLang="en-US" b="1" baseline="0" dirty="0" smtClean="0">
                <a:solidFill>
                  <a:srgbClr val="000000"/>
                </a:solidFill>
                <a:sym typeface="Calibri" charset="0"/>
              </a:rPr>
              <a:t>Vocabulary and Language</a:t>
            </a:r>
            <a:r>
              <a:rPr lang="en-US" altLang="en-US" baseline="0" dirty="0" smtClean="0">
                <a:solidFill>
                  <a:srgbClr val="000000"/>
                </a:solidFill>
                <a:sym typeface="Calibri" charset="0"/>
              </a:rPr>
              <a:t>.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As you notice the box goes all the way out to prior to any formal instruction.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Language is the foundation to all literacy skills.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We need to speak before we can read, and these skills begin in the home, at birth, and are furthered in pre-school.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We always teach language, especially with our EL and SEL Students.</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Phonemic awareness: It assesses student learning in foundational reading skills…how children learn to decode printed text so that they can access text on their own</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Phonics:</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Alphabetic Principle:</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Advanced Phonics and Word Attack Skills</a:t>
            </a:r>
          </a:p>
          <a:p>
            <a:pPr marL="171450" lvl="0" indent="-171450" eaLnBrk="1" hangingPunct="1">
              <a:spcBef>
                <a:spcPct val="0"/>
              </a:spcBef>
              <a:buSzPct val="25000"/>
              <a:buFont typeface="Arial" charset="0"/>
              <a:buChar char="•"/>
            </a:pPr>
            <a:r>
              <a:rPr lang="en-US" altLang="en-US" baseline="0" dirty="0" smtClean="0">
                <a:solidFill>
                  <a:srgbClr val="000000"/>
                </a:solidFill>
                <a:sym typeface="Calibri" charset="0"/>
              </a:rPr>
              <a:t>Accurate and Connected Reading of Text</a:t>
            </a:r>
          </a:p>
          <a:p>
            <a:pPr marL="171450" lvl="0" indent="-171450" eaLnBrk="1" hangingPunct="1">
              <a:spcBef>
                <a:spcPct val="0"/>
              </a:spcBef>
              <a:buSzPct val="25000"/>
              <a:buFont typeface="Arial" charset="0"/>
              <a:buChar char="•"/>
            </a:pPr>
            <a:r>
              <a:rPr lang="en-US" altLang="en-US" baseline="0" dirty="0" smtClean="0">
                <a:solidFill>
                  <a:srgbClr val="000000"/>
                </a:solidFill>
                <a:sym typeface="Calibri" charset="0"/>
              </a:rPr>
              <a:t>DIBELS </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Oral Language Screener</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First Sound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Phoneme Segmentation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Nonsense Word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DIBELS Oral Reading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DAZE</a:t>
            </a:r>
          </a:p>
          <a:p>
            <a:pPr marL="628650" lvl="1" indent="-171450" eaLnBrk="1" hangingPunct="1">
              <a:spcBef>
                <a:spcPct val="0"/>
              </a:spcBef>
              <a:buSzPct val="25000"/>
              <a:buFont typeface="Arial" charset="0"/>
              <a:buChar char="•"/>
            </a:pPr>
            <a:endParaRPr lang="en-US" altLang="en-US" baseline="0" dirty="0" smtClean="0">
              <a:solidFill>
                <a:srgbClr val="000000"/>
              </a:solidFill>
              <a:sym typeface="Calibri" charset="0"/>
            </a:endParaRPr>
          </a:p>
          <a:p>
            <a:pPr marL="0" lvl="0" indent="0" eaLnBrk="1" hangingPunct="1">
              <a:spcBef>
                <a:spcPct val="0"/>
              </a:spcBef>
              <a:buSzPct val="25000"/>
              <a:buFont typeface="Arial" charset="0"/>
              <a:buNone/>
            </a:pPr>
            <a:r>
              <a:rPr lang="en-US" altLang="en-US" baseline="0" dirty="0" smtClean="0">
                <a:solidFill>
                  <a:srgbClr val="000000"/>
                </a:solidFill>
                <a:sym typeface="Calibri" charset="0"/>
              </a:rPr>
              <a:t>_____________________</a:t>
            </a: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r>
              <a:rPr lang="en-US" altLang="en-US" baseline="0" dirty="0" smtClean="0">
                <a:solidFill>
                  <a:srgbClr val="000000"/>
                </a:solidFill>
                <a:sym typeface="Calibri" charset="0"/>
              </a:rPr>
              <a:t>We have always know that vocabulary and language skills are essential as necessary learning from the beginning of instruction in TK and K. </a:t>
            </a: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r>
              <a:rPr lang="en-US" altLang="en-US" baseline="0" dirty="0" smtClean="0">
                <a:solidFill>
                  <a:srgbClr val="000000"/>
                </a:solidFill>
                <a:sym typeface="Calibri" charset="0"/>
              </a:rPr>
              <a:t>The goal of reading instruction is comprehension.  We have always known that we can wait to until students can decode to teach comprehension.</a:t>
            </a: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r>
              <a:rPr lang="en-US" altLang="en-US" baseline="0" dirty="0" smtClean="0">
                <a:solidFill>
                  <a:srgbClr val="000000"/>
                </a:solidFill>
                <a:sym typeface="Calibri" charset="0"/>
              </a:rPr>
              <a:t>Therefore, although our focus and measure/assessment has been on foundational skills, we have always taught oral language skills, vocabulary </a:t>
            </a:r>
            <a:r>
              <a:rPr lang="en-US" dirty="0" smtClean="0"/>
              <a:t>(2-3 min Total 3 hour 28 min)</a:t>
            </a:r>
          </a:p>
          <a:p>
            <a:pPr marL="0" marR="0" lvl="0" indent="0" algn="l" rtl="0">
              <a:spcBef>
                <a:spcPts val="0"/>
              </a:spcBef>
              <a:buSzPct val="25000"/>
              <a:buNone/>
            </a:pPr>
            <a:endParaRPr lang="en-US" dirty="0" smtClean="0"/>
          </a:p>
          <a:p>
            <a:pPr marL="0" marR="0" lvl="0" indent="0" algn="l" rtl="0">
              <a:spcBef>
                <a:spcPts val="0"/>
              </a:spcBef>
              <a:buSzPct val="25000"/>
              <a:buNone/>
            </a:pPr>
            <a:r>
              <a:rPr lang="en-US" dirty="0" smtClean="0"/>
              <a:t>TW: Here are a couple of instructional resources to help you identify the target skill as you review the data</a:t>
            </a:r>
          </a:p>
          <a:p>
            <a:pPr marL="171450" lvl="0" indent="-171450" rtl="0">
              <a:spcBef>
                <a:spcPts val="0"/>
              </a:spcBef>
              <a:buClr>
                <a:schemeClr val="dk1"/>
              </a:buClr>
              <a:buSzPct val="25000"/>
              <a:buFont typeface="Arial" charset="0"/>
              <a:buChar char="•"/>
            </a:pPr>
            <a:r>
              <a:rPr lang="en-US" dirty="0" smtClean="0"/>
              <a:t>Have</a:t>
            </a:r>
            <a:r>
              <a:rPr lang="en-US" baseline="0" dirty="0" smtClean="0"/>
              <a:t> teachers pull out the Handouts and explain that we will be using these as we work through our model of this section of the process</a:t>
            </a:r>
          </a:p>
          <a:p>
            <a:pPr marL="628650" lvl="1" indent="-171450" rtl="0">
              <a:spcBef>
                <a:spcPts val="0"/>
              </a:spcBef>
              <a:buClr>
                <a:schemeClr val="dk1"/>
              </a:buClr>
              <a:buSzPct val="25000"/>
              <a:buFont typeface="Arial" charset="0"/>
              <a:buChar char="•"/>
            </a:pPr>
            <a:r>
              <a:rPr lang="en-US" baseline="0" dirty="0" smtClean="0"/>
              <a:t>Core Sourcebook continuum</a:t>
            </a:r>
          </a:p>
          <a:p>
            <a:pPr marL="628650" lvl="1" indent="-171450" rtl="0">
              <a:spcBef>
                <a:spcPts val="0"/>
              </a:spcBef>
              <a:buClr>
                <a:schemeClr val="dk1"/>
              </a:buClr>
              <a:buSzPct val="25000"/>
              <a:buFont typeface="Arial" charset="0"/>
              <a:buChar char="•"/>
            </a:pPr>
            <a:r>
              <a:rPr lang="en-US" baseline="0" dirty="0" smtClean="0"/>
              <a:t>HO of next slide</a:t>
            </a:r>
          </a:p>
          <a:p>
            <a:pPr marL="628650" lvl="1" indent="-171450" rtl="0">
              <a:spcBef>
                <a:spcPts val="0"/>
              </a:spcBef>
              <a:buClr>
                <a:schemeClr val="dk1"/>
              </a:buClr>
              <a:buSzPct val="25000"/>
              <a:buFont typeface="Arial" charset="0"/>
              <a:buChar char="•"/>
            </a:pPr>
            <a:r>
              <a:rPr lang="en-US" baseline="0" dirty="0" smtClean="0"/>
              <a:t>EL PSF Draft </a:t>
            </a:r>
          </a:p>
          <a:p>
            <a:pPr marL="628650" lvl="1" indent="-171450" rtl="0">
              <a:spcBef>
                <a:spcPts val="0"/>
              </a:spcBef>
              <a:buClr>
                <a:schemeClr val="dk1"/>
              </a:buClr>
              <a:buSzPct val="25000"/>
              <a:buFont typeface="Arial" charset="0"/>
              <a:buChar char="•"/>
            </a:pPr>
            <a:r>
              <a:rPr lang="en-US" baseline="0" dirty="0" smtClean="0"/>
              <a:t>SEL Transfer chart</a:t>
            </a:r>
          </a:p>
          <a:p>
            <a:pPr marL="628650" lvl="1" indent="-171450" rtl="0">
              <a:spcBef>
                <a:spcPts val="0"/>
              </a:spcBef>
              <a:buClr>
                <a:schemeClr val="dk1"/>
              </a:buClr>
              <a:buSzPct val="25000"/>
              <a:buFont typeface="Arial" charset="0"/>
              <a:buChar char="•"/>
            </a:pPr>
            <a:r>
              <a:rPr lang="en-US" baseline="0" dirty="0" smtClean="0"/>
              <a:t>Remind teachers that although we don’t have it here…knowledge of their students in the process is essential and they should be including their own data, CELDT, </a:t>
            </a:r>
            <a:r>
              <a:rPr lang="en-US" baseline="0" dirty="0" err="1" smtClean="0"/>
              <a:t>etc</a:t>
            </a:r>
            <a:r>
              <a:rPr lang="en-US" baseline="0" dirty="0" smtClean="0"/>
              <a:t> as they move through this process</a:t>
            </a:r>
          </a:p>
          <a:p>
            <a:pPr marL="628650" lvl="1" indent="-171450" rtl="0">
              <a:spcBef>
                <a:spcPts val="0"/>
              </a:spcBef>
              <a:buClr>
                <a:schemeClr val="dk1"/>
              </a:buClr>
              <a:buSzPct val="25000"/>
              <a:buFont typeface="Arial" charset="0"/>
              <a:buChar char="•"/>
            </a:pPr>
            <a:endParaRPr lang="en-US" baseline="0" dirty="0" smtClean="0"/>
          </a:p>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Now we are wrapping up.  Our goal of Reading Instruction is Reading comprehension.</a:t>
            </a:r>
          </a:p>
          <a:p>
            <a:pPr marL="171450" marR="0" indent="-171450" algn="l" defTabSz="914400" rtl="0" eaLnBrk="1" fontAlgn="auto" latinLnBrk="0" hangingPunct="1">
              <a:lnSpc>
                <a:spcPct val="100000"/>
              </a:lnSpc>
              <a:spcBef>
                <a:spcPct val="0"/>
              </a:spcBef>
              <a:spcAft>
                <a:spcPts val="0"/>
              </a:spcAft>
              <a:buClrTx/>
              <a:buSzPct val="25000"/>
              <a:buFont typeface="Arial" charset="0"/>
              <a:buChar char="•"/>
              <a:tabLst/>
              <a:defRPr/>
            </a:pPr>
            <a:r>
              <a:rPr lang="en-US" altLang="en-US" baseline="0" dirty="0" smtClean="0">
                <a:solidFill>
                  <a:srgbClr val="000000"/>
                </a:solidFill>
                <a:sym typeface="Calibri" charset="0"/>
              </a:rPr>
              <a:t>We know that this slide show has been a lot of information</a:t>
            </a:r>
          </a:p>
          <a:p>
            <a:pPr marL="171450" marR="0" indent="-171450" algn="l" defTabSz="914400" rtl="0" eaLnBrk="1" fontAlgn="auto" latinLnBrk="0" hangingPunct="1">
              <a:lnSpc>
                <a:spcPct val="100000"/>
              </a:lnSpc>
              <a:spcBef>
                <a:spcPct val="0"/>
              </a:spcBef>
              <a:spcAft>
                <a:spcPts val="0"/>
              </a:spcAft>
              <a:buClrTx/>
              <a:buSzPct val="25000"/>
              <a:buFont typeface="Arial" charset="0"/>
              <a:buChar char="•"/>
              <a:tabLst/>
              <a:defRPr/>
            </a:pPr>
            <a:r>
              <a:rPr lang="en-US" altLang="en-US" baseline="0" dirty="0" smtClean="0">
                <a:solidFill>
                  <a:srgbClr val="000000"/>
                </a:solidFill>
                <a:sym typeface="Calibri" charset="0"/>
              </a:rPr>
              <a:t>Now we would like to come back to earlier learning to demonstrate how intimately connected reading foundational skills are to reading comprehension still a really important…</a:t>
            </a:r>
          </a:p>
          <a:p>
            <a:pPr marL="0" marR="0" indent="0" algn="l" defTabSz="914400" rtl="0" eaLnBrk="1" fontAlgn="auto" latinLnBrk="0" hangingPunct="1">
              <a:lnSpc>
                <a:spcPct val="100000"/>
              </a:lnSpc>
              <a:spcBef>
                <a:spcPct val="0"/>
              </a:spcBef>
              <a:spcAft>
                <a:spcPts val="0"/>
              </a:spcAft>
              <a:buClrTx/>
              <a:buSzPct val="25000"/>
              <a:buFontTx/>
              <a:buNone/>
              <a:tabLst/>
              <a:defRPr/>
            </a:pPr>
            <a:endParaRPr lang="en-US" altLang="en-US" baseline="0" dirty="0" smtClean="0">
              <a:solidFill>
                <a:srgbClr val="000000"/>
              </a:solidFill>
              <a:sym typeface="Calibri" charset="0"/>
            </a:endParaRPr>
          </a:p>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This slide refers to the DIBELS assessments that we have giving over the past few years. </a:t>
            </a:r>
            <a:r>
              <a:rPr lang="en-US" altLang="en-US" dirty="0" smtClean="0">
                <a:solidFill>
                  <a:srgbClr val="000000"/>
                </a:solidFill>
                <a:sym typeface="Calibri" charset="0"/>
              </a:rPr>
              <a:t>As a district,</a:t>
            </a:r>
            <a:r>
              <a:rPr lang="en-US" altLang="en-US" baseline="0" dirty="0" smtClean="0">
                <a:solidFill>
                  <a:srgbClr val="000000"/>
                </a:solidFill>
                <a:sym typeface="Calibri" charset="0"/>
              </a:rPr>
              <a:t> we have used DIBELS Dynamic Indicators of Early Literacy Skills to assess student learning.  It is here because it also explains how student learn to read</a:t>
            </a:r>
          </a:p>
          <a:p>
            <a:pPr marL="0" lvl="0" indent="0" rtl="0">
              <a:spcBef>
                <a:spcPts val="0"/>
              </a:spcBef>
              <a:buClr>
                <a:schemeClr val="dk1"/>
              </a:buClr>
              <a:buSzPct val="25000"/>
              <a:buFont typeface="Arial" charset="0"/>
              <a:buNone/>
            </a:pPr>
            <a:endParaRPr lang="en-US" dirty="0" smtClean="0"/>
          </a:p>
          <a:p>
            <a:pPr lvl="0" rtl="0">
              <a:spcBef>
                <a:spcPts val="0"/>
              </a:spcBef>
              <a:buClr>
                <a:schemeClr val="dk1"/>
              </a:buClr>
              <a:buSzPct val="25000"/>
              <a:buFont typeface="Arial"/>
              <a:buNone/>
            </a:pPr>
            <a:r>
              <a:rPr lang="en-US"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8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want you to to know the LAUSD textbook selection process for two reasons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Transparency, people often wonder how programs get selected</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that you have the necessary background knowledge as you share information with teachers at your school site.  </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There are lots of wonderings out there about how does the district decide.  We had a clear, rigorous process</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State of California adopts new textbook programs for each content area in a 7 year cycle.  </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November 2015 State of California adopted the ELA /ELD Literacy Textbook programs that were common core aligned</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 part of the State process, adopted programs were reviewed and verified that they:</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Included common core standards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Designed for common core implementation</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There were 4 on the list for program 2, which is the ELA/ELD with Designated ELD </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LAUSD Process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ELA/ELD Textbook programs have been approved by the State of California, therefore, are already adopted</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LAUSD conducts a textbook selection process to choose which state adopted program best meets the needs of LAUSD students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Textbook Pre-Selection committee </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Representatives from: MMED Multilingual Multicultural Education Department, SPED- Division of Special Education, ELA Elementary Literacy, Dual Language</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Reviewed programs through district lens and evaluation rubric</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Committee reviewed 4 programs, and 3 went forward to the Teacher Textbook Selection Committee</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Textbook Selection Committee was formed for the purpose of reviewing programs and making recommendations for which program best meets the needs of LAUSD students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18 members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Representatives recommended by MMED, DL,SPED, UTLA, AALA,  </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classroom teachers from each local district</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Dedicated, thoughtful group</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 part of the review process Textbook Selection Committee</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Full day of training for all Textbook Selection Committee </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CCSS and ELD Standards </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Integrated and Designated ELD</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District Lens</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Rubric</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Approximately a month to review materials at their home or school</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Attended Publisher presentations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Used evaluation rubric to collect evidence on programs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Deliberations over a day and half</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Result was the ranking of programs</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Benchmark Advance #1</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Mc Graw Hill Wonders #2</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Parents and Students were included:</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With the assistance of Parent Community and Student Services materials were shared with parents and students to get feedback</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Feedback was shared with the committee</a:t>
            </a:r>
          </a:p>
          <a:p>
            <a:pPr marL="1085850" marR="0" lvl="2"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842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rtl="0">
              <a:lnSpc>
                <a:spcPct val="140000"/>
              </a:lnSpc>
              <a:spcBef>
                <a:spcPts val="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115,000 English Learners</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82,867 Students with Disabilities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10,000 in Dual Language/Bilingual program education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25,000 probable Standard English Learners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62,000 students are identified as Gifted and Talented (GATE)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migrant, homeless, foster youth, low income, or living in a variety of alternative situations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0272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dirty="0"/>
              <a:t>This table breaks down the percentage of 2</a:t>
            </a:r>
            <a:r>
              <a:rPr lang="en-US" baseline="30000" dirty="0"/>
              <a:t>nd</a:t>
            </a:r>
            <a:r>
              <a:rPr lang="en-US" dirty="0"/>
              <a:t> grade students meeting early literacy benchmarks in greater detail.</a:t>
            </a:r>
          </a:p>
          <a:p>
            <a:r>
              <a:rPr lang="en-US" dirty="0"/>
              <a:t> </a:t>
            </a:r>
          </a:p>
          <a:p>
            <a:pPr lvl="0"/>
            <a:r>
              <a:rPr lang="en-US" dirty="0"/>
              <a:t>It demonstrates that this percentage had remained constant at recent years at about 65 percent.  </a:t>
            </a:r>
          </a:p>
          <a:p>
            <a:r>
              <a:rPr lang="en-US" dirty="0"/>
              <a:t> </a:t>
            </a:r>
          </a:p>
          <a:p>
            <a:pPr lvl="0"/>
            <a:r>
              <a:rPr lang="en-US" dirty="0"/>
              <a:t>Last year, we were able to </a:t>
            </a:r>
            <a:r>
              <a:rPr lang="en-US" dirty="0" smtClean="0"/>
              <a:t>move </a:t>
            </a:r>
            <a:r>
              <a:rPr lang="en-US" dirty="0"/>
              <a:t>the needle </a:t>
            </a:r>
            <a:r>
              <a:rPr lang="en-US" dirty="0" smtClean="0"/>
              <a:t>up in nearly all subgroups—see all green.</a:t>
            </a:r>
          </a:p>
          <a:p>
            <a:pPr lvl="0"/>
            <a:endParaRPr lang="en-US" dirty="0" smtClean="0"/>
          </a:p>
          <a:p>
            <a:pPr lvl="0"/>
            <a:r>
              <a:rPr lang="en-US" dirty="0" smtClean="0"/>
              <a:t>Additionally</a:t>
            </a:r>
            <a:r>
              <a:rPr lang="en-US" dirty="0"/>
              <a:t>, the data for the 85 schools participating in the ELLP is even more promising.</a:t>
            </a:r>
          </a:p>
          <a:p>
            <a:r>
              <a:rPr lang="en-US" dirty="0"/>
              <a:t> </a:t>
            </a:r>
          </a:p>
          <a:p>
            <a:pPr lvl="0"/>
            <a:r>
              <a:rPr lang="en-US" dirty="0"/>
              <a:t>Therefore, while there is work to do, there is reason to be optimistic that we are moving in the right direction.</a:t>
            </a:r>
          </a:p>
          <a:p>
            <a:r>
              <a:rPr lang="en-US" dirty="0"/>
              <a:t> </a:t>
            </a:r>
          </a:p>
          <a:p>
            <a:pPr lvl="0"/>
            <a:r>
              <a:rPr lang="en-US" dirty="0"/>
              <a:t>It is also noteworthy that students who speak fluent English, including those who have reclassified, perform significantly better on the DIBELS, even better than the District average.</a:t>
            </a:r>
          </a:p>
          <a:p>
            <a:r>
              <a:rPr lang="en-US" dirty="0"/>
              <a:t> </a:t>
            </a:r>
          </a:p>
          <a:p>
            <a:pPr lvl="0"/>
            <a:r>
              <a:rPr lang="en-US" dirty="0"/>
              <a:t>This reinforces the importance of reclassifying English Learners as soon as possible.</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22</a:t>
            </a:fld>
            <a:endParaRPr lang="en-US" dirty="0"/>
          </a:p>
        </p:txBody>
      </p:sp>
    </p:spTree>
    <p:extLst>
      <p:ext uri="{BB962C8B-B14F-4D97-AF65-F5344CB8AC3E}">
        <p14:creationId xmlns:p14="http://schemas.microsoft.com/office/powerpoint/2010/main" val="137641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r>
              <a:rPr lang="en-US" sz="1200" b="1" i="0" u="sng" strike="noStrike" cap="none" dirty="0" smtClean="0">
                <a:solidFill>
                  <a:schemeClr val="dk1"/>
                </a:solidFill>
                <a:latin typeface="Cabin"/>
                <a:ea typeface="Cabin"/>
                <a:cs typeface="Cabin"/>
                <a:sym typeface="Cabin"/>
              </a:rPr>
              <a:t>Primary Goals</a:t>
            </a:r>
          </a:p>
          <a:p>
            <a:pPr marL="571500" marR="0" lvl="0" indent="-571500" algn="l" rtl="0">
              <a:lnSpc>
                <a:spcPct val="90000"/>
              </a:lnSpc>
              <a:spcBef>
                <a:spcPts val="0"/>
              </a:spcBef>
              <a:spcAft>
                <a:spcPts val="0"/>
              </a:spcAft>
              <a:buClr>
                <a:schemeClr val="dk1"/>
              </a:buClr>
              <a:buSzPct val="100000"/>
              <a:buFont typeface="Noto Sans Symbols"/>
              <a:buChar char="▪"/>
            </a:pPr>
            <a:r>
              <a:rPr lang="en-US" sz="1200" b="0" i="0" u="none" strike="noStrike" cap="none" dirty="0" smtClean="0">
                <a:solidFill>
                  <a:schemeClr val="dk1"/>
                </a:solidFill>
                <a:latin typeface="Cabin"/>
                <a:ea typeface="Cabin"/>
                <a:cs typeface="Cabin"/>
                <a:sym typeface="Cabin"/>
              </a:rPr>
              <a:t>Improve student achievement</a:t>
            </a:r>
          </a:p>
          <a:p>
            <a:pPr marL="571500" marR="0" lvl="0" indent="-571500" algn="l" rtl="0">
              <a:lnSpc>
                <a:spcPct val="100000"/>
              </a:lnSpc>
              <a:spcBef>
                <a:spcPts val="1000"/>
              </a:spcBef>
              <a:spcAft>
                <a:spcPts val="0"/>
              </a:spcAft>
              <a:buClr>
                <a:schemeClr val="dk1"/>
              </a:buClr>
              <a:buSzPct val="100000"/>
              <a:buFont typeface="Noto Sans Symbols"/>
              <a:buChar char="▪"/>
            </a:pPr>
            <a:r>
              <a:rPr lang="en-US" sz="1200" b="0" i="0" u="none" strike="noStrike" cap="none" dirty="0" smtClean="0">
                <a:solidFill>
                  <a:schemeClr val="dk1"/>
                </a:solidFill>
                <a:latin typeface="Cabin"/>
                <a:ea typeface="Cabin"/>
                <a:cs typeface="Cabin"/>
                <a:sym typeface="Cabin"/>
              </a:rPr>
              <a:t>Use data to drive the instruction</a:t>
            </a:r>
          </a:p>
          <a:p>
            <a:pPr marL="571500" marR="0" lvl="0" indent="-571500" algn="l" rtl="0">
              <a:lnSpc>
                <a:spcPct val="90000"/>
              </a:lnSpc>
              <a:spcBef>
                <a:spcPts val="1000"/>
              </a:spcBef>
              <a:buClr>
                <a:schemeClr val="dk1"/>
              </a:buClr>
              <a:buSzPct val="100000"/>
              <a:buFont typeface="Noto Sans Symbols"/>
              <a:buChar char="▪"/>
            </a:pPr>
            <a:r>
              <a:rPr lang="en-US" sz="1200" b="0" i="0" u="none" strike="noStrike" cap="none" dirty="0" smtClean="0">
                <a:solidFill>
                  <a:schemeClr val="dk1"/>
                </a:solidFill>
                <a:latin typeface="Cabin"/>
                <a:ea typeface="Cabin"/>
                <a:cs typeface="Cabin"/>
                <a:sym typeface="Cabin"/>
              </a:rPr>
              <a:t>Implement multi-tiered systems of support</a:t>
            </a:r>
          </a:p>
          <a:p>
            <a:pPr marL="571500" marR="0" lvl="0" indent="-571500" algn="l" rtl="0">
              <a:lnSpc>
                <a:spcPct val="90000"/>
              </a:lnSpc>
              <a:spcBef>
                <a:spcPts val="1000"/>
              </a:spcBef>
              <a:buClr>
                <a:schemeClr val="dk1"/>
              </a:buClr>
              <a:buSzPct val="100000"/>
              <a:buFont typeface="Noto Sans Symbols"/>
              <a:buChar char="▪"/>
            </a:pPr>
            <a:endParaRPr lang="en-US" sz="1200" b="0" i="0" u="none" strike="noStrike" cap="none" dirty="0" smtClean="0">
              <a:solidFill>
                <a:schemeClr val="dk1"/>
              </a:solidFill>
              <a:latin typeface="Cabin"/>
              <a:ea typeface="Cabin"/>
              <a:cs typeface="Cabin"/>
              <a:sym typeface="Cabin"/>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265 schools participating; Cite ELLP Report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Critical learning instructional path: literacy</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Big picture of becoming literate, the continuum</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Key stages mapped: 1) Early, basic literacy, foundational skills, language levels and needs; intermediate, advanced</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Specific objectives, precise indicators, skills and teaching required</a:t>
            </a:r>
          </a:p>
          <a:p>
            <a:pPr marL="571500" marR="0" lvl="0" indent="-571500" algn="l" rtl="0">
              <a:lnSpc>
                <a:spcPct val="90000"/>
              </a:lnSpc>
              <a:spcBef>
                <a:spcPts val="1000"/>
              </a:spcBef>
              <a:buClr>
                <a:schemeClr val="dk1"/>
              </a:buClr>
              <a:buSzPct val="100000"/>
              <a:buFont typeface="Noto Sans Symbols"/>
              <a:buChar char="▪"/>
            </a:pPr>
            <a:endParaRPr lang="en-US" sz="1200" b="0" i="0" u="none" strike="noStrike" cap="none" dirty="0" smtClean="0">
              <a:solidFill>
                <a:schemeClr val="dk1"/>
              </a:solidFill>
              <a:latin typeface="Cabin"/>
              <a:ea typeface="Cabin"/>
              <a:cs typeface="Cabin"/>
              <a:sym typeface="Cabin"/>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406" name="Shape 4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9544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dirty="0"/>
              <a:t>This slide shows the reclassification rates by elementary, middle, and high schools.</a:t>
            </a:r>
          </a:p>
          <a:p>
            <a:r>
              <a:rPr lang="en-US" dirty="0"/>
              <a:t> </a:t>
            </a:r>
          </a:p>
          <a:p>
            <a:pPr lvl="0"/>
            <a:r>
              <a:rPr lang="en-US" dirty="0"/>
              <a:t>While there has been fluctuation, middle schools have at times achieved reclassification rates above 20 percent in recent years.</a:t>
            </a:r>
          </a:p>
          <a:p>
            <a:r>
              <a:rPr lang="en-US" dirty="0"/>
              <a:t> </a:t>
            </a:r>
          </a:p>
          <a:p>
            <a:pPr lvl="0"/>
            <a:r>
              <a:rPr lang="en-US" dirty="0"/>
              <a:t>We should continue to work together to share best practices and help English Learners reclassify as early as possible so that they proceed throughout their education with the benefit of speaking two languages.</a:t>
            </a:r>
          </a:p>
          <a:p>
            <a:endParaRPr lang="en-US"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23</a:t>
            </a:fld>
            <a:endParaRPr lang="en-US" dirty="0"/>
          </a:p>
        </p:txBody>
      </p:sp>
    </p:spTree>
    <p:extLst>
      <p:ext uri="{BB962C8B-B14F-4D97-AF65-F5344CB8AC3E}">
        <p14:creationId xmlns:p14="http://schemas.microsoft.com/office/powerpoint/2010/main" val="16738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2015-2016 Beginning of the Year to End of the Year cohorts of students: non-EL, EL, All</a:t>
            </a:r>
          </a:p>
        </p:txBody>
      </p:sp>
      <p:sp>
        <p:nvSpPr>
          <p:cNvPr id="419" name="Shape 4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335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Shape 20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7" name="Shape 20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a:solidFill>
                  <a:schemeClr val="dk1"/>
                </a:solidFill>
              </a:rPr>
              <a:t>Before we take a look at the data</a:t>
            </a:r>
            <a:r>
              <a:rPr lang="en" sz="1100" b="0" i="0" u="none" strike="noStrike" cap="none">
                <a:solidFill>
                  <a:schemeClr val="dk1"/>
                </a:solidFill>
                <a:latin typeface="Arial"/>
                <a:ea typeface="Arial"/>
                <a:cs typeface="Arial"/>
                <a:sym typeface="Arial"/>
              </a:rPr>
              <a:t>, let’s </a:t>
            </a:r>
            <a:r>
              <a:rPr lang="en" sz="1100">
                <a:solidFill>
                  <a:schemeClr val="dk1"/>
                </a:solidFill>
              </a:rPr>
              <a:t>review</a:t>
            </a:r>
            <a:r>
              <a:rPr lang="en" sz="1100" b="0" i="0" u="none" strike="noStrike" cap="none">
                <a:solidFill>
                  <a:schemeClr val="dk1"/>
                </a:solidFill>
                <a:latin typeface="Arial"/>
                <a:ea typeface="Arial"/>
                <a:cs typeface="Arial"/>
                <a:sym typeface="Arial"/>
              </a:rPr>
              <a:t> what the composite </a:t>
            </a:r>
            <a:r>
              <a:rPr lang="en" sz="1100">
                <a:solidFill>
                  <a:schemeClr val="dk1"/>
                </a:solidFill>
              </a:rPr>
              <a:t>score</a:t>
            </a:r>
            <a:r>
              <a:rPr lang="en" sz="1100" b="0" i="0" u="none" strike="noStrike" cap="none">
                <a:solidFill>
                  <a:schemeClr val="dk1"/>
                </a:solidFill>
                <a:latin typeface="Arial"/>
                <a:ea typeface="Arial"/>
                <a:cs typeface="Arial"/>
                <a:sym typeface="Arial"/>
              </a:rPr>
              <a:t> tells us:</a:t>
            </a: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First, the composite score tells us the likelihood of success on the next benchmark.</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Then it helps us know what type of support a student needs.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This leads to helping us know which students receive progress monitoring.</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And finally, this gives us guidance on how often we should be checking in on a student’s progress</a:t>
            </a:r>
            <a:r>
              <a:rPr lang="en" sz="1100">
                <a:solidFill>
                  <a:schemeClr val="dk1"/>
                </a:solidFill>
              </a:rPr>
              <a:t>.</a:t>
            </a: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429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Shape 20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5" name="Shape 2065"/>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None/>
            </a:pPr>
            <a:endParaRPr sz="1100" dirty="0"/>
          </a:p>
          <a:p>
            <a:pPr marL="0" marR="0" lvl="0" indent="0" algn="l" rtl="0">
              <a:spcBef>
                <a:spcPts val="0"/>
              </a:spcBef>
              <a:buNone/>
            </a:pPr>
            <a:endParaRPr sz="1100" dirty="0"/>
          </a:p>
        </p:txBody>
      </p:sp>
    </p:spTree>
    <p:extLst>
      <p:ext uri="{BB962C8B-B14F-4D97-AF65-F5344CB8AC3E}">
        <p14:creationId xmlns:p14="http://schemas.microsoft.com/office/powerpoint/2010/main" val="523654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Shape 20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7" name="Shape 2087"/>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154498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Shape 2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8" name="Shape 2108"/>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74848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Shape 2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0" name="Shape 2130"/>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1874233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Shape 2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9" name="Shape 2149"/>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None/>
            </a:pPr>
            <a:endParaRPr sz="1300" dirty="0"/>
          </a:p>
        </p:txBody>
      </p:sp>
    </p:spTree>
    <p:extLst>
      <p:ext uri="{BB962C8B-B14F-4D97-AF65-F5344CB8AC3E}">
        <p14:creationId xmlns:p14="http://schemas.microsoft.com/office/powerpoint/2010/main" val="103502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None/>
            </a:pPr>
            <a:endParaRPr sz="1100" dirty="0"/>
          </a:p>
          <a:p>
            <a:pPr marL="0" marR="0" lvl="0" indent="0" algn="l" rtl="0">
              <a:spcBef>
                <a:spcPts val="0"/>
              </a:spcBef>
              <a:buNone/>
            </a:pPr>
            <a:endParaRPr sz="1100" dirty="0"/>
          </a:p>
        </p:txBody>
      </p:sp>
    </p:spTree>
    <p:extLst>
      <p:ext uri="{BB962C8B-B14F-4D97-AF65-F5344CB8AC3E}">
        <p14:creationId xmlns:p14="http://schemas.microsoft.com/office/powerpoint/2010/main" val="472359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Shape 2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7" name="Shape 2187"/>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lvl="0" rtl="0">
              <a:spcBef>
                <a:spcPts val="0"/>
              </a:spcBef>
              <a:buClr>
                <a:schemeClr val="lt2"/>
              </a:buClr>
              <a:buFont typeface="Arial"/>
              <a:buNone/>
            </a:pPr>
            <a:endParaRPr sz="1100" dirty="0"/>
          </a:p>
          <a:p>
            <a:pPr marL="0" marR="0" lvl="0" indent="0" algn="l" rtl="0">
              <a:spcBef>
                <a:spcPts val="0"/>
              </a:spcBef>
              <a:buNone/>
            </a:pPr>
            <a:endParaRPr sz="1300" dirty="0"/>
          </a:p>
        </p:txBody>
      </p:sp>
    </p:spTree>
    <p:extLst>
      <p:ext uri="{BB962C8B-B14F-4D97-AF65-F5344CB8AC3E}">
        <p14:creationId xmlns:p14="http://schemas.microsoft.com/office/powerpoint/2010/main" val="86498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 time on the path to becoming broadly literate. Research says….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Several research studies have demonstrated that early cognitive and linguistic development predict later achievement—even much later. Various measures administered at the preschool and kindergarten levels reveal that patterns of preschool learning are closely linked with reading achievement in the primary grades (Scarborough, 1998). Young children who demonstrate oral language proficiency and early abilities in processing print do better in learning to read in first, second, and third grades (Scarborough, 2001). This means that learning achieved during these early years is likely to be sustained throughout the primary-school years and is an important basis for successful early performance in school.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Success in literacy learning during the primary grades is even more indicative of later literacy achievement. Seventy-four percent of children who perform poorly in reading in third grade continue to do so into high school, further underlining the importance of preparing children to enter school ready to learn (Fletcher &amp; Lyon, 1998).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*National Institute for Literacy, Developing Early Literacy Report of the National Early Literacy Panel, 2008, page xiv</a:t>
            </a:r>
          </a:p>
        </p:txBody>
      </p:sp>
      <p:sp>
        <p:nvSpPr>
          <p:cNvPr id="413" name="Shape 4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6443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Shape 2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6" name="Shape 2206"/>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756861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Shape 2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0" name="Shape 2230"/>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613956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35</a:t>
            </a:fld>
            <a:endParaRPr lang="en-US" altLang="en-US" dirty="0"/>
          </a:p>
        </p:txBody>
      </p:sp>
    </p:spTree>
    <p:extLst>
      <p:ext uri="{BB962C8B-B14F-4D97-AF65-F5344CB8AC3E}">
        <p14:creationId xmlns:p14="http://schemas.microsoft.com/office/powerpoint/2010/main" val="412659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2016-2017, there will be 265 schools participating in the Early Language and Literacy Plan (ELLP).</a:t>
            </a:r>
          </a:p>
          <a:p>
            <a:r>
              <a:rPr lang="en-US" dirty="0"/>
              <a:t> </a:t>
            </a:r>
          </a:p>
          <a:p>
            <a:pPr lvl="0"/>
            <a:r>
              <a:rPr lang="en-US" dirty="0"/>
              <a:t>This represents an impressive increase of 180 schools from the 2015-2016 school year.</a:t>
            </a:r>
          </a:p>
          <a:p>
            <a:endParaRPr lang="en-US"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36</a:t>
            </a:fld>
            <a:endParaRPr lang="en-US" dirty="0"/>
          </a:p>
        </p:txBody>
      </p:sp>
    </p:spTree>
    <p:extLst>
      <p:ext uri="{BB962C8B-B14F-4D97-AF65-F5344CB8AC3E}">
        <p14:creationId xmlns:p14="http://schemas.microsoft.com/office/powerpoint/2010/main" val="17677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37</a:t>
            </a:fld>
            <a:endParaRPr lang="en-US" altLang="en-US" dirty="0"/>
          </a:p>
        </p:txBody>
      </p:sp>
    </p:spTree>
    <p:extLst>
      <p:ext uri="{BB962C8B-B14F-4D97-AF65-F5344CB8AC3E}">
        <p14:creationId xmlns:p14="http://schemas.microsoft.com/office/powerpoint/2010/main" val="41265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BRIEF NOTE ON EACH OF THE THEMES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HANDOUT EXE</a:t>
            </a: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28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7" name="Shape 567"/>
          <p:cNvSpPr txBox="1">
            <a:spLocks noGrp="1"/>
          </p:cNvSpPr>
          <p:nvPr>
            <p:ph type="body" idx="1"/>
          </p:nvPr>
        </p:nvSpPr>
        <p:spPr>
          <a:xfrm>
            <a:off x="685800" y="4400548"/>
            <a:ext cx="5486399" cy="36004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Is a review from last time</a:t>
            </a:r>
          </a:p>
          <a:p>
            <a:pPr marL="0" marR="0" lvl="0" indent="0" algn="l" rtl="0">
              <a:spcBef>
                <a:spcPts val="0"/>
              </a:spcBef>
              <a:spcAft>
                <a:spcPts val="0"/>
              </a:spcAft>
              <a:buSzPct val="25000"/>
              <a:buNone/>
            </a:pPr>
            <a:endParaRPr sz="12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rgbClr val="000000"/>
                </a:solidFill>
                <a:latin typeface="Calibri"/>
                <a:ea typeface="Calibri"/>
                <a:cs typeface="Calibri"/>
                <a:sym typeface="Calibri"/>
              </a:rPr>
              <a:t>MTSS builds a system of prevention, early intervention, and support to ensure that all students are learning from the instruction. </a:t>
            </a:r>
            <a:r>
              <a:rPr lang="en-US" sz="1200" b="0" i="0" u="none" strike="noStrike" cap="none">
                <a:solidFill>
                  <a:srgbClr val="000000"/>
                </a:solidFill>
                <a:latin typeface="Calibri"/>
                <a:ea typeface="Calibri"/>
                <a:cs typeface="Calibri"/>
                <a:sym typeface="Calibri"/>
              </a:rPr>
              <a:t>It establishes a system that </a:t>
            </a:r>
          </a:p>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intentionally focuses on leadership, professional development, and an empowering culture. </a:t>
            </a:r>
          </a:p>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Kansas MTSS incorporates a continuum of assessment, curriculum, and instruction. This systemic approach supports both struggling and advanced learners through the selection and implementation of increasingly intense evidence-based interventions in response to both academic and behavioral needs. </a:t>
            </a:r>
          </a:p>
          <a:p>
            <a:pPr marL="0" marR="0" lvl="0" indent="0" algn="l" rtl="0">
              <a:spcBef>
                <a:spcPts val="363"/>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MTSS is the bigger picture </a:t>
            </a:r>
            <a:r>
              <a:rPr lang="en-US" sz="1200" b="0" i="0" u="none" strike="noStrike" cap="none">
                <a:solidFill>
                  <a:srgbClr val="000000"/>
                </a:solidFill>
                <a:latin typeface="Calibri"/>
                <a:ea typeface="Calibri"/>
                <a:cs typeface="Calibri"/>
                <a:sym typeface="Calibri"/>
              </a:rPr>
              <a:t>(Organizational framework for alignment of initiatives and RTI is intervention) </a:t>
            </a:r>
          </a:p>
          <a:p>
            <a:pPr marL="0" marR="0" lvl="0" indent="0" algn="l" rtl="0">
              <a:spcBef>
                <a:spcPts val="363"/>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MTSS looking at the entire organization</a:t>
            </a:r>
          </a:p>
          <a:p>
            <a:pPr marL="0" marR="0" lvl="0" indent="0" algn="l" rtl="0">
              <a:spcBef>
                <a:spcPts val="363"/>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MTSS preventative Context, quality first instruction, Circle is the preventive</a:t>
            </a:r>
          </a:p>
          <a:p>
            <a:pPr marL="0" marR="0" lvl="0" indent="0" algn="l" rtl="0">
              <a:spcBef>
                <a:spcPts val="0"/>
              </a:spcBef>
              <a:spcAft>
                <a:spcPts val="0"/>
              </a:spcAft>
              <a:buSzPct val="25000"/>
              <a:buNone/>
            </a:pPr>
            <a:endParaRPr sz="12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rgbClr val="000000"/>
                </a:solidFill>
                <a:latin typeface="Calibri"/>
                <a:ea typeface="Calibri"/>
                <a:cs typeface="Calibri"/>
                <a:sym typeface="Calibri"/>
              </a:rPr>
              <a:t>PDSA is the implementation science</a:t>
            </a:r>
          </a:p>
          <a:p>
            <a:pPr marL="0" marR="0" lvl="0" indent="0" algn="l" rtl="0">
              <a:spcBef>
                <a:spcPts val="0"/>
              </a:spcBef>
              <a:spcAft>
                <a:spcPts val="0"/>
              </a:spcAft>
              <a:buSzPct val="25000"/>
              <a:buNone/>
            </a:pPr>
            <a:endParaRPr sz="1200" b="1" i="0" u="none" strike="noStrike" cap="none">
              <a:solidFill>
                <a:srgbClr val="000000"/>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Today we will spend most of our time in the professional development arc in an effort to support the learning cycle at the schools sites. </a:t>
            </a:r>
          </a:p>
        </p:txBody>
      </p:sp>
      <p:sp>
        <p:nvSpPr>
          <p:cNvPr id="568" name="Shape 5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39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
        <p:nvSpPr>
          <p:cNvPr id="428" name="Shape 428"/>
          <p:cNvSpPr>
            <a:spLocks noGrp="1" noRot="1" noChangeAspect="1"/>
          </p:cNvSpPr>
          <p:nvPr>
            <p:ph type="sldImg" idx="2"/>
          </p:nvPr>
        </p:nvSpPr>
        <p:spPr>
          <a:xfrm>
            <a:off x="1143000" y="685800"/>
            <a:ext cx="4573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9" name="Shape 429"/>
          <p:cNvSpPr txBox="1">
            <a:spLocks noGrp="1"/>
          </p:cNvSpPr>
          <p:nvPr>
            <p:ph type="body" idx="1"/>
          </p:nvPr>
        </p:nvSpPr>
        <p:spPr>
          <a:xfrm>
            <a:off x="914400" y="4343400"/>
            <a:ext cx="5029199" cy="4114800"/>
          </a:xfrm>
          <a:prstGeom prst="rect">
            <a:avLst/>
          </a:prstGeom>
          <a:noFill/>
          <a:ln>
            <a:noFill/>
          </a:ln>
        </p:spPr>
        <p:txBody>
          <a:bodyPr lIns="92375" tIns="46200" rIns="92375" bIns="46200" anchor="t"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sz="1200" b="1" i="0" u="none" strike="noStrike" cap="none" dirty="0" smtClean="0">
                <a:solidFill>
                  <a:schemeClr val="lt1"/>
                </a:solidFill>
                <a:latin typeface="Arial Narrow"/>
                <a:ea typeface="Arial Narrow"/>
                <a:cs typeface="Arial Narrow"/>
                <a:sym typeface="Arial Narrow"/>
              </a:rPr>
              <a:t>Pedagogy</a:t>
            </a:r>
            <a:endParaRPr lang="en-US" sz="1200" b="1" i="0" u="none" strike="noStrike" cap="none" dirty="0">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1"/>
              </a:buClr>
              <a:buSzPct val="25000"/>
              <a:buFont typeface="Arial Narrow"/>
              <a:buNone/>
            </a:pPr>
            <a:r>
              <a:rPr lang="en-US" sz="1200" b="1" i="0" u="none" strike="noStrike" cap="none" dirty="0">
                <a:solidFill>
                  <a:schemeClr val="lt1"/>
                </a:solidFill>
                <a:latin typeface="Arial Narrow"/>
                <a:ea typeface="Arial Narrow"/>
                <a:cs typeface="Arial Narrow"/>
                <a:sym typeface="Arial Narrow"/>
              </a:rPr>
              <a:t>Reading is a multifaceted skill, gradually acquired over years of instruction and practice.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Scarborough 2001 (Hollis)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WORD RECOGNITION: When we say a student can “read” we need to be aware of all of the components that make up being a good reader.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LANGUAGE COMPREHENSION: these strands are the Golden Arches of reading:</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Background Knowledge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Vocabulary Knowledge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Language Structures – includes knowledge of grammar and syntax needed for comprehending complex sentence structure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Verbal reasoning – higher order thinking skills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Literacy knowledge – text structure, reading different types of text for different purposes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LOTS OF ROOM FOR THINGS TO GO WRONG</a:t>
            </a:r>
          </a:p>
        </p:txBody>
      </p:sp>
    </p:spTree>
    <p:extLst>
      <p:ext uri="{BB962C8B-B14F-4D97-AF65-F5344CB8AC3E}">
        <p14:creationId xmlns:p14="http://schemas.microsoft.com/office/powerpoint/2010/main" val="127906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indent="-171450">
              <a:lnSpc>
                <a:spcPct val="80000"/>
              </a:lnSpc>
              <a:spcBef>
                <a:spcPts val="0"/>
              </a:spcBef>
            </a:pPr>
            <a:r>
              <a:rPr lang="en-US" dirty="0" smtClean="0"/>
              <a:t>One class with students grouped by need. SO what does this look like? </a:t>
            </a:r>
          </a:p>
          <a:p>
            <a:pPr indent="-171450">
              <a:lnSpc>
                <a:spcPct val="80000"/>
              </a:lnSpc>
              <a:spcBef>
                <a:spcPts val="0"/>
              </a:spcBef>
              <a:buFont typeface="Arial"/>
              <a:buChar char="•"/>
            </a:pPr>
            <a:r>
              <a:rPr lang="en-US" dirty="0" smtClean="0"/>
              <a:t>Targeted small group instruction,</a:t>
            </a:r>
            <a:r>
              <a:rPr lang="en-US" baseline="0" dirty="0" smtClean="0"/>
              <a:t> students working in small groups, and teachers providing instruction specific to the need of each individual child. </a:t>
            </a:r>
            <a:endParaRPr lang="en-US" dirty="0" smtClean="0"/>
          </a:p>
          <a:p>
            <a:pPr indent="-171450">
              <a:lnSpc>
                <a:spcPct val="80000"/>
              </a:lnSpc>
              <a:buFont typeface="Arial"/>
              <a:buChar char="•"/>
            </a:pPr>
            <a:r>
              <a:rPr lang="en-US" dirty="0" smtClean="0"/>
              <a:t>Focus on foundational skills, language, and literacy</a:t>
            </a:r>
          </a:p>
          <a:p>
            <a:pPr indent="-171450">
              <a:lnSpc>
                <a:spcPct val="80000"/>
              </a:lnSpc>
              <a:buFont typeface="Arial"/>
              <a:buChar char="•"/>
            </a:pPr>
            <a:r>
              <a:rPr lang="en-US" dirty="0" smtClean="0"/>
              <a:t>Goal of 45-60 minutes of academy time daily</a:t>
            </a:r>
          </a:p>
          <a:p>
            <a:pPr indent="-171450">
              <a:lnSpc>
                <a:spcPct val="80000"/>
              </a:lnSpc>
              <a:buFont typeface="Arial"/>
              <a:buChar char="•"/>
            </a:pPr>
            <a:r>
              <a:rPr lang="en-US" dirty="0" smtClean="0"/>
              <a:t>Data-driven instructional approach </a:t>
            </a:r>
          </a:p>
          <a:p>
            <a:pPr indent="-171450">
              <a:lnSpc>
                <a:spcPct val="80000"/>
              </a:lnSpc>
              <a:buNone/>
            </a:pPr>
            <a:endParaRPr lang="en-US"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49" name="Shape 5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2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classrooms</a:t>
            </a:r>
            <a:r>
              <a:rPr lang="en-US" baseline="0" dirty="0" smtClean="0"/>
              <a:t> working together. Plan and share planning with teacher-partners. </a:t>
            </a:r>
          </a:p>
          <a:p>
            <a:r>
              <a:rPr lang="en-US" dirty="0" smtClean="0"/>
              <a:t>Be clear that the skills</a:t>
            </a:r>
            <a:r>
              <a:rPr lang="en-US" baseline="0" dirty="0" smtClean="0"/>
              <a:t> match the data</a:t>
            </a:r>
          </a:p>
          <a:p>
            <a:r>
              <a:rPr lang="en-US" baseline="0" dirty="0" smtClean="0"/>
              <a:t>By sharing the responsibility, teachers are able to reach eight distinct needs of their students at the same time. </a:t>
            </a:r>
          </a:p>
          <a:p>
            <a:r>
              <a:rPr lang="en-US" dirty="0" smtClean="0"/>
              <a:t>So in this model, let’s zoom in on how that collaboration might</a:t>
            </a:r>
            <a:r>
              <a:rPr lang="en-US" baseline="0" dirty="0" smtClean="0"/>
              <a:t> look like. The teacher with the group of 27 may be working on different comprehension strategies. Her small group and the students’ learning station will all reflect that whereas the students down here in the red are in the classrooms focusing on phonological awareness are smaller in number of pupils and again, all the learning stations will mirror that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6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Comprehension is the active process of drawing or extracting meaning from print material. It is NOT memorization or regurgitation.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Responding to questions and retelling stories provides students with comprehension practice; in addition to these activities, comprehension must be explicitly taught. </a:t>
            </a:r>
            <a:endParaRPr lang="en-US" dirty="0" smtClean="0"/>
          </a:p>
          <a:p>
            <a:r>
              <a:rPr lang="en-US" sz="1200" kern="1200" dirty="0" smtClean="0">
                <a:solidFill>
                  <a:schemeClr val="tx1"/>
                </a:solidFill>
                <a:effectLst/>
                <a:latin typeface="+mn-lt"/>
                <a:ea typeface="+mn-ea"/>
                <a:cs typeface="+mn-cs"/>
              </a:rPr>
              <a:t>Students need direct and explicit small group instruction in comprehension. This includes providing multiple models, guided practice, and independent practice of skills. </a:t>
            </a:r>
          </a:p>
          <a:p>
            <a:r>
              <a:rPr lang="en-US" sz="1200" kern="1200" dirty="0" smtClean="0">
                <a:solidFill>
                  <a:schemeClr val="tx1"/>
                </a:solidFill>
                <a:effectLst/>
                <a:latin typeface="+mn-lt"/>
                <a:ea typeface="+mn-ea"/>
                <a:cs typeface="+mn-cs"/>
              </a:rPr>
              <a:t>Constructive Conversations!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the early stages of learning to read, comprehension instruction should focus on general language skills, literal comprehension, and basic story grammar through three components: </a:t>
            </a:r>
            <a:endParaRPr lang="en-US" dirty="0" smtClean="0"/>
          </a:p>
          <a:p>
            <a:r>
              <a:rPr lang="en-US" sz="1200" b="1" kern="1200" dirty="0" smtClean="0">
                <a:solidFill>
                  <a:schemeClr val="tx1"/>
                </a:solidFill>
                <a:effectLst/>
                <a:latin typeface="+mn-lt"/>
                <a:ea typeface="+mn-ea"/>
                <a:cs typeface="+mn-cs"/>
              </a:rPr>
              <a:t>Explicit and systematic teaching of foundational language skills. </a:t>
            </a:r>
          </a:p>
          <a:p>
            <a:r>
              <a:rPr lang="en-US" sz="1200" b="1" kern="1200" dirty="0" smtClean="0">
                <a:solidFill>
                  <a:schemeClr val="tx1"/>
                </a:solidFill>
                <a:effectLst/>
                <a:latin typeface="+mn-lt"/>
                <a:ea typeface="+mn-ea"/>
                <a:cs typeface="+mn-cs"/>
              </a:rPr>
              <a:t>Teaching comprehension related to stories the teacher reads orally to provide practice with listening comprehension skills and facilitate vocabulary development. </a:t>
            </a:r>
          </a:p>
          <a:p>
            <a:r>
              <a:rPr lang="en-US" sz="1200" b="1" kern="1200" dirty="0" smtClean="0">
                <a:solidFill>
                  <a:schemeClr val="tx1"/>
                </a:solidFill>
                <a:effectLst/>
                <a:latin typeface="+mn-lt"/>
                <a:ea typeface="+mn-ea"/>
                <a:cs typeface="+mn-cs"/>
              </a:rPr>
              <a:t>Teaching comprehension related to text that students read. Texts used will be less complex than those that can be used for oral comprehension instruction. </a:t>
            </a:r>
          </a:p>
          <a:p>
            <a:r>
              <a:rPr lang="en-US" sz="1200" kern="1200" dirty="0" smtClean="0">
                <a:solidFill>
                  <a:schemeClr val="tx1"/>
                </a:solidFill>
                <a:effectLst/>
                <a:latin typeface="+mn-lt"/>
                <a:ea typeface="+mn-ea"/>
                <a:cs typeface="+mn-cs"/>
              </a:rPr>
              <a:t>Comprehension instruction then shifts to inferential comprehension, summarization, comprehension monitoring, determination of main ideas, and use of multiple strategies (</a:t>
            </a:r>
            <a:r>
              <a:rPr lang="en-US" sz="1200" kern="1200" dirty="0" err="1" smtClean="0">
                <a:solidFill>
                  <a:schemeClr val="tx1"/>
                </a:solidFill>
                <a:effectLst/>
                <a:latin typeface="+mn-lt"/>
                <a:ea typeface="+mn-ea"/>
                <a:cs typeface="+mn-cs"/>
              </a:rPr>
              <a:t>Carnine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Silbert</a:t>
            </a:r>
            <a:r>
              <a:rPr lang="en-US" sz="1200" kern="1200" dirty="0" smtClean="0">
                <a:solidFill>
                  <a:schemeClr val="tx1"/>
                </a:solidFill>
                <a:effectLst/>
                <a:latin typeface="+mn-lt"/>
                <a:ea typeface="+mn-ea"/>
                <a:cs typeface="+mn-cs"/>
              </a:rPr>
              <a:t>, Kame- </a:t>
            </a:r>
            <a:r>
              <a:rPr lang="en-US" sz="1200" kern="1200" dirty="0" err="1" smtClean="0">
                <a:solidFill>
                  <a:schemeClr val="tx1"/>
                </a:solidFill>
                <a:effectLst/>
                <a:latin typeface="+mn-lt"/>
                <a:ea typeface="+mn-ea"/>
                <a:cs typeface="+mn-cs"/>
              </a:rPr>
              <a:t>enui</a:t>
            </a:r>
            <a:r>
              <a:rPr lang="en-US" sz="1200" kern="1200" dirty="0" smtClean="0">
                <a:solidFill>
                  <a:schemeClr val="tx1"/>
                </a:solidFill>
                <a:effectLst/>
                <a:latin typeface="+mn-lt"/>
                <a:ea typeface="+mn-ea"/>
                <a:cs typeface="+mn-cs"/>
              </a:rPr>
              <a:t>, &amp; Tarver, 2010). </a:t>
            </a:r>
          </a:p>
          <a:p>
            <a:r>
              <a:rPr lang="en-US" sz="1200" b="1" kern="1200" dirty="0" smtClean="0">
                <a:solidFill>
                  <a:schemeClr val="tx1"/>
                </a:solidFill>
                <a:effectLst/>
                <a:latin typeface="+mn-lt"/>
                <a:ea typeface="+mn-ea"/>
                <a:cs typeface="+mn-cs"/>
              </a:rPr>
              <a:t>Consider </a:t>
            </a:r>
            <a:r>
              <a:rPr lang="en-US" sz="1200" kern="1200" dirty="0" smtClean="0">
                <a:solidFill>
                  <a:schemeClr val="tx1"/>
                </a:solidFill>
                <a:effectLst/>
                <a:latin typeface="+mn-lt"/>
                <a:ea typeface="+mn-ea"/>
                <a:cs typeface="+mn-cs"/>
              </a:rPr>
              <a:t>whether foundational literacy skills are impacting comprehension and address through instruction. </a:t>
            </a:r>
            <a:endParaRPr lang="en-US" dirty="0" smtClean="0"/>
          </a:p>
          <a:p>
            <a:r>
              <a:rPr lang="en-US" sz="1200" b="1" kern="1200" dirty="0" smtClean="0">
                <a:solidFill>
                  <a:schemeClr val="tx1"/>
                </a:solidFill>
                <a:effectLst/>
                <a:latin typeface="+mn-lt"/>
                <a:ea typeface="+mn-ea"/>
                <a:cs typeface="+mn-cs"/>
              </a:rPr>
              <a:t>Adjust instruction </a:t>
            </a:r>
            <a:r>
              <a:rPr lang="en-US" sz="1200" kern="1200" dirty="0" smtClean="0">
                <a:solidFill>
                  <a:schemeClr val="tx1"/>
                </a:solidFill>
                <a:effectLst/>
                <a:latin typeface="+mn-lt"/>
                <a:ea typeface="+mn-ea"/>
                <a:cs typeface="+mn-cs"/>
              </a:rPr>
              <a:t>based on student literacy level by being more explicit and allowing more practice time. </a:t>
            </a:r>
            <a:endParaRPr lang="en-US" dirty="0" smtClean="0"/>
          </a:p>
          <a:p>
            <a:r>
              <a:rPr lang="en-US" sz="1200" b="1" kern="1200" dirty="0" smtClean="0">
                <a:solidFill>
                  <a:schemeClr val="tx1"/>
                </a:solidFill>
                <a:effectLst/>
                <a:latin typeface="+mn-lt"/>
                <a:ea typeface="+mn-ea"/>
                <a:cs typeface="+mn-cs"/>
              </a:rPr>
              <a:t>Practice comprehension strategies </a:t>
            </a:r>
            <a:r>
              <a:rPr lang="en-US" sz="1200" kern="1200" dirty="0" smtClean="0">
                <a:solidFill>
                  <a:schemeClr val="tx1"/>
                </a:solidFill>
                <a:effectLst/>
                <a:latin typeface="+mn-lt"/>
                <a:ea typeface="+mn-ea"/>
                <a:cs typeface="+mn-cs"/>
              </a:rPr>
              <a:t>in a student’s native language as a scaffold to comprehension of English text.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D58A97-FAA2-8640-8D68-0BBB25B04974}" type="slidenum">
              <a:rPr lang="en-US" smtClean="0"/>
              <a:t>11</a:t>
            </a:fld>
            <a:endParaRPr lang="en-US"/>
          </a:p>
        </p:txBody>
      </p:sp>
    </p:spTree>
    <p:extLst>
      <p:ext uri="{BB962C8B-B14F-4D97-AF65-F5344CB8AC3E}">
        <p14:creationId xmlns:p14="http://schemas.microsoft.com/office/powerpoint/2010/main" val="70840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62F4745C-8438-634E-BBCF-CAE728BA2D08}" type="datetime1">
              <a:rPr lang="en-US" altLang="en-US" smtClean="0"/>
              <a:pPr>
                <a:defRPr/>
              </a:pPr>
              <a:t>5/1/2017</a:t>
            </a:fld>
            <a:endParaRPr lang="en-US" alt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C5A1F67-BEAF-4299-97F9-6971C6C0DEBB}" type="slidenum">
              <a:rPr lang="en-US" altLang="en-US" smtClean="0"/>
              <a:pPr>
                <a:defRPr/>
              </a:pPr>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6DD84C-C58F-2B4E-BBCC-297A5E7D87F1}"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92A3C4-064E-45F9-977E-F7BB5790DAA9}"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BC80B4E1-18BC-0A42-9788-ED69F8889EC3}" type="datetime1">
              <a:rPr lang="en-US" altLang="en-US" smtClean="0"/>
              <a:pPr>
                <a:defRPr/>
              </a:pPr>
              <a:t>5/1/2017</a:t>
            </a:fld>
            <a:endParaRPr lang="en-US" alt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A282D24-3167-4837-948A-A6DE6199B2D3}"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89"/>
        <p:cNvGrpSpPr/>
        <p:nvPr/>
      </p:nvGrpSpPr>
      <p:grpSpPr>
        <a:xfrm>
          <a:off x="0" y="0"/>
          <a:ext cx="0" cy="0"/>
          <a:chOff x="0" y="0"/>
          <a:chExt cx="0" cy="0"/>
        </a:xfrm>
      </p:grpSpPr>
      <p:sp>
        <p:nvSpPr>
          <p:cNvPr id="1490" name="Shape 149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491" name="Shape 1491"/>
          <p:cNvSpPr txBox="1">
            <a:spLocks noGrp="1"/>
          </p:cNvSpPr>
          <p:nvPr>
            <p:ph type="body" idx="1"/>
          </p:nvPr>
        </p:nvSpPr>
        <p:spPr>
          <a:xfrm>
            <a:off x="3117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492" name="Shape 1492"/>
          <p:cNvSpPr txBox="1">
            <a:spLocks noGrp="1"/>
          </p:cNvSpPr>
          <p:nvPr>
            <p:ph type="body" idx="2"/>
          </p:nvPr>
        </p:nvSpPr>
        <p:spPr>
          <a:xfrm>
            <a:off x="48324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493" name="Shape 1493"/>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216110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pact slide">
    <p:spTree>
      <p:nvGrpSpPr>
        <p:cNvPr id="1" name="Shape 1074"/>
        <p:cNvGrpSpPr/>
        <p:nvPr/>
      </p:nvGrpSpPr>
      <p:grpSpPr>
        <a:xfrm>
          <a:off x="0" y="0"/>
          <a:ext cx="0" cy="0"/>
          <a:chOff x="0" y="0"/>
          <a:chExt cx="0" cy="0"/>
        </a:xfrm>
      </p:grpSpPr>
      <p:sp>
        <p:nvSpPr>
          <p:cNvPr id="1075" name="Shape 1075"/>
          <p:cNvSpPr txBox="1"/>
          <p:nvPr/>
        </p:nvSpPr>
        <p:spPr>
          <a:xfrm>
            <a:off x="5892262" y="6356869"/>
            <a:ext cx="2880300" cy="308400"/>
          </a:xfrm>
          <a:prstGeom prst="rect">
            <a:avLst/>
          </a:prstGeom>
          <a:noFill/>
          <a:ln>
            <a:noFill/>
          </a:ln>
        </p:spPr>
        <p:txBody>
          <a:bodyPr lIns="110175" tIns="55075" rIns="110175" bIns="55075" anchor="t" anchorCtr="0">
            <a:noAutofit/>
          </a:bodyPr>
          <a:lstStyle/>
          <a:p>
            <a:pPr marL="0" marR="0" lvl="0" indent="0" algn="r" rtl="0">
              <a:spcBef>
                <a:spcPts val="0"/>
              </a:spcBef>
              <a:buSzPct val="25000"/>
              <a:buNone/>
            </a:pPr>
            <a:fld id="{00000000-1234-1234-1234-123412341234}" type="slidenum">
              <a:rPr lang="en" sz="800">
                <a:solidFill>
                  <a:srgbClr val="939598"/>
                </a:solidFill>
                <a:latin typeface="Arial"/>
                <a:ea typeface="Arial"/>
                <a:cs typeface="Arial"/>
                <a:sym typeface="Arial"/>
              </a:rPr>
              <a:t>‹#›</a:t>
            </a:fld>
            <a:endParaRPr lang="en" sz="800">
              <a:solidFill>
                <a:srgbClr val="939598"/>
              </a:solidFill>
              <a:latin typeface="Arial"/>
              <a:ea typeface="Arial"/>
              <a:cs typeface="Arial"/>
              <a:sym typeface="Arial"/>
            </a:endParaRPr>
          </a:p>
        </p:txBody>
      </p:sp>
      <p:pic>
        <p:nvPicPr>
          <p:cNvPr id="1076" name="Shape 1076"/>
          <p:cNvPicPr preferRelativeResize="0"/>
          <p:nvPr/>
        </p:nvPicPr>
        <p:blipFill rotWithShape="1">
          <a:blip r:embed="rId2">
            <a:alphaModFix/>
          </a:blip>
          <a:srcRect/>
          <a:stretch/>
        </p:blipFill>
        <p:spPr>
          <a:xfrm>
            <a:off x="740133" y="6417419"/>
            <a:ext cx="570300" cy="148200"/>
          </a:xfrm>
          <a:prstGeom prst="rect">
            <a:avLst/>
          </a:prstGeom>
          <a:noFill/>
          <a:ln>
            <a:noFill/>
          </a:ln>
        </p:spPr>
      </p:pic>
      <p:sp>
        <p:nvSpPr>
          <p:cNvPr id="1077" name="Shape 1077"/>
          <p:cNvSpPr txBox="1">
            <a:spLocks noGrp="1"/>
          </p:cNvSpPr>
          <p:nvPr>
            <p:ph type="body" idx="1"/>
          </p:nvPr>
        </p:nvSpPr>
        <p:spPr>
          <a:xfrm>
            <a:off x="625475" y="1557337"/>
            <a:ext cx="7651800" cy="6509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5279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Title Slide">
    <p:bg>
      <p:bgPr>
        <a:solidFill>
          <a:schemeClr val="dk1"/>
        </a:solidFill>
        <a:effectLst/>
      </p:bgPr>
    </p:bg>
    <p:spTree>
      <p:nvGrpSpPr>
        <p:cNvPr id="1" name="Shape 43"/>
        <p:cNvGrpSpPr/>
        <p:nvPr/>
      </p:nvGrpSpPr>
      <p:grpSpPr>
        <a:xfrm>
          <a:off x="0" y="0"/>
          <a:ext cx="0" cy="0"/>
          <a:chOff x="0" y="0"/>
          <a:chExt cx="0" cy="0"/>
        </a:xfrm>
      </p:grpSpPr>
      <p:sp>
        <p:nvSpPr>
          <p:cNvPr id="44" name="Shape 4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lt1"/>
              </a:buClr>
              <a:buFont typeface="Arial"/>
              <a:buNone/>
              <a:defRPr sz="2100" b="0" i="0" u="none" strike="noStrike" cap="none">
                <a:solidFill>
                  <a:schemeClr val="lt1"/>
                </a:solidFill>
                <a:latin typeface="Calibri"/>
                <a:ea typeface="Calibri"/>
                <a:cs typeface="Calibri"/>
                <a:sym typeface="Calibri"/>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0150" marR="0" lvl="3"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4pPr>
            <a:lvl5pPr marL="1543050" marR="0" lvl="4"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5pPr>
            <a:lvl6pPr marL="1885950" marR="0" lvl="5"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6pPr>
            <a:lvl7pPr marL="2228850" marR="0" lvl="6"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7pPr>
            <a:lvl8pPr marL="2571750" marR="0" lvl="7"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8pPr>
            <a:lvl9pPr marL="2914650" marR="0" lvl="8"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45" name="Shape 45"/>
          <p:cNvSpPr txBox="1"/>
          <p:nvPr/>
        </p:nvSpPr>
        <p:spPr>
          <a:xfrm>
            <a:off x="-227013" y="5865814"/>
            <a:ext cx="138548" cy="369332"/>
          </a:xfrm>
          <a:prstGeom prst="rect">
            <a:avLst/>
          </a:prstGeom>
          <a:noFill/>
          <a:ln>
            <a:noFill/>
          </a:ln>
        </p:spPr>
        <p:txBody>
          <a:bodyPr lIns="68569" tIns="34275" rIns="68569" bIns="34275" anchor="t" anchorCtr="0">
            <a:noAutofit/>
          </a:bodyPr>
          <a:lstStyle/>
          <a:p>
            <a:pPr marL="0" marR="0" lvl="0" indent="0" algn="l" rtl="0">
              <a:spcBef>
                <a:spcPts val="0"/>
              </a:spcBef>
              <a:buNone/>
            </a:pPr>
            <a:endParaRPr sz="1350">
              <a:solidFill>
                <a:schemeClr val="lt1"/>
              </a:solidFill>
              <a:latin typeface="Palatino Linotype"/>
              <a:ea typeface="Palatino Linotype"/>
              <a:cs typeface="Palatino Linotype"/>
              <a:sym typeface="Palatino Linotype"/>
            </a:endParaRPr>
          </a:p>
        </p:txBody>
      </p:sp>
      <p:pic>
        <p:nvPicPr>
          <p:cNvPr id="46" name="Shape 46" descr="Bookcase_New.png"/>
          <p:cNvPicPr preferRelativeResize="0"/>
          <p:nvPr/>
        </p:nvPicPr>
        <p:blipFill rotWithShape="1">
          <a:blip r:embed="rId2">
            <a:alphaModFix/>
          </a:blip>
          <a:srcRect l="8148" r="8148"/>
          <a:stretch/>
        </p:blipFill>
        <p:spPr>
          <a:xfrm>
            <a:off x="-309611" y="-251840"/>
            <a:ext cx="9713369" cy="7285027"/>
          </a:xfrm>
          <a:prstGeom prst="rect">
            <a:avLst/>
          </a:prstGeom>
          <a:noFill/>
          <a:ln>
            <a:noFill/>
          </a:ln>
        </p:spPr>
      </p:pic>
      <p:pic>
        <p:nvPicPr>
          <p:cNvPr id="47" name="Shape 47" descr="LevTxt_2Kids_2011_ppt.png"/>
          <p:cNvPicPr preferRelativeResize="0"/>
          <p:nvPr/>
        </p:nvPicPr>
        <p:blipFill rotWithShape="1">
          <a:blip r:embed="rId3">
            <a:alphaModFix/>
          </a:blip>
          <a:srcRect/>
          <a:stretch/>
        </p:blipFill>
        <p:spPr>
          <a:xfrm>
            <a:off x="409316" y="87178"/>
            <a:ext cx="8325369" cy="7578608"/>
          </a:xfrm>
          <a:prstGeom prst="rect">
            <a:avLst/>
          </a:prstGeom>
          <a:noFill/>
          <a:ln>
            <a:noFill/>
          </a:ln>
        </p:spPr>
      </p:pic>
      <p:sp>
        <p:nvSpPr>
          <p:cNvPr id="48" name="Shape 48"/>
          <p:cNvSpPr txBox="1">
            <a:spLocks noGrp="1"/>
          </p:cNvSpPr>
          <p:nvPr>
            <p:ph type="body" idx="1"/>
          </p:nvPr>
        </p:nvSpPr>
        <p:spPr>
          <a:xfrm>
            <a:off x="0" y="3095625"/>
            <a:ext cx="9144000" cy="2331336"/>
          </a:xfrm>
          <a:prstGeom prst="rect">
            <a:avLst/>
          </a:prstGeom>
          <a:solidFill>
            <a:srgbClr val="DBEBED">
              <a:alpha val="62745"/>
            </a:srgbClr>
          </a:solidFill>
          <a:ln>
            <a:noFill/>
          </a:ln>
        </p:spPr>
        <p:txBody>
          <a:bodyPr lIns="91425" tIns="91425" rIns="91425" bIns="91425" anchor="t" anchorCtr="0"/>
          <a:lstStyle>
            <a:lvl1pPr marL="0" marR="0" lvl="0" indent="0" algn="l" rtl="0">
              <a:lnSpc>
                <a:spcPct val="90000"/>
              </a:lnSpc>
              <a:spcBef>
                <a:spcPts val="750"/>
              </a:spcBef>
              <a:buClr>
                <a:srgbClr val="FFFFFE"/>
              </a:buClr>
              <a:buFont typeface="Arial"/>
              <a:buNone/>
              <a:defRPr sz="2100" b="0" i="0" u="none" strike="noStrike" cap="none">
                <a:solidFill>
                  <a:srgbClr val="FFFFFE"/>
                </a:solidFill>
                <a:latin typeface="Calibri"/>
                <a:ea typeface="Calibri"/>
                <a:cs typeface="Calibri"/>
                <a:sym typeface="Calibri"/>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0150" marR="0" lvl="3"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4pPr>
            <a:lvl5pPr marL="1543050" marR="0" lvl="4"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5pPr>
            <a:lvl6pPr marL="1885950" marR="0" lvl="5"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6pPr>
            <a:lvl7pPr marL="2228850" marR="0" lvl="6"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7pPr>
            <a:lvl8pPr marL="2571750" marR="0" lvl="7"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8pPr>
            <a:lvl9pPr marL="2914650" marR="0" lvl="8"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title"/>
          </p:nvPr>
        </p:nvSpPr>
        <p:spPr>
          <a:xfrm>
            <a:off x="685801" y="3105149"/>
            <a:ext cx="8000999" cy="11430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4F0C1A"/>
              </a:buClr>
              <a:buFont typeface="Calibri"/>
              <a:buNone/>
              <a:defRPr sz="3300" b="0" i="0" u="none" strike="noStrike" cap="none">
                <a:solidFill>
                  <a:srgbClr val="4F0C1A"/>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50" name="Shape 50"/>
          <p:cNvPicPr preferRelativeResize="0"/>
          <p:nvPr/>
        </p:nvPicPr>
        <p:blipFill rotWithShape="1">
          <a:blip r:embed="rId4">
            <a:alphaModFix/>
          </a:blip>
          <a:srcRect/>
          <a:stretch/>
        </p:blipFill>
        <p:spPr>
          <a:xfrm>
            <a:off x="1162049" y="5865813"/>
            <a:ext cx="2900513" cy="627061"/>
          </a:xfrm>
          <a:prstGeom prst="rect">
            <a:avLst/>
          </a:prstGeom>
          <a:noFill/>
          <a:ln>
            <a:noFill/>
          </a:ln>
        </p:spPr>
      </p:pic>
      <p:pic>
        <p:nvPicPr>
          <p:cNvPr id="51" name="Shape 51" descr="BEC logo_4C_nodrop.png"/>
          <p:cNvPicPr preferRelativeResize="0"/>
          <p:nvPr/>
        </p:nvPicPr>
        <p:blipFill rotWithShape="1">
          <a:blip r:embed="rId5">
            <a:alphaModFix/>
          </a:blip>
          <a:srcRect/>
          <a:stretch/>
        </p:blipFill>
        <p:spPr>
          <a:xfrm>
            <a:off x="401639" y="5826126"/>
            <a:ext cx="676275" cy="666749"/>
          </a:xfrm>
          <a:prstGeom prst="rect">
            <a:avLst/>
          </a:prstGeom>
          <a:noFill/>
          <a:ln>
            <a:noFill/>
          </a:ln>
        </p:spPr>
      </p:pic>
    </p:spTree>
    <p:extLst>
      <p:ext uri="{BB962C8B-B14F-4D97-AF65-F5344CB8AC3E}">
        <p14:creationId xmlns:p14="http://schemas.microsoft.com/office/powerpoint/2010/main" val="167351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1">
    <p:spTree>
      <p:nvGrpSpPr>
        <p:cNvPr id="1" name="Shape 184"/>
        <p:cNvGrpSpPr/>
        <p:nvPr/>
      </p:nvGrpSpPr>
      <p:grpSpPr>
        <a:xfrm>
          <a:off x="0" y="0"/>
          <a:ext cx="0" cy="0"/>
          <a:chOff x="0" y="0"/>
          <a:chExt cx="0" cy="0"/>
        </a:xfrm>
      </p:grpSpPr>
      <p:sp>
        <p:nvSpPr>
          <p:cNvPr id="185" name="Shape 185"/>
          <p:cNvSpPr txBox="1">
            <a:spLocks noGrp="1"/>
          </p:cNvSpPr>
          <p:nvPr>
            <p:ph type="dt" idx="10"/>
          </p:nvPr>
        </p:nvSpPr>
        <p:spPr>
          <a:xfrm>
            <a:off x="6794504" y="6423034"/>
            <a:ext cx="2133599" cy="365099"/>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rgbClr val="595959"/>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86" name="Shape 186"/>
          <p:cNvSpPr txBox="1">
            <a:spLocks noGrp="1"/>
          </p:cNvSpPr>
          <p:nvPr>
            <p:ph type="ftr" idx="11"/>
          </p:nvPr>
        </p:nvSpPr>
        <p:spPr>
          <a:xfrm>
            <a:off x="201614" y="6423034"/>
            <a:ext cx="6122999" cy="36509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solidFill>
                  <a:schemeClr val="dk1"/>
                </a:solidFill>
                <a:latin typeface="Rokkitt"/>
                <a:ea typeface="Rokkitt"/>
                <a:cs typeface="Rokkitt"/>
                <a:sym typeface="Rokkitt"/>
              </a:defRPr>
            </a:lvl1pPr>
            <a:lvl2pPr marL="457200" marR="0" lvl="1" indent="0" algn="l" rtl="0">
              <a:spcBef>
                <a:spcPts val="0"/>
              </a:spcBef>
              <a:buNone/>
              <a:defRPr sz="1800" b="0" i="0" u="none" strike="noStrike" cap="none">
                <a:solidFill>
                  <a:schemeClr val="dk1"/>
                </a:solidFill>
                <a:latin typeface="Rokkitt"/>
                <a:ea typeface="Rokkitt"/>
                <a:cs typeface="Rokkitt"/>
                <a:sym typeface="Rokkitt"/>
              </a:defRPr>
            </a:lvl2pPr>
            <a:lvl3pPr marL="914400" marR="0" lvl="2" indent="0" algn="l" rtl="0">
              <a:spcBef>
                <a:spcPts val="0"/>
              </a:spcBef>
              <a:buNone/>
              <a:defRPr sz="1800" b="0" i="0" u="none" strike="noStrike" cap="none">
                <a:solidFill>
                  <a:schemeClr val="dk1"/>
                </a:solidFill>
                <a:latin typeface="Rokkitt"/>
                <a:ea typeface="Rokkitt"/>
                <a:cs typeface="Rokkitt"/>
                <a:sym typeface="Rokkitt"/>
              </a:defRPr>
            </a:lvl3pPr>
            <a:lvl4pPr marL="1371600" marR="0" lvl="3" indent="0" algn="l" rtl="0">
              <a:spcBef>
                <a:spcPts val="0"/>
              </a:spcBef>
              <a:buNone/>
              <a:defRPr sz="1800" b="0" i="0" u="none" strike="noStrike" cap="none">
                <a:solidFill>
                  <a:schemeClr val="dk1"/>
                </a:solidFill>
                <a:latin typeface="Rokkitt"/>
                <a:ea typeface="Rokkitt"/>
                <a:cs typeface="Rokkitt"/>
                <a:sym typeface="Rokkitt"/>
              </a:defRPr>
            </a:lvl4pPr>
            <a:lvl5pPr marL="1828800" marR="0" lvl="4" indent="0" algn="l" rtl="0">
              <a:spcBef>
                <a:spcPts val="0"/>
              </a:spcBef>
              <a:buNone/>
              <a:defRPr sz="1800" b="0" i="0" u="none" strike="noStrike" cap="none">
                <a:solidFill>
                  <a:schemeClr val="dk1"/>
                </a:solidFill>
                <a:latin typeface="Rokkitt"/>
                <a:ea typeface="Rokkitt"/>
                <a:cs typeface="Rokkitt"/>
                <a:sym typeface="Rokkitt"/>
              </a:defRPr>
            </a:lvl5pPr>
            <a:lvl6pPr marL="2286000" marR="0" lvl="5" indent="0" algn="l" rtl="0">
              <a:spcBef>
                <a:spcPts val="0"/>
              </a:spcBef>
              <a:buNone/>
              <a:defRPr sz="1800" b="0" i="0" u="none" strike="noStrike" cap="none">
                <a:solidFill>
                  <a:schemeClr val="dk1"/>
                </a:solidFill>
                <a:latin typeface="Rokkitt"/>
                <a:ea typeface="Rokkitt"/>
                <a:cs typeface="Rokkitt"/>
                <a:sym typeface="Rokkitt"/>
              </a:defRPr>
            </a:lvl6pPr>
            <a:lvl7pPr marL="2743200" marR="0" lvl="6" indent="0" algn="l" rtl="0">
              <a:spcBef>
                <a:spcPts val="0"/>
              </a:spcBef>
              <a:buNone/>
              <a:defRPr sz="1800" b="0" i="0" u="none" strike="noStrike" cap="none">
                <a:solidFill>
                  <a:schemeClr val="dk1"/>
                </a:solidFill>
                <a:latin typeface="Rokkitt"/>
                <a:ea typeface="Rokkitt"/>
                <a:cs typeface="Rokkitt"/>
                <a:sym typeface="Rokkitt"/>
              </a:defRPr>
            </a:lvl7pPr>
            <a:lvl8pPr marL="3200400" marR="0" lvl="7" indent="0" algn="l" rtl="0">
              <a:spcBef>
                <a:spcPts val="0"/>
              </a:spcBef>
              <a:buNone/>
              <a:defRPr sz="1800" b="0" i="0" u="none" strike="noStrike" cap="none">
                <a:solidFill>
                  <a:schemeClr val="dk1"/>
                </a:solidFill>
                <a:latin typeface="Rokkitt"/>
                <a:ea typeface="Rokkitt"/>
                <a:cs typeface="Rokkitt"/>
                <a:sym typeface="Rokkitt"/>
              </a:defRPr>
            </a:lvl8pPr>
            <a:lvl9pPr marL="3657600" marR="0" lvl="8" indent="0" algn="l" rtl="0">
              <a:spcBef>
                <a:spcPts val="0"/>
              </a:spcBef>
              <a:buNone/>
              <a:defRPr sz="1800" b="0" i="0" u="none" strike="noStrike" cap="none">
                <a:solidFill>
                  <a:schemeClr val="dk1"/>
                </a:solidFill>
                <a:latin typeface="Rokkitt"/>
                <a:ea typeface="Rokkitt"/>
                <a:cs typeface="Rokkitt"/>
                <a:sym typeface="Rokkitt"/>
              </a:defRPr>
            </a:lvl9pPr>
          </a:lstStyle>
          <a:p>
            <a:endParaRPr/>
          </a:p>
        </p:txBody>
      </p:sp>
    </p:spTree>
    <p:extLst>
      <p:ext uri="{BB962C8B-B14F-4D97-AF65-F5344CB8AC3E}">
        <p14:creationId xmlns:p14="http://schemas.microsoft.com/office/powerpoint/2010/main" val="45288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2F4745C-8438-634E-BBCF-CAE728BA2D08}"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C5A1F67-BEAF-4299-97F9-6971C6C0DEBB}" type="slidenum">
              <a:rPr lang="en-US" altLang="en-US" smtClean="0"/>
              <a:pPr>
                <a:defRPr/>
              </a:pPr>
              <a:t>‹#›</a:t>
            </a:fld>
            <a:endParaRPr lang="en-US" altLang="en-US" dirty="0"/>
          </a:p>
        </p:txBody>
      </p:sp>
    </p:spTree>
    <p:extLst>
      <p:ext uri="{BB962C8B-B14F-4D97-AF65-F5344CB8AC3E}">
        <p14:creationId xmlns:p14="http://schemas.microsoft.com/office/powerpoint/2010/main" val="156796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6663471-0CE5-9C4C-96A5-17C65A1C069E}"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9B7F44-CEE5-4383-8272-6F6B36845757}" type="slidenum">
              <a:rPr lang="en-US" altLang="en-US" smtClean="0"/>
              <a:pPr>
                <a:defRPr/>
              </a:pPr>
              <a:t>‹#›</a:t>
            </a:fld>
            <a:endParaRPr lang="en-US" altLang="en-US" dirty="0"/>
          </a:p>
        </p:txBody>
      </p:sp>
    </p:spTree>
    <p:extLst>
      <p:ext uri="{BB962C8B-B14F-4D97-AF65-F5344CB8AC3E}">
        <p14:creationId xmlns:p14="http://schemas.microsoft.com/office/powerpoint/2010/main" val="102506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28A973D-7806-E34B-B538-25808D4FD5F2}"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9EFF79-A4F2-4EB5-B130-1166E88C3364}" type="slidenum">
              <a:rPr lang="en-US" altLang="en-US" smtClean="0"/>
              <a:pPr>
                <a:defRPr/>
              </a:pPr>
              <a:t>‹#›</a:t>
            </a:fld>
            <a:endParaRPr lang="en-US" altLang="en-US" dirty="0"/>
          </a:p>
        </p:txBody>
      </p:sp>
    </p:spTree>
    <p:extLst>
      <p:ext uri="{BB962C8B-B14F-4D97-AF65-F5344CB8AC3E}">
        <p14:creationId xmlns:p14="http://schemas.microsoft.com/office/powerpoint/2010/main" val="116491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A0A31EB-660F-4343-8026-5BE186FA99C4}"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4469837-062C-4401-A658-DA7F8FAA3415}" type="slidenum">
              <a:rPr lang="en-US" altLang="en-US" smtClean="0"/>
              <a:pPr>
                <a:defRPr/>
              </a:pPr>
              <a:t>‹#›</a:t>
            </a:fld>
            <a:endParaRPr lang="en-US" altLang="en-US" dirty="0"/>
          </a:p>
        </p:txBody>
      </p:sp>
    </p:spTree>
    <p:extLst>
      <p:ext uri="{BB962C8B-B14F-4D97-AF65-F5344CB8AC3E}">
        <p14:creationId xmlns:p14="http://schemas.microsoft.com/office/powerpoint/2010/main" val="13922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C6663471-0CE5-9C4C-96A5-17C65A1C069E}"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19B7F44-CEE5-4383-8272-6F6B36845757}" type="slidenum">
              <a:rPr lang="en-US" altLang="en-US" smtClean="0"/>
              <a:pPr>
                <a:defRPr/>
              </a:pPr>
              <a:t>‹#›</a:t>
            </a:fld>
            <a:endParaRPr lang="en-US" alt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D3B2EB0-0904-A94D-ADCA-3030F0982E58}" type="datetime1">
              <a:rPr lang="en-US" altLang="en-US" smtClean="0"/>
              <a:pPr>
                <a:defRPr/>
              </a:pPr>
              <a:t>5/1/2017</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4911338-0374-4629-B388-5052969DB4BA}" type="slidenum">
              <a:rPr lang="en-US" altLang="en-US" smtClean="0"/>
              <a:pPr>
                <a:defRPr/>
              </a:pPr>
              <a:t>‹#›</a:t>
            </a:fld>
            <a:endParaRPr lang="en-US" altLang="en-US" dirty="0"/>
          </a:p>
        </p:txBody>
      </p:sp>
    </p:spTree>
    <p:extLst>
      <p:ext uri="{BB962C8B-B14F-4D97-AF65-F5344CB8AC3E}">
        <p14:creationId xmlns:p14="http://schemas.microsoft.com/office/powerpoint/2010/main" val="130357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8FC2CC3-E189-0B4F-BC3F-872326148E8E}" type="datetime1">
              <a:rPr lang="en-US" altLang="en-US" smtClean="0"/>
              <a:pPr>
                <a:defRPr/>
              </a:pPr>
              <a:t>5/1/2017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844A17A-03DF-4748-9EC7-B672F349A55C}" type="slidenum">
              <a:rPr lang="en-US" altLang="en-US" smtClean="0"/>
              <a:pPr>
                <a:defRPr/>
              </a:pPr>
              <a:t>‹#›</a:t>
            </a:fld>
            <a:endParaRPr lang="en-US" altLang="en-US" dirty="0"/>
          </a:p>
        </p:txBody>
      </p:sp>
    </p:spTree>
    <p:extLst>
      <p:ext uri="{BB962C8B-B14F-4D97-AF65-F5344CB8AC3E}">
        <p14:creationId xmlns:p14="http://schemas.microsoft.com/office/powerpoint/2010/main" val="503260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5FDE4B-5958-0A4F-B238-AEADD3539A81}" type="datetime1">
              <a:rPr lang="en-US" altLang="en-US" smtClean="0"/>
              <a:pPr>
                <a:defRPr/>
              </a:pPr>
              <a:t>5/1/2017</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0CFDE39-CCC5-495D-9557-2103E2FF8E84}" type="slidenum">
              <a:rPr lang="en-US" altLang="en-US" smtClean="0"/>
              <a:pPr>
                <a:defRPr/>
              </a:pPr>
              <a:t>‹#›</a:t>
            </a:fld>
            <a:endParaRPr lang="en-US" altLang="en-US" dirty="0"/>
          </a:p>
        </p:txBody>
      </p:sp>
    </p:spTree>
    <p:extLst>
      <p:ext uri="{BB962C8B-B14F-4D97-AF65-F5344CB8AC3E}">
        <p14:creationId xmlns:p14="http://schemas.microsoft.com/office/powerpoint/2010/main" val="151337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84BA42-645C-EB43-BC74-F135D50FE3DC}"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1704CA9-5ACD-4DA8-B526-B671EFFCC290}" type="slidenum">
              <a:rPr lang="en-US" altLang="en-US" smtClean="0"/>
              <a:pPr>
                <a:defRPr/>
              </a:pPr>
              <a:t>‹#›</a:t>
            </a:fld>
            <a:endParaRPr lang="en-US" altLang="en-US" dirty="0"/>
          </a:p>
        </p:txBody>
      </p:sp>
    </p:spTree>
    <p:extLst>
      <p:ext uri="{BB962C8B-B14F-4D97-AF65-F5344CB8AC3E}">
        <p14:creationId xmlns:p14="http://schemas.microsoft.com/office/powerpoint/2010/main" val="547646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4F38107-3F03-5F41-BF1F-FE27B358C07F}"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1C43E80-7214-4827-9DE5-E42B5B20A6A2}" type="slidenum">
              <a:rPr lang="en-US" altLang="en-US" smtClean="0"/>
              <a:pPr>
                <a:defRPr/>
              </a:pPr>
              <a:t>‹#›</a:t>
            </a:fld>
            <a:endParaRPr lang="en-US" altLang="en-US" dirty="0"/>
          </a:p>
        </p:txBody>
      </p:sp>
    </p:spTree>
    <p:extLst>
      <p:ext uri="{BB962C8B-B14F-4D97-AF65-F5344CB8AC3E}">
        <p14:creationId xmlns:p14="http://schemas.microsoft.com/office/powerpoint/2010/main" val="186486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6DD84C-C58F-2B4E-BBCC-297A5E7D87F1}"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92A3C4-064E-45F9-977E-F7BB5790DAA9}" type="slidenum">
              <a:rPr lang="en-US" altLang="en-US" smtClean="0"/>
              <a:pPr>
                <a:defRPr/>
              </a:pPr>
              <a:t>‹#›</a:t>
            </a:fld>
            <a:endParaRPr lang="en-US" altLang="en-US" dirty="0"/>
          </a:p>
        </p:txBody>
      </p:sp>
    </p:spTree>
    <p:extLst>
      <p:ext uri="{BB962C8B-B14F-4D97-AF65-F5344CB8AC3E}">
        <p14:creationId xmlns:p14="http://schemas.microsoft.com/office/powerpoint/2010/main" val="1105628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C80B4E1-18BC-0A42-9788-ED69F8889EC3}"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282D24-3167-4837-948A-A6DE6199B2D3}" type="slidenum">
              <a:rPr lang="en-US" altLang="en-US" smtClean="0"/>
              <a:pPr>
                <a:defRPr/>
              </a:pPr>
              <a:t>‹#›</a:t>
            </a:fld>
            <a:endParaRPr lang="en-US" altLang="en-US" dirty="0"/>
          </a:p>
        </p:txBody>
      </p:sp>
    </p:spTree>
    <p:extLst>
      <p:ext uri="{BB962C8B-B14F-4D97-AF65-F5344CB8AC3E}">
        <p14:creationId xmlns:p14="http://schemas.microsoft.com/office/powerpoint/2010/main" val="121966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mpact slide">
    <p:spTree>
      <p:nvGrpSpPr>
        <p:cNvPr id="1" name="Shape 1074"/>
        <p:cNvGrpSpPr/>
        <p:nvPr/>
      </p:nvGrpSpPr>
      <p:grpSpPr>
        <a:xfrm>
          <a:off x="0" y="0"/>
          <a:ext cx="0" cy="0"/>
          <a:chOff x="0" y="0"/>
          <a:chExt cx="0" cy="0"/>
        </a:xfrm>
      </p:grpSpPr>
      <p:sp>
        <p:nvSpPr>
          <p:cNvPr id="1077" name="Shape 1077"/>
          <p:cNvSpPr txBox="1">
            <a:spLocks noGrp="1"/>
          </p:cNvSpPr>
          <p:nvPr>
            <p:ph type="body" idx="1"/>
          </p:nvPr>
        </p:nvSpPr>
        <p:spPr>
          <a:xfrm>
            <a:off x="625475" y="1557337"/>
            <a:ext cx="7651800" cy="6509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951125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928A973D-7806-E34B-B538-25808D4FD5F2}" type="datetime1">
              <a:rPr lang="en-US" altLang="en-US" smtClean="0"/>
              <a:pPr>
                <a:defRPr/>
              </a:pPr>
              <a:t>5/1/2017</a:t>
            </a:fld>
            <a:endParaRPr lang="en-US" alt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0E9EFF79-A4F2-4EB5-B130-1166E88C3364}" type="slidenum">
              <a:rPr lang="en-US" altLang="en-US" smtClean="0"/>
              <a:pPr>
                <a:defRPr/>
              </a:pPr>
              <a:t>‹#›</a:t>
            </a:fld>
            <a:endParaRPr lang="en-US" alt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CA0A31EB-660F-4343-8026-5BE186FA99C4}" type="datetime1">
              <a:rPr lang="en-US" altLang="en-US" smtClean="0"/>
              <a:pPr>
                <a:defRPr/>
              </a:pPr>
              <a:t>5/1/2017</a:t>
            </a:fld>
            <a:endParaRPr lang="en-US" altLang="en-US" dirty="0"/>
          </a:p>
        </p:txBody>
      </p:sp>
      <p:sp>
        <p:nvSpPr>
          <p:cNvPr id="10" name="Slide Number Placeholder 9"/>
          <p:cNvSpPr>
            <a:spLocks noGrp="1"/>
          </p:cNvSpPr>
          <p:nvPr>
            <p:ph type="sldNum" sz="quarter" idx="16"/>
          </p:nvPr>
        </p:nvSpPr>
        <p:spPr/>
        <p:txBody>
          <a:bodyPr rtlCol="0"/>
          <a:lstStyle/>
          <a:p>
            <a:pPr>
              <a:defRPr/>
            </a:pPr>
            <a:fld id="{94469837-062C-4401-A658-DA7F8FAA3415}" type="slidenum">
              <a:rPr lang="en-US" altLang="en-US" smtClean="0"/>
              <a:pPr>
                <a:defRPr/>
              </a:pPr>
              <a:t>‹#›</a:t>
            </a:fld>
            <a:endParaRPr lang="en-US" alt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ED3B2EB0-0904-A94D-ADCA-3030F0982E58}" type="datetime1">
              <a:rPr lang="en-US" altLang="en-US" smtClean="0"/>
              <a:pPr>
                <a:defRPr/>
              </a:pPr>
              <a:t>5/1/2017</a:t>
            </a:fld>
            <a:endParaRPr lang="en-US" altLang="en-US" dirty="0"/>
          </a:p>
        </p:txBody>
      </p:sp>
      <p:sp>
        <p:nvSpPr>
          <p:cNvPr id="12" name="Slide Number Placeholder 11"/>
          <p:cNvSpPr>
            <a:spLocks noGrp="1"/>
          </p:cNvSpPr>
          <p:nvPr>
            <p:ph type="sldNum" sz="quarter" idx="16"/>
          </p:nvPr>
        </p:nvSpPr>
        <p:spPr/>
        <p:txBody>
          <a:bodyPr rtlCol="0"/>
          <a:lstStyle/>
          <a:p>
            <a:pPr>
              <a:defRPr/>
            </a:pPr>
            <a:fld id="{84911338-0374-4629-B388-5052969DB4BA}" type="slidenum">
              <a:rPr lang="en-US" altLang="en-US" smtClean="0"/>
              <a:pPr>
                <a:defRPr/>
              </a:pPr>
              <a:t>‹#›</a:t>
            </a:fld>
            <a:endParaRPr lang="en-US" alt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8FC2CC3-E189-0B4F-BC3F-872326148E8E}" type="datetime1">
              <a:rPr lang="en-US" altLang="en-US" smtClean="0"/>
              <a:pPr>
                <a:defRPr/>
              </a:pPr>
              <a:t>5/1/2017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844A17A-03DF-4748-9EC7-B672F349A55C}"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5FDE4B-5958-0A4F-B238-AEADD3539A81}" type="datetime1">
              <a:rPr lang="en-US" altLang="en-US" smtClean="0"/>
              <a:pPr>
                <a:defRPr/>
              </a:pPr>
              <a:t>5/1/2017</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0CFDE39-CCC5-495D-9557-2103E2FF8E84}"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4684BA42-645C-EB43-BC74-F135D50FE3DC}"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91704CA9-5ACD-4DA8-B526-B671EFFCC290}" type="slidenum">
              <a:rPr lang="en-US" altLang="en-US" smtClean="0"/>
              <a:pPr>
                <a:defRPr/>
              </a:pPr>
              <a:t>‹#›</a:t>
            </a:fld>
            <a:endParaRPr lang="en-US" alt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fld id="{C4F38107-3F03-5F41-BF1F-FE27B358C07F}" type="datetime1">
              <a:rPr lang="en-US" altLang="en-US" smtClean="0"/>
              <a:pPr>
                <a:defRPr/>
              </a:pPr>
              <a:t>5/1/2017</a:t>
            </a:fld>
            <a:endParaRPr lang="en-US" alt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D1C43E80-7214-4827-9DE5-E42B5B20A6A2}" type="slidenum">
              <a:rPr lang="en-US" altLang="en-US" smtClean="0"/>
              <a:pPr>
                <a:defRPr/>
              </a:pPr>
              <a:t>‹#›</a:t>
            </a:fld>
            <a:endParaRPr lang="en-US" alt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87CC6BF-7827-C849-AA7E-BF5B3B06C0BF}" type="datetime1">
              <a:rPr lang="en-US" altLang="en-US" smtClean="0"/>
              <a:pPr>
                <a:defRPr/>
              </a:pPr>
              <a:t>5/1/2017</a:t>
            </a:fld>
            <a:endParaRPr lang="en-US" alt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3A58BDE0-6A66-4F87-A32E-074463CF7366}" type="slidenum">
              <a:rPr lang="en-US" altLang="en-US" smtClean="0"/>
              <a:pPr>
                <a:defRPr/>
              </a:pPr>
              <a:t>‹#›</a:t>
            </a:fld>
            <a:endParaRPr lang="en-US" altLang="en-US" dirty="0"/>
          </a:p>
        </p:txBody>
      </p:sp>
      <p:sp>
        <p:nvSpPr>
          <p:cNvPr id="2" name="Rectangle 1"/>
          <p:cNvSpPr/>
          <p:nvPr userDrawn="1"/>
        </p:nvSpPr>
        <p:spPr>
          <a:xfrm>
            <a:off x="6837209" y="43934"/>
            <a:ext cx="2306791" cy="369332"/>
          </a:xfrm>
          <a:prstGeom prst="rect">
            <a:avLst/>
          </a:prstGeom>
        </p:spPr>
        <p:txBody>
          <a:bodyPr wrap="none">
            <a:spAutoFit/>
          </a:bodyPr>
          <a:lstStyle/>
          <a:p>
            <a:r>
              <a:rPr lang="en-US" b="1" dirty="0" smtClean="0">
                <a:solidFill>
                  <a:schemeClr val="accent1">
                    <a:lumMod val="50000"/>
                  </a:schemeClr>
                </a:solidFill>
              </a:rPr>
              <a:t>Draft and Confidential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5" r:id="rId14"/>
    <p:sldLayoutId id="2147483676" r:id="rId15"/>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87CC6BF-7827-C849-AA7E-BF5B3B06C0BF}" type="datetime1">
              <a:rPr lang="en-US" altLang="en-US" smtClean="0"/>
              <a:pPr>
                <a:defRPr/>
              </a:pPr>
              <a:t>5/1/2017</a:t>
            </a:fld>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A58BDE0-6A66-4F87-A32E-074463CF7366}" type="slidenum">
              <a:rPr lang="en-US" altLang="en-US" smtClean="0"/>
              <a:pPr>
                <a:defRPr/>
              </a:pPr>
              <a:t>‹#›</a:t>
            </a:fld>
            <a:endParaRPr lang="en-US" altLang="en-US" dirty="0"/>
          </a:p>
        </p:txBody>
      </p:sp>
      <p:sp>
        <p:nvSpPr>
          <p:cNvPr id="7" name="Rectangle 6"/>
          <p:cNvSpPr/>
          <p:nvPr userDrawn="1"/>
        </p:nvSpPr>
        <p:spPr>
          <a:xfrm>
            <a:off x="6837209" y="43934"/>
            <a:ext cx="2306791" cy="369332"/>
          </a:xfrm>
          <a:prstGeom prst="rect">
            <a:avLst/>
          </a:prstGeom>
        </p:spPr>
        <p:txBody>
          <a:bodyPr wrap="none">
            <a:spAutoFit/>
          </a:bodyPr>
          <a:lstStyle/>
          <a:p>
            <a:r>
              <a:rPr lang="en-US" b="1" dirty="0" smtClean="0">
                <a:solidFill>
                  <a:schemeClr val="accent1">
                    <a:lumMod val="50000"/>
                  </a:schemeClr>
                </a:solidFill>
              </a:rPr>
              <a:t>Draft and Confidential</a:t>
            </a:r>
            <a:endParaRPr lang="en-US" dirty="0"/>
          </a:p>
        </p:txBody>
      </p:sp>
    </p:spTree>
    <p:extLst>
      <p:ext uri="{BB962C8B-B14F-4D97-AF65-F5344CB8AC3E}">
        <p14:creationId xmlns:p14="http://schemas.microsoft.com/office/powerpoint/2010/main" val="20503415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26000"/>
          </a:schemeClr>
        </a:solidFill>
        <a:effectLst/>
      </p:bgPr>
    </p:bg>
    <p:spTree>
      <p:nvGrpSpPr>
        <p:cNvPr id="1" name=""/>
        <p:cNvGrpSpPr/>
        <p:nvPr/>
      </p:nvGrpSpPr>
      <p:grpSpPr>
        <a:xfrm>
          <a:off x="0" y="0"/>
          <a:ext cx="0" cy="0"/>
          <a:chOff x="0" y="0"/>
          <a:chExt cx="0" cy="0"/>
        </a:xfrm>
      </p:grpSpPr>
      <p:pic>
        <p:nvPicPr>
          <p:cNvPr id="2050" name="Picture 2" descr="http://1.bp.blogspot.com/-w3XJWOzGI04/TbdquabyEAI/AAAAAAAAFGw/kdX58bSb7Bk/s1600/LAUSD-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322" y="133245"/>
            <a:ext cx="998538" cy="1001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Content Placeholder 1"/>
          <p:cNvSpPr>
            <a:spLocks noGrp="1"/>
          </p:cNvSpPr>
          <p:nvPr>
            <p:ph type="subTitle" idx="1"/>
          </p:nvPr>
        </p:nvSpPr>
        <p:spPr>
          <a:xfrm>
            <a:off x="2392802" y="6050037"/>
            <a:ext cx="6705600" cy="685800"/>
          </a:xfrm>
        </p:spPr>
        <p:txBody>
          <a:bodyPr>
            <a:normAutofit fontScale="62500" lnSpcReduction="20000"/>
          </a:bodyPr>
          <a:lstStyle/>
          <a:p>
            <a:pPr marL="0" indent="0" algn="ctr" eaLnBrk="1" hangingPunct="1">
              <a:buFont typeface="Arial" charset="0"/>
              <a:buNone/>
            </a:pPr>
            <a:endParaRPr lang="en-US" altLang="en-US" b="1" dirty="0" smtClean="0"/>
          </a:p>
          <a:p>
            <a:pPr marL="0" indent="0" algn="ctr" eaLnBrk="1" hangingPunct="1">
              <a:buFont typeface="Arial" charset="0"/>
              <a:buNone/>
            </a:pPr>
            <a:r>
              <a:rPr lang="en-US" altLang="en-US" sz="3800" b="1" dirty="0" smtClean="0"/>
              <a:t>PAC </a:t>
            </a:r>
            <a:r>
              <a:rPr lang="en-US" altLang="en-US" sz="3800" b="1" dirty="0" smtClean="0"/>
              <a:t>LCAP SESSION – April </a:t>
            </a:r>
            <a:r>
              <a:rPr lang="en-US" altLang="en-US" sz="3800" b="1" dirty="0" smtClean="0"/>
              <a:t>2017</a:t>
            </a:r>
            <a:endParaRPr lang="en-US" altLang="en-US" sz="3800" b="1" dirty="0" smtClean="0"/>
          </a:p>
          <a:p>
            <a:pPr marL="0" indent="0" algn="ctr" eaLnBrk="1" hangingPunct="1">
              <a:buNone/>
            </a:pPr>
            <a:endParaRPr lang="en-US" altLang="en-US" dirty="0" smtClean="0"/>
          </a:p>
        </p:txBody>
      </p:sp>
      <p:sp>
        <p:nvSpPr>
          <p:cNvPr id="7" name="Title 1"/>
          <p:cNvSpPr>
            <a:spLocks noGrp="1"/>
          </p:cNvSpPr>
          <p:nvPr>
            <p:ph type="ctrTitle"/>
          </p:nvPr>
        </p:nvSpPr>
        <p:spPr>
          <a:xfrm>
            <a:off x="1083818" y="1653246"/>
            <a:ext cx="7145568" cy="3675167"/>
          </a:xfrm>
        </p:spPr>
        <p:txBody>
          <a:bodyPr>
            <a:normAutofit/>
          </a:bodyPr>
          <a:lstStyle/>
          <a:p>
            <a:pPr algn="ctr"/>
            <a:r>
              <a:rPr lang="en-US" sz="5400" b="1" dirty="0" smtClean="0">
                <a:solidFill>
                  <a:schemeClr val="accent1">
                    <a:lumMod val="50000"/>
                  </a:schemeClr>
                </a:solidFill>
              </a:rPr>
              <a:t>Early literacy </a:t>
            </a:r>
            <a:br>
              <a:rPr lang="en-US" sz="5400" b="1" dirty="0" smtClean="0">
                <a:solidFill>
                  <a:schemeClr val="accent1">
                    <a:lumMod val="50000"/>
                  </a:schemeClr>
                </a:solidFill>
              </a:rPr>
            </a:br>
            <a:r>
              <a:rPr lang="en-US" sz="2800" b="1" dirty="0" smtClean="0">
                <a:solidFill>
                  <a:schemeClr val="accent1">
                    <a:lumMod val="50000"/>
                  </a:schemeClr>
                </a:solidFill>
              </a:rPr>
              <a:t/>
            </a:r>
            <a:br>
              <a:rPr lang="en-US" sz="2800" b="1" dirty="0" smtClean="0">
                <a:solidFill>
                  <a:schemeClr val="accent1">
                    <a:lumMod val="50000"/>
                  </a:schemeClr>
                </a:solidFill>
              </a:rPr>
            </a:br>
            <a:r>
              <a:rPr lang="en-US" sz="2400" b="1" dirty="0" smtClean="0">
                <a:solidFill>
                  <a:schemeClr val="accent1">
                    <a:lumMod val="50000"/>
                  </a:schemeClr>
                </a:solidFill>
              </a:rPr>
              <a:t>Proficiency for all: </a:t>
            </a:r>
            <a:br>
              <a:rPr lang="en-US" sz="2400" b="1" dirty="0" smtClean="0">
                <a:solidFill>
                  <a:schemeClr val="accent1">
                    <a:lumMod val="50000"/>
                  </a:schemeClr>
                </a:solidFill>
              </a:rPr>
            </a:br>
            <a:r>
              <a:rPr lang="en-US" sz="2400" b="1" dirty="0" smtClean="0">
                <a:solidFill>
                  <a:schemeClr val="accent1">
                    <a:lumMod val="50000"/>
                  </a:schemeClr>
                </a:solidFill>
              </a:rPr>
              <a:t>percentage of 2</a:t>
            </a:r>
            <a:r>
              <a:rPr lang="en-US" sz="2400" b="1" baseline="30000" dirty="0" smtClean="0">
                <a:solidFill>
                  <a:schemeClr val="accent1">
                    <a:lumMod val="50000"/>
                  </a:schemeClr>
                </a:solidFill>
              </a:rPr>
              <a:t>nd</a:t>
            </a:r>
            <a:r>
              <a:rPr lang="en-US" sz="2400" b="1" dirty="0" smtClean="0">
                <a:solidFill>
                  <a:schemeClr val="accent1">
                    <a:lumMod val="50000"/>
                  </a:schemeClr>
                </a:solidFill>
              </a:rPr>
              <a:t> grade Students meeting  </a:t>
            </a:r>
            <a:br>
              <a:rPr lang="en-US" sz="2400" b="1" dirty="0" smtClean="0">
                <a:solidFill>
                  <a:schemeClr val="accent1">
                    <a:lumMod val="50000"/>
                  </a:schemeClr>
                </a:solidFill>
              </a:rPr>
            </a:br>
            <a:r>
              <a:rPr lang="en-US" sz="2400" b="1" dirty="0" smtClean="0">
                <a:solidFill>
                  <a:schemeClr val="accent1">
                    <a:lumMod val="50000"/>
                  </a:schemeClr>
                </a:solidFill>
              </a:rPr>
              <a:t>early literacy benchmarks</a:t>
            </a:r>
            <a:r>
              <a:rPr lang="en-US" sz="1800" b="1" dirty="0" smtClean="0">
                <a:solidFill>
                  <a:schemeClr val="accent1">
                    <a:lumMod val="50000"/>
                  </a:schemeClr>
                </a:solidFill>
              </a:rPr>
              <a:t/>
            </a:r>
            <a:br>
              <a:rPr lang="en-US" sz="1800" b="1" dirty="0" smtClean="0">
                <a:solidFill>
                  <a:schemeClr val="accent1">
                    <a:lumMod val="50000"/>
                  </a:schemeClr>
                </a:solidFill>
              </a:rPr>
            </a:br>
            <a:r>
              <a:rPr lang="en-US" sz="1800" b="1" dirty="0" smtClean="0">
                <a:solidFill>
                  <a:schemeClr val="accent1">
                    <a:lumMod val="50000"/>
                  </a:schemeClr>
                </a:solidFill>
              </a:rPr>
              <a:t/>
            </a:r>
            <a:br>
              <a:rPr lang="en-US" sz="1800" b="1" dirty="0" smtClean="0">
                <a:solidFill>
                  <a:schemeClr val="accent1">
                    <a:lumMod val="50000"/>
                  </a:schemeClr>
                </a:solidFill>
              </a:rPr>
            </a:br>
            <a:r>
              <a:rPr lang="en-US" sz="1800" b="1" dirty="0" smtClean="0">
                <a:solidFill>
                  <a:schemeClr val="accent1">
                    <a:lumMod val="50000"/>
                  </a:schemeClr>
                </a:solidFill>
              </a:rPr>
              <a:t>derrick </a:t>
            </a:r>
            <a:r>
              <a:rPr lang="en-US" sz="1800" b="1" dirty="0" err="1" smtClean="0">
                <a:solidFill>
                  <a:schemeClr val="accent1">
                    <a:lumMod val="50000"/>
                  </a:schemeClr>
                </a:solidFill>
              </a:rPr>
              <a:t>chau</a:t>
            </a:r>
            <a:r>
              <a:rPr lang="en-US" sz="1800" b="1" dirty="0" smtClean="0">
                <a:solidFill>
                  <a:schemeClr val="accent1">
                    <a:lumMod val="50000"/>
                  </a:schemeClr>
                </a:solidFill>
              </a:rPr>
              <a:t>, sr. </a:t>
            </a:r>
            <a:r>
              <a:rPr lang="en-US" sz="1800" b="1" smtClean="0">
                <a:solidFill>
                  <a:schemeClr val="accent1">
                    <a:lumMod val="50000"/>
                  </a:schemeClr>
                </a:solidFill>
              </a:rPr>
              <a:t>executive director</a:t>
            </a:r>
            <a:r>
              <a:rPr lang="en-US" sz="1800" b="1" dirty="0" smtClean="0">
                <a:solidFill>
                  <a:schemeClr val="accent1">
                    <a:lumMod val="50000"/>
                  </a:schemeClr>
                </a:solidFill>
              </a:rPr>
              <a:t/>
            </a:r>
            <a:br>
              <a:rPr lang="en-US" sz="1800" b="1" dirty="0" smtClean="0">
                <a:solidFill>
                  <a:schemeClr val="accent1">
                    <a:lumMod val="50000"/>
                  </a:schemeClr>
                </a:solidFill>
              </a:rPr>
            </a:br>
            <a:r>
              <a:rPr lang="en-US" sz="1800" b="1" dirty="0" smtClean="0">
                <a:solidFill>
                  <a:schemeClr val="accent1">
                    <a:lumMod val="50000"/>
                  </a:schemeClr>
                </a:solidFill>
              </a:rPr>
              <a:t>DIVISION OF INSTRUCTION</a:t>
            </a:r>
            <a:br>
              <a:rPr lang="en-US" sz="1800" b="1" dirty="0" smtClean="0">
                <a:solidFill>
                  <a:schemeClr val="accent1">
                    <a:lumMod val="50000"/>
                  </a:schemeClr>
                </a:solidFill>
              </a:rPr>
            </a:br>
            <a:endParaRPr lang="en-US" sz="1800" b="1" u="sng" dirty="0">
              <a:solidFill>
                <a:schemeClr val="accent1">
                  <a:lumMod val="50000"/>
                </a:schemeClr>
              </a:solidFill>
            </a:endParaRPr>
          </a:p>
        </p:txBody>
      </p:sp>
      <p:sp>
        <p:nvSpPr>
          <p:cNvPr id="5" name="Rectangle 4"/>
          <p:cNvSpPr/>
          <p:nvPr/>
        </p:nvSpPr>
        <p:spPr>
          <a:xfrm>
            <a:off x="6762850" y="120015"/>
            <a:ext cx="2335552" cy="2930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959528" y="55745"/>
            <a:ext cx="1146371" cy="307777"/>
          </a:xfrm>
          <a:prstGeom prst="rect">
            <a:avLst/>
          </a:prstGeom>
          <a:solidFill>
            <a:schemeClr val="bg1"/>
          </a:solidFill>
        </p:spPr>
        <p:txBody>
          <a:bodyPr wrap="square" rtlCol="0">
            <a:spAutoFit/>
          </a:bodyPr>
          <a:lstStyle/>
          <a:p>
            <a:endParaRPr lang="en-US">
              <a:latin typeface="Century Gothic" charset="0"/>
              <a:ea typeface="Century Gothic" charset="0"/>
              <a:cs typeface="Century Gothic" charset="0"/>
            </a:endParaRPr>
          </a:p>
        </p:txBody>
      </p:sp>
      <p:grpSp>
        <p:nvGrpSpPr>
          <p:cNvPr id="2" name="Group 1"/>
          <p:cNvGrpSpPr/>
          <p:nvPr/>
        </p:nvGrpSpPr>
        <p:grpSpPr>
          <a:xfrm>
            <a:off x="515640" y="242338"/>
            <a:ext cx="2798450" cy="3270664"/>
            <a:chOff x="4288707" y="240781"/>
            <a:chExt cx="1998700" cy="2292660"/>
          </a:xfrm>
        </p:grpSpPr>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19" y="1070358"/>
              <a:ext cx="1860588" cy="1463083"/>
            </a:xfrm>
            <a:prstGeom prst="rect">
              <a:avLst/>
            </a:prstGeom>
          </p:spPr>
        </p:pic>
        <p:sp>
          <p:nvSpPr>
            <p:cNvPr id="74" name="Line Callout 1 73"/>
            <p:cNvSpPr/>
            <p:nvPr/>
          </p:nvSpPr>
          <p:spPr>
            <a:xfrm>
              <a:off x="4288707" y="240781"/>
              <a:ext cx="1998700" cy="711349"/>
            </a:xfrm>
            <a:prstGeom prst="borderCallout1">
              <a:avLst>
                <a:gd name="adj1" fmla="val 100338"/>
                <a:gd name="adj2" fmla="val 47724"/>
                <a:gd name="adj3" fmla="val 157175"/>
                <a:gd name="adj4" fmla="val 49222"/>
              </a:avLst>
            </a:prstGeom>
            <a:solidFill>
              <a:schemeClr val="bg1">
                <a:alpha val="79000"/>
              </a:schemeClr>
            </a:solidFill>
            <a:ln>
              <a:solidFill>
                <a:srgbClr val="0432FF"/>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b="1" dirty="0" smtClean="0">
                  <a:solidFill>
                    <a:srgbClr val="0432FF"/>
                  </a:solidFill>
                  <a:latin typeface="Century Gothic" charset="0"/>
                  <a:ea typeface="Century Gothic" charset="0"/>
                  <a:cs typeface="Century Gothic" charset="0"/>
                </a:rPr>
                <a:t>Comprehension</a:t>
              </a:r>
            </a:p>
          </p:txBody>
        </p:sp>
      </p:grpSp>
      <p:grpSp>
        <p:nvGrpSpPr>
          <p:cNvPr id="3" name="Group 2"/>
          <p:cNvGrpSpPr/>
          <p:nvPr/>
        </p:nvGrpSpPr>
        <p:grpSpPr>
          <a:xfrm>
            <a:off x="4385628" y="242338"/>
            <a:ext cx="3153948" cy="3529513"/>
            <a:chOff x="7582922" y="240781"/>
            <a:chExt cx="2252603" cy="2474107"/>
          </a:xfrm>
        </p:grpSpPr>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937" y="1251805"/>
              <a:ext cx="1860588" cy="1463083"/>
            </a:xfrm>
            <a:prstGeom prst="rect">
              <a:avLst/>
            </a:prstGeom>
          </p:spPr>
        </p:pic>
        <p:sp>
          <p:nvSpPr>
            <p:cNvPr id="75" name="Line Callout 1 74"/>
            <p:cNvSpPr/>
            <p:nvPr/>
          </p:nvSpPr>
          <p:spPr>
            <a:xfrm>
              <a:off x="7582922" y="240781"/>
              <a:ext cx="2252603" cy="711350"/>
            </a:xfrm>
            <a:prstGeom prst="borderCallout1">
              <a:avLst>
                <a:gd name="adj1" fmla="val 100476"/>
                <a:gd name="adj2" fmla="val 50089"/>
                <a:gd name="adj3" fmla="val 161257"/>
                <a:gd name="adj4" fmla="val 53351"/>
              </a:avLst>
            </a:prstGeom>
            <a:solidFill>
              <a:schemeClr val="bg1">
                <a:alpha val="79000"/>
              </a:schemeClr>
            </a:solidFill>
            <a:ln>
              <a:solidFill>
                <a:srgbClr val="00B05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smtClean="0">
                  <a:solidFill>
                    <a:srgbClr val="00B050"/>
                  </a:solidFill>
                  <a:latin typeface="Century Gothic" charset="0"/>
                  <a:ea typeface="Century Gothic" charset="0"/>
                  <a:cs typeface="Century Gothic" charset="0"/>
                </a:rPr>
                <a:t>Fluency</a:t>
              </a:r>
            </a:p>
          </p:txBody>
        </p:sp>
      </p:grpSp>
      <p:grpSp>
        <p:nvGrpSpPr>
          <p:cNvPr id="6" name="Group 5"/>
          <p:cNvGrpSpPr/>
          <p:nvPr/>
        </p:nvGrpSpPr>
        <p:grpSpPr>
          <a:xfrm>
            <a:off x="4489405" y="3950318"/>
            <a:ext cx="2857323" cy="2907682"/>
            <a:chOff x="5192499" y="4746706"/>
            <a:chExt cx="2040748" cy="2038218"/>
          </a:xfrm>
        </p:grpSpPr>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499" y="5321841"/>
              <a:ext cx="1860588" cy="1463083"/>
            </a:xfrm>
            <a:prstGeom prst="rect">
              <a:avLst/>
            </a:prstGeom>
          </p:spPr>
        </p:pic>
        <p:sp>
          <p:nvSpPr>
            <p:cNvPr id="77" name="Line Callout 1 76"/>
            <p:cNvSpPr/>
            <p:nvPr/>
          </p:nvSpPr>
          <p:spPr>
            <a:xfrm>
              <a:off x="5234547" y="4746706"/>
              <a:ext cx="1998700" cy="713232"/>
            </a:xfrm>
            <a:prstGeom prst="borderCallout1">
              <a:avLst>
                <a:gd name="adj1" fmla="val 100339"/>
                <a:gd name="adj2" fmla="val 51634"/>
                <a:gd name="adj3" fmla="val 151590"/>
                <a:gd name="adj4" fmla="val 56283"/>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smtClean="0">
                  <a:solidFill>
                    <a:srgbClr val="FF0000"/>
                  </a:solidFill>
                  <a:latin typeface="Century Gothic" charset="0"/>
                  <a:ea typeface="Century Gothic" charset="0"/>
                  <a:cs typeface="Century Gothic" charset="0"/>
                </a:rPr>
                <a:t>Phonological</a:t>
              </a:r>
            </a:p>
            <a:p>
              <a:pPr algn="ctr"/>
              <a:r>
                <a:rPr lang="en-US" sz="2000" b="1" dirty="0" smtClean="0">
                  <a:solidFill>
                    <a:srgbClr val="FF0000"/>
                  </a:solidFill>
                  <a:latin typeface="Century Gothic" charset="0"/>
                  <a:ea typeface="Century Gothic" charset="0"/>
                  <a:cs typeface="Century Gothic" charset="0"/>
                </a:rPr>
                <a:t>Awareness</a:t>
              </a:r>
            </a:p>
          </p:txBody>
        </p:sp>
      </p:grpSp>
      <p:grpSp>
        <p:nvGrpSpPr>
          <p:cNvPr id="4" name="Group 3"/>
          <p:cNvGrpSpPr/>
          <p:nvPr/>
        </p:nvGrpSpPr>
        <p:grpSpPr>
          <a:xfrm>
            <a:off x="523752" y="3940408"/>
            <a:ext cx="2807173" cy="2766964"/>
            <a:chOff x="4288707" y="2714887"/>
            <a:chExt cx="2004930" cy="1939578"/>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049" y="3191382"/>
              <a:ext cx="1860588" cy="1463083"/>
            </a:xfrm>
            <a:prstGeom prst="rect">
              <a:avLst/>
            </a:prstGeom>
          </p:spPr>
        </p:pic>
        <p:sp>
          <p:nvSpPr>
            <p:cNvPr id="79" name="Line Callout 1 78"/>
            <p:cNvSpPr/>
            <p:nvPr/>
          </p:nvSpPr>
          <p:spPr>
            <a:xfrm>
              <a:off x="4288707" y="2714887"/>
              <a:ext cx="1998700" cy="713232"/>
            </a:xfrm>
            <a:prstGeom prst="borderCallout1">
              <a:avLst>
                <a:gd name="adj1" fmla="val 97547"/>
                <a:gd name="adj2" fmla="val 47725"/>
                <a:gd name="adj3" fmla="val 168344"/>
                <a:gd name="adj4" fmla="val 52377"/>
              </a:avLst>
            </a:prstGeom>
            <a:solidFill>
              <a:schemeClr val="bg1">
                <a:alpha val="79000"/>
              </a:schemeClr>
            </a:solidFill>
            <a:ln>
              <a:solidFill>
                <a:srgbClr val="FFFF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smtClean="0">
                  <a:solidFill>
                    <a:srgbClr val="FF9A00"/>
                  </a:solidFill>
                  <a:latin typeface="Century Gothic" charset="0"/>
                  <a:ea typeface="Century Gothic" charset="0"/>
                  <a:cs typeface="Century Gothic" charset="0"/>
                </a:rPr>
                <a:t>CVC Blending</a:t>
              </a:r>
            </a:p>
          </p:txBody>
        </p:sp>
      </p:grpSp>
    </p:spTree>
    <p:extLst>
      <p:ext uri="{BB962C8B-B14F-4D97-AF65-F5344CB8AC3E}">
        <p14:creationId xmlns:p14="http://schemas.microsoft.com/office/powerpoint/2010/main" val="9340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28954"/>
            <a:ext cx="6446520" cy="1301261"/>
          </a:xfrm>
        </p:spPr>
        <p:txBody>
          <a:bodyPr/>
          <a:lstStyle/>
          <a:p>
            <a:r>
              <a:rPr lang="en-US" dirty="0" smtClean="0"/>
              <a:t>Guided Reading </a:t>
            </a:r>
            <a:endParaRPr lang="en-US" dirty="0"/>
          </a:p>
        </p:txBody>
      </p:sp>
      <p:sp>
        <p:nvSpPr>
          <p:cNvPr id="3" name="Content Placeholder 2"/>
          <p:cNvSpPr>
            <a:spLocks noGrp="1"/>
          </p:cNvSpPr>
          <p:nvPr>
            <p:ph idx="1"/>
          </p:nvPr>
        </p:nvSpPr>
        <p:spPr>
          <a:xfrm>
            <a:off x="1097280" y="1848331"/>
            <a:ext cx="7735824" cy="4351337"/>
          </a:xfrm>
        </p:spPr>
        <p:txBody>
          <a:bodyPr>
            <a:normAutofit/>
          </a:bodyPr>
          <a:lstStyle/>
          <a:p>
            <a:pPr marL="0" indent="0">
              <a:buNone/>
            </a:pPr>
            <a:r>
              <a:rPr lang="en-US" sz="3200" dirty="0" smtClean="0">
                <a:solidFill>
                  <a:schemeClr val="tx2">
                    <a:lumMod val="75000"/>
                  </a:schemeClr>
                </a:solidFill>
              </a:rPr>
              <a:t>A</a:t>
            </a:r>
            <a:r>
              <a:rPr lang="en-US" sz="3200" b="1" dirty="0" smtClean="0">
                <a:solidFill>
                  <a:schemeClr val="tx2">
                    <a:lumMod val="75000"/>
                  </a:schemeClr>
                </a:solidFill>
              </a:rPr>
              <a:t> </a:t>
            </a:r>
            <a:r>
              <a:rPr lang="en-US" sz="3200" dirty="0" smtClean="0">
                <a:solidFill>
                  <a:schemeClr val="tx2">
                    <a:lumMod val="75000"/>
                  </a:schemeClr>
                </a:solidFill>
              </a:rPr>
              <a:t>teaching approach that helps readers </a:t>
            </a:r>
            <a:r>
              <a:rPr lang="en-US" sz="3200" dirty="0" smtClean="0">
                <a:solidFill>
                  <a:srgbClr val="C00000"/>
                </a:solidFill>
              </a:rPr>
              <a:t>access increasingly </a:t>
            </a:r>
            <a:r>
              <a:rPr lang="en-US" sz="3200" dirty="0">
                <a:solidFill>
                  <a:srgbClr val="C00000"/>
                </a:solidFill>
              </a:rPr>
              <a:t>challenging texts over </a:t>
            </a:r>
            <a:r>
              <a:rPr lang="en-US" sz="3200" dirty="0" smtClean="0">
                <a:solidFill>
                  <a:srgbClr val="C00000"/>
                </a:solidFill>
              </a:rPr>
              <a:t>time.</a:t>
            </a:r>
            <a:endParaRPr lang="en-US" sz="32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827" y="3373490"/>
            <a:ext cx="4042228" cy="2698162"/>
          </a:xfrm>
          <a:prstGeom prst="rect">
            <a:avLst/>
          </a:prstGeom>
        </p:spPr>
      </p:pic>
    </p:spTree>
    <p:extLst>
      <p:ext uri="{BB962C8B-B14F-4D97-AF65-F5344CB8AC3E}">
        <p14:creationId xmlns:p14="http://schemas.microsoft.com/office/powerpoint/2010/main" val="102414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57" y="1664209"/>
            <a:ext cx="4352123" cy="3675888"/>
          </a:xfrm>
        </p:spPr>
        <p:txBody>
          <a:bodyPr>
            <a:normAutofit fontScale="90000"/>
          </a:bodyPr>
          <a:lstStyle/>
          <a:p>
            <a:r>
              <a:rPr lang="en-US" sz="3100" dirty="0" smtClean="0"/>
              <a:t>Students respond to </a:t>
            </a:r>
            <a:r>
              <a:rPr lang="en-US" sz="3100" i="1" dirty="0" smtClean="0"/>
              <a:t>meaningful</a:t>
            </a:r>
            <a:r>
              <a:rPr lang="en-US" sz="3100" dirty="0" smtClean="0"/>
              <a:t> prompts in </a:t>
            </a:r>
            <a:r>
              <a:rPr lang="en-US" sz="3100" i="1" dirty="0" smtClean="0"/>
              <a:t>meaningful</a:t>
            </a:r>
            <a:r>
              <a:rPr lang="en-US" sz="3100" dirty="0" smtClean="0"/>
              <a:t> ways, using academic language, reasoning using evidence, talking through ideas, and </a:t>
            </a:r>
            <a:r>
              <a:rPr lang="en-US" sz="3100" dirty="0" smtClean="0">
                <a:solidFill>
                  <a:srgbClr val="92D050"/>
                </a:solidFill>
              </a:rPr>
              <a:t>become empowered through productive struggle.</a:t>
            </a:r>
            <a:endParaRPr lang="en-US" sz="3100" dirty="0">
              <a:solidFill>
                <a:srgbClr val="92D05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9980" y="1841142"/>
            <a:ext cx="3949700" cy="2514600"/>
          </a:xfrm>
        </p:spPr>
      </p:pic>
      <p:sp>
        <p:nvSpPr>
          <p:cNvPr id="5" name="Title 1"/>
          <p:cNvSpPr txBox="1">
            <a:spLocks/>
          </p:cNvSpPr>
          <p:nvPr/>
        </p:nvSpPr>
        <p:spPr>
          <a:xfrm>
            <a:off x="946404" y="128954"/>
            <a:ext cx="7923276" cy="1301261"/>
          </a:xfrm>
          <a:prstGeom prst="rect">
            <a:avLst/>
          </a:prstGeom>
        </p:spPr>
        <p:txBody>
          <a:bodyPr vert="horz" anchor="ctr">
            <a:normAutofit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mtClean="0"/>
              <a:t>CONSTRUCTIVE CONVERSATIONS</a:t>
            </a:r>
            <a:endParaRPr lang="en-US" dirty="0"/>
          </a:p>
        </p:txBody>
      </p:sp>
    </p:spTree>
    <p:extLst>
      <p:ext uri="{BB962C8B-B14F-4D97-AF65-F5344CB8AC3E}">
        <p14:creationId xmlns:p14="http://schemas.microsoft.com/office/powerpoint/2010/main" val="55675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p:nvPr/>
        </p:nvSpPr>
        <p:spPr>
          <a:xfrm>
            <a:off x="1933575" y="1479754"/>
            <a:ext cx="5276847" cy="5276847"/>
          </a:xfrm>
          <a:custGeom>
            <a:avLst/>
            <a:gdLst/>
            <a:ahLst/>
            <a:cxnLst/>
            <a:rect l="0" t="0" r="0" b="0"/>
            <a:pathLst>
              <a:path w="120000" h="120000" extrusionOk="0">
                <a:moveTo>
                  <a:pt x="75065" y="5787"/>
                </a:moveTo>
                <a:lnTo>
                  <a:pt x="75065" y="5787"/>
                </a:lnTo>
                <a:cubicBezTo>
                  <a:pt x="100496" y="12854"/>
                  <a:pt x="117597" y="36650"/>
                  <a:pt x="116186" y="63007"/>
                </a:cubicBezTo>
                <a:cubicBezTo>
                  <a:pt x="114775" y="89365"/>
                  <a:pt x="95232" y="111198"/>
                  <a:pt x="69192" y="115510"/>
                </a:cubicBezTo>
                <a:cubicBezTo>
                  <a:pt x="43151" y="119822"/>
                  <a:pt x="17613" y="105453"/>
                  <a:pt x="7782" y="80958"/>
                </a:cubicBezTo>
                <a:cubicBezTo>
                  <a:pt x="-2049" y="56462"/>
                  <a:pt x="6467" y="28425"/>
                  <a:pt x="28263" y="13537"/>
                </a:cubicBezTo>
                <a:lnTo>
                  <a:pt x="26437" y="10294"/>
                </a:lnTo>
                <a:lnTo>
                  <a:pt x="33781" y="13447"/>
                </a:lnTo>
                <a:lnTo>
                  <a:pt x="32887" y="21747"/>
                </a:lnTo>
                <a:lnTo>
                  <a:pt x="31062" y="18505"/>
                </a:lnTo>
                <a:lnTo>
                  <a:pt x="31062" y="18505"/>
                </a:lnTo>
                <a:cubicBezTo>
                  <a:pt x="11634" y="32054"/>
                  <a:pt x="4208" y="57268"/>
                  <a:pt x="13190" y="79184"/>
                </a:cubicBezTo>
                <a:cubicBezTo>
                  <a:pt x="22172" y="101100"/>
                  <a:pt x="45158" y="113850"/>
                  <a:pt x="68506" y="109868"/>
                </a:cubicBezTo>
                <a:cubicBezTo>
                  <a:pt x="91854" y="105885"/>
                  <a:pt x="109313" y="86235"/>
                  <a:pt x="110522" y="62581"/>
                </a:cubicBezTo>
                <a:cubicBezTo>
                  <a:pt x="111731" y="38926"/>
                  <a:pt x="96365" y="17600"/>
                  <a:pt x="73545" y="11258"/>
                </a:cubicBezTo>
                <a:close/>
              </a:path>
            </a:pathLst>
          </a:custGeom>
          <a:solidFill>
            <a:schemeClr val="dk1">
              <a:alpha val="61960"/>
            </a:scheme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grpSp>
        <p:nvGrpSpPr>
          <p:cNvPr id="598" name="Shape 598"/>
          <p:cNvGrpSpPr/>
          <p:nvPr/>
        </p:nvGrpSpPr>
        <p:grpSpPr>
          <a:xfrm>
            <a:off x="3564228" y="1486056"/>
            <a:ext cx="2697480" cy="1007771"/>
            <a:chOff x="3449928" y="2665"/>
            <a:chExt cx="2015542" cy="1007771"/>
          </a:xfrm>
        </p:grpSpPr>
        <p:sp>
          <p:nvSpPr>
            <p:cNvPr id="599" name="Shape 599"/>
            <p:cNvSpPr/>
            <p:nvPr/>
          </p:nvSpPr>
          <p:spPr>
            <a:xfrm>
              <a:off x="3449928" y="2665"/>
              <a:ext cx="2015542" cy="1007771"/>
            </a:xfrm>
            <a:prstGeom prst="roundRect">
              <a:avLst>
                <a:gd name="adj" fmla="val 16667"/>
              </a:avLst>
            </a:prstGeom>
            <a:solidFill>
              <a:srgbClr val="FF00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0" name="Shape 600"/>
            <p:cNvSpPr/>
            <p:nvPr/>
          </p:nvSpPr>
          <p:spPr>
            <a:xfrm>
              <a:off x="3499123" y="51860"/>
              <a:ext cx="1917151"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n-US" sz="2000" b="1">
                  <a:solidFill>
                    <a:schemeClr val="lt1"/>
                  </a:solidFill>
                  <a:latin typeface="Cabin"/>
                  <a:ea typeface="Cabin"/>
                  <a:cs typeface="Cabin"/>
                  <a:sym typeface="Cabin"/>
                </a:rPr>
                <a:t>Collect Data/Universal Screening</a:t>
              </a:r>
            </a:p>
          </p:txBody>
        </p:sp>
      </p:grpSp>
      <p:grpSp>
        <p:nvGrpSpPr>
          <p:cNvPr id="601" name="Shape 601"/>
          <p:cNvGrpSpPr/>
          <p:nvPr/>
        </p:nvGrpSpPr>
        <p:grpSpPr>
          <a:xfrm>
            <a:off x="5353673" y="2843348"/>
            <a:ext cx="2696105" cy="1014983"/>
            <a:chOff x="5303837" y="1073020"/>
            <a:chExt cx="2015542" cy="1007771"/>
          </a:xfrm>
        </p:grpSpPr>
        <p:sp>
          <p:nvSpPr>
            <p:cNvPr id="602" name="Shape 602"/>
            <p:cNvSpPr/>
            <p:nvPr/>
          </p:nvSpPr>
          <p:spPr>
            <a:xfrm>
              <a:off x="5303837" y="1073020"/>
              <a:ext cx="2015542" cy="1007771"/>
            </a:xfrm>
            <a:prstGeom prst="roundRect">
              <a:avLst>
                <a:gd name="adj" fmla="val 16667"/>
              </a:avLst>
            </a:prstGeom>
            <a:solidFill>
              <a:srgbClr val="0066CC">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3" name="Shape 603"/>
            <p:cNvSpPr/>
            <p:nvPr/>
          </p:nvSpPr>
          <p:spPr>
            <a:xfrm>
              <a:off x="5353032" y="1122216"/>
              <a:ext cx="1917151"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buSzPct val="25000"/>
                <a:buNone/>
              </a:pPr>
              <a:r>
                <a:rPr lang="en-US" sz="2000" b="1">
                  <a:solidFill>
                    <a:schemeClr val="lt1"/>
                  </a:solidFill>
                  <a:latin typeface="Century Gothic"/>
                  <a:ea typeface="Century Gothic"/>
                  <a:cs typeface="Century Gothic"/>
                  <a:sym typeface="Century Gothic"/>
                </a:rPr>
                <a:t>Collect Diagnostic Evidence/</a:t>
              </a:r>
            </a:p>
            <a:p>
              <a:pPr marL="0" marR="0" lvl="0" indent="0" algn="ctr" rtl="0">
                <a:lnSpc>
                  <a:spcPct val="90000"/>
                </a:lnSpc>
                <a:spcBef>
                  <a:spcPts val="0"/>
                </a:spcBef>
                <a:buSzPct val="25000"/>
                <a:buNone/>
              </a:pPr>
              <a:r>
                <a:rPr lang="en-US" sz="2000" b="1">
                  <a:solidFill>
                    <a:schemeClr val="lt1"/>
                  </a:solidFill>
                  <a:latin typeface="Century Gothic"/>
                  <a:ea typeface="Century Gothic"/>
                  <a:cs typeface="Century Gothic"/>
                  <a:sym typeface="Century Gothic"/>
                </a:rPr>
                <a:t>Probe DIBELS</a:t>
              </a:r>
            </a:p>
          </p:txBody>
        </p:sp>
      </p:grpSp>
      <p:grpSp>
        <p:nvGrpSpPr>
          <p:cNvPr id="604" name="Shape 604"/>
          <p:cNvGrpSpPr/>
          <p:nvPr/>
        </p:nvGrpSpPr>
        <p:grpSpPr>
          <a:xfrm>
            <a:off x="5418137" y="4506619"/>
            <a:ext cx="2697480" cy="1007771"/>
            <a:chOff x="5418137" y="4697119"/>
            <a:chExt cx="2697480" cy="1007771"/>
          </a:xfrm>
        </p:grpSpPr>
        <p:sp>
          <p:nvSpPr>
            <p:cNvPr id="605" name="Shape 605"/>
            <p:cNvSpPr/>
            <p:nvPr/>
          </p:nvSpPr>
          <p:spPr>
            <a:xfrm>
              <a:off x="5418137" y="4697119"/>
              <a:ext cx="2697480" cy="1007771"/>
            </a:xfrm>
            <a:prstGeom prst="roundRect">
              <a:avLst>
                <a:gd name="adj" fmla="val 16667"/>
              </a:avLst>
            </a:prstGeom>
            <a:solidFill>
              <a:srgbClr val="0080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6" name="Shape 606"/>
            <p:cNvSpPr/>
            <p:nvPr/>
          </p:nvSpPr>
          <p:spPr>
            <a:xfrm>
              <a:off x="5483976" y="4746314"/>
              <a:ext cx="2565800"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n-US" sz="2000" b="1">
                  <a:solidFill>
                    <a:schemeClr val="lt1"/>
                  </a:solidFill>
                  <a:latin typeface="Cabin"/>
                  <a:ea typeface="Cabin"/>
                  <a:cs typeface="Cabin"/>
                  <a:sym typeface="Cabin"/>
                </a:rPr>
                <a:t>Interpret Evidence </a:t>
              </a:r>
            </a:p>
          </p:txBody>
        </p:sp>
      </p:grpSp>
      <p:sp>
        <p:nvSpPr>
          <p:cNvPr id="607" name="Shape 607"/>
          <p:cNvSpPr/>
          <p:nvPr/>
        </p:nvSpPr>
        <p:spPr>
          <a:xfrm>
            <a:off x="3166548" y="5748830"/>
            <a:ext cx="2697480" cy="1007771"/>
          </a:xfrm>
          <a:prstGeom prst="roundRect">
            <a:avLst>
              <a:gd name="adj" fmla="val 16667"/>
            </a:avLst>
          </a:prstGeom>
          <a:solidFill>
            <a:srgbClr val="7030A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8" name="Shape 608"/>
          <p:cNvSpPr/>
          <p:nvPr/>
        </p:nvSpPr>
        <p:spPr>
          <a:xfrm>
            <a:off x="3094327" y="5810726"/>
            <a:ext cx="2861971"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n-US" sz="2000" b="1">
                <a:solidFill>
                  <a:schemeClr val="lt1"/>
                </a:solidFill>
                <a:latin typeface="Century Gothic"/>
                <a:ea typeface="Century Gothic"/>
                <a:cs typeface="Century Gothic"/>
                <a:sym typeface="Century Gothic"/>
              </a:rPr>
              <a:t>Purposeful Grouping</a:t>
            </a:r>
          </a:p>
          <a:p>
            <a:pPr marL="0" marR="0" lvl="0" indent="0" algn="ctr" rtl="0">
              <a:lnSpc>
                <a:spcPct val="90000"/>
              </a:lnSpc>
              <a:spcBef>
                <a:spcPts val="980"/>
              </a:spcBef>
              <a:spcAft>
                <a:spcPts val="0"/>
              </a:spcAft>
              <a:buSzPct val="25000"/>
              <a:buNone/>
            </a:pPr>
            <a:r>
              <a:rPr lang="en-US" sz="2000" b="1">
                <a:solidFill>
                  <a:schemeClr val="lt1"/>
                </a:solidFill>
                <a:latin typeface="Century Gothic"/>
                <a:ea typeface="Century Gothic"/>
                <a:cs typeface="Century Gothic"/>
                <a:sym typeface="Century Gothic"/>
              </a:rPr>
              <a:t>Make Instructional Decisions</a:t>
            </a:r>
          </a:p>
        </p:txBody>
      </p:sp>
      <p:grpSp>
        <p:nvGrpSpPr>
          <p:cNvPr id="609" name="Shape 609"/>
          <p:cNvGrpSpPr/>
          <p:nvPr/>
        </p:nvGrpSpPr>
        <p:grpSpPr>
          <a:xfrm>
            <a:off x="396847" y="4457425"/>
            <a:ext cx="2697480" cy="1007771"/>
            <a:chOff x="1196950" y="4457425"/>
            <a:chExt cx="2697480" cy="1007771"/>
          </a:xfrm>
        </p:grpSpPr>
        <p:sp>
          <p:nvSpPr>
            <p:cNvPr id="610" name="Shape 610"/>
            <p:cNvSpPr/>
            <p:nvPr/>
          </p:nvSpPr>
          <p:spPr>
            <a:xfrm>
              <a:off x="1196950" y="4457425"/>
              <a:ext cx="2697480" cy="1007771"/>
            </a:xfrm>
            <a:prstGeom prst="roundRect">
              <a:avLst>
                <a:gd name="adj" fmla="val 16667"/>
              </a:avLst>
            </a:prstGeom>
            <a:solidFill>
              <a:srgbClr val="FF66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11" name="Shape 611"/>
            <p:cNvSpPr/>
            <p:nvPr/>
          </p:nvSpPr>
          <p:spPr>
            <a:xfrm>
              <a:off x="1262790" y="4506619"/>
              <a:ext cx="2565800"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n-US" sz="2000" b="1">
                  <a:solidFill>
                    <a:schemeClr val="lt1"/>
                  </a:solidFill>
                  <a:latin typeface="Cabin"/>
                  <a:ea typeface="Cabin"/>
                  <a:cs typeface="Cabin"/>
                  <a:sym typeface="Cabin"/>
                </a:rPr>
                <a:t>Teach</a:t>
              </a:r>
            </a:p>
          </p:txBody>
        </p:sp>
      </p:grpSp>
      <p:grpSp>
        <p:nvGrpSpPr>
          <p:cNvPr id="612" name="Shape 612"/>
          <p:cNvGrpSpPr/>
          <p:nvPr/>
        </p:nvGrpSpPr>
        <p:grpSpPr>
          <a:xfrm>
            <a:off x="331008" y="2756443"/>
            <a:ext cx="2697480" cy="1007771"/>
            <a:chOff x="1196950" y="2843348"/>
            <a:chExt cx="2697480" cy="1007771"/>
          </a:xfrm>
        </p:grpSpPr>
        <p:sp>
          <p:nvSpPr>
            <p:cNvPr id="613" name="Shape 613"/>
            <p:cNvSpPr/>
            <p:nvPr/>
          </p:nvSpPr>
          <p:spPr>
            <a:xfrm>
              <a:off x="1196950" y="2843348"/>
              <a:ext cx="2697480" cy="1007771"/>
            </a:xfrm>
            <a:prstGeom prst="roundRect">
              <a:avLst>
                <a:gd name="adj" fmla="val 16667"/>
              </a:avLst>
            </a:prstGeom>
            <a:solidFill>
              <a:srgbClr val="FFFF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14" name="Shape 614"/>
            <p:cNvSpPr/>
            <p:nvPr/>
          </p:nvSpPr>
          <p:spPr>
            <a:xfrm>
              <a:off x="1262790" y="2892542"/>
              <a:ext cx="2565800"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buSzPct val="25000"/>
                <a:buNone/>
              </a:pPr>
              <a:r>
                <a:rPr lang="en-US" sz="2000" b="1">
                  <a:solidFill>
                    <a:srgbClr val="000000"/>
                  </a:solidFill>
                  <a:latin typeface="Century Gothic"/>
                  <a:ea typeface="Century Gothic"/>
                  <a:cs typeface="Century Gothic"/>
                  <a:sym typeface="Century Gothic"/>
                </a:rPr>
                <a:t>Monitor Instructional Progress</a:t>
              </a:r>
            </a:p>
          </p:txBody>
        </p:sp>
      </p:grpSp>
      <p:sp>
        <p:nvSpPr>
          <p:cNvPr id="21"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200" dirty="0" smtClean="0"/>
              <a:t>CYCLE OF TARGETED INSTRUCTION</a:t>
            </a:r>
            <a:endParaRPr lang="en-US" sz="4200" dirty="0"/>
          </a:p>
        </p:txBody>
      </p:sp>
    </p:spTree>
    <p:extLst>
      <p:ext uri="{BB962C8B-B14F-4D97-AF65-F5344CB8AC3E}">
        <p14:creationId xmlns:p14="http://schemas.microsoft.com/office/powerpoint/2010/main" val="1364250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fade">
                                      <p:cBhvr>
                                        <p:cTn id="7" dur="500"/>
                                        <p:tgtEl>
                                          <p:spTgt spid="5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1"/>
                                        </p:tgtEl>
                                        <p:attrNameLst>
                                          <p:attrName>style.visibility</p:attrName>
                                        </p:attrNameLst>
                                      </p:cBhvr>
                                      <p:to>
                                        <p:strVal val="visible"/>
                                      </p:to>
                                    </p:set>
                                    <p:animEffect transition="in" filter="fade">
                                      <p:cBhvr>
                                        <p:cTn id="11" dur="500"/>
                                        <p:tgtEl>
                                          <p:spTgt spid="6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04"/>
                                        </p:tgtEl>
                                        <p:attrNameLst>
                                          <p:attrName>style.visibility</p:attrName>
                                        </p:attrNameLst>
                                      </p:cBhvr>
                                      <p:to>
                                        <p:strVal val="visible"/>
                                      </p:to>
                                    </p:set>
                                    <p:animEffect transition="in" filter="fade">
                                      <p:cBhvr>
                                        <p:cTn id="15" dur="500"/>
                                        <p:tgtEl>
                                          <p:spTgt spid="60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07"/>
                                        </p:tgtEl>
                                        <p:attrNameLst>
                                          <p:attrName>style.visibility</p:attrName>
                                        </p:attrNameLst>
                                      </p:cBhvr>
                                      <p:to>
                                        <p:strVal val="visible"/>
                                      </p:to>
                                    </p:set>
                                    <p:animEffect transition="in" filter="fade">
                                      <p:cBhvr>
                                        <p:cTn id="19" dur="500"/>
                                        <p:tgtEl>
                                          <p:spTgt spid="607"/>
                                        </p:tgtEl>
                                      </p:cBhvr>
                                    </p:animEffect>
                                  </p:childTnLst>
                                </p:cTn>
                              </p:par>
                              <p:par>
                                <p:cTn id="20" presetID="10" presetClass="entr" presetSubtype="0" fill="hold" nodeType="withEffect">
                                  <p:stCondLst>
                                    <p:cond delay="0"/>
                                  </p:stCondLst>
                                  <p:childTnLst>
                                    <p:set>
                                      <p:cBhvr>
                                        <p:cTn id="21" dur="1" fill="hold">
                                          <p:stCondLst>
                                            <p:cond delay="0"/>
                                          </p:stCondLst>
                                        </p:cTn>
                                        <p:tgtEl>
                                          <p:spTgt spid="608"/>
                                        </p:tgtEl>
                                        <p:attrNameLst>
                                          <p:attrName>style.visibility</p:attrName>
                                        </p:attrNameLst>
                                      </p:cBhvr>
                                      <p:to>
                                        <p:strVal val="visible"/>
                                      </p:to>
                                    </p:set>
                                    <p:animEffect transition="in" filter="fade">
                                      <p:cBhvr>
                                        <p:cTn id="22" dur="500"/>
                                        <p:tgtEl>
                                          <p:spTgt spid="60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09"/>
                                        </p:tgtEl>
                                        <p:attrNameLst>
                                          <p:attrName>style.visibility</p:attrName>
                                        </p:attrNameLst>
                                      </p:cBhvr>
                                      <p:to>
                                        <p:strVal val="visible"/>
                                      </p:to>
                                    </p:set>
                                    <p:animEffect transition="in" filter="fade">
                                      <p:cBhvr>
                                        <p:cTn id="26" dur="500"/>
                                        <p:tgtEl>
                                          <p:spTgt spid="60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12"/>
                                        </p:tgtEl>
                                        <p:attrNameLst>
                                          <p:attrName>style.visibility</p:attrName>
                                        </p:attrNameLst>
                                      </p:cBhvr>
                                      <p:to>
                                        <p:strVal val="visible"/>
                                      </p:to>
                                    </p:set>
                                    <p:animEffect transition="in" filter="fade">
                                      <p:cBhvr>
                                        <p:cTn id="30"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275175" y="1380845"/>
            <a:ext cx="8530157" cy="161262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400" b="0" i="0" u="none" strike="noStrike" cap="none" dirty="0" smtClean="0">
                <a:solidFill>
                  <a:schemeClr val="dk1"/>
                </a:solidFill>
                <a:latin typeface="Cabin"/>
                <a:ea typeface="Cabin"/>
                <a:cs typeface="Cabin"/>
                <a:sym typeface="Cabin"/>
              </a:rPr>
              <a:t/>
            </a:r>
            <a:br>
              <a:rPr lang="en-US" sz="3400" b="0" i="0" u="none" strike="noStrike" cap="none" dirty="0" smtClean="0">
                <a:solidFill>
                  <a:schemeClr val="dk1"/>
                </a:solidFill>
                <a:latin typeface="Cabin"/>
                <a:ea typeface="Cabin"/>
                <a:cs typeface="Cabin"/>
                <a:sym typeface="Cabin"/>
              </a:rPr>
            </a:br>
            <a:r>
              <a:rPr lang="en-US" sz="3200" b="0" i="0" u="none" strike="noStrike" cap="none" dirty="0" smtClean="0">
                <a:solidFill>
                  <a:schemeClr val="dk1"/>
                </a:solidFill>
                <a:latin typeface="Cabin"/>
                <a:ea typeface="Cabin"/>
                <a:cs typeface="Cabin"/>
                <a:sym typeface="Cabin"/>
              </a:rPr>
              <a:t>Cohort 1 (85)   Cohort 2 (180)   Cohort 3 </a:t>
            </a:r>
            <a:r>
              <a:rPr lang="en-US" sz="3200" i="1" dirty="0" smtClean="0">
                <a:solidFill>
                  <a:schemeClr val="dk1"/>
                </a:solidFill>
              </a:rPr>
              <a:t>TBD</a:t>
            </a:r>
            <a:endParaRPr sz="3200" b="0" i="1" u="none" strike="noStrike" cap="none" dirty="0">
              <a:solidFill>
                <a:schemeClr val="dk1"/>
              </a:solidFill>
              <a:latin typeface="Cabin"/>
              <a:ea typeface="Cabin"/>
              <a:cs typeface="Cabin"/>
              <a:sym typeface="Cabin"/>
            </a:endParaRPr>
          </a:p>
        </p:txBody>
      </p:sp>
      <p:pic>
        <p:nvPicPr>
          <p:cNvPr id="453" name="Shape 453" descr="Screen Shot 2016-10-17 at 8.55.32 PM.png"/>
          <p:cNvPicPr preferRelativeResize="0"/>
          <p:nvPr/>
        </p:nvPicPr>
        <p:blipFill rotWithShape="1">
          <a:blip r:embed="rId3">
            <a:alphaModFix/>
          </a:blip>
          <a:srcRect/>
          <a:stretch/>
        </p:blipFill>
        <p:spPr>
          <a:xfrm>
            <a:off x="1285721" y="2532763"/>
            <a:ext cx="6509063" cy="4123357"/>
          </a:xfrm>
          <a:prstGeom prst="rect">
            <a:avLst/>
          </a:prstGeom>
          <a:noFill/>
          <a:ln>
            <a:noFill/>
          </a:ln>
        </p:spPr>
      </p:pic>
      <p:sp>
        <p:nvSpPr>
          <p:cNvPr id="5"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dirty="0" smtClean="0"/>
              <a:t>IMPLEMENTATION SUPPORT</a:t>
            </a:r>
            <a:endParaRPr lang="en-US" dirty="0"/>
          </a:p>
        </p:txBody>
      </p:sp>
    </p:spTree>
    <p:extLst>
      <p:ext uri="{BB962C8B-B14F-4D97-AF65-F5344CB8AC3E}">
        <p14:creationId xmlns:p14="http://schemas.microsoft.com/office/powerpoint/2010/main" val="57340754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body" idx="1"/>
          </p:nvPr>
        </p:nvSpPr>
        <p:spPr>
          <a:xfrm>
            <a:off x="1143000" y="3575208"/>
            <a:ext cx="5614639" cy="1259682"/>
          </a:xfrm>
          <a:prstGeom prst="rect">
            <a:avLst/>
          </a:prstGeom>
          <a:solidFill>
            <a:srgbClr val="DBEBED">
              <a:alpha val="80000"/>
            </a:srgbClr>
          </a:solidFill>
          <a:ln>
            <a:noFill/>
          </a:ln>
        </p:spPr>
        <p:txBody>
          <a:bodyPr lIns="68569" tIns="34275" rIns="68569" bIns="34275" anchor="t" anchorCtr="0">
            <a:noAutofit/>
          </a:bodyPr>
          <a:lstStyle/>
          <a:p>
            <a:pPr>
              <a:spcBef>
                <a:spcPts val="0"/>
              </a:spcBef>
              <a:buSzPct val="25000"/>
            </a:pPr>
            <a:endParaRPr dirty="0"/>
          </a:p>
        </p:txBody>
      </p:sp>
      <p:sp>
        <p:nvSpPr>
          <p:cNvPr id="303" name="Shape 303"/>
          <p:cNvSpPr txBox="1">
            <a:spLocks noGrp="1"/>
          </p:cNvSpPr>
          <p:nvPr>
            <p:ph type="title"/>
          </p:nvPr>
        </p:nvSpPr>
        <p:spPr>
          <a:xfrm>
            <a:off x="1571625" y="3776424"/>
            <a:ext cx="6000750" cy="857250"/>
          </a:xfrm>
          <a:prstGeom prst="rect">
            <a:avLst/>
          </a:prstGeom>
          <a:noFill/>
          <a:ln>
            <a:noFill/>
          </a:ln>
        </p:spPr>
        <p:txBody>
          <a:bodyPr lIns="68569" tIns="34275" rIns="68569" bIns="34275" anchor="ctr" anchorCtr="0">
            <a:noAutofit/>
          </a:bodyPr>
          <a:lstStyle/>
          <a:p>
            <a:pPr>
              <a:buSzPct val="25000"/>
            </a:pPr>
            <a:r>
              <a:rPr lang="en-US" b="1">
                <a:latin typeface="Arial"/>
                <a:ea typeface="Arial"/>
                <a:cs typeface="Arial"/>
                <a:sym typeface="Arial"/>
              </a:rPr>
              <a:t>BookRoom</a:t>
            </a:r>
            <a:r>
              <a:rPr lang="en-US" b="1" dirty="0">
                <a:latin typeface="Arial"/>
                <a:ea typeface="Arial"/>
                <a:cs typeface="Arial"/>
                <a:sym typeface="Arial"/>
              </a:rPr>
              <a:t> Collections </a:t>
            </a:r>
          </a:p>
        </p:txBody>
      </p:sp>
    </p:spTree>
    <p:extLst>
      <p:ext uri="{BB962C8B-B14F-4D97-AF65-F5344CB8AC3E}">
        <p14:creationId xmlns:p14="http://schemas.microsoft.com/office/powerpoint/2010/main" val="1120926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1516270" y="1883715"/>
            <a:ext cx="6034253" cy="3543301"/>
          </a:xfrm>
          <a:prstGeom prst="rect">
            <a:avLst/>
          </a:prstGeom>
          <a:solidFill>
            <a:srgbClr val="8296B0"/>
          </a:solidFill>
          <a:ln w="9525" cap="flat" cmpd="sng">
            <a:solidFill>
              <a:schemeClr val="lt1"/>
            </a:solidFill>
            <a:prstDash val="solid"/>
            <a:miter/>
            <a:headEnd type="none" w="med" len="med"/>
            <a:tailEnd type="none" w="med" len="med"/>
          </a:ln>
        </p:spPr>
        <p:txBody>
          <a:bodyPr lIns="68569" tIns="34275" rIns="68569" bIns="34275" anchor="ctr" anchorCtr="0">
            <a:noAutofit/>
          </a:bodyPr>
          <a:lstStyle/>
          <a:p>
            <a:endParaRPr sz="1350">
              <a:solidFill>
                <a:schemeClr val="lt1"/>
              </a:solidFill>
              <a:latin typeface="Calibri"/>
              <a:ea typeface="Calibri"/>
              <a:cs typeface="Calibri"/>
              <a:sym typeface="Calibri"/>
            </a:endParaRPr>
          </a:p>
        </p:txBody>
      </p:sp>
      <p:sp>
        <p:nvSpPr>
          <p:cNvPr id="364" name="Shape 364"/>
          <p:cNvSpPr/>
          <p:nvPr/>
        </p:nvSpPr>
        <p:spPr>
          <a:xfrm rot="5400000">
            <a:off x="2755025" y="640474"/>
            <a:ext cx="3543300" cy="6034252"/>
          </a:xfrm>
          <a:prstGeom prst="rtTriangle">
            <a:avLst/>
          </a:prstGeom>
          <a:solidFill>
            <a:srgbClr val="6EDEBF"/>
          </a:solidFill>
          <a:ln w="9525" cap="flat" cmpd="sng">
            <a:solidFill>
              <a:schemeClr val="lt1"/>
            </a:solidFill>
            <a:prstDash val="solid"/>
            <a:miter/>
            <a:headEnd type="none" w="med" len="med"/>
            <a:tailEnd type="none" w="med" len="med"/>
          </a:ln>
        </p:spPr>
        <p:txBody>
          <a:bodyPr lIns="68569" tIns="34275" rIns="68569" bIns="34275" anchor="ctr" anchorCtr="0">
            <a:noAutofit/>
          </a:bodyPr>
          <a:lstStyle/>
          <a:p>
            <a:endParaRPr sz="1350">
              <a:solidFill>
                <a:schemeClr val="lt1"/>
              </a:solidFill>
              <a:latin typeface="Calibri"/>
              <a:ea typeface="Calibri"/>
              <a:cs typeface="Calibri"/>
              <a:sym typeface="Calibri"/>
            </a:endParaRPr>
          </a:p>
        </p:txBody>
      </p:sp>
      <p:sp>
        <p:nvSpPr>
          <p:cNvPr id="365" name="Shape 365"/>
          <p:cNvSpPr txBox="1"/>
          <p:nvPr/>
        </p:nvSpPr>
        <p:spPr>
          <a:xfrm>
            <a:off x="1828800" y="2514601"/>
            <a:ext cx="2171700" cy="484748"/>
          </a:xfrm>
          <a:prstGeom prst="rect">
            <a:avLst/>
          </a:prstGeom>
          <a:noFill/>
          <a:ln>
            <a:noFill/>
          </a:ln>
        </p:spPr>
        <p:txBody>
          <a:bodyPr lIns="68569" tIns="34275" rIns="68569" bIns="34275" anchor="t" anchorCtr="0">
            <a:noAutofit/>
          </a:bodyPr>
          <a:lstStyle/>
          <a:p>
            <a:pPr>
              <a:buSzPct val="25000"/>
            </a:pPr>
            <a:r>
              <a:rPr lang="en-US" sz="2700" b="1">
                <a:solidFill>
                  <a:schemeClr val="dk1"/>
                </a:solidFill>
                <a:latin typeface="Calibri"/>
                <a:ea typeface="Calibri"/>
                <a:cs typeface="Calibri"/>
                <a:sym typeface="Calibri"/>
              </a:rPr>
              <a:t>Teacher</a:t>
            </a:r>
          </a:p>
        </p:txBody>
      </p:sp>
      <p:sp>
        <p:nvSpPr>
          <p:cNvPr id="366" name="Shape 366"/>
          <p:cNvSpPr txBox="1"/>
          <p:nvPr/>
        </p:nvSpPr>
        <p:spPr>
          <a:xfrm>
            <a:off x="5209444" y="2351943"/>
            <a:ext cx="1830998"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n-US" sz="1200" b="1"/>
              <a:t>Apply and Extend</a:t>
            </a:r>
          </a:p>
        </p:txBody>
      </p:sp>
      <p:sp>
        <p:nvSpPr>
          <p:cNvPr id="367" name="Shape 367"/>
          <p:cNvSpPr txBox="1"/>
          <p:nvPr/>
        </p:nvSpPr>
        <p:spPr>
          <a:xfrm>
            <a:off x="4667250" y="3078429"/>
            <a:ext cx="1790700"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n-US" sz="1200" b="1"/>
              <a:t>Practice and Apply</a:t>
            </a:r>
          </a:p>
        </p:txBody>
      </p:sp>
      <p:sp>
        <p:nvSpPr>
          <p:cNvPr id="368" name="Shape 368"/>
          <p:cNvSpPr txBox="1"/>
          <p:nvPr/>
        </p:nvSpPr>
        <p:spPr>
          <a:xfrm>
            <a:off x="4857750" y="4629150"/>
            <a:ext cx="2286000" cy="481013"/>
          </a:xfrm>
          <a:prstGeom prst="rect">
            <a:avLst/>
          </a:prstGeom>
          <a:noFill/>
          <a:ln>
            <a:noFill/>
          </a:ln>
        </p:spPr>
        <p:txBody>
          <a:bodyPr lIns="68569" tIns="34275" rIns="68569" bIns="34275" anchor="t" anchorCtr="0">
            <a:noAutofit/>
          </a:bodyPr>
          <a:lstStyle/>
          <a:p>
            <a:pPr algn="r">
              <a:buSzPct val="25000"/>
            </a:pPr>
            <a:r>
              <a:rPr lang="en-US" sz="2700" b="1" dirty="0">
                <a:solidFill>
                  <a:schemeClr val="lt1"/>
                </a:solidFill>
                <a:latin typeface="Calibri"/>
                <a:ea typeface="Calibri"/>
                <a:cs typeface="Calibri"/>
                <a:sym typeface="Calibri"/>
              </a:rPr>
              <a:t>Student</a:t>
            </a:r>
          </a:p>
        </p:txBody>
      </p:sp>
      <p:sp>
        <p:nvSpPr>
          <p:cNvPr id="369" name="Shape 369"/>
          <p:cNvSpPr txBox="1"/>
          <p:nvPr/>
        </p:nvSpPr>
        <p:spPr>
          <a:xfrm>
            <a:off x="3201865" y="3863694"/>
            <a:ext cx="1790701"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n-US" sz="1200" b="1"/>
              <a:t>Observe and Practice</a:t>
            </a:r>
          </a:p>
        </p:txBody>
      </p:sp>
      <p:sp>
        <p:nvSpPr>
          <p:cNvPr id="370" name="Shape 370"/>
          <p:cNvSpPr txBox="1"/>
          <p:nvPr/>
        </p:nvSpPr>
        <p:spPr>
          <a:xfrm>
            <a:off x="3143251" y="4474127"/>
            <a:ext cx="1464222" cy="203421"/>
          </a:xfrm>
          <a:prstGeom prst="rect">
            <a:avLst/>
          </a:prstGeom>
          <a:noFill/>
          <a:ln>
            <a:noFill/>
          </a:ln>
        </p:spPr>
        <p:txBody>
          <a:bodyPr lIns="68569" tIns="34275" rIns="68569" bIns="34275" anchor="t" anchorCtr="0">
            <a:noAutofit/>
          </a:bodyPr>
          <a:lstStyle/>
          <a:p>
            <a:endParaRPr sz="1350">
              <a:solidFill>
                <a:schemeClr val="lt1"/>
              </a:solidFill>
              <a:latin typeface="Calibri"/>
              <a:ea typeface="Calibri"/>
              <a:cs typeface="Calibri"/>
              <a:sym typeface="Calibri"/>
            </a:endParaRPr>
          </a:p>
        </p:txBody>
      </p:sp>
      <p:sp>
        <p:nvSpPr>
          <p:cNvPr id="371" name="Shape 371"/>
          <p:cNvSpPr txBox="1"/>
          <p:nvPr/>
        </p:nvSpPr>
        <p:spPr>
          <a:xfrm>
            <a:off x="2036881" y="4618929"/>
            <a:ext cx="1790700"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n-US" sz="1200" b="1"/>
              <a:t>Observe and Absorb</a:t>
            </a:r>
          </a:p>
        </p:txBody>
      </p:sp>
      <p:sp>
        <p:nvSpPr>
          <p:cNvPr id="372" name="Shape 372"/>
          <p:cNvSpPr txBox="1"/>
          <p:nvPr/>
        </p:nvSpPr>
        <p:spPr>
          <a:xfrm>
            <a:off x="1921350" y="4459180"/>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500"/>
              <a:t>Model</a:t>
            </a:r>
          </a:p>
        </p:txBody>
      </p:sp>
      <p:sp>
        <p:nvSpPr>
          <p:cNvPr id="373" name="Shape 373"/>
          <p:cNvSpPr txBox="1"/>
          <p:nvPr/>
        </p:nvSpPr>
        <p:spPr>
          <a:xfrm>
            <a:off x="3084128" y="3699329"/>
            <a:ext cx="1988846"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500"/>
              <a:t>Share</a:t>
            </a:r>
          </a:p>
        </p:txBody>
      </p:sp>
      <p:sp>
        <p:nvSpPr>
          <p:cNvPr id="374" name="Shape 374"/>
          <p:cNvSpPr txBox="1"/>
          <p:nvPr/>
        </p:nvSpPr>
        <p:spPr>
          <a:xfrm>
            <a:off x="4514851" y="2940957"/>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500"/>
              <a:t>Guide</a:t>
            </a:r>
          </a:p>
        </p:txBody>
      </p:sp>
      <p:sp>
        <p:nvSpPr>
          <p:cNvPr id="375" name="Shape 375"/>
          <p:cNvSpPr txBox="1"/>
          <p:nvPr/>
        </p:nvSpPr>
        <p:spPr>
          <a:xfrm>
            <a:off x="5133710" y="2182586"/>
            <a:ext cx="2009044"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800"/>
              <a:t>Apply</a:t>
            </a:r>
          </a:p>
        </p:txBody>
      </p:sp>
      <p:sp>
        <p:nvSpPr>
          <p:cNvPr id="376" name="Shape 376"/>
          <p:cNvSpPr txBox="1"/>
          <p:nvPr/>
        </p:nvSpPr>
        <p:spPr>
          <a:xfrm>
            <a:off x="1921350" y="4459180"/>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500">
                <a:solidFill>
                  <a:schemeClr val="lt1"/>
                </a:solidFill>
              </a:rPr>
              <a:t>Read Aloud</a:t>
            </a:r>
          </a:p>
        </p:txBody>
      </p:sp>
      <p:sp>
        <p:nvSpPr>
          <p:cNvPr id="377" name="Shape 377"/>
          <p:cNvSpPr txBox="1"/>
          <p:nvPr/>
        </p:nvSpPr>
        <p:spPr>
          <a:xfrm>
            <a:off x="3090851" y="3709982"/>
            <a:ext cx="1988846" cy="341256"/>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500">
                <a:solidFill>
                  <a:schemeClr val="lt1"/>
                </a:solidFill>
              </a:rPr>
              <a:t>Shared Reading</a:t>
            </a:r>
          </a:p>
        </p:txBody>
      </p:sp>
      <p:sp>
        <p:nvSpPr>
          <p:cNvPr id="378" name="Shape 378"/>
          <p:cNvSpPr txBox="1"/>
          <p:nvPr/>
        </p:nvSpPr>
        <p:spPr>
          <a:xfrm>
            <a:off x="4514851" y="2940956"/>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0" tIns="0" rIns="0" bIns="0" anchor="ctr" anchorCtr="0">
            <a:noAutofit/>
          </a:bodyPr>
          <a:lstStyle/>
          <a:p>
            <a:pPr algn="ctr">
              <a:buSzPct val="25000"/>
            </a:pPr>
            <a:r>
              <a:rPr lang="en-US" sz="1500">
                <a:solidFill>
                  <a:schemeClr val="lt1"/>
                </a:solidFill>
              </a:rPr>
              <a:t>Guided Reading</a:t>
            </a:r>
          </a:p>
        </p:txBody>
      </p:sp>
      <p:sp>
        <p:nvSpPr>
          <p:cNvPr id="379" name="Shape 379"/>
          <p:cNvSpPr txBox="1"/>
          <p:nvPr/>
        </p:nvSpPr>
        <p:spPr>
          <a:xfrm>
            <a:off x="5133710" y="2182586"/>
            <a:ext cx="2009042"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n-US" sz="1500">
                <a:solidFill>
                  <a:schemeClr val="lt1"/>
                </a:solidFill>
              </a:rPr>
              <a:t>Independent Reading</a:t>
            </a:r>
          </a:p>
        </p:txBody>
      </p:sp>
      <p:sp>
        <p:nvSpPr>
          <p:cNvPr id="380" name="Shape 380"/>
          <p:cNvSpPr/>
          <p:nvPr/>
        </p:nvSpPr>
        <p:spPr>
          <a:xfrm>
            <a:off x="1811449" y="4133251"/>
            <a:ext cx="227946" cy="484748"/>
          </a:xfrm>
          <a:prstGeom prst="rect">
            <a:avLst/>
          </a:prstGeom>
          <a:noFill/>
          <a:ln>
            <a:noFill/>
          </a:ln>
        </p:spPr>
        <p:txBody>
          <a:bodyPr lIns="68569" tIns="34275" rIns="68569" bIns="34275" anchor="t" anchorCtr="0">
            <a:noAutofit/>
          </a:bodyPr>
          <a:lstStyle/>
          <a:p>
            <a:pPr>
              <a:buSzPct val="25000"/>
            </a:pPr>
            <a:r>
              <a:rPr lang="en-US" sz="2700" b="1">
                <a:solidFill>
                  <a:schemeClr val="dk1"/>
                </a:solidFill>
                <a:latin typeface="Calibri"/>
                <a:ea typeface="Calibri"/>
                <a:cs typeface="Calibri"/>
                <a:sym typeface="Calibri"/>
              </a:rPr>
              <a:t>T</a:t>
            </a:r>
          </a:p>
        </p:txBody>
      </p:sp>
      <p:sp>
        <p:nvSpPr>
          <p:cNvPr id="381" name="Shape 381"/>
          <p:cNvSpPr/>
          <p:nvPr/>
        </p:nvSpPr>
        <p:spPr>
          <a:xfrm>
            <a:off x="3072725" y="3374551"/>
            <a:ext cx="514349" cy="484748"/>
          </a:xfrm>
          <a:prstGeom prst="rect">
            <a:avLst/>
          </a:prstGeom>
          <a:noFill/>
          <a:ln>
            <a:noFill/>
          </a:ln>
        </p:spPr>
        <p:txBody>
          <a:bodyPr lIns="68569" tIns="34275" rIns="68569" bIns="34275" anchor="t" anchorCtr="0">
            <a:noAutofit/>
          </a:bodyPr>
          <a:lstStyle/>
          <a:p>
            <a:pPr>
              <a:buSzPct val="25000"/>
            </a:pPr>
            <a:r>
              <a:rPr lang="en-US" sz="2700" b="1">
                <a:solidFill>
                  <a:schemeClr val="dk1"/>
                </a:solidFill>
                <a:latin typeface="Calibri"/>
                <a:ea typeface="Calibri"/>
                <a:cs typeface="Calibri"/>
                <a:sym typeface="Calibri"/>
              </a:rPr>
              <a:t>Ts</a:t>
            </a:r>
          </a:p>
        </p:txBody>
      </p:sp>
      <p:sp>
        <p:nvSpPr>
          <p:cNvPr id="382" name="Shape 382"/>
          <p:cNvSpPr/>
          <p:nvPr/>
        </p:nvSpPr>
        <p:spPr>
          <a:xfrm>
            <a:off x="5943601" y="3374551"/>
            <a:ext cx="514349" cy="484748"/>
          </a:xfrm>
          <a:prstGeom prst="rect">
            <a:avLst/>
          </a:prstGeom>
          <a:noFill/>
          <a:ln>
            <a:noFill/>
          </a:ln>
        </p:spPr>
        <p:txBody>
          <a:bodyPr lIns="68569" tIns="34275" rIns="68569" bIns="34275" anchor="t" anchorCtr="0">
            <a:noAutofit/>
          </a:bodyPr>
          <a:lstStyle/>
          <a:p>
            <a:pPr algn="r">
              <a:buSzPct val="25000"/>
            </a:pPr>
            <a:r>
              <a:rPr lang="en-US" sz="2700" b="1">
                <a:solidFill>
                  <a:schemeClr val="lt1"/>
                </a:solidFill>
                <a:latin typeface="Calibri"/>
                <a:ea typeface="Calibri"/>
                <a:cs typeface="Calibri"/>
                <a:sym typeface="Calibri"/>
              </a:rPr>
              <a:t>tS</a:t>
            </a:r>
          </a:p>
        </p:txBody>
      </p:sp>
      <p:sp>
        <p:nvSpPr>
          <p:cNvPr id="383" name="Shape 383"/>
          <p:cNvSpPr/>
          <p:nvPr/>
        </p:nvSpPr>
        <p:spPr>
          <a:xfrm>
            <a:off x="7077075" y="2479320"/>
            <a:ext cx="315686" cy="484748"/>
          </a:xfrm>
          <a:prstGeom prst="rect">
            <a:avLst/>
          </a:prstGeom>
          <a:noFill/>
          <a:ln>
            <a:noFill/>
          </a:ln>
        </p:spPr>
        <p:txBody>
          <a:bodyPr lIns="68569" tIns="34275" rIns="68569" bIns="34275" anchor="t" anchorCtr="0">
            <a:noAutofit/>
          </a:bodyPr>
          <a:lstStyle/>
          <a:p>
            <a:pPr algn="r">
              <a:buSzPct val="25000"/>
            </a:pPr>
            <a:r>
              <a:rPr lang="en-US" sz="2700" b="1">
                <a:solidFill>
                  <a:schemeClr val="lt1"/>
                </a:solidFill>
                <a:latin typeface="Calibri"/>
                <a:ea typeface="Calibri"/>
                <a:cs typeface="Calibri"/>
                <a:sym typeface="Calibri"/>
              </a:rPr>
              <a:t>S</a:t>
            </a:r>
          </a:p>
        </p:txBody>
      </p:sp>
      <p:sp>
        <p:nvSpPr>
          <p:cNvPr id="384" name="Shape 384"/>
          <p:cNvSpPr txBox="1">
            <a:spLocks noGrp="1"/>
          </p:cNvSpPr>
          <p:nvPr>
            <p:ph type="dt" idx="10"/>
          </p:nvPr>
        </p:nvSpPr>
        <p:spPr>
          <a:xfrm>
            <a:off x="3028950" y="5624513"/>
            <a:ext cx="3086100" cy="273844"/>
          </a:xfrm>
          <a:prstGeom prst="rect">
            <a:avLst/>
          </a:prstGeom>
          <a:noFill/>
          <a:ln>
            <a:noFill/>
          </a:ln>
        </p:spPr>
        <p:txBody>
          <a:bodyPr lIns="68569" tIns="34275" rIns="68569" bIns="34275" anchor="ctr" anchorCtr="0">
            <a:noAutofit/>
          </a:bodyPr>
          <a:lstStyle/>
          <a:p>
            <a:pPr algn="ctr">
              <a:buSzPct val="25000"/>
            </a:pPr>
            <a:r>
              <a:rPr lang="en-US" sz="900">
                <a:solidFill>
                  <a:schemeClr val="lt1"/>
                </a:solidFill>
                <a:latin typeface="Calibri"/>
                <a:ea typeface="Calibri"/>
                <a:cs typeface="Calibri"/>
                <a:sym typeface="Calibri"/>
              </a:rPr>
              <a:t>BookRoom Collections</a:t>
            </a:r>
          </a:p>
        </p:txBody>
      </p:sp>
      <p:sp>
        <p:nvSpPr>
          <p:cNvPr id="385" name="Shape 385"/>
          <p:cNvSpPr txBox="1">
            <a:spLocks noGrp="1"/>
          </p:cNvSpPr>
          <p:nvPr>
            <p:ph type="sldNum" idx="12"/>
          </p:nvPr>
        </p:nvSpPr>
        <p:spPr>
          <a:xfrm>
            <a:off x="628651" y="5624513"/>
            <a:ext cx="2057399" cy="273844"/>
          </a:xfrm>
          <a:prstGeom prst="rect">
            <a:avLst/>
          </a:prstGeom>
          <a:noFill/>
          <a:ln>
            <a:noFill/>
          </a:ln>
        </p:spPr>
        <p:txBody>
          <a:bodyPr lIns="68569" tIns="34275" rIns="68569" bIns="34275" anchor="ctr" anchorCtr="0">
            <a:noAutofit/>
          </a:bodyPr>
          <a:lstStyle/>
          <a:p>
            <a:pPr>
              <a:buSzPct val="25000"/>
            </a:pPr>
            <a:fld id="{00000000-1234-1234-1234-123412341234}" type="slidenum">
              <a:rPr lang="en-US" sz="900">
                <a:solidFill>
                  <a:schemeClr val="lt1"/>
                </a:solidFill>
                <a:latin typeface="Calibri"/>
                <a:ea typeface="Calibri"/>
                <a:cs typeface="Calibri"/>
                <a:sym typeface="Calibri"/>
              </a:rPr>
              <a:pPr>
                <a:buSzPct val="25000"/>
              </a:pPr>
              <a:t>16</a:t>
            </a:fld>
            <a:endParaRPr lang="en-US" sz="900">
              <a:solidFill>
                <a:schemeClr val="lt1"/>
              </a:solidFill>
              <a:latin typeface="Calibri"/>
              <a:ea typeface="Calibri"/>
              <a:cs typeface="Calibri"/>
              <a:sym typeface="Calibri"/>
            </a:endParaRPr>
          </a:p>
        </p:txBody>
      </p:sp>
      <p:sp>
        <p:nvSpPr>
          <p:cNvPr id="386" name="Shape 386"/>
          <p:cNvSpPr txBox="1">
            <a:spLocks noGrp="1"/>
          </p:cNvSpPr>
          <p:nvPr>
            <p:ph type="ftr" idx="11"/>
          </p:nvPr>
        </p:nvSpPr>
        <p:spPr>
          <a:xfrm>
            <a:off x="6457951" y="5624513"/>
            <a:ext cx="2057399" cy="273844"/>
          </a:xfrm>
          <a:prstGeom prst="rect">
            <a:avLst/>
          </a:prstGeom>
          <a:noFill/>
          <a:ln>
            <a:noFill/>
          </a:ln>
        </p:spPr>
        <p:txBody>
          <a:bodyPr lIns="68569" tIns="34275" rIns="68569" bIns="34275" anchor="ctr" anchorCtr="0">
            <a:noAutofit/>
          </a:bodyPr>
          <a:lstStyle/>
          <a:p>
            <a:pPr algn="r">
              <a:buSzPct val="25000"/>
            </a:pPr>
            <a:r>
              <a:rPr lang="en-US" sz="900">
                <a:solidFill>
                  <a:schemeClr val="lt1"/>
                </a:solidFill>
                <a:latin typeface="Calibri"/>
                <a:ea typeface="Calibri"/>
                <a:cs typeface="Calibri"/>
                <a:sym typeface="Calibri"/>
              </a:rPr>
              <a:t>©Benchmark Education Company, LLC. All rights reserved.</a:t>
            </a:r>
          </a:p>
        </p:txBody>
      </p:sp>
      <p:sp>
        <p:nvSpPr>
          <p:cNvPr id="2" name="Title 1"/>
          <p:cNvSpPr>
            <a:spLocks noGrp="1"/>
          </p:cNvSpPr>
          <p:nvPr>
            <p:ph type="title"/>
          </p:nvPr>
        </p:nvSpPr>
        <p:spPr/>
        <p:txBody>
          <a:bodyPr/>
          <a:lstStyle/>
          <a:p>
            <a:r>
              <a:rPr lang="en-US" dirty="0" smtClean="0"/>
              <a:t>GRADUAL RELEASE</a:t>
            </a:r>
            <a:endParaRPr lang="en-US" dirty="0"/>
          </a:p>
        </p:txBody>
      </p:sp>
    </p:spTree>
    <p:extLst>
      <p:ext uri="{BB962C8B-B14F-4D97-AF65-F5344CB8AC3E}">
        <p14:creationId xmlns:p14="http://schemas.microsoft.com/office/powerpoint/2010/main" val="134523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ppt_w</p:attrName>
                                        </p:attrNameLst>
                                      </p:cBhvr>
                                      <p:tavLst>
                                        <p:tav tm="0">
                                          <p:val>
                                            <p:strVal val="0"/>
                                          </p:val>
                                        </p:tav>
                                        <p:tav tm="100000">
                                          <p:val>
                                            <p:strVal val="#ppt_w"/>
                                          </p:val>
                                        </p:tav>
                                      </p:tavLst>
                                    </p:anim>
                                    <p:anim calcmode="lin" valueType="num">
                                      <p:cBhvr additive="base">
                                        <p:cTn id="8" dur="500"/>
                                        <p:tgtEl>
                                          <p:spTgt spid="37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500"/>
                                        <p:tgtEl>
                                          <p:spTgt spid="371"/>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73"/>
                                        </p:tgtEl>
                                        <p:attrNameLst>
                                          <p:attrName>style.visibility</p:attrName>
                                        </p:attrNameLst>
                                      </p:cBhvr>
                                      <p:to>
                                        <p:strVal val="visible"/>
                                      </p:to>
                                    </p:set>
                                    <p:anim calcmode="lin" valueType="num">
                                      <p:cBhvr additive="base">
                                        <p:cTn id="18" dur="500"/>
                                        <p:tgtEl>
                                          <p:spTgt spid="373"/>
                                        </p:tgtEl>
                                        <p:attrNameLst>
                                          <p:attrName>ppt_w</p:attrName>
                                        </p:attrNameLst>
                                      </p:cBhvr>
                                      <p:tavLst>
                                        <p:tav tm="0">
                                          <p:val>
                                            <p:strVal val="0"/>
                                          </p:val>
                                        </p:tav>
                                        <p:tav tm="100000">
                                          <p:val>
                                            <p:strVal val="#ppt_w"/>
                                          </p:val>
                                        </p:tav>
                                      </p:tavLst>
                                    </p:anim>
                                    <p:anim calcmode="lin" valueType="num">
                                      <p:cBhvr additive="base">
                                        <p:cTn id="19" dur="500"/>
                                        <p:tgtEl>
                                          <p:spTgt spid="373"/>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74"/>
                                        </p:tgtEl>
                                        <p:attrNameLst>
                                          <p:attrName>style.visibility</p:attrName>
                                        </p:attrNameLst>
                                      </p:cBhvr>
                                      <p:to>
                                        <p:strVal val="visible"/>
                                      </p:to>
                                    </p:set>
                                    <p:anim calcmode="lin" valueType="num">
                                      <p:cBhvr additive="base">
                                        <p:cTn id="24" dur="500"/>
                                        <p:tgtEl>
                                          <p:spTgt spid="374"/>
                                        </p:tgtEl>
                                        <p:attrNameLst>
                                          <p:attrName>ppt_w</p:attrName>
                                        </p:attrNameLst>
                                      </p:cBhvr>
                                      <p:tavLst>
                                        <p:tav tm="0">
                                          <p:val>
                                            <p:strVal val="0"/>
                                          </p:val>
                                        </p:tav>
                                        <p:tav tm="100000">
                                          <p:val>
                                            <p:strVal val="#ppt_w"/>
                                          </p:val>
                                        </p:tav>
                                      </p:tavLst>
                                    </p:anim>
                                    <p:anim calcmode="lin" valueType="num">
                                      <p:cBhvr additive="base">
                                        <p:cTn id="25" dur="500"/>
                                        <p:tgtEl>
                                          <p:spTgt spid="37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75"/>
                                        </p:tgtEl>
                                        <p:attrNameLst>
                                          <p:attrName>style.visibility</p:attrName>
                                        </p:attrNameLst>
                                      </p:cBhvr>
                                      <p:to>
                                        <p:strVal val="visible"/>
                                      </p:to>
                                    </p:set>
                                    <p:anim calcmode="lin" valueType="num">
                                      <p:cBhvr additive="base">
                                        <p:cTn id="30" dur="500"/>
                                        <p:tgtEl>
                                          <p:spTgt spid="375"/>
                                        </p:tgtEl>
                                        <p:attrNameLst>
                                          <p:attrName>ppt_w</p:attrName>
                                        </p:attrNameLst>
                                      </p:cBhvr>
                                      <p:tavLst>
                                        <p:tav tm="0">
                                          <p:val>
                                            <p:strVal val="0"/>
                                          </p:val>
                                        </p:tav>
                                        <p:tav tm="100000">
                                          <p:val>
                                            <p:strVal val="#ppt_w"/>
                                          </p:val>
                                        </p:tav>
                                      </p:tavLst>
                                    </p:anim>
                                    <p:anim calcmode="lin" valueType="num">
                                      <p:cBhvr additive="base">
                                        <p:cTn id="31" dur="500"/>
                                        <p:tgtEl>
                                          <p:spTgt spid="37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6"/>
                                        </p:tgtEl>
                                        <p:attrNameLst>
                                          <p:attrName>style.visibility</p:attrName>
                                        </p:attrNameLst>
                                      </p:cBhvr>
                                      <p:to>
                                        <p:strVal val="visible"/>
                                      </p:to>
                                    </p:set>
                                    <p:animEffect transition="in" filter="fade">
                                      <p:cBhvr>
                                        <p:cTn id="36" dur="500"/>
                                        <p:tgtEl>
                                          <p:spTgt spid="37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0"/>
                                        </p:tgtEl>
                                        <p:attrNameLst>
                                          <p:attrName>style.visibility</p:attrName>
                                        </p:attrNameLst>
                                      </p:cBhvr>
                                      <p:to>
                                        <p:strVal val="visible"/>
                                      </p:to>
                                    </p:set>
                                    <p:animEffect transition="in" filter="fade">
                                      <p:cBhvr>
                                        <p:cTn id="41" dur="500"/>
                                        <p:tgtEl>
                                          <p:spTgt spid="3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7"/>
                                        </p:tgtEl>
                                        <p:attrNameLst>
                                          <p:attrName>style.visibility</p:attrName>
                                        </p:attrNameLst>
                                      </p:cBhvr>
                                      <p:to>
                                        <p:strVal val="visible"/>
                                      </p:to>
                                    </p:set>
                                    <p:animEffect transition="in" filter="fade">
                                      <p:cBhvr>
                                        <p:cTn id="46" dur="500"/>
                                        <p:tgtEl>
                                          <p:spTgt spid="37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1"/>
                                        </p:tgtEl>
                                        <p:attrNameLst>
                                          <p:attrName>style.visibility</p:attrName>
                                        </p:attrNameLst>
                                      </p:cBhvr>
                                      <p:to>
                                        <p:strVal val="visible"/>
                                      </p:to>
                                    </p:set>
                                    <p:animEffect transition="in" filter="fade">
                                      <p:cBhvr>
                                        <p:cTn id="51" dur="500"/>
                                        <p:tgtEl>
                                          <p:spTgt spid="38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78"/>
                                        </p:tgtEl>
                                        <p:attrNameLst>
                                          <p:attrName>style.visibility</p:attrName>
                                        </p:attrNameLst>
                                      </p:cBhvr>
                                      <p:to>
                                        <p:strVal val="visible"/>
                                      </p:to>
                                    </p:set>
                                    <p:anim calcmode="lin" valueType="num">
                                      <p:cBhvr additive="base">
                                        <p:cTn id="56" dur="500"/>
                                        <p:tgtEl>
                                          <p:spTgt spid="378"/>
                                        </p:tgtEl>
                                        <p:attrNameLst>
                                          <p:attrName>ppt_w</p:attrName>
                                        </p:attrNameLst>
                                      </p:cBhvr>
                                      <p:tavLst>
                                        <p:tav tm="0">
                                          <p:val>
                                            <p:strVal val="0"/>
                                          </p:val>
                                        </p:tav>
                                        <p:tav tm="100000">
                                          <p:val>
                                            <p:strVal val="#ppt_w"/>
                                          </p:val>
                                        </p:tav>
                                      </p:tavLst>
                                    </p:anim>
                                    <p:anim calcmode="lin" valueType="num">
                                      <p:cBhvr additive="base">
                                        <p:cTn id="57" dur="500"/>
                                        <p:tgtEl>
                                          <p:spTgt spid="378"/>
                                        </p:tgtEl>
                                        <p:attrNameLst>
                                          <p:attrName>ppt_h</p:attrName>
                                        </p:attrNameLst>
                                      </p:cBhvr>
                                      <p:tavLst>
                                        <p:tav tm="0">
                                          <p:val>
                                            <p:str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2"/>
                                        </p:tgtEl>
                                        <p:attrNameLst>
                                          <p:attrName>style.visibility</p:attrName>
                                        </p:attrNameLst>
                                      </p:cBhvr>
                                      <p:to>
                                        <p:strVal val="visible"/>
                                      </p:to>
                                    </p:set>
                                    <p:animEffect transition="in" filter="fade">
                                      <p:cBhvr>
                                        <p:cTn id="62" dur="500"/>
                                        <p:tgtEl>
                                          <p:spTgt spid="382"/>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379"/>
                                        </p:tgtEl>
                                        <p:attrNameLst>
                                          <p:attrName>style.visibility</p:attrName>
                                        </p:attrNameLst>
                                      </p:cBhvr>
                                      <p:to>
                                        <p:strVal val="visible"/>
                                      </p:to>
                                    </p:set>
                                    <p:anim calcmode="lin" valueType="num">
                                      <p:cBhvr additive="base">
                                        <p:cTn id="67" dur="500"/>
                                        <p:tgtEl>
                                          <p:spTgt spid="379"/>
                                        </p:tgtEl>
                                        <p:attrNameLst>
                                          <p:attrName>ppt_w</p:attrName>
                                        </p:attrNameLst>
                                      </p:cBhvr>
                                      <p:tavLst>
                                        <p:tav tm="0">
                                          <p:val>
                                            <p:strVal val="0"/>
                                          </p:val>
                                        </p:tav>
                                        <p:tav tm="100000">
                                          <p:val>
                                            <p:strVal val="#ppt_w"/>
                                          </p:val>
                                        </p:tav>
                                      </p:tavLst>
                                    </p:anim>
                                    <p:anim calcmode="lin" valueType="num">
                                      <p:cBhvr additive="base">
                                        <p:cTn id="68" dur="500"/>
                                        <p:tgtEl>
                                          <p:spTgt spid="379"/>
                                        </p:tgtEl>
                                        <p:attrNameLst>
                                          <p:attrName>ppt_h</p:attrName>
                                        </p:attrNameLst>
                                      </p:cBhvr>
                                      <p:tavLst>
                                        <p:tav tm="0">
                                          <p:val>
                                            <p:str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83"/>
                                        </p:tgtEl>
                                        <p:attrNameLst>
                                          <p:attrName>style.visibility</p:attrName>
                                        </p:attrNameLst>
                                      </p:cBhvr>
                                      <p:to>
                                        <p:strVal val="visible"/>
                                      </p:to>
                                    </p:set>
                                    <p:animEffect transition="in" filter="fade">
                                      <p:cBhvr>
                                        <p:cTn id="73"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…for ELs at all levels of English language proficiency, </a:t>
            </a:r>
            <a:r>
              <a:rPr lang="en-US" b="1" dirty="0" smtClean="0">
                <a:solidFill>
                  <a:srgbClr val="2137F2"/>
                </a:solidFill>
              </a:rPr>
              <a:t>meaningful interaction with others and with complex texts</a:t>
            </a:r>
            <a:r>
              <a:rPr lang="en-US" dirty="0" smtClean="0">
                <a:solidFill>
                  <a:srgbClr val="2137F2"/>
                </a:solidFill>
              </a:rPr>
              <a:t> </a:t>
            </a:r>
            <a:r>
              <a:rPr lang="en-US" dirty="0" smtClean="0"/>
              <a:t>is essential for learning language and learning content. </a:t>
            </a:r>
          </a:p>
          <a:p>
            <a:pPr marL="0" indent="0">
              <a:buNone/>
            </a:pPr>
            <a:r>
              <a:rPr lang="en-US" dirty="0" smtClean="0"/>
              <a:t>Through </a:t>
            </a:r>
            <a:r>
              <a:rPr lang="en-US" b="1" dirty="0" smtClean="0">
                <a:solidFill>
                  <a:srgbClr val="2137F2"/>
                </a:solidFill>
              </a:rPr>
              <a:t>collaborative conversations </a:t>
            </a:r>
            <a:r>
              <a:rPr lang="en-US" dirty="0" smtClean="0"/>
              <a:t>about rich texts and concepts and through deep interactions with complex                                        informational and </a:t>
            </a:r>
            <a:r>
              <a:rPr lang="en-US" dirty="0"/>
              <a:t>literacy texts, ELs extend both their language and </a:t>
            </a:r>
            <a:r>
              <a:rPr lang="en-US" dirty="0" smtClean="0"/>
              <a:t>knowledge of the world.</a:t>
            </a:r>
          </a:p>
          <a:p>
            <a:endParaRPr lang="en-US" dirty="0"/>
          </a:p>
          <a:p>
            <a:endParaRPr lang="en-US" dirty="0" smtClean="0"/>
          </a:p>
          <a:p>
            <a:pPr marL="0" indent="0" algn="r">
              <a:buNone/>
            </a:pPr>
            <a:r>
              <a:rPr lang="en-US" i="1" dirty="0"/>
              <a:t>ELA/ELD Framework for California Public </a:t>
            </a:r>
            <a:r>
              <a:rPr lang="en-US" i="1" dirty="0" smtClean="0"/>
              <a:t>Schools</a:t>
            </a:r>
            <a:endParaRPr lang="en-US" dirty="0" smtClean="0"/>
          </a:p>
        </p:txBody>
      </p:sp>
      <p:sp>
        <p:nvSpPr>
          <p:cNvPr id="8"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dirty="0" smtClean="0"/>
              <a:t>EMPHASIS ON ELD</a:t>
            </a:r>
            <a:endParaRPr lang="en-US" dirty="0"/>
          </a:p>
        </p:txBody>
      </p:sp>
    </p:spTree>
    <p:extLst>
      <p:ext uri="{BB962C8B-B14F-4D97-AF65-F5344CB8AC3E}">
        <p14:creationId xmlns:p14="http://schemas.microsoft.com/office/powerpoint/2010/main" val="129164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82716" y="2420319"/>
            <a:ext cx="1713290" cy="975643"/>
            <a:chOff x="5881972" y="1033129"/>
            <a:chExt cx="2771150" cy="2154528"/>
          </a:xfrm>
          <a:scene3d>
            <a:camera prst="orthographicFront"/>
            <a:lightRig rig="contrasting" dir="t">
              <a:rot lat="0" lon="0" rev="1500000"/>
            </a:lightRig>
          </a:scene3d>
        </p:grpSpPr>
        <p:sp>
          <p:nvSpPr>
            <p:cNvPr id="10" name="Rectangle 9"/>
            <p:cNvSpPr/>
            <p:nvPr/>
          </p:nvSpPr>
          <p:spPr>
            <a:xfrm>
              <a:off x="5881972" y="1033129"/>
              <a:ext cx="2771150" cy="2154528"/>
            </a:xfrm>
            <a:prstGeom prst="rect">
              <a:avLst/>
            </a:prstGeom>
            <a:solidFill>
              <a:srgbClr val="0000FF">
                <a:alpha val="82000"/>
              </a:srgbClr>
            </a:solidFill>
            <a:effectLst>
              <a:outerShdw blurRad="149987" dist="250190" dir="5400000" rotWithShape="0">
                <a:srgbClr val="000000">
                  <a:alpha val="28000"/>
                </a:srgbClr>
              </a:outerShdw>
            </a:effectLst>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ectangle 10"/>
            <p:cNvSpPr/>
            <p:nvPr/>
          </p:nvSpPr>
          <p:spPr>
            <a:xfrm>
              <a:off x="5881972" y="1033129"/>
              <a:ext cx="2771150" cy="2154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spcBef>
                  <a:spcPct val="0"/>
                </a:spcBef>
                <a:spcAft>
                  <a:spcPts val="450"/>
                </a:spcAft>
              </a:pPr>
              <a:r>
                <a:rPr lang="en-US" sz="1500" b="1" dirty="0">
                  <a:latin typeface="Century Gothic" pitchFamily="34" charset="0"/>
                </a:rPr>
                <a:t>Reading Comprehension</a:t>
              </a:r>
            </a:p>
            <a:p>
              <a:pPr algn="ctr" defTabSz="666750">
                <a:spcBef>
                  <a:spcPct val="0"/>
                </a:spcBef>
                <a:spcAft>
                  <a:spcPts val="450"/>
                </a:spcAft>
              </a:pPr>
              <a:endParaRPr lang="en-US" sz="1500" b="1" dirty="0">
                <a:latin typeface="Century Gothic" pitchFamily="34" charset="0"/>
              </a:endParaRPr>
            </a:p>
          </p:txBody>
        </p:sp>
      </p:grpSp>
      <p:pic>
        <p:nvPicPr>
          <p:cNvPr id="8" name="Picture 7" descr="book.png"/>
          <p:cNvPicPr>
            <a:picLocks noChangeAspect="1"/>
          </p:cNvPicPr>
          <p:nvPr/>
        </p:nvPicPr>
        <p:blipFill>
          <a:blip r:embed="rId3">
            <a:extLst>
              <a:ext uri="{BEBA8EAE-BF5A-486C-A8C5-ECC9F3942E4B}">
                <a14:imgProps xmlns:a14="http://schemas.microsoft.com/office/drawing/2010/main">
                  <a14:imgLayer r:embed="rId4">
                    <a14:imgEffect>
                      <a14:backgroundRemoval t="17411" b="82143" l="14000" r="84000">
                        <a14:foregroundMark x1="19111" y1="31920" x2="18889" y2="73884"/>
                        <a14:foregroundMark x1="22444" y1="27902" x2="22444" y2="68973"/>
                        <a14:foregroundMark x1="27778" y1="24554" x2="45333" y2="70089"/>
                      </a14:backgroundRemoval>
                    </a14:imgEffect>
                  </a14:imgLayer>
                </a14:imgProps>
              </a:ext>
              <a:ext uri="{28A0092B-C50C-407E-A947-70E740481C1C}">
                <a14:useLocalDpi xmlns:a14="http://schemas.microsoft.com/office/drawing/2010/main" val="0"/>
              </a:ext>
            </a:extLst>
          </a:blip>
          <a:stretch>
            <a:fillRect/>
          </a:stretch>
        </p:blipFill>
        <p:spPr>
          <a:xfrm>
            <a:off x="7047357" y="2913191"/>
            <a:ext cx="625418" cy="505991"/>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256032" y="1782508"/>
            <a:ext cx="6181311" cy="966788"/>
            <a:chOff x="5841664" y="1033129"/>
            <a:chExt cx="2811458" cy="2154528"/>
          </a:xfrm>
          <a:scene3d>
            <a:camera prst="orthographicFront"/>
            <a:lightRig rig="contrasting" dir="t">
              <a:rot lat="0" lon="0" rev="1500000"/>
            </a:lightRig>
          </a:scene3d>
        </p:grpSpPr>
        <p:sp>
          <p:nvSpPr>
            <p:cNvPr id="16" name="Rectangle 15"/>
            <p:cNvSpPr/>
            <p:nvPr/>
          </p:nvSpPr>
          <p:spPr>
            <a:xfrm>
              <a:off x="5841664" y="1033129"/>
              <a:ext cx="2771150" cy="2154528"/>
            </a:xfrm>
            <a:prstGeom prst="rect">
              <a:avLst/>
            </a:prstGeom>
            <a:solidFill>
              <a:srgbClr val="0000FF">
                <a:alpha val="82000"/>
              </a:srgbClr>
            </a:solidFill>
            <a:effectLst>
              <a:outerShdw blurRad="149987" dist="250190" dir="5400000" rotWithShape="0">
                <a:srgbClr val="000000">
                  <a:alpha val="28000"/>
                </a:srgbClr>
              </a:outerShdw>
            </a:effectLst>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ectangle 16"/>
            <p:cNvSpPr/>
            <p:nvPr/>
          </p:nvSpPr>
          <p:spPr>
            <a:xfrm>
              <a:off x="5881972" y="1033129"/>
              <a:ext cx="2771150" cy="2154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spcBef>
                  <a:spcPct val="0"/>
                </a:spcBef>
                <a:spcAft>
                  <a:spcPts val="450"/>
                </a:spcAft>
              </a:pPr>
              <a:endParaRPr lang="en-US" sz="1500" b="1" dirty="0">
                <a:latin typeface="Century Gothic" pitchFamily="34" charset="0"/>
              </a:endParaRPr>
            </a:p>
            <a:p>
              <a:pPr algn="ctr" defTabSz="666750">
                <a:spcBef>
                  <a:spcPct val="0"/>
                </a:spcBef>
                <a:spcAft>
                  <a:spcPts val="450"/>
                </a:spcAft>
              </a:pPr>
              <a:r>
                <a:rPr lang="en-US" sz="1500" b="1" dirty="0">
                  <a:latin typeface="Century Gothic" pitchFamily="34" charset="0"/>
                </a:rPr>
                <a:t>Vocabulary &amp; Language Skills</a:t>
              </a:r>
            </a:p>
            <a:p>
              <a:pPr algn="ctr" defTabSz="666750">
                <a:spcBef>
                  <a:spcPct val="0"/>
                </a:spcBef>
                <a:spcAft>
                  <a:spcPts val="450"/>
                </a:spcAft>
              </a:pPr>
              <a:endParaRPr lang="en-US" sz="1500" b="1" dirty="0">
                <a:latin typeface="Century Gothic" pitchFamily="34" charset="0"/>
              </a:endParaRPr>
            </a:p>
          </p:txBody>
        </p:sp>
      </p:grpSp>
      <p:sp>
        <p:nvSpPr>
          <p:cNvPr id="18" name="Rectangle 17"/>
          <p:cNvSpPr/>
          <p:nvPr/>
        </p:nvSpPr>
        <p:spPr>
          <a:xfrm>
            <a:off x="1856232" y="3194041"/>
            <a:ext cx="1287020" cy="100126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algn="ctr" defTabSz="666750">
              <a:spcBef>
                <a:spcPct val="0"/>
              </a:spcBef>
              <a:spcAft>
                <a:spcPts val="450"/>
              </a:spcAft>
            </a:pPr>
            <a:r>
              <a:rPr lang="en-US" sz="1500" b="1" dirty="0">
                <a:latin typeface="Century Gothic" pitchFamily="34" charset="0"/>
              </a:rPr>
              <a:t>Phonemic Awareness</a:t>
            </a:r>
          </a:p>
        </p:txBody>
      </p:sp>
      <p:sp>
        <p:nvSpPr>
          <p:cNvPr id="20" name="Rectangle 19"/>
          <p:cNvSpPr/>
          <p:nvPr/>
        </p:nvSpPr>
        <p:spPr>
          <a:xfrm>
            <a:off x="3313558" y="3194041"/>
            <a:ext cx="1546096" cy="100126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algn="ctr" defTabSz="666750">
              <a:spcBef>
                <a:spcPct val="0"/>
              </a:spcBef>
              <a:spcAft>
                <a:spcPts val="450"/>
              </a:spcAft>
            </a:pPr>
            <a:r>
              <a:rPr lang="en-US" sz="1500" b="1" dirty="0">
                <a:latin typeface="Century Gothic" pitchFamily="34" charset="0"/>
              </a:rPr>
              <a:t>Phonics</a:t>
            </a:r>
          </a:p>
        </p:txBody>
      </p:sp>
      <p:sp>
        <p:nvSpPr>
          <p:cNvPr id="21" name="Rectangle 20"/>
          <p:cNvSpPr/>
          <p:nvPr/>
        </p:nvSpPr>
        <p:spPr>
          <a:xfrm>
            <a:off x="5053552" y="3215861"/>
            <a:ext cx="1333369" cy="100126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algn="ctr" defTabSz="666750">
              <a:spcBef>
                <a:spcPct val="0"/>
              </a:spcBef>
              <a:spcAft>
                <a:spcPts val="450"/>
              </a:spcAft>
            </a:pPr>
            <a:r>
              <a:rPr lang="en-US" sz="1500" b="1" dirty="0">
                <a:latin typeface="Century Gothic" pitchFamily="34" charset="0"/>
              </a:rPr>
              <a:t>Accurate &amp; Connected Reading of Text</a:t>
            </a:r>
          </a:p>
        </p:txBody>
      </p:sp>
      <p:sp>
        <p:nvSpPr>
          <p:cNvPr id="22" name="Bent Arrow 21"/>
          <p:cNvSpPr/>
          <p:nvPr/>
        </p:nvSpPr>
        <p:spPr>
          <a:xfrm rot="5400000">
            <a:off x="6472880" y="2012916"/>
            <a:ext cx="302809" cy="492949"/>
          </a:xfrm>
          <a:prstGeom prst="bentArrow">
            <a:avLst>
              <a:gd name="adj1" fmla="val 21854"/>
              <a:gd name="adj2" fmla="val 25000"/>
              <a:gd name="adj3" fmla="val 25000"/>
              <a:gd name="adj4" fmla="val 4375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23" name="Bent Arrow 22"/>
          <p:cNvSpPr/>
          <p:nvPr/>
        </p:nvSpPr>
        <p:spPr>
          <a:xfrm rot="5400000" flipH="1">
            <a:off x="6458749" y="3337828"/>
            <a:ext cx="330239" cy="492949"/>
          </a:xfrm>
          <a:prstGeom prst="bentArrow">
            <a:avLst>
              <a:gd name="adj1" fmla="val 21854"/>
              <a:gd name="adj2" fmla="val 25000"/>
              <a:gd name="adj3" fmla="val 25000"/>
              <a:gd name="adj4" fmla="val 4375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24" name="Right Arrow 23"/>
          <p:cNvSpPr/>
          <p:nvPr/>
        </p:nvSpPr>
        <p:spPr>
          <a:xfrm>
            <a:off x="3143251" y="3694675"/>
            <a:ext cx="170306" cy="147593"/>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7" name="Rounded Rectangle 26"/>
          <p:cNvSpPr/>
          <p:nvPr/>
        </p:nvSpPr>
        <p:spPr>
          <a:xfrm>
            <a:off x="1522702" y="5702046"/>
            <a:ext cx="1047262"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Oral Language Screener</a:t>
            </a:r>
          </a:p>
        </p:txBody>
      </p:sp>
      <p:sp>
        <p:nvSpPr>
          <p:cNvPr id="28" name="Rounded Rectangle 27"/>
          <p:cNvSpPr/>
          <p:nvPr/>
        </p:nvSpPr>
        <p:spPr>
          <a:xfrm>
            <a:off x="2630858" y="5702046"/>
            <a:ext cx="990601"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First Sound Fluency</a:t>
            </a:r>
          </a:p>
        </p:txBody>
      </p:sp>
      <p:sp>
        <p:nvSpPr>
          <p:cNvPr id="29" name="Rounded Rectangle 28"/>
          <p:cNvSpPr/>
          <p:nvPr/>
        </p:nvSpPr>
        <p:spPr>
          <a:xfrm>
            <a:off x="3662105" y="5702046"/>
            <a:ext cx="1322520"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Phoneme Segmentation Fluency</a:t>
            </a:r>
          </a:p>
        </p:txBody>
      </p:sp>
      <p:sp>
        <p:nvSpPr>
          <p:cNvPr id="30" name="Rounded Rectangle 29"/>
          <p:cNvSpPr/>
          <p:nvPr/>
        </p:nvSpPr>
        <p:spPr>
          <a:xfrm>
            <a:off x="5053551" y="5702046"/>
            <a:ext cx="1012731"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Nonsense Word Fluency</a:t>
            </a:r>
          </a:p>
        </p:txBody>
      </p:sp>
      <p:sp>
        <p:nvSpPr>
          <p:cNvPr id="34" name="Rounded Rectangle 33"/>
          <p:cNvSpPr/>
          <p:nvPr/>
        </p:nvSpPr>
        <p:spPr>
          <a:xfrm>
            <a:off x="6157655" y="5692521"/>
            <a:ext cx="1190625"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DIBELS Oral Reading Fluency</a:t>
            </a:r>
          </a:p>
        </p:txBody>
      </p:sp>
      <p:sp>
        <p:nvSpPr>
          <p:cNvPr id="35" name="Rounded Rectangle 34"/>
          <p:cNvSpPr/>
          <p:nvPr/>
        </p:nvSpPr>
        <p:spPr>
          <a:xfrm>
            <a:off x="7449822" y="5692521"/>
            <a:ext cx="742950"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DAZE</a:t>
            </a:r>
          </a:p>
        </p:txBody>
      </p:sp>
      <p:sp>
        <p:nvSpPr>
          <p:cNvPr id="36" name="Rectangle 35"/>
          <p:cNvSpPr/>
          <p:nvPr/>
        </p:nvSpPr>
        <p:spPr>
          <a:xfrm>
            <a:off x="2956370" y="4456557"/>
            <a:ext cx="1081089" cy="79552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lvl="0" algn="ctr"/>
            <a:r>
              <a:rPr lang="en-US" sz="1050" dirty="0">
                <a:solidFill>
                  <a:srgbClr val="FFFFFF"/>
                </a:solidFill>
              </a:rPr>
              <a:t>Alphabetic Principle</a:t>
            </a:r>
          </a:p>
        </p:txBody>
      </p:sp>
      <p:sp>
        <p:nvSpPr>
          <p:cNvPr id="37" name="Rectangle 36"/>
          <p:cNvSpPr/>
          <p:nvPr/>
        </p:nvSpPr>
        <p:spPr>
          <a:xfrm>
            <a:off x="4141272" y="4456557"/>
            <a:ext cx="1043948" cy="792275"/>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lvl="0" algn="ctr"/>
            <a:r>
              <a:rPr lang="en-US" sz="1050" dirty="0">
                <a:solidFill>
                  <a:srgbClr val="FFFFFF"/>
                </a:solidFill>
              </a:rPr>
              <a:t>Advanced Phonics &amp; Word Attack Skills </a:t>
            </a:r>
          </a:p>
        </p:txBody>
      </p:sp>
      <p:sp>
        <p:nvSpPr>
          <p:cNvPr id="38" name="Right Arrow 37"/>
          <p:cNvSpPr/>
          <p:nvPr/>
        </p:nvSpPr>
        <p:spPr>
          <a:xfrm>
            <a:off x="4869178" y="3685150"/>
            <a:ext cx="170306" cy="147593"/>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5" name="Straight Connector 44"/>
          <p:cNvCxnSpPr/>
          <p:nvPr/>
        </p:nvCxnSpPr>
        <p:spPr>
          <a:xfrm>
            <a:off x="4074598" y="4195312"/>
            <a:ext cx="0" cy="115981"/>
          </a:xfrm>
          <a:prstGeom prst="line">
            <a:avLst/>
          </a:prstGeom>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3542157" y="4311292"/>
            <a:ext cx="10668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4598473" y="4309612"/>
            <a:ext cx="0" cy="115981"/>
          </a:xfrm>
          <a:prstGeom prst="line">
            <a:avLst/>
          </a:prstGeom>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3550723" y="4309612"/>
            <a:ext cx="0" cy="115981"/>
          </a:xfrm>
          <a:prstGeom prst="line">
            <a:avLst/>
          </a:prstGeom>
          <a:effectLst/>
        </p:spPr>
        <p:style>
          <a:lnRef idx="2">
            <a:schemeClr val="dk1"/>
          </a:lnRef>
          <a:fillRef idx="0">
            <a:schemeClr val="dk1"/>
          </a:fillRef>
          <a:effectRef idx="1">
            <a:schemeClr val="dk1"/>
          </a:effectRef>
          <a:fontRef idx="minor">
            <a:schemeClr val="tx1"/>
          </a:fontRef>
        </p:style>
      </p:cxnSp>
      <p:sp>
        <p:nvSpPr>
          <p:cNvPr id="52" name="Rounded Rectangle 51"/>
          <p:cNvSpPr/>
          <p:nvPr/>
        </p:nvSpPr>
        <p:spPr>
          <a:xfrm>
            <a:off x="6157655" y="5702046"/>
            <a:ext cx="1190625"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DIBELS Oral Reading Fluency</a:t>
            </a:r>
          </a:p>
        </p:txBody>
      </p:sp>
      <p:sp>
        <p:nvSpPr>
          <p:cNvPr id="53" name="Rounded Rectangle 52"/>
          <p:cNvSpPr/>
          <p:nvPr/>
        </p:nvSpPr>
        <p:spPr>
          <a:xfrm>
            <a:off x="6163302" y="5702046"/>
            <a:ext cx="1190625"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FFFFFF"/>
                </a:solidFill>
              </a:rPr>
              <a:t>DIBELS Oral Reading Fluency</a:t>
            </a:r>
          </a:p>
        </p:txBody>
      </p:sp>
      <p:sp>
        <p:nvSpPr>
          <p:cNvPr id="54" name="Shape 705"/>
          <p:cNvSpPr txBox="1"/>
          <p:nvPr/>
        </p:nvSpPr>
        <p:spPr>
          <a:xfrm>
            <a:off x="6656833" y="1668208"/>
            <a:ext cx="1651517" cy="557213"/>
          </a:xfrm>
          <a:prstGeom prst="rect">
            <a:avLst/>
          </a:prstGeom>
          <a:noFill/>
          <a:ln>
            <a:noFill/>
          </a:ln>
        </p:spPr>
        <p:txBody>
          <a:bodyPr lIns="68569" tIns="68569" rIns="68569" bIns="68569" anchor="t" anchorCtr="0">
            <a:noAutofit/>
          </a:bodyPr>
          <a:lstStyle/>
          <a:p>
            <a:pPr algn="ctr"/>
            <a:r>
              <a:rPr lang="en-US" sz="1500" b="1" dirty="0">
                <a:solidFill>
                  <a:srgbClr val="0000FF"/>
                </a:solidFill>
              </a:rPr>
              <a:t>Basic Early Literacy Skills</a:t>
            </a:r>
          </a:p>
        </p:txBody>
      </p:sp>
      <p:sp>
        <p:nvSpPr>
          <p:cNvPr id="55" name="Shape 705"/>
          <p:cNvSpPr txBox="1"/>
          <p:nvPr/>
        </p:nvSpPr>
        <p:spPr>
          <a:xfrm>
            <a:off x="1770507" y="6435472"/>
            <a:ext cx="6267450" cy="247650"/>
          </a:xfrm>
          <a:prstGeom prst="rect">
            <a:avLst/>
          </a:prstGeom>
          <a:noFill/>
          <a:ln>
            <a:noFill/>
          </a:ln>
        </p:spPr>
        <p:txBody>
          <a:bodyPr lIns="68569" tIns="68569" rIns="68569" bIns="68569" anchor="t" anchorCtr="0">
            <a:noAutofit/>
          </a:bodyPr>
          <a:lstStyle/>
          <a:p>
            <a:pPr algn="ctr"/>
            <a:r>
              <a:rPr lang="en-US" sz="1500" b="1" dirty="0">
                <a:solidFill>
                  <a:srgbClr val="900092"/>
                </a:solidFill>
              </a:rPr>
              <a:t>Indicators</a:t>
            </a:r>
          </a:p>
        </p:txBody>
      </p:sp>
      <p:sp>
        <p:nvSpPr>
          <p:cNvPr id="39" name="Title 1"/>
          <p:cNvSpPr txBox="1">
            <a:spLocks/>
          </p:cNvSpPr>
          <p:nvPr/>
        </p:nvSpPr>
        <p:spPr>
          <a:xfrm>
            <a:off x="609600"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dirty="0" smtClean="0"/>
              <a:t>MONITORING DEVELOPMENT</a:t>
            </a:r>
            <a:endParaRPr lang="en-US" dirty="0"/>
          </a:p>
        </p:txBody>
      </p:sp>
    </p:spTree>
    <p:extLst>
      <p:ext uri="{BB962C8B-B14F-4D97-AF65-F5344CB8AC3E}">
        <p14:creationId xmlns:p14="http://schemas.microsoft.com/office/powerpoint/2010/main" val="13712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par>
                                <p:cTn id="30" presetID="22" presetClass="entr" presetSubtype="1"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500"/>
                                        <p:tgtEl>
                                          <p:spTgt spid="49"/>
                                        </p:tgtEl>
                                      </p:cBhvr>
                                    </p:animEffect>
                                  </p:childTnLst>
                                </p:cTn>
                              </p:par>
                              <p:par>
                                <p:cTn id="36" presetID="22" presetClass="entr" presetSubtype="1"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7" grpId="0" animBg="1"/>
      <p:bldP spid="28" grpId="0" animBg="1"/>
      <p:bldP spid="29" grpId="0" animBg="1"/>
      <p:bldP spid="30" grpId="0" animBg="1"/>
      <p:bldP spid="34" grpId="0" animBg="1"/>
      <p:bldP spid="35" grpId="0" animBg="1"/>
      <p:bldP spid="36" grpId="0" animBg="1"/>
      <p:bldP spid="37" grpId="0" animBg="1"/>
      <p:bldP spid="38" grpId="0" animBg="1"/>
      <p:bldP spid="52" grpId="0" animBg="1"/>
      <p:bldP spid="53" grpId="0" animBg="1"/>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3" name="Shape 123"/>
          <p:cNvGrpSpPr/>
          <p:nvPr/>
        </p:nvGrpSpPr>
        <p:grpSpPr>
          <a:xfrm>
            <a:off x="2196055" y="1970797"/>
            <a:ext cx="6764315" cy="3596028"/>
            <a:chOff x="244836" y="703"/>
            <a:chExt cx="9019086" cy="4794704"/>
          </a:xfrm>
        </p:grpSpPr>
        <p:sp>
          <p:nvSpPr>
            <p:cNvPr id="124" name="Shape 124"/>
            <p:cNvSpPr/>
            <p:nvPr/>
          </p:nvSpPr>
          <p:spPr>
            <a:xfrm rot="10800000">
              <a:off x="334785" y="703"/>
              <a:ext cx="8839186" cy="1332967"/>
            </a:xfrm>
            <a:prstGeom prst="homePlate">
              <a:avLst>
                <a:gd name="adj" fmla="val 50000"/>
              </a:avLst>
            </a:prstGeom>
            <a:solidFill>
              <a:schemeClr val="accent5">
                <a:lumMod val="50000"/>
              </a:schemeClr>
            </a:solidFill>
            <a:ln>
              <a:noFill/>
            </a:ln>
          </p:spPr>
          <p:txBody>
            <a:bodyPr lIns="68569" tIns="68569" rIns="68569" bIns="68569" anchor="ctr" anchorCtr="0">
              <a:noAutofit/>
            </a:bodyPr>
            <a:lstStyle/>
            <a:p>
              <a:endParaRPr sz="1050"/>
            </a:p>
          </p:txBody>
        </p:sp>
        <p:sp>
          <p:nvSpPr>
            <p:cNvPr id="125" name="Shape 125"/>
            <p:cNvSpPr txBox="1"/>
            <p:nvPr/>
          </p:nvSpPr>
          <p:spPr>
            <a:xfrm>
              <a:off x="668027" y="703"/>
              <a:ext cx="8505944" cy="1332967"/>
            </a:xfrm>
            <a:prstGeom prst="rect">
              <a:avLst/>
            </a:prstGeom>
            <a:noFill/>
            <a:ln>
              <a:noFill/>
            </a:ln>
          </p:spPr>
          <p:txBody>
            <a:bodyPr lIns="440850" tIns="57150" rIns="106669" bIns="57150" anchor="ctr" anchorCtr="0">
              <a:noAutofit/>
            </a:bodyPr>
            <a:lstStyle/>
            <a:p>
              <a:pPr algn="ctr">
                <a:lnSpc>
                  <a:spcPct val="90000"/>
                </a:lnSpc>
                <a:buSzPct val="25000"/>
              </a:pPr>
              <a:r>
                <a:rPr lang="en-US" sz="1500" b="1" dirty="0">
                  <a:solidFill>
                    <a:schemeClr val="bg1"/>
                  </a:solidFill>
                </a:rPr>
                <a:t>           CA State Board of Education approved Standards-aligned ELA/ELD instructional programs</a:t>
              </a:r>
            </a:p>
          </p:txBody>
        </p:sp>
        <p:sp>
          <p:nvSpPr>
            <p:cNvPr id="126" name="Shape 126"/>
            <p:cNvSpPr/>
            <p:nvPr/>
          </p:nvSpPr>
          <p:spPr>
            <a:xfrm>
              <a:off x="611439" y="703"/>
              <a:ext cx="1332967" cy="1332967"/>
            </a:xfrm>
            <a:prstGeom prst="ellipse">
              <a:avLst/>
            </a:prstGeom>
            <a:blipFill rotWithShape="1">
              <a:blip r:embed="rId3">
                <a:alphaModFix/>
              </a:blip>
              <a:stretch>
                <a:fillRect/>
              </a:stretch>
            </a:blipFill>
            <a:ln w="9525" cap="flat" cmpd="sng">
              <a:solidFill>
                <a:schemeClr val="lt1"/>
              </a:solidFill>
              <a:prstDash val="solid"/>
              <a:miter/>
              <a:headEnd type="none" w="med" len="med"/>
              <a:tailEnd type="none" w="med" len="med"/>
            </a:ln>
          </p:spPr>
          <p:txBody>
            <a:bodyPr lIns="68569" tIns="68569" rIns="68569" bIns="68569" anchor="ctr" anchorCtr="0">
              <a:noAutofit/>
            </a:bodyPr>
            <a:lstStyle/>
            <a:p>
              <a:endParaRPr sz="1050"/>
            </a:p>
          </p:txBody>
        </p:sp>
        <p:sp>
          <p:nvSpPr>
            <p:cNvPr id="127" name="Shape 127"/>
            <p:cNvSpPr/>
            <p:nvPr/>
          </p:nvSpPr>
          <p:spPr>
            <a:xfrm rot="10800000">
              <a:off x="304814" y="1731572"/>
              <a:ext cx="8899131" cy="1332967"/>
            </a:xfrm>
            <a:prstGeom prst="homePlate">
              <a:avLst>
                <a:gd name="adj" fmla="val 50000"/>
              </a:avLst>
            </a:prstGeom>
            <a:solidFill>
              <a:srgbClr val="00B050"/>
            </a:solidFill>
            <a:ln>
              <a:noFill/>
            </a:ln>
          </p:spPr>
          <p:txBody>
            <a:bodyPr lIns="68569" tIns="68569" rIns="68569" bIns="68569" anchor="ctr" anchorCtr="0">
              <a:noAutofit/>
            </a:bodyPr>
            <a:lstStyle/>
            <a:p>
              <a:endParaRPr sz="1050"/>
            </a:p>
          </p:txBody>
        </p:sp>
        <p:sp>
          <p:nvSpPr>
            <p:cNvPr id="128" name="Shape 128"/>
            <p:cNvSpPr txBox="1"/>
            <p:nvPr/>
          </p:nvSpPr>
          <p:spPr>
            <a:xfrm>
              <a:off x="638056" y="1731572"/>
              <a:ext cx="8565889" cy="1332967"/>
            </a:xfrm>
            <a:prstGeom prst="rect">
              <a:avLst/>
            </a:prstGeom>
            <a:noFill/>
            <a:ln>
              <a:noFill/>
            </a:ln>
          </p:spPr>
          <p:txBody>
            <a:bodyPr lIns="440850" tIns="57150" rIns="106669" bIns="57150" anchor="ctr" anchorCtr="0">
              <a:noAutofit/>
            </a:bodyPr>
            <a:lstStyle/>
            <a:p>
              <a:pPr algn="ctr">
                <a:lnSpc>
                  <a:spcPct val="90000"/>
                </a:lnSpc>
                <a:buSzPct val="25000"/>
              </a:pPr>
              <a:r>
                <a:rPr lang="en-US" sz="1500" b="1" dirty="0">
                  <a:solidFill>
                    <a:schemeClr val="bg1"/>
                  </a:solidFill>
                </a:rPr>
                <a:t>             LAUSD Textbook Selection Committees formed to conduct an evidence based evaluation and review</a:t>
              </a:r>
            </a:p>
          </p:txBody>
        </p:sp>
        <p:sp>
          <p:nvSpPr>
            <p:cNvPr id="129" name="Shape 129"/>
            <p:cNvSpPr/>
            <p:nvPr/>
          </p:nvSpPr>
          <p:spPr>
            <a:xfrm>
              <a:off x="656414" y="1731572"/>
              <a:ext cx="1332967" cy="1332967"/>
            </a:xfrm>
            <a:prstGeom prst="ellipse">
              <a:avLst/>
            </a:prstGeom>
            <a:blipFill rotWithShape="1">
              <a:blip r:embed="rId4">
                <a:alphaModFix/>
              </a:blip>
              <a:stretch>
                <a:fillRect/>
              </a:stretch>
            </a:blipFill>
            <a:ln w="9525" cap="flat" cmpd="sng">
              <a:solidFill>
                <a:schemeClr val="lt1"/>
              </a:solidFill>
              <a:prstDash val="solid"/>
              <a:miter/>
              <a:headEnd type="none" w="med" len="med"/>
              <a:tailEnd type="none" w="med" len="med"/>
            </a:ln>
          </p:spPr>
          <p:txBody>
            <a:bodyPr lIns="68569" tIns="68569" rIns="68569" bIns="68569" anchor="ctr" anchorCtr="0">
              <a:noAutofit/>
            </a:bodyPr>
            <a:lstStyle/>
            <a:p>
              <a:endParaRPr sz="1050"/>
            </a:p>
          </p:txBody>
        </p:sp>
        <p:sp>
          <p:nvSpPr>
            <p:cNvPr id="130" name="Shape 130"/>
            <p:cNvSpPr/>
            <p:nvPr/>
          </p:nvSpPr>
          <p:spPr>
            <a:xfrm rot="10800000">
              <a:off x="244836" y="3462440"/>
              <a:ext cx="9019085" cy="1332967"/>
            </a:xfrm>
            <a:prstGeom prst="homePlate">
              <a:avLst>
                <a:gd name="adj" fmla="val 50000"/>
              </a:avLst>
            </a:prstGeom>
            <a:solidFill>
              <a:srgbClr val="563AA2"/>
            </a:solidFill>
            <a:ln>
              <a:noFill/>
            </a:ln>
          </p:spPr>
          <p:txBody>
            <a:bodyPr lIns="68569" tIns="68569" rIns="68569" bIns="68569" anchor="ctr" anchorCtr="0">
              <a:noAutofit/>
            </a:bodyPr>
            <a:lstStyle/>
            <a:p>
              <a:endParaRPr sz="1050"/>
            </a:p>
          </p:txBody>
        </p:sp>
        <p:sp>
          <p:nvSpPr>
            <p:cNvPr id="131" name="Shape 131"/>
            <p:cNvSpPr txBox="1"/>
            <p:nvPr/>
          </p:nvSpPr>
          <p:spPr>
            <a:xfrm>
              <a:off x="578079" y="3462441"/>
              <a:ext cx="8685843" cy="1332967"/>
            </a:xfrm>
            <a:prstGeom prst="rect">
              <a:avLst/>
            </a:prstGeom>
            <a:noFill/>
            <a:ln>
              <a:noFill/>
            </a:ln>
          </p:spPr>
          <p:txBody>
            <a:bodyPr lIns="440850" tIns="57150" rIns="106669" bIns="57150" anchor="ctr" anchorCtr="0">
              <a:noAutofit/>
            </a:bodyPr>
            <a:lstStyle/>
            <a:p>
              <a:pPr algn="ctr">
                <a:lnSpc>
                  <a:spcPct val="90000"/>
                </a:lnSpc>
                <a:buSzPct val="25000"/>
              </a:pPr>
              <a:r>
                <a:rPr lang="en-US" sz="1500" b="1" dirty="0">
                  <a:solidFill>
                    <a:schemeClr val="bg1"/>
                  </a:solidFill>
                </a:rPr>
                <a:t>               LAUSD Textbook Selection Committee met to deliberate, build consensus, and rank the programs</a:t>
              </a:r>
            </a:p>
          </p:txBody>
        </p:sp>
        <p:sp>
          <p:nvSpPr>
            <p:cNvPr id="132" name="Shape 132"/>
            <p:cNvSpPr/>
            <p:nvPr/>
          </p:nvSpPr>
          <p:spPr>
            <a:xfrm>
              <a:off x="611439" y="3462441"/>
              <a:ext cx="1332967" cy="1332967"/>
            </a:xfrm>
            <a:prstGeom prst="ellipse">
              <a:avLst/>
            </a:prstGeom>
            <a:blipFill rotWithShape="1">
              <a:blip r:embed="rId4">
                <a:alphaModFix/>
              </a:blip>
              <a:stretch>
                <a:fillRect/>
              </a:stretch>
            </a:blipFill>
            <a:ln w="9525" cap="flat" cmpd="sng">
              <a:solidFill>
                <a:schemeClr val="lt1"/>
              </a:solidFill>
              <a:prstDash val="solid"/>
              <a:miter/>
              <a:headEnd type="none" w="med" len="med"/>
              <a:tailEnd type="none" w="med" len="med"/>
            </a:ln>
          </p:spPr>
          <p:txBody>
            <a:bodyPr lIns="68569" tIns="68569" rIns="68569" bIns="68569" anchor="ctr" anchorCtr="0">
              <a:noAutofit/>
            </a:bodyPr>
            <a:lstStyle/>
            <a:p>
              <a:endParaRPr sz="1050"/>
            </a:p>
          </p:txBody>
        </p:sp>
      </p:grpSp>
      <p:sp>
        <p:nvSpPr>
          <p:cNvPr id="133" name="Shape 133"/>
          <p:cNvSpPr/>
          <p:nvPr/>
        </p:nvSpPr>
        <p:spPr>
          <a:xfrm>
            <a:off x="280129" y="2225762"/>
            <a:ext cx="1642481" cy="3086100"/>
          </a:xfrm>
          <a:prstGeom prst="roundRect">
            <a:avLst>
              <a:gd name="adj" fmla="val 16667"/>
            </a:avLst>
          </a:prstGeom>
          <a:solidFill>
            <a:srgbClr val="0070C0"/>
          </a:solidFill>
          <a:ln>
            <a:noFill/>
          </a:ln>
        </p:spPr>
        <p:txBody>
          <a:bodyPr lIns="68569" tIns="34275" rIns="68569" bIns="34275" anchor="ctr" anchorCtr="0">
            <a:noAutofit/>
          </a:bodyPr>
          <a:lstStyle/>
          <a:p>
            <a:pPr algn="ctr">
              <a:buSzPct val="25000"/>
            </a:pPr>
            <a:r>
              <a:rPr lang="en-US" sz="2100" b="1" dirty="0">
                <a:solidFill>
                  <a:schemeClr val="bg1"/>
                </a:solidFill>
              </a:rPr>
              <a:t>In an adoption and  selection  year…</a:t>
            </a:r>
          </a:p>
        </p:txBody>
      </p:sp>
      <p:sp>
        <p:nvSpPr>
          <p:cNvPr id="2" name="Title 1"/>
          <p:cNvSpPr>
            <a:spLocks noGrp="1"/>
          </p:cNvSpPr>
          <p:nvPr>
            <p:ph type="title"/>
          </p:nvPr>
        </p:nvSpPr>
        <p:spPr/>
        <p:txBody>
          <a:bodyPr/>
          <a:lstStyle/>
          <a:p>
            <a:r>
              <a:rPr lang="en-US" dirty="0" smtClean="0"/>
              <a:t>TEXTBOOK SELECTION </a:t>
            </a:r>
            <a:endParaRPr lang="en-US" dirty="0"/>
          </a:p>
        </p:txBody>
      </p:sp>
    </p:spTree>
    <p:extLst>
      <p:ext uri="{BB962C8B-B14F-4D97-AF65-F5344CB8AC3E}">
        <p14:creationId xmlns:p14="http://schemas.microsoft.com/office/powerpoint/2010/main" val="930560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9" name="Shape 409"/>
          <p:cNvPicPr preferRelativeResize="0"/>
          <p:nvPr/>
        </p:nvPicPr>
        <p:blipFill rotWithShape="1">
          <a:blip r:embed="rId3">
            <a:alphaModFix/>
          </a:blip>
          <a:srcRect/>
          <a:stretch/>
        </p:blipFill>
        <p:spPr>
          <a:xfrm>
            <a:off x="2775035" y="1701497"/>
            <a:ext cx="3828626" cy="4845605"/>
          </a:xfrm>
          <a:prstGeom prst="rect">
            <a:avLst/>
          </a:prstGeom>
          <a:noFill/>
          <a:ln>
            <a:noFill/>
          </a:ln>
        </p:spPr>
      </p:pic>
      <p:sp>
        <p:nvSpPr>
          <p:cNvPr id="2" name="Title 1"/>
          <p:cNvSpPr>
            <a:spLocks noGrp="1"/>
          </p:cNvSpPr>
          <p:nvPr>
            <p:ph type="title"/>
          </p:nvPr>
        </p:nvSpPr>
        <p:spPr/>
        <p:txBody>
          <a:bodyPr/>
          <a:lstStyle/>
          <a:p>
            <a:r>
              <a:rPr lang="en-US" dirty="0" smtClean="0"/>
              <a:t>Early Language and Literacy Plan</a:t>
            </a:r>
            <a:endParaRPr lang="en-US" dirty="0"/>
          </a:p>
        </p:txBody>
      </p:sp>
    </p:spTree>
    <p:extLst>
      <p:ext uri="{BB962C8B-B14F-4D97-AF65-F5344CB8AC3E}">
        <p14:creationId xmlns:p14="http://schemas.microsoft.com/office/powerpoint/2010/main" val="2115583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1525"/>
            <a:ext cx="9144000" cy="2179399"/>
          </a:xfrm>
          <a:prstGeom prst="rect">
            <a:avLst/>
          </a:prstGeom>
        </p:spPr>
      </p:pic>
    </p:spTree>
    <p:extLst>
      <p:ext uri="{BB962C8B-B14F-4D97-AF65-F5344CB8AC3E}">
        <p14:creationId xmlns:p14="http://schemas.microsoft.com/office/powerpoint/2010/main" val="1157508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STUDENTS BY ETHNICITY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66" y="1805788"/>
            <a:ext cx="4291250" cy="4269092"/>
          </a:xfrm>
          <a:prstGeom prst="rect">
            <a:avLst/>
          </a:prstGeom>
        </p:spPr>
      </p:pic>
    </p:spTree>
    <p:extLst>
      <p:ext uri="{BB962C8B-B14F-4D97-AF65-F5344CB8AC3E}">
        <p14:creationId xmlns:p14="http://schemas.microsoft.com/office/powerpoint/2010/main" val="195438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10580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52400" y="42407"/>
            <a:ext cx="8610600" cy="923330"/>
          </a:xfrm>
          <a:prstGeom prst="rect">
            <a:avLst/>
          </a:prstGeom>
          <a:noFill/>
        </p:spPr>
        <p:txBody>
          <a:bodyPr wrap="square" rtlCol="0">
            <a:spAutoFit/>
          </a:bodyPr>
          <a:lstStyle/>
          <a:p>
            <a:pPr algn="ctr"/>
            <a:r>
              <a:rPr lang="en-US" sz="5400" dirty="0" smtClean="0">
                <a:ln>
                  <a:solidFill>
                    <a:sysClr val="windowText" lastClr="000000"/>
                  </a:solidFill>
                </a:ln>
                <a:solidFill>
                  <a:schemeClr val="bg1"/>
                </a:solidFill>
                <a:latin typeface="Impact" panose="020B0806030902050204" pitchFamily="34" charset="0"/>
              </a:rPr>
              <a:t>THE WORK. THE OPPORTUNITY.</a:t>
            </a:r>
            <a:endParaRPr lang="en-US" sz="5400" dirty="0">
              <a:ln>
                <a:solidFill>
                  <a:sysClr val="windowText" lastClr="000000"/>
                </a:solidFill>
              </a:ln>
              <a:solidFill>
                <a:schemeClr val="bg1"/>
              </a:solidFill>
              <a:latin typeface="Impact" panose="020B0806030902050204" pitchFamily="34" charset="0"/>
            </a:endParaRPr>
          </a:p>
        </p:txBody>
      </p:sp>
      <p:pic>
        <p:nvPicPr>
          <p:cNvPr id="14" name="Picture 13"/>
          <p:cNvPicPr>
            <a:picLocks noChangeAspect="1"/>
          </p:cNvPicPr>
          <p:nvPr/>
        </p:nvPicPr>
        <p:blipFill>
          <a:blip r:embed="rId3"/>
          <a:stretch>
            <a:fillRect/>
          </a:stretch>
        </p:blipFill>
        <p:spPr>
          <a:xfrm>
            <a:off x="76200" y="1645509"/>
            <a:ext cx="8991600" cy="4374291"/>
          </a:xfrm>
          <a:prstGeom prst="rect">
            <a:avLst/>
          </a:prstGeom>
        </p:spPr>
      </p:pic>
    </p:spTree>
    <p:extLst>
      <p:ext uri="{BB962C8B-B14F-4D97-AF65-F5344CB8AC3E}">
        <p14:creationId xmlns:p14="http://schemas.microsoft.com/office/powerpoint/2010/main" val="87507255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xmlns:p14="http://schemas.microsoft.com/office/powerpoint/2010/main" spd="slow"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10580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228600" y="76200"/>
            <a:ext cx="8610600" cy="1015663"/>
          </a:xfrm>
          <a:prstGeom prst="rect">
            <a:avLst/>
          </a:prstGeom>
          <a:noFill/>
        </p:spPr>
        <p:txBody>
          <a:bodyPr wrap="square" rtlCol="0">
            <a:spAutoFit/>
          </a:bodyPr>
          <a:lstStyle/>
          <a:p>
            <a:r>
              <a:rPr lang="en-US" sz="6000" dirty="0" smtClean="0">
                <a:ln>
                  <a:solidFill>
                    <a:sysClr val="windowText" lastClr="000000"/>
                  </a:solidFill>
                </a:ln>
                <a:solidFill>
                  <a:schemeClr val="bg1"/>
                </a:solidFill>
                <a:latin typeface="Impact" panose="020B0806030902050204" pitchFamily="34" charset="0"/>
              </a:rPr>
              <a:t>RECLASSIFICATION RATES</a:t>
            </a:r>
            <a:endParaRPr lang="en-US" sz="6000" dirty="0">
              <a:ln>
                <a:solidFill>
                  <a:sysClr val="windowText" lastClr="000000"/>
                </a:solidFill>
              </a:ln>
              <a:solidFill>
                <a:schemeClr val="bg1"/>
              </a:solidFill>
              <a:latin typeface="Impact" panose="020B0806030902050204" pitchFamily="34" charset="0"/>
            </a:endParaRPr>
          </a:p>
        </p:txBody>
      </p:sp>
      <p:sp>
        <p:nvSpPr>
          <p:cNvPr id="8" name="Slide Number Placeholder 7"/>
          <p:cNvSpPr>
            <a:spLocks noGrp="1"/>
          </p:cNvSpPr>
          <p:nvPr>
            <p:ph type="sldNum" sz="quarter" idx="12"/>
          </p:nvPr>
        </p:nvSpPr>
        <p:spPr/>
        <p:txBody>
          <a:bodyPr>
            <a:normAutofit fontScale="85000" lnSpcReduction="20000"/>
          </a:bodyPr>
          <a:lstStyle/>
          <a:p>
            <a:fld id="{396586EB-3167-4040-B51E-C34684303C98}" type="slidenum">
              <a:rPr lang="en-US" smtClean="0"/>
              <a:pPr/>
              <a:t>23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8741"/>
            <a:ext cx="9144000" cy="5573059"/>
          </a:xfrm>
          <a:prstGeom prst="rect">
            <a:avLst/>
          </a:prstGeom>
        </p:spPr>
      </p:pic>
      <p:sp>
        <p:nvSpPr>
          <p:cNvPr id="10" name="Rectangle 9"/>
          <p:cNvSpPr/>
          <p:nvPr/>
        </p:nvSpPr>
        <p:spPr>
          <a:xfrm>
            <a:off x="4572000" y="1242535"/>
            <a:ext cx="4507832" cy="5524006"/>
          </a:xfrm>
          <a:prstGeom prst="rect">
            <a:avLst/>
          </a:prstGeom>
          <a:noFill/>
          <a:ln w="857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6298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Shape 421"/>
          <p:cNvPicPr preferRelativeResize="0"/>
          <p:nvPr/>
        </p:nvPicPr>
        <p:blipFill rotWithShape="1">
          <a:blip r:embed="rId3">
            <a:alphaModFix/>
          </a:blip>
          <a:srcRect/>
          <a:stretch/>
        </p:blipFill>
        <p:spPr>
          <a:xfrm>
            <a:off x="125729" y="847165"/>
            <a:ext cx="9279526" cy="5905948"/>
          </a:xfrm>
          <a:prstGeom prst="rect">
            <a:avLst/>
          </a:prstGeom>
          <a:noFill/>
          <a:ln>
            <a:noFill/>
          </a:ln>
        </p:spPr>
      </p:pic>
      <p:sp>
        <p:nvSpPr>
          <p:cNvPr id="422" name="Shape 422"/>
          <p:cNvSpPr txBox="1"/>
          <p:nvPr/>
        </p:nvSpPr>
        <p:spPr>
          <a:xfrm>
            <a:off x="348920" y="394147"/>
            <a:ext cx="7932420" cy="34150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a:solidFill>
                  <a:schemeClr val="dk1"/>
                </a:solidFill>
                <a:latin typeface="Cabin"/>
                <a:ea typeface="Cabin"/>
                <a:cs typeface="Cabin"/>
                <a:sym typeface="Cabin"/>
              </a:rPr>
              <a:t>Early Literacy Skills, Gr. </a:t>
            </a:r>
            <a:r>
              <a:rPr lang="en-US" sz="3200" dirty="0">
                <a:solidFill>
                  <a:schemeClr val="dk1"/>
                </a:solidFill>
                <a:latin typeface="Cabin"/>
                <a:ea typeface="Cabin"/>
                <a:cs typeface="Cabin"/>
                <a:sym typeface="Cabin"/>
              </a:rPr>
              <a:t>2, 2015-2016</a:t>
            </a:r>
          </a:p>
        </p:txBody>
      </p:sp>
      <p:sp>
        <p:nvSpPr>
          <p:cNvPr id="423" name="Shape 423"/>
          <p:cNvSpPr/>
          <p:nvPr/>
        </p:nvSpPr>
        <p:spPr>
          <a:xfrm>
            <a:off x="3309728" y="6338810"/>
            <a:ext cx="10054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Verdana"/>
                <a:ea typeface="Verdana"/>
                <a:cs typeface="Verdana"/>
                <a:sym typeface="Verdana"/>
              </a:rPr>
              <a:t>11,161</a:t>
            </a:r>
          </a:p>
        </p:txBody>
      </p:sp>
      <p:sp>
        <p:nvSpPr>
          <p:cNvPr id="424" name="Shape 424"/>
          <p:cNvSpPr/>
          <p:nvPr/>
        </p:nvSpPr>
        <p:spPr>
          <a:xfrm>
            <a:off x="5477721" y="6338810"/>
            <a:ext cx="10054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Verdana"/>
                <a:ea typeface="Verdana"/>
                <a:cs typeface="Verdana"/>
                <a:sym typeface="Verdana"/>
              </a:rPr>
              <a:t>36,961</a:t>
            </a:r>
          </a:p>
        </p:txBody>
      </p:sp>
      <p:sp>
        <p:nvSpPr>
          <p:cNvPr id="425" name="Shape 425"/>
          <p:cNvSpPr/>
          <p:nvPr/>
        </p:nvSpPr>
        <p:spPr>
          <a:xfrm>
            <a:off x="1026296" y="6352064"/>
            <a:ext cx="10054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Verdana"/>
                <a:ea typeface="Verdana"/>
                <a:cs typeface="Verdana"/>
                <a:sym typeface="Verdana"/>
              </a:rPr>
              <a:t>25,800</a:t>
            </a:r>
          </a:p>
        </p:txBody>
      </p:sp>
    </p:spTree>
    <p:extLst>
      <p:ext uri="{BB962C8B-B14F-4D97-AF65-F5344CB8AC3E}">
        <p14:creationId xmlns:p14="http://schemas.microsoft.com/office/powerpoint/2010/main" val="180044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Shape 2049"/>
          <p:cNvSpPr txBox="1">
            <a:spLocks noGrp="1"/>
          </p:cNvSpPr>
          <p:nvPr>
            <p:ph type="title"/>
          </p:nvPr>
        </p:nvSpPr>
        <p:spPr>
          <a:xfrm>
            <a:off x="311700" y="601322"/>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200" b="0" i="0" u="none" strike="noStrike" cap="none">
                <a:solidFill>
                  <a:srgbClr val="F37321"/>
                </a:solidFill>
                <a:latin typeface="Arial"/>
                <a:ea typeface="Arial"/>
                <a:cs typeface="Arial"/>
                <a:sym typeface="Arial"/>
              </a:rPr>
              <a:t>So What Does The Composite Score Tell Us?</a:t>
            </a:r>
          </a:p>
        </p:txBody>
      </p:sp>
      <p:sp>
        <p:nvSpPr>
          <p:cNvPr id="2050" name="Shape 2050"/>
          <p:cNvSpPr txBox="1">
            <a:spLocks noGrp="1"/>
          </p:cNvSpPr>
          <p:nvPr>
            <p:ph type="body" idx="1"/>
          </p:nvPr>
        </p:nvSpPr>
        <p:spPr>
          <a:xfrm>
            <a:off x="311700" y="5236932"/>
            <a:ext cx="8520599" cy="6825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rgbClr val="222222"/>
              </a:buClr>
              <a:buSzPct val="100000"/>
              <a:buFont typeface="Arial"/>
              <a:buAutoNum type="arabicPeriod" startAt="3"/>
            </a:pPr>
            <a:r>
              <a:rPr lang="en" sz="2400" b="0" i="0" u="none" strike="noStrike" cap="none">
                <a:solidFill>
                  <a:srgbClr val="222222"/>
                </a:solidFill>
                <a:latin typeface="Arial"/>
                <a:ea typeface="Arial"/>
                <a:cs typeface="Arial"/>
                <a:sym typeface="Arial"/>
              </a:rPr>
              <a:t>Which students should likely receive progress monitoring.</a:t>
            </a:r>
          </a:p>
        </p:txBody>
      </p:sp>
      <p:sp>
        <p:nvSpPr>
          <p:cNvPr id="2051" name="Shape 2051"/>
          <p:cNvSpPr/>
          <p:nvPr/>
        </p:nvSpPr>
        <p:spPr>
          <a:xfrm>
            <a:off x="311700" y="3024682"/>
            <a:ext cx="2746499" cy="1433099"/>
          </a:xfrm>
          <a:prstGeom prst="rect">
            <a:avLst/>
          </a:prstGeom>
          <a:solidFill>
            <a:srgbClr val="E0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2" name="Shape 2052"/>
          <p:cNvSpPr/>
          <p:nvPr/>
        </p:nvSpPr>
        <p:spPr>
          <a:xfrm>
            <a:off x="3058200" y="3024682"/>
            <a:ext cx="2746499" cy="1433099"/>
          </a:xfrm>
          <a:prstGeom prst="rect">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3" name="Shape 2053"/>
          <p:cNvSpPr/>
          <p:nvPr/>
        </p:nvSpPr>
        <p:spPr>
          <a:xfrm>
            <a:off x="5804700" y="3024682"/>
            <a:ext cx="2746499" cy="1433099"/>
          </a:xfrm>
          <a:prstGeom prst="rect">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4" name="Shape 2054"/>
          <p:cNvSpPr txBox="1">
            <a:spLocks noGrp="1"/>
          </p:cNvSpPr>
          <p:nvPr>
            <p:ph type="body" idx="1"/>
          </p:nvPr>
        </p:nvSpPr>
        <p:spPr>
          <a:xfrm>
            <a:off x="352050" y="1482032"/>
            <a:ext cx="8158799" cy="7635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chemeClr val="dk2"/>
              </a:buClr>
              <a:buSzPct val="100000"/>
              <a:buFont typeface="Arial"/>
              <a:buAutoNum type="arabicPeriod"/>
            </a:pPr>
            <a:r>
              <a:rPr lang="en" sz="2400" b="0" i="0" u="none" strike="noStrike" cap="none">
                <a:solidFill>
                  <a:srgbClr val="222222"/>
                </a:solidFill>
                <a:latin typeface="Arial"/>
                <a:ea typeface="Arial"/>
                <a:cs typeface="Arial"/>
                <a:sym typeface="Arial"/>
              </a:rPr>
              <a:t>Likelihood of success on future benchmark</a:t>
            </a:r>
          </a:p>
          <a:p>
            <a:pPr marL="0" marR="0" lvl="0" indent="0" algn="l" rtl="0">
              <a:lnSpc>
                <a:spcPct val="115000"/>
              </a:lnSpc>
              <a:spcBef>
                <a:spcPts val="0"/>
              </a:spcBef>
              <a:spcAft>
                <a:spcPts val="0"/>
              </a:spcAft>
              <a:buClr>
                <a:schemeClr val="dk2"/>
              </a:buClr>
              <a:buSzPct val="25000"/>
              <a:buFont typeface="Arial"/>
              <a:buNone/>
            </a:pPr>
            <a:r>
              <a:rPr lang="en" sz="2400" b="0" i="0" u="none" strike="noStrike" cap="none">
                <a:solidFill>
                  <a:srgbClr val="222222"/>
                </a:solidFill>
                <a:latin typeface="Arial"/>
                <a:ea typeface="Arial"/>
                <a:cs typeface="Arial"/>
                <a:sym typeface="Arial"/>
              </a:rPr>
              <a:t>       10%-20%                  40%-60%                80%- 90%</a:t>
            </a:r>
          </a:p>
          <a:p>
            <a:pPr marL="0" marR="0" lvl="0" indent="0" algn="l" rtl="0">
              <a:lnSpc>
                <a:spcPct val="115000"/>
              </a:lnSpc>
              <a:spcBef>
                <a:spcPts val="0"/>
              </a:spcBef>
              <a:spcAft>
                <a:spcPts val="0"/>
              </a:spcAft>
              <a:buClr>
                <a:schemeClr val="dk2"/>
              </a:buClr>
              <a:buSzPct val="25000"/>
              <a:buFont typeface="Arial"/>
              <a:buNone/>
            </a:pPr>
            <a:endParaRPr sz="2400" b="0" i="0" u="none" strike="noStrike" cap="none">
              <a:solidFill>
                <a:srgbClr val="222222"/>
              </a:solidFill>
              <a:latin typeface="Arial"/>
              <a:ea typeface="Arial"/>
              <a:cs typeface="Arial"/>
              <a:sym typeface="Arial"/>
            </a:endParaRPr>
          </a:p>
        </p:txBody>
      </p:sp>
      <p:sp>
        <p:nvSpPr>
          <p:cNvPr id="2055" name="Shape 2055"/>
          <p:cNvSpPr txBox="1"/>
          <p:nvPr/>
        </p:nvSpPr>
        <p:spPr>
          <a:xfrm>
            <a:off x="5987950" y="3180382"/>
            <a:ext cx="2064299" cy="1121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0" i="0" u="none" strike="noStrike" cap="none">
                <a:solidFill>
                  <a:srgbClr val="000000"/>
                </a:solidFill>
                <a:latin typeface="Arial"/>
                <a:ea typeface="Arial"/>
                <a:cs typeface="Arial"/>
                <a:sym typeface="Arial"/>
              </a:rPr>
              <a:t>Core Support</a:t>
            </a:r>
          </a:p>
        </p:txBody>
      </p:sp>
      <p:sp>
        <p:nvSpPr>
          <p:cNvPr id="2056" name="Shape 2056"/>
          <p:cNvSpPr txBox="1"/>
          <p:nvPr/>
        </p:nvSpPr>
        <p:spPr>
          <a:xfrm>
            <a:off x="3301200" y="3180382"/>
            <a:ext cx="2303100" cy="1121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0" i="0" u="none" strike="noStrike" cap="none">
                <a:solidFill>
                  <a:srgbClr val="000000"/>
                </a:solidFill>
                <a:latin typeface="Arial"/>
                <a:ea typeface="Arial"/>
                <a:cs typeface="Arial"/>
                <a:sym typeface="Arial"/>
              </a:rPr>
              <a:t>Strategic Intervention</a:t>
            </a:r>
          </a:p>
        </p:txBody>
      </p:sp>
      <p:sp>
        <p:nvSpPr>
          <p:cNvPr id="2057" name="Shape 2057"/>
          <p:cNvSpPr txBox="1"/>
          <p:nvPr/>
        </p:nvSpPr>
        <p:spPr>
          <a:xfrm>
            <a:off x="494725" y="3180382"/>
            <a:ext cx="2222400" cy="1121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0" i="0" u="none" strike="noStrike" cap="none">
                <a:solidFill>
                  <a:srgbClr val="000000"/>
                </a:solidFill>
                <a:latin typeface="Arial"/>
                <a:ea typeface="Arial"/>
                <a:cs typeface="Arial"/>
                <a:sym typeface="Arial"/>
              </a:rPr>
              <a:t>Intensive Intervention</a:t>
            </a:r>
          </a:p>
        </p:txBody>
      </p:sp>
      <p:sp>
        <p:nvSpPr>
          <p:cNvPr id="2058" name="Shape 2058"/>
          <p:cNvSpPr txBox="1">
            <a:spLocks noGrp="1"/>
          </p:cNvSpPr>
          <p:nvPr>
            <p:ph type="body" idx="1"/>
          </p:nvPr>
        </p:nvSpPr>
        <p:spPr>
          <a:xfrm>
            <a:off x="352050" y="2416882"/>
            <a:ext cx="8158799" cy="7635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chemeClr val="dk2"/>
              </a:buClr>
              <a:buSzPct val="100000"/>
              <a:buFont typeface="Arial"/>
              <a:buAutoNum type="arabicPeriod" startAt="2"/>
            </a:pPr>
            <a:r>
              <a:rPr lang="en" sz="2400" b="0" i="0" u="none" strike="noStrike" cap="none" dirty="0">
                <a:solidFill>
                  <a:srgbClr val="222222"/>
                </a:solidFill>
                <a:latin typeface="Arial"/>
                <a:ea typeface="Arial"/>
                <a:cs typeface="Arial"/>
                <a:sym typeface="Arial"/>
              </a:rPr>
              <a:t>Type of support needed for student</a:t>
            </a:r>
          </a:p>
          <a:p>
            <a:pPr marL="0" marR="0" lvl="0" indent="0" algn="l" rtl="0">
              <a:lnSpc>
                <a:spcPct val="115000"/>
              </a:lnSpc>
              <a:spcBef>
                <a:spcPts val="0"/>
              </a:spcBef>
              <a:spcAft>
                <a:spcPts val="0"/>
              </a:spcAft>
              <a:buClr>
                <a:schemeClr val="dk2"/>
              </a:buClr>
              <a:buSzPct val="25000"/>
              <a:buFont typeface="Arial"/>
              <a:buNone/>
            </a:pPr>
            <a:r>
              <a:rPr lang="en" sz="2400" b="0" i="0" u="none" strike="noStrike" cap="none" dirty="0">
                <a:solidFill>
                  <a:srgbClr val="222222"/>
                </a:solidFill>
                <a:latin typeface="Arial"/>
                <a:ea typeface="Arial"/>
                <a:cs typeface="Arial"/>
                <a:sym typeface="Arial"/>
              </a:rPr>
              <a:t>      </a:t>
            </a:r>
          </a:p>
          <a:p>
            <a:pPr marL="0" marR="0" lvl="0" indent="0" algn="l" rtl="0">
              <a:lnSpc>
                <a:spcPct val="115000"/>
              </a:lnSpc>
              <a:spcBef>
                <a:spcPts val="0"/>
              </a:spcBef>
              <a:spcAft>
                <a:spcPts val="0"/>
              </a:spcAft>
              <a:buClr>
                <a:schemeClr val="dk2"/>
              </a:buClr>
              <a:buSzPct val="25000"/>
              <a:buFont typeface="Arial"/>
              <a:buNone/>
            </a:pPr>
            <a:endParaRPr sz="2400" b="0" i="0" u="none" strike="noStrike" cap="none" dirty="0">
              <a:solidFill>
                <a:srgbClr val="222222"/>
              </a:solidFill>
              <a:latin typeface="Arial"/>
              <a:ea typeface="Arial"/>
              <a:cs typeface="Arial"/>
              <a:sym typeface="Arial"/>
            </a:endParaRPr>
          </a:p>
        </p:txBody>
      </p:sp>
      <p:sp>
        <p:nvSpPr>
          <p:cNvPr id="2059" name="Shape 2059"/>
          <p:cNvSpPr txBox="1">
            <a:spLocks noGrp="1"/>
          </p:cNvSpPr>
          <p:nvPr>
            <p:ph type="body" idx="1"/>
          </p:nvPr>
        </p:nvSpPr>
        <p:spPr>
          <a:xfrm>
            <a:off x="311700" y="5616657"/>
            <a:ext cx="8520599" cy="1355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endParaRPr sz="2400" b="0" i="0" u="none" strike="noStrike" cap="none">
              <a:solidFill>
                <a:srgbClr val="222222"/>
              </a:solidFill>
              <a:latin typeface="Arial"/>
              <a:ea typeface="Arial"/>
              <a:cs typeface="Arial"/>
              <a:sym typeface="Arial"/>
            </a:endParaRPr>
          </a:p>
          <a:p>
            <a:pPr marL="457200" marR="0" lvl="0" indent="-381000" algn="l" rtl="0">
              <a:lnSpc>
                <a:spcPct val="115000"/>
              </a:lnSpc>
              <a:spcBef>
                <a:spcPts val="0"/>
              </a:spcBef>
              <a:spcAft>
                <a:spcPts val="0"/>
              </a:spcAft>
              <a:buClr>
                <a:srgbClr val="222222"/>
              </a:buClr>
              <a:buSzPct val="100000"/>
              <a:buFont typeface="Arial"/>
              <a:buAutoNum type="arabicPeriod" startAt="4"/>
            </a:pPr>
            <a:r>
              <a:rPr lang="en" sz="2400" b="0" i="0" u="none" strike="noStrike" cap="none">
                <a:solidFill>
                  <a:srgbClr val="222222"/>
                </a:solidFill>
                <a:latin typeface="Arial"/>
                <a:ea typeface="Arial"/>
                <a:cs typeface="Arial"/>
                <a:sym typeface="Arial"/>
              </a:rPr>
              <a:t>The frequency of progress monitoring.</a:t>
            </a:r>
          </a:p>
        </p:txBody>
      </p:sp>
      <p:grpSp>
        <p:nvGrpSpPr>
          <p:cNvPr id="2060" name="Shape 2060"/>
          <p:cNvGrpSpPr/>
          <p:nvPr/>
        </p:nvGrpSpPr>
        <p:grpSpPr>
          <a:xfrm>
            <a:off x="392375" y="4696582"/>
            <a:ext cx="5339699" cy="563049"/>
            <a:chOff x="392375" y="4384350"/>
            <a:chExt cx="5339699" cy="563049"/>
          </a:xfrm>
        </p:grpSpPr>
        <p:cxnSp>
          <p:nvCxnSpPr>
            <p:cNvPr id="2061" name="Shape 2061"/>
            <p:cNvCxnSpPr/>
            <p:nvPr/>
          </p:nvCxnSpPr>
          <p:spPr>
            <a:xfrm>
              <a:off x="392375" y="4384350"/>
              <a:ext cx="5339699" cy="17100"/>
            </a:xfrm>
            <a:prstGeom prst="straightConnector1">
              <a:avLst/>
            </a:prstGeom>
            <a:noFill/>
            <a:ln w="38100" cap="flat" cmpd="sng">
              <a:solidFill>
                <a:srgbClr val="000000"/>
              </a:solidFill>
              <a:prstDash val="solid"/>
              <a:round/>
              <a:headEnd type="none" w="med" len="med"/>
              <a:tailEnd type="none" w="med" len="med"/>
            </a:ln>
          </p:spPr>
        </p:cxnSp>
        <p:cxnSp>
          <p:nvCxnSpPr>
            <p:cNvPr id="2062" name="Shape 2062"/>
            <p:cNvCxnSpPr/>
            <p:nvPr/>
          </p:nvCxnSpPr>
          <p:spPr>
            <a:xfrm>
              <a:off x="3036625" y="4401400"/>
              <a:ext cx="0" cy="545999"/>
            </a:xfrm>
            <a:prstGeom prst="straightConnector1">
              <a:avLst/>
            </a:prstGeom>
            <a:noFill/>
            <a:ln w="38100" cap="flat" cmpd="sng">
              <a:solidFill>
                <a:srgbClr val="000000"/>
              </a:solidFill>
              <a:prstDash val="solid"/>
              <a:round/>
              <a:headEnd type="none" w="med" len="med"/>
              <a:tailEnd type="triangle" w="lg" len="lg"/>
            </a:ln>
          </p:spPr>
        </p:cxnSp>
      </p:grpSp>
    </p:spTree>
    <p:extLst>
      <p:ext uri="{BB962C8B-B14F-4D97-AF65-F5344CB8AC3E}">
        <p14:creationId xmlns:p14="http://schemas.microsoft.com/office/powerpoint/2010/main" val="12999098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childTnLst>
                                </p:cTn>
                              </p:par>
                              <p:par>
                                <p:cTn id="8" presetID="10" presetClass="entr" presetSubtype="0"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fade">
                                      <p:cBhvr>
                                        <p:cTn id="10" dur="1000"/>
                                        <p:tgtEl>
                                          <p:spTgt spid="2057"/>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10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fade">
                                      <p:cBhvr>
                                        <p:cTn id="16" dur="1000"/>
                                        <p:tgtEl>
                                          <p:spTgt spid="20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1000"/>
                                        <p:tgtEl>
                                          <p:spTgt spid="2060"/>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9"/>
                                        </p:tgtEl>
                                        <p:attrNameLst>
                                          <p:attrName>style.visibility</p:attrName>
                                        </p:attrNameLst>
                                      </p:cBhvr>
                                      <p:to>
                                        <p:strVal val="visible"/>
                                      </p:to>
                                    </p:set>
                                    <p:animEffect transition="in" filter="fade">
                                      <p:cBhvr>
                                        <p:cTn id="29"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Shape 2067"/>
          <p:cNvSpPr txBox="1">
            <a:spLocks noGrp="1"/>
          </p:cNvSpPr>
          <p:nvPr>
            <p:ph type="body" idx="1"/>
          </p:nvPr>
        </p:nvSpPr>
        <p:spPr>
          <a:xfrm>
            <a:off x="51262" y="64024"/>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r>
              <a:rPr lang="en" sz="3000" dirty="0">
                <a:solidFill>
                  <a:srgbClr val="FF6600"/>
                </a:solidFill>
              </a:rPr>
              <a:t>ELLP Performance Over Time </a:t>
            </a:r>
            <a:r>
              <a:rPr lang="en-US" sz="3000" dirty="0">
                <a:solidFill>
                  <a:srgbClr val="FF6600"/>
                </a:solidFill>
              </a:rPr>
              <a:t/>
            </a:r>
            <a:br>
              <a:rPr lang="en-US" sz="3000" dirty="0">
                <a:solidFill>
                  <a:srgbClr val="FF6600"/>
                </a:solidFill>
              </a:rPr>
            </a:br>
            <a:r>
              <a:rPr lang="en" sz="3000" dirty="0" smtClean="0">
                <a:solidFill>
                  <a:srgbClr val="FF6600"/>
                </a:solidFill>
              </a:rPr>
              <a:t>Kindergarten</a:t>
            </a:r>
            <a:r>
              <a:rPr lang="en" sz="3000" b="0" i="0" u="none" strike="noStrike" cap="none" dirty="0" smtClean="0">
                <a:solidFill>
                  <a:srgbClr val="FF6600"/>
                </a:solidFill>
                <a:latin typeface="Arial"/>
                <a:ea typeface="Arial"/>
                <a:cs typeface="Arial"/>
                <a:sym typeface="Arial"/>
              </a:rPr>
              <a:t> </a:t>
            </a:r>
            <a:endParaRPr lang="en" sz="3000" b="0" i="0" u="none" strike="noStrike" cap="none" dirty="0">
              <a:solidFill>
                <a:srgbClr val="FF6600"/>
              </a:solidFill>
              <a:latin typeface="Arial"/>
              <a:ea typeface="Arial"/>
              <a:cs typeface="Arial"/>
              <a:sym typeface="Arial"/>
            </a:endParaRPr>
          </a:p>
          <a:p>
            <a:pPr marL="0" marR="0" lvl="0" indent="0" algn="l" rtl="0">
              <a:spcBef>
                <a:spcPts val="0"/>
              </a:spcBef>
              <a:buClr>
                <a:srgbClr val="FF6600"/>
              </a:buClr>
              <a:buSzPct val="25000"/>
              <a:buFont typeface="Arial"/>
              <a:buNone/>
            </a:pPr>
            <a:endParaRPr sz="2200" b="0" i="0" u="none" strike="noStrike" cap="none" dirty="0">
              <a:solidFill>
                <a:srgbClr val="666666"/>
              </a:solidFill>
              <a:latin typeface="Arial"/>
              <a:ea typeface="Arial"/>
              <a:cs typeface="Arial"/>
              <a:sym typeface="Arial"/>
            </a:endParaRPr>
          </a:p>
        </p:txBody>
      </p:sp>
      <p:sp>
        <p:nvSpPr>
          <p:cNvPr id="2068" name="Shape 2068"/>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069" name="Shape 2069" descr="Screen Shot 2017-02-08 at 9.47.41 PM.png"/>
          <p:cNvPicPr preferRelativeResize="0"/>
          <p:nvPr/>
        </p:nvPicPr>
        <p:blipFill rotWithShape="1">
          <a:blip r:embed="rId3">
            <a:alphaModFix/>
          </a:blip>
          <a:srcRect r="1536"/>
          <a:stretch/>
        </p:blipFill>
        <p:spPr>
          <a:xfrm>
            <a:off x="1566874" y="1110943"/>
            <a:ext cx="6367899" cy="2676525"/>
          </a:xfrm>
          <a:prstGeom prst="rect">
            <a:avLst/>
          </a:prstGeom>
          <a:noFill/>
          <a:ln>
            <a:noFill/>
          </a:ln>
        </p:spPr>
      </p:pic>
      <p:pic>
        <p:nvPicPr>
          <p:cNvPr id="2070" name="Shape 2070" descr="Screen Shot 2017-02-08 at 9.49.07 PM.png"/>
          <p:cNvPicPr preferRelativeResize="0"/>
          <p:nvPr/>
        </p:nvPicPr>
        <p:blipFill>
          <a:blip r:embed="rId4">
            <a:alphaModFix/>
          </a:blip>
          <a:stretch>
            <a:fillRect/>
          </a:stretch>
        </p:blipFill>
        <p:spPr>
          <a:xfrm>
            <a:off x="1590675" y="4230368"/>
            <a:ext cx="6419850" cy="2686050"/>
          </a:xfrm>
          <a:prstGeom prst="rect">
            <a:avLst/>
          </a:prstGeom>
          <a:noFill/>
          <a:ln>
            <a:noFill/>
          </a:ln>
        </p:spPr>
      </p:pic>
      <p:sp>
        <p:nvSpPr>
          <p:cNvPr id="2071" name="Shape 2071"/>
          <p:cNvSpPr txBox="1"/>
          <p:nvPr/>
        </p:nvSpPr>
        <p:spPr>
          <a:xfrm>
            <a:off x="47000" y="727918"/>
            <a:ext cx="2345700" cy="306900"/>
          </a:xfrm>
          <a:prstGeom prst="rect">
            <a:avLst/>
          </a:prstGeom>
          <a:noFill/>
          <a:ln>
            <a:noFill/>
          </a:ln>
        </p:spPr>
        <p:txBody>
          <a:bodyPr lIns="91425" tIns="91425" rIns="91425" bIns="91425" anchor="t" anchorCtr="0">
            <a:noAutofit/>
          </a:bodyPr>
          <a:lstStyle/>
          <a:p>
            <a:pPr lvl="0">
              <a:spcBef>
                <a:spcPts val="0"/>
              </a:spcBef>
              <a:buNone/>
            </a:pPr>
            <a:r>
              <a:rPr lang="en" sz="2200"/>
              <a:t>Cohort 1</a:t>
            </a:r>
          </a:p>
        </p:txBody>
      </p:sp>
      <p:sp>
        <p:nvSpPr>
          <p:cNvPr id="2072" name="Shape 2072"/>
          <p:cNvSpPr txBox="1"/>
          <p:nvPr/>
        </p:nvSpPr>
        <p:spPr>
          <a:xfrm>
            <a:off x="50575" y="3845993"/>
            <a:ext cx="2358600" cy="247200"/>
          </a:xfrm>
          <a:prstGeom prst="rect">
            <a:avLst/>
          </a:prstGeom>
          <a:noFill/>
          <a:ln>
            <a:noFill/>
          </a:ln>
        </p:spPr>
        <p:txBody>
          <a:bodyPr lIns="91425" tIns="91425" rIns="91425" bIns="91425" anchor="t" anchorCtr="0">
            <a:noAutofit/>
          </a:bodyPr>
          <a:lstStyle/>
          <a:p>
            <a:pPr lvl="0" rtl="0">
              <a:spcBef>
                <a:spcPts val="0"/>
              </a:spcBef>
              <a:buNone/>
            </a:pPr>
            <a:r>
              <a:rPr lang="en" sz="2200"/>
              <a:t>Cohort 2</a:t>
            </a:r>
          </a:p>
        </p:txBody>
      </p:sp>
      <p:sp>
        <p:nvSpPr>
          <p:cNvPr id="2073" name="Shape 2073"/>
          <p:cNvSpPr txBox="1"/>
          <p:nvPr/>
        </p:nvSpPr>
        <p:spPr>
          <a:xfrm>
            <a:off x="7944375" y="1162575"/>
            <a:ext cx="493200" cy="270000"/>
          </a:xfrm>
          <a:prstGeom prst="rect">
            <a:avLst/>
          </a:prstGeom>
          <a:noFill/>
          <a:ln>
            <a:noFill/>
          </a:ln>
        </p:spPr>
        <p:txBody>
          <a:bodyPr lIns="91425" tIns="91425" rIns="91425" bIns="91425" anchor="t" anchorCtr="0">
            <a:noAutofit/>
          </a:bodyPr>
          <a:lstStyle/>
          <a:p>
            <a:pPr lvl="0">
              <a:spcBef>
                <a:spcPts val="0"/>
              </a:spcBef>
              <a:buNone/>
            </a:pPr>
            <a:r>
              <a:rPr lang="en"/>
              <a:t>+3</a:t>
            </a:r>
          </a:p>
        </p:txBody>
      </p:sp>
      <p:sp>
        <p:nvSpPr>
          <p:cNvPr id="2074" name="Shape 2074"/>
          <p:cNvSpPr txBox="1"/>
          <p:nvPr/>
        </p:nvSpPr>
        <p:spPr>
          <a:xfrm>
            <a:off x="7944375" y="2000775"/>
            <a:ext cx="493200" cy="270000"/>
          </a:xfrm>
          <a:prstGeom prst="rect">
            <a:avLst/>
          </a:prstGeom>
          <a:noFill/>
          <a:ln>
            <a:noFill/>
          </a:ln>
        </p:spPr>
        <p:txBody>
          <a:bodyPr lIns="91425" tIns="91425" rIns="91425" bIns="91425" anchor="t" anchorCtr="0">
            <a:noAutofit/>
          </a:bodyPr>
          <a:lstStyle/>
          <a:p>
            <a:pPr lvl="0">
              <a:spcBef>
                <a:spcPts val="0"/>
              </a:spcBef>
              <a:buNone/>
            </a:pPr>
            <a:r>
              <a:rPr lang="en"/>
              <a:t>+4</a:t>
            </a:r>
          </a:p>
          <a:p>
            <a:pPr lvl="0" rtl="0">
              <a:spcBef>
                <a:spcPts val="0"/>
              </a:spcBef>
              <a:buNone/>
            </a:pPr>
            <a:endParaRPr/>
          </a:p>
        </p:txBody>
      </p:sp>
      <p:sp>
        <p:nvSpPr>
          <p:cNvPr id="2075" name="Shape 2075"/>
          <p:cNvSpPr txBox="1"/>
          <p:nvPr/>
        </p:nvSpPr>
        <p:spPr>
          <a:xfrm>
            <a:off x="7944375" y="2915175"/>
            <a:ext cx="493200" cy="270000"/>
          </a:xfrm>
          <a:prstGeom prst="rect">
            <a:avLst/>
          </a:prstGeom>
          <a:noFill/>
          <a:ln>
            <a:noFill/>
          </a:ln>
        </p:spPr>
        <p:txBody>
          <a:bodyPr lIns="91425" tIns="91425" rIns="91425" bIns="91425" anchor="t" anchorCtr="0">
            <a:noAutofit/>
          </a:bodyPr>
          <a:lstStyle/>
          <a:p>
            <a:pPr lvl="0" rtl="0">
              <a:spcBef>
                <a:spcPts val="0"/>
              </a:spcBef>
              <a:buNone/>
            </a:pPr>
            <a:r>
              <a:rPr lang="en"/>
              <a:t>+8</a:t>
            </a:r>
          </a:p>
        </p:txBody>
      </p:sp>
      <p:sp>
        <p:nvSpPr>
          <p:cNvPr id="2076" name="Shape 2076"/>
          <p:cNvSpPr txBox="1"/>
          <p:nvPr/>
        </p:nvSpPr>
        <p:spPr>
          <a:xfrm>
            <a:off x="7944375" y="4286775"/>
            <a:ext cx="493200" cy="270000"/>
          </a:xfrm>
          <a:prstGeom prst="rect">
            <a:avLst/>
          </a:prstGeom>
          <a:noFill/>
          <a:ln>
            <a:noFill/>
          </a:ln>
        </p:spPr>
        <p:txBody>
          <a:bodyPr lIns="91425" tIns="91425" rIns="91425" bIns="91425" anchor="t" anchorCtr="0">
            <a:noAutofit/>
          </a:bodyPr>
          <a:lstStyle/>
          <a:p>
            <a:pPr lvl="0">
              <a:spcBef>
                <a:spcPts val="0"/>
              </a:spcBef>
              <a:buNone/>
            </a:pPr>
            <a:r>
              <a:rPr lang="en"/>
              <a:t>-3</a:t>
            </a:r>
          </a:p>
          <a:p>
            <a:pPr lvl="0">
              <a:spcBef>
                <a:spcPts val="0"/>
              </a:spcBef>
              <a:buNone/>
            </a:pPr>
            <a:endParaRPr/>
          </a:p>
          <a:p>
            <a:pPr lvl="0" rtl="0">
              <a:spcBef>
                <a:spcPts val="0"/>
              </a:spcBef>
              <a:buNone/>
            </a:pPr>
            <a:endParaRPr/>
          </a:p>
        </p:txBody>
      </p:sp>
      <p:sp>
        <p:nvSpPr>
          <p:cNvPr id="2077" name="Shape 2077"/>
          <p:cNvSpPr txBox="1"/>
          <p:nvPr/>
        </p:nvSpPr>
        <p:spPr>
          <a:xfrm>
            <a:off x="7944375" y="6039375"/>
            <a:ext cx="493200" cy="2700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2078" name="Shape 2078"/>
          <p:cNvSpPr txBox="1"/>
          <p:nvPr/>
        </p:nvSpPr>
        <p:spPr>
          <a:xfrm>
            <a:off x="7944375" y="5124975"/>
            <a:ext cx="493200" cy="2700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079" name="Shape 2079"/>
          <p:cNvSpPr txBox="1"/>
          <p:nvPr/>
        </p:nvSpPr>
        <p:spPr>
          <a:xfrm>
            <a:off x="1086375" y="2000775"/>
            <a:ext cx="493200" cy="270000"/>
          </a:xfrm>
          <a:prstGeom prst="rect">
            <a:avLst/>
          </a:prstGeom>
          <a:noFill/>
          <a:ln>
            <a:noFill/>
          </a:ln>
        </p:spPr>
        <p:txBody>
          <a:bodyPr lIns="91425" tIns="91425" rIns="91425" bIns="91425" anchor="t" anchorCtr="0">
            <a:noAutofit/>
          </a:bodyPr>
          <a:lstStyle/>
          <a:p>
            <a:pPr lvl="0" rtl="0">
              <a:spcBef>
                <a:spcPts val="0"/>
              </a:spcBef>
              <a:buNone/>
            </a:pPr>
            <a:r>
              <a:rPr lang="en"/>
              <a:t>-7</a:t>
            </a:r>
          </a:p>
        </p:txBody>
      </p:sp>
      <p:sp>
        <p:nvSpPr>
          <p:cNvPr id="2080" name="Shape 2080"/>
          <p:cNvSpPr txBox="1"/>
          <p:nvPr/>
        </p:nvSpPr>
        <p:spPr>
          <a:xfrm>
            <a:off x="1086375" y="1162575"/>
            <a:ext cx="493200" cy="270000"/>
          </a:xfrm>
          <a:prstGeom prst="rect">
            <a:avLst/>
          </a:prstGeom>
          <a:noFill/>
          <a:ln>
            <a:noFill/>
          </a:ln>
        </p:spPr>
        <p:txBody>
          <a:bodyPr lIns="91425" tIns="91425" rIns="91425" bIns="91425" anchor="t" anchorCtr="0">
            <a:noAutofit/>
          </a:bodyPr>
          <a:lstStyle/>
          <a:p>
            <a:pPr lvl="0" rtl="0">
              <a:spcBef>
                <a:spcPts val="0"/>
              </a:spcBef>
              <a:buNone/>
            </a:pPr>
            <a:r>
              <a:rPr lang="en"/>
              <a:t>-6</a:t>
            </a:r>
          </a:p>
        </p:txBody>
      </p:sp>
      <p:sp>
        <p:nvSpPr>
          <p:cNvPr id="2081" name="Shape 2081"/>
          <p:cNvSpPr txBox="1"/>
          <p:nvPr/>
        </p:nvSpPr>
        <p:spPr>
          <a:xfrm>
            <a:off x="1086375" y="5124975"/>
            <a:ext cx="493200" cy="2700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082" name="Shape 2082"/>
          <p:cNvSpPr txBox="1"/>
          <p:nvPr/>
        </p:nvSpPr>
        <p:spPr>
          <a:xfrm>
            <a:off x="1010175" y="2915175"/>
            <a:ext cx="493200" cy="2700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083" name="Shape 2083"/>
          <p:cNvSpPr txBox="1"/>
          <p:nvPr/>
        </p:nvSpPr>
        <p:spPr>
          <a:xfrm>
            <a:off x="1086375" y="6039375"/>
            <a:ext cx="493200" cy="270000"/>
          </a:xfrm>
          <a:prstGeom prst="rect">
            <a:avLst/>
          </a:prstGeom>
          <a:noFill/>
          <a:ln>
            <a:noFill/>
          </a:ln>
        </p:spPr>
        <p:txBody>
          <a:bodyPr lIns="91425" tIns="91425" rIns="91425" bIns="91425" anchor="t" anchorCtr="0">
            <a:noAutofit/>
          </a:bodyPr>
          <a:lstStyle/>
          <a:p>
            <a:pPr lvl="0" rtl="0">
              <a:spcBef>
                <a:spcPts val="0"/>
              </a:spcBef>
              <a:buNone/>
            </a:pPr>
            <a:r>
              <a:rPr lang="en"/>
              <a:t>-5</a:t>
            </a:r>
          </a:p>
        </p:txBody>
      </p:sp>
      <p:sp>
        <p:nvSpPr>
          <p:cNvPr id="2084" name="Shape 2084"/>
          <p:cNvSpPr txBox="1"/>
          <p:nvPr/>
        </p:nvSpPr>
        <p:spPr>
          <a:xfrm>
            <a:off x="1086375" y="4286775"/>
            <a:ext cx="493200" cy="2700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Tree>
    <p:extLst>
      <p:ext uri="{BB962C8B-B14F-4D97-AF65-F5344CB8AC3E}">
        <p14:creationId xmlns:p14="http://schemas.microsoft.com/office/powerpoint/2010/main" val="103064953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89" name="Shape 2089"/>
          <p:cNvSpPr txBox="1">
            <a:spLocks noGrp="1"/>
          </p:cNvSpPr>
          <p:nvPr>
            <p:ph type="body" idx="1"/>
          </p:nvPr>
        </p:nvSpPr>
        <p:spPr>
          <a:xfrm>
            <a:off x="51262" y="64024"/>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r>
              <a:rPr lang="en" sz="3000" dirty="0">
                <a:solidFill>
                  <a:srgbClr val="FF6600"/>
                </a:solidFill>
              </a:rPr>
              <a:t>ELLP Performance Over Time </a:t>
            </a:r>
            <a:r>
              <a:rPr lang="en" sz="3000" dirty="0" smtClean="0">
                <a:solidFill>
                  <a:srgbClr val="FF6600"/>
                </a:solidFill>
              </a:rPr>
              <a:t>- 1st </a:t>
            </a:r>
            <a:r>
              <a:rPr lang="en" sz="3000" dirty="0">
                <a:solidFill>
                  <a:srgbClr val="FF6600"/>
                </a:solidFill>
              </a:rPr>
              <a:t>Grade</a:t>
            </a:r>
            <a:r>
              <a:rPr lang="en" sz="3000" b="0" i="0" u="none" strike="noStrike" cap="none" dirty="0">
                <a:solidFill>
                  <a:srgbClr val="FF6600"/>
                </a:solidFill>
                <a:latin typeface="Arial"/>
                <a:ea typeface="Arial"/>
                <a:cs typeface="Arial"/>
                <a:sym typeface="Arial"/>
              </a:rPr>
              <a:t> </a:t>
            </a:r>
          </a:p>
          <a:p>
            <a:pPr marL="0" marR="0" lvl="0" indent="0" algn="l" rtl="0">
              <a:spcBef>
                <a:spcPts val="0"/>
              </a:spcBef>
              <a:buClr>
                <a:srgbClr val="FF6600"/>
              </a:buClr>
              <a:buSzPct val="25000"/>
              <a:buFont typeface="Arial"/>
              <a:buNone/>
            </a:pPr>
            <a:endParaRPr sz="2200" b="0" i="0" u="none" strike="noStrike" cap="none" dirty="0">
              <a:solidFill>
                <a:srgbClr val="666666"/>
              </a:solidFill>
              <a:latin typeface="Arial"/>
              <a:ea typeface="Arial"/>
              <a:cs typeface="Arial"/>
              <a:sym typeface="Arial"/>
            </a:endParaRPr>
          </a:p>
        </p:txBody>
      </p:sp>
      <p:pic>
        <p:nvPicPr>
          <p:cNvPr id="2090" name="Shape 2090" descr="Screen Shot 2017-02-08 at 9.51.17 PM.png"/>
          <p:cNvPicPr preferRelativeResize="0"/>
          <p:nvPr/>
        </p:nvPicPr>
        <p:blipFill>
          <a:blip r:embed="rId3">
            <a:alphaModFix/>
          </a:blip>
          <a:stretch>
            <a:fillRect/>
          </a:stretch>
        </p:blipFill>
        <p:spPr>
          <a:xfrm>
            <a:off x="1743075" y="938212"/>
            <a:ext cx="6419850" cy="2695575"/>
          </a:xfrm>
          <a:prstGeom prst="rect">
            <a:avLst/>
          </a:prstGeom>
          <a:noFill/>
          <a:ln>
            <a:noFill/>
          </a:ln>
        </p:spPr>
      </p:pic>
      <p:pic>
        <p:nvPicPr>
          <p:cNvPr id="2091" name="Shape 2091" descr="Screen Shot 2017-02-08 at 9.52.07 PM.png"/>
          <p:cNvPicPr preferRelativeResize="0"/>
          <p:nvPr/>
        </p:nvPicPr>
        <p:blipFill>
          <a:blip r:embed="rId4">
            <a:alphaModFix/>
          </a:blip>
          <a:stretch>
            <a:fillRect/>
          </a:stretch>
        </p:blipFill>
        <p:spPr>
          <a:xfrm>
            <a:off x="1752600" y="4133850"/>
            <a:ext cx="6400800" cy="2705100"/>
          </a:xfrm>
          <a:prstGeom prst="rect">
            <a:avLst/>
          </a:prstGeom>
          <a:noFill/>
          <a:ln>
            <a:noFill/>
          </a:ln>
        </p:spPr>
      </p:pic>
      <p:sp>
        <p:nvSpPr>
          <p:cNvPr id="2092" name="Shape 2092"/>
          <p:cNvSpPr txBox="1"/>
          <p:nvPr/>
        </p:nvSpPr>
        <p:spPr>
          <a:xfrm>
            <a:off x="89025" y="564725"/>
            <a:ext cx="2230500" cy="3975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n" sz="2200" dirty="0"/>
              <a:t>Cohort 1</a:t>
            </a:r>
          </a:p>
        </p:txBody>
      </p:sp>
      <p:sp>
        <p:nvSpPr>
          <p:cNvPr id="2093" name="Shape 2093"/>
          <p:cNvSpPr txBox="1"/>
          <p:nvPr/>
        </p:nvSpPr>
        <p:spPr>
          <a:xfrm>
            <a:off x="87600" y="3756600"/>
            <a:ext cx="2230500" cy="3975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n" sz="2200"/>
              <a:t>Cohort 2</a:t>
            </a:r>
          </a:p>
        </p:txBody>
      </p:sp>
      <p:sp>
        <p:nvSpPr>
          <p:cNvPr id="2094" name="Shape 2094"/>
          <p:cNvSpPr txBox="1"/>
          <p:nvPr/>
        </p:nvSpPr>
        <p:spPr>
          <a:xfrm>
            <a:off x="8073550" y="1098125"/>
            <a:ext cx="516600" cy="246600"/>
          </a:xfrm>
          <a:prstGeom prst="rect">
            <a:avLst/>
          </a:prstGeom>
          <a:noFill/>
          <a:ln>
            <a:noFill/>
          </a:ln>
        </p:spPr>
        <p:txBody>
          <a:bodyPr lIns="91425" tIns="91425" rIns="91425" bIns="91425" anchor="t" anchorCtr="0">
            <a:noAutofit/>
          </a:bodyPr>
          <a:lstStyle/>
          <a:p>
            <a:pPr lvl="0">
              <a:spcBef>
                <a:spcPts val="0"/>
              </a:spcBef>
              <a:buNone/>
            </a:pPr>
            <a:r>
              <a:rPr lang="en"/>
              <a:t>+ 9</a:t>
            </a:r>
          </a:p>
        </p:txBody>
      </p:sp>
      <p:sp>
        <p:nvSpPr>
          <p:cNvPr id="2095" name="Shape 2095"/>
          <p:cNvSpPr txBox="1"/>
          <p:nvPr/>
        </p:nvSpPr>
        <p:spPr>
          <a:xfrm>
            <a:off x="8073550" y="2926925"/>
            <a:ext cx="516600" cy="246600"/>
          </a:xfrm>
          <a:prstGeom prst="rect">
            <a:avLst/>
          </a:prstGeom>
          <a:noFill/>
          <a:ln>
            <a:noFill/>
          </a:ln>
        </p:spPr>
        <p:txBody>
          <a:bodyPr lIns="91425" tIns="91425" rIns="91425" bIns="91425" anchor="t" anchorCtr="0">
            <a:noAutofit/>
          </a:bodyPr>
          <a:lstStyle/>
          <a:p>
            <a:pPr lvl="0" rtl="0">
              <a:spcBef>
                <a:spcPts val="0"/>
              </a:spcBef>
              <a:buNone/>
            </a:pPr>
            <a:r>
              <a:rPr lang="en"/>
              <a:t>+ 8</a:t>
            </a:r>
          </a:p>
        </p:txBody>
      </p:sp>
      <p:sp>
        <p:nvSpPr>
          <p:cNvPr id="2096" name="Shape 2096"/>
          <p:cNvSpPr txBox="1"/>
          <p:nvPr/>
        </p:nvSpPr>
        <p:spPr>
          <a:xfrm>
            <a:off x="8073550" y="2012525"/>
            <a:ext cx="516600" cy="2466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097" name="Shape 2097"/>
          <p:cNvSpPr txBox="1"/>
          <p:nvPr/>
        </p:nvSpPr>
        <p:spPr>
          <a:xfrm>
            <a:off x="8073550" y="6127325"/>
            <a:ext cx="516600" cy="246600"/>
          </a:xfrm>
          <a:prstGeom prst="rect">
            <a:avLst/>
          </a:prstGeom>
          <a:noFill/>
          <a:ln>
            <a:noFill/>
          </a:ln>
        </p:spPr>
        <p:txBody>
          <a:bodyPr lIns="91425" tIns="91425" rIns="91425" bIns="91425" anchor="t" anchorCtr="0">
            <a:noAutofit/>
          </a:bodyPr>
          <a:lstStyle/>
          <a:p>
            <a:pPr lvl="0" rtl="0">
              <a:spcBef>
                <a:spcPts val="0"/>
              </a:spcBef>
              <a:buNone/>
            </a:pPr>
            <a:r>
              <a:rPr lang="en"/>
              <a:t>+ 9</a:t>
            </a:r>
          </a:p>
        </p:txBody>
      </p:sp>
      <p:sp>
        <p:nvSpPr>
          <p:cNvPr id="2098" name="Shape 2098"/>
          <p:cNvSpPr txBox="1"/>
          <p:nvPr/>
        </p:nvSpPr>
        <p:spPr>
          <a:xfrm>
            <a:off x="8073550" y="5212925"/>
            <a:ext cx="516600" cy="2466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099" name="Shape 2099"/>
          <p:cNvSpPr txBox="1"/>
          <p:nvPr/>
        </p:nvSpPr>
        <p:spPr>
          <a:xfrm>
            <a:off x="8073550" y="4374725"/>
            <a:ext cx="516600" cy="246600"/>
          </a:xfrm>
          <a:prstGeom prst="rect">
            <a:avLst/>
          </a:prstGeom>
          <a:noFill/>
          <a:ln>
            <a:noFill/>
          </a:ln>
        </p:spPr>
        <p:txBody>
          <a:bodyPr lIns="91425" tIns="91425" rIns="91425" bIns="91425" anchor="t" anchorCtr="0">
            <a:noAutofit/>
          </a:bodyPr>
          <a:lstStyle/>
          <a:p>
            <a:pPr lvl="0" rtl="0">
              <a:spcBef>
                <a:spcPts val="0"/>
              </a:spcBef>
              <a:buNone/>
            </a:pPr>
            <a:r>
              <a:rPr lang="en"/>
              <a:t>+ 6</a:t>
            </a:r>
          </a:p>
        </p:txBody>
      </p:sp>
      <p:sp>
        <p:nvSpPr>
          <p:cNvPr id="2100" name="Shape 2100"/>
          <p:cNvSpPr txBox="1"/>
          <p:nvPr/>
        </p:nvSpPr>
        <p:spPr>
          <a:xfrm>
            <a:off x="1367950" y="2012525"/>
            <a:ext cx="516600" cy="246600"/>
          </a:xfrm>
          <a:prstGeom prst="rect">
            <a:avLst/>
          </a:prstGeom>
          <a:noFill/>
          <a:ln>
            <a:noFill/>
          </a:ln>
        </p:spPr>
        <p:txBody>
          <a:bodyPr lIns="91425" tIns="91425" rIns="91425" bIns="91425" anchor="t" anchorCtr="0">
            <a:noAutofit/>
          </a:bodyPr>
          <a:lstStyle/>
          <a:p>
            <a:pPr lvl="0" rtl="0">
              <a:spcBef>
                <a:spcPts val="0"/>
              </a:spcBef>
              <a:buNone/>
            </a:pPr>
            <a:r>
              <a:rPr lang="en"/>
              <a:t>-8</a:t>
            </a:r>
          </a:p>
        </p:txBody>
      </p:sp>
      <p:sp>
        <p:nvSpPr>
          <p:cNvPr id="2101" name="Shape 2101"/>
          <p:cNvSpPr txBox="1"/>
          <p:nvPr/>
        </p:nvSpPr>
        <p:spPr>
          <a:xfrm>
            <a:off x="1367950" y="1098125"/>
            <a:ext cx="516600" cy="246600"/>
          </a:xfrm>
          <a:prstGeom prst="rect">
            <a:avLst/>
          </a:prstGeom>
          <a:noFill/>
          <a:ln>
            <a:noFill/>
          </a:ln>
        </p:spPr>
        <p:txBody>
          <a:bodyPr lIns="91425" tIns="91425" rIns="91425" bIns="91425" anchor="t" anchorCtr="0">
            <a:noAutofit/>
          </a:bodyPr>
          <a:lstStyle/>
          <a:p>
            <a:pPr lvl="0" rtl="0">
              <a:spcBef>
                <a:spcPts val="0"/>
              </a:spcBef>
              <a:buNone/>
            </a:pPr>
            <a:r>
              <a:rPr lang="en"/>
              <a:t>-7</a:t>
            </a:r>
          </a:p>
        </p:txBody>
      </p:sp>
      <p:sp>
        <p:nvSpPr>
          <p:cNvPr id="2102" name="Shape 2102"/>
          <p:cNvSpPr txBox="1"/>
          <p:nvPr/>
        </p:nvSpPr>
        <p:spPr>
          <a:xfrm>
            <a:off x="1367950" y="2850725"/>
            <a:ext cx="516600" cy="246600"/>
          </a:xfrm>
          <a:prstGeom prst="rect">
            <a:avLst/>
          </a:prstGeom>
          <a:noFill/>
          <a:ln>
            <a:noFill/>
          </a:ln>
        </p:spPr>
        <p:txBody>
          <a:bodyPr lIns="91425" tIns="91425" rIns="91425" bIns="91425" anchor="t" anchorCtr="0">
            <a:noAutofit/>
          </a:bodyPr>
          <a:lstStyle/>
          <a:p>
            <a:pPr lvl="0" rtl="0">
              <a:spcBef>
                <a:spcPts val="0"/>
              </a:spcBef>
              <a:buNone/>
            </a:pPr>
            <a:r>
              <a:rPr lang="en"/>
              <a:t>-6</a:t>
            </a:r>
          </a:p>
        </p:txBody>
      </p:sp>
      <p:sp>
        <p:nvSpPr>
          <p:cNvPr id="2103" name="Shape 2103"/>
          <p:cNvSpPr txBox="1"/>
          <p:nvPr/>
        </p:nvSpPr>
        <p:spPr>
          <a:xfrm>
            <a:off x="1367950" y="5212925"/>
            <a:ext cx="516600" cy="246600"/>
          </a:xfrm>
          <a:prstGeom prst="rect">
            <a:avLst/>
          </a:prstGeom>
          <a:noFill/>
          <a:ln>
            <a:noFill/>
          </a:ln>
        </p:spPr>
        <p:txBody>
          <a:bodyPr lIns="91425" tIns="91425" rIns="91425" bIns="91425" anchor="t" anchorCtr="0">
            <a:noAutofit/>
          </a:bodyPr>
          <a:lstStyle/>
          <a:p>
            <a:pPr lvl="0" rtl="0">
              <a:spcBef>
                <a:spcPts val="0"/>
              </a:spcBef>
              <a:buNone/>
            </a:pPr>
            <a:r>
              <a:rPr lang="en"/>
              <a:t>-7</a:t>
            </a:r>
          </a:p>
        </p:txBody>
      </p:sp>
      <p:sp>
        <p:nvSpPr>
          <p:cNvPr id="2104" name="Shape 2104"/>
          <p:cNvSpPr txBox="1"/>
          <p:nvPr/>
        </p:nvSpPr>
        <p:spPr>
          <a:xfrm>
            <a:off x="1367950" y="4374725"/>
            <a:ext cx="516600" cy="246600"/>
          </a:xfrm>
          <a:prstGeom prst="rect">
            <a:avLst/>
          </a:prstGeom>
          <a:noFill/>
          <a:ln>
            <a:noFill/>
          </a:ln>
        </p:spPr>
        <p:txBody>
          <a:bodyPr lIns="91425" tIns="91425" rIns="91425" bIns="91425" anchor="t" anchorCtr="0">
            <a:noAutofit/>
          </a:bodyPr>
          <a:lstStyle/>
          <a:p>
            <a:pPr lvl="0" rtl="0">
              <a:spcBef>
                <a:spcPts val="0"/>
              </a:spcBef>
              <a:buNone/>
            </a:pPr>
            <a:r>
              <a:rPr lang="en"/>
              <a:t>-5</a:t>
            </a:r>
          </a:p>
        </p:txBody>
      </p:sp>
      <p:sp>
        <p:nvSpPr>
          <p:cNvPr id="2105" name="Shape 2105"/>
          <p:cNvSpPr txBox="1"/>
          <p:nvPr/>
        </p:nvSpPr>
        <p:spPr>
          <a:xfrm>
            <a:off x="1367950" y="6051125"/>
            <a:ext cx="516600" cy="246600"/>
          </a:xfrm>
          <a:prstGeom prst="rect">
            <a:avLst/>
          </a:prstGeom>
          <a:noFill/>
          <a:ln>
            <a:noFill/>
          </a:ln>
        </p:spPr>
        <p:txBody>
          <a:bodyPr lIns="91425" tIns="91425" rIns="91425" bIns="91425" anchor="t" anchorCtr="0">
            <a:noAutofit/>
          </a:bodyPr>
          <a:lstStyle/>
          <a:p>
            <a:pPr lvl="0" rtl="0">
              <a:spcBef>
                <a:spcPts val="0"/>
              </a:spcBef>
              <a:buNone/>
            </a:pPr>
            <a:r>
              <a:rPr lang="en"/>
              <a:t>-6</a:t>
            </a:r>
          </a:p>
        </p:txBody>
      </p:sp>
    </p:spTree>
    <p:extLst>
      <p:ext uri="{BB962C8B-B14F-4D97-AF65-F5344CB8AC3E}">
        <p14:creationId xmlns:p14="http://schemas.microsoft.com/office/powerpoint/2010/main" val="67907854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Shape 2110"/>
          <p:cNvSpPr txBox="1">
            <a:spLocks noGrp="1"/>
          </p:cNvSpPr>
          <p:nvPr>
            <p:ph type="body" idx="1"/>
          </p:nvPr>
        </p:nvSpPr>
        <p:spPr>
          <a:xfrm>
            <a:off x="51262" y="64024"/>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r>
              <a:rPr lang="en" sz="3000">
                <a:solidFill>
                  <a:srgbClr val="FF6600"/>
                </a:solidFill>
              </a:rPr>
              <a:t>ELLP Performance Over Time - 2nd grade</a:t>
            </a:r>
            <a:r>
              <a:rPr lang="en" sz="3000" b="0" i="0" u="none" strike="noStrike" cap="none">
                <a:solidFill>
                  <a:srgbClr val="FF6600"/>
                </a:solidFill>
                <a:latin typeface="Arial"/>
                <a:ea typeface="Arial"/>
                <a:cs typeface="Arial"/>
                <a:sym typeface="Arial"/>
              </a:rPr>
              <a:t> </a:t>
            </a: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111" name="Shape 2111"/>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12" name="Shape 2112" descr="Screen Shot 2017-02-08 at 9.53.02 PM.png"/>
          <p:cNvPicPr preferRelativeResize="0"/>
          <p:nvPr/>
        </p:nvPicPr>
        <p:blipFill>
          <a:blip r:embed="rId3">
            <a:alphaModFix/>
          </a:blip>
          <a:stretch>
            <a:fillRect/>
          </a:stretch>
        </p:blipFill>
        <p:spPr>
          <a:xfrm>
            <a:off x="1443037" y="1023937"/>
            <a:ext cx="6410325" cy="2676525"/>
          </a:xfrm>
          <a:prstGeom prst="rect">
            <a:avLst/>
          </a:prstGeom>
          <a:noFill/>
          <a:ln>
            <a:noFill/>
          </a:ln>
        </p:spPr>
      </p:pic>
      <p:pic>
        <p:nvPicPr>
          <p:cNvPr id="2113" name="Shape 2113" descr="Screen Shot 2017-02-08 at 9.53.42 PM.png"/>
          <p:cNvPicPr preferRelativeResize="0"/>
          <p:nvPr/>
        </p:nvPicPr>
        <p:blipFill>
          <a:blip r:embed="rId4">
            <a:alphaModFix/>
          </a:blip>
          <a:stretch>
            <a:fillRect/>
          </a:stretch>
        </p:blipFill>
        <p:spPr>
          <a:xfrm>
            <a:off x="1524000" y="4152900"/>
            <a:ext cx="6400800" cy="2667000"/>
          </a:xfrm>
          <a:prstGeom prst="rect">
            <a:avLst/>
          </a:prstGeom>
          <a:noFill/>
          <a:ln>
            <a:noFill/>
          </a:ln>
        </p:spPr>
      </p:pic>
      <p:sp>
        <p:nvSpPr>
          <p:cNvPr id="2114" name="Shape 2114"/>
          <p:cNvSpPr txBox="1"/>
          <p:nvPr/>
        </p:nvSpPr>
        <p:spPr>
          <a:xfrm>
            <a:off x="99000" y="680100"/>
            <a:ext cx="1845900" cy="2676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n" sz="2200" dirty="0"/>
              <a:t>Cohort 1</a:t>
            </a:r>
          </a:p>
        </p:txBody>
      </p:sp>
      <p:sp>
        <p:nvSpPr>
          <p:cNvPr id="2115" name="Shape 2115"/>
          <p:cNvSpPr txBox="1"/>
          <p:nvPr/>
        </p:nvSpPr>
        <p:spPr>
          <a:xfrm>
            <a:off x="110375" y="3832800"/>
            <a:ext cx="2012400" cy="3201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n" sz="2200"/>
              <a:t>Cohort 2</a:t>
            </a:r>
          </a:p>
        </p:txBody>
      </p:sp>
      <p:sp>
        <p:nvSpPr>
          <p:cNvPr id="2116" name="Shape 2116"/>
          <p:cNvSpPr txBox="1"/>
          <p:nvPr/>
        </p:nvSpPr>
        <p:spPr>
          <a:xfrm>
            <a:off x="7832675" y="1233025"/>
            <a:ext cx="704700" cy="305400"/>
          </a:xfrm>
          <a:prstGeom prst="rect">
            <a:avLst/>
          </a:prstGeom>
          <a:noFill/>
          <a:ln>
            <a:noFill/>
          </a:ln>
        </p:spPr>
        <p:txBody>
          <a:bodyPr lIns="91425" tIns="91425" rIns="91425" bIns="91425" anchor="t" anchorCtr="0">
            <a:noAutofit/>
          </a:bodyPr>
          <a:lstStyle/>
          <a:p>
            <a:pPr lvl="0">
              <a:spcBef>
                <a:spcPts val="0"/>
              </a:spcBef>
              <a:buNone/>
            </a:pPr>
            <a:r>
              <a:rPr lang="en"/>
              <a:t>-2</a:t>
            </a:r>
          </a:p>
        </p:txBody>
      </p:sp>
      <p:sp>
        <p:nvSpPr>
          <p:cNvPr id="2117" name="Shape 2117"/>
          <p:cNvSpPr txBox="1"/>
          <p:nvPr/>
        </p:nvSpPr>
        <p:spPr>
          <a:xfrm>
            <a:off x="7832675" y="2147425"/>
            <a:ext cx="704700" cy="3054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118" name="Shape 2118"/>
          <p:cNvSpPr txBox="1"/>
          <p:nvPr/>
        </p:nvSpPr>
        <p:spPr>
          <a:xfrm>
            <a:off x="7832675" y="2985625"/>
            <a:ext cx="704700" cy="3054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2119" name="Shape 2119"/>
          <p:cNvSpPr txBox="1"/>
          <p:nvPr/>
        </p:nvSpPr>
        <p:spPr>
          <a:xfrm>
            <a:off x="7908875" y="4357225"/>
            <a:ext cx="704700" cy="3054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120" name="Shape 2120"/>
          <p:cNvSpPr txBox="1"/>
          <p:nvPr/>
        </p:nvSpPr>
        <p:spPr>
          <a:xfrm>
            <a:off x="7908875" y="5195425"/>
            <a:ext cx="704700" cy="3054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2121" name="Shape 2121"/>
          <p:cNvSpPr txBox="1"/>
          <p:nvPr/>
        </p:nvSpPr>
        <p:spPr>
          <a:xfrm>
            <a:off x="7908875" y="6109825"/>
            <a:ext cx="704700" cy="3054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122" name="Shape 2122"/>
          <p:cNvSpPr txBox="1"/>
          <p:nvPr/>
        </p:nvSpPr>
        <p:spPr>
          <a:xfrm>
            <a:off x="898475" y="2985625"/>
            <a:ext cx="704700" cy="3054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123" name="Shape 2123"/>
          <p:cNvSpPr txBox="1"/>
          <p:nvPr/>
        </p:nvSpPr>
        <p:spPr>
          <a:xfrm>
            <a:off x="898475" y="2147425"/>
            <a:ext cx="704700" cy="3054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124" name="Shape 2124"/>
          <p:cNvSpPr txBox="1"/>
          <p:nvPr/>
        </p:nvSpPr>
        <p:spPr>
          <a:xfrm>
            <a:off x="898475" y="1233025"/>
            <a:ext cx="704700" cy="3054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125" name="Shape 2125"/>
          <p:cNvSpPr txBox="1"/>
          <p:nvPr/>
        </p:nvSpPr>
        <p:spPr>
          <a:xfrm>
            <a:off x="898475" y="4357225"/>
            <a:ext cx="704700" cy="3054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126" name="Shape 2126"/>
          <p:cNvSpPr txBox="1"/>
          <p:nvPr/>
        </p:nvSpPr>
        <p:spPr>
          <a:xfrm>
            <a:off x="898475" y="5271625"/>
            <a:ext cx="704700" cy="3054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2127" name="Shape 2127"/>
          <p:cNvSpPr txBox="1"/>
          <p:nvPr/>
        </p:nvSpPr>
        <p:spPr>
          <a:xfrm>
            <a:off x="898475" y="6109825"/>
            <a:ext cx="704700" cy="3054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Tree>
    <p:extLst>
      <p:ext uri="{BB962C8B-B14F-4D97-AF65-F5344CB8AC3E}">
        <p14:creationId xmlns:p14="http://schemas.microsoft.com/office/powerpoint/2010/main" val="140282607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132" name="Shape 2132"/>
          <p:cNvSpPr txBox="1">
            <a:spLocks noGrp="1"/>
          </p:cNvSpPr>
          <p:nvPr>
            <p:ph type="body" idx="1"/>
          </p:nvPr>
        </p:nvSpPr>
        <p:spPr>
          <a:xfrm>
            <a:off x="51262" y="-393175"/>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endParaRPr sz="3000">
              <a:solidFill>
                <a:srgbClr val="0000FF"/>
              </a:solidFill>
            </a:endParaRPr>
          </a:p>
          <a:p>
            <a:pPr marL="0" marR="0" lvl="0" indent="0" algn="l" rtl="0">
              <a:spcBef>
                <a:spcPts val="0"/>
              </a:spcBef>
              <a:buClr>
                <a:srgbClr val="FF6600"/>
              </a:buClr>
              <a:buSzPct val="25000"/>
              <a:buFont typeface="Arial"/>
              <a:buNone/>
            </a:pPr>
            <a:r>
              <a:rPr lang="en" sz="3000">
                <a:solidFill>
                  <a:srgbClr val="FF6600"/>
                </a:solidFill>
              </a:rPr>
              <a:t>ELLP Cohort 1 Performance Over Time </a:t>
            </a:r>
          </a:p>
          <a:p>
            <a:pPr marL="0" marR="0" lvl="0" indent="0" algn="l" rtl="0">
              <a:spcBef>
                <a:spcPts val="0"/>
              </a:spcBef>
              <a:buClr>
                <a:srgbClr val="FF6600"/>
              </a:buClr>
              <a:buSzPct val="25000"/>
              <a:buFont typeface="Arial"/>
              <a:buNone/>
            </a:pPr>
            <a:r>
              <a:rPr lang="en" sz="3000">
                <a:solidFill>
                  <a:srgbClr val="FF6600"/>
                </a:solidFill>
              </a:rPr>
              <a:t>EL Students</a:t>
            </a:r>
            <a:r>
              <a:rPr lang="en" sz="3000" b="0" i="0" u="none" strike="noStrike" cap="none">
                <a:solidFill>
                  <a:srgbClr val="FF6600"/>
                </a:solidFill>
                <a:latin typeface="Arial"/>
                <a:ea typeface="Arial"/>
                <a:cs typeface="Arial"/>
                <a:sym typeface="Arial"/>
              </a:rPr>
              <a:t> </a:t>
            </a: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133" name="Shape 2133"/>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34" name="Shape 2134" descr="Screen Shot 2017-02-09 at 11.28.12 AM.png"/>
          <p:cNvPicPr preferRelativeResize="0"/>
          <p:nvPr/>
        </p:nvPicPr>
        <p:blipFill rotWithShape="1">
          <a:blip r:embed="rId3">
            <a:alphaModFix/>
          </a:blip>
          <a:srcRect l="-4700" r="4700"/>
          <a:stretch/>
        </p:blipFill>
        <p:spPr>
          <a:xfrm>
            <a:off x="289400" y="1104900"/>
            <a:ext cx="7829550" cy="5715000"/>
          </a:xfrm>
          <a:prstGeom prst="rect">
            <a:avLst/>
          </a:prstGeom>
          <a:noFill/>
          <a:ln>
            <a:noFill/>
          </a:ln>
        </p:spPr>
      </p:pic>
      <p:sp>
        <p:nvSpPr>
          <p:cNvPr id="2135" name="Shape 2135"/>
          <p:cNvSpPr txBox="1"/>
          <p:nvPr/>
        </p:nvSpPr>
        <p:spPr>
          <a:xfrm>
            <a:off x="8108500" y="1303150"/>
            <a:ext cx="566100" cy="289500"/>
          </a:xfrm>
          <a:prstGeom prst="rect">
            <a:avLst/>
          </a:prstGeom>
          <a:noFill/>
          <a:ln>
            <a:noFill/>
          </a:ln>
        </p:spPr>
        <p:txBody>
          <a:bodyPr lIns="91425" tIns="91425" rIns="91425" bIns="91425" anchor="t" anchorCtr="0">
            <a:noAutofit/>
          </a:bodyPr>
          <a:lstStyle/>
          <a:p>
            <a:pPr lvl="0">
              <a:spcBef>
                <a:spcPts val="0"/>
              </a:spcBef>
              <a:buNone/>
            </a:pPr>
            <a:r>
              <a:rPr lang="en"/>
              <a:t>+8</a:t>
            </a:r>
          </a:p>
        </p:txBody>
      </p:sp>
      <p:sp>
        <p:nvSpPr>
          <p:cNvPr id="2136" name="Shape 2136"/>
          <p:cNvSpPr txBox="1"/>
          <p:nvPr/>
        </p:nvSpPr>
        <p:spPr>
          <a:xfrm>
            <a:off x="8108500" y="2220075"/>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37" name="Shape 2137"/>
          <p:cNvSpPr txBox="1"/>
          <p:nvPr/>
        </p:nvSpPr>
        <p:spPr>
          <a:xfrm>
            <a:off x="8032300" y="3256837"/>
            <a:ext cx="566100" cy="289500"/>
          </a:xfrm>
          <a:prstGeom prst="rect">
            <a:avLst/>
          </a:prstGeom>
          <a:noFill/>
          <a:ln>
            <a:noFill/>
          </a:ln>
        </p:spPr>
        <p:txBody>
          <a:bodyPr lIns="91425" tIns="91425" rIns="91425" bIns="91425" anchor="t" anchorCtr="0">
            <a:noAutofit/>
          </a:bodyPr>
          <a:lstStyle/>
          <a:p>
            <a:pPr lvl="0" rtl="0">
              <a:spcBef>
                <a:spcPts val="0"/>
              </a:spcBef>
              <a:buNone/>
            </a:pPr>
            <a:r>
              <a:rPr lang="en"/>
              <a:t>+12</a:t>
            </a:r>
          </a:p>
        </p:txBody>
      </p:sp>
      <p:sp>
        <p:nvSpPr>
          <p:cNvPr id="2138" name="Shape 2138"/>
          <p:cNvSpPr txBox="1"/>
          <p:nvPr/>
        </p:nvSpPr>
        <p:spPr>
          <a:xfrm>
            <a:off x="8032300" y="41566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139" name="Shape 2139"/>
          <p:cNvSpPr txBox="1"/>
          <p:nvPr/>
        </p:nvSpPr>
        <p:spPr>
          <a:xfrm>
            <a:off x="8108500" y="5210525"/>
            <a:ext cx="566100" cy="289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140" name="Shape 2140"/>
          <p:cNvSpPr txBox="1"/>
          <p:nvPr/>
        </p:nvSpPr>
        <p:spPr>
          <a:xfrm>
            <a:off x="8108500" y="6093225"/>
            <a:ext cx="566100" cy="289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141" name="Shape 2141"/>
          <p:cNvSpPr txBox="1"/>
          <p:nvPr/>
        </p:nvSpPr>
        <p:spPr>
          <a:xfrm>
            <a:off x="1285500" y="1281775"/>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142" name="Shape 2142"/>
          <p:cNvSpPr txBox="1"/>
          <p:nvPr/>
        </p:nvSpPr>
        <p:spPr>
          <a:xfrm>
            <a:off x="1285500" y="2143875"/>
            <a:ext cx="566100" cy="289500"/>
          </a:xfrm>
          <a:prstGeom prst="rect">
            <a:avLst/>
          </a:prstGeom>
          <a:noFill/>
          <a:ln>
            <a:noFill/>
          </a:ln>
        </p:spPr>
        <p:txBody>
          <a:bodyPr lIns="91425" tIns="91425" rIns="91425" bIns="91425" anchor="t" anchorCtr="0">
            <a:noAutofit/>
          </a:bodyPr>
          <a:lstStyle/>
          <a:p>
            <a:pPr lvl="0" rtl="0">
              <a:spcBef>
                <a:spcPts val="0"/>
              </a:spcBef>
              <a:buNone/>
            </a:pPr>
            <a:r>
              <a:rPr lang="en"/>
              <a:t>-12</a:t>
            </a:r>
          </a:p>
        </p:txBody>
      </p:sp>
      <p:sp>
        <p:nvSpPr>
          <p:cNvPr id="2143" name="Shape 2143"/>
          <p:cNvSpPr txBox="1"/>
          <p:nvPr/>
        </p:nvSpPr>
        <p:spPr>
          <a:xfrm>
            <a:off x="1285500" y="32080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-12</a:t>
            </a:r>
          </a:p>
        </p:txBody>
      </p:sp>
      <p:sp>
        <p:nvSpPr>
          <p:cNvPr id="2144" name="Shape 2144"/>
          <p:cNvSpPr txBox="1"/>
          <p:nvPr/>
        </p:nvSpPr>
        <p:spPr>
          <a:xfrm>
            <a:off x="1361700" y="4080450"/>
            <a:ext cx="566100" cy="289500"/>
          </a:xfrm>
          <a:prstGeom prst="rect">
            <a:avLst/>
          </a:prstGeom>
          <a:noFill/>
          <a:ln>
            <a:noFill/>
          </a:ln>
        </p:spPr>
        <p:txBody>
          <a:bodyPr lIns="91425" tIns="91425" rIns="91425" bIns="91425" anchor="t" anchorCtr="0">
            <a:noAutofit/>
          </a:bodyPr>
          <a:lstStyle/>
          <a:p>
            <a:pPr lvl="0" rtl="0">
              <a:spcBef>
                <a:spcPts val="0"/>
              </a:spcBef>
              <a:buNone/>
            </a:pPr>
            <a:r>
              <a:rPr lang="en"/>
              <a:t>-8</a:t>
            </a:r>
          </a:p>
        </p:txBody>
      </p:sp>
      <p:sp>
        <p:nvSpPr>
          <p:cNvPr id="2145" name="Shape 2145"/>
          <p:cNvSpPr txBox="1"/>
          <p:nvPr/>
        </p:nvSpPr>
        <p:spPr>
          <a:xfrm>
            <a:off x="1388950" y="5134325"/>
            <a:ext cx="566100" cy="289500"/>
          </a:xfrm>
          <a:prstGeom prst="rect">
            <a:avLst/>
          </a:prstGeom>
          <a:noFill/>
          <a:ln>
            <a:noFill/>
          </a:ln>
        </p:spPr>
        <p:txBody>
          <a:bodyPr lIns="91425" tIns="91425" rIns="91425" bIns="91425" anchor="t" anchorCtr="0">
            <a:noAutofit/>
          </a:bodyPr>
          <a:lstStyle/>
          <a:p>
            <a:pPr lvl="0" rtl="0">
              <a:spcBef>
                <a:spcPts val="0"/>
              </a:spcBef>
              <a:buNone/>
            </a:pPr>
            <a:r>
              <a:rPr lang="en"/>
              <a:t>-4</a:t>
            </a:r>
          </a:p>
        </p:txBody>
      </p:sp>
      <p:sp>
        <p:nvSpPr>
          <p:cNvPr id="2146" name="Shape 2146"/>
          <p:cNvSpPr txBox="1"/>
          <p:nvPr/>
        </p:nvSpPr>
        <p:spPr>
          <a:xfrm>
            <a:off x="1388950" y="6093225"/>
            <a:ext cx="566100" cy="2895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Tree>
    <p:extLst>
      <p:ext uri="{BB962C8B-B14F-4D97-AF65-F5344CB8AC3E}">
        <p14:creationId xmlns:p14="http://schemas.microsoft.com/office/powerpoint/2010/main" val="170077239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1077986" y="2079428"/>
            <a:ext cx="6446519" cy="23083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accent2"/>
              </a:buClr>
              <a:buSzPct val="25000"/>
              <a:buFont typeface="Arial"/>
              <a:buNone/>
            </a:pPr>
            <a:r>
              <a:rPr lang="en-US" sz="3600" b="0" i="0" u="sng" strike="noStrike" cap="none">
                <a:solidFill>
                  <a:srgbClr val="7030A0"/>
                </a:solidFill>
                <a:latin typeface="Lustria"/>
                <a:ea typeface="Lustria"/>
                <a:cs typeface="Lustria"/>
                <a:sym typeface="Lustria"/>
              </a:rPr>
              <a:t>All</a:t>
            </a:r>
            <a:r>
              <a:rPr lang="en-US" sz="3600" b="0" i="0" u="none" strike="noStrike" cap="none">
                <a:solidFill>
                  <a:srgbClr val="7030A0"/>
                </a:solidFill>
                <a:latin typeface="Lustria"/>
                <a:ea typeface="Lustria"/>
                <a:cs typeface="Lustria"/>
                <a:sym typeface="Lustria"/>
              </a:rPr>
              <a:t> students read, write, speak, and listen with accuracy and comprehension by the end of 2nd grade.</a:t>
            </a:r>
          </a:p>
        </p:txBody>
      </p:sp>
    </p:spTree>
    <p:extLst>
      <p:ext uri="{BB962C8B-B14F-4D97-AF65-F5344CB8AC3E}">
        <p14:creationId xmlns:p14="http://schemas.microsoft.com/office/powerpoint/2010/main" val="97726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Shape 2151"/>
          <p:cNvSpPr txBox="1">
            <a:spLocks noGrp="1"/>
          </p:cNvSpPr>
          <p:nvPr>
            <p:ph type="body" idx="1"/>
          </p:nvPr>
        </p:nvSpPr>
        <p:spPr>
          <a:xfrm>
            <a:off x="51262" y="-393175"/>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endParaRPr sz="3000">
              <a:solidFill>
                <a:srgbClr val="0000FF"/>
              </a:solidFill>
            </a:endParaRPr>
          </a:p>
          <a:p>
            <a:pPr marL="0" marR="0" lvl="0" indent="0" algn="l" rtl="0">
              <a:spcBef>
                <a:spcPts val="0"/>
              </a:spcBef>
              <a:buClr>
                <a:srgbClr val="FF6600"/>
              </a:buClr>
              <a:buSzPct val="25000"/>
              <a:buFont typeface="Arial"/>
              <a:buNone/>
            </a:pPr>
            <a:r>
              <a:rPr lang="en" sz="3000">
                <a:solidFill>
                  <a:srgbClr val="FF6600"/>
                </a:solidFill>
              </a:rPr>
              <a:t>ELLP Cohort 2 Performance Over Time </a:t>
            </a:r>
          </a:p>
          <a:p>
            <a:pPr marL="0" marR="0" lvl="0" indent="0" algn="l" rtl="0">
              <a:spcBef>
                <a:spcPts val="0"/>
              </a:spcBef>
              <a:buClr>
                <a:srgbClr val="FF6600"/>
              </a:buClr>
              <a:buSzPct val="25000"/>
              <a:buFont typeface="Arial"/>
              <a:buNone/>
            </a:pPr>
            <a:r>
              <a:rPr lang="en" sz="3000">
                <a:solidFill>
                  <a:srgbClr val="FF6600"/>
                </a:solidFill>
              </a:rPr>
              <a:t>EL Students</a:t>
            </a:r>
            <a:r>
              <a:rPr lang="en" sz="3000" b="0" i="0" u="none" strike="noStrike" cap="none">
                <a:solidFill>
                  <a:srgbClr val="FF6600"/>
                </a:solidFill>
                <a:latin typeface="Arial"/>
                <a:ea typeface="Arial"/>
                <a:cs typeface="Arial"/>
                <a:sym typeface="Arial"/>
              </a:rPr>
              <a:t> </a:t>
            </a: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152" name="Shape 2152"/>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53" name="Shape 2153" descr="Screen Shot 2017-02-07 at 10.02.47 PM.png"/>
          <p:cNvPicPr preferRelativeResize="0"/>
          <p:nvPr/>
        </p:nvPicPr>
        <p:blipFill rotWithShape="1">
          <a:blip r:embed="rId3">
            <a:alphaModFix/>
          </a:blip>
          <a:srcRect l="-5420" r="5420"/>
          <a:stretch/>
        </p:blipFill>
        <p:spPr>
          <a:xfrm>
            <a:off x="201525" y="1114425"/>
            <a:ext cx="7886700" cy="5695950"/>
          </a:xfrm>
          <a:prstGeom prst="rect">
            <a:avLst/>
          </a:prstGeom>
          <a:noFill/>
          <a:ln>
            <a:noFill/>
          </a:ln>
        </p:spPr>
      </p:pic>
      <p:sp>
        <p:nvSpPr>
          <p:cNvPr id="2154" name="Shape 2154"/>
          <p:cNvSpPr txBox="1"/>
          <p:nvPr/>
        </p:nvSpPr>
        <p:spPr>
          <a:xfrm>
            <a:off x="1337525" y="1287625"/>
            <a:ext cx="566100" cy="289500"/>
          </a:xfrm>
          <a:prstGeom prst="rect">
            <a:avLst/>
          </a:prstGeom>
          <a:noFill/>
          <a:ln>
            <a:noFill/>
          </a:ln>
        </p:spPr>
        <p:txBody>
          <a:bodyPr lIns="91425" tIns="91425" rIns="91425" bIns="91425" anchor="t" anchorCtr="0">
            <a:noAutofit/>
          </a:bodyPr>
          <a:lstStyle/>
          <a:p>
            <a:pPr lvl="0" rtl="0">
              <a:spcBef>
                <a:spcPts val="0"/>
              </a:spcBef>
              <a:buNone/>
            </a:pPr>
            <a:r>
              <a:rPr lang="en"/>
              <a:t>-5</a:t>
            </a:r>
          </a:p>
        </p:txBody>
      </p:sp>
      <p:sp>
        <p:nvSpPr>
          <p:cNvPr id="2155" name="Shape 2155"/>
          <p:cNvSpPr txBox="1"/>
          <p:nvPr/>
        </p:nvSpPr>
        <p:spPr>
          <a:xfrm>
            <a:off x="1336175" y="2213025"/>
            <a:ext cx="566100" cy="289500"/>
          </a:xfrm>
          <a:prstGeom prst="rect">
            <a:avLst/>
          </a:prstGeom>
          <a:noFill/>
          <a:ln>
            <a:noFill/>
          </a:ln>
        </p:spPr>
        <p:txBody>
          <a:bodyPr lIns="91425" tIns="91425" rIns="91425" bIns="91425" anchor="t" anchorCtr="0">
            <a:noAutofit/>
          </a:bodyPr>
          <a:lstStyle/>
          <a:p>
            <a:pPr lvl="0" rtl="0">
              <a:spcBef>
                <a:spcPts val="0"/>
              </a:spcBef>
              <a:buNone/>
            </a:pPr>
            <a:r>
              <a:rPr lang="en"/>
              <a:t>-7</a:t>
            </a:r>
          </a:p>
        </p:txBody>
      </p:sp>
      <p:sp>
        <p:nvSpPr>
          <p:cNvPr id="2156" name="Shape 2156"/>
          <p:cNvSpPr txBox="1"/>
          <p:nvPr/>
        </p:nvSpPr>
        <p:spPr>
          <a:xfrm>
            <a:off x="1336175"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n"/>
              <a:t>-8</a:t>
            </a:r>
          </a:p>
        </p:txBody>
      </p:sp>
      <p:sp>
        <p:nvSpPr>
          <p:cNvPr id="2157" name="Shape 2157"/>
          <p:cNvSpPr txBox="1"/>
          <p:nvPr/>
        </p:nvSpPr>
        <p:spPr>
          <a:xfrm>
            <a:off x="1336175" y="4168075"/>
            <a:ext cx="566100" cy="289500"/>
          </a:xfrm>
          <a:prstGeom prst="rect">
            <a:avLst/>
          </a:prstGeom>
          <a:noFill/>
          <a:ln>
            <a:noFill/>
          </a:ln>
        </p:spPr>
        <p:txBody>
          <a:bodyPr lIns="91425" tIns="91425" rIns="91425" bIns="91425" anchor="t" anchorCtr="0">
            <a:noAutofit/>
          </a:bodyPr>
          <a:lstStyle/>
          <a:p>
            <a:pPr lvl="0" rtl="0">
              <a:spcBef>
                <a:spcPts val="0"/>
              </a:spcBef>
              <a:buNone/>
            </a:pPr>
            <a:r>
              <a:rPr lang="en"/>
              <a:t>-6</a:t>
            </a:r>
          </a:p>
        </p:txBody>
      </p:sp>
      <p:sp>
        <p:nvSpPr>
          <p:cNvPr id="2158" name="Shape 2158"/>
          <p:cNvSpPr txBox="1"/>
          <p:nvPr/>
        </p:nvSpPr>
        <p:spPr>
          <a:xfrm>
            <a:off x="1337525" y="5204675"/>
            <a:ext cx="566100" cy="289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159" name="Shape 2159"/>
          <p:cNvSpPr txBox="1"/>
          <p:nvPr/>
        </p:nvSpPr>
        <p:spPr>
          <a:xfrm>
            <a:off x="1336175" y="6046925"/>
            <a:ext cx="566100" cy="289500"/>
          </a:xfrm>
          <a:prstGeom prst="rect">
            <a:avLst/>
          </a:prstGeom>
          <a:noFill/>
          <a:ln>
            <a:noFill/>
          </a:ln>
        </p:spPr>
        <p:txBody>
          <a:bodyPr lIns="91425" tIns="91425" rIns="91425" bIns="91425" anchor="t" anchorCtr="0">
            <a:noAutofit/>
          </a:bodyPr>
          <a:lstStyle/>
          <a:p>
            <a:pPr lvl="0" rtl="0">
              <a:spcBef>
                <a:spcPts val="0"/>
              </a:spcBef>
              <a:buNone/>
            </a:pPr>
            <a:r>
              <a:rPr lang="en"/>
              <a:t>-4</a:t>
            </a:r>
          </a:p>
        </p:txBody>
      </p:sp>
      <p:sp>
        <p:nvSpPr>
          <p:cNvPr id="2160" name="Shape 2160"/>
          <p:cNvSpPr txBox="1"/>
          <p:nvPr/>
        </p:nvSpPr>
        <p:spPr>
          <a:xfrm>
            <a:off x="8089550" y="3204975"/>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61" name="Shape 2161"/>
          <p:cNvSpPr txBox="1"/>
          <p:nvPr/>
        </p:nvSpPr>
        <p:spPr>
          <a:xfrm>
            <a:off x="8088225" y="2153525"/>
            <a:ext cx="566100" cy="289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162" name="Shape 2162"/>
          <p:cNvSpPr txBox="1"/>
          <p:nvPr/>
        </p:nvSpPr>
        <p:spPr>
          <a:xfrm>
            <a:off x="8088225" y="1287625"/>
            <a:ext cx="566100" cy="2895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163" name="Shape 2163"/>
          <p:cNvSpPr txBox="1"/>
          <p:nvPr/>
        </p:nvSpPr>
        <p:spPr>
          <a:xfrm>
            <a:off x="8089550" y="5204225"/>
            <a:ext cx="566100" cy="2895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2164" name="Shape 2164"/>
          <p:cNvSpPr txBox="1"/>
          <p:nvPr/>
        </p:nvSpPr>
        <p:spPr>
          <a:xfrm>
            <a:off x="8013350" y="4091875"/>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165" name="Shape 2165"/>
          <p:cNvSpPr txBox="1"/>
          <p:nvPr/>
        </p:nvSpPr>
        <p:spPr>
          <a:xfrm>
            <a:off x="8089550" y="6050075"/>
            <a:ext cx="566100" cy="289500"/>
          </a:xfrm>
          <a:prstGeom prst="rect">
            <a:avLst/>
          </a:prstGeom>
          <a:noFill/>
          <a:ln>
            <a:noFill/>
          </a:ln>
        </p:spPr>
        <p:txBody>
          <a:bodyPr lIns="91425" tIns="91425" rIns="91425" bIns="91425" anchor="t" anchorCtr="0">
            <a:noAutofit/>
          </a:bodyPr>
          <a:lstStyle/>
          <a:p>
            <a:pPr lvl="0" rtl="0">
              <a:spcBef>
                <a:spcPts val="0"/>
              </a:spcBef>
              <a:buNone/>
            </a:pPr>
            <a:r>
              <a:rPr lang="en"/>
              <a:t>+5</a:t>
            </a:r>
          </a:p>
        </p:txBody>
      </p:sp>
    </p:spTree>
    <p:extLst>
      <p:ext uri="{BB962C8B-B14F-4D97-AF65-F5344CB8AC3E}">
        <p14:creationId xmlns:p14="http://schemas.microsoft.com/office/powerpoint/2010/main" val="96014917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Shape 2170"/>
          <p:cNvSpPr txBox="1">
            <a:spLocks noGrp="1"/>
          </p:cNvSpPr>
          <p:nvPr>
            <p:ph type="body" idx="1"/>
          </p:nvPr>
        </p:nvSpPr>
        <p:spPr>
          <a:xfrm>
            <a:off x="51262" y="-393175"/>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endParaRPr sz="3000">
              <a:solidFill>
                <a:srgbClr val="0000FF"/>
              </a:solidFill>
            </a:endParaRPr>
          </a:p>
          <a:p>
            <a:pPr marL="0" marR="0" lvl="0" indent="0" algn="l" rtl="0">
              <a:spcBef>
                <a:spcPts val="0"/>
              </a:spcBef>
              <a:buClr>
                <a:srgbClr val="FF6600"/>
              </a:buClr>
              <a:buSzPct val="25000"/>
              <a:buFont typeface="Arial"/>
              <a:buNone/>
            </a:pPr>
            <a:r>
              <a:rPr lang="en" sz="3000">
                <a:solidFill>
                  <a:srgbClr val="FF6600"/>
                </a:solidFill>
              </a:rPr>
              <a:t>ELLP Cohort 1 Performance Over Time </a:t>
            </a:r>
          </a:p>
          <a:p>
            <a:pPr marL="0" marR="0" lvl="0" indent="0" algn="l" rtl="0">
              <a:spcBef>
                <a:spcPts val="0"/>
              </a:spcBef>
              <a:buClr>
                <a:srgbClr val="FF6600"/>
              </a:buClr>
              <a:buSzPct val="25000"/>
              <a:buFont typeface="Arial"/>
              <a:buNone/>
            </a:pPr>
            <a:r>
              <a:rPr lang="en" sz="3000">
                <a:solidFill>
                  <a:srgbClr val="FF6600"/>
                </a:solidFill>
              </a:rPr>
              <a:t>Special Education Students</a:t>
            </a:r>
            <a:r>
              <a:rPr lang="en" sz="3000" b="0" i="0" u="none" strike="noStrike" cap="none">
                <a:solidFill>
                  <a:srgbClr val="FF6600"/>
                </a:solidFill>
                <a:latin typeface="Arial"/>
                <a:ea typeface="Arial"/>
                <a:cs typeface="Arial"/>
                <a:sym typeface="Arial"/>
              </a:rPr>
              <a:t> </a:t>
            </a: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171" name="Shape 2171"/>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72" name="Shape 2172" descr="Screen Shot 2017-02-07 at 10.09.00 PM.png"/>
          <p:cNvPicPr preferRelativeResize="0"/>
          <p:nvPr/>
        </p:nvPicPr>
        <p:blipFill rotWithShape="1">
          <a:blip r:embed="rId3">
            <a:alphaModFix/>
          </a:blip>
          <a:srcRect r="4571"/>
          <a:stretch/>
        </p:blipFill>
        <p:spPr>
          <a:xfrm>
            <a:off x="671524" y="1143000"/>
            <a:ext cx="7444175" cy="5638800"/>
          </a:xfrm>
          <a:prstGeom prst="rect">
            <a:avLst/>
          </a:prstGeom>
          <a:noFill/>
          <a:ln>
            <a:noFill/>
          </a:ln>
        </p:spPr>
      </p:pic>
      <p:sp>
        <p:nvSpPr>
          <p:cNvPr id="2173" name="Shape 2173"/>
          <p:cNvSpPr txBox="1"/>
          <p:nvPr/>
        </p:nvSpPr>
        <p:spPr>
          <a:xfrm>
            <a:off x="8146600" y="2169925"/>
            <a:ext cx="566100" cy="289500"/>
          </a:xfrm>
          <a:prstGeom prst="rect">
            <a:avLst/>
          </a:prstGeom>
          <a:noFill/>
          <a:ln>
            <a:noFill/>
          </a:ln>
        </p:spPr>
        <p:txBody>
          <a:bodyPr lIns="91425" tIns="91425" rIns="91425" bIns="91425" anchor="t" anchorCtr="0">
            <a:noAutofit/>
          </a:bodyPr>
          <a:lstStyle/>
          <a:p>
            <a:pPr lvl="0" rtl="0">
              <a:spcBef>
                <a:spcPts val="0"/>
              </a:spcBef>
              <a:buNone/>
            </a:pPr>
            <a:r>
              <a:rPr lang="en"/>
              <a:t>-5</a:t>
            </a:r>
          </a:p>
        </p:txBody>
      </p:sp>
      <p:sp>
        <p:nvSpPr>
          <p:cNvPr id="2174" name="Shape 2174"/>
          <p:cNvSpPr txBox="1"/>
          <p:nvPr/>
        </p:nvSpPr>
        <p:spPr>
          <a:xfrm>
            <a:off x="8146600" y="1303150"/>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75" name="Shape 2175"/>
          <p:cNvSpPr txBox="1"/>
          <p:nvPr/>
        </p:nvSpPr>
        <p:spPr>
          <a:xfrm>
            <a:off x="8146600" y="4132075"/>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76" name="Shape 2176"/>
          <p:cNvSpPr txBox="1"/>
          <p:nvPr/>
        </p:nvSpPr>
        <p:spPr>
          <a:xfrm>
            <a:off x="8146600"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77" name="Shape 2177"/>
          <p:cNvSpPr txBox="1"/>
          <p:nvPr/>
        </p:nvSpPr>
        <p:spPr>
          <a:xfrm>
            <a:off x="8146600" y="6094225"/>
            <a:ext cx="566100" cy="2895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178" name="Shape 2178"/>
          <p:cNvSpPr txBox="1"/>
          <p:nvPr/>
        </p:nvSpPr>
        <p:spPr>
          <a:xfrm>
            <a:off x="8146600" y="5160775"/>
            <a:ext cx="566100" cy="2895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179" name="Shape 2179"/>
          <p:cNvSpPr txBox="1"/>
          <p:nvPr/>
        </p:nvSpPr>
        <p:spPr>
          <a:xfrm>
            <a:off x="1389250" y="1303150"/>
            <a:ext cx="566100" cy="289500"/>
          </a:xfrm>
          <a:prstGeom prst="rect">
            <a:avLst/>
          </a:prstGeom>
          <a:noFill/>
          <a:ln>
            <a:noFill/>
          </a:ln>
        </p:spPr>
        <p:txBody>
          <a:bodyPr lIns="91425" tIns="91425" rIns="91425" bIns="91425" anchor="t" anchorCtr="0">
            <a:noAutofit/>
          </a:bodyPr>
          <a:lstStyle/>
          <a:p>
            <a:pPr lvl="0" rtl="0">
              <a:spcBef>
                <a:spcPts val="0"/>
              </a:spcBef>
              <a:buNone/>
            </a:pPr>
            <a:r>
              <a:rPr lang="en"/>
              <a:t>+7</a:t>
            </a:r>
          </a:p>
        </p:txBody>
      </p:sp>
      <p:sp>
        <p:nvSpPr>
          <p:cNvPr id="2180" name="Shape 2180"/>
          <p:cNvSpPr txBox="1"/>
          <p:nvPr/>
        </p:nvSpPr>
        <p:spPr>
          <a:xfrm>
            <a:off x="1389250" y="2169925"/>
            <a:ext cx="566100" cy="289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181" name="Shape 2181"/>
          <p:cNvSpPr txBox="1"/>
          <p:nvPr/>
        </p:nvSpPr>
        <p:spPr>
          <a:xfrm>
            <a:off x="1389250" y="32080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182" name="Shape 2182"/>
          <p:cNvSpPr txBox="1"/>
          <p:nvPr/>
        </p:nvSpPr>
        <p:spPr>
          <a:xfrm>
            <a:off x="1389250" y="4132075"/>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83" name="Shape 2183"/>
          <p:cNvSpPr txBox="1"/>
          <p:nvPr/>
        </p:nvSpPr>
        <p:spPr>
          <a:xfrm>
            <a:off x="1389250" y="5160775"/>
            <a:ext cx="566100" cy="2895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184" name="Shape 2184"/>
          <p:cNvSpPr txBox="1"/>
          <p:nvPr/>
        </p:nvSpPr>
        <p:spPr>
          <a:xfrm>
            <a:off x="1389250" y="6094225"/>
            <a:ext cx="566100" cy="2895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Tree>
    <p:extLst>
      <p:ext uri="{BB962C8B-B14F-4D97-AF65-F5344CB8AC3E}">
        <p14:creationId xmlns:p14="http://schemas.microsoft.com/office/powerpoint/2010/main" val="108213907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Shape 2189"/>
          <p:cNvSpPr txBox="1">
            <a:spLocks noGrp="1"/>
          </p:cNvSpPr>
          <p:nvPr>
            <p:ph type="body" idx="1"/>
          </p:nvPr>
        </p:nvSpPr>
        <p:spPr>
          <a:xfrm>
            <a:off x="51262" y="-393175"/>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endParaRPr sz="3000">
              <a:solidFill>
                <a:srgbClr val="0000FF"/>
              </a:solidFill>
            </a:endParaRPr>
          </a:p>
          <a:p>
            <a:pPr marL="0" marR="0" lvl="0" indent="0" algn="l" rtl="0">
              <a:spcBef>
                <a:spcPts val="0"/>
              </a:spcBef>
              <a:buClr>
                <a:srgbClr val="FF6600"/>
              </a:buClr>
              <a:buSzPct val="25000"/>
              <a:buFont typeface="Arial"/>
              <a:buNone/>
            </a:pPr>
            <a:r>
              <a:rPr lang="en" sz="3000">
                <a:solidFill>
                  <a:srgbClr val="FF6600"/>
                </a:solidFill>
              </a:rPr>
              <a:t>ELLP Cohort 2 Performance Over Time </a:t>
            </a:r>
          </a:p>
          <a:p>
            <a:pPr marL="0" marR="0" lvl="0" indent="0" algn="l" rtl="0">
              <a:spcBef>
                <a:spcPts val="0"/>
              </a:spcBef>
              <a:buClr>
                <a:srgbClr val="FF6600"/>
              </a:buClr>
              <a:buSzPct val="25000"/>
              <a:buFont typeface="Arial"/>
              <a:buNone/>
            </a:pPr>
            <a:r>
              <a:rPr lang="en" sz="3000">
                <a:solidFill>
                  <a:srgbClr val="FF6600"/>
                </a:solidFill>
              </a:rPr>
              <a:t>Special Education Students</a:t>
            </a:r>
            <a:r>
              <a:rPr lang="en" sz="3000" b="0" i="0" u="none" strike="noStrike" cap="none">
                <a:solidFill>
                  <a:srgbClr val="FF6600"/>
                </a:solidFill>
                <a:latin typeface="Arial"/>
                <a:ea typeface="Arial"/>
                <a:cs typeface="Arial"/>
                <a:sym typeface="Arial"/>
              </a:rPr>
              <a:t> </a:t>
            </a: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190" name="Shape 2190"/>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91" name="Shape 2191" descr="Screen Shot 2017-02-07 at 10.10.34 PM.png"/>
          <p:cNvPicPr preferRelativeResize="0"/>
          <p:nvPr/>
        </p:nvPicPr>
        <p:blipFill rotWithShape="1">
          <a:blip r:embed="rId3">
            <a:alphaModFix/>
          </a:blip>
          <a:srcRect r="4652"/>
          <a:stretch/>
        </p:blipFill>
        <p:spPr>
          <a:xfrm>
            <a:off x="638175" y="1128725"/>
            <a:ext cx="7501250" cy="5667375"/>
          </a:xfrm>
          <a:prstGeom prst="rect">
            <a:avLst/>
          </a:prstGeom>
          <a:noFill/>
          <a:ln>
            <a:noFill/>
          </a:ln>
        </p:spPr>
      </p:pic>
      <p:sp>
        <p:nvSpPr>
          <p:cNvPr id="2192" name="Shape 2192"/>
          <p:cNvSpPr txBox="1"/>
          <p:nvPr/>
        </p:nvSpPr>
        <p:spPr>
          <a:xfrm>
            <a:off x="8039525" y="2220825"/>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193" name="Shape 2193"/>
          <p:cNvSpPr txBox="1"/>
          <p:nvPr/>
        </p:nvSpPr>
        <p:spPr>
          <a:xfrm>
            <a:off x="8039525" y="1337400"/>
            <a:ext cx="566100" cy="289500"/>
          </a:xfrm>
          <a:prstGeom prst="rect">
            <a:avLst/>
          </a:prstGeom>
          <a:noFill/>
          <a:ln>
            <a:noFill/>
          </a:ln>
        </p:spPr>
        <p:txBody>
          <a:bodyPr lIns="91425" tIns="91425" rIns="91425" bIns="91425" anchor="t" anchorCtr="0">
            <a:noAutofit/>
          </a:bodyPr>
          <a:lstStyle/>
          <a:p>
            <a:pPr lvl="0" rtl="0">
              <a:spcBef>
                <a:spcPts val="0"/>
              </a:spcBef>
              <a:buNone/>
            </a:pPr>
            <a:r>
              <a:rPr lang="en"/>
              <a:t>-12</a:t>
            </a:r>
          </a:p>
        </p:txBody>
      </p:sp>
      <p:sp>
        <p:nvSpPr>
          <p:cNvPr id="2194" name="Shape 2194"/>
          <p:cNvSpPr txBox="1"/>
          <p:nvPr/>
        </p:nvSpPr>
        <p:spPr>
          <a:xfrm>
            <a:off x="8039525" y="41410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+12</a:t>
            </a:r>
          </a:p>
        </p:txBody>
      </p:sp>
      <p:sp>
        <p:nvSpPr>
          <p:cNvPr id="2195" name="Shape 2195"/>
          <p:cNvSpPr txBox="1"/>
          <p:nvPr/>
        </p:nvSpPr>
        <p:spPr>
          <a:xfrm>
            <a:off x="8115725"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n"/>
              <a:t>+9</a:t>
            </a:r>
          </a:p>
        </p:txBody>
      </p:sp>
      <p:sp>
        <p:nvSpPr>
          <p:cNvPr id="2196" name="Shape 2196"/>
          <p:cNvSpPr txBox="1"/>
          <p:nvPr/>
        </p:nvSpPr>
        <p:spPr>
          <a:xfrm>
            <a:off x="8115725" y="5176275"/>
            <a:ext cx="566100" cy="2895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197" name="Shape 2197"/>
          <p:cNvSpPr txBox="1"/>
          <p:nvPr/>
        </p:nvSpPr>
        <p:spPr>
          <a:xfrm>
            <a:off x="8115725" y="6061275"/>
            <a:ext cx="566100" cy="2895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198" name="Shape 2198"/>
          <p:cNvSpPr txBox="1"/>
          <p:nvPr/>
        </p:nvSpPr>
        <p:spPr>
          <a:xfrm>
            <a:off x="1303725" y="13182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199" name="Shape 2199"/>
          <p:cNvSpPr txBox="1"/>
          <p:nvPr/>
        </p:nvSpPr>
        <p:spPr>
          <a:xfrm>
            <a:off x="1303725" y="2220825"/>
            <a:ext cx="566100" cy="289500"/>
          </a:xfrm>
          <a:prstGeom prst="rect">
            <a:avLst/>
          </a:prstGeom>
          <a:noFill/>
          <a:ln>
            <a:noFill/>
          </a:ln>
        </p:spPr>
        <p:txBody>
          <a:bodyPr lIns="91425" tIns="91425" rIns="91425" bIns="91425" anchor="t" anchorCtr="0">
            <a:noAutofit/>
          </a:bodyPr>
          <a:lstStyle/>
          <a:p>
            <a:pPr lvl="0" rtl="0">
              <a:spcBef>
                <a:spcPts val="0"/>
              </a:spcBef>
              <a:buNone/>
            </a:pPr>
            <a:r>
              <a:rPr lang="en"/>
              <a:t>+10</a:t>
            </a:r>
          </a:p>
        </p:txBody>
      </p:sp>
      <p:sp>
        <p:nvSpPr>
          <p:cNvPr id="2200" name="Shape 2200"/>
          <p:cNvSpPr txBox="1"/>
          <p:nvPr/>
        </p:nvSpPr>
        <p:spPr>
          <a:xfrm>
            <a:off x="1303725"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-11</a:t>
            </a:r>
          </a:p>
        </p:txBody>
      </p:sp>
      <p:sp>
        <p:nvSpPr>
          <p:cNvPr id="2201" name="Shape 2201"/>
          <p:cNvSpPr txBox="1"/>
          <p:nvPr/>
        </p:nvSpPr>
        <p:spPr>
          <a:xfrm>
            <a:off x="1303725" y="4141050"/>
            <a:ext cx="566100" cy="289500"/>
          </a:xfrm>
          <a:prstGeom prst="rect">
            <a:avLst/>
          </a:prstGeom>
          <a:noFill/>
          <a:ln>
            <a:noFill/>
          </a:ln>
        </p:spPr>
        <p:txBody>
          <a:bodyPr lIns="91425" tIns="91425" rIns="91425" bIns="91425" anchor="t" anchorCtr="0">
            <a:noAutofit/>
          </a:bodyPr>
          <a:lstStyle/>
          <a:p>
            <a:pPr lvl="0" rtl="0">
              <a:spcBef>
                <a:spcPts val="0"/>
              </a:spcBef>
              <a:buNone/>
            </a:pPr>
            <a:r>
              <a:rPr lang="en"/>
              <a:t>-11</a:t>
            </a:r>
          </a:p>
        </p:txBody>
      </p:sp>
      <p:sp>
        <p:nvSpPr>
          <p:cNvPr id="2202" name="Shape 2202"/>
          <p:cNvSpPr txBox="1"/>
          <p:nvPr/>
        </p:nvSpPr>
        <p:spPr>
          <a:xfrm>
            <a:off x="1303725" y="5174050"/>
            <a:ext cx="566100" cy="2895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203" name="Shape 2203"/>
          <p:cNvSpPr txBox="1"/>
          <p:nvPr/>
        </p:nvSpPr>
        <p:spPr>
          <a:xfrm>
            <a:off x="1303725" y="6045125"/>
            <a:ext cx="566100" cy="2895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Tree>
    <p:extLst>
      <p:ext uri="{BB962C8B-B14F-4D97-AF65-F5344CB8AC3E}">
        <p14:creationId xmlns:p14="http://schemas.microsoft.com/office/powerpoint/2010/main" val="185250686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Shape 2208"/>
          <p:cNvSpPr txBox="1">
            <a:spLocks noGrp="1"/>
          </p:cNvSpPr>
          <p:nvPr>
            <p:ph type="body" idx="1"/>
          </p:nvPr>
        </p:nvSpPr>
        <p:spPr>
          <a:xfrm>
            <a:off x="51262" y="-393175"/>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endParaRPr sz="3000">
              <a:solidFill>
                <a:srgbClr val="0000FF"/>
              </a:solidFill>
            </a:endParaRPr>
          </a:p>
          <a:p>
            <a:pPr marL="0" marR="0" lvl="0" indent="0" algn="l" rtl="0">
              <a:spcBef>
                <a:spcPts val="0"/>
              </a:spcBef>
              <a:buClr>
                <a:srgbClr val="FF6600"/>
              </a:buClr>
              <a:buSzPct val="25000"/>
              <a:buFont typeface="Arial"/>
              <a:buNone/>
            </a:pPr>
            <a:r>
              <a:rPr lang="en" sz="3000">
                <a:solidFill>
                  <a:srgbClr val="FF6600"/>
                </a:solidFill>
              </a:rPr>
              <a:t>ELLP IDEL Performance, Grades K and 1 </a:t>
            </a:r>
          </a:p>
          <a:p>
            <a:pPr marL="0" marR="0" lvl="0" indent="0" algn="l" rtl="0">
              <a:spcBef>
                <a:spcPts val="0"/>
              </a:spcBef>
              <a:buClr>
                <a:srgbClr val="FF6600"/>
              </a:buClr>
              <a:buSzPct val="25000"/>
              <a:buFont typeface="Arial"/>
              <a:buNone/>
            </a:pPr>
            <a:endParaRPr sz="2400">
              <a:solidFill>
                <a:srgbClr val="666666"/>
              </a:solidFill>
            </a:endParaRP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209" name="Shape 2209"/>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210" name="Shape 2210" descr="Screen Shot 2017-02-12 at 12.19.23 PM.png"/>
          <p:cNvPicPr preferRelativeResize="0"/>
          <p:nvPr/>
        </p:nvPicPr>
        <p:blipFill rotWithShape="1">
          <a:blip r:embed="rId3">
            <a:alphaModFix/>
          </a:blip>
          <a:srcRect r="3753"/>
          <a:stretch/>
        </p:blipFill>
        <p:spPr>
          <a:xfrm>
            <a:off x="528650" y="942975"/>
            <a:ext cx="8073525" cy="5157299"/>
          </a:xfrm>
          <a:prstGeom prst="rect">
            <a:avLst/>
          </a:prstGeom>
          <a:noFill/>
          <a:ln>
            <a:noFill/>
          </a:ln>
        </p:spPr>
      </p:pic>
      <p:sp>
        <p:nvSpPr>
          <p:cNvPr id="2211" name="Shape 2211"/>
          <p:cNvSpPr txBox="1"/>
          <p:nvPr/>
        </p:nvSpPr>
        <p:spPr>
          <a:xfrm>
            <a:off x="565075" y="1464075"/>
            <a:ext cx="975900" cy="32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212" name="Shape 2212"/>
          <p:cNvSpPr/>
          <p:nvPr/>
        </p:nvSpPr>
        <p:spPr>
          <a:xfrm>
            <a:off x="539400" y="1489750"/>
            <a:ext cx="9759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3" name="Shape 2213"/>
          <p:cNvSpPr/>
          <p:nvPr/>
        </p:nvSpPr>
        <p:spPr>
          <a:xfrm>
            <a:off x="629300" y="2639312"/>
            <a:ext cx="8859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4" name="Shape 2214"/>
          <p:cNvSpPr/>
          <p:nvPr/>
        </p:nvSpPr>
        <p:spPr>
          <a:xfrm>
            <a:off x="528650" y="4083975"/>
            <a:ext cx="9996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5" name="Shape 2215"/>
          <p:cNvSpPr/>
          <p:nvPr/>
        </p:nvSpPr>
        <p:spPr>
          <a:xfrm>
            <a:off x="629425" y="5175600"/>
            <a:ext cx="8859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6" name="Shape 2216"/>
          <p:cNvSpPr txBox="1"/>
          <p:nvPr/>
        </p:nvSpPr>
        <p:spPr>
          <a:xfrm>
            <a:off x="719200" y="1708150"/>
            <a:ext cx="796200" cy="218400"/>
          </a:xfrm>
          <a:prstGeom prst="rect">
            <a:avLst/>
          </a:prstGeom>
          <a:noFill/>
          <a:ln>
            <a:noFill/>
          </a:ln>
        </p:spPr>
        <p:txBody>
          <a:bodyPr lIns="91425" tIns="91425" rIns="91425" bIns="91425" anchor="t" anchorCtr="0">
            <a:noAutofit/>
          </a:bodyPr>
          <a:lstStyle/>
          <a:p>
            <a:pPr lvl="0">
              <a:spcBef>
                <a:spcPts val="0"/>
              </a:spcBef>
              <a:buNone/>
            </a:pPr>
            <a:r>
              <a:rPr lang="en" sz="1000"/>
              <a:t>Chohort 2</a:t>
            </a:r>
          </a:p>
        </p:txBody>
      </p:sp>
      <p:sp>
        <p:nvSpPr>
          <p:cNvPr id="2217" name="Shape 2217"/>
          <p:cNvSpPr txBox="1"/>
          <p:nvPr/>
        </p:nvSpPr>
        <p:spPr>
          <a:xfrm>
            <a:off x="719200" y="2825312"/>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1</a:t>
            </a:r>
          </a:p>
        </p:txBody>
      </p:sp>
      <p:sp>
        <p:nvSpPr>
          <p:cNvPr id="2218" name="Shape 2218"/>
          <p:cNvSpPr txBox="1"/>
          <p:nvPr/>
        </p:nvSpPr>
        <p:spPr>
          <a:xfrm>
            <a:off x="719200" y="4302375"/>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2</a:t>
            </a:r>
          </a:p>
        </p:txBody>
      </p:sp>
      <p:sp>
        <p:nvSpPr>
          <p:cNvPr id="2219" name="Shape 2219"/>
          <p:cNvSpPr txBox="1"/>
          <p:nvPr/>
        </p:nvSpPr>
        <p:spPr>
          <a:xfrm>
            <a:off x="719200" y="5394000"/>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1</a:t>
            </a:r>
          </a:p>
        </p:txBody>
      </p:sp>
      <p:sp>
        <p:nvSpPr>
          <p:cNvPr id="2220" name="Shape 2220"/>
          <p:cNvSpPr txBox="1"/>
          <p:nvPr/>
        </p:nvSpPr>
        <p:spPr>
          <a:xfrm>
            <a:off x="1856150" y="1596700"/>
            <a:ext cx="523500" cy="327300"/>
          </a:xfrm>
          <a:prstGeom prst="rect">
            <a:avLst/>
          </a:prstGeom>
          <a:noFill/>
          <a:ln>
            <a:noFill/>
          </a:ln>
        </p:spPr>
        <p:txBody>
          <a:bodyPr lIns="91425" tIns="91425" rIns="91425" bIns="91425" anchor="t" anchorCtr="0">
            <a:noAutofit/>
          </a:bodyPr>
          <a:lstStyle/>
          <a:p>
            <a:pPr lvl="0">
              <a:spcBef>
                <a:spcPts val="0"/>
              </a:spcBef>
              <a:buNone/>
            </a:pPr>
            <a:r>
              <a:rPr lang="en"/>
              <a:t>-43</a:t>
            </a:r>
          </a:p>
        </p:txBody>
      </p:sp>
      <p:sp>
        <p:nvSpPr>
          <p:cNvPr id="2221" name="Shape 2221"/>
          <p:cNvSpPr txBox="1"/>
          <p:nvPr/>
        </p:nvSpPr>
        <p:spPr>
          <a:xfrm>
            <a:off x="8525975" y="1577500"/>
            <a:ext cx="523500" cy="327300"/>
          </a:xfrm>
          <a:prstGeom prst="rect">
            <a:avLst/>
          </a:prstGeom>
          <a:noFill/>
          <a:ln>
            <a:noFill/>
          </a:ln>
        </p:spPr>
        <p:txBody>
          <a:bodyPr lIns="91425" tIns="91425" rIns="91425" bIns="91425" anchor="t" anchorCtr="0">
            <a:noAutofit/>
          </a:bodyPr>
          <a:lstStyle/>
          <a:p>
            <a:pPr lvl="0" rtl="0">
              <a:spcBef>
                <a:spcPts val="0"/>
              </a:spcBef>
              <a:buNone/>
            </a:pPr>
            <a:r>
              <a:rPr lang="en"/>
              <a:t>+26</a:t>
            </a:r>
          </a:p>
        </p:txBody>
      </p:sp>
      <p:sp>
        <p:nvSpPr>
          <p:cNvPr id="2222" name="Shape 2222"/>
          <p:cNvSpPr txBox="1"/>
          <p:nvPr/>
        </p:nvSpPr>
        <p:spPr>
          <a:xfrm>
            <a:off x="8525975" y="2694675"/>
            <a:ext cx="523500" cy="327300"/>
          </a:xfrm>
          <a:prstGeom prst="rect">
            <a:avLst/>
          </a:prstGeom>
          <a:noFill/>
          <a:ln>
            <a:noFill/>
          </a:ln>
        </p:spPr>
        <p:txBody>
          <a:bodyPr lIns="91425" tIns="91425" rIns="91425" bIns="91425" anchor="t" anchorCtr="0">
            <a:noAutofit/>
          </a:bodyPr>
          <a:lstStyle/>
          <a:p>
            <a:pPr lvl="0" rtl="0">
              <a:spcBef>
                <a:spcPts val="0"/>
              </a:spcBef>
              <a:buNone/>
            </a:pPr>
            <a:r>
              <a:rPr lang="en"/>
              <a:t>+27</a:t>
            </a:r>
          </a:p>
        </p:txBody>
      </p:sp>
      <p:sp>
        <p:nvSpPr>
          <p:cNvPr id="2223" name="Shape 2223"/>
          <p:cNvSpPr txBox="1"/>
          <p:nvPr/>
        </p:nvSpPr>
        <p:spPr>
          <a:xfrm>
            <a:off x="8525975" y="4171725"/>
            <a:ext cx="523500" cy="327300"/>
          </a:xfrm>
          <a:prstGeom prst="rect">
            <a:avLst/>
          </a:prstGeom>
          <a:noFill/>
          <a:ln>
            <a:noFill/>
          </a:ln>
        </p:spPr>
        <p:txBody>
          <a:bodyPr lIns="91425" tIns="91425" rIns="91425" bIns="91425" anchor="t" anchorCtr="0">
            <a:noAutofit/>
          </a:bodyPr>
          <a:lstStyle/>
          <a:p>
            <a:pPr lvl="0" rtl="0">
              <a:spcBef>
                <a:spcPts val="0"/>
              </a:spcBef>
              <a:buNone/>
            </a:pPr>
            <a:r>
              <a:rPr lang="en"/>
              <a:t>+12</a:t>
            </a:r>
          </a:p>
        </p:txBody>
      </p:sp>
      <p:sp>
        <p:nvSpPr>
          <p:cNvPr id="2224" name="Shape 2224"/>
          <p:cNvSpPr txBox="1"/>
          <p:nvPr/>
        </p:nvSpPr>
        <p:spPr>
          <a:xfrm>
            <a:off x="8602175" y="5339550"/>
            <a:ext cx="523500" cy="327300"/>
          </a:xfrm>
          <a:prstGeom prst="rect">
            <a:avLst/>
          </a:prstGeom>
          <a:noFill/>
          <a:ln>
            <a:noFill/>
          </a:ln>
        </p:spPr>
        <p:txBody>
          <a:bodyPr lIns="91425" tIns="91425" rIns="91425" bIns="91425" anchor="t" anchorCtr="0">
            <a:noAutofit/>
          </a:bodyPr>
          <a:lstStyle/>
          <a:p>
            <a:pPr lvl="0" rtl="0">
              <a:spcBef>
                <a:spcPts val="0"/>
              </a:spcBef>
              <a:buNone/>
            </a:pPr>
            <a:r>
              <a:rPr lang="en"/>
              <a:t> +8</a:t>
            </a:r>
          </a:p>
        </p:txBody>
      </p:sp>
      <p:sp>
        <p:nvSpPr>
          <p:cNvPr id="2225" name="Shape 2225"/>
          <p:cNvSpPr txBox="1"/>
          <p:nvPr/>
        </p:nvSpPr>
        <p:spPr>
          <a:xfrm>
            <a:off x="1866050" y="2694675"/>
            <a:ext cx="523500" cy="327300"/>
          </a:xfrm>
          <a:prstGeom prst="rect">
            <a:avLst/>
          </a:prstGeom>
          <a:noFill/>
          <a:ln>
            <a:noFill/>
          </a:ln>
        </p:spPr>
        <p:txBody>
          <a:bodyPr lIns="91425" tIns="91425" rIns="91425" bIns="91425" anchor="t" anchorCtr="0">
            <a:noAutofit/>
          </a:bodyPr>
          <a:lstStyle/>
          <a:p>
            <a:pPr lvl="0" rtl="0">
              <a:spcBef>
                <a:spcPts val="0"/>
              </a:spcBef>
              <a:buNone/>
            </a:pPr>
            <a:r>
              <a:rPr lang="en"/>
              <a:t>-41</a:t>
            </a:r>
          </a:p>
        </p:txBody>
      </p:sp>
      <p:sp>
        <p:nvSpPr>
          <p:cNvPr id="2226" name="Shape 2226"/>
          <p:cNvSpPr txBox="1"/>
          <p:nvPr/>
        </p:nvSpPr>
        <p:spPr>
          <a:xfrm>
            <a:off x="1866050" y="4171725"/>
            <a:ext cx="523500" cy="3273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227" name="Shape 2227"/>
          <p:cNvSpPr txBox="1"/>
          <p:nvPr/>
        </p:nvSpPr>
        <p:spPr>
          <a:xfrm>
            <a:off x="1932350" y="5263350"/>
            <a:ext cx="523500" cy="3273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Tree>
    <p:extLst>
      <p:ext uri="{BB962C8B-B14F-4D97-AF65-F5344CB8AC3E}">
        <p14:creationId xmlns:p14="http://schemas.microsoft.com/office/powerpoint/2010/main" val="144669284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Shape 2232"/>
          <p:cNvSpPr txBox="1">
            <a:spLocks noGrp="1"/>
          </p:cNvSpPr>
          <p:nvPr>
            <p:ph type="body" idx="1"/>
          </p:nvPr>
        </p:nvSpPr>
        <p:spPr>
          <a:xfrm>
            <a:off x="51262" y="-393175"/>
            <a:ext cx="8714400" cy="714600"/>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endParaRPr sz="3000">
              <a:solidFill>
                <a:srgbClr val="0000FF"/>
              </a:solidFill>
            </a:endParaRPr>
          </a:p>
          <a:p>
            <a:pPr marL="0" marR="0" lvl="0" indent="0" algn="l" rtl="0">
              <a:spcBef>
                <a:spcPts val="0"/>
              </a:spcBef>
              <a:buClr>
                <a:srgbClr val="FF6600"/>
              </a:buClr>
              <a:buSzPct val="25000"/>
              <a:buFont typeface="Arial"/>
              <a:buNone/>
            </a:pPr>
            <a:r>
              <a:rPr lang="en" sz="3000">
                <a:solidFill>
                  <a:srgbClr val="FF6600"/>
                </a:solidFill>
              </a:rPr>
              <a:t>ELLP IDEL Performance, Grades 2 and 3 </a:t>
            </a:r>
          </a:p>
          <a:p>
            <a:pPr marL="0" marR="0" lvl="0" indent="0" algn="l" rtl="0">
              <a:spcBef>
                <a:spcPts val="0"/>
              </a:spcBef>
              <a:buClr>
                <a:srgbClr val="FF6600"/>
              </a:buClr>
              <a:buSzPct val="25000"/>
              <a:buFont typeface="Arial"/>
              <a:buNone/>
            </a:pPr>
            <a:endParaRPr sz="2400">
              <a:solidFill>
                <a:srgbClr val="666666"/>
              </a:solidFill>
            </a:endParaRPr>
          </a:p>
          <a:p>
            <a:pPr marL="0" marR="0" lvl="0" indent="0" algn="l" rtl="0">
              <a:spcBef>
                <a:spcPts val="0"/>
              </a:spcBef>
              <a:buClr>
                <a:srgbClr val="FF6600"/>
              </a:buClr>
              <a:buSzPct val="25000"/>
              <a:buFont typeface="Arial"/>
              <a:buNone/>
            </a:pPr>
            <a:endParaRPr sz="2200" b="0" i="0" u="none" strike="noStrike" cap="none">
              <a:solidFill>
                <a:srgbClr val="666666"/>
              </a:solidFill>
              <a:latin typeface="Arial"/>
              <a:ea typeface="Arial"/>
              <a:cs typeface="Arial"/>
              <a:sym typeface="Arial"/>
            </a:endParaRPr>
          </a:p>
        </p:txBody>
      </p:sp>
      <p:sp>
        <p:nvSpPr>
          <p:cNvPr id="2233" name="Shape 2233"/>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234" name="Shape 2234" descr="Screen Shot 2017-02-12 at 12.20.58 PM.png"/>
          <p:cNvPicPr preferRelativeResize="0"/>
          <p:nvPr/>
        </p:nvPicPr>
        <p:blipFill rotWithShape="1">
          <a:blip r:embed="rId3">
            <a:alphaModFix/>
          </a:blip>
          <a:srcRect r="4379"/>
          <a:stretch/>
        </p:blipFill>
        <p:spPr>
          <a:xfrm>
            <a:off x="519100" y="952500"/>
            <a:ext cx="7750850" cy="4953000"/>
          </a:xfrm>
          <a:prstGeom prst="rect">
            <a:avLst/>
          </a:prstGeom>
          <a:noFill/>
          <a:ln>
            <a:noFill/>
          </a:ln>
        </p:spPr>
      </p:pic>
      <p:sp>
        <p:nvSpPr>
          <p:cNvPr id="2235" name="Shape 2235"/>
          <p:cNvSpPr txBox="1"/>
          <p:nvPr/>
        </p:nvSpPr>
        <p:spPr>
          <a:xfrm>
            <a:off x="654975" y="1682400"/>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2</a:t>
            </a:r>
          </a:p>
        </p:txBody>
      </p:sp>
      <p:sp>
        <p:nvSpPr>
          <p:cNvPr id="2236" name="Shape 2236"/>
          <p:cNvSpPr txBox="1"/>
          <p:nvPr/>
        </p:nvSpPr>
        <p:spPr>
          <a:xfrm>
            <a:off x="643000" y="2673000"/>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1</a:t>
            </a:r>
          </a:p>
        </p:txBody>
      </p:sp>
      <p:sp>
        <p:nvSpPr>
          <p:cNvPr id="2237" name="Shape 2237"/>
          <p:cNvSpPr txBox="1"/>
          <p:nvPr/>
        </p:nvSpPr>
        <p:spPr>
          <a:xfrm>
            <a:off x="654975" y="4157625"/>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2</a:t>
            </a:r>
          </a:p>
        </p:txBody>
      </p:sp>
      <p:sp>
        <p:nvSpPr>
          <p:cNvPr id="2238" name="Shape 2238"/>
          <p:cNvSpPr txBox="1"/>
          <p:nvPr/>
        </p:nvSpPr>
        <p:spPr>
          <a:xfrm>
            <a:off x="654975" y="5166775"/>
            <a:ext cx="796200" cy="218400"/>
          </a:xfrm>
          <a:prstGeom prst="rect">
            <a:avLst/>
          </a:prstGeom>
          <a:noFill/>
          <a:ln>
            <a:noFill/>
          </a:ln>
        </p:spPr>
        <p:txBody>
          <a:bodyPr lIns="91425" tIns="91425" rIns="91425" bIns="91425" anchor="t" anchorCtr="0">
            <a:noAutofit/>
          </a:bodyPr>
          <a:lstStyle/>
          <a:p>
            <a:pPr lvl="0" rtl="0">
              <a:spcBef>
                <a:spcPts val="0"/>
              </a:spcBef>
              <a:buNone/>
            </a:pPr>
            <a:r>
              <a:rPr lang="en" sz="1000"/>
              <a:t>Chohort 1</a:t>
            </a:r>
          </a:p>
        </p:txBody>
      </p:sp>
      <p:sp>
        <p:nvSpPr>
          <p:cNvPr id="2239" name="Shape 2239"/>
          <p:cNvSpPr/>
          <p:nvPr/>
        </p:nvSpPr>
        <p:spPr>
          <a:xfrm>
            <a:off x="519125" y="1528200"/>
            <a:ext cx="996300" cy="1542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0" name="Shape 2240"/>
          <p:cNvSpPr/>
          <p:nvPr/>
        </p:nvSpPr>
        <p:spPr>
          <a:xfrm>
            <a:off x="642125" y="2568550"/>
            <a:ext cx="8733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1" name="Shape 2241"/>
          <p:cNvSpPr/>
          <p:nvPr/>
        </p:nvSpPr>
        <p:spPr>
          <a:xfrm>
            <a:off x="526550" y="4006925"/>
            <a:ext cx="9633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2" name="Shape 2242"/>
          <p:cNvSpPr/>
          <p:nvPr/>
        </p:nvSpPr>
        <p:spPr>
          <a:xfrm>
            <a:off x="654975" y="5034075"/>
            <a:ext cx="7962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3" name="Shape 2243"/>
          <p:cNvSpPr txBox="1"/>
          <p:nvPr/>
        </p:nvSpPr>
        <p:spPr>
          <a:xfrm>
            <a:off x="8346150" y="1551175"/>
            <a:ext cx="367800" cy="218400"/>
          </a:xfrm>
          <a:prstGeom prst="rect">
            <a:avLst/>
          </a:prstGeom>
          <a:noFill/>
          <a:ln>
            <a:noFill/>
          </a:ln>
        </p:spPr>
        <p:txBody>
          <a:bodyPr lIns="91425" tIns="91425" rIns="91425" bIns="91425" anchor="t" anchorCtr="0">
            <a:noAutofit/>
          </a:bodyPr>
          <a:lstStyle/>
          <a:p>
            <a:pPr lvl="0">
              <a:spcBef>
                <a:spcPts val="0"/>
              </a:spcBef>
              <a:buNone/>
            </a:pPr>
            <a:r>
              <a:rPr lang="en"/>
              <a:t>-2</a:t>
            </a:r>
          </a:p>
        </p:txBody>
      </p:sp>
      <p:sp>
        <p:nvSpPr>
          <p:cNvPr id="2244" name="Shape 2244"/>
          <p:cNvSpPr txBox="1"/>
          <p:nvPr/>
        </p:nvSpPr>
        <p:spPr>
          <a:xfrm>
            <a:off x="8323750" y="2634550"/>
            <a:ext cx="367800" cy="2184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245" name="Shape 2245"/>
          <p:cNvSpPr txBox="1"/>
          <p:nvPr/>
        </p:nvSpPr>
        <p:spPr>
          <a:xfrm>
            <a:off x="8346150" y="4081425"/>
            <a:ext cx="367800" cy="218400"/>
          </a:xfrm>
          <a:prstGeom prst="rect">
            <a:avLst/>
          </a:prstGeom>
          <a:noFill/>
          <a:ln>
            <a:noFill/>
          </a:ln>
        </p:spPr>
        <p:txBody>
          <a:bodyPr lIns="91425" tIns="91425" rIns="91425" bIns="91425" anchor="t" anchorCtr="0">
            <a:noAutofit/>
          </a:bodyPr>
          <a:lstStyle/>
          <a:p>
            <a:pPr lvl="0" rtl="0">
              <a:spcBef>
                <a:spcPts val="0"/>
              </a:spcBef>
              <a:buNone/>
            </a:pPr>
            <a:r>
              <a:rPr lang="en"/>
              <a:t> 0</a:t>
            </a:r>
          </a:p>
        </p:txBody>
      </p:sp>
      <p:sp>
        <p:nvSpPr>
          <p:cNvPr id="2246" name="Shape 2246"/>
          <p:cNvSpPr txBox="1"/>
          <p:nvPr/>
        </p:nvSpPr>
        <p:spPr>
          <a:xfrm>
            <a:off x="8323750" y="5252475"/>
            <a:ext cx="504300" cy="218400"/>
          </a:xfrm>
          <a:prstGeom prst="rect">
            <a:avLst/>
          </a:prstGeom>
          <a:noFill/>
          <a:ln>
            <a:noFill/>
          </a:ln>
        </p:spPr>
        <p:txBody>
          <a:bodyPr lIns="91425" tIns="91425" rIns="91425" bIns="91425" anchor="t" anchorCtr="0">
            <a:noAutofit/>
          </a:bodyPr>
          <a:lstStyle/>
          <a:p>
            <a:pPr lvl="0" rtl="0">
              <a:spcBef>
                <a:spcPts val="0"/>
              </a:spcBef>
              <a:buNone/>
            </a:pPr>
            <a:r>
              <a:rPr lang="en"/>
              <a:t>+4</a:t>
            </a:r>
          </a:p>
        </p:txBody>
      </p:sp>
      <p:sp>
        <p:nvSpPr>
          <p:cNvPr id="2247" name="Shape 2247"/>
          <p:cNvSpPr txBox="1"/>
          <p:nvPr/>
        </p:nvSpPr>
        <p:spPr>
          <a:xfrm>
            <a:off x="1862825" y="1661100"/>
            <a:ext cx="308400" cy="218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248" name="Shape 2248"/>
          <p:cNvSpPr txBox="1"/>
          <p:nvPr/>
        </p:nvSpPr>
        <p:spPr>
          <a:xfrm>
            <a:off x="1849100" y="2634550"/>
            <a:ext cx="504300" cy="2184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2249" name="Shape 2249"/>
          <p:cNvSpPr txBox="1"/>
          <p:nvPr/>
        </p:nvSpPr>
        <p:spPr>
          <a:xfrm>
            <a:off x="1849100" y="1606200"/>
            <a:ext cx="504300" cy="2184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2250" name="Shape 2250"/>
          <p:cNvSpPr txBox="1"/>
          <p:nvPr/>
        </p:nvSpPr>
        <p:spPr>
          <a:xfrm>
            <a:off x="1841150" y="4157625"/>
            <a:ext cx="367800" cy="218400"/>
          </a:xfrm>
          <a:prstGeom prst="rect">
            <a:avLst/>
          </a:prstGeom>
          <a:noFill/>
          <a:ln>
            <a:noFill/>
          </a:ln>
        </p:spPr>
        <p:txBody>
          <a:bodyPr lIns="91425" tIns="91425" rIns="91425" bIns="91425" anchor="t" anchorCtr="0">
            <a:noAutofit/>
          </a:bodyPr>
          <a:lstStyle/>
          <a:p>
            <a:pPr lvl="0" rtl="0">
              <a:spcBef>
                <a:spcPts val="0"/>
              </a:spcBef>
              <a:buNone/>
            </a:pPr>
            <a:r>
              <a:rPr lang="en"/>
              <a:t>-4</a:t>
            </a:r>
          </a:p>
        </p:txBody>
      </p:sp>
      <p:sp>
        <p:nvSpPr>
          <p:cNvPr id="2251" name="Shape 2251"/>
          <p:cNvSpPr txBox="1"/>
          <p:nvPr/>
        </p:nvSpPr>
        <p:spPr>
          <a:xfrm>
            <a:off x="1841150" y="5100075"/>
            <a:ext cx="367800" cy="218400"/>
          </a:xfrm>
          <a:prstGeom prst="rect">
            <a:avLst/>
          </a:prstGeom>
          <a:noFill/>
          <a:ln>
            <a:noFill/>
          </a:ln>
        </p:spPr>
        <p:txBody>
          <a:bodyPr lIns="91425" tIns="91425" rIns="91425" bIns="91425" anchor="t" anchorCtr="0">
            <a:noAutofit/>
          </a:bodyPr>
          <a:lstStyle/>
          <a:p>
            <a:pPr lvl="0" rtl="0">
              <a:spcBef>
                <a:spcPts val="0"/>
              </a:spcBef>
              <a:buNone/>
            </a:pPr>
            <a:r>
              <a:rPr lang="en"/>
              <a:t>-7</a:t>
            </a:r>
          </a:p>
        </p:txBody>
      </p:sp>
    </p:spTree>
    <p:extLst>
      <p:ext uri="{BB962C8B-B14F-4D97-AF65-F5344CB8AC3E}">
        <p14:creationId xmlns:p14="http://schemas.microsoft.com/office/powerpoint/2010/main" val="103078268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0471" y="122396"/>
            <a:ext cx="2411752" cy="275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1.bp.blogspot.com/-w3XJWOzGI04/TbdquabyEAI/AAAAAAAAFGw/kdX58bSb7Bk/s1600/LAUSD-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193" y="121203"/>
            <a:ext cx="998538" cy="1001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2"/>
          <p:cNvSpPr txBox="1">
            <a:spLocks/>
          </p:cNvSpPr>
          <p:nvPr/>
        </p:nvSpPr>
        <p:spPr bwMode="auto">
          <a:xfrm>
            <a:off x="45903" y="1200419"/>
            <a:ext cx="44372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nchor="ctr" anchorCtr="0">
            <a:normAutofit/>
          </a:bodyPr>
          <a:lstStyle>
            <a:defPPr>
              <a:defRPr lang="en-US"/>
            </a:defPPr>
            <a:lvl1pPr marL="0" algn="ctr" defTabSz="457200" rtl="0" eaLnBrk="0" latinLnBrk="0" hangingPunct="0">
              <a:spcBef>
                <a:spcPct val="20000"/>
              </a:spcBef>
              <a:buFont typeface="Arial" charset="0"/>
              <a:buChar char="•"/>
              <a:defRPr kumimoji="0" sz="3200" b="1" kern="1200">
                <a:solidFill>
                  <a:schemeClr val="tx1"/>
                </a:solidFill>
                <a:latin typeface="Calibri" pitchFamily="34" charset="0"/>
                <a:ea typeface="MS PGothic" pitchFamily="34" charset="-128"/>
                <a:cs typeface="+mn-cs"/>
              </a:defRPr>
            </a:lvl1pPr>
            <a:lvl2pPr marL="742950" indent="-285750" algn="l" defTabSz="457200" rtl="0" eaLnBrk="0" latinLnBrk="0" hangingPunct="0">
              <a:spcBef>
                <a:spcPct val="20000"/>
              </a:spcBef>
              <a:buFont typeface="Arial" charset="0"/>
              <a:buChar char="–"/>
              <a:defRPr sz="2800" kern="1200">
                <a:solidFill>
                  <a:schemeClr val="tx1"/>
                </a:solidFill>
                <a:latin typeface="Calibri" pitchFamily="34" charset="0"/>
                <a:ea typeface="MS PGothic" pitchFamily="34" charset="-128"/>
                <a:cs typeface="+mn-cs"/>
              </a:defRPr>
            </a:lvl2pPr>
            <a:lvl3pPr marL="1143000" indent="-228600" algn="l" defTabSz="457200" rtl="0" eaLnBrk="0" latinLnBrk="0" hangingPunct="0">
              <a:spcBef>
                <a:spcPct val="20000"/>
              </a:spcBef>
              <a:buFont typeface="Arial" charset="0"/>
              <a:buChar char="•"/>
              <a:defRPr sz="2400" kern="1200">
                <a:solidFill>
                  <a:schemeClr val="tx1"/>
                </a:solidFill>
                <a:latin typeface="Calibri" pitchFamily="34" charset="0"/>
                <a:ea typeface="MS PGothic" pitchFamily="34" charset="-128"/>
                <a:cs typeface="+mn-cs"/>
              </a:defRPr>
            </a:lvl3pPr>
            <a:lvl4pPr marL="16002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4pPr>
            <a:lvl5pPr marL="20574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9pPr>
          </a:lstStyle>
          <a:p>
            <a:pPr eaLnBrk="1" hangingPunct="1">
              <a:spcBef>
                <a:spcPct val="0"/>
              </a:spcBef>
              <a:buFontTx/>
              <a:buNone/>
            </a:pPr>
            <a:fld id="{7F10DDB5-C414-47C1-93A2-F000F9EC75E6}" type="slidenum">
              <a:rPr lang="en-US" altLang="en-US" sz="1200" smtClean="0">
                <a:solidFill>
                  <a:srgbClr val="FFFFFF"/>
                </a:solidFill>
              </a:rPr>
              <a:pPr eaLnBrk="1" hangingPunct="1">
                <a:spcBef>
                  <a:spcPct val="0"/>
                </a:spcBef>
                <a:buFontTx/>
                <a:buNone/>
              </a:pPr>
              <a:t>35</a:t>
            </a:fld>
            <a:endParaRPr lang="en-US" altLang="en-US" sz="1200" dirty="0" smtClean="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86" y="1743962"/>
            <a:ext cx="7518400" cy="5080000"/>
          </a:xfrm>
          <a:prstGeom prst="rect">
            <a:avLst/>
          </a:prstGeom>
        </p:spPr>
      </p:pic>
      <p:sp>
        <p:nvSpPr>
          <p:cNvPr id="9" name="Title 1"/>
          <p:cNvSpPr>
            <a:spLocks noGrp="1"/>
          </p:cNvSpPr>
          <p:nvPr>
            <p:ph type="title"/>
          </p:nvPr>
        </p:nvSpPr>
        <p:spPr>
          <a:xfrm>
            <a:off x="609600" y="228600"/>
            <a:ext cx="8153400" cy="990600"/>
          </a:xfrm>
        </p:spPr>
        <p:txBody>
          <a:bodyPr/>
          <a:lstStyle/>
          <a:p>
            <a:r>
              <a:rPr lang="en-US" dirty="0" smtClean="0"/>
              <a:t>CONSIDERATIONS</a:t>
            </a:r>
            <a:endParaRPr lang="en-US" dirty="0"/>
          </a:p>
        </p:txBody>
      </p:sp>
    </p:spTree>
    <p:extLst>
      <p:ext uri="{BB962C8B-B14F-4D97-AF65-F5344CB8AC3E}">
        <p14:creationId xmlns:p14="http://schemas.microsoft.com/office/powerpoint/2010/main" val="3027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880408"/>
            <a:ext cx="8763000" cy="830997"/>
          </a:xfrm>
          <a:prstGeom prst="rect">
            <a:avLst/>
          </a:prstGeom>
          <a:noFill/>
        </p:spPr>
        <p:txBody>
          <a:bodyPr wrap="square" rtlCol="0">
            <a:spAutoFit/>
          </a:bodyPr>
          <a:lstStyle/>
          <a:p>
            <a:pPr algn="ctr"/>
            <a:r>
              <a:rPr lang="en-US" sz="4800" dirty="0" smtClean="0">
                <a:ln>
                  <a:solidFill>
                    <a:schemeClr val="tx1"/>
                  </a:solidFill>
                </a:ln>
                <a:solidFill>
                  <a:schemeClr val="bg1"/>
                </a:solidFill>
                <a:latin typeface="Impact" panose="020B0806030902050204" pitchFamily="34" charset="0"/>
              </a:rPr>
              <a:t>     </a:t>
            </a:r>
            <a:r>
              <a:rPr lang="en-US" sz="4800" dirty="0" smtClean="0">
                <a:ln>
                  <a:solidFill>
                    <a:schemeClr val="tx1"/>
                  </a:solidFill>
                </a:ln>
                <a:latin typeface="Impact" panose="020B0806030902050204" pitchFamily="34" charset="0"/>
              </a:rPr>
              <a:t>UP FROM 85 IN 2015-16</a:t>
            </a:r>
            <a:endParaRPr lang="en-US" sz="4800" dirty="0">
              <a:ln>
                <a:solidFill>
                  <a:schemeClr val="tx1"/>
                </a:solidFill>
              </a:ln>
              <a:latin typeface="Impact" panose="020B0806030902050204" pitchFamily="34" charset="0"/>
            </a:endParaRPr>
          </a:p>
        </p:txBody>
      </p:sp>
      <p:sp>
        <p:nvSpPr>
          <p:cNvPr id="7" name="Rectangle 6"/>
          <p:cNvSpPr/>
          <p:nvPr/>
        </p:nvSpPr>
        <p:spPr>
          <a:xfrm>
            <a:off x="0" y="0"/>
            <a:ext cx="9144000" cy="1295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42407"/>
            <a:ext cx="8610600" cy="923330"/>
          </a:xfrm>
          <a:prstGeom prst="rect">
            <a:avLst/>
          </a:prstGeom>
          <a:noFill/>
        </p:spPr>
        <p:txBody>
          <a:bodyPr wrap="square" rtlCol="0">
            <a:spAutoFit/>
          </a:bodyPr>
          <a:lstStyle/>
          <a:p>
            <a:pPr algn="ctr"/>
            <a:r>
              <a:rPr lang="en-US" sz="5400" dirty="0" smtClean="0">
                <a:ln>
                  <a:solidFill>
                    <a:sysClr val="windowText" lastClr="000000"/>
                  </a:solidFill>
                </a:ln>
                <a:solidFill>
                  <a:srgbClr val="FFFF00"/>
                </a:solidFill>
                <a:latin typeface="Impact" panose="020B0806030902050204" pitchFamily="34" charset="0"/>
              </a:rPr>
              <a:t>265 </a:t>
            </a:r>
            <a:r>
              <a:rPr lang="en-US" sz="5400" dirty="0" smtClean="0">
                <a:ln>
                  <a:solidFill>
                    <a:sysClr val="windowText" lastClr="000000"/>
                  </a:solidFill>
                </a:ln>
                <a:solidFill>
                  <a:schemeClr val="bg1"/>
                </a:solidFill>
                <a:latin typeface="Impact" panose="020B0806030902050204" pitchFamily="34" charset="0"/>
              </a:rPr>
              <a:t>PARTICIPATING SCHOOLS</a:t>
            </a:r>
            <a:endParaRPr lang="en-US" sz="5400" dirty="0">
              <a:ln>
                <a:solidFill>
                  <a:sysClr val="windowText" lastClr="000000"/>
                </a:solidFill>
              </a:ln>
              <a:solidFill>
                <a:schemeClr val="bg1"/>
              </a:solidFill>
              <a:latin typeface="Impact" panose="020B0806030902050204" pitchFamily="34" charset="0"/>
            </a:endParaRPr>
          </a:p>
        </p:txBody>
      </p:sp>
      <p:pic>
        <p:nvPicPr>
          <p:cNvPr id="2052" name="Picture 4" descr="Image result for OPEN BOOK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0929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676400" y="756396"/>
            <a:ext cx="6858000" cy="400110"/>
          </a:xfrm>
          <a:prstGeom prst="rect">
            <a:avLst/>
          </a:prstGeom>
          <a:noFill/>
        </p:spPr>
        <p:txBody>
          <a:bodyPr wrap="square" rtlCol="0">
            <a:spAutoFit/>
          </a:bodyPr>
          <a:lstStyle/>
          <a:p>
            <a:r>
              <a:rPr lang="en-US" sz="2000" dirty="0" smtClean="0">
                <a:solidFill>
                  <a:schemeClr val="bg1"/>
                </a:solidFill>
                <a:latin typeface="Century Gothic" panose="020B0502020202020204" pitchFamily="34" charset="0"/>
              </a:rPr>
              <a:t>IN EARLY LANGUAGE AND LITERACY PLAN (ELLP)</a:t>
            </a:r>
            <a:endParaRPr lang="en-US" sz="2000" dirty="0">
              <a:solidFill>
                <a:schemeClr val="bg1"/>
              </a:solidFill>
              <a:latin typeface="Century Gothic" panose="020B0502020202020204" pitchFamily="34" charset="0"/>
            </a:endParaRPr>
          </a:p>
        </p:txBody>
      </p:sp>
      <p:sp>
        <p:nvSpPr>
          <p:cNvPr id="11" name="Up Arrow 10"/>
          <p:cNvSpPr/>
          <p:nvPr/>
        </p:nvSpPr>
        <p:spPr>
          <a:xfrm>
            <a:off x="1524000" y="5908645"/>
            <a:ext cx="381000" cy="60960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0357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0471" y="122396"/>
            <a:ext cx="2411752" cy="275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1.bp.blogspot.com/-w3XJWOzGI04/TbdquabyEAI/AAAAAAAAFGw/kdX58bSb7Bk/s1600/LAUSD-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64" y="198954"/>
            <a:ext cx="998538" cy="1001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2"/>
          <p:cNvSpPr txBox="1">
            <a:spLocks/>
          </p:cNvSpPr>
          <p:nvPr/>
        </p:nvSpPr>
        <p:spPr bwMode="auto">
          <a:xfrm>
            <a:off x="45903" y="1200419"/>
            <a:ext cx="44372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nchor="ctr" anchorCtr="0">
            <a:normAutofit/>
          </a:bodyPr>
          <a:lstStyle>
            <a:defPPr>
              <a:defRPr lang="en-US"/>
            </a:defPPr>
            <a:lvl1pPr marL="0" algn="ctr" defTabSz="457200" rtl="0" eaLnBrk="0" latinLnBrk="0" hangingPunct="0">
              <a:spcBef>
                <a:spcPct val="20000"/>
              </a:spcBef>
              <a:buFont typeface="Arial" charset="0"/>
              <a:buChar char="•"/>
              <a:defRPr kumimoji="0" sz="3200" b="1" kern="1200">
                <a:solidFill>
                  <a:schemeClr val="tx1"/>
                </a:solidFill>
                <a:latin typeface="Calibri" pitchFamily="34" charset="0"/>
                <a:ea typeface="MS PGothic" pitchFamily="34" charset="-128"/>
                <a:cs typeface="+mn-cs"/>
              </a:defRPr>
            </a:lvl1pPr>
            <a:lvl2pPr marL="742950" indent="-285750" algn="l" defTabSz="457200" rtl="0" eaLnBrk="0" latinLnBrk="0" hangingPunct="0">
              <a:spcBef>
                <a:spcPct val="20000"/>
              </a:spcBef>
              <a:buFont typeface="Arial" charset="0"/>
              <a:buChar char="–"/>
              <a:defRPr sz="2800" kern="1200">
                <a:solidFill>
                  <a:schemeClr val="tx1"/>
                </a:solidFill>
                <a:latin typeface="Calibri" pitchFamily="34" charset="0"/>
                <a:ea typeface="MS PGothic" pitchFamily="34" charset="-128"/>
                <a:cs typeface="+mn-cs"/>
              </a:defRPr>
            </a:lvl2pPr>
            <a:lvl3pPr marL="1143000" indent="-228600" algn="l" defTabSz="457200" rtl="0" eaLnBrk="0" latinLnBrk="0" hangingPunct="0">
              <a:spcBef>
                <a:spcPct val="20000"/>
              </a:spcBef>
              <a:buFont typeface="Arial" charset="0"/>
              <a:buChar char="•"/>
              <a:defRPr sz="2400" kern="1200">
                <a:solidFill>
                  <a:schemeClr val="tx1"/>
                </a:solidFill>
                <a:latin typeface="Calibri" pitchFamily="34" charset="0"/>
                <a:ea typeface="MS PGothic" pitchFamily="34" charset="-128"/>
                <a:cs typeface="+mn-cs"/>
              </a:defRPr>
            </a:lvl3pPr>
            <a:lvl4pPr marL="16002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4pPr>
            <a:lvl5pPr marL="20574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9pPr>
          </a:lstStyle>
          <a:p>
            <a:pPr eaLnBrk="1" hangingPunct="1">
              <a:spcBef>
                <a:spcPct val="0"/>
              </a:spcBef>
              <a:buFontTx/>
              <a:buNone/>
            </a:pPr>
            <a:fld id="{7F10DDB5-C414-47C1-93A2-F000F9EC75E6}" type="slidenum">
              <a:rPr lang="en-US" altLang="en-US" sz="1200" smtClean="0">
                <a:solidFill>
                  <a:srgbClr val="FFFFFF"/>
                </a:solidFill>
              </a:rPr>
              <a:pPr eaLnBrk="1" hangingPunct="1">
                <a:spcBef>
                  <a:spcPct val="0"/>
                </a:spcBef>
                <a:buFontTx/>
                <a:buNone/>
              </a:pPr>
              <a:t>37</a:t>
            </a:fld>
            <a:endParaRPr lang="en-US" altLang="en-US" sz="1200" dirty="0" smtClean="0">
              <a:solidFill>
                <a:srgbClr val="FFFFFF"/>
              </a:solidFill>
            </a:endParaRPr>
          </a:p>
        </p:txBody>
      </p:sp>
      <p:sp>
        <p:nvSpPr>
          <p:cNvPr id="7" name="Title 1"/>
          <p:cNvSpPr>
            <a:spLocks noGrp="1"/>
          </p:cNvSpPr>
          <p:nvPr>
            <p:ph type="title"/>
          </p:nvPr>
        </p:nvSpPr>
        <p:spPr>
          <a:xfrm>
            <a:off x="81347" y="2785973"/>
            <a:ext cx="9002889" cy="1248142"/>
          </a:xfrm>
        </p:spPr>
        <p:txBody>
          <a:bodyPr>
            <a:noAutofit/>
          </a:bodyPr>
          <a:lstStyle/>
          <a:p>
            <a:pPr algn="ctr"/>
            <a:r>
              <a:rPr lang="en-US" sz="6600" b="1" dirty="0" smtClean="0"/>
              <a:t>Questions?</a:t>
            </a:r>
            <a:endParaRPr lang="en-US" sz="6600" b="1" dirty="0"/>
          </a:p>
        </p:txBody>
      </p:sp>
    </p:spTree>
    <p:extLst>
      <p:ext uri="{BB962C8B-B14F-4D97-AF65-F5344CB8AC3E}">
        <p14:creationId xmlns:p14="http://schemas.microsoft.com/office/powerpoint/2010/main" val="302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l="2647" t="2665" r="4699" b="3868"/>
          <a:stretch/>
        </p:blipFill>
        <p:spPr>
          <a:xfrm>
            <a:off x="2453268" y="1700442"/>
            <a:ext cx="5152154" cy="5197450"/>
          </a:xfrm>
          <a:prstGeom prst="rect">
            <a:avLst/>
          </a:prstGeom>
          <a:noFill/>
          <a:ln>
            <a:noFill/>
          </a:ln>
        </p:spPr>
      </p:pic>
      <p:sp>
        <p:nvSpPr>
          <p:cNvPr id="5"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dirty="0" smtClean="0"/>
              <a:t>ELA/ELD Framework</a:t>
            </a:r>
            <a:endParaRPr lang="en-US" dirty="0"/>
          </a:p>
        </p:txBody>
      </p:sp>
    </p:spTree>
    <p:extLst>
      <p:ext uri="{BB962C8B-B14F-4D97-AF65-F5344CB8AC3E}">
        <p14:creationId xmlns:p14="http://schemas.microsoft.com/office/powerpoint/2010/main" val="114338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Shape 570" descr="Leadership moon.png"/>
          <p:cNvPicPr preferRelativeResize="0"/>
          <p:nvPr/>
        </p:nvPicPr>
        <p:blipFill rotWithShape="1">
          <a:blip r:embed="rId3">
            <a:alphaModFix/>
          </a:blip>
          <a:srcRect/>
          <a:stretch/>
        </p:blipFill>
        <p:spPr>
          <a:xfrm rot="-190577">
            <a:off x="2014537" y="1744663"/>
            <a:ext cx="3479799" cy="3551237"/>
          </a:xfrm>
          <a:prstGeom prst="rect">
            <a:avLst/>
          </a:prstGeom>
          <a:noFill/>
          <a:ln>
            <a:noFill/>
          </a:ln>
        </p:spPr>
      </p:pic>
      <p:pic>
        <p:nvPicPr>
          <p:cNvPr id="571" name="Shape 571" descr="PD Moon.png"/>
          <p:cNvPicPr preferRelativeResize="0"/>
          <p:nvPr/>
        </p:nvPicPr>
        <p:blipFill rotWithShape="1">
          <a:blip r:embed="rId4">
            <a:alphaModFix/>
          </a:blip>
          <a:srcRect/>
          <a:stretch/>
        </p:blipFill>
        <p:spPr>
          <a:xfrm rot="327261">
            <a:off x="4114799" y="1595437"/>
            <a:ext cx="2859088" cy="3838574"/>
          </a:xfrm>
          <a:prstGeom prst="rect">
            <a:avLst/>
          </a:prstGeom>
          <a:noFill/>
          <a:ln>
            <a:noFill/>
          </a:ln>
        </p:spPr>
      </p:pic>
      <p:pic>
        <p:nvPicPr>
          <p:cNvPr id="572" name="Shape 572" descr="Culture Moon.png"/>
          <p:cNvPicPr preferRelativeResize="0"/>
          <p:nvPr/>
        </p:nvPicPr>
        <p:blipFill rotWithShape="1">
          <a:blip r:embed="rId5">
            <a:alphaModFix/>
          </a:blip>
          <a:srcRect/>
          <a:stretch/>
        </p:blipFill>
        <p:spPr>
          <a:xfrm rot="165850">
            <a:off x="2489199" y="4410075"/>
            <a:ext cx="4237037" cy="2074862"/>
          </a:xfrm>
          <a:prstGeom prst="rect">
            <a:avLst/>
          </a:prstGeom>
          <a:noFill/>
          <a:ln>
            <a:noFill/>
          </a:ln>
        </p:spPr>
      </p:pic>
      <p:pic>
        <p:nvPicPr>
          <p:cNvPr id="573" name="Shape 573" descr="Instruction pie.png"/>
          <p:cNvPicPr preferRelativeResize="0"/>
          <p:nvPr/>
        </p:nvPicPr>
        <p:blipFill rotWithShape="1">
          <a:blip r:embed="rId6">
            <a:alphaModFix/>
          </a:blip>
          <a:srcRect/>
          <a:stretch/>
        </p:blipFill>
        <p:spPr>
          <a:xfrm>
            <a:off x="2693988" y="2201863"/>
            <a:ext cx="1855786" cy="2743199"/>
          </a:xfrm>
          <a:prstGeom prst="rect">
            <a:avLst/>
          </a:prstGeom>
          <a:noFill/>
          <a:ln>
            <a:noFill/>
          </a:ln>
        </p:spPr>
      </p:pic>
      <p:pic>
        <p:nvPicPr>
          <p:cNvPr id="574" name="Shape 574" descr="Curriculum pie.png"/>
          <p:cNvPicPr preferRelativeResize="0"/>
          <p:nvPr/>
        </p:nvPicPr>
        <p:blipFill rotWithShape="1">
          <a:blip r:embed="rId7">
            <a:alphaModFix/>
          </a:blip>
          <a:srcRect/>
          <a:stretch/>
        </p:blipFill>
        <p:spPr>
          <a:xfrm>
            <a:off x="4473575" y="2201863"/>
            <a:ext cx="1851024" cy="2743199"/>
          </a:xfrm>
          <a:prstGeom prst="rect">
            <a:avLst/>
          </a:prstGeom>
          <a:noFill/>
          <a:ln>
            <a:noFill/>
          </a:ln>
        </p:spPr>
      </p:pic>
      <p:pic>
        <p:nvPicPr>
          <p:cNvPr id="575" name="Shape 575" descr="Assessment pie.png"/>
          <p:cNvPicPr preferRelativeResize="0"/>
          <p:nvPr/>
        </p:nvPicPr>
        <p:blipFill rotWithShape="1">
          <a:blip r:embed="rId8">
            <a:alphaModFix/>
          </a:blip>
          <a:srcRect/>
          <a:stretch/>
        </p:blipFill>
        <p:spPr>
          <a:xfrm>
            <a:off x="2935288" y="3968750"/>
            <a:ext cx="3152775" cy="1854200"/>
          </a:xfrm>
          <a:prstGeom prst="rect">
            <a:avLst/>
          </a:prstGeom>
          <a:noFill/>
          <a:ln>
            <a:noFill/>
          </a:ln>
        </p:spPr>
      </p:pic>
      <p:pic>
        <p:nvPicPr>
          <p:cNvPr id="576" name="Shape 576"/>
          <p:cNvPicPr preferRelativeResize="0"/>
          <p:nvPr/>
        </p:nvPicPr>
        <p:blipFill rotWithShape="1">
          <a:blip r:embed="rId9">
            <a:alphaModFix amt="77000"/>
          </a:blip>
          <a:srcRect/>
          <a:stretch/>
        </p:blipFill>
        <p:spPr>
          <a:xfrm>
            <a:off x="3422650" y="2868613"/>
            <a:ext cx="2176462" cy="1760537"/>
          </a:xfrm>
          <a:prstGeom prst="rect">
            <a:avLst/>
          </a:prstGeom>
          <a:noFill/>
          <a:ln>
            <a:noFill/>
          </a:ln>
        </p:spPr>
      </p:pic>
      <p:sp>
        <p:nvSpPr>
          <p:cNvPr id="10"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dirty="0" smtClean="0"/>
              <a:t>Multi-tiered System of Supports</a:t>
            </a:r>
            <a:endParaRPr lang="en-US" dirty="0"/>
          </a:p>
        </p:txBody>
      </p:sp>
    </p:spTree>
    <p:extLst>
      <p:ext uri="{BB962C8B-B14F-4D97-AF65-F5344CB8AC3E}">
        <p14:creationId xmlns:p14="http://schemas.microsoft.com/office/powerpoint/2010/main" val="1271736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fade">
                                      <p:cBhvr>
                                        <p:cTn id="12" dur="500"/>
                                        <p:tgtEl>
                                          <p:spTgt spid="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2"/>
                                        </p:tgtEl>
                                        <p:attrNameLst>
                                          <p:attrName>style.visibility</p:attrName>
                                        </p:attrNameLst>
                                      </p:cBhvr>
                                      <p:to>
                                        <p:strVal val="visible"/>
                                      </p:to>
                                    </p:set>
                                    <p:animEffect transition="in" filter="fade">
                                      <p:cBhvr>
                                        <p:cTn id="17" dur="500"/>
                                        <p:tgtEl>
                                          <p:spTgt spid="5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
                                        </p:tgtEl>
                                        <p:attrNameLst>
                                          <p:attrName>style.visibility</p:attrName>
                                        </p:attrNameLst>
                                      </p:cBhvr>
                                      <p:to>
                                        <p:strVal val="visible"/>
                                      </p:to>
                                    </p:set>
                                    <p:animEffect transition="in" filter="fade">
                                      <p:cBhvr>
                                        <p:cTn id="22" dur="500"/>
                                        <p:tgtEl>
                                          <p:spTgt spid="5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4"/>
                                        </p:tgtEl>
                                        <p:attrNameLst>
                                          <p:attrName>style.visibility</p:attrName>
                                        </p:attrNameLst>
                                      </p:cBhvr>
                                      <p:to>
                                        <p:strVal val="visible"/>
                                      </p:to>
                                    </p:set>
                                    <p:animEffect transition="in" filter="fade">
                                      <p:cBhvr>
                                        <p:cTn id="27" dur="500"/>
                                        <p:tgtEl>
                                          <p:spTgt spid="5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5"/>
                                        </p:tgtEl>
                                        <p:attrNameLst>
                                          <p:attrName>style.visibility</p:attrName>
                                        </p:attrNameLst>
                                      </p:cBhvr>
                                      <p:to>
                                        <p:strVal val="visible"/>
                                      </p:to>
                                    </p:set>
                                    <p:animEffect transition="in" filter="fade">
                                      <p:cBhvr>
                                        <p:cTn id="32" dur="500"/>
                                        <p:tgtEl>
                                          <p:spTgt spid="57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76"/>
                                        </p:tgtEl>
                                        <p:attrNameLst>
                                          <p:attrName>style.visibility</p:attrName>
                                        </p:attrNameLst>
                                      </p:cBhvr>
                                      <p:to>
                                        <p:strVal val="visible"/>
                                      </p:to>
                                    </p:set>
                                    <p:anim calcmode="lin" valueType="num">
                                      <p:cBhvr additive="base">
                                        <p:cTn id="37" dur="500"/>
                                        <p:tgtEl>
                                          <p:spTgt spid="576"/>
                                        </p:tgtEl>
                                        <p:attrNameLst>
                                          <p:attrName>ppt_w</p:attrName>
                                        </p:attrNameLst>
                                      </p:cBhvr>
                                      <p:tavLst>
                                        <p:tav tm="0">
                                          <p:val>
                                            <p:strVal val="0"/>
                                          </p:val>
                                        </p:tav>
                                        <p:tav tm="100000">
                                          <p:val>
                                            <p:strVal val="#ppt_w"/>
                                          </p:val>
                                        </p:tav>
                                      </p:tavLst>
                                    </p:anim>
                                    <p:anim calcmode="lin" valueType="num">
                                      <p:cBhvr additive="base">
                                        <p:cTn id="38" dur="500"/>
                                        <p:tgtEl>
                                          <p:spTgt spid="5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30"/>
        <p:cNvGrpSpPr/>
        <p:nvPr/>
      </p:nvGrpSpPr>
      <p:grpSpPr>
        <a:xfrm>
          <a:off x="0" y="0"/>
          <a:ext cx="0" cy="0"/>
          <a:chOff x="0" y="0"/>
          <a:chExt cx="0" cy="0"/>
        </a:xfrm>
      </p:grpSpPr>
      <p:grpSp>
        <p:nvGrpSpPr>
          <p:cNvPr id="431" name="Shape 431"/>
          <p:cNvGrpSpPr/>
          <p:nvPr/>
        </p:nvGrpSpPr>
        <p:grpSpPr>
          <a:xfrm>
            <a:off x="0" y="300000"/>
            <a:ext cx="9143999" cy="6476999"/>
            <a:chOff x="-103" y="-142"/>
            <a:chExt cx="5968" cy="4606"/>
          </a:xfrm>
        </p:grpSpPr>
        <p:pic>
          <p:nvPicPr>
            <p:cNvPr id="432" name="Shape 432" descr="azrope"/>
            <p:cNvPicPr preferRelativeResize="0"/>
            <p:nvPr/>
          </p:nvPicPr>
          <p:blipFill rotWithShape="1">
            <a:blip r:embed="rId3">
              <a:alphaModFix/>
            </a:blip>
            <a:srcRect/>
            <a:stretch/>
          </p:blipFill>
          <p:spPr>
            <a:xfrm>
              <a:off x="-103" y="-142"/>
              <a:ext cx="5968" cy="4606"/>
            </a:xfrm>
            <a:prstGeom prst="rect">
              <a:avLst/>
            </a:prstGeom>
            <a:noFill/>
            <a:ln>
              <a:noFill/>
            </a:ln>
          </p:spPr>
        </p:pic>
        <p:sp>
          <p:nvSpPr>
            <p:cNvPr id="433" name="Shape 433"/>
            <p:cNvSpPr/>
            <p:nvPr/>
          </p:nvSpPr>
          <p:spPr>
            <a:xfrm>
              <a:off x="1152" y="671"/>
              <a:ext cx="47" cy="47"/>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400">
                <a:solidFill>
                  <a:schemeClr val="dk1"/>
                </a:solidFill>
                <a:latin typeface="Times New Roman"/>
                <a:ea typeface="Times New Roman"/>
                <a:cs typeface="Times New Roman"/>
                <a:sym typeface="Times New Roman"/>
              </a:endParaRPr>
            </a:p>
          </p:txBody>
        </p:sp>
      </p:grpSp>
      <p:sp>
        <p:nvSpPr>
          <p:cNvPr id="434" name="Shape 434"/>
          <p:cNvSpPr txBox="1"/>
          <p:nvPr/>
        </p:nvSpPr>
        <p:spPr>
          <a:xfrm>
            <a:off x="1480565" y="657062"/>
            <a:ext cx="6690869" cy="646331"/>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dk1"/>
                </a:solidFill>
                <a:latin typeface="Cabin"/>
                <a:ea typeface="Cabin"/>
                <a:cs typeface="Cabin"/>
                <a:sym typeface="Cabin"/>
              </a:rPr>
              <a:t>The Many Strands that are Woven into Skilled Reading</a:t>
            </a:r>
          </a:p>
          <a:p>
            <a:pPr marL="0" marR="0" lvl="0" indent="0" algn="ctr" rtl="0">
              <a:spcBef>
                <a:spcPts val="0"/>
              </a:spcBef>
              <a:buSzPct val="25000"/>
              <a:buNone/>
            </a:pPr>
            <a:r>
              <a:rPr lang="en-US" sz="1600" b="1">
                <a:solidFill>
                  <a:schemeClr val="dk1"/>
                </a:solidFill>
                <a:latin typeface="Cabin"/>
                <a:ea typeface="Cabin"/>
                <a:cs typeface="Cabin"/>
                <a:sym typeface="Cabin"/>
              </a:rPr>
              <a:t>(Scarborough, 2001)</a:t>
            </a:r>
          </a:p>
        </p:txBody>
      </p:sp>
      <p:grpSp>
        <p:nvGrpSpPr>
          <p:cNvPr id="435" name="Shape 435"/>
          <p:cNvGrpSpPr/>
          <p:nvPr/>
        </p:nvGrpSpPr>
        <p:grpSpPr>
          <a:xfrm>
            <a:off x="106362" y="1333463"/>
            <a:ext cx="8631238" cy="4924426"/>
            <a:chOff x="83" y="530"/>
            <a:chExt cx="5437" cy="3102"/>
          </a:xfrm>
        </p:grpSpPr>
        <p:sp>
          <p:nvSpPr>
            <p:cNvPr id="436" name="Shape 436"/>
            <p:cNvSpPr txBox="1"/>
            <p:nvPr/>
          </p:nvSpPr>
          <p:spPr>
            <a:xfrm>
              <a:off x="144" y="838"/>
              <a:ext cx="1718" cy="1417"/>
            </a:xfrm>
            <a:prstGeom prst="rect">
              <a:avLst/>
            </a:prstGeom>
            <a:solidFill>
              <a:schemeClr val="lt1"/>
            </a:solidFill>
            <a:ln>
              <a:noFill/>
            </a:ln>
          </p:spPr>
          <p:txBody>
            <a:bodyPr lIns="91425" tIns="45700" rIns="91425" bIns="45700" anchor="t" anchorCtr="0">
              <a:noAutofit/>
            </a:bodyPr>
            <a:lstStyle/>
            <a:p>
              <a:pPr marL="0" marR="0" lvl="0" indent="0" algn="l" rtl="0">
                <a:lnSpc>
                  <a:spcPct val="106250"/>
                </a:lnSpc>
                <a:spcBef>
                  <a:spcPts val="0"/>
                </a:spcBef>
                <a:buSzPct val="25000"/>
                <a:buNone/>
              </a:pPr>
              <a:r>
                <a:rPr lang="en-US" sz="1600" b="1">
                  <a:solidFill>
                    <a:schemeClr val="dk1"/>
                  </a:solidFill>
                  <a:latin typeface="Arial Narrow"/>
                  <a:ea typeface="Arial Narrow"/>
                  <a:cs typeface="Arial Narrow"/>
                  <a:sym typeface="Arial Narrow"/>
                </a:rPr>
                <a:t>BACKGROUND KNOWLEDGE</a:t>
              </a:r>
            </a:p>
            <a:p>
              <a:pPr marL="0" marR="0" lvl="0" indent="0" algn="l" rtl="0">
                <a:lnSpc>
                  <a:spcPct val="106250"/>
                </a:lnSpc>
                <a:spcBef>
                  <a:spcPts val="0"/>
                </a:spcBef>
                <a:buNone/>
              </a:pPr>
              <a:endParaRPr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VOCABULARY KNOWLEDGE</a:t>
              </a: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a:t>
              </a: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LANGUAGE STRUCTURES</a:t>
              </a: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a:t>
              </a: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VERBAL REASONING</a:t>
              </a:r>
            </a:p>
            <a:p>
              <a:pPr marL="0" marR="0" lvl="0" indent="0" algn="l" rtl="0">
                <a:lnSpc>
                  <a:spcPct val="106250"/>
                </a:lnSpc>
                <a:spcBef>
                  <a:spcPts val="0"/>
                </a:spcBef>
                <a:buNone/>
              </a:pPr>
              <a:endParaRPr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LITERACY KNOWLEDGE</a:t>
              </a:r>
            </a:p>
            <a:p>
              <a:pPr marL="0" marR="0" lvl="0" indent="0" algn="l" rtl="0">
                <a:lnSpc>
                  <a:spcPct val="106250"/>
                </a:lnSpc>
                <a:spcBef>
                  <a:spcPts val="0"/>
                </a:spcBef>
                <a:buNone/>
              </a:pPr>
              <a:endParaRPr sz="1600" b="1" dirty="0">
                <a:solidFill>
                  <a:schemeClr val="dk1"/>
                </a:solidFill>
                <a:latin typeface="Arial Narrow"/>
                <a:ea typeface="Arial Narrow"/>
                <a:cs typeface="Arial Narrow"/>
                <a:sym typeface="Arial Narrow"/>
              </a:endParaRPr>
            </a:p>
          </p:txBody>
        </p:sp>
        <p:sp>
          <p:nvSpPr>
            <p:cNvPr id="437" name="Shape 437"/>
            <p:cNvSpPr txBox="1"/>
            <p:nvPr/>
          </p:nvSpPr>
          <p:spPr>
            <a:xfrm>
              <a:off x="83" y="2751"/>
              <a:ext cx="1691" cy="881"/>
            </a:xfrm>
            <a:prstGeom prst="rect">
              <a:avLst/>
            </a:prstGeom>
            <a:solidFill>
              <a:schemeClr val="lt1"/>
            </a:solidFill>
            <a:ln>
              <a:noFill/>
            </a:ln>
          </p:spPr>
          <p:txBody>
            <a:bodyPr lIns="91425" tIns="45700" rIns="91425" bIns="45700" anchor="t" anchorCtr="0">
              <a:noAutofit/>
            </a:bodyPr>
            <a:lstStyle/>
            <a:p>
              <a:pPr marL="0" marR="0" lvl="0" indent="0" algn="l" rtl="0">
                <a:lnSpc>
                  <a:spcPct val="112500"/>
                </a:lnSpc>
                <a:spcBef>
                  <a:spcPts val="0"/>
                </a:spcBef>
                <a:buSzPct val="25000"/>
                <a:buNone/>
              </a:pPr>
              <a:r>
                <a:rPr lang="en-US" sz="1600" b="1">
                  <a:solidFill>
                    <a:schemeClr val="dk1"/>
                  </a:solidFill>
                  <a:latin typeface="Arial Narrow"/>
                  <a:ea typeface="Arial Narrow"/>
                  <a:cs typeface="Arial Narrow"/>
                  <a:sym typeface="Arial Narrow"/>
                </a:rPr>
                <a:t>       PHONEMIC AWARENESS</a:t>
              </a:r>
            </a:p>
            <a:p>
              <a:pPr marL="0" marR="0" lvl="0" indent="0" algn="l" rtl="0">
                <a:lnSpc>
                  <a:spcPct val="112500"/>
                </a:lnSpc>
                <a:spcBef>
                  <a:spcPts val="0"/>
                </a:spcBef>
                <a:buNone/>
              </a:pPr>
              <a:endParaRPr sz="1600" b="1" dirty="0">
                <a:solidFill>
                  <a:schemeClr val="dk1"/>
                </a:solidFill>
                <a:latin typeface="Arial Narrow"/>
                <a:ea typeface="Arial Narrow"/>
                <a:cs typeface="Arial Narrow"/>
                <a:sym typeface="Arial Narrow"/>
              </a:endParaRPr>
            </a:p>
            <a:p>
              <a:pPr marL="0" marR="0" lvl="0" indent="0" algn="l" rtl="0">
                <a:lnSpc>
                  <a:spcPct val="112500"/>
                </a:lnSpc>
                <a:spcBef>
                  <a:spcPts val="0"/>
                </a:spcBef>
                <a:buSzPct val="25000"/>
                <a:buNone/>
              </a:pPr>
              <a:r>
                <a:rPr lang="en-US" sz="1600" b="1" dirty="0">
                  <a:solidFill>
                    <a:schemeClr val="dk1"/>
                  </a:solidFill>
                  <a:latin typeface="Arial Narrow"/>
                  <a:ea typeface="Arial Narrow"/>
                  <a:cs typeface="Arial Narrow"/>
                  <a:sym typeface="Arial Narrow"/>
                </a:rPr>
                <a:t>  DECODING (and SPELLING)</a:t>
              </a:r>
            </a:p>
            <a:p>
              <a:pPr marL="0" marR="0" lvl="0" indent="0" algn="l" rtl="0">
                <a:lnSpc>
                  <a:spcPct val="112500"/>
                </a:lnSpc>
                <a:spcBef>
                  <a:spcPts val="0"/>
                </a:spcBef>
                <a:buSzPct val="25000"/>
                <a:buNone/>
              </a:pPr>
              <a:r>
                <a:rPr lang="en-US" sz="1600" b="1" dirty="0">
                  <a:solidFill>
                    <a:schemeClr val="dk1"/>
                  </a:solidFill>
                  <a:latin typeface="Arial Narrow"/>
                  <a:ea typeface="Arial Narrow"/>
                  <a:cs typeface="Arial Narrow"/>
                  <a:sym typeface="Arial Narrow"/>
                </a:rPr>
                <a:t> </a:t>
              </a:r>
            </a:p>
            <a:p>
              <a:pPr marL="0" marR="0" lvl="0" indent="0" algn="l" rtl="0">
                <a:lnSpc>
                  <a:spcPct val="112500"/>
                </a:lnSpc>
                <a:spcBef>
                  <a:spcPts val="0"/>
                </a:spcBef>
                <a:buSzPct val="25000"/>
                <a:buNone/>
              </a:pPr>
              <a:r>
                <a:rPr lang="en-US" sz="1600" b="1" dirty="0">
                  <a:solidFill>
                    <a:schemeClr val="dk1"/>
                  </a:solidFill>
                  <a:latin typeface="Arial Narrow"/>
                  <a:ea typeface="Arial Narrow"/>
                  <a:cs typeface="Arial Narrow"/>
                  <a:sym typeface="Arial Narrow"/>
                </a:rPr>
                <a:t>            SIGHT RECOGNITION</a:t>
              </a:r>
            </a:p>
            <a:p>
              <a:pPr marL="0" marR="0" lvl="0" indent="0" algn="l" rtl="0">
                <a:lnSpc>
                  <a:spcPct val="75000"/>
                </a:lnSpc>
                <a:spcBef>
                  <a:spcPts val="0"/>
                </a:spcBef>
                <a:buNone/>
              </a:pPr>
              <a:endParaRPr sz="1600" b="1" dirty="0">
                <a:solidFill>
                  <a:schemeClr val="dk1"/>
                </a:solidFill>
                <a:latin typeface="Arial Narrow"/>
                <a:ea typeface="Arial Narrow"/>
                <a:cs typeface="Arial Narrow"/>
                <a:sym typeface="Arial Narrow"/>
              </a:endParaRPr>
            </a:p>
          </p:txBody>
        </p:sp>
        <p:sp>
          <p:nvSpPr>
            <p:cNvPr id="438" name="Shape 438"/>
            <p:cNvSpPr/>
            <p:nvPr/>
          </p:nvSpPr>
          <p:spPr>
            <a:xfrm>
              <a:off x="4224" y="1056"/>
              <a:ext cx="1296" cy="864"/>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39" name="Shape 439"/>
            <p:cNvSpPr txBox="1"/>
            <p:nvPr/>
          </p:nvSpPr>
          <p:spPr>
            <a:xfrm>
              <a:off x="191" y="530"/>
              <a:ext cx="1879" cy="23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Narrow"/>
                  <a:ea typeface="Arial Narrow"/>
                  <a:cs typeface="Arial Narrow"/>
                  <a:sym typeface="Arial Narrow"/>
                </a:rPr>
                <a:t>COMPREHENSION</a:t>
              </a:r>
            </a:p>
          </p:txBody>
        </p:sp>
        <p:sp>
          <p:nvSpPr>
            <p:cNvPr id="440" name="Shape 440"/>
            <p:cNvSpPr txBox="1"/>
            <p:nvPr/>
          </p:nvSpPr>
          <p:spPr>
            <a:xfrm>
              <a:off x="191" y="2451"/>
              <a:ext cx="1484" cy="236"/>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Narrow"/>
                  <a:ea typeface="Arial Narrow"/>
                  <a:cs typeface="Arial Narrow"/>
                  <a:sym typeface="Arial Narrow"/>
                </a:rPr>
                <a:t>WORD RECOGNITION</a:t>
              </a:r>
            </a:p>
          </p:txBody>
        </p:sp>
        <p:sp>
          <p:nvSpPr>
            <p:cNvPr id="441" name="Shape 441"/>
            <p:cNvSpPr txBox="1"/>
            <p:nvPr/>
          </p:nvSpPr>
          <p:spPr>
            <a:xfrm rot="-1472239">
              <a:off x="2927" y="3017"/>
              <a:ext cx="909" cy="349"/>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buSzPct val="25000"/>
                <a:buNone/>
              </a:pPr>
              <a:r>
                <a:rPr lang="en-US" sz="1800" b="1">
                  <a:solidFill>
                    <a:schemeClr val="dk1"/>
                  </a:solidFill>
                  <a:latin typeface="Cabin"/>
                  <a:ea typeface="Cabin"/>
                  <a:cs typeface="Cabin"/>
                  <a:sym typeface="Cabin"/>
                </a:rPr>
                <a:t>increasingly</a:t>
              </a:r>
            </a:p>
            <a:p>
              <a:pPr marL="0" marR="0" lvl="0" indent="0" algn="ctr" rtl="0">
                <a:lnSpc>
                  <a:spcPct val="100000"/>
                </a:lnSpc>
                <a:spcBef>
                  <a:spcPts val="0"/>
                </a:spcBef>
                <a:buSzPct val="25000"/>
                <a:buNone/>
              </a:pPr>
              <a:r>
                <a:rPr lang="en-US" sz="1800" b="1">
                  <a:solidFill>
                    <a:schemeClr val="dk1"/>
                  </a:solidFill>
                  <a:latin typeface="Cabin"/>
                  <a:ea typeface="Cabin"/>
                  <a:cs typeface="Cabin"/>
                  <a:sym typeface="Cabin"/>
                </a:rPr>
                <a:t>automatic</a:t>
              </a:r>
            </a:p>
          </p:txBody>
        </p:sp>
        <p:sp>
          <p:nvSpPr>
            <p:cNvPr id="442" name="Shape 442"/>
            <p:cNvSpPr/>
            <p:nvPr/>
          </p:nvSpPr>
          <p:spPr>
            <a:xfrm rot="1731562">
              <a:off x="3023" y="1439"/>
              <a:ext cx="383" cy="143"/>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43" name="Shape 443"/>
            <p:cNvSpPr txBox="1"/>
            <p:nvPr/>
          </p:nvSpPr>
          <p:spPr>
            <a:xfrm rot="2007299">
              <a:off x="2858" y="1181"/>
              <a:ext cx="909" cy="34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buSzPct val="25000"/>
                <a:buNone/>
              </a:pPr>
              <a:r>
                <a:rPr lang="en-US" sz="1800" b="1">
                  <a:solidFill>
                    <a:schemeClr val="dk1"/>
                  </a:solidFill>
                  <a:latin typeface="Cabin"/>
                  <a:ea typeface="Cabin"/>
                  <a:cs typeface="Cabin"/>
                  <a:sym typeface="Cabin"/>
                </a:rPr>
                <a:t>increasingly</a:t>
              </a:r>
            </a:p>
            <a:p>
              <a:pPr marL="0" marR="0" lvl="0" indent="0" algn="ctr" rtl="0">
                <a:lnSpc>
                  <a:spcPct val="100000"/>
                </a:lnSpc>
                <a:spcBef>
                  <a:spcPts val="0"/>
                </a:spcBef>
                <a:buSzPct val="25000"/>
                <a:buNone/>
              </a:pPr>
              <a:r>
                <a:rPr lang="en-US" sz="1800" b="1">
                  <a:solidFill>
                    <a:schemeClr val="dk1"/>
                  </a:solidFill>
                  <a:latin typeface="Cabin"/>
                  <a:ea typeface="Cabin"/>
                  <a:cs typeface="Cabin"/>
                  <a:sym typeface="Cabin"/>
                </a:rPr>
                <a:t>strategic</a:t>
              </a:r>
            </a:p>
          </p:txBody>
        </p:sp>
      </p:grpSp>
      <p:sp>
        <p:nvSpPr>
          <p:cNvPr id="444" name="Shape 444"/>
          <p:cNvSpPr/>
          <p:nvPr/>
        </p:nvSpPr>
        <p:spPr>
          <a:xfrm>
            <a:off x="201613" y="1291061"/>
            <a:ext cx="2328863" cy="381000"/>
          </a:xfrm>
          <a:prstGeom prst="rect">
            <a:avLst/>
          </a:prstGeom>
          <a:noFill/>
          <a:ln w="762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45" name="Shape 445"/>
          <p:cNvSpPr/>
          <p:nvPr/>
        </p:nvSpPr>
        <p:spPr>
          <a:xfrm>
            <a:off x="257908" y="4350784"/>
            <a:ext cx="2207834" cy="381000"/>
          </a:xfrm>
          <a:prstGeom prst="rect">
            <a:avLst/>
          </a:prstGeom>
          <a:noFill/>
          <a:ln w="762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46" name="Shape 446"/>
          <p:cNvSpPr txBox="1"/>
          <p:nvPr/>
        </p:nvSpPr>
        <p:spPr>
          <a:xfrm>
            <a:off x="6216208" y="1530520"/>
            <a:ext cx="2895600" cy="1107995"/>
          </a:xfrm>
          <a:prstGeom prst="rect">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200">
                <a:solidFill>
                  <a:schemeClr val="dk1"/>
                </a:solidFill>
                <a:latin typeface="Century Schoolbook"/>
                <a:ea typeface="Century Schoolbook"/>
                <a:cs typeface="Century Schoolbook"/>
                <a:sym typeface="Century Schoolbook"/>
              </a:rPr>
              <a:t>Skilled Reading- </a:t>
            </a:r>
            <a:r>
              <a:rPr lang="en-US" sz="2200" i="1">
                <a:solidFill>
                  <a:schemeClr val="dk1"/>
                </a:solidFill>
                <a:latin typeface="Century Schoolbook"/>
                <a:ea typeface="Century Schoolbook"/>
                <a:cs typeface="Century Schoolbook"/>
                <a:sym typeface="Century Schoolbook"/>
              </a:rPr>
              <a:t>fluent with comprehension</a:t>
            </a:r>
          </a:p>
        </p:txBody>
      </p:sp>
    </p:spTree>
    <p:extLst>
      <p:ext uri="{BB962C8B-B14F-4D97-AF65-F5344CB8AC3E}">
        <p14:creationId xmlns:p14="http://schemas.microsoft.com/office/powerpoint/2010/main" val="65350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92502"/>
          </a:xfrm>
          <a:prstGeom prst="rect">
            <a:avLst/>
          </a:prstGeom>
        </p:spPr>
      </p:pic>
    </p:spTree>
    <p:extLst>
      <p:ext uri="{BB962C8B-B14F-4D97-AF65-F5344CB8AC3E}">
        <p14:creationId xmlns:p14="http://schemas.microsoft.com/office/powerpoint/2010/main" val="921677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04" y="146304"/>
            <a:ext cx="7992534" cy="1325562"/>
          </a:xfrm>
        </p:spPr>
        <p:txBody>
          <a:bodyPr>
            <a:normAutofit/>
          </a:bodyPr>
          <a:lstStyle/>
          <a:p>
            <a:r>
              <a:rPr lang="en-US" dirty="0" smtClean="0"/>
              <a:t>Learning to Teach Reading</a:t>
            </a:r>
            <a:endParaRPr lang="en-US" dirty="0"/>
          </a:p>
        </p:txBody>
      </p:sp>
      <p:pic>
        <p:nvPicPr>
          <p:cNvPr id="4" name="Picture 3" descr="Screen Shot 2016-01-20 at 3.26.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88" y="1792921"/>
            <a:ext cx="8098367" cy="4933076"/>
          </a:xfrm>
          <a:prstGeom prst="rect">
            <a:avLst/>
          </a:prstGeom>
        </p:spPr>
      </p:pic>
      <p:sp>
        <p:nvSpPr>
          <p:cNvPr id="3" name="Rectangle 2"/>
          <p:cNvSpPr/>
          <p:nvPr/>
        </p:nvSpPr>
        <p:spPr>
          <a:xfrm>
            <a:off x="7574692" y="4254843"/>
            <a:ext cx="82378" cy="127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502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718" y="1492094"/>
            <a:ext cx="5086367" cy="3999031"/>
          </a:xfrm>
          <a:prstGeom prst="rect">
            <a:avLst/>
          </a:prstGeom>
        </p:spPr>
      </p:pic>
      <p:sp>
        <p:nvSpPr>
          <p:cNvPr id="16" name="Line Callout 1 15"/>
          <p:cNvSpPr/>
          <p:nvPr/>
        </p:nvSpPr>
        <p:spPr>
          <a:xfrm>
            <a:off x="4325466" y="5261900"/>
            <a:ext cx="1783399" cy="737847"/>
          </a:xfrm>
          <a:prstGeom prst="borderCallout1">
            <a:avLst>
              <a:gd name="adj1" fmla="val 470"/>
              <a:gd name="adj2" fmla="val 51857"/>
              <a:gd name="adj3" fmla="val -66898"/>
              <a:gd name="adj4" fmla="val 43423"/>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solidFill>
                  <a:srgbClr val="FF0000"/>
                </a:solidFill>
                <a:latin typeface="Century Gothic" charset="0"/>
                <a:ea typeface="Century Gothic" charset="0"/>
                <a:cs typeface="Century Gothic" charset="0"/>
              </a:rPr>
              <a:t>Phoneme Blending</a:t>
            </a:r>
          </a:p>
        </p:txBody>
      </p:sp>
      <p:sp>
        <p:nvSpPr>
          <p:cNvPr id="17" name="Line Callout 1 16"/>
          <p:cNvSpPr/>
          <p:nvPr/>
        </p:nvSpPr>
        <p:spPr>
          <a:xfrm>
            <a:off x="1708690" y="2254809"/>
            <a:ext cx="1909363" cy="649003"/>
          </a:xfrm>
          <a:prstGeom prst="borderCallout1">
            <a:avLst>
              <a:gd name="adj1" fmla="val 100728"/>
              <a:gd name="adj2" fmla="val 49113"/>
              <a:gd name="adj3" fmla="val 167894"/>
              <a:gd name="adj4" fmla="val 55790"/>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smtClean="0">
                <a:solidFill>
                  <a:srgbClr val="FF0000"/>
                </a:solidFill>
                <a:latin typeface="Century Gothic" charset="0"/>
                <a:ea typeface="Century Gothic" charset="0"/>
                <a:cs typeface="Century Gothic" charset="0"/>
              </a:rPr>
              <a:t>Onset Rime</a:t>
            </a:r>
          </a:p>
          <a:p>
            <a:pPr algn="ctr"/>
            <a:r>
              <a:rPr lang="en-US" sz="2000" b="1" dirty="0" smtClean="0">
                <a:solidFill>
                  <a:srgbClr val="FF0000"/>
                </a:solidFill>
                <a:latin typeface="Century Gothic" charset="0"/>
                <a:ea typeface="Century Gothic" charset="0"/>
                <a:cs typeface="Century Gothic" charset="0"/>
              </a:rPr>
              <a:t>Segmentation</a:t>
            </a:r>
          </a:p>
        </p:txBody>
      </p:sp>
      <p:sp>
        <p:nvSpPr>
          <p:cNvPr id="18" name="Line Callout 1 17"/>
          <p:cNvSpPr/>
          <p:nvPr/>
        </p:nvSpPr>
        <p:spPr>
          <a:xfrm>
            <a:off x="5825051" y="3062661"/>
            <a:ext cx="1733715" cy="687674"/>
          </a:xfrm>
          <a:prstGeom prst="borderCallout1">
            <a:avLst>
              <a:gd name="adj1" fmla="val 99815"/>
              <a:gd name="adj2" fmla="val 50778"/>
              <a:gd name="adj3" fmla="val 148324"/>
              <a:gd name="adj4" fmla="val 23833"/>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solidFill>
                  <a:srgbClr val="FF0000"/>
                </a:solidFill>
                <a:latin typeface="Century Gothic" charset="0"/>
                <a:ea typeface="Century Gothic" charset="0"/>
                <a:cs typeface="Century Gothic" charset="0"/>
              </a:rPr>
              <a:t>Phoneme Blending</a:t>
            </a:r>
          </a:p>
        </p:txBody>
      </p:sp>
      <p:sp>
        <p:nvSpPr>
          <p:cNvPr id="19" name="Line Callout 1 18"/>
          <p:cNvSpPr/>
          <p:nvPr/>
        </p:nvSpPr>
        <p:spPr>
          <a:xfrm>
            <a:off x="4539072" y="1854921"/>
            <a:ext cx="1998700" cy="564625"/>
          </a:xfrm>
          <a:prstGeom prst="borderCallout1">
            <a:avLst>
              <a:gd name="adj1" fmla="val 102386"/>
              <a:gd name="adj2" fmla="val 50171"/>
              <a:gd name="adj3" fmla="val 225252"/>
              <a:gd name="adj4" fmla="val 40435"/>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smtClean="0">
                <a:solidFill>
                  <a:srgbClr val="FF0000"/>
                </a:solidFill>
                <a:latin typeface="Century Gothic" charset="0"/>
                <a:ea typeface="Century Gothic" charset="0"/>
                <a:cs typeface="Century Gothic" charset="0"/>
              </a:rPr>
              <a:t>Phoneme Isolation</a:t>
            </a:r>
          </a:p>
        </p:txBody>
      </p:sp>
      <p:sp>
        <p:nvSpPr>
          <p:cNvPr id="21" name="Line Callout 1 20"/>
          <p:cNvSpPr/>
          <p:nvPr/>
        </p:nvSpPr>
        <p:spPr>
          <a:xfrm>
            <a:off x="1747296" y="4317349"/>
            <a:ext cx="1998700" cy="754588"/>
          </a:xfrm>
          <a:prstGeom prst="borderCallout1">
            <a:avLst>
              <a:gd name="adj1" fmla="val 50079"/>
              <a:gd name="adj2" fmla="val 99785"/>
              <a:gd name="adj3" fmla="val 18582"/>
              <a:gd name="adj4" fmla="val 108776"/>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smtClean="0">
                <a:solidFill>
                  <a:srgbClr val="FF0000"/>
                </a:solidFill>
                <a:latin typeface="Century Gothic" charset="0"/>
                <a:ea typeface="Century Gothic" charset="0"/>
                <a:cs typeface="Century Gothic" charset="0"/>
              </a:rPr>
              <a:t>Syllable Segmentation</a:t>
            </a:r>
          </a:p>
        </p:txBody>
      </p:sp>
      <p:pic>
        <p:nvPicPr>
          <p:cNvPr id="9" name="Picture 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50347">
            <a:off x="6310165" y="4379530"/>
            <a:ext cx="3507241" cy="4002626"/>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r="64047"/>
          <a:stretch/>
        </p:blipFill>
        <p:spPr>
          <a:xfrm>
            <a:off x="-173278" y="5071937"/>
            <a:ext cx="924041" cy="1838738"/>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34008" r="36817"/>
          <a:stretch/>
        </p:blipFill>
        <p:spPr>
          <a:xfrm>
            <a:off x="581531" y="5071937"/>
            <a:ext cx="749846" cy="1838738"/>
          </a:xfrm>
          <a:prstGeom prst="rect">
            <a:avLst/>
          </a:prstGeom>
        </p:spPr>
      </p:pic>
      <p:pic>
        <p:nvPicPr>
          <p:cNvPr id="45" name="Picture 44"/>
          <p:cNvPicPr>
            <a:picLocks noChangeAspect="1"/>
          </p:cNvPicPr>
          <p:nvPr/>
        </p:nvPicPr>
        <p:blipFill rotWithShape="1">
          <a:blip r:embed="rId5">
            <a:extLst>
              <a:ext uri="{28A0092B-C50C-407E-A947-70E740481C1C}">
                <a14:useLocalDpi xmlns:a14="http://schemas.microsoft.com/office/drawing/2010/main" val="0"/>
              </a:ext>
            </a:extLst>
          </a:blip>
          <a:srcRect l="63670"/>
          <a:stretch/>
        </p:blipFill>
        <p:spPr>
          <a:xfrm>
            <a:off x="1281836" y="5048765"/>
            <a:ext cx="933737" cy="1838738"/>
          </a:xfrm>
          <a:prstGeom prst="rect">
            <a:avLst/>
          </a:prstGeom>
        </p:spPr>
      </p:pic>
    </p:spTree>
    <p:extLst>
      <p:ext uri="{BB962C8B-B14F-4D97-AF65-F5344CB8AC3E}">
        <p14:creationId xmlns:p14="http://schemas.microsoft.com/office/powerpoint/2010/main" val="17009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13871</TotalTime>
  <Words>3172</Words>
  <Application>Microsoft Office PowerPoint</Application>
  <PresentationFormat>On-screen Show (4:3)</PresentationFormat>
  <Paragraphs>515</Paragraphs>
  <Slides>37</Slides>
  <Notes>34</Notes>
  <HiddenSlides>1</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37</vt:i4>
      </vt:variant>
    </vt:vector>
  </HeadingPairs>
  <TitlesOfParts>
    <vt:vector size="59" baseType="lpstr">
      <vt:lpstr>MS PGothic</vt:lpstr>
      <vt:lpstr>MS PGothic</vt:lpstr>
      <vt:lpstr>Arial</vt:lpstr>
      <vt:lpstr>Arial Narrow</vt:lpstr>
      <vt:lpstr>Cabin</vt:lpstr>
      <vt:lpstr>Calibri</vt:lpstr>
      <vt:lpstr>Calibri Light</vt:lpstr>
      <vt:lpstr>Century Gothic</vt:lpstr>
      <vt:lpstr>Century Schoolbook</vt:lpstr>
      <vt:lpstr>Impact</vt:lpstr>
      <vt:lpstr>Lustria</vt:lpstr>
      <vt:lpstr>Noto Sans Symbols</vt:lpstr>
      <vt:lpstr>Palatino Linotype</vt:lpstr>
      <vt:lpstr>Questrial</vt:lpstr>
      <vt:lpstr>Rokkitt</vt:lpstr>
      <vt:lpstr>Times New Roman</vt:lpstr>
      <vt:lpstr>Tw Cen MT</vt:lpstr>
      <vt:lpstr>Verdana</vt:lpstr>
      <vt:lpstr>Wingdings</vt:lpstr>
      <vt:lpstr>Wingdings 2</vt:lpstr>
      <vt:lpstr>Median</vt:lpstr>
      <vt:lpstr>Office Theme</vt:lpstr>
      <vt:lpstr>Early literacy   Proficiency for all:  percentage of 2nd grade Students meeting   early literacy benchmarks  derrick chau, sr. executive director DIVISION OF INSTRUCTION </vt:lpstr>
      <vt:lpstr>Early Language and Literacy Plan</vt:lpstr>
      <vt:lpstr>PowerPoint Presentation</vt:lpstr>
      <vt:lpstr>PowerPoint Presentation</vt:lpstr>
      <vt:lpstr>PowerPoint Presentation</vt:lpstr>
      <vt:lpstr>PowerPoint Presentation</vt:lpstr>
      <vt:lpstr>PowerPoint Presentation</vt:lpstr>
      <vt:lpstr>Learning to Teach Reading</vt:lpstr>
      <vt:lpstr>PowerPoint Presentation</vt:lpstr>
      <vt:lpstr>PowerPoint Presentation</vt:lpstr>
      <vt:lpstr>Guided Reading </vt:lpstr>
      <vt:lpstr>Students respond to meaningful prompts in meaningful ways, using academic language, reasoning using evidence, talking through ideas, and become empowered through productive struggle.</vt:lpstr>
      <vt:lpstr>PowerPoint Presentation</vt:lpstr>
      <vt:lpstr>PowerPoint Presentation</vt:lpstr>
      <vt:lpstr>BookRoom Collections </vt:lpstr>
      <vt:lpstr>GRADUAL RELEASE</vt:lpstr>
      <vt:lpstr>PowerPoint Presentation</vt:lpstr>
      <vt:lpstr>PowerPoint Presentation</vt:lpstr>
      <vt:lpstr>TEXTBOOK SELECTION </vt:lpstr>
      <vt:lpstr>GOALS</vt:lpstr>
      <vt:lpstr>OUR STUDENTS BY ETHNICITY</vt:lpstr>
      <vt:lpstr>PowerPoint Presentation</vt:lpstr>
      <vt:lpstr>PowerPoint Presentation</vt:lpstr>
      <vt:lpstr>PowerPoint Presentation</vt:lpstr>
      <vt:lpstr>So What Does The Composite Score Tell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CONSIDERATIONS</vt:lpstr>
      <vt:lpstr>PowerPoint Presentation</vt:lpstr>
      <vt:lpstr>Questions?</vt:lpstr>
    </vt:vector>
  </TitlesOfParts>
  <Company>Los Angeles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Report</dc:title>
  <dc:creator>LAUSD user</dc:creator>
  <cp:lastModifiedBy>Lisa Houston</cp:lastModifiedBy>
  <cp:revision>634</cp:revision>
  <cp:lastPrinted>2014-05-22T20:22:37Z</cp:lastPrinted>
  <dcterms:created xsi:type="dcterms:W3CDTF">2014-05-22T18:38:26Z</dcterms:created>
  <dcterms:modified xsi:type="dcterms:W3CDTF">2017-05-01T21:54:57Z</dcterms:modified>
</cp:coreProperties>
</file>