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296400"/>
  <p:embeddedFontLst>
    <p:embeddedFont>
      <p:font typeface="Poppins Medium" panose="020B0604020202020204" charset="0"/>
      <p:regular r:id="rId20"/>
      <p:bold r:id="rId21"/>
      <p:italic r:id="rId22"/>
      <p:boldItalic r:id="rId23"/>
    </p:embeddedFont>
    <p:embeddedFont>
      <p:font typeface="Poppins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Permanent Marker" panose="020B0604020202020204" charset="0"/>
      <p:regular r:id="rId32"/>
    </p:embeddedFont>
    <p:embeddedFont>
      <p:font typeface="Poppins SemiBold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5uAAWTIAprWbVv1MYRngJJWjZ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56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3037839" cy="217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025" tIns="85500" rIns="171025" bIns="855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42" y="0"/>
            <a:ext cx="3037839" cy="217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025" tIns="85500" rIns="171025" bIns="855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-9517063" y="5426075"/>
            <a:ext cx="26042938" cy="14649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1" y="20892437"/>
            <a:ext cx="5608320" cy="1709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025" tIns="85500" rIns="171025" bIns="855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41234681"/>
            <a:ext cx="3037839" cy="217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025" tIns="85500" rIns="171025" bIns="85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42" y="41234681"/>
            <a:ext cx="3037839" cy="217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025" tIns="85500" rIns="171025" bIns="8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3766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20549940"/>
            <a:ext cx="5486400" cy="1681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800" tIns="83875" rIns="167800" bIns="83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378950" y="5338763"/>
            <a:ext cx="25615900" cy="14409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20549940"/>
            <a:ext cx="5486400" cy="1681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800" tIns="83875" rIns="167800" bIns="83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378950" y="5338763"/>
            <a:ext cx="25615900" cy="14409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20549940"/>
            <a:ext cx="5486400" cy="1681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800" tIns="83875" rIns="167800" bIns="83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378950" y="5338763"/>
            <a:ext cx="25615900" cy="14409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378950" y="5338763"/>
            <a:ext cx="25615900" cy="14409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2:notes"/>
          <p:cNvSpPr txBox="1">
            <a:spLocks noGrp="1"/>
          </p:cNvSpPr>
          <p:nvPr>
            <p:ph type="body" idx="1"/>
          </p:nvPr>
        </p:nvSpPr>
        <p:spPr>
          <a:xfrm>
            <a:off x="685800" y="20549940"/>
            <a:ext cx="5486400" cy="1681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800" tIns="83875" rIns="167800" bIns="83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21" name="Google Shape;221;p12:notes"/>
          <p:cNvSpPr txBox="1">
            <a:spLocks noGrp="1"/>
          </p:cNvSpPr>
          <p:nvPr>
            <p:ph type="sldNum" idx="12"/>
          </p:nvPr>
        </p:nvSpPr>
        <p:spPr>
          <a:xfrm>
            <a:off x="3884613" y="40558701"/>
            <a:ext cx="2971800" cy="214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800" tIns="83875" rIns="167800" bIns="83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378950" y="5338763"/>
            <a:ext cx="25615900" cy="14409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685800" y="20549940"/>
            <a:ext cx="5486400" cy="1681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800" tIns="83875" rIns="167800" bIns="83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31" name="Google Shape;231;p13:notes"/>
          <p:cNvSpPr txBox="1">
            <a:spLocks noGrp="1"/>
          </p:cNvSpPr>
          <p:nvPr>
            <p:ph type="sldNum" idx="12"/>
          </p:nvPr>
        </p:nvSpPr>
        <p:spPr>
          <a:xfrm>
            <a:off x="3884613" y="40558701"/>
            <a:ext cx="2971800" cy="214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800" tIns="83875" rIns="167800" bIns="83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378950" y="5338763"/>
            <a:ext cx="25615900" cy="14409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4:notes"/>
          <p:cNvSpPr txBox="1">
            <a:spLocks noGrp="1"/>
          </p:cNvSpPr>
          <p:nvPr>
            <p:ph type="body" idx="1"/>
          </p:nvPr>
        </p:nvSpPr>
        <p:spPr>
          <a:xfrm>
            <a:off x="685800" y="20549940"/>
            <a:ext cx="5486400" cy="1681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800" tIns="83875" rIns="167800" bIns="83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4:notes"/>
          <p:cNvSpPr txBox="1">
            <a:spLocks noGrp="1"/>
          </p:cNvSpPr>
          <p:nvPr>
            <p:ph type="sldNum" idx="12"/>
          </p:nvPr>
        </p:nvSpPr>
        <p:spPr>
          <a:xfrm>
            <a:off x="3884613" y="40558701"/>
            <a:ext cx="2971800" cy="214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800" tIns="83875" rIns="167800" bIns="83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:notes"/>
          <p:cNvSpPr txBox="1">
            <a:spLocks noGrp="1"/>
          </p:cNvSpPr>
          <p:nvPr>
            <p:ph type="body" idx="1"/>
          </p:nvPr>
        </p:nvSpPr>
        <p:spPr>
          <a:xfrm>
            <a:off x="685800" y="20549940"/>
            <a:ext cx="5486400" cy="1681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800" tIns="83875" rIns="167800" bIns="83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378950" y="5338763"/>
            <a:ext cx="25615900" cy="14409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517063" y="5426075"/>
            <a:ext cx="26042938" cy="14649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6:notes"/>
          <p:cNvSpPr txBox="1">
            <a:spLocks noGrp="1"/>
          </p:cNvSpPr>
          <p:nvPr>
            <p:ph type="body" idx="1"/>
          </p:nvPr>
        </p:nvSpPr>
        <p:spPr>
          <a:xfrm>
            <a:off x="701041" y="20892437"/>
            <a:ext cx="5608320" cy="1709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025" tIns="85500" rIns="171025" bIns="8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6:notes"/>
          <p:cNvSpPr txBox="1">
            <a:spLocks noGrp="1"/>
          </p:cNvSpPr>
          <p:nvPr>
            <p:ph type="sldNum" idx="12"/>
          </p:nvPr>
        </p:nvSpPr>
        <p:spPr>
          <a:xfrm>
            <a:off x="3970942" y="41234681"/>
            <a:ext cx="3037839" cy="217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025" tIns="85500" rIns="171025" bIns="85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:notes"/>
          <p:cNvSpPr txBox="1">
            <a:spLocks noGrp="1"/>
          </p:cNvSpPr>
          <p:nvPr>
            <p:ph type="body" idx="1"/>
          </p:nvPr>
        </p:nvSpPr>
        <p:spPr>
          <a:xfrm>
            <a:off x="701041" y="20892437"/>
            <a:ext cx="5608320" cy="17093814"/>
          </a:xfrm>
          <a:prstGeom prst="rect">
            <a:avLst/>
          </a:prstGeom>
        </p:spPr>
        <p:txBody>
          <a:bodyPr spcFirstLastPara="1" wrap="square" lIns="171025" tIns="85500" rIns="171025" bIns="8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517063" y="5426075"/>
            <a:ext cx="26042938" cy="14649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20549940"/>
            <a:ext cx="5486400" cy="1681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800" tIns="83875" rIns="167800" bIns="83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378950" y="5338763"/>
            <a:ext cx="25615900" cy="14409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20549940"/>
            <a:ext cx="5486400" cy="1681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800" tIns="83875" rIns="167800" bIns="83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378950" y="5338763"/>
            <a:ext cx="25615900" cy="14409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378950" y="5338763"/>
            <a:ext cx="25615900" cy="14409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20549940"/>
            <a:ext cx="5486400" cy="1681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800" tIns="83875" rIns="167800" bIns="83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26" name="Google Shape;126;p4:notes"/>
          <p:cNvSpPr txBox="1">
            <a:spLocks noGrp="1"/>
          </p:cNvSpPr>
          <p:nvPr>
            <p:ph type="sldNum" idx="12"/>
          </p:nvPr>
        </p:nvSpPr>
        <p:spPr>
          <a:xfrm>
            <a:off x="3884613" y="40558701"/>
            <a:ext cx="2971800" cy="214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800" tIns="83875" rIns="167800" bIns="83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378950" y="5338763"/>
            <a:ext cx="25615900" cy="14409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20549940"/>
            <a:ext cx="5486400" cy="1681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800" tIns="83875" rIns="167800" bIns="83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38" name="Google Shape;138;p5:notes"/>
          <p:cNvSpPr txBox="1">
            <a:spLocks noGrp="1"/>
          </p:cNvSpPr>
          <p:nvPr>
            <p:ph type="sldNum" idx="12"/>
          </p:nvPr>
        </p:nvSpPr>
        <p:spPr>
          <a:xfrm>
            <a:off x="3884613" y="40558701"/>
            <a:ext cx="2971800" cy="214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800" tIns="83875" rIns="167800" bIns="83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20549940"/>
            <a:ext cx="5486400" cy="1681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800" tIns="83875" rIns="167800" bIns="83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378950" y="5338763"/>
            <a:ext cx="25615900" cy="14409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378950" y="5338763"/>
            <a:ext cx="25615900" cy="14409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20549940"/>
            <a:ext cx="5486400" cy="1681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800" tIns="83875" rIns="167800" bIns="83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:notes"/>
          <p:cNvSpPr txBox="1">
            <a:spLocks noGrp="1"/>
          </p:cNvSpPr>
          <p:nvPr>
            <p:ph type="sldNum" idx="12"/>
          </p:nvPr>
        </p:nvSpPr>
        <p:spPr>
          <a:xfrm>
            <a:off x="3884613" y="40558701"/>
            <a:ext cx="2971800" cy="214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800" tIns="83875" rIns="167800" bIns="83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20549940"/>
            <a:ext cx="5486400" cy="1681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800" tIns="83875" rIns="167800" bIns="83875" anchor="t" anchorCtr="0">
            <a:noAutofit/>
          </a:bodyPr>
          <a:lstStyle/>
          <a:p>
            <a:pPr marL="419605" lvl="0" indent="-9324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378950" y="5338763"/>
            <a:ext cx="25615900" cy="14409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20549940"/>
            <a:ext cx="5486400" cy="1681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800" tIns="83875" rIns="167800" bIns="83875" anchor="t" anchorCtr="0">
            <a:noAutofit/>
          </a:bodyPr>
          <a:lstStyle/>
          <a:p>
            <a:pPr marL="27973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378950" y="5338763"/>
            <a:ext cx="25615900" cy="14409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EFEFEF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9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19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bg>
      <p:bgPr>
        <a:solidFill>
          <a:srgbClr val="EFEFE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9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body" idx="1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1097278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EFEFEF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solidFill>
          <a:srgbClr val="EFEFE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4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84B2F6"/>
          </a:solidFill>
          <a:ln>
            <a:noFill/>
          </a:ln>
        </p:spPr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rgbClr val="EFEFE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8" name="Google Shape;68;p25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bg>
      <p:bgPr>
        <a:solidFill>
          <a:srgbClr val="EFEFEF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7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18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ausd.wistia.com/medias/5zp4ompf5i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youtu.be/NqyR8QPb0W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achieve.lausd.net/Page/16775" TargetMode="External"/><Relationship Id="rId3" Type="http://schemas.openxmlformats.org/officeDocument/2006/relationships/hyperlink" Target="https://www.cgcs.org/Page/244" TargetMode="External"/><Relationship Id="rId7" Type="http://schemas.openxmlformats.org/officeDocument/2006/relationships/hyperlink" Target="https://achieve.lausd.net/Page/15487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chieve.lausd.net/sped" TargetMode="External"/><Relationship Id="rId5" Type="http://schemas.openxmlformats.org/officeDocument/2006/relationships/hyperlink" Target="https://achieve.lausd.net/Page/10470" TargetMode="External"/><Relationship Id="rId4" Type="http://schemas.openxmlformats.org/officeDocument/2006/relationships/hyperlink" Target="https://scoe.net/divisions/ed_services/curriculum/castandard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>
            <a:spLocks noGrp="1"/>
          </p:cNvSpPr>
          <p:nvPr>
            <p:ph type="ctrTitle"/>
          </p:nvPr>
        </p:nvSpPr>
        <p:spPr>
          <a:xfrm>
            <a:off x="737937" y="2133599"/>
            <a:ext cx="10892589" cy="215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Rounded"/>
              <a:buNone/>
            </a:pPr>
            <a:r>
              <a:rPr lang="en-US" sz="3800" b="1">
                <a:solidFill>
                  <a:srgbClr val="84B2F6"/>
                </a:solidFill>
                <a:latin typeface="Poppins"/>
                <a:ea typeface="Poppins"/>
                <a:cs typeface="Poppins"/>
                <a:sym typeface="Poppins"/>
              </a:rPr>
              <a:t>Supporting English Language Arts at Home </a:t>
            </a:r>
            <a:br>
              <a:rPr lang="en-US" sz="3800" b="1">
                <a:solidFill>
                  <a:srgbClr val="84B2F6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3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Apoyar la lengua y literatura en inglés en casa </a:t>
            </a:r>
            <a:br>
              <a:rPr lang="en-US" sz="3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3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6" name="Google Shape;106;p1" descr="A picture containing drawing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0801" y="84861"/>
            <a:ext cx="1675425" cy="121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44251" y="84848"/>
            <a:ext cx="3390900" cy="11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 descr="A picture containing text, clip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062" y="274859"/>
            <a:ext cx="3051680" cy="762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>
            <a:spLocks noGrp="1"/>
          </p:cNvSpPr>
          <p:nvPr>
            <p:ph type="title"/>
          </p:nvPr>
        </p:nvSpPr>
        <p:spPr>
          <a:xfrm>
            <a:off x="122300" y="102577"/>
            <a:ext cx="11898000" cy="15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89"/>
              <a:buFont typeface="Arial Rounded"/>
              <a:buNone/>
            </a:pPr>
            <a:r>
              <a:rPr lang="en-US" sz="3900" b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Where do I find the Play Cards?</a:t>
            </a:r>
            <a:br>
              <a:rPr lang="en-US" sz="3900" b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39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¿Dónde puedo encontrar las Tarjetas de Guía?</a:t>
            </a:r>
            <a:endParaRPr sz="3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1" name="Google Shape;201;p10"/>
          <p:cNvSpPr txBox="1">
            <a:spLocks noGrp="1"/>
          </p:cNvSpPr>
          <p:nvPr>
            <p:ph type="body" idx="1"/>
          </p:nvPr>
        </p:nvSpPr>
        <p:spPr>
          <a:xfrm>
            <a:off x="1668379" y="1799235"/>
            <a:ext cx="8742947" cy="54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476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200" b="1" u="sng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https://achieve.lausd.net/Page/9651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2" name="Google Shape;20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7473" y="2295535"/>
            <a:ext cx="4981074" cy="383474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0"/>
          <p:cNvSpPr/>
          <p:nvPr/>
        </p:nvSpPr>
        <p:spPr>
          <a:xfrm>
            <a:off x="401053" y="2624781"/>
            <a:ext cx="6096000" cy="158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5337" marR="0" lvl="0" indent="-533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77"/>
              </a:buClr>
              <a:buSzPts val="2200"/>
              <a:buFont typeface="Poppins Medium"/>
              <a:buChar char="•"/>
            </a:pPr>
            <a:r>
              <a:rPr lang="en-US" sz="2200">
                <a:solidFill>
                  <a:srgbClr val="00217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ELA and Math</a:t>
            </a:r>
            <a:endParaRPr sz="2200">
              <a:solidFill>
                <a:srgbClr val="002177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795337" marR="0" lvl="0" indent="-533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77"/>
              </a:buClr>
              <a:buSzPts val="2200"/>
              <a:buFont typeface="Poppins Medium"/>
              <a:buChar char="•"/>
            </a:pPr>
            <a:r>
              <a:rPr lang="en-US" sz="2200">
                <a:solidFill>
                  <a:srgbClr val="00217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Grades K-2, 3-5, and 6-8</a:t>
            </a:r>
            <a:endParaRPr sz="2200">
              <a:solidFill>
                <a:srgbClr val="002177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223836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2177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04" name="Google Shape;204;p10"/>
          <p:cNvSpPr/>
          <p:nvPr/>
        </p:nvSpPr>
        <p:spPr>
          <a:xfrm>
            <a:off x="401053" y="4212908"/>
            <a:ext cx="6096000" cy="184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95337" marR="0" lvl="0" indent="-533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Medium"/>
              <a:buChar char="•"/>
            </a:pPr>
            <a:r>
              <a:rPr lang="en-US" sz="22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ELA y Matemáticas</a:t>
            </a:r>
            <a:endParaRPr sz="22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795337" marR="0" lvl="0" indent="-533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Medium"/>
              <a:buChar char="•"/>
            </a:pPr>
            <a:r>
              <a:rPr lang="en-US" sz="22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Grados K-2, 3-5, y 6-8</a:t>
            </a:r>
            <a:endParaRPr sz="22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05" name="Google Shape;205;p10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 txBox="1">
            <a:spLocks noGrp="1"/>
          </p:cNvSpPr>
          <p:nvPr>
            <p:ph type="body" idx="4294967295"/>
          </p:nvPr>
        </p:nvSpPr>
        <p:spPr>
          <a:xfrm>
            <a:off x="336577" y="2560730"/>
            <a:ext cx="5860534" cy="233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Sample Kindergarten Standard from the Family Play Cards</a:t>
            </a:r>
            <a:endParaRPr>
              <a:solidFill>
                <a:srgbClr val="00217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8925" lvl="0" indent="-2889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177"/>
              </a:buClr>
              <a:buSzPts val="2000"/>
              <a:buFont typeface="Poppins"/>
              <a:buChar char="▪"/>
            </a:pPr>
            <a:r>
              <a:rPr lang="en-US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Use drawing, dictating and writing to organize simple sentences about the topic or the name of the book they are writing about…</a:t>
            </a:r>
            <a:endParaRPr b="1" i="1">
              <a:solidFill>
                <a:srgbClr val="00217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2200">
              <a:solidFill>
                <a:srgbClr val="002177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200">
              <a:solidFill>
                <a:srgbClr val="002177"/>
              </a:solidFill>
            </a:endParaRPr>
          </a:p>
        </p:txBody>
      </p:sp>
      <p:sp>
        <p:nvSpPr>
          <p:cNvPr id="211" name="Google Shape;211;p11"/>
          <p:cNvSpPr txBox="1">
            <a:spLocks noGrp="1"/>
          </p:cNvSpPr>
          <p:nvPr>
            <p:ph type="title" idx="4294967295"/>
          </p:nvPr>
        </p:nvSpPr>
        <p:spPr>
          <a:xfrm>
            <a:off x="150525" y="122675"/>
            <a:ext cx="6266400" cy="22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Rounded"/>
              <a:buNone/>
            </a:pPr>
            <a:r>
              <a:rPr lang="en-US" sz="3400" b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Play Cards for English Language Arts /</a:t>
            </a:r>
            <a:br>
              <a:rPr lang="en-US" sz="3400" b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3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Tarjetas de Guía para Lengua y Literatira en Inglés</a:t>
            </a:r>
            <a:endParaRPr sz="3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2" name="Google Shape;212;p11"/>
          <p:cNvSpPr txBox="1"/>
          <p:nvPr/>
        </p:nvSpPr>
        <p:spPr>
          <a:xfrm>
            <a:off x="8397850" y="6444525"/>
            <a:ext cx="16824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Atrás</a:t>
            </a:r>
            <a:endParaRPr/>
          </a:p>
        </p:txBody>
      </p:sp>
      <p:sp>
        <p:nvSpPr>
          <p:cNvPr id="213" name="Google Shape;213;p11"/>
          <p:cNvSpPr/>
          <p:nvPr/>
        </p:nvSpPr>
        <p:spPr>
          <a:xfrm>
            <a:off x="7362625" y="1923725"/>
            <a:ext cx="1323000" cy="10776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11"/>
          <p:cNvPicPr preferRelativeResize="0"/>
          <p:nvPr/>
        </p:nvPicPr>
        <p:blipFill rotWithShape="1">
          <a:blip r:embed="rId3">
            <a:alphaModFix/>
          </a:blip>
          <a:srcRect l="-2622" r="-4398" b="2305"/>
          <a:stretch/>
        </p:blipFill>
        <p:spPr>
          <a:xfrm>
            <a:off x="5968001" y="122674"/>
            <a:ext cx="6223999" cy="652855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1"/>
          <p:cNvSpPr/>
          <p:nvPr/>
        </p:nvSpPr>
        <p:spPr>
          <a:xfrm rot="2006121">
            <a:off x="8380269" y="2687414"/>
            <a:ext cx="299458" cy="456218"/>
          </a:xfrm>
          <a:prstGeom prst="downArrow">
            <a:avLst>
              <a:gd name="adj1" fmla="val 100000"/>
              <a:gd name="adj2" fmla="val 50000"/>
            </a:avLst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1"/>
          <p:cNvSpPr/>
          <p:nvPr/>
        </p:nvSpPr>
        <p:spPr>
          <a:xfrm>
            <a:off x="6416875" y="3107350"/>
            <a:ext cx="923700" cy="1000800"/>
          </a:xfrm>
          <a:prstGeom prst="roundRect">
            <a:avLst>
              <a:gd name="adj" fmla="val 16667"/>
            </a:avLst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301969" y="4525888"/>
            <a:ext cx="5860534" cy="233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None/>
            </a:pPr>
            <a:r>
              <a:rPr lang="en-US" sz="1800" dirty="0" err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Ejemplo</a:t>
            </a:r>
            <a:r>
              <a:rPr lang="en-US" sz="1800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US" sz="1800" dirty="0" err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estándar</a:t>
            </a:r>
            <a:r>
              <a:rPr lang="en-US" sz="1800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US" sz="1800" dirty="0" err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kínder</a:t>
            </a:r>
            <a:r>
              <a:rPr lang="en-US" sz="1800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1800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las </a:t>
            </a:r>
            <a:r>
              <a:rPr lang="en-US" sz="1800" dirty="0" err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Tarjetas</a:t>
            </a:r>
            <a:r>
              <a:rPr lang="en-US" sz="1800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1800" dirty="0" err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Guía</a:t>
            </a:r>
            <a:r>
              <a:rPr lang="en-US" sz="1800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para las </a:t>
            </a:r>
            <a:r>
              <a:rPr lang="en-US" sz="1800" dirty="0" err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Familias</a:t>
            </a:r>
            <a:endParaRPr sz="1800" dirty="0">
              <a:latin typeface="Poppins"/>
              <a:ea typeface="Poppins"/>
              <a:cs typeface="Poppins"/>
              <a:sym typeface="Poppins"/>
            </a:endParaRPr>
          </a:p>
          <a:p>
            <a:pPr marL="288925" marR="0" lvl="0" indent="-2889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Poppins"/>
              <a:buChar char="▪"/>
            </a:pPr>
            <a:r>
              <a:rPr lang="en-US" sz="1800" dirty="0" err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Usar</a:t>
            </a:r>
            <a:r>
              <a:rPr lang="en-US" sz="1800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dibujo</a:t>
            </a:r>
            <a:r>
              <a:rPr lang="en-US" sz="1800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800" dirty="0" err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dictado</a:t>
            </a:r>
            <a:r>
              <a:rPr lang="en-US" sz="1800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y </a:t>
            </a:r>
            <a:r>
              <a:rPr lang="en-US" sz="1800" dirty="0" err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escritura</a:t>
            </a:r>
            <a:r>
              <a:rPr lang="en-US" sz="1800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US" sz="1800" dirty="0" err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organizar</a:t>
            </a:r>
            <a:r>
              <a:rPr lang="en-US" sz="1800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frases</a:t>
            </a:r>
            <a:r>
              <a:rPr lang="en-US" sz="1800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sencillas</a:t>
            </a:r>
            <a:r>
              <a:rPr lang="en-US" sz="1800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sobre</a:t>
            </a:r>
            <a:r>
              <a:rPr lang="en-US" sz="1800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el </a:t>
            </a:r>
            <a:r>
              <a:rPr lang="en-US" sz="1800" dirty="0" err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tema</a:t>
            </a:r>
            <a:r>
              <a:rPr lang="en-US" sz="1800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 el </a:t>
            </a:r>
            <a:r>
              <a:rPr lang="en-US" sz="1800" dirty="0" err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nombre</a:t>
            </a:r>
            <a:r>
              <a:rPr lang="en-US" sz="1800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US" sz="1800" dirty="0" err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libro</a:t>
            </a:r>
            <a:r>
              <a:rPr lang="en-US" sz="1800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sobre</a:t>
            </a:r>
            <a:r>
              <a:rPr lang="en-US" sz="1800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el que </a:t>
            </a:r>
            <a:r>
              <a:rPr lang="en-US" sz="1800" dirty="0" err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están</a:t>
            </a:r>
            <a:r>
              <a:rPr lang="en-US" sz="1800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escribiendo</a:t>
            </a:r>
            <a:r>
              <a:rPr lang="en-US" sz="1800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...</a:t>
            </a:r>
            <a:endParaRPr sz="1800" dirty="0"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None/>
            </a:pPr>
            <a:endParaRPr sz="1800" dirty="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1800" dirty="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"/>
          <p:cNvSpPr txBox="1">
            <a:spLocks noGrp="1"/>
          </p:cNvSpPr>
          <p:nvPr>
            <p:ph type="title"/>
          </p:nvPr>
        </p:nvSpPr>
        <p:spPr>
          <a:xfrm>
            <a:off x="818450" y="188150"/>
            <a:ext cx="10535400" cy="15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lang="en-US" sz="3900" b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Practice Activity from K-2</a:t>
            </a:r>
            <a:r>
              <a:rPr lang="en-US" sz="3900" b="1" baseline="30000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nd</a:t>
            </a:r>
            <a:r>
              <a:rPr lang="en-US" sz="3900" b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 Play Cards</a:t>
            </a:r>
            <a:br>
              <a:rPr lang="en-US" sz="3900" b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39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Actividad de Práctica en las Tarjetas de Guía para Kínder a 2º Grado</a:t>
            </a:r>
            <a:endParaRPr sz="39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4" name="Google Shape;22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3362" y="2029362"/>
            <a:ext cx="3825273" cy="3671524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5" name="Google Shape;22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58861">
            <a:off x="8465278" y="2669403"/>
            <a:ext cx="2991846" cy="3737294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6" name="Google Shape;22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038640">
            <a:off x="721256" y="2375215"/>
            <a:ext cx="2933561" cy="3999098"/>
          </a:xfrm>
          <a:prstGeom prst="rect">
            <a:avLst/>
          </a:prstGeom>
          <a:noFill/>
          <a:ln w="28575" cap="flat" cmpd="sng">
            <a:solidFill>
              <a:srgbClr val="FF64B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7" name="Google Shape;227;p12"/>
          <p:cNvSpPr txBox="1"/>
          <p:nvPr/>
        </p:nvSpPr>
        <p:spPr>
          <a:xfrm>
            <a:off x="3781775" y="5889500"/>
            <a:ext cx="4741200" cy="8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Calibri"/>
              <a:buNone/>
            </a:pPr>
            <a:r>
              <a:rPr lang="en-US" sz="1800" b="1" u="sng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</a:t>
            </a:r>
            <a:r>
              <a:rPr lang="en-US" b="1" u="sng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tps://lausd.wistia.com/medias/5zp4ompf5i</a:t>
            </a:r>
            <a:endParaRPr sz="400" b="1">
              <a:solidFill>
                <a:srgbClr val="FF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>
            <a:spLocks noGrp="1"/>
          </p:cNvSpPr>
          <p:nvPr>
            <p:ph type="title"/>
          </p:nvPr>
        </p:nvSpPr>
        <p:spPr>
          <a:xfrm>
            <a:off x="122300" y="159925"/>
            <a:ext cx="11231400" cy="15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lang="en-US" sz="3900" b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Practice Activity from 3-5</a:t>
            </a:r>
            <a:r>
              <a:rPr lang="en-US" sz="3900" b="1" baseline="30000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th</a:t>
            </a:r>
            <a:r>
              <a:rPr lang="en-US" sz="3900" b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 Play Cards</a:t>
            </a:r>
            <a:br>
              <a:rPr lang="en-US" sz="3900" b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39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Actividad de Práctica en las Tarjetas de Guía para 3 a 5 Grado</a:t>
            </a:r>
            <a:endParaRPr sz="3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" name="Google Shape;234;p13"/>
          <p:cNvSpPr txBox="1">
            <a:spLocks noGrp="1"/>
          </p:cNvSpPr>
          <p:nvPr>
            <p:ph type="body" idx="1"/>
          </p:nvPr>
        </p:nvSpPr>
        <p:spPr>
          <a:xfrm>
            <a:off x="224590" y="4081117"/>
            <a:ext cx="4042610" cy="216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550" dirty="0" err="1">
                <a:latin typeface="Poppins"/>
                <a:ea typeface="Poppins"/>
                <a:cs typeface="Poppins"/>
                <a:sym typeface="Poppins"/>
              </a:rPr>
              <a:t>Ejemplo</a:t>
            </a:r>
            <a:r>
              <a:rPr lang="en-US" sz="1550" dirty="0"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US" sz="1550" dirty="0" err="1">
                <a:latin typeface="Poppins"/>
                <a:ea typeface="Poppins"/>
                <a:cs typeface="Poppins"/>
                <a:sym typeface="Poppins"/>
              </a:rPr>
              <a:t>estándar</a:t>
            </a:r>
            <a:r>
              <a:rPr lang="en-US" sz="1550" dirty="0">
                <a:latin typeface="Poppins"/>
                <a:ea typeface="Poppins"/>
                <a:cs typeface="Poppins"/>
                <a:sym typeface="Poppins"/>
              </a:rPr>
              <a:t> para el 3er </a:t>
            </a:r>
            <a:r>
              <a:rPr lang="en-US" sz="1550" dirty="0" err="1">
                <a:latin typeface="Poppins"/>
                <a:ea typeface="Poppins"/>
                <a:cs typeface="Poppins"/>
                <a:sym typeface="Poppins"/>
              </a:rPr>
              <a:t>grado</a:t>
            </a:r>
            <a:r>
              <a:rPr lang="en-US" sz="155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50" dirty="0" err="1"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1550" dirty="0">
                <a:latin typeface="Poppins"/>
                <a:ea typeface="Poppins"/>
                <a:cs typeface="Poppins"/>
                <a:sym typeface="Poppins"/>
              </a:rPr>
              <a:t> las </a:t>
            </a:r>
            <a:r>
              <a:rPr lang="en-US" sz="1550" dirty="0" err="1">
                <a:latin typeface="Poppins"/>
                <a:ea typeface="Poppins"/>
                <a:cs typeface="Poppins"/>
                <a:sym typeface="Poppins"/>
              </a:rPr>
              <a:t>Tarjetas</a:t>
            </a:r>
            <a:r>
              <a:rPr lang="en-US" sz="1550" dirty="0"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1550" dirty="0" err="1">
                <a:latin typeface="Poppins"/>
                <a:ea typeface="Poppins"/>
                <a:cs typeface="Poppins"/>
                <a:sym typeface="Poppins"/>
              </a:rPr>
              <a:t>Guía</a:t>
            </a:r>
            <a:r>
              <a:rPr lang="en-US" sz="1550" dirty="0">
                <a:latin typeface="Poppins"/>
                <a:ea typeface="Poppins"/>
                <a:cs typeface="Poppins"/>
                <a:sym typeface="Poppins"/>
              </a:rPr>
              <a:t> para las </a:t>
            </a:r>
            <a:r>
              <a:rPr lang="en-US" sz="1550" dirty="0" err="1">
                <a:latin typeface="Poppins"/>
                <a:ea typeface="Poppins"/>
                <a:cs typeface="Poppins"/>
                <a:sym typeface="Poppins"/>
              </a:rPr>
              <a:t>Familias</a:t>
            </a:r>
            <a:endParaRPr sz="1550" dirty="0">
              <a:latin typeface="Poppins"/>
              <a:ea typeface="Poppins"/>
              <a:cs typeface="Poppins"/>
              <a:sym typeface="Poppins"/>
            </a:endParaRPr>
          </a:p>
          <a:p>
            <a:pPr marL="288925" lvl="0" indent="-2762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Poppins"/>
              <a:buChar char="▪"/>
            </a:pPr>
            <a:r>
              <a:rPr lang="en-US" sz="1550" dirty="0">
                <a:latin typeface="Poppins"/>
                <a:ea typeface="Poppins"/>
                <a:cs typeface="Poppins"/>
                <a:sym typeface="Poppins"/>
              </a:rPr>
              <a:t>Ideas clave y </a:t>
            </a:r>
            <a:r>
              <a:rPr lang="en-US" sz="1550" dirty="0" err="1">
                <a:latin typeface="Poppins"/>
                <a:ea typeface="Poppins"/>
                <a:cs typeface="Poppins"/>
                <a:sym typeface="Poppins"/>
              </a:rPr>
              <a:t>detalles</a:t>
            </a:r>
            <a:r>
              <a:rPr lang="en-US" sz="155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50" dirty="0" err="1"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155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50" dirty="0" err="1"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155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50" dirty="0" err="1">
                <a:latin typeface="Poppins"/>
                <a:ea typeface="Poppins"/>
                <a:cs typeface="Poppins"/>
                <a:sym typeface="Poppins"/>
              </a:rPr>
              <a:t>informativo</a:t>
            </a:r>
            <a:endParaRPr sz="1550" dirty="0">
              <a:latin typeface="Poppins"/>
              <a:ea typeface="Poppins"/>
              <a:cs typeface="Poppins"/>
              <a:sym typeface="Poppins"/>
            </a:endParaRPr>
          </a:p>
          <a:p>
            <a:pPr marL="288925" lvl="0" indent="-2762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Poppins"/>
              <a:buChar char="▪"/>
            </a:pPr>
            <a:r>
              <a:rPr lang="en-US" sz="1550" dirty="0">
                <a:latin typeface="Poppins"/>
                <a:ea typeface="Poppins"/>
                <a:cs typeface="Poppins"/>
                <a:sym typeface="Poppins"/>
              </a:rPr>
              <a:t>Los </a:t>
            </a:r>
            <a:r>
              <a:rPr lang="en-US" sz="1550" dirty="0" err="1">
                <a:latin typeface="Poppins"/>
                <a:ea typeface="Poppins"/>
                <a:cs typeface="Poppins"/>
                <a:sym typeface="Poppins"/>
              </a:rPr>
              <a:t>estudiantes</a:t>
            </a:r>
            <a:r>
              <a:rPr lang="en-US" sz="155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50" dirty="0" err="1">
                <a:latin typeface="Poppins"/>
                <a:ea typeface="Poppins"/>
                <a:cs typeface="Poppins"/>
                <a:sym typeface="Poppins"/>
              </a:rPr>
              <a:t>hacen</a:t>
            </a:r>
            <a:r>
              <a:rPr lang="en-US" sz="1550" dirty="0">
                <a:latin typeface="Poppins"/>
                <a:ea typeface="Poppins"/>
                <a:cs typeface="Poppins"/>
                <a:sym typeface="Poppins"/>
              </a:rPr>
              <a:t> y </a:t>
            </a:r>
            <a:r>
              <a:rPr lang="en-US" sz="1550" dirty="0" err="1">
                <a:latin typeface="Poppins"/>
                <a:ea typeface="Poppins"/>
                <a:cs typeface="Poppins"/>
                <a:sym typeface="Poppins"/>
              </a:rPr>
              <a:t>responden</a:t>
            </a:r>
            <a:r>
              <a:rPr lang="en-US" sz="155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50" dirty="0" err="1">
                <a:latin typeface="Poppins"/>
                <a:ea typeface="Poppins"/>
                <a:cs typeface="Poppins"/>
                <a:sym typeface="Poppins"/>
              </a:rPr>
              <a:t>preguntas</a:t>
            </a:r>
            <a:r>
              <a:rPr lang="en-US" sz="1550" dirty="0"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US" sz="1550" dirty="0" err="1">
                <a:latin typeface="Poppins"/>
                <a:ea typeface="Poppins"/>
                <a:cs typeface="Poppins"/>
                <a:sym typeface="Poppins"/>
              </a:rPr>
              <a:t>demostrar</a:t>
            </a:r>
            <a:r>
              <a:rPr lang="en-US" sz="1550" dirty="0">
                <a:latin typeface="Poppins"/>
                <a:ea typeface="Poppins"/>
                <a:cs typeface="Poppins"/>
                <a:sym typeface="Poppins"/>
              </a:rPr>
              <a:t> que </a:t>
            </a:r>
            <a:r>
              <a:rPr lang="en-US" sz="1550" dirty="0" err="1">
                <a:latin typeface="Poppins"/>
                <a:ea typeface="Poppins"/>
                <a:cs typeface="Poppins"/>
                <a:sym typeface="Poppins"/>
              </a:rPr>
              <a:t>entienden</a:t>
            </a:r>
            <a:r>
              <a:rPr lang="en-US" sz="1550" dirty="0">
                <a:latin typeface="Poppins"/>
                <a:ea typeface="Poppins"/>
                <a:cs typeface="Poppins"/>
                <a:sym typeface="Poppins"/>
              </a:rPr>
              <a:t> lo que </a:t>
            </a:r>
            <a:r>
              <a:rPr lang="en-US" sz="1550" dirty="0" err="1">
                <a:latin typeface="Poppins"/>
                <a:ea typeface="Poppins"/>
                <a:cs typeface="Poppins"/>
                <a:sym typeface="Poppins"/>
              </a:rPr>
              <a:t>han</a:t>
            </a:r>
            <a:r>
              <a:rPr lang="en-US" sz="155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50" dirty="0" err="1">
                <a:latin typeface="Poppins"/>
                <a:ea typeface="Poppins"/>
                <a:cs typeface="Poppins"/>
                <a:sym typeface="Poppins"/>
              </a:rPr>
              <a:t>leído</a:t>
            </a:r>
            <a:r>
              <a:rPr lang="en-US" sz="1550" dirty="0">
                <a:latin typeface="Poppins"/>
                <a:ea typeface="Poppins"/>
                <a:cs typeface="Poppins"/>
                <a:sym typeface="Poppins"/>
              </a:rPr>
              <a:t>...</a:t>
            </a:r>
            <a:endParaRPr sz="1550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5" name="Google Shape;23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9277" y="1983390"/>
            <a:ext cx="7174523" cy="403566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3"/>
          <p:cNvSpPr txBox="1"/>
          <p:nvPr/>
        </p:nvSpPr>
        <p:spPr>
          <a:xfrm>
            <a:off x="224590" y="1895982"/>
            <a:ext cx="3890210" cy="2322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-US" sz="1600" dirty="0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Sample 3</a:t>
            </a:r>
            <a:r>
              <a:rPr lang="en-US" sz="1600" baseline="30000" dirty="0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rd</a:t>
            </a:r>
            <a:r>
              <a:rPr lang="en-US" sz="1600" dirty="0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 Grade Standard from the Family Play Cards</a:t>
            </a:r>
            <a:endParaRPr sz="1600" dirty="0">
              <a:solidFill>
                <a:srgbClr val="00217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8925" marR="0" lvl="0" indent="-2762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177"/>
              </a:buClr>
              <a:buSzPts val="1600"/>
              <a:buFont typeface="Poppins"/>
              <a:buChar char="▪"/>
            </a:pPr>
            <a:r>
              <a:rPr lang="en-US" sz="1600" dirty="0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Key Ideas and Details in Informational Text</a:t>
            </a:r>
            <a:endParaRPr sz="1600" dirty="0">
              <a:solidFill>
                <a:srgbClr val="00217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8925" marR="0" lvl="0" indent="-2762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177"/>
              </a:buClr>
              <a:buSzPts val="1600"/>
              <a:buFont typeface="Poppins"/>
              <a:buChar char="▪"/>
            </a:pPr>
            <a:r>
              <a:rPr lang="en-US" sz="1600" dirty="0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Students ask and answer questions to show they understand what they have read….</a:t>
            </a:r>
            <a:endParaRPr sz="1600" dirty="0">
              <a:solidFill>
                <a:srgbClr val="00217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7" name="Google Shape;237;p13"/>
          <p:cNvSpPr/>
          <p:nvPr/>
        </p:nvSpPr>
        <p:spPr>
          <a:xfrm>
            <a:off x="5405168" y="6380946"/>
            <a:ext cx="439532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​</a:t>
            </a:r>
            <a:r>
              <a:rPr lang="en-US" sz="2000" u="sng">
                <a:solidFill>
                  <a:srgbClr val="FF0000"/>
                </a:solidFill>
                <a:latin typeface="Poppins Medium"/>
                <a:ea typeface="Poppins Medium"/>
                <a:cs typeface="Poppins Medium"/>
                <a:sym typeface="Poppins Medium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https://youtu.be/NqyR8QPb0Wg</a:t>
            </a:r>
            <a:endParaRPr sz="2000">
              <a:solidFill>
                <a:srgbClr val="FF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D0421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 txBox="1">
            <a:spLocks noGrp="1"/>
          </p:cNvSpPr>
          <p:nvPr>
            <p:ph type="body" idx="1"/>
          </p:nvPr>
        </p:nvSpPr>
        <p:spPr>
          <a:xfrm>
            <a:off x="264620" y="1970792"/>
            <a:ext cx="3701714" cy="232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900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Sample 7</a:t>
            </a:r>
            <a:r>
              <a:rPr lang="en-US" sz="1900" baseline="30000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th</a:t>
            </a:r>
            <a:r>
              <a:rPr lang="en-US" sz="1900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 Grade Activities from the Family Play Cards</a:t>
            </a:r>
            <a:endParaRPr sz="1900">
              <a:solidFill>
                <a:srgbClr val="00217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8925" lvl="0" indent="-2825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177"/>
              </a:buClr>
              <a:buSzPts val="1900"/>
              <a:buFont typeface="Poppins"/>
              <a:buChar char="▪"/>
            </a:pPr>
            <a:r>
              <a:rPr lang="en-US" sz="1900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Checking out a book from Los Angeles Public Library</a:t>
            </a:r>
            <a:endParaRPr sz="1900">
              <a:solidFill>
                <a:srgbClr val="00217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8925" lvl="0" indent="-2825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177"/>
              </a:buClr>
              <a:buSzPts val="1900"/>
              <a:buFont typeface="Poppins"/>
              <a:buChar char="▪"/>
            </a:pPr>
            <a:r>
              <a:rPr lang="en-US" sz="1900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Organizing a 5-paragraph essay</a:t>
            </a:r>
            <a:endParaRPr sz="1900">
              <a:solidFill>
                <a:srgbClr val="00217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4" name="Google Shape;244;p14"/>
          <p:cNvSpPr txBox="1">
            <a:spLocks noGrp="1"/>
          </p:cNvSpPr>
          <p:nvPr>
            <p:ph type="title"/>
          </p:nvPr>
        </p:nvSpPr>
        <p:spPr>
          <a:xfrm>
            <a:off x="65850" y="47025"/>
            <a:ext cx="11288100" cy="16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lang="en-US" sz="3900" b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Practice Activity from 6-8</a:t>
            </a:r>
            <a:r>
              <a:rPr lang="en-US" sz="3900" b="1" baseline="30000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th</a:t>
            </a:r>
            <a:r>
              <a:rPr lang="en-US" sz="3900" b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 Play Cards</a:t>
            </a:r>
            <a:br>
              <a:rPr lang="en-US" sz="3900" b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39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Actividad de Práctica en las Tarjetas de Guía para 6 a 8 Grado</a:t>
            </a:r>
            <a:endParaRPr sz="3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5" name="Google Shape;24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8862" y="2003481"/>
            <a:ext cx="7103087" cy="3995487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4"/>
          <p:cNvSpPr txBox="1"/>
          <p:nvPr/>
        </p:nvSpPr>
        <p:spPr>
          <a:xfrm>
            <a:off x="268706" y="3917381"/>
            <a:ext cx="3701714" cy="2399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-US" sz="19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Ejemplo de actividades de 7º grado de las Tarjetas de Guía para las Familias</a:t>
            </a:r>
            <a:endParaRPr sz="1900">
              <a:latin typeface="Poppins"/>
              <a:ea typeface="Poppins"/>
              <a:cs typeface="Poppins"/>
              <a:sym typeface="Poppins"/>
            </a:endParaRPr>
          </a:p>
          <a:p>
            <a:pPr marL="288925" marR="0" lvl="0" indent="-2825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oppins"/>
              <a:buChar char="▪"/>
            </a:pPr>
            <a:r>
              <a:rPr lang="en-US" sz="19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Sacar un libro de la Biblioteca Pública de los Ángeles</a:t>
            </a:r>
            <a:endParaRPr sz="1900">
              <a:latin typeface="Poppins"/>
              <a:ea typeface="Poppins"/>
              <a:cs typeface="Poppins"/>
              <a:sym typeface="Poppins"/>
            </a:endParaRPr>
          </a:p>
          <a:p>
            <a:pPr marL="288925" marR="0" lvl="0" indent="-2825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oppins"/>
              <a:buChar char="▪"/>
            </a:pPr>
            <a:r>
              <a:rPr lang="en-US" sz="19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Organizar un ensayo de 5 párrafos</a:t>
            </a:r>
            <a:endParaRPr sz="19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 txBox="1">
            <a:spLocks noGrp="1"/>
          </p:cNvSpPr>
          <p:nvPr>
            <p:ph type="title" idx="4294967295"/>
          </p:nvPr>
        </p:nvSpPr>
        <p:spPr>
          <a:xfrm>
            <a:off x="84675" y="56449"/>
            <a:ext cx="111336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900" b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More resources / </a:t>
            </a:r>
            <a:r>
              <a:rPr lang="en-US" sz="39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Más recoursos  </a:t>
            </a:r>
            <a:endParaRPr sz="39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2" name="Google Shape;252;p15"/>
          <p:cNvSpPr txBox="1">
            <a:spLocks noGrp="1"/>
          </p:cNvSpPr>
          <p:nvPr>
            <p:ph type="body" idx="4294967295"/>
          </p:nvPr>
        </p:nvSpPr>
        <p:spPr>
          <a:xfrm>
            <a:off x="188150" y="888925"/>
            <a:ext cx="11919000" cy="54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490" b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Standards Roadmaps (in English and Spanish) </a:t>
            </a:r>
            <a:r>
              <a:rPr lang="en-US" sz="249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Guías para los Estándares (en inglés y español) </a:t>
            </a:r>
            <a:r>
              <a:rPr lang="en-US" sz="2490" b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 - </a:t>
            </a:r>
            <a:r>
              <a:rPr lang="en-US" sz="2490" u="sng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https://www.cgcs.org/Page/244</a:t>
            </a:r>
            <a:endParaRPr sz="2490">
              <a:solidFill>
                <a:srgbClr val="FF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35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490" b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Standards Brochures (in English and Spanish) / </a:t>
            </a:r>
            <a:r>
              <a:rPr lang="en-US" sz="249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Folletos sobre los Estándares (en inglés y español) - </a:t>
            </a:r>
            <a:r>
              <a:rPr lang="en-US" sz="2490" u="sng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https://scoe.net/divisions/ed_services/curriculum/castandards/</a:t>
            </a:r>
            <a:r>
              <a:rPr lang="en-US" sz="249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 </a:t>
            </a:r>
            <a:endParaRPr sz="1750">
              <a:solidFill>
                <a:srgbClr val="FF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35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490" b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LAUSD Parent Portal / </a:t>
            </a:r>
            <a:r>
              <a:rPr lang="en-US" sz="249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El Portal para padres de LAUSD– </a:t>
            </a:r>
            <a:r>
              <a:rPr lang="en-US" sz="2490" u="sng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https://achieve.lausd.net/Page/10470  </a:t>
            </a:r>
            <a:endParaRPr sz="2490">
              <a:solidFill>
                <a:srgbClr val="FF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35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490" b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Division of Special Education / </a:t>
            </a:r>
            <a:r>
              <a:rPr lang="en-US" sz="249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División de la Educación Especial -</a:t>
            </a:r>
            <a:r>
              <a:rPr lang="en-US" sz="2490" b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0" u="sng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https://achieve.lausd.net/sped</a:t>
            </a:r>
            <a:r>
              <a:rPr lang="en-US" sz="249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 </a:t>
            </a:r>
            <a:endParaRPr sz="1750">
              <a:solidFill>
                <a:srgbClr val="FF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35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490">
              <a:solidFill>
                <a:srgbClr val="00217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35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490" b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School Mental Health Resources for Families / Recursos de la Salud Mental Escolar para las Familias - </a:t>
            </a:r>
            <a:r>
              <a:rPr lang="en-US" sz="2490" u="sng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https://achieve.lausd.net/Page/15487</a:t>
            </a:r>
            <a:endParaRPr sz="2490">
              <a:solidFill>
                <a:srgbClr val="FF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35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490" b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Resources on Community Unrest, Justice &amp; Support /</a:t>
            </a:r>
            <a:r>
              <a:rPr lang="en-US" sz="249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Recursos para los Disturbios, Injusticia y Apoyo para la Comunidad - </a:t>
            </a:r>
            <a:r>
              <a:rPr lang="en-US" sz="2490" u="sng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https://achieve.lausd.net/Page/16775</a:t>
            </a:r>
            <a:r>
              <a:rPr lang="en-US" sz="249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 </a:t>
            </a:r>
            <a:endParaRPr sz="2490">
              <a:solidFill>
                <a:srgbClr val="FF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3117" y="2002893"/>
            <a:ext cx="4443408" cy="3518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869" y="1973278"/>
            <a:ext cx="4357196" cy="3569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61238" y="3757814"/>
            <a:ext cx="2830762" cy="143236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6"/>
          <p:cNvSpPr txBox="1"/>
          <p:nvPr/>
        </p:nvSpPr>
        <p:spPr>
          <a:xfrm>
            <a:off x="9348577" y="2002893"/>
            <a:ext cx="28181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Assistance for Families of Students with Disabilities / 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 para familias de estudiantes con discapacidades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6"/>
          <p:cNvSpPr txBox="1"/>
          <p:nvPr/>
        </p:nvSpPr>
        <p:spPr>
          <a:xfrm>
            <a:off x="75250" y="56449"/>
            <a:ext cx="111432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900" b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More resources / </a:t>
            </a:r>
            <a:r>
              <a:rPr lang="en-US" sz="39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Más recoursos  </a:t>
            </a:r>
            <a:endParaRPr sz="39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900">
                <a:solidFill>
                  <a:srgbClr val="00217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Questions? / </a:t>
            </a:r>
            <a:r>
              <a:rPr lang="en-US" sz="3900">
                <a:solidFill>
                  <a:srgbClr val="262626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¿Preguntas?</a:t>
            </a:r>
            <a:endParaRPr sz="3900">
              <a:solidFill>
                <a:srgbClr val="262626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68" name="Google Shape;268;p17" descr="Today’s Gratitude List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7688" b="1867"/>
          <a:stretch/>
        </p:blipFill>
        <p:spPr>
          <a:xfrm>
            <a:off x="15" y="0"/>
            <a:ext cx="12191985" cy="4937760"/>
          </a:xfrm>
          <a:prstGeom prst="rect">
            <a:avLst/>
          </a:prstGeom>
          <a:solidFill>
            <a:srgbClr val="84B2F6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>
            <a:spLocks noGrp="1"/>
          </p:cNvSpPr>
          <p:nvPr>
            <p:ph type="title"/>
          </p:nvPr>
        </p:nvSpPr>
        <p:spPr>
          <a:xfrm>
            <a:off x="103475" y="65850"/>
            <a:ext cx="11052300" cy="16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900" b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Objectives</a:t>
            </a:r>
            <a:r>
              <a:rPr lang="en-US" sz="3900" b="1" i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en-US" sz="3900" b="1" i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39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Objectivos</a:t>
            </a:r>
            <a:endParaRPr sz="39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body" idx="1"/>
          </p:nvPr>
        </p:nvSpPr>
        <p:spPr>
          <a:xfrm>
            <a:off x="667775" y="1845724"/>
            <a:ext cx="5259000" cy="43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 b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Learn</a:t>
            </a:r>
            <a:r>
              <a:rPr lang="en-US" sz="1800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 about 5 major areas of child development that support student success in school and how parents can support their children - body, mind and soul.</a:t>
            </a:r>
            <a:endParaRPr sz="1800">
              <a:solidFill>
                <a:srgbClr val="00217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800" b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Learn</a:t>
            </a:r>
            <a:r>
              <a:rPr lang="en-US" sz="1800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 about the Los Angeles Unified Learning Play Cards with a simple explanation of the reading and writing standards students master in Kindergarten through Eighth grade and how parents can support at home with fun activities.  </a:t>
            </a:r>
            <a:endParaRPr sz="1800">
              <a:solidFill>
                <a:srgbClr val="00217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800" b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Practice</a:t>
            </a:r>
            <a:r>
              <a:rPr lang="en-US" sz="1800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 downloading and using the concepts presented during the presentation and in the Play Cards. </a:t>
            </a:r>
            <a:endParaRPr sz="1800">
              <a:solidFill>
                <a:srgbClr val="00217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00">
              <a:solidFill>
                <a:srgbClr val="00217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body" idx="2"/>
          </p:nvPr>
        </p:nvSpPr>
        <p:spPr>
          <a:xfrm>
            <a:off x="6033950" y="1845725"/>
            <a:ext cx="5443200" cy="4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 "/>
            </a:pPr>
            <a:r>
              <a:rPr lang="en-US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Aprender </a:t>
            </a:r>
            <a:r>
              <a:rPr lang="en-US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sobre las 5 áreas principales del desarrollo infantil que apoyan el éxito de los estudiantes en la escuela y cómo los padres pueden apoyar a sus hijos - cuerpo, mente y alma.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" lvl="0" indent="-1143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 "/>
            </a:pPr>
            <a:r>
              <a:rPr lang="en-US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Aprender </a:t>
            </a:r>
            <a:r>
              <a:rPr lang="en-US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sobre las Tarjetas de Guía del Distrito Escolar Unificado de Los Ángeles con una explicación simple de las normas para la lectura y escritura que los estudiantes deben dominar desde kínder hasta octavo grado y cómo los padres pueden apoyar en casa con actividades divertidas.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" lvl="0" indent="-1143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 "/>
            </a:pPr>
            <a:r>
              <a:rPr lang="en-US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Practicar </a:t>
            </a:r>
            <a:r>
              <a:rPr lang="en-US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cómo descargar y usar los conceptos presentados durante la presentación y en las Tarjetas de Guía.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131700" y="131700"/>
            <a:ext cx="12060300" cy="15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Rounded"/>
              <a:buNone/>
            </a:pPr>
            <a:r>
              <a:rPr lang="en-US" sz="3800" b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Kinder to College and Career-Ready</a:t>
            </a:r>
            <a:br>
              <a:rPr lang="en-US" sz="3800" b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3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Preparados desde el Kinder para la Universidad/Carrera</a:t>
            </a:r>
            <a:endParaRPr sz="3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" name="Google Shape;121;p3"/>
          <p:cNvSpPr>
            <a:spLocks noGrp="1"/>
          </p:cNvSpPr>
          <p:nvPr>
            <p:ph type="body" idx="1"/>
          </p:nvPr>
        </p:nvSpPr>
        <p:spPr>
          <a:xfrm>
            <a:off x="838200" y="1866074"/>
            <a:ext cx="5642811" cy="3909083"/>
          </a:xfrm>
          <a:prstGeom prst="wedgeRoundRectCallout">
            <a:avLst>
              <a:gd name="adj1" fmla="val 1318"/>
              <a:gd name="adj2" fmla="val 60152"/>
              <a:gd name="adj3" fmla="val 16667"/>
            </a:avLst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90"/>
              <a:buNone/>
            </a:pPr>
            <a:r>
              <a:rPr lang="en-US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Think about the grade your child is currently in. What are 2-3 skills or characteristics your child needs to have in order to be successful in school.</a:t>
            </a:r>
            <a:endParaRPr>
              <a:solidFill>
                <a:srgbClr val="00217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90"/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90"/>
              <a:buNone/>
            </a:pPr>
            <a:r>
              <a:rPr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Piense en el grado en el que está su hijo ahora. ¿Cuáles son las 2-3 destrezas o características que su hijo necesita para alcanzar el éxito en la escuela?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6721642" y="1877187"/>
            <a:ext cx="4892841" cy="4328975"/>
          </a:xfrm>
          <a:prstGeom prst="roundRect">
            <a:avLst>
              <a:gd name="adj" fmla="val 16667"/>
            </a:avLst>
          </a:prstGeom>
          <a:solidFill>
            <a:schemeClr val="accent5"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Possible ideas / </a:t>
            </a:r>
            <a:r>
              <a:rPr lang="en-US"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Ideas posibles:</a:t>
            </a:r>
            <a:endParaRPr sz="20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74650" algn="l" rtl="0">
              <a:spcBef>
                <a:spcPts val="0"/>
              </a:spcBef>
              <a:spcAft>
                <a:spcPts val="0"/>
              </a:spcAft>
              <a:buClr>
                <a:srgbClr val="002177"/>
              </a:buClr>
              <a:buSzPts val="2300"/>
              <a:buFont typeface="Poppins"/>
              <a:buChar char="•"/>
            </a:pPr>
            <a:r>
              <a:rPr lang="en-US" sz="2000" i="0" u="none" strike="noStrike" cap="none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communication</a:t>
            </a:r>
            <a:br>
              <a:rPr lang="en-US" sz="2000" i="0" u="none" strike="noStrike" cap="none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2000" i="0" u="none" strike="noStrike" cap="none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r>
              <a:rPr lang="en-US"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comunicación</a:t>
            </a:r>
            <a:endParaRPr sz="200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74650" algn="l" rtl="0">
              <a:spcBef>
                <a:spcPts val="0"/>
              </a:spcBef>
              <a:spcAft>
                <a:spcPts val="0"/>
              </a:spcAft>
              <a:buClr>
                <a:srgbClr val="002177"/>
              </a:buClr>
              <a:buSzPts val="2300"/>
              <a:buFont typeface="Poppins"/>
              <a:buChar char="•"/>
            </a:pPr>
            <a:r>
              <a:rPr lang="en-US" sz="2000" i="0" u="none" strike="noStrike" cap="none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knowledge of...</a:t>
            </a:r>
            <a:br>
              <a:rPr lang="en-US" sz="2000" i="0" u="none" strike="noStrike" cap="none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2000" i="0" u="none" strike="noStrike" cap="none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r>
              <a:rPr lang="en-US"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conocimientos de...</a:t>
            </a:r>
            <a:endParaRPr sz="200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74650" algn="l" rtl="0">
              <a:spcBef>
                <a:spcPts val="0"/>
              </a:spcBef>
              <a:spcAft>
                <a:spcPts val="0"/>
              </a:spcAft>
              <a:buClr>
                <a:srgbClr val="002177"/>
              </a:buClr>
              <a:buSzPts val="2300"/>
              <a:buFont typeface="Poppins"/>
              <a:buChar char="•"/>
            </a:pPr>
            <a:r>
              <a:rPr lang="en-US" sz="2000" i="0" u="none" strike="noStrike" cap="none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perseverance</a:t>
            </a:r>
            <a:br>
              <a:rPr lang="en-US" sz="2000" i="0" u="none" strike="noStrike" cap="none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2000" i="0" u="none" strike="noStrike" cap="none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perseverancia</a:t>
            </a:r>
            <a:endParaRPr sz="200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74650" algn="l" rtl="0">
              <a:spcBef>
                <a:spcPts val="0"/>
              </a:spcBef>
              <a:spcAft>
                <a:spcPts val="0"/>
              </a:spcAft>
              <a:buClr>
                <a:srgbClr val="002177"/>
              </a:buClr>
              <a:buSzPts val="2300"/>
              <a:buFont typeface="Poppins"/>
              <a:buChar char="•"/>
            </a:pPr>
            <a:r>
              <a:rPr lang="en-US" sz="2000" i="0" u="none" strike="noStrike" cap="none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creativity</a:t>
            </a:r>
            <a:br>
              <a:rPr lang="en-US" sz="2000" i="0" u="none" strike="noStrike" cap="none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2000" i="0" u="none" strike="noStrike" cap="none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creatividad</a:t>
            </a:r>
            <a:endParaRPr sz="200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74650" algn="l" rtl="0">
              <a:spcBef>
                <a:spcPts val="0"/>
              </a:spcBef>
              <a:spcAft>
                <a:spcPts val="0"/>
              </a:spcAft>
              <a:buClr>
                <a:srgbClr val="002177"/>
              </a:buClr>
              <a:buSzPts val="2300"/>
              <a:buFont typeface="Poppins"/>
              <a:buChar char="•"/>
            </a:pPr>
            <a:r>
              <a:rPr lang="en-US" sz="2000" i="0" u="none" strike="noStrike" cap="none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foster friendships</a:t>
            </a:r>
            <a:br>
              <a:rPr lang="en-US" sz="2000" i="0" u="none" strike="noStrike" cap="none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2000" i="0" u="none" strike="noStrike" cap="none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formar amistades</a:t>
            </a:r>
            <a:endParaRPr sz="200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4" descr="A close up of a map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6555" y="1220792"/>
            <a:ext cx="8491008" cy="495542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178750" y="75250"/>
            <a:ext cx="11748600" cy="14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57"/>
              <a:buFont typeface="Calibri"/>
              <a:buNone/>
            </a:pPr>
            <a:r>
              <a:rPr lang="en-US" sz="3500" b="1" i="0" u="none" strike="noStrike" cap="none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5 Developmental Domains of School Readiness</a:t>
            </a:r>
            <a:endParaRPr sz="3500">
              <a:solidFill>
                <a:srgbClr val="00217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 Dominios de Desarrollo de la Preparación Escolar</a:t>
            </a:r>
            <a:endParaRPr sz="3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94075" y="1549150"/>
            <a:ext cx="23007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Destrezas para la comunicación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marL="223837" marR="0" lvl="0" indent="-198437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Poppins"/>
              <a:buChar char="―"/>
            </a:pPr>
            <a:r>
              <a:rPr lang="en-US" sz="12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Capacidad de usar </a:t>
            </a:r>
            <a:endParaRPr sz="1200" b="1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      el lenguaje</a:t>
            </a:r>
            <a:endParaRPr sz="1200" b="1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3838" marR="0" lvl="0" indent="-198438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Poppins"/>
              <a:buChar char="―"/>
            </a:pPr>
            <a:r>
              <a:rPr lang="en-US" sz="12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Comunicar las necesidades y comprender</a:t>
            </a:r>
            <a:endParaRPr sz="1200" b="1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261810" y="4724289"/>
            <a:ext cx="27360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B050"/>
                </a:solidFill>
                <a:latin typeface="Poppins"/>
                <a:ea typeface="Poppins"/>
                <a:cs typeface="Poppins"/>
                <a:sym typeface="Poppins"/>
              </a:rPr>
              <a:t>Lenguaje y lo Cognitivo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―"/>
            </a:pPr>
            <a:r>
              <a:rPr lang="en-U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Capacidad de leer, escribir, números y formas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1636700" y="5529875"/>
            <a:ext cx="3057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D04216"/>
                </a:solidFill>
                <a:latin typeface="Poppins"/>
                <a:ea typeface="Poppins"/>
                <a:cs typeface="Poppins"/>
                <a:sym typeface="Poppins"/>
              </a:rPr>
              <a:t>Madurez Emocional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Poppins Medium"/>
              <a:buChar char="―"/>
            </a:pPr>
            <a:r>
              <a:rPr lang="en-US" sz="1600">
                <a:solidFill>
                  <a:srgbClr val="3F3F3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Bienestar emocional, sentir tristeza, miedo, etc.</a:t>
            </a:r>
            <a:endParaRPr sz="1600">
              <a:solidFill>
                <a:srgbClr val="3F3F3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8038279" y="4883550"/>
            <a:ext cx="27360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Dominio Social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Poppins Medium"/>
              <a:buChar char="―"/>
            </a:pPr>
            <a:r>
              <a:rPr lang="en-US" sz="1600">
                <a:solidFill>
                  <a:srgbClr val="3F3F3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Llevarse buen con los compañeros</a:t>
            </a:r>
            <a:endParaRPr>
              <a:solidFill>
                <a:srgbClr val="3F3F3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Poppins Medium"/>
              <a:buChar char="―"/>
            </a:pPr>
            <a:r>
              <a:rPr lang="en-US" sz="1600">
                <a:solidFill>
                  <a:srgbClr val="3F3F3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Respetar a los demás</a:t>
            </a:r>
            <a:endParaRPr sz="1600">
              <a:solidFill>
                <a:srgbClr val="3F3F3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10447563" y="1858274"/>
            <a:ext cx="17091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D2D26A"/>
                </a:solidFill>
                <a:latin typeface="Poppins"/>
                <a:ea typeface="Poppins"/>
                <a:cs typeface="Poppins"/>
                <a:sym typeface="Poppins"/>
              </a:rPr>
              <a:t>Salud Física y Bienestar</a:t>
            </a:r>
            <a:endParaRPr>
              <a:solidFill>
                <a:srgbClr val="D2D26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Medium"/>
              <a:buChar char="―"/>
            </a:pPr>
            <a:r>
              <a:rPr lang="en-US"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Destrezas motrices</a:t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Medium"/>
              <a:buChar char="―"/>
            </a:pPr>
            <a:r>
              <a:rPr lang="en-US"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Aptitud física</a:t>
            </a:r>
            <a:endParaRPr sz="16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900" b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Kindergarten Readiness</a:t>
            </a:r>
            <a:br>
              <a:rPr lang="en-US" sz="3900" b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39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Preparación para el Kínder</a:t>
            </a:r>
            <a:endParaRPr sz="3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1097278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Early Development Inventory </a:t>
            </a:r>
            <a:endParaRPr>
              <a:solidFill>
                <a:srgbClr val="00217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00217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77"/>
              </a:buClr>
              <a:buSzPts val="2000"/>
              <a:buFont typeface="Poppins"/>
              <a:buChar char="•"/>
            </a:pPr>
            <a:r>
              <a:rPr lang="en-US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A community snapshot of children’s healthy development and school readiness</a:t>
            </a:r>
            <a:endParaRPr>
              <a:solidFill>
                <a:srgbClr val="00217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177"/>
              </a:buClr>
              <a:buSzPts val="2000"/>
              <a:buFont typeface="Poppins"/>
              <a:buChar char="•"/>
            </a:pPr>
            <a:r>
              <a:rPr lang="en-US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Developed by university researchers</a:t>
            </a:r>
            <a:endParaRPr>
              <a:solidFill>
                <a:srgbClr val="00217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177"/>
              </a:buClr>
              <a:buSzPts val="2000"/>
              <a:buFont typeface="Poppins"/>
              <a:buChar char="•"/>
            </a:pPr>
            <a:r>
              <a:rPr lang="en-US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Predictive of students' success in school beyond kindergarten</a:t>
            </a:r>
            <a:endParaRPr>
              <a:solidFill>
                <a:srgbClr val="00217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177"/>
              </a:buClr>
              <a:buSzPts val="2000"/>
              <a:buFont typeface="Poppins"/>
              <a:buChar char="•"/>
            </a:pPr>
            <a:r>
              <a:rPr lang="en-US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Whole-Child Ready</a:t>
            </a:r>
            <a:endParaRPr>
              <a:solidFill>
                <a:srgbClr val="00217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00217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" name="Google Shape;142;p5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5380522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Inventario de desarrollo temprano 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</a:pPr>
            <a:r>
              <a:rPr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Una captura de la comunidad acerca del desarrollo saludable y la preparación escolar de los niños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</a:pPr>
            <a:r>
              <a:rPr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Desarrollado por investigadores universitarios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</a:pPr>
            <a:r>
              <a:rPr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Indicador del éxito de los estudiantes en la escuela más allá del kínder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</a:pPr>
            <a:r>
              <a:rPr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Preparar al niño completamente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3" name="Google Shape;143;p5" descr="A close up of a logo&#10;&#10;Description generated with high confidence"/>
          <p:cNvPicPr preferRelativeResize="0"/>
          <p:nvPr/>
        </p:nvPicPr>
        <p:blipFill rotWithShape="1">
          <a:blip r:embed="rId3">
            <a:alphaModFix/>
          </a:blip>
          <a:srcRect t="4187" r="1" b="5180"/>
          <a:stretch/>
        </p:blipFill>
        <p:spPr>
          <a:xfrm>
            <a:off x="527974" y="5331898"/>
            <a:ext cx="2099461" cy="1550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 descr="A picture containing drawing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9257" y="5798427"/>
            <a:ext cx="145732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A picture containing drawing&#10;&#10;Description generated with very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50805" y="6105363"/>
            <a:ext cx="180975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5" descr="A picture containing drawing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4804" y="465993"/>
            <a:ext cx="1391729" cy="686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>
            <a:spLocks noGrp="1"/>
          </p:cNvSpPr>
          <p:nvPr>
            <p:ph type="title" idx="4294967295"/>
          </p:nvPr>
        </p:nvSpPr>
        <p:spPr>
          <a:xfrm>
            <a:off x="10575" y="169103"/>
            <a:ext cx="6076950" cy="160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400">
                <a:solidFill>
                  <a:srgbClr val="00217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Socioemotional skills and academic standards</a:t>
            </a:r>
            <a:endParaRPr>
              <a:solidFill>
                <a:srgbClr val="002177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87825" y="4989095"/>
            <a:ext cx="5029608" cy="1147243"/>
          </a:xfrm>
          <a:prstGeom prst="roundRect">
            <a:avLst>
              <a:gd name="adj" fmla="val 16667"/>
            </a:avLst>
          </a:prstGeom>
          <a:solidFill>
            <a:schemeClr val="accent5"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Socioemotional environment can nurture academic growth or it can suppress it.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87824" y="1572126"/>
            <a:ext cx="5922451" cy="2390273"/>
          </a:xfrm>
          <a:prstGeom prst="roundRect">
            <a:avLst>
              <a:gd name="adj" fmla="val 16667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Socioemotional skills help students to </a:t>
            </a:r>
            <a:r>
              <a:rPr lang="en-US"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recognize and control their emotions and behaviors</a:t>
            </a:r>
            <a:r>
              <a:rPr lang="en-US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foster </a:t>
            </a:r>
            <a:r>
              <a:rPr lang="en-US"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healthy relationships,</a:t>
            </a:r>
            <a:r>
              <a:rPr lang="en-US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make </a:t>
            </a:r>
            <a:r>
              <a:rPr lang="en-US"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responsible decisions, work through setbacks</a:t>
            </a:r>
            <a:r>
              <a:rPr lang="en-US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and </a:t>
            </a:r>
            <a:r>
              <a:rPr lang="en-US"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set and achieve positive goals</a:t>
            </a:r>
            <a:r>
              <a:rPr lang="en-US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87825" y="4074695"/>
            <a:ext cx="5922450" cy="794670"/>
          </a:xfrm>
          <a:prstGeom prst="roundRect">
            <a:avLst>
              <a:gd name="adj" fmla="val 16667"/>
            </a:avLst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When students feel bad (anxious, scared, angry), it’s difficult for them to learn.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6882063" y="4989095"/>
            <a:ext cx="5161250" cy="1147243"/>
          </a:xfrm>
          <a:prstGeom prst="roundRect">
            <a:avLst>
              <a:gd name="adj" fmla="val 16667"/>
            </a:avLst>
          </a:prstGeom>
          <a:solidFill>
            <a:schemeClr val="accent5"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 ambiente socioemocional puede fomentar el crecimiento académico o puede suprimirlo.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6076950" y="1572127"/>
            <a:ext cx="6010275" cy="2382838"/>
          </a:xfrm>
          <a:prstGeom prst="roundRect">
            <a:avLst>
              <a:gd name="adj" fmla="val 16667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Las habilidades socioemocionales ayudan a los estudiantes </a:t>
            </a:r>
            <a:r>
              <a:rPr lang="en-US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reconocer y controlar sus emociones y comportamientos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fomentar </a:t>
            </a:r>
            <a:r>
              <a:rPr lang="en-US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relaciones saludables,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tomar </a:t>
            </a:r>
            <a:r>
              <a:rPr lang="en-US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decisiones responsables, trabajar a pesar de los contratiempos 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 </a:t>
            </a:r>
            <a:r>
              <a:rPr lang="en-US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establecer y alcanzar metas positivas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6076950" y="4015775"/>
            <a:ext cx="5966400" cy="932400"/>
          </a:xfrm>
          <a:prstGeom prst="roundRect">
            <a:avLst>
              <a:gd name="adj" fmla="val 16667"/>
            </a:avLst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Cuando los estudiantes se sienten mal (ansiosos, asustados, enojados), les resulta difícil aprender.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Calibri"/>
              <a:buNone/>
            </a:pPr>
            <a:endParaRPr sz="1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6010275" y="368967"/>
            <a:ext cx="6076950" cy="1203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400">
                <a:solidFill>
                  <a:srgbClr val="3F3F3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Habilidades socioemocionales y estándares académicos</a:t>
            </a:r>
            <a:endParaRPr/>
          </a:p>
        </p:txBody>
      </p:sp>
      <p:pic>
        <p:nvPicPr>
          <p:cNvPr id="159" name="Google Shape;159;p6" descr="Clipart - potted plant - colour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9571" y="4563662"/>
            <a:ext cx="2294338" cy="2294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>
            <a:spLocks noGrp="1"/>
          </p:cNvSpPr>
          <p:nvPr>
            <p:ph type="title"/>
          </p:nvPr>
        </p:nvSpPr>
        <p:spPr>
          <a:xfrm>
            <a:off x="141100" y="0"/>
            <a:ext cx="11259600" cy="1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 Rounded"/>
              <a:buNone/>
            </a:pPr>
            <a:r>
              <a:rPr lang="en-US" sz="3900" b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Families &amp; Teachers, on the Same Team</a:t>
            </a:r>
            <a:br>
              <a:rPr lang="en-US" sz="3900" b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39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Familias y maestros, en el mismo equipo </a:t>
            </a:r>
            <a:endParaRPr sz="39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" name="Google Shape;166;p7"/>
          <p:cNvSpPr>
            <a:spLocks noGrp="1"/>
          </p:cNvSpPr>
          <p:nvPr>
            <p:ph type="body" idx="1"/>
          </p:nvPr>
        </p:nvSpPr>
        <p:spPr>
          <a:xfrm>
            <a:off x="6256421" y="1947726"/>
            <a:ext cx="5097329" cy="1854253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Parents are the first teachers and partner with teachers in reinforcing the academic and socioemotional habits at home. 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endParaRPr/>
          </a:p>
        </p:txBody>
      </p:sp>
      <p:pic>
        <p:nvPicPr>
          <p:cNvPr id="167" name="Google Shape;16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0918" y="1947725"/>
            <a:ext cx="4993757" cy="435120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7"/>
          <p:cNvSpPr/>
          <p:nvPr/>
        </p:nvSpPr>
        <p:spPr>
          <a:xfrm>
            <a:off x="6256421" y="3930316"/>
            <a:ext cx="5097329" cy="2336022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Los padres son los primeros maestros y se asocian con los maestros para recalcar los hábitos académicos y socioemocionales en el hogar. 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"/>
          <p:cNvSpPr/>
          <p:nvPr/>
        </p:nvSpPr>
        <p:spPr>
          <a:xfrm>
            <a:off x="249082" y="2653304"/>
            <a:ext cx="5869487" cy="3735849"/>
          </a:xfrm>
          <a:prstGeom prst="roundRect">
            <a:avLst>
              <a:gd name="adj" fmla="val 10655"/>
            </a:avLst>
          </a:prstGeom>
          <a:solidFill>
            <a:schemeClr val="accent1"/>
          </a:solidFill>
          <a:ln w="15875" cap="flat" cmpd="sng">
            <a:solidFill>
              <a:srgbClr val="364A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8"/>
          <p:cNvSpPr>
            <a:spLocks noGrp="1"/>
          </p:cNvSpPr>
          <p:nvPr>
            <p:ph type="body" idx="4294967295"/>
          </p:nvPr>
        </p:nvSpPr>
        <p:spPr>
          <a:xfrm>
            <a:off x="545432" y="2773581"/>
            <a:ext cx="5293894" cy="141340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-476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Standards</a:t>
            </a:r>
            <a:endParaRPr>
              <a:solidFill>
                <a:srgbClr val="00217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01637" lvl="0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177"/>
              </a:buClr>
              <a:buSzPts val="2000"/>
              <a:buFont typeface="Poppins"/>
              <a:buChar char="•"/>
            </a:pPr>
            <a:r>
              <a:rPr lang="en-US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What students should know and be able to do by the end of each grade</a:t>
            </a:r>
            <a:endParaRPr>
              <a:solidFill>
                <a:srgbClr val="00217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01637" lvl="0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177"/>
              </a:buClr>
              <a:buSzPts val="2000"/>
              <a:buFont typeface="Poppins"/>
              <a:buChar char="•"/>
            </a:pPr>
            <a:r>
              <a:rPr lang="en-US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Increase in complexity</a:t>
            </a:r>
            <a:endParaRPr>
              <a:solidFill>
                <a:srgbClr val="00217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lvl="0" indent="-50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00217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lvl="0" indent="-50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00217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5" name="Google Shape;17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7231" y="0"/>
            <a:ext cx="6113104" cy="67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8"/>
          <p:cNvSpPr/>
          <p:nvPr/>
        </p:nvSpPr>
        <p:spPr>
          <a:xfrm>
            <a:off x="6541121" y="4434900"/>
            <a:ext cx="969600" cy="1857300"/>
          </a:xfrm>
          <a:prstGeom prst="roundRect">
            <a:avLst>
              <a:gd name="adj" fmla="val 16667"/>
            </a:avLst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8"/>
          <p:cNvSpPr/>
          <p:nvPr/>
        </p:nvSpPr>
        <p:spPr>
          <a:xfrm rot="2006121">
            <a:off x="8497644" y="3978514"/>
            <a:ext cx="299458" cy="456218"/>
          </a:xfrm>
          <a:prstGeom prst="downArrow">
            <a:avLst>
              <a:gd name="adj1" fmla="val 50000"/>
              <a:gd name="adj2" fmla="val 50000"/>
            </a:avLst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/>
          <p:nvPr/>
        </p:nvSpPr>
        <p:spPr>
          <a:xfrm rot="2006121">
            <a:off x="9961769" y="3978514"/>
            <a:ext cx="299458" cy="456218"/>
          </a:xfrm>
          <a:prstGeom prst="downArrow">
            <a:avLst>
              <a:gd name="adj1" fmla="val 50000"/>
              <a:gd name="adj2" fmla="val 50000"/>
            </a:avLst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/>
          <p:nvPr/>
        </p:nvSpPr>
        <p:spPr>
          <a:xfrm rot="2006121">
            <a:off x="11682519" y="3978514"/>
            <a:ext cx="299458" cy="456218"/>
          </a:xfrm>
          <a:prstGeom prst="downArrow">
            <a:avLst>
              <a:gd name="adj1" fmla="val 50000"/>
              <a:gd name="adj2" fmla="val 50000"/>
            </a:avLst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8396735" y="6292200"/>
            <a:ext cx="16824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Front/frente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8"/>
          <p:cNvSpPr/>
          <p:nvPr/>
        </p:nvSpPr>
        <p:spPr>
          <a:xfrm>
            <a:off x="545432" y="4479482"/>
            <a:ext cx="5293894" cy="168068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marR="0" lvl="0" indent="-476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Estándares</a:t>
            </a:r>
            <a:endParaRPr sz="20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01637" marR="0" lvl="0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</a:pPr>
            <a:r>
              <a:rPr lang="en-US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 que los estudiantes deben saber y ser capaces de hacer para la conclusion de cada nivel de grado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01637" marR="0" lvl="0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</a:pPr>
            <a:r>
              <a:rPr lang="en-US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Aumentar la complejidad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marR="0" lvl="0" indent="-50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1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1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 txBox="1"/>
          <p:nvPr/>
        </p:nvSpPr>
        <p:spPr>
          <a:xfrm>
            <a:off x="65850" y="-1"/>
            <a:ext cx="5655900" cy="26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56"/>
              <a:buFont typeface="Arial Rounded"/>
              <a:buNone/>
            </a:pPr>
            <a:r>
              <a:rPr lang="en-US" sz="3800" b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Play Cards for English Language Arts /</a:t>
            </a:r>
            <a:br>
              <a:rPr lang="en-US" sz="3800" b="1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3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Tarjetas de Guía para Lengua y Literatura en Inglés</a:t>
            </a:r>
            <a:endParaRPr sz="3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/>
          <p:nvPr/>
        </p:nvSpPr>
        <p:spPr>
          <a:xfrm>
            <a:off x="249075" y="2746975"/>
            <a:ext cx="5869500" cy="3642300"/>
          </a:xfrm>
          <a:prstGeom prst="roundRect">
            <a:avLst>
              <a:gd name="adj" fmla="val 8938"/>
            </a:avLst>
          </a:prstGeom>
          <a:solidFill>
            <a:schemeClr val="accent1"/>
          </a:solidFill>
          <a:ln w="15875" cap="flat" cmpd="sng">
            <a:solidFill>
              <a:srgbClr val="364A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9"/>
          <p:cNvSpPr>
            <a:spLocks noGrp="1"/>
          </p:cNvSpPr>
          <p:nvPr>
            <p:ph type="body" idx="4294967295"/>
          </p:nvPr>
        </p:nvSpPr>
        <p:spPr>
          <a:xfrm>
            <a:off x="474087" y="2851324"/>
            <a:ext cx="5291100" cy="1301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58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Ex. Students write 5 sentences describing a sequence in the text using words like first, next, and last.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marL="1714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1" i="1"/>
          </a:p>
        </p:txBody>
      </p:sp>
      <p:pic>
        <p:nvPicPr>
          <p:cNvPr id="189" name="Google Shape;18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1937" y="120779"/>
            <a:ext cx="5980025" cy="626837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9"/>
          <p:cNvSpPr txBox="1"/>
          <p:nvPr/>
        </p:nvSpPr>
        <p:spPr>
          <a:xfrm>
            <a:off x="7491591" y="5975677"/>
            <a:ext cx="3320716" cy="41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Back/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atrás</a:t>
            </a:r>
            <a:endParaRPr/>
          </a:p>
        </p:txBody>
      </p:sp>
      <p:sp>
        <p:nvSpPr>
          <p:cNvPr id="191" name="Google Shape;191;p9"/>
          <p:cNvSpPr/>
          <p:nvPr/>
        </p:nvSpPr>
        <p:spPr>
          <a:xfrm>
            <a:off x="7405151" y="2131521"/>
            <a:ext cx="1297500" cy="5133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 txBox="1"/>
          <p:nvPr/>
        </p:nvSpPr>
        <p:spPr>
          <a:xfrm>
            <a:off x="84675" y="120775"/>
            <a:ext cx="5637300" cy="24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89"/>
              <a:buFont typeface="Arial Rounded"/>
              <a:buNone/>
            </a:pPr>
            <a:r>
              <a:rPr lang="en-US" sz="37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Play Cards for English Language Arts /</a:t>
            </a:r>
            <a:br>
              <a:rPr lang="en-US" sz="37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3700" b="1">
                <a:solidFill>
                  <a:srgbClr val="0E57C4"/>
                </a:solidFill>
                <a:latin typeface="Poppins"/>
                <a:ea typeface="Poppins"/>
                <a:cs typeface="Poppins"/>
                <a:sym typeface="Poppins"/>
              </a:rPr>
              <a:t>Tarjetas de Guía para Lengua y Literatura en Inglés</a:t>
            </a:r>
            <a:endParaRPr sz="3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474087" y="4316943"/>
            <a:ext cx="5291138" cy="19081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58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US" sz="2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Ej. Los estudiantes escriben 5 oraciones describiendo una secuencia en el texto usando palabras como al principio, siguiente y por último.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94" name="Google Shape;194;p9"/>
          <p:cNvCxnSpPr>
            <a:stCxn id="193" idx="3"/>
          </p:cNvCxnSpPr>
          <p:nvPr/>
        </p:nvCxnSpPr>
        <p:spPr>
          <a:xfrm rot="10800000" flipH="1">
            <a:off x="5765225" y="2580607"/>
            <a:ext cx="1591800" cy="269040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5" name="Google Shape;195;p9"/>
          <p:cNvCxnSpPr>
            <a:stCxn id="191" idx="1"/>
            <a:endCxn id="188" idx="3"/>
          </p:cNvCxnSpPr>
          <p:nvPr/>
        </p:nvCxnSpPr>
        <p:spPr>
          <a:xfrm flipH="1">
            <a:off x="5765051" y="2388171"/>
            <a:ext cx="1640100" cy="111390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857</Words>
  <Application>Microsoft Office PowerPoint</Application>
  <PresentationFormat>Custom</PresentationFormat>
  <Paragraphs>118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Poppins Medium</vt:lpstr>
      <vt:lpstr>Poppins</vt:lpstr>
      <vt:lpstr>Calibri</vt:lpstr>
      <vt:lpstr>Permanent Marker</vt:lpstr>
      <vt:lpstr>Arial Rounded</vt:lpstr>
      <vt:lpstr>Poppins SemiBold</vt:lpstr>
      <vt:lpstr>Retrospect</vt:lpstr>
      <vt:lpstr>Supporting English Language Arts at Home  Apoyar la lengua y literatura en inglés en casa  </vt:lpstr>
      <vt:lpstr>Objectives Objectivos</vt:lpstr>
      <vt:lpstr>Kinder to College and Career-Ready Preparados desde el Kinder para la Universidad/Carrera</vt:lpstr>
      <vt:lpstr>PowerPoint Presentation</vt:lpstr>
      <vt:lpstr>Kindergarten Readiness Preparación para el Kínder</vt:lpstr>
      <vt:lpstr>Socioemotional skills and academic standards</vt:lpstr>
      <vt:lpstr>Families &amp; Teachers, on the Same Team Familias y maestros, en el mismo equipo </vt:lpstr>
      <vt:lpstr>PowerPoint Presentation</vt:lpstr>
      <vt:lpstr>PowerPoint Presentation</vt:lpstr>
      <vt:lpstr>Where do I find the Play Cards? ¿Dónde puedo encontrar las Tarjetas de Guía?</vt:lpstr>
      <vt:lpstr>Play Cards for English Language Arts / Tarjetas de Guía para Lengua y Literatira en Inglés</vt:lpstr>
      <vt:lpstr>Practice Activity from K-2nd Play Cards Actividad de Práctica en las Tarjetas de Guía para Kínder a 2º Grado</vt:lpstr>
      <vt:lpstr>Practice Activity from 3-5th Play Cards Actividad de Práctica en las Tarjetas de Guía para 3 a 5 Grado</vt:lpstr>
      <vt:lpstr>Practice Activity from 6-8th Play Cards Actividad de Práctica en las Tarjetas de Guía para 6 a 8 Grado</vt:lpstr>
      <vt:lpstr>More resources / Más recoursos  </vt:lpstr>
      <vt:lpstr>PowerPoint Presentation</vt:lpstr>
      <vt:lpstr>Questions? / ¿Preguntas?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English Language Arts at Home  Apoyar la lengua y literatura en inglés en casa  </dc:title>
  <dc:creator>PCS</dc:creator>
  <cp:lastModifiedBy>Mohamed</cp:lastModifiedBy>
  <cp:revision>1</cp:revision>
  <dcterms:created xsi:type="dcterms:W3CDTF">2019-09-05T06:10:27Z</dcterms:created>
  <dcterms:modified xsi:type="dcterms:W3CDTF">2022-08-19T17:46:56Z</dcterms:modified>
</cp:coreProperties>
</file>