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296400"/>
  <p:embeddedFontLst>
    <p:embeddedFont>
      <p:font typeface="Poppins Medium" panose="020B0604020202020204" charset="0"/>
      <p:regular r:id="rId20"/>
      <p:bold r:id="rId21"/>
      <p:italic r:id="rId22"/>
      <p:boldItalic r:id="rId23"/>
    </p:embeddedFont>
    <p:embeddedFont>
      <p:font typeface="Poppins" panose="020B0604020202020204" charset="0"/>
      <p:regular r:id="rId24"/>
      <p:bold r:id="rId25"/>
      <p:italic r:id="rId26"/>
      <p:boldItalic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Permanent Marker" panose="020B0604020202020204" charset="0"/>
      <p:regular r:id="rId32"/>
    </p:embeddedFont>
    <p:embeddedFont>
      <p:font typeface="Poppins SemiBold" panose="020B060402020202020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g5uAAWTIAprWbVv1MYRngJJWjZb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356" y="-8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2" y="0"/>
            <a:ext cx="3037839" cy="21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970942" y="0"/>
            <a:ext cx="3037839" cy="2178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-9517063" y="5426075"/>
            <a:ext cx="26042938" cy="1464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701041" y="20892437"/>
            <a:ext cx="5608320" cy="17093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2" y="41234681"/>
            <a:ext cx="3037839" cy="217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970942" y="41234681"/>
            <a:ext cx="3037839" cy="217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63766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103" name="Google Shape;10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1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p12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221" name="Google Shape;221;p12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3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200"/>
          </a:p>
        </p:txBody>
      </p:sp>
      <p:sp>
        <p:nvSpPr>
          <p:cNvPr id="231" name="Google Shape;231;p13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0" name="Google Shape;240;p14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14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5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17063" y="5426075"/>
            <a:ext cx="26042938" cy="1464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16:notes"/>
          <p:cNvSpPr txBox="1">
            <a:spLocks noGrp="1"/>
          </p:cNvSpPr>
          <p:nvPr>
            <p:ph type="body" idx="1"/>
          </p:nvPr>
        </p:nvSpPr>
        <p:spPr>
          <a:xfrm>
            <a:off x="701041" y="20892437"/>
            <a:ext cx="5608320" cy="17093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6:notes"/>
          <p:cNvSpPr txBox="1">
            <a:spLocks noGrp="1"/>
          </p:cNvSpPr>
          <p:nvPr>
            <p:ph type="sldNum" idx="12"/>
          </p:nvPr>
        </p:nvSpPr>
        <p:spPr>
          <a:xfrm>
            <a:off x="3970942" y="41234681"/>
            <a:ext cx="3037839" cy="21781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025" tIns="85500" rIns="171025" bIns="855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7:notes"/>
          <p:cNvSpPr txBox="1">
            <a:spLocks noGrp="1"/>
          </p:cNvSpPr>
          <p:nvPr>
            <p:ph type="body" idx="1"/>
          </p:nvPr>
        </p:nvSpPr>
        <p:spPr>
          <a:xfrm>
            <a:off x="701041" y="20892437"/>
            <a:ext cx="5608320" cy="17093814"/>
          </a:xfrm>
          <a:prstGeom prst="rect">
            <a:avLst/>
          </a:prstGeom>
        </p:spPr>
        <p:txBody>
          <a:bodyPr spcFirstLastPara="1" wrap="square" lIns="171025" tIns="85500" rIns="171025" bIns="85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517063" y="5426075"/>
            <a:ext cx="26042938" cy="14649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18" name="Google Shape;11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4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26" name="Google Shape;126;p4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5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  <p:sp>
        <p:nvSpPr>
          <p:cNvPr id="138" name="Google Shape;138;p5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7:notes"/>
          <p:cNvSpPr txBox="1">
            <a:spLocks noGrp="1"/>
          </p:cNvSpPr>
          <p:nvPr>
            <p:ph type="sldNum" idx="12"/>
          </p:nvPr>
        </p:nvSpPr>
        <p:spPr>
          <a:xfrm>
            <a:off x="3884613" y="40558701"/>
            <a:ext cx="2971800" cy="214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8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35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419605" lvl="0" indent="-9324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>
            <a:spLocks noGrp="1"/>
          </p:cNvSpPr>
          <p:nvPr>
            <p:ph type="body" idx="1"/>
          </p:nvPr>
        </p:nvSpPr>
        <p:spPr>
          <a:xfrm>
            <a:off x="685800" y="20549940"/>
            <a:ext cx="5486400" cy="16814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800" tIns="83875" rIns="167800" bIns="83875" anchor="t" anchorCtr="0">
            <a:noAutofit/>
          </a:bodyPr>
          <a:lstStyle/>
          <a:p>
            <a:pPr marL="279736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85" name="Google Shape;18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9378950" y="5338763"/>
            <a:ext cx="25615900" cy="1440973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bg>
      <p:bgPr>
        <a:solidFill>
          <a:srgbClr val="EFEFE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1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19"/>
          <p:cNvSpPr txBox="1"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9"/>
          <p:cNvSpPr txBox="1"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3" name="Google Shape;23;p1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19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8"/>
          <p:cNvSpPr txBox="1">
            <a:spLocks noGrp="1"/>
          </p:cNvSpPr>
          <p:nvPr>
            <p:ph type="body" idx="1"/>
          </p:nvPr>
        </p:nvSpPr>
        <p:spPr>
          <a:xfrm rot="5400000">
            <a:off x="4114800" y="-1171786"/>
            <a:ext cx="4023360" cy="100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0" name="Google Shape;90;p2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2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bg>
      <p:bgPr>
        <a:solidFill>
          <a:srgbClr val="EFEFE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9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9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9"/>
          <p:cNvSpPr txBox="1">
            <a:spLocks noGrp="1"/>
          </p:cNvSpPr>
          <p:nvPr>
            <p:ph type="title"/>
          </p:nvPr>
        </p:nvSpPr>
        <p:spPr>
          <a:xfrm rot="5400000">
            <a:off x="7159401" y="1977801"/>
            <a:ext cx="575989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9"/>
          <p:cNvSpPr txBox="1">
            <a:spLocks noGrp="1"/>
          </p:cNvSpPr>
          <p:nvPr>
            <p:ph type="body" idx="1"/>
          </p:nvPr>
        </p:nvSpPr>
        <p:spPr>
          <a:xfrm rot="5400000">
            <a:off x="1825401" y="-574899"/>
            <a:ext cx="575989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98" name="Google Shape;98;p29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9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9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0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0"/>
          <p:cNvSpPr txBox="1">
            <a:spLocks noGrp="1"/>
          </p:cNvSpPr>
          <p:nvPr>
            <p:ph type="body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0" name="Google Shape;30;p20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1" name="Google Shape;31;p20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1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1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37" name="Google Shape;37;p21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2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2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2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bg>
      <p:bgPr>
        <a:solidFill>
          <a:srgbClr val="EFEFEF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3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3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3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FFFFF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3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bg>
      <p:bgPr>
        <a:solidFill>
          <a:srgbClr val="EFEFE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4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4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24"/>
          <p:cNvSpPr>
            <a:spLocks noGrp="1"/>
          </p:cNvSpPr>
          <p:nvPr>
            <p:ph type="pic" idx="2"/>
          </p:nvPr>
        </p:nvSpPr>
        <p:spPr>
          <a:xfrm>
            <a:off x="15" y="0"/>
            <a:ext cx="12191985" cy="4915076"/>
          </a:xfrm>
          <a:prstGeom prst="rect">
            <a:avLst/>
          </a:prstGeom>
          <a:solidFill>
            <a:srgbClr val="84B2F6"/>
          </a:solidFill>
          <a:ln>
            <a:noFill/>
          </a:ln>
        </p:spPr>
      </p:sp>
      <p:sp>
        <p:nvSpPr>
          <p:cNvPr id="56" name="Google Shape;56;p24"/>
          <p:cNvSpPr txBox="1">
            <a:spLocks noGrp="1"/>
          </p:cNvSpPr>
          <p:nvPr>
            <p:ph type="body" idx="1"/>
          </p:nvPr>
        </p:nvSpPr>
        <p:spPr>
          <a:xfrm>
            <a:off x="1097280" y="5907024"/>
            <a:ext cx="10113264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7" name="Google Shape;57;p24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4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4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rgbClr val="EFEFE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5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5"/>
          <p:cNvSpPr txBox="1"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Calibri"/>
              <a:buNone/>
              <a:defRPr sz="8000" b="0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5"/>
          <p:cNvSpPr txBox="1"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400"/>
              <a:buNone/>
              <a:defRPr sz="24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5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8" name="Google Shape;68;p25"/>
          <p:cNvCxnSpPr/>
          <p:nvPr/>
        </p:nvCxnSpPr>
        <p:spPr>
          <a:xfrm>
            <a:off x="1207658" y="4343400"/>
            <a:ext cx="987552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6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6"/>
          <p:cNvSpPr txBox="1"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p26"/>
          <p:cNvSpPr txBox="1">
            <a:spLocks noGrp="1"/>
          </p:cNvSpPr>
          <p:nvPr>
            <p:ph type="body" idx="2"/>
          </p:nvPr>
        </p:nvSpPr>
        <p:spPr>
          <a:xfrm>
            <a:off x="109728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3" name="Google Shape;73;p26"/>
          <p:cNvSpPr txBox="1">
            <a:spLocks noGrp="1"/>
          </p:cNvSpPr>
          <p:nvPr>
            <p:ph type="body" idx="3"/>
          </p:nvPr>
        </p:nvSpPr>
        <p:spPr>
          <a:xfrm>
            <a:off x="6217920" y="1846052"/>
            <a:ext cx="4937760" cy="73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  <a:defRPr sz="2000" b="0" cap="none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4"/>
          </p:nvPr>
        </p:nvSpPr>
        <p:spPr>
          <a:xfrm>
            <a:off x="6217920" y="2582334"/>
            <a:ext cx="4937760" cy="33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bg>
      <p:bgPr>
        <a:solidFill>
          <a:srgbClr val="EFEFEF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7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  <a:defRPr sz="36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body" idx="1"/>
          </p:nvPr>
        </p:nvSpPr>
        <p:spPr>
          <a:xfrm>
            <a:off x="4800600" y="731520"/>
            <a:ext cx="6492240" cy="52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 "/>
              <a:defRPr/>
            </a:lvl1pPr>
            <a:lvl2pPr marL="914400" lvl="1" indent="-3429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800"/>
              <a:buChar char="◦"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5pPr>
            <a:lvl6pPr marL="2743200" lvl="5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6pPr>
            <a:lvl7pPr marL="3200400" lvl="6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7pPr>
            <a:lvl8pPr marL="3657600" lvl="7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Char char="◦"/>
              <a:defRPr/>
            </a:lvl8pPr>
            <a:lvl9pPr marL="4114800" lvl="8" indent="-3429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Char char="◦"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body" idx="2"/>
          </p:nvPr>
        </p:nvSpPr>
        <p:spPr>
          <a:xfrm>
            <a:off x="457200" y="2926080"/>
            <a:ext cx="3200400" cy="3379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500"/>
              <a:buNone/>
              <a:defRPr sz="15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dt" idx="10"/>
          </p:nvPr>
        </p:nvSpPr>
        <p:spPr>
          <a:xfrm>
            <a:off x="465512" y="6459785"/>
            <a:ext cx="261851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7"/>
          <p:cNvSpPr txBox="1">
            <a:spLocks noGrp="1"/>
          </p:cNvSpPr>
          <p:nvPr>
            <p:ph type="ftr" idx="11"/>
          </p:nvPr>
        </p:nvSpPr>
        <p:spPr>
          <a:xfrm>
            <a:off x="4800600" y="6459785"/>
            <a:ext cx="4648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7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05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1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  <a:defRPr sz="4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 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Char char="◦"/>
              <a:defRPr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400"/>
              <a:buFont typeface="Calibri"/>
              <a:buChar char="◦"/>
              <a:defRPr sz="14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dt" idx="10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18"/>
          <p:cNvSpPr txBox="1">
            <a:spLocks noGrp="1"/>
          </p:cNvSpPr>
          <p:nvPr>
            <p:ph type="ftr" idx="11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18"/>
          <p:cNvSpPr txBox="1">
            <a:spLocks noGrp="1"/>
          </p:cNvSpPr>
          <p:nvPr>
            <p:ph type="sldNum" idx="12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7" name="Google Shape;17;p18"/>
          <p:cNvCxnSpPr/>
          <p:nvPr/>
        </p:nvCxnSpPr>
        <p:spPr>
          <a:xfrm>
            <a:off x="1193532" y="1737845"/>
            <a:ext cx="996696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lausd.wistia.com/medias/5zp4ompf5i" TargetMode="Externa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youtu.be/NqyR8QPb0Wg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achieve.lausd.net/Page/16775" TargetMode="External"/><Relationship Id="rId3" Type="http://schemas.openxmlformats.org/officeDocument/2006/relationships/hyperlink" Target="https://www.cgcs.org/Page/244" TargetMode="External"/><Relationship Id="rId7" Type="http://schemas.openxmlformats.org/officeDocument/2006/relationships/hyperlink" Target="https://achieve.lausd.net/Page/15487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chieve.lausd.net/sped" TargetMode="External"/><Relationship Id="rId5" Type="http://schemas.openxmlformats.org/officeDocument/2006/relationships/hyperlink" Target="https://achieve.lausd.net/Page/10470" TargetMode="External"/><Relationship Id="rId4" Type="http://schemas.openxmlformats.org/officeDocument/2006/relationships/hyperlink" Target="https://scoe.net/divisions/ed_services/curriculum/castandards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177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"/>
          <p:cNvSpPr txBox="1">
            <a:spLocks noGrp="1"/>
          </p:cNvSpPr>
          <p:nvPr>
            <p:ph type="ctrTitle"/>
          </p:nvPr>
        </p:nvSpPr>
        <p:spPr>
          <a:xfrm>
            <a:off x="737937" y="2133599"/>
            <a:ext cx="10892589" cy="215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 Rounded"/>
              <a:buNone/>
            </a:pPr>
            <a:r>
              <a:rPr lang="en-US" sz="3800" b="1">
                <a:solidFill>
                  <a:srgbClr val="84B2F6"/>
                </a:solidFill>
                <a:latin typeface="Poppins"/>
                <a:ea typeface="Poppins"/>
                <a:cs typeface="Poppins"/>
                <a:sym typeface="Poppins"/>
              </a:rPr>
              <a:t>Supporting English Language Arts at Home </a:t>
            </a:r>
            <a:br>
              <a:rPr lang="en-US" sz="3800" b="1">
                <a:solidFill>
                  <a:srgbClr val="84B2F6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Apoyar la lengua y literatura en inglés en casa </a:t>
            </a:r>
            <a:br>
              <a:rPr lang="en-US" sz="3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</a:br>
            <a:endParaRPr sz="3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06" name="Google Shape;106;p1" descr="A picture containing drawing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40801" y="84861"/>
            <a:ext cx="1675425" cy="121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44251" y="84848"/>
            <a:ext cx="3390900" cy="1142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" descr="A picture containing text, clipart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17062" y="274859"/>
            <a:ext cx="3051680" cy="762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"/>
          <p:cNvSpPr txBox="1">
            <a:spLocks noGrp="1"/>
          </p:cNvSpPr>
          <p:nvPr>
            <p:ph type="title"/>
          </p:nvPr>
        </p:nvSpPr>
        <p:spPr>
          <a:xfrm>
            <a:off x="122300" y="102577"/>
            <a:ext cx="11898000" cy="15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89"/>
              <a:buFont typeface="Arial Rounded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Where do I find the Play Cards?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¿Dónde puedo encontrar las Tarjetas de Guía?</a:t>
            </a:r>
            <a:endParaRPr sz="3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01" name="Google Shape;201;p10"/>
          <p:cNvSpPr txBox="1">
            <a:spLocks noGrp="1"/>
          </p:cNvSpPr>
          <p:nvPr>
            <p:ph type="body" idx="1"/>
          </p:nvPr>
        </p:nvSpPr>
        <p:spPr>
          <a:xfrm>
            <a:off x="1668379" y="1799235"/>
            <a:ext cx="8742947" cy="5454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476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3200" b="1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https://achieve.lausd.net/Page/9651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02" name="Google Shape;20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57473" y="2295535"/>
            <a:ext cx="4981074" cy="3834746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10"/>
          <p:cNvSpPr/>
          <p:nvPr/>
        </p:nvSpPr>
        <p:spPr>
          <a:xfrm>
            <a:off x="401053" y="2624781"/>
            <a:ext cx="6096000" cy="158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95337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200"/>
              <a:buFont typeface="Poppins Medium"/>
              <a:buChar char="•"/>
            </a:pPr>
            <a:r>
              <a:rPr lang="en-US" sz="2200">
                <a:solidFill>
                  <a:srgbClr val="00217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ELA and Math</a:t>
            </a:r>
            <a:endParaRPr sz="2200">
              <a:solidFill>
                <a:srgbClr val="002177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795337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200"/>
              <a:buFont typeface="Poppins Medium"/>
              <a:buChar char="•"/>
            </a:pPr>
            <a:r>
              <a:rPr lang="en-US" sz="2200">
                <a:solidFill>
                  <a:srgbClr val="002177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Grades K-2, 3-5, and 6-8</a:t>
            </a:r>
            <a:endParaRPr sz="2200">
              <a:solidFill>
                <a:srgbClr val="002177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223836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200">
              <a:solidFill>
                <a:srgbClr val="002177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04" name="Google Shape;204;p10"/>
          <p:cNvSpPr/>
          <p:nvPr/>
        </p:nvSpPr>
        <p:spPr>
          <a:xfrm>
            <a:off x="401053" y="4212908"/>
            <a:ext cx="6096000" cy="1849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795337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 Medium"/>
              <a:buChar char="•"/>
            </a:pPr>
            <a:r>
              <a:rPr lang="en-US" sz="22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ELA y Matemáticas</a:t>
            </a:r>
            <a:endParaRPr sz="22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795337" marR="0" lvl="0" indent="-533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Poppins Medium"/>
              <a:buChar char="•"/>
            </a:pPr>
            <a:r>
              <a:rPr lang="en-US" sz="22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Grados K-2, 3-5, y 6-8</a:t>
            </a:r>
            <a:endParaRPr sz="22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205" name="Google Shape;205;p10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1"/>
          <p:cNvSpPr txBox="1">
            <a:spLocks noGrp="1"/>
          </p:cNvSpPr>
          <p:nvPr>
            <p:ph type="body" idx="4294967295"/>
          </p:nvPr>
        </p:nvSpPr>
        <p:spPr>
          <a:xfrm>
            <a:off x="336577" y="2560730"/>
            <a:ext cx="5860534" cy="233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Sample Kindergarten Standard from the Family Play Cards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8925" lvl="0" indent="-2889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▪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Use drawing, dictating and writing to organize simple sentences about the topic or the name of the book they are writing about…</a:t>
            </a:r>
            <a:endParaRPr b="1" i="1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endParaRPr sz="2200">
              <a:solidFill>
                <a:srgbClr val="002177"/>
              </a:solidFill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200">
              <a:solidFill>
                <a:srgbClr val="002177"/>
              </a:solidFill>
            </a:endParaRPr>
          </a:p>
        </p:txBody>
      </p:sp>
      <p:sp>
        <p:nvSpPr>
          <p:cNvPr id="211" name="Google Shape;211;p11"/>
          <p:cNvSpPr txBox="1">
            <a:spLocks noGrp="1"/>
          </p:cNvSpPr>
          <p:nvPr>
            <p:ph type="title" idx="4294967295"/>
          </p:nvPr>
        </p:nvSpPr>
        <p:spPr>
          <a:xfrm>
            <a:off x="150525" y="122675"/>
            <a:ext cx="6266400" cy="22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</a:pPr>
            <a:r>
              <a:rPr lang="en-US" sz="34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Play Cards for English Language Arts /</a:t>
            </a:r>
            <a:br>
              <a:rPr lang="en-US" sz="34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4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Tarjetas de Guía para Lengua y Literatira en Inglés</a:t>
            </a:r>
            <a:endParaRPr sz="34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2" name="Google Shape;212;p11"/>
          <p:cNvSpPr txBox="1"/>
          <p:nvPr/>
        </p:nvSpPr>
        <p:spPr>
          <a:xfrm>
            <a:off x="8397850" y="6444525"/>
            <a:ext cx="168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Atrás</a:t>
            </a:r>
            <a:endParaRPr/>
          </a:p>
        </p:txBody>
      </p:sp>
      <p:sp>
        <p:nvSpPr>
          <p:cNvPr id="213" name="Google Shape;213;p11"/>
          <p:cNvSpPr/>
          <p:nvPr/>
        </p:nvSpPr>
        <p:spPr>
          <a:xfrm>
            <a:off x="7362625" y="1923725"/>
            <a:ext cx="1323000" cy="10776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4" name="Google Shape;214;p11"/>
          <p:cNvPicPr preferRelativeResize="0"/>
          <p:nvPr/>
        </p:nvPicPr>
        <p:blipFill rotWithShape="1">
          <a:blip r:embed="rId3">
            <a:alphaModFix/>
          </a:blip>
          <a:srcRect l="-2622" r="-4398" b="2305"/>
          <a:stretch/>
        </p:blipFill>
        <p:spPr>
          <a:xfrm>
            <a:off x="5968001" y="122674"/>
            <a:ext cx="6223999" cy="6528551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1"/>
          <p:cNvSpPr/>
          <p:nvPr/>
        </p:nvSpPr>
        <p:spPr>
          <a:xfrm rot="2006121">
            <a:off x="8380269" y="2687414"/>
            <a:ext cx="299458" cy="456218"/>
          </a:xfrm>
          <a:prstGeom prst="downArrow">
            <a:avLst>
              <a:gd name="adj1" fmla="val 100000"/>
              <a:gd name="adj2" fmla="val 50000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1"/>
          <p:cNvSpPr/>
          <p:nvPr/>
        </p:nvSpPr>
        <p:spPr>
          <a:xfrm>
            <a:off x="6416875" y="3107350"/>
            <a:ext cx="923700" cy="1000800"/>
          </a:xfrm>
          <a:prstGeom prst="roundRect">
            <a:avLst>
              <a:gd name="adj" fmla="val 16667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1"/>
          <p:cNvSpPr txBox="1"/>
          <p:nvPr/>
        </p:nvSpPr>
        <p:spPr>
          <a:xfrm>
            <a:off x="301969" y="4525888"/>
            <a:ext cx="5860534" cy="2332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</a:pP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Ejemplo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estándar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para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kínder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las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Tarjetas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Guía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para las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Familias</a:t>
            </a:r>
            <a:endParaRPr sz="1800" dirty="0">
              <a:latin typeface="Poppins"/>
              <a:ea typeface="Poppins"/>
              <a:cs typeface="Poppins"/>
              <a:sym typeface="Poppins"/>
            </a:endParaRPr>
          </a:p>
          <a:p>
            <a:pPr marL="288925" marR="0" lvl="0" indent="-2889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Poppins"/>
              <a:buChar char="▪"/>
            </a:pP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Usar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dibujo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dictado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y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escritura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para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organizar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frases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sencillas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el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tema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o el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nombre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libro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sobre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el que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están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dirty="0" err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escribiendo</a:t>
            </a:r>
            <a:r>
              <a:rPr lang="en-US" sz="1800" dirty="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...</a:t>
            </a:r>
            <a:endParaRPr sz="1800" dirty="0"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</a:pPr>
            <a:endParaRPr sz="1800" dirty="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marR="0" lvl="0" indent="-50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1800" dirty="0">
              <a:solidFill>
                <a:srgbClr val="3F3F3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2"/>
          <p:cNvSpPr txBox="1">
            <a:spLocks noGrp="1"/>
          </p:cNvSpPr>
          <p:nvPr>
            <p:ph type="title"/>
          </p:nvPr>
        </p:nvSpPr>
        <p:spPr>
          <a:xfrm>
            <a:off x="818450" y="188150"/>
            <a:ext cx="10535400" cy="15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Rounded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Practice Activity from K-2</a:t>
            </a:r>
            <a:r>
              <a:rPr lang="en-US" sz="3900" b="1" baseline="300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nd</a:t>
            </a: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Play Cards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Actividad de Práctica en las Tarjetas de Guía para Kínder a 2º Grado</a:t>
            </a:r>
            <a:endParaRPr sz="39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24" name="Google Shape;224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83362" y="2029362"/>
            <a:ext cx="3825273" cy="3671524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Google Shape;225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958861">
            <a:off x="8465278" y="2669403"/>
            <a:ext cx="2991846" cy="3737294"/>
          </a:xfrm>
          <a:prstGeom prst="rect">
            <a:avLst/>
          </a:prstGeom>
          <a:noFill/>
          <a:ln w="28575" cap="flat" cmpd="sng">
            <a:solidFill>
              <a:srgbClr val="00B05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6" name="Google Shape;226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-1038640">
            <a:off x="721256" y="2375215"/>
            <a:ext cx="2933561" cy="3999098"/>
          </a:xfrm>
          <a:prstGeom prst="rect">
            <a:avLst/>
          </a:prstGeom>
          <a:noFill/>
          <a:ln w="28575" cap="flat" cmpd="sng">
            <a:solidFill>
              <a:srgbClr val="FF64B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7" name="Google Shape;227;p12"/>
          <p:cNvSpPr txBox="1"/>
          <p:nvPr/>
        </p:nvSpPr>
        <p:spPr>
          <a:xfrm>
            <a:off x="3781775" y="5889500"/>
            <a:ext cx="4741200" cy="8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800"/>
              <a:buFont typeface="Calibri"/>
              <a:buNone/>
            </a:pPr>
            <a:r>
              <a:rPr lang="en-US" sz="1800" b="1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</a:t>
            </a:r>
            <a:r>
              <a:rPr lang="en-US" b="1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tps://lausd.wistia.com/medias/5zp4ompf5i</a:t>
            </a:r>
            <a:endParaRPr sz="400" b="1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"/>
          <p:cNvSpPr txBox="1">
            <a:spLocks noGrp="1"/>
          </p:cNvSpPr>
          <p:nvPr>
            <p:ph type="title"/>
          </p:nvPr>
        </p:nvSpPr>
        <p:spPr>
          <a:xfrm>
            <a:off x="122300" y="159925"/>
            <a:ext cx="11231400" cy="15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Rounded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Practice Activity from 3-5</a:t>
            </a:r>
            <a:r>
              <a:rPr lang="en-US" sz="3900" b="1" baseline="300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Play Cards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Actividad de Práctica en las Tarjetas de Guía para 3 a 5 Grado</a:t>
            </a:r>
            <a:endParaRPr sz="3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4" name="Google Shape;234;p13"/>
          <p:cNvSpPr txBox="1">
            <a:spLocks noGrp="1"/>
          </p:cNvSpPr>
          <p:nvPr>
            <p:ph type="body" idx="1"/>
          </p:nvPr>
        </p:nvSpPr>
        <p:spPr>
          <a:xfrm>
            <a:off x="224590" y="4081117"/>
            <a:ext cx="4042610" cy="216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Ejemplo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del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estándar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para el 3er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grado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las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Tarjetas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de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Guía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para las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Familias</a:t>
            </a:r>
            <a:endParaRPr sz="1550" dirty="0">
              <a:latin typeface="Poppins"/>
              <a:ea typeface="Poppins"/>
              <a:cs typeface="Poppins"/>
              <a:sym typeface="Poppins"/>
            </a:endParaRPr>
          </a:p>
          <a:p>
            <a:pPr marL="288925" lvl="0" indent="-2762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Poppins"/>
              <a:buChar char="▪"/>
            </a:pP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Ideas clave y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detalles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texto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informativo</a:t>
            </a:r>
            <a:endParaRPr sz="1550" dirty="0">
              <a:latin typeface="Poppins"/>
              <a:ea typeface="Poppins"/>
              <a:cs typeface="Poppins"/>
              <a:sym typeface="Poppins"/>
            </a:endParaRPr>
          </a:p>
          <a:p>
            <a:pPr marL="288925" lvl="0" indent="-2762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Font typeface="Poppins"/>
              <a:buChar char="▪"/>
            </a:pP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Los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estudiantes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hacen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y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responden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preguntas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para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demostrar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que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entienden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lo que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han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550" dirty="0" err="1">
                <a:latin typeface="Poppins"/>
                <a:ea typeface="Poppins"/>
                <a:cs typeface="Poppins"/>
                <a:sym typeface="Poppins"/>
              </a:rPr>
              <a:t>leído</a:t>
            </a:r>
            <a:r>
              <a:rPr lang="en-US" sz="1550" dirty="0">
                <a:latin typeface="Poppins"/>
                <a:ea typeface="Poppins"/>
                <a:cs typeface="Poppins"/>
                <a:sym typeface="Poppins"/>
              </a:rPr>
              <a:t>...</a:t>
            </a:r>
            <a:endParaRPr sz="1550" dirty="0"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35" name="Google Shape;23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9277" y="1983390"/>
            <a:ext cx="7174523" cy="4035669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13"/>
          <p:cNvSpPr txBox="1"/>
          <p:nvPr/>
        </p:nvSpPr>
        <p:spPr>
          <a:xfrm>
            <a:off x="224590" y="1895982"/>
            <a:ext cx="3890210" cy="2322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Calibri"/>
              <a:buNone/>
            </a:pPr>
            <a:r>
              <a:rPr lang="en-US" sz="1600" dirty="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Sample 3</a:t>
            </a:r>
            <a:r>
              <a:rPr lang="en-US" sz="1600" baseline="30000" dirty="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rd</a:t>
            </a:r>
            <a:r>
              <a:rPr lang="en-US" sz="1600" dirty="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Grade Standard from the Family Play Cards</a:t>
            </a:r>
            <a:endParaRPr sz="1600" dirty="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8925" marR="0" lvl="0" indent="-2762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1600"/>
              <a:buFont typeface="Poppins"/>
              <a:buChar char="▪"/>
            </a:pPr>
            <a:r>
              <a:rPr lang="en-US" sz="1600" dirty="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Key Ideas and Details in Informational Text</a:t>
            </a:r>
            <a:endParaRPr sz="1600" dirty="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8925" marR="0" lvl="0" indent="-27622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1600"/>
              <a:buFont typeface="Poppins"/>
              <a:buChar char="▪"/>
            </a:pPr>
            <a:r>
              <a:rPr lang="en-US" sz="1600" dirty="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Students ask and answer questions to show they understand what they have read….</a:t>
            </a:r>
            <a:endParaRPr sz="1600" dirty="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37" name="Google Shape;237;p13"/>
          <p:cNvSpPr/>
          <p:nvPr/>
        </p:nvSpPr>
        <p:spPr>
          <a:xfrm>
            <a:off x="5405168" y="6380946"/>
            <a:ext cx="439532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FF0000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​</a:t>
            </a:r>
            <a:r>
              <a:rPr lang="en-US" sz="2000" u="sng">
                <a:solidFill>
                  <a:srgbClr val="FF0000"/>
                </a:solidFill>
                <a:latin typeface="Poppins Medium"/>
                <a:ea typeface="Poppins Medium"/>
                <a:cs typeface="Poppins Medium"/>
                <a:sym typeface="Poppins Medium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https://youtu.be/NqyR8QPb0Wg</a:t>
            </a:r>
            <a:endParaRPr sz="2000">
              <a:solidFill>
                <a:srgbClr val="FF0000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rgbClr val="D04216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4"/>
          <p:cNvSpPr txBox="1">
            <a:spLocks noGrp="1"/>
          </p:cNvSpPr>
          <p:nvPr>
            <p:ph type="body" idx="1"/>
          </p:nvPr>
        </p:nvSpPr>
        <p:spPr>
          <a:xfrm>
            <a:off x="264620" y="1970792"/>
            <a:ext cx="3701714" cy="2327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sz="19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Sample 7</a:t>
            </a:r>
            <a:r>
              <a:rPr lang="en-US" sz="1900" baseline="300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19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Grade Activities from the Family Play Cards</a:t>
            </a:r>
            <a:endParaRPr sz="19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8925" lvl="0" indent="-2825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1900"/>
              <a:buFont typeface="Poppins"/>
              <a:buChar char="▪"/>
            </a:pPr>
            <a:r>
              <a:rPr lang="en-US" sz="19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Checking out a book from Los Angeles Public Library</a:t>
            </a:r>
            <a:endParaRPr sz="19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88925" lvl="0" indent="-2825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1900"/>
              <a:buFont typeface="Poppins"/>
              <a:buChar char="▪"/>
            </a:pPr>
            <a:r>
              <a:rPr lang="en-US" sz="19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Organizing a 5-paragraph essay</a:t>
            </a:r>
            <a:endParaRPr sz="19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4" name="Google Shape;244;p14"/>
          <p:cNvSpPr txBox="1">
            <a:spLocks noGrp="1"/>
          </p:cNvSpPr>
          <p:nvPr>
            <p:ph type="title"/>
          </p:nvPr>
        </p:nvSpPr>
        <p:spPr>
          <a:xfrm>
            <a:off x="65850" y="47025"/>
            <a:ext cx="11288100" cy="164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 Rounded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Practice Activity from 6-8</a:t>
            </a:r>
            <a:r>
              <a:rPr lang="en-US" sz="3900" b="1" baseline="300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th</a:t>
            </a: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Play Cards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Actividad de Práctica en las Tarjetas de Guía para 6 a 8 Grado</a:t>
            </a:r>
            <a:endParaRPr sz="3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245" name="Google Shape;245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38862" y="2003481"/>
            <a:ext cx="7103087" cy="3995487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4"/>
          <p:cNvSpPr txBox="1"/>
          <p:nvPr/>
        </p:nvSpPr>
        <p:spPr>
          <a:xfrm>
            <a:off x="268706" y="3917381"/>
            <a:ext cx="3701714" cy="2399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None/>
            </a:pPr>
            <a:r>
              <a:rPr lang="en-US" sz="1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Ejemplo de actividades de 7º grado de las Tarjetas de Guía para las Familias</a:t>
            </a:r>
            <a:endParaRPr sz="1900">
              <a:latin typeface="Poppins"/>
              <a:ea typeface="Poppins"/>
              <a:cs typeface="Poppins"/>
              <a:sym typeface="Poppins"/>
            </a:endParaRPr>
          </a:p>
          <a:p>
            <a:pPr marL="288925" marR="0" lvl="0" indent="-2825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Poppins"/>
              <a:buChar char="▪"/>
            </a:pPr>
            <a:r>
              <a:rPr lang="en-US" sz="1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Sacar un libro de la Biblioteca Pública de los Ángeles</a:t>
            </a:r>
            <a:endParaRPr sz="1900">
              <a:latin typeface="Poppins"/>
              <a:ea typeface="Poppins"/>
              <a:cs typeface="Poppins"/>
              <a:sym typeface="Poppins"/>
            </a:endParaRPr>
          </a:p>
          <a:p>
            <a:pPr marL="288925" marR="0" lvl="0" indent="-28257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900"/>
              <a:buFont typeface="Poppins"/>
              <a:buChar char="▪"/>
            </a:pPr>
            <a:r>
              <a:rPr lang="en-US" sz="19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Organizar un ensayo de 5 párrafos</a:t>
            </a:r>
            <a:endParaRPr sz="19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5"/>
          <p:cNvSpPr txBox="1">
            <a:spLocks noGrp="1"/>
          </p:cNvSpPr>
          <p:nvPr>
            <p:ph type="title" idx="4294967295"/>
          </p:nvPr>
        </p:nvSpPr>
        <p:spPr>
          <a:xfrm>
            <a:off x="84675" y="56449"/>
            <a:ext cx="111336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More resources / </a:t>
            </a: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Más recoursos  </a:t>
            </a:r>
            <a:endParaRPr sz="39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2" name="Google Shape;252;p15"/>
          <p:cNvSpPr txBox="1">
            <a:spLocks noGrp="1"/>
          </p:cNvSpPr>
          <p:nvPr>
            <p:ph type="body" idx="4294967295"/>
          </p:nvPr>
        </p:nvSpPr>
        <p:spPr>
          <a:xfrm>
            <a:off x="188150" y="888925"/>
            <a:ext cx="11919000" cy="544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Standards Roadmaps (in English and Spanish) </a:t>
            </a:r>
            <a:r>
              <a:rPr lang="en-US" sz="249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Guías para los Estándares (en inglés y español) </a:t>
            </a: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- 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https://www.cgcs.org/Page/244</a:t>
            </a:r>
            <a:endParaRPr sz="249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Standards Brochures (in English and Spanish) / </a:t>
            </a:r>
            <a:r>
              <a:rPr lang="en-US" sz="249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Folletos sobre los Estándares (en inglés y español) - 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https://scoe.net/divisions/ed_services/curriculum/castandards/</a:t>
            </a:r>
            <a:r>
              <a:rPr lang="en-US" sz="249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 </a:t>
            </a:r>
            <a:endParaRPr sz="175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LAUSD Parent Portal / </a:t>
            </a:r>
            <a:r>
              <a:rPr lang="en-US" sz="249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El Portal para padres de LAUSD– 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https://achieve.lausd.net/Page/10470  </a:t>
            </a:r>
            <a:endParaRPr sz="249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Division of Special Education / </a:t>
            </a:r>
            <a:r>
              <a:rPr lang="en-US" sz="249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División de la Educación Especial -</a:t>
            </a: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6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https://achieve.lausd.net/sped</a:t>
            </a:r>
            <a:r>
              <a:rPr lang="en-US" sz="249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 </a:t>
            </a:r>
            <a:endParaRPr sz="175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endParaRPr sz="249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School Mental Health Resources for Families / Recursos de la Salud Mental Escolar para las Familias - 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7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https://achieve.lausd.net/Page/15487</a:t>
            </a:r>
            <a:endParaRPr sz="249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6350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None/>
            </a:pPr>
            <a:r>
              <a:rPr lang="en-US" sz="249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Resources on Community Unrest, Justice &amp; Support /</a:t>
            </a:r>
            <a:r>
              <a:rPr lang="en-US" sz="249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Recursos para los Disturbios, Injusticia y Apoyo para la Comunidad - </a:t>
            </a:r>
            <a:r>
              <a:rPr lang="en-US" sz="2490" u="sng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  <a:hlinkClick r:id="rId8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https://achieve.lausd.net/Page/16775</a:t>
            </a:r>
            <a:r>
              <a:rPr lang="en-US" sz="249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 </a:t>
            </a:r>
            <a:endParaRPr sz="2490">
              <a:solidFill>
                <a:srgbClr val="FF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3117" y="2002893"/>
            <a:ext cx="4443408" cy="3518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3869" y="1973278"/>
            <a:ext cx="4357196" cy="3569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361238" y="3757814"/>
            <a:ext cx="2830762" cy="143236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6"/>
          <p:cNvSpPr txBox="1"/>
          <p:nvPr/>
        </p:nvSpPr>
        <p:spPr>
          <a:xfrm>
            <a:off x="9348577" y="2002893"/>
            <a:ext cx="281810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Assistance for Families of Students with Disabilities / </a:t>
            </a:r>
            <a:b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Ayuda para familias de estudiantes con discapacidades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6"/>
          <p:cNvSpPr txBox="1"/>
          <p:nvPr/>
        </p:nvSpPr>
        <p:spPr>
          <a:xfrm>
            <a:off x="75250" y="56449"/>
            <a:ext cx="11143200" cy="114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More resources / </a:t>
            </a: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Más recoursos  </a:t>
            </a:r>
            <a:endParaRPr sz="39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7"/>
          <p:cNvSpPr txBox="1"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900">
                <a:solidFill>
                  <a:srgbClr val="002177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Questions? / </a:t>
            </a:r>
            <a:r>
              <a:rPr lang="en-US" sz="3900">
                <a:solidFill>
                  <a:srgbClr val="262626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¿Preguntas?</a:t>
            </a:r>
            <a:endParaRPr sz="3900">
              <a:solidFill>
                <a:srgbClr val="26262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pic>
        <p:nvPicPr>
          <p:cNvPr id="268" name="Google Shape;268;p17" descr="Today’s Gratitude List"/>
          <p:cNvPicPr preferRelativeResize="0">
            <a:picLocks noGrp="1"/>
          </p:cNvPicPr>
          <p:nvPr>
            <p:ph type="pic" idx="2"/>
          </p:nvPr>
        </p:nvPicPr>
        <p:blipFill rotWithShape="1">
          <a:blip r:embed="rId3">
            <a:alphaModFix/>
          </a:blip>
          <a:srcRect t="37688" b="1867"/>
          <a:stretch/>
        </p:blipFill>
        <p:spPr>
          <a:xfrm>
            <a:off x="15" y="0"/>
            <a:ext cx="12191985" cy="4937760"/>
          </a:xfrm>
          <a:prstGeom prst="rect">
            <a:avLst/>
          </a:prstGeom>
          <a:solidFill>
            <a:srgbClr val="84B2F6"/>
          </a:solidFill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"/>
          <p:cNvSpPr txBox="1">
            <a:spLocks noGrp="1"/>
          </p:cNvSpPr>
          <p:nvPr>
            <p:ph type="title"/>
          </p:nvPr>
        </p:nvSpPr>
        <p:spPr>
          <a:xfrm>
            <a:off x="103475" y="65850"/>
            <a:ext cx="11052300" cy="16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Objectives</a:t>
            </a:r>
            <a:r>
              <a:rPr lang="en-US" sz="3900" b="1" i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/>
            </a:r>
            <a:br>
              <a:rPr lang="en-US" sz="3900" b="1" i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Objectivos</a:t>
            </a:r>
            <a:endParaRPr sz="39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4" name="Google Shape;114;p2"/>
          <p:cNvSpPr txBox="1">
            <a:spLocks noGrp="1"/>
          </p:cNvSpPr>
          <p:nvPr>
            <p:ph type="body" idx="1"/>
          </p:nvPr>
        </p:nvSpPr>
        <p:spPr>
          <a:xfrm>
            <a:off x="667775" y="1845724"/>
            <a:ext cx="5259000" cy="43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 sz="1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Learn</a:t>
            </a:r>
            <a:r>
              <a:rPr lang="en-US" sz="18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 about 5 major areas of child development that support student success in school and how parents can support their children - body, mind and soul.</a:t>
            </a:r>
            <a:endParaRPr sz="18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Learn</a:t>
            </a:r>
            <a:r>
              <a:rPr lang="en-US" sz="18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 about the Los Angeles Unified Learning Play Cards with a simple explanation of the reading and writing standards students master in Kindergarten through Eighth grade and how parents can support at home with fun activities.  </a:t>
            </a:r>
            <a:endParaRPr sz="18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1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Practice</a:t>
            </a:r>
            <a:r>
              <a:rPr lang="en-US" sz="1800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 downloading and using the concepts presented during the presentation and in the Play Cards. </a:t>
            </a:r>
            <a:endParaRPr sz="18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8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5" name="Google Shape;115;p2"/>
          <p:cNvSpPr txBox="1">
            <a:spLocks noGrp="1"/>
          </p:cNvSpPr>
          <p:nvPr>
            <p:ph type="body" idx="2"/>
          </p:nvPr>
        </p:nvSpPr>
        <p:spPr>
          <a:xfrm>
            <a:off x="6033950" y="1845725"/>
            <a:ext cx="5443200" cy="4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91440" lvl="0" indent="-1143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 "/>
            </a:pPr>
            <a:r>
              <a:rPr lang="en-US"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Aprender </a:t>
            </a:r>
            <a:r>
              <a:rPr lang="en-US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sobre las 5 áreas principales del desarrollo infantil que apoyan el éxito de los estudiantes en la escuela y cómo los padres pueden apoyar a sus hijos - cuerpo, mente y alma.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9144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 "/>
            </a:pPr>
            <a:r>
              <a:rPr lang="en-US"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Aprender </a:t>
            </a:r>
            <a:r>
              <a:rPr lang="en-US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sobre las Tarjetas de Guía del Distrito Escolar Unificado de Los Ángeles con una explicación simple de las normas para la lectura y escritura que los estudiantes deben dominar desde kínder hasta octavo grado y cómo los padres pueden apoyar en casa con actividades divertidas.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91440" lvl="0" indent="-114300" algn="l" rtl="0">
              <a:lnSpc>
                <a:spcPct val="9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800"/>
              <a:buChar char=" "/>
            </a:pPr>
            <a:r>
              <a:rPr lang="en-US" sz="1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Practicar </a:t>
            </a:r>
            <a:r>
              <a:rPr lang="en-US"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cómo descargar y usar los conceptos presentados durante la presentación y en las Tarjetas de Guía.</a:t>
            </a:r>
            <a:endParaRPr sz="1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>
            <a:off x="131700" y="131700"/>
            <a:ext cx="12060300" cy="15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 Rounded"/>
              <a:buNone/>
            </a:pPr>
            <a:r>
              <a:rPr lang="en-US" sz="3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Kinder to College and Career-Ready</a:t>
            </a:r>
            <a:br>
              <a:rPr lang="en-US" sz="3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Preparados desde el Kinder para la Universidad/Carrera</a:t>
            </a:r>
            <a:endParaRPr sz="38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1" name="Google Shape;121;p3"/>
          <p:cNvSpPr>
            <a:spLocks noGrp="1"/>
          </p:cNvSpPr>
          <p:nvPr>
            <p:ph type="body" idx="1"/>
          </p:nvPr>
        </p:nvSpPr>
        <p:spPr>
          <a:xfrm>
            <a:off x="838200" y="1866074"/>
            <a:ext cx="5642811" cy="3909083"/>
          </a:xfrm>
          <a:prstGeom prst="wedgeRoundRectCallout">
            <a:avLst>
              <a:gd name="adj1" fmla="val 1318"/>
              <a:gd name="adj2" fmla="val 60152"/>
              <a:gd name="adj3" fmla="val 16667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90"/>
              <a:buNone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Think about the grade your child is currently in. What are 2-3 skills or characteristics your child needs to have in order to be successful in school.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90"/>
              <a:buNone/>
            </a:pP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590"/>
              <a:buNone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Piense en el grado en el que está su hijo ahora. ¿Cuáles son las 2-3 destrezas o características que su hijo necesita para alcanzar el éxito en la escuela?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" name="Google Shape;122;p3"/>
          <p:cNvSpPr/>
          <p:nvPr/>
        </p:nvSpPr>
        <p:spPr>
          <a:xfrm>
            <a:off x="6721642" y="1877187"/>
            <a:ext cx="4892841" cy="4328975"/>
          </a:xfrm>
          <a:prstGeom prst="roundRect">
            <a:avLst>
              <a:gd name="adj" fmla="val 16667"/>
            </a:avLst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Possible ideas / </a:t>
            </a:r>
            <a:r>
              <a:rPr lang="en-US" sz="20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Ideas posibles:</a:t>
            </a:r>
            <a:endParaRPr sz="2000" b="1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74650" algn="l" rtl="0"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300"/>
              <a:buFont typeface="Poppins"/>
              <a:buChar char="•"/>
            </a:pP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communication</a:t>
            </a:r>
            <a:b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n-US" sz="200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comunicación</a:t>
            </a:r>
            <a:endParaRPr sz="200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74650" algn="l" rtl="0"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300"/>
              <a:buFont typeface="Poppins"/>
              <a:buChar char="•"/>
            </a:pP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knowledge of...</a:t>
            </a:r>
            <a:b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 </a:t>
            </a:r>
            <a:r>
              <a:rPr lang="en-US" sz="200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conocimientos de...</a:t>
            </a:r>
            <a:endParaRPr sz="200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74650" algn="l" rtl="0"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300"/>
              <a:buFont typeface="Poppins"/>
              <a:buChar char="•"/>
            </a:pP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perseverance</a:t>
            </a:r>
            <a:b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perseverancia</a:t>
            </a:r>
            <a:endParaRPr sz="200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74650" algn="l" rtl="0"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300"/>
              <a:buFont typeface="Poppins"/>
              <a:buChar char="•"/>
            </a:pP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creativity</a:t>
            </a:r>
            <a:b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creatividad</a:t>
            </a:r>
            <a:endParaRPr sz="200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marR="0" lvl="0" indent="-374650" algn="l" rtl="0"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300"/>
              <a:buFont typeface="Poppins"/>
              <a:buChar char="•"/>
            </a:pP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foster friendships</a:t>
            </a:r>
            <a:b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2000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2000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formar amistades</a:t>
            </a:r>
            <a:endParaRPr sz="2000" i="0" u="none" strike="noStrike" cap="none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4" descr="A close up of a map&#10;&#10;Description generated with very high confiden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56555" y="1220792"/>
            <a:ext cx="8491008" cy="495542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 txBox="1"/>
          <p:nvPr/>
        </p:nvSpPr>
        <p:spPr>
          <a:xfrm>
            <a:off x="178750" y="75250"/>
            <a:ext cx="11748600" cy="14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757"/>
              <a:buFont typeface="Calibri"/>
              <a:buNone/>
            </a:pPr>
            <a:r>
              <a:rPr lang="en-US" sz="3500" b="1" i="0" u="none" strike="noStrike" cap="none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5 Developmental Domains of School Readiness</a:t>
            </a:r>
            <a:endParaRPr sz="3500"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500" b="1" i="0" u="none" strike="noStrike" cap="none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5 Dominios de Desarrollo de la Preparación Escolar</a:t>
            </a:r>
            <a:endParaRPr sz="35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94075" y="1549150"/>
            <a:ext cx="23007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Destrezas para la comunicación</a:t>
            </a:r>
            <a:endParaRPr sz="1200">
              <a:latin typeface="Poppins"/>
              <a:ea typeface="Poppins"/>
              <a:cs typeface="Poppins"/>
              <a:sym typeface="Poppins"/>
            </a:endParaRPr>
          </a:p>
          <a:p>
            <a:pPr marL="223837" marR="0" lvl="0" indent="-198437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Poppins"/>
              <a:buChar char="―"/>
            </a:pPr>
            <a:r>
              <a:rPr lang="en-US" sz="12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Capacidad de usar </a:t>
            </a:r>
            <a:endParaRPr sz="1200" b="1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       el lenguaje</a:t>
            </a:r>
            <a:endParaRPr sz="1200" b="1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3838" marR="0" lvl="0" indent="-198438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Poppins"/>
              <a:buChar char="―"/>
            </a:pPr>
            <a:r>
              <a:rPr lang="en-US" sz="1200" b="1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Comunicar las necesidades y comprender</a:t>
            </a:r>
            <a:endParaRPr sz="1200" b="1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261810" y="4724289"/>
            <a:ext cx="2736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00B050"/>
                </a:solidFill>
                <a:latin typeface="Poppins"/>
                <a:ea typeface="Poppins"/>
                <a:cs typeface="Poppins"/>
                <a:sym typeface="Poppins"/>
              </a:rPr>
              <a:t>Lenguaje y lo Cognitivo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Poppins"/>
              <a:buChar char="―"/>
            </a:pPr>
            <a:r>
              <a:rPr lang="en-US" sz="1600">
                <a:solidFill>
                  <a:srgbClr val="434343"/>
                </a:solidFill>
                <a:latin typeface="Poppins"/>
                <a:ea typeface="Poppins"/>
                <a:cs typeface="Poppins"/>
                <a:sym typeface="Poppins"/>
              </a:rPr>
              <a:t>Capacidad de leer, escribir, números y formas</a:t>
            </a:r>
            <a:endParaRPr sz="1600">
              <a:solidFill>
                <a:srgbClr val="434343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1636700" y="5529875"/>
            <a:ext cx="30576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D04216"/>
                </a:solidFill>
                <a:latin typeface="Poppins"/>
                <a:ea typeface="Poppins"/>
                <a:cs typeface="Poppins"/>
                <a:sym typeface="Poppins"/>
              </a:rPr>
              <a:t>Madurez Emocional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Poppins Medium"/>
              <a:buChar char="―"/>
            </a:pPr>
            <a:r>
              <a:rPr lang="en-US" sz="1600">
                <a:solidFill>
                  <a:srgbClr val="3F3F3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Bienestar emocional, sentir tristeza, miedo, etc.</a:t>
            </a:r>
            <a:endParaRPr sz="1600">
              <a:solidFill>
                <a:srgbClr val="3F3F3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33" name="Google Shape;133;p4"/>
          <p:cNvSpPr txBox="1"/>
          <p:nvPr/>
        </p:nvSpPr>
        <p:spPr>
          <a:xfrm>
            <a:off x="8038279" y="4883550"/>
            <a:ext cx="2736000" cy="98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accent1"/>
                </a:solidFill>
                <a:latin typeface="Poppins"/>
                <a:ea typeface="Poppins"/>
                <a:cs typeface="Poppins"/>
                <a:sym typeface="Poppins"/>
              </a:rPr>
              <a:t>Dominio Social</a:t>
            </a:r>
            <a:endParaRPr>
              <a:latin typeface="Poppins"/>
              <a:ea typeface="Poppins"/>
              <a:cs typeface="Poppins"/>
              <a:sym typeface="Poppins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Poppins Medium"/>
              <a:buChar char="―"/>
            </a:pPr>
            <a:r>
              <a:rPr lang="en-US" sz="1600">
                <a:solidFill>
                  <a:srgbClr val="3F3F3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Llevarse buen con los compañeros</a:t>
            </a:r>
            <a:endParaRPr>
              <a:solidFill>
                <a:srgbClr val="3F3F3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Poppins Medium"/>
              <a:buChar char="―"/>
            </a:pPr>
            <a:r>
              <a:rPr lang="en-US" sz="1600">
                <a:solidFill>
                  <a:srgbClr val="3F3F3F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Respetar a los demás</a:t>
            </a:r>
            <a:endParaRPr sz="1600">
              <a:solidFill>
                <a:srgbClr val="3F3F3F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10447563" y="1858274"/>
            <a:ext cx="1709100" cy="12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rgbClr val="D2D26A"/>
                </a:solidFill>
                <a:latin typeface="Poppins"/>
                <a:ea typeface="Poppins"/>
                <a:cs typeface="Poppins"/>
                <a:sym typeface="Poppins"/>
              </a:rPr>
              <a:t>Salud Física y Bienestar</a:t>
            </a:r>
            <a:endParaRPr>
              <a:solidFill>
                <a:srgbClr val="D2D26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 Medium"/>
              <a:buChar char="―"/>
            </a:pPr>
            <a:r>
              <a:rPr lang="en-US" sz="16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Destrezas motrices</a:t>
            </a:r>
            <a:endParaRPr>
              <a:latin typeface="Poppins Medium"/>
              <a:ea typeface="Poppins Medium"/>
              <a:cs typeface="Poppins Medium"/>
              <a:sym typeface="Poppins Medium"/>
            </a:endParaRPr>
          </a:p>
          <a:p>
            <a:pPr marL="223838" marR="0" lvl="0" indent="-22383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oppins Medium"/>
              <a:buChar char="―"/>
            </a:pPr>
            <a:r>
              <a:rPr lang="en-US" sz="1600">
                <a:solidFill>
                  <a:schemeClr val="dk1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Aptitud física</a:t>
            </a:r>
            <a:endParaRPr sz="1600">
              <a:solidFill>
                <a:schemeClr val="dk1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Kindergarten Readiness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Preparación para el Kínder</a:t>
            </a:r>
            <a:endParaRPr sz="39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1" name="Google Shape;141;p5"/>
          <p:cNvSpPr txBox="1">
            <a:spLocks noGrp="1"/>
          </p:cNvSpPr>
          <p:nvPr>
            <p:ph type="body" idx="1"/>
          </p:nvPr>
        </p:nvSpPr>
        <p:spPr>
          <a:xfrm>
            <a:off x="1097278" y="1845734"/>
            <a:ext cx="493776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Early Development Inventory 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A community snapshot of children’s healthy development and school readiness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Developed by university researchers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Predictive of students' success in school beyond kindergarten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Whole-Child Ready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2" name="Google Shape;142;p5"/>
          <p:cNvSpPr txBox="1">
            <a:spLocks noGrp="1"/>
          </p:cNvSpPr>
          <p:nvPr>
            <p:ph type="body" idx="2"/>
          </p:nvPr>
        </p:nvSpPr>
        <p:spPr>
          <a:xfrm>
            <a:off x="6217920" y="1845735"/>
            <a:ext cx="5380522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Inventario de desarrollo temprano 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Una captura de la comunidad acerca del desarrollo saludable y la preparación escolar de los niños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Desarrollado por investigadores universitarios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Indicador del éxito de los estudiantes en la escuela más allá del kínder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177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Preparar al niño completamente</a:t>
            </a: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9144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endParaRPr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43" name="Google Shape;143;p5" descr="A close up of a logo&#10;&#10;Description generated with high confidence"/>
          <p:cNvPicPr preferRelativeResize="0"/>
          <p:nvPr/>
        </p:nvPicPr>
        <p:blipFill rotWithShape="1">
          <a:blip r:embed="rId3">
            <a:alphaModFix/>
          </a:blip>
          <a:srcRect t="4187" r="1" b="5180"/>
          <a:stretch/>
        </p:blipFill>
        <p:spPr>
          <a:xfrm>
            <a:off x="527974" y="5331898"/>
            <a:ext cx="2099461" cy="15505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5" descr="A picture containing drawing&#10;&#10;Description generated with very high confiden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89257" y="5798427"/>
            <a:ext cx="1457325" cy="105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" descr="A picture containing drawing&#10;&#10;Description generated with very high confidenc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50805" y="6105363"/>
            <a:ext cx="18097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 descr="A picture containing drawing&#10;&#10;Description generated with very high confidenc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4804" y="465993"/>
            <a:ext cx="1391729" cy="6863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>
            <a:spLocks noGrp="1"/>
          </p:cNvSpPr>
          <p:nvPr>
            <p:ph type="title" idx="4294967295"/>
          </p:nvPr>
        </p:nvSpPr>
        <p:spPr>
          <a:xfrm>
            <a:off x="10575" y="169103"/>
            <a:ext cx="6076950" cy="160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400">
                <a:solidFill>
                  <a:srgbClr val="002177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Socioemotional skills and academic standards</a:t>
            </a:r>
            <a:endParaRPr>
              <a:solidFill>
                <a:srgbClr val="002177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87825" y="4989095"/>
            <a:ext cx="5029608" cy="1147243"/>
          </a:xfrm>
          <a:prstGeom prst="roundRect">
            <a:avLst>
              <a:gd name="adj" fmla="val 16667"/>
            </a:avLst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Socioemotional environment can nurture academic growth or it can suppress it.</a:t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87824" y="1572126"/>
            <a:ext cx="5922451" cy="2390273"/>
          </a:xfrm>
          <a:prstGeom prst="roundRect">
            <a:avLst>
              <a:gd name="adj" fmla="val 16667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Socioemotional skills help students to </a:t>
            </a:r>
            <a:r>
              <a:rPr lang="en-US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recognize and control their emotions and behaviors</a:t>
            </a: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foster </a:t>
            </a:r>
            <a:r>
              <a:rPr lang="en-US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healthy relationships,</a:t>
            </a: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 make </a:t>
            </a:r>
            <a:r>
              <a:rPr lang="en-US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responsible decisions, work through setbacks</a:t>
            </a: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, and </a:t>
            </a:r>
            <a:r>
              <a:rPr lang="en-US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set and achieve positive goals</a:t>
            </a: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20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87825" y="4074695"/>
            <a:ext cx="5922450" cy="794670"/>
          </a:xfrm>
          <a:prstGeom prst="roundRect">
            <a:avLst>
              <a:gd name="adj" fmla="val 16667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When students feel bad (anxious, scared, angry), it’s difficult for them to learn.</a:t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6882063" y="4989095"/>
            <a:ext cx="5161250" cy="1147243"/>
          </a:xfrm>
          <a:prstGeom prst="roundRect">
            <a:avLst>
              <a:gd name="adj" fmla="val 16667"/>
            </a:avLst>
          </a:prstGeom>
          <a:solidFill>
            <a:schemeClr val="accent5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 ambiente socioemocional puede fomentar el crecimiento académico o puede suprimirlo.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6076950" y="1572127"/>
            <a:ext cx="6010275" cy="2382838"/>
          </a:xfrm>
          <a:prstGeom prst="roundRect">
            <a:avLst>
              <a:gd name="adj" fmla="val 16667"/>
            </a:avLst>
          </a:prstGeom>
          <a:solidFill>
            <a:schemeClr val="accent1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Las habilidades socioemocionales ayudan a los estudiantes </a:t>
            </a:r>
            <a:r>
              <a:rPr lang="en-US" sz="200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reconocer y controlar sus emociones y comportamientos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fomentar </a:t>
            </a:r>
            <a:r>
              <a:rPr lang="en-US" sz="200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relaciones saludables,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tomar </a:t>
            </a:r>
            <a:r>
              <a:rPr lang="en-US" sz="200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decisiones responsables, trabajar a pesar de los contratiempos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 </a:t>
            </a:r>
            <a:r>
              <a:rPr lang="en-US" sz="2000" b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establecer y alcanzar metas positivas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076950" y="4015775"/>
            <a:ext cx="5966400" cy="932400"/>
          </a:xfrm>
          <a:prstGeom prst="roundRect">
            <a:avLst>
              <a:gd name="adj" fmla="val 16667"/>
            </a:avLst>
          </a:prstGeom>
          <a:solidFill>
            <a:schemeClr val="accent2">
              <a:alpha val="49803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Cuando los estudiantes se sienten mal (ansiosos, asustados, enojados), les resulta difícil aprender.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50"/>
              <a:buFont typeface="Calibri"/>
              <a:buNone/>
            </a:pP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 txBox="1"/>
          <p:nvPr/>
        </p:nvSpPr>
        <p:spPr>
          <a:xfrm>
            <a:off x="6010275" y="368967"/>
            <a:ext cx="6076950" cy="1203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400">
                <a:solidFill>
                  <a:srgbClr val="3F3F3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Habilidades socioemocionales y estándares académicos</a:t>
            </a:r>
            <a:endParaRPr/>
          </a:p>
        </p:txBody>
      </p:sp>
      <p:pic>
        <p:nvPicPr>
          <p:cNvPr id="159" name="Google Shape;159;p6" descr="Clipart - potted plant - colour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49571" y="4563662"/>
            <a:ext cx="2294338" cy="2294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141100" y="0"/>
            <a:ext cx="11259600" cy="156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000"/>
              <a:buFont typeface="Arial Rounded"/>
              <a:buNone/>
            </a:pPr>
            <a: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Families &amp; Teachers, on the Same Team</a:t>
            </a:r>
            <a:br>
              <a:rPr lang="en-US" sz="39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9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Familias y maestros, en el mismo equipo </a:t>
            </a:r>
            <a:endParaRPr sz="39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6" name="Google Shape;166;p7"/>
          <p:cNvSpPr>
            <a:spLocks noGrp="1"/>
          </p:cNvSpPr>
          <p:nvPr>
            <p:ph type="body" idx="1"/>
          </p:nvPr>
        </p:nvSpPr>
        <p:spPr>
          <a:xfrm>
            <a:off x="6256421" y="1947726"/>
            <a:ext cx="5097329" cy="1854253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en-US" sz="24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Parents are the first teachers and partner with teachers in reinforcing the academic and socioemotional habits at home. </a:t>
            </a:r>
            <a:endParaRPr sz="24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endParaRPr/>
          </a:p>
        </p:txBody>
      </p:sp>
      <p:pic>
        <p:nvPicPr>
          <p:cNvPr id="167" name="Google Shape;167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30918" y="1947725"/>
            <a:ext cx="4993757" cy="4351203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7"/>
          <p:cNvSpPr/>
          <p:nvPr/>
        </p:nvSpPr>
        <p:spPr>
          <a:xfrm>
            <a:off x="6256421" y="3930316"/>
            <a:ext cx="5097329" cy="2336022"/>
          </a:xfrm>
          <a:prstGeom prst="round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</a:pPr>
            <a:r>
              <a:rPr lang="en-US" sz="20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Los padres son los primeros maestros y se asocian con los maestros para recalcar los hábitos académicos y socioemocionales en el hogar. </a:t>
            </a:r>
            <a:endParaRPr sz="20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249082" y="2653304"/>
            <a:ext cx="5869487" cy="3735849"/>
          </a:xfrm>
          <a:prstGeom prst="roundRect">
            <a:avLst>
              <a:gd name="adj" fmla="val 10655"/>
            </a:avLst>
          </a:prstGeom>
          <a:solidFill>
            <a:schemeClr val="accent1"/>
          </a:solidFill>
          <a:ln w="15875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>
            <a:spLocks noGrp="1"/>
          </p:cNvSpPr>
          <p:nvPr>
            <p:ph type="body" idx="4294967295"/>
          </p:nvPr>
        </p:nvSpPr>
        <p:spPr>
          <a:xfrm>
            <a:off x="545432" y="2773581"/>
            <a:ext cx="5293894" cy="1413408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" lvl="0" indent="-47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Standards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1637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What students should know and be able to do by the end of each grade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1637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2177"/>
              </a:buClr>
              <a:buSzPts val="2000"/>
              <a:buFont typeface="Poppins"/>
              <a:buChar char="•"/>
            </a:pPr>
            <a:r>
              <a:rPr lang="en-US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Increase in complexity</a:t>
            </a: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50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lvl="0" indent="-50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solidFill>
                <a:srgbClr val="002177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75" name="Google Shape;175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7231" y="0"/>
            <a:ext cx="6113104" cy="670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8"/>
          <p:cNvSpPr/>
          <p:nvPr/>
        </p:nvSpPr>
        <p:spPr>
          <a:xfrm>
            <a:off x="6541121" y="4434900"/>
            <a:ext cx="969600" cy="1857300"/>
          </a:xfrm>
          <a:prstGeom prst="roundRect">
            <a:avLst>
              <a:gd name="adj" fmla="val 16667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8"/>
          <p:cNvSpPr/>
          <p:nvPr/>
        </p:nvSpPr>
        <p:spPr>
          <a:xfrm rot="2006121">
            <a:off x="8497644" y="3978514"/>
            <a:ext cx="299458" cy="456218"/>
          </a:xfrm>
          <a:prstGeom prst="downArrow">
            <a:avLst>
              <a:gd name="adj1" fmla="val 50000"/>
              <a:gd name="adj2" fmla="val 50000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 rot="2006121">
            <a:off x="9961769" y="3978514"/>
            <a:ext cx="299458" cy="456218"/>
          </a:xfrm>
          <a:prstGeom prst="downArrow">
            <a:avLst>
              <a:gd name="adj1" fmla="val 50000"/>
              <a:gd name="adj2" fmla="val 50000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 rot="2006121">
            <a:off x="11682519" y="3978514"/>
            <a:ext cx="299458" cy="456218"/>
          </a:xfrm>
          <a:prstGeom prst="downArrow">
            <a:avLst>
              <a:gd name="adj1" fmla="val 50000"/>
              <a:gd name="adj2" fmla="val 50000"/>
            </a:avLst>
          </a:prstGeom>
          <a:noFill/>
          <a:ln w="114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 txBox="1"/>
          <p:nvPr/>
        </p:nvSpPr>
        <p:spPr>
          <a:xfrm>
            <a:off x="8396735" y="6292200"/>
            <a:ext cx="1682400" cy="4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Front/frente</a:t>
            </a:r>
            <a:endParaRPr sz="16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545432" y="4479482"/>
            <a:ext cx="5293894" cy="1680686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3500" marR="0" lvl="0" indent="-476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en-US" sz="20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Estándares</a:t>
            </a:r>
            <a:endParaRPr sz="2000" b="1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1637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Lo que los estudiantes deben saber y ser capaces de hacer para la conclusion de cada nivel de grado</a:t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01637" marR="0" lvl="0" indent="-2921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oppins"/>
              <a:buChar char="•"/>
            </a:pPr>
            <a:r>
              <a:rPr lang="en-US" sz="20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Aumentar la complejidad</a:t>
            </a:r>
            <a:endParaRPr sz="20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228600" marR="0" lvl="0" indent="-50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508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 sz="1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8"/>
          <p:cNvSpPr txBox="1"/>
          <p:nvPr/>
        </p:nvSpPr>
        <p:spPr>
          <a:xfrm>
            <a:off x="65850" y="-1"/>
            <a:ext cx="5655900" cy="26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6"/>
              <a:buFont typeface="Arial Rounded"/>
              <a:buNone/>
            </a:pPr>
            <a:r>
              <a:rPr lang="en-US" sz="3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  <a:t>Play Cards for English Language Arts /</a:t>
            </a:r>
            <a:br>
              <a:rPr lang="en-US" sz="3800" b="1">
                <a:solidFill>
                  <a:srgbClr val="002177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Tarjetas de Guía para Lengua y Literatura en Inglés</a:t>
            </a:r>
            <a:endParaRPr sz="3800">
              <a:solidFill>
                <a:schemeClr val="dk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9"/>
          <p:cNvSpPr/>
          <p:nvPr/>
        </p:nvSpPr>
        <p:spPr>
          <a:xfrm>
            <a:off x="249075" y="2746975"/>
            <a:ext cx="5869500" cy="3642300"/>
          </a:xfrm>
          <a:prstGeom prst="roundRect">
            <a:avLst>
              <a:gd name="adj" fmla="val 8938"/>
            </a:avLst>
          </a:prstGeom>
          <a:solidFill>
            <a:schemeClr val="accent1"/>
          </a:solidFill>
          <a:ln w="15875" cap="flat" cmpd="sng">
            <a:solidFill>
              <a:srgbClr val="364A7D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9"/>
          <p:cNvSpPr>
            <a:spLocks noGrp="1"/>
          </p:cNvSpPr>
          <p:nvPr>
            <p:ph type="body" idx="4294967295"/>
          </p:nvPr>
        </p:nvSpPr>
        <p:spPr>
          <a:xfrm>
            <a:off x="474087" y="2851324"/>
            <a:ext cx="5291100" cy="13014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en-US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Ex. Students write 5 sentences describing a sequence in the text using words like first, next, and last.</a:t>
            </a:r>
            <a:endParaRPr sz="2200">
              <a:latin typeface="Poppins"/>
              <a:ea typeface="Poppins"/>
              <a:cs typeface="Poppins"/>
              <a:sym typeface="Poppins"/>
            </a:endParaRPr>
          </a:p>
          <a:p>
            <a:pPr marL="17145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sz="2400" b="1" i="1"/>
          </a:p>
        </p:txBody>
      </p:sp>
      <p:pic>
        <p:nvPicPr>
          <p:cNvPr id="189" name="Google Shape;18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1937" y="120779"/>
            <a:ext cx="5980025" cy="6268374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9"/>
          <p:cNvSpPr txBox="1"/>
          <p:nvPr/>
        </p:nvSpPr>
        <p:spPr>
          <a:xfrm>
            <a:off x="7491591" y="5975677"/>
            <a:ext cx="3320716" cy="4134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Back/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atrás</a:t>
            </a:r>
            <a:endParaRPr/>
          </a:p>
        </p:txBody>
      </p:sp>
      <p:sp>
        <p:nvSpPr>
          <p:cNvPr id="191" name="Google Shape;191;p9"/>
          <p:cNvSpPr/>
          <p:nvPr/>
        </p:nvSpPr>
        <p:spPr>
          <a:xfrm>
            <a:off x="7405151" y="2131521"/>
            <a:ext cx="1297500" cy="5133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9"/>
          <p:cNvSpPr txBox="1"/>
          <p:nvPr/>
        </p:nvSpPr>
        <p:spPr>
          <a:xfrm>
            <a:off x="84675" y="120775"/>
            <a:ext cx="5637300" cy="24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89"/>
              <a:buFont typeface="Arial Rounded"/>
              <a:buNone/>
            </a:pPr>
            <a:r>
              <a:rPr lang="en-US" sz="37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  <a:t>Play Cards for English Language Arts /</a:t>
            </a:r>
            <a:br>
              <a:rPr lang="en-US" sz="3700" b="1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en-US" sz="3700" b="1">
                <a:solidFill>
                  <a:srgbClr val="0E57C4"/>
                </a:solidFill>
                <a:latin typeface="Poppins"/>
                <a:ea typeface="Poppins"/>
                <a:cs typeface="Poppins"/>
                <a:sym typeface="Poppins"/>
              </a:rPr>
              <a:t>Tarjetas de Guía para Lengua y Literatura en Inglés</a:t>
            </a:r>
            <a:endParaRPr sz="37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93" name="Google Shape;193;p9"/>
          <p:cNvSpPr/>
          <p:nvPr/>
        </p:nvSpPr>
        <p:spPr>
          <a:xfrm>
            <a:off x="474087" y="4316943"/>
            <a:ext cx="5291138" cy="1908129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58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Calibri"/>
              <a:buNone/>
            </a:pPr>
            <a:r>
              <a:rPr lang="en-US" sz="22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rPr>
              <a:t>Ej. Los estudiantes escriben 5 oraciones describiendo una secuencia en el texto usando palabras como al principio, siguiente y por último.</a:t>
            </a:r>
            <a:endParaRPr sz="2200">
              <a:latin typeface="Poppins"/>
              <a:ea typeface="Poppins"/>
              <a:cs typeface="Poppins"/>
              <a:sym typeface="Poppins"/>
            </a:endParaRPr>
          </a:p>
        </p:txBody>
      </p:sp>
      <p:cxnSp>
        <p:nvCxnSpPr>
          <p:cNvPr id="194" name="Google Shape;194;p9"/>
          <p:cNvCxnSpPr>
            <a:stCxn id="193" idx="3"/>
          </p:cNvCxnSpPr>
          <p:nvPr/>
        </p:nvCxnSpPr>
        <p:spPr>
          <a:xfrm rot="10800000" flipH="1">
            <a:off x="5765225" y="2580607"/>
            <a:ext cx="1591800" cy="269040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5" name="Google Shape;195;p9"/>
          <p:cNvCxnSpPr>
            <a:stCxn id="191" idx="1"/>
            <a:endCxn id="188" idx="3"/>
          </p:cNvCxnSpPr>
          <p:nvPr/>
        </p:nvCxnSpPr>
        <p:spPr>
          <a:xfrm flipH="1">
            <a:off x="5765051" y="2388171"/>
            <a:ext cx="1640100" cy="111390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Blue Warm">
      <a:dk1>
        <a:srgbClr val="000000"/>
      </a:dk1>
      <a:lt1>
        <a:srgbClr val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857</Words>
  <Application>Microsoft Office PowerPoint</Application>
  <PresentationFormat>Custom</PresentationFormat>
  <Paragraphs>118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Poppins Medium</vt:lpstr>
      <vt:lpstr>Poppins</vt:lpstr>
      <vt:lpstr>Calibri</vt:lpstr>
      <vt:lpstr>Permanent Marker</vt:lpstr>
      <vt:lpstr>Arial Rounded</vt:lpstr>
      <vt:lpstr>Poppins SemiBold</vt:lpstr>
      <vt:lpstr>Retrospect</vt:lpstr>
      <vt:lpstr>Supporting English Language Arts at Home  Apoyar la lengua y literatura en inglés en casa  </vt:lpstr>
      <vt:lpstr>Objectives Objectivos</vt:lpstr>
      <vt:lpstr>Kinder to College and Career-Ready Preparados desde el Kinder para la Universidad/Carrera</vt:lpstr>
      <vt:lpstr>PowerPoint Presentation</vt:lpstr>
      <vt:lpstr>Kindergarten Readiness Preparación para el Kínder</vt:lpstr>
      <vt:lpstr>Socioemotional skills and academic standards</vt:lpstr>
      <vt:lpstr>Families &amp; Teachers, on the Same Team Familias y maestros, en el mismo equipo </vt:lpstr>
      <vt:lpstr>PowerPoint Presentation</vt:lpstr>
      <vt:lpstr>PowerPoint Presentation</vt:lpstr>
      <vt:lpstr>Where do I find the Play Cards? ¿Dónde puedo encontrar las Tarjetas de Guía?</vt:lpstr>
      <vt:lpstr>Play Cards for English Language Arts / Tarjetas de Guía para Lengua y Literatira en Inglés</vt:lpstr>
      <vt:lpstr>Practice Activity from K-2nd Play Cards Actividad de Práctica en las Tarjetas de Guía para Kínder a 2º Grado</vt:lpstr>
      <vt:lpstr>Practice Activity from 3-5th Play Cards Actividad de Práctica en las Tarjetas de Guía para 3 a 5 Grado</vt:lpstr>
      <vt:lpstr>Practice Activity from 6-8th Play Cards Actividad de Práctica en las Tarjetas de Guía para 6 a 8 Grado</vt:lpstr>
      <vt:lpstr>More resources / Más recoursos  </vt:lpstr>
      <vt:lpstr>PowerPoint Presentation</vt:lpstr>
      <vt:lpstr>Questions? / ¿Preguntas?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English Language Arts at Home  Apoyar la lengua y literatura en inglés en casa  </dc:title>
  <dc:creator>PCS</dc:creator>
  <cp:lastModifiedBy>Mohamed</cp:lastModifiedBy>
  <cp:revision>1</cp:revision>
  <dcterms:created xsi:type="dcterms:W3CDTF">2019-09-05T06:10:27Z</dcterms:created>
  <dcterms:modified xsi:type="dcterms:W3CDTF">2022-08-19T17:46:56Z</dcterms:modified>
</cp:coreProperties>
</file>