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314" r:id="rId2"/>
    <p:sldId id="261" r:id="rId3"/>
    <p:sldId id="260" r:id="rId4"/>
    <p:sldId id="317" r:id="rId5"/>
    <p:sldId id="316" r:id="rId6"/>
    <p:sldId id="318" r:id="rId7"/>
    <p:sldId id="305" r:id="rId8"/>
    <p:sldId id="319" r:id="rId9"/>
    <p:sldId id="320" r:id="rId10"/>
    <p:sldId id="321" r:id="rId11"/>
    <p:sldId id="322" r:id="rId12"/>
    <p:sldId id="323" r:id="rId13"/>
    <p:sldId id="304" r:id="rId14"/>
    <p:sldId id="311" r:id="rId1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78" autoAdjust="0"/>
    <p:restoredTop sz="86364" autoAdjust="0"/>
  </p:normalViewPr>
  <p:slideViewPr>
    <p:cSldViewPr>
      <p:cViewPr varScale="1">
        <p:scale>
          <a:sx n="98" d="100"/>
          <a:sy n="98" d="100"/>
        </p:scale>
        <p:origin x="246" y="84"/>
      </p:cViewPr>
      <p:guideLst>
        <p:guide orient="horz" pos="2160"/>
        <p:guide pos="2880"/>
      </p:guideLst>
    </p:cSldViewPr>
  </p:slideViewPr>
  <p:outlineViewPr>
    <p:cViewPr>
      <p:scale>
        <a:sx n="33" d="100"/>
        <a:sy n="33" d="100"/>
      </p:scale>
      <p:origin x="258"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3F17AB10-BF1C-4C36-BEC1-1EA86D16AA23}" type="datetimeFigureOut">
              <a:rPr lang="en-US" smtClean="0"/>
              <a:pPr/>
              <a:t>11/15/2016</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300CC8E-045F-409E-B3E5-8515653C2B2C}" type="slidenum">
              <a:rPr lang="en-US" smtClean="0"/>
              <a:pPr/>
              <a:t>‹#›</a:t>
            </a:fld>
            <a:endParaRPr lang="en-US" dirty="0"/>
          </a:p>
        </p:txBody>
      </p:sp>
    </p:spTree>
    <p:extLst>
      <p:ext uri="{BB962C8B-B14F-4D97-AF65-F5344CB8AC3E}">
        <p14:creationId xmlns:p14="http://schemas.microsoft.com/office/powerpoint/2010/main" val="12076955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BF09EE8-B5B1-4AE0-9AE5-58E5C1BC443C}" type="datetimeFigureOut">
              <a:rPr lang="en-US" smtClean="0"/>
              <a:pPr/>
              <a:t>11/15/2016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1BA7CB7-AD13-4902-BF56-9E2F18092A9A}" type="slidenum">
              <a:rPr lang="en-US" smtClean="0"/>
              <a:pPr/>
              <a:t>‹#›</a:t>
            </a:fld>
            <a:endParaRPr lang="en-US" dirty="0"/>
          </a:p>
        </p:txBody>
      </p:sp>
    </p:spTree>
    <p:extLst>
      <p:ext uri="{BB962C8B-B14F-4D97-AF65-F5344CB8AC3E}">
        <p14:creationId xmlns:p14="http://schemas.microsoft.com/office/powerpoint/2010/main" val="3829294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BA7CB7-AD13-4902-BF56-9E2F18092A9A}" type="slidenum">
              <a:rPr lang="en-US" smtClean="0"/>
              <a:pPr/>
              <a:t>5</a:t>
            </a:fld>
            <a:endParaRPr lang="en-US" dirty="0"/>
          </a:p>
        </p:txBody>
      </p:sp>
    </p:spTree>
    <p:extLst>
      <p:ext uri="{BB962C8B-B14F-4D97-AF65-F5344CB8AC3E}">
        <p14:creationId xmlns:p14="http://schemas.microsoft.com/office/powerpoint/2010/main" val="2323954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BF764F-983B-4D51-B22C-958E068C9BF6}" type="datetime1">
              <a:rPr lang="en-US" smtClean="0"/>
              <a:t>11/15/2016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10BEAF1-E52A-634A-833A-BACF45F44E32}" type="slidenum">
              <a:rPr lang="en-US" smtClean="0"/>
              <a:pPr/>
              <a:t>‹#›</a:t>
            </a:fld>
            <a:endParaRPr lang="en-US" dirty="0"/>
          </a:p>
        </p:txBody>
      </p:sp>
    </p:spTree>
    <p:extLst>
      <p:ext uri="{BB962C8B-B14F-4D97-AF65-F5344CB8AC3E}">
        <p14:creationId xmlns:p14="http://schemas.microsoft.com/office/powerpoint/2010/main" val="1800717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535ED9-82EC-47F4-9794-B55972B2615B}" type="datetime1">
              <a:rPr lang="en-US" smtClean="0"/>
              <a:t>11/15/2016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10BEAF1-E52A-634A-833A-BACF45F44E32}" type="slidenum">
              <a:rPr lang="en-US" smtClean="0"/>
              <a:pPr/>
              <a:t>‹#›</a:t>
            </a:fld>
            <a:endParaRPr lang="en-US" dirty="0"/>
          </a:p>
        </p:txBody>
      </p:sp>
    </p:spTree>
    <p:extLst>
      <p:ext uri="{BB962C8B-B14F-4D97-AF65-F5344CB8AC3E}">
        <p14:creationId xmlns:p14="http://schemas.microsoft.com/office/powerpoint/2010/main" val="1963879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723300-8102-4FAA-9984-571AACE40695}" type="datetime1">
              <a:rPr lang="en-US" smtClean="0"/>
              <a:t>11/15/2016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10BEAF1-E52A-634A-833A-BACF45F44E32}" type="slidenum">
              <a:rPr lang="en-US" smtClean="0"/>
              <a:pPr/>
              <a:t>‹#›</a:t>
            </a:fld>
            <a:endParaRPr lang="en-US" dirty="0"/>
          </a:p>
        </p:txBody>
      </p:sp>
    </p:spTree>
    <p:extLst>
      <p:ext uri="{BB962C8B-B14F-4D97-AF65-F5344CB8AC3E}">
        <p14:creationId xmlns:p14="http://schemas.microsoft.com/office/powerpoint/2010/main" val="1230744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9BA6C7-0A6B-42AE-8D67-75958BC0191B}" type="datetime1">
              <a:rPr lang="en-US" smtClean="0"/>
              <a:t>11/15/2016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10BEAF1-E52A-634A-833A-BACF45F44E32}" type="slidenum">
              <a:rPr lang="en-US" smtClean="0"/>
              <a:pPr/>
              <a:t>‹#›</a:t>
            </a:fld>
            <a:endParaRPr lang="en-US" dirty="0"/>
          </a:p>
        </p:txBody>
      </p:sp>
    </p:spTree>
    <p:extLst>
      <p:ext uri="{BB962C8B-B14F-4D97-AF65-F5344CB8AC3E}">
        <p14:creationId xmlns:p14="http://schemas.microsoft.com/office/powerpoint/2010/main" val="3535246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E20D43-9397-4359-987E-10F82B822F3C}" type="datetime1">
              <a:rPr lang="en-US" smtClean="0"/>
              <a:t>11/15/2016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10BEAF1-E52A-634A-833A-BACF45F44E32}" type="slidenum">
              <a:rPr lang="en-US" smtClean="0"/>
              <a:pPr/>
              <a:t>‹#›</a:t>
            </a:fld>
            <a:endParaRPr lang="en-US" dirty="0"/>
          </a:p>
        </p:txBody>
      </p:sp>
    </p:spTree>
    <p:extLst>
      <p:ext uri="{BB962C8B-B14F-4D97-AF65-F5344CB8AC3E}">
        <p14:creationId xmlns:p14="http://schemas.microsoft.com/office/powerpoint/2010/main" val="483200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E2B5A3-2D61-4CB7-98D2-DD8D8F80D9A8}" type="datetime1">
              <a:rPr lang="en-US" smtClean="0"/>
              <a:t>11/15/2016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10BEAF1-E52A-634A-833A-BACF45F44E32}" type="slidenum">
              <a:rPr lang="en-US" smtClean="0"/>
              <a:pPr/>
              <a:t>‹#›</a:t>
            </a:fld>
            <a:endParaRPr lang="en-US" dirty="0"/>
          </a:p>
        </p:txBody>
      </p:sp>
    </p:spTree>
    <p:extLst>
      <p:ext uri="{BB962C8B-B14F-4D97-AF65-F5344CB8AC3E}">
        <p14:creationId xmlns:p14="http://schemas.microsoft.com/office/powerpoint/2010/main" val="2176549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F7DD86E-A346-4075-9A99-04ED349EBE3B}" type="datetime1">
              <a:rPr lang="en-US" smtClean="0"/>
              <a:t>11/15/2016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10BEAF1-E52A-634A-833A-BACF45F44E32}" type="slidenum">
              <a:rPr lang="en-US" smtClean="0"/>
              <a:pPr/>
              <a:t>‹#›</a:t>
            </a:fld>
            <a:endParaRPr lang="en-US" dirty="0"/>
          </a:p>
        </p:txBody>
      </p:sp>
    </p:spTree>
    <p:extLst>
      <p:ext uri="{BB962C8B-B14F-4D97-AF65-F5344CB8AC3E}">
        <p14:creationId xmlns:p14="http://schemas.microsoft.com/office/powerpoint/2010/main" val="352243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7C5108-4C09-4C59-B244-B7F5E4EA4E60}" type="datetime1">
              <a:rPr lang="en-US" smtClean="0"/>
              <a:t>11/15/2016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10BEAF1-E52A-634A-833A-BACF45F44E32}" type="slidenum">
              <a:rPr lang="en-US" smtClean="0"/>
              <a:pPr/>
              <a:t>‹#›</a:t>
            </a:fld>
            <a:endParaRPr lang="en-US" dirty="0"/>
          </a:p>
        </p:txBody>
      </p:sp>
    </p:spTree>
    <p:extLst>
      <p:ext uri="{BB962C8B-B14F-4D97-AF65-F5344CB8AC3E}">
        <p14:creationId xmlns:p14="http://schemas.microsoft.com/office/powerpoint/2010/main" val="4143532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9AA933-69E6-4494-90AA-5A72139B1AFA}" type="datetime1">
              <a:rPr lang="en-US" smtClean="0"/>
              <a:t>11/15/2016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10BEAF1-E52A-634A-833A-BACF45F44E32}" type="slidenum">
              <a:rPr lang="en-US" smtClean="0"/>
              <a:pPr/>
              <a:t>‹#›</a:t>
            </a:fld>
            <a:endParaRPr lang="en-US" dirty="0"/>
          </a:p>
        </p:txBody>
      </p:sp>
    </p:spTree>
    <p:extLst>
      <p:ext uri="{BB962C8B-B14F-4D97-AF65-F5344CB8AC3E}">
        <p14:creationId xmlns:p14="http://schemas.microsoft.com/office/powerpoint/2010/main" val="1008711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7A3511-33B5-491A-B2FB-6DCD296CE0D6}" type="datetime1">
              <a:rPr lang="en-US" smtClean="0"/>
              <a:t>11/15/2016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10BEAF1-E52A-634A-833A-BACF45F44E32}" type="slidenum">
              <a:rPr lang="en-US" smtClean="0"/>
              <a:pPr/>
              <a:t>‹#›</a:t>
            </a:fld>
            <a:endParaRPr lang="en-US" dirty="0"/>
          </a:p>
        </p:txBody>
      </p:sp>
    </p:spTree>
    <p:extLst>
      <p:ext uri="{BB962C8B-B14F-4D97-AF65-F5344CB8AC3E}">
        <p14:creationId xmlns:p14="http://schemas.microsoft.com/office/powerpoint/2010/main" val="1708721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10946F-0741-4DAD-A026-ACD1B423B2AF}" type="datetime1">
              <a:rPr lang="en-US" smtClean="0"/>
              <a:t>11/15/2016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10BEAF1-E52A-634A-833A-BACF45F44E32}" type="slidenum">
              <a:rPr lang="en-US" smtClean="0"/>
              <a:pPr/>
              <a:t>‹#›</a:t>
            </a:fld>
            <a:endParaRPr lang="en-US" dirty="0"/>
          </a:p>
        </p:txBody>
      </p:sp>
    </p:spTree>
    <p:extLst>
      <p:ext uri="{BB962C8B-B14F-4D97-AF65-F5344CB8AC3E}">
        <p14:creationId xmlns:p14="http://schemas.microsoft.com/office/powerpoint/2010/main" val="3420944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2F83DE-92F1-492A-A37D-675489191955}" type="datetime1">
              <a:rPr lang="en-US" smtClean="0"/>
              <a:t>11/15/2016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0BEAF1-E52A-634A-833A-BACF45F44E32}" type="slidenum">
              <a:rPr lang="en-US" smtClean="0"/>
              <a:pPr/>
              <a:t>‹#›</a:t>
            </a:fld>
            <a:endParaRPr lang="en-US" dirty="0"/>
          </a:p>
        </p:txBody>
      </p:sp>
    </p:spTree>
    <p:extLst>
      <p:ext uri="{BB962C8B-B14F-4D97-AF65-F5344CB8AC3E}">
        <p14:creationId xmlns:p14="http://schemas.microsoft.com/office/powerpoint/2010/main" val="2519343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een swirls.jpg"/>
          <p:cNvPicPr>
            <a:picLocks noChangeAspect="1"/>
          </p:cNvPicPr>
          <p:nvPr/>
        </p:nvPicPr>
        <p:blipFill>
          <a:blip r:embed="rId2">
            <a:extLst>
              <a:ext uri="{BEBA8EAE-BF5A-486C-A8C5-ECC9F3942E4B}">
                <a14:imgProps xmlns:a14="http://schemas.microsoft.com/office/drawing/2010/main">
                  <a14:imgLayer r:embed="rId3">
                    <a14:imgEffect>
                      <a14:brightnessContrast bright="-19000"/>
                    </a14:imgEffect>
                  </a14:imgLayer>
                </a14:imgProps>
              </a:ex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3" name="Rectangle 2"/>
          <p:cNvSpPr/>
          <p:nvPr/>
        </p:nvSpPr>
        <p:spPr>
          <a:xfrm>
            <a:off x="978730" y="3429981"/>
            <a:ext cx="4869712" cy="438582"/>
          </a:xfrm>
          <a:prstGeom prst="rect">
            <a:avLst/>
          </a:prstGeom>
        </p:spPr>
        <p:txBody>
          <a:bodyPr wrap="square">
            <a:spAutoFit/>
          </a:bodyPr>
          <a:lstStyle/>
          <a:p>
            <a:pPr algn="ctr">
              <a:lnSpc>
                <a:spcPct val="125000"/>
              </a:lnSpc>
              <a:spcAft>
                <a:spcPts val="1000"/>
              </a:spcAft>
            </a:pPr>
            <a:r>
              <a:rPr lang="en-US" b="1" i="1" dirty="0">
                <a:solidFill>
                  <a:schemeClr val="accent6">
                    <a:lumMod val="75000"/>
                  </a:schemeClr>
                </a:solidFill>
                <a:ea typeface="Times New Roman"/>
                <a:cs typeface="Times New Roman"/>
              </a:rPr>
              <a:t>Community Advisory Committee (CAC) </a:t>
            </a:r>
            <a:endParaRPr lang="en-US" sz="1050" b="1" i="1" dirty="0">
              <a:solidFill>
                <a:schemeClr val="accent6">
                  <a:lumMod val="75000"/>
                </a:schemeClr>
              </a:solidFill>
              <a:ea typeface="Times New Roman"/>
              <a:cs typeface="Times New Roman"/>
            </a:endParaRPr>
          </a:p>
        </p:txBody>
      </p:sp>
      <p:pic>
        <p:nvPicPr>
          <p:cNvPr id="7" name="Object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74045" y="442165"/>
            <a:ext cx="1685925" cy="1406525"/>
          </a:xfrm>
          <a:prstGeom prst="rect">
            <a:avLst/>
          </a:prstGeom>
          <a:noFill/>
          <a:extLst>
            <a:ext uri="{909E8E84-426E-40DD-AFC4-6F175D3DCCD1}">
              <a14:hiddenFill xmlns:a14="http://schemas.microsoft.com/office/drawing/2010/main">
                <a:solidFill>
                  <a:srgbClr val="BBE0E3"/>
                </a:solidFill>
              </a14:hiddenFill>
            </a:ext>
          </a:extLst>
        </p:spPr>
      </p:pic>
      <p:sp>
        <p:nvSpPr>
          <p:cNvPr id="19" name="Rectangle 18"/>
          <p:cNvSpPr/>
          <p:nvPr/>
        </p:nvSpPr>
        <p:spPr>
          <a:xfrm>
            <a:off x="6465146" y="2355882"/>
            <a:ext cx="2133599" cy="584775"/>
          </a:xfrm>
          <a:prstGeom prst="rect">
            <a:avLst/>
          </a:prstGeom>
        </p:spPr>
        <p:txBody>
          <a:bodyPr wrap="square">
            <a:spAutoFit/>
          </a:bodyPr>
          <a:lstStyle/>
          <a:p>
            <a:pPr algn="ctr"/>
            <a:r>
              <a:rPr lang="en-US" sz="3200" b="1" dirty="0"/>
              <a:t>2016- 2017</a:t>
            </a:r>
            <a:endParaRPr lang="en-US" sz="3200" dirty="0"/>
          </a:p>
        </p:txBody>
      </p:sp>
      <p:sp>
        <p:nvSpPr>
          <p:cNvPr id="20" name="Rectangle 19"/>
          <p:cNvSpPr>
            <a:spLocks noChangeArrowheads="1"/>
          </p:cNvSpPr>
          <p:nvPr/>
        </p:nvSpPr>
        <p:spPr bwMode="auto">
          <a:xfrm>
            <a:off x="6450418" y="6009582"/>
            <a:ext cx="2693584" cy="662517"/>
          </a:xfrm>
          <a:prstGeom prst="rect">
            <a:avLst/>
          </a:prstGeom>
          <a:noFill/>
          <a:extLst>
            <a:ext uri="{909E8E84-426E-40DD-AFC4-6F175D3DCCD1}">
              <a14:hiddenFill xmlns:a14="http://schemas.microsoft.com/office/drawing/2010/main">
                <a:solidFill>
                  <a:srgbClr val="FFFFFF">
                    <a:alpha val="80000"/>
                  </a:srgbClr>
                </a:solidFill>
              </a14:hiddenFill>
            </a:ext>
            <a:ext uri="{91240B29-F687-4F45-9708-019B960494DF}">
              <a14:hiddenLine xmlns:a14="http://schemas.microsoft.com/office/drawing/2010/main" w="12700">
                <a:solidFill>
                  <a:srgbClr val="FFFFFF"/>
                </a:solidFill>
                <a:miter lim="800000"/>
                <a:headEnd/>
                <a:tailEnd/>
              </a14:hiddenLine>
            </a:ext>
            <a:ext uri="{AF507438-7753-43E0-B8FC-AC1667EBCBE1}">
              <a14:hiddenEffects xmlns:a14="http://schemas.microsoft.com/office/drawing/2010/main">
                <a:effectLst>
                  <a:outerShdw dist="53882" dir="2700000" algn="ctr" rotWithShape="0">
                    <a:srgbClr val="D8D8D8"/>
                  </a:outerShdw>
                </a:effectLst>
              </a14:hiddenEffects>
            </a:ext>
          </a:extLst>
        </p:spPr>
        <p:txBody>
          <a:bodyPr rot="0" vert="horz" wrap="square" lIns="365760" tIns="182880" rIns="182880" bIns="182880" anchor="b" anchorCtr="0" upright="1">
            <a:noAutofit/>
          </a:bodyPr>
          <a:lstStyle/>
          <a:p>
            <a:pPr marL="0" marR="0" algn="ctr">
              <a:lnSpc>
                <a:spcPct val="150000"/>
              </a:lnSpc>
              <a:spcBef>
                <a:spcPts val="0"/>
              </a:spcBef>
              <a:spcAft>
                <a:spcPts val="0"/>
              </a:spcAft>
            </a:pPr>
            <a:r>
              <a:rPr lang="en-US" sz="800" b="1" dirty="0">
                <a:solidFill>
                  <a:srgbClr val="FFFFFF"/>
                </a:solidFill>
                <a:effectLst/>
                <a:latin typeface="Calibri"/>
                <a:ea typeface="Times New Roman"/>
                <a:cs typeface="Times New Roman"/>
              </a:rPr>
              <a:t>Los Angeles Unified School District</a:t>
            </a:r>
            <a:endParaRPr lang="en-US" sz="1100" b="1" dirty="0">
              <a:effectLst/>
              <a:latin typeface="Calibri"/>
              <a:ea typeface="Times New Roman"/>
              <a:cs typeface="Times New Roman"/>
            </a:endParaRPr>
          </a:p>
          <a:p>
            <a:pPr marL="0" marR="0" algn="ctr">
              <a:lnSpc>
                <a:spcPct val="150000"/>
              </a:lnSpc>
              <a:spcBef>
                <a:spcPts val="0"/>
              </a:spcBef>
              <a:spcAft>
                <a:spcPts val="0"/>
              </a:spcAft>
            </a:pPr>
            <a:r>
              <a:rPr lang="en-US" sz="800" b="1" dirty="0" smtClean="0">
                <a:solidFill>
                  <a:srgbClr val="FFFFFF"/>
                </a:solidFill>
                <a:latin typeface="Calibri"/>
                <a:ea typeface="Times New Roman"/>
                <a:cs typeface="Times New Roman"/>
              </a:rPr>
              <a:t>Parent,  </a:t>
            </a:r>
            <a:r>
              <a:rPr lang="en-US" sz="800" b="1" dirty="0">
                <a:solidFill>
                  <a:srgbClr val="FFFFFF"/>
                </a:solidFill>
                <a:latin typeface="Calibri"/>
                <a:ea typeface="Times New Roman"/>
                <a:cs typeface="Times New Roman"/>
              </a:rPr>
              <a:t>Community </a:t>
            </a:r>
            <a:r>
              <a:rPr lang="en-US" sz="800" b="1" dirty="0" smtClean="0">
                <a:solidFill>
                  <a:srgbClr val="FFFFFF"/>
                </a:solidFill>
                <a:latin typeface="Calibri"/>
                <a:ea typeface="Times New Roman"/>
                <a:cs typeface="Times New Roman"/>
              </a:rPr>
              <a:t>and Student Services</a:t>
            </a:r>
            <a:endParaRPr lang="en-US" sz="1100" dirty="0">
              <a:effectLst/>
              <a:latin typeface="Calibri"/>
              <a:ea typeface="Times New Roman"/>
              <a:cs typeface="Times New Roman"/>
            </a:endParaRPr>
          </a:p>
        </p:txBody>
      </p:sp>
      <p:sp>
        <p:nvSpPr>
          <p:cNvPr id="4" name="Rectangle 3"/>
          <p:cNvSpPr/>
          <p:nvPr/>
        </p:nvSpPr>
        <p:spPr>
          <a:xfrm>
            <a:off x="478891" y="1574646"/>
            <a:ext cx="5869393" cy="1754326"/>
          </a:xfrm>
          <a:prstGeom prst="rect">
            <a:avLst/>
          </a:prstGeom>
        </p:spPr>
        <p:txBody>
          <a:bodyPr wrap="square">
            <a:spAutoFit/>
          </a:bodyPr>
          <a:lstStyle/>
          <a:p>
            <a:pPr algn="ctr"/>
            <a:r>
              <a:rPr lang="en-US" sz="3600" b="1" dirty="0">
                <a:solidFill>
                  <a:srgbClr val="FFFFFF"/>
                </a:solidFill>
                <a:latin typeface="Cambria"/>
                <a:ea typeface="Times New Roman"/>
                <a:cs typeface="Times New Roman"/>
              </a:rPr>
              <a:t>ORIENTATION &amp; ELECTION OF </a:t>
            </a:r>
          </a:p>
          <a:p>
            <a:pPr algn="ctr"/>
            <a:r>
              <a:rPr lang="en-US" sz="3600" b="1" dirty="0">
                <a:solidFill>
                  <a:srgbClr val="FFFFFF"/>
                </a:solidFill>
                <a:latin typeface="Cambria"/>
                <a:ea typeface="Times New Roman"/>
                <a:cs typeface="Times New Roman"/>
              </a:rPr>
              <a:t>CAC MEMBERS</a:t>
            </a:r>
            <a:endParaRPr lang="en-US" sz="3600" dirty="0"/>
          </a:p>
        </p:txBody>
      </p:sp>
    </p:spTree>
    <p:extLst>
      <p:ext uri="{BB962C8B-B14F-4D97-AF65-F5344CB8AC3E}">
        <p14:creationId xmlns:p14="http://schemas.microsoft.com/office/powerpoint/2010/main" val="905627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1725" y="1755122"/>
            <a:ext cx="7166152" cy="4525963"/>
          </a:xfrm>
        </p:spPr>
        <p:txBody>
          <a:bodyPr/>
          <a:lstStyle/>
          <a:p>
            <a:pPr marL="0" indent="0">
              <a:buNone/>
            </a:pPr>
            <a:r>
              <a:rPr lang="en-US" b="1" dirty="0"/>
              <a:t>Secretary</a:t>
            </a:r>
          </a:p>
        </p:txBody>
      </p:sp>
      <p:sp>
        <p:nvSpPr>
          <p:cNvPr id="4" name="Slide Number Placeholder 3"/>
          <p:cNvSpPr>
            <a:spLocks noGrp="1"/>
          </p:cNvSpPr>
          <p:nvPr>
            <p:ph type="sldNum" sz="quarter" idx="12"/>
          </p:nvPr>
        </p:nvSpPr>
        <p:spPr/>
        <p:txBody>
          <a:bodyPr/>
          <a:lstStyle/>
          <a:p>
            <a:fld id="{810BEAF1-E52A-634A-833A-BACF45F44E32}" type="slidenum">
              <a:rPr lang="en-US" smtClean="0"/>
              <a:pPr/>
              <a:t>10</a:t>
            </a:fld>
            <a:endParaRPr lang="en-US" dirty="0"/>
          </a:p>
        </p:txBody>
      </p:sp>
      <p:sp>
        <p:nvSpPr>
          <p:cNvPr id="5" name="Title 1"/>
          <p:cNvSpPr>
            <a:spLocks noGrp="1"/>
          </p:cNvSpPr>
          <p:nvPr>
            <p:ph type="title"/>
          </p:nvPr>
        </p:nvSpPr>
        <p:spPr>
          <a:xfrm>
            <a:off x="767053" y="298766"/>
            <a:ext cx="8229600" cy="1143000"/>
          </a:xfrm>
        </p:spPr>
        <p:txBody>
          <a:bodyPr/>
          <a:lstStyle/>
          <a:p>
            <a:r>
              <a:rPr lang="en-US" sz="3600" b="1" dirty="0">
                <a:solidFill>
                  <a:srgbClr val="00B050"/>
                </a:solidFill>
              </a:rPr>
              <a:t>CAC Officers and Responsibilities</a:t>
            </a:r>
            <a:endParaRPr lang="en-US" dirty="0"/>
          </a:p>
        </p:txBody>
      </p:sp>
      <p:pic>
        <p:nvPicPr>
          <p:cNvPr id="6" name="Picture 5" descr="green ba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658137" y="2658140"/>
            <a:ext cx="6858000" cy="1541722"/>
          </a:xfrm>
          <a:prstGeom prst="rect">
            <a:avLst/>
          </a:prstGeom>
        </p:spPr>
      </p:pic>
      <p:sp>
        <p:nvSpPr>
          <p:cNvPr id="7" name="Rectangle 6"/>
          <p:cNvSpPr/>
          <p:nvPr/>
        </p:nvSpPr>
        <p:spPr>
          <a:xfrm>
            <a:off x="1905000" y="2209800"/>
            <a:ext cx="5791200" cy="1938992"/>
          </a:xfrm>
          <a:prstGeom prst="rect">
            <a:avLst/>
          </a:prstGeom>
        </p:spPr>
        <p:txBody>
          <a:bodyPr wrap="square">
            <a:spAutoFit/>
          </a:bodyPr>
          <a:lstStyle/>
          <a:p>
            <a:pPr marL="285750" lvl="0" indent="-285750">
              <a:buFont typeface="Arial" panose="020B0604020202020204" pitchFamily="34" charset="0"/>
              <a:buChar char="•"/>
            </a:pPr>
            <a:r>
              <a:rPr lang="en-US" sz="2400" dirty="0"/>
              <a:t>Keep minutes of all regular and special meetings of the CAC </a:t>
            </a:r>
          </a:p>
          <a:p>
            <a:pPr marL="285750" lvl="0" indent="-285750">
              <a:buFont typeface="Arial" panose="020B0604020202020204" pitchFamily="34" charset="0"/>
              <a:buChar char="•"/>
            </a:pPr>
            <a:r>
              <a:rPr lang="en-US" sz="2400" dirty="0"/>
              <a:t>Provide the </a:t>
            </a:r>
            <a:r>
              <a:rPr lang="en-US" sz="2400" dirty="0" smtClean="0"/>
              <a:t>original meeting minutes </a:t>
            </a:r>
            <a:r>
              <a:rPr lang="en-US" sz="2400" dirty="0"/>
              <a:t>to the PCSS and a copy to the Chairperson</a:t>
            </a:r>
          </a:p>
          <a:p>
            <a:pPr marL="285750" lvl="0" indent="-285750">
              <a:buFont typeface="Arial" panose="020B0604020202020204" pitchFamily="34" charset="0"/>
              <a:buChar char="•"/>
            </a:pPr>
            <a:r>
              <a:rPr lang="en-US" sz="2400" dirty="0"/>
              <a:t>Conduct roll call and roll call for voting. </a:t>
            </a:r>
          </a:p>
        </p:txBody>
      </p:sp>
    </p:spTree>
    <p:extLst>
      <p:ext uri="{BB962C8B-B14F-4D97-AF65-F5344CB8AC3E}">
        <p14:creationId xmlns:p14="http://schemas.microsoft.com/office/powerpoint/2010/main" val="1688004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620000" cy="1143000"/>
          </a:xfrm>
        </p:spPr>
        <p:txBody>
          <a:bodyPr/>
          <a:lstStyle/>
          <a:p>
            <a:r>
              <a:rPr lang="en-US" sz="3600" b="1" dirty="0">
                <a:solidFill>
                  <a:srgbClr val="00B050"/>
                </a:solidFill>
              </a:rPr>
              <a:t>CAC Officers and Responsibilities</a:t>
            </a:r>
            <a:endParaRPr lang="en-US" dirty="0"/>
          </a:p>
        </p:txBody>
      </p:sp>
      <p:sp>
        <p:nvSpPr>
          <p:cNvPr id="3" name="Content Placeholder 2"/>
          <p:cNvSpPr>
            <a:spLocks noGrp="1"/>
          </p:cNvSpPr>
          <p:nvPr>
            <p:ph idx="1"/>
          </p:nvPr>
        </p:nvSpPr>
        <p:spPr>
          <a:xfrm>
            <a:off x="1541724" y="1295401"/>
            <a:ext cx="7449875" cy="3886200"/>
          </a:xfrm>
        </p:spPr>
        <p:txBody>
          <a:bodyPr>
            <a:normAutofit/>
          </a:bodyPr>
          <a:lstStyle/>
          <a:p>
            <a:pPr marL="0" indent="0">
              <a:buNone/>
            </a:pPr>
            <a:r>
              <a:rPr lang="en-US" b="1" dirty="0"/>
              <a:t>Parliamentarian </a:t>
            </a:r>
          </a:p>
          <a:p>
            <a:pPr lvl="0"/>
            <a:r>
              <a:rPr lang="en-US" sz="2800" dirty="0"/>
              <a:t>Assist the Chairperson in ensuring all rules and </a:t>
            </a:r>
            <a:r>
              <a:rPr lang="en-US" sz="2800" dirty="0" smtClean="0"/>
              <a:t>bylaws </a:t>
            </a:r>
            <a:r>
              <a:rPr lang="en-US" sz="2800" smtClean="0"/>
              <a:t>are followed  </a:t>
            </a:r>
            <a:endParaRPr lang="en-US" sz="2800" dirty="0"/>
          </a:p>
          <a:p>
            <a:pPr lvl="0"/>
            <a:r>
              <a:rPr lang="en-US" sz="2800" dirty="0"/>
              <a:t>Be knowledgeable about bylaws of the committee, parliamentary procedure, as prescribed by the PCSS and the Ralph M. Brown Act </a:t>
            </a:r>
          </a:p>
          <a:p>
            <a:pPr marL="0" indent="0">
              <a:buNone/>
            </a:pPr>
            <a:endParaRPr lang="en-US" sz="2800" dirty="0"/>
          </a:p>
          <a:p>
            <a:pPr marL="0" indent="0">
              <a:buNone/>
            </a:pPr>
            <a:endParaRPr lang="en-US" dirty="0"/>
          </a:p>
        </p:txBody>
      </p:sp>
      <p:sp>
        <p:nvSpPr>
          <p:cNvPr id="4" name="Slide Number Placeholder 3"/>
          <p:cNvSpPr>
            <a:spLocks noGrp="1"/>
          </p:cNvSpPr>
          <p:nvPr>
            <p:ph type="sldNum" sz="quarter" idx="12"/>
          </p:nvPr>
        </p:nvSpPr>
        <p:spPr/>
        <p:txBody>
          <a:bodyPr/>
          <a:lstStyle/>
          <a:p>
            <a:fld id="{810BEAF1-E52A-634A-833A-BACF45F44E32}" type="slidenum">
              <a:rPr lang="en-US" smtClean="0"/>
              <a:pPr/>
              <a:t>11</a:t>
            </a:fld>
            <a:endParaRPr lang="en-US" dirty="0"/>
          </a:p>
        </p:txBody>
      </p:sp>
      <p:pic>
        <p:nvPicPr>
          <p:cNvPr id="5" name="Picture 4" descr="green ba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658137" y="2658140"/>
            <a:ext cx="6858000" cy="1541722"/>
          </a:xfrm>
          <a:prstGeom prst="rect">
            <a:avLst/>
          </a:prstGeom>
        </p:spPr>
      </p:pic>
    </p:spTree>
    <p:extLst>
      <p:ext uri="{BB962C8B-B14F-4D97-AF65-F5344CB8AC3E}">
        <p14:creationId xmlns:p14="http://schemas.microsoft.com/office/powerpoint/2010/main" val="2366789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620000" cy="1143000"/>
          </a:xfrm>
        </p:spPr>
        <p:txBody>
          <a:bodyPr/>
          <a:lstStyle/>
          <a:p>
            <a:r>
              <a:rPr lang="en-US" sz="3600" b="1" dirty="0">
                <a:solidFill>
                  <a:srgbClr val="00B050"/>
                </a:solidFill>
              </a:rPr>
              <a:t>CAC Officers and Responsibilities</a:t>
            </a:r>
            <a:endParaRPr lang="en-US" dirty="0"/>
          </a:p>
        </p:txBody>
      </p:sp>
      <p:sp>
        <p:nvSpPr>
          <p:cNvPr id="3" name="Content Placeholder 2"/>
          <p:cNvSpPr>
            <a:spLocks noGrp="1"/>
          </p:cNvSpPr>
          <p:nvPr>
            <p:ph idx="1"/>
          </p:nvPr>
        </p:nvSpPr>
        <p:spPr>
          <a:xfrm>
            <a:off x="1541724" y="1295401"/>
            <a:ext cx="7449875" cy="3886200"/>
          </a:xfrm>
        </p:spPr>
        <p:txBody>
          <a:bodyPr>
            <a:normAutofit/>
          </a:bodyPr>
          <a:lstStyle/>
          <a:p>
            <a:pPr marL="0" indent="0">
              <a:buNone/>
            </a:pPr>
            <a:r>
              <a:rPr lang="en-US" b="1" dirty="0"/>
              <a:t>Public Relations Officer</a:t>
            </a:r>
          </a:p>
          <a:p>
            <a:pPr lvl="0"/>
            <a:r>
              <a:rPr lang="en-US" sz="2800" dirty="0"/>
              <a:t> Announce public comment on the agenda</a:t>
            </a:r>
          </a:p>
          <a:p>
            <a:pPr lvl="0"/>
            <a:r>
              <a:rPr lang="en-US" sz="2800" dirty="0"/>
              <a:t>Promote the actions and purpose of the CAC to the public</a:t>
            </a:r>
          </a:p>
          <a:p>
            <a:pPr lvl="0"/>
            <a:r>
              <a:rPr lang="en-US" sz="2800" dirty="0"/>
              <a:t>Represent the opinions of the CAC when authorized by the District</a:t>
            </a:r>
          </a:p>
          <a:p>
            <a:pPr marL="0" indent="0">
              <a:buNone/>
            </a:pPr>
            <a:endParaRPr lang="en-US" sz="2800" dirty="0"/>
          </a:p>
          <a:p>
            <a:pPr marL="0" indent="0">
              <a:buNone/>
            </a:pPr>
            <a:endParaRPr lang="en-US" dirty="0"/>
          </a:p>
        </p:txBody>
      </p:sp>
      <p:sp>
        <p:nvSpPr>
          <p:cNvPr id="4" name="Slide Number Placeholder 3"/>
          <p:cNvSpPr>
            <a:spLocks noGrp="1"/>
          </p:cNvSpPr>
          <p:nvPr>
            <p:ph type="sldNum" sz="quarter" idx="12"/>
          </p:nvPr>
        </p:nvSpPr>
        <p:spPr/>
        <p:txBody>
          <a:bodyPr/>
          <a:lstStyle/>
          <a:p>
            <a:fld id="{810BEAF1-E52A-634A-833A-BACF45F44E32}" type="slidenum">
              <a:rPr lang="en-US" smtClean="0"/>
              <a:pPr/>
              <a:t>12</a:t>
            </a:fld>
            <a:endParaRPr lang="en-US" dirty="0"/>
          </a:p>
        </p:txBody>
      </p:sp>
      <p:pic>
        <p:nvPicPr>
          <p:cNvPr id="5" name="Picture 4" descr="green ba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658137" y="2658140"/>
            <a:ext cx="6858000" cy="1541722"/>
          </a:xfrm>
          <a:prstGeom prst="rect">
            <a:avLst/>
          </a:prstGeom>
        </p:spPr>
      </p:pic>
    </p:spTree>
    <p:extLst>
      <p:ext uri="{BB962C8B-B14F-4D97-AF65-F5344CB8AC3E}">
        <p14:creationId xmlns:p14="http://schemas.microsoft.com/office/powerpoint/2010/main" val="4074403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317764" y="159487"/>
            <a:ext cx="7007529" cy="84663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a:solidFill>
                  <a:srgbClr val="00B050"/>
                </a:solidFill>
              </a:rPr>
              <a:t>REIMBURSEMENT</a:t>
            </a:r>
            <a:r>
              <a:rPr lang="en-US" b="1" dirty="0">
                <a:solidFill>
                  <a:schemeClr val="bg2"/>
                </a:solidFill>
              </a:rPr>
              <a:t> </a:t>
            </a:r>
            <a:endParaRPr lang="en-US" dirty="0">
              <a:solidFill>
                <a:srgbClr val="008000"/>
              </a:solidFill>
            </a:endParaRPr>
          </a:p>
        </p:txBody>
      </p:sp>
      <p:pic>
        <p:nvPicPr>
          <p:cNvPr id="7" name="Picture 6" descr="green ba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658137" y="2658140"/>
            <a:ext cx="6858000" cy="1541722"/>
          </a:xfrm>
          <a:prstGeom prst="rect">
            <a:avLst/>
          </a:prstGeom>
        </p:spPr>
      </p:pic>
      <p:sp>
        <p:nvSpPr>
          <p:cNvPr id="8" name="Content Placeholder 2"/>
          <p:cNvSpPr>
            <a:spLocks noGrp="1"/>
          </p:cNvSpPr>
          <p:nvPr>
            <p:ph idx="1"/>
          </p:nvPr>
        </p:nvSpPr>
        <p:spPr>
          <a:xfrm>
            <a:off x="1669314" y="1240244"/>
            <a:ext cx="6712685" cy="4703356"/>
          </a:xfrm>
          <a:ln>
            <a:noFill/>
          </a:ln>
        </p:spPr>
        <p:style>
          <a:lnRef idx="2">
            <a:schemeClr val="accent3"/>
          </a:lnRef>
          <a:fillRef idx="1">
            <a:schemeClr val="lt1"/>
          </a:fillRef>
          <a:effectRef idx="0">
            <a:schemeClr val="accent3"/>
          </a:effectRef>
          <a:fontRef idx="minor">
            <a:schemeClr val="dk1"/>
          </a:fontRef>
        </p:style>
        <p:txBody>
          <a:bodyPr>
            <a:normAutofit fontScale="85000" lnSpcReduction="20000"/>
          </a:bodyPr>
          <a:lstStyle/>
          <a:p>
            <a:pPr marL="0" lvl="0" indent="0">
              <a:buNone/>
            </a:pPr>
            <a:r>
              <a:rPr lang="en-US" sz="2400" u="sng" dirty="0">
                <a:solidFill>
                  <a:schemeClr val="tx1"/>
                </a:solidFill>
              </a:rPr>
              <a:t>Reimbursement: </a:t>
            </a:r>
            <a:endParaRPr lang="en-US" sz="2400" dirty="0">
              <a:solidFill>
                <a:schemeClr val="tx1"/>
              </a:solidFill>
            </a:endParaRPr>
          </a:p>
          <a:p>
            <a:pPr>
              <a:buFont typeface="Arial" panose="020B0604020202020204" pitchFamily="34" charset="0"/>
              <a:buChar char="•"/>
            </a:pPr>
            <a:r>
              <a:rPr lang="en-US" sz="2400" dirty="0">
                <a:solidFill>
                  <a:schemeClr val="tx1"/>
                </a:solidFill>
              </a:rPr>
              <a:t>Only CAC members and alternates are eligible to receive reimbursement for public transportation and vehicle mileage. </a:t>
            </a:r>
          </a:p>
          <a:p>
            <a:pPr>
              <a:buFont typeface="Arial" panose="020B0604020202020204" pitchFamily="34" charset="0"/>
              <a:buChar char="•"/>
            </a:pPr>
            <a:r>
              <a:rPr lang="en-US" sz="2400" dirty="0">
                <a:solidFill>
                  <a:schemeClr val="tx1"/>
                </a:solidFill>
              </a:rPr>
              <a:t>Only members that drive their vehicles or use public transportation to attend the meeting, arrive on time (within the first 30 minutes of the meeting posted start time), and are present for a minimum of two (2) hours at the meeting are eligible for reimbursement at the current rates. </a:t>
            </a:r>
          </a:p>
          <a:p>
            <a:pPr marL="0" indent="0">
              <a:buNone/>
            </a:pPr>
            <a:r>
              <a:rPr lang="en-US" sz="2400" dirty="0">
                <a:solidFill>
                  <a:schemeClr val="tx1"/>
                </a:solidFill>
              </a:rPr>
              <a:t> </a:t>
            </a:r>
          </a:p>
          <a:p>
            <a:pPr>
              <a:buFont typeface="Arial" panose="020B0604020202020204" pitchFamily="34" charset="0"/>
              <a:buChar char="•"/>
            </a:pPr>
            <a:r>
              <a:rPr lang="en-US" sz="2400" dirty="0">
                <a:solidFill>
                  <a:schemeClr val="tx1"/>
                </a:solidFill>
              </a:rPr>
              <a:t>Only members may be eligible for reimbursement of child care, birth to 5 years of age not enrolled in school. The appropriate documents must be submitted In order to receive reimbursement. </a:t>
            </a:r>
            <a:r>
              <a:rPr lang="en-US" sz="1900" i="1" dirty="0">
                <a:solidFill>
                  <a:schemeClr val="tx1"/>
                </a:solidFill>
              </a:rPr>
              <a:t>(for example: birth certificate)</a:t>
            </a:r>
          </a:p>
          <a:p>
            <a:pPr marL="0" indent="0">
              <a:buNone/>
            </a:pPr>
            <a:endParaRPr lang="en-US" sz="2400" dirty="0">
              <a:solidFill>
                <a:schemeClr val="tx1"/>
              </a:solidFill>
            </a:endParaRPr>
          </a:p>
          <a:p>
            <a:pPr>
              <a:buFont typeface="Arial" panose="020B0604020202020204" pitchFamily="34" charset="0"/>
              <a:buChar char="•"/>
            </a:pPr>
            <a:r>
              <a:rPr lang="en-US" sz="2400" dirty="0">
                <a:solidFill>
                  <a:schemeClr val="tx1"/>
                </a:solidFill>
              </a:rPr>
              <a:t>It is the member’s responsibility to report accurate information on the reimbursement form.</a:t>
            </a:r>
          </a:p>
          <a:p>
            <a:pPr marL="457200" lvl="1" indent="0">
              <a:buNone/>
            </a:pPr>
            <a:endParaRPr lang="en-US" sz="2000" dirty="0">
              <a:solidFill>
                <a:srgbClr val="002060"/>
              </a:solidFill>
            </a:endParaRPr>
          </a:p>
        </p:txBody>
      </p:sp>
      <p:sp>
        <p:nvSpPr>
          <p:cNvPr id="2" name="Slide Number Placeholder 1"/>
          <p:cNvSpPr>
            <a:spLocks noGrp="1"/>
          </p:cNvSpPr>
          <p:nvPr>
            <p:ph type="sldNum" sz="quarter" idx="12"/>
          </p:nvPr>
        </p:nvSpPr>
        <p:spPr/>
        <p:txBody>
          <a:bodyPr/>
          <a:lstStyle/>
          <a:p>
            <a:fld id="{810BEAF1-E52A-634A-833A-BACF45F44E32}" type="slidenum">
              <a:rPr lang="en-US" smtClean="0"/>
              <a:pPr/>
              <a:t>13</a:t>
            </a:fld>
            <a:endParaRPr lang="en-US" dirty="0"/>
          </a:p>
        </p:txBody>
      </p:sp>
      <p:sp>
        <p:nvSpPr>
          <p:cNvPr id="9" name="TextBox 8"/>
          <p:cNvSpPr txBox="1"/>
          <p:nvPr/>
        </p:nvSpPr>
        <p:spPr>
          <a:xfrm>
            <a:off x="1541725" y="6375400"/>
            <a:ext cx="6500744" cy="338554"/>
          </a:xfrm>
          <a:prstGeom prst="rect">
            <a:avLst/>
          </a:prstGeom>
          <a:noFill/>
        </p:spPr>
        <p:txBody>
          <a:bodyPr wrap="square" rtlCol="0">
            <a:spAutoFit/>
          </a:bodyPr>
          <a:lstStyle/>
          <a:p>
            <a:r>
              <a:rPr lang="en-US" sz="1600" dirty="0"/>
              <a:t>Please note: Transportation will not be provided by PCSS or Local Districts</a:t>
            </a:r>
          </a:p>
        </p:txBody>
      </p:sp>
    </p:spTree>
    <p:extLst>
      <p:ext uri="{BB962C8B-B14F-4D97-AF65-F5344CB8AC3E}">
        <p14:creationId xmlns:p14="http://schemas.microsoft.com/office/powerpoint/2010/main" val="9774999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green ba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658137" y="2658140"/>
            <a:ext cx="6858000" cy="1541722"/>
          </a:xfrm>
          <a:prstGeom prst="rect">
            <a:avLst/>
          </a:prstGeom>
        </p:spPr>
      </p:pic>
      <p:sp>
        <p:nvSpPr>
          <p:cNvPr id="8" name="TextBox 7"/>
          <p:cNvSpPr txBox="1"/>
          <p:nvPr/>
        </p:nvSpPr>
        <p:spPr>
          <a:xfrm>
            <a:off x="2915728" y="552091"/>
            <a:ext cx="3122763" cy="369332"/>
          </a:xfrm>
          <a:prstGeom prst="rect">
            <a:avLst/>
          </a:prstGeom>
          <a:noFill/>
        </p:spPr>
        <p:txBody>
          <a:bodyPr wrap="square" rtlCol="0">
            <a:spAutoFit/>
          </a:bodyPr>
          <a:lstStyle/>
          <a:p>
            <a:endParaRPr lang="en-US" dirty="0"/>
          </a:p>
        </p:txBody>
      </p:sp>
      <p:sp>
        <p:nvSpPr>
          <p:cNvPr id="9" name="Rectangle 8"/>
          <p:cNvSpPr/>
          <p:nvPr/>
        </p:nvSpPr>
        <p:spPr>
          <a:xfrm>
            <a:off x="2721259" y="275092"/>
            <a:ext cx="3856761" cy="923330"/>
          </a:xfrm>
          <a:prstGeom prst="rect">
            <a:avLst/>
          </a:prstGeom>
        </p:spPr>
        <p:style>
          <a:lnRef idx="1">
            <a:schemeClr val="accent3"/>
          </a:lnRef>
          <a:fillRef idx="2">
            <a:schemeClr val="accent3"/>
          </a:fillRef>
          <a:effectRef idx="1">
            <a:schemeClr val="accent3"/>
          </a:effectRef>
          <a:fontRef idx="minor">
            <a:schemeClr val="dk1"/>
          </a:fontRef>
        </p:style>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5400" b="1" cap="none" spc="0" dirty="0">
                <a:ln/>
                <a:solidFill>
                  <a:schemeClr val="accent3"/>
                </a:solidFill>
                <a:effectLst/>
              </a:rPr>
              <a:t>THANK YOU!</a:t>
            </a:r>
          </a:p>
        </p:txBody>
      </p:sp>
      <p:sp>
        <p:nvSpPr>
          <p:cNvPr id="13" name="Rectangle 12"/>
          <p:cNvSpPr/>
          <p:nvPr/>
        </p:nvSpPr>
        <p:spPr>
          <a:xfrm rot="20553889">
            <a:off x="966502" y="1618014"/>
            <a:ext cx="3078322" cy="461665"/>
          </a:xfrm>
          <a:prstGeom prst="rect">
            <a:avLst/>
          </a:prstGeom>
        </p:spPr>
        <p:txBody>
          <a:bodyPr wrap="square">
            <a:spAutoFit/>
          </a:bodyPr>
          <a:lstStyle/>
          <a:p>
            <a:pPr lvl="0" defTabSz="914400" fontAlgn="base">
              <a:spcBef>
                <a:spcPct val="0"/>
              </a:spcBef>
              <a:spcAft>
                <a:spcPct val="0"/>
              </a:spcAft>
            </a:pPr>
            <a:r>
              <a:rPr lang="en-US" altLang="en-US" sz="2400" b="1" dirty="0">
                <a:ln w="18000">
                  <a:solidFill>
                    <a:srgbClr val="C0504D">
                      <a:satMod val="140000"/>
                    </a:srgbClr>
                  </a:solidFill>
                  <a:prstDash val="solid"/>
                  <a:miter lim="800000"/>
                </a:ln>
                <a:noFill/>
                <a:effectLst>
                  <a:outerShdw blurRad="25500" dist="23000" dir="7020000" algn="tl">
                    <a:srgbClr val="000000">
                      <a:alpha val="50000"/>
                    </a:srgbClr>
                  </a:outerShdw>
                </a:effectLst>
                <a:latin typeface="Helvetica"/>
                <a:ea typeface="Calibri" pitchFamily="34" charset="0"/>
                <a:cs typeface="Times New Roman" pitchFamily="18" charset="0"/>
              </a:rPr>
              <a:t>Arabic: </a:t>
            </a:r>
            <a:r>
              <a:rPr lang="en-US" altLang="en-US" sz="2400" b="1" i="1" dirty="0">
                <a:ln w="18000">
                  <a:solidFill>
                    <a:srgbClr val="C0504D">
                      <a:satMod val="140000"/>
                    </a:srgbClr>
                  </a:solidFill>
                  <a:prstDash val="solid"/>
                  <a:miter lim="800000"/>
                </a:ln>
                <a:noFill/>
                <a:effectLst>
                  <a:outerShdw blurRad="25500" dist="23000" dir="7020000" algn="tl">
                    <a:srgbClr val="000000">
                      <a:alpha val="50000"/>
                    </a:srgbClr>
                  </a:outerShdw>
                </a:effectLst>
                <a:latin typeface="Calibri" pitchFamily="34" charset="0"/>
                <a:ea typeface="Calibri" pitchFamily="34" charset="0"/>
                <a:cs typeface="Helvetica-Oblique"/>
              </a:rPr>
              <a:t>shoukran </a:t>
            </a:r>
            <a:endParaRPr lang="en-US" altLang="en-US" sz="2400" b="1" dirty="0">
              <a:ln w="18000">
                <a:solidFill>
                  <a:srgbClr val="C0504D">
                    <a:satMod val="140000"/>
                  </a:srgbClr>
                </a:solidFill>
                <a:prstDash val="solid"/>
                <a:miter lim="800000"/>
              </a:ln>
              <a:noFill/>
              <a:effectLst>
                <a:outerShdw blurRad="25500" dist="23000" dir="7020000" algn="tl">
                  <a:srgbClr val="000000">
                    <a:alpha val="50000"/>
                  </a:srgbClr>
                </a:outerShdw>
              </a:effectLst>
              <a:latin typeface="Arial" pitchFamily="34" charset="0"/>
              <a:cs typeface="Arial" pitchFamily="34" charset="0"/>
            </a:endParaRPr>
          </a:p>
        </p:txBody>
      </p:sp>
      <p:sp>
        <p:nvSpPr>
          <p:cNvPr id="14" name="Rectangle 13"/>
          <p:cNvSpPr/>
          <p:nvPr/>
        </p:nvSpPr>
        <p:spPr>
          <a:xfrm>
            <a:off x="3718388" y="3155894"/>
            <a:ext cx="2447145" cy="523220"/>
          </a:xfrm>
          <a:prstGeom prst="rect">
            <a:avLst/>
          </a:prstGeom>
        </p:spPr>
        <p:txBody>
          <a:bodyPr wrap="none">
            <a:spAutoFit/>
          </a:bodyPr>
          <a:lstStyle/>
          <a:p>
            <a:pPr lvl="0" defTabSz="914400" eaLnBrk="0" fontAlgn="base" hangingPunct="0">
              <a:spcBef>
                <a:spcPct val="0"/>
              </a:spcBef>
              <a:spcAft>
                <a:spcPct val="0"/>
              </a:spcAft>
            </a:pPr>
            <a:r>
              <a:rPr lang="en-US" altLang="en-US" sz="2800" b="1" dirty="0">
                <a:ln>
                  <a:prstDash val="solid"/>
                </a:ln>
                <a:solidFill>
                  <a:schemeClr val="accent4">
                    <a:lumMod val="40000"/>
                    <a:lumOff val="60000"/>
                  </a:schemeClr>
                </a:solidFill>
                <a:effectLst>
                  <a:outerShdw blurRad="88000" dist="50800" dir="5040000" algn="tl">
                    <a:srgbClr val="8064A2">
                      <a:tint val="80000"/>
                      <a:satMod val="250000"/>
                      <a:alpha val="45000"/>
                    </a:srgbClr>
                  </a:outerShdw>
                </a:effectLst>
                <a:latin typeface="Helvetica"/>
                <a:ea typeface="Calibri" pitchFamily="34" charset="0"/>
                <a:cs typeface="Times New Roman" pitchFamily="18" charset="0"/>
              </a:rPr>
              <a:t>Czech: </a:t>
            </a:r>
            <a:r>
              <a:rPr lang="en-US" altLang="en-US" sz="2800" b="1" i="1" dirty="0">
                <a:ln>
                  <a:prstDash val="solid"/>
                </a:ln>
                <a:solidFill>
                  <a:schemeClr val="accent4">
                    <a:lumMod val="40000"/>
                    <a:lumOff val="60000"/>
                  </a:schemeClr>
                </a:solidFill>
                <a:effectLst>
                  <a:outerShdw blurRad="88000" dist="50800" dir="5040000" algn="tl">
                    <a:srgbClr val="8064A2">
                      <a:tint val="80000"/>
                      <a:satMod val="250000"/>
                      <a:alpha val="45000"/>
                    </a:srgbClr>
                  </a:outerShdw>
                </a:effectLst>
                <a:latin typeface="Calibri" pitchFamily="34" charset="0"/>
                <a:ea typeface="Calibri" pitchFamily="34" charset="0"/>
                <a:cs typeface="Helvetica-Oblique"/>
              </a:rPr>
              <a:t>dékuji </a:t>
            </a:r>
            <a:endParaRPr lang="en-US" altLang="en-US" sz="2800" b="1" dirty="0">
              <a:ln>
                <a:prstDash val="solid"/>
              </a:ln>
              <a:solidFill>
                <a:schemeClr val="accent4">
                  <a:lumMod val="40000"/>
                  <a:lumOff val="60000"/>
                </a:schemeClr>
              </a:solidFill>
              <a:effectLst>
                <a:outerShdw blurRad="88000" dist="50800" dir="5040000" algn="tl">
                  <a:srgbClr val="8064A2">
                    <a:tint val="80000"/>
                    <a:satMod val="250000"/>
                    <a:alpha val="45000"/>
                  </a:srgbClr>
                </a:outerShdw>
              </a:effectLst>
              <a:latin typeface="Arial" pitchFamily="34" charset="0"/>
              <a:cs typeface="Arial" pitchFamily="34" charset="0"/>
            </a:endParaRPr>
          </a:p>
        </p:txBody>
      </p:sp>
      <p:sp>
        <p:nvSpPr>
          <p:cNvPr id="15" name="Rectangle 14"/>
          <p:cNvSpPr/>
          <p:nvPr/>
        </p:nvSpPr>
        <p:spPr>
          <a:xfrm rot="1462706">
            <a:off x="6149960" y="1793037"/>
            <a:ext cx="2486578" cy="461665"/>
          </a:xfrm>
          <a:prstGeom prst="rect">
            <a:avLst/>
          </a:prstGeom>
        </p:spPr>
        <p:txBody>
          <a:bodyPr wrap="none">
            <a:spAutoFit/>
          </a:bodyPr>
          <a:lstStyle/>
          <a:p>
            <a:pPr lvl="0" defTabSz="914400" eaLnBrk="0" fontAlgn="base" hangingPunct="0">
              <a:spcBef>
                <a:spcPct val="0"/>
              </a:spcBef>
              <a:spcAft>
                <a:spcPct val="0"/>
              </a:spcAft>
            </a:pPr>
            <a:r>
              <a:rPr lang="en-US" altLang="en-US" sz="2400" b="1" dirty="0">
                <a:ln>
                  <a:prstDash val="solid"/>
                </a:ln>
                <a:gradFill rotWithShape="1">
                  <a:gsLst>
                    <a:gs pos="0">
                      <a:srgbClr val="8064A2">
                        <a:tint val="70000"/>
                        <a:satMod val="200000"/>
                      </a:srgbClr>
                    </a:gs>
                    <a:gs pos="40000">
                      <a:srgbClr val="8064A2">
                        <a:tint val="90000"/>
                        <a:satMod val="130000"/>
                      </a:srgbClr>
                    </a:gs>
                    <a:gs pos="50000">
                      <a:srgbClr val="8064A2">
                        <a:tint val="90000"/>
                        <a:satMod val="130000"/>
                      </a:srgbClr>
                    </a:gs>
                    <a:gs pos="68000">
                      <a:srgbClr val="8064A2">
                        <a:tint val="90000"/>
                        <a:satMod val="130000"/>
                      </a:srgbClr>
                    </a:gs>
                    <a:gs pos="100000">
                      <a:srgbClr val="8064A2">
                        <a:tint val="70000"/>
                        <a:satMod val="200000"/>
                      </a:srgbClr>
                    </a:gs>
                  </a:gsLst>
                  <a:lin ang="5400000"/>
                </a:gradFill>
                <a:effectLst>
                  <a:outerShdw blurRad="88000" dist="50800" dir="5040000" algn="tl">
                    <a:srgbClr val="8064A2">
                      <a:tint val="80000"/>
                      <a:satMod val="250000"/>
                      <a:alpha val="45000"/>
                    </a:srgbClr>
                  </a:outerShdw>
                </a:effectLst>
                <a:latin typeface="Helvetica"/>
                <a:ea typeface="Calibri" pitchFamily="34" charset="0"/>
                <a:cs typeface="Times New Roman" pitchFamily="18" charset="0"/>
              </a:rPr>
              <a:t>Spanish: </a:t>
            </a:r>
            <a:r>
              <a:rPr lang="en-US" altLang="en-US" sz="2400" b="1" i="1" dirty="0">
                <a:ln>
                  <a:prstDash val="solid"/>
                </a:ln>
                <a:gradFill rotWithShape="1">
                  <a:gsLst>
                    <a:gs pos="0">
                      <a:srgbClr val="8064A2">
                        <a:tint val="70000"/>
                        <a:satMod val="200000"/>
                      </a:srgbClr>
                    </a:gs>
                    <a:gs pos="40000">
                      <a:srgbClr val="8064A2">
                        <a:tint val="90000"/>
                        <a:satMod val="130000"/>
                      </a:srgbClr>
                    </a:gs>
                    <a:gs pos="50000">
                      <a:srgbClr val="8064A2">
                        <a:tint val="90000"/>
                        <a:satMod val="130000"/>
                      </a:srgbClr>
                    </a:gs>
                    <a:gs pos="68000">
                      <a:srgbClr val="8064A2">
                        <a:tint val="90000"/>
                        <a:satMod val="130000"/>
                      </a:srgbClr>
                    </a:gs>
                    <a:gs pos="100000">
                      <a:srgbClr val="8064A2">
                        <a:tint val="70000"/>
                        <a:satMod val="200000"/>
                      </a:srgbClr>
                    </a:gs>
                  </a:gsLst>
                  <a:lin ang="5400000"/>
                </a:gradFill>
                <a:effectLst>
                  <a:outerShdw blurRad="88000" dist="50800" dir="5040000" algn="tl">
                    <a:srgbClr val="8064A2">
                      <a:tint val="80000"/>
                      <a:satMod val="250000"/>
                      <a:alpha val="45000"/>
                    </a:srgbClr>
                  </a:outerShdw>
                </a:effectLst>
                <a:latin typeface="Calibri" pitchFamily="34" charset="0"/>
                <a:ea typeface="Calibri" pitchFamily="34" charset="0"/>
                <a:cs typeface="Helvetica-Oblique"/>
              </a:rPr>
              <a:t>gracias</a:t>
            </a:r>
            <a:endParaRPr lang="en-US" altLang="en-US" sz="2400" b="1" dirty="0">
              <a:ln>
                <a:prstDash val="solid"/>
              </a:ln>
              <a:gradFill rotWithShape="1">
                <a:gsLst>
                  <a:gs pos="0">
                    <a:srgbClr val="8064A2">
                      <a:tint val="70000"/>
                      <a:satMod val="200000"/>
                    </a:srgbClr>
                  </a:gs>
                  <a:gs pos="40000">
                    <a:srgbClr val="8064A2">
                      <a:tint val="90000"/>
                      <a:satMod val="130000"/>
                    </a:srgbClr>
                  </a:gs>
                  <a:gs pos="50000">
                    <a:srgbClr val="8064A2">
                      <a:tint val="90000"/>
                      <a:satMod val="130000"/>
                    </a:srgbClr>
                  </a:gs>
                  <a:gs pos="68000">
                    <a:srgbClr val="8064A2">
                      <a:tint val="90000"/>
                      <a:satMod val="130000"/>
                    </a:srgbClr>
                  </a:gs>
                  <a:gs pos="100000">
                    <a:srgbClr val="8064A2">
                      <a:tint val="70000"/>
                      <a:satMod val="200000"/>
                    </a:srgbClr>
                  </a:gs>
                </a:gsLst>
                <a:lin ang="5400000"/>
              </a:gradFill>
              <a:effectLst>
                <a:outerShdw blurRad="88000" dist="50800" dir="5040000" algn="tl">
                  <a:srgbClr val="8064A2">
                    <a:tint val="80000"/>
                    <a:satMod val="250000"/>
                    <a:alpha val="45000"/>
                  </a:srgbClr>
                </a:outerShdw>
              </a:effectLst>
              <a:latin typeface="Arial" pitchFamily="34" charset="0"/>
              <a:cs typeface="Arial" pitchFamily="34" charset="0"/>
            </a:endParaRPr>
          </a:p>
        </p:txBody>
      </p:sp>
      <p:sp>
        <p:nvSpPr>
          <p:cNvPr id="16" name="Rectangle 15"/>
          <p:cNvSpPr/>
          <p:nvPr/>
        </p:nvSpPr>
        <p:spPr>
          <a:xfrm rot="20358574">
            <a:off x="2237262" y="2003523"/>
            <a:ext cx="2246128" cy="523220"/>
          </a:xfrm>
          <a:prstGeom prst="rect">
            <a:avLst/>
          </a:prstGeom>
        </p:spPr>
        <p:txBody>
          <a:bodyPr wrap="none">
            <a:spAutoFit/>
          </a:bodyPr>
          <a:lstStyle/>
          <a:p>
            <a:r>
              <a:rPr lang="en-US" altLang="en-US" sz="2800" b="1" dirty="0">
                <a:ln>
                  <a:prstDash val="solid"/>
                </a:ln>
                <a:gradFill rotWithShape="1">
                  <a:gsLst>
                    <a:gs pos="0">
                      <a:srgbClr val="8064A2">
                        <a:tint val="70000"/>
                        <a:satMod val="200000"/>
                      </a:srgbClr>
                    </a:gs>
                    <a:gs pos="40000">
                      <a:srgbClr val="8064A2">
                        <a:tint val="90000"/>
                        <a:satMod val="130000"/>
                      </a:srgbClr>
                    </a:gs>
                    <a:gs pos="50000">
                      <a:srgbClr val="8064A2">
                        <a:tint val="90000"/>
                        <a:satMod val="130000"/>
                      </a:srgbClr>
                    </a:gs>
                    <a:gs pos="68000">
                      <a:srgbClr val="8064A2">
                        <a:tint val="90000"/>
                        <a:satMod val="130000"/>
                      </a:srgbClr>
                    </a:gs>
                    <a:gs pos="100000">
                      <a:srgbClr val="8064A2">
                        <a:tint val="70000"/>
                        <a:satMod val="200000"/>
                      </a:srgbClr>
                    </a:gs>
                  </a:gsLst>
                  <a:lin ang="5400000"/>
                </a:gradFill>
                <a:effectLst>
                  <a:outerShdw blurRad="88000" dist="50800" dir="5040000" algn="tl">
                    <a:srgbClr val="8064A2">
                      <a:tint val="80000"/>
                      <a:satMod val="250000"/>
                      <a:alpha val="45000"/>
                    </a:srgbClr>
                  </a:outerShdw>
                </a:effectLst>
                <a:latin typeface="Helvetica"/>
                <a:ea typeface="Calibri" pitchFamily="34" charset="0"/>
                <a:cs typeface="Times New Roman" pitchFamily="18" charset="0"/>
              </a:rPr>
              <a:t>Dutch: </a:t>
            </a:r>
            <a:r>
              <a:rPr lang="en-US" altLang="en-US" sz="2800" b="1" i="1" dirty="0">
                <a:ln>
                  <a:prstDash val="solid"/>
                </a:ln>
                <a:gradFill rotWithShape="1">
                  <a:gsLst>
                    <a:gs pos="0">
                      <a:srgbClr val="8064A2">
                        <a:tint val="70000"/>
                        <a:satMod val="200000"/>
                      </a:srgbClr>
                    </a:gs>
                    <a:gs pos="40000">
                      <a:srgbClr val="8064A2">
                        <a:tint val="90000"/>
                        <a:satMod val="130000"/>
                      </a:srgbClr>
                    </a:gs>
                    <a:gs pos="50000">
                      <a:srgbClr val="8064A2">
                        <a:tint val="90000"/>
                        <a:satMod val="130000"/>
                      </a:srgbClr>
                    </a:gs>
                    <a:gs pos="68000">
                      <a:srgbClr val="8064A2">
                        <a:tint val="90000"/>
                        <a:satMod val="130000"/>
                      </a:srgbClr>
                    </a:gs>
                    <a:gs pos="100000">
                      <a:srgbClr val="8064A2">
                        <a:tint val="70000"/>
                        <a:satMod val="200000"/>
                      </a:srgbClr>
                    </a:gs>
                  </a:gsLst>
                  <a:lin ang="5400000"/>
                </a:gradFill>
                <a:effectLst>
                  <a:outerShdw blurRad="88000" dist="50800" dir="5040000" algn="tl">
                    <a:srgbClr val="8064A2">
                      <a:tint val="80000"/>
                      <a:satMod val="250000"/>
                      <a:alpha val="45000"/>
                    </a:srgbClr>
                  </a:outerShdw>
                </a:effectLst>
                <a:latin typeface="Calibri" pitchFamily="34" charset="0"/>
                <a:ea typeface="Calibri" pitchFamily="34" charset="0"/>
                <a:cs typeface="Helvetica-Oblique"/>
              </a:rPr>
              <a:t>dank </a:t>
            </a:r>
            <a:endParaRPr lang="en-US" sz="2800" dirty="0"/>
          </a:p>
        </p:txBody>
      </p:sp>
      <p:sp>
        <p:nvSpPr>
          <p:cNvPr id="17" name="Rectangle 16"/>
          <p:cNvSpPr/>
          <p:nvPr/>
        </p:nvSpPr>
        <p:spPr>
          <a:xfrm>
            <a:off x="1511269" y="4950979"/>
            <a:ext cx="2106667" cy="461665"/>
          </a:xfrm>
          <a:prstGeom prst="rect">
            <a:avLst/>
          </a:prstGeom>
        </p:spPr>
        <p:txBody>
          <a:bodyPr wrap="none">
            <a:spAutoFit/>
          </a:bodyPr>
          <a:lstStyle/>
          <a:p>
            <a:pPr lvl="0" defTabSz="914400" eaLnBrk="0" fontAlgn="base" hangingPunct="0">
              <a:spcBef>
                <a:spcPct val="0"/>
              </a:spcBef>
              <a:spcAft>
                <a:spcPct val="0"/>
              </a:spcAft>
            </a:pPr>
            <a:r>
              <a:rPr lang="en-US" altLang="en-US" sz="2400" b="1" dirty="0">
                <a:ln>
                  <a:prstDash val="solid"/>
                </a:ln>
                <a:solidFill>
                  <a:srgbClr val="FF3399"/>
                </a:solidFill>
                <a:effectLst>
                  <a:outerShdw blurRad="88000" dist="50800" dir="5040000" algn="tl">
                    <a:srgbClr val="8064A2">
                      <a:tint val="80000"/>
                      <a:satMod val="250000"/>
                      <a:alpha val="45000"/>
                    </a:srgbClr>
                  </a:outerShdw>
                </a:effectLst>
                <a:latin typeface="Helvetica"/>
                <a:ea typeface="Calibri" pitchFamily="34" charset="0"/>
                <a:cs typeface="Times New Roman" pitchFamily="18" charset="0"/>
              </a:rPr>
              <a:t>French: </a:t>
            </a:r>
            <a:r>
              <a:rPr lang="en-US" altLang="en-US" sz="2400" b="1" i="1" dirty="0">
                <a:ln>
                  <a:prstDash val="solid"/>
                </a:ln>
                <a:solidFill>
                  <a:srgbClr val="FF3399"/>
                </a:solidFill>
                <a:effectLst>
                  <a:outerShdw blurRad="88000" dist="50800" dir="5040000" algn="tl">
                    <a:srgbClr val="8064A2">
                      <a:tint val="80000"/>
                      <a:satMod val="250000"/>
                      <a:alpha val="45000"/>
                    </a:srgbClr>
                  </a:outerShdw>
                </a:effectLst>
                <a:latin typeface="Calibri" pitchFamily="34" charset="0"/>
                <a:ea typeface="Calibri" pitchFamily="34" charset="0"/>
                <a:cs typeface="Helvetica-Oblique"/>
              </a:rPr>
              <a:t>merci</a:t>
            </a:r>
            <a:endParaRPr lang="en-US" altLang="en-US" sz="2400" b="1" dirty="0">
              <a:ln>
                <a:prstDash val="solid"/>
              </a:ln>
              <a:solidFill>
                <a:srgbClr val="FF3399"/>
              </a:solidFill>
              <a:effectLst>
                <a:outerShdw blurRad="88000" dist="50800" dir="5040000" algn="tl">
                  <a:srgbClr val="8064A2">
                    <a:tint val="80000"/>
                    <a:satMod val="250000"/>
                    <a:alpha val="45000"/>
                  </a:srgbClr>
                </a:outerShdw>
              </a:effectLst>
              <a:latin typeface="Arial" pitchFamily="34" charset="0"/>
              <a:cs typeface="Arial" pitchFamily="34" charset="0"/>
            </a:endParaRPr>
          </a:p>
        </p:txBody>
      </p:sp>
      <p:sp>
        <p:nvSpPr>
          <p:cNvPr id="18" name="Rectangle 17"/>
          <p:cNvSpPr/>
          <p:nvPr/>
        </p:nvSpPr>
        <p:spPr>
          <a:xfrm rot="20253833">
            <a:off x="1405696" y="3332149"/>
            <a:ext cx="1939955" cy="461665"/>
          </a:xfrm>
          <a:prstGeom prst="rect">
            <a:avLst/>
          </a:prstGeom>
        </p:spPr>
        <p:txBody>
          <a:bodyPr wrap="none">
            <a:spAutoFit/>
          </a:bodyPr>
          <a:lstStyle/>
          <a:p>
            <a:pPr lvl="0" defTabSz="914400" eaLnBrk="0" fontAlgn="base" hangingPunct="0">
              <a:spcBef>
                <a:spcPct val="0"/>
              </a:spcBef>
              <a:spcAft>
                <a:spcPct val="0"/>
              </a:spcAft>
            </a:pPr>
            <a:r>
              <a:rPr lang="en-US" altLang="en-US" sz="2400" dirty="0">
                <a:solidFill>
                  <a:srgbClr val="231F20"/>
                </a:solidFill>
                <a:latin typeface="Helvetica"/>
                <a:ea typeface="Calibri" pitchFamily="34" charset="0"/>
                <a:cs typeface="Times New Roman" pitchFamily="18" charset="0"/>
              </a:rPr>
              <a:t>Italian: </a:t>
            </a:r>
            <a:r>
              <a:rPr lang="en-US" altLang="en-US" sz="2400" i="1" dirty="0">
                <a:solidFill>
                  <a:srgbClr val="231F20"/>
                </a:solidFill>
                <a:latin typeface="Calibri" pitchFamily="34" charset="0"/>
                <a:ea typeface="Calibri" pitchFamily="34" charset="0"/>
                <a:cs typeface="Helvetica-Oblique"/>
              </a:rPr>
              <a:t>grazie</a:t>
            </a:r>
            <a:endParaRPr lang="en-US" altLang="en-US" sz="2400" dirty="0">
              <a:solidFill>
                <a:prstClr val="black"/>
              </a:solidFill>
              <a:latin typeface="Arial" pitchFamily="34" charset="0"/>
              <a:cs typeface="Arial" pitchFamily="34" charset="0"/>
            </a:endParaRPr>
          </a:p>
        </p:txBody>
      </p:sp>
      <p:sp>
        <p:nvSpPr>
          <p:cNvPr id="19" name="Rectangle 18"/>
          <p:cNvSpPr/>
          <p:nvPr/>
        </p:nvSpPr>
        <p:spPr>
          <a:xfrm rot="613933">
            <a:off x="5595181" y="4745838"/>
            <a:ext cx="3003194" cy="523220"/>
          </a:xfrm>
          <a:prstGeom prst="rect">
            <a:avLst/>
          </a:prstGeom>
        </p:spPr>
        <p:txBody>
          <a:bodyPr wrap="none">
            <a:spAutoFit/>
          </a:bodyPr>
          <a:lstStyle/>
          <a:p>
            <a:pPr lvl="0" defTabSz="914400" eaLnBrk="0" fontAlgn="base" hangingPunct="0">
              <a:spcBef>
                <a:spcPct val="0"/>
              </a:spcBef>
              <a:spcAft>
                <a:spcPct val="0"/>
              </a:spcAft>
            </a:pPr>
            <a:r>
              <a:rPr lang="en-US" altLang="en-US" sz="2800" dirty="0">
                <a:solidFill>
                  <a:schemeClr val="bg2">
                    <a:lumMod val="50000"/>
                  </a:schemeClr>
                </a:solidFill>
                <a:latin typeface="Helvetica"/>
                <a:ea typeface="Calibri" pitchFamily="34" charset="0"/>
                <a:cs typeface="Times New Roman" pitchFamily="18" charset="0"/>
              </a:rPr>
              <a:t>Japanese: </a:t>
            </a:r>
            <a:r>
              <a:rPr lang="en-US" altLang="en-US" sz="2800" i="1" dirty="0">
                <a:solidFill>
                  <a:schemeClr val="bg2">
                    <a:lumMod val="50000"/>
                  </a:schemeClr>
                </a:solidFill>
                <a:latin typeface="Calibri" pitchFamily="34" charset="0"/>
                <a:ea typeface="Calibri" pitchFamily="34" charset="0"/>
                <a:cs typeface="Helvetica-Oblique"/>
              </a:rPr>
              <a:t>arigato</a:t>
            </a:r>
            <a:endParaRPr lang="en-US" altLang="en-US" sz="2800" dirty="0">
              <a:solidFill>
                <a:schemeClr val="bg2">
                  <a:lumMod val="50000"/>
                </a:schemeClr>
              </a:solidFill>
              <a:latin typeface="Arial" pitchFamily="34" charset="0"/>
              <a:cs typeface="Arial" pitchFamily="34" charset="0"/>
            </a:endParaRPr>
          </a:p>
        </p:txBody>
      </p:sp>
      <p:sp>
        <p:nvSpPr>
          <p:cNvPr id="20" name="Rectangle 19"/>
          <p:cNvSpPr/>
          <p:nvPr/>
        </p:nvSpPr>
        <p:spPr>
          <a:xfrm>
            <a:off x="2915728" y="4083149"/>
            <a:ext cx="2539606" cy="523220"/>
          </a:xfrm>
          <a:prstGeom prst="rect">
            <a:avLst/>
          </a:prstGeom>
        </p:spPr>
        <p:txBody>
          <a:bodyPr wrap="none">
            <a:spAutoFit/>
          </a:bodyPr>
          <a:lstStyle/>
          <a:p>
            <a:pPr lvl="0" defTabSz="914400" eaLnBrk="0" fontAlgn="base" hangingPunct="0">
              <a:spcBef>
                <a:spcPct val="0"/>
              </a:spcBef>
              <a:spcAft>
                <a:spcPct val="0"/>
              </a:spcAft>
            </a:pPr>
            <a:r>
              <a:rPr lang="en-US" altLang="en-US" sz="2800" dirty="0">
                <a:solidFill>
                  <a:schemeClr val="accent6">
                    <a:lumMod val="60000"/>
                    <a:lumOff val="40000"/>
                  </a:schemeClr>
                </a:solidFill>
                <a:latin typeface="Helvetica"/>
                <a:ea typeface="Calibri" pitchFamily="34" charset="0"/>
                <a:cs typeface="Times New Roman" pitchFamily="18" charset="0"/>
              </a:rPr>
              <a:t>Polish: </a:t>
            </a:r>
            <a:r>
              <a:rPr lang="en-US" altLang="en-US" sz="2800" i="1" dirty="0">
                <a:solidFill>
                  <a:schemeClr val="accent6">
                    <a:lumMod val="60000"/>
                    <a:lumOff val="40000"/>
                  </a:schemeClr>
                </a:solidFill>
                <a:latin typeface="Calibri" pitchFamily="34" charset="0"/>
                <a:ea typeface="Calibri" pitchFamily="34" charset="0"/>
                <a:cs typeface="Helvetica-Oblique"/>
              </a:rPr>
              <a:t>dziekuje</a:t>
            </a:r>
            <a:endParaRPr lang="en-US" altLang="en-US" sz="2800" dirty="0">
              <a:solidFill>
                <a:schemeClr val="accent6">
                  <a:lumMod val="60000"/>
                  <a:lumOff val="40000"/>
                </a:schemeClr>
              </a:solidFill>
              <a:latin typeface="Arial" pitchFamily="34" charset="0"/>
              <a:cs typeface="Arial" pitchFamily="34" charset="0"/>
            </a:endParaRPr>
          </a:p>
        </p:txBody>
      </p:sp>
      <p:sp>
        <p:nvSpPr>
          <p:cNvPr id="21" name="Rectangle 20"/>
          <p:cNvSpPr/>
          <p:nvPr/>
        </p:nvSpPr>
        <p:spPr>
          <a:xfrm rot="1153922">
            <a:off x="5827186" y="2925062"/>
            <a:ext cx="2403655" cy="461665"/>
          </a:xfrm>
          <a:prstGeom prst="rect">
            <a:avLst/>
          </a:prstGeom>
        </p:spPr>
        <p:txBody>
          <a:bodyPr wrap="square">
            <a:spAutoFit/>
          </a:bodyPr>
          <a:lstStyle/>
          <a:p>
            <a:pPr lvl="0" defTabSz="914400" eaLnBrk="0" fontAlgn="base" hangingPunct="0">
              <a:spcBef>
                <a:spcPct val="0"/>
              </a:spcBef>
              <a:spcAft>
                <a:spcPct val="0"/>
              </a:spcAft>
            </a:pPr>
            <a:r>
              <a:rPr lang="en-US" altLang="en-US" sz="2400" dirty="0">
                <a:solidFill>
                  <a:schemeClr val="accent6">
                    <a:lumMod val="50000"/>
                  </a:schemeClr>
                </a:solidFill>
                <a:latin typeface="Helvetica"/>
                <a:ea typeface="Calibri" pitchFamily="34" charset="0"/>
                <a:cs typeface="Times New Roman" pitchFamily="18" charset="0"/>
              </a:rPr>
              <a:t>Greek: </a:t>
            </a:r>
            <a:r>
              <a:rPr lang="en-US" altLang="en-US" sz="2400" i="1" dirty="0">
                <a:solidFill>
                  <a:schemeClr val="accent6">
                    <a:lumMod val="50000"/>
                  </a:schemeClr>
                </a:solidFill>
                <a:latin typeface="Calibri" pitchFamily="34" charset="0"/>
                <a:ea typeface="Calibri" pitchFamily="34" charset="0"/>
                <a:cs typeface="Helvetica-Oblique"/>
              </a:rPr>
              <a:t>efchariso</a:t>
            </a:r>
            <a:endParaRPr lang="en-US" altLang="en-US" sz="2400" dirty="0">
              <a:solidFill>
                <a:schemeClr val="accent6">
                  <a:lumMod val="50000"/>
                </a:schemeClr>
              </a:solidFill>
              <a:latin typeface="Arial" pitchFamily="34" charset="0"/>
              <a:cs typeface="Arial" pitchFamily="34" charset="0"/>
            </a:endParaRPr>
          </a:p>
        </p:txBody>
      </p:sp>
      <p:sp>
        <p:nvSpPr>
          <p:cNvPr id="22" name="Rectangle 21"/>
          <p:cNvSpPr/>
          <p:nvPr/>
        </p:nvSpPr>
        <p:spPr>
          <a:xfrm>
            <a:off x="4477109" y="2023869"/>
            <a:ext cx="2150973" cy="461665"/>
          </a:xfrm>
          <a:prstGeom prst="rect">
            <a:avLst/>
          </a:prstGeom>
        </p:spPr>
        <p:txBody>
          <a:bodyPr wrap="none">
            <a:spAutoFit/>
          </a:bodyPr>
          <a:lstStyle/>
          <a:p>
            <a:pPr lvl="0" defTabSz="914400" eaLnBrk="0" fontAlgn="base" hangingPunct="0">
              <a:spcBef>
                <a:spcPct val="0"/>
              </a:spcBef>
              <a:spcAft>
                <a:spcPct val="0"/>
              </a:spcAft>
            </a:pPr>
            <a:r>
              <a:rPr lang="en-US" altLang="en-US" sz="2400" dirty="0">
                <a:solidFill>
                  <a:srgbClr val="FF0000"/>
                </a:solidFill>
                <a:latin typeface="Helvetica"/>
                <a:ea typeface="Calibri" pitchFamily="34" charset="0"/>
                <a:cs typeface="Times New Roman" pitchFamily="18" charset="0"/>
              </a:rPr>
              <a:t>Hebrew: </a:t>
            </a:r>
            <a:r>
              <a:rPr lang="en-US" altLang="en-US" sz="2400" i="1" dirty="0">
                <a:solidFill>
                  <a:srgbClr val="FF0000"/>
                </a:solidFill>
                <a:latin typeface="Calibri" pitchFamily="34" charset="0"/>
                <a:ea typeface="Calibri" pitchFamily="34" charset="0"/>
                <a:cs typeface="Helvetica-Oblique"/>
              </a:rPr>
              <a:t>todah</a:t>
            </a:r>
            <a:endParaRPr lang="en-US" altLang="en-US" sz="2400" dirty="0">
              <a:solidFill>
                <a:srgbClr val="FF0000"/>
              </a:solidFill>
              <a:latin typeface="Arial" pitchFamily="34" charset="0"/>
              <a:cs typeface="Arial" pitchFamily="34" charset="0"/>
            </a:endParaRPr>
          </a:p>
        </p:txBody>
      </p:sp>
      <p:sp>
        <p:nvSpPr>
          <p:cNvPr id="2" name="Slide Number Placeholder 1"/>
          <p:cNvSpPr>
            <a:spLocks noGrp="1"/>
          </p:cNvSpPr>
          <p:nvPr>
            <p:ph type="sldNum" sz="quarter" idx="12"/>
          </p:nvPr>
        </p:nvSpPr>
        <p:spPr/>
        <p:txBody>
          <a:bodyPr/>
          <a:lstStyle/>
          <a:p>
            <a:fld id="{810BEAF1-E52A-634A-833A-BACF45F44E32}" type="slidenum">
              <a:rPr lang="en-US" smtClean="0"/>
              <a:pPr/>
              <a:t>14</a:t>
            </a:fld>
            <a:endParaRPr lang="en-US" dirty="0"/>
          </a:p>
        </p:txBody>
      </p:sp>
    </p:spTree>
    <p:extLst>
      <p:ext uri="{BB962C8B-B14F-4D97-AF65-F5344CB8AC3E}">
        <p14:creationId xmlns:p14="http://schemas.microsoft.com/office/powerpoint/2010/main" val="3962660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green ba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583710" y="2575605"/>
            <a:ext cx="6858000" cy="1690579"/>
          </a:xfrm>
          <a:prstGeom prst="rect">
            <a:avLst/>
          </a:prstGeom>
        </p:spPr>
      </p:pic>
      <p:sp>
        <p:nvSpPr>
          <p:cNvPr id="4" name="Rectangle 3"/>
          <p:cNvSpPr/>
          <p:nvPr/>
        </p:nvSpPr>
        <p:spPr>
          <a:xfrm>
            <a:off x="1367684" y="220990"/>
            <a:ext cx="7553418" cy="1015663"/>
          </a:xfrm>
          <a:prstGeom prst="rect">
            <a:avLst/>
          </a:prstGeom>
          <a:noFill/>
        </p:spPr>
        <p:txBody>
          <a:bodyPr wrap="square" lIns="91440" tIns="45720" rIns="91440" bIns="45720">
            <a:spAutoFit/>
          </a:bodyPr>
          <a:lstStyle/>
          <a:p>
            <a:pPr algn="ctr"/>
            <a:r>
              <a:rPr lang="en-US" sz="3000" b="1" dirty="0">
                <a:solidFill>
                  <a:srgbClr val="00B050"/>
                </a:solidFill>
              </a:rPr>
              <a:t>Community  Advisory Committee </a:t>
            </a:r>
            <a:br>
              <a:rPr lang="en-US" sz="3000" b="1" dirty="0">
                <a:solidFill>
                  <a:srgbClr val="00B050"/>
                </a:solidFill>
              </a:rPr>
            </a:br>
            <a:r>
              <a:rPr lang="en-US" sz="3000" b="1" dirty="0">
                <a:solidFill>
                  <a:srgbClr val="00B050"/>
                </a:solidFill>
              </a:rPr>
              <a:t>(CAC)</a:t>
            </a:r>
            <a:endParaRPr lang="en-US" sz="3000" b="1" cap="small" spc="600" dirty="0">
              <a:ln w="12700">
                <a:noFill/>
                <a:prstDash val="solid"/>
              </a:ln>
              <a:solidFill>
                <a:srgbClr val="00B050"/>
              </a:solidFill>
              <a:effectLst>
                <a:outerShdw blurRad="50800" dist="38100" dir="2700000" algn="tl" rotWithShape="0">
                  <a:prstClr val="black">
                    <a:alpha val="40000"/>
                  </a:prstClr>
                </a:outerShdw>
              </a:effectLst>
            </a:endParaRPr>
          </a:p>
        </p:txBody>
      </p:sp>
      <p:sp>
        <p:nvSpPr>
          <p:cNvPr id="8" name="Rectangle 7"/>
          <p:cNvSpPr/>
          <p:nvPr/>
        </p:nvSpPr>
        <p:spPr>
          <a:xfrm>
            <a:off x="1219200" y="1225498"/>
            <a:ext cx="7701902" cy="6032421"/>
          </a:xfrm>
          <a:prstGeom prst="rect">
            <a:avLst/>
          </a:prstGeom>
          <a:ln>
            <a:noFill/>
          </a:ln>
        </p:spPr>
        <p:style>
          <a:lnRef idx="2">
            <a:schemeClr val="accent3"/>
          </a:lnRef>
          <a:fillRef idx="1">
            <a:schemeClr val="lt1"/>
          </a:fillRef>
          <a:effectRef idx="0">
            <a:schemeClr val="accent3"/>
          </a:effectRef>
          <a:fontRef idx="minor">
            <a:schemeClr val="dk1"/>
          </a:fontRef>
        </p:style>
        <p:txBody>
          <a:bodyPr wrap="square">
            <a:spAutoFit/>
          </a:bodyPr>
          <a:lstStyle/>
          <a:p>
            <a:pPr marL="342900" indent="-342900">
              <a:buFont typeface="Arial" panose="020B0604020202020204" pitchFamily="34" charset="0"/>
              <a:buChar char="•"/>
            </a:pPr>
            <a:r>
              <a:rPr lang="en-US" sz="2200" dirty="0"/>
              <a:t>California Education Code sections 56190-56194, mandates LAUSD to deliver quality special education services, in compliance with federal and state laws, to all children with disabilities within the LAUSD Special Education Local Plan Area (SELPA) and therefore is required to establish a Community Advisory Committee (CAC).</a:t>
            </a:r>
          </a:p>
          <a:p>
            <a:endParaRPr lang="en-US" sz="2200" dirty="0">
              <a:solidFill>
                <a:schemeClr val="tx2">
                  <a:lumMod val="10000"/>
                </a:schemeClr>
              </a:solidFill>
            </a:endParaRPr>
          </a:p>
          <a:p>
            <a:pPr marL="342900" indent="-342900">
              <a:buFont typeface="Arial" panose="020B0604020202020204" pitchFamily="34" charset="0"/>
              <a:buChar char="•"/>
            </a:pPr>
            <a:r>
              <a:rPr lang="en-US" sz="2200" dirty="0">
                <a:solidFill>
                  <a:schemeClr val="tx1"/>
                </a:solidFill>
              </a:rPr>
              <a:t>The Parent, Community and Student Services will convene seven (7) CAC meetings throughout the school year in addition to </a:t>
            </a:r>
            <a:r>
              <a:rPr lang="en-US" sz="2200" i="1" dirty="0">
                <a:solidFill>
                  <a:schemeClr val="tx1"/>
                </a:solidFill>
              </a:rPr>
              <a:t>meetings for the purpose of orientation, officer’s election and or special meetings.</a:t>
            </a:r>
          </a:p>
          <a:p>
            <a:endParaRPr lang="en-US" sz="2200" dirty="0">
              <a:solidFill>
                <a:schemeClr val="tx2">
                  <a:lumMod val="10000"/>
                </a:schemeClr>
              </a:solidFill>
            </a:endParaRPr>
          </a:p>
          <a:p>
            <a:pPr marL="342900" indent="-342900">
              <a:buFont typeface="Arial" panose="020B0604020202020204" pitchFamily="34" charset="0"/>
              <a:buChar char="•"/>
            </a:pPr>
            <a:r>
              <a:rPr lang="en-US" sz="2200" dirty="0">
                <a:solidFill>
                  <a:schemeClr val="tx2">
                    <a:lumMod val="10000"/>
                  </a:schemeClr>
                </a:solidFill>
              </a:rPr>
              <a:t>Meetings will be held at the Parent, Community and Services (PCSS)</a:t>
            </a:r>
            <a:endParaRPr lang="en-US" sz="2200" dirty="0"/>
          </a:p>
          <a:p>
            <a:r>
              <a:rPr lang="en-US" sz="2200" dirty="0">
                <a:solidFill>
                  <a:schemeClr val="tx2">
                    <a:lumMod val="10000"/>
                  </a:schemeClr>
                </a:solidFill>
              </a:rPr>
              <a:t>     Located at:		1360 W. Temple Street </a:t>
            </a:r>
          </a:p>
          <a:p>
            <a:r>
              <a:rPr lang="en-US" sz="2200" dirty="0">
                <a:solidFill>
                  <a:schemeClr val="tx2">
                    <a:lumMod val="10000"/>
                  </a:schemeClr>
                </a:solidFill>
              </a:rPr>
              <a:t>					Los Angeles, CA 90026</a:t>
            </a:r>
          </a:p>
          <a:p>
            <a:r>
              <a:rPr lang="en-US" sz="2200" dirty="0">
                <a:solidFill>
                  <a:schemeClr val="tx2">
                    <a:lumMod val="10000"/>
                  </a:schemeClr>
                </a:solidFill>
              </a:rPr>
              <a:t>					(213) 481-3350</a:t>
            </a:r>
          </a:p>
        </p:txBody>
      </p:sp>
    </p:spTree>
    <p:extLst>
      <p:ext uri="{BB962C8B-B14F-4D97-AF65-F5344CB8AC3E}">
        <p14:creationId xmlns:p14="http://schemas.microsoft.com/office/powerpoint/2010/main" val="118716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additive="base">
                                        <p:cTn id="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anim calcmode="lin" valueType="num">
                                      <p:cBhvr>
                                        <p:cTn id="13"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4"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5" dur="500"/>
                                        <p:tgtEl>
                                          <p:spTgt spid="8">
                                            <p:txEl>
                                              <p:pRg st="4" end="4"/>
                                            </p:txEl>
                                          </p:spTgt>
                                        </p:tgtEl>
                                      </p:cBhvr>
                                    </p:animEffect>
                                  </p:childTnLst>
                                </p:cTn>
                              </p:par>
                              <p:par>
                                <p:cTn id="16" presetID="53" presetClass="entr" presetSubtype="16" fill="hold" nodeType="withEffect">
                                  <p:stCondLst>
                                    <p:cond delay="0"/>
                                  </p:stCondLst>
                                  <p:childTnLst>
                                    <p:set>
                                      <p:cBhvr>
                                        <p:cTn id="17" dur="1" fill="hold">
                                          <p:stCondLst>
                                            <p:cond delay="0"/>
                                          </p:stCondLst>
                                        </p:cTn>
                                        <p:tgtEl>
                                          <p:spTgt spid="8">
                                            <p:txEl>
                                              <p:pRg st="5" end="5"/>
                                            </p:txEl>
                                          </p:spTgt>
                                        </p:tgtEl>
                                        <p:attrNameLst>
                                          <p:attrName>style.visibility</p:attrName>
                                        </p:attrNameLst>
                                      </p:cBhvr>
                                      <p:to>
                                        <p:strVal val="visible"/>
                                      </p:to>
                                    </p:set>
                                    <p:anim calcmode="lin" valueType="num">
                                      <p:cBhvr>
                                        <p:cTn id="18"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19"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0" dur="500"/>
                                        <p:tgtEl>
                                          <p:spTgt spid="8">
                                            <p:txEl>
                                              <p:pRg st="5" end="5"/>
                                            </p:txEl>
                                          </p:spTgt>
                                        </p:tgtEl>
                                      </p:cBhvr>
                                    </p:animEffect>
                                  </p:childTnLst>
                                </p:cTn>
                              </p:par>
                              <p:par>
                                <p:cTn id="21" presetID="53" presetClass="entr" presetSubtype="16" fill="hold" nodeType="with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anim calcmode="lin" valueType="num">
                                      <p:cBhvr>
                                        <p:cTn id="23"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4"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25" dur="500"/>
                                        <p:tgtEl>
                                          <p:spTgt spid="8">
                                            <p:txEl>
                                              <p:pRg st="6" end="6"/>
                                            </p:txEl>
                                          </p:spTgt>
                                        </p:tgtEl>
                                      </p:cBhvr>
                                    </p:animEffect>
                                  </p:childTnLst>
                                </p:cTn>
                              </p:par>
                              <p:par>
                                <p:cTn id="26" presetID="53" presetClass="entr" presetSubtype="16" fill="hold" nodeType="withEffect">
                                  <p:stCondLst>
                                    <p:cond delay="0"/>
                                  </p:stCondLst>
                                  <p:childTnLst>
                                    <p:set>
                                      <p:cBhvr>
                                        <p:cTn id="27" dur="1" fill="hold">
                                          <p:stCondLst>
                                            <p:cond delay="0"/>
                                          </p:stCondLst>
                                        </p:cTn>
                                        <p:tgtEl>
                                          <p:spTgt spid="8">
                                            <p:txEl>
                                              <p:pRg st="7" end="7"/>
                                            </p:txEl>
                                          </p:spTgt>
                                        </p:tgtEl>
                                        <p:attrNameLst>
                                          <p:attrName>style.visibility</p:attrName>
                                        </p:attrNameLst>
                                      </p:cBhvr>
                                      <p:to>
                                        <p:strVal val="visible"/>
                                      </p:to>
                                    </p:set>
                                    <p:anim calcmode="lin" valueType="num">
                                      <p:cBhvr>
                                        <p:cTn id="28"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0"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green ba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429683" y="2429684"/>
            <a:ext cx="6858000" cy="1998633"/>
          </a:xfrm>
          <a:prstGeom prst="rect">
            <a:avLst/>
          </a:prstGeom>
        </p:spPr>
      </p:pic>
      <p:sp>
        <p:nvSpPr>
          <p:cNvPr id="4" name="Rectangle 3"/>
          <p:cNvSpPr/>
          <p:nvPr/>
        </p:nvSpPr>
        <p:spPr>
          <a:xfrm>
            <a:off x="1447800" y="259004"/>
            <a:ext cx="7391401" cy="1077218"/>
          </a:xfrm>
          <a:prstGeom prst="rect">
            <a:avLst/>
          </a:prstGeom>
          <a:noFill/>
        </p:spPr>
        <p:txBody>
          <a:bodyPr wrap="square" lIns="91440" tIns="45720" rIns="91440" bIns="45720">
            <a:spAutoFit/>
          </a:bodyPr>
          <a:lstStyle/>
          <a:p>
            <a:pPr algn="ctr"/>
            <a:r>
              <a:rPr lang="en-US" sz="3200" b="1" dirty="0">
                <a:solidFill>
                  <a:srgbClr val="00B050"/>
                </a:solidFill>
              </a:rPr>
              <a:t>Community  Advisory Committee </a:t>
            </a:r>
            <a:br>
              <a:rPr lang="en-US" sz="3200" b="1" dirty="0">
                <a:solidFill>
                  <a:srgbClr val="00B050"/>
                </a:solidFill>
              </a:rPr>
            </a:br>
            <a:endParaRPr lang="en-US" sz="3200" b="1" cap="small" spc="600" dirty="0">
              <a:ln w="12700">
                <a:noFill/>
                <a:prstDash val="solid"/>
              </a:ln>
              <a:solidFill>
                <a:srgbClr val="00B050"/>
              </a:solidFill>
              <a:effectLst>
                <a:outerShdw blurRad="50800" dist="38100" dir="2700000" algn="tl" rotWithShape="0">
                  <a:prstClr val="black">
                    <a:alpha val="40000"/>
                  </a:prstClr>
                </a:outerShdw>
              </a:effectLst>
            </a:endParaRPr>
          </a:p>
        </p:txBody>
      </p:sp>
      <p:sp>
        <p:nvSpPr>
          <p:cNvPr id="8" name="Content Placeholder 3"/>
          <p:cNvSpPr>
            <a:spLocks noGrp="1"/>
          </p:cNvSpPr>
          <p:nvPr>
            <p:ph idx="1"/>
          </p:nvPr>
        </p:nvSpPr>
        <p:spPr>
          <a:xfrm>
            <a:off x="1909559" y="1066800"/>
            <a:ext cx="6777241" cy="4325678"/>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US" sz="2400" b="1" dirty="0"/>
              <a:t>	Purpose</a:t>
            </a:r>
            <a:endParaRPr lang="en-US" sz="2400" dirty="0"/>
          </a:p>
          <a:p>
            <a:pPr marL="0" indent="0">
              <a:buNone/>
            </a:pPr>
            <a:endParaRPr lang="en-US" sz="2400" dirty="0"/>
          </a:p>
          <a:p>
            <a:r>
              <a:rPr lang="en-US" sz="2400" dirty="0"/>
              <a:t>The Community Advisory Committee (CAC) for Special Education advises the Board of Education, SELPA Director and the Superintendent’s Cabinet on the annual priorities addressed in the SELPA and advocates for effective Special Education programs and services</a:t>
            </a:r>
            <a:endParaRPr lang="en-US" sz="2600" dirty="0"/>
          </a:p>
        </p:txBody>
      </p:sp>
      <p:sp>
        <p:nvSpPr>
          <p:cNvPr id="2" name="Slide Number Placeholder 1"/>
          <p:cNvSpPr>
            <a:spLocks noGrp="1"/>
          </p:cNvSpPr>
          <p:nvPr>
            <p:ph type="sldNum" sz="quarter" idx="12"/>
          </p:nvPr>
        </p:nvSpPr>
        <p:spPr/>
        <p:txBody>
          <a:bodyPr/>
          <a:lstStyle/>
          <a:p>
            <a:fld id="{810BEAF1-E52A-634A-833A-BACF45F44E32}" type="slidenum">
              <a:rPr lang="en-US" smtClean="0"/>
              <a:pPr/>
              <a:t>3</a:t>
            </a:fld>
            <a:endParaRPr lang="en-US" dirty="0"/>
          </a:p>
        </p:txBody>
      </p:sp>
    </p:spTree>
    <p:extLst>
      <p:ext uri="{BB962C8B-B14F-4D97-AF65-F5344CB8AC3E}">
        <p14:creationId xmlns:p14="http://schemas.microsoft.com/office/powerpoint/2010/main" val="570223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green ba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429683" y="2429684"/>
            <a:ext cx="6858000" cy="1998633"/>
          </a:xfrm>
          <a:prstGeom prst="rect">
            <a:avLst/>
          </a:prstGeom>
        </p:spPr>
      </p:pic>
      <p:sp>
        <p:nvSpPr>
          <p:cNvPr id="4" name="Rectangle 3"/>
          <p:cNvSpPr/>
          <p:nvPr/>
        </p:nvSpPr>
        <p:spPr>
          <a:xfrm>
            <a:off x="1447800" y="259004"/>
            <a:ext cx="7391401" cy="1077218"/>
          </a:xfrm>
          <a:prstGeom prst="rect">
            <a:avLst/>
          </a:prstGeom>
          <a:noFill/>
        </p:spPr>
        <p:txBody>
          <a:bodyPr wrap="square" lIns="91440" tIns="45720" rIns="91440" bIns="45720">
            <a:spAutoFit/>
          </a:bodyPr>
          <a:lstStyle/>
          <a:p>
            <a:pPr algn="ctr"/>
            <a:r>
              <a:rPr lang="en-US" sz="3200" b="1" dirty="0">
                <a:solidFill>
                  <a:srgbClr val="00B050"/>
                </a:solidFill>
              </a:rPr>
              <a:t>Community  Advisory Committee </a:t>
            </a:r>
            <a:br>
              <a:rPr lang="en-US" sz="3200" b="1" dirty="0">
                <a:solidFill>
                  <a:srgbClr val="00B050"/>
                </a:solidFill>
              </a:rPr>
            </a:br>
            <a:r>
              <a:rPr lang="en-US" sz="3200" b="1" dirty="0">
                <a:solidFill>
                  <a:srgbClr val="00B050"/>
                </a:solidFill>
              </a:rPr>
              <a:t>(CAC)</a:t>
            </a:r>
            <a:endParaRPr lang="en-US" sz="3200" b="1" cap="small" spc="600" dirty="0">
              <a:ln w="12700">
                <a:noFill/>
                <a:prstDash val="solid"/>
              </a:ln>
              <a:solidFill>
                <a:srgbClr val="00B050"/>
              </a:solidFill>
              <a:effectLst>
                <a:outerShdw blurRad="50800" dist="38100" dir="2700000" algn="tl" rotWithShape="0">
                  <a:prstClr val="black">
                    <a:alpha val="40000"/>
                  </a:prstClr>
                </a:outerShdw>
              </a:effectLst>
            </a:endParaRPr>
          </a:p>
        </p:txBody>
      </p:sp>
      <p:sp>
        <p:nvSpPr>
          <p:cNvPr id="8" name="Content Placeholder 3"/>
          <p:cNvSpPr>
            <a:spLocks noGrp="1"/>
          </p:cNvSpPr>
          <p:nvPr>
            <p:ph idx="1"/>
          </p:nvPr>
        </p:nvSpPr>
        <p:spPr>
          <a:xfrm>
            <a:off x="1903742" y="1469067"/>
            <a:ext cx="6777241" cy="4325678"/>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US" sz="2400" b="1" dirty="0"/>
              <a:t>California Education Code 56192</a:t>
            </a:r>
            <a:r>
              <a:rPr lang="en-US" sz="2400" dirty="0"/>
              <a:t> </a:t>
            </a:r>
          </a:p>
          <a:p>
            <a:pPr marL="0" indent="0">
              <a:buNone/>
            </a:pPr>
            <a:endParaRPr lang="en-US" sz="2400" dirty="0"/>
          </a:p>
          <a:p>
            <a:pPr marL="0" indent="0">
              <a:buNone/>
            </a:pPr>
            <a:r>
              <a:rPr lang="en-US" sz="2400" dirty="0"/>
              <a:t>The community advisory committee shall be composed of parents of individuals with exceptional needs enrolled in public or private schools, parents of other pupils enrolled in school, pupils and adults with disabilities, regular education teachers, special education teachers and other school personnel, representatives of other public and private agencies, and persons concerned with the needs of individuals with exceptional needs.</a:t>
            </a:r>
            <a:endParaRPr lang="en-US" sz="2600" dirty="0"/>
          </a:p>
        </p:txBody>
      </p:sp>
      <p:sp>
        <p:nvSpPr>
          <p:cNvPr id="2" name="Slide Number Placeholder 1"/>
          <p:cNvSpPr>
            <a:spLocks noGrp="1"/>
          </p:cNvSpPr>
          <p:nvPr>
            <p:ph type="sldNum" sz="quarter" idx="12"/>
          </p:nvPr>
        </p:nvSpPr>
        <p:spPr/>
        <p:txBody>
          <a:bodyPr/>
          <a:lstStyle/>
          <a:p>
            <a:fld id="{810BEAF1-E52A-634A-833A-BACF45F44E32}" type="slidenum">
              <a:rPr lang="en-US" smtClean="0"/>
              <a:pPr/>
              <a:t>4</a:t>
            </a:fld>
            <a:endParaRPr lang="en-US" dirty="0"/>
          </a:p>
        </p:txBody>
      </p:sp>
    </p:spTree>
    <p:extLst>
      <p:ext uri="{BB962C8B-B14F-4D97-AF65-F5344CB8AC3E}">
        <p14:creationId xmlns:p14="http://schemas.microsoft.com/office/powerpoint/2010/main" val="4204048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514600" y="64416"/>
            <a:ext cx="3886200" cy="1859225"/>
          </a:xfrm>
          <a:prstGeom prst="roundRect">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COMMUNITY ADVISORY COMMITTEE</a:t>
            </a:r>
          </a:p>
          <a:p>
            <a:pPr algn="ctr"/>
            <a:r>
              <a:rPr lang="en-US" sz="2400" dirty="0">
                <a:solidFill>
                  <a:schemeClr val="tx1"/>
                </a:solidFill>
              </a:rPr>
              <a:t>(CAC)</a:t>
            </a:r>
          </a:p>
        </p:txBody>
      </p:sp>
      <p:cxnSp>
        <p:nvCxnSpPr>
          <p:cNvPr id="11" name="Straight Connector 10"/>
          <p:cNvCxnSpPr>
            <a:endCxn id="20" idx="0"/>
          </p:cNvCxnSpPr>
          <p:nvPr/>
        </p:nvCxnSpPr>
        <p:spPr>
          <a:xfrm flipH="1">
            <a:off x="4447687" y="1930237"/>
            <a:ext cx="1" cy="2594549"/>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6290273" y="3943721"/>
            <a:ext cx="26656" cy="58766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565125" y="4002737"/>
            <a:ext cx="858342" cy="587661"/>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647268" y="4002737"/>
            <a:ext cx="297" cy="657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endCxn id="17" idx="0"/>
          </p:cNvCxnSpPr>
          <p:nvPr/>
        </p:nvCxnSpPr>
        <p:spPr>
          <a:xfrm flipH="1">
            <a:off x="915390" y="3813093"/>
            <a:ext cx="667000" cy="682707"/>
          </a:xfrm>
          <a:prstGeom prst="line">
            <a:avLst/>
          </a:prstGeom>
        </p:spPr>
        <p:style>
          <a:lnRef idx="1">
            <a:schemeClr val="accent1"/>
          </a:lnRef>
          <a:fillRef idx="0">
            <a:schemeClr val="accent1"/>
          </a:fillRef>
          <a:effectRef idx="0">
            <a:schemeClr val="accent1"/>
          </a:effectRef>
          <a:fontRef idx="minor">
            <a:schemeClr val="tx1"/>
          </a:fontRef>
        </p:style>
      </p:cxnSp>
      <p:sp>
        <p:nvSpPr>
          <p:cNvPr id="16" name="Rounded Rectangle 15"/>
          <p:cNvSpPr/>
          <p:nvPr/>
        </p:nvSpPr>
        <p:spPr>
          <a:xfrm>
            <a:off x="5411613" y="4507149"/>
            <a:ext cx="1772392" cy="2212892"/>
          </a:xfrm>
          <a:prstGeom prst="roundRect">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Parents of general education students</a:t>
            </a:r>
          </a:p>
        </p:txBody>
      </p:sp>
      <p:sp>
        <p:nvSpPr>
          <p:cNvPr id="17" name="Rounded Rectangle 16"/>
          <p:cNvSpPr/>
          <p:nvPr/>
        </p:nvSpPr>
        <p:spPr>
          <a:xfrm>
            <a:off x="78179" y="4495800"/>
            <a:ext cx="1674421" cy="2212893"/>
          </a:xfrm>
          <a:prstGeom prst="roundRect">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Adults with disabilities</a:t>
            </a:r>
          </a:p>
        </p:txBody>
      </p:sp>
      <p:sp>
        <p:nvSpPr>
          <p:cNvPr id="18" name="Rounded Rectangle 17"/>
          <p:cNvSpPr/>
          <p:nvPr/>
        </p:nvSpPr>
        <p:spPr>
          <a:xfrm>
            <a:off x="1848226" y="4507149"/>
            <a:ext cx="1627415" cy="2201544"/>
          </a:xfrm>
          <a:prstGeom prst="roundRect">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Regular and Special Education Teachers and other school personnel</a:t>
            </a:r>
          </a:p>
        </p:txBody>
      </p:sp>
      <p:sp>
        <p:nvSpPr>
          <p:cNvPr id="19" name="Rounded Rectangle 18"/>
          <p:cNvSpPr/>
          <p:nvPr/>
        </p:nvSpPr>
        <p:spPr>
          <a:xfrm>
            <a:off x="7270861" y="4471057"/>
            <a:ext cx="1846634" cy="2234543"/>
          </a:xfrm>
          <a:prstGeom prst="roundRect">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Representatives of public and private agencies</a:t>
            </a:r>
          </a:p>
        </p:txBody>
      </p:sp>
      <p:sp>
        <p:nvSpPr>
          <p:cNvPr id="20" name="Rounded Rectangle 19"/>
          <p:cNvSpPr/>
          <p:nvPr/>
        </p:nvSpPr>
        <p:spPr>
          <a:xfrm>
            <a:off x="3571387" y="4524786"/>
            <a:ext cx="1752600" cy="2206982"/>
          </a:xfrm>
          <a:prstGeom prst="roundRect">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Individuals concerned with the needs of students with exceptional needs</a:t>
            </a:r>
          </a:p>
        </p:txBody>
      </p:sp>
      <p:sp>
        <p:nvSpPr>
          <p:cNvPr id="2" name="Slide Number Placeholder 1"/>
          <p:cNvSpPr>
            <a:spLocks noGrp="1"/>
          </p:cNvSpPr>
          <p:nvPr>
            <p:ph type="sldNum" sz="quarter" idx="12"/>
          </p:nvPr>
        </p:nvSpPr>
        <p:spPr>
          <a:xfrm>
            <a:off x="6553200" y="6645275"/>
            <a:ext cx="2133600" cy="365125"/>
          </a:xfrm>
        </p:spPr>
        <p:txBody>
          <a:bodyPr/>
          <a:lstStyle/>
          <a:p>
            <a:fld id="{810BEAF1-E52A-634A-833A-BACF45F44E32}" type="slidenum">
              <a:rPr lang="en-US" smtClean="0"/>
              <a:pPr/>
              <a:t>5</a:t>
            </a:fld>
            <a:endParaRPr lang="en-US" dirty="0"/>
          </a:p>
        </p:txBody>
      </p:sp>
      <p:sp>
        <p:nvSpPr>
          <p:cNvPr id="22" name="Rounded Rectangle 21"/>
          <p:cNvSpPr/>
          <p:nvPr/>
        </p:nvSpPr>
        <p:spPr>
          <a:xfrm>
            <a:off x="2994560" y="2285500"/>
            <a:ext cx="2971800" cy="699468"/>
          </a:xfrm>
          <a:prstGeom prst="roundRect">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Parents of students with exceptional  needs.</a:t>
            </a:r>
          </a:p>
        </p:txBody>
      </p:sp>
      <p:sp>
        <p:nvSpPr>
          <p:cNvPr id="23" name="Rounded Rectangle 22"/>
          <p:cNvSpPr/>
          <p:nvPr/>
        </p:nvSpPr>
        <p:spPr>
          <a:xfrm>
            <a:off x="1143000" y="3219411"/>
            <a:ext cx="6781800" cy="928068"/>
          </a:xfrm>
          <a:prstGeom prst="roundRect">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rPr>
              <a:t>Students with disabilities enrolled in public or private schools within the LAUSD, including charter schools participating in the local plan</a:t>
            </a:r>
          </a:p>
        </p:txBody>
      </p:sp>
    </p:spTree>
    <p:extLst>
      <p:ext uri="{BB962C8B-B14F-4D97-AF65-F5344CB8AC3E}">
        <p14:creationId xmlns:p14="http://schemas.microsoft.com/office/powerpoint/2010/main" val="3148214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green ba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658137" y="2658140"/>
            <a:ext cx="6858000" cy="1541722"/>
          </a:xfrm>
          <a:prstGeom prst="rect">
            <a:avLst/>
          </a:prstGeom>
        </p:spPr>
      </p:pic>
      <p:sp>
        <p:nvSpPr>
          <p:cNvPr id="9" name="Content Placeholder 3"/>
          <p:cNvSpPr>
            <a:spLocks noGrp="1"/>
          </p:cNvSpPr>
          <p:nvPr>
            <p:ph idx="1"/>
          </p:nvPr>
        </p:nvSpPr>
        <p:spPr>
          <a:xfrm>
            <a:off x="1380462" y="692651"/>
            <a:ext cx="7611137" cy="4423965"/>
          </a:xfrm>
          <a:ln>
            <a:noFill/>
          </a:ln>
        </p:spPr>
        <p:style>
          <a:lnRef idx="2">
            <a:schemeClr val="accent3"/>
          </a:lnRef>
          <a:fillRef idx="1">
            <a:schemeClr val="lt1"/>
          </a:fillRef>
          <a:effectRef idx="0">
            <a:schemeClr val="accent3"/>
          </a:effectRef>
          <a:fontRef idx="minor">
            <a:schemeClr val="dk1"/>
          </a:fontRef>
        </p:style>
        <p:txBody>
          <a:bodyPr>
            <a:noAutofit/>
          </a:bodyPr>
          <a:lstStyle/>
          <a:p>
            <a:pPr marL="0" indent="0">
              <a:buNone/>
            </a:pPr>
            <a:r>
              <a:rPr lang="en-US" sz="2400" b="1" dirty="0"/>
              <a:t>Membership</a:t>
            </a:r>
            <a:endParaRPr lang="en-US" sz="2400" dirty="0"/>
          </a:p>
          <a:p>
            <a:r>
              <a:rPr lang="en-US" sz="2400" dirty="0"/>
              <a:t>The establishment of membership shall be in accordance with California Education Code sections 56191-56193.  The CAC shall consist of 32 members and two parent alternates appointed by the Board of Education.</a:t>
            </a:r>
          </a:p>
          <a:p>
            <a:r>
              <a:rPr lang="en-US" sz="2400" dirty="0"/>
              <a:t>The 32 members will consist of a minimum of 17 and a maximum of 22 parents of pupils enrolled in schools participating in the local plan, and such parents shall be parents of individuals with exceptional needs or disabilities enrolled in public or private schools within the LAUSD, including charter schools and non-public placements contracted with LAUSD, or enrolled in private schools participating in the local plan.  </a:t>
            </a:r>
            <a:endParaRPr lang="en-US" sz="2400" b="1" dirty="0"/>
          </a:p>
          <a:p>
            <a:pPr marL="0" indent="0">
              <a:buNone/>
            </a:pPr>
            <a:r>
              <a:rPr lang="en-US" sz="2400" dirty="0"/>
              <a:t> </a:t>
            </a:r>
            <a:endParaRPr lang="en-US" sz="2400" b="1" dirty="0"/>
          </a:p>
        </p:txBody>
      </p:sp>
      <p:sp>
        <p:nvSpPr>
          <p:cNvPr id="2" name="Slide Number Placeholder 1"/>
          <p:cNvSpPr>
            <a:spLocks noGrp="1"/>
          </p:cNvSpPr>
          <p:nvPr>
            <p:ph type="sldNum" sz="quarter" idx="12"/>
          </p:nvPr>
        </p:nvSpPr>
        <p:spPr/>
        <p:txBody>
          <a:bodyPr/>
          <a:lstStyle/>
          <a:p>
            <a:fld id="{810BEAF1-E52A-634A-833A-BACF45F44E32}" type="slidenum">
              <a:rPr lang="en-US" smtClean="0"/>
              <a:pPr/>
              <a:t>6</a:t>
            </a:fld>
            <a:endParaRPr lang="en-US" dirty="0"/>
          </a:p>
        </p:txBody>
      </p:sp>
      <p:sp>
        <p:nvSpPr>
          <p:cNvPr id="8" name="Title 1"/>
          <p:cNvSpPr>
            <a:spLocks noGrp="1"/>
          </p:cNvSpPr>
          <p:nvPr>
            <p:ph type="title"/>
          </p:nvPr>
        </p:nvSpPr>
        <p:spPr>
          <a:xfrm>
            <a:off x="457200" y="0"/>
            <a:ext cx="8229600" cy="671574"/>
          </a:xfrm>
        </p:spPr>
        <p:txBody>
          <a:bodyPr>
            <a:normAutofit fontScale="90000"/>
          </a:bodyPr>
          <a:lstStyle/>
          <a:p>
            <a:r>
              <a:rPr lang="en-US" sz="4000" dirty="0">
                <a:solidFill>
                  <a:srgbClr val="00B050"/>
                </a:solidFill>
              </a:rPr>
              <a:t>Composition of CAC</a:t>
            </a:r>
          </a:p>
        </p:txBody>
      </p:sp>
    </p:spTree>
    <p:extLst>
      <p:ext uri="{BB962C8B-B14F-4D97-AF65-F5344CB8AC3E}">
        <p14:creationId xmlns:p14="http://schemas.microsoft.com/office/powerpoint/2010/main" val="494044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green ba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658137" y="2658140"/>
            <a:ext cx="6858000" cy="1541722"/>
          </a:xfrm>
          <a:prstGeom prst="rect">
            <a:avLst/>
          </a:prstGeom>
        </p:spPr>
      </p:pic>
      <p:sp>
        <p:nvSpPr>
          <p:cNvPr id="9" name="Content Placeholder 3"/>
          <p:cNvSpPr>
            <a:spLocks noGrp="1"/>
          </p:cNvSpPr>
          <p:nvPr>
            <p:ph idx="1"/>
          </p:nvPr>
        </p:nvSpPr>
        <p:spPr>
          <a:xfrm>
            <a:off x="1113763" y="609601"/>
            <a:ext cx="8001000" cy="4191000"/>
          </a:xfrm>
          <a:ln>
            <a:noFill/>
          </a:ln>
        </p:spPr>
        <p:style>
          <a:lnRef idx="2">
            <a:schemeClr val="accent3"/>
          </a:lnRef>
          <a:fillRef idx="1">
            <a:schemeClr val="lt1"/>
          </a:fillRef>
          <a:effectRef idx="0">
            <a:schemeClr val="accent3"/>
          </a:effectRef>
          <a:fontRef idx="minor">
            <a:schemeClr val="dk1"/>
          </a:fontRef>
        </p:style>
        <p:txBody>
          <a:bodyPr>
            <a:noAutofit/>
          </a:bodyPr>
          <a:lstStyle/>
          <a:p>
            <a:pPr marL="0" indent="0">
              <a:buNone/>
            </a:pPr>
            <a:r>
              <a:rPr lang="en-US" sz="2200" b="1" dirty="0"/>
              <a:t>Membership</a:t>
            </a:r>
            <a:r>
              <a:rPr lang="en-US" sz="2200" dirty="0"/>
              <a:t> </a:t>
            </a:r>
            <a:endParaRPr lang="en-US" sz="2200" b="1" dirty="0"/>
          </a:p>
          <a:p>
            <a:pPr marL="0" indent="0">
              <a:buNone/>
            </a:pPr>
            <a:r>
              <a:rPr lang="en-US" sz="2150" dirty="0"/>
              <a:t>In addition, the CAC shall include a minimum of one CAC member for each category listed below:</a:t>
            </a:r>
            <a:endParaRPr lang="en-US" sz="2150" b="1" dirty="0"/>
          </a:p>
          <a:p>
            <a:r>
              <a:rPr lang="en-US" sz="2150" dirty="0"/>
              <a:t>Adult with disabilities</a:t>
            </a:r>
            <a:endParaRPr lang="en-US" sz="2150" b="1" dirty="0"/>
          </a:p>
          <a:p>
            <a:r>
              <a:rPr lang="en-US" sz="2150" dirty="0"/>
              <a:t>General education parent</a:t>
            </a:r>
            <a:endParaRPr lang="en-US" sz="2150" b="1" dirty="0"/>
          </a:p>
          <a:p>
            <a:r>
              <a:rPr lang="en-US" sz="2150" dirty="0"/>
              <a:t>Individuals </a:t>
            </a:r>
            <a:endParaRPr lang="en-US" sz="2150" b="1" dirty="0"/>
          </a:p>
          <a:p>
            <a:r>
              <a:rPr lang="en-US" sz="2150" dirty="0"/>
              <a:t>Representative of public and private agency</a:t>
            </a:r>
            <a:endParaRPr lang="en-US" sz="2150" b="1" dirty="0"/>
          </a:p>
          <a:p>
            <a:r>
              <a:rPr lang="en-US" sz="2150" dirty="0"/>
              <a:t>United Teachers of Los Angeles (UTLA) teacher with a  general education credential </a:t>
            </a:r>
            <a:endParaRPr lang="en-US" sz="2150" b="1" dirty="0"/>
          </a:p>
          <a:p>
            <a:r>
              <a:rPr lang="en-US" sz="2150" dirty="0"/>
              <a:t>United Teachers of Los Angeles (UTLA) teacher with a special education credential </a:t>
            </a:r>
            <a:endParaRPr lang="en-US" sz="2150" b="1" dirty="0"/>
          </a:p>
          <a:p>
            <a:r>
              <a:rPr lang="en-US" sz="2150" dirty="0"/>
              <a:t>Associated Administrators of Los Angeles (AALA) representative</a:t>
            </a:r>
            <a:endParaRPr lang="en-US" sz="2150" b="1" dirty="0"/>
          </a:p>
          <a:p>
            <a:r>
              <a:rPr lang="en-US" sz="2150" dirty="0"/>
              <a:t>Pupil with disabilities enrolled in public or private schools within the LAUSD, including charter schools participating in the local plan. </a:t>
            </a:r>
            <a:r>
              <a:rPr lang="en-US" sz="2150" i="1" dirty="0"/>
              <a:t>(California</a:t>
            </a:r>
            <a:r>
              <a:rPr lang="en-US" sz="2150" dirty="0"/>
              <a:t> </a:t>
            </a:r>
            <a:r>
              <a:rPr lang="en-US" sz="2150" i="1" dirty="0"/>
              <a:t>Education Code sections 56192, 56193)</a:t>
            </a:r>
            <a:endParaRPr lang="en-US" sz="2150" dirty="0"/>
          </a:p>
        </p:txBody>
      </p:sp>
      <p:sp>
        <p:nvSpPr>
          <p:cNvPr id="2" name="Slide Number Placeholder 1"/>
          <p:cNvSpPr>
            <a:spLocks noGrp="1"/>
          </p:cNvSpPr>
          <p:nvPr>
            <p:ph type="sldNum" sz="quarter" idx="12"/>
          </p:nvPr>
        </p:nvSpPr>
        <p:spPr/>
        <p:txBody>
          <a:bodyPr/>
          <a:lstStyle/>
          <a:p>
            <a:fld id="{810BEAF1-E52A-634A-833A-BACF45F44E32}" type="slidenum">
              <a:rPr lang="en-US" smtClean="0"/>
              <a:pPr/>
              <a:t>7</a:t>
            </a:fld>
            <a:endParaRPr lang="en-US" dirty="0"/>
          </a:p>
        </p:txBody>
      </p:sp>
      <p:sp>
        <p:nvSpPr>
          <p:cNvPr id="8" name="Title 1"/>
          <p:cNvSpPr>
            <a:spLocks noGrp="1"/>
          </p:cNvSpPr>
          <p:nvPr>
            <p:ph type="title"/>
          </p:nvPr>
        </p:nvSpPr>
        <p:spPr>
          <a:xfrm>
            <a:off x="457200" y="0"/>
            <a:ext cx="8229600" cy="671574"/>
          </a:xfrm>
        </p:spPr>
        <p:txBody>
          <a:bodyPr>
            <a:normAutofit fontScale="90000"/>
          </a:bodyPr>
          <a:lstStyle/>
          <a:p>
            <a:r>
              <a:rPr lang="en-US" sz="4000" dirty="0">
                <a:solidFill>
                  <a:srgbClr val="00B050"/>
                </a:solidFill>
              </a:rPr>
              <a:t>Composition of CAC</a:t>
            </a:r>
          </a:p>
        </p:txBody>
      </p:sp>
    </p:spTree>
    <p:extLst>
      <p:ext uri="{BB962C8B-B14F-4D97-AF65-F5344CB8AC3E}">
        <p14:creationId xmlns:p14="http://schemas.microsoft.com/office/powerpoint/2010/main" val="3869068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0863" y="252096"/>
            <a:ext cx="8229600" cy="1143000"/>
          </a:xfrm>
        </p:spPr>
        <p:txBody>
          <a:bodyPr>
            <a:normAutofit/>
          </a:bodyPr>
          <a:lstStyle/>
          <a:p>
            <a:r>
              <a:rPr lang="en-US" sz="3600" b="1" dirty="0">
                <a:solidFill>
                  <a:srgbClr val="00B050"/>
                </a:solidFill>
              </a:rPr>
              <a:t>CAC Officers and Responsibilities</a:t>
            </a:r>
          </a:p>
        </p:txBody>
      </p:sp>
      <p:sp>
        <p:nvSpPr>
          <p:cNvPr id="3" name="Content Placeholder 2"/>
          <p:cNvSpPr>
            <a:spLocks noGrp="1"/>
          </p:cNvSpPr>
          <p:nvPr>
            <p:ph idx="1"/>
          </p:nvPr>
        </p:nvSpPr>
        <p:spPr>
          <a:xfrm>
            <a:off x="1676400" y="1166019"/>
            <a:ext cx="7010400" cy="5082381"/>
          </a:xfrm>
        </p:spPr>
        <p:txBody>
          <a:bodyPr>
            <a:normAutofit fontScale="47500" lnSpcReduction="20000"/>
          </a:bodyPr>
          <a:lstStyle/>
          <a:p>
            <a:pPr marL="0" indent="0">
              <a:lnSpc>
                <a:spcPct val="80000"/>
              </a:lnSpc>
              <a:buNone/>
            </a:pPr>
            <a:r>
              <a:rPr lang="en-US" altLang="en-US" sz="5900" b="1" dirty="0"/>
              <a:t>Chairperson</a:t>
            </a:r>
          </a:p>
          <a:p>
            <a:pPr marL="0" indent="0">
              <a:lnSpc>
                <a:spcPct val="80000"/>
              </a:lnSpc>
              <a:buNone/>
            </a:pPr>
            <a:endParaRPr lang="en-US" altLang="en-US" sz="5900" b="1" dirty="0"/>
          </a:p>
          <a:p>
            <a:pPr lvl="0"/>
            <a:r>
              <a:rPr lang="en-US" sz="3800" dirty="0"/>
              <a:t>Be a parent of a pupil with exceptional needs or disabilities currently enrolled in public or private schools within the LAUSD including District-contracted non-public school placements and District-contracted charter schools participating in the local plan;</a:t>
            </a:r>
          </a:p>
          <a:p>
            <a:pPr lvl="0"/>
            <a:r>
              <a:rPr lang="en-US" sz="3800" dirty="0"/>
              <a:t>Preside at all the CAC meetings</a:t>
            </a:r>
          </a:p>
          <a:p>
            <a:pPr lvl="0"/>
            <a:r>
              <a:rPr lang="en-US" sz="3800" dirty="0"/>
              <a:t>Finalize the CAC recommendations for agenda and submit to PCSS for approval</a:t>
            </a:r>
          </a:p>
          <a:p>
            <a:pPr lvl="0"/>
            <a:r>
              <a:rPr lang="en-US" sz="3800" dirty="0"/>
              <a:t>Be fair and impartial at all times. The Chairperson will maintain a position of impartiality and help to preserve an objective and impersonal approach, especially when serious divisions of opinion arise.</a:t>
            </a:r>
          </a:p>
          <a:p>
            <a:pPr lvl="0"/>
            <a:r>
              <a:rPr lang="en-US" sz="3800" dirty="0"/>
              <a:t>Sign all letters, reports and other communication of the CAC</a:t>
            </a:r>
          </a:p>
          <a:p>
            <a:pPr lvl="0"/>
            <a:r>
              <a:rPr lang="en-US" sz="3800" dirty="0"/>
              <a:t>Perform additional duties appropriate to the Chairperson position</a:t>
            </a:r>
          </a:p>
          <a:p>
            <a:pPr lvl="0"/>
            <a:r>
              <a:rPr lang="en-US" sz="3800" dirty="0"/>
              <a:t>Acknowledge participation in the development of the local plan on behalf of the CAC</a:t>
            </a:r>
          </a:p>
          <a:p>
            <a:pPr marL="0" indent="0">
              <a:lnSpc>
                <a:spcPct val="80000"/>
              </a:lnSpc>
              <a:buNone/>
              <a:defRPr/>
            </a:pPr>
            <a:endParaRPr lang="en-US" dirty="0"/>
          </a:p>
          <a:p>
            <a:pPr>
              <a:lnSpc>
                <a:spcPct val="80000"/>
              </a:lnSpc>
            </a:pPr>
            <a:endParaRPr lang="en-US" altLang="en-US" dirty="0">
              <a:latin typeface="Andale Sans for VST" pitchFamily="34" charset="0"/>
            </a:endParaRPr>
          </a:p>
          <a:p>
            <a:pPr marL="0" indent="0">
              <a:lnSpc>
                <a:spcPct val="80000"/>
              </a:lnSpc>
              <a:buNone/>
            </a:pPr>
            <a:endParaRPr lang="en-US" altLang="en-US" dirty="0">
              <a:latin typeface="Andale Sans for VST" pitchFamily="34" charset="0"/>
            </a:endParaRPr>
          </a:p>
        </p:txBody>
      </p:sp>
      <p:sp>
        <p:nvSpPr>
          <p:cNvPr id="4" name="Slide Number Placeholder 3"/>
          <p:cNvSpPr>
            <a:spLocks noGrp="1"/>
          </p:cNvSpPr>
          <p:nvPr>
            <p:ph type="sldNum" sz="quarter" idx="12"/>
          </p:nvPr>
        </p:nvSpPr>
        <p:spPr/>
        <p:txBody>
          <a:bodyPr/>
          <a:lstStyle/>
          <a:p>
            <a:fld id="{810BEAF1-E52A-634A-833A-BACF45F44E32}" type="slidenum">
              <a:rPr lang="en-US" smtClean="0"/>
              <a:pPr/>
              <a:t>8</a:t>
            </a:fld>
            <a:endParaRPr lang="en-US" dirty="0"/>
          </a:p>
        </p:txBody>
      </p:sp>
      <p:pic>
        <p:nvPicPr>
          <p:cNvPr id="8" name="Picture 7" descr="green ba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658137" y="2658140"/>
            <a:ext cx="6858000" cy="1541722"/>
          </a:xfrm>
          <a:prstGeom prst="rect">
            <a:avLst/>
          </a:prstGeom>
        </p:spPr>
      </p:pic>
    </p:spTree>
    <p:extLst>
      <p:ext uri="{BB962C8B-B14F-4D97-AF65-F5344CB8AC3E}">
        <p14:creationId xmlns:p14="http://schemas.microsoft.com/office/powerpoint/2010/main" val="3524439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399" y="228601"/>
            <a:ext cx="7705063" cy="1143000"/>
          </a:xfrm>
        </p:spPr>
        <p:txBody>
          <a:bodyPr/>
          <a:lstStyle/>
          <a:p>
            <a:r>
              <a:rPr lang="en-US" sz="3600" b="1" dirty="0">
                <a:solidFill>
                  <a:srgbClr val="00B050"/>
                </a:solidFill>
              </a:rPr>
              <a:t>CAC Officers and Responsibilities</a:t>
            </a:r>
            <a:endParaRPr lang="en-US" dirty="0"/>
          </a:p>
        </p:txBody>
      </p:sp>
      <p:sp>
        <p:nvSpPr>
          <p:cNvPr id="3" name="Content Placeholder 2"/>
          <p:cNvSpPr>
            <a:spLocks noGrp="1"/>
          </p:cNvSpPr>
          <p:nvPr>
            <p:ph idx="1"/>
          </p:nvPr>
        </p:nvSpPr>
        <p:spPr>
          <a:xfrm>
            <a:off x="1733740" y="1600200"/>
            <a:ext cx="6828379" cy="4495800"/>
          </a:xfrm>
        </p:spPr>
        <p:txBody>
          <a:bodyPr>
            <a:normAutofit/>
          </a:bodyPr>
          <a:lstStyle/>
          <a:p>
            <a:pPr marL="0" indent="0">
              <a:buNone/>
            </a:pPr>
            <a:r>
              <a:rPr lang="en-US" dirty="0"/>
              <a:t>	</a:t>
            </a:r>
            <a:r>
              <a:rPr lang="en-US" b="1" dirty="0"/>
              <a:t>Vice Chairperson</a:t>
            </a:r>
          </a:p>
          <a:p>
            <a:pPr lvl="0"/>
            <a:r>
              <a:rPr lang="en-US" sz="2100" dirty="0"/>
              <a:t>Be a parent of a pupil with exceptional needs or disabilities currently enrolled in public or private schools within the LAUSD including District-contracted non-public school placements and District-contracted charter schools participating in the local plan;</a:t>
            </a:r>
          </a:p>
          <a:p>
            <a:pPr lvl="0"/>
            <a:r>
              <a:rPr lang="en-US" sz="2100" dirty="0"/>
              <a:t>Represent the Chairperson in his/her absence or - in assigned duties in the as prescribed by PCSS</a:t>
            </a:r>
          </a:p>
          <a:p>
            <a:pPr lvl="0"/>
            <a:r>
              <a:rPr lang="en-US" sz="2100" dirty="0"/>
              <a:t>Assist the Chairperson as requested.</a:t>
            </a:r>
          </a:p>
          <a:p>
            <a:pPr marL="0" indent="0">
              <a:buNone/>
            </a:pPr>
            <a:endParaRPr lang="en-US" dirty="0"/>
          </a:p>
        </p:txBody>
      </p:sp>
      <p:sp>
        <p:nvSpPr>
          <p:cNvPr id="4" name="Slide Number Placeholder 3"/>
          <p:cNvSpPr>
            <a:spLocks noGrp="1"/>
          </p:cNvSpPr>
          <p:nvPr>
            <p:ph type="sldNum" sz="quarter" idx="12"/>
          </p:nvPr>
        </p:nvSpPr>
        <p:spPr/>
        <p:txBody>
          <a:bodyPr/>
          <a:lstStyle/>
          <a:p>
            <a:fld id="{810BEAF1-E52A-634A-833A-BACF45F44E32}" type="slidenum">
              <a:rPr lang="en-US" smtClean="0"/>
              <a:pPr/>
              <a:t>9</a:t>
            </a:fld>
            <a:endParaRPr lang="en-US" dirty="0"/>
          </a:p>
        </p:txBody>
      </p:sp>
      <p:pic>
        <p:nvPicPr>
          <p:cNvPr id="6" name="Picture 5" descr="green ba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658137" y="2658140"/>
            <a:ext cx="6858000" cy="1541722"/>
          </a:xfrm>
          <a:prstGeom prst="rect">
            <a:avLst/>
          </a:prstGeom>
        </p:spPr>
      </p:pic>
    </p:spTree>
    <p:extLst>
      <p:ext uri="{BB962C8B-B14F-4D97-AF65-F5344CB8AC3E}">
        <p14:creationId xmlns:p14="http://schemas.microsoft.com/office/powerpoint/2010/main" val="13698691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860</TotalTime>
  <Words>824</Words>
  <Application>Microsoft Office PowerPoint</Application>
  <PresentationFormat>On-screen Show (4:3)</PresentationFormat>
  <Paragraphs>111</Paragraphs>
  <Slides>14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Andale Sans for VST</vt:lpstr>
      <vt:lpstr>Arial</vt:lpstr>
      <vt:lpstr>Calibri</vt:lpstr>
      <vt:lpstr>Cambria</vt:lpstr>
      <vt:lpstr>Helvetica</vt:lpstr>
      <vt:lpstr>Helvetica-Oblique</vt:lpstr>
      <vt:lpstr>Times New Roman</vt:lpstr>
      <vt:lpstr>Office Theme</vt:lpstr>
      <vt:lpstr>PowerPoint Presentation</vt:lpstr>
      <vt:lpstr>PowerPoint Presentation</vt:lpstr>
      <vt:lpstr>PowerPoint Presentation</vt:lpstr>
      <vt:lpstr>PowerPoint Presentation</vt:lpstr>
      <vt:lpstr>PowerPoint Presentation</vt:lpstr>
      <vt:lpstr>Composition of CAC</vt:lpstr>
      <vt:lpstr>Composition of CAC</vt:lpstr>
      <vt:lpstr>CAC Officers and Responsibilities</vt:lpstr>
      <vt:lpstr>CAC Officers and Responsibilities</vt:lpstr>
      <vt:lpstr>CAC Officers and Responsibilities</vt:lpstr>
      <vt:lpstr>CAC Officers and Responsibilities</vt:lpstr>
      <vt:lpstr>CAC Officers and Responsibilities</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Alvaro Alvarenga</dc:creator>
  <cp:lastModifiedBy>Windows User</cp:lastModifiedBy>
  <cp:revision>49</cp:revision>
  <cp:lastPrinted>2014-08-05T23:27:01Z</cp:lastPrinted>
  <dcterms:modified xsi:type="dcterms:W3CDTF">2016-11-15T21:40:18Z</dcterms:modified>
</cp:coreProperties>
</file>