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4" r:id="rId2"/>
    <p:sldId id="261" r:id="rId3"/>
    <p:sldId id="260" r:id="rId4"/>
    <p:sldId id="317" r:id="rId5"/>
    <p:sldId id="316" r:id="rId6"/>
    <p:sldId id="318" r:id="rId7"/>
    <p:sldId id="305" r:id="rId8"/>
    <p:sldId id="319" r:id="rId9"/>
    <p:sldId id="320" r:id="rId10"/>
    <p:sldId id="321" r:id="rId11"/>
    <p:sldId id="322" r:id="rId12"/>
    <p:sldId id="323" r:id="rId13"/>
    <p:sldId id="304" r:id="rId14"/>
    <p:sldId id="311" r:id="rId1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8" autoAdjust="0"/>
    <p:restoredTop sz="86364" autoAdjust="0"/>
  </p:normalViewPr>
  <p:slideViewPr>
    <p:cSldViewPr>
      <p:cViewPr varScale="1">
        <p:scale>
          <a:sx n="64" d="100"/>
          <a:sy n="64" d="100"/>
        </p:scale>
        <p:origin x="77" y="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17AB10-BF1C-4C36-BEC1-1EA86D16AA23}" type="datetimeFigureOut">
              <a:rPr lang="en-US" smtClean="0"/>
              <a:pPr/>
              <a:t>11/15/2016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300CC8E-045F-409E-B3E5-8515653C2B2C}" type="slidenum">
              <a:rPr lang="en-US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07695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F09EE8-B5B1-4AE0-9AE5-58E5C1BC443C}" type="datetimeFigureOut">
              <a:rPr lang="en-US" smtClean="0"/>
              <a:pPr/>
              <a:t>11/15/2016</a:t>
            </a:fld>
            <a:endParaRPr lang="es-CO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1BA7CB7-AD13-4902-BF56-9E2F18092A9A}" type="slidenum">
              <a:rPr lang="en-US" smtClean="0"/>
              <a:pPr/>
              <a:t>‹#›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29294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A7CB7-AD13-4902-BF56-9E2F18092A9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54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F764F-983B-4D51-B22C-958E068C9BF6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71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35ED9-82EC-47F4-9794-B55972B2615B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879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23300-8102-4FAA-9984-571AACE40695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74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BA6C7-0A6B-42AE-8D67-75958BC0191B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24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0D43-9397-4359-987E-10F82B822F3C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20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2B5A3-2D61-4CB7-98D2-DD8D8F80D9A8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54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D86E-A346-4075-9A99-04ED349EBE3B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4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C5108-4C09-4C59-B244-B7F5E4EA4E60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53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AA933-69E6-4494-90AA-5A72139B1AFA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1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3511-33B5-491A-B2FB-6DCD296CE0D6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72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0946F-0741-4DAD-A026-ACD1B423B2AF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94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F83DE-92F1-492A-A37D-675489191955}" type="datetime1">
              <a:rPr lang="en-US" smtClean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BEAF1-E52A-634A-833A-BACF45F44E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34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een swirls.jp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78730" y="3429981"/>
            <a:ext cx="486971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5000"/>
              </a:lnSpc>
              <a:spcAft>
                <a:spcPts val="1000"/>
              </a:spcAft>
            </a:pPr>
            <a:r>
              <a:rPr lang="es-CO" b="1" i="1" dirty="0">
                <a:solidFill>
                  <a:schemeClr val="accent6">
                    <a:lumMod val="75000"/>
                  </a:schemeClr>
                </a:solidFill>
              </a:rPr>
              <a:t>Comité Asesor Comunitario </a:t>
            </a:r>
            <a:r>
              <a:rPr lang="es-CO" b="1" i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s-CO" b="1" i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CO" b="1" i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es-CO" b="1" i="1" dirty="0">
                <a:solidFill>
                  <a:schemeClr val="accent6">
                    <a:lumMod val="75000"/>
                  </a:schemeClr>
                </a:solidFill>
              </a:rPr>
              <a:t>CAC, por sus siglas en inglés) </a:t>
            </a:r>
            <a:endParaRPr lang="es-CO" sz="1050" b="1" i="1" dirty="0">
              <a:solidFill>
                <a:schemeClr val="accent6">
                  <a:lumMod val="75000"/>
                </a:schemeClr>
              </a:solidFill>
              <a:ea typeface="Times New Roman"/>
              <a:cs typeface="Times New Roman"/>
            </a:endParaRPr>
          </a:p>
        </p:txBody>
      </p:sp>
      <p:pic>
        <p:nvPicPr>
          <p:cNvPr id="7" name="Object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045" y="442165"/>
            <a:ext cx="1685925" cy="140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6465146" y="2355882"/>
            <a:ext cx="2133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200" b="1" dirty="0"/>
              <a:t>2016- 2017</a:t>
            </a:r>
            <a:endParaRPr lang="es-CO" sz="32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6351106" y="5684855"/>
            <a:ext cx="2693584" cy="109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D8D8D8"/>
                  </a:outerShdw>
                </a:effectLst>
              </a14:hiddenEffects>
            </a:ext>
          </a:extLst>
        </p:spPr>
        <p:txBody>
          <a:bodyPr rot="0" vert="horz" wrap="square" lIns="365760" tIns="182880" rIns="182880" bIns="182880" anchor="b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CO" sz="800" b="1" dirty="0">
                <a:solidFill>
                  <a:srgbClr val="FFFFFF"/>
                </a:solidFill>
                <a:effectLst/>
                <a:latin typeface="Calibri"/>
              </a:rPr>
              <a:t>Distrito Escolar Unificado de Los Ángeles</a:t>
            </a:r>
            <a:endParaRPr lang="es-CO" sz="1100" b="1" dirty="0">
              <a:effectLst/>
              <a:latin typeface="Calibri"/>
              <a:ea typeface="Times New Roman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s-CO" sz="800" b="1" dirty="0">
                <a:solidFill>
                  <a:srgbClr val="FFFFFF"/>
                </a:solidFill>
                <a:latin typeface="Calibri"/>
              </a:rPr>
              <a:t>Oficina de Servicios para los Padres, la </a:t>
            </a:r>
            <a:r>
              <a:rPr lang="es-CO" sz="800" b="1" dirty="0" smtClean="0">
                <a:solidFill>
                  <a:srgbClr val="FFFFFF"/>
                </a:solidFill>
                <a:latin typeface="Calibri"/>
              </a:rPr>
              <a:t>Comunidad y </a:t>
            </a:r>
            <a:r>
              <a:rPr lang="es-CO" sz="800" b="1" dirty="0">
                <a:solidFill>
                  <a:srgbClr val="FFFFFF"/>
                </a:solidFill>
                <a:latin typeface="Calibri"/>
              </a:rPr>
              <a:t>los Estudiantes</a:t>
            </a:r>
            <a:r>
              <a:rPr lang="es-CO" dirty="0" smtClean="0"/>
              <a:t> </a:t>
            </a:r>
            <a:endParaRPr lang="es-CO" sz="1100" dirty="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8891" y="1574646"/>
            <a:ext cx="586939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3600" b="1" dirty="0">
                <a:solidFill>
                  <a:srgbClr val="FFFFFF"/>
                </a:solidFill>
                <a:latin typeface="Cambria"/>
              </a:rPr>
              <a:t>ORIENTACIÓN Y ELECCIÓN DE </a:t>
            </a:r>
          </a:p>
          <a:p>
            <a:pPr algn="ctr"/>
            <a:r>
              <a:rPr lang="es-CO" sz="3600" b="1" dirty="0">
                <a:solidFill>
                  <a:srgbClr val="FFFFFF"/>
                </a:solidFill>
                <a:latin typeface="Cambria"/>
              </a:rPr>
              <a:t>MIEMBROS del CAC</a:t>
            </a:r>
            <a:endParaRPr lang="es-CO" sz="3600" dirty="0"/>
          </a:p>
        </p:txBody>
      </p:sp>
    </p:spTree>
    <p:extLst>
      <p:ext uri="{BB962C8B-B14F-4D97-AF65-F5344CB8AC3E}">
        <p14:creationId xmlns:p14="http://schemas.microsoft.com/office/powerpoint/2010/main" val="905627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1725" y="1755122"/>
            <a:ext cx="7166152" cy="4525963"/>
          </a:xfrm>
        </p:spPr>
        <p:txBody>
          <a:bodyPr/>
          <a:lstStyle/>
          <a:p>
            <a:pPr marL="0" indent="0">
              <a:buNone/>
            </a:pPr>
            <a:r>
              <a:rPr lang="es-CO" b="1" dirty="0"/>
              <a:t>Secretario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10</a:t>
            </a:fld>
            <a:endParaRPr lang="es-CO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76399" y="298766"/>
            <a:ext cx="7320253" cy="1143000"/>
          </a:xfrm>
        </p:spPr>
        <p:txBody>
          <a:bodyPr>
            <a:normAutofit fontScale="90000"/>
          </a:bodyPr>
          <a:lstStyle/>
          <a:p>
            <a:r>
              <a:rPr lang="es-CO" sz="3600" b="1" dirty="0">
                <a:solidFill>
                  <a:srgbClr val="00B050"/>
                </a:solidFill>
              </a:rPr>
              <a:t>Funcionarios y responsabilidades del CAC</a:t>
            </a:r>
            <a:endParaRPr lang="es-CO" dirty="0"/>
          </a:p>
        </p:txBody>
      </p:sp>
      <p:pic>
        <p:nvPicPr>
          <p:cNvPr id="6" name="Picture 5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05000" y="2209800"/>
            <a:ext cx="5791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2400" dirty="0" smtClean="0"/>
              <a:t>Registra </a:t>
            </a:r>
            <a:r>
              <a:rPr lang="es-CO" sz="2400" dirty="0"/>
              <a:t>las actas en todas las juntas regulares y extraordinarias del CAC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2400" dirty="0" smtClean="0"/>
              <a:t>Provee </a:t>
            </a:r>
            <a:r>
              <a:rPr lang="es-CO" sz="2400" dirty="0"/>
              <a:t>la copia original del acta a PCSS y una copia al Presidente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CO" sz="2400" dirty="0" smtClean="0"/>
              <a:t>Toma </a:t>
            </a:r>
            <a:r>
              <a:rPr lang="es-CO" sz="2400" dirty="0"/>
              <a:t>lista y </a:t>
            </a:r>
            <a:r>
              <a:rPr lang="es-CO" sz="2400" dirty="0" smtClean="0"/>
              <a:t>facilita </a:t>
            </a:r>
            <a:r>
              <a:rPr lang="es-CO" sz="2400" dirty="0"/>
              <a:t>la votación por medio de la lista de asistencia </a:t>
            </a:r>
          </a:p>
        </p:txBody>
      </p:sp>
    </p:spTree>
    <p:extLst>
      <p:ext uri="{BB962C8B-B14F-4D97-AF65-F5344CB8AC3E}">
        <p14:creationId xmlns:p14="http://schemas.microsoft.com/office/powerpoint/2010/main" val="1688004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1722" y="274638"/>
            <a:ext cx="7145077" cy="1143000"/>
          </a:xfrm>
        </p:spPr>
        <p:txBody>
          <a:bodyPr>
            <a:normAutofit fontScale="90000"/>
          </a:bodyPr>
          <a:lstStyle/>
          <a:p>
            <a:r>
              <a:rPr lang="es-CO" sz="3600" b="1" dirty="0">
                <a:solidFill>
                  <a:srgbClr val="00B050"/>
                </a:solidFill>
              </a:rPr>
              <a:t>Funcionarios y responsabilidades del CAC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1724" y="1295401"/>
            <a:ext cx="7449875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/>
              <a:t>Representante Parlamentario </a:t>
            </a:r>
          </a:p>
          <a:p>
            <a:pPr lvl="0"/>
            <a:r>
              <a:rPr lang="es-CO" sz="2800" dirty="0" smtClean="0"/>
              <a:t>Ayuda </a:t>
            </a:r>
            <a:r>
              <a:rPr lang="es-CO" sz="2800" dirty="0"/>
              <a:t>al Presidente para garantizar que todos los reglamentos y estatutos se cumplan </a:t>
            </a:r>
          </a:p>
          <a:p>
            <a:pPr lvl="0"/>
            <a:r>
              <a:rPr lang="es-CO" sz="2800" dirty="0" smtClean="0"/>
              <a:t>Tiene </a:t>
            </a:r>
            <a:r>
              <a:rPr lang="es-CO" sz="2800" dirty="0"/>
              <a:t>conocimiento de los estatutos del comité, el procedimiento parlamentario, como los asigne </a:t>
            </a:r>
            <a:r>
              <a:rPr lang="es-CO" sz="2800" dirty="0" smtClean="0"/>
              <a:t>PCSS, </a:t>
            </a:r>
            <a:r>
              <a:rPr lang="es-CO" sz="2800" dirty="0"/>
              <a:t>y el Decreto Ralph M. Brown </a:t>
            </a:r>
          </a:p>
          <a:p>
            <a:pPr marL="0" indent="0">
              <a:buNone/>
            </a:pPr>
            <a:endParaRPr lang="es-CO" sz="2800" dirty="0"/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11</a:t>
            </a:fld>
            <a:endParaRPr lang="es-CO" dirty="0"/>
          </a:p>
        </p:txBody>
      </p:sp>
      <p:pic>
        <p:nvPicPr>
          <p:cNvPr id="5" name="Picture 4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789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>
            <a:normAutofit fontScale="90000"/>
          </a:bodyPr>
          <a:lstStyle/>
          <a:p>
            <a:r>
              <a:rPr lang="es-CO" sz="3600" b="1" dirty="0">
                <a:solidFill>
                  <a:srgbClr val="00B050"/>
                </a:solidFill>
              </a:rPr>
              <a:t>Funcionarios y responsabilidades del CAC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1724" y="1295401"/>
            <a:ext cx="7449875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O" b="1" dirty="0"/>
              <a:t>Representante de relaciones públicas</a:t>
            </a:r>
          </a:p>
          <a:p>
            <a:pPr lvl="0"/>
            <a:r>
              <a:rPr lang="es-CO" sz="2800" dirty="0" smtClean="0"/>
              <a:t>Anuncia </a:t>
            </a:r>
            <a:r>
              <a:rPr lang="es-CO" sz="2800" dirty="0"/>
              <a:t>el comentario público de la agenda</a:t>
            </a:r>
          </a:p>
          <a:p>
            <a:pPr lvl="0"/>
            <a:r>
              <a:rPr lang="es-CO" sz="2800" dirty="0" smtClean="0"/>
              <a:t>Promueve </a:t>
            </a:r>
            <a:r>
              <a:rPr lang="es-CO" sz="2800" dirty="0"/>
              <a:t>con el público las acciones y el propósito del CAC</a:t>
            </a:r>
          </a:p>
          <a:p>
            <a:pPr lvl="0"/>
            <a:r>
              <a:rPr lang="es-CO" sz="2800" dirty="0" smtClean="0"/>
              <a:t>Representa </a:t>
            </a:r>
            <a:r>
              <a:rPr lang="es-CO" sz="2800" dirty="0"/>
              <a:t>las opiniones del CAC cuando sea autorizado por el Distrito</a:t>
            </a:r>
          </a:p>
          <a:p>
            <a:pPr marL="0" indent="0">
              <a:buNone/>
            </a:pPr>
            <a:endParaRPr lang="es-CO" sz="2800" dirty="0"/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12</a:t>
            </a:fld>
            <a:endParaRPr lang="es-CO" dirty="0"/>
          </a:p>
        </p:txBody>
      </p:sp>
      <p:pic>
        <p:nvPicPr>
          <p:cNvPr id="5" name="Picture 4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4036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317764" y="159487"/>
            <a:ext cx="7007529" cy="84663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00B050"/>
                </a:solidFill>
              </a:rPr>
              <a:t>REMBOLSO</a:t>
            </a:r>
            <a:r>
              <a:rPr lang="es-CO" smtClean="0"/>
              <a:t> </a:t>
            </a:r>
            <a:endParaRPr lang="es-CO" dirty="0">
              <a:solidFill>
                <a:srgbClr val="008000"/>
              </a:solidFill>
            </a:endParaRPr>
          </a:p>
        </p:txBody>
      </p:sp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669314" y="1240244"/>
            <a:ext cx="6712685" cy="4703356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normAutofit fontScale="77500" lnSpcReduction="20000"/>
          </a:bodyPr>
          <a:lstStyle/>
          <a:p>
            <a:pPr marL="0" lvl="0" indent="0">
              <a:buNone/>
            </a:pPr>
            <a:r>
              <a:rPr lang="es-CO" sz="2400" u="sng" dirty="0">
                <a:solidFill>
                  <a:schemeClr val="tx1"/>
                </a:solidFill>
              </a:rPr>
              <a:t>Rembolso: </a:t>
            </a:r>
            <a:endParaRPr lang="es-CO" sz="24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</a:rPr>
              <a:t>Solamente los miembros del CAC y los suplentes son elegibles para recibir rembolso por utilizar transporte público o por millas recorridas.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</a:rPr>
              <a:t>Solamente los miembros que manejen sus autos o utilizan el transporte público para asistir a la reunión, lleguen a tiempo (dentro de los primeros 30 minutos del inicio de la reunión), y permanecen por un mínimo de dos (2) horas en la reunión son elegibles para recibir el rembolso a la tarifa actual. </a:t>
            </a:r>
          </a:p>
          <a:p>
            <a:pPr marL="0" indent="0">
              <a:buNone/>
            </a:pPr>
            <a:r>
              <a:rPr lang="es-CO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</a:rPr>
              <a:t>Solamente los miembros pueden calificar para un reembolso por gastos de cuidado de niños de edad de 0 a 5 años de edad si no están matriculados en una escuela. Se debe entregar los documentos apropiados para recibir el reembolso. </a:t>
            </a:r>
            <a:r>
              <a:rPr lang="es-CO" sz="1900" i="1" dirty="0">
                <a:solidFill>
                  <a:schemeClr val="tx1"/>
                </a:solidFill>
              </a:rPr>
              <a:t>(por ejemplo: partida de nacimiento)</a:t>
            </a:r>
          </a:p>
          <a:p>
            <a:pPr marL="0" indent="0">
              <a:buNone/>
            </a:pPr>
            <a:endParaRPr lang="es-CO" sz="24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tx1"/>
                </a:solidFill>
              </a:rPr>
              <a:t>Es la responsabilidad del miembros reportar la información correctamente en el formularios de rembolso.</a:t>
            </a:r>
          </a:p>
          <a:p>
            <a:pPr marL="457200" lvl="1" indent="0">
              <a:buNone/>
            </a:pPr>
            <a:endParaRPr lang="es-CO" sz="2000" dirty="0">
              <a:solidFill>
                <a:srgbClr val="00206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13</a:t>
            </a:fld>
            <a:endParaRPr lang="es-CO" dirty="0"/>
          </a:p>
        </p:txBody>
      </p:sp>
      <p:sp>
        <p:nvSpPr>
          <p:cNvPr id="9" name="TextBox 8"/>
          <p:cNvSpPr txBox="1"/>
          <p:nvPr/>
        </p:nvSpPr>
        <p:spPr>
          <a:xfrm>
            <a:off x="1541725" y="5943600"/>
            <a:ext cx="6500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/>
              <a:t>Por favor tenga en mente: PCSS o los Distritos Locales no proporcionarán transporte.</a:t>
            </a:r>
          </a:p>
        </p:txBody>
      </p:sp>
    </p:spTree>
    <p:extLst>
      <p:ext uri="{BB962C8B-B14F-4D97-AF65-F5344CB8AC3E}">
        <p14:creationId xmlns:p14="http://schemas.microsoft.com/office/powerpoint/2010/main" val="977499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15728" y="552091"/>
            <a:ext cx="31227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21259" y="275092"/>
            <a:ext cx="3856761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CO" sz="5400" b="1" cap="none" spc="0" dirty="0">
                <a:ln/>
                <a:solidFill>
                  <a:schemeClr val="accent3"/>
                </a:solidFill>
                <a:effectLst/>
              </a:rPr>
              <a:t>¡GRACIAS!</a:t>
            </a:r>
          </a:p>
        </p:txBody>
      </p:sp>
      <p:sp>
        <p:nvSpPr>
          <p:cNvPr id="13" name="Rectangle 12"/>
          <p:cNvSpPr/>
          <p:nvPr/>
        </p:nvSpPr>
        <p:spPr>
          <a:xfrm rot="20553889">
            <a:off x="966502" y="1618014"/>
            <a:ext cx="30783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CO" altLang="en-US" sz="24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Helvetica"/>
              </a:rPr>
              <a:t>Árabe: </a:t>
            </a:r>
            <a:r>
              <a:rPr lang="es-CO" altLang="en-US" sz="2400" b="1" i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Calibri" pitchFamily="34" charset="0"/>
              </a:rPr>
              <a:t>shoukran </a:t>
            </a:r>
            <a:endParaRPr lang="es-CO" altLang="en-US" sz="24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18388" y="3155894"/>
            <a:ext cx="24471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800" b="1" dirty="0">
                <a:ln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Helvetica"/>
              </a:rPr>
              <a:t>Checo: </a:t>
            </a:r>
            <a:r>
              <a:rPr lang="es-CO" altLang="en-US" sz="2800" b="1" i="1" dirty="0">
                <a:ln>
                  <a:prstDash val="solid"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Calibri" pitchFamily="34" charset="0"/>
              </a:rPr>
              <a:t>dékuji </a:t>
            </a:r>
            <a:endParaRPr lang="es-CO" altLang="en-US" sz="2800" b="1" dirty="0">
              <a:ln>
                <a:prstDash val="solid"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88000" dist="50800" dir="5040000" algn="tl">
                  <a:srgbClr val="8064A2">
                    <a:tint val="80000"/>
                    <a:satMod val="250000"/>
                    <a:alpha val="4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462706">
            <a:off x="6149960" y="1793037"/>
            <a:ext cx="24865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400" b="1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Helvetica"/>
              </a:rPr>
              <a:t>Español: </a:t>
            </a:r>
            <a:r>
              <a:rPr lang="es-CO" altLang="en-US" sz="2400" b="1" i="1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Calibri" pitchFamily="34" charset="0"/>
              </a:rPr>
              <a:t>gracias</a:t>
            </a:r>
            <a:endParaRPr lang="es-CO" altLang="en-US" sz="2400" b="1" dirty="0">
              <a:ln>
                <a:prstDash val="solid"/>
              </a:ln>
              <a:gradFill rotWithShape="1">
                <a:gsLst>
                  <a:gs pos="0">
                    <a:srgbClr val="8064A2">
                      <a:tint val="70000"/>
                      <a:satMod val="200000"/>
                    </a:srgbClr>
                  </a:gs>
                  <a:gs pos="40000">
                    <a:srgbClr val="8064A2">
                      <a:tint val="90000"/>
                      <a:satMod val="130000"/>
                    </a:srgbClr>
                  </a:gs>
                  <a:gs pos="50000">
                    <a:srgbClr val="8064A2">
                      <a:tint val="90000"/>
                      <a:satMod val="130000"/>
                    </a:srgbClr>
                  </a:gs>
                  <a:gs pos="68000">
                    <a:srgbClr val="8064A2">
                      <a:tint val="90000"/>
                      <a:satMod val="130000"/>
                    </a:srgbClr>
                  </a:gs>
                  <a:gs pos="100000">
                    <a:srgbClr val="8064A2">
                      <a:tint val="70000"/>
                      <a:satMod val="200000"/>
                    </a:srgbClr>
                  </a:gs>
                </a:gsLst>
                <a:lin ang="5400000"/>
              </a:gradFill>
              <a:effectLst>
                <a:outerShdw blurRad="88000" dist="50800" dir="5040000" algn="tl">
                  <a:srgbClr val="8064A2">
                    <a:tint val="80000"/>
                    <a:satMod val="250000"/>
                    <a:alpha val="4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358574">
            <a:off x="2237262" y="2003523"/>
            <a:ext cx="22461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altLang="en-US" sz="2800" b="1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Helvetica"/>
              </a:rPr>
              <a:t>Holandés: </a:t>
            </a:r>
            <a:r>
              <a:rPr lang="es-CO" altLang="en-US" sz="2800" b="1" i="1" dirty="0">
                <a:ln>
                  <a:prstDash val="solid"/>
                </a:ln>
                <a:gradFill rotWithShape="1">
                  <a:gsLst>
                    <a:gs pos="0">
                      <a:srgbClr val="8064A2">
                        <a:tint val="70000"/>
                        <a:satMod val="200000"/>
                      </a:srgbClr>
                    </a:gs>
                    <a:gs pos="40000">
                      <a:srgbClr val="8064A2">
                        <a:tint val="90000"/>
                        <a:satMod val="130000"/>
                      </a:srgbClr>
                    </a:gs>
                    <a:gs pos="50000">
                      <a:srgbClr val="8064A2">
                        <a:tint val="90000"/>
                        <a:satMod val="130000"/>
                      </a:srgbClr>
                    </a:gs>
                    <a:gs pos="68000">
                      <a:srgbClr val="8064A2">
                        <a:tint val="90000"/>
                        <a:satMod val="130000"/>
                      </a:srgbClr>
                    </a:gs>
                    <a:gs pos="100000">
                      <a:srgbClr val="8064A2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Calibri" pitchFamily="34" charset="0"/>
              </a:rPr>
              <a:t>dank </a:t>
            </a:r>
            <a:endParaRPr lang="es-CO" sz="2800" dirty="0"/>
          </a:p>
        </p:txBody>
      </p:sp>
      <p:sp>
        <p:nvSpPr>
          <p:cNvPr id="17" name="Rectangle 16"/>
          <p:cNvSpPr/>
          <p:nvPr/>
        </p:nvSpPr>
        <p:spPr>
          <a:xfrm>
            <a:off x="1511269" y="4950979"/>
            <a:ext cx="21066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400" b="1" dirty="0">
                <a:ln>
                  <a:prstDash val="solid"/>
                </a:ln>
                <a:solidFill>
                  <a:srgbClr val="FF3399"/>
                </a:soli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Helvetica"/>
              </a:rPr>
              <a:t>Frances: </a:t>
            </a:r>
            <a:r>
              <a:rPr lang="es-CO" altLang="en-US" sz="2400" b="1" i="1" dirty="0">
                <a:ln>
                  <a:prstDash val="solid"/>
                </a:ln>
                <a:solidFill>
                  <a:srgbClr val="FF3399"/>
                </a:solidFill>
                <a:effectLst>
                  <a:outerShdw blurRad="88000" dist="50800" dir="5040000" algn="tl">
                    <a:srgbClr val="8064A2">
                      <a:tint val="80000"/>
                      <a:satMod val="250000"/>
                      <a:alpha val="45000"/>
                    </a:srgbClr>
                  </a:outerShdw>
                </a:effectLst>
                <a:latin typeface="Calibri" pitchFamily="34" charset="0"/>
              </a:rPr>
              <a:t>merci</a:t>
            </a:r>
            <a:endParaRPr lang="es-CO" altLang="en-US" sz="2400" b="1" dirty="0">
              <a:ln>
                <a:prstDash val="solid"/>
              </a:ln>
              <a:solidFill>
                <a:srgbClr val="FF3399"/>
              </a:solidFill>
              <a:effectLst>
                <a:outerShdw blurRad="88000" dist="50800" dir="5040000" algn="tl">
                  <a:srgbClr val="8064A2">
                    <a:tint val="80000"/>
                    <a:satMod val="250000"/>
                    <a:alpha val="4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 rot="20253833">
            <a:off x="1405696" y="3332149"/>
            <a:ext cx="1939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400" dirty="0">
                <a:solidFill>
                  <a:srgbClr val="231F20"/>
                </a:solidFill>
                <a:latin typeface="Helvetica"/>
              </a:rPr>
              <a:t>Italiano: </a:t>
            </a:r>
            <a:r>
              <a:rPr lang="es-CO" altLang="en-US" sz="2400" i="1" dirty="0">
                <a:solidFill>
                  <a:srgbClr val="231F20"/>
                </a:solidFill>
                <a:latin typeface="Calibri" pitchFamily="34" charset="0"/>
              </a:rPr>
              <a:t>grazie</a:t>
            </a:r>
            <a:endParaRPr lang="es-CO" altLang="en-US" sz="2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 rot="613933">
            <a:off x="5595181" y="4745838"/>
            <a:ext cx="30031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800" dirty="0">
                <a:solidFill>
                  <a:schemeClr val="bg2">
                    <a:lumMod val="50000"/>
                  </a:schemeClr>
                </a:solidFill>
                <a:latin typeface="Helvetica"/>
              </a:rPr>
              <a:t>Japonés: </a:t>
            </a:r>
            <a:r>
              <a:rPr lang="es-CO" altLang="en-US" sz="2800" i="1" dirty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arigato</a:t>
            </a:r>
            <a:endParaRPr lang="es-CO" altLang="en-US" sz="28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15728" y="4083149"/>
            <a:ext cx="25396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800" dirty="0">
                <a:solidFill>
                  <a:schemeClr val="accent6">
                    <a:lumMod val="60000"/>
                    <a:lumOff val="40000"/>
                  </a:schemeClr>
                </a:solidFill>
                <a:latin typeface="Helvetica"/>
              </a:rPr>
              <a:t>Polaco: </a:t>
            </a:r>
            <a:r>
              <a:rPr lang="es-CO" altLang="en-US" sz="28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dziekuje</a:t>
            </a:r>
            <a:endParaRPr lang="es-CO" altLang="en-US" sz="2800" dirty="0">
              <a:solidFill>
                <a:schemeClr val="accent6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 rot="1153922">
            <a:off x="5827186" y="2925062"/>
            <a:ext cx="24036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400" dirty="0">
                <a:solidFill>
                  <a:schemeClr val="accent6">
                    <a:lumMod val="50000"/>
                  </a:schemeClr>
                </a:solidFill>
                <a:latin typeface="Helvetica"/>
              </a:rPr>
              <a:t>Griego: </a:t>
            </a:r>
            <a:r>
              <a:rPr lang="es-CO" altLang="en-US" sz="2400" i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efchariso</a:t>
            </a:r>
            <a:endParaRPr lang="es-CO" altLang="en-US" sz="24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77109" y="2023869"/>
            <a:ext cx="21509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s-CO" altLang="en-US" sz="2400" dirty="0">
                <a:solidFill>
                  <a:srgbClr val="FF0000"/>
                </a:solidFill>
                <a:latin typeface="Helvetica"/>
              </a:rPr>
              <a:t>Hebreo: </a:t>
            </a:r>
            <a:r>
              <a:rPr lang="es-CO" altLang="en-US" sz="2400" i="1" dirty="0">
                <a:solidFill>
                  <a:srgbClr val="FF0000"/>
                </a:solidFill>
                <a:latin typeface="Calibri" pitchFamily="34" charset="0"/>
              </a:rPr>
              <a:t>todah</a:t>
            </a:r>
            <a:endParaRPr lang="es-CO" alt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14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266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583710" y="2575605"/>
            <a:ext cx="6858000" cy="16905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67684" y="220990"/>
            <a:ext cx="75534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3000" b="1" dirty="0">
                <a:solidFill>
                  <a:srgbClr val="00B050"/>
                </a:solidFill>
              </a:rPr>
              <a:t>Comité Asesor Comunitario (CAC)</a:t>
            </a:r>
            <a:endParaRPr lang="es-CO" sz="3000" b="1" cap="small" spc="600" dirty="0">
              <a:ln w="12700">
                <a:noFill/>
                <a:prstDash val="solid"/>
              </a:ln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9132" y="990600"/>
            <a:ext cx="7230522" cy="563250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200" dirty="0"/>
              <a:t>Las secciones 56190 a 56194 del Código de Educación del Estado de California requieren que LAUSD preste servicios de calidad de educación especial, de conformidad con las leyes federales y estatales, a todos los niños con discapacidades dentro del Área del Plan Local para la Educación Especial (SELPA, por sus siglas en inglés) de LAUSD y por consiguiente se requiere que se establezca un Comité Asesor Comunitario (CAC, por sus siglas en inglés).</a:t>
            </a:r>
          </a:p>
          <a:p>
            <a:endParaRPr lang="es-CO" sz="2200" dirty="0">
              <a:solidFill>
                <a:schemeClr val="tx2">
                  <a:lumMod val="1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200" dirty="0">
                <a:solidFill>
                  <a:schemeClr val="tx1"/>
                </a:solidFill>
              </a:rPr>
              <a:t>La Oficina de Servicios para los Padres, la Comunidad y los Estudiantes convocará siete (7) reuniones durante el año escolar además de </a:t>
            </a:r>
            <a:r>
              <a:rPr lang="es-CO" sz="2200" i="1" dirty="0">
                <a:solidFill>
                  <a:schemeClr val="tx1"/>
                </a:solidFill>
              </a:rPr>
              <a:t>reuniones para orientación, elección de funcionarios y/o reuniones extraordinarias.</a:t>
            </a:r>
          </a:p>
          <a:p>
            <a:endParaRPr lang="es-CO" sz="2200" dirty="0">
              <a:solidFill>
                <a:schemeClr val="tx2">
                  <a:lumMod val="1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200" dirty="0">
                <a:solidFill>
                  <a:schemeClr val="tx2">
                    <a:lumMod val="10000"/>
                  </a:schemeClr>
                </a:solidFill>
              </a:rPr>
              <a:t>Las reuniones se llevarán a cabo en la Oficina de Servicios para los Padres, la Comunidad y los Estudiantes (PCSS)</a:t>
            </a:r>
            <a:endParaRPr lang="es-CO" sz="2200" dirty="0"/>
          </a:p>
          <a:p>
            <a:r>
              <a:rPr lang="es-CO" sz="2200" dirty="0">
                <a:solidFill>
                  <a:schemeClr val="tx2">
                    <a:lumMod val="10000"/>
                  </a:schemeClr>
                </a:solidFill>
              </a:rPr>
              <a:t>     Localizada en:</a:t>
            </a:r>
            <a:r>
              <a:rPr lang="en-US" sz="2200" dirty="0">
                <a:solidFill>
                  <a:schemeClr val="tx2">
                    <a:lumMod val="10000"/>
                  </a:schemeClr>
                </a:solidFill>
              </a:rPr>
              <a:t>		</a:t>
            </a:r>
            <a:endParaRPr lang="en-US" sz="2200" dirty="0" smtClean="0">
              <a:solidFill>
                <a:schemeClr val="tx2">
                  <a:lumMod val="10000"/>
                </a:schemeClr>
              </a:solidFill>
            </a:endParaRPr>
          </a:p>
          <a:p>
            <a:pPr algn="ctr"/>
            <a:r>
              <a:rPr lang="es-CO" sz="2200" dirty="0" smtClean="0">
                <a:solidFill>
                  <a:schemeClr val="tx2">
                    <a:lumMod val="10000"/>
                  </a:schemeClr>
                </a:solidFill>
              </a:rPr>
              <a:t>1360 </a:t>
            </a:r>
            <a:r>
              <a:rPr lang="es-CO" sz="2200" dirty="0">
                <a:solidFill>
                  <a:schemeClr val="tx2">
                    <a:lumMod val="10000"/>
                  </a:schemeClr>
                </a:solidFill>
              </a:rPr>
              <a:t>W. Temple Street </a:t>
            </a:r>
          </a:p>
          <a:p>
            <a:pPr algn="ctr"/>
            <a:r>
              <a:rPr lang="es-CO" sz="2200" dirty="0" smtClean="0">
                <a:solidFill>
                  <a:schemeClr val="tx2">
                    <a:lumMod val="10000"/>
                  </a:schemeClr>
                </a:solidFill>
              </a:rPr>
              <a:t>Los </a:t>
            </a:r>
            <a:r>
              <a:rPr lang="es-CO" sz="2200" dirty="0">
                <a:solidFill>
                  <a:schemeClr val="tx2">
                    <a:lumMod val="10000"/>
                  </a:schemeClr>
                </a:solidFill>
              </a:rPr>
              <a:t>Angeles, CA 90026</a:t>
            </a:r>
          </a:p>
          <a:p>
            <a:pPr algn="ctr"/>
            <a:r>
              <a:rPr lang="es-CO" sz="2200" dirty="0" smtClean="0">
                <a:solidFill>
                  <a:schemeClr val="tx2">
                    <a:lumMod val="10000"/>
                  </a:schemeClr>
                </a:solidFill>
              </a:rPr>
              <a:t>(</a:t>
            </a:r>
            <a:r>
              <a:rPr lang="es-CO" sz="2200" dirty="0">
                <a:solidFill>
                  <a:schemeClr val="tx2">
                    <a:lumMod val="10000"/>
                  </a:schemeClr>
                </a:solidFill>
              </a:rPr>
              <a:t>213) 481-3350</a:t>
            </a:r>
          </a:p>
        </p:txBody>
      </p:sp>
    </p:spTree>
    <p:extLst>
      <p:ext uri="{BB962C8B-B14F-4D97-AF65-F5344CB8AC3E}">
        <p14:creationId xmlns:p14="http://schemas.microsoft.com/office/powerpoint/2010/main" val="11871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29683" y="2429684"/>
            <a:ext cx="6858000" cy="19986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47800" y="259004"/>
            <a:ext cx="739140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3200" b="1" dirty="0">
                <a:solidFill>
                  <a:srgbClr val="00B050"/>
                </a:solidFill>
              </a:rPr>
              <a:t>Comité Asesor Comunitario </a:t>
            </a:r>
            <a:r>
              <a:t/>
            </a:r>
            <a:br/>
            <a:endParaRPr lang="es-CO" sz="3200" b="1" cap="small" spc="600" dirty="0">
              <a:ln w="12700">
                <a:noFill/>
                <a:prstDash val="solid"/>
              </a:ln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idx="1"/>
          </p:nvPr>
        </p:nvSpPr>
        <p:spPr>
          <a:xfrm>
            <a:off x="1909559" y="1066800"/>
            <a:ext cx="6777241" cy="4325678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s-CO" sz="2400" b="1" dirty="0" smtClean="0"/>
              <a:t>Propósito</a:t>
            </a:r>
            <a:endParaRPr lang="es-CO" sz="2400" dirty="0"/>
          </a:p>
          <a:p>
            <a:pPr marL="0" indent="0">
              <a:buNone/>
            </a:pPr>
            <a:endParaRPr lang="es-CO" sz="2400" dirty="0"/>
          </a:p>
          <a:p>
            <a:r>
              <a:rPr lang="es-CO" sz="2400" dirty="0"/>
              <a:t>El Comité Asesor Comunitario (CAC) para la educación especial asesora a la Junta de Educación, el director de SELPA y al gabinete del Superintendente en relación a las prioridades anuales que se enumeran en el SELPA y aboga por programas y servicios eficaces de educación especial.</a:t>
            </a:r>
            <a:endParaRPr lang="es-CO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3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70223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29683" y="2429684"/>
            <a:ext cx="6858000" cy="19986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47800" y="259004"/>
            <a:ext cx="739140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3200" b="1" dirty="0">
                <a:solidFill>
                  <a:srgbClr val="00B050"/>
                </a:solidFill>
              </a:rPr>
              <a:t>Comité Asesor Comunitario (CAC)</a:t>
            </a:r>
            <a:endParaRPr lang="es-CO" sz="3200" b="1" cap="small" spc="600" dirty="0">
              <a:ln w="12700">
                <a:noFill/>
                <a:prstDash val="solid"/>
              </a:ln>
              <a:solidFill>
                <a:srgbClr val="00B05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Content Placeholder 3"/>
          <p:cNvSpPr>
            <a:spLocks noGrp="1"/>
          </p:cNvSpPr>
          <p:nvPr>
            <p:ph idx="1"/>
          </p:nvPr>
        </p:nvSpPr>
        <p:spPr>
          <a:xfrm>
            <a:off x="1903742" y="1469067"/>
            <a:ext cx="6777241" cy="4325678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sz="2400" b="1" dirty="0"/>
              <a:t>Código de Educación de California 56192</a:t>
            </a:r>
            <a:r>
              <a:rPr lang="es-CO" dirty="0" smtClean="0"/>
              <a:t> </a:t>
            </a:r>
          </a:p>
          <a:p>
            <a:pPr marL="0" indent="0">
              <a:buNone/>
            </a:pPr>
            <a:endParaRPr lang="es-CO" sz="2400" dirty="0"/>
          </a:p>
          <a:p>
            <a:pPr marL="0" indent="0">
              <a:buNone/>
            </a:pPr>
            <a:r>
              <a:rPr lang="es-CO" sz="2400" dirty="0"/>
              <a:t>El Comité Asesor Comunitario estará integrado por padres de personas con necesidades excepcionales matriculadas en escuelas públicas o privadas, padres de otros estudiantes matriculados en escuelas, estudiantes y adultos con discapacidades, maestros de educación regular, maestros de educación especial, y otro personal escolar, representantes de otras agencias públicas y privadas, y personas que se preocupan por las necesidades de las personas con necesidades excepcionales.</a:t>
            </a:r>
            <a:endParaRPr lang="es-CO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4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204048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514600" y="64416"/>
            <a:ext cx="3886200" cy="18592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COMITÉ ASESOR COMUNITARIO</a:t>
            </a:r>
          </a:p>
          <a:p>
            <a:pPr algn="ctr"/>
            <a:r>
              <a:rPr lang="es-CO" sz="2000" dirty="0">
                <a:solidFill>
                  <a:schemeClr val="tx1"/>
                </a:solidFill>
              </a:rPr>
              <a:t>(CAC, por sus siglas en inglés)</a:t>
            </a:r>
          </a:p>
        </p:txBody>
      </p:sp>
      <p:cxnSp>
        <p:nvCxnSpPr>
          <p:cNvPr id="11" name="Straight Connector 10"/>
          <p:cNvCxnSpPr>
            <a:endCxn id="20" idx="0"/>
          </p:cNvCxnSpPr>
          <p:nvPr/>
        </p:nvCxnSpPr>
        <p:spPr>
          <a:xfrm flipH="1">
            <a:off x="4447687" y="1930237"/>
            <a:ext cx="1" cy="25945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290273" y="3943721"/>
            <a:ext cx="26656" cy="587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65125" y="4002737"/>
            <a:ext cx="858342" cy="5876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647268" y="4002737"/>
            <a:ext cx="297" cy="657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17" idx="0"/>
          </p:cNvCxnSpPr>
          <p:nvPr/>
        </p:nvCxnSpPr>
        <p:spPr>
          <a:xfrm flipH="1">
            <a:off x="915390" y="3813093"/>
            <a:ext cx="667000" cy="682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5411613" y="4507149"/>
            <a:ext cx="1772392" cy="221289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Padres de estudiantes de educación general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8179" y="4495800"/>
            <a:ext cx="1674421" cy="221289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700" dirty="0">
                <a:solidFill>
                  <a:schemeClr val="tx1"/>
                </a:solidFill>
              </a:rPr>
              <a:t>Adultos con discapacidades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848226" y="4507149"/>
            <a:ext cx="1627415" cy="220154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Maestros de educación general y especial y otro personal escolar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7270861" y="4471057"/>
            <a:ext cx="1846634" cy="2234543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Representantes de otras agencias públicas y privadas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71387" y="4524786"/>
            <a:ext cx="1752600" cy="220698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Personas interesadas en las necesidades de los estudiantes con discapacidades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645275"/>
            <a:ext cx="2133600" cy="365125"/>
          </a:xfrm>
        </p:spPr>
        <p:txBody>
          <a:bodyPr/>
          <a:lstStyle/>
          <a:p>
            <a:fld id="{810BEAF1-E52A-634A-833A-BACF45F44E32}" type="slidenum">
              <a:rPr lang="en-US" smtClean="0"/>
              <a:pPr/>
              <a:t>5</a:t>
            </a:fld>
            <a:endParaRPr lang="es-CO" dirty="0"/>
          </a:p>
        </p:txBody>
      </p:sp>
      <p:sp>
        <p:nvSpPr>
          <p:cNvPr id="22" name="Rounded Rectangle 21"/>
          <p:cNvSpPr/>
          <p:nvPr/>
        </p:nvSpPr>
        <p:spPr>
          <a:xfrm>
            <a:off x="2994560" y="2285500"/>
            <a:ext cx="2971800" cy="69946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chemeClr val="tx1"/>
                </a:solidFill>
              </a:rPr>
              <a:t>Padres de estudiantes con necesidades excepcionales.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143000" y="3219411"/>
            <a:ext cx="6781800" cy="92806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CO" dirty="0">
                <a:solidFill>
                  <a:schemeClr val="tx1"/>
                </a:solidFill>
              </a:rPr>
              <a:t>Los estudiantes con discapacidades matriculados en escuelas privadas y públicas dentro de LAUSD, que incluye a las escuelas charter que participan en el plan local.</a:t>
            </a:r>
          </a:p>
        </p:txBody>
      </p:sp>
    </p:spTree>
    <p:extLst>
      <p:ext uri="{BB962C8B-B14F-4D97-AF65-F5344CB8AC3E}">
        <p14:creationId xmlns:p14="http://schemas.microsoft.com/office/powerpoint/2010/main" val="314821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1380462" y="692651"/>
            <a:ext cx="7611137" cy="4423965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s-CO" sz="2400" b="1" dirty="0"/>
              <a:t>Membresía</a:t>
            </a:r>
            <a:endParaRPr lang="es-CO" sz="2400" dirty="0"/>
          </a:p>
          <a:p>
            <a:r>
              <a:rPr lang="es-CO" sz="2400" dirty="0"/>
              <a:t>La formación de la membresía se llevará a cabo en cumplimiento con las Secciones 56191-56193 del Código de Educación de California.  El CAC debe ser integrado por 32 miembros y dos padres suplentes nombrados por la Junta de Educación.</a:t>
            </a:r>
          </a:p>
          <a:p>
            <a:r>
              <a:rPr lang="es-CO" sz="2400" dirty="0"/>
              <a:t>Un mínimo de 17 y un máximo de 22 padres de estudiantes matriculados en escuelas que participan en el plan ocal, y dichos padres serán padres de personas con necesidades o discapacidades excepcionales matriculados en escuelas públicas o privadas dentro del LAUSD, que incluye a las escuelas autónomas o </a:t>
            </a:r>
            <a:r>
              <a:rPr lang="es-CO" sz="2400" i="1" dirty="0"/>
              <a:t>charter</a:t>
            </a:r>
            <a:r>
              <a:rPr lang="es-CO" sz="2400" dirty="0"/>
              <a:t> y asignaciones particulares bajo contrato con el LAUSD, o matriculados en escuelas privadas que participan en el plan local.  </a:t>
            </a:r>
            <a:endParaRPr lang="es-CO" sz="2400" b="1" dirty="0"/>
          </a:p>
          <a:p>
            <a:pPr marL="0" indent="0">
              <a:buNone/>
            </a:pPr>
            <a:r>
              <a:rPr lang="es-CO" sz="2400" dirty="0"/>
              <a:t> </a:t>
            </a:r>
            <a:endParaRPr lang="es-CO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6</a:t>
            </a:fld>
            <a:endParaRPr lang="es-CO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71574"/>
          </a:xfrm>
        </p:spPr>
        <p:txBody>
          <a:bodyPr>
            <a:normAutofit fontScale="90000"/>
          </a:bodyPr>
          <a:lstStyle/>
          <a:p>
            <a:r>
              <a:rPr lang="es-CO" sz="4000" dirty="0">
                <a:solidFill>
                  <a:srgbClr val="00B050"/>
                </a:solidFill>
              </a:rPr>
              <a:t>Composición del CAC</a:t>
            </a:r>
          </a:p>
        </p:txBody>
      </p:sp>
    </p:spTree>
    <p:extLst>
      <p:ext uri="{BB962C8B-B14F-4D97-AF65-F5344CB8AC3E}">
        <p14:creationId xmlns:p14="http://schemas.microsoft.com/office/powerpoint/2010/main" val="494044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1541725" y="609601"/>
            <a:ext cx="7573038" cy="6111874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O" sz="2200" b="1" dirty="0"/>
              <a:t>Membresía</a:t>
            </a:r>
            <a:r>
              <a:rPr lang="es-CO" sz="2200" dirty="0"/>
              <a:t> </a:t>
            </a:r>
            <a:endParaRPr lang="es-CO" sz="2200" b="1" dirty="0"/>
          </a:p>
          <a:p>
            <a:pPr marL="0" indent="0">
              <a:buNone/>
            </a:pPr>
            <a:r>
              <a:rPr lang="es-CO" sz="2150" dirty="0"/>
              <a:t>Además, el CAC incluirá un mínimo de un </a:t>
            </a:r>
            <a:r>
              <a:rPr lang="es-CO" sz="2150" dirty="0" smtClean="0"/>
              <a:t>miembro del </a:t>
            </a:r>
            <a:r>
              <a:rPr lang="es-CO" sz="2150" dirty="0"/>
              <a:t>CAC para cada una de las siguientes categorías:</a:t>
            </a:r>
            <a:endParaRPr lang="es-CO" sz="2150" b="1" dirty="0"/>
          </a:p>
          <a:p>
            <a:r>
              <a:rPr lang="es-CO" sz="2150" dirty="0" smtClean="0"/>
              <a:t>Adultos </a:t>
            </a:r>
            <a:r>
              <a:rPr lang="es-CO" sz="2150" dirty="0"/>
              <a:t>con discapacidades</a:t>
            </a:r>
            <a:endParaRPr lang="es-CO" sz="2150" b="1" dirty="0"/>
          </a:p>
          <a:p>
            <a:r>
              <a:rPr lang="es-CO" sz="2150" dirty="0"/>
              <a:t>Padres de educación general</a:t>
            </a:r>
            <a:endParaRPr lang="es-CO" sz="2150" b="1" dirty="0"/>
          </a:p>
          <a:p>
            <a:r>
              <a:rPr lang="es-CO" sz="2150" dirty="0"/>
              <a:t>Personas </a:t>
            </a:r>
            <a:endParaRPr lang="es-CO" sz="2150" b="1" dirty="0"/>
          </a:p>
          <a:p>
            <a:r>
              <a:rPr lang="es-CO" sz="2150" dirty="0"/>
              <a:t>Representantes de otras agencias públicas y privadas</a:t>
            </a:r>
            <a:endParaRPr lang="es-CO" sz="2150" b="1" dirty="0"/>
          </a:p>
          <a:p>
            <a:r>
              <a:rPr lang="es-CO" sz="2150" dirty="0"/>
              <a:t>Un maestro del Sindicato de Maestros de Los Ángeles (UTLA, por sus siglas en inglés) con una autorización para </a:t>
            </a:r>
            <a:r>
              <a:rPr lang="es-CO" sz="2150" dirty="0" smtClean="0"/>
              <a:t>educación </a:t>
            </a:r>
            <a:r>
              <a:rPr lang="es-CO" sz="2150" dirty="0"/>
              <a:t>general </a:t>
            </a:r>
            <a:endParaRPr lang="es-CO" sz="2150" b="1" dirty="0"/>
          </a:p>
          <a:p>
            <a:r>
              <a:rPr lang="es-CO" sz="2150" dirty="0"/>
              <a:t>Un maestro del Sindicato de Maestros de Los Ángeles (UTLA, por sus siglas en inglés) con una autorización para educación especial </a:t>
            </a:r>
            <a:endParaRPr lang="es-CO" sz="2150" b="1" dirty="0"/>
          </a:p>
          <a:p>
            <a:r>
              <a:rPr lang="es-CO" sz="2150" dirty="0"/>
              <a:t>Representante de los Administradores Asociados de Los Ángeles (AALA, por sus siglas en inglés)</a:t>
            </a:r>
            <a:endParaRPr lang="es-CO" sz="2150" b="1" dirty="0"/>
          </a:p>
          <a:p>
            <a:r>
              <a:rPr lang="es-CO" sz="2150" dirty="0" smtClean="0"/>
              <a:t>Estudiantes </a:t>
            </a:r>
            <a:r>
              <a:rPr lang="es-CO" sz="2150" dirty="0"/>
              <a:t>con discapacidades matriculados en escuelas privadas y públicas dentro de LAUSD, que incluye a las escuelas charter que participan en el plan local. </a:t>
            </a:r>
            <a:r>
              <a:rPr lang="es-CO" sz="2150" i="1" dirty="0"/>
              <a:t>(Secciones 56192, 56193 del Código de Educación del Estado de California)</a:t>
            </a:r>
            <a:endParaRPr lang="es-CO" sz="215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7</a:t>
            </a:fld>
            <a:endParaRPr lang="es-CO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71574"/>
          </a:xfrm>
        </p:spPr>
        <p:txBody>
          <a:bodyPr>
            <a:normAutofit fontScale="90000"/>
          </a:bodyPr>
          <a:lstStyle/>
          <a:p>
            <a:r>
              <a:rPr lang="es-CO" sz="4000" dirty="0">
                <a:solidFill>
                  <a:srgbClr val="00B050"/>
                </a:solidFill>
              </a:rPr>
              <a:t>Composición del CAC</a:t>
            </a:r>
          </a:p>
        </p:txBody>
      </p:sp>
    </p:spTree>
    <p:extLst>
      <p:ext uri="{BB962C8B-B14F-4D97-AF65-F5344CB8AC3E}">
        <p14:creationId xmlns:p14="http://schemas.microsoft.com/office/powerpoint/2010/main" val="3869068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252096"/>
            <a:ext cx="7705063" cy="1143000"/>
          </a:xfrm>
        </p:spPr>
        <p:txBody>
          <a:bodyPr>
            <a:normAutofit fontScale="90000"/>
          </a:bodyPr>
          <a:lstStyle/>
          <a:p>
            <a:r>
              <a:rPr lang="es-CO" sz="3600" b="1" dirty="0">
                <a:solidFill>
                  <a:srgbClr val="00B050"/>
                </a:solidFill>
              </a:rPr>
              <a:t>Funcionarios y responsabilidades del CAC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166019"/>
            <a:ext cx="7010400" cy="5691981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CO" altLang="en-US" sz="5900" b="1" dirty="0"/>
              <a:t>Presidente</a:t>
            </a:r>
          </a:p>
          <a:p>
            <a:pPr marL="0" indent="0">
              <a:lnSpc>
                <a:spcPct val="80000"/>
              </a:lnSpc>
              <a:buNone/>
            </a:pPr>
            <a:endParaRPr lang="es-CO" altLang="en-US" sz="5900" b="1" dirty="0"/>
          </a:p>
          <a:p>
            <a:pPr lvl="0"/>
            <a:r>
              <a:rPr lang="es-CO" sz="3800" dirty="0" smtClean="0"/>
              <a:t>Es padre </a:t>
            </a:r>
            <a:r>
              <a:rPr lang="es-CO" sz="3800" dirty="0"/>
              <a:t>de un estudiante con necesidades o discapacidades excepcionales matriculado en escuela pública o </a:t>
            </a:r>
            <a:r>
              <a:rPr lang="es-CO" sz="3800" dirty="0" smtClean="0"/>
              <a:t>privada </a:t>
            </a:r>
            <a:r>
              <a:rPr lang="es-CO" sz="3800" dirty="0"/>
              <a:t>dentro de LAUSD que incluye matrícula en escuelas privadas contratadas por LAUSD y escuelas charter contratadas por el Distrito que participan en el plan local;</a:t>
            </a:r>
          </a:p>
          <a:p>
            <a:pPr lvl="0"/>
            <a:r>
              <a:rPr lang="es-CO" sz="3800" dirty="0"/>
              <a:t>Preside en todas las reuniones del CAC</a:t>
            </a:r>
          </a:p>
          <a:p>
            <a:pPr lvl="0"/>
            <a:r>
              <a:rPr lang="es-CO" sz="3800" dirty="0"/>
              <a:t>Finaliza las recomendaciones de CAC para la agenda y las entrega PCSS para aprobación</a:t>
            </a:r>
          </a:p>
          <a:p>
            <a:pPr lvl="0"/>
            <a:r>
              <a:rPr lang="es-CO" sz="3800" dirty="0"/>
              <a:t>Es justo e imparcial en todo </a:t>
            </a:r>
            <a:r>
              <a:rPr lang="es-CO" sz="3800" dirty="0" smtClean="0"/>
              <a:t>momento. </a:t>
            </a:r>
            <a:r>
              <a:rPr lang="es-CO" sz="3800" dirty="0"/>
              <a:t>El Presidente será imparcial y ayudará en preservar el objetivo y tratará los asuntos generalmente, especialmente cuando surgen serias divisiones de opinión.</a:t>
            </a:r>
          </a:p>
          <a:p>
            <a:pPr lvl="0"/>
            <a:r>
              <a:rPr lang="es-CO" sz="3800" dirty="0"/>
              <a:t>Firma todas las cartas, informes y cualquier otro tipo de comunicación del </a:t>
            </a:r>
            <a:r>
              <a:rPr lang="es-CO" sz="3800" dirty="0" smtClean="0"/>
              <a:t>CAC.</a:t>
            </a:r>
            <a:endParaRPr lang="es-CO" sz="3800" dirty="0"/>
          </a:p>
          <a:p>
            <a:pPr lvl="0"/>
            <a:r>
              <a:rPr lang="es-CO" sz="3800" dirty="0"/>
              <a:t>Desempeña todas las obligaciones pertinentes al cargo de </a:t>
            </a:r>
            <a:r>
              <a:rPr lang="es-CO" sz="3800" dirty="0" smtClean="0"/>
              <a:t>Presidente.</a:t>
            </a:r>
            <a:endParaRPr lang="es-CO" sz="3800" dirty="0"/>
          </a:p>
          <a:p>
            <a:pPr lvl="0"/>
            <a:r>
              <a:rPr lang="es-CO" sz="3800" dirty="0"/>
              <a:t>Reconoce la participación en el desarrollo del plan local en nombre del </a:t>
            </a:r>
            <a:r>
              <a:rPr lang="es-CO" sz="3800" dirty="0" smtClean="0"/>
              <a:t>CAC.</a:t>
            </a:r>
            <a:endParaRPr lang="es-CO" sz="3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8</a:t>
            </a:fld>
            <a:endParaRPr lang="es-CO" dirty="0"/>
          </a:p>
        </p:txBody>
      </p:sp>
      <p:pic>
        <p:nvPicPr>
          <p:cNvPr id="8" name="Picture 7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439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228601"/>
            <a:ext cx="7705063" cy="1143000"/>
          </a:xfrm>
        </p:spPr>
        <p:txBody>
          <a:bodyPr>
            <a:normAutofit fontScale="90000"/>
          </a:bodyPr>
          <a:lstStyle/>
          <a:p>
            <a:r>
              <a:rPr lang="es-CO" sz="3600" b="1" dirty="0">
                <a:solidFill>
                  <a:srgbClr val="00B050"/>
                </a:solidFill>
              </a:rPr>
              <a:t>Funcionarios y responsabilidades del CAC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3740" y="1600200"/>
            <a:ext cx="6828379" cy="4343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CO" b="1" dirty="0" smtClean="0"/>
              <a:t>Vicepresidente</a:t>
            </a:r>
            <a:endParaRPr lang="es-CO" b="1" dirty="0"/>
          </a:p>
          <a:p>
            <a:pPr lvl="0"/>
            <a:r>
              <a:rPr lang="es-CO" dirty="0" smtClean="0"/>
              <a:t>Es un padre de un estudiante con necesidades o discapacidades excepcionales matriculado en escuela pública o </a:t>
            </a:r>
            <a:r>
              <a:rPr lang="es-CO" dirty="0" smtClean="0"/>
              <a:t>privada </a:t>
            </a:r>
            <a:r>
              <a:rPr lang="es-CO" dirty="0" smtClean="0"/>
              <a:t>dentro de LAUSD que incluye matrícula en escuelas privadas contratadas por LAUSD y escuelas </a:t>
            </a:r>
            <a:r>
              <a:rPr lang="es-CO" dirty="0" err="1" smtClean="0"/>
              <a:t>charter</a:t>
            </a:r>
            <a:r>
              <a:rPr lang="es-CO" dirty="0" smtClean="0"/>
              <a:t> contratadas por el Distrito que participan en el plan </a:t>
            </a:r>
            <a:r>
              <a:rPr lang="es-CO" dirty="0" smtClean="0"/>
              <a:t>local</a:t>
            </a:r>
            <a:endParaRPr lang="es-CO" dirty="0" smtClean="0"/>
          </a:p>
          <a:p>
            <a:pPr lvl="0"/>
            <a:r>
              <a:rPr lang="es-CO" dirty="0" smtClean="0"/>
              <a:t>Representa al Presidente en su ausencia o en los deberes que PCSS le asigne</a:t>
            </a:r>
          </a:p>
          <a:p>
            <a:pPr lvl="0"/>
            <a:r>
              <a:rPr lang="es-CO" dirty="0" smtClean="0"/>
              <a:t>Ayuda </a:t>
            </a:r>
            <a:r>
              <a:rPr lang="es-CO" dirty="0" smtClean="0"/>
              <a:t>al Presidente si lo </a:t>
            </a:r>
            <a:r>
              <a:rPr lang="es-CO" dirty="0" smtClean="0"/>
              <a:t>solicita</a:t>
            </a:r>
            <a:endParaRPr lang="es-CO" dirty="0" smtClean="0"/>
          </a:p>
          <a:p>
            <a:pPr marL="0" indent="0">
              <a:buNone/>
            </a:pPr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BEAF1-E52A-634A-833A-BACF45F44E32}" type="slidenum">
              <a:rPr lang="en-US" smtClean="0"/>
              <a:pPr/>
              <a:t>9</a:t>
            </a:fld>
            <a:endParaRPr lang="es-CO" dirty="0"/>
          </a:p>
        </p:txBody>
      </p:sp>
      <p:pic>
        <p:nvPicPr>
          <p:cNvPr id="6" name="Picture 5" descr="green ba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658137" y="2658140"/>
            <a:ext cx="6858000" cy="1541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869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1067</Words>
  <Application>Microsoft Office PowerPoint</Application>
  <PresentationFormat>On-screen Show (4:3)</PresentationFormat>
  <Paragraphs>111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Helvetica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Composición del CAC</vt:lpstr>
      <vt:lpstr>Composición del CAC</vt:lpstr>
      <vt:lpstr>Funcionarios y responsabilidades del CAC</vt:lpstr>
      <vt:lpstr>Funcionarios y responsabilidades del CAC</vt:lpstr>
      <vt:lpstr>Funcionarios y responsabilidades del CAC</vt:lpstr>
      <vt:lpstr>Funcionarios y responsabilidades del CAC</vt:lpstr>
      <vt:lpstr>Funcionarios y responsabilidades del CAC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Alvaro Alvarenga</dc:creator>
  <cp:lastModifiedBy>Luz Roldan</cp:lastModifiedBy>
  <cp:revision>49</cp:revision>
  <cp:lastPrinted>2014-08-05T23:27:01Z</cp:lastPrinted>
  <dcterms:modified xsi:type="dcterms:W3CDTF">2016-11-15T21:17:53Z</dcterms:modified>
</cp:coreProperties>
</file>