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47"/>
  </p:notesMasterIdLst>
  <p:sldIdLst>
    <p:sldId id="311" r:id="rId5"/>
    <p:sldId id="324" r:id="rId6"/>
    <p:sldId id="282" r:id="rId7"/>
    <p:sldId id="307" r:id="rId8"/>
    <p:sldId id="308" r:id="rId9"/>
    <p:sldId id="309" r:id="rId10"/>
    <p:sldId id="310" r:id="rId11"/>
    <p:sldId id="320" r:id="rId12"/>
    <p:sldId id="325" r:id="rId13"/>
    <p:sldId id="286" r:id="rId14"/>
    <p:sldId id="313" r:id="rId15"/>
    <p:sldId id="289" r:id="rId16"/>
    <p:sldId id="290" r:id="rId17"/>
    <p:sldId id="338" r:id="rId18"/>
    <p:sldId id="291" r:id="rId19"/>
    <p:sldId id="296" r:id="rId20"/>
    <p:sldId id="333" r:id="rId21"/>
    <p:sldId id="294" r:id="rId22"/>
    <p:sldId id="334" r:id="rId23"/>
    <p:sldId id="316" r:id="rId24"/>
    <p:sldId id="295" r:id="rId25"/>
    <p:sldId id="317" r:id="rId26"/>
    <p:sldId id="335" r:id="rId27"/>
    <p:sldId id="332" r:id="rId28"/>
    <p:sldId id="293" r:id="rId29"/>
    <p:sldId id="327" r:id="rId30"/>
    <p:sldId id="315" r:id="rId31"/>
    <p:sldId id="339" r:id="rId32"/>
    <p:sldId id="331" r:id="rId33"/>
    <p:sldId id="298" r:id="rId34"/>
    <p:sldId id="319" r:id="rId35"/>
    <p:sldId id="322" r:id="rId36"/>
    <p:sldId id="299" r:id="rId37"/>
    <p:sldId id="321" r:id="rId38"/>
    <p:sldId id="326" r:id="rId39"/>
    <p:sldId id="300" r:id="rId40"/>
    <p:sldId id="301" r:id="rId41"/>
    <p:sldId id="302" r:id="rId42"/>
    <p:sldId id="336" r:id="rId43"/>
    <p:sldId id="304" r:id="rId44"/>
    <p:sldId id="323" r:id="rId45"/>
    <p:sldId id="306" r:id="rId46"/>
  </p:sldIdLst>
  <p:sldSz cx="9144000" cy="5143500" type="screen16x9"/>
  <p:notesSz cx="7010400" cy="9296400"/>
  <p:defaultTex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1D627-D8CC-EFBC-2745-1BFCFF867D5A}" name="Diaz, Reina" initials="DR" userId="S::reina.diaz@lausd.net::c2ebe06e-d444-4599-ab8b-ad04ba649ac3" providerId="AD"/>
  <p188:author id="{A690DC7F-E835-C0CA-0B48-887643563575}" name="Jarquin, Jose A." initials="JA" userId="S::jaj7955@lausd.net::a1f4e7cc-8aad-4250-b437-9614398e20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Diaz, Reina" initials="DR" lastIdx="1" clrIdx="0">
    <p:extLst>
      <p:ext uri="{19B8F6BF-5375-455C-9EA6-DF929625EA0E}">
        <p15:presenceInfo xmlns:p15="http://schemas.microsoft.com/office/powerpoint/2012/main" userId="S::reina.diaz@lausd.net::c2ebe06e-d444-4599-ab8b-ad04ba649a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a:srgbClr val="FF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4" autoAdjust="0"/>
    <p:restoredTop sz="75753" autoAdjust="0"/>
  </p:normalViewPr>
  <p:slideViewPr>
    <p:cSldViewPr snapToGrid="0" snapToObjects="1">
      <p:cViewPr varScale="1">
        <p:scale>
          <a:sx n="106" d="100"/>
          <a:sy n="106" d="100"/>
        </p:scale>
        <p:origin x="1428" y="10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4C481-2571-4F25-ABDE-F799400C818B}" type="datetimeFigureOut">
              <a:rPr lang="en-US" smtClean="0"/>
              <a:t>9/3/2025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2C5849-D8BB-42EC-971F-9CD710D78AF1}" type="slidenum">
              <a:rPr lang="en-US" smtClean="0"/>
              <a:t>‹#›</a:t>
            </a:fld>
            <a:endParaRPr lang="en-US"/>
          </a:p>
        </p:txBody>
      </p:sp>
    </p:spTree>
    <p:extLst>
      <p:ext uri="{BB962C8B-B14F-4D97-AF65-F5344CB8AC3E}">
        <p14:creationId xmlns:p14="http://schemas.microsoft.com/office/powerpoint/2010/main" val="400930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chieve.lausd.net/Page/1077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a:t>
            </a:r>
            <a:r>
              <a:rPr lang="en-US" baseline="0" dirty="0"/>
              <a:t> you for taking the time and interest in joining today’s ELAC Election meeting. </a:t>
            </a:r>
          </a:p>
          <a:p>
            <a:endParaRPr lang="en-US" dirty="0"/>
          </a:p>
          <a:p>
            <a:pPr defTabSz="931774">
              <a:defRPr/>
            </a:pPr>
            <a:endParaRPr lang="en-US" dirty="0">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1</a:t>
            </a:fld>
            <a:endParaRPr lang="en-US"/>
          </a:p>
        </p:txBody>
      </p:sp>
      <p:sp>
        <p:nvSpPr>
          <p:cNvPr id="5" name="Footer Placeholder 4">
            <a:extLst>
              <a:ext uri="{FF2B5EF4-FFF2-40B4-BE49-F238E27FC236}">
                <a16:creationId xmlns:a16="http://schemas.microsoft.com/office/drawing/2014/main" id="{E978A64D-D2AB-4D59-B400-616515A98E3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6617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4f829343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4f829343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6197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b="0" baseline="0" dirty="0"/>
              <a:t>Insert the agenda that was posted 72 hours prior to the meeting in a visible area in front of the school and on the school’s website.</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11</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6792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Have a</a:t>
            </a:r>
            <a:r>
              <a:rPr lang="en-US" baseline="0" dirty="0"/>
              <a:t> participant lead all present in the Pledge of Allegiance in both languages.</a:t>
            </a:r>
            <a:endParaRPr lang="en-US" dirty="0"/>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12</a:t>
            </a:fld>
            <a:endParaRPr lang="en-US" altLang="en-US"/>
          </a:p>
        </p:txBody>
      </p:sp>
    </p:spTree>
    <p:extLst>
      <p:ext uri="{BB962C8B-B14F-4D97-AF65-F5344CB8AC3E}">
        <p14:creationId xmlns:p14="http://schemas.microsoft.com/office/powerpoint/2010/main" val="166663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We are now going to start with General Guidelines that apply for</a:t>
            </a:r>
            <a:r>
              <a:rPr lang="en-US" baseline="0" dirty="0"/>
              <a:t> the English Learner Advisory Committee as described in BUL 6745.7 Guidelines for the Required School Site Council and English Learner Advisory Committee.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91761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Review Ed Code 52176 (b) requirements.</a:t>
            </a:r>
          </a:p>
        </p:txBody>
      </p:sp>
      <p:sp>
        <p:nvSpPr>
          <p:cNvPr id="4" name="Slide Number Placeholder 3"/>
          <p:cNvSpPr>
            <a:spLocks noGrp="1"/>
          </p:cNvSpPr>
          <p:nvPr>
            <p:ph type="sldNum" sz="quarter" idx="10"/>
          </p:nvPr>
        </p:nvSpPr>
        <p:spPr/>
        <p:txBody>
          <a:bodyPr/>
          <a:lstStyle/>
          <a:p>
            <a:pPr defTabSz="465887">
              <a:defRPr/>
            </a:pPr>
            <a:fld id="{CCD4338D-179F-4D63-9554-850EF9FDA82C}" type="slidenum">
              <a:rPr lang="en-US">
                <a:solidFill>
                  <a:prstClr val="black"/>
                </a:solidFill>
                <a:latin typeface="Calibri" panose="020F0502020204030204"/>
              </a:rPr>
              <a:pPr defTabSz="46588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7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Review Ed Code 52176 (b) requirements.</a:t>
            </a:r>
          </a:p>
        </p:txBody>
      </p:sp>
      <p:sp>
        <p:nvSpPr>
          <p:cNvPr id="4" name="Slide Number Placeholder 3"/>
          <p:cNvSpPr>
            <a:spLocks noGrp="1"/>
          </p:cNvSpPr>
          <p:nvPr>
            <p:ph type="sldNum" sz="quarter" idx="10"/>
          </p:nvPr>
        </p:nvSpPr>
        <p:spPr/>
        <p:txBody>
          <a:bodyPr/>
          <a:lstStyle/>
          <a:p>
            <a:pPr defTabSz="465887">
              <a:defRPr/>
            </a:pPr>
            <a:fld id="{CCD4338D-179F-4D63-9554-850EF9FDA82C}" type="slidenum">
              <a:rPr lang="en-US">
                <a:solidFill>
                  <a:prstClr val="black"/>
                </a:solidFill>
                <a:latin typeface="Calibri" panose="020F0502020204030204"/>
              </a:rPr>
              <a:pPr defTabSz="46588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8592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a:t>
            </a:r>
            <a:r>
              <a:rPr lang="en-US" baseline="0" dirty="0"/>
              <a:t> Review the slide.</a:t>
            </a:r>
            <a:endParaRPr lang="en-US" dirty="0"/>
          </a:p>
          <a:p>
            <a:pPr marL="176855" indent="-176855">
              <a:buFont typeface="Arial" pitchFamily="34" charset="0"/>
              <a:buChar char="•"/>
            </a:pP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097974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a:t>
            </a:r>
            <a:r>
              <a:rPr lang="en-US" baseline="0" dirty="0"/>
              <a:t> Review the slide.</a:t>
            </a:r>
            <a:endParaRPr lang="en-US" dirty="0"/>
          </a:p>
          <a:p>
            <a:pPr marL="176855" indent="-176855">
              <a:buFont typeface="Arial" pitchFamily="34" charset="0"/>
              <a:buChar char="•"/>
            </a:pP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71938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Review the functions</a:t>
            </a:r>
            <a:r>
              <a:rPr lang="en-US" baseline="0" dirty="0"/>
              <a:t> and responsibilities of the ELAC.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5461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Review the functions</a:t>
            </a:r>
            <a:r>
              <a:rPr lang="en-US" baseline="0" dirty="0"/>
              <a:t> and responsibilities of the ELAC.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39766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dirty="0"/>
              <a:t>During today's ELAC</a:t>
            </a:r>
            <a:r>
              <a:rPr lang="en-US" baseline="0" dirty="0"/>
              <a:t> election meeting, </a:t>
            </a:r>
            <a:r>
              <a:rPr lang="en-US" dirty="0"/>
              <a:t>you will have</a:t>
            </a:r>
            <a:r>
              <a:rPr lang="en-US" baseline="0" dirty="0"/>
              <a:t> the opportunity to become a member and/or an officer of the ELAC. As a member of the ELAC, YOU will engage and collaborate with our students (if a secondary school), families, staff, and other key partners to inform action plans at the school and District levels by honoring perspectives, as described in Pillar 3D</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ask yourself what that means to us as</a:t>
            </a:r>
            <a:r>
              <a:rPr lang="en-US" baseline="0" dirty="0"/>
              <a:t> ELAC</a:t>
            </a:r>
            <a:r>
              <a:rPr lang="en-US" dirty="0"/>
              <a:t> Members. (Participants can add their responses to the chat.)</a:t>
            </a:r>
          </a:p>
          <a:p>
            <a:endParaRPr lang="en-US" dirty="0"/>
          </a:p>
          <a:p>
            <a:pPr defTabSz="931774">
              <a:defRPr/>
            </a:pPr>
            <a:endParaRPr lang="en-US" dirty="0">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2</a:t>
            </a:fld>
            <a:endParaRPr lang="en-US"/>
          </a:p>
        </p:txBody>
      </p:sp>
      <p:sp>
        <p:nvSpPr>
          <p:cNvPr id="5" name="Footer Placeholder 4">
            <a:extLst>
              <a:ext uri="{FF2B5EF4-FFF2-40B4-BE49-F238E27FC236}">
                <a16:creationId xmlns:a16="http://schemas.microsoft.com/office/drawing/2014/main" id="{E978A64D-D2AB-4D59-B400-616515A98E3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57537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Continue</a:t>
            </a:r>
            <a:r>
              <a:rPr lang="en-US" baseline="0" dirty="0"/>
              <a:t> review ELAC functions and responsibilities.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799889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This is an important responsibility for ELAC. The committee members are to provide</a:t>
            </a:r>
            <a:r>
              <a:rPr lang="en-US" baseline="0" dirty="0"/>
              <a:t> written advice to the SSC which will support English learners in the school. ELAC members are advisory only…they need to submit advisement to the school’s decision making council. Then the SSC committee must consider the ELAC written advisement and respond within the 30 days. </a:t>
            </a:r>
            <a:endParaRPr lang="en-US" dirty="0"/>
          </a:p>
        </p:txBody>
      </p:sp>
      <p:sp>
        <p:nvSpPr>
          <p:cNvPr id="4" name="Slide Number Placeholder 3"/>
          <p:cNvSpPr>
            <a:spLocks noGrp="1"/>
          </p:cNvSpPr>
          <p:nvPr>
            <p:ph type="sldNum" sz="quarter" idx="10"/>
          </p:nvPr>
        </p:nvSpPr>
        <p:spPr/>
        <p:txBody>
          <a:bodyPr/>
          <a:lstStyle/>
          <a:p>
            <a:pPr defTabSz="465887">
              <a:defRPr/>
            </a:pPr>
            <a:fld id="{CCD4338D-179F-4D63-9554-850EF9FDA82C}" type="slidenum">
              <a:rPr lang="en-US">
                <a:solidFill>
                  <a:prstClr val="black"/>
                </a:solidFill>
                <a:latin typeface="Calibri" panose="020F0502020204030204"/>
              </a:rPr>
              <a:pPr defTabSz="465887">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2090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Continue</a:t>
            </a:r>
            <a:r>
              <a:rPr lang="en-US" baseline="0" dirty="0"/>
              <a:t> review ELAC functions and responsibilities.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563344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Continue</a:t>
            </a:r>
            <a:r>
              <a:rPr lang="en-US" baseline="0" dirty="0"/>
              <a:t> review ELAC functions and responsibilities.  </a:t>
            </a:r>
          </a:p>
          <a:p>
            <a:r>
              <a:rPr lang="en-US" baseline="0" dirty="0"/>
              <a:t>English Brochure</a:t>
            </a:r>
          </a:p>
          <a:p>
            <a:r>
              <a:rPr lang="en-US" baseline="0" dirty="0"/>
              <a:t>https://</a:t>
            </a:r>
            <a:r>
              <a:rPr lang="en-US" baseline="0" dirty="0" err="1"/>
              <a:t>www.lausd.org</a:t>
            </a:r>
            <a:r>
              <a:rPr lang="en-US" baseline="0" dirty="0"/>
              <a:t>/</a:t>
            </a:r>
            <a:r>
              <a:rPr lang="en-US" baseline="0" dirty="0" err="1"/>
              <a:t>cms</a:t>
            </a:r>
            <a:r>
              <a:rPr lang="en-US" baseline="0" dirty="0"/>
              <a:t>/lib/CA01000043/Centricity/Domain/383/BUL-5159.8%20UCP%20Brochure%20English%20rev%20July%202018.pdf</a:t>
            </a:r>
          </a:p>
          <a:p>
            <a:endParaRPr lang="en-US" baseline="0" dirty="0"/>
          </a:p>
          <a:p>
            <a:r>
              <a:rPr lang="en-US" baseline="0" dirty="0"/>
              <a:t>Spanish Brochure</a:t>
            </a:r>
          </a:p>
          <a:p>
            <a:r>
              <a:rPr lang="en-US" dirty="0"/>
              <a:t>https://</a:t>
            </a:r>
            <a:r>
              <a:rPr lang="en-US" dirty="0" err="1"/>
              <a:t>www.lausd.org</a:t>
            </a:r>
            <a:r>
              <a:rPr lang="en-US" dirty="0"/>
              <a:t>/</a:t>
            </a:r>
            <a:r>
              <a:rPr lang="en-US" dirty="0" err="1"/>
              <a:t>cms</a:t>
            </a:r>
            <a:r>
              <a:rPr lang="en-US" dirty="0"/>
              <a:t>/lib/CA01000043/Centricity/Domain/383/6-19-20-%20Revised-%20BUL-5159.10%20UCP%20Brochure_Spanish%20rev%20June%2019%202020.pdf</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084311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r>
              <a:rPr lang="en-US" baseline="0" dirty="0"/>
              <a:t> Time for a processing activity. We know that a lot of ELAC information has been reviewed today because we want to ensure clarity of the functions and responsibilities.</a:t>
            </a:r>
          </a:p>
          <a:p>
            <a:endParaRPr lang="en-US" baseline="0" dirty="0"/>
          </a:p>
          <a:p>
            <a:r>
              <a:rPr lang="en-US" baseline="0" dirty="0"/>
              <a:t>Read the question and have participants answer in the chat.</a:t>
            </a:r>
            <a:endParaRPr lang="en-US" dirty="0"/>
          </a:p>
          <a:p>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24</a:t>
            </a:fld>
            <a:endParaRPr lang="en-US"/>
          </a:p>
        </p:txBody>
      </p:sp>
    </p:spTree>
    <p:extLst>
      <p:ext uri="{BB962C8B-B14F-4D97-AF65-F5344CB8AC3E}">
        <p14:creationId xmlns:p14="http://schemas.microsoft.com/office/powerpoint/2010/main" val="76478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We</a:t>
            </a:r>
            <a:r>
              <a:rPr lang="en-US" baseline="0" dirty="0"/>
              <a:t> would like to encourage you to become a member of the ELAC at our school. Remember that your voice promotes a deeper engagement and improves our ability to serve responsively as identified in the Superintendent’s Strategic Plan for LAUSD: Pillar D: Honoring Perspective: Engagement and Collaboration.</a:t>
            </a:r>
          </a:p>
          <a:p>
            <a:endParaRPr lang="en-US" baseline="0" dirty="0"/>
          </a:p>
          <a:p>
            <a:r>
              <a:rPr lang="en-US" baseline="0" dirty="0"/>
              <a:t>With that in mind we have highlighted the 8 most important responsibilities identified in Bulletin 6745.7 – </a:t>
            </a:r>
          </a:p>
          <a:p>
            <a:r>
              <a:rPr lang="en-US" baseline="0" dirty="0"/>
              <a:t>As a member of the ELAC, you will be working closely with the EL designee and school team.</a:t>
            </a:r>
          </a:p>
          <a:p>
            <a:endParaRPr lang="en-US" baseline="0" dirty="0"/>
          </a:p>
          <a:p>
            <a:r>
              <a:rPr lang="en-US" baseline="0" dirty="0"/>
              <a:t>Might I have a volunteer read the slide?</a:t>
            </a:r>
          </a:p>
          <a:p>
            <a:r>
              <a:rPr lang="en-US" baseline="0" dirty="0"/>
              <a:t> </a:t>
            </a:r>
          </a:p>
        </p:txBody>
      </p:sp>
      <p:sp>
        <p:nvSpPr>
          <p:cNvPr id="4" name="Slide Number Placeholder 3"/>
          <p:cNvSpPr>
            <a:spLocks noGrp="1"/>
          </p:cNvSpPr>
          <p:nvPr>
            <p:ph type="sldNum" sz="quarter" idx="10"/>
          </p:nvPr>
        </p:nvSpPr>
        <p:spPr/>
        <p:txBody>
          <a:bodyPr/>
          <a:lstStyle/>
          <a:p>
            <a:pPr defTabSz="465887">
              <a:defRPr/>
            </a:pPr>
            <a:fld id="{CCD4338D-179F-4D63-9554-850EF9FDA82C}" type="slidenum">
              <a:rPr lang="en-US">
                <a:solidFill>
                  <a:prstClr val="black"/>
                </a:solidFill>
                <a:latin typeface="Calibri" panose="020F0502020204030204"/>
              </a:rPr>
              <a:pPr defTabSz="4658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83914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Continue reviewing the</a:t>
            </a:r>
            <a:r>
              <a:rPr lang="en-US" baseline="0" dirty="0"/>
              <a:t> slide.</a:t>
            </a:r>
          </a:p>
          <a:p>
            <a:r>
              <a:rPr lang="en-US" baseline="0" dirty="0"/>
              <a:t> </a:t>
            </a:r>
          </a:p>
        </p:txBody>
      </p:sp>
      <p:sp>
        <p:nvSpPr>
          <p:cNvPr id="4" name="Slide Number Placeholder 3"/>
          <p:cNvSpPr>
            <a:spLocks noGrp="1"/>
          </p:cNvSpPr>
          <p:nvPr>
            <p:ph type="sldNum" sz="quarter" idx="10"/>
          </p:nvPr>
        </p:nvSpPr>
        <p:spPr/>
        <p:txBody>
          <a:bodyPr/>
          <a:lstStyle/>
          <a:p>
            <a:pPr defTabSz="465887">
              <a:defRPr/>
            </a:pPr>
            <a:fld id="{CCD4338D-179F-4D63-9554-850EF9FDA82C}" type="slidenum">
              <a:rPr lang="en-US">
                <a:solidFill>
                  <a:prstClr val="black"/>
                </a:solidFill>
                <a:latin typeface="Calibri" panose="020F0502020204030204"/>
              </a:rPr>
              <a:pPr defTabSz="46588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58040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a:t>
            </a:r>
            <a:r>
              <a:rPr lang="en-US" baseline="0" dirty="0"/>
              <a:t> ELAC must implement the committee bylaws to ensure the proper function of the committee. In addition, the ELAC must adhere to the Bagley-Keene Open Meeting Act (</a:t>
            </a:r>
            <a:r>
              <a:rPr lang="en-US" dirty="0"/>
              <a:t>Greene Act)</a:t>
            </a:r>
            <a:r>
              <a:rPr lang="en-US" baseline="0" dirty="0"/>
              <a:t> as required by </a:t>
            </a:r>
            <a:r>
              <a:rPr lang="en-US" dirty="0"/>
              <a:t>Education Code, Section 35147.</a:t>
            </a:r>
          </a:p>
          <a:p>
            <a:r>
              <a:rPr lang="en-US" b="1" dirty="0"/>
              <a:t>Review</a:t>
            </a:r>
            <a:r>
              <a:rPr lang="en-US" b="1" baseline="0" dirty="0"/>
              <a:t> the following:</a:t>
            </a:r>
            <a:endParaRPr lang="en-US" b="1" dirty="0"/>
          </a:p>
          <a:p>
            <a:pPr marL="174708" indent="-174708">
              <a:buFont typeface="Arial" panose="020B0604020202020204" pitchFamily="34" charset="0"/>
              <a:buChar char="•"/>
            </a:pPr>
            <a:r>
              <a:rPr lang="en-US" sz="800" dirty="0"/>
              <a:t>Any meeting held by a committee or council shall be open to the public. </a:t>
            </a:r>
          </a:p>
          <a:p>
            <a:pPr marL="174708" indent="-174708">
              <a:buFont typeface="Arial" panose="020B0604020202020204" pitchFamily="34" charset="0"/>
              <a:buChar char="•"/>
            </a:pPr>
            <a:r>
              <a:rPr lang="en-US" sz="800" dirty="0"/>
              <a:t>Any member of the public shall be able to address the council or committee during the meeting on any item within the subject matter jurisdiction of the council or committee.</a:t>
            </a:r>
          </a:p>
          <a:p>
            <a:pPr marL="174708" indent="-174708">
              <a:buFont typeface="Arial" panose="020B0604020202020204" pitchFamily="34" charset="0"/>
              <a:buChar char="•"/>
            </a:pPr>
            <a:r>
              <a:rPr lang="en-US" sz="800" dirty="0"/>
              <a:t>The council or committee may not take any action on any item of business unless a) the item appeared on the posted agenda, or b) the council or committee members present, by unanimous vote, find that there is a need to take immediate action and that the need for action came to the attention of the council or committee subsequent to the posting of the agenda. </a:t>
            </a:r>
          </a:p>
          <a:p>
            <a:pPr marL="174708" indent="-174708">
              <a:buFont typeface="Arial" panose="020B0604020202020204" pitchFamily="34" charset="0"/>
              <a:buChar char="•"/>
            </a:pPr>
            <a:r>
              <a:rPr lang="en-US" sz="800" dirty="0"/>
              <a:t>Any materials provided to a council or committee shall be made available to any member of the public who requests the materials pursuant to the California Public Records Act. </a:t>
            </a:r>
          </a:p>
          <a:p>
            <a:pPr marL="174708" indent="-174708">
              <a:buFont typeface="Arial" panose="020B0604020202020204" pitchFamily="34" charset="0"/>
              <a:buChar char="•"/>
            </a:pPr>
            <a:r>
              <a:rPr lang="en-US" sz="800" dirty="0"/>
              <a:t>Notice of the meeting shall be posted at the school site or other appropriate place accessible to the public at least 72 hours prior to the meeting. </a:t>
            </a:r>
          </a:p>
          <a:p>
            <a:pPr marL="174708" indent="-174708">
              <a:buFont typeface="Arial" panose="020B0604020202020204" pitchFamily="34" charset="0"/>
              <a:buChar char="•"/>
            </a:pPr>
            <a:r>
              <a:rPr lang="en-US" sz="800" dirty="0"/>
              <a:t>The meeting notice shall specify the date, time, and location of the meeting and contain an agenda describing each item of business to be discussed or acted upon. </a:t>
            </a:r>
          </a:p>
          <a:p>
            <a:pPr marL="174708" indent="-174708">
              <a:buFont typeface="Arial" panose="020B0604020202020204" pitchFamily="34" charset="0"/>
              <a:buChar char="•"/>
            </a:pPr>
            <a:r>
              <a:rPr lang="en-US" sz="800" dirty="0"/>
              <a:t>If a council or committee violates the procedural meeting requirements of this section, upon the demand of any person, the council or committee shall reconsider the items at its next meeting, after allowing for public input on the item. </a:t>
            </a:r>
          </a:p>
          <a:p>
            <a:pPr marL="174708" indent="-174708">
              <a:buFont typeface="Arial" panose="020B0604020202020204" pitchFamily="34" charset="0"/>
              <a:buChar char="•"/>
            </a:pPr>
            <a:r>
              <a:rPr lang="en-US" sz="800" dirty="0"/>
              <a:t>Questions or brief statements made at the meeting by members of the council, committee, or public that do not have a significant effect on pupils or employees in the school or school district, or that can be resolved solely by the provision of information, need not be described on an agenda as items of business.</a:t>
            </a:r>
          </a:p>
          <a:p>
            <a:r>
              <a:rPr lang="en-US" sz="800" dirty="0"/>
              <a:t> </a:t>
            </a:r>
          </a:p>
          <a:p>
            <a:endParaRPr lang="en-US" sz="800" dirty="0"/>
          </a:p>
          <a:p>
            <a:r>
              <a:rPr lang="en-US" sz="800" dirty="0" err="1"/>
              <a:t>Diga</a:t>
            </a:r>
            <a:r>
              <a:rPr lang="en-US" sz="800" dirty="0"/>
              <a:t>:</a:t>
            </a:r>
          </a:p>
          <a:p>
            <a:pPr marL="174708" indent="-174708">
              <a:buFont typeface="Arial" panose="020B0604020202020204" pitchFamily="34" charset="0"/>
              <a:buChar char="•"/>
            </a:pPr>
            <a:r>
              <a:rPr lang="es-ES" sz="800" dirty="0"/>
              <a:t>Cualquier reunión que un comité o consejo celebre debe estar abierta al público. </a:t>
            </a:r>
          </a:p>
          <a:p>
            <a:pPr marL="174708" indent="-174708">
              <a:buFont typeface="Arial" panose="020B0604020202020204" pitchFamily="34" charset="0"/>
              <a:buChar char="•"/>
            </a:pPr>
            <a:r>
              <a:rPr lang="es-ES" sz="800" dirty="0"/>
              <a:t>Se le debe brindar a cualquier miembro del público la oportunidad de dirigirse al consejo o comité durante la reunión en relación a cualquier asunto que tenga que ver con la materia bajo jurisdicción del consejo o comité. </a:t>
            </a:r>
          </a:p>
          <a:p>
            <a:pPr marL="174708" indent="-174708">
              <a:buFont typeface="Arial" panose="020B0604020202020204" pitchFamily="34" charset="0"/>
              <a:buChar char="•"/>
            </a:pPr>
            <a:r>
              <a:rPr lang="es-ES" sz="800" dirty="0"/>
              <a:t>El consejo o el comité no puede tomar ninguna acción en tratar un asunto a menos que a) el asunto se incluyó en la agenda publicada, o b) los miembro </a:t>
            </a:r>
            <a:r>
              <a:rPr lang="es-ES" sz="800" dirty="0" err="1"/>
              <a:t>sdel</a:t>
            </a:r>
            <a:r>
              <a:rPr lang="es-ES" sz="800" dirty="0"/>
              <a:t> consejo o comité deciden, por medio un voto unánime, que se necesita tomar acción inmediata y que dicha necesidad no se dio a conocer al consejo o comité después que se publicó la agenda. </a:t>
            </a:r>
          </a:p>
          <a:p>
            <a:pPr marL="174708" indent="-174708">
              <a:buFont typeface="Arial" panose="020B0604020202020204" pitchFamily="34" charset="0"/>
              <a:buChar char="•"/>
            </a:pPr>
            <a:r>
              <a:rPr lang="es-ES" sz="800" dirty="0"/>
              <a:t> Cualquier material provistos para el comité o consejo debe estar disponibles para los miembros del público quienes soliciten dichos materiales de conformidad con la Ley en California para Registros Públicos. </a:t>
            </a:r>
          </a:p>
          <a:p>
            <a:pPr marL="174708" indent="-174708">
              <a:buFont typeface="Arial" panose="020B0604020202020204" pitchFamily="34" charset="0"/>
              <a:buChar char="•"/>
            </a:pPr>
            <a:r>
              <a:rPr lang="es-ES" sz="800" dirty="0"/>
              <a:t>Las notificaciones para las reuniones deben ser colocadas a la vista del público en el plantel escolar u otra ubicación apropiada para acceso fácil para el público con por lo menos 72 horas de anticipación a la reunión. </a:t>
            </a:r>
          </a:p>
          <a:p>
            <a:pPr marL="174708" indent="-174708">
              <a:buFont typeface="Arial" panose="020B0604020202020204" pitchFamily="34" charset="0"/>
              <a:buChar char="•"/>
            </a:pPr>
            <a:r>
              <a:rPr lang="es-ES" sz="800" dirty="0"/>
              <a:t>La notificación para la reunión debe especificar la fecha, hora y ubicación dela reunión e incluir una agenda que describe cada asunto de negocios que se discutirá o tratará. </a:t>
            </a:r>
          </a:p>
          <a:p>
            <a:pPr marL="174708" indent="-174708">
              <a:buFont typeface="Arial" panose="020B0604020202020204" pitchFamily="34" charset="0"/>
              <a:buChar char="•"/>
            </a:pPr>
            <a:r>
              <a:rPr lang="es-ES" sz="800" dirty="0"/>
              <a:t>Si un consejo o comité quebranta los procedimientos requeridos para la reunión de esta sección, la exigencia de cualquier persona, el consejo o comité deberá reconsiderar el asunto durante su próxima reunión, después de permitirle al público presentar sus sugerencias referente al asunto. </a:t>
            </a:r>
          </a:p>
          <a:p>
            <a:pPr marL="174708" indent="-174708">
              <a:buFont typeface="Arial" panose="020B0604020202020204" pitchFamily="34" charset="0"/>
              <a:buChar char="•"/>
            </a:pPr>
            <a:r>
              <a:rPr lang="es-ES" sz="800" dirty="0"/>
              <a:t>No es necesario describir en la agenda como puntos del orden del día, preguntas o afirmaciones breves hechas durante la reunión de parte de miembros del consejo, comité o público, que no tengan un impacto significativo en los estudiantes, el personal escolar o el distrito escolar, o que puedan resolverse solamente por medio de proveer información.</a:t>
            </a:r>
            <a:endParaRPr lang="en-US" sz="800" dirty="0"/>
          </a:p>
        </p:txBody>
      </p:sp>
      <p:sp>
        <p:nvSpPr>
          <p:cNvPr id="4" name="Slide Number Placeholder 3"/>
          <p:cNvSpPr>
            <a:spLocks noGrp="1"/>
          </p:cNvSpPr>
          <p:nvPr>
            <p:ph type="sldNum" sz="quarter" idx="10"/>
          </p:nvPr>
        </p:nvSpPr>
        <p:spPr/>
        <p:txBody>
          <a:bodyPr/>
          <a:lstStyle/>
          <a:p>
            <a:fld id="{1B2C5849-D8BB-42EC-971F-9CD710D78AF1}" type="slidenum">
              <a:rPr lang="en-US" smtClean="0"/>
              <a:t>27</a:t>
            </a:fld>
            <a:endParaRPr lang="en-US"/>
          </a:p>
        </p:txBody>
      </p:sp>
    </p:spTree>
    <p:extLst>
      <p:ext uri="{BB962C8B-B14F-4D97-AF65-F5344CB8AC3E}">
        <p14:creationId xmlns:p14="http://schemas.microsoft.com/office/powerpoint/2010/main" val="2198042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solidFill>
                  <a:srgbClr val="002060"/>
                </a:solidFill>
              </a:rPr>
              <a:t>Say</a:t>
            </a:r>
            <a:r>
              <a:rPr lang="en-US" dirty="0">
                <a:solidFill>
                  <a:srgbClr val="002060"/>
                </a:solidFill>
              </a:rPr>
              <a:t>: Do you have any questions regarding ELAC. Remember to join us on (date) for </a:t>
            </a:r>
            <a:r>
              <a:rPr lang="en-US" dirty="0" err="1">
                <a:solidFill>
                  <a:srgbClr val="002060"/>
                </a:solidFill>
              </a:rPr>
              <a:t>ELAc</a:t>
            </a:r>
            <a:r>
              <a:rPr lang="en-US" dirty="0">
                <a:solidFill>
                  <a:srgbClr val="002060"/>
                </a:solidFill>
              </a:rPr>
              <a:t> elections at (time).</a:t>
            </a:r>
          </a:p>
          <a:p>
            <a:pPr defTabSz="349415">
              <a:defRPr/>
            </a:pPr>
            <a:endParaRPr lang="en-US" dirty="0">
              <a:solidFill>
                <a:srgbClr val="002060"/>
              </a:solidFill>
            </a:endParaRPr>
          </a:p>
          <a:p>
            <a:pPr defTabSz="349415">
              <a:defRPr/>
            </a:pPr>
            <a:r>
              <a:rPr lang="en-US" b="1" dirty="0">
                <a:solidFill>
                  <a:srgbClr val="002060"/>
                </a:solidFill>
              </a:rPr>
              <a:t>Click</a:t>
            </a:r>
            <a:endParaRPr lang="en-US"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890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r>
              <a:rPr lang="en-US" baseline="0" dirty="0"/>
              <a:t> Time for a processing activity. </a:t>
            </a:r>
          </a:p>
          <a:p>
            <a:r>
              <a:rPr lang="en-US" baseline="0" dirty="0"/>
              <a:t>Read the question and have participants answer in the chat.</a:t>
            </a:r>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29</a:t>
            </a:fld>
            <a:endParaRPr lang="en-US"/>
          </a:p>
        </p:txBody>
      </p:sp>
    </p:spTree>
    <p:extLst>
      <p:ext uri="{BB962C8B-B14F-4D97-AF65-F5344CB8AC3E}">
        <p14:creationId xmlns:p14="http://schemas.microsoft.com/office/powerpoint/2010/main" val="82799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Do</a:t>
            </a:r>
            <a:r>
              <a:rPr lang="en-US" baseline="0" dirty="0"/>
              <a:t>: </a:t>
            </a:r>
            <a:r>
              <a:rPr lang="en-US" dirty="0"/>
              <a:t>Ensure</a:t>
            </a:r>
            <a:r>
              <a:rPr lang="en-US" baseline="0" dirty="0"/>
              <a:t> </a:t>
            </a:r>
            <a:r>
              <a:rPr lang="en-US" dirty="0"/>
              <a:t>that the </a:t>
            </a:r>
            <a:r>
              <a:rPr lang="en-US" baseline="0" dirty="0"/>
              <a:t>school leadership team offers a warm greeting.</a:t>
            </a:r>
          </a:p>
          <a:p>
            <a:endParaRPr lang="en-US" dirty="0"/>
          </a:p>
          <a:p>
            <a:endParaRPr lang="en-US" dirty="0"/>
          </a:p>
        </p:txBody>
      </p:sp>
      <p:sp>
        <p:nvSpPr>
          <p:cNvPr id="4" name="Slide Number Placeholder 3"/>
          <p:cNvSpPr>
            <a:spLocks noGrp="1"/>
          </p:cNvSpPr>
          <p:nvPr>
            <p:ph type="sldNum" sz="quarter" idx="10"/>
          </p:nvPr>
        </p:nvSpPr>
        <p:spPr/>
        <p:txBody>
          <a:bodyPr/>
          <a:lstStyle/>
          <a:p>
            <a:pPr defTabSz="474739">
              <a:defRPr/>
            </a:pPr>
            <a:fld id="{C322E50C-B61C-4050-B9C5-492A059AFDDA}" type="slidenum">
              <a:rPr lang="en-US">
                <a:solidFill>
                  <a:prstClr val="black"/>
                </a:solidFill>
                <a:latin typeface="Calibri" panose="020F0502020204030204"/>
              </a:rPr>
              <a:pPr defTabSz="47473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772545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will begin forming</a:t>
            </a:r>
            <a:r>
              <a:rPr lang="en-US" baseline="0" dirty="0"/>
              <a:t> the ELAC membership by electing parents/legal guardians of ELs. </a:t>
            </a:r>
          </a:p>
          <a:p>
            <a:r>
              <a:rPr lang="en-US" baseline="0" dirty="0"/>
              <a:t>Remember, parents/legal guardians shall constitute at least the same percentage of ELAC membership as their children represent of the student body.</a:t>
            </a:r>
          </a:p>
          <a:p>
            <a:endParaRPr lang="en-US" baseline="0" dirty="0"/>
          </a:p>
          <a:p>
            <a:r>
              <a:rPr lang="en-US" baseline="0" dirty="0"/>
              <a:t>Remind </a:t>
            </a:r>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ll newly elected parents/legal guardians of ELs members</a:t>
            </a:r>
            <a:r>
              <a:rPr lang="en-US" sz="1200" kern="1200" baseline="0" dirty="0">
                <a:solidFill>
                  <a:schemeClr val="tx1"/>
                </a:solidFill>
                <a:effectLst/>
                <a:latin typeface="+mn-lt"/>
                <a:ea typeface="+mn-ea"/>
                <a:cs typeface="+mn-cs"/>
              </a:rPr>
              <a:t> that they will</a:t>
            </a:r>
            <a:r>
              <a:rPr lang="en-US" sz="1200" kern="1200" dirty="0">
                <a:solidFill>
                  <a:schemeClr val="tx1"/>
                </a:solidFill>
                <a:effectLst/>
                <a:latin typeface="+mn-lt"/>
                <a:ea typeface="+mn-ea"/>
                <a:cs typeface="+mn-cs"/>
              </a:rPr>
              <a:t> be seated provisionally pending verification</a:t>
            </a:r>
            <a:r>
              <a:rPr lang="en-US" sz="1200" kern="1200" baseline="0" dirty="0">
                <a:solidFill>
                  <a:schemeClr val="tx1"/>
                </a:solidFill>
                <a:effectLst/>
                <a:latin typeface="+mn-lt"/>
                <a:ea typeface="+mn-ea"/>
                <a:cs typeface="+mn-cs"/>
              </a:rPr>
              <a:t> of their </a:t>
            </a:r>
            <a:r>
              <a:rPr lang="en-US" sz="1200" kern="1200" dirty="0">
                <a:solidFill>
                  <a:schemeClr val="tx1"/>
                </a:solidFill>
                <a:effectLst/>
                <a:latin typeface="+mn-lt"/>
                <a:ea typeface="+mn-ea"/>
                <a:cs typeface="+mn-cs"/>
              </a:rPr>
              <a:t>student's language classification verified in </a:t>
            </a:r>
            <a:r>
              <a:rPr lang="en-US" sz="1200" kern="1200" dirty="0" err="1">
                <a:solidFill>
                  <a:schemeClr val="tx1"/>
                </a:solidFill>
                <a:effectLst/>
                <a:latin typeface="+mn-lt"/>
                <a:ea typeface="+mn-ea"/>
                <a:cs typeface="+mn-cs"/>
              </a:rPr>
              <a:t>MiSiS</a:t>
            </a:r>
            <a:r>
              <a:rPr lang="en-US" sz="1200" kern="1200" dirty="0">
                <a:solidFill>
                  <a:schemeClr val="tx1"/>
                </a:solidFill>
                <a:effectLst/>
                <a:latin typeface="+mn-lt"/>
                <a:ea typeface="+mn-ea"/>
                <a:cs typeface="+mn-cs"/>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B2C5849-D8BB-42EC-971F-9CD710D78AF1}" type="slidenum">
              <a:rPr lang="en-US" smtClean="0"/>
              <a:t>30</a:t>
            </a:fld>
            <a:endParaRPr lang="en-US"/>
          </a:p>
        </p:txBody>
      </p:sp>
    </p:spTree>
    <p:extLst>
      <p:ext uri="{BB962C8B-B14F-4D97-AF65-F5344CB8AC3E}">
        <p14:creationId xmlns:p14="http://schemas.microsoft.com/office/powerpoint/2010/main" val="1062655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sz="1200" b="1" kern="1200" dirty="0">
                <a:solidFill>
                  <a:schemeClr val="tx1"/>
                </a:solidFill>
                <a:effectLst/>
                <a:latin typeface="+mn-lt"/>
                <a:ea typeface="+mn-ea"/>
                <a:cs typeface="+mn-cs"/>
              </a:rPr>
              <a:t>Nominations for parents/legal guardians of EL students</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Declare all seats vacant.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 participants that the floor is open for nominations and remind them that only parents/legal guardians of ELs can be candidates at this time.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Only parents/legal guardians of ELs can nominate and self-nominate at this time.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Staff</a:t>
            </a:r>
            <a:r>
              <a:rPr lang="en-US" sz="1200" kern="1200" baseline="0" dirty="0">
                <a:solidFill>
                  <a:schemeClr val="tx1"/>
                </a:solidFill>
                <a:effectLst/>
                <a:latin typeface="+mn-lt"/>
                <a:ea typeface="+mn-ea"/>
                <a:cs typeface="+mn-cs"/>
              </a:rPr>
              <a:t> member will begin to write names on the tally sheet.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asking the question three times, if no other parent/legal guardian of an EL is interested, entertain a motion to close and accept the nominees for membership for parents/legal guardians of ELs.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 parent/legal guardian of an EL, have them say the following: “I, </a:t>
            </a:r>
            <a:r>
              <a:rPr lang="en-US" sz="1200" u="sng" kern="1200" dirty="0">
                <a:solidFill>
                  <a:schemeClr val="tx1"/>
                </a:solidFill>
                <a:effectLst/>
                <a:latin typeface="+mn-lt"/>
                <a:ea typeface="+mn-ea"/>
                <a:cs typeface="+mn-cs"/>
              </a:rPr>
              <a:t>first and last name</a:t>
            </a:r>
            <a:r>
              <a:rPr lang="en-US" sz="1200" kern="1200" dirty="0">
                <a:solidFill>
                  <a:schemeClr val="tx1"/>
                </a:solidFill>
                <a:effectLst/>
                <a:latin typeface="+mn-lt"/>
                <a:ea typeface="+mn-ea"/>
                <a:cs typeface="+mn-cs"/>
              </a:rPr>
              <a:t>, make a motion to close and accept nominees for membership for parents/legal guardians of ELs”. </a:t>
            </a:r>
            <a:r>
              <a:rPr lang="en-US" sz="1200" b="1" i="1" kern="1200" dirty="0">
                <a:solidFill>
                  <a:schemeClr val="tx1"/>
                </a:solidFill>
                <a:effectLst/>
                <a:latin typeface="+mn-lt"/>
                <a:ea typeface="+mn-ea"/>
                <a:cs typeface="+mn-cs"/>
              </a:rPr>
              <a:t>(Restate the motion to ensure clarity)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another parent/legal guardian of an EL to second the motion, have them say the following: “I, first and last name, second the motion to close and accept nominees for membership for parents/legal guardians of ELs”.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Staff will conduct a roll call vote to close and accept the nominees for the membership of parents/legal guardians of ELs. </a:t>
            </a:r>
            <a:r>
              <a:rPr lang="en-US" sz="1200" b="1" i="1" kern="1200" dirty="0">
                <a:solidFill>
                  <a:schemeClr val="tx1"/>
                </a:solidFill>
                <a:effectLst/>
                <a:latin typeface="+mn-lt"/>
                <a:ea typeface="+mn-ea"/>
                <a:cs typeface="+mn-cs"/>
              </a:rPr>
              <a:t>Remember, only call on parents/legal guardians of ELs.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Tally the votes visibly, announce the results, and present the newly elected parents/legal guardians of ELs on the ELAC for 2022-2023 school year.</a:t>
            </a:r>
          </a:p>
          <a:p>
            <a:endParaRPr lang="en-US" b="1" dirty="0"/>
          </a:p>
        </p:txBody>
      </p:sp>
      <p:sp>
        <p:nvSpPr>
          <p:cNvPr id="4" name="Slide Number Placeholder 3"/>
          <p:cNvSpPr>
            <a:spLocks noGrp="1"/>
          </p:cNvSpPr>
          <p:nvPr>
            <p:ph type="sldNum" sz="quarter" idx="10"/>
          </p:nvPr>
        </p:nvSpPr>
        <p:spPr/>
        <p:txBody>
          <a:bodyPr/>
          <a:lstStyle/>
          <a:p>
            <a:fld id="{1B2C5849-D8BB-42EC-971F-9CD710D78AF1}" type="slidenum">
              <a:rPr lang="en-US" smtClean="0"/>
              <a:t>31</a:t>
            </a:fld>
            <a:endParaRPr lang="en-US"/>
          </a:p>
        </p:txBody>
      </p:sp>
    </p:spTree>
    <p:extLst>
      <p:ext uri="{BB962C8B-B14F-4D97-AF65-F5344CB8AC3E}">
        <p14:creationId xmlns:p14="http://schemas.microsoft.com/office/powerpoint/2010/main" val="3697273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sz="1200" b="1" kern="1200" dirty="0">
                <a:solidFill>
                  <a:schemeClr val="tx1"/>
                </a:solidFill>
                <a:effectLst/>
                <a:latin typeface="+mn-lt"/>
                <a:ea typeface="+mn-ea"/>
                <a:cs typeface="+mn-cs"/>
              </a:rPr>
              <a:t>Nominations of non-EL members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Declare all seats vacant.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 participants that the floor is open for nominations for non-EL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non-EL participants can be nominated and self-nominate at this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Staff member will begin to write names on the tally sheet.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asking the question three times, if no other non-EL participant is interested in being an ELAC member, entertain a motion to close and accept the nominees for non-EL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Recognize a parent/legal guardian of an EL, have them say the following: “I, first and last name, make a motion to close nominations for membership for non-EL members”. </a:t>
            </a:r>
            <a:r>
              <a:rPr lang="en-US" sz="1200" b="1" i="1" kern="1200" dirty="0">
                <a:solidFill>
                  <a:schemeClr val="tx1"/>
                </a:solidFill>
                <a:effectLst/>
                <a:latin typeface="+mn-lt"/>
                <a:ea typeface="+mn-ea"/>
                <a:cs typeface="+mn-cs"/>
              </a:rPr>
              <a:t>(Restate the motion to ensure clarity)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Recognize another parent/legal guardian of an EL, have them say: “I, first and last name, second the motion to close and accept nominees for non-EL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that the candidate with the highest votes will be elected as a member on the ELAC.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Staff will conduct a roll call vote to close and accept the nominees for the membership of non-EL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Tally the votes visibly, announce the results, and present the newly elected non-EL members on the ELAC for the 2022-2023 school year.</a:t>
            </a:r>
          </a:p>
          <a:p>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32</a:t>
            </a:fld>
            <a:endParaRPr lang="en-US"/>
          </a:p>
        </p:txBody>
      </p:sp>
    </p:spTree>
    <p:extLst>
      <p:ext uri="{BB962C8B-B14F-4D97-AF65-F5344CB8AC3E}">
        <p14:creationId xmlns:p14="http://schemas.microsoft.com/office/powerpoint/2010/main" val="4124388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defRPr/>
            </a:pPr>
            <a:r>
              <a:rPr lang="en-US" b="1" dirty="0"/>
              <a:t>Say: </a:t>
            </a:r>
            <a:r>
              <a:rPr lang="en-US" dirty="0">
                <a:solidFill>
                  <a:srgbClr val="FF0000"/>
                </a:solidFill>
                <a:latin typeface="Poppins" panose="00000500000000000000" pitchFamily="2" charset="0"/>
                <a:cs typeface="Poppins" panose="00000500000000000000" pitchFamily="2" charset="0"/>
              </a:rPr>
              <a:t>The ELAC must elect an EL Delegate who must attend the Region ELAC Delegate Convening in the fall.</a:t>
            </a:r>
          </a:p>
          <a:p>
            <a:pPr defTabSz="342900">
              <a:defRPr/>
            </a:pPr>
            <a:endParaRPr lang="en-US" dirty="0">
              <a:solidFill>
                <a:srgbClr val="FF0000"/>
              </a:solidFill>
              <a:latin typeface="Poppins" panose="00000500000000000000" pitchFamily="2" charset="0"/>
              <a:cs typeface="Poppins" panose="00000500000000000000" pitchFamily="2" charset="0"/>
            </a:endParaRPr>
          </a:p>
          <a:p>
            <a:pPr defTabSz="342900">
              <a:defRPr/>
            </a:pPr>
            <a:r>
              <a:rPr lang="en-US" dirty="0">
                <a:solidFill>
                  <a:srgbClr val="FF0000"/>
                </a:solidFill>
                <a:latin typeface="Poppins" panose="00000500000000000000" pitchFamily="2" charset="0"/>
                <a:cs typeface="Poppins" panose="00000500000000000000" pitchFamily="2" charset="0"/>
              </a:rPr>
              <a:t>The elected EL Delegate is to be a parent of a current EL student and will be representing the school’s ELAC to elect members to the District English Learner Advisory Committee (DELAC).</a:t>
            </a:r>
          </a:p>
          <a:p>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33</a:t>
            </a:fld>
            <a:endParaRPr lang="en-US"/>
          </a:p>
        </p:txBody>
      </p:sp>
    </p:spTree>
    <p:extLst>
      <p:ext uri="{BB962C8B-B14F-4D97-AF65-F5344CB8AC3E}">
        <p14:creationId xmlns:p14="http://schemas.microsoft.com/office/powerpoint/2010/main" val="425011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sz="1200" b="1" kern="1200" dirty="0">
                <a:solidFill>
                  <a:schemeClr val="tx1"/>
                </a:solidFill>
                <a:effectLst/>
                <a:latin typeface="+mn-lt"/>
                <a:ea typeface="+mn-ea"/>
                <a:cs typeface="+mn-cs"/>
              </a:rPr>
              <a:t>Nomination for EL Delegate</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 the members that the floor is open for nominations for the EL Delegate.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Only parents/legal guardians of ELs can self-nominate or nominate other parents/legal guardians of ELs.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Staff member will begin to write names on the tally sheet.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asking the question three times, if there is no other parent/legal guardian of an EL interested in being the EL Delegate, entertain a motion to close and accept a motion to close nominations for EL Delegate.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 parent/legal guardian of an EL, have them say: “I, first and last name, make a motion to close nominations for the EL Delegate”. </a:t>
            </a:r>
            <a:r>
              <a:rPr lang="en-US" sz="1200" b="1" i="1" kern="1200" dirty="0">
                <a:solidFill>
                  <a:schemeClr val="tx1"/>
                </a:solidFill>
                <a:effectLst/>
                <a:latin typeface="+mn-lt"/>
                <a:ea typeface="+mn-ea"/>
                <a:cs typeface="+mn-cs"/>
              </a:rPr>
              <a:t>(Restate the motion to ensure clarity)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another parent/legal guardian of an EL, have them say: “I, first and last name, second the motion to close and accept nominations for EL Delegate”.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State that the candidate with the highest votes will be elected as the EL Delegate.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Staff will conduct a roll call vote by asking parents/legal guardians of ELs to state their full names, their child’s name, and verbally announce one candidate selection. If a participant does not reveal their name, their vote will not be accepted.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Tally the votes visibly, announce the results, and present the newly elected EL Delegate on the ELAC for the 2022-2023 school year.</a:t>
            </a:r>
          </a:p>
          <a:p>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34</a:t>
            </a:fld>
            <a:endParaRPr lang="en-US"/>
          </a:p>
        </p:txBody>
      </p:sp>
    </p:spTree>
    <p:extLst>
      <p:ext uri="{BB962C8B-B14F-4D97-AF65-F5344CB8AC3E}">
        <p14:creationId xmlns:p14="http://schemas.microsoft.com/office/powerpoint/2010/main" val="177147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Let’s take a 1 minute stretch break before we continue </a:t>
            </a:r>
            <a:r>
              <a:rPr lang="en-US" baseline="0" dirty="0"/>
              <a:t>with the ELAC election process.</a:t>
            </a:r>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35</a:t>
            </a:fld>
            <a:endParaRPr lang="en-US"/>
          </a:p>
        </p:txBody>
      </p:sp>
    </p:spTree>
    <p:extLst>
      <p:ext uri="{BB962C8B-B14F-4D97-AF65-F5344CB8AC3E}">
        <p14:creationId xmlns:p14="http://schemas.microsoft.com/office/powerpoint/2010/main" val="3017627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42900">
              <a:defRPr/>
            </a:pPr>
            <a:r>
              <a:rPr lang="en-US" b="1" dirty="0"/>
              <a:t>Say: </a:t>
            </a:r>
            <a:r>
              <a:rPr lang="en-US" dirty="0"/>
              <a:t>ELAC</a:t>
            </a:r>
            <a:r>
              <a:rPr lang="en-US" baseline="0" dirty="0"/>
              <a:t> will have four officers. </a:t>
            </a:r>
            <a:r>
              <a:rPr lang="en-US" sz="1200" b="1" i="1" dirty="0">
                <a:solidFill>
                  <a:srgbClr val="FF0000"/>
                </a:solidFill>
                <a:latin typeface="Poppins" panose="00000500000000000000" pitchFamily="2" charset="0"/>
                <a:cs typeface="Poppins" panose="00000500000000000000" pitchFamily="2" charset="0"/>
              </a:rPr>
              <a:t>Chairperson &amp; Vice Chairperson must be a parent / legal guardian of an EL. </a:t>
            </a:r>
          </a:p>
          <a:p>
            <a:pPr algn="l" defTabSz="342900">
              <a:defRPr/>
            </a:pPr>
            <a:r>
              <a:rPr lang="en-US" sz="1200" b="1" i="1" dirty="0">
                <a:solidFill>
                  <a:srgbClr val="FF0000"/>
                </a:solidFill>
                <a:latin typeface="Poppins" panose="00000500000000000000" pitchFamily="2" charset="0"/>
                <a:cs typeface="Poppins" panose="00000500000000000000" pitchFamily="2" charset="0"/>
              </a:rPr>
              <a:t>The secretary &amp; parliamentarian</a:t>
            </a:r>
            <a:r>
              <a:rPr lang="en-US" sz="1200" b="1" i="1" baseline="0" dirty="0">
                <a:solidFill>
                  <a:srgbClr val="FF0000"/>
                </a:solidFill>
                <a:latin typeface="Poppins" panose="00000500000000000000" pitchFamily="2" charset="0"/>
                <a:cs typeface="Poppins" panose="00000500000000000000" pitchFamily="2" charset="0"/>
              </a:rPr>
              <a:t> may be a</a:t>
            </a:r>
            <a:r>
              <a:rPr lang="en-US" sz="1200" b="1" i="1" dirty="0">
                <a:solidFill>
                  <a:srgbClr val="FF0000"/>
                </a:solidFill>
                <a:latin typeface="Poppins" panose="00000500000000000000" pitchFamily="2" charset="0"/>
                <a:cs typeface="Poppins" panose="00000500000000000000" pitchFamily="2" charset="0"/>
              </a:rPr>
              <a:t>ny member of the ELAC.</a:t>
            </a:r>
          </a:p>
          <a:p>
            <a:pPr algn="l" defTabSz="342900">
              <a:defRPr/>
            </a:pPr>
            <a:endParaRPr lang="en-US" sz="1200" b="1" i="1" dirty="0">
              <a:solidFill>
                <a:srgbClr val="FF0000"/>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36</a:t>
            </a:fld>
            <a:endParaRPr lang="en-US"/>
          </a:p>
        </p:txBody>
      </p:sp>
    </p:spTree>
    <p:extLst>
      <p:ext uri="{BB962C8B-B14F-4D97-AF65-F5344CB8AC3E}">
        <p14:creationId xmlns:p14="http://schemas.microsoft.com/office/powerpoint/2010/main" val="301472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dirty="0"/>
              <a:t>: </a:t>
            </a:r>
            <a:r>
              <a:rPr lang="en-US" baseline="0" dirty="0"/>
              <a:t>Read the slide.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98637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dirty="0"/>
              <a:t>: </a:t>
            </a:r>
            <a:r>
              <a:rPr lang="en-US" baseline="0" dirty="0"/>
              <a:t>Read the slide.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70892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do</a:t>
            </a:r>
            <a:r>
              <a:rPr lang="en-US" dirty="0"/>
              <a:t>: </a:t>
            </a:r>
            <a:r>
              <a:rPr lang="en-US" baseline="0" dirty="0"/>
              <a:t>Read the slide.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07148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baseline="0" dirty="0"/>
              <a:t> </a:t>
            </a:r>
            <a:r>
              <a:rPr lang="en-US" dirty="0"/>
              <a:t>We have interpretation services if you are joining us on a computer. Chromebook do not offer the translation feature.  If you are on a Chromebook, please stay on your computer so you can see us on the screen and use the chat feature.  For audio join us via phone.</a:t>
            </a:r>
            <a:endParaRPr lang="en-US" dirty="0">
              <a:cs typeface="Calibri"/>
            </a:endParaRPr>
          </a:p>
          <a:p>
            <a:r>
              <a:rPr lang="en-US" dirty="0"/>
              <a:t>I will provide more guidance shortly.</a:t>
            </a:r>
          </a:p>
          <a:p>
            <a:endParaRPr lang="en-US" dirty="0"/>
          </a:p>
          <a:p>
            <a:r>
              <a:rPr lang="en-US" dirty="0"/>
              <a:t>For those that are on the computer please click on the globe icon at the bottom of the screen.</a:t>
            </a:r>
          </a:p>
          <a:p>
            <a:r>
              <a:rPr lang="en-US" dirty="0"/>
              <a:t>Select the language of preference.</a:t>
            </a:r>
          </a:p>
          <a:p>
            <a:endParaRPr lang="en-US" dirty="0"/>
          </a:p>
          <a:p>
            <a:r>
              <a:rPr lang="en-US" dirty="0"/>
              <a:t>You will engage and listen to the presentation in the language you select.</a:t>
            </a:r>
          </a:p>
          <a:p>
            <a:endParaRPr lang="en-US" dirty="0"/>
          </a:p>
          <a:p>
            <a:r>
              <a:rPr lang="en-US" b="1" dirty="0"/>
              <a:t>Click</a:t>
            </a:r>
          </a:p>
          <a:p>
            <a:endParaRPr lang="en-US" dirty="0"/>
          </a:p>
          <a:p>
            <a:r>
              <a:rPr lang="es-CO" b="1" dirty="0"/>
              <a:t>Diga:</a:t>
            </a:r>
            <a:r>
              <a:rPr lang="en-US" dirty="0"/>
              <a:t> </a:t>
            </a:r>
          </a:p>
          <a:p>
            <a:r>
              <a:rPr lang="es-CO" dirty="0"/>
              <a:t>Tenemos servicios de interpretación, si nos acompaña a través de una computadora.</a:t>
            </a:r>
            <a:r>
              <a:rPr lang="en-US" dirty="0"/>
              <a:t> </a:t>
            </a:r>
            <a:endParaRPr lang="en-US" dirty="0">
              <a:cs typeface="Calibri"/>
            </a:endParaRPr>
          </a:p>
          <a:p>
            <a:r>
              <a:rPr lang="es-CO" dirty="0"/>
              <a:t>Desafortunadamente los </a:t>
            </a:r>
            <a:r>
              <a:rPr lang="es-CO" dirty="0" err="1"/>
              <a:t>Chromebooks</a:t>
            </a:r>
            <a:r>
              <a:rPr lang="es-CO" dirty="0"/>
              <a:t> no ofrecen esta característica.  Si está usando un Chromebook, quédese en la computadora para que pueda ver la presentación en una pantalla más grande y usar el chat.  Pero, puede usar su teléfono para escuchar el audio.</a:t>
            </a:r>
            <a:r>
              <a:rPr lang="en-US" dirty="0"/>
              <a:t> </a:t>
            </a:r>
            <a:endParaRPr lang="en-US" dirty="0">
              <a:cs typeface="Calibri"/>
            </a:endParaRPr>
          </a:p>
          <a:p>
            <a:r>
              <a:rPr lang="es-CO" dirty="0"/>
              <a:t>Daré más instrucciones a continuación.</a:t>
            </a:r>
            <a:r>
              <a:rPr lang="en-US" dirty="0"/>
              <a:t> </a:t>
            </a:r>
          </a:p>
          <a:p>
            <a:endParaRPr lang="en-US" dirty="0">
              <a:cs typeface="Calibri"/>
            </a:endParaRPr>
          </a:p>
          <a:p>
            <a:r>
              <a:rPr lang="es-CO" dirty="0"/>
              <a:t>Para los que nos acompañan en una computadora, haga clic en el símbolo del mundo en la parte de abajo de la pantalla.</a:t>
            </a:r>
            <a:r>
              <a:rPr lang="en-US" dirty="0"/>
              <a:t> </a:t>
            </a:r>
            <a:endParaRPr lang="en-US" dirty="0">
              <a:cs typeface="Calibri"/>
            </a:endParaRPr>
          </a:p>
          <a:p>
            <a:r>
              <a:rPr lang="es-CO" dirty="0"/>
              <a:t>Seleccione su idioma de preferencia.</a:t>
            </a:r>
            <a:r>
              <a:rPr lang="en-US" dirty="0"/>
              <a:t> </a:t>
            </a:r>
            <a:endParaRPr lang="en-US" dirty="0">
              <a:cs typeface="Calibri"/>
            </a:endParaRPr>
          </a:p>
          <a:p>
            <a:r>
              <a:rPr lang="es-CO" dirty="0"/>
              <a:t> </a:t>
            </a:r>
            <a:r>
              <a:rPr lang="en-US" dirty="0"/>
              <a:t> </a:t>
            </a:r>
            <a:endParaRPr lang="en-US" dirty="0">
              <a:cs typeface="Calibri"/>
            </a:endParaRPr>
          </a:p>
          <a:p>
            <a:r>
              <a:rPr lang="es-CO" dirty="0"/>
              <a:t>Participará y escuchará la presentación en el idioma que seleccione.</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4</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92298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do</a:t>
            </a:r>
            <a:r>
              <a:rPr lang="en-US" dirty="0"/>
              <a:t>: </a:t>
            </a:r>
            <a:r>
              <a:rPr lang="en-US" baseline="0" dirty="0"/>
              <a:t>Read the slide. </a:t>
            </a:r>
            <a:endParaRPr lang="en-US" dirty="0"/>
          </a:p>
        </p:txBody>
      </p:sp>
      <p:sp>
        <p:nvSpPr>
          <p:cNvPr id="4" name="Slide Number Placeholder 3"/>
          <p:cNvSpPr>
            <a:spLocks noGrp="1"/>
          </p:cNvSpPr>
          <p:nvPr>
            <p:ph type="sldNum" sz="quarter" idx="10"/>
          </p:nvPr>
        </p:nvSpPr>
        <p:spPr/>
        <p:txBody>
          <a:bodyPr/>
          <a:lstStyle/>
          <a:p>
            <a:pPr defTabSz="465887">
              <a:defRPr/>
            </a:pPr>
            <a:fld id="{6D049D45-535C-4B87-A469-A9148CA7AB82}" type="slidenum">
              <a:rPr lang="en-US">
                <a:solidFill>
                  <a:prstClr val="black"/>
                </a:solidFill>
                <a:latin typeface="Calibri" panose="020F0502020204030204"/>
              </a:rPr>
              <a:pPr defTabSz="46588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142231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Election of Officers</a:t>
            </a:r>
          </a:p>
          <a:p>
            <a:pPr marL="171450" indent="-171450">
              <a:buFont typeface="Arial" panose="020B0604020202020204" pitchFamily="34" charset="0"/>
              <a:buChar char="•"/>
            </a:pPr>
            <a:r>
              <a:rPr lang="en-US" dirty="0"/>
              <a:t>Declare all officer seats vacant.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Remind ELAC members that only parents/legal guardians of ELs can hold the following positions: *Chairperson and *Vice-Chairperson.</a:t>
            </a:r>
          </a:p>
          <a:p>
            <a:pPr marL="0" indent="0">
              <a:buFont typeface="Arial" panose="020B0604020202020204" pitchFamily="34" charset="0"/>
              <a:buNone/>
            </a:pPr>
            <a:r>
              <a:rPr lang="en-US" sz="1200" b="1" kern="1200" dirty="0">
                <a:solidFill>
                  <a:schemeClr val="tx1"/>
                </a:solidFill>
                <a:effectLst/>
                <a:latin typeface="+mn-lt"/>
                <a:ea typeface="+mn-ea"/>
                <a:cs typeface="+mn-cs"/>
              </a:rPr>
              <a:t>Reminder</a:t>
            </a:r>
            <a:r>
              <a:rPr lang="en-US" sz="1200" kern="1200" dirty="0">
                <a:solidFill>
                  <a:schemeClr val="tx1"/>
                </a:solidFill>
                <a:effectLst/>
                <a:latin typeface="+mn-lt"/>
                <a:ea typeface="+mn-ea"/>
                <a:cs typeface="+mn-cs"/>
              </a:rPr>
              <a:t>: The following ELAC members: parents/legal guardians from any of the following language classifications RFEP, IFEP, EO, LAUSD employees from the school site, secondary students (grades 6-12), community members, representatives from community-based organizations that are actively involved in the school, and PTA/PTSA/PTO/ Booster Club members can hold the following positions: *Secretary and *Parliamentarian.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Election Tally sheet is available in </a:t>
            </a:r>
            <a:r>
              <a:rPr lang="en-US" sz="1200" b="1" kern="1200" dirty="0">
                <a:solidFill>
                  <a:schemeClr val="tx1"/>
                </a:solidFill>
                <a:effectLst/>
                <a:latin typeface="+mn-lt"/>
                <a:ea typeface="+mn-ea"/>
                <a:cs typeface="+mn-cs"/>
              </a:rPr>
              <a:t>Tools for Schools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https://achieve.lausd.net/Page/10779</a:t>
            </a:r>
            <a:r>
              <a:rPr lang="en-US" sz="1200" kern="1200" dirty="0">
                <a:solidFill>
                  <a:schemeClr val="tx1"/>
                </a:solidFill>
                <a:effectLst/>
                <a:latin typeface="+mn-lt"/>
                <a:ea typeface="+mn-ea"/>
                <a:cs typeface="+mn-cs"/>
              </a:rPr>
              <a:t> under the ELAC tab.</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Do: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Visibly show the tally sheet with the names of ELAC members listed on the left-hand column.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List the names of the interested candidates across the first row in the spreadsheet, in the boxes.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Elect the officer positions one at a time starting with the Chairperson.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Conduct a roll call vote, ask each member to identify him/herself and state who they would like to cast their (1) vote for.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asking the question three times, if no one else is interested in being (state the position), close and accept the nominations for</a:t>
            </a:r>
            <a:r>
              <a:rPr lang="en-US" sz="1200" b="1" i="1" kern="1200" dirty="0">
                <a:solidFill>
                  <a:schemeClr val="tx1"/>
                </a:solidFill>
                <a:effectLst/>
                <a:latin typeface="+mn-lt"/>
                <a:ea typeface="+mn-ea"/>
                <a:cs typeface="+mn-cs"/>
              </a:rPr>
              <a:t> (state the position).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 parent/legal guardian of an EL: I, first and last name, make a motion to close nominations for the EL Delegate</a:t>
            </a:r>
            <a:r>
              <a:rPr lang="en-US" sz="1200" b="1" i="1" kern="1200" dirty="0">
                <a:solidFill>
                  <a:schemeClr val="tx1"/>
                </a:solidFill>
                <a:effectLst/>
                <a:latin typeface="+mn-lt"/>
                <a:ea typeface="+mn-ea"/>
                <a:cs typeface="+mn-cs"/>
              </a:rPr>
              <a:t>. (Restate the motion to ensure clarity)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 parent/legal guardian of an EL: I, first and last name, second the motion to close and accept nominations for EL Delegate.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candidate will be provided 1 minute to speak and share why he/she would like to be the </a:t>
            </a:r>
            <a:r>
              <a:rPr lang="en-US" sz="1200" b="1" i="1" kern="1200" dirty="0">
                <a:solidFill>
                  <a:schemeClr val="tx1"/>
                </a:solidFill>
                <a:effectLst/>
                <a:latin typeface="+mn-lt"/>
                <a:ea typeface="+mn-ea"/>
                <a:cs typeface="+mn-cs"/>
              </a:rPr>
              <a:t>(state the position).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 participants that the candidate with the highest votes will be elected as the </a:t>
            </a:r>
            <a:r>
              <a:rPr lang="en-US" sz="1200" b="1" i="1" kern="1200" dirty="0">
                <a:solidFill>
                  <a:schemeClr val="tx1"/>
                </a:solidFill>
                <a:effectLst/>
                <a:latin typeface="+mn-lt"/>
                <a:ea typeface="+mn-ea"/>
                <a:cs typeface="+mn-cs"/>
              </a:rPr>
              <a:t>(state the position)</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(repeat the process for all other officer positions)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elections have been concluded, state that all officers are seated provisionally pending verification, introduce the newly elected ELAC</a:t>
            </a:r>
            <a:r>
              <a:rPr lang="en-US" sz="1200" kern="1200" baseline="0" dirty="0">
                <a:solidFill>
                  <a:schemeClr val="tx1"/>
                </a:solidFill>
                <a:effectLst/>
                <a:latin typeface="+mn-lt"/>
                <a:ea typeface="+mn-ea"/>
                <a:cs typeface="+mn-cs"/>
              </a:rPr>
              <a:t> Officers,</a:t>
            </a:r>
            <a:r>
              <a:rPr lang="en-US" sz="1200" kern="1200" dirty="0">
                <a:solidFill>
                  <a:schemeClr val="tx1"/>
                </a:solidFill>
                <a:effectLst/>
                <a:latin typeface="+mn-lt"/>
                <a:ea typeface="+mn-ea"/>
                <a:cs typeface="+mn-cs"/>
              </a:rPr>
              <a:t> and thank everyone for participating in today’s election.</a:t>
            </a:r>
            <a:endParaRPr lang="en-US" sz="14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41</a:t>
            </a:fld>
            <a:endParaRPr lang="en-US"/>
          </a:p>
        </p:txBody>
      </p:sp>
    </p:spTree>
    <p:extLst>
      <p:ext uri="{BB962C8B-B14F-4D97-AF65-F5344CB8AC3E}">
        <p14:creationId xmlns:p14="http://schemas.microsoft.com/office/powerpoint/2010/main" val="1148033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r>
              <a:rPr lang="en-US" sz="1200" dirty="0">
                <a:solidFill>
                  <a:srgbClr val="FF0000"/>
                </a:solidFill>
                <a:latin typeface="Poppins" panose="00000500000000000000" pitchFamily="2" charset="0"/>
                <a:cs typeface="Poppins" panose="00000500000000000000" pitchFamily="2" charset="0"/>
              </a:rPr>
              <a:t>Thank you for volunteering to be a part of your school’s </a:t>
            </a:r>
            <a:r>
              <a:rPr lang="en-US" sz="1200" b="1" dirty="0">
                <a:solidFill>
                  <a:srgbClr val="FF0000"/>
                </a:solidFill>
                <a:latin typeface="Poppins" panose="00000500000000000000" pitchFamily="2" charset="0"/>
                <a:cs typeface="Poppins" panose="00000500000000000000" pitchFamily="2" charset="0"/>
              </a:rPr>
              <a:t>ELAC</a:t>
            </a:r>
            <a:r>
              <a:rPr lang="en-US" sz="1200" dirty="0">
                <a:solidFill>
                  <a:srgbClr val="FF0000"/>
                </a:solidFill>
                <a:latin typeface="Poppins" panose="00000500000000000000" pitchFamily="2" charset="0"/>
                <a:cs typeface="Poppins" panose="00000500000000000000" pitchFamily="2" charset="0"/>
              </a:rPr>
              <a:t>.  We know that you will be spending time engaged in meaningful and important discussions with other stakeholders regarding the school’s English learners academic progress, linguistic and academic needs of EL students, and providing advice to the school’s SSC on behalf of English Learners</a:t>
            </a:r>
            <a:endParaRPr lang="en-US" dirty="0"/>
          </a:p>
        </p:txBody>
      </p:sp>
      <p:sp>
        <p:nvSpPr>
          <p:cNvPr id="4" name="Slide Number Placeholder 3"/>
          <p:cNvSpPr>
            <a:spLocks noGrp="1"/>
          </p:cNvSpPr>
          <p:nvPr>
            <p:ph type="sldNum" sz="quarter" idx="10"/>
          </p:nvPr>
        </p:nvSpPr>
        <p:spPr/>
        <p:txBody>
          <a:bodyPr/>
          <a:lstStyle/>
          <a:p>
            <a:fld id="{1B2C5849-D8BB-42EC-971F-9CD710D78AF1}" type="slidenum">
              <a:rPr lang="en-US" smtClean="0"/>
              <a:t>42</a:t>
            </a:fld>
            <a:endParaRPr lang="en-US"/>
          </a:p>
        </p:txBody>
      </p:sp>
    </p:spTree>
    <p:extLst>
      <p:ext uri="{BB962C8B-B14F-4D97-AF65-F5344CB8AC3E}">
        <p14:creationId xmlns:p14="http://schemas.microsoft.com/office/powerpoint/2010/main" val="87786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Select language interpretation.</a:t>
            </a:r>
          </a:p>
          <a:p>
            <a:r>
              <a:rPr lang="en-US" dirty="0"/>
              <a:t>Select language of preference</a:t>
            </a:r>
          </a:p>
          <a:p>
            <a:r>
              <a:rPr lang="en-US" dirty="0"/>
              <a:t>Click on done.</a:t>
            </a:r>
          </a:p>
          <a:p>
            <a:endParaRPr lang="en-US" dirty="0"/>
          </a:p>
          <a:p>
            <a:r>
              <a:rPr lang="en-US" b="1" dirty="0"/>
              <a:t>Click </a:t>
            </a:r>
          </a:p>
          <a:p>
            <a:endParaRPr lang="en-US" b="1" dirty="0">
              <a:cs typeface="Calibri" panose="020F0502020204030204"/>
            </a:endParaRPr>
          </a:p>
          <a:p>
            <a:r>
              <a:rPr lang="es-CO" b="1" dirty="0"/>
              <a:t>Diga: </a:t>
            </a:r>
            <a:r>
              <a:rPr lang="es-CO" dirty="0"/>
              <a:t>Para los que nos acompañan por teléfono, haga clic en los tres puntos.</a:t>
            </a:r>
            <a:r>
              <a:rPr lang="en-US" dirty="0"/>
              <a:t> </a:t>
            </a:r>
          </a:p>
          <a:p>
            <a:r>
              <a:rPr lang="es-CO" dirty="0"/>
              <a:t>Seleccione interpretación de idiomas.</a:t>
            </a:r>
            <a:r>
              <a:rPr lang="en-US" dirty="0"/>
              <a:t> </a:t>
            </a:r>
            <a:endParaRPr lang="en-US" dirty="0">
              <a:cs typeface="Calibri"/>
            </a:endParaRPr>
          </a:p>
          <a:p>
            <a:r>
              <a:rPr lang="es-CO" dirty="0"/>
              <a:t>Seleccione idioma de preferencia</a:t>
            </a:r>
            <a:r>
              <a:rPr lang="en-US" dirty="0"/>
              <a:t> </a:t>
            </a:r>
            <a:endParaRPr lang="en-US" dirty="0">
              <a:cs typeface="Calibri"/>
            </a:endParaRPr>
          </a:p>
          <a:p>
            <a:r>
              <a:rPr lang="es-CO" dirty="0"/>
              <a:t>Haga clic en aceptar.</a:t>
            </a:r>
            <a:r>
              <a:rPr lang="en-US" dirty="0"/>
              <a:t> </a:t>
            </a:r>
            <a:endParaRPr lang="en-US" dirty="0">
              <a:cs typeface="Calibri"/>
            </a:endParaRPr>
          </a:p>
          <a:p>
            <a:r>
              <a:rPr lang="es-CO" dirty="0"/>
              <a:t> </a:t>
            </a:r>
            <a:r>
              <a:rPr lang="en-US" dirty="0"/>
              <a:t> </a:t>
            </a:r>
            <a:endParaRPr lang="en-US" dirty="0">
              <a:cs typeface="Calibri"/>
            </a:endParaRPr>
          </a:p>
          <a:p>
            <a:r>
              <a:rPr lang="es-CO" b="1" dirty="0"/>
              <a:t>Clic </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5</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890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We’d like to</a:t>
            </a:r>
            <a:r>
              <a:rPr lang="en-US" baseline="0" dirty="0"/>
              <a:t> know </a:t>
            </a:r>
            <a:r>
              <a:rPr lang="en-US" dirty="0"/>
              <a:t>who is in the room, please rename</a:t>
            </a:r>
            <a:r>
              <a:rPr lang="en-US" baseline="0" dirty="0"/>
              <a:t> yourself by</a:t>
            </a:r>
            <a:r>
              <a:rPr lang="en-US" dirty="0"/>
              <a:t> following these 5 steps.</a:t>
            </a:r>
          </a:p>
          <a:p>
            <a:r>
              <a:rPr lang="en-US" b="1" dirty="0"/>
              <a:t>Step 1:</a:t>
            </a:r>
            <a:r>
              <a:rPr lang="en-US" dirty="0"/>
              <a:t>  Hover over your picture located by the picture gallery with your cursor and search for the three dots found on the top right-hand corner of your picture.</a:t>
            </a:r>
            <a:r>
              <a:rPr lang="en-US" dirty="0">
                <a:solidFill>
                  <a:schemeClr val="accent1"/>
                </a:solidFill>
                <a:cs typeface="Calibri"/>
              </a:rPr>
              <a:t> </a:t>
            </a:r>
          </a:p>
          <a:p>
            <a:endParaRPr lang="en-US" dirty="0">
              <a:solidFill>
                <a:schemeClr val="accent1"/>
              </a:solidFill>
              <a:cs typeface="Calibri"/>
            </a:endParaRPr>
          </a:p>
          <a:p>
            <a:r>
              <a:rPr lang="en-US" b="1" dirty="0"/>
              <a:t>Step 2:</a:t>
            </a:r>
            <a:r>
              <a:rPr lang="en-US" dirty="0"/>
              <a:t> Click the three-dotted icon found over your picture.</a:t>
            </a:r>
          </a:p>
          <a:p>
            <a:endParaRPr lang="en-US" dirty="0">
              <a:cs typeface="Calibri"/>
            </a:endParaRPr>
          </a:p>
          <a:p>
            <a:r>
              <a:rPr lang="en-US" b="1" dirty="0"/>
              <a:t>Step 3:</a:t>
            </a:r>
            <a:r>
              <a:rPr lang="en-US" dirty="0"/>
              <a:t> Click </a:t>
            </a:r>
            <a:r>
              <a:rPr lang="en-US" i="1" dirty="0"/>
              <a:t>More.</a:t>
            </a:r>
          </a:p>
          <a:p>
            <a:endParaRPr lang="en-US" dirty="0">
              <a:cs typeface="Calibri"/>
            </a:endParaRPr>
          </a:p>
          <a:p>
            <a:r>
              <a:rPr lang="en-US" b="1" dirty="0"/>
              <a:t>Step 4:</a:t>
            </a:r>
            <a:r>
              <a:rPr lang="en-US" dirty="0"/>
              <a:t> Choose </a:t>
            </a:r>
            <a:r>
              <a:rPr lang="en-US" i="1" dirty="0"/>
              <a:t>Rename</a:t>
            </a:r>
            <a:r>
              <a:rPr lang="en-US" dirty="0"/>
              <a:t> to change your screen name displayed to other participants.</a:t>
            </a:r>
          </a:p>
          <a:p>
            <a:r>
              <a:rPr lang="en-US" dirty="0"/>
              <a:t> </a:t>
            </a:r>
            <a:endParaRPr lang="en-US" dirty="0">
              <a:cs typeface="Calibri"/>
            </a:endParaRPr>
          </a:p>
          <a:p>
            <a:r>
              <a:rPr lang="en-US" b="1" dirty="0"/>
              <a:t>Step 5: </a:t>
            </a:r>
            <a:r>
              <a:rPr lang="en-US" dirty="0"/>
              <a:t>Enter the full name used when you enrolled your students at the school site, then click </a:t>
            </a:r>
            <a:r>
              <a:rPr lang="en-US" i="1" dirty="0"/>
              <a:t>Save</a:t>
            </a:r>
            <a:r>
              <a:rPr lang="en-US" dirty="0"/>
              <a:t> to finish the change. </a:t>
            </a:r>
          </a:p>
          <a:p>
            <a:endParaRPr lang="en-US" dirty="0"/>
          </a:p>
          <a:p>
            <a:pPr defTabSz="931774">
              <a:defRPr/>
            </a:pPr>
            <a:r>
              <a:rPr lang="en-US" b="1" dirty="0"/>
              <a:t>Click</a:t>
            </a:r>
          </a:p>
          <a:p>
            <a:endParaRPr lang="en-US" dirty="0"/>
          </a:p>
          <a:p>
            <a:r>
              <a:rPr lang="es-CO" b="1" dirty="0"/>
              <a:t>Diga:  </a:t>
            </a:r>
            <a:endParaRPr lang="en-US" dirty="0"/>
          </a:p>
          <a:p>
            <a:r>
              <a:rPr lang="es-CO" dirty="0"/>
              <a:t>Queremos</a:t>
            </a:r>
            <a:r>
              <a:rPr lang="es-CO" baseline="0" dirty="0"/>
              <a:t> </a:t>
            </a:r>
            <a:r>
              <a:rPr lang="es-CO" dirty="0"/>
              <a:t>saber quién está presente, favor de cambiar su nombre en su pantalla, siga los cinco pasos a continuación.</a:t>
            </a:r>
            <a:r>
              <a:rPr lang="en-US" dirty="0"/>
              <a:t> </a:t>
            </a:r>
            <a:endParaRPr lang="en-US" dirty="0">
              <a:cs typeface="Calibri"/>
            </a:endParaRPr>
          </a:p>
          <a:p>
            <a:r>
              <a:rPr lang="es-CO" b="1" dirty="0"/>
              <a:t>Paso 1:</a:t>
            </a:r>
            <a:r>
              <a:rPr lang="es-CO" dirty="0"/>
              <a:t>  Ponga su cursor en el cuadro en la galería de participantes con su nombre y busque los tres puntitos en la esquina derecha superior de su cuadro. </a:t>
            </a:r>
            <a:r>
              <a:rPr lang="en-US" dirty="0"/>
              <a:t> </a:t>
            </a:r>
            <a:endParaRPr lang="en-US" dirty="0">
              <a:cs typeface="Calibri"/>
            </a:endParaRPr>
          </a:p>
          <a:p>
            <a:r>
              <a:rPr lang="es-CO" dirty="0"/>
              <a:t> </a:t>
            </a:r>
            <a:r>
              <a:rPr lang="en-US" dirty="0"/>
              <a:t> </a:t>
            </a:r>
            <a:endParaRPr lang="en-US" dirty="0">
              <a:cs typeface="Calibri"/>
            </a:endParaRPr>
          </a:p>
          <a:p>
            <a:r>
              <a:rPr lang="es-CO" b="1" dirty="0"/>
              <a:t>Paso 2:</a:t>
            </a:r>
            <a:r>
              <a:rPr lang="es-CO" dirty="0"/>
              <a:t> Haga clic en el ícono con los tres puntos en su cuadro.</a:t>
            </a:r>
            <a:r>
              <a:rPr lang="en-US" dirty="0"/>
              <a:t> </a:t>
            </a:r>
            <a:endParaRPr lang="en-US" dirty="0">
              <a:cs typeface="Calibri"/>
            </a:endParaRPr>
          </a:p>
          <a:p>
            <a:r>
              <a:rPr lang="es-CO" dirty="0"/>
              <a:t> </a:t>
            </a:r>
            <a:r>
              <a:rPr lang="en-US" dirty="0"/>
              <a:t> </a:t>
            </a:r>
            <a:endParaRPr lang="en-US" dirty="0">
              <a:cs typeface="Calibri"/>
            </a:endParaRPr>
          </a:p>
          <a:p>
            <a:r>
              <a:rPr lang="es-CO" b="1" dirty="0"/>
              <a:t>Step 3:</a:t>
            </a:r>
            <a:r>
              <a:rPr lang="es-CO" dirty="0"/>
              <a:t> Haga clic en Más</a:t>
            </a:r>
            <a:r>
              <a:rPr lang="en-US" dirty="0"/>
              <a:t> </a:t>
            </a:r>
            <a:endParaRPr lang="en-US" dirty="0">
              <a:cs typeface="Calibri"/>
            </a:endParaRPr>
          </a:p>
          <a:p>
            <a:r>
              <a:rPr lang="es-CO" dirty="0"/>
              <a:t> </a:t>
            </a:r>
            <a:r>
              <a:rPr lang="en-US" dirty="0"/>
              <a:t> </a:t>
            </a:r>
            <a:endParaRPr lang="en-US" dirty="0">
              <a:cs typeface="Calibri"/>
            </a:endParaRPr>
          </a:p>
          <a:p>
            <a:r>
              <a:rPr lang="es-CO" b="1" dirty="0"/>
              <a:t>Paso 4:</a:t>
            </a:r>
            <a:r>
              <a:rPr lang="es-CO" dirty="0"/>
              <a:t> Seleccione Renombrar para cambiar su nombre que se muestra a los participantes.</a:t>
            </a:r>
            <a:r>
              <a:rPr lang="en-US" dirty="0"/>
              <a:t> </a:t>
            </a:r>
            <a:endParaRPr lang="en-US" dirty="0">
              <a:cs typeface="Calibri"/>
            </a:endParaRPr>
          </a:p>
          <a:p>
            <a:r>
              <a:rPr lang="es-CO" dirty="0"/>
              <a:t> </a:t>
            </a:r>
            <a:r>
              <a:rPr lang="en-US" dirty="0"/>
              <a:t> </a:t>
            </a:r>
            <a:endParaRPr lang="en-US" dirty="0">
              <a:cs typeface="Calibri"/>
            </a:endParaRPr>
          </a:p>
          <a:p>
            <a:r>
              <a:rPr lang="es-CO" b="1" dirty="0"/>
              <a:t>Paso 5: </a:t>
            </a:r>
            <a:r>
              <a:rPr lang="es-CO" dirty="0"/>
              <a:t>Ingrese su nombre completo que se usó para inscribir a su estudiante en el plantel escolar, después haga clic en Aceptar para efectuar el cambio. </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6</a:t>
            </a:fld>
            <a:endParaRPr lang="en-US"/>
          </a:p>
        </p:txBody>
      </p:sp>
      <p:sp>
        <p:nvSpPr>
          <p:cNvPr id="5" name="Footer Placeholder 4">
            <a:extLst>
              <a:ext uri="{FF2B5EF4-FFF2-40B4-BE49-F238E27FC236}">
                <a16:creationId xmlns:a16="http://schemas.microsoft.com/office/drawing/2014/main" id="{3979085A-54AC-47A7-BC2D-9CE50EECDA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5543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Say:</a:t>
            </a:r>
            <a:r>
              <a:rPr lang="en-US" dirty="0"/>
              <a:t> If you need assistance, accessing zoom for this meeting send an email to </a:t>
            </a:r>
            <a:r>
              <a:rPr lang="en-US" dirty="0">
                <a:highlight>
                  <a:srgbClr val="FFFF00"/>
                </a:highlight>
              </a:rPr>
              <a:t>___________</a:t>
            </a:r>
            <a:r>
              <a:rPr lang="en-US" dirty="0"/>
              <a:t> and a team member will assist you.</a:t>
            </a:r>
          </a:p>
          <a:p>
            <a:endParaRPr lang="en-US" dirty="0"/>
          </a:p>
          <a:p>
            <a:r>
              <a:rPr lang="en-US" dirty="0"/>
              <a:t>Zoom includes a “Chat” tab where you can type your questions for the presenters.</a:t>
            </a:r>
          </a:p>
          <a:p>
            <a:endParaRPr lang="en-US" dirty="0"/>
          </a:p>
          <a:p>
            <a:r>
              <a:rPr lang="en-US" b="1" dirty="0"/>
              <a:t>Click</a:t>
            </a:r>
          </a:p>
          <a:p>
            <a:endParaRPr lang="en-US" b="1" dirty="0">
              <a:cs typeface="Calibri" panose="020F0502020204030204"/>
            </a:endParaRPr>
          </a:p>
          <a:p>
            <a:r>
              <a:rPr lang="es-CO" dirty="0"/>
              <a:t> </a:t>
            </a:r>
            <a:r>
              <a:rPr lang="en-US" dirty="0"/>
              <a:t> </a:t>
            </a:r>
          </a:p>
          <a:p>
            <a:r>
              <a:rPr lang="es-CO" b="1" dirty="0"/>
              <a:t>Diga: </a:t>
            </a:r>
            <a:r>
              <a:rPr lang="es-CO" dirty="0"/>
              <a:t>Si necesita ayuda con acceder a Zoom durante esta sesión, envíe un correo</a:t>
            </a:r>
            <a:r>
              <a:rPr lang="es-CO" baseline="0" dirty="0"/>
              <a:t> electrónico</a:t>
            </a:r>
            <a:r>
              <a:rPr lang="es-CO" dirty="0"/>
              <a:t> a ____________ y alguien del equipo le ayudará.</a:t>
            </a:r>
            <a:r>
              <a:rPr lang="en-US" dirty="0"/>
              <a:t> </a:t>
            </a:r>
          </a:p>
          <a:p>
            <a:r>
              <a:rPr lang="es-CO" dirty="0"/>
              <a:t> </a:t>
            </a:r>
            <a:r>
              <a:rPr lang="en-US" dirty="0"/>
              <a:t> </a:t>
            </a:r>
          </a:p>
          <a:p>
            <a:r>
              <a:rPr lang="es-CO" dirty="0"/>
              <a:t>Zoom incluye una pestaña de chat en la que puede enviar preguntas a los presentadores.</a:t>
            </a:r>
            <a:r>
              <a:rPr lang="en-US" dirty="0"/>
              <a:t> </a:t>
            </a:r>
          </a:p>
          <a:p>
            <a:r>
              <a:rPr lang="es-CO" dirty="0"/>
              <a:t> </a:t>
            </a:r>
            <a:r>
              <a:rPr lang="en-US" dirty="0"/>
              <a:t> </a:t>
            </a:r>
          </a:p>
          <a:p>
            <a:r>
              <a:rPr lang="es-CO" b="1" dirty="0"/>
              <a:t>Clic</a:t>
            </a:r>
            <a:r>
              <a:rPr lang="en-US" dirty="0"/>
              <a:t> </a:t>
            </a:r>
          </a:p>
        </p:txBody>
      </p:sp>
      <p:sp>
        <p:nvSpPr>
          <p:cNvPr id="4" name="Slide Number Placeholder 3"/>
          <p:cNvSpPr>
            <a:spLocks noGrp="1"/>
          </p:cNvSpPr>
          <p:nvPr>
            <p:ph type="sldNum" sz="quarter" idx="5"/>
          </p:nvPr>
        </p:nvSpPr>
        <p:spPr/>
        <p:txBody>
          <a:bodyPr/>
          <a:lstStyle/>
          <a:p>
            <a:fld id="{57F77EFE-4655-564D-AE33-2E2A2E0DF702}" type="slidenum">
              <a:rPr lang="en-US" smtClean="0"/>
              <a:t>7</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0525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If you are joining in person, please sign in on the sign-in sheet. If you are joining via Zoom, sign-in on the chat. </a:t>
            </a:r>
          </a:p>
          <a:p>
            <a:endParaRPr lang="en-US" b="0" baseline="0" dirty="0"/>
          </a:p>
          <a:p>
            <a:r>
              <a:rPr lang="en-US" b="0" baseline="0" dirty="0"/>
              <a:t>Let us know if you are a parent/legal guardian of an EL, community member, or visitor.</a:t>
            </a:r>
            <a:endParaRPr lang="en-US" dirty="0"/>
          </a:p>
          <a:p>
            <a:r>
              <a:rPr lang="en-US" dirty="0"/>
              <a:t> </a:t>
            </a:r>
          </a:p>
          <a:p>
            <a:r>
              <a:rPr lang="es-CO" b="1" dirty="0"/>
              <a:t>Diga</a:t>
            </a:r>
            <a:r>
              <a:rPr lang="es-CO" dirty="0"/>
              <a:t>: Si se une en persona, p</a:t>
            </a:r>
            <a:r>
              <a:rPr lang="es-CO" sz="1200" dirty="0">
                <a:solidFill>
                  <a:srgbClr val="002060"/>
                </a:solidFill>
                <a:latin typeface="Poppins" panose="00000500000000000000" pitchFamily="2" charset="0"/>
                <a:cs typeface="Poppins" panose="00000500000000000000" pitchFamily="2" charset="0"/>
              </a:rPr>
              <a:t>or favor</a:t>
            </a:r>
            <a:r>
              <a:rPr lang="es-CO" sz="1200" baseline="0" dirty="0">
                <a:solidFill>
                  <a:srgbClr val="002060"/>
                </a:solidFill>
                <a:latin typeface="Poppins" panose="00000500000000000000" pitchFamily="2" charset="0"/>
                <a:cs typeface="Poppins" panose="00000500000000000000" pitchFamily="2" charset="0"/>
              </a:rPr>
              <a:t> regístrese en las hojas de registro. Si se une a través de Zoom,</a:t>
            </a:r>
            <a:r>
              <a:rPr lang="es-CO" sz="1200" dirty="0">
                <a:solidFill>
                  <a:srgbClr val="002060"/>
                </a:solidFill>
                <a:latin typeface="Poppins" panose="00000500000000000000" pitchFamily="2" charset="0"/>
                <a:cs typeface="Poppins" panose="00000500000000000000" pitchFamily="2" charset="0"/>
              </a:rPr>
              <a:t> escriba su nombre en la sección de “Chat. </a:t>
            </a:r>
          </a:p>
          <a:p>
            <a:endParaRPr lang="es-CO" sz="1200" dirty="0">
              <a:solidFill>
                <a:srgbClr val="002060"/>
              </a:solidFill>
              <a:latin typeface="Poppins" panose="00000500000000000000" pitchFamily="2" charset="0"/>
              <a:cs typeface="Poppins" panose="00000500000000000000" pitchFamily="2" charset="0"/>
            </a:endParaRPr>
          </a:p>
          <a:p>
            <a:r>
              <a:rPr lang="es-CO" sz="1200" dirty="0">
                <a:solidFill>
                  <a:srgbClr val="002060"/>
                </a:solidFill>
                <a:latin typeface="Poppins" panose="00000500000000000000" pitchFamily="2" charset="0"/>
                <a:cs typeface="Poppins" panose="00000500000000000000" pitchFamily="2" charset="0"/>
              </a:rPr>
              <a:t>Escriba</a:t>
            </a:r>
            <a:r>
              <a:rPr lang="es-CO" sz="1200" baseline="0" dirty="0">
                <a:solidFill>
                  <a:srgbClr val="002060"/>
                </a:solidFill>
                <a:latin typeface="Poppins" panose="00000500000000000000" pitchFamily="2" charset="0"/>
                <a:cs typeface="Poppins" panose="00000500000000000000" pitchFamily="2" charset="0"/>
              </a:rPr>
              <a:t> su nombre y apellido e indique si usted es padre / tutor legal de un aprendiz de inglés, miembro de la comunidad, o visitante.</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8</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7461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Schools</a:t>
            </a:r>
            <a:r>
              <a:rPr lang="en-US" baseline="0" dirty="0"/>
              <a:t> must post a notice at each meeting informing all present, that the meeting will be recorded (Attachment R). A notice stating that the committee elections are taking place must be posted informing the present that there is No Electioneering Allowed (Attachment T).</a:t>
            </a:r>
            <a:endParaRPr lang="en-US" dirty="0"/>
          </a:p>
          <a:p>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9</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2259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53219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15851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73263CA4-42CB-AA4A-9FAE-F706C47A8902}" type="datetimeFigureOut">
              <a:rPr lang="en-US" smtClean="0"/>
              <a:t>9/3/2025</a:t>
            </a:fld>
            <a:endParaRPr lang="en-US"/>
          </a:p>
        </p:txBody>
      </p:sp>
      <p:sp>
        <p:nvSpPr>
          <p:cNvPr id="5" name="Footer Placeholder 4"/>
          <p:cNvSpPr>
            <a:spLocks noGrp="1"/>
          </p:cNvSpPr>
          <p:nvPr>
            <p:ph type="ftr" sz="quarter" idx="11"/>
          </p:nvPr>
        </p:nvSpPr>
        <p:spPr>
          <a:xfrm>
            <a:off x="2832102" y="4817141"/>
            <a:ext cx="3209752" cy="273844"/>
          </a:xfrm>
        </p:spPr>
        <p:txBody>
          <a:bodyPr/>
          <a:lstStyle/>
          <a:p>
            <a:endParaRPr lang="en-US"/>
          </a:p>
        </p:txBody>
      </p:sp>
      <p:sp>
        <p:nvSpPr>
          <p:cNvPr id="6" name="Slide Number Placeholder 5"/>
          <p:cNvSpPr>
            <a:spLocks noGrp="1"/>
          </p:cNvSpPr>
          <p:nvPr>
            <p:ph type="sldNum" sz="quarter" idx="12"/>
          </p:nvPr>
        </p:nvSpPr>
        <p:spPr>
          <a:xfrm>
            <a:off x="6054787" y="4817141"/>
            <a:ext cx="659819" cy="273844"/>
          </a:xfrm>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34696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12757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1"/>
            <a:ext cx="7886700" cy="88097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3263CA4-42CB-AA4A-9FAE-F706C47A8902}" type="datetimeFigureOut">
              <a:rPr lang="en-US" smtClean="0"/>
              <a:t>9/3/2025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1034592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63CA4-42CB-AA4A-9FAE-F706C47A8902}"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05873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63CA4-42CB-AA4A-9FAE-F706C47A8902}"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41807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63CA4-42CB-AA4A-9FAE-F706C47A8902}"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55900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24188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50246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53099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73263CA4-42CB-AA4A-9FAE-F706C47A8902}" type="datetimeFigureOut">
              <a:rPr lang="en-US" smtClean="0"/>
              <a:t>9/3/2025</a:t>
            </a:fld>
            <a:endParaRPr lang="en-US"/>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1300404097"/>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achieve.lausd.net/strategicpla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chieve.lausd.net/strategicpla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freepngimg.com/png/88489-text-symbol-question-drawing-mark-free-download-png-hq"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5400-A808-4359-8ED8-8DD169C7554D}"/>
              </a:ext>
            </a:extLst>
          </p:cNvPr>
          <p:cNvSpPr>
            <a:spLocks noGrp="1"/>
          </p:cNvSpPr>
          <p:nvPr>
            <p:ph type="title"/>
          </p:nvPr>
        </p:nvSpPr>
        <p:spPr>
          <a:xfrm>
            <a:off x="130457" y="1805"/>
            <a:ext cx="7612316" cy="1469898"/>
          </a:xfrm>
        </p:spPr>
        <p:txBody>
          <a:bodyPr vert="horz" lIns="68580" tIns="34290" rIns="68580" bIns="34290" rtlCol="0" anchor="b">
            <a:noAutofit/>
          </a:bodyPr>
          <a:lstStyle/>
          <a:p>
            <a:r>
              <a:rPr lang="en-US" sz="2400" b="1" dirty="0">
                <a:solidFill>
                  <a:srgbClr val="FF0000"/>
                </a:solidFill>
                <a:latin typeface="Poppin"/>
                <a:cs typeface="Poppins" panose="00000500000000000000" pitchFamily="2" charset="0"/>
              </a:rPr>
              <a:t>English Learner Advisory </a:t>
            </a:r>
            <a:br>
              <a:rPr lang="en-US" sz="2400" b="1" dirty="0">
                <a:solidFill>
                  <a:srgbClr val="FF0000"/>
                </a:solidFill>
                <a:latin typeface="Poppin"/>
                <a:cs typeface="Poppins" panose="00000500000000000000" pitchFamily="2" charset="0"/>
              </a:rPr>
            </a:br>
            <a:r>
              <a:rPr lang="en-US" sz="2400" b="1" dirty="0">
                <a:solidFill>
                  <a:srgbClr val="FF0000"/>
                </a:solidFill>
                <a:latin typeface="Poppin"/>
                <a:cs typeface="Poppins" panose="00000500000000000000" pitchFamily="2" charset="0"/>
              </a:rPr>
              <a:t>Committee ELECTION</a:t>
            </a:r>
            <a:br>
              <a:rPr lang="en-US" sz="2400" b="1" dirty="0">
                <a:latin typeface="Poppin"/>
                <a:cs typeface="Poppins" panose="00000500000000000000" pitchFamily="2" charset="0"/>
              </a:rPr>
            </a:br>
            <a:r>
              <a:rPr lang="es-MX" sz="2400" b="1" dirty="0">
                <a:solidFill>
                  <a:srgbClr val="003E6C"/>
                </a:solidFill>
                <a:latin typeface="Poppin"/>
                <a:cs typeface="Poppins" panose="00000500000000000000" pitchFamily="2" charset="0"/>
              </a:rPr>
              <a:t>ELECCIÓN de Miembros PARA EL </a:t>
            </a:r>
            <a:br>
              <a:rPr lang="es-MX" sz="2400" b="1" dirty="0">
                <a:solidFill>
                  <a:srgbClr val="003E6C"/>
                </a:solidFill>
                <a:latin typeface="Poppin"/>
                <a:cs typeface="Poppins" panose="00000500000000000000" pitchFamily="2" charset="0"/>
              </a:rPr>
            </a:br>
            <a:r>
              <a:rPr lang="es-MX" sz="2400" b="1" dirty="0">
                <a:solidFill>
                  <a:srgbClr val="003E6C"/>
                </a:solidFill>
                <a:latin typeface="Poppin"/>
                <a:cs typeface="Poppins" panose="00000500000000000000" pitchFamily="2" charset="0"/>
              </a:rPr>
              <a:t>Comité Asesor para Aprendices de Inglés</a:t>
            </a:r>
          </a:p>
        </p:txBody>
      </p:sp>
      <p:sp>
        <p:nvSpPr>
          <p:cNvPr id="5" name="Content Placeholder 4">
            <a:extLst>
              <a:ext uri="{FF2B5EF4-FFF2-40B4-BE49-F238E27FC236}">
                <a16:creationId xmlns:a16="http://schemas.microsoft.com/office/drawing/2014/main" id="{269CA8D3-29ED-492D-AC48-2EDAD0DAEA1C}"/>
              </a:ext>
            </a:extLst>
          </p:cNvPr>
          <p:cNvSpPr>
            <a:spLocks noGrp="1"/>
          </p:cNvSpPr>
          <p:nvPr>
            <p:ph sz="half" idx="1"/>
          </p:nvPr>
        </p:nvSpPr>
        <p:spPr>
          <a:xfrm>
            <a:off x="3553844" y="1961487"/>
            <a:ext cx="5170932" cy="2612898"/>
          </a:xfrm>
        </p:spPr>
        <p:txBody>
          <a:bodyPr vert="horz" lIns="68580" tIns="34290" rIns="68580" bIns="34290" rtlCol="0" anchor="t">
            <a:normAutofit/>
          </a:bodyPr>
          <a:lstStyle/>
          <a:p>
            <a:pPr marL="0" indent="0">
              <a:buNone/>
            </a:pPr>
            <a:endParaRPr lang="en-US" dirty="0">
              <a:solidFill>
                <a:srgbClr val="FF0000"/>
              </a:solidFill>
              <a:latin typeface="Poppins" panose="00000500000000000000" pitchFamily="2" charset="0"/>
              <a:cs typeface="Poppins" panose="00000500000000000000" pitchFamily="2" charset="0"/>
            </a:endParaRPr>
          </a:p>
          <a:p>
            <a:pPr marL="0" indent="0">
              <a:buNone/>
            </a:pPr>
            <a:endParaRPr lang="en-US" dirty="0">
              <a:latin typeface="Poppins" panose="00000500000000000000" pitchFamily="2" charset="0"/>
              <a:cs typeface="Poppins" panose="00000500000000000000" pitchFamily="2" charset="0"/>
            </a:endParaRPr>
          </a:p>
          <a:p>
            <a:pPr marL="0" indent="0">
              <a:buNone/>
            </a:pPr>
            <a:endParaRPr lang="es-MX" dirty="0">
              <a:solidFill>
                <a:srgbClr val="002060"/>
              </a:solidFill>
              <a:latin typeface="Poppins" panose="00000500000000000000" pitchFamily="2" charset="0"/>
              <a:cs typeface="Poppins" panose="00000500000000000000" pitchFamily="2" charset="0"/>
            </a:endParaRP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9832366-94BE-4187-BC3B-ADC74A948B9F}"/>
              </a:ext>
            </a:extLst>
          </p:cNvPr>
          <p:cNvSpPr>
            <a:spLocks noGrp="1"/>
          </p:cNvSpPr>
          <p:nvPr>
            <p:ph type="sldNum" sz="quarter" idx="12"/>
          </p:nvPr>
        </p:nvSpPr>
        <p:spPr/>
        <p:txBody>
          <a:bodyPr/>
          <a:lstStyle/>
          <a:p>
            <a:fld id="{ADAD750B-947C-400E-B8CE-3DD0E804B3D6}" type="slidenum">
              <a:rPr lang="en-US" smtClean="0"/>
              <a:t>1</a:t>
            </a:fld>
            <a:endParaRPr lang="en-US" dirty="0"/>
          </a:p>
        </p:txBody>
      </p:sp>
      <p:pic>
        <p:nvPicPr>
          <p:cNvPr id="9" name="Picture 8">
            <a:extLst>
              <a:ext uri="{FF2B5EF4-FFF2-40B4-BE49-F238E27FC236}">
                <a16:creationId xmlns:a16="http://schemas.microsoft.com/office/drawing/2014/main" id="{533944A8-AB94-4AFD-9C8D-2859918CAD0D}"/>
              </a:ext>
            </a:extLst>
          </p:cNvPr>
          <p:cNvPicPr>
            <a:picLocks noChangeAspect="1"/>
          </p:cNvPicPr>
          <p:nvPr/>
        </p:nvPicPr>
        <p:blipFill>
          <a:blip r:embed="rId3"/>
          <a:stretch>
            <a:fillRect/>
          </a:stretch>
        </p:blipFill>
        <p:spPr>
          <a:xfrm>
            <a:off x="534683" y="1820365"/>
            <a:ext cx="2015626" cy="256578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C45D15B-4609-4FE5-8118-BABD80E008EC}"/>
              </a:ext>
            </a:extLst>
          </p:cNvPr>
          <p:cNvSpPr txBox="1"/>
          <p:nvPr/>
        </p:nvSpPr>
        <p:spPr>
          <a:xfrm>
            <a:off x="2569055" y="4785621"/>
            <a:ext cx="4734017" cy="276999"/>
          </a:xfrm>
          <a:prstGeom prst="rect">
            <a:avLst/>
          </a:prstGeom>
          <a:noFill/>
        </p:spPr>
        <p:txBody>
          <a:bodyPr wrap="square" rtlCol="0">
            <a:spAutoFit/>
          </a:bodyPr>
          <a:lstStyle/>
          <a:p>
            <a:r>
              <a:rPr lang="en-US" sz="1200" dirty="0">
                <a:solidFill>
                  <a:srgbClr val="003E6C"/>
                </a:solidFill>
              </a:rPr>
              <a:t>Link: </a:t>
            </a:r>
            <a:r>
              <a:rPr lang="en-US" sz="1200" u="sng" dirty="0">
                <a:solidFill>
                  <a:srgbClr val="003E6C"/>
                </a:solidFill>
                <a:latin typeface="Calibri" panose="020F0502020204030204" pitchFamily="34" charset="0"/>
                <a:ea typeface="Calibri" panose="020F0502020204030204" pitchFamily="34" charset="0"/>
                <a:hlinkClick r:id="rId4"/>
              </a:rPr>
              <a:t>Strategic Plan / Strategic Plan 2022 - 2026 Home (lausd.net)</a:t>
            </a:r>
            <a:endParaRPr lang="en-US" sz="1200" dirty="0">
              <a:solidFill>
                <a:srgbClr val="003E6C"/>
              </a:solidFill>
              <a:latin typeface="Calibri" panose="020F0502020204030204" pitchFamily="34" charset="0"/>
              <a:ea typeface="Calibri" panose="020F0502020204030204" pitchFamily="34" charset="0"/>
            </a:endParaRPr>
          </a:p>
        </p:txBody>
      </p:sp>
      <p:grpSp>
        <p:nvGrpSpPr>
          <p:cNvPr id="10" name="election check button">
            <a:extLst>
              <a:ext uri="{FF2B5EF4-FFF2-40B4-BE49-F238E27FC236}">
                <a16:creationId xmlns:a16="http://schemas.microsoft.com/office/drawing/2014/main" id="{7BF0784C-1F37-A7AB-89A6-E5DEF2C02817}"/>
              </a:ext>
            </a:extLst>
          </p:cNvPr>
          <p:cNvGrpSpPr/>
          <p:nvPr/>
        </p:nvGrpSpPr>
        <p:grpSpPr>
          <a:xfrm>
            <a:off x="6407510" y="1714439"/>
            <a:ext cx="2464954" cy="2461260"/>
            <a:chOff x="2700323" y="3591474"/>
            <a:chExt cx="2015908" cy="2012887"/>
          </a:xfrm>
          <a:effectLst>
            <a:outerShdw blurRad="63500" dist="38100" dir="2700000" algn="tl" rotWithShape="0">
              <a:schemeClr val="tx1">
                <a:alpha val="40000"/>
              </a:schemeClr>
            </a:outerShdw>
          </a:effectLst>
        </p:grpSpPr>
        <p:sp>
          <p:nvSpPr>
            <p:cNvPr id="11" name="Oval 10">
              <a:extLst>
                <a:ext uri="{FF2B5EF4-FFF2-40B4-BE49-F238E27FC236}">
                  <a16:creationId xmlns:a16="http://schemas.microsoft.com/office/drawing/2014/main" id="{8D77C8FE-41D5-1DC7-C0D9-4B241BCD88B0}"/>
                </a:ext>
              </a:extLst>
            </p:cNvPr>
            <p:cNvSpPr/>
            <p:nvPr/>
          </p:nvSpPr>
          <p:spPr>
            <a:xfrm>
              <a:off x="2709377" y="3591474"/>
              <a:ext cx="2006854" cy="20068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BE1F4A3-35DE-221A-4A65-28E6C7B1A6FC}"/>
                </a:ext>
              </a:extLst>
            </p:cNvPr>
            <p:cNvGrpSpPr/>
            <p:nvPr/>
          </p:nvGrpSpPr>
          <p:grpSpPr>
            <a:xfrm>
              <a:off x="3008233" y="3924229"/>
              <a:ext cx="1409143" cy="1680132"/>
              <a:chOff x="2587327" y="4538372"/>
              <a:chExt cx="1409143" cy="1680132"/>
            </a:xfrm>
          </p:grpSpPr>
          <p:sp>
            <p:nvSpPr>
              <p:cNvPr id="14" name="Freeform 187">
                <a:extLst>
                  <a:ext uri="{FF2B5EF4-FFF2-40B4-BE49-F238E27FC236}">
                    <a16:creationId xmlns:a16="http://schemas.microsoft.com/office/drawing/2014/main" id="{F43EAFD5-EBFC-4E56-A9B7-3CC0D5249848}"/>
                  </a:ext>
                </a:extLst>
              </p:cNvPr>
              <p:cNvSpPr>
                <a:spLocks/>
              </p:cNvSpPr>
              <p:nvPr/>
            </p:nvSpPr>
            <p:spPr bwMode="auto">
              <a:xfrm>
                <a:off x="3901625" y="6218504"/>
                <a:ext cx="12318"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0" y="0"/>
                      <a:pt x="0" y="0"/>
                    </a:cubicBezTo>
                    <a:cubicBezTo>
                      <a:pt x="2"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89">
                <a:extLst>
                  <a:ext uri="{FF2B5EF4-FFF2-40B4-BE49-F238E27FC236}">
                    <a16:creationId xmlns:a16="http://schemas.microsoft.com/office/drawing/2014/main" id="{994173ED-379E-4527-7C31-966E768ACDC3}"/>
                  </a:ext>
                </a:extLst>
              </p:cNvPr>
              <p:cNvSpPr>
                <a:spLocks/>
              </p:cNvSpPr>
              <p:nvPr/>
            </p:nvSpPr>
            <p:spPr bwMode="auto">
              <a:xfrm>
                <a:off x="3874527" y="5523787"/>
                <a:ext cx="0" cy="492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21">
                <a:extLst>
                  <a:ext uri="{FF2B5EF4-FFF2-40B4-BE49-F238E27FC236}">
                    <a16:creationId xmlns:a16="http://schemas.microsoft.com/office/drawing/2014/main" id="{7398DD3A-BC79-5072-B617-F5E8D2D054DD}"/>
                  </a:ext>
                </a:extLst>
              </p:cNvPr>
              <p:cNvSpPr>
                <a:spLocks/>
              </p:cNvSpPr>
              <p:nvPr/>
            </p:nvSpPr>
            <p:spPr bwMode="auto">
              <a:xfrm>
                <a:off x="3606001" y="5839119"/>
                <a:ext cx="0" cy="22173"/>
              </a:xfrm>
              <a:custGeom>
                <a:avLst/>
                <a:gdLst>
                  <a:gd name="T0" fmla="*/ 5 h 9"/>
                  <a:gd name="T1" fmla="*/ 0 h 9"/>
                  <a:gd name="T2" fmla="*/ 9 h 9"/>
                  <a:gd name="T3" fmla="*/ 5 h 9"/>
                </a:gdLst>
                <a:ahLst/>
                <a:cxnLst>
                  <a:cxn ang="0">
                    <a:pos x="0" y="T0"/>
                  </a:cxn>
                  <a:cxn ang="0">
                    <a:pos x="0" y="T1"/>
                  </a:cxn>
                  <a:cxn ang="0">
                    <a:pos x="0" y="T2"/>
                  </a:cxn>
                  <a:cxn ang="0">
                    <a:pos x="0" y="T3"/>
                  </a:cxn>
                </a:cxnLst>
                <a:rect l="0" t="0" r="r" b="b"/>
                <a:pathLst>
                  <a:path h="9">
                    <a:moveTo>
                      <a:pt x="0" y="5"/>
                    </a:moveTo>
                    <a:lnTo>
                      <a:pt x="0" y="0"/>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36">
                <a:extLst>
                  <a:ext uri="{FF2B5EF4-FFF2-40B4-BE49-F238E27FC236}">
                    <a16:creationId xmlns:a16="http://schemas.microsoft.com/office/drawing/2014/main" id="{700F5B07-FB65-7E0B-53E7-F5FECF6092B6}"/>
                  </a:ext>
                </a:extLst>
              </p:cNvPr>
              <p:cNvSpPr>
                <a:spLocks/>
              </p:cNvSpPr>
              <p:nvPr/>
            </p:nvSpPr>
            <p:spPr bwMode="auto">
              <a:xfrm>
                <a:off x="2587327" y="5440028"/>
                <a:ext cx="68979" cy="76370"/>
              </a:xfrm>
              <a:custGeom>
                <a:avLst/>
                <a:gdLst>
                  <a:gd name="T0" fmla="*/ 9 w 12"/>
                  <a:gd name="T1" fmla="*/ 12 h 13"/>
                  <a:gd name="T2" fmla="*/ 4 w 12"/>
                  <a:gd name="T3" fmla="*/ 12 h 13"/>
                  <a:gd name="T4" fmla="*/ 0 w 12"/>
                  <a:gd name="T5" fmla="*/ 9 h 13"/>
                  <a:gd name="T6" fmla="*/ 0 w 12"/>
                  <a:gd name="T7" fmla="*/ 4 h 13"/>
                  <a:gd name="T8" fmla="*/ 4 w 12"/>
                  <a:gd name="T9" fmla="*/ 1 h 13"/>
                  <a:gd name="T10" fmla="*/ 8 w 12"/>
                  <a:gd name="T11" fmla="*/ 1 h 13"/>
                  <a:gd name="T12" fmla="*/ 12 w 12"/>
                  <a:gd name="T13" fmla="*/ 4 h 13"/>
                  <a:gd name="T14" fmla="*/ 12 w 12"/>
                  <a:gd name="T15" fmla="*/ 9 h 13"/>
                  <a:gd name="T16" fmla="*/ 9 w 12"/>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12"/>
                    </a:moveTo>
                    <a:cubicBezTo>
                      <a:pt x="7" y="13"/>
                      <a:pt x="6" y="13"/>
                      <a:pt x="4" y="12"/>
                    </a:cubicBezTo>
                    <a:cubicBezTo>
                      <a:pt x="2" y="12"/>
                      <a:pt x="1" y="11"/>
                      <a:pt x="0" y="9"/>
                    </a:cubicBezTo>
                    <a:cubicBezTo>
                      <a:pt x="0" y="7"/>
                      <a:pt x="0" y="6"/>
                      <a:pt x="0" y="4"/>
                    </a:cubicBezTo>
                    <a:cubicBezTo>
                      <a:pt x="1" y="3"/>
                      <a:pt x="2" y="2"/>
                      <a:pt x="4" y="1"/>
                    </a:cubicBezTo>
                    <a:cubicBezTo>
                      <a:pt x="5" y="0"/>
                      <a:pt x="7" y="0"/>
                      <a:pt x="8" y="1"/>
                    </a:cubicBezTo>
                    <a:cubicBezTo>
                      <a:pt x="10" y="1"/>
                      <a:pt x="11" y="2"/>
                      <a:pt x="12" y="4"/>
                    </a:cubicBezTo>
                    <a:cubicBezTo>
                      <a:pt x="12" y="5"/>
                      <a:pt x="12" y="7"/>
                      <a:pt x="12" y="9"/>
                    </a:cubicBezTo>
                    <a:cubicBezTo>
                      <a:pt x="11" y="10"/>
                      <a:pt x="10" y="11"/>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38">
                <a:extLst>
                  <a:ext uri="{FF2B5EF4-FFF2-40B4-BE49-F238E27FC236}">
                    <a16:creationId xmlns:a16="http://schemas.microsoft.com/office/drawing/2014/main" id="{FFFB9685-01DF-D23C-92AA-4F10CDF9C5EC}"/>
                  </a:ext>
                </a:extLst>
              </p:cNvPr>
              <p:cNvSpPr>
                <a:spLocks/>
              </p:cNvSpPr>
              <p:nvPr/>
            </p:nvSpPr>
            <p:spPr bwMode="auto">
              <a:xfrm>
                <a:off x="2639062" y="5558278"/>
                <a:ext cx="216791" cy="221718"/>
              </a:xfrm>
              <a:custGeom>
                <a:avLst/>
                <a:gdLst>
                  <a:gd name="T0" fmla="*/ 0 w 88"/>
                  <a:gd name="T1" fmla="*/ 49 h 90"/>
                  <a:gd name="T2" fmla="*/ 52 w 88"/>
                  <a:gd name="T3" fmla="*/ 0 h 90"/>
                  <a:gd name="T4" fmla="*/ 88 w 88"/>
                  <a:gd name="T5" fmla="*/ 40 h 90"/>
                  <a:gd name="T6" fmla="*/ 81 w 88"/>
                  <a:gd name="T7" fmla="*/ 47 h 90"/>
                  <a:gd name="T8" fmla="*/ 55 w 88"/>
                  <a:gd name="T9" fmla="*/ 19 h 90"/>
                  <a:gd name="T10" fmla="*/ 43 w 88"/>
                  <a:gd name="T11" fmla="*/ 31 h 90"/>
                  <a:gd name="T12" fmla="*/ 67 w 88"/>
                  <a:gd name="T13" fmla="*/ 57 h 90"/>
                  <a:gd name="T14" fmla="*/ 57 w 88"/>
                  <a:gd name="T15" fmla="*/ 66 h 90"/>
                  <a:gd name="T16" fmla="*/ 33 w 88"/>
                  <a:gd name="T17" fmla="*/ 38 h 90"/>
                  <a:gd name="T18" fmla="*/ 19 w 88"/>
                  <a:gd name="T19" fmla="*/ 52 h 90"/>
                  <a:gd name="T20" fmla="*/ 45 w 88"/>
                  <a:gd name="T21" fmla="*/ 80 h 90"/>
                  <a:gd name="T22" fmla="*/ 36 w 88"/>
                  <a:gd name="T23" fmla="*/ 90 h 90"/>
                  <a:gd name="T24" fmla="*/ 0 w 88"/>
                  <a:gd name="T25"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90">
                    <a:moveTo>
                      <a:pt x="0" y="49"/>
                    </a:moveTo>
                    <a:lnTo>
                      <a:pt x="52" y="0"/>
                    </a:lnTo>
                    <a:lnTo>
                      <a:pt x="88" y="40"/>
                    </a:lnTo>
                    <a:lnTo>
                      <a:pt x="81" y="47"/>
                    </a:lnTo>
                    <a:lnTo>
                      <a:pt x="55" y="19"/>
                    </a:lnTo>
                    <a:lnTo>
                      <a:pt x="43" y="31"/>
                    </a:lnTo>
                    <a:lnTo>
                      <a:pt x="67" y="57"/>
                    </a:lnTo>
                    <a:lnTo>
                      <a:pt x="57" y="66"/>
                    </a:lnTo>
                    <a:lnTo>
                      <a:pt x="33" y="38"/>
                    </a:lnTo>
                    <a:lnTo>
                      <a:pt x="19" y="52"/>
                    </a:lnTo>
                    <a:lnTo>
                      <a:pt x="45" y="80"/>
                    </a:lnTo>
                    <a:lnTo>
                      <a:pt x="36" y="9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39">
                <a:extLst>
                  <a:ext uri="{FF2B5EF4-FFF2-40B4-BE49-F238E27FC236}">
                    <a16:creationId xmlns:a16="http://schemas.microsoft.com/office/drawing/2014/main" id="{D2E6DAE7-AFDE-4E5E-79AB-CAD196BF3386}"/>
                  </a:ext>
                </a:extLst>
              </p:cNvPr>
              <p:cNvSpPr>
                <a:spLocks/>
              </p:cNvSpPr>
              <p:nvPr/>
            </p:nvSpPr>
            <p:spPr bwMode="auto">
              <a:xfrm>
                <a:off x="2779483" y="5678990"/>
                <a:ext cx="128104" cy="216791"/>
              </a:xfrm>
              <a:custGeom>
                <a:avLst/>
                <a:gdLst>
                  <a:gd name="T0" fmla="*/ 0 w 52"/>
                  <a:gd name="T1" fmla="*/ 57 h 88"/>
                  <a:gd name="T2" fmla="*/ 40 w 52"/>
                  <a:gd name="T3" fmla="*/ 0 h 88"/>
                  <a:gd name="T4" fmla="*/ 52 w 52"/>
                  <a:gd name="T5" fmla="*/ 8 h 88"/>
                  <a:gd name="T6" fmla="*/ 19 w 52"/>
                  <a:gd name="T7" fmla="*/ 57 h 88"/>
                  <a:gd name="T8" fmla="*/ 50 w 52"/>
                  <a:gd name="T9" fmla="*/ 76 h 88"/>
                  <a:gd name="T10" fmla="*/ 43 w 52"/>
                  <a:gd name="T11" fmla="*/ 88 h 88"/>
                  <a:gd name="T12" fmla="*/ 0 w 52"/>
                  <a:gd name="T13" fmla="*/ 57 h 88"/>
                </a:gdLst>
                <a:ahLst/>
                <a:cxnLst>
                  <a:cxn ang="0">
                    <a:pos x="T0" y="T1"/>
                  </a:cxn>
                  <a:cxn ang="0">
                    <a:pos x="T2" y="T3"/>
                  </a:cxn>
                  <a:cxn ang="0">
                    <a:pos x="T4" y="T5"/>
                  </a:cxn>
                  <a:cxn ang="0">
                    <a:pos x="T6" y="T7"/>
                  </a:cxn>
                  <a:cxn ang="0">
                    <a:pos x="T8" y="T9"/>
                  </a:cxn>
                  <a:cxn ang="0">
                    <a:pos x="T10" y="T11"/>
                  </a:cxn>
                  <a:cxn ang="0">
                    <a:pos x="T12" y="T13"/>
                  </a:cxn>
                </a:cxnLst>
                <a:rect l="0" t="0" r="r" b="b"/>
                <a:pathLst>
                  <a:path w="52" h="88">
                    <a:moveTo>
                      <a:pt x="0" y="57"/>
                    </a:moveTo>
                    <a:lnTo>
                      <a:pt x="40" y="0"/>
                    </a:lnTo>
                    <a:lnTo>
                      <a:pt x="52" y="8"/>
                    </a:lnTo>
                    <a:lnTo>
                      <a:pt x="19" y="57"/>
                    </a:lnTo>
                    <a:lnTo>
                      <a:pt x="50" y="76"/>
                    </a:lnTo>
                    <a:lnTo>
                      <a:pt x="43" y="88"/>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40">
                <a:extLst>
                  <a:ext uri="{FF2B5EF4-FFF2-40B4-BE49-F238E27FC236}">
                    <a16:creationId xmlns:a16="http://schemas.microsoft.com/office/drawing/2014/main" id="{3696388B-CE31-318F-0DAB-20935F842709}"/>
                  </a:ext>
                </a:extLst>
              </p:cNvPr>
              <p:cNvSpPr>
                <a:spLocks/>
              </p:cNvSpPr>
              <p:nvPr/>
            </p:nvSpPr>
            <p:spPr bwMode="auto">
              <a:xfrm>
                <a:off x="2942077" y="5755361"/>
                <a:ext cx="187229" cy="216791"/>
              </a:xfrm>
              <a:custGeom>
                <a:avLst/>
                <a:gdLst>
                  <a:gd name="T0" fmla="*/ 0 w 76"/>
                  <a:gd name="T1" fmla="*/ 69 h 88"/>
                  <a:gd name="T2" fmla="*/ 26 w 76"/>
                  <a:gd name="T3" fmla="*/ 0 h 88"/>
                  <a:gd name="T4" fmla="*/ 76 w 76"/>
                  <a:gd name="T5" fmla="*/ 19 h 88"/>
                  <a:gd name="T6" fmla="*/ 71 w 76"/>
                  <a:gd name="T7" fmla="*/ 31 h 88"/>
                  <a:gd name="T8" fmla="*/ 33 w 76"/>
                  <a:gd name="T9" fmla="*/ 17 h 88"/>
                  <a:gd name="T10" fmla="*/ 29 w 76"/>
                  <a:gd name="T11" fmla="*/ 31 h 88"/>
                  <a:gd name="T12" fmla="*/ 62 w 76"/>
                  <a:gd name="T13" fmla="*/ 45 h 88"/>
                  <a:gd name="T14" fmla="*/ 59 w 76"/>
                  <a:gd name="T15" fmla="*/ 57 h 88"/>
                  <a:gd name="T16" fmla="*/ 24 w 76"/>
                  <a:gd name="T17" fmla="*/ 43 h 88"/>
                  <a:gd name="T18" fmla="*/ 17 w 76"/>
                  <a:gd name="T19" fmla="*/ 62 h 88"/>
                  <a:gd name="T20" fmla="*/ 55 w 76"/>
                  <a:gd name="T21" fmla="*/ 76 h 88"/>
                  <a:gd name="T22" fmla="*/ 50 w 76"/>
                  <a:gd name="T23" fmla="*/ 88 h 88"/>
                  <a:gd name="T24" fmla="*/ 0 w 76"/>
                  <a:gd name="T25"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8">
                    <a:moveTo>
                      <a:pt x="0" y="69"/>
                    </a:moveTo>
                    <a:lnTo>
                      <a:pt x="26" y="0"/>
                    </a:lnTo>
                    <a:lnTo>
                      <a:pt x="76" y="19"/>
                    </a:lnTo>
                    <a:lnTo>
                      <a:pt x="71" y="31"/>
                    </a:lnTo>
                    <a:lnTo>
                      <a:pt x="33" y="17"/>
                    </a:lnTo>
                    <a:lnTo>
                      <a:pt x="29" y="31"/>
                    </a:lnTo>
                    <a:lnTo>
                      <a:pt x="62" y="45"/>
                    </a:lnTo>
                    <a:lnTo>
                      <a:pt x="59" y="57"/>
                    </a:lnTo>
                    <a:lnTo>
                      <a:pt x="24" y="43"/>
                    </a:lnTo>
                    <a:lnTo>
                      <a:pt x="17" y="62"/>
                    </a:lnTo>
                    <a:lnTo>
                      <a:pt x="55" y="76"/>
                    </a:lnTo>
                    <a:lnTo>
                      <a:pt x="50" y="88"/>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1">
                <a:extLst>
                  <a:ext uri="{FF2B5EF4-FFF2-40B4-BE49-F238E27FC236}">
                    <a16:creationId xmlns:a16="http://schemas.microsoft.com/office/drawing/2014/main" id="{C3DB1BBC-99B5-F1FE-65B7-BB428EFFD83B}"/>
                  </a:ext>
                </a:extLst>
              </p:cNvPr>
              <p:cNvSpPr>
                <a:spLocks/>
              </p:cNvSpPr>
              <p:nvPr/>
            </p:nvSpPr>
            <p:spPr bwMode="auto">
              <a:xfrm>
                <a:off x="3134232" y="5814486"/>
                <a:ext cx="165058" cy="187229"/>
              </a:xfrm>
              <a:custGeom>
                <a:avLst/>
                <a:gdLst>
                  <a:gd name="T0" fmla="*/ 21 w 28"/>
                  <a:gd name="T1" fmla="*/ 21 h 32"/>
                  <a:gd name="T2" fmla="*/ 27 w 28"/>
                  <a:gd name="T3" fmla="*/ 23 h 32"/>
                  <a:gd name="T4" fmla="*/ 21 w 28"/>
                  <a:gd name="T5" fmla="*/ 30 h 32"/>
                  <a:gd name="T6" fmla="*/ 13 w 28"/>
                  <a:gd name="T7" fmla="*/ 32 h 32"/>
                  <a:gd name="T8" fmla="*/ 3 w 28"/>
                  <a:gd name="T9" fmla="*/ 26 h 32"/>
                  <a:gd name="T10" fmla="*/ 1 w 28"/>
                  <a:gd name="T11" fmla="*/ 15 h 32"/>
                  <a:gd name="T12" fmla="*/ 6 w 28"/>
                  <a:gd name="T13" fmla="*/ 3 h 32"/>
                  <a:gd name="T14" fmla="*/ 17 w 28"/>
                  <a:gd name="T15" fmla="*/ 0 h 32"/>
                  <a:gd name="T16" fmla="*/ 25 w 28"/>
                  <a:gd name="T17" fmla="*/ 4 h 32"/>
                  <a:gd name="T18" fmla="*/ 28 w 28"/>
                  <a:gd name="T19" fmla="*/ 10 h 32"/>
                  <a:gd name="T20" fmla="*/ 22 w 28"/>
                  <a:gd name="T21" fmla="*/ 11 h 32"/>
                  <a:gd name="T22" fmla="*/ 20 w 28"/>
                  <a:gd name="T23" fmla="*/ 7 h 32"/>
                  <a:gd name="T24" fmla="*/ 16 w 28"/>
                  <a:gd name="T25" fmla="*/ 5 h 32"/>
                  <a:gd name="T26" fmla="*/ 10 w 28"/>
                  <a:gd name="T27" fmla="*/ 7 h 32"/>
                  <a:gd name="T28" fmla="*/ 7 w 28"/>
                  <a:gd name="T29" fmla="*/ 15 h 32"/>
                  <a:gd name="T30" fmla="*/ 8 w 28"/>
                  <a:gd name="T31" fmla="*/ 23 h 32"/>
                  <a:gd name="T32" fmla="*/ 13 w 28"/>
                  <a:gd name="T33" fmla="*/ 26 h 32"/>
                  <a:gd name="T34" fmla="*/ 18 w 28"/>
                  <a:gd name="T35" fmla="*/ 25 h 32"/>
                  <a:gd name="T36" fmla="*/ 21 w 28"/>
                  <a:gd name="T3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2">
                    <a:moveTo>
                      <a:pt x="21" y="21"/>
                    </a:moveTo>
                    <a:cubicBezTo>
                      <a:pt x="27" y="23"/>
                      <a:pt x="27" y="23"/>
                      <a:pt x="27" y="23"/>
                    </a:cubicBezTo>
                    <a:cubicBezTo>
                      <a:pt x="25" y="26"/>
                      <a:pt x="24" y="29"/>
                      <a:pt x="21" y="30"/>
                    </a:cubicBezTo>
                    <a:cubicBezTo>
                      <a:pt x="19" y="31"/>
                      <a:pt x="16" y="32"/>
                      <a:pt x="13" y="32"/>
                    </a:cubicBezTo>
                    <a:cubicBezTo>
                      <a:pt x="9" y="31"/>
                      <a:pt x="6" y="29"/>
                      <a:pt x="3" y="26"/>
                    </a:cubicBezTo>
                    <a:cubicBezTo>
                      <a:pt x="1" y="23"/>
                      <a:pt x="0" y="19"/>
                      <a:pt x="1" y="15"/>
                    </a:cubicBezTo>
                    <a:cubicBezTo>
                      <a:pt x="1" y="10"/>
                      <a:pt x="3" y="6"/>
                      <a:pt x="6" y="3"/>
                    </a:cubicBezTo>
                    <a:cubicBezTo>
                      <a:pt x="9" y="1"/>
                      <a:pt x="12" y="0"/>
                      <a:pt x="17" y="0"/>
                    </a:cubicBezTo>
                    <a:cubicBezTo>
                      <a:pt x="20" y="1"/>
                      <a:pt x="23" y="2"/>
                      <a:pt x="25" y="4"/>
                    </a:cubicBezTo>
                    <a:cubicBezTo>
                      <a:pt x="27" y="6"/>
                      <a:pt x="27" y="8"/>
                      <a:pt x="28" y="10"/>
                    </a:cubicBezTo>
                    <a:cubicBezTo>
                      <a:pt x="22" y="11"/>
                      <a:pt x="22" y="11"/>
                      <a:pt x="22" y="11"/>
                    </a:cubicBezTo>
                    <a:cubicBezTo>
                      <a:pt x="21" y="10"/>
                      <a:pt x="21" y="8"/>
                      <a:pt x="20" y="7"/>
                    </a:cubicBezTo>
                    <a:cubicBezTo>
                      <a:pt x="19" y="6"/>
                      <a:pt x="17" y="6"/>
                      <a:pt x="16" y="5"/>
                    </a:cubicBezTo>
                    <a:cubicBezTo>
                      <a:pt x="14" y="5"/>
                      <a:pt x="12" y="6"/>
                      <a:pt x="10" y="7"/>
                    </a:cubicBezTo>
                    <a:cubicBezTo>
                      <a:pt x="8" y="9"/>
                      <a:pt x="8" y="11"/>
                      <a:pt x="7" y="15"/>
                    </a:cubicBezTo>
                    <a:cubicBezTo>
                      <a:pt x="7" y="19"/>
                      <a:pt x="7" y="22"/>
                      <a:pt x="8" y="23"/>
                    </a:cubicBezTo>
                    <a:cubicBezTo>
                      <a:pt x="10" y="25"/>
                      <a:pt x="11" y="26"/>
                      <a:pt x="13" y="26"/>
                    </a:cubicBezTo>
                    <a:cubicBezTo>
                      <a:pt x="15" y="27"/>
                      <a:pt x="17" y="26"/>
                      <a:pt x="18" y="25"/>
                    </a:cubicBezTo>
                    <a:cubicBezTo>
                      <a:pt x="19" y="24"/>
                      <a:pt x="20" y="23"/>
                      <a:pt x="21"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2">
                <a:extLst>
                  <a:ext uri="{FF2B5EF4-FFF2-40B4-BE49-F238E27FC236}">
                    <a16:creationId xmlns:a16="http://schemas.microsoft.com/office/drawing/2014/main" id="{6D810293-26C1-63C1-FADF-E8EA6DE5FCAA}"/>
                  </a:ext>
                </a:extLst>
              </p:cNvPr>
              <p:cNvSpPr>
                <a:spLocks/>
              </p:cNvSpPr>
              <p:nvPr/>
            </p:nvSpPr>
            <p:spPr bwMode="auto">
              <a:xfrm>
                <a:off x="3316534" y="5809559"/>
                <a:ext cx="145349" cy="184766"/>
              </a:xfrm>
              <a:custGeom>
                <a:avLst/>
                <a:gdLst>
                  <a:gd name="T0" fmla="*/ 30 w 59"/>
                  <a:gd name="T1" fmla="*/ 75 h 75"/>
                  <a:gd name="T2" fmla="*/ 23 w 59"/>
                  <a:gd name="T3" fmla="*/ 16 h 75"/>
                  <a:gd name="T4" fmla="*/ 2 w 59"/>
                  <a:gd name="T5" fmla="*/ 18 h 75"/>
                  <a:gd name="T6" fmla="*/ 0 w 59"/>
                  <a:gd name="T7" fmla="*/ 7 h 75"/>
                  <a:gd name="T8" fmla="*/ 56 w 59"/>
                  <a:gd name="T9" fmla="*/ 0 h 75"/>
                  <a:gd name="T10" fmla="*/ 59 w 59"/>
                  <a:gd name="T11" fmla="*/ 11 h 75"/>
                  <a:gd name="T12" fmla="*/ 38 w 59"/>
                  <a:gd name="T13" fmla="*/ 14 h 75"/>
                  <a:gd name="T14" fmla="*/ 45 w 59"/>
                  <a:gd name="T15" fmla="*/ 73 h 75"/>
                  <a:gd name="T16" fmla="*/ 30 w 59"/>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5">
                    <a:moveTo>
                      <a:pt x="30" y="75"/>
                    </a:moveTo>
                    <a:lnTo>
                      <a:pt x="23" y="16"/>
                    </a:lnTo>
                    <a:lnTo>
                      <a:pt x="2" y="18"/>
                    </a:lnTo>
                    <a:lnTo>
                      <a:pt x="0" y="7"/>
                    </a:lnTo>
                    <a:lnTo>
                      <a:pt x="56" y="0"/>
                    </a:lnTo>
                    <a:lnTo>
                      <a:pt x="59" y="11"/>
                    </a:lnTo>
                    <a:lnTo>
                      <a:pt x="38" y="14"/>
                    </a:lnTo>
                    <a:lnTo>
                      <a:pt x="45" y="73"/>
                    </a:lnTo>
                    <a:lnTo>
                      <a:pt x="3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3">
                <a:extLst>
                  <a:ext uri="{FF2B5EF4-FFF2-40B4-BE49-F238E27FC236}">
                    <a16:creationId xmlns:a16="http://schemas.microsoft.com/office/drawing/2014/main" id="{FD801C2A-9FD0-D613-BB28-87868399E96B}"/>
                  </a:ext>
                </a:extLst>
              </p:cNvPr>
              <p:cNvSpPr>
                <a:spLocks/>
              </p:cNvSpPr>
              <p:nvPr/>
            </p:nvSpPr>
            <p:spPr bwMode="auto">
              <a:xfrm>
                <a:off x="3479128" y="5784923"/>
                <a:ext cx="93614" cy="179839"/>
              </a:xfrm>
              <a:custGeom>
                <a:avLst/>
                <a:gdLst>
                  <a:gd name="T0" fmla="*/ 24 w 38"/>
                  <a:gd name="T1" fmla="*/ 73 h 73"/>
                  <a:gd name="T2" fmla="*/ 0 w 38"/>
                  <a:gd name="T3" fmla="*/ 5 h 73"/>
                  <a:gd name="T4" fmla="*/ 14 w 38"/>
                  <a:gd name="T5" fmla="*/ 0 h 73"/>
                  <a:gd name="T6" fmla="*/ 38 w 38"/>
                  <a:gd name="T7" fmla="*/ 69 h 73"/>
                  <a:gd name="T8" fmla="*/ 24 w 38"/>
                  <a:gd name="T9" fmla="*/ 73 h 73"/>
                </a:gdLst>
                <a:ahLst/>
                <a:cxnLst>
                  <a:cxn ang="0">
                    <a:pos x="T0" y="T1"/>
                  </a:cxn>
                  <a:cxn ang="0">
                    <a:pos x="T2" y="T3"/>
                  </a:cxn>
                  <a:cxn ang="0">
                    <a:pos x="T4" y="T5"/>
                  </a:cxn>
                  <a:cxn ang="0">
                    <a:pos x="T6" y="T7"/>
                  </a:cxn>
                  <a:cxn ang="0">
                    <a:pos x="T8" y="T9"/>
                  </a:cxn>
                </a:cxnLst>
                <a:rect l="0" t="0" r="r" b="b"/>
                <a:pathLst>
                  <a:path w="38" h="73">
                    <a:moveTo>
                      <a:pt x="24" y="73"/>
                    </a:moveTo>
                    <a:lnTo>
                      <a:pt x="0" y="5"/>
                    </a:lnTo>
                    <a:lnTo>
                      <a:pt x="14" y="0"/>
                    </a:lnTo>
                    <a:lnTo>
                      <a:pt x="38" y="69"/>
                    </a:lnTo>
                    <a:lnTo>
                      <a:pt x="2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4">
                <a:extLst>
                  <a:ext uri="{FF2B5EF4-FFF2-40B4-BE49-F238E27FC236}">
                    <a16:creationId xmlns:a16="http://schemas.microsoft.com/office/drawing/2014/main" id="{950AAAC6-CDA4-3973-3C10-3E2426127665}"/>
                  </a:ext>
                </a:extLst>
              </p:cNvPr>
              <p:cNvSpPr>
                <a:spLocks noEditPoints="1"/>
              </p:cNvSpPr>
              <p:nvPr/>
            </p:nvSpPr>
            <p:spPr bwMode="auto">
              <a:xfrm>
                <a:off x="3572742" y="5715944"/>
                <a:ext cx="184766" cy="192156"/>
              </a:xfrm>
              <a:custGeom>
                <a:avLst/>
                <a:gdLst>
                  <a:gd name="T0" fmla="*/ 3 w 32"/>
                  <a:gd name="T1" fmla="*/ 24 h 33"/>
                  <a:gd name="T2" fmla="*/ 1 w 32"/>
                  <a:gd name="T3" fmla="*/ 17 h 33"/>
                  <a:gd name="T4" fmla="*/ 1 w 32"/>
                  <a:gd name="T5" fmla="*/ 12 h 33"/>
                  <a:gd name="T6" fmla="*/ 3 w 32"/>
                  <a:gd name="T7" fmla="*/ 7 h 33"/>
                  <a:gd name="T8" fmla="*/ 8 w 32"/>
                  <a:gd name="T9" fmla="*/ 3 h 33"/>
                  <a:gd name="T10" fmla="*/ 19 w 32"/>
                  <a:gd name="T11" fmla="*/ 1 h 33"/>
                  <a:gd name="T12" fmla="*/ 29 w 32"/>
                  <a:gd name="T13" fmla="*/ 9 h 33"/>
                  <a:gd name="T14" fmla="*/ 31 w 32"/>
                  <a:gd name="T15" fmla="*/ 21 h 33"/>
                  <a:gd name="T16" fmla="*/ 24 w 32"/>
                  <a:gd name="T17" fmla="*/ 30 h 33"/>
                  <a:gd name="T18" fmla="*/ 13 w 32"/>
                  <a:gd name="T19" fmla="*/ 32 h 33"/>
                  <a:gd name="T20" fmla="*/ 3 w 32"/>
                  <a:gd name="T21" fmla="*/ 24 h 33"/>
                  <a:gd name="T22" fmla="*/ 9 w 32"/>
                  <a:gd name="T23" fmla="*/ 21 h 33"/>
                  <a:gd name="T24" fmla="*/ 15 w 32"/>
                  <a:gd name="T25" fmla="*/ 26 h 33"/>
                  <a:gd name="T26" fmla="*/ 21 w 32"/>
                  <a:gd name="T27" fmla="*/ 26 h 33"/>
                  <a:gd name="T28" fmla="*/ 25 w 32"/>
                  <a:gd name="T29" fmla="*/ 20 h 33"/>
                  <a:gd name="T30" fmla="*/ 23 w 32"/>
                  <a:gd name="T31" fmla="*/ 12 h 33"/>
                  <a:gd name="T32" fmla="*/ 17 w 32"/>
                  <a:gd name="T33" fmla="*/ 7 h 33"/>
                  <a:gd name="T34" fmla="*/ 11 w 32"/>
                  <a:gd name="T35" fmla="*/ 7 h 33"/>
                  <a:gd name="T36" fmla="*/ 7 w 32"/>
                  <a:gd name="T37" fmla="*/ 13 h 33"/>
                  <a:gd name="T38" fmla="*/ 9 w 32"/>
                  <a:gd name="T3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3">
                    <a:moveTo>
                      <a:pt x="3" y="24"/>
                    </a:moveTo>
                    <a:cubicBezTo>
                      <a:pt x="2" y="21"/>
                      <a:pt x="1" y="19"/>
                      <a:pt x="1" y="17"/>
                    </a:cubicBezTo>
                    <a:cubicBezTo>
                      <a:pt x="0" y="15"/>
                      <a:pt x="1" y="13"/>
                      <a:pt x="1" y="12"/>
                    </a:cubicBezTo>
                    <a:cubicBezTo>
                      <a:pt x="1" y="10"/>
                      <a:pt x="2" y="8"/>
                      <a:pt x="3" y="7"/>
                    </a:cubicBezTo>
                    <a:cubicBezTo>
                      <a:pt x="4" y="6"/>
                      <a:pt x="6" y="4"/>
                      <a:pt x="8" y="3"/>
                    </a:cubicBezTo>
                    <a:cubicBezTo>
                      <a:pt x="12" y="1"/>
                      <a:pt x="16" y="0"/>
                      <a:pt x="19" y="1"/>
                    </a:cubicBezTo>
                    <a:cubicBezTo>
                      <a:pt x="23" y="2"/>
                      <a:pt x="26" y="5"/>
                      <a:pt x="29" y="9"/>
                    </a:cubicBezTo>
                    <a:cubicBezTo>
                      <a:pt x="31" y="13"/>
                      <a:pt x="32" y="17"/>
                      <a:pt x="31" y="21"/>
                    </a:cubicBezTo>
                    <a:cubicBezTo>
                      <a:pt x="30" y="25"/>
                      <a:pt x="28" y="28"/>
                      <a:pt x="24" y="30"/>
                    </a:cubicBezTo>
                    <a:cubicBezTo>
                      <a:pt x="20" y="32"/>
                      <a:pt x="16" y="33"/>
                      <a:pt x="13" y="32"/>
                    </a:cubicBezTo>
                    <a:cubicBezTo>
                      <a:pt x="9" y="31"/>
                      <a:pt x="6" y="28"/>
                      <a:pt x="3" y="24"/>
                    </a:cubicBezTo>
                    <a:close/>
                    <a:moveTo>
                      <a:pt x="9" y="21"/>
                    </a:moveTo>
                    <a:cubicBezTo>
                      <a:pt x="10" y="24"/>
                      <a:pt x="12" y="26"/>
                      <a:pt x="15" y="26"/>
                    </a:cubicBezTo>
                    <a:cubicBezTo>
                      <a:pt x="17" y="27"/>
                      <a:pt x="19" y="27"/>
                      <a:pt x="21" y="26"/>
                    </a:cubicBezTo>
                    <a:cubicBezTo>
                      <a:pt x="23" y="24"/>
                      <a:pt x="25" y="23"/>
                      <a:pt x="25" y="20"/>
                    </a:cubicBezTo>
                    <a:cubicBezTo>
                      <a:pt x="26" y="18"/>
                      <a:pt x="25" y="15"/>
                      <a:pt x="23" y="12"/>
                    </a:cubicBezTo>
                    <a:cubicBezTo>
                      <a:pt x="21" y="9"/>
                      <a:pt x="19" y="7"/>
                      <a:pt x="17" y="7"/>
                    </a:cubicBezTo>
                    <a:cubicBezTo>
                      <a:pt x="15" y="6"/>
                      <a:pt x="13" y="6"/>
                      <a:pt x="11" y="7"/>
                    </a:cubicBezTo>
                    <a:cubicBezTo>
                      <a:pt x="9" y="9"/>
                      <a:pt x="7" y="10"/>
                      <a:pt x="7" y="13"/>
                    </a:cubicBezTo>
                    <a:cubicBezTo>
                      <a:pt x="6" y="15"/>
                      <a:pt x="7" y="18"/>
                      <a:pt x="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5">
                <a:extLst>
                  <a:ext uri="{FF2B5EF4-FFF2-40B4-BE49-F238E27FC236}">
                    <a16:creationId xmlns:a16="http://schemas.microsoft.com/office/drawing/2014/main" id="{E076049E-67FE-3AC9-2448-2C66763ECA09}"/>
                  </a:ext>
                </a:extLst>
              </p:cNvPr>
              <p:cNvSpPr>
                <a:spLocks/>
              </p:cNvSpPr>
              <p:nvPr/>
            </p:nvSpPr>
            <p:spPr bwMode="auto">
              <a:xfrm>
                <a:off x="3718091" y="5570595"/>
                <a:ext cx="221718" cy="226645"/>
              </a:xfrm>
              <a:custGeom>
                <a:avLst/>
                <a:gdLst>
                  <a:gd name="T0" fmla="*/ 52 w 90"/>
                  <a:gd name="T1" fmla="*/ 92 h 92"/>
                  <a:gd name="T2" fmla="*/ 0 w 90"/>
                  <a:gd name="T3" fmla="*/ 42 h 92"/>
                  <a:gd name="T4" fmla="*/ 9 w 90"/>
                  <a:gd name="T5" fmla="*/ 30 h 92"/>
                  <a:gd name="T6" fmla="*/ 64 w 90"/>
                  <a:gd name="T7" fmla="*/ 42 h 92"/>
                  <a:gd name="T8" fmla="*/ 28 w 90"/>
                  <a:gd name="T9" fmla="*/ 9 h 92"/>
                  <a:gd name="T10" fmla="*/ 38 w 90"/>
                  <a:gd name="T11" fmla="*/ 0 h 92"/>
                  <a:gd name="T12" fmla="*/ 90 w 90"/>
                  <a:gd name="T13" fmla="*/ 49 h 92"/>
                  <a:gd name="T14" fmla="*/ 80 w 90"/>
                  <a:gd name="T15" fmla="*/ 61 h 92"/>
                  <a:gd name="T16" fmla="*/ 26 w 90"/>
                  <a:gd name="T17" fmla="*/ 49 h 92"/>
                  <a:gd name="T18" fmla="*/ 61 w 90"/>
                  <a:gd name="T19" fmla="*/ 82 h 92"/>
                  <a:gd name="T20" fmla="*/ 52 w 90"/>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2">
                    <a:moveTo>
                      <a:pt x="52" y="92"/>
                    </a:moveTo>
                    <a:lnTo>
                      <a:pt x="0" y="42"/>
                    </a:lnTo>
                    <a:lnTo>
                      <a:pt x="9" y="30"/>
                    </a:lnTo>
                    <a:lnTo>
                      <a:pt x="64" y="42"/>
                    </a:lnTo>
                    <a:lnTo>
                      <a:pt x="28" y="9"/>
                    </a:lnTo>
                    <a:lnTo>
                      <a:pt x="38" y="0"/>
                    </a:lnTo>
                    <a:lnTo>
                      <a:pt x="90" y="49"/>
                    </a:lnTo>
                    <a:lnTo>
                      <a:pt x="80" y="61"/>
                    </a:lnTo>
                    <a:lnTo>
                      <a:pt x="26" y="49"/>
                    </a:lnTo>
                    <a:lnTo>
                      <a:pt x="61" y="82"/>
                    </a:lnTo>
                    <a:lnTo>
                      <a:pt x="52"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46">
                <a:extLst>
                  <a:ext uri="{FF2B5EF4-FFF2-40B4-BE49-F238E27FC236}">
                    <a16:creationId xmlns:a16="http://schemas.microsoft.com/office/drawing/2014/main" id="{C1C476B4-7B9B-4AC1-D7D6-36F0840399F2}"/>
                  </a:ext>
                </a:extLst>
              </p:cNvPr>
              <p:cNvSpPr>
                <a:spLocks/>
              </p:cNvSpPr>
              <p:nvPr/>
            </p:nvSpPr>
            <p:spPr bwMode="auto">
              <a:xfrm>
                <a:off x="3922564" y="5452345"/>
                <a:ext cx="73906" cy="76370"/>
              </a:xfrm>
              <a:custGeom>
                <a:avLst/>
                <a:gdLst>
                  <a:gd name="T0" fmla="*/ 9 w 13"/>
                  <a:gd name="T1" fmla="*/ 1 h 13"/>
                  <a:gd name="T2" fmla="*/ 13 w 13"/>
                  <a:gd name="T3" fmla="*/ 5 h 13"/>
                  <a:gd name="T4" fmla="*/ 12 w 13"/>
                  <a:gd name="T5" fmla="*/ 9 h 13"/>
                  <a:gd name="T6" fmla="*/ 9 w 13"/>
                  <a:gd name="T7" fmla="*/ 13 h 13"/>
                  <a:gd name="T8" fmla="*/ 4 w 13"/>
                  <a:gd name="T9" fmla="*/ 12 h 13"/>
                  <a:gd name="T10" fmla="*/ 1 w 13"/>
                  <a:gd name="T11" fmla="*/ 9 h 13"/>
                  <a:gd name="T12" fmla="*/ 1 w 13"/>
                  <a:gd name="T13" fmla="*/ 4 h 13"/>
                  <a:gd name="T14" fmla="*/ 5 w 13"/>
                  <a:gd name="T15" fmla="*/ 1 h 13"/>
                  <a:gd name="T16" fmla="*/ 9 w 13"/>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
                    </a:moveTo>
                    <a:cubicBezTo>
                      <a:pt x="11" y="2"/>
                      <a:pt x="12" y="3"/>
                      <a:pt x="13" y="5"/>
                    </a:cubicBezTo>
                    <a:cubicBezTo>
                      <a:pt x="13" y="6"/>
                      <a:pt x="13" y="8"/>
                      <a:pt x="12" y="9"/>
                    </a:cubicBezTo>
                    <a:cubicBezTo>
                      <a:pt x="12" y="11"/>
                      <a:pt x="10" y="12"/>
                      <a:pt x="9" y="13"/>
                    </a:cubicBezTo>
                    <a:cubicBezTo>
                      <a:pt x="7" y="13"/>
                      <a:pt x="6" y="13"/>
                      <a:pt x="4" y="12"/>
                    </a:cubicBezTo>
                    <a:cubicBezTo>
                      <a:pt x="3" y="12"/>
                      <a:pt x="2" y="10"/>
                      <a:pt x="1" y="9"/>
                    </a:cubicBezTo>
                    <a:cubicBezTo>
                      <a:pt x="0" y="7"/>
                      <a:pt x="1" y="6"/>
                      <a:pt x="1" y="4"/>
                    </a:cubicBezTo>
                    <a:cubicBezTo>
                      <a:pt x="2" y="3"/>
                      <a:pt x="3" y="1"/>
                      <a:pt x="5" y="1"/>
                    </a:cubicBezTo>
                    <a:cubicBezTo>
                      <a:pt x="6" y="0"/>
                      <a:pt x="8"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7">
                <a:extLst>
                  <a:ext uri="{FF2B5EF4-FFF2-40B4-BE49-F238E27FC236}">
                    <a16:creationId xmlns:a16="http://schemas.microsoft.com/office/drawing/2014/main" id="{05888651-3102-B9CF-528D-4DFB3E89F76C}"/>
                  </a:ext>
                </a:extLst>
              </p:cNvPr>
              <p:cNvSpPr>
                <a:spLocks/>
              </p:cNvSpPr>
              <p:nvPr/>
            </p:nvSpPr>
            <p:spPr bwMode="auto">
              <a:xfrm>
                <a:off x="2752797" y="4538372"/>
                <a:ext cx="1113519" cy="1066712"/>
              </a:xfrm>
              <a:custGeom>
                <a:avLst/>
                <a:gdLst>
                  <a:gd name="T0" fmla="*/ 189 w 191"/>
                  <a:gd name="T1" fmla="*/ 11 h 183"/>
                  <a:gd name="T2" fmla="*/ 185 w 191"/>
                  <a:gd name="T3" fmla="*/ 4 h 183"/>
                  <a:gd name="T4" fmla="*/ 180 w 191"/>
                  <a:gd name="T5" fmla="*/ 0 h 183"/>
                  <a:gd name="T6" fmla="*/ 174 w 191"/>
                  <a:gd name="T7" fmla="*/ 1 h 183"/>
                  <a:gd name="T8" fmla="*/ 104 w 191"/>
                  <a:gd name="T9" fmla="*/ 58 h 183"/>
                  <a:gd name="T10" fmla="*/ 56 w 191"/>
                  <a:gd name="T11" fmla="*/ 122 h 183"/>
                  <a:gd name="T12" fmla="*/ 27 w 191"/>
                  <a:gd name="T13" fmla="*/ 92 h 183"/>
                  <a:gd name="T14" fmla="*/ 4 w 191"/>
                  <a:gd name="T15" fmla="*/ 103 h 183"/>
                  <a:gd name="T16" fmla="*/ 1 w 191"/>
                  <a:gd name="T17" fmla="*/ 112 h 183"/>
                  <a:gd name="T18" fmla="*/ 8 w 191"/>
                  <a:gd name="T19" fmla="*/ 117 h 183"/>
                  <a:gd name="T20" fmla="*/ 17 w 191"/>
                  <a:gd name="T21" fmla="*/ 124 h 183"/>
                  <a:gd name="T22" fmla="*/ 32 w 191"/>
                  <a:gd name="T23" fmla="*/ 156 h 183"/>
                  <a:gd name="T24" fmla="*/ 35 w 191"/>
                  <a:gd name="T25" fmla="*/ 163 h 183"/>
                  <a:gd name="T26" fmla="*/ 40 w 191"/>
                  <a:gd name="T27" fmla="*/ 176 h 183"/>
                  <a:gd name="T28" fmla="*/ 45 w 191"/>
                  <a:gd name="T29" fmla="*/ 182 h 183"/>
                  <a:gd name="T30" fmla="*/ 47 w 191"/>
                  <a:gd name="T31" fmla="*/ 183 h 183"/>
                  <a:gd name="T32" fmla="*/ 53 w 191"/>
                  <a:gd name="T33" fmla="*/ 181 h 183"/>
                  <a:gd name="T34" fmla="*/ 64 w 191"/>
                  <a:gd name="T35" fmla="*/ 172 h 183"/>
                  <a:gd name="T36" fmla="*/ 70 w 191"/>
                  <a:gd name="T37" fmla="*/ 168 h 183"/>
                  <a:gd name="T38" fmla="*/ 73 w 191"/>
                  <a:gd name="T39" fmla="*/ 164 h 183"/>
                  <a:gd name="T40" fmla="*/ 118 w 191"/>
                  <a:gd name="T41" fmla="*/ 87 h 183"/>
                  <a:gd name="T42" fmla="*/ 187 w 191"/>
                  <a:gd name="T43" fmla="*/ 21 h 183"/>
                  <a:gd name="T44" fmla="*/ 189 w 191"/>
                  <a:gd name="T45" fmla="*/ 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83">
                    <a:moveTo>
                      <a:pt x="189" y="11"/>
                    </a:moveTo>
                    <a:cubicBezTo>
                      <a:pt x="185" y="4"/>
                      <a:pt x="185" y="4"/>
                      <a:pt x="185" y="4"/>
                    </a:cubicBezTo>
                    <a:cubicBezTo>
                      <a:pt x="184" y="2"/>
                      <a:pt x="182" y="1"/>
                      <a:pt x="180" y="0"/>
                    </a:cubicBezTo>
                    <a:cubicBezTo>
                      <a:pt x="178" y="0"/>
                      <a:pt x="176" y="0"/>
                      <a:pt x="174" y="1"/>
                    </a:cubicBezTo>
                    <a:cubicBezTo>
                      <a:pt x="150" y="16"/>
                      <a:pt x="126" y="35"/>
                      <a:pt x="104" y="58"/>
                    </a:cubicBezTo>
                    <a:cubicBezTo>
                      <a:pt x="86" y="78"/>
                      <a:pt x="70" y="99"/>
                      <a:pt x="56" y="122"/>
                    </a:cubicBezTo>
                    <a:cubicBezTo>
                      <a:pt x="46" y="101"/>
                      <a:pt x="37" y="92"/>
                      <a:pt x="27" y="92"/>
                    </a:cubicBezTo>
                    <a:cubicBezTo>
                      <a:pt x="20" y="92"/>
                      <a:pt x="12" y="96"/>
                      <a:pt x="4" y="103"/>
                    </a:cubicBezTo>
                    <a:cubicBezTo>
                      <a:pt x="1" y="106"/>
                      <a:pt x="0" y="109"/>
                      <a:pt x="1" y="112"/>
                    </a:cubicBezTo>
                    <a:cubicBezTo>
                      <a:pt x="2" y="115"/>
                      <a:pt x="5" y="117"/>
                      <a:pt x="8" y="117"/>
                    </a:cubicBezTo>
                    <a:cubicBezTo>
                      <a:pt x="12" y="117"/>
                      <a:pt x="15" y="121"/>
                      <a:pt x="17" y="124"/>
                    </a:cubicBezTo>
                    <a:cubicBezTo>
                      <a:pt x="21" y="130"/>
                      <a:pt x="26" y="140"/>
                      <a:pt x="32" y="156"/>
                    </a:cubicBezTo>
                    <a:cubicBezTo>
                      <a:pt x="35" y="163"/>
                      <a:pt x="35" y="163"/>
                      <a:pt x="35" y="163"/>
                    </a:cubicBezTo>
                    <a:cubicBezTo>
                      <a:pt x="38" y="171"/>
                      <a:pt x="39" y="175"/>
                      <a:pt x="40" y="176"/>
                    </a:cubicBezTo>
                    <a:cubicBezTo>
                      <a:pt x="40" y="179"/>
                      <a:pt x="42" y="182"/>
                      <a:pt x="45" y="182"/>
                    </a:cubicBezTo>
                    <a:cubicBezTo>
                      <a:pt x="46" y="183"/>
                      <a:pt x="47" y="183"/>
                      <a:pt x="47" y="183"/>
                    </a:cubicBezTo>
                    <a:cubicBezTo>
                      <a:pt x="49" y="183"/>
                      <a:pt x="51" y="182"/>
                      <a:pt x="53" y="181"/>
                    </a:cubicBezTo>
                    <a:cubicBezTo>
                      <a:pt x="56" y="178"/>
                      <a:pt x="60" y="175"/>
                      <a:pt x="64" y="172"/>
                    </a:cubicBezTo>
                    <a:cubicBezTo>
                      <a:pt x="70" y="168"/>
                      <a:pt x="70" y="168"/>
                      <a:pt x="70" y="168"/>
                    </a:cubicBezTo>
                    <a:cubicBezTo>
                      <a:pt x="72" y="167"/>
                      <a:pt x="73" y="166"/>
                      <a:pt x="73" y="164"/>
                    </a:cubicBezTo>
                    <a:cubicBezTo>
                      <a:pt x="82" y="139"/>
                      <a:pt x="98" y="113"/>
                      <a:pt x="118" y="87"/>
                    </a:cubicBezTo>
                    <a:cubicBezTo>
                      <a:pt x="139" y="60"/>
                      <a:pt x="162" y="38"/>
                      <a:pt x="187" y="21"/>
                    </a:cubicBezTo>
                    <a:cubicBezTo>
                      <a:pt x="190" y="19"/>
                      <a:pt x="191" y="14"/>
                      <a:pt x="18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Oval 12">
              <a:extLst>
                <a:ext uri="{FF2B5EF4-FFF2-40B4-BE49-F238E27FC236}">
                  <a16:creationId xmlns:a16="http://schemas.microsoft.com/office/drawing/2014/main" id="{0CC4D51D-AC74-F37A-C611-583ABDE63D3A}"/>
                </a:ext>
              </a:extLst>
            </p:cNvPr>
            <p:cNvSpPr/>
            <p:nvPr/>
          </p:nvSpPr>
          <p:spPr>
            <a:xfrm>
              <a:off x="2700323" y="3596378"/>
              <a:ext cx="2002536" cy="2002536"/>
            </a:xfrm>
            <a:prstGeom prst="ellipse">
              <a:avLst/>
            </a:prstGeom>
            <a:gradFill flip="none" rotWithShape="1">
              <a:gsLst>
                <a:gs pos="100000">
                  <a:srgbClr val="FF0000"/>
                </a:gs>
                <a:gs pos="63000">
                  <a:schemeClr val="bg1">
                    <a:lumMod val="95000"/>
                    <a:alpha val="1000"/>
                  </a:schemeClr>
                </a:gs>
              </a:gsLst>
              <a:path path="circle">
                <a:fillToRect l="50000" t="50000" r="50000" b="50000"/>
              </a:path>
              <a:tileRect/>
            </a:gradFill>
            <a:ln>
              <a:noFill/>
            </a:ln>
            <a:scene3d>
              <a:camera prst="orthographicFront"/>
              <a:lightRig rig="threePt" dir="t"/>
            </a:scene3d>
            <a:sp3d prstMaterial="plastic">
              <a:bevelT w="158750" h="4445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female speaker">
            <a:extLst>
              <a:ext uri="{FF2B5EF4-FFF2-40B4-BE49-F238E27FC236}">
                <a16:creationId xmlns:a16="http://schemas.microsoft.com/office/drawing/2014/main" id="{19A84B3B-354F-7B2A-4EC6-A4DC42162392}"/>
              </a:ext>
            </a:extLst>
          </p:cNvPr>
          <p:cNvGrpSpPr/>
          <p:nvPr/>
        </p:nvGrpSpPr>
        <p:grpSpPr>
          <a:xfrm>
            <a:off x="4572980" y="2729791"/>
            <a:ext cx="1567150" cy="1650676"/>
            <a:chOff x="4868863" y="923926"/>
            <a:chExt cx="4278313" cy="5057775"/>
          </a:xfrm>
        </p:grpSpPr>
        <p:sp>
          <p:nvSpPr>
            <p:cNvPr id="30" name="Freeform 11">
              <a:extLst>
                <a:ext uri="{FF2B5EF4-FFF2-40B4-BE49-F238E27FC236}">
                  <a16:creationId xmlns:a16="http://schemas.microsoft.com/office/drawing/2014/main" id="{93EDA29B-28E5-08D0-BD53-056BB1F8916E}"/>
                </a:ext>
              </a:extLst>
            </p:cNvPr>
            <p:cNvSpPr>
              <a:spLocks/>
            </p:cNvSpPr>
            <p:nvPr/>
          </p:nvSpPr>
          <p:spPr bwMode="auto">
            <a:xfrm>
              <a:off x="6084888" y="923926"/>
              <a:ext cx="1809750" cy="2119313"/>
            </a:xfrm>
            <a:custGeom>
              <a:avLst/>
              <a:gdLst>
                <a:gd name="T0" fmla="*/ 455 w 504"/>
                <a:gd name="T1" fmla="*/ 338 h 590"/>
                <a:gd name="T2" fmla="*/ 486 w 504"/>
                <a:gd name="T3" fmla="*/ 408 h 590"/>
                <a:gd name="T4" fmla="*/ 481 w 504"/>
                <a:gd name="T5" fmla="*/ 514 h 590"/>
                <a:gd name="T6" fmla="*/ 413 w 504"/>
                <a:gd name="T7" fmla="*/ 549 h 590"/>
                <a:gd name="T8" fmla="*/ 244 w 504"/>
                <a:gd name="T9" fmla="*/ 523 h 590"/>
                <a:gd name="T10" fmla="*/ 12 w 504"/>
                <a:gd name="T11" fmla="*/ 507 h 590"/>
                <a:gd name="T12" fmla="*/ 15 w 504"/>
                <a:gd name="T13" fmla="*/ 412 h 590"/>
                <a:gd name="T14" fmla="*/ 32 w 504"/>
                <a:gd name="T15" fmla="*/ 333 h 590"/>
                <a:gd name="T16" fmla="*/ 55 w 504"/>
                <a:gd name="T17" fmla="*/ 131 h 590"/>
                <a:gd name="T18" fmla="*/ 221 w 504"/>
                <a:gd name="T19" fmla="*/ 15 h 590"/>
                <a:gd name="T20" fmla="*/ 265 w 504"/>
                <a:gd name="T21" fmla="*/ 31 h 590"/>
                <a:gd name="T22" fmla="*/ 313 w 504"/>
                <a:gd name="T23" fmla="*/ 18 h 590"/>
                <a:gd name="T24" fmla="*/ 416 w 504"/>
                <a:gd name="T25" fmla="*/ 146 h 590"/>
                <a:gd name="T26" fmla="*/ 451 w 504"/>
                <a:gd name="T27" fmla="*/ 260 h 590"/>
                <a:gd name="T28" fmla="*/ 455 w 504"/>
                <a:gd name="T29" fmla="*/ 33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4" h="590">
                  <a:moveTo>
                    <a:pt x="455" y="338"/>
                  </a:moveTo>
                  <a:cubicBezTo>
                    <a:pt x="459" y="358"/>
                    <a:pt x="483" y="389"/>
                    <a:pt x="486" y="408"/>
                  </a:cubicBezTo>
                  <a:cubicBezTo>
                    <a:pt x="491" y="443"/>
                    <a:pt x="504" y="485"/>
                    <a:pt x="481" y="514"/>
                  </a:cubicBezTo>
                  <a:cubicBezTo>
                    <a:pt x="472" y="525"/>
                    <a:pt x="462" y="549"/>
                    <a:pt x="413" y="549"/>
                  </a:cubicBezTo>
                  <a:cubicBezTo>
                    <a:pt x="374" y="549"/>
                    <a:pt x="343" y="523"/>
                    <a:pt x="244" y="523"/>
                  </a:cubicBezTo>
                  <a:cubicBezTo>
                    <a:pt x="168" y="523"/>
                    <a:pt x="49" y="590"/>
                    <a:pt x="12" y="507"/>
                  </a:cubicBezTo>
                  <a:cubicBezTo>
                    <a:pt x="0" y="481"/>
                    <a:pt x="8" y="440"/>
                    <a:pt x="15" y="412"/>
                  </a:cubicBezTo>
                  <a:cubicBezTo>
                    <a:pt x="21" y="385"/>
                    <a:pt x="33" y="362"/>
                    <a:pt x="32" y="333"/>
                  </a:cubicBezTo>
                  <a:cubicBezTo>
                    <a:pt x="29" y="266"/>
                    <a:pt x="32" y="196"/>
                    <a:pt x="55" y="131"/>
                  </a:cubicBezTo>
                  <a:cubicBezTo>
                    <a:pt x="76" y="69"/>
                    <a:pt x="149" y="0"/>
                    <a:pt x="221" y="15"/>
                  </a:cubicBezTo>
                  <a:cubicBezTo>
                    <a:pt x="236" y="18"/>
                    <a:pt x="249" y="31"/>
                    <a:pt x="265" y="31"/>
                  </a:cubicBezTo>
                  <a:cubicBezTo>
                    <a:pt x="283" y="31"/>
                    <a:pt x="288" y="16"/>
                    <a:pt x="313" y="18"/>
                  </a:cubicBezTo>
                  <a:cubicBezTo>
                    <a:pt x="375" y="21"/>
                    <a:pt x="395" y="77"/>
                    <a:pt x="416" y="146"/>
                  </a:cubicBezTo>
                  <a:cubicBezTo>
                    <a:pt x="428" y="184"/>
                    <a:pt x="441" y="221"/>
                    <a:pt x="451" y="260"/>
                  </a:cubicBezTo>
                  <a:cubicBezTo>
                    <a:pt x="458" y="285"/>
                    <a:pt x="451" y="312"/>
                    <a:pt x="455" y="3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9EB507F2-A7E1-92CC-20E4-E5A930933826}"/>
                </a:ext>
              </a:extLst>
            </p:cNvPr>
            <p:cNvSpPr>
              <a:spLocks/>
            </p:cNvSpPr>
            <p:nvPr/>
          </p:nvSpPr>
          <p:spPr bwMode="auto">
            <a:xfrm>
              <a:off x="6696075" y="2508251"/>
              <a:ext cx="598488" cy="1001713"/>
            </a:xfrm>
            <a:custGeom>
              <a:avLst/>
              <a:gdLst>
                <a:gd name="T0" fmla="*/ 167 w 167"/>
                <a:gd name="T1" fmla="*/ 279 h 279"/>
                <a:gd name="T2" fmla="*/ 0 w 167"/>
                <a:gd name="T3" fmla="*/ 279 h 279"/>
                <a:gd name="T4" fmla="*/ 0 w 167"/>
                <a:gd name="T5" fmla="*/ 0 h 279"/>
                <a:gd name="T6" fmla="*/ 83 w 167"/>
                <a:gd name="T7" fmla="*/ 40 h 279"/>
                <a:gd name="T8" fmla="*/ 167 w 167"/>
                <a:gd name="T9" fmla="*/ 0 h 279"/>
                <a:gd name="T10" fmla="*/ 167 w 167"/>
                <a:gd name="T11" fmla="*/ 279 h 279"/>
              </a:gdLst>
              <a:ahLst/>
              <a:cxnLst>
                <a:cxn ang="0">
                  <a:pos x="T0" y="T1"/>
                </a:cxn>
                <a:cxn ang="0">
                  <a:pos x="T2" y="T3"/>
                </a:cxn>
                <a:cxn ang="0">
                  <a:pos x="T4" y="T5"/>
                </a:cxn>
                <a:cxn ang="0">
                  <a:pos x="T6" y="T7"/>
                </a:cxn>
                <a:cxn ang="0">
                  <a:pos x="T8" y="T9"/>
                </a:cxn>
                <a:cxn ang="0">
                  <a:pos x="T10" y="T11"/>
                </a:cxn>
              </a:cxnLst>
              <a:rect l="0" t="0" r="r" b="b"/>
              <a:pathLst>
                <a:path w="167" h="279">
                  <a:moveTo>
                    <a:pt x="167" y="279"/>
                  </a:moveTo>
                  <a:cubicBezTo>
                    <a:pt x="0" y="279"/>
                    <a:pt x="0" y="279"/>
                    <a:pt x="0" y="279"/>
                  </a:cubicBezTo>
                  <a:cubicBezTo>
                    <a:pt x="0" y="0"/>
                    <a:pt x="0" y="0"/>
                    <a:pt x="0" y="0"/>
                  </a:cubicBezTo>
                  <a:cubicBezTo>
                    <a:pt x="0" y="0"/>
                    <a:pt x="2" y="40"/>
                    <a:pt x="83" y="40"/>
                  </a:cubicBezTo>
                  <a:cubicBezTo>
                    <a:pt x="156" y="39"/>
                    <a:pt x="167" y="0"/>
                    <a:pt x="167" y="0"/>
                  </a:cubicBezTo>
                  <a:lnTo>
                    <a:pt x="167"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
              <a:extLst>
                <a:ext uri="{FF2B5EF4-FFF2-40B4-BE49-F238E27FC236}">
                  <a16:creationId xmlns:a16="http://schemas.microsoft.com/office/drawing/2014/main" id="{991B36E8-2763-5E27-F712-EB41DEC446CD}"/>
                </a:ext>
              </a:extLst>
            </p:cNvPr>
            <p:cNvSpPr>
              <a:spLocks/>
            </p:cNvSpPr>
            <p:nvPr/>
          </p:nvSpPr>
          <p:spPr bwMode="auto">
            <a:xfrm>
              <a:off x="5407025" y="2687638"/>
              <a:ext cx="3068638" cy="1925638"/>
            </a:xfrm>
            <a:custGeom>
              <a:avLst/>
              <a:gdLst>
                <a:gd name="T0" fmla="*/ 839 w 855"/>
                <a:gd name="T1" fmla="*/ 363 h 536"/>
                <a:gd name="T2" fmla="*/ 810 w 855"/>
                <a:gd name="T3" fmla="*/ 181 h 536"/>
                <a:gd name="T4" fmla="*/ 662 w 855"/>
                <a:gd name="T5" fmla="*/ 69 h 536"/>
                <a:gd name="T6" fmla="*/ 577 w 855"/>
                <a:gd name="T7" fmla="*/ 26 h 536"/>
                <a:gd name="T8" fmla="*/ 538 w 855"/>
                <a:gd name="T9" fmla="*/ 0 h 536"/>
                <a:gd name="T10" fmla="*/ 520 w 855"/>
                <a:gd name="T11" fmla="*/ 30 h 536"/>
                <a:gd name="T12" fmla="*/ 443 w 855"/>
                <a:gd name="T13" fmla="*/ 209 h 536"/>
                <a:gd name="T14" fmla="*/ 358 w 855"/>
                <a:gd name="T15" fmla="*/ 30 h 536"/>
                <a:gd name="T16" fmla="*/ 339 w 855"/>
                <a:gd name="T17" fmla="*/ 0 h 536"/>
                <a:gd name="T18" fmla="*/ 299 w 855"/>
                <a:gd name="T19" fmla="*/ 22 h 536"/>
                <a:gd name="T20" fmla="*/ 216 w 855"/>
                <a:gd name="T21" fmla="*/ 69 h 536"/>
                <a:gd name="T22" fmla="*/ 68 w 855"/>
                <a:gd name="T23" fmla="*/ 181 h 536"/>
                <a:gd name="T24" fmla="*/ 39 w 855"/>
                <a:gd name="T25" fmla="*/ 363 h 536"/>
                <a:gd name="T26" fmla="*/ 0 w 855"/>
                <a:gd name="T27" fmla="*/ 536 h 536"/>
                <a:gd name="T28" fmla="*/ 439 w 855"/>
                <a:gd name="T29" fmla="*/ 536 h 536"/>
                <a:gd name="T30" fmla="*/ 855 w 855"/>
                <a:gd name="T31" fmla="*/ 536 h 536"/>
                <a:gd name="T32" fmla="*/ 839 w 855"/>
                <a:gd name="T33" fmla="*/ 3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5" h="536">
                  <a:moveTo>
                    <a:pt x="839" y="363"/>
                  </a:moveTo>
                  <a:cubicBezTo>
                    <a:pt x="827" y="323"/>
                    <a:pt x="817" y="205"/>
                    <a:pt x="810" y="181"/>
                  </a:cubicBezTo>
                  <a:cubicBezTo>
                    <a:pt x="803" y="156"/>
                    <a:pt x="775" y="93"/>
                    <a:pt x="662" y="69"/>
                  </a:cubicBezTo>
                  <a:cubicBezTo>
                    <a:pt x="596" y="56"/>
                    <a:pt x="581" y="29"/>
                    <a:pt x="577" y="26"/>
                  </a:cubicBezTo>
                  <a:cubicBezTo>
                    <a:pt x="574" y="23"/>
                    <a:pt x="551" y="1"/>
                    <a:pt x="538" y="0"/>
                  </a:cubicBezTo>
                  <a:cubicBezTo>
                    <a:pt x="526" y="0"/>
                    <a:pt x="520" y="30"/>
                    <a:pt x="520" y="30"/>
                  </a:cubicBezTo>
                  <a:cubicBezTo>
                    <a:pt x="520" y="30"/>
                    <a:pt x="472" y="209"/>
                    <a:pt x="443" y="209"/>
                  </a:cubicBezTo>
                  <a:cubicBezTo>
                    <a:pt x="414" y="209"/>
                    <a:pt x="358" y="30"/>
                    <a:pt x="358" y="30"/>
                  </a:cubicBezTo>
                  <a:cubicBezTo>
                    <a:pt x="358" y="30"/>
                    <a:pt x="352" y="0"/>
                    <a:pt x="339" y="0"/>
                  </a:cubicBezTo>
                  <a:cubicBezTo>
                    <a:pt x="327" y="1"/>
                    <a:pt x="309" y="16"/>
                    <a:pt x="299" y="22"/>
                  </a:cubicBezTo>
                  <a:cubicBezTo>
                    <a:pt x="289" y="28"/>
                    <a:pt x="284" y="64"/>
                    <a:pt x="216" y="69"/>
                  </a:cubicBezTo>
                  <a:cubicBezTo>
                    <a:pt x="100" y="78"/>
                    <a:pt x="75" y="156"/>
                    <a:pt x="68" y="181"/>
                  </a:cubicBezTo>
                  <a:cubicBezTo>
                    <a:pt x="61" y="205"/>
                    <a:pt x="61" y="321"/>
                    <a:pt x="39" y="363"/>
                  </a:cubicBezTo>
                  <a:cubicBezTo>
                    <a:pt x="19" y="401"/>
                    <a:pt x="0" y="536"/>
                    <a:pt x="0" y="536"/>
                  </a:cubicBezTo>
                  <a:cubicBezTo>
                    <a:pt x="439" y="536"/>
                    <a:pt x="439" y="536"/>
                    <a:pt x="439" y="536"/>
                  </a:cubicBezTo>
                  <a:cubicBezTo>
                    <a:pt x="855" y="536"/>
                    <a:pt x="855" y="536"/>
                    <a:pt x="855" y="536"/>
                  </a:cubicBezTo>
                  <a:cubicBezTo>
                    <a:pt x="855" y="536"/>
                    <a:pt x="855" y="415"/>
                    <a:pt x="839" y="36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3998B395-9D22-CF32-F89B-B872523A4975}"/>
                </a:ext>
              </a:extLst>
            </p:cNvPr>
            <p:cNvSpPr>
              <a:spLocks/>
            </p:cNvSpPr>
            <p:nvPr/>
          </p:nvSpPr>
          <p:spPr bwMode="auto">
            <a:xfrm>
              <a:off x="4868863" y="4719638"/>
              <a:ext cx="4278313" cy="107950"/>
            </a:xfrm>
            <a:custGeom>
              <a:avLst/>
              <a:gdLst>
                <a:gd name="T0" fmla="*/ 2605 w 2695"/>
                <a:gd name="T1" fmla="*/ 68 h 68"/>
                <a:gd name="T2" fmla="*/ 90 w 2695"/>
                <a:gd name="T3" fmla="*/ 68 h 68"/>
                <a:gd name="T4" fmla="*/ 0 w 2695"/>
                <a:gd name="T5" fmla="*/ 0 h 68"/>
                <a:gd name="T6" fmla="*/ 2695 w 2695"/>
                <a:gd name="T7" fmla="*/ 0 h 68"/>
                <a:gd name="T8" fmla="*/ 2605 w 2695"/>
                <a:gd name="T9" fmla="*/ 68 h 68"/>
              </a:gdLst>
              <a:ahLst/>
              <a:cxnLst>
                <a:cxn ang="0">
                  <a:pos x="T0" y="T1"/>
                </a:cxn>
                <a:cxn ang="0">
                  <a:pos x="T2" y="T3"/>
                </a:cxn>
                <a:cxn ang="0">
                  <a:pos x="T4" y="T5"/>
                </a:cxn>
                <a:cxn ang="0">
                  <a:pos x="T6" y="T7"/>
                </a:cxn>
                <a:cxn ang="0">
                  <a:pos x="T8" y="T9"/>
                </a:cxn>
              </a:cxnLst>
              <a:rect l="0" t="0" r="r" b="b"/>
              <a:pathLst>
                <a:path w="2695" h="68">
                  <a:moveTo>
                    <a:pt x="2605" y="68"/>
                  </a:moveTo>
                  <a:lnTo>
                    <a:pt x="90" y="68"/>
                  </a:lnTo>
                  <a:lnTo>
                    <a:pt x="0" y="0"/>
                  </a:lnTo>
                  <a:lnTo>
                    <a:pt x="2695" y="0"/>
                  </a:lnTo>
                  <a:lnTo>
                    <a:pt x="2605"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9">
              <a:extLst>
                <a:ext uri="{FF2B5EF4-FFF2-40B4-BE49-F238E27FC236}">
                  <a16:creationId xmlns:a16="http://schemas.microsoft.com/office/drawing/2014/main" id="{5632AFFF-A82F-EE06-5A40-B6DDE9E5A921}"/>
                </a:ext>
              </a:extLst>
            </p:cNvPr>
            <p:cNvSpPr>
              <a:spLocks noChangeArrowheads="1"/>
            </p:cNvSpPr>
            <p:nvPr/>
          </p:nvSpPr>
          <p:spPr bwMode="auto">
            <a:xfrm>
              <a:off x="5108575" y="4695826"/>
              <a:ext cx="3798888" cy="12033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0">
              <a:extLst>
                <a:ext uri="{FF2B5EF4-FFF2-40B4-BE49-F238E27FC236}">
                  <a16:creationId xmlns:a16="http://schemas.microsoft.com/office/drawing/2014/main" id="{B92B36AD-D605-9DED-15AB-C24ABFEF395C}"/>
                </a:ext>
              </a:extLst>
            </p:cNvPr>
            <p:cNvSpPr>
              <a:spLocks/>
            </p:cNvSpPr>
            <p:nvPr/>
          </p:nvSpPr>
          <p:spPr bwMode="auto">
            <a:xfrm>
              <a:off x="5108575" y="5894388"/>
              <a:ext cx="3798888" cy="87313"/>
            </a:xfrm>
            <a:custGeom>
              <a:avLst/>
              <a:gdLst>
                <a:gd name="T0" fmla="*/ 2305 w 2393"/>
                <a:gd name="T1" fmla="*/ 55 h 55"/>
                <a:gd name="T2" fmla="*/ 88 w 2393"/>
                <a:gd name="T3" fmla="*/ 55 h 55"/>
                <a:gd name="T4" fmla="*/ 0 w 2393"/>
                <a:gd name="T5" fmla="*/ 0 h 55"/>
                <a:gd name="T6" fmla="*/ 2393 w 2393"/>
                <a:gd name="T7" fmla="*/ 0 h 55"/>
                <a:gd name="T8" fmla="*/ 2305 w 2393"/>
                <a:gd name="T9" fmla="*/ 55 h 55"/>
              </a:gdLst>
              <a:ahLst/>
              <a:cxnLst>
                <a:cxn ang="0">
                  <a:pos x="T0" y="T1"/>
                </a:cxn>
                <a:cxn ang="0">
                  <a:pos x="T2" y="T3"/>
                </a:cxn>
                <a:cxn ang="0">
                  <a:pos x="T4" y="T5"/>
                </a:cxn>
                <a:cxn ang="0">
                  <a:pos x="T6" y="T7"/>
                </a:cxn>
                <a:cxn ang="0">
                  <a:pos x="T8" y="T9"/>
                </a:cxn>
              </a:cxnLst>
              <a:rect l="0" t="0" r="r" b="b"/>
              <a:pathLst>
                <a:path w="2393" h="55">
                  <a:moveTo>
                    <a:pt x="2305" y="55"/>
                  </a:moveTo>
                  <a:lnTo>
                    <a:pt x="88" y="55"/>
                  </a:lnTo>
                  <a:lnTo>
                    <a:pt x="0" y="0"/>
                  </a:lnTo>
                  <a:lnTo>
                    <a:pt x="2393" y="0"/>
                  </a:lnTo>
                  <a:lnTo>
                    <a:pt x="230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1">
              <a:extLst>
                <a:ext uri="{FF2B5EF4-FFF2-40B4-BE49-F238E27FC236}">
                  <a16:creationId xmlns:a16="http://schemas.microsoft.com/office/drawing/2014/main" id="{1854C6EB-3CA8-DCCD-655E-08A5013008D7}"/>
                </a:ext>
              </a:extLst>
            </p:cNvPr>
            <p:cNvSpPr>
              <a:spLocks noChangeArrowheads="1"/>
            </p:cNvSpPr>
            <p:nvPr/>
          </p:nvSpPr>
          <p:spPr bwMode="auto">
            <a:xfrm>
              <a:off x="5384800" y="4878388"/>
              <a:ext cx="3246438" cy="765175"/>
            </a:xfrm>
            <a:prstGeom prst="rect">
              <a:avLst/>
            </a:prstGeom>
            <a:solidFill>
              <a:schemeClr val="bg1">
                <a:lumMod val="90000"/>
                <a:lumOff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2">
              <a:extLst>
                <a:ext uri="{FF2B5EF4-FFF2-40B4-BE49-F238E27FC236}">
                  <a16:creationId xmlns:a16="http://schemas.microsoft.com/office/drawing/2014/main" id="{300A4F85-9CC9-F8FC-AAC6-DC06FDEBCE05}"/>
                </a:ext>
              </a:extLst>
            </p:cNvPr>
            <p:cNvSpPr>
              <a:spLocks noChangeArrowheads="1"/>
            </p:cNvSpPr>
            <p:nvPr/>
          </p:nvSpPr>
          <p:spPr bwMode="auto">
            <a:xfrm>
              <a:off x="4868863" y="4505326"/>
              <a:ext cx="4278313" cy="214313"/>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3">
              <a:extLst>
                <a:ext uri="{FF2B5EF4-FFF2-40B4-BE49-F238E27FC236}">
                  <a16:creationId xmlns:a16="http://schemas.microsoft.com/office/drawing/2014/main" id="{B783FD66-35E5-CDB9-B4F9-221C359A0C8C}"/>
                </a:ext>
              </a:extLst>
            </p:cNvPr>
            <p:cNvSpPr>
              <a:spLocks/>
            </p:cNvSpPr>
            <p:nvPr/>
          </p:nvSpPr>
          <p:spPr bwMode="auto">
            <a:xfrm>
              <a:off x="6486525" y="1300163"/>
              <a:ext cx="1012825" cy="1444625"/>
            </a:xfrm>
            <a:custGeom>
              <a:avLst/>
              <a:gdLst>
                <a:gd name="T0" fmla="*/ 269 w 282"/>
                <a:gd name="T1" fmla="*/ 201 h 402"/>
                <a:gd name="T2" fmla="*/ 141 w 282"/>
                <a:gd name="T3" fmla="*/ 402 h 402"/>
                <a:gd name="T4" fmla="*/ 13 w 282"/>
                <a:gd name="T5" fmla="*/ 201 h 402"/>
                <a:gd name="T6" fmla="*/ 141 w 282"/>
                <a:gd name="T7" fmla="*/ 0 h 402"/>
                <a:gd name="T8" fmla="*/ 269 w 282"/>
                <a:gd name="T9" fmla="*/ 201 h 402"/>
              </a:gdLst>
              <a:ahLst/>
              <a:cxnLst>
                <a:cxn ang="0">
                  <a:pos x="T0" y="T1"/>
                </a:cxn>
                <a:cxn ang="0">
                  <a:pos x="T2" y="T3"/>
                </a:cxn>
                <a:cxn ang="0">
                  <a:pos x="T4" y="T5"/>
                </a:cxn>
                <a:cxn ang="0">
                  <a:pos x="T6" y="T7"/>
                </a:cxn>
                <a:cxn ang="0">
                  <a:pos x="T8" y="T9"/>
                </a:cxn>
              </a:cxnLst>
              <a:rect l="0" t="0" r="r" b="b"/>
              <a:pathLst>
                <a:path w="282" h="402">
                  <a:moveTo>
                    <a:pt x="269" y="201"/>
                  </a:moveTo>
                  <a:cubicBezTo>
                    <a:pt x="255" y="317"/>
                    <a:pt x="225" y="402"/>
                    <a:pt x="141" y="402"/>
                  </a:cubicBezTo>
                  <a:cubicBezTo>
                    <a:pt x="59" y="402"/>
                    <a:pt x="26" y="315"/>
                    <a:pt x="13" y="201"/>
                  </a:cubicBezTo>
                  <a:cubicBezTo>
                    <a:pt x="0" y="91"/>
                    <a:pt x="13" y="0"/>
                    <a:pt x="141" y="0"/>
                  </a:cubicBezTo>
                  <a:cubicBezTo>
                    <a:pt x="269" y="0"/>
                    <a:pt x="282" y="91"/>
                    <a:pt x="269"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25CCCEAB-FDEB-8496-E974-6C122AD63EB9}"/>
                </a:ext>
              </a:extLst>
            </p:cNvPr>
            <p:cNvSpPr>
              <a:spLocks noEditPoints="1"/>
            </p:cNvSpPr>
            <p:nvPr/>
          </p:nvSpPr>
          <p:spPr bwMode="auto">
            <a:xfrm>
              <a:off x="6483350" y="1282701"/>
              <a:ext cx="1023938" cy="1479550"/>
            </a:xfrm>
            <a:custGeom>
              <a:avLst/>
              <a:gdLst>
                <a:gd name="T0" fmla="*/ 142 w 285"/>
                <a:gd name="T1" fmla="*/ 412 h 412"/>
                <a:gd name="T2" fmla="*/ 9 w 285"/>
                <a:gd name="T3" fmla="*/ 207 h 412"/>
                <a:gd name="T4" fmla="*/ 37 w 285"/>
                <a:gd name="T5" fmla="*/ 38 h 412"/>
                <a:gd name="T6" fmla="*/ 142 w 285"/>
                <a:gd name="T7" fmla="*/ 0 h 412"/>
                <a:gd name="T8" fmla="*/ 248 w 285"/>
                <a:gd name="T9" fmla="*/ 38 h 412"/>
                <a:gd name="T10" fmla="*/ 275 w 285"/>
                <a:gd name="T11" fmla="*/ 207 h 412"/>
                <a:gd name="T12" fmla="*/ 142 w 285"/>
                <a:gd name="T13" fmla="*/ 412 h 412"/>
                <a:gd name="T14" fmla="*/ 142 w 285"/>
                <a:gd name="T15" fmla="*/ 10 h 412"/>
                <a:gd name="T16" fmla="*/ 44 w 285"/>
                <a:gd name="T17" fmla="*/ 45 h 412"/>
                <a:gd name="T18" fmla="*/ 19 w 285"/>
                <a:gd name="T19" fmla="*/ 205 h 412"/>
                <a:gd name="T20" fmla="*/ 142 w 285"/>
                <a:gd name="T21" fmla="*/ 402 h 412"/>
                <a:gd name="T22" fmla="*/ 265 w 285"/>
                <a:gd name="T23" fmla="*/ 205 h 412"/>
                <a:gd name="T24" fmla="*/ 240 w 285"/>
                <a:gd name="T25" fmla="*/ 45 h 412"/>
                <a:gd name="T26" fmla="*/ 142 w 285"/>
                <a:gd name="T27" fmla="*/ 1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412">
                  <a:moveTo>
                    <a:pt x="142" y="412"/>
                  </a:moveTo>
                  <a:cubicBezTo>
                    <a:pt x="44" y="412"/>
                    <a:pt x="19" y="295"/>
                    <a:pt x="9" y="207"/>
                  </a:cubicBezTo>
                  <a:cubicBezTo>
                    <a:pt x="2" y="150"/>
                    <a:pt x="0" y="80"/>
                    <a:pt x="37" y="38"/>
                  </a:cubicBezTo>
                  <a:cubicBezTo>
                    <a:pt x="59" y="13"/>
                    <a:pt x="94" y="0"/>
                    <a:pt x="142" y="0"/>
                  </a:cubicBezTo>
                  <a:cubicBezTo>
                    <a:pt x="190" y="0"/>
                    <a:pt x="225" y="13"/>
                    <a:pt x="248" y="38"/>
                  </a:cubicBezTo>
                  <a:cubicBezTo>
                    <a:pt x="285" y="80"/>
                    <a:pt x="282" y="150"/>
                    <a:pt x="275" y="207"/>
                  </a:cubicBezTo>
                  <a:cubicBezTo>
                    <a:pt x="264" y="302"/>
                    <a:pt x="238" y="412"/>
                    <a:pt x="142" y="412"/>
                  </a:cubicBezTo>
                  <a:close/>
                  <a:moveTo>
                    <a:pt x="142" y="10"/>
                  </a:moveTo>
                  <a:cubicBezTo>
                    <a:pt x="97" y="10"/>
                    <a:pt x="65" y="22"/>
                    <a:pt x="44" y="45"/>
                  </a:cubicBezTo>
                  <a:cubicBezTo>
                    <a:pt x="17" y="75"/>
                    <a:pt x="10" y="124"/>
                    <a:pt x="19" y="205"/>
                  </a:cubicBezTo>
                  <a:cubicBezTo>
                    <a:pt x="34" y="339"/>
                    <a:pt x="74" y="402"/>
                    <a:pt x="142" y="402"/>
                  </a:cubicBezTo>
                  <a:cubicBezTo>
                    <a:pt x="211" y="402"/>
                    <a:pt x="249" y="341"/>
                    <a:pt x="265" y="205"/>
                  </a:cubicBezTo>
                  <a:cubicBezTo>
                    <a:pt x="275" y="125"/>
                    <a:pt x="267" y="75"/>
                    <a:pt x="240" y="45"/>
                  </a:cubicBezTo>
                  <a:cubicBezTo>
                    <a:pt x="220" y="22"/>
                    <a:pt x="187" y="10"/>
                    <a:pt x="14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99045118-AB65-A6A4-A21A-21D7FCA37463}"/>
                </a:ext>
              </a:extLst>
            </p:cNvPr>
            <p:cNvSpPr>
              <a:spLocks/>
            </p:cNvSpPr>
            <p:nvPr/>
          </p:nvSpPr>
          <p:spPr bwMode="auto">
            <a:xfrm>
              <a:off x="6357938" y="1149351"/>
              <a:ext cx="1155700" cy="969963"/>
            </a:xfrm>
            <a:custGeom>
              <a:avLst/>
              <a:gdLst>
                <a:gd name="T0" fmla="*/ 305 w 322"/>
                <a:gd name="T1" fmla="*/ 56 h 270"/>
                <a:gd name="T2" fmla="*/ 251 w 322"/>
                <a:gd name="T3" fmla="*/ 9 h 270"/>
                <a:gd name="T4" fmla="*/ 191 w 322"/>
                <a:gd name="T5" fmla="*/ 0 h 270"/>
                <a:gd name="T6" fmla="*/ 73 w 322"/>
                <a:gd name="T7" fmla="*/ 10 h 270"/>
                <a:gd name="T8" fmla="*/ 0 w 322"/>
                <a:gd name="T9" fmla="*/ 270 h 270"/>
                <a:gd name="T10" fmla="*/ 84 w 322"/>
                <a:gd name="T11" fmla="*/ 152 h 270"/>
                <a:gd name="T12" fmla="*/ 138 w 322"/>
                <a:gd name="T13" fmla="*/ 104 h 270"/>
                <a:gd name="T14" fmla="*/ 189 w 322"/>
                <a:gd name="T15" fmla="*/ 72 h 270"/>
                <a:gd name="T16" fmla="*/ 239 w 322"/>
                <a:gd name="T17" fmla="*/ 56 h 270"/>
                <a:gd name="T18" fmla="*/ 261 w 322"/>
                <a:gd name="T19" fmla="*/ 90 h 270"/>
                <a:gd name="T20" fmla="*/ 322 w 322"/>
                <a:gd name="T21" fmla="*/ 266 h 270"/>
                <a:gd name="T22" fmla="*/ 305 w 322"/>
                <a:gd name="T23" fmla="*/ 5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270">
                  <a:moveTo>
                    <a:pt x="305" y="56"/>
                  </a:moveTo>
                  <a:cubicBezTo>
                    <a:pt x="251" y="9"/>
                    <a:pt x="251" y="9"/>
                    <a:pt x="251" y="9"/>
                  </a:cubicBezTo>
                  <a:cubicBezTo>
                    <a:pt x="191" y="0"/>
                    <a:pt x="191" y="0"/>
                    <a:pt x="191" y="0"/>
                  </a:cubicBezTo>
                  <a:cubicBezTo>
                    <a:pt x="73" y="10"/>
                    <a:pt x="73" y="10"/>
                    <a:pt x="73" y="10"/>
                  </a:cubicBezTo>
                  <a:cubicBezTo>
                    <a:pt x="0" y="270"/>
                    <a:pt x="0" y="270"/>
                    <a:pt x="0" y="270"/>
                  </a:cubicBezTo>
                  <a:cubicBezTo>
                    <a:pt x="0" y="270"/>
                    <a:pt x="25" y="190"/>
                    <a:pt x="84" y="152"/>
                  </a:cubicBezTo>
                  <a:cubicBezTo>
                    <a:pt x="109" y="135"/>
                    <a:pt x="129" y="137"/>
                    <a:pt x="138" y="104"/>
                  </a:cubicBezTo>
                  <a:cubicBezTo>
                    <a:pt x="147" y="69"/>
                    <a:pt x="173" y="91"/>
                    <a:pt x="189" y="72"/>
                  </a:cubicBezTo>
                  <a:cubicBezTo>
                    <a:pt x="206" y="51"/>
                    <a:pt x="224" y="50"/>
                    <a:pt x="239" y="56"/>
                  </a:cubicBezTo>
                  <a:cubicBezTo>
                    <a:pt x="249" y="63"/>
                    <a:pt x="259" y="73"/>
                    <a:pt x="261" y="90"/>
                  </a:cubicBezTo>
                  <a:cubicBezTo>
                    <a:pt x="270" y="161"/>
                    <a:pt x="253" y="192"/>
                    <a:pt x="322" y="266"/>
                  </a:cubicBezTo>
                  <a:lnTo>
                    <a:pt x="30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male speaker">
            <a:extLst>
              <a:ext uri="{FF2B5EF4-FFF2-40B4-BE49-F238E27FC236}">
                <a16:creationId xmlns:a16="http://schemas.microsoft.com/office/drawing/2014/main" id="{37A83620-7A95-228D-D1E6-A803FF513B11}"/>
              </a:ext>
            </a:extLst>
          </p:cNvPr>
          <p:cNvGrpSpPr/>
          <p:nvPr/>
        </p:nvGrpSpPr>
        <p:grpSpPr>
          <a:xfrm>
            <a:off x="3119404" y="2702913"/>
            <a:ext cx="1416316" cy="1678084"/>
            <a:chOff x="0" y="801688"/>
            <a:chExt cx="4279900" cy="5251450"/>
          </a:xfrm>
        </p:grpSpPr>
        <p:sp>
          <p:nvSpPr>
            <p:cNvPr id="42" name="Freeform 5">
              <a:extLst>
                <a:ext uri="{FF2B5EF4-FFF2-40B4-BE49-F238E27FC236}">
                  <a16:creationId xmlns:a16="http://schemas.microsoft.com/office/drawing/2014/main" id="{5E197E3D-088D-0771-9B62-FA74BB686E48}"/>
                </a:ext>
              </a:extLst>
            </p:cNvPr>
            <p:cNvSpPr>
              <a:spLocks/>
            </p:cNvSpPr>
            <p:nvPr/>
          </p:nvSpPr>
          <p:spPr bwMode="auto">
            <a:xfrm>
              <a:off x="1804988" y="2309813"/>
              <a:ext cx="833438" cy="2133600"/>
            </a:xfrm>
            <a:custGeom>
              <a:avLst/>
              <a:gdLst>
                <a:gd name="T0" fmla="*/ 210 w 232"/>
                <a:gd name="T1" fmla="*/ 594 h 594"/>
                <a:gd name="T2" fmla="*/ 23 w 232"/>
                <a:gd name="T3" fmla="*/ 594 h 594"/>
                <a:gd name="T4" fmla="*/ 0 w 232"/>
                <a:gd name="T5" fmla="*/ 0 h 594"/>
                <a:gd name="T6" fmla="*/ 116 w 232"/>
                <a:gd name="T7" fmla="*/ 44 h 594"/>
                <a:gd name="T8" fmla="*/ 232 w 232"/>
                <a:gd name="T9" fmla="*/ 0 h 594"/>
                <a:gd name="T10" fmla="*/ 210 w 232"/>
                <a:gd name="T11" fmla="*/ 594 h 594"/>
              </a:gdLst>
              <a:ahLst/>
              <a:cxnLst>
                <a:cxn ang="0">
                  <a:pos x="T0" y="T1"/>
                </a:cxn>
                <a:cxn ang="0">
                  <a:pos x="T2" y="T3"/>
                </a:cxn>
                <a:cxn ang="0">
                  <a:pos x="T4" y="T5"/>
                </a:cxn>
                <a:cxn ang="0">
                  <a:pos x="T6" y="T7"/>
                </a:cxn>
                <a:cxn ang="0">
                  <a:pos x="T8" y="T9"/>
                </a:cxn>
                <a:cxn ang="0">
                  <a:pos x="T10" y="T11"/>
                </a:cxn>
              </a:cxnLst>
              <a:rect l="0" t="0" r="r" b="b"/>
              <a:pathLst>
                <a:path w="232" h="594">
                  <a:moveTo>
                    <a:pt x="210" y="594"/>
                  </a:moveTo>
                  <a:cubicBezTo>
                    <a:pt x="23" y="594"/>
                    <a:pt x="23" y="594"/>
                    <a:pt x="23" y="594"/>
                  </a:cubicBezTo>
                  <a:cubicBezTo>
                    <a:pt x="0" y="0"/>
                    <a:pt x="0" y="0"/>
                    <a:pt x="0" y="0"/>
                  </a:cubicBezTo>
                  <a:cubicBezTo>
                    <a:pt x="0" y="0"/>
                    <a:pt x="25" y="45"/>
                    <a:pt x="116" y="44"/>
                  </a:cubicBezTo>
                  <a:cubicBezTo>
                    <a:pt x="198" y="44"/>
                    <a:pt x="232" y="0"/>
                    <a:pt x="232" y="0"/>
                  </a:cubicBezTo>
                  <a:lnTo>
                    <a:pt x="210"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
              <a:extLst>
                <a:ext uri="{FF2B5EF4-FFF2-40B4-BE49-F238E27FC236}">
                  <a16:creationId xmlns:a16="http://schemas.microsoft.com/office/drawing/2014/main" id="{08D57EA3-1B78-C997-DFC8-0FB941C3A2EF}"/>
                </a:ext>
              </a:extLst>
            </p:cNvPr>
            <p:cNvSpPr>
              <a:spLocks noEditPoints="1"/>
            </p:cNvSpPr>
            <p:nvPr/>
          </p:nvSpPr>
          <p:spPr bwMode="auto">
            <a:xfrm>
              <a:off x="1784350" y="2224088"/>
              <a:ext cx="876300" cy="2241550"/>
            </a:xfrm>
            <a:custGeom>
              <a:avLst/>
              <a:gdLst>
                <a:gd name="T0" fmla="*/ 221 w 244"/>
                <a:gd name="T1" fmla="*/ 624 h 624"/>
                <a:gd name="T2" fmla="*/ 23 w 244"/>
                <a:gd name="T3" fmla="*/ 624 h 624"/>
                <a:gd name="T4" fmla="*/ 0 w 244"/>
                <a:gd name="T5" fmla="*/ 0 h 624"/>
                <a:gd name="T6" fmla="*/ 11 w 244"/>
                <a:gd name="T7" fmla="*/ 21 h 624"/>
                <a:gd name="T8" fmla="*/ 120 w 244"/>
                <a:gd name="T9" fmla="*/ 63 h 624"/>
                <a:gd name="T10" fmla="*/ 122 w 244"/>
                <a:gd name="T11" fmla="*/ 63 h 624"/>
                <a:gd name="T12" fmla="*/ 234 w 244"/>
                <a:gd name="T13" fmla="*/ 20 h 624"/>
                <a:gd name="T14" fmla="*/ 244 w 244"/>
                <a:gd name="T15" fmla="*/ 7 h 624"/>
                <a:gd name="T16" fmla="*/ 244 w 244"/>
                <a:gd name="T17" fmla="*/ 24 h 624"/>
                <a:gd name="T18" fmla="*/ 221 w 244"/>
                <a:gd name="T19" fmla="*/ 624 h 624"/>
                <a:gd name="T20" fmla="*/ 34 w 244"/>
                <a:gd name="T21" fmla="*/ 613 h 624"/>
                <a:gd name="T22" fmla="*/ 211 w 244"/>
                <a:gd name="T23" fmla="*/ 613 h 624"/>
                <a:gd name="T24" fmla="*/ 232 w 244"/>
                <a:gd name="T25" fmla="*/ 38 h 624"/>
                <a:gd name="T26" fmla="*/ 122 w 244"/>
                <a:gd name="T27" fmla="*/ 74 h 624"/>
                <a:gd name="T28" fmla="*/ 120 w 244"/>
                <a:gd name="T29" fmla="*/ 74 h 624"/>
                <a:gd name="T30" fmla="*/ 13 w 244"/>
                <a:gd name="T31" fmla="*/ 40 h 624"/>
                <a:gd name="T32" fmla="*/ 34 w 244"/>
                <a:gd name="T33" fmla="*/ 61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624">
                  <a:moveTo>
                    <a:pt x="221" y="624"/>
                  </a:moveTo>
                  <a:cubicBezTo>
                    <a:pt x="23" y="624"/>
                    <a:pt x="23" y="624"/>
                    <a:pt x="23" y="624"/>
                  </a:cubicBezTo>
                  <a:cubicBezTo>
                    <a:pt x="0" y="0"/>
                    <a:pt x="0" y="0"/>
                    <a:pt x="0" y="0"/>
                  </a:cubicBezTo>
                  <a:cubicBezTo>
                    <a:pt x="11" y="21"/>
                    <a:pt x="11" y="21"/>
                    <a:pt x="11" y="21"/>
                  </a:cubicBezTo>
                  <a:cubicBezTo>
                    <a:pt x="11" y="22"/>
                    <a:pt x="35" y="63"/>
                    <a:pt x="120" y="63"/>
                  </a:cubicBezTo>
                  <a:cubicBezTo>
                    <a:pt x="122" y="63"/>
                    <a:pt x="122" y="63"/>
                    <a:pt x="122" y="63"/>
                  </a:cubicBezTo>
                  <a:cubicBezTo>
                    <a:pt x="200" y="62"/>
                    <a:pt x="233" y="21"/>
                    <a:pt x="234" y="20"/>
                  </a:cubicBezTo>
                  <a:cubicBezTo>
                    <a:pt x="244" y="7"/>
                    <a:pt x="244" y="7"/>
                    <a:pt x="244" y="7"/>
                  </a:cubicBezTo>
                  <a:cubicBezTo>
                    <a:pt x="244" y="24"/>
                    <a:pt x="244" y="24"/>
                    <a:pt x="244" y="24"/>
                  </a:cubicBezTo>
                  <a:lnTo>
                    <a:pt x="221" y="624"/>
                  </a:lnTo>
                  <a:close/>
                  <a:moveTo>
                    <a:pt x="34" y="613"/>
                  </a:moveTo>
                  <a:cubicBezTo>
                    <a:pt x="211" y="613"/>
                    <a:pt x="211" y="613"/>
                    <a:pt x="211" y="613"/>
                  </a:cubicBezTo>
                  <a:cubicBezTo>
                    <a:pt x="232" y="38"/>
                    <a:pt x="232" y="38"/>
                    <a:pt x="232" y="38"/>
                  </a:cubicBezTo>
                  <a:cubicBezTo>
                    <a:pt x="216" y="51"/>
                    <a:pt x="181" y="73"/>
                    <a:pt x="122" y="74"/>
                  </a:cubicBezTo>
                  <a:cubicBezTo>
                    <a:pt x="120" y="74"/>
                    <a:pt x="120" y="74"/>
                    <a:pt x="120" y="74"/>
                  </a:cubicBezTo>
                  <a:cubicBezTo>
                    <a:pt x="59" y="74"/>
                    <a:pt x="27" y="54"/>
                    <a:pt x="13" y="40"/>
                  </a:cubicBezTo>
                  <a:lnTo>
                    <a:pt x="34" y="6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
              <a:extLst>
                <a:ext uri="{FF2B5EF4-FFF2-40B4-BE49-F238E27FC236}">
                  <a16:creationId xmlns:a16="http://schemas.microsoft.com/office/drawing/2014/main" id="{FCC6E19C-A59D-A1E3-3482-AEFD0B06A657}"/>
                </a:ext>
              </a:extLst>
            </p:cNvPr>
            <p:cNvSpPr>
              <a:spLocks/>
            </p:cNvSpPr>
            <p:nvPr/>
          </p:nvSpPr>
          <p:spPr bwMode="auto">
            <a:xfrm>
              <a:off x="2014538" y="2784476"/>
              <a:ext cx="415925" cy="207963"/>
            </a:xfrm>
            <a:custGeom>
              <a:avLst/>
              <a:gdLst>
                <a:gd name="T0" fmla="*/ 262 w 262"/>
                <a:gd name="T1" fmla="*/ 0 h 131"/>
                <a:gd name="T2" fmla="*/ 131 w 262"/>
                <a:gd name="T3" fmla="*/ 131 h 131"/>
                <a:gd name="T4" fmla="*/ 0 w 262"/>
                <a:gd name="T5" fmla="*/ 0 h 131"/>
                <a:gd name="T6" fmla="*/ 262 w 262"/>
                <a:gd name="T7" fmla="*/ 0 h 131"/>
              </a:gdLst>
              <a:ahLst/>
              <a:cxnLst>
                <a:cxn ang="0">
                  <a:pos x="T0" y="T1"/>
                </a:cxn>
                <a:cxn ang="0">
                  <a:pos x="T2" y="T3"/>
                </a:cxn>
                <a:cxn ang="0">
                  <a:pos x="T4" y="T5"/>
                </a:cxn>
                <a:cxn ang="0">
                  <a:pos x="T6" y="T7"/>
                </a:cxn>
              </a:cxnLst>
              <a:rect l="0" t="0" r="r" b="b"/>
              <a:pathLst>
                <a:path w="262" h="131">
                  <a:moveTo>
                    <a:pt x="262" y="0"/>
                  </a:moveTo>
                  <a:lnTo>
                    <a:pt x="131" y="131"/>
                  </a:lnTo>
                  <a:lnTo>
                    <a:pt x="0" y="0"/>
                  </a:lnTo>
                  <a:lnTo>
                    <a:pt x="2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
              <a:extLst>
                <a:ext uri="{FF2B5EF4-FFF2-40B4-BE49-F238E27FC236}">
                  <a16:creationId xmlns:a16="http://schemas.microsoft.com/office/drawing/2014/main" id="{A769AFA1-6E65-555C-25CF-384B21B7F10E}"/>
                </a:ext>
              </a:extLst>
            </p:cNvPr>
            <p:cNvSpPr>
              <a:spLocks noEditPoints="1"/>
            </p:cNvSpPr>
            <p:nvPr/>
          </p:nvSpPr>
          <p:spPr bwMode="auto">
            <a:xfrm>
              <a:off x="1971675" y="2744788"/>
              <a:ext cx="501650" cy="287338"/>
            </a:xfrm>
            <a:custGeom>
              <a:avLst/>
              <a:gdLst>
                <a:gd name="T0" fmla="*/ 70 w 140"/>
                <a:gd name="T1" fmla="*/ 80 h 80"/>
                <a:gd name="T2" fmla="*/ 63 w 140"/>
                <a:gd name="T3" fmla="*/ 76 h 80"/>
                <a:gd name="T4" fmla="*/ 4 w 140"/>
                <a:gd name="T5" fmla="*/ 18 h 80"/>
                <a:gd name="T6" fmla="*/ 2 w 140"/>
                <a:gd name="T7" fmla="*/ 7 h 80"/>
                <a:gd name="T8" fmla="*/ 12 w 140"/>
                <a:gd name="T9" fmla="*/ 0 h 80"/>
                <a:gd name="T10" fmla="*/ 128 w 140"/>
                <a:gd name="T11" fmla="*/ 0 h 80"/>
                <a:gd name="T12" fmla="*/ 138 w 140"/>
                <a:gd name="T13" fmla="*/ 7 h 80"/>
                <a:gd name="T14" fmla="*/ 136 w 140"/>
                <a:gd name="T15" fmla="*/ 18 h 80"/>
                <a:gd name="T16" fmla="*/ 78 w 140"/>
                <a:gd name="T17" fmla="*/ 76 h 80"/>
                <a:gd name="T18" fmla="*/ 70 w 140"/>
                <a:gd name="T19" fmla="*/ 80 h 80"/>
                <a:gd name="T20" fmla="*/ 37 w 140"/>
                <a:gd name="T21" fmla="*/ 21 h 80"/>
                <a:gd name="T22" fmla="*/ 70 w 140"/>
                <a:gd name="T23" fmla="*/ 54 h 80"/>
                <a:gd name="T24" fmla="*/ 103 w 140"/>
                <a:gd name="T25" fmla="*/ 21 h 80"/>
                <a:gd name="T26" fmla="*/ 37 w 140"/>
                <a:gd name="T2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80">
                  <a:moveTo>
                    <a:pt x="70" y="80"/>
                  </a:moveTo>
                  <a:cubicBezTo>
                    <a:pt x="67" y="80"/>
                    <a:pt x="65" y="78"/>
                    <a:pt x="63" y="76"/>
                  </a:cubicBezTo>
                  <a:cubicBezTo>
                    <a:pt x="4" y="18"/>
                    <a:pt x="4" y="18"/>
                    <a:pt x="4" y="18"/>
                  </a:cubicBezTo>
                  <a:cubicBezTo>
                    <a:pt x="1" y="15"/>
                    <a:pt x="0" y="11"/>
                    <a:pt x="2" y="7"/>
                  </a:cubicBezTo>
                  <a:cubicBezTo>
                    <a:pt x="4" y="3"/>
                    <a:pt x="8" y="0"/>
                    <a:pt x="12" y="0"/>
                  </a:cubicBezTo>
                  <a:cubicBezTo>
                    <a:pt x="128" y="0"/>
                    <a:pt x="128" y="0"/>
                    <a:pt x="128" y="0"/>
                  </a:cubicBezTo>
                  <a:cubicBezTo>
                    <a:pt x="133" y="0"/>
                    <a:pt x="137" y="3"/>
                    <a:pt x="138" y="7"/>
                  </a:cubicBezTo>
                  <a:cubicBezTo>
                    <a:pt x="140" y="11"/>
                    <a:pt x="139" y="15"/>
                    <a:pt x="136" y="18"/>
                  </a:cubicBezTo>
                  <a:cubicBezTo>
                    <a:pt x="78" y="76"/>
                    <a:pt x="78" y="76"/>
                    <a:pt x="78" y="76"/>
                  </a:cubicBezTo>
                  <a:cubicBezTo>
                    <a:pt x="76" y="78"/>
                    <a:pt x="73" y="80"/>
                    <a:pt x="70" y="80"/>
                  </a:cubicBezTo>
                  <a:close/>
                  <a:moveTo>
                    <a:pt x="37" y="21"/>
                  </a:moveTo>
                  <a:cubicBezTo>
                    <a:pt x="70" y="54"/>
                    <a:pt x="70" y="54"/>
                    <a:pt x="70" y="54"/>
                  </a:cubicBezTo>
                  <a:cubicBezTo>
                    <a:pt x="103" y="21"/>
                    <a:pt x="103" y="21"/>
                    <a:pt x="103" y="21"/>
                  </a:cubicBezTo>
                  <a:lnTo>
                    <a:pt x="3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a:extLst>
                <a:ext uri="{FF2B5EF4-FFF2-40B4-BE49-F238E27FC236}">
                  <a16:creationId xmlns:a16="http://schemas.microsoft.com/office/drawing/2014/main" id="{80125D53-1DBF-F8AE-3368-552C36DEC04A}"/>
                </a:ext>
              </a:extLst>
            </p:cNvPr>
            <p:cNvSpPr>
              <a:spLocks/>
            </p:cNvSpPr>
            <p:nvPr/>
          </p:nvSpPr>
          <p:spPr bwMode="auto">
            <a:xfrm>
              <a:off x="2046288" y="2952751"/>
              <a:ext cx="355600" cy="1797050"/>
            </a:xfrm>
            <a:custGeom>
              <a:avLst/>
              <a:gdLst>
                <a:gd name="T0" fmla="*/ 158 w 224"/>
                <a:gd name="T1" fmla="*/ 0 h 1132"/>
                <a:gd name="T2" fmla="*/ 66 w 224"/>
                <a:gd name="T3" fmla="*/ 0 h 1132"/>
                <a:gd name="T4" fmla="*/ 0 w 224"/>
                <a:gd name="T5" fmla="*/ 1009 h 1132"/>
                <a:gd name="T6" fmla="*/ 0 w 224"/>
                <a:gd name="T7" fmla="*/ 1009 h 1132"/>
                <a:gd name="T8" fmla="*/ 111 w 224"/>
                <a:gd name="T9" fmla="*/ 1132 h 1132"/>
                <a:gd name="T10" fmla="*/ 224 w 224"/>
                <a:gd name="T11" fmla="*/ 1009 h 1132"/>
                <a:gd name="T12" fmla="*/ 224 w 224"/>
                <a:gd name="T13" fmla="*/ 1009 h 1132"/>
                <a:gd name="T14" fmla="*/ 158 w 224"/>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132">
                  <a:moveTo>
                    <a:pt x="158" y="0"/>
                  </a:moveTo>
                  <a:lnTo>
                    <a:pt x="66" y="0"/>
                  </a:lnTo>
                  <a:lnTo>
                    <a:pt x="0" y="1009"/>
                  </a:lnTo>
                  <a:lnTo>
                    <a:pt x="0" y="1009"/>
                  </a:lnTo>
                  <a:lnTo>
                    <a:pt x="111" y="1132"/>
                  </a:lnTo>
                  <a:lnTo>
                    <a:pt x="224" y="1009"/>
                  </a:lnTo>
                  <a:lnTo>
                    <a:pt x="224" y="1009"/>
                  </a:lnTo>
                  <a:lnTo>
                    <a:pt x="15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
              <a:extLst>
                <a:ext uri="{FF2B5EF4-FFF2-40B4-BE49-F238E27FC236}">
                  <a16:creationId xmlns:a16="http://schemas.microsoft.com/office/drawing/2014/main" id="{2C76ADAD-1CAC-B1A4-C21D-675B523E662D}"/>
                </a:ext>
              </a:extLst>
            </p:cNvPr>
            <p:cNvSpPr>
              <a:spLocks noEditPoints="1"/>
            </p:cNvSpPr>
            <p:nvPr/>
          </p:nvSpPr>
          <p:spPr bwMode="auto">
            <a:xfrm>
              <a:off x="2009775" y="2921001"/>
              <a:ext cx="423863" cy="1860550"/>
            </a:xfrm>
            <a:custGeom>
              <a:avLst/>
              <a:gdLst>
                <a:gd name="T0" fmla="*/ 59 w 118"/>
                <a:gd name="T1" fmla="*/ 518 h 518"/>
                <a:gd name="T2" fmla="*/ 52 w 118"/>
                <a:gd name="T3" fmla="*/ 515 h 518"/>
                <a:gd name="T4" fmla="*/ 3 w 118"/>
                <a:gd name="T5" fmla="*/ 461 h 518"/>
                <a:gd name="T6" fmla="*/ 0 w 118"/>
                <a:gd name="T7" fmla="*/ 455 h 518"/>
                <a:gd name="T8" fmla="*/ 29 w 118"/>
                <a:gd name="T9" fmla="*/ 8 h 518"/>
                <a:gd name="T10" fmla="*/ 39 w 118"/>
                <a:gd name="T11" fmla="*/ 0 h 518"/>
                <a:gd name="T12" fmla="*/ 80 w 118"/>
                <a:gd name="T13" fmla="*/ 0 h 518"/>
                <a:gd name="T14" fmla="*/ 89 w 118"/>
                <a:gd name="T15" fmla="*/ 8 h 518"/>
                <a:gd name="T16" fmla="*/ 118 w 118"/>
                <a:gd name="T17" fmla="*/ 455 h 518"/>
                <a:gd name="T18" fmla="*/ 116 w 118"/>
                <a:gd name="T19" fmla="*/ 462 h 518"/>
                <a:gd name="T20" fmla="*/ 115 w 118"/>
                <a:gd name="T21" fmla="*/ 462 h 518"/>
                <a:gd name="T22" fmla="*/ 66 w 118"/>
                <a:gd name="T23" fmla="*/ 515 h 518"/>
                <a:gd name="T24" fmla="*/ 59 w 118"/>
                <a:gd name="T25" fmla="*/ 518 h 518"/>
                <a:gd name="T26" fmla="*/ 19 w 118"/>
                <a:gd name="T27" fmla="*/ 452 h 518"/>
                <a:gd name="T28" fmla="*/ 59 w 118"/>
                <a:gd name="T29" fmla="*/ 495 h 518"/>
                <a:gd name="T30" fmla="*/ 99 w 118"/>
                <a:gd name="T31" fmla="*/ 452 h 518"/>
                <a:gd name="T32" fmla="*/ 71 w 118"/>
                <a:gd name="T33" fmla="*/ 18 h 518"/>
                <a:gd name="T34" fmla="*/ 47 w 118"/>
                <a:gd name="T35" fmla="*/ 18 h 518"/>
                <a:gd name="T36" fmla="*/ 19 w 118"/>
                <a:gd name="T37" fmla="*/ 45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518">
                  <a:moveTo>
                    <a:pt x="59" y="518"/>
                  </a:moveTo>
                  <a:cubicBezTo>
                    <a:pt x="57" y="518"/>
                    <a:pt x="54" y="517"/>
                    <a:pt x="52" y="515"/>
                  </a:cubicBezTo>
                  <a:cubicBezTo>
                    <a:pt x="3" y="461"/>
                    <a:pt x="3" y="461"/>
                    <a:pt x="3" y="461"/>
                  </a:cubicBezTo>
                  <a:cubicBezTo>
                    <a:pt x="1" y="460"/>
                    <a:pt x="0" y="457"/>
                    <a:pt x="0" y="455"/>
                  </a:cubicBezTo>
                  <a:cubicBezTo>
                    <a:pt x="29" y="8"/>
                    <a:pt x="29" y="8"/>
                    <a:pt x="29" y="8"/>
                  </a:cubicBezTo>
                  <a:cubicBezTo>
                    <a:pt x="30" y="4"/>
                    <a:pt x="34" y="0"/>
                    <a:pt x="39" y="0"/>
                  </a:cubicBezTo>
                  <a:cubicBezTo>
                    <a:pt x="80" y="0"/>
                    <a:pt x="80" y="0"/>
                    <a:pt x="80" y="0"/>
                  </a:cubicBezTo>
                  <a:cubicBezTo>
                    <a:pt x="85" y="0"/>
                    <a:pt x="89" y="4"/>
                    <a:pt x="89" y="8"/>
                  </a:cubicBezTo>
                  <a:cubicBezTo>
                    <a:pt x="118" y="455"/>
                    <a:pt x="118" y="455"/>
                    <a:pt x="118" y="455"/>
                  </a:cubicBezTo>
                  <a:cubicBezTo>
                    <a:pt x="118" y="457"/>
                    <a:pt x="117" y="460"/>
                    <a:pt x="116" y="462"/>
                  </a:cubicBezTo>
                  <a:cubicBezTo>
                    <a:pt x="115" y="462"/>
                    <a:pt x="115" y="462"/>
                    <a:pt x="115" y="462"/>
                  </a:cubicBezTo>
                  <a:cubicBezTo>
                    <a:pt x="66" y="515"/>
                    <a:pt x="66" y="515"/>
                    <a:pt x="66" y="515"/>
                  </a:cubicBezTo>
                  <a:cubicBezTo>
                    <a:pt x="64" y="517"/>
                    <a:pt x="62" y="518"/>
                    <a:pt x="59" y="518"/>
                  </a:cubicBezTo>
                  <a:close/>
                  <a:moveTo>
                    <a:pt x="19" y="452"/>
                  </a:moveTo>
                  <a:cubicBezTo>
                    <a:pt x="59" y="495"/>
                    <a:pt x="59" y="495"/>
                    <a:pt x="59" y="495"/>
                  </a:cubicBezTo>
                  <a:cubicBezTo>
                    <a:pt x="99" y="452"/>
                    <a:pt x="99" y="452"/>
                    <a:pt x="99" y="452"/>
                  </a:cubicBezTo>
                  <a:cubicBezTo>
                    <a:pt x="71" y="18"/>
                    <a:pt x="71" y="18"/>
                    <a:pt x="71" y="18"/>
                  </a:cubicBezTo>
                  <a:cubicBezTo>
                    <a:pt x="47" y="18"/>
                    <a:pt x="47" y="18"/>
                    <a:pt x="47" y="18"/>
                  </a:cubicBezTo>
                  <a:lnTo>
                    <a:pt x="19" y="452"/>
                  </a:lnTo>
                  <a:close/>
                </a:path>
              </a:pathLst>
            </a:custGeom>
            <a:solidFill>
              <a:srgbClr val="00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6">
              <a:extLst>
                <a:ext uri="{FF2B5EF4-FFF2-40B4-BE49-F238E27FC236}">
                  <a16:creationId xmlns:a16="http://schemas.microsoft.com/office/drawing/2014/main" id="{F07699D4-2600-456F-DFCE-5FD36AD91DC7}"/>
                </a:ext>
              </a:extLst>
            </p:cNvPr>
            <p:cNvSpPr>
              <a:spLocks/>
            </p:cNvSpPr>
            <p:nvPr/>
          </p:nvSpPr>
          <p:spPr bwMode="auto">
            <a:xfrm>
              <a:off x="265113" y="2511426"/>
              <a:ext cx="3716338" cy="2276475"/>
            </a:xfrm>
            <a:custGeom>
              <a:avLst/>
              <a:gdLst>
                <a:gd name="T0" fmla="*/ 1016 w 1035"/>
                <a:gd name="T1" fmla="*/ 425 h 634"/>
                <a:gd name="T2" fmla="*/ 981 w 1035"/>
                <a:gd name="T3" fmla="*/ 207 h 634"/>
                <a:gd name="T4" fmla="*/ 814 w 1035"/>
                <a:gd name="T5" fmla="*/ 65 h 634"/>
                <a:gd name="T6" fmla="*/ 742 w 1035"/>
                <a:gd name="T7" fmla="*/ 43 h 634"/>
                <a:gd name="T8" fmla="*/ 676 w 1035"/>
                <a:gd name="T9" fmla="*/ 4 h 634"/>
                <a:gd name="T10" fmla="*/ 635 w 1035"/>
                <a:gd name="T11" fmla="*/ 27 h 634"/>
                <a:gd name="T12" fmla="*/ 543 w 1035"/>
                <a:gd name="T13" fmla="*/ 525 h 634"/>
                <a:gd name="T14" fmla="*/ 442 w 1035"/>
                <a:gd name="T15" fmla="*/ 27 h 634"/>
                <a:gd name="T16" fmla="*/ 413 w 1035"/>
                <a:gd name="T17" fmla="*/ 5 h 634"/>
                <a:gd name="T18" fmla="*/ 349 w 1035"/>
                <a:gd name="T19" fmla="*/ 25 h 634"/>
                <a:gd name="T20" fmla="*/ 272 w 1035"/>
                <a:gd name="T21" fmla="*/ 74 h 634"/>
                <a:gd name="T22" fmla="*/ 96 w 1035"/>
                <a:gd name="T23" fmla="*/ 207 h 634"/>
                <a:gd name="T24" fmla="*/ 61 w 1035"/>
                <a:gd name="T25" fmla="*/ 425 h 634"/>
                <a:gd name="T26" fmla="*/ 0 w 1035"/>
                <a:gd name="T27" fmla="*/ 631 h 634"/>
                <a:gd name="T28" fmla="*/ 538 w 1035"/>
                <a:gd name="T29" fmla="*/ 631 h 634"/>
                <a:gd name="T30" fmla="*/ 1013 w 1035"/>
                <a:gd name="T31" fmla="*/ 634 h 634"/>
                <a:gd name="T32" fmla="*/ 1016 w 1035"/>
                <a:gd name="T33" fmla="*/ 42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5" h="634">
                  <a:moveTo>
                    <a:pt x="1016" y="425"/>
                  </a:moveTo>
                  <a:cubicBezTo>
                    <a:pt x="1001" y="376"/>
                    <a:pt x="989" y="236"/>
                    <a:pt x="981" y="207"/>
                  </a:cubicBezTo>
                  <a:cubicBezTo>
                    <a:pt x="973" y="178"/>
                    <a:pt x="950" y="93"/>
                    <a:pt x="814" y="65"/>
                  </a:cubicBezTo>
                  <a:cubicBezTo>
                    <a:pt x="790" y="60"/>
                    <a:pt x="764" y="54"/>
                    <a:pt x="742" y="43"/>
                  </a:cubicBezTo>
                  <a:cubicBezTo>
                    <a:pt x="726" y="35"/>
                    <a:pt x="695" y="4"/>
                    <a:pt x="676" y="4"/>
                  </a:cubicBezTo>
                  <a:cubicBezTo>
                    <a:pt x="652" y="4"/>
                    <a:pt x="643" y="0"/>
                    <a:pt x="635" y="27"/>
                  </a:cubicBezTo>
                  <a:cubicBezTo>
                    <a:pt x="618" y="78"/>
                    <a:pt x="617" y="525"/>
                    <a:pt x="543" y="525"/>
                  </a:cubicBezTo>
                  <a:cubicBezTo>
                    <a:pt x="474" y="525"/>
                    <a:pt x="453" y="50"/>
                    <a:pt x="442" y="27"/>
                  </a:cubicBezTo>
                  <a:cubicBezTo>
                    <a:pt x="432" y="5"/>
                    <a:pt x="428" y="4"/>
                    <a:pt x="413" y="5"/>
                  </a:cubicBezTo>
                  <a:cubicBezTo>
                    <a:pt x="381" y="6"/>
                    <a:pt x="369" y="4"/>
                    <a:pt x="349" y="25"/>
                  </a:cubicBezTo>
                  <a:cubicBezTo>
                    <a:pt x="329" y="45"/>
                    <a:pt x="300" y="72"/>
                    <a:pt x="272" y="74"/>
                  </a:cubicBezTo>
                  <a:cubicBezTo>
                    <a:pt x="134" y="84"/>
                    <a:pt x="104" y="178"/>
                    <a:pt x="96" y="207"/>
                  </a:cubicBezTo>
                  <a:cubicBezTo>
                    <a:pt x="88" y="236"/>
                    <a:pt x="87" y="375"/>
                    <a:pt x="61" y="425"/>
                  </a:cubicBezTo>
                  <a:cubicBezTo>
                    <a:pt x="37" y="470"/>
                    <a:pt x="0" y="631"/>
                    <a:pt x="0" y="631"/>
                  </a:cubicBezTo>
                  <a:cubicBezTo>
                    <a:pt x="538" y="631"/>
                    <a:pt x="538" y="631"/>
                    <a:pt x="538" y="631"/>
                  </a:cubicBezTo>
                  <a:cubicBezTo>
                    <a:pt x="1013" y="634"/>
                    <a:pt x="1013" y="634"/>
                    <a:pt x="1013" y="634"/>
                  </a:cubicBezTo>
                  <a:cubicBezTo>
                    <a:pt x="1013" y="634"/>
                    <a:pt x="1035" y="487"/>
                    <a:pt x="1016" y="425"/>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1">
              <a:extLst>
                <a:ext uri="{FF2B5EF4-FFF2-40B4-BE49-F238E27FC236}">
                  <a16:creationId xmlns:a16="http://schemas.microsoft.com/office/drawing/2014/main" id="{7F1EFD75-B43B-9EB0-9A87-193FDFCD226E}"/>
                </a:ext>
              </a:extLst>
            </p:cNvPr>
            <p:cNvSpPr>
              <a:spLocks/>
            </p:cNvSpPr>
            <p:nvPr/>
          </p:nvSpPr>
          <p:spPr bwMode="auto">
            <a:xfrm>
              <a:off x="0" y="4787901"/>
              <a:ext cx="4279900" cy="107950"/>
            </a:xfrm>
            <a:custGeom>
              <a:avLst/>
              <a:gdLst>
                <a:gd name="T0" fmla="*/ 2607 w 2696"/>
                <a:gd name="T1" fmla="*/ 68 h 68"/>
                <a:gd name="T2" fmla="*/ 90 w 2696"/>
                <a:gd name="T3" fmla="*/ 68 h 68"/>
                <a:gd name="T4" fmla="*/ 0 w 2696"/>
                <a:gd name="T5" fmla="*/ 0 h 68"/>
                <a:gd name="T6" fmla="*/ 2696 w 2696"/>
                <a:gd name="T7" fmla="*/ 0 h 68"/>
                <a:gd name="T8" fmla="*/ 2607 w 2696"/>
                <a:gd name="T9" fmla="*/ 68 h 68"/>
              </a:gdLst>
              <a:ahLst/>
              <a:cxnLst>
                <a:cxn ang="0">
                  <a:pos x="T0" y="T1"/>
                </a:cxn>
                <a:cxn ang="0">
                  <a:pos x="T2" y="T3"/>
                </a:cxn>
                <a:cxn ang="0">
                  <a:pos x="T4" y="T5"/>
                </a:cxn>
                <a:cxn ang="0">
                  <a:pos x="T6" y="T7"/>
                </a:cxn>
                <a:cxn ang="0">
                  <a:pos x="T8" y="T9"/>
                </a:cxn>
              </a:cxnLst>
              <a:rect l="0" t="0" r="r" b="b"/>
              <a:pathLst>
                <a:path w="2696" h="68">
                  <a:moveTo>
                    <a:pt x="2607" y="68"/>
                  </a:moveTo>
                  <a:lnTo>
                    <a:pt x="90" y="68"/>
                  </a:lnTo>
                  <a:lnTo>
                    <a:pt x="0" y="0"/>
                  </a:lnTo>
                  <a:lnTo>
                    <a:pt x="2696" y="0"/>
                  </a:lnTo>
                  <a:lnTo>
                    <a:pt x="260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2">
              <a:extLst>
                <a:ext uri="{FF2B5EF4-FFF2-40B4-BE49-F238E27FC236}">
                  <a16:creationId xmlns:a16="http://schemas.microsoft.com/office/drawing/2014/main" id="{66628CB7-DC87-8BE1-D206-08457BCDE5A8}"/>
                </a:ext>
              </a:extLst>
            </p:cNvPr>
            <p:cNvSpPr>
              <a:spLocks noChangeArrowheads="1"/>
            </p:cNvSpPr>
            <p:nvPr/>
          </p:nvSpPr>
          <p:spPr bwMode="auto">
            <a:xfrm>
              <a:off x="239713" y="4767263"/>
              <a:ext cx="3802063" cy="12033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3">
              <a:extLst>
                <a:ext uri="{FF2B5EF4-FFF2-40B4-BE49-F238E27FC236}">
                  <a16:creationId xmlns:a16="http://schemas.microsoft.com/office/drawing/2014/main" id="{A6487D7E-4621-618F-0569-DD3498F91BAD}"/>
                </a:ext>
              </a:extLst>
            </p:cNvPr>
            <p:cNvSpPr>
              <a:spLocks/>
            </p:cNvSpPr>
            <p:nvPr/>
          </p:nvSpPr>
          <p:spPr bwMode="auto">
            <a:xfrm>
              <a:off x="239713" y="5967413"/>
              <a:ext cx="3802063" cy="85725"/>
            </a:xfrm>
            <a:custGeom>
              <a:avLst/>
              <a:gdLst>
                <a:gd name="T0" fmla="*/ 2305 w 2395"/>
                <a:gd name="T1" fmla="*/ 54 h 54"/>
                <a:gd name="T2" fmla="*/ 91 w 2395"/>
                <a:gd name="T3" fmla="*/ 54 h 54"/>
                <a:gd name="T4" fmla="*/ 0 w 2395"/>
                <a:gd name="T5" fmla="*/ 0 h 54"/>
                <a:gd name="T6" fmla="*/ 2395 w 2395"/>
                <a:gd name="T7" fmla="*/ 0 h 54"/>
                <a:gd name="T8" fmla="*/ 2305 w 2395"/>
                <a:gd name="T9" fmla="*/ 54 h 54"/>
              </a:gdLst>
              <a:ahLst/>
              <a:cxnLst>
                <a:cxn ang="0">
                  <a:pos x="T0" y="T1"/>
                </a:cxn>
                <a:cxn ang="0">
                  <a:pos x="T2" y="T3"/>
                </a:cxn>
                <a:cxn ang="0">
                  <a:pos x="T4" y="T5"/>
                </a:cxn>
                <a:cxn ang="0">
                  <a:pos x="T6" y="T7"/>
                </a:cxn>
                <a:cxn ang="0">
                  <a:pos x="T8" y="T9"/>
                </a:cxn>
              </a:cxnLst>
              <a:rect l="0" t="0" r="r" b="b"/>
              <a:pathLst>
                <a:path w="2395" h="54">
                  <a:moveTo>
                    <a:pt x="2305" y="54"/>
                  </a:moveTo>
                  <a:lnTo>
                    <a:pt x="91" y="54"/>
                  </a:lnTo>
                  <a:lnTo>
                    <a:pt x="0" y="0"/>
                  </a:lnTo>
                  <a:lnTo>
                    <a:pt x="2395" y="0"/>
                  </a:lnTo>
                  <a:lnTo>
                    <a:pt x="230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4">
              <a:extLst>
                <a:ext uri="{FF2B5EF4-FFF2-40B4-BE49-F238E27FC236}">
                  <a16:creationId xmlns:a16="http://schemas.microsoft.com/office/drawing/2014/main" id="{7BC33753-D389-AEC3-7F15-953D11967F0A}"/>
                </a:ext>
              </a:extLst>
            </p:cNvPr>
            <p:cNvSpPr>
              <a:spLocks noChangeArrowheads="1"/>
            </p:cNvSpPr>
            <p:nvPr/>
          </p:nvSpPr>
          <p:spPr bwMode="auto">
            <a:xfrm>
              <a:off x="517525" y="4946651"/>
              <a:ext cx="3248025" cy="76517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5">
              <a:extLst>
                <a:ext uri="{FF2B5EF4-FFF2-40B4-BE49-F238E27FC236}">
                  <a16:creationId xmlns:a16="http://schemas.microsoft.com/office/drawing/2014/main" id="{ABD88557-DEA1-F7AF-1FD9-593E8A3D9C2C}"/>
                </a:ext>
              </a:extLst>
            </p:cNvPr>
            <p:cNvSpPr>
              <a:spLocks noChangeArrowheads="1"/>
            </p:cNvSpPr>
            <p:nvPr/>
          </p:nvSpPr>
          <p:spPr bwMode="auto">
            <a:xfrm>
              <a:off x="0" y="4576763"/>
              <a:ext cx="4279900" cy="21113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6">
              <a:extLst>
                <a:ext uri="{FF2B5EF4-FFF2-40B4-BE49-F238E27FC236}">
                  <a16:creationId xmlns:a16="http://schemas.microsoft.com/office/drawing/2014/main" id="{39E1B93E-8E08-43DD-EA16-EE65A8CA4052}"/>
                </a:ext>
              </a:extLst>
            </p:cNvPr>
            <p:cNvSpPr>
              <a:spLocks/>
            </p:cNvSpPr>
            <p:nvPr/>
          </p:nvSpPr>
          <p:spPr bwMode="auto">
            <a:xfrm>
              <a:off x="1562100" y="1038226"/>
              <a:ext cx="1295400" cy="1616075"/>
            </a:xfrm>
            <a:custGeom>
              <a:avLst/>
              <a:gdLst>
                <a:gd name="T0" fmla="*/ 346 w 361"/>
                <a:gd name="T1" fmla="*/ 225 h 450"/>
                <a:gd name="T2" fmla="*/ 296 w 361"/>
                <a:gd name="T3" fmla="*/ 372 h 450"/>
                <a:gd name="T4" fmla="*/ 180 w 361"/>
                <a:gd name="T5" fmla="*/ 450 h 450"/>
                <a:gd name="T6" fmla="*/ 73 w 361"/>
                <a:gd name="T7" fmla="*/ 377 h 450"/>
                <a:gd name="T8" fmla="*/ 14 w 361"/>
                <a:gd name="T9" fmla="*/ 225 h 450"/>
                <a:gd name="T10" fmla="*/ 180 w 361"/>
                <a:gd name="T11" fmla="*/ 0 h 450"/>
                <a:gd name="T12" fmla="*/ 346 w 361"/>
                <a:gd name="T13" fmla="*/ 225 h 450"/>
              </a:gdLst>
              <a:ahLst/>
              <a:cxnLst>
                <a:cxn ang="0">
                  <a:pos x="T0" y="T1"/>
                </a:cxn>
                <a:cxn ang="0">
                  <a:pos x="T2" y="T3"/>
                </a:cxn>
                <a:cxn ang="0">
                  <a:pos x="T4" y="T5"/>
                </a:cxn>
                <a:cxn ang="0">
                  <a:pos x="T6" y="T7"/>
                </a:cxn>
                <a:cxn ang="0">
                  <a:pos x="T8" y="T9"/>
                </a:cxn>
                <a:cxn ang="0">
                  <a:pos x="T10" y="T11"/>
                </a:cxn>
                <a:cxn ang="0">
                  <a:pos x="T12" y="T13"/>
                </a:cxn>
              </a:cxnLst>
              <a:rect l="0" t="0" r="r" b="b"/>
              <a:pathLst>
                <a:path w="361" h="450">
                  <a:moveTo>
                    <a:pt x="346" y="225"/>
                  </a:moveTo>
                  <a:cubicBezTo>
                    <a:pt x="339" y="284"/>
                    <a:pt x="320" y="333"/>
                    <a:pt x="296" y="372"/>
                  </a:cubicBezTo>
                  <a:cubicBezTo>
                    <a:pt x="267" y="418"/>
                    <a:pt x="231" y="450"/>
                    <a:pt x="180" y="450"/>
                  </a:cubicBezTo>
                  <a:cubicBezTo>
                    <a:pt x="131" y="450"/>
                    <a:pt x="101" y="422"/>
                    <a:pt x="73" y="377"/>
                  </a:cubicBezTo>
                  <a:cubicBezTo>
                    <a:pt x="48" y="337"/>
                    <a:pt x="21" y="284"/>
                    <a:pt x="14" y="225"/>
                  </a:cubicBezTo>
                  <a:cubicBezTo>
                    <a:pt x="0" y="101"/>
                    <a:pt x="37" y="0"/>
                    <a:pt x="180" y="0"/>
                  </a:cubicBezTo>
                  <a:cubicBezTo>
                    <a:pt x="324" y="0"/>
                    <a:pt x="361" y="101"/>
                    <a:pt x="346"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7">
              <a:extLst>
                <a:ext uri="{FF2B5EF4-FFF2-40B4-BE49-F238E27FC236}">
                  <a16:creationId xmlns:a16="http://schemas.microsoft.com/office/drawing/2014/main" id="{CEEAC514-0A2E-3364-1AE4-D5E1F797498D}"/>
                </a:ext>
              </a:extLst>
            </p:cNvPr>
            <p:cNvSpPr>
              <a:spLocks noEditPoints="1"/>
            </p:cNvSpPr>
            <p:nvPr/>
          </p:nvSpPr>
          <p:spPr bwMode="auto">
            <a:xfrm>
              <a:off x="1562100" y="1016001"/>
              <a:ext cx="1295400" cy="1657350"/>
            </a:xfrm>
            <a:custGeom>
              <a:avLst/>
              <a:gdLst>
                <a:gd name="T0" fmla="*/ 180 w 361"/>
                <a:gd name="T1" fmla="*/ 461 h 461"/>
                <a:gd name="T2" fmla="*/ 68 w 361"/>
                <a:gd name="T3" fmla="*/ 386 h 461"/>
                <a:gd name="T4" fmla="*/ 9 w 361"/>
                <a:gd name="T5" fmla="*/ 231 h 461"/>
                <a:gd name="T6" fmla="*/ 48 w 361"/>
                <a:gd name="T7" fmla="*/ 50 h 461"/>
                <a:gd name="T8" fmla="*/ 180 w 361"/>
                <a:gd name="T9" fmla="*/ 0 h 461"/>
                <a:gd name="T10" fmla="*/ 313 w 361"/>
                <a:gd name="T11" fmla="*/ 50 h 461"/>
                <a:gd name="T12" fmla="*/ 352 w 361"/>
                <a:gd name="T13" fmla="*/ 231 h 461"/>
                <a:gd name="T14" fmla="*/ 300 w 361"/>
                <a:gd name="T15" fmla="*/ 381 h 461"/>
                <a:gd name="T16" fmla="*/ 180 w 361"/>
                <a:gd name="T17" fmla="*/ 461 h 461"/>
                <a:gd name="T18" fmla="*/ 180 w 361"/>
                <a:gd name="T19" fmla="*/ 11 h 461"/>
                <a:gd name="T20" fmla="*/ 56 w 361"/>
                <a:gd name="T21" fmla="*/ 58 h 461"/>
                <a:gd name="T22" fmla="*/ 20 w 361"/>
                <a:gd name="T23" fmla="*/ 230 h 461"/>
                <a:gd name="T24" fmla="*/ 78 w 361"/>
                <a:gd name="T25" fmla="*/ 380 h 461"/>
                <a:gd name="T26" fmla="*/ 180 w 361"/>
                <a:gd name="T27" fmla="*/ 450 h 461"/>
                <a:gd name="T28" fmla="*/ 291 w 361"/>
                <a:gd name="T29" fmla="*/ 375 h 461"/>
                <a:gd name="T30" fmla="*/ 341 w 361"/>
                <a:gd name="T31" fmla="*/ 230 h 461"/>
                <a:gd name="T32" fmla="*/ 305 w 361"/>
                <a:gd name="T33" fmla="*/ 58 h 461"/>
                <a:gd name="T34" fmla="*/ 180 w 361"/>
                <a:gd name="T35" fmla="*/ 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1" h="461">
                  <a:moveTo>
                    <a:pt x="180" y="461"/>
                  </a:moveTo>
                  <a:cubicBezTo>
                    <a:pt x="124" y="461"/>
                    <a:pt x="93" y="425"/>
                    <a:pt x="68" y="386"/>
                  </a:cubicBezTo>
                  <a:cubicBezTo>
                    <a:pt x="35" y="333"/>
                    <a:pt x="15" y="281"/>
                    <a:pt x="9" y="231"/>
                  </a:cubicBezTo>
                  <a:cubicBezTo>
                    <a:pt x="0" y="150"/>
                    <a:pt x="13" y="89"/>
                    <a:pt x="48" y="50"/>
                  </a:cubicBezTo>
                  <a:cubicBezTo>
                    <a:pt x="77" y="17"/>
                    <a:pt x="122" y="0"/>
                    <a:pt x="180" y="0"/>
                  </a:cubicBezTo>
                  <a:cubicBezTo>
                    <a:pt x="239" y="0"/>
                    <a:pt x="284" y="17"/>
                    <a:pt x="313" y="50"/>
                  </a:cubicBezTo>
                  <a:cubicBezTo>
                    <a:pt x="348" y="90"/>
                    <a:pt x="361" y="151"/>
                    <a:pt x="352" y="231"/>
                  </a:cubicBezTo>
                  <a:cubicBezTo>
                    <a:pt x="345" y="285"/>
                    <a:pt x="328" y="336"/>
                    <a:pt x="300" y="381"/>
                  </a:cubicBezTo>
                  <a:cubicBezTo>
                    <a:pt x="267" y="435"/>
                    <a:pt x="228" y="461"/>
                    <a:pt x="180" y="461"/>
                  </a:cubicBezTo>
                  <a:close/>
                  <a:moveTo>
                    <a:pt x="180" y="11"/>
                  </a:moveTo>
                  <a:cubicBezTo>
                    <a:pt x="125" y="11"/>
                    <a:pt x="83" y="27"/>
                    <a:pt x="56" y="58"/>
                  </a:cubicBezTo>
                  <a:cubicBezTo>
                    <a:pt x="23" y="94"/>
                    <a:pt x="11" y="152"/>
                    <a:pt x="20" y="230"/>
                  </a:cubicBezTo>
                  <a:cubicBezTo>
                    <a:pt x="26" y="278"/>
                    <a:pt x="45" y="329"/>
                    <a:pt x="78" y="380"/>
                  </a:cubicBezTo>
                  <a:cubicBezTo>
                    <a:pt x="104" y="422"/>
                    <a:pt x="132" y="450"/>
                    <a:pt x="180" y="450"/>
                  </a:cubicBezTo>
                  <a:cubicBezTo>
                    <a:pt x="224" y="450"/>
                    <a:pt x="260" y="425"/>
                    <a:pt x="291" y="375"/>
                  </a:cubicBezTo>
                  <a:cubicBezTo>
                    <a:pt x="318" y="331"/>
                    <a:pt x="334" y="283"/>
                    <a:pt x="341" y="230"/>
                  </a:cubicBezTo>
                  <a:cubicBezTo>
                    <a:pt x="350" y="153"/>
                    <a:pt x="338" y="95"/>
                    <a:pt x="305" y="58"/>
                  </a:cubicBezTo>
                  <a:cubicBezTo>
                    <a:pt x="278" y="27"/>
                    <a:pt x="236" y="11"/>
                    <a:pt x="18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8">
              <a:extLst>
                <a:ext uri="{FF2B5EF4-FFF2-40B4-BE49-F238E27FC236}">
                  <a16:creationId xmlns:a16="http://schemas.microsoft.com/office/drawing/2014/main" id="{B2E03064-119E-3805-8821-F1930E2284E6}"/>
                </a:ext>
              </a:extLst>
            </p:cNvPr>
            <p:cNvSpPr>
              <a:spLocks/>
            </p:cNvSpPr>
            <p:nvPr/>
          </p:nvSpPr>
          <p:spPr bwMode="auto">
            <a:xfrm>
              <a:off x="2749550" y="1558926"/>
              <a:ext cx="269875" cy="503238"/>
            </a:xfrm>
            <a:custGeom>
              <a:avLst/>
              <a:gdLst>
                <a:gd name="T0" fmla="*/ 8 w 75"/>
                <a:gd name="T1" fmla="*/ 26 h 140"/>
                <a:gd name="T2" fmla="*/ 45 w 75"/>
                <a:gd name="T3" fmla="*/ 6 h 140"/>
                <a:gd name="T4" fmla="*/ 42 w 75"/>
                <a:gd name="T5" fmla="*/ 73 h 140"/>
                <a:gd name="T6" fmla="*/ 31 w 75"/>
                <a:gd name="T7" fmla="*/ 102 h 140"/>
                <a:gd name="T8" fmla="*/ 22 w 75"/>
                <a:gd name="T9" fmla="*/ 133 h 140"/>
                <a:gd name="T10" fmla="*/ 0 w 75"/>
                <a:gd name="T11" fmla="*/ 129 h 140"/>
              </a:gdLst>
              <a:ahLst/>
              <a:cxnLst>
                <a:cxn ang="0">
                  <a:pos x="T0" y="T1"/>
                </a:cxn>
                <a:cxn ang="0">
                  <a:pos x="T2" y="T3"/>
                </a:cxn>
                <a:cxn ang="0">
                  <a:pos x="T4" y="T5"/>
                </a:cxn>
                <a:cxn ang="0">
                  <a:pos x="T6" y="T7"/>
                </a:cxn>
                <a:cxn ang="0">
                  <a:pos x="T8" y="T9"/>
                </a:cxn>
                <a:cxn ang="0">
                  <a:pos x="T10" y="T11"/>
                </a:cxn>
              </a:cxnLst>
              <a:rect l="0" t="0" r="r" b="b"/>
              <a:pathLst>
                <a:path w="75" h="140">
                  <a:moveTo>
                    <a:pt x="8" y="26"/>
                  </a:moveTo>
                  <a:cubicBezTo>
                    <a:pt x="9" y="10"/>
                    <a:pt x="27" y="0"/>
                    <a:pt x="45" y="6"/>
                  </a:cubicBezTo>
                  <a:cubicBezTo>
                    <a:pt x="75" y="14"/>
                    <a:pt x="54" y="50"/>
                    <a:pt x="42" y="73"/>
                  </a:cubicBezTo>
                  <a:cubicBezTo>
                    <a:pt x="37" y="82"/>
                    <a:pt x="33" y="92"/>
                    <a:pt x="31" y="102"/>
                  </a:cubicBezTo>
                  <a:cubicBezTo>
                    <a:pt x="29" y="111"/>
                    <a:pt x="31" y="123"/>
                    <a:pt x="22" y="133"/>
                  </a:cubicBezTo>
                  <a:cubicBezTo>
                    <a:pt x="15" y="140"/>
                    <a:pt x="6" y="135"/>
                    <a:pt x="0" y="1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9">
              <a:extLst>
                <a:ext uri="{FF2B5EF4-FFF2-40B4-BE49-F238E27FC236}">
                  <a16:creationId xmlns:a16="http://schemas.microsoft.com/office/drawing/2014/main" id="{FA63C387-E8DB-74EE-2DBE-53DCF146E35E}"/>
                </a:ext>
              </a:extLst>
            </p:cNvPr>
            <p:cNvSpPr>
              <a:spLocks/>
            </p:cNvSpPr>
            <p:nvPr/>
          </p:nvSpPr>
          <p:spPr bwMode="auto">
            <a:xfrm>
              <a:off x="2728913" y="1547813"/>
              <a:ext cx="276225" cy="520700"/>
            </a:xfrm>
            <a:custGeom>
              <a:avLst/>
              <a:gdLst>
                <a:gd name="T0" fmla="*/ 20 w 77"/>
                <a:gd name="T1" fmla="*/ 145 h 145"/>
                <a:gd name="T2" fmla="*/ 2 w 77"/>
                <a:gd name="T3" fmla="*/ 136 h 145"/>
                <a:gd name="T4" fmla="*/ 3 w 77"/>
                <a:gd name="T5" fmla="*/ 128 h 145"/>
                <a:gd name="T6" fmla="*/ 10 w 77"/>
                <a:gd name="T7" fmla="*/ 129 h 145"/>
                <a:gd name="T8" fmla="*/ 20 w 77"/>
                <a:gd name="T9" fmla="*/ 134 h 145"/>
                <a:gd name="T10" fmla="*/ 20 w 77"/>
                <a:gd name="T11" fmla="*/ 134 h 145"/>
                <a:gd name="T12" fmla="*/ 23 w 77"/>
                <a:gd name="T13" fmla="*/ 133 h 145"/>
                <a:gd name="T14" fmla="*/ 30 w 77"/>
                <a:gd name="T15" fmla="*/ 113 h 145"/>
                <a:gd name="T16" fmla="*/ 32 w 77"/>
                <a:gd name="T17" fmla="*/ 103 h 145"/>
                <a:gd name="T18" fmla="*/ 43 w 77"/>
                <a:gd name="T19" fmla="*/ 73 h 145"/>
                <a:gd name="T20" fmla="*/ 46 w 77"/>
                <a:gd name="T21" fmla="*/ 69 h 145"/>
                <a:gd name="T22" fmla="*/ 60 w 77"/>
                <a:gd name="T23" fmla="*/ 22 h 145"/>
                <a:gd name="T24" fmla="*/ 50 w 77"/>
                <a:gd name="T25" fmla="*/ 14 h 145"/>
                <a:gd name="T26" fmla="*/ 27 w 77"/>
                <a:gd name="T27" fmla="*/ 17 h 145"/>
                <a:gd name="T28" fmla="*/ 19 w 77"/>
                <a:gd name="T29" fmla="*/ 29 h 145"/>
                <a:gd name="T30" fmla="*/ 13 w 77"/>
                <a:gd name="T31" fmla="*/ 34 h 145"/>
                <a:gd name="T32" fmla="*/ 8 w 77"/>
                <a:gd name="T33" fmla="*/ 28 h 145"/>
                <a:gd name="T34" fmla="*/ 21 w 77"/>
                <a:gd name="T35" fmla="*/ 8 h 145"/>
                <a:gd name="T36" fmla="*/ 53 w 77"/>
                <a:gd name="T37" fmla="*/ 3 h 145"/>
                <a:gd name="T38" fmla="*/ 70 w 77"/>
                <a:gd name="T39" fmla="*/ 17 h 145"/>
                <a:gd name="T40" fmla="*/ 56 w 77"/>
                <a:gd name="T41" fmla="*/ 74 h 145"/>
                <a:gd name="T42" fmla="*/ 53 w 77"/>
                <a:gd name="T43" fmla="*/ 78 h 145"/>
                <a:gd name="T44" fmla="*/ 42 w 77"/>
                <a:gd name="T45" fmla="*/ 106 h 145"/>
                <a:gd name="T46" fmla="*/ 41 w 77"/>
                <a:gd name="T47" fmla="*/ 114 h 145"/>
                <a:gd name="T48" fmla="*/ 32 w 77"/>
                <a:gd name="T49" fmla="*/ 140 h 145"/>
                <a:gd name="T50" fmla="*/ 20 w 77"/>
                <a:gd name="T51" fmla="*/ 145 h 145"/>
                <a:gd name="T52" fmla="*/ 20 w 77"/>
                <a:gd name="T5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45">
                  <a:moveTo>
                    <a:pt x="20" y="145"/>
                  </a:moveTo>
                  <a:cubicBezTo>
                    <a:pt x="12" y="145"/>
                    <a:pt x="5" y="139"/>
                    <a:pt x="2" y="136"/>
                  </a:cubicBezTo>
                  <a:cubicBezTo>
                    <a:pt x="0" y="134"/>
                    <a:pt x="0" y="130"/>
                    <a:pt x="3" y="128"/>
                  </a:cubicBezTo>
                  <a:cubicBezTo>
                    <a:pt x="5" y="126"/>
                    <a:pt x="8" y="126"/>
                    <a:pt x="10" y="129"/>
                  </a:cubicBezTo>
                  <a:cubicBezTo>
                    <a:pt x="14" y="132"/>
                    <a:pt x="17" y="134"/>
                    <a:pt x="20" y="134"/>
                  </a:cubicBezTo>
                  <a:cubicBezTo>
                    <a:pt x="20" y="134"/>
                    <a:pt x="20" y="134"/>
                    <a:pt x="20" y="134"/>
                  </a:cubicBezTo>
                  <a:cubicBezTo>
                    <a:pt x="21" y="134"/>
                    <a:pt x="22" y="134"/>
                    <a:pt x="23" y="133"/>
                  </a:cubicBezTo>
                  <a:cubicBezTo>
                    <a:pt x="29" y="127"/>
                    <a:pt x="29" y="120"/>
                    <a:pt x="30" y="113"/>
                  </a:cubicBezTo>
                  <a:cubicBezTo>
                    <a:pt x="30" y="109"/>
                    <a:pt x="31" y="106"/>
                    <a:pt x="32" y="103"/>
                  </a:cubicBezTo>
                  <a:cubicBezTo>
                    <a:pt x="34" y="94"/>
                    <a:pt x="38" y="84"/>
                    <a:pt x="43" y="73"/>
                  </a:cubicBezTo>
                  <a:cubicBezTo>
                    <a:pt x="46" y="69"/>
                    <a:pt x="46" y="69"/>
                    <a:pt x="46" y="69"/>
                  </a:cubicBezTo>
                  <a:cubicBezTo>
                    <a:pt x="54" y="53"/>
                    <a:pt x="65" y="33"/>
                    <a:pt x="60" y="22"/>
                  </a:cubicBezTo>
                  <a:cubicBezTo>
                    <a:pt x="58" y="18"/>
                    <a:pt x="55" y="15"/>
                    <a:pt x="50" y="14"/>
                  </a:cubicBezTo>
                  <a:cubicBezTo>
                    <a:pt x="42" y="12"/>
                    <a:pt x="33" y="13"/>
                    <a:pt x="27" y="17"/>
                  </a:cubicBezTo>
                  <a:cubicBezTo>
                    <a:pt x="23" y="20"/>
                    <a:pt x="20" y="24"/>
                    <a:pt x="19" y="29"/>
                  </a:cubicBezTo>
                  <a:cubicBezTo>
                    <a:pt x="19" y="32"/>
                    <a:pt x="16" y="35"/>
                    <a:pt x="13" y="34"/>
                  </a:cubicBezTo>
                  <a:cubicBezTo>
                    <a:pt x="10" y="34"/>
                    <a:pt x="8" y="31"/>
                    <a:pt x="8" y="28"/>
                  </a:cubicBezTo>
                  <a:cubicBezTo>
                    <a:pt x="9" y="20"/>
                    <a:pt x="14" y="13"/>
                    <a:pt x="21" y="8"/>
                  </a:cubicBezTo>
                  <a:cubicBezTo>
                    <a:pt x="30" y="1"/>
                    <a:pt x="42" y="0"/>
                    <a:pt x="53" y="3"/>
                  </a:cubicBezTo>
                  <a:cubicBezTo>
                    <a:pt x="61" y="6"/>
                    <a:pt x="67" y="10"/>
                    <a:pt x="70" y="17"/>
                  </a:cubicBezTo>
                  <a:cubicBezTo>
                    <a:pt x="77" y="33"/>
                    <a:pt x="65" y="56"/>
                    <a:pt x="56" y="74"/>
                  </a:cubicBezTo>
                  <a:cubicBezTo>
                    <a:pt x="53" y="78"/>
                    <a:pt x="53" y="78"/>
                    <a:pt x="53" y="78"/>
                  </a:cubicBezTo>
                  <a:cubicBezTo>
                    <a:pt x="48" y="88"/>
                    <a:pt x="44" y="97"/>
                    <a:pt x="42" y="106"/>
                  </a:cubicBezTo>
                  <a:cubicBezTo>
                    <a:pt x="42" y="108"/>
                    <a:pt x="42" y="111"/>
                    <a:pt x="41" y="114"/>
                  </a:cubicBezTo>
                  <a:cubicBezTo>
                    <a:pt x="40" y="122"/>
                    <a:pt x="40" y="131"/>
                    <a:pt x="32" y="140"/>
                  </a:cubicBezTo>
                  <a:cubicBezTo>
                    <a:pt x="29" y="143"/>
                    <a:pt x="25" y="145"/>
                    <a:pt x="20" y="145"/>
                  </a:cubicBezTo>
                  <a:cubicBezTo>
                    <a:pt x="20" y="145"/>
                    <a:pt x="20" y="145"/>
                    <a:pt x="20" y="1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0">
              <a:extLst>
                <a:ext uri="{FF2B5EF4-FFF2-40B4-BE49-F238E27FC236}">
                  <a16:creationId xmlns:a16="http://schemas.microsoft.com/office/drawing/2014/main" id="{2821E270-7253-66E3-4672-C5A1BBF71B03}"/>
                </a:ext>
              </a:extLst>
            </p:cNvPr>
            <p:cNvSpPr>
              <a:spLocks/>
            </p:cNvSpPr>
            <p:nvPr/>
          </p:nvSpPr>
          <p:spPr bwMode="auto">
            <a:xfrm>
              <a:off x="1400175" y="1558926"/>
              <a:ext cx="265113" cy="503238"/>
            </a:xfrm>
            <a:custGeom>
              <a:avLst/>
              <a:gdLst>
                <a:gd name="T0" fmla="*/ 67 w 74"/>
                <a:gd name="T1" fmla="*/ 26 h 140"/>
                <a:gd name="T2" fmla="*/ 29 w 74"/>
                <a:gd name="T3" fmla="*/ 6 h 140"/>
                <a:gd name="T4" fmla="*/ 33 w 74"/>
                <a:gd name="T5" fmla="*/ 73 h 140"/>
                <a:gd name="T6" fmla="*/ 44 w 74"/>
                <a:gd name="T7" fmla="*/ 102 h 140"/>
                <a:gd name="T8" fmla="*/ 53 w 74"/>
                <a:gd name="T9" fmla="*/ 133 h 140"/>
                <a:gd name="T10" fmla="*/ 74 w 74"/>
                <a:gd name="T11" fmla="*/ 129 h 140"/>
              </a:gdLst>
              <a:ahLst/>
              <a:cxnLst>
                <a:cxn ang="0">
                  <a:pos x="T0" y="T1"/>
                </a:cxn>
                <a:cxn ang="0">
                  <a:pos x="T2" y="T3"/>
                </a:cxn>
                <a:cxn ang="0">
                  <a:pos x="T4" y="T5"/>
                </a:cxn>
                <a:cxn ang="0">
                  <a:pos x="T6" y="T7"/>
                </a:cxn>
                <a:cxn ang="0">
                  <a:pos x="T8" y="T9"/>
                </a:cxn>
                <a:cxn ang="0">
                  <a:pos x="T10" y="T11"/>
                </a:cxn>
              </a:cxnLst>
              <a:rect l="0" t="0" r="r" b="b"/>
              <a:pathLst>
                <a:path w="74" h="140">
                  <a:moveTo>
                    <a:pt x="67" y="26"/>
                  </a:moveTo>
                  <a:cubicBezTo>
                    <a:pt x="65" y="10"/>
                    <a:pt x="48" y="0"/>
                    <a:pt x="29" y="6"/>
                  </a:cubicBezTo>
                  <a:cubicBezTo>
                    <a:pt x="0" y="14"/>
                    <a:pt x="21" y="50"/>
                    <a:pt x="33" y="73"/>
                  </a:cubicBezTo>
                  <a:cubicBezTo>
                    <a:pt x="37" y="82"/>
                    <a:pt x="41" y="92"/>
                    <a:pt x="44" y="102"/>
                  </a:cubicBezTo>
                  <a:cubicBezTo>
                    <a:pt x="46" y="111"/>
                    <a:pt x="44" y="123"/>
                    <a:pt x="53" y="133"/>
                  </a:cubicBezTo>
                  <a:cubicBezTo>
                    <a:pt x="60" y="140"/>
                    <a:pt x="69" y="135"/>
                    <a:pt x="74" y="1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1">
              <a:extLst>
                <a:ext uri="{FF2B5EF4-FFF2-40B4-BE49-F238E27FC236}">
                  <a16:creationId xmlns:a16="http://schemas.microsoft.com/office/drawing/2014/main" id="{B4FF0DB7-9838-02CC-B9AC-3219E4887DCF}"/>
                </a:ext>
              </a:extLst>
            </p:cNvPr>
            <p:cNvSpPr>
              <a:spLocks/>
            </p:cNvSpPr>
            <p:nvPr/>
          </p:nvSpPr>
          <p:spPr bwMode="auto">
            <a:xfrm>
              <a:off x="1414463" y="1547813"/>
              <a:ext cx="276225" cy="520700"/>
            </a:xfrm>
            <a:custGeom>
              <a:avLst/>
              <a:gdLst>
                <a:gd name="T0" fmla="*/ 57 w 77"/>
                <a:gd name="T1" fmla="*/ 145 h 145"/>
                <a:gd name="T2" fmla="*/ 57 w 77"/>
                <a:gd name="T3" fmla="*/ 145 h 145"/>
                <a:gd name="T4" fmla="*/ 45 w 77"/>
                <a:gd name="T5" fmla="*/ 140 h 145"/>
                <a:gd name="T6" fmla="*/ 35 w 77"/>
                <a:gd name="T7" fmla="*/ 114 h 145"/>
                <a:gd name="T8" fmla="*/ 34 w 77"/>
                <a:gd name="T9" fmla="*/ 106 h 145"/>
                <a:gd name="T10" fmla="*/ 24 w 77"/>
                <a:gd name="T11" fmla="*/ 78 h 145"/>
                <a:gd name="T12" fmla="*/ 21 w 77"/>
                <a:gd name="T13" fmla="*/ 74 h 145"/>
                <a:gd name="T14" fmla="*/ 7 w 77"/>
                <a:gd name="T15" fmla="*/ 17 h 145"/>
                <a:gd name="T16" fmla="*/ 24 w 77"/>
                <a:gd name="T17" fmla="*/ 3 h 145"/>
                <a:gd name="T18" fmla="*/ 56 w 77"/>
                <a:gd name="T19" fmla="*/ 8 h 145"/>
                <a:gd name="T20" fmla="*/ 68 w 77"/>
                <a:gd name="T21" fmla="*/ 28 h 145"/>
                <a:gd name="T22" fmla="*/ 63 w 77"/>
                <a:gd name="T23" fmla="*/ 34 h 145"/>
                <a:gd name="T24" fmla="*/ 57 w 77"/>
                <a:gd name="T25" fmla="*/ 29 h 145"/>
                <a:gd name="T26" fmla="*/ 50 w 77"/>
                <a:gd name="T27" fmla="*/ 17 h 145"/>
                <a:gd name="T28" fmla="*/ 27 w 77"/>
                <a:gd name="T29" fmla="*/ 14 h 145"/>
                <a:gd name="T30" fmla="*/ 17 w 77"/>
                <a:gd name="T31" fmla="*/ 22 h 145"/>
                <a:gd name="T32" fmla="*/ 31 w 77"/>
                <a:gd name="T33" fmla="*/ 68 h 145"/>
                <a:gd name="T34" fmla="*/ 33 w 77"/>
                <a:gd name="T35" fmla="*/ 73 h 145"/>
                <a:gd name="T36" fmla="*/ 45 w 77"/>
                <a:gd name="T37" fmla="*/ 103 h 145"/>
                <a:gd name="T38" fmla="*/ 47 w 77"/>
                <a:gd name="T39" fmla="*/ 113 h 145"/>
                <a:gd name="T40" fmla="*/ 53 w 77"/>
                <a:gd name="T41" fmla="*/ 133 h 145"/>
                <a:gd name="T42" fmla="*/ 57 w 77"/>
                <a:gd name="T43" fmla="*/ 134 h 145"/>
                <a:gd name="T44" fmla="*/ 57 w 77"/>
                <a:gd name="T45" fmla="*/ 134 h 145"/>
                <a:gd name="T46" fmla="*/ 66 w 77"/>
                <a:gd name="T47" fmla="*/ 129 h 145"/>
                <a:gd name="T48" fmla="*/ 74 w 77"/>
                <a:gd name="T49" fmla="*/ 128 h 145"/>
                <a:gd name="T50" fmla="*/ 74 w 77"/>
                <a:gd name="T51" fmla="*/ 136 h 145"/>
                <a:gd name="T52" fmla="*/ 57 w 77"/>
                <a:gd name="T5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45">
                  <a:moveTo>
                    <a:pt x="57" y="145"/>
                  </a:moveTo>
                  <a:cubicBezTo>
                    <a:pt x="57" y="145"/>
                    <a:pt x="57" y="145"/>
                    <a:pt x="57" y="145"/>
                  </a:cubicBezTo>
                  <a:cubicBezTo>
                    <a:pt x="52" y="145"/>
                    <a:pt x="48" y="143"/>
                    <a:pt x="45" y="140"/>
                  </a:cubicBezTo>
                  <a:cubicBezTo>
                    <a:pt x="37" y="131"/>
                    <a:pt x="36" y="122"/>
                    <a:pt x="35" y="114"/>
                  </a:cubicBezTo>
                  <a:cubicBezTo>
                    <a:pt x="35" y="111"/>
                    <a:pt x="35" y="108"/>
                    <a:pt x="34" y="106"/>
                  </a:cubicBezTo>
                  <a:cubicBezTo>
                    <a:pt x="32" y="97"/>
                    <a:pt x="29" y="88"/>
                    <a:pt x="24" y="78"/>
                  </a:cubicBezTo>
                  <a:cubicBezTo>
                    <a:pt x="21" y="74"/>
                    <a:pt x="21" y="74"/>
                    <a:pt x="21" y="74"/>
                  </a:cubicBezTo>
                  <a:cubicBezTo>
                    <a:pt x="12" y="56"/>
                    <a:pt x="0" y="33"/>
                    <a:pt x="7" y="17"/>
                  </a:cubicBezTo>
                  <a:cubicBezTo>
                    <a:pt x="10" y="10"/>
                    <a:pt x="15" y="6"/>
                    <a:pt x="24" y="3"/>
                  </a:cubicBezTo>
                  <a:cubicBezTo>
                    <a:pt x="35" y="0"/>
                    <a:pt x="47" y="1"/>
                    <a:pt x="56" y="8"/>
                  </a:cubicBezTo>
                  <a:cubicBezTo>
                    <a:pt x="63" y="13"/>
                    <a:pt x="68" y="20"/>
                    <a:pt x="68" y="28"/>
                  </a:cubicBezTo>
                  <a:cubicBezTo>
                    <a:pt x="69" y="31"/>
                    <a:pt x="67" y="34"/>
                    <a:pt x="63" y="34"/>
                  </a:cubicBezTo>
                  <a:cubicBezTo>
                    <a:pt x="60" y="35"/>
                    <a:pt x="58" y="32"/>
                    <a:pt x="57" y="29"/>
                  </a:cubicBezTo>
                  <a:cubicBezTo>
                    <a:pt x="57" y="24"/>
                    <a:pt x="54" y="20"/>
                    <a:pt x="50" y="17"/>
                  </a:cubicBezTo>
                  <a:cubicBezTo>
                    <a:pt x="43" y="13"/>
                    <a:pt x="35" y="12"/>
                    <a:pt x="27" y="14"/>
                  </a:cubicBezTo>
                  <a:cubicBezTo>
                    <a:pt x="22" y="15"/>
                    <a:pt x="18" y="18"/>
                    <a:pt x="17" y="22"/>
                  </a:cubicBezTo>
                  <a:cubicBezTo>
                    <a:pt x="12" y="33"/>
                    <a:pt x="23" y="53"/>
                    <a:pt x="31" y="68"/>
                  </a:cubicBezTo>
                  <a:cubicBezTo>
                    <a:pt x="33" y="73"/>
                    <a:pt x="33" y="73"/>
                    <a:pt x="33" y="73"/>
                  </a:cubicBezTo>
                  <a:cubicBezTo>
                    <a:pt x="39" y="84"/>
                    <a:pt x="43" y="94"/>
                    <a:pt x="45" y="103"/>
                  </a:cubicBezTo>
                  <a:cubicBezTo>
                    <a:pt x="46" y="106"/>
                    <a:pt x="46" y="109"/>
                    <a:pt x="47" y="113"/>
                  </a:cubicBezTo>
                  <a:cubicBezTo>
                    <a:pt x="47" y="120"/>
                    <a:pt x="48" y="127"/>
                    <a:pt x="53" y="133"/>
                  </a:cubicBezTo>
                  <a:cubicBezTo>
                    <a:pt x="54" y="134"/>
                    <a:pt x="55" y="134"/>
                    <a:pt x="57" y="134"/>
                  </a:cubicBezTo>
                  <a:cubicBezTo>
                    <a:pt x="57" y="134"/>
                    <a:pt x="57" y="134"/>
                    <a:pt x="57" y="134"/>
                  </a:cubicBezTo>
                  <a:cubicBezTo>
                    <a:pt x="59" y="134"/>
                    <a:pt x="63" y="132"/>
                    <a:pt x="66" y="129"/>
                  </a:cubicBezTo>
                  <a:cubicBezTo>
                    <a:pt x="68" y="126"/>
                    <a:pt x="72" y="126"/>
                    <a:pt x="74" y="128"/>
                  </a:cubicBezTo>
                  <a:cubicBezTo>
                    <a:pt x="76" y="130"/>
                    <a:pt x="77" y="134"/>
                    <a:pt x="74" y="136"/>
                  </a:cubicBezTo>
                  <a:cubicBezTo>
                    <a:pt x="72" y="139"/>
                    <a:pt x="65" y="145"/>
                    <a:pt x="57" y="1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2">
              <a:extLst>
                <a:ext uri="{FF2B5EF4-FFF2-40B4-BE49-F238E27FC236}">
                  <a16:creationId xmlns:a16="http://schemas.microsoft.com/office/drawing/2014/main" id="{C4E3FD39-3280-1416-01BA-05573217C491}"/>
                </a:ext>
              </a:extLst>
            </p:cNvPr>
            <p:cNvSpPr>
              <a:spLocks/>
            </p:cNvSpPr>
            <p:nvPr/>
          </p:nvSpPr>
          <p:spPr bwMode="auto">
            <a:xfrm>
              <a:off x="1511300" y="801688"/>
              <a:ext cx="1385888" cy="927100"/>
            </a:xfrm>
            <a:custGeom>
              <a:avLst/>
              <a:gdLst>
                <a:gd name="T0" fmla="*/ 373 w 386"/>
                <a:gd name="T1" fmla="*/ 126 h 258"/>
                <a:gd name="T2" fmla="*/ 359 w 386"/>
                <a:gd name="T3" fmla="*/ 92 h 258"/>
                <a:gd name="T4" fmla="*/ 336 w 386"/>
                <a:gd name="T5" fmla="*/ 61 h 258"/>
                <a:gd name="T6" fmla="*/ 308 w 386"/>
                <a:gd name="T7" fmla="*/ 35 h 258"/>
                <a:gd name="T8" fmla="*/ 265 w 386"/>
                <a:gd name="T9" fmla="*/ 14 h 258"/>
                <a:gd name="T10" fmla="*/ 205 w 386"/>
                <a:gd name="T11" fmla="*/ 1 h 258"/>
                <a:gd name="T12" fmla="*/ 161 w 386"/>
                <a:gd name="T13" fmla="*/ 23 h 258"/>
                <a:gd name="T14" fmla="*/ 105 w 386"/>
                <a:gd name="T15" fmla="*/ 28 h 258"/>
                <a:gd name="T16" fmla="*/ 63 w 386"/>
                <a:gd name="T17" fmla="*/ 54 h 258"/>
                <a:gd name="T18" fmla="*/ 32 w 386"/>
                <a:gd name="T19" fmla="*/ 104 h 258"/>
                <a:gd name="T20" fmla="*/ 8 w 386"/>
                <a:gd name="T21" fmla="*/ 165 h 258"/>
                <a:gd name="T22" fmla="*/ 13 w 386"/>
                <a:gd name="T23" fmla="*/ 216 h 258"/>
                <a:gd name="T24" fmla="*/ 37 w 386"/>
                <a:gd name="T25" fmla="*/ 249 h 258"/>
                <a:gd name="T26" fmla="*/ 54 w 386"/>
                <a:gd name="T27" fmla="*/ 196 h 258"/>
                <a:gd name="T28" fmla="*/ 74 w 386"/>
                <a:gd name="T29" fmla="*/ 150 h 258"/>
                <a:gd name="T30" fmla="*/ 110 w 386"/>
                <a:gd name="T31" fmla="*/ 126 h 258"/>
                <a:gd name="T32" fmla="*/ 134 w 386"/>
                <a:gd name="T33" fmla="*/ 106 h 258"/>
                <a:gd name="T34" fmla="*/ 178 w 386"/>
                <a:gd name="T35" fmla="*/ 98 h 258"/>
                <a:gd name="T36" fmla="*/ 189 w 386"/>
                <a:gd name="T37" fmla="*/ 73 h 258"/>
                <a:gd name="T38" fmla="*/ 208 w 386"/>
                <a:gd name="T39" fmla="*/ 89 h 258"/>
                <a:gd name="T40" fmla="*/ 226 w 386"/>
                <a:gd name="T41" fmla="*/ 105 h 258"/>
                <a:gd name="T42" fmla="*/ 256 w 386"/>
                <a:gd name="T43" fmla="*/ 116 h 258"/>
                <a:gd name="T44" fmla="*/ 296 w 386"/>
                <a:gd name="T45" fmla="*/ 122 h 258"/>
                <a:gd name="T46" fmla="*/ 328 w 386"/>
                <a:gd name="T47" fmla="*/ 131 h 258"/>
                <a:gd name="T48" fmla="*/ 340 w 386"/>
                <a:gd name="T49" fmla="*/ 211 h 258"/>
                <a:gd name="T50" fmla="*/ 352 w 386"/>
                <a:gd name="T51" fmla="*/ 249 h 258"/>
                <a:gd name="T52" fmla="*/ 369 w 386"/>
                <a:gd name="T53" fmla="*/ 225 h 258"/>
                <a:gd name="T54" fmla="*/ 381 w 386"/>
                <a:gd name="T55" fmla="*/ 199 h 258"/>
                <a:gd name="T56" fmla="*/ 385 w 386"/>
                <a:gd name="T57" fmla="*/ 166 h 258"/>
                <a:gd name="T58" fmla="*/ 373 w 386"/>
                <a:gd name="T59" fmla="*/ 1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6" h="258">
                  <a:moveTo>
                    <a:pt x="373" y="126"/>
                  </a:moveTo>
                  <a:cubicBezTo>
                    <a:pt x="368" y="115"/>
                    <a:pt x="363" y="109"/>
                    <a:pt x="359" y="92"/>
                  </a:cubicBezTo>
                  <a:cubicBezTo>
                    <a:pt x="357" y="78"/>
                    <a:pt x="346" y="71"/>
                    <a:pt x="336" y="61"/>
                  </a:cubicBezTo>
                  <a:cubicBezTo>
                    <a:pt x="327" y="52"/>
                    <a:pt x="317" y="44"/>
                    <a:pt x="308" y="35"/>
                  </a:cubicBezTo>
                  <a:cubicBezTo>
                    <a:pt x="297" y="25"/>
                    <a:pt x="274" y="15"/>
                    <a:pt x="265" y="14"/>
                  </a:cubicBezTo>
                  <a:cubicBezTo>
                    <a:pt x="253" y="14"/>
                    <a:pt x="240" y="3"/>
                    <a:pt x="205" y="1"/>
                  </a:cubicBezTo>
                  <a:cubicBezTo>
                    <a:pt x="178" y="0"/>
                    <a:pt x="177" y="20"/>
                    <a:pt x="161" y="23"/>
                  </a:cubicBezTo>
                  <a:cubicBezTo>
                    <a:pt x="143" y="27"/>
                    <a:pt x="123" y="24"/>
                    <a:pt x="105" y="28"/>
                  </a:cubicBezTo>
                  <a:cubicBezTo>
                    <a:pt x="82" y="34"/>
                    <a:pt x="79" y="43"/>
                    <a:pt x="63" y="54"/>
                  </a:cubicBezTo>
                  <a:cubicBezTo>
                    <a:pt x="34" y="74"/>
                    <a:pt x="42" y="88"/>
                    <a:pt x="32" y="104"/>
                  </a:cubicBezTo>
                  <a:cubicBezTo>
                    <a:pt x="19" y="125"/>
                    <a:pt x="16" y="135"/>
                    <a:pt x="8" y="165"/>
                  </a:cubicBezTo>
                  <a:cubicBezTo>
                    <a:pt x="0" y="195"/>
                    <a:pt x="13" y="216"/>
                    <a:pt x="13" y="216"/>
                  </a:cubicBezTo>
                  <a:cubicBezTo>
                    <a:pt x="13" y="216"/>
                    <a:pt x="22" y="247"/>
                    <a:pt x="37" y="249"/>
                  </a:cubicBezTo>
                  <a:cubicBezTo>
                    <a:pt x="49" y="250"/>
                    <a:pt x="53" y="205"/>
                    <a:pt x="54" y="196"/>
                  </a:cubicBezTo>
                  <a:cubicBezTo>
                    <a:pt x="55" y="186"/>
                    <a:pt x="65" y="167"/>
                    <a:pt x="74" y="150"/>
                  </a:cubicBezTo>
                  <a:cubicBezTo>
                    <a:pt x="84" y="133"/>
                    <a:pt x="96" y="131"/>
                    <a:pt x="110" y="126"/>
                  </a:cubicBezTo>
                  <a:cubicBezTo>
                    <a:pt x="124" y="120"/>
                    <a:pt x="126" y="110"/>
                    <a:pt x="134" y="106"/>
                  </a:cubicBezTo>
                  <a:cubicBezTo>
                    <a:pt x="142" y="102"/>
                    <a:pt x="165" y="106"/>
                    <a:pt x="178" y="98"/>
                  </a:cubicBezTo>
                  <a:cubicBezTo>
                    <a:pt x="191" y="91"/>
                    <a:pt x="189" y="83"/>
                    <a:pt x="189" y="73"/>
                  </a:cubicBezTo>
                  <a:cubicBezTo>
                    <a:pt x="189" y="62"/>
                    <a:pt x="203" y="86"/>
                    <a:pt x="208" y="89"/>
                  </a:cubicBezTo>
                  <a:cubicBezTo>
                    <a:pt x="215" y="95"/>
                    <a:pt x="217" y="103"/>
                    <a:pt x="226" y="105"/>
                  </a:cubicBezTo>
                  <a:cubicBezTo>
                    <a:pt x="236" y="107"/>
                    <a:pt x="246" y="115"/>
                    <a:pt x="256" y="116"/>
                  </a:cubicBezTo>
                  <a:cubicBezTo>
                    <a:pt x="279" y="118"/>
                    <a:pt x="285" y="110"/>
                    <a:pt x="296" y="122"/>
                  </a:cubicBezTo>
                  <a:cubicBezTo>
                    <a:pt x="308" y="133"/>
                    <a:pt x="323" y="115"/>
                    <a:pt x="328" y="131"/>
                  </a:cubicBezTo>
                  <a:cubicBezTo>
                    <a:pt x="334" y="146"/>
                    <a:pt x="340" y="200"/>
                    <a:pt x="340" y="211"/>
                  </a:cubicBezTo>
                  <a:cubicBezTo>
                    <a:pt x="340" y="223"/>
                    <a:pt x="335" y="258"/>
                    <a:pt x="352" y="249"/>
                  </a:cubicBezTo>
                  <a:cubicBezTo>
                    <a:pt x="360" y="244"/>
                    <a:pt x="369" y="225"/>
                    <a:pt x="369" y="225"/>
                  </a:cubicBezTo>
                  <a:cubicBezTo>
                    <a:pt x="369" y="225"/>
                    <a:pt x="378" y="213"/>
                    <a:pt x="381" y="199"/>
                  </a:cubicBezTo>
                  <a:cubicBezTo>
                    <a:pt x="383" y="189"/>
                    <a:pt x="384" y="178"/>
                    <a:pt x="385" y="166"/>
                  </a:cubicBezTo>
                  <a:cubicBezTo>
                    <a:pt x="386" y="152"/>
                    <a:pt x="377" y="135"/>
                    <a:pt x="373"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6748905" y="137346"/>
            <a:ext cx="2359993" cy="706173"/>
          </a:xfrm>
          <a:prstGeom prst="rect">
            <a:avLst/>
          </a:prstGeom>
        </p:spPr>
      </p:pic>
    </p:spTree>
    <p:extLst>
      <p:ext uri="{BB962C8B-B14F-4D97-AF65-F5344CB8AC3E}">
        <p14:creationId xmlns:p14="http://schemas.microsoft.com/office/powerpoint/2010/main" val="21201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29"/>
        <p:cNvGrpSpPr/>
        <p:nvPr/>
      </p:nvGrpSpPr>
      <p:grpSpPr>
        <a:xfrm>
          <a:off x="0" y="0"/>
          <a:ext cx="0" cy="0"/>
          <a:chOff x="0" y="0"/>
          <a:chExt cx="0" cy="0"/>
        </a:xfrm>
      </p:grpSpPr>
      <p:sp>
        <p:nvSpPr>
          <p:cNvPr id="131" name="Google Shape;131;p19"/>
          <p:cNvSpPr txBox="1"/>
          <p:nvPr/>
        </p:nvSpPr>
        <p:spPr>
          <a:xfrm>
            <a:off x="2381061" y="0"/>
            <a:ext cx="4317237" cy="5143501"/>
          </a:xfrm>
          <a:prstGeom prst="rect">
            <a:avLst/>
          </a:prstGeom>
          <a:solidFill>
            <a:srgbClr val="FF0000"/>
          </a:solidFill>
          <a:ln>
            <a:solidFill>
              <a:srgbClr val="FF0000"/>
            </a:solidFill>
          </a:ln>
        </p:spPr>
        <p:txBody>
          <a:bodyPr spcFirstLastPara="1" wrap="square" lIns="68569" tIns="68569" rIns="68569" bIns="68569" anchor="t" anchorCtr="0">
            <a:noAutofit/>
          </a:bodyPr>
          <a:lstStyle/>
          <a:p>
            <a:pPr algn="ctr"/>
            <a:r>
              <a:rPr lang="en-US" sz="1600" b="1" dirty="0">
                <a:latin typeface="Poppin"/>
                <a:cs typeface="Poppins" panose="00000500000000000000" pitchFamily="2" charset="0"/>
              </a:rPr>
              <a:t>English Learner Advisory Committee (ELAC) PURPOSE, COMPOSITION AND RESPONSIBILITIES  </a:t>
            </a:r>
          </a:p>
          <a:p>
            <a:pPr algn="ctr" fontAlgn="base"/>
            <a:r>
              <a:rPr lang="en-US" sz="1600" b="1" dirty="0">
                <a:latin typeface="Poppin"/>
                <a:cs typeface="Poppins" panose="00000500000000000000" pitchFamily="2" charset="0"/>
              </a:rPr>
              <a:t>English Link / Enlace </a:t>
            </a:r>
            <a:r>
              <a:rPr lang="en-US" sz="1600" b="1" dirty="0" err="1">
                <a:latin typeface="Poppin"/>
                <a:cs typeface="Poppins" panose="00000500000000000000" pitchFamily="2" charset="0"/>
              </a:rPr>
              <a:t>en</a:t>
            </a:r>
            <a:r>
              <a:rPr lang="en-US" sz="1600" b="1" dirty="0">
                <a:latin typeface="Poppin"/>
                <a:cs typeface="Poppins" panose="00000500000000000000" pitchFamily="2" charset="0"/>
              </a:rPr>
              <a:t> </a:t>
            </a:r>
            <a:r>
              <a:rPr lang="en-US" sz="1600" b="1" dirty="0" err="1">
                <a:latin typeface="Poppin"/>
                <a:cs typeface="Poppins" panose="00000500000000000000" pitchFamily="2" charset="0"/>
              </a:rPr>
              <a:t>inglés</a:t>
            </a:r>
            <a:r>
              <a:rPr lang="en-US" sz="1600" b="1" dirty="0">
                <a:latin typeface="Poppin"/>
                <a:cs typeface="Poppins" panose="00000500000000000000" pitchFamily="2" charset="0"/>
              </a:rPr>
              <a:t>: </a:t>
            </a:r>
            <a:br>
              <a:rPr lang="en-US" sz="1600" dirty="0">
                <a:latin typeface="Poppin"/>
                <a:cs typeface="Poppins" panose="00000500000000000000" pitchFamily="2" charset="0"/>
              </a:rPr>
            </a:br>
            <a:endParaRPr lang="en-US" sz="1600" dirty="0">
              <a:latin typeface="Poppin"/>
              <a:cs typeface="Poppins" panose="00000500000000000000" pitchFamily="2" charset="0"/>
            </a:endParaRPr>
          </a:p>
          <a:p>
            <a:pPr algn="ctr" fontAlgn="base"/>
            <a:r>
              <a:rPr lang="es-MX" sz="1600" b="1" dirty="0">
                <a:latin typeface="Poppin"/>
                <a:cs typeface="Poppins"/>
              </a:rPr>
              <a:t>Comité Asesor para los Aprendices de Inglés (ELAC)</a:t>
            </a:r>
            <a:r>
              <a:rPr lang="es-MX" sz="1600" b="1" cap="all" dirty="0">
                <a:latin typeface="Poppin"/>
                <a:cs typeface="Poppins"/>
              </a:rPr>
              <a:t>: Propósito, Composición y responsabilidades </a:t>
            </a:r>
            <a:endParaRPr lang="en-US" sz="1600" b="1" dirty="0">
              <a:latin typeface="Poppin"/>
              <a:cs typeface="Poppins"/>
            </a:endParaRPr>
          </a:p>
          <a:p>
            <a:pPr algn="ctr"/>
            <a:r>
              <a:rPr lang="es-ES" sz="1600" b="1" cap="all" dirty="0" err="1">
                <a:latin typeface="Poppin"/>
                <a:cs typeface="Poppins"/>
              </a:rPr>
              <a:t>Spanish</a:t>
            </a:r>
            <a:r>
              <a:rPr lang="es-ES" sz="1600" b="1" cap="all" dirty="0">
                <a:latin typeface="Poppin"/>
                <a:cs typeface="Poppins"/>
              </a:rPr>
              <a:t> Link / Enlace en Español:</a:t>
            </a:r>
            <a:endParaRPr lang="en-US" sz="1600" b="1" dirty="0">
              <a:latin typeface="Poppin"/>
              <a:cs typeface="Poppins"/>
            </a:endParaRPr>
          </a:p>
          <a:p>
            <a:pPr algn="ctr"/>
            <a:endParaRPr lang="en-US" sz="1600" b="1" dirty="0">
              <a:solidFill>
                <a:srgbClr val="FF0000"/>
              </a:solidFill>
              <a:latin typeface="Poppin"/>
            </a:endParaRPr>
          </a:p>
          <a:p>
            <a:pPr algn="ctr"/>
            <a:endParaRPr lang="en-US" sz="1600" dirty="0">
              <a:latin typeface="Poppin"/>
            </a:endParaRPr>
          </a:p>
          <a:p>
            <a:pPr algn="ctr"/>
            <a:r>
              <a:rPr lang="en-US" sz="1600" b="1" dirty="0">
                <a:latin typeface="Poppin"/>
                <a:cs typeface="Poppins" panose="00000500000000000000" pitchFamily="2" charset="0"/>
              </a:rPr>
              <a:t>(BULLETIN 6745.7: Attachment N)</a:t>
            </a:r>
          </a:p>
          <a:p>
            <a:pPr algn="ctr"/>
            <a:r>
              <a:rPr lang="en-US" sz="1600" b="1" dirty="0">
                <a:latin typeface="Poppin"/>
                <a:cs typeface="Poppins" panose="00000500000000000000" pitchFamily="2" charset="0"/>
              </a:rPr>
              <a:t> LAUSD OPERATING NORMS AND CODE OF CONDUCT FOR THE SSC AND THE ELAC  </a:t>
            </a:r>
          </a:p>
          <a:p>
            <a:pPr algn="ctr"/>
            <a:r>
              <a:rPr lang="en-US" sz="1600" b="1" dirty="0">
                <a:latin typeface="Poppin"/>
                <a:cs typeface="Poppins" panose="00000500000000000000" pitchFamily="2" charset="0"/>
              </a:rPr>
              <a:t>English Link/Enlace </a:t>
            </a:r>
            <a:r>
              <a:rPr lang="en-US" sz="1600" b="1" dirty="0" err="1">
                <a:latin typeface="Poppin"/>
                <a:cs typeface="Poppins" panose="00000500000000000000" pitchFamily="2" charset="0"/>
              </a:rPr>
              <a:t>en</a:t>
            </a:r>
            <a:r>
              <a:rPr lang="en-US" sz="1600" b="1" dirty="0">
                <a:latin typeface="Poppin"/>
                <a:cs typeface="Poppins" panose="00000500000000000000" pitchFamily="2" charset="0"/>
              </a:rPr>
              <a:t> </a:t>
            </a:r>
            <a:r>
              <a:rPr lang="en-US" sz="1600" b="1" dirty="0" err="1">
                <a:latin typeface="Poppin"/>
                <a:cs typeface="Poppins" panose="00000500000000000000" pitchFamily="2" charset="0"/>
              </a:rPr>
              <a:t>inglés</a:t>
            </a:r>
            <a:r>
              <a:rPr lang="en-US" sz="1600" b="1" dirty="0">
                <a:latin typeface="Poppin"/>
                <a:cs typeface="Poppins" panose="00000500000000000000" pitchFamily="2" charset="0"/>
              </a:rPr>
              <a:t>:</a:t>
            </a:r>
            <a:br>
              <a:rPr lang="en-US" sz="1600" dirty="0">
                <a:latin typeface="Poppin"/>
                <a:cs typeface="Poppins" panose="00000500000000000000" pitchFamily="2" charset="0"/>
              </a:rPr>
            </a:br>
            <a:endParaRPr lang="en-US" sz="1600" dirty="0">
              <a:latin typeface="Poppin"/>
              <a:cs typeface="Poppins" panose="00000500000000000000" pitchFamily="2" charset="0"/>
            </a:endParaRPr>
          </a:p>
          <a:p>
            <a:pPr algn="ctr"/>
            <a:r>
              <a:rPr lang="en-US" sz="1600" b="1" cap="all" dirty="0">
                <a:latin typeface="Poppin"/>
                <a:cs typeface="Poppins" panose="00000500000000000000" pitchFamily="2" charset="0"/>
              </a:rPr>
              <a:t>(</a:t>
            </a:r>
            <a:r>
              <a:rPr lang="en-US" sz="1600" b="1" cap="all" dirty="0" err="1">
                <a:latin typeface="Poppin"/>
                <a:cs typeface="Poppins" panose="00000500000000000000" pitchFamily="2" charset="0"/>
              </a:rPr>
              <a:t>Boletín</a:t>
            </a:r>
            <a:r>
              <a:rPr lang="en-US" sz="1600" b="1" cap="all" dirty="0">
                <a:latin typeface="Poppin"/>
                <a:cs typeface="Poppins" panose="00000500000000000000" pitchFamily="2" charset="0"/>
              </a:rPr>
              <a:t> 6745.7: </a:t>
            </a:r>
            <a:r>
              <a:rPr lang="en-US" sz="1600" b="1" dirty="0" err="1">
                <a:latin typeface="Poppin"/>
              </a:rPr>
              <a:t>Adjunto</a:t>
            </a:r>
            <a:r>
              <a:rPr lang="en-US" sz="1600" b="1" dirty="0">
                <a:latin typeface="Poppin"/>
              </a:rPr>
              <a:t> N)</a:t>
            </a:r>
          </a:p>
          <a:p>
            <a:pPr algn="ctr"/>
            <a:r>
              <a:rPr lang="en-US" sz="1600" b="1" cap="all" dirty="0">
                <a:latin typeface="Poppin"/>
                <a:cs typeface="Poppins"/>
              </a:rPr>
              <a:t>Normas DE FUNCIONAMIENTO Y C</a:t>
            </a:r>
            <a:r>
              <a:rPr lang="es-ES" sz="1600" b="1" cap="all" dirty="0">
                <a:latin typeface="Poppin"/>
                <a:cs typeface="Poppins"/>
              </a:rPr>
              <a:t>ÓDIGO DE CONDUCTA</a:t>
            </a:r>
            <a:r>
              <a:rPr lang="en-US" sz="1600" b="1" cap="all" dirty="0">
                <a:latin typeface="Poppin"/>
                <a:cs typeface="Poppins"/>
              </a:rPr>
              <a:t> PARA EL SSC y ELAC</a:t>
            </a:r>
          </a:p>
          <a:p>
            <a:pPr algn="ctr"/>
            <a:r>
              <a:rPr lang="es-ES" sz="1600" b="1" dirty="0" err="1">
                <a:latin typeface="Poppin"/>
                <a:cs typeface="Poppins" panose="00000500000000000000" pitchFamily="2" charset="0"/>
              </a:rPr>
              <a:t>Spanish</a:t>
            </a:r>
            <a:r>
              <a:rPr lang="es-ES" sz="1600" b="1" dirty="0">
                <a:latin typeface="Poppin"/>
                <a:cs typeface="Poppins" panose="00000500000000000000" pitchFamily="2" charset="0"/>
              </a:rPr>
              <a:t> Link/Enlace en español</a:t>
            </a:r>
            <a:r>
              <a:rPr lang="en-US" sz="1600" b="1" dirty="0">
                <a:latin typeface="Poppin"/>
                <a:cs typeface="Poppins" panose="00000500000000000000" pitchFamily="2" charset="0"/>
              </a:rPr>
              <a:t>:</a:t>
            </a:r>
            <a:endParaRPr lang="en-US" sz="1600" dirty="0">
              <a:latin typeface="Poppin"/>
              <a:cs typeface="Poppins" panose="00000500000000000000" pitchFamily="2" charset="0"/>
            </a:endParaRPr>
          </a:p>
          <a:p>
            <a:endParaRPr lang="en-US" sz="525" dirty="0">
              <a:solidFill>
                <a:srgbClr val="003E6C"/>
              </a:solidFill>
            </a:endParaRPr>
          </a:p>
        </p:txBody>
      </p:sp>
      <p:pic>
        <p:nvPicPr>
          <p:cNvPr id="3" name="Picture 2"/>
          <p:cNvPicPr>
            <a:picLocks noChangeAspect="1"/>
          </p:cNvPicPr>
          <p:nvPr/>
        </p:nvPicPr>
        <p:blipFill>
          <a:blip r:embed="rId3"/>
          <a:stretch>
            <a:fillRect/>
          </a:stretch>
        </p:blipFill>
        <p:spPr>
          <a:xfrm>
            <a:off x="6884186" y="1748362"/>
            <a:ext cx="2086819" cy="2753156"/>
          </a:xfrm>
          <a:prstGeom prst="rect">
            <a:avLst/>
          </a:prstGeom>
          <a:ln>
            <a:solidFill>
              <a:schemeClr val="bg1"/>
            </a:solidFill>
          </a:ln>
        </p:spPr>
      </p:pic>
      <p:pic>
        <p:nvPicPr>
          <p:cNvPr id="5" name="Picture 4" descr="A poster of a group of school members&#10;&#10;AI-generated content may be incorrect.">
            <a:extLst>
              <a:ext uri="{FF2B5EF4-FFF2-40B4-BE49-F238E27FC236}">
                <a16:creationId xmlns:a16="http://schemas.microsoft.com/office/drawing/2014/main" id="{9DB9770B-9208-D0E5-A184-081B1C152CAE}"/>
              </a:ext>
            </a:extLst>
          </p:cNvPr>
          <p:cNvPicPr>
            <a:picLocks noChangeAspect="1"/>
          </p:cNvPicPr>
          <p:nvPr/>
        </p:nvPicPr>
        <p:blipFill>
          <a:blip r:embed="rId4"/>
          <a:stretch>
            <a:fillRect/>
          </a:stretch>
        </p:blipFill>
        <p:spPr>
          <a:xfrm>
            <a:off x="172995" y="1748362"/>
            <a:ext cx="2086819" cy="2753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7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193BA9-05F4-45EB-835B-DEE339A6A87F}"/>
              </a:ext>
            </a:extLst>
          </p:cNvPr>
          <p:cNvSpPr txBox="1"/>
          <p:nvPr/>
        </p:nvSpPr>
        <p:spPr>
          <a:xfrm>
            <a:off x="176628" y="2228643"/>
            <a:ext cx="3678298" cy="2500685"/>
          </a:xfrm>
          <a:prstGeom prst="rect">
            <a:avLst/>
          </a:prstGeom>
          <a:noFill/>
        </p:spPr>
        <p:txBody>
          <a:bodyPr wrap="square" lIns="68580" tIns="34290" rIns="68580" bIns="34290" rtlCol="0" anchor="t">
            <a:spAutoFit/>
          </a:bodyPr>
          <a:lstStyle/>
          <a:p>
            <a:pPr algn="ctr"/>
            <a:r>
              <a:rPr lang="en-US" sz="2800" dirty="0">
                <a:solidFill>
                  <a:schemeClr val="tx2">
                    <a:lumMod val="10000"/>
                  </a:schemeClr>
                </a:solidFill>
                <a:latin typeface="Poppins" panose="00000500000000000000" pitchFamily="2" charset="0"/>
                <a:cs typeface="Poppins" panose="00000500000000000000" pitchFamily="2" charset="0"/>
              </a:rPr>
              <a:t>Please insert the English agenda that was posted at the school site and on the website.</a:t>
            </a:r>
          </a:p>
          <a:p>
            <a:endParaRPr lang="en-US" sz="1800" dirty="0">
              <a:cs typeface="Calibri"/>
            </a:endParaRPr>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548197" y="371097"/>
            <a:ext cx="2935158" cy="828675"/>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lnSpc>
                <a:spcPct val="100000"/>
              </a:lnSpc>
              <a:buNone/>
            </a:pPr>
            <a:r>
              <a:rPr lang="en-US" sz="2400" b="1" dirty="0">
                <a:solidFill>
                  <a:schemeClr val="tx2">
                    <a:lumMod val="10000"/>
                  </a:schemeClr>
                </a:solidFill>
                <a:latin typeface="Poppin"/>
                <a:ea typeface="+mj-ea"/>
                <a:cs typeface="Poppins" panose="00000500000000000000" pitchFamily="2" charset="0"/>
              </a:rPr>
              <a:t>MEETING AGENDA</a:t>
            </a:r>
            <a:endParaRPr lang="en-US" sz="2400" dirty="0"/>
          </a:p>
          <a:p>
            <a:pPr marL="38100" indent="0">
              <a:buNone/>
            </a:pPr>
            <a:endParaRPr lang="es-MX" sz="2400" dirty="0">
              <a:solidFill>
                <a:srgbClr val="003E6C"/>
              </a:solidFill>
              <a:latin typeface="Poppin"/>
              <a:cs typeface="Poppins" panose="00000500000000000000" pitchFamily="2" charset="0"/>
            </a:endParaRPr>
          </a:p>
          <a:p>
            <a:pPr marL="38100" indent="0" algn="ctr">
              <a:buNone/>
            </a:pPr>
            <a:endParaRPr lang="en-US" sz="1800" dirty="0">
              <a:solidFill>
                <a:srgbClr val="003E6C"/>
              </a:solidFill>
              <a:latin typeface="+mj-lt"/>
              <a:cs typeface="Calibri" panose="020F0502020204030204" pitchFamily="34" charset="0"/>
            </a:endParaRPr>
          </a:p>
          <a:p>
            <a:pPr marL="38100" indent="0" algn="ctr">
              <a:buNone/>
            </a:pPr>
            <a:endParaRPr lang="en-US" sz="1800" dirty="0">
              <a:solidFill>
                <a:srgbClr val="003E6C"/>
              </a:solidFill>
              <a:latin typeface="+mj-lt"/>
              <a:cs typeface="Calibri" panose="020F0502020204030204" pitchFamily="34" charset="0"/>
            </a:endParaRPr>
          </a:p>
        </p:txBody>
      </p:sp>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11</a:t>
            </a:fld>
            <a:endParaRPr lang="en-US"/>
          </a:p>
        </p:txBody>
      </p:sp>
      <p:sp>
        <p:nvSpPr>
          <p:cNvPr id="12" name="TextBox 11">
            <a:extLst>
              <a:ext uri="{FF2B5EF4-FFF2-40B4-BE49-F238E27FC236}">
                <a16:creationId xmlns:a16="http://schemas.microsoft.com/office/drawing/2014/main" id="{27193BA9-05F4-45EB-835B-DEE339A6A87F}"/>
              </a:ext>
            </a:extLst>
          </p:cNvPr>
          <p:cNvSpPr txBox="1"/>
          <p:nvPr/>
        </p:nvSpPr>
        <p:spPr>
          <a:xfrm>
            <a:off x="5130800" y="2179999"/>
            <a:ext cx="3671890" cy="2654573"/>
          </a:xfrm>
          <a:prstGeom prst="rect">
            <a:avLst/>
          </a:prstGeom>
          <a:noFill/>
        </p:spPr>
        <p:txBody>
          <a:bodyPr wrap="square" lIns="68580" tIns="34290" rIns="68580" bIns="34290" rtlCol="0" anchor="t">
            <a:spAutoFit/>
          </a:bodyPr>
          <a:lstStyle/>
          <a:p>
            <a:pPr algn="ctr"/>
            <a:r>
              <a:rPr lang="es-ES" sz="2800" dirty="0">
                <a:latin typeface="Poppins" panose="00000500000000000000" pitchFamily="2" charset="0"/>
                <a:cs typeface="Poppins" panose="00000500000000000000" pitchFamily="2" charset="0"/>
              </a:rPr>
              <a:t>Por favor agregue la agenda en español que se publicó en el sitio de la escuela y en el sitio web.</a:t>
            </a:r>
            <a:endParaRPr lang="en-US" sz="2800" dirty="0">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27193BA9-05F4-45EB-835B-DEE339A6A87F}"/>
              </a:ext>
            </a:extLst>
          </p:cNvPr>
          <p:cNvSpPr txBox="1"/>
          <p:nvPr/>
        </p:nvSpPr>
        <p:spPr>
          <a:xfrm>
            <a:off x="970672" y="1451507"/>
            <a:ext cx="2090209" cy="777136"/>
          </a:xfrm>
          <a:prstGeom prst="rect">
            <a:avLst/>
          </a:prstGeom>
          <a:noFill/>
        </p:spPr>
        <p:txBody>
          <a:bodyPr wrap="square" lIns="68580" tIns="34290" rIns="68580" bIns="34290" rtlCol="0" anchor="t">
            <a:spAutoFit/>
          </a:bodyPr>
          <a:lstStyle/>
          <a:p>
            <a:pPr algn="ctr"/>
            <a:r>
              <a:rPr lang="en-US" sz="2800" b="1" dirty="0">
                <a:solidFill>
                  <a:schemeClr val="tx2">
                    <a:lumMod val="10000"/>
                  </a:schemeClr>
                </a:solidFill>
                <a:latin typeface="Poppins" panose="00000500000000000000" pitchFamily="2" charset="0"/>
                <a:cs typeface="Poppins" panose="00000500000000000000" pitchFamily="2" charset="0"/>
              </a:rPr>
              <a:t>Date:</a:t>
            </a:r>
          </a:p>
          <a:p>
            <a:endParaRPr lang="en-US" sz="1800" dirty="0">
              <a:cs typeface="Calibri"/>
            </a:endParaRPr>
          </a:p>
        </p:txBody>
      </p:sp>
      <p:sp>
        <p:nvSpPr>
          <p:cNvPr id="14" name="TextBox 13">
            <a:extLst>
              <a:ext uri="{FF2B5EF4-FFF2-40B4-BE49-F238E27FC236}">
                <a16:creationId xmlns:a16="http://schemas.microsoft.com/office/drawing/2014/main" id="{27193BA9-05F4-45EB-835B-DEE339A6A87F}"/>
              </a:ext>
            </a:extLst>
          </p:cNvPr>
          <p:cNvSpPr txBox="1"/>
          <p:nvPr/>
        </p:nvSpPr>
        <p:spPr>
          <a:xfrm>
            <a:off x="5924845" y="1418598"/>
            <a:ext cx="2090209" cy="931024"/>
          </a:xfrm>
          <a:prstGeom prst="rect">
            <a:avLst/>
          </a:prstGeom>
          <a:noFill/>
        </p:spPr>
        <p:txBody>
          <a:bodyPr wrap="square" lIns="68580" tIns="34290" rIns="68580" bIns="34290" rtlCol="0" anchor="t">
            <a:spAutoFit/>
          </a:bodyPr>
          <a:lstStyle/>
          <a:p>
            <a:pPr algn="ctr"/>
            <a:r>
              <a:rPr lang="en-US" sz="2800" b="1" dirty="0" err="1">
                <a:latin typeface="Poppins" panose="00000500000000000000" pitchFamily="2" charset="0"/>
                <a:cs typeface="Poppins" panose="00000500000000000000" pitchFamily="2" charset="0"/>
              </a:rPr>
              <a:t>Fecha</a:t>
            </a:r>
            <a:r>
              <a:rPr lang="en-US" sz="2800" b="1" dirty="0">
                <a:latin typeface="Poppins" panose="00000500000000000000" pitchFamily="2" charset="0"/>
                <a:cs typeface="Poppins" panose="00000500000000000000" pitchFamily="2" charset="0"/>
              </a:rPr>
              <a:t>:</a:t>
            </a:r>
          </a:p>
          <a:p>
            <a:endParaRPr lang="en-US" sz="2800" dirty="0">
              <a:cs typeface="Calibri"/>
            </a:endParaRPr>
          </a:p>
        </p:txBody>
      </p:sp>
      <p:sp>
        <p:nvSpPr>
          <p:cNvPr id="2" name="Text Placeholder 2">
            <a:extLst>
              <a:ext uri="{FF2B5EF4-FFF2-40B4-BE49-F238E27FC236}">
                <a16:creationId xmlns:a16="http://schemas.microsoft.com/office/drawing/2014/main" id="{A2E165DC-69CF-2D16-8C97-DC7740C92BEE}"/>
              </a:ext>
            </a:extLst>
          </p:cNvPr>
          <p:cNvSpPr txBox="1">
            <a:spLocks/>
          </p:cNvSpPr>
          <p:nvPr/>
        </p:nvSpPr>
        <p:spPr>
          <a:xfrm>
            <a:off x="5051753" y="366419"/>
            <a:ext cx="3915619" cy="828675"/>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lnSpc>
                <a:spcPct val="100000"/>
              </a:lnSpc>
              <a:buNone/>
            </a:pPr>
            <a:r>
              <a:rPr lang="en-US" sz="2400" b="1" dirty="0">
                <a:solidFill>
                  <a:srgbClr val="002060"/>
                </a:solidFill>
                <a:latin typeface="Poppin"/>
                <a:ea typeface="+mj-ea"/>
                <a:cs typeface="Poppins" panose="00000500000000000000" pitchFamily="2" charset="0"/>
              </a:rPr>
              <a:t>AGENDA DE LA REUNIÓN</a:t>
            </a:r>
            <a:endParaRPr lang="en-US" sz="2400" dirty="0"/>
          </a:p>
          <a:p>
            <a:pPr marL="38100" indent="0">
              <a:buNone/>
            </a:pPr>
            <a:endParaRPr lang="es-MX" sz="2400" dirty="0">
              <a:solidFill>
                <a:srgbClr val="003E6C"/>
              </a:solidFill>
              <a:latin typeface="Poppin"/>
              <a:cs typeface="Poppins" panose="00000500000000000000" pitchFamily="2" charset="0"/>
            </a:endParaRPr>
          </a:p>
          <a:p>
            <a:pPr marL="38100" indent="0" algn="ctr">
              <a:buNone/>
            </a:pPr>
            <a:endParaRPr lang="en-US" sz="1800" dirty="0">
              <a:solidFill>
                <a:srgbClr val="003E6C"/>
              </a:solidFill>
              <a:latin typeface="+mj-lt"/>
              <a:cs typeface="Calibri" panose="020F0502020204030204" pitchFamily="34" charset="0"/>
            </a:endParaRPr>
          </a:p>
          <a:p>
            <a:pPr marL="38100" indent="0" algn="ctr">
              <a:buNone/>
            </a:pPr>
            <a:endParaRPr lang="en-US" sz="1800" dirty="0">
              <a:solidFill>
                <a:srgbClr val="003E6C"/>
              </a:solidFill>
              <a:latin typeface="+mj-lt"/>
              <a:cs typeface="Calibri" panose="020F0502020204030204" pitchFamily="34" charset="0"/>
            </a:endParaRPr>
          </a:p>
        </p:txBody>
      </p:sp>
    </p:spTree>
    <p:extLst>
      <p:ext uri="{BB962C8B-B14F-4D97-AF65-F5344CB8AC3E}">
        <p14:creationId xmlns:p14="http://schemas.microsoft.com/office/powerpoint/2010/main" val="380691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1FD226-0433-4E77-A905-2C20F61F1024}"/>
              </a:ext>
            </a:extLst>
          </p:cNvPr>
          <p:cNvSpPr>
            <a:spLocks noGrp="1"/>
          </p:cNvSpPr>
          <p:nvPr>
            <p:ph type="sldNum" sz="quarter" idx="12"/>
          </p:nvPr>
        </p:nvSpPr>
        <p:spPr/>
        <p:txBody>
          <a:bodyPr/>
          <a:lstStyle/>
          <a:p>
            <a:pPr>
              <a:defRPr/>
            </a:pPr>
            <a:fld id="{219B7F44-CEE5-4383-8272-6F6B36845757}" type="slidenum">
              <a:rPr lang="en-US" altLang="en-US" smtClean="0"/>
              <a:pPr>
                <a:defRPr/>
              </a:pPr>
              <a:t>12</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1176577191"/>
              </p:ext>
            </p:extLst>
          </p:nvPr>
        </p:nvGraphicFramePr>
        <p:xfrm>
          <a:off x="4702629" y="1678814"/>
          <a:ext cx="4159139" cy="2979658"/>
        </p:xfrm>
        <a:graphic>
          <a:graphicData uri="http://schemas.openxmlformats.org/drawingml/2006/table">
            <a:tbl>
              <a:tblPr firstRow="1" firstCol="1" bandRow="1">
                <a:tableStyleId>{5C22544A-7EE6-4342-B048-85BDC9FD1C3A}</a:tableStyleId>
              </a:tblPr>
              <a:tblGrid>
                <a:gridCol w="4159139">
                  <a:extLst>
                    <a:ext uri="{9D8B030D-6E8A-4147-A177-3AD203B41FA5}">
                      <a16:colId xmlns:a16="http://schemas.microsoft.com/office/drawing/2014/main" val="110431179"/>
                    </a:ext>
                  </a:extLst>
                </a:gridCol>
              </a:tblGrid>
              <a:tr h="2876848">
                <a:tc>
                  <a:txBody>
                    <a:bodyPr/>
                    <a:lstStyle/>
                    <a:p>
                      <a:pPr marL="0" marR="0" algn="ctr">
                        <a:lnSpc>
                          <a:spcPct val="100000"/>
                        </a:lnSpc>
                        <a:spcBef>
                          <a:spcPts val="0"/>
                        </a:spcBef>
                        <a:spcAft>
                          <a:spcPts val="1000"/>
                        </a:spcAft>
                      </a:pPr>
                      <a:r>
                        <a:rPr lang="es-MX" sz="2400" noProof="0" dirty="0">
                          <a:solidFill>
                            <a:schemeClr val="tx1"/>
                          </a:solidFill>
                          <a:effectLst/>
                          <a:latin typeface="Poppins" panose="00000500000000000000" pitchFamily="2" charset="0"/>
                          <a:cs typeface="Poppins" panose="00000500000000000000" pitchFamily="2" charset="0"/>
                        </a:rPr>
                        <a:t>Prometo lealtad a la bandera de los Estados Unidos de América y a la República que representa, una Nación ante Dios, indivisible con libertad y justicia para todos. </a:t>
                      </a:r>
                      <a:endParaRPr lang="es-MX" sz="2400" noProof="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26789" marR="26789" marT="26789" marB="2678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886232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35341157"/>
              </p:ext>
            </p:extLst>
          </p:nvPr>
        </p:nvGraphicFramePr>
        <p:xfrm>
          <a:off x="302304" y="1678814"/>
          <a:ext cx="3857465" cy="3088152"/>
        </p:xfrm>
        <a:graphic>
          <a:graphicData uri="http://schemas.openxmlformats.org/drawingml/2006/table">
            <a:tbl>
              <a:tblPr firstRow="1" firstCol="1" bandRow="1">
                <a:tableStyleId>{5C22544A-7EE6-4342-B048-85BDC9FD1C3A}</a:tableStyleId>
              </a:tblPr>
              <a:tblGrid>
                <a:gridCol w="3857465">
                  <a:extLst>
                    <a:ext uri="{9D8B030D-6E8A-4147-A177-3AD203B41FA5}">
                      <a16:colId xmlns:a16="http://schemas.microsoft.com/office/drawing/2014/main" val="110431179"/>
                    </a:ext>
                  </a:extLst>
                </a:gridCol>
              </a:tblGrid>
              <a:tr h="3088152">
                <a:tc>
                  <a:txBody>
                    <a:bodyPr/>
                    <a:lstStyle/>
                    <a:p>
                      <a:pPr marL="0" marR="0" algn="ctr">
                        <a:lnSpc>
                          <a:spcPct val="100000"/>
                        </a:lnSpc>
                        <a:spcBef>
                          <a:spcPts val="0"/>
                        </a:spcBef>
                        <a:spcAft>
                          <a:spcPts val="1000"/>
                        </a:spcAft>
                      </a:pPr>
                      <a:r>
                        <a:rPr lang="en-US" sz="2400" noProof="0" dirty="0">
                          <a:solidFill>
                            <a:schemeClr val="tx2">
                              <a:lumMod val="10000"/>
                            </a:schemeClr>
                          </a:solidFill>
                          <a:effectLst/>
                          <a:latin typeface="Poppins" panose="00000500000000000000" pitchFamily="2" charset="0"/>
                          <a:cs typeface="Poppins" panose="00000500000000000000" pitchFamily="2" charset="0"/>
                        </a:rPr>
                        <a:t>I pledge allegiance to the flag</a:t>
                      </a:r>
                      <a:r>
                        <a:rPr lang="en-US" sz="2400" baseline="0" noProof="0" dirty="0">
                          <a:solidFill>
                            <a:schemeClr val="tx2">
                              <a:lumMod val="10000"/>
                            </a:schemeClr>
                          </a:solidFill>
                          <a:effectLst/>
                          <a:latin typeface="Poppins" panose="00000500000000000000" pitchFamily="2" charset="0"/>
                          <a:cs typeface="Poppins" panose="00000500000000000000" pitchFamily="2" charset="0"/>
                        </a:rPr>
                        <a:t> of the United States of America and to the Republic for which it stands, one nation under God, indivisible, with liberty and justice for all.</a:t>
                      </a:r>
                      <a:endParaRPr lang="en-US" sz="2400" noProof="0" dirty="0">
                        <a:solidFill>
                          <a:schemeClr val="tx2">
                            <a:lumMod val="10000"/>
                          </a:schemeClr>
                        </a:solidFill>
                        <a:effectLst/>
                        <a:latin typeface="Poppins" panose="00000500000000000000" pitchFamily="2" charset="0"/>
                        <a:ea typeface="Calibri" panose="020F0502020204030204" pitchFamily="34" charset="0"/>
                        <a:cs typeface="Poppins" panose="00000500000000000000" pitchFamily="2" charset="0"/>
                      </a:endParaRPr>
                    </a:p>
                  </a:txBody>
                  <a:tcPr marL="26789" marR="26789" marT="26789" marB="2678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8862326"/>
                  </a:ext>
                </a:extLst>
              </a:tr>
            </a:tbl>
          </a:graphicData>
        </a:graphic>
      </p:graphicFrame>
      <p:sp>
        <p:nvSpPr>
          <p:cNvPr id="8" name="Text Placeholder 2">
            <a:extLst>
              <a:ext uri="{FF2B5EF4-FFF2-40B4-BE49-F238E27FC236}">
                <a16:creationId xmlns:a16="http://schemas.microsoft.com/office/drawing/2014/main" id="{5999004D-E1B1-4CA0-B6ED-896C651A5B98}"/>
              </a:ext>
            </a:extLst>
          </p:cNvPr>
          <p:cNvSpPr txBox="1">
            <a:spLocks/>
          </p:cNvSpPr>
          <p:nvPr/>
        </p:nvSpPr>
        <p:spPr>
          <a:xfrm>
            <a:off x="118112" y="317467"/>
            <a:ext cx="6828953" cy="109986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3200" b="1" dirty="0">
                <a:solidFill>
                  <a:schemeClr val="tx2">
                    <a:lumMod val="10000"/>
                  </a:schemeClr>
                </a:solidFill>
                <a:latin typeface="Poppins" panose="00000500000000000000" pitchFamily="2" charset="0"/>
                <a:ea typeface="+mj-ea"/>
                <a:cs typeface="Poppins" panose="00000500000000000000" pitchFamily="2" charset="0"/>
              </a:rPr>
              <a:t>PLEDGE OF ALLEGIANCE </a:t>
            </a:r>
            <a:r>
              <a:rPr lang="en-US" sz="3200" b="1" dirty="0">
                <a:solidFill>
                  <a:srgbClr val="003E6C"/>
                </a:solidFill>
                <a:latin typeface="Poppins" panose="00000500000000000000" pitchFamily="2" charset="0"/>
                <a:ea typeface="+mj-ea"/>
                <a:cs typeface="Poppins" panose="00000500000000000000" pitchFamily="2" charset="0"/>
              </a:rPr>
              <a:t>JURAMENTO A LA BANDERA</a:t>
            </a:r>
            <a:endParaRPr lang="es-MX" sz="3200" b="1" dirty="0">
              <a:solidFill>
                <a:srgbClr val="003E6C"/>
              </a:solidFill>
              <a:latin typeface="Poppins" panose="00000500000000000000" pitchFamily="2" charset="0"/>
              <a:cs typeface="Poppins" panose="00000500000000000000" pitchFamily="2" charset="0"/>
            </a:endParaRPr>
          </a:p>
          <a:p>
            <a:pPr marL="38100" indent="0" algn="ctr">
              <a:buNone/>
            </a:pPr>
            <a:endParaRPr lang="en-US" sz="1800" dirty="0">
              <a:solidFill>
                <a:srgbClr val="003E6C"/>
              </a:solidFill>
              <a:latin typeface="+mj-lt"/>
              <a:cs typeface="Calibri" panose="020F050202020403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337" r="99327"/>
                    </a14:imgEffect>
                  </a14:imgLayer>
                </a14:imgProps>
              </a:ext>
            </a:extLst>
          </a:blip>
          <a:stretch>
            <a:fillRect/>
          </a:stretch>
        </p:blipFill>
        <p:spPr>
          <a:xfrm>
            <a:off x="6032843" y="-99105"/>
            <a:ext cx="2828925" cy="1619250"/>
          </a:xfrm>
          <a:prstGeom prst="rect">
            <a:avLst/>
          </a:prstGeom>
        </p:spPr>
      </p:pic>
    </p:spTree>
    <p:extLst>
      <p:ext uri="{BB962C8B-B14F-4D97-AF65-F5344CB8AC3E}">
        <p14:creationId xmlns:p14="http://schemas.microsoft.com/office/powerpoint/2010/main" val="37514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4" name="Rectangle 18"/>
          <p:cNvSpPr>
            <a:spLocks noChangeArrowheads="1"/>
          </p:cNvSpPr>
          <p:nvPr/>
        </p:nvSpPr>
        <p:spPr bwMode="auto">
          <a:xfrm>
            <a:off x="1143001" y="483823"/>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defRPr/>
            </a:pPr>
            <a:br>
              <a:rPr lang="en-US" sz="825">
                <a:solidFill>
                  <a:prstClr val="black"/>
                </a:solidFill>
                <a:latin typeface="Calibri" pitchFamily="34" charset="0"/>
                <a:ea typeface="Calibri" pitchFamily="34" charset="0"/>
                <a:cs typeface="Times New Roman" pitchFamily="18" charset="0"/>
              </a:rPr>
            </a:br>
            <a:endParaRPr lang="en-US" sz="1350">
              <a:solidFill>
                <a:prstClr val="black"/>
              </a:solidFill>
              <a:latin typeface="Arial" pitchFamily="34" charset="0"/>
              <a:cs typeface="Arial" pitchFamily="34" charset="0"/>
            </a:endParaRPr>
          </a:p>
        </p:txBody>
      </p:sp>
      <p:sp>
        <p:nvSpPr>
          <p:cNvPr id="18" name="Text Box 2"/>
          <p:cNvSpPr txBox="1">
            <a:spLocks noChangeArrowheads="1"/>
          </p:cNvSpPr>
          <p:nvPr/>
        </p:nvSpPr>
        <p:spPr bwMode="auto">
          <a:xfrm>
            <a:off x="145604" y="3030338"/>
            <a:ext cx="3468216" cy="1098754"/>
          </a:xfrm>
          <a:prstGeom prst="rect">
            <a:avLst/>
          </a:prstGeom>
          <a:noFill/>
          <a:ln w="9525">
            <a:noFill/>
            <a:miter lim="800000"/>
            <a:headEnd/>
            <a:tailEnd/>
          </a:ln>
        </p:spPr>
        <p:txBody>
          <a:bodyPr rot="0" vert="horz" wrap="square" lIns="68580" tIns="34290" rIns="68580" bIns="34290" anchor="t" anchorCtr="0">
            <a:noAutofit/>
          </a:bodyPr>
          <a:lstStyle/>
          <a:p>
            <a:pPr algn="ctr" defTabSz="342900">
              <a:lnSpc>
                <a:spcPct val="115000"/>
              </a:lnSpc>
              <a:spcAft>
                <a:spcPts val="750"/>
              </a:spcAft>
              <a:defRPr/>
            </a:pPr>
            <a:r>
              <a:rPr lang="en-US" sz="1800" dirty="0">
                <a:solidFill>
                  <a:schemeClr val="bg1"/>
                </a:solidFill>
                <a:latin typeface="Calibri"/>
                <a:ea typeface="Calibri"/>
                <a:cs typeface="Times New Roman"/>
              </a:rPr>
              <a:t>Schools and families working together to ensure student success</a:t>
            </a:r>
          </a:p>
        </p:txBody>
      </p:sp>
      <p:sp>
        <p:nvSpPr>
          <p:cNvPr id="4" name="TextBox 3"/>
          <p:cNvSpPr txBox="1"/>
          <p:nvPr/>
        </p:nvSpPr>
        <p:spPr>
          <a:xfrm>
            <a:off x="0" y="4551012"/>
            <a:ext cx="4050666" cy="430887"/>
          </a:xfrm>
          <a:prstGeom prst="rect">
            <a:avLst/>
          </a:prstGeom>
          <a:noFill/>
        </p:spPr>
        <p:txBody>
          <a:bodyPr wrap="square" rtlCol="0">
            <a:spAutoFit/>
          </a:bodyPr>
          <a:lstStyle/>
          <a:p>
            <a:pPr defTabSz="342900">
              <a:defRPr/>
            </a:pPr>
            <a:r>
              <a:rPr lang="en-US" sz="1100" b="1" dirty="0">
                <a:solidFill>
                  <a:prstClr val="black"/>
                </a:solidFill>
                <a:latin typeface="Poppin"/>
              </a:rPr>
              <a:t>BUL 6745.7 Guidelines for the Required School Site Council and English Learner Advisory Committee  </a:t>
            </a:r>
          </a:p>
        </p:txBody>
      </p:sp>
      <p:sp>
        <p:nvSpPr>
          <p:cNvPr id="19" name="Rectangle 18"/>
          <p:cNvSpPr>
            <a:spLocks noChangeArrowheads="1"/>
          </p:cNvSpPr>
          <p:nvPr/>
        </p:nvSpPr>
        <p:spPr bwMode="auto">
          <a:xfrm>
            <a:off x="0" y="1604377"/>
            <a:ext cx="9063039" cy="1255826"/>
          </a:xfrm>
          <a:prstGeom prst="rect">
            <a:avLst/>
          </a:prstGeom>
          <a:solidFill>
            <a:schemeClr val="tx1"/>
          </a:solidFill>
          <a:ln w="12700">
            <a:noFill/>
            <a:miter lim="800000"/>
            <a:headEnd/>
            <a:tailEnd/>
          </a:ln>
        </p:spPr>
        <p:txBody>
          <a:bodyPr rot="0" vert="horz" wrap="square" lIns="137160" tIns="34290" rIns="137160" bIns="34290" anchor="ctr" anchorCtr="0" upright="1">
            <a:noAutofit/>
          </a:bodyPr>
          <a:lstStyle/>
          <a:p>
            <a:pPr algn="ctr" defTabSz="342900">
              <a:defRPr/>
            </a:pPr>
            <a:r>
              <a:rPr lang="es-MX" sz="2800" b="1" dirty="0">
                <a:solidFill>
                  <a:srgbClr val="003E6C"/>
                </a:solidFill>
                <a:latin typeface="Poppins" panose="00000500000000000000" pitchFamily="2" charset="0"/>
                <a:ea typeface="Times New Roman"/>
                <a:cs typeface="Poppins" panose="00000500000000000000" pitchFamily="2" charset="0"/>
              </a:rPr>
              <a:t>GUÍAS GENERALES QUE APLICAN AL COMITÉ ASESOR PARA APRENDICES DE INGLÉS </a:t>
            </a:r>
            <a:br>
              <a:rPr lang="es-MX" sz="2800" b="1" dirty="0">
                <a:solidFill>
                  <a:srgbClr val="003E6C"/>
                </a:solidFill>
                <a:latin typeface="Poppins" panose="00000500000000000000" pitchFamily="2" charset="0"/>
                <a:ea typeface="Times New Roman"/>
                <a:cs typeface="Poppins" panose="00000500000000000000" pitchFamily="2" charset="0"/>
              </a:rPr>
            </a:br>
            <a:r>
              <a:rPr lang="es-MX" sz="2800" b="1" dirty="0">
                <a:solidFill>
                  <a:srgbClr val="003E6C"/>
                </a:solidFill>
                <a:latin typeface="Poppins" panose="00000500000000000000" pitchFamily="2" charset="0"/>
                <a:ea typeface="Times New Roman"/>
                <a:cs typeface="Poppins" panose="00000500000000000000" pitchFamily="2" charset="0"/>
              </a:rPr>
              <a:t>(ELAC)</a:t>
            </a:r>
          </a:p>
        </p:txBody>
      </p:sp>
      <p:sp>
        <p:nvSpPr>
          <p:cNvPr id="20" name="Text Box 2"/>
          <p:cNvSpPr txBox="1">
            <a:spLocks noChangeArrowheads="1"/>
          </p:cNvSpPr>
          <p:nvPr/>
        </p:nvSpPr>
        <p:spPr bwMode="auto">
          <a:xfrm>
            <a:off x="5530182" y="3030338"/>
            <a:ext cx="3613818" cy="1098754"/>
          </a:xfrm>
          <a:prstGeom prst="rect">
            <a:avLst/>
          </a:prstGeom>
          <a:noFill/>
          <a:ln w="9525">
            <a:noFill/>
            <a:miter lim="800000"/>
            <a:headEnd/>
            <a:tailEnd/>
          </a:ln>
        </p:spPr>
        <p:txBody>
          <a:bodyPr rot="0" vert="horz" wrap="square" lIns="68580" tIns="34290" rIns="68580" bIns="34290" anchor="t" anchorCtr="0">
            <a:noAutofit/>
          </a:bodyPr>
          <a:lstStyle/>
          <a:p>
            <a:pPr algn="ctr" defTabSz="342900">
              <a:spcAft>
                <a:spcPts val="750"/>
              </a:spcAft>
              <a:defRPr/>
            </a:pPr>
            <a:r>
              <a:rPr lang="es-CO" sz="1800" dirty="0">
                <a:latin typeface="Calibri"/>
                <a:ea typeface="Calibri"/>
                <a:cs typeface="Times New Roman"/>
              </a:rPr>
              <a:t>Escuelas y familias trabajando unidas para asegurar el éxito estudiantil</a:t>
            </a:r>
          </a:p>
        </p:txBody>
      </p:sp>
      <p:sp>
        <p:nvSpPr>
          <p:cNvPr id="21" name="TextBox 20"/>
          <p:cNvSpPr txBox="1"/>
          <p:nvPr/>
        </p:nvSpPr>
        <p:spPr>
          <a:xfrm>
            <a:off x="4863402" y="4551013"/>
            <a:ext cx="4280599" cy="430887"/>
          </a:xfrm>
          <a:prstGeom prst="rect">
            <a:avLst/>
          </a:prstGeom>
          <a:noFill/>
        </p:spPr>
        <p:txBody>
          <a:bodyPr wrap="square" rtlCol="0">
            <a:spAutoFit/>
          </a:bodyPr>
          <a:lstStyle/>
          <a:p>
            <a:pPr defTabSz="342900">
              <a:defRPr/>
            </a:pPr>
            <a:r>
              <a:rPr lang="es-CO" sz="1100" b="1" dirty="0">
                <a:latin typeface="Poppin"/>
              </a:rPr>
              <a:t>BUL 6745.7 Normas para el Requerido Consejo del Plantel Educativo y el Comité Asesor para Aprendices de Inglés  </a:t>
            </a:r>
          </a:p>
        </p:txBody>
      </p:sp>
      <p:sp>
        <p:nvSpPr>
          <p:cNvPr id="2" name="Rectangle 1"/>
          <p:cNvSpPr/>
          <p:nvPr/>
        </p:nvSpPr>
        <p:spPr>
          <a:xfrm>
            <a:off x="120650" y="161600"/>
            <a:ext cx="8833871" cy="954107"/>
          </a:xfrm>
          <a:prstGeom prst="rect">
            <a:avLst/>
          </a:prstGeom>
        </p:spPr>
        <p:txBody>
          <a:bodyPr wrap="square">
            <a:spAutoFit/>
          </a:bodyPr>
          <a:lstStyle/>
          <a:p>
            <a:pPr algn="ctr" defTabSz="342900">
              <a:defRPr/>
            </a:pPr>
            <a:r>
              <a:rPr lang="en-US" sz="2800" b="1" dirty="0">
                <a:solidFill>
                  <a:schemeClr val="bg1"/>
                </a:solidFill>
                <a:latin typeface="Poppins" panose="00000500000000000000" pitchFamily="2" charset="0"/>
                <a:ea typeface="Times New Roman"/>
                <a:cs typeface="Poppins" panose="00000500000000000000" pitchFamily="2" charset="0"/>
              </a:rPr>
              <a:t>GENERAL GUIDELINES THAT APPLY TO THE </a:t>
            </a:r>
          </a:p>
          <a:p>
            <a:pPr algn="ctr" defTabSz="342900">
              <a:defRPr/>
            </a:pPr>
            <a:r>
              <a:rPr lang="en-US" sz="2800" b="1" dirty="0">
                <a:solidFill>
                  <a:schemeClr val="bg1"/>
                </a:solidFill>
                <a:latin typeface="Poppins" panose="00000500000000000000" pitchFamily="2" charset="0"/>
                <a:ea typeface="Times New Roman"/>
                <a:cs typeface="Poppins" panose="00000500000000000000" pitchFamily="2" charset="0"/>
              </a:rPr>
              <a:t>ENGLISH LEARNER ADVISORY COMMITTEE (ELAC) </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3392005" y="3776005"/>
            <a:ext cx="2359993" cy="706173"/>
          </a:xfrm>
          <a:prstGeom prst="rect">
            <a:avLst/>
          </a:prstGeom>
          <a:solidFill>
            <a:schemeClr val="tx1"/>
          </a:solidFill>
        </p:spPr>
      </p:pic>
    </p:spTree>
    <p:extLst>
      <p:ext uri="{BB962C8B-B14F-4D97-AF65-F5344CB8AC3E}">
        <p14:creationId xmlns:p14="http://schemas.microsoft.com/office/powerpoint/2010/main" val="31850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1005" y="692906"/>
            <a:ext cx="8572000" cy="653898"/>
          </a:xfrm>
          <a:noFill/>
          <a:ln w="28575">
            <a:solidFill>
              <a:schemeClr val="tx1"/>
            </a:solidFill>
          </a:ln>
        </p:spPr>
        <p:txBody>
          <a:bodyPr anchor="ctr">
            <a:noAutofit/>
          </a:bodyPr>
          <a:lstStyle/>
          <a:p>
            <a:r>
              <a:rPr lang="en-US" sz="2400" b="1" dirty="0">
                <a:solidFill>
                  <a:schemeClr val="bg1"/>
                </a:solidFill>
                <a:latin typeface="Poppins" panose="00000500000000000000" pitchFamily="2" charset="0"/>
                <a:ea typeface="Times New Roman"/>
                <a:cs typeface="Poppins" panose="00000500000000000000" pitchFamily="2" charset="0"/>
              </a:rPr>
              <a:t>ENGLISH LEARNER ADVISORY COMMITTEE (ELAC)</a:t>
            </a:r>
            <a:br>
              <a:rPr lang="en-US" sz="2400" b="1" dirty="0">
                <a:solidFill>
                  <a:srgbClr val="FF0000"/>
                </a:solidFill>
                <a:latin typeface="Poppins" panose="00000500000000000000" pitchFamily="2" charset="0"/>
                <a:ea typeface="Times New Roman"/>
                <a:cs typeface="Poppins" panose="00000500000000000000" pitchFamily="2" charset="0"/>
              </a:rPr>
            </a:br>
            <a:r>
              <a:rPr lang="es-CO" sz="2400" b="1" spc="-38" dirty="0">
                <a:solidFill>
                  <a:srgbClr val="003E6C"/>
                </a:solidFill>
                <a:latin typeface="Poppins" panose="00000500000000000000" pitchFamily="2" charset="0"/>
                <a:ea typeface="Times New Roman"/>
                <a:cs typeface="Poppins" panose="00000500000000000000" pitchFamily="2" charset="0"/>
              </a:rPr>
              <a:t>COMITÉ ASESOR PARA APRENDICES DE INGLÉS (ELAC)</a:t>
            </a:r>
            <a:br>
              <a:rPr lang="es-CO" sz="2400" b="1" spc="-38" dirty="0">
                <a:solidFill>
                  <a:srgbClr val="003E6C"/>
                </a:solidFill>
                <a:latin typeface="Poppins" panose="00000500000000000000" pitchFamily="2" charset="0"/>
                <a:ea typeface="Times New Roman"/>
                <a:cs typeface="Poppins" panose="00000500000000000000" pitchFamily="2" charset="0"/>
              </a:rPr>
            </a:br>
            <a:endParaRPr lang="en-US" sz="2400" b="1" dirty="0">
              <a:solidFill>
                <a:srgbClr val="FF0000"/>
              </a:solidFill>
              <a:latin typeface="Poppins" panose="00000500000000000000" pitchFamily="2" charset="0"/>
              <a:ea typeface="Times New Roman"/>
              <a:cs typeface="Poppins" panose="00000500000000000000" pitchFamily="2" charset="0"/>
            </a:endParaRPr>
          </a:p>
        </p:txBody>
      </p:sp>
      <p:sp>
        <p:nvSpPr>
          <p:cNvPr id="3" name="Content Placeholder 2"/>
          <p:cNvSpPr>
            <a:spLocks noGrp="1"/>
          </p:cNvSpPr>
          <p:nvPr>
            <p:ph idx="1"/>
          </p:nvPr>
        </p:nvSpPr>
        <p:spPr>
          <a:xfrm>
            <a:off x="0" y="1442498"/>
            <a:ext cx="3617843" cy="3826037"/>
          </a:xfrm>
          <a:noFill/>
          <a:ln>
            <a:noFill/>
          </a:ln>
        </p:spPr>
        <p:txBody>
          <a:bodyPr>
            <a:normAutofit fontScale="25000" lnSpcReduction="20000"/>
          </a:bodyPr>
          <a:lstStyle/>
          <a:p>
            <a:pPr>
              <a:lnSpc>
                <a:spcPct val="120000"/>
              </a:lnSpc>
              <a:buClr>
                <a:schemeClr val="tx2">
                  <a:lumMod val="10000"/>
                </a:schemeClr>
              </a:buClr>
              <a:buFont typeface="Arial" panose="020B0604020202020204" pitchFamily="34" charset="0"/>
              <a:buChar char="•"/>
            </a:pPr>
            <a:r>
              <a:rPr lang="en-US" sz="6000" dirty="0">
                <a:solidFill>
                  <a:schemeClr val="tx2">
                    <a:lumMod val="10000"/>
                  </a:schemeClr>
                </a:solidFill>
                <a:latin typeface="Poppins" panose="00000500000000000000" pitchFamily="2" charset="0"/>
                <a:cs typeface="Poppins" panose="00000500000000000000" pitchFamily="2" charset="0"/>
              </a:rPr>
              <a:t>In accordance with the California Education Code, section 52176(b), all schools with twenty-one or more English Learner (EL) students, not including Reclassified Fluent English Proficient (RFEP) students, are required to establish an English Learner Advisory Committee (ELAC). Schools are required to </a:t>
            </a:r>
            <a:r>
              <a:rPr lang="en-US" sz="6000" u="sng" dirty="0">
                <a:solidFill>
                  <a:schemeClr val="tx2">
                    <a:lumMod val="10000"/>
                  </a:schemeClr>
                </a:solidFill>
                <a:latin typeface="Poppins" panose="00000500000000000000" pitchFamily="2" charset="0"/>
                <a:cs typeface="Poppins" panose="00000500000000000000" pitchFamily="2" charset="0"/>
              </a:rPr>
              <a:t>form </a:t>
            </a:r>
            <a:r>
              <a:rPr lang="en-US" sz="6000" dirty="0">
                <a:solidFill>
                  <a:schemeClr val="tx2">
                    <a:lumMod val="10000"/>
                  </a:schemeClr>
                </a:solidFill>
                <a:latin typeface="Poppins" panose="00000500000000000000" pitchFamily="2" charset="0"/>
                <a:cs typeface="Poppins" panose="00000500000000000000" pitchFamily="2" charset="0"/>
              </a:rPr>
              <a:t>an ELAC at any time when the number of identified EL students reaches 21 or more. </a:t>
            </a:r>
            <a:endParaRPr lang="en-US" dirty="0">
              <a:solidFill>
                <a:schemeClr val="tx2">
                  <a:lumMod val="10000"/>
                </a:schemeClr>
              </a:solidFill>
            </a:endParaRPr>
          </a:p>
        </p:txBody>
      </p:sp>
      <p:sp>
        <p:nvSpPr>
          <p:cNvPr id="6" name="Content Placeholder 2"/>
          <p:cNvSpPr txBox="1">
            <a:spLocks/>
          </p:cNvSpPr>
          <p:nvPr/>
        </p:nvSpPr>
        <p:spPr>
          <a:xfrm>
            <a:off x="5148470" y="1442499"/>
            <a:ext cx="3995530" cy="3650202"/>
          </a:xfrm>
          <a:prstGeom prst="rect">
            <a:avLst/>
          </a:prstGeom>
          <a:noFill/>
          <a:ln>
            <a:noFill/>
          </a:ln>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lnSpc>
                <a:spcPct val="120000"/>
              </a:lnSpc>
              <a:spcBef>
                <a:spcPts val="900"/>
              </a:spcBef>
              <a:spcAft>
                <a:spcPts val="150"/>
              </a:spcAft>
              <a:buClr>
                <a:schemeClr val="tx1"/>
              </a:buClr>
              <a:buFont typeface="Arial" panose="020B0604020202020204" pitchFamily="34" charset="0"/>
              <a:buChar char="•"/>
              <a:defRPr/>
            </a:pPr>
            <a:r>
              <a:rPr lang="es-CO" sz="1400" dirty="0">
                <a:solidFill>
                  <a:schemeClr val="tx1"/>
                </a:solidFill>
                <a:latin typeface="Poppins" panose="00000500000000000000" pitchFamily="2" charset="0"/>
                <a:cs typeface="Poppins" panose="00000500000000000000" pitchFamily="2" charset="0"/>
              </a:rPr>
              <a:t>De acuerdo con la sección 52176 (b) del Código de Educación de California, todas las escuelas con veintiún o más estudiantes aprendices de inglés (EL), sin incluir a los estudiantes Reclasificados como Competentes en el Idioma Inglés (RFEP), deben establecer un Comité Asesor para Aprendices de Inglés (ELAC). Se requiere que las escuelas establezcan un ELAC en cualquier momento durante el año escolar cuando el número de estudiantes identificados como aprendices de inglés llegue a ser 21 o más. </a:t>
            </a:r>
          </a:p>
        </p:txBody>
      </p:sp>
      <p:pic>
        <p:nvPicPr>
          <p:cNvPr id="7" name="Picture 6">
            <a:extLst>
              <a:ext uri="{FF2B5EF4-FFF2-40B4-BE49-F238E27FC236}">
                <a16:creationId xmlns:a16="http://schemas.microsoft.com/office/drawing/2014/main" id="{21D3016C-2A10-212F-B385-484666382B25}"/>
              </a:ext>
            </a:extLst>
          </p:cNvPr>
          <p:cNvPicPr>
            <a:picLocks noChangeAspect="1"/>
          </p:cNvPicPr>
          <p:nvPr/>
        </p:nvPicPr>
        <p:blipFill>
          <a:blip r:embed="rId3"/>
          <a:stretch>
            <a:fillRect/>
          </a:stretch>
        </p:blipFill>
        <p:spPr>
          <a:xfrm>
            <a:off x="3274660" y="3449581"/>
            <a:ext cx="1873810" cy="1522470"/>
          </a:xfrm>
          <a:prstGeom prst="rect">
            <a:avLst/>
          </a:prstGeom>
        </p:spPr>
      </p:pic>
    </p:spTree>
    <p:extLst>
      <p:ext uri="{BB962C8B-B14F-4D97-AF65-F5344CB8AC3E}">
        <p14:creationId xmlns:p14="http://schemas.microsoft.com/office/powerpoint/2010/main" val="292786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1005" y="692906"/>
            <a:ext cx="8572000" cy="653898"/>
          </a:xfrm>
          <a:noFill/>
          <a:ln w="28575">
            <a:solidFill>
              <a:schemeClr val="tx1"/>
            </a:solidFill>
          </a:ln>
        </p:spPr>
        <p:txBody>
          <a:bodyPr anchor="ctr">
            <a:noAutofit/>
          </a:bodyPr>
          <a:lstStyle/>
          <a:p>
            <a:r>
              <a:rPr lang="en-US" sz="2400" b="1" dirty="0">
                <a:solidFill>
                  <a:schemeClr val="bg1"/>
                </a:solidFill>
                <a:latin typeface="Poppins" panose="00000500000000000000" pitchFamily="2" charset="0"/>
                <a:ea typeface="Times New Roman"/>
                <a:cs typeface="Poppins" panose="00000500000000000000" pitchFamily="2" charset="0"/>
              </a:rPr>
              <a:t>ENGLISH LEARNER ADVISORY COMMITTEE (ELAC)</a:t>
            </a:r>
            <a:br>
              <a:rPr lang="en-US" sz="2400" b="1" dirty="0">
                <a:solidFill>
                  <a:schemeClr val="bg1"/>
                </a:solidFill>
                <a:latin typeface="Poppins" panose="00000500000000000000" pitchFamily="2" charset="0"/>
                <a:ea typeface="Times New Roman"/>
                <a:cs typeface="Poppins" panose="00000500000000000000" pitchFamily="2" charset="0"/>
              </a:rPr>
            </a:br>
            <a:r>
              <a:rPr lang="es-CO" sz="2400" b="1" spc="-38" dirty="0">
                <a:solidFill>
                  <a:srgbClr val="003E6C"/>
                </a:solidFill>
                <a:latin typeface="Poppins" panose="00000500000000000000" pitchFamily="2" charset="0"/>
                <a:ea typeface="Times New Roman"/>
                <a:cs typeface="Poppins" panose="00000500000000000000" pitchFamily="2" charset="0"/>
              </a:rPr>
              <a:t>COMITÉ ASESOR PARA APRENDICES DE INGLÉS (ELAC)</a:t>
            </a:r>
            <a:br>
              <a:rPr lang="es-CO" sz="2400" b="1" spc="-38" dirty="0">
                <a:solidFill>
                  <a:srgbClr val="003E6C"/>
                </a:solidFill>
                <a:latin typeface="Poppins" panose="00000500000000000000" pitchFamily="2" charset="0"/>
                <a:ea typeface="Times New Roman"/>
                <a:cs typeface="Poppins" panose="00000500000000000000" pitchFamily="2" charset="0"/>
              </a:rPr>
            </a:br>
            <a:endParaRPr lang="en-US" sz="2400" b="1" dirty="0">
              <a:solidFill>
                <a:srgbClr val="FF0000"/>
              </a:solidFill>
              <a:latin typeface="Poppins" panose="00000500000000000000" pitchFamily="2" charset="0"/>
              <a:ea typeface="Times New Roman"/>
              <a:cs typeface="Poppins" panose="00000500000000000000" pitchFamily="2" charset="0"/>
            </a:endParaRPr>
          </a:p>
        </p:txBody>
      </p:sp>
      <p:sp>
        <p:nvSpPr>
          <p:cNvPr id="3" name="Content Placeholder 2"/>
          <p:cNvSpPr>
            <a:spLocks noGrp="1"/>
          </p:cNvSpPr>
          <p:nvPr>
            <p:ph idx="1"/>
          </p:nvPr>
        </p:nvSpPr>
        <p:spPr>
          <a:xfrm>
            <a:off x="137160" y="1442498"/>
            <a:ext cx="3409122" cy="3826037"/>
          </a:xfrm>
          <a:noFill/>
          <a:ln>
            <a:noFill/>
          </a:ln>
        </p:spPr>
        <p:txBody>
          <a:bodyPr>
            <a:normAutofit fontScale="40000" lnSpcReduction="20000"/>
          </a:bodyPr>
          <a:lstStyle/>
          <a:p>
            <a:pPr>
              <a:lnSpc>
                <a:spcPct val="120000"/>
              </a:lnSpc>
              <a:buClr>
                <a:schemeClr val="tx2">
                  <a:lumMod val="10000"/>
                </a:schemeClr>
              </a:buClr>
              <a:buFont typeface="Arial" panose="020B0604020202020204" pitchFamily="34" charset="0"/>
              <a:buChar char="•"/>
            </a:pPr>
            <a:r>
              <a:rPr lang="en-US" sz="6000" dirty="0">
                <a:solidFill>
                  <a:schemeClr val="tx2">
                    <a:lumMod val="10000"/>
                  </a:schemeClr>
                </a:solidFill>
                <a:latin typeface="Poppins" panose="00000500000000000000" pitchFamily="2" charset="0"/>
                <a:cs typeface="Poppins" panose="00000500000000000000" pitchFamily="2" charset="0"/>
              </a:rPr>
              <a:t>All parents with EL students attending the school where the ELAC is established are eligible and should be encouraged to participate in the ELAC.</a:t>
            </a:r>
          </a:p>
          <a:p>
            <a:endParaRPr lang="en-US" dirty="0"/>
          </a:p>
        </p:txBody>
      </p:sp>
      <p:sp>
        <p:nvSpPr>
          <p:cNvPr id="6" name="Content Placeholder 2"/>
          <p:cNvSpPr txBox="1">
            <a:spLocks/>
          </p:cNvSpPr>
          <p:nvPr/>
        </p:nvSpPr>
        <p:spPr>
          <a:xfrm>
            <a:off x="5467019" y="1371982"/>
            <a:ext cx="3585541" cy="3650202"/>
          </a:xfrm>
          <a:prstGeom prst="rect">
            <a:avLst/>
          </a:prstGeom>
          <a:noFill/>
          <a:ln>
            <a:noFill/>
          </a:ln>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lnSpc>
                <a:spcPct val="120000"/>
              </a:lnSpc>
              <a:spcBef>
                <a:spcPts val="900"/>
              </a:spcBef>
              <a:spcAft>
                <a:spcPts val="150"/>
              </a:spcAft>
              <a:buClr>
                <a:schemeClr val="tx1"/>
              </a:buClr>
              <a:buFont typeface="Arial" panose="020B0604020202020204" pitchFamily="34" charset="0"/>
              <a:buChar char="•"/>
              <a:defRPr/>
            </a:pPr>
            <a:r>
              <a:rPr lang="es-CO" sz="2400" dirty="0">
                <a:solidFill>
                  <a:schemeClr val="tx1"/>
                </a:solidFill>
                <a:latin typeface="Poppins" panose="00000500000000000000" pitchFamily="2" charset="0"/>
                <a:cs typeface="Poppins" panose="00000500000000000000" pitchFamily="2" charset="0"/>
              </a:rPr>
              <a:t>Todos los padres con estudiantes que asisten a la escuela en la que se establece el ELAC, son elegibles y se les debe animar para que participen en el ELAC. </a:t>
            </a:r>
          </a:p>
        </p:txBody>
      </p:sp>
      <p:pic>
        <p:nvPicPr>
          <p:cNvPr id="4" name="Picture 3">
            <a:extLst>
              <a:ext uri="{FF2B5EF4-FFF2-40B4-BE49-F238E27FC236}">
                <a16:creationId xmlns:a16="http://schemas.microsoft.com/office/drawing/2014/main" id="{21D3016C-2A10-212F-B385-484666382B25}"/>
              </a:ext>
            </a:extLst>
          </p:cNvPr>
          <p:cNvPicPr>
            <a:picLocks noChangeAspect="1"/>
          </p:cNvPicPr>
          <p:nvPr/>
        </p:nvPicPr>
        <p:blipFill>
          <a:blip r:embed="rId3"/>
          <a:stretch>
            <a:fillRect/>
          </a:stretch>
        </p:blipFill>
        <p:spPr>
          <a:xfrm>
            <a:off x="3337137" y="3355516"/>
            <a:ext cx="1999735" cy="1624784"/>
          </a:xfrm>
          <a:prstGeom prst="rect">
            <a:avLst/>
          </a:prstGeom>
        </p:spPr>
      </p:pic>
    </p:spTree>
    <p:extLst>
      <p:ext uri="{BB962C8B-B14F-4D97-AF65-F5344CB8AC3E}">
        <p14:creationId xmlns:p14="http://schemas.microsoft.com/office/powerpoint/2010/main" val="345473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65" y="490927"/>
            <a:ext cx="4580641" cy="494072"/>
          </a:xfrm>
          <a:noFill/>
          <a:ln w="28575">
            <a:solidFill>
              <a:schemeClr val="tx1"/>
            </a:solidFill>
          </a:ln>
        </p:spPr>
        <p:txBody>
          <a:bodyPr anchor="ctr">
            <a:noAutofit/>
          </a:bodyPr>
          <a:lstStyle/>
          <a:p>
            <a:r>
              <a:rPr lang="en-US" sz="2400" b="1" dirty="0">
                <a:solidFill>
                  <a:schemeClr val="tx2">
                    <a:lumMod val="10000"/>
                  </a:schemeClr>
                </a:solidFill>
                <a:latin typeface="Poppins" panose="00000500000000000000" pitchFamily="2" charset="0"/>
                <a:ea typeface="Times New Roman"/>
                <a:cs typeface="Poppins" panose="00000500000000000000" pitchFamily="2" charset="0"/>
              </a:rPr>
              <a:t>ELAC COMPOSITION</a:t>
            </a:r>
            <a:br>
              <a:rPr lang="en-US" sz="2400" b="1" dirty="0">
                <a:solidFill>
                  <a:srgbClr val="FF0000"/>
                </a:solidFill>
                <a:latin typeface="Poppins" panose="00000500000000000000" pitchFamily="2" charset="0"/>
                <a:ea typeface="Times New Roman"/>
                <a:cs typeface="Poppins" panose="00000500000000000000" pitchFamily="2" charset="0"/>
              </a:rPr>
            </a:br>
            <a:r>
              <a:rPr lang="es-CO" sz="2400" b="1" dirty="0" err="1">
                <a:solidFill>
                  <a:srgbClr val="003E6C"/>
                </a:solidFill>
                <a:latin typeface="Poppins" panose="00000500000000000000" pitchFamily="2" charset="0"/>
                <a:ea typeface="Times New Roman"/>
                <a:cs typeface="Poppins" panose="00000500000000000000" pitchFamily="2" charset="0"/>
              </a:rPr>
              <a:t>configuraciÓn</a:t>
            </a:r>
            <a:r>
              <a:rPr lang="es-CO" sz="2400" b="1" dirty="0">
                <a:solidFill>
                  <a:srgbClr val="003E6C"/>
                </a:solidFill>
                <a:latin typeface="Poppins" panose="00000500000000000000" pitchFamily="2" charset="0"/>
                <a:ea typeface="Times New Roman"/>
                <a:cs typeface="Poppins" panose="00000500000000000000" pitchFamily="2" charset="0"/>
              </a:rPr>
              <a:t> de </a:t>
            </a:r>
            <a:r>
              <a:rPr lang="es-CO" sz="2400" b="1" dirty="0" err="1">
                <a:solidFill>
                  <a:srgbClr val="003E6C"/>
                </a:solidFill>
                <a:latin typeface="Poppins" panose="00000500000000000000" pitchFamily="2" charset="0"/>
                <a:ea typeface="Times New Roman"/>
                <a:cs typeface="Poppins" panose="00000500000000000000" pitchFamily="2" charset="0"/>
              </a:rPr>
              <a:t>elac</a:t>
            </a:r>
            <a:r>
              <a:rPr lang="es-CO" sz="2400" b="1" dirty="0">
                <a:solidFill>
                  <a:srgbClr val="003E6C"/>
                </a:solidFill>
                <a:latin typeface="Poppins" panose="00000500000000000000" pitchFamily="2" charset="0"/>
                <a:ea typeface="Times New Roman"/>
                <a:cs typeface="Poppins" panose="00000500000000000000" pitchFamily="2" charset="0"/>
              </a:rPr>
              <a:t> </a:t>
            </a:r>
          </a:p>
        </p:txBody>
      </p:sp>
      <p:sp>
        <p:nvSpPr>
          <p:cNvPr id="10" name="Rectangle 9"/>
          <p:cNvSpPr/>
          <p:nvPr/>
        </p:nvSpPr>
        <p:spPr>
          <a:xfrm>
            <a:off x="117267" y="1371600"/>
            <a:ext cx="4116803" cy="3400931"/>
          </a:xfrm>
          <a:prstGeom prst="rect">
            <a:avLst/>
          </a:prstGeom>
          <a:noFill/>
          <a:ln>
            <a:noFill/>
          </a:ln>
        </p:spPr>
        <p:txBody>
          <a:bodyPr wrap="square" lIns="68580" tIns="34290" rIns="68580" bIns="34290" anchor="t">
            <a:spAutoFit/>
          </a:bodyPr>
          <a:lstStyle/>
          <a:p>
            <a:pPr marL="285750" indent="-285750" defTabSz="342900">
              <a:buFont typeface="Arial" panose="020B0604020202020204" pitchFamily="34" charset="0"/>
              <a:buChar char="•"/>
              <a:defRPr/>
            </a:pPr>
            <a:r>
              <a:rPr lang="en-US" sz="1800" dirty="0">
                <a:solidFill>
                  <a:schemeClr val="tx2">
                    <a:lumMod val="10000"/>
                  </a:schemeClr>
                </a:solidFill>
                <a:latin typeface="Poppins" panose="00000500000000000000" pitchFamily="2" charset="0"/>
                <a:cs typeface="Poppins" panose="00000500000000000000" pitchFamily="2" charset="0"/>
              </a:rPr>
              <a:t>Parents/legal guardians of EL students shall constitute at least the same percentage of the ELAC membership as their children represent in the student body.</a:t>
            </a:r>
          </a:p>
          <a:p>
            <a:pPr marL="285750" indent="-285750" defTabSz="342900">
              <a:buFont typeface="Arial" panose="020B0604020202020204" pitchFamily="34" charset="0"/>
              <a:buChar char="•"/>
              <a:defRPr/>
            </a:pPr>
            <a:endParaRPr lang="en-US" sz="1050" dirty="0">
              <a:solidFill>
                <a:schemeClr val="tx2">
                  <a:lumMod val="10000"/>
                </a:schemeClr>
              </a:solidFill>
              <a:latin typeface="Poppins" panose="00000500000000000000" pitchFamily="2" charset="0"/>
              <a:cs typeface="Poppins" panose="00000500000000000000" pitchFamily="2" charset="0"/>
            </a:endParaRPr>
          </a:p>
          <a:p>
            <a:pPr marL="628650" lvl="1" indent="-285750" defTabSz="342900">
              <a:buFont typeface="Arial" panose="020B0604020202020204" pitchFamily="34" charset="0"/>
              <a:buChar char="•"/>
              <a:defRPr/>
            </a:pPr>
            <a:r>
              <a:rPr lang="en-US" b="1" dirty="0">
                <a:solidFill>
                  <a:schemeClr val="tx2">
                    <a:lumMod val="10000"/>
                  </a:schemeClr>
                </a:solidFill>
                <a:latin typeface="Poppins" panose="00000500000000000000" pitchFamily="2" charset="0"/>
                <a:cs typeface="Poppins" panose="00000500000000000000" pitchFamily="2" charset="0"/>
              </a:rPr>
              <a:t>	Example:  </a:t>
            </a:r>
            <a:r>
              <a:rPr lang="en-US" dirty="0">
                <a:solidFill>
                  <a:schemeClr val="tx2">
                    <a:lumMod val="10000"/>
                  </a:schemeClr>
                </a:solidFill>
                <a:latin typeface="Poppins" panose="00000500000000000000" pitchFamily="2" charset="0"/>
                <a:cs typeface="Poppins" panose="00000500000000000000" pitchFamily="2" charset="0"/>
              </a:rPr>
              <a:t>If a school has 100 	students and 30 of the students are 	ELs and you form a committee of 10, 	you will need </a:t>
            </a:r>
            <a:r>
              <a:rPr lang="en-US" b="1" u="sng" dirty="0">
                <a:solidFill>
                  <a:schemeClr val="tx2">
                    <a:lumMod val="10000"/>
                  </a:schemeClr>
                </a:solidFill>
                <a:latin typeface="Poppins" panose="00000500000000000000" pitchFamily="2" charset="0"/>
                <a:cs typeface="Poppins" panose="00000500000000000000" pitchFamily="2" charset="0"/>
              </a:rPr>
              <a:t>a minimum of 3 </a:t>
            </a:r>
            <a:r>
              <a:rPr lang="en-US" dirty="0">
                <a:solidFill>
                  <a:schemeClr val="tx2">
                    <a:lumMod val="10000"/>
                  </a:schemeClr>
                </a:solidFill>
                <a:latin typeface="Poppins" panose="00000500000000000000" pitchFamily="2" charset="0"/>
                <a:cs typeface="Poppins" panose="00000500000000000000" pitchFamily="2" charset="0"/>
              </a:rPr>
              <a:t>EL 	parent members and 7 other non-EL 	parent members that will make up 	the difference. </a:t>
            </a:r>
            <a:endParaRPr lang="en-US" sz="1600" dirty="0">
              <a:solidFill>
                <a:schemeClr val="tx2">
                  <a:lumMod val="10000"/>
                </a:schemeClr>
              </a:solidFill>
              <a:latin typeface="Poppins" panose="00000500000000000000" pitchFamily="2" charset="0"/>
              <a:cs typeface="Poppins" panose="00000500000000000000" pitchFamily="2" charset="0"/>
            </a:endParaRPr>
          </a:p>
        </p:txBody>
      </p:sp>
      <p:cxnSp>
        <p:nvCxnSpPr>
          <p:cNvPr id="6" name="Straight Connector 5">
            <a:extLst>
              <a:ext uri="{FF2B5EF4-FFF2-40B4-BE49-F238E27FC236}">
                <a16:creationId xmlns:a16="http://schemas.microsoft.com/office/drawing/2014/main" id="{76FF3D37-5195-43EA-8E1F-C09E6FD9375D}"/>
              </a:ext>
            </a:extLst>
          </p:cNvPr>
          <p:cNvCxnSpPr>
            <a:cxnSpLocks/>
          </p:cNvCxnSpPr>
          <p:nvPr/>
        </p:nvCxnSpPr>
        <p:spPr>
          <a:xfrm>
            <a:off x="4600575" y="11906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BB675B-180C-4492-31BD-5BE52F013DC0}"/>
              </a:ext>
            </a:extLst>
          </p:cNvPr>
          <p:cNvSpPr/>
          <p:nvPr/>
        </p:nvSpPr>
        <p:spPr>
          <a:xfrm>
            <a:off x="4374556" y="1371600"/>
            <a:ext cx="4769443" cy="3616375"/>
          </a:xfrm>
          <a:prstGeom prst="rect">
            <a:avLst/>
          </a:prstGeom>
          <a:noFill/>
          <a:ln>
            <a:noFill/>
          </a:ln>
        </p:spPr>
        <p:txBody>
          <a:bodyPr wrap="square" lIns="68580" tIns="34290" rIns="68580" bIns="34290" anchor="t">
            <a:spAutoFit/>
          </a:bodyPr>
          <a:lstStyle/>
          <a:p>
            <a:pPr marL="285750" indent="-285750" defTabSz="342900">
              <a:buClr>
                <a:schemeClr val="tx1"/>
              </a:buClr>
              <a:buFont typeface="Arial" panose="020B0604020202020204" pitchFamily="34" charset="0"/>
              <a:buChar char="•"/>
              <a:defRPr/>
            </a:pPr>
            <a:r>
              <a:rPr lang="es-CO" sz="1800" dirty="0">
                <a:latin typeface="Poppins" panose="00000500000000000000" pitchFamily="2" charset="0"/>
                <a:cs typeface="Poppins" panose="00000500000000000000" pitchFamily="2" charset="0"/>
              </a:rPr>
              <a:t>Padres/tutores legales de los estudiantes EL debe representar al menos el mismo porcentaje dentro de la membresía de ELAC que sus estudiantes representan dentro del cuerpo estudiantil.</a:t>
            </a:r>
          </a:p>
          <a:p>
            <a:pPr defTabSz="342900">
              <a:defRPr/>
            </a:pPr>
            <a:endParaRPr lang="en-US" sz="1050" dirty="0">
              <a:latin typeface="Poppins" panose="00000500000000000000" pitchFamily="2" charset="0"/>
              <a:cs typeface="Poppins" panose="00000500000000000000" pitchFamily="2" charset="0"/>
            </a:endParaRPr>
          </a:p>
          <a:p>
            <a:pPr marL="600075" lvl="1" indent="-257175" defTabSz="342900">
              <a:buFont typeface="Arial" panose="020B0604020202020204" pitchFamily="34" charset="0"/>
              <a:buChar char="•"/>
              <a:defRPr/>
            </a:pPr>
            <a:r>
              <a:rPr lang="en-US" b="1" dirty="0" err="1">
                <a:latin typeface="Poppins" panose="00000500000000000000" pitchFamily="2" charset="0"/>
                <a:cs typeface="Poppins" panose="00000500000000000000" pitchFamily="2" charset="0"/>
              </a:rPr>
              <a:t>Ejemplo</a:t>
            </a:r>
            <a:r>
              <a:rPr lang="en-US" b="1" dirty="0">
                <a:latin typeface="Poppins" panose="00000500000000000000" pitchFamily="2" charset="0"/>
                <a:cs typeface="Poppins" panose="00000500000000000000" pitchFamily="2" charset="0"/>
              </a:rPr>
              <a:t>:  </a:t>
            </a:r>
            <a:r>
              <a:rPr lang="es-ES" dirty="0">
                <a:latin typeface="Poppins" panose="00000500000000000000" pitchFamily="2" charset="0"/>
                <a:cs typeface="Poppins" panose="00000500000000000000" pitchFamily="2" charset="0"/>
              </a:rPr>
              <a:t>Si una escuela tiene 100 estudiantes y 30 de los estudiantes son aprendices de inglés, establecerían un comité con 10; necesitarían </a:t>
            </a:r>
            <a:r>
              <a:rPr lang="es-ES" u="sng" dirty="0">
                <a:latin typeface="Poppins" panose="00000500000000000000" pitchFamily="2" charset="0"/>
                <a:cs typeface="Poppins" panose="00000500000000000000" pitchFamily="2" charset="0"/>
              </a:rPr>
              <a:t>un </a:t>
            </a:r>
            <a:r>
              <a:rPr lang="es-ES" b="1" u="sng" dirty="0">
                <a:latin typeface="Poppins" panose="00000500000000000000" pitchFamily="2" charset="0"/>
                <a:cs typeface="Poppins" panose="00000500000000000000" pitchFamily="2" charset="0"/>
              </a:rPr>
              <a:t>mínimo de 3</a:t>
            </a:r>
            <a:r>
              <a:rPr lang="es-ES" b="1" dirty="0">
                <a:latin typeface="Poppins" panose="00000500000000000000" pitchFamily="2" charset="0"/>
                <a:cs typeface="Poppins" panose="00000500000000000000" pitchFamily="2" charset="0"/>
              </a:rPr>
              <a:t> </a:t>
            </a:r>
            <a:r>
              <a:rPr lang="es-ES" dirty="0">
                <a:latin typeface="Poppins" panose="00000500000000000000" pitchFamily="2" charset="0"/>
                <a:cs typeface="Poppins" panose="00000500000000000000" pitchFamily="2" charset="0"/>
              </a:rPr>
              <a:t>padres miembros de aprendices de inglés y los otros 7 padres miembros que no son padres de aprendices de inglés que integrarían el resto de los miembros.</a:t>
            </a:r>
            <a:endParaRPr lang="en-US" sz="1600" dirty="0">
              <a:latin typeface="Poppins" panose="00000500000000000000" pitchFamily="2" charset="0"/>
              <a:cs typeface="Poppins" panose="00000500000000000000" pitchFamily="2" charset="0"/>
            </a:endParaRPr>
          </a:p>
        </p:txBody>
      </p:sp>
      <p:pic>
        <p:nvPicPr>
          <p:cNvPr id="9" name="Picture 8">
            <a:extLst>
              <a:ext uri="{FF2B5EF4-FFF2-40B4-BE49-F238E27FC236}">
                <a16:creationId xmlns:a16="http://schemas.microsoft.com/office/drawing/2014/main" id="{E8FF7872-9B55-96BF-4B72-25945A95F887}"/>
              </a:ext>
            </a:extLst>
          </p:cNvPr>
          <p:cNvPicPr>
            <a:picLocks noChangeAspect="1"/>
          </p:cNvPicPr>
          <p:nvPr/>
        </p:nvPicPr>
        <p:blipFill>
          <a:blip r:embed="rId3"/>
          <a:stretch>
            <a:fillRect/>
          </a:stretch>
        </p:blipFill>
        <p:spPr>
          <a:xfrm>
            <a:off x="7915801" y="93218"/>
            <a:ext cx="971132" cy="1267274"/>
          </a:xfrm>
          <a:prstGeom prst="rect">
            <a:avLst/>
          </a:prstGeom>
          <a:ln>
            <a:noFill/>
          </a:ln>
          <a:effectLst>
            <a:outerShdw blurRad="292100" dist="139700" dir="2700000" algn="tl" rotWithShape="0">
              <a:srgbClr val="333333">
                <a:alpha val="65000"/>
              </a:srgbClr>
            </a:outerShdw>
          </a:effectLst>
        </p:spPr>
      </p:pic>
      <p:pic>
        <p:nvPicPr>
          <p:cNvPr id="8" name="Picture 7" descr="A blue and white table with white text&#10;&#10;Description automatically generated">
            <a:extLst>
              <a:ext uri="{FF2B5EF4-FFF2-40B4-BE49-F238E27FC236}">
                <a16:creationId xmlns:a16="http://schemas.microsoft.com/office/drawing/2014/main" id="{E763B747-BBCD-DC4C-1FB3-9D15E8B47569}"/>
              </a:ext>
            </a:extLst>
          </p:cNvPr>
          <p:cNvPicPr>
            <a:picLocks noChangeAspect="1"/>
          </p:cNvPicPr>
          <p:nvPr/>
        </p:nvPicPr>
        <p:blipFill>
          <a:blip r:embed="rId4"/>
          <a:stretch>
            <a:fillRect/>
          </a:stretch>
        </p:blipFill>
        <p:spPr>
          <a:xfrm>
            <a:off x="6155822" y="82749"/>
            <a:ext cx="1502913" cy="1288212"/>
          </a:xfrm>
          <a:prstGeom prst="rect">
            <a:avLst/>
          </a:prstGeom>
        </p:spPr>
      </p:pic>
    </p:spTree>
    <p:extLst>
      <p:ext uri="{BB962C8B-B14F-4D97-AF65-F5344CB8AC3E}">
        <p14:creationId xmlns:p14="http://schemas.microsoft.com/office/powerpoint/2010/main" val="54816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67" y="586413"/>
            <a:ext cx="4580641" cy="494072"/>
          </a:xfrm>
          <a:noFill/>
          <a:ln w="28575">
            <a:solidFill>
              <a:schemeClr val="tx1"/>
            </a:solidFill>
          </a:ln>
        </p:spPr>
        <p:txBody>
          <a:bodyPr anchor="ctr">
            <a:noAutofit/>
          </a:bodyPr>
          <a:lstStyle/>
          <a:p>
            <a:r>
              <a:rPr lang="en-US" sz="2400" b="1" dirty="0">
                <a:solidFill>
                  <a:schemeClr val="tx2">
                    <a:lumMod val="10000"/>
                  </a:schemeClr>
                </a:solidFill>
                <a:latin typeface="Poppins" panose="00000500000000000000" pitchFamily="2" charset="0"/>
                <a:ea typeface="Times New Roman"/>
                <a:cs typeface="Poppins" panose="00000500000000000000" pitchFamily="2" charset="0"/>
              </a:rPr>
              <a:t>ELAC COMPOSITION</a:t>
            </a:r>
            <a:br>
              <a:rPr lang="en-US" sz="2400" b="1" dirty="0">
                <a:solidFill>
                  <a:srgbClr val="FF0000"/>
                </a:solidFill>
                <a:latin typeface="Poppins" panose="00000500000000000000" pitchFamily="2" charset="0"/>
                <a:ea typeface="Times New Roman"/>
                <a:cs typeface="Poppins" panose="00000500000000000000" pitchFamily="2" charset="0"/>
              </a:rPr>
            </a:br>
            <a:r>
              <a:rPr lang="en-US" sz="2400" b="1" dirty="0" err="1">
                <a:solidFill>
                  <a:srgbClr val="003E6C"/>
                </a:solidFill>
                <a:latin typeface="Poppins" panose="00000500000000000000" pitchFamily="2" charset="0"/>
                <a:ea typeface="Times New Roman"/>
                <a:cs typeface="Poppins" panose="00000500000000000000" pitchFamily="2" charset="0"/>
              </a:rPr>
              <a:t>configuraciÓn</a:t>
            </a:r>
            <a:r>
              <a:rPr lang="en-US" sz="2400" b="1" dirty="0">
                <a:solidFill>
                  <a:srgbClr val="003E6C"/>
                </a:solidFill>
                <a:latin typeface="Poppins" panose="00000500000000000000" pitchFamily="2" charset="0"/>
                <a:ea typeface="Times New Roman"/>
                <a:cs typeface="Poppins" panose="00000500000000000000" pitchFamily="2" charset="0"/>
              </a:rPr>
              <a:t> de </a:t>
            </a:r>
            <a:r>
              <a:rPr lang="en-US" sz="2400" b="1" dirty="0" err="1">
                <a:solidFill>
                  <a:srgbClr val="003E6C"/>
                </a:solidFill>
                <a:latin typeface="Poppins" panose="00000500000000000000" pitchFamily="2" charset="0"/>
                <a:ea typeface="Times New Roman"/>
                <a:cs typeface="Poppins" panose="00000500000000000000" pitchFamily="2" charset="0"/>
              </a:rPr>
              <a:t>elac</a:t>
            </a:r>
            <a:r>
              <a:rPr lang="en-US" sz="2400" b="1" dirty="0">
                <a:solidFill>
                  <a:srgbClr val="003E6C"/>
                </a:solidFill>
                <a:latin typeface="Poppins" panose="00000500000000000000" pitchFamily="2" charset="0"/>
                <a:ea typeface="Times New Roman"/>
                <a:cs typeface="Poppins" panose="00000500000000000000" pitchFamily="2" charset="0"/>
              </a:rPr>
              <a:t> </a:t>
            </a:r>
          </a:p>
        </p:txBody>
      </p:sp>
      <p:sp>
        <p:nvSpPr>
          <p:cNvPr id="10" name="Rectangle 9"/>
          <p:cNvSpPr/>
          <p:nvPr/>
        </p:nvSpPr>
        <p:spPr>
          <a:xfrm>
            <a:off x="-27381" y="1530842"/>
            <a:ext cx="4599381" cy="3470181"/>
          </a:xfrm>
          <a:prstGeom prst="rect">
            <a:avLst/>
          </a:prstGeom>
          <a:noFill/>
          <a:ln>
            <a:noFill/>
          </a:ln>
        </p:spPr>
        <p:txBody>
          <a:bodyPr wrap="square" lIns="68580" tIns="34290" rIns="68580" bIns="34290" anchor="t">
            <a:spAutoFit/>
          </a:bodyPr>
          <a:lstStyle/>
          <a:p>
            <a:pPr lvl="1" indent="-302419" defTabSz="342900">
              <a:buFont typeface="Arial" panose="020B0604020202020204" pitchFamily="34" charset="0"/>
              <a:buChar char="•"/>
              <a:defRPr/>
            </a:pPr>
            <a:r>
              <a:rPr lang="en-US" sz="1700" dirty="0">
                <a:solidFill>
                  <a:schemeClr val="tx2">
                    <a:lumMod val="10000"/>
                  </a:schemeClr>
                </a:solidFill>
                <a:latin typeface="Poppins" panose="00000500000000000000" pitchFamily="2" charset="0"/>
                <a:cs typeface="Poppins" panose="00000500000000000000" pitchFamily="2" charset="0"/>
              </a:rPr>
              <a:t>Other ELAC members maybe elected from the following groups:  parents/legal guardians from any of the following language classifications: RFEP, IFEP, EO, LAUSD employee from the school site, secondary students (grades 6-12), community members, or representatives from community-based organizations that are actively involved in the school, and PTA/PTSA/PTO/Booster Club members.</a:t>
            </a:r>
          </a:p>
        </p:txBody>
      </p:sp>
      <p:cxnSp>
        <p:nvCxnSpPr>
          <p:cNvPr id="6" name="Straight Connector 5">
            <a:extLst>
              <a:ext uri="{FF2B5EF4-FFF2-40B4-BE49-F238E27FC236}">
                <a16:creationId xmlns:a16="http://schemas.microsoft.com/office/drawing/2014/main" id="{76FF3D37-5195-43EA-8E1F-C09E6FD9375D}"/>
              </a:ext>
            </a:extLst>
          </p:cNvPr>
          <p:cNvCxnSpPr>
            <a:cxnSpLocks/>
          </p:cNvCxnSpPr>
          <p:nvPr/>
        </p:nvCxnSpPr>
        <p:spPr>
          <a:xfrm>
            <a:off x="4600575" y="11906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DE590F7-A12B-52BE-16C7-CC4BFB931889}"/>
              </a:ext>
            </a:extLst>
          </p:cNvPr>
          <p:cNvSpPr/>
          <p:nvPr/>
        </p:nvSpPr>
        <p:spPr>
          <a:xfrm>
            <a:off x="4459194" y="1530842"/>
            <a:ext cx="4599381" cy="3508971"/>
          </a:xfrm>
          <a:prstGeom prst="rect">
            <a:avLst/>
          </a:prstGeom>
          <a:noFill/>
          <a:ln>
            <a:noFill/>
          </a:ln>
        </p:spPr>
        <p:txBody>
          <a:bodyPr wrap="square" lIns="68580" tIns="34290" rIns="68580" bIns="34290" anchor="t">
            <a:normAutofit fontScale="92500" lnSpcReduction="10000"/>
          </a:bodyPr>
          <a:lstStyle/>
          <a:p>
            <a:pPr lvl="1" indent="-302419" defTabSz="342900">
              <a:buFont typeface="Arial" panose="020B0604020202020204" pitchFamily="34" charset="0"/>
              <a:buChar char="•"/>
              <a:defRPr/>
            </a:pPr>
            <a:r>
              <a:rPr lang="es-CO" sz="1800" dirty="0">
                <a:latin typeface="Poppins" panose="00000500000000000000" pitchFamily="2" charset="0"/>
                <a:cs typeface="Poppins" panose="00000500000000000000" pitchFamily="2" charset="0"/>
              </a:rPr>
              <a:t>Otros miembros de ELAC pueden ser electos de los grupos siguientes:  padres/tutores legales de estudiantes con cualquiera de las siguientes clasificaciones de idioma: RFEP, IFEP, EO, empleado de LAUSD en el plantel escolar, estudiantes de nivel secundario (grados 6-12), miembros de la comunidad o representantes de organizaciones comunitarias activamente involucradas en la escuelas, y los miembros de PTA/PTSA/PTO/</a:t>
            </a:r>
            <a:r>
              <a:rPr lang="es-CO" sz="1800" dirty="0" err="1">
                <a:latin typeface="Poppins" panose="00000500000000000000" pitchFamily="2" charset="0"/>
                <a:cs typeface="Poppins" panose="00000500000000000000" pitchFamily="2" charset="0"/>
              </a:rPr>
              <a:t>Booster</a:t>
            </a:r>
            <a:r>
              <a:rPr lang="es-CO" sz="1800" dirty="0">
                <a:latin typeface="Poppins" panose="00000500000000000000" pitchFamily="2" charset="0"/>
                <a:cs typeface="Poppins" panose="00000500000000000000" pitchFamily="2" charset="0"/>
              </a:rPr>
              <a:t> Club.</a:t>
            </a:r>
          </a:p>
        </p:txBody>
      </p:sp>
      <p:pic>
        <p:nvPicPr>
          <p:cNvPr id="8" name="Picture 7" descr="A red rectangular sign with white text&#10;&#10;Description automatically generated">
            <a:extLst>
              <a:ext uri="{FF2B5EF4-FFF2-40B4-BE49-F238E27FC236}">
                <a16:creationId xmlns:a16="http://schemas.microsoft.com/office/drawing/2014/main" id="{D15934E4-4274-60B0-25A7-DDABA3933F0E}"/>
              </a:ext>
            </a:extLst>
          </p:cNvPr>
          <p:cNvPicPr>
            <a:picLocks noChangeAspect="1"/>
          </p:cNvPicPr>
          <p:nvPr/>
        </p:nvPicPr>
        <p:blipFill>
          <a:blip r:embed="rId3"/>
          <a:stretch>
            <a:fillRect/>
          </a:stretch>
        </p:blipFill>
        <p:spPr>
          <a:xfrm>
            <a:off x="8016972" y="103687"/>
            <a:ext cx="971132" cy="1267274"/>
          </a:xfrm>
          <a:prstGeom prst="rect">
            <a:avLst/>
          </a:prstGeom>
          <a:ln>
            <a:noFill/>
          </a:ln>
          <a:effectLst>
            <a:outerShdw blurRad="292100" dist="139700" dir="2700000" algn="tl" rotWithShape="0">
              <a:srgbClr val="333333">
                <a:alpha val="65000"/>
              </a:srgbClr>
            </a:outerShdw>
          </a:effectLst>
        </p:spPr>
      </p:pic>
      <p:pic>
        <p:nvPicPr>
          <p:cNvPr id="4" name="Picture 3" descr="A blue and white table with white text&#10;&#10;Description automatically generated">
            <a:extLst>
              <a:ext uri="{FF2B5EF4-FFF2-40B4-BE49-F238E27FC236}">
                <a16:creationId xmlns:a16="http://schemas.microsoft.com/office/drawing/2014/main" id="{908F4C7B-FCBB-B70C-9FBC-8A567DF13958}"/>
              </a:ext>
            </a:extLst>
          </p:cNvPr>
          <p:cNvPicPr>
            <a:picLocks noChangeAspect="1"/>
          </p:cNvPicPr>
          <p:nvPr/>
        </p:nvPicPr>
        <p:blipFill>
          <a:blip r:embed="rId4"/>
          <a:stretch>
            <a:fillRect/>
          </a:stretch>
        </p:blipFill>
        <p:spPr>
          <a:xfrm>
            <a:off x="6203948" y="93218"/>
            <a:ext cx="1502913" cy="1288212"/>
          </a:xfrm>
          <a:prstGeom prst="rect">
            <a:avLst/>
          </a:prstGeom>
        </p:spPr>
      </p:pic>
    </p:spTree>
    <p:extLst>
      <p:ext uri="{BB962C8B-B14F-4D97-AF65-F5344CB8AC3E}">
        <p14:creationId xmlns:p14="http://schemas.microsoft.com/office/powerpoint/2010/main" val="417555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2792" y="498946"/>
            <a:ext cx="8546858" cy="688908"/>
          </a:xfrm>
          <a:noFill/>
          <a:ln w="28575">
            <a:solidFill>
              <a:schemeClr val="tx1"/>
            </a:solidFill>
          </a:ln>
        </p:spPr>
        <p:txBody>
          <a:bodyPr>
            <a:noAutofit/>
          </a:bodyPr>
          <a:lstStyle/>
          <a:p>
            <a:r>
              <a:rPr lang="en-US" sz="3200" b="1" dirty="0">
                <a:solidFill>
                  <a:schemeClr val="tx2">
                    <a:lumMod val="10000"/>
                  </a:schemeClr>
                </a:solidFill>
                <a:latin typeface="Poppins" panose="00000500000000000000" pitchFamily="2" charset="0"/>
                <a:ea typeface="Times New Roman"/>
                <a:cs typeface="Poppins" panose="00000500000000000000" pitchFamily="2" charset="0"/>
              </a:rPr>
              <a:t>ELAC FUNCTIONS AND RESPONSIBILITIES</a:t>
            </a:r>
            <a:br>
              <a:rPr lang="en-US" sz="3200" b="1" dirty="0">
                <a:solidFill>
                  <a:srgbClr val="FF0000"/>
                </a:solidFill>
                <a:latin typeface="Poppins" panose="00000500000000000000" pitchFamily="2" charset="0"/>
                <a:ea typeface="Times New Roman"/>
                <a:cs typeface="Poppins" panose="00000500000000000000" pitchFamily="2" charset="0"/>
              </a:rPr>
            </a:br>
            <a:r>
              <a:rPr lang="en-US" sz="3200" b="1" dirty="0" err="1">
                <a:solidFill>
                  <a:srgbClr val="003E6C"/>
                </a:solidFill>
                <a:latin typeface="Poppins" panose="00000500000000000000" pitchFamily="2" charset="0"/>
                <a:ea typeface="Times New Roman"/>
                <a:cs typeface="Poppins" panose="00000500000000000000" pitchFamily="2" charset="0"/>
              </a:rPr>
              <a:t>deberes</a:t>
            </a:r>
            <a:r>
              <a:rPr lang="en-US" sz="3200" b="1" dirty="0">
                <a:solidFill>
                  <a:srgbClr val="003E6C"/>
                </a:solidFill>
                <a:latin typeface="Poppins" panose="00000500000000000000" pitchFamily="2" charset="0"/>
                <a:ea typeface="Times New Roman"/>
                <a:cs typeface="Poppins" panose="00000500000000000000" pitchFamily="2" charset="0"/>
              </a:rPr>
              <a:t> y </a:t>
            </a:r>
            <a:r>
              <a:rPr lang="en-US" sz="3200" b="1" dirty="0" err="1">
                <a:solidFill>
                  <a:srgbClr val="003E6C"/>
                </a:solidFill>
                <a:latin typeface="Poppins" panose="00000500000000000000" pitchFamily="2" charset="0"/>
                <a:ea typeface="Times New Roman"/>
                <a:cs typeface="Poppins" panose="00000500000000000000" pitchFamily="2" charset="0"/>
              </a:rPr>
              <a:t>responsabilidades</a:t>
            </a:r>
            <a:r>
              <a:rPr lang="en-US" sz="3200" b="1" dirty="0">
                <a:solidFill>
                  <a:srgbClr val="003E6C"/>
                </a:solidFill>
                <a:latin typeface="Poppins" panose="00000500000000000000" pitchFamily="2" charset="0"/>
                <a:ea typeface="Times New Roman"/>
                <a:cs typeface="Poppins" panose="00000500000000000000" pitchFamily="2" charset="0"/>
              </a:rPr>
              <a:t> de </a:t>
            </a:r>
            <a:r>
              <a:rPr lang="en-US" sz="3200" b="1" dirty="0" err="1">
                <a:solidFill>
                  <a:srgbClr val="003E6C"/>
                </a:solidFill>
                <a:latin typeface="Poppins" panose="00000500000000000000" pitchFamily="2" charset="0"/>
                <a:ea typeface="Times New Roman"/>
                <a:cs typeface="Poppins" panose="00000500000000000000" pitchFamily="2" charset="0"/>
              </a:rPr>
              <a:t>elac</a:t>
            </a:r>
            <a:endParaRPr lang="en-US" sz="3200" b="1" dirty="0">
              <a:solidFill>
                <a:srgbClr val="003E6C"/>
              </a:solidFill>
              <a:latin typeface="Poppins" panose="00000500000000000000" pitchFamily="2" charset="0"/>
              <a:ea typeface="Times New Roman"/>
              <a:cs typeface="Poppins" panose="00000500000000000000" pitchFamily="2" charset="0"/>
            </a:endParaRPr>
          </a:p>
        </p:txBody>
      </p:sp>
      <p:sp>
        <p:nvSpPr>
          <p:cNvPr id="5" name="Content Placeholder 4"/>
          <p:cNvSpPr>
            <a:spLocks noGrp="1"/>
          </p:cNvSpPr>
          <p:nvPr>
            <p:ph idx="1"/>
          </p:nvPr>
        </p:nvSpPr>
        <p:spPr>
          <a:xfrm>
            <a:off x="82792" y="1460861"/>
            <a:ext cx="4548585" cy="2839239"/>
          </a:xfrm>
          <a:prstGeom prst="rect">
            <a:avLst/>
          </a:prstGeom>
          <a:noFill/>
          <a:ln>
            <a:noFill/>
          </a:ln>
        </p:spPr>
        <p:txBody>
          <a:bodyPr vert="horz" wrap="square" lIns="0" tIns="34290" rIns="0" bIns="34290" rtlCol="0" anchor="t">
            <a:spAutoFit/>
          </a:bodyPr>
          <a:lstStyle/>
          <a:p>
            <a:pPr>
              <a:lnSpc>
                <a:spcPct val="100000"/>
              </a:lnSpc>
              <a:spcAft>
                <a:spcPts val="300"/>
              </a:spcAft>
              <a:buClr>
                <a:schemeClr val="tx2">
                  <a:lumMod val="10000"/>
                </a:schemeClr>
              </a:buClr>
              <a:buFont typeface="Arial" panose="020B0604020202020204" pitchFamily="34" charset="0"/>
              <a:buChar char="•"/>
            </a:pPr>
            <a:r>
              <a:rPr lang="en-US" sz="1700" b="1" dirty="0">
                <a:solidFill>
                  <a:schemeClr val="tx2">
                    <a:lumMod val="10000"/>
                  </a:schemeClr>
                </a:solidFill>
                <a:latin typeface="Poppins" panose="00000500000000000000" pitchFamily="2" charset="0"/>
                <a:cs typeface="Poppins" panose="00000500000000000000" pitchFamily="2" charset="0"/>
              </a:rPr>
              <a:t>Contribute to the development </a:t>
            </a:r>
            <a:r>
              <a:rPr lang="en-US" sz="1700" dirty="0">
                <a:solidFill>
                  <a:schemeClr val="tx2">
                    <a:lumMod val="10000"/>
                  </a:schemeClr>
                </a:solidFill>
                <a:latin typeface="Poppins" panose="00000500000000000000" pitchFamily="2" charset="0"/>
                <a:cs typeface="Poppins" panose="00000500000000000000" pitchFamily="2" charset="0"/>
              </a:rPr>
              <a:t>of the SPSA</a:t>
            </a:r>
            <a:r>
              <a:rPr lang="en-US" sz="1700" b="1" dirty="0">
                <a:solidFill>
                  <a:schemeClr val="tx2">
                    <a:lumMod val="10000"/>
                  </a:schemeClr>
                </a:solidFill>
                <a:latin typeface="Poppins" panose="00000500000000000000" pitchFamily="2" charset="0"/>
                <a:cs typeface="Poppins" panose="00000500000000000000" pitchFamily="2" charset="0"/>
              </a:rPr>
              <a:t>. </a:t>
            </a:r>
            <a:r>
              <a:rPr lang="en-US" sz="1700" dirty="0">
                <a:solidFill>
                  <a:schemeClr val="tx2">
                    <a:lumMod val="10000"/>
                  </a:schemeClr>
                </a:solidFill>
                <a:latin typeface="Poppins" panose="00000500000000000000" pitchFamily="2" charset="0"/>
                <a:cs typeface="Poppins" panose="00000500000000000000" pitchFamily="2" charset="0"/>
              </a:rPr>
              <a:t>The SPSA for ELs is developed with the review, certification, and advice of the ELAC (Ed Code Section 64001[c]) and submitted to the SSC for inclusion in the SPSA.</a:t>
            </a:r>
          </a:p>
          <a:p>
            <a:pPr>
              <a:lnSpc>
                <a:spcPct val="100000"/>
              </a:lnSpc>
              <a:spcAft>
                <a:spcPts val="300"/>
              </a:spcAft>
              <a:buClr>
                <a:schemeClr val="tx2">
                  <a:lumMod val="10000"/>
                </a:schemeClr>
              </a:buClr>
              <a:buFont typeface="Arial" panose="020B0604020202020204" pitchFamily="34" charset="0"/>
              <a:buChar char="•"/>
            </a:pPr>
            <a:r>
              <a:rPr lang="en-US" sz="1700" b="1" dirty="0">
                <a:solidFill>
                  <a:schemeClr val="tx2">
                    <a:lumMod val="10000"/>
                  </a:schemeClr>
                </a:solidFill>
                <a:latin typeface="Poppins" panose="00000500000000000000" pitchFamily="2" charset="0"/>
                <a:cs typeface="Poppins" panose="00000500000000000000" pitchFamily="2" charset="0"/>
              </a:rPr>
              <a:t>Assist in developing the school-wide needs assessment </a:t>
            </a:r>
            <a:r>
              <a:rPr lang="en-US" sz="1700" dirty="0">
                <a:solidFill>
                  <a:schemeClr val="tx2">
                    <a:lumMod val="10000"/>
                  </a:schemeClr>
                </a:solidFill>
                <a:latin typeface="Poppins" panose="00000500000000000000" pitchFamily="2" charset="0"/>
                <a:cs typeface="Poppins" panose="00000500000000000000" pitchFamily="2" charset="0"/>
              </a:rPr>
              <a:t>that will identify and address EL students’ linguistic, attendance, and academic needs.</a:t>
            </a:r>
          </a:p>
        </p:txBody>
      </p:sp>
      <p:sp>
        <p:nvSpPr>
          <p:cNvPr id="2" name="Content Placeholder 4">
            <a:extLst>
              <a:ext uri="{FF2B5EF4-FFF2-40B4-BE49-F238E27FC236}">
                <a16:creationId xmlns:a16="http://schemas.microsoft.com/office/drawing/2014/main" id="{FCEE1B22-2EB6-D60C-5E93-8C9AE24EC352}"/>
              </a:ext>
            </a:extLst>
          </p:cNvPr>
          <p:cNvSpPr txBox="1">
            <a:spLocks/>
          </p:cNvSpPr>
          <p:nvPr/>
        </p:nvSpPr>
        <p:spPr>
          <a:xfrm>
            <a:off x="4773881" y="1460861"/>
            <a:ext cx="4287327" cy="3423559"/>
          </a:xfrm>
          <a:prstGeom prst="rect">
            <a:avLst/>
          </a:prstGeom>
          <a:noFill/>
          <a:ln>
            <a:noFill/>
          </a:ln>
        </p:spPr>
        <p:txBody>
          <a:bodyPr vert="horz" wrap="square" lIns="0" tIns="34290" rIns="0" bIns="34290" rtlCol="0" anchor="t">
            <a:no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spcAft>
                <a:spcPts val="300"/>
              </a:spcAft>
              <a:buFont typeface="Arial" panose="020B0604020202020204" pitchFamily="34" charset="0"/>
              <a:buChar char="•"/>
            </a:pPr>
            <a:r>
              <a:rPr lang="es-CO" sz="1700" b="1" dirty="0">
                <a:latin typeface="Poppins" panose="00000500000000000000" pitchFamily="2" charset="0"/>
                <a:cs typeface="Poppins" panose="00000500000000000000" pitchFamily="2" charset="0"/>
              </a:rPr>
              <a:t>Contribuir al desarrollo </a:t>
            </a:r>
            <a:r>
              <a:rPr lang="es-CO" sz="1700" dirty="0">
                <a:latin typeface="Poppins" panose="00000500000000000000" pitchFamily="2" charset="0"/>
                <a:cs typeface="Poppins" panose="00000500000000000000" pitchFamily="2" charset="0"/>
              </a:rPr>
              <a:t>del SPSA. Se desarrolla el SPSA para los estudiantes EL con el repaso, certificación, y asesoramiento de ELAC (Sección 64001[c] de Código de Educación) y se entrega al SSC para que se incorpore al SPSA.</a:t>
            </a:r>
          </a:p>
          <a:p>
            <a:pPr>
              <a:lnSpc>
                <a:spcPct val="100000"/>
              </a:lnSpc>
              <a:spcAft>
                <a:spcPts val="300"/>
              </a:spcAft>
              <a:buFont typeface="Arial" panose="020B0604020202020204" pitchFamily="34" charset="0"/>
              <a:buChar char="•"/>
            </a:pPr>
            <a:r>
              <a:rPr lang="es-CO" sz="1700" b="1" dirty="0">
                <a:latin typeface="Poppins"/>
                <a:cs typeface="Poppins"/>
              </a:rPr>
              <a:t>Ayudar con el desarrollo de la evaluación escolar de las necesidades </a:t>
            </a:r>
            <a:r>
              <a:rPr lang="es-CO" sz="1700" dirty="0">
                <a:latin typeface="Poppins"/>
                <a:cs typeface="Poppins"/>
              </a:rPr>
              <a:t>que identificará y abordará las necesidades lingüísticas, de asistencia escolar y académicas de los estudiantes EL.</a:t>
            </a:r>
          </a:p>
        </p:txBody>
      </p:sp>
    </p:spTree>
    <p:extLst>
      <p:ext uri="{BB962C8B-B14F-4D97-AF65-F5344CB8AC3E}">
        <p14:creationId xmlns:p14="http://schemas.microsoft.com/office/powerpoint/2010/main" val="399753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2792" y="577807"/>
            <a:ext cx="8695448" cy="688908"/>
          </a:xfrm>
          <a:noFill/>
          <a:ln w="28575">
            <a:solidFill>
              <a:schemeClr val="tx1"/>
            </a:solidFill>
          </a:ln>
        </p:spPr>
        <p:txBody>
          <a:bodyPr>
            <a:noAutofit/>
          </a:bodyPr>
          <a:lstStyle/>
          <a:p>
            <a:r>
              <a:rPr lang="en-US" sz="3200" b="1" dirty="0">
                <a:solidFill>
                  <a:schemeClr val="tx2">
                    <a:lumMod val="10000"/>
                  </a:schemeClr>
                </a:solidFill>
                <a:latin typeface="Poppins" panose="00000500000000000000" pitchFamily="2" charset="0"/>
                <a:ea typeface="Times New Roman"/>
                <a:cs typeface="Poppins" panose="00000500000000000000" pitchFamily="2" charset="0"/>
              </a:rPr>
              <a:t>ELAC FUNCTIONS AND RESPONSIBILITIES</a:t>
            </a:r>
            <a:br>
              <a:rPr lang="en-US" sz="3200" b="1" dirty="0">
                <a:solidFill>
                  <a:srgbClr val="FF0000"/>
                </a:solidFill>
                <a:latin typeface="Poppins" panose="00000500000000000000" pitchFamily="2" charset="0"/>
                <a:ea typeface="Times New Roman"/>
                <a:cs typeface="Poppins" panose="00000500000000000000" pitchFamily="2" charset="0"/>
              </a:rPr>
            </a:br>
            <a:r>
              <a:rPr lang="en-US" sz="3200" b="1" dirty="0" err="1">
                <a:solidFill>
                  <a:srgbClr val="003E6C"/>
                </a:solidFill>
                <a:latin typeface="Poppins" panose="00000500000000000000" pitchFamily="2" charset="0"/>
                <a:ea typeface="Times New Roman"/>
                <a:cs typeface="Poppins" panose="00000500000000000000" pitchFamily="2" charset="0"/>
              </a:rPr>
              <a:t>deberes</a:t>
            </a:r>
            <a:r>
              <a:rPr lang="en-US" sz="3200" b="1" dirty="0">
                <a:solidFill>
                  <a:srgbClr val="003E6C"/>
                </a:solidFill>
                <a:latin typeface="Poppins" panose="00000500000000000000" pitchFamily="2" charset="0"/>
                <a:ea typeface="Times New Roman"/>
                <a:cs typeface="Poppins" panose="00000500000000000000" pitchFamily="2" charset="0"/>
              </a:rPr>
              <a:t> y </a:t>
            </a:r>
            <a:r>
              <a:rPr lang="en-US" sz="3200" b="1" dirty="0" err="1">
                <a:solidFill>
                  <a:srgbClr val="003E6C"/>
                </a:solidFill>
                <a:latin typeface="Poppins" panose="00000500000000000000" pitchFamily="2" charset="0"/>
                <a:ea typeface="Times New Roman"/>
                <a:cs typeface="Poppins" panose="00000500000000000000" pitchFamily="2" charset="0"/>
              </a:rPr>
              <a:t>responsabilidades</a:t>
            </a:r>
            <a:r>
              <a:rPr lang="en-US" sz="3200" b="1" dirty="0">
                <a:solidFill>
                  <a:srgbClr val="003E6C"/>
                </a:solidFill>
                <a:latin typeface="Poppins" panose="00000500000000000000" pitchFamily="2" charset="0"/>
                <a:ea typeface="Times New Roman"/>
                <a:cs typeface="Poppins" panose="00000500000000000000" pitchFamily="2" charset="0"/>
              </a:rPr>
              <a:t> de </a:t>
            </a:r>
            <a:r>
              <a:rPr lang="en-US" sz="3200" b="1" dirty="0" err="1">
                <a:solidFill>
                  <a:srgbClr val="003E6C"/>
                </a:solidFill>
                <a:latin typeface="Poppins" panose="00000500000000000000" pitchFamily="2" charset="0"/>
                <a:ea typeface="Times New Roman"/>
                <a:cs typeface="Poppins" panose="00000500000000000000" pitchFamily="2" charset="0"/>
              </a:rPr>
              <a:t>elac</a:t>
            </a:r>
            <a:endParaRPr lang="en-US" sz="3200" b="1" dirty="0">
              <a:solidFill>
                <a:srgbClr val="003E6C"/>
              </a:solidFill>
              <a:latin typeface="Poppins" panose="00000500000000000000" pitchFamily="2" charset="0"/>
              <a:ea typeface="Times New Roman"/>
              <a:cs typeface="Poppins" panose="00000500000000000000" pitchFamily="2" charset="0"/>
            </a:endParaRPr>
          </a:p>
        </p:txBody>
      </p:sp>
      <p:sp>
        <p:nvSpPr>
          <p:cNvPr id="5" name="Content Placeholder 4"/>
          <p:cNvSpPr>
            <a:spLocks noGrp="1"/>
          </p:cNvSpPr>
          <p:nvPr>
            <p:ph idx="1"/>
          </p:nvPr>
        </p:nvSpPr>
        <p:spPr>
          <a:xfrm>
            <a:off x="82792" y="1539478"/>
            <a:ext cx="4288040" cy="3316292"/>
          </a:xfrm>
          <a:prstGeom prst="rect">
            <a:avLst/>
          </a:prstGeom>
          <a:noFill/>
          <a:ln>
            <a:noFill/>
          </a:ln>
        </p:spPr>
        <p:txBody>
          <a:bodyPr vert="horz" wrap="square" lIns="0" tIns="34290" rIns="0" bIns="34290" rtlCol="0" anchor="t">
            <a:spAutoFit/>
          </a:bodyPr>
          <a:lstStyle/>
          <a:p>
            <a:pPr>
              <a:lnSpc>
                <a:spcPct val="100000"/>
              </a:lnSpc>
              <a:spcAft>
                <a:spcPts val="300"/>
              </a:spcAft>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Assist with ways to make parents </a:t>
            </a:r>
            <a:r>
              <a:rPr lang="en-US" sz="1600" b="1" dirty="0">
                <a:solidFill>
                  <a:schemeClr val="tx2">
                    <a:lumMod val="10000"/>
                  </a:schemeClr>
                </a:solidFill>
                <a:latin typeface="Poppins" panose="00000500000000000000" pitchFamily="2" charset="0"/>
                <a:cs typeface="Poppins" panose="00000500000000000000" pitchFamily="2" charset="0"/>
              </a:rPr>
              <a:t>aware of the importance </a:t>
            </a:r>
            <a:r>
              <a:rPr lang="en-US" sz="1600" dirty="0">
                <a:solidFill>
                  <a:schemeClr val="tx2">
                    <a:lumMod val="10000"/>
                  </a:schemeClr>
                </a:solidFill>
                <a:latin typeface="Poppins" panose="00000500000000000000" pitchFamily="2" charset="0"/>
                <a:cs typeface="Poppins" panose="00000500000000000000" pitchFamily="2" charset="0"/>
              </a:rPr>
              <a:t>of regular school attendance by reviewing the school’s student attendance data and the District’s student attendance policy.</a:t>
            </a:r>
          </a:p>
          <a:p>
            <a:pPr>
              <a:lnSpc>
                <a:spcPct val="100000"/>
              </a:lnSpc>
              <a:spcAft>
                <a:spcPts val="300"/>
              </a:spcAft>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Review</a:t>
            </a:r>
            <a:r>
              <a:rPr lang="en-US" sz="1600" dirty="0">
                <a:solidFill>
                  <a:schemeClr val="tx2">
                    <a:lumMod val="10000"/>
                  </a:schemeClr>
                </a:solidFill>
                <a:latin typeface="Poppins" panose="00000500000000000000" pitchFamily="2" charset="0"/>
                <a:cs typeface="Poppins" panose="00000500000000000000" pitchFamily="2" charset="0"/>
              </a:rPr>
              <a:t> information related to the school’s SPSA and the District’s 2018 Master Plan for English Learners and Standard English Learners during meeting agendas.</a:t>
            </a:r>
          </a:p>
          <a:p>
            <a:pPr>
              <a:lnSpc>
                <a:spcPct val="100000"/>
              </a:lnSpc>
              <a:spcAft>
                <a:spcPts val="300"/>
              </a:spcAft>
              <a:buClr>
                <a:srgbClr val="FF0000"/>
              </a:buClr>
              <a:buFont typeface="Arial" panose="020B0604020202020204" pitchFamily="34" charset="0"/>
              <a:buChar char="•"/>
            </a:pPr>
            <a:endParaRPr lang="en-US" sz="1500" dirty="0">
              <a:solidFill>
                <a:srgbClr val="FF0000"/>
              </a:solidFill>
              <a:highlight>
                <a:srgbClr val="FFFF00"/>
              </a:highlight>
              <a:latin typeface="Poppins" panose="00000500000000000000" pitchFamily="2" charset="0"/>
              <a:ea typeface="+mn-lt"/>
              <a:cs typeface="Poppins" panose="00000500000000000000" pitchFamily="2" charset="0"/>
            </a:endParaRPr>
          </a:p>
        </p:txBody>
      </p:sp>
      <p:sp>
        <p:nvSpPr>
          <p:cNvPr id="2" name="Content Placeholder 4">
            <a:extLst>
              <a:ext uri="{FF2B5EF4-FFF2-40B4-BE49-F238E27FC236}">
                <a16:creationId xmlns:a16="http://schemas.microsoft.com/office/drawing/2014/main" id="{9D3D5026-A8B4-A265-5A49-4C0960471D9F}"/>
              </a:ext>
            </a:extLst>
          </p:cNvPr>
          <p:cNvSpPr txBox="1">
            <a:spLocks/>
          </p:cNvSpPr>
          <p:nvPr/>
        </p:nvSpPr>
        <p:spPr>
          <a:xfrm>
            <a:off x="4773169" y="1539478"/>
            <a:ext cx="4288039" cy="3424014"/>
          </a:xfrm>
          <a:prstGeom prst="rect">
            <a:avLst/>
          </a:prstGeom>
          <a:noFill/>
          <a:ln>
            <a:noFill/>
          </a:ln>
        </p:spPr>
        <p:txBody>
          <a:bodyPr vert="horz" wrap="square" lIns="0" tIns="34290" rIns="0" bIns="34290" rtlCol="0" anchor="t">
            <a:sp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spcAft>
                <a:spcPts val="300"/>
              </a:spcAft>
              <a:buFont typeface="Arial" panose="020B0604020202020204" pitchFamily="34" charset="0"/>
              <a:buChar char="•"/>
            </a:pPr>
            <a:r>
              <a:rPr lang="es-CO" sz="1600" dirty="0">
                <a:latin typeface="Poppins"/>
                <a:cs typeface="Poppins"/>
              </a:rPr>
              <a:t>Ayudar con maneras para que los padres estén </a:t>
            </a:r>
            <a:r>
              <a:rPr lang="es-CO" sz="1600" b="1" dirty="0">
                <a:latin typeface="Poppins"/>
                <a:cs typeface="Poppins"/>
              </a:rPr>
              <a:t>conscientes de la importancia</a:t>
            </a:r>
            <a:r>
              <a:rPr lang="es-CO" sz="1600" dirty="0">
                <a:latin typeface="Poppins"/>
                <a:cs typeface="Poppins"/>
              </a:rPr>
              <a:t> de la asistencia regular de la escuela por medio de revisar los datos de asistencia estudiantil y la política del Distrito para la asistencia estudiantil.</a:t>
            </a:r>
          </a:p>
          <a:p>
            <a:pPr>
              <a:lnSpc>
                <a:spcPct val="100000"/>
              </a:lnSpc>
              <a:spcAft>
                <a:spcPts val="300"/>
              </a:spcAft>
              <a:buFont typeface="Arial" panose="020B0604020202020204" pitchFamily="34" charset="0"/>
              <a:buChar char="•"/>
            </a:pPr>
            <a:r>
              <a:rPr lang="es-CO" sz="1600" b="1" dirty="0">
                <a:latin typeface="Poppins"/>
                <a:cs typeface="Poppins"/>
              </a:rPr>
              <a:t>Repasar</a:t>
            </a:r>
            <a:r>
              <a:rPr lang="es-CO" sz="1600" dirty="0">
                <a:latin typeface="Poppins"/>
                <a:cs typeface="Poppins"/>
              </a:rPr>
              <a:t> información relacionada con la revisión del SPSA de la escuela y el Plan Maestro del Distrito 2018 para Aprendices de Inglés y Aprendices de Inglés Estándar durante las agendas de las reuniones.</a:t>
            </a:r>
            <a:endParaRPr lang="es-CO" sz="1500" dirty="0">
              <a:highlight>
                <a:srgbClr val="FFFF00"/>
              </a:highlight>
              <a:latin typeface="Poppins"/>
              <a:ea typeface="+mn-lt"/>
              <a:cs typeface="Poppins"/>
            </a:endParaRPr>
          </a:p>
        </p:txBody>
      </p:sp>
    </p:spTree>
    <p:extLst>
      <p:ext uri="{BB962C8B-B14F-4D97-AF65-F5344CB8AC3E}">
        <p14:creationId xmlns:p14="http://schemas.microsoft.com/office/powerpoint/2010/main" val="10177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9CA8D3-29ED-492D-AC48-2EDAD0DAEA1C}"/>
              </a:ext>
            </a:extLst>
          </p:cNvPr>
          <p:cNvSpPr>
            <a:spLocks noGrp="1"/>
          </p:cNvSpPr>
          <p:nvPr>
            <p:ph sz="half" idx="1"/>
          </p:nvPr>
        </p:nvSpPr>
        <p:spPr>
          <a:xfrm>
            <a:off x="3553844" y="1961487"/>
            <a:ext cx="5170932" cy="2612898"/>
          </a:xfrm>
        </p:spPr>
        <p:txBody>
          <a:bodyPr vert="horz" lIns="68580" tIns="34290" rIns="68580" bIns="34290" rtlCol="0" anchor="t">
            <a:normAutofit/>
          </a:bodyPr>
          <a:lstStyle/>
          <a:p>
            <a:pPr marL="0" indent="0">
              <a:buNone/>
            </a:pPr>
            <a:endParaRPr lang="en-US" dirty="0">
              <a:solidFill>
                <a:srgbClr val="FF0000"/>
              </a:solidFill>
              <a:latin typeface="Poppins" panose="00000500000000000000" pitchFamily="2" charset="0"/>
              <a:cs typeface="Poppins" panose="00000500000000000000" pitchFamily="2" charset="0"/>
            </a:endParaRPr>
          </a:p>
          <a:p>
            <a:pPr marL="0" indent="0">
              <a:buNone/>
            </a:pPr>
            <a:endParaRPr lang="en-US" dirty="0">
              <a:latin typeface="Poppins" panose="00000500000000000000" pitchFamily="2" charset="0"/>
              <a:cs typeface="Poppins" panose="00000500000000000000" pitchFamily="2" charset="0"/>
            </a:endParaRPr>
          </a:p>
          <a:p>
            <a:pPr marL="0" indent="0">
              <a:buNone/>
            </a:pPr>
            <a:endParaRPr lang="es-MX" dirty="0">
              <a:solidFill>
                <a:srgbClr val="002060"/>
              </a:solidFill>
              <a:latin typeface="Poppins" panose="00000500000000000000" pitchFamily="2" charset="0"/>
              <a:cs typeface="Poppins" panose="00000500000000000000" pitchFamily="2" charset="0"/>
            </a:endParaRP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9832366-94BE-4187-BC3B-ADC74A948B9F}"/>
              </a:ext>
            </a:extLst>
          </p:cNvPr>
          <p:cNvSpPr>
            <a:spLocks noGrp="1"/>
          </p:cNvSpPr>
          <p:nvPr>
            <p:ph type="sldNum" sz="quarter" idx="12"/>
          </p:nvPr>
        </p:nvSpPr>
        <p:spPr/>
        <p:txBody>
          <a:bodyPr/>
          <a:lstStyle/>
          <a:p>
            <a:fld id="{ADAD750B-947C-400E-B8CE-3DD0E804B3D6}" type="slidenum">
              <a:rPr lang="en-US" smtClean="0"/>
              <a:t>2</a:t>
            </a:fld>
            <a:endParaRPr lang="en-US" dirty="0"/>
          </a:p>
        </p:txBody>
      </p:sp>
      <p:pic>
        <p:nvPicPr>
          <p:cNvPr id="9" name="Picture 8">
            <a:extLst>
              <a:ext uri="{FF2B5EF4-FFF2-40B4-BE49-F238E27FC236}">
                <a16:creationId xmlns:a16="http://schemas.microsoft.com/office/drawing/2014/main" id="{533944A8-AB94-4AFD-9C8D-2859918CAD0D}"/>
              </a:ext>
            </a:extLst>
          </p:cNvPr>
          <p:cNvPicPr>
            <a:picLocks noChangeAspect="1"/>
          </p:cNvPicPr>
          <p:nvPr/>
        </p:nvPicPr>
        <p:blipFill>
          <a:blip r:embed="rId3"/>
          <a:stretch>
            <a:fillRect/>
          </a:stretch>
        </p:blipFill>
        <p:spPr>
          <a:xfrm>
            <a:off x="220920" y="285227"/>
            <a:ext cx="1411561" cy="179684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C45D15B-4609-4FE5-8118-BABD80E008EC}"/>
              </a:ext>
            </a:extLst>
          </p:cNvPr>
          <p:cNvSpPr txBox="1"/>
          <p:nvPr/>
        </p:nvSpPr>
        <p:spPr>
          <a:xfrm>
            <a:off x="2569055" y="4785621"/>
            <a:ext cx="4734017" cy="276999"/>
          </a:xfrm>
          <a:prstGeom prst="rect">
            <a:avLst/>
          </a:prstGeom>
          <a:noFill/>
        </p:spPr>
        <p:txBody>
          <a:bodyPr wrap="square" rtlCol="0">
            <a:spAutoFit/>
          </a:bodyPr>
          <a:lstStyle/>
          <a:p>
            <a:r>
              <a:rPr lang="en-US" sz="1200" dirty="0">
                <a:solidFill>
                  <a:srgbClr val="003E6C"/>
                </a:solidFill>
              </a:rPr>
              <a:t>Link: </a:t>
            </a:r>
            <a:r>
              <a:rPr lang="en-US" sz="1200" u="sng" dirty="0">
                <a:solidFill>
                  <a:srgbClr val="003E6C"/>
                </a:solidFill>
                <a:latin typeface="Calibri" panose="020F0502020204030204" pitchFamily="34" charset="0"/>
                <a:ea typeface="Calibri" panose="020F0502020204030204" pitchFamily="34" charset="0"/>
                <a:hlinkClick r:id="rId4"/>
              </a:rPr>
              <a:t>Strategic Plan / Strategic Plan 2022 - 2026 Home (lausd.net)</a:t>
            </a:r>
            <a:endParaRPr lang="en-US" sz="1200" dirty="0">
              <a:solidFill>
                <a:srgbClr val="003E6C"/>
              </a:solidFill>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202AF404-8D2D-318C-8F94-D3641A122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467" y="1291002"/>
            <a:ext cx="4595037" cy="318698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92E218D-1722-2CDA-6482-96DA4BFDE7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178" y="2571750"/>
            <a:ext cx="7909613" cy="1012986"/>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6390770" y="164647"/>
            <a:ext cx="2641599" cy="765761"/>
          </a:xfrm>
          <a:prstGeom prst="rect">
            <a:avLst/>
          </a:prstGeom>
        </p:spPr>
      </p:pic>
    </p:spTree>
    <p:extLst>
      <p:ext uri="{BB962C8B-B14F-4D97-AF65-F5344CB8AC3E}">
        <p14:creationId xmlns:p14="http://schemas.microsoft.com/office/powerpoint/2010/main" val="5575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2792" y="834014"/>
            <a:ext cx="8896616" cy="370388"/>
          </a:xfrm>
          <a:noFill/>
          <a:ln w="28575">
            <a:solidFill>
              <a:schemeClr val="tx1"/>
            </a:solidFill>
          </a:ln>
        </p:spPr>
        <p:txBody>
          <a:bodyPr>
            <a:noAutofit/>
          </a:bodyPr>
          <a:lstStyle/>
          <a:p>
            <a:pPr>
              <a:defRPr/>
            </a:pPr>
            <a:r>
              <a:rPr lang="en-US" sz="3200" b="1" dirty="0">
                <a:solidFill>
                  <a:schemeClr val="tx2">
                    <a:lumMod val="10000"/>
                  </a:schemeClr>
                </a:solidFill>
                <a:latin typeface="Poppins" panose="00000500000000000000" pitchFamily="2" charset="0"/>
                <a:ea typeface="Times New Roman"/>
                <a:cs typeface="Poppins" panose="00000500000000000000" pitchFamily="2" charset="0"/>
              </a:rPr>
              <a:t>ELAC FUNCTIONS AND RESPONSIBILITIES  </a:t>
            </a:r>
            <a:r>
              <a:rPr lang="en-US" sz="3200" b="1" dirty="0">
                <a:solidFill>
                  <a:srgbClr val="003E6C"/>
                </a:solidFill>
                <a:latin typeface="Poppins" panose="00000500000000000000" pitchFamily="2" charset="0"/>
                <a:ea typeface="Times New Roman"/>
                <a:cs typeface="Poppins" panose="00000500000000000000" pitchFamily="2" charset="0"/>
              </a:rPr>
              <a:t>D</a:t>
            </a:r>
            <a:r>
              <a:rPr lang="es-CO" sz="3200" b="1" spc="-38" dirty="0">
                <a:solidFill>
                  <a:srgbClr val="003E6C"/>
                </a:solidFill>
                <a:latin typeface="Poppins" panose="00000500000000000000" pitchFamily="2" charset="0"/>
                <a:ea typeface="Times New Roman"/>
                <a:cs typeface="Poppins" panose="00000500000000000000" pitchFamily="2" charset="0"/>
              </a:rPr>
              <a:t>EBERES Y RESPONSABILIDADES DE ELAC</a:t>
            </a:r>
            <a:br>
              <a:rPr lang="es-CO" sz="3200" b="1" spc="-38" dirty="0">
                <a:solidFill>
                  <a:srgbClr val="003E6C"/>
                </a:solidFill>
                <a:latin typeface="Poppins" panose="00000500000000000000" pitchFamily="2" charset="0"/>
                <a:ea typeface="Times New Roman"/>
                <a:cs typeface="Poppins" panose="00000500000000000000" pitchFamily="2" charset="0"/>
              </a:rPr>
            </a:br>
            <a:endParaRPr lang="en-US" sz="3200" b="1" dirty="0">
              <a:solidFill>
                <a:srgbClr val="FF0000"/>
              </a:solidFill>
              <a:latin typeface="Poppins" panose="00000500000000000000" pitchFamily="2" charset="0"/>
              <a:ea typeface="Times New Roman"/>
              <a:cs typeface="Poppins" panose="00000500000000000000" pitchFamily="2" charset="0"/>
            </a:endParaRPr>
          </a:p>
        </p:txBody>
      </p:sp>
      <p:sp>
        <p:nvSpPr>
          <p:cNvPr id="5" name="Content Placeholder 4"/>
          <p:cNvSpPr>
            <a:spLocks noGrp="1"/>
          </p:cNvSpPr>
          <p:nvPr>
            <p:ph idx="1"/>
          </p:nvPr>
        </p:nvSpPr>
        <p:spPr>
          <a:xfrm>
            <a:off x="82792" y="1579559"/>
            <a:ext cx="4489208" cy="2673039"/>
          </a:xfrm>
          <a:prstGeom prst="rect">
            <a:avLst/>
          </a:prstGeom>
          <a:noFill/>
          <a:ln>
            <a:noFill/>
          </a:ln>
        </p:spPr>
        <p:txBody>
          <a:bodyPr vert="horz" wrap="square" lIns="0" tIns="34290" rIns="0" bIns="34290" rtlCol="0" anchor="t">
            <a:spAutoFit/>
          </a:bodyPr>
          <a:lstStyle/>
          <a:p>
            <a:pPr>
              <a:lnSpc>
                <a:spcPct val="100000"/>
              </a:lnSpc>
              <a:spcAft>
                <a:spcPts val="300"/>
              </a:spcAft>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Provide written advice </a:t>
            </a:r>
            <a:r>
              <a:rPr lang="en-US" sz="1600" dirty="0">
                <a:solidFill>
                  <a:schemeClr val="tx2">
                    <a:lumMod val="10000"/>
                  </a:schemeClr>
                </a:solidFill>
                <a:latin typeface="Poppins" panose="00000500000000000000" pitchFamily="2" charset="0"/>
                <a:cs typeface="Poppins" panose="00000500000000000000" pitchFamily="2" charset="0"/>
              </a:rPr>
              <a:t>to the SSC regarding programs and services for EL students.</a:t>
            </a:r>
          </a:p>
          <a:p>
            <a:pPr>
              <a:spcAft>
                <a:spcPts val="300"/>
              </a:spcAft>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Advice may be centered on student performance and parent and family engagement data.</a:t>
            </a:r>
          </a:p>
          <a:p>
            <a:pPr>
              <a:spcAft>
                <a:spcPts val="300"/>
              </a:spcAft>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Each ELAC </a:t>
            </a:r>
            <a:r>
              <a:rPr lang="en-US" sz="1600" b="1" dirty="0">
                <a:solidFill>
                  <a:schemeClr val="tx2">
                    <a:lumMod val="10000"/>
                  </a:schemeClr>
                </a:solidFill>
                <a:latin typeface="Poppins" panose="00000500000000000000" pitchFamily="2" charset="0"/>
                <a:cs typeface="Poppins" panose="00000500000000000000" pitchFamily="2" charset="0"/>
              </a:rPr>
              <a:t>must have the opportunity </a:t>
            </a:r>
            <a:r>
              <a:rPr lang="en-US" sz="1600" dirty="0">
                <a:solidFill>
                  <a:schemeClr val="tx2">
                    <a:lumMod val="10000"/>
                  </a:schemeClr>
                </a:solidFill>
                <a:latin typeface="Poppins" panose="00000500000000000000" pitchFamily="2" charset="0"/>
                <a:cs typeface="Poppins" panose="00000500000000000000" pitchFamily="2" charset="0"/>
              </a:rPr>
              <a:t>to elect one EL member or officer as their EL Delegate to attend the Region ELAC Delegate Convening.</a:t>
            </a:r>
          </a:p>
        </p:txBody>
      </p:sp>
      <p:sp>
        <p:nvSpPr>
          <p:cNvPr id="2" name="Content Placeholder 4">
            <a:extLst>
              <a:ext uri="{FF2B5EF4-FFF2-40B4-BE49-F238E27FC236}">
                <a16:creationId xmlns:a16="http://schemas.microsoft.com/office/drawing/2014/main" id="{D6EECBC0-2FC9-7C08-B064-72FF12CEA62C}"/>
              </a:ext>
            </a:extLst>
          </p:cNvPr>
          <p:cNvSpPr txBox="1">
            <a:spLocks/>
          </p:cNvSpPr>
          <p:nvPr/>
        </p:nvSpPr>
        <p:spPr>
          <a:xfrm>
            <a:off x="4809744" y="1579559"/>
            <a:ext cx="4169664" cy="2894639"/>
          </a:xfrm>
          <a:prstGeom prst="rect">
            <a:avLst/>
          </a:prstGeom>
          <a:noFill/>
          <a:ln>
            <a:noFill/>
          </a:ln>
        </p:spPr>
        <p:txBody>
          <a:bodyPr vert="horz" wrap="square" lIns="0" tIns="34290" rIns="0" bIns="34290" rtlCol="0" anchor="t">
            <a:sp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spcAft>
                <a:spcPts val="300"/>
              </a:spcAft>
              <a:buFont typeface="Arial" panose="020B0604020202020204" pitchFamily="34" charset="0"/>
              <a:buChar char="•"/>
            </a:pPr>
            <a:r>
              <a:rPr lang="es-CO" sz="1600" b="1" dirty="0">
                <a:latin typeface="Poppins" panose="00000500000000000000" pitchFamily="2" charset="0"/>
                <a:cs typeface="Poppins" panose="00000500000000000000" pitchFamily="2" charset="0"/>
              </a:rPr>
              <a:t>Proveer asesoramiento por escrito </a:t>
            </a:r>
            <a:r>
              <a:rPr lang="es-CO" sz="1600" dirty="0">
                <a:latin typeface="Poppins" panose="00000500000000000000" pitchFamily="2" charset="0"/>
                <a:cs typeface="Poppins" panose="00000500000000000000" pitchFamily="2" charset="0"/>
              </a:rPr>
              <a:t>al SSC sobre los programas y servicios para los aprendices de inglés.</a:t>
            </a:r>
          </a:p>
          <a:p>
            <a:pPr>
              <a:spcAft>
                <a:spcPts val="300"/>
              </a:spcAft>
              <a:buFont typeface="Arial" panose="020B0604020202020204" pitchFamily="34" charset="0"/>
              <a:buChar char="•"/>
            </a:pPr>
            <a:r>
              <a:rPr lang="es-CO" sz="1600" dirty="0">
                <a:latin typeface="Poppins" panose="00000500000000000000" pitchFamily="2" charset="0"/>
                <a:cs typeface="Poppins" panose="00000500000000000000" pitchFamily="2" charset="0"/>
              </a:rPr>
              <a:t>El asesoramiento puede enfocarse en el desempeño estudiantil y datos sobre la participación de los padres y las familias.</a:t>
            </a:r>
          </a:p>
          <a:p>
            <a:pPr>
              <a:spcAft>
                <a:spcPts val="300"/>
              </a:spcAft>
              <a:buFont typeface="Arial" panose="020B0604020202020204" pitchFamily="34" charset="0"/>
              <a:buChar char="•"/>
            </a:pPr>
            <a:r>
              <a:rPr lang="es-CO" sz="1600" dirty="0">
                <a:latin typeface="Poppins" panose="00000500000000000000" pitchFamily="2" charset="0"/>
                <a:cs typeface="Poppins" panose="00000500000000000000" pitchFamily="2" charset="0"/>
              </a:rPr>
              <a:t>Cada ELAC </a:t>
            </a:r>
            <a:r>
              <a:rPr lang="es-CO" sz="1600" b="1" dirty="0">
                <a:latin typeface="Poppins" panose="00000500000000000000" pitchFamily="2" charset="0"/>
                <a:cs typeface="Poppins" panose="00000500000000000000" pitchFamily="2" charset="0"/>
              </a:rPr>
              <a:t>debe tener la oportunidad </a:t>
            </a:r>
            <a:r>
              <a:rPr lang="es-CO" sz="1600" dirty="0">
                <a:latin typeface="Poppins" panose="00000500000000000000" pitchFamily="2" charset="0"/>
                <a:cs typeface="Poppins" panose="00000500000000000000" pitchFamily="2" charset="0"/>
              </a:rPr>
              <a:t>de elegir un miembro o funcionario EL para que asista a la Convocatoria de Delegados de ELAC de la Región.</a:t>
            </a:r>
          </a:p>
        </p:txBody>
      </p:sp>
    </p:spTree>
    <p:extLst>
      <p:ext uri="{BB962C8B-B14F-4D97-AF65-F5344CB8AC3E}">
        <p14:creationId xmlns:p14="http://schemas.microsoft.com/office/powerpoint/2010/main" val="7388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extBox 5"/>
          <p:cNvSpPr txBox="1"/>
          <p:nvPr/>
        </p:nvSpPr>
        <p:spPr>
          <a:xfrm>
            <a:off x="105339" y="157718"/>
            <a:ext cx="9038661" cy="1069524"/>
          </a:xfrm>
          <a:prstGeom prst="rect">
            <a:avLst/>
          </a:prstGeom>
          <a:noFill/>
          <a:ln w="28575">
            <a:solidFill>
              <a:schemeClr val="tx1"/>
            </a:solidFill>
          </a:ln>
        </p:spPr>
        <p:txBody>
          <a:bodyPr wrap="square" rtlCol="0">
            <a:spAutoFit/>
          </a:bodyPr>
          <a:lstStyle/>
          <a:p>
            <a:pPr defTabSz="342900">
              <a:defRPr/>
            </a:pPr>
            <a:endParaRPr lang="en-US" sz="750" dirty="0">
              <a:solidFill>
                <a:prstClr val="black"/>
              </a:solidFill>
              <a:latin typeface="Calibri" panose="020F0502020204030204"/>
            </a:endParaRPr>
          </a:p>
          <a:p>
            <a:pPr defTabSz="342900">
              <a:defRPr/>
            </a:pPr>
            <a:r>
              <a:rPr lang="en-US" sz="2800" b="1" dirty="0">
                <a:solidFill>
                  <a:schemeClr val="tx2">
                    <a:lumMod val="10000"/>
                  </a:schemeClr>
                </a:solidFill>
                <a:latin typeface="Poppins" panose="00000500000000000000" pitchFamily="2" charset="0"/>
                <a:cs typeface="Poppins" panose="00000500000000000000" pitchFamily="2" charset="0"/>
              </a:rPr>
              <a:t>ELAC RECOMMENDATION PROCESS                      </a:t>
            </a:r>
            <a:r>
              <a:rPr lang="es-CO" sz="2800" b="1" dirty="0">
                <a:solidFill>
                  <a:schemeClr val="tx2">
                    <a:lumMod val="10000"/>
                  </a:schemeClr>
                </a:solidFill>
                <a:latin typeface="Poppins" panose="00000500000000000000" pitchFamily="2" charset="0"/>
                <a:cs typeface="Poppins" panose="00000500000000000000" pitchFamily="2" charset="0"/>
              </a:rPr>
              <a:t> </a:t>
            </a:r>
            <a:r>
              <a:rPr lang="es-CO" sz="2800" b="1" dirty="0">
                <a:solidFill>
                  <a:srgbClr val="003E6C"/>
                </a:solidFill>
                <a:latin typeface="Poppins" panose="00000500000000000000" pitchFamily="2" charset="0"/>
                <a:cs typeface="Poppins" panose="00000500000000000000" pitchFamily="2" charset="0"/>
              </a:rPr>
              <a:t>PROCESO PARA LAS RECOMENDACIONES DE ELAC</a:t>
            </a:r>
          </a:p>
        </p:txBody>
      </p:sp>
      <p:sp>
        <p:nvSpPr>
          <p:cNvPr id="8" name="TextBox 7"/>
          <p:cNvSpPr txBox="1"/>
          <p:nvPr/>
        </p:nvSpPr>
        <p:spPr>
          <a:xfrm>
            <a:off x="0" y="1592493"/>
            <a:ext cx="2399837" cy="923330"/>
          </a:xfrm>
          <a:prstGeom prst="rect">
            <a:avLst/>
          </a:prstGeom>
          <a:noFill/>
        </p:spPr>
        <p:txBody>
          <a:bodyPr wrap="square" rtlCol="0">
            <a:spAutoFit/>
          </a:bodyPr>
          <a:lstStyle/>
          <a:p>
            <a:pPr algn="ctr" defTabSz="342900">
              <a:defRPr/>
            </a:pPr>
            <a:r>
              <a:rPr lang="en-US" sz="1800" b="1" dirty="0">
                <a:solidFill>
                  <a:schemeClr val="tx2">
                    <a:lumMod val="10000"/>
                  </a:schemeClr>
                </a:solidFill>
                <a:latin typeface="Poppins" panose="00000500000000000000" pitchFamily="2" charset="0"/>
                <a:cs typeface="Poppins" panose="00000500000000000000" pitchFamily="2" charset="0"/>
              </a:rPr>
              <a:t>ELAC</a:t>
            </a:r>
          </a:p>
          <a:p>
            <a:pPr algn="ctr" defTabSz="342900">
              <a:defRPr/>
            </a:pPr>
            <a:r>
              <a:rPr lang="en-US" sz="1800" b="1" dirty="0">
                <a:solidFill>
                  <a:schemeClr val="tx2">
                    <a:lumMod val="10000"/>
                  </a:schemeClr>
                </a:solidFill>
                <a:latin typeface="Poppins" panose="00000500000000000000" pitchFamily="2" charset="0"/>
                <a:cs typeface="Poppins" panose="00000500000000000000" pitchFamily="2" charset="0"/>
              </a:rPr>
              <a:t>sends written advice to the SSC.</a:t>
            </a:r>
          </a:p>
        </p:txBody>
      </p:sp>
      <p:sp>
        <p:nvSpPr>
          <p:cNvPr id="10" name="TextBox 9"/>
          <p:cNvSpPr txBox="1"/>
          <p:nvPr/>
        </p:nvSpPr>
        <p:spPr>
          <a:xfrm>
            <a:off x="6159240" y="1592493"/>
            <a:ext cx="2886691" cy="1200329"/>
          </a:xfrm>
          <a:prstGeom prst="rect">
            <a:avLst/>
          </a:prstGeom>
          <a:noFill/>
          <a:ln>
            <a:noFill/>
          </a:ln>
        </p:spPr>
        <p:txBody>
          <a:bodyPr wrap="square" rtlCol="0">
            <a:spAutoFit/>
          </a:bodyPr>
          <a:lstStyle/>
          <a:p>
            <a:pPr algn="ctr" defTabSz="342900">
              <a:defRPr/>
            </a:pPr>
            <a:r>
              <a:rPr lang="en-US" sz="1800" b="1" dirty="0">
                <a:solidFill>
                  <a:schemeClr val="tx2">
                    <a:lumMod val="10000"/>
                  </a:schemeClr>
                </a:solidFill>
                <a:latin typeface="Poppins" panose="00000500000000000000" pitchFamily="2" charset="0"/>
                <a:cs typeface="Poppins" panose="00000500000000000000" pitchFamily="2" charset="0"/>
              </a:rPr>
              <a:t>SSC must respond to written advice within 30 days, or at the next official SSC meeting.</a:t>
            </a:r>
          </a:p>
        </p:txBody>
      </p:sp>
      <p:sp>
        <p:nvSpPr>
          <p:cNvPr id="12" name="TextBox 11"/>
          <p:cNvSpPr txBox="1"/>
          <p:nvPr/>
        </p:nvSpPr>
        <p:spPr>
          <a:xfrm>
            <a:off x="-37679" y="3246325"/>
            <a:ext cx="2558522" cy="923330"/>
          </a:xfrm>
          <a:prstGeom prst="rect">
            <a:avLst/>
          </a:prstGeom>
          <a:noFill/>
        </p:spPr>
        <p:txBody>
          <a:bodyPr wrap="square" rtlCol="0">
            <a:spAutoFit/>
          </a:bodyPr>
          <a:lstStyle/>
          <a:p>
            <a:pPr algn="ctr" defTabSz="342900">
              <a:defRPr/>
            </a:pPr>
            <a:r>
              <a:rPr lang="es-CO" sz="1800" b="1" dirty="0">
                <a:latin typeface="Poppins" panose="00000500000000000000" pitchFamily="2" charset="0"/>
                <a:cs typeface="Poppins" panose="00000500000000000000" pitchFamily="2" charset="0"/>
              </a:rPr>
              <a:t>ELAC envía asesoramiento por escrito al SSC.</a:t>
            </a:r>
          </a:p>
        </p:txBody>
      </p:sp>
      <p:sp>
        <p:nvSpPr>
          <p:cNvPr id="13" name="TextBox 12"/>
          <p:cNvSpPr txBox="1"/>
          <p:nvPr/>
        </p:nvSpPr>
        <p:spPr>
          <a:xfrm>
            <a:off x="6159240" y="3167898"/>
            <a:ext cx="2815875" cy="1454244"/>
          </a:xfrm>
          <a:prstGeom prst="rect">
            <a:avLst/>
          </a:prstGeom>
          <a:noFill/>
        </p:spPr>
        <p:txBody>
          <a:bodyPr wrap="square" lIns="68580" tIns="34290" rIns="68580" bIns="34290" rtlCol="0" anchor="t">
            <a:spAutoFit/>
          </a:bodyPr>
          <a:lstStyle/>
          <a:p>
            <a:pPr algn="ctr" defTabSz="342900">
              <a:defRPr/>
            </a:pPr>
            <a:r>
              <a:rPr lang="es-CO" sz="1800" b="1" dirty="0">
                <a:latin typeface="Poppins" panose="00000500000000000000" pitchFamily="2" charset="0"/>
                <a:cs typeface="Poppins" panose="00000500000000000000" pitchFamily="2" charset="0"/>
              </a:rPr>
              <a:t>El SSC debe contestar al asesoramiento por escrito dentro de 30 días o en la próxima reunión oficial del SSC.</a:t>
            </a:r>
            <a:endParaRPr lang="es-CO" sz="1800" b="1" dirty="0">
              <a:solidFill>
                <a:srgbClr val="003E6C"/>
              </a:solidFill>
              <a:latin typeface="Poppins" panose="00000500000000000000" pitchFamily="2" charset="0"/>
              <a:cs typeface="Poppins" panose="00000500000000000000" pitchFamily="2" charset="0"/>
            </a:endParaRPr>
          </a:p>
        </p:txBody>
      </p:sp>
      <p:pic>
        <p:nvPicPr>
          <p:cNvPr id="2" name="Picture 2" descr="A diagram of a group of people&#10;&#10;Description automatically generated">
            <a:extLst>
              <a:ext uri="{FF2B5EF4-FFF2-40B4-BE49-F238E27FC236}">
                <a16:creationId xmlns:a16="http://schemas.microsoft.com/office/drawing/2014/main" id="{BFC15C95-4FE0-6526-09BD-090C2993C972}"/>
              </a:ext>
            </a:extLst>
          </p:cNvPr>
          <p:cNvPicPr>
            <a:picLocks noChangeAspect="1"/>
          </p:cNvPicPr>
          <p:nvPr/>
        </p:nvPicPr>
        <p:blipFill>
          <a:blip r:embed="rId3"/>
          <a:stretch>
            <a:fillRect/>
          </a:stretch>
        </p:blipFill>
        <p:spPr>
          <a:xfrm>
            <a:off x="2556251" y="1592493"/>
            <a:ext cx="3532173" cy="3029649"/>
          </a:xfrm>
          <a:prstGeom prst="rect">
            <a:avLst/>
          </a:prstGeom>
        </p:spPr>
      </p:pic>
    </p:spTree>
    <p:extLst>
      <p:ext uri="{BB962C8B-B14F-4D97-AF65-F5344CB8AC3E}">
        <p14:creationId xmlns:p14="http://schemas.microsoft.com/office/powerpoint/2010/main" val="193795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0500" y="284163"/>
            <a:ext cx="8620991" cy="998537"/>
          </a:xfrm>
          <a:noFill/>
          <a:ln w="28575">
            <a:solidFill>
              <a:schemeClr val="tx1"/>
            </a:solidFill>
          </a:ln>
        </p:spPr>
        <p:txBody>
          <a:bodyPr>
            <a:noAutofit/>
          </a:bodyPr>
          <a:lstStyle/>
          <a:p>
            <a:r>
              <a:rPr lang="en-US" sz="2800" b="1" dirty="0">
                <a:solidFill>
                  <a:schemeClr val="tx2">
                    <a:lumMod val="10000"/>
                  </a:schemeClr>
                </a:solidFill>
                <a:latin typeface="Poppins" panose="00000500000000000000" pitchFamily="2" charset="0"/>
                <a:ea typeface="Times New Roman"/>
                <a:cs typeface="Poppins" panose="00000500000000000000" pitchFamily="2" charset="0"/>
              </a:rPr>
              <a:t>ELAC FUNCTIONS AND RESPONSIBILITIES</a:t>
            </a:r>
            <a:br>
              <a:rPr lang="en-US" sz="2800" b="1" dirty="0">
                <a:solidFill>
                  <a:srgbClr val="FF0000"/>
                </a:solidFill>
                <a:latin typeface="Poppins" panose="00000500000000000000" pitchFamily="2" charset="0"/>
                <a:ea typeface="Times New Roman"/>
                <a:cs typeface="Poppins" panose="00000500000000000000" pitchFamily="2" charset="0"/>
              </a:rPr>
            </a:br>
            <a:r>
              <a:rPr lang="en-US" sz="2800" b="1" dirty="0" err="1">
                <a:solidFill>
                  <a:srgbClr val="003E6C"/>
                </a:solidFill>
                <a:latin typeface="Poppins" panose="00000500000000000000" pitchFamily="2" charset="0"/>
                <a:ea typeface="Times New Roman"/>
                <a:cs typeface="Poppins" panose="00000500000000000000" pitchFamily="2" charset="0"/>
              </a:rPr>
              <a:t>deberes</a:t>
            </a:r>
            <a:r>
              <a:rPr lang="en-US" sz="2800" b="1" dirty="0">
                <a:solidFill>
                  <a:srgbClr val="003E6C"/>
                </a:solidFill>
                <a:latin typeface="Poppins" panose="00000500000000000000" pitchFamily="2" charset="0"/>
                <a:ea typeface="Times New Roman"/>
                <a:cs typeface="Poppins" panose="00000500000000000000" pitchFamily="2" charset="0"/>
              </a:rPr>
              <a:t> y </a:t>
            </a:r>
            <a:r>
              <a:rPr lang="en-US" sz="2800" b="1" dirty="0" err="1">
                <a:solidFill>
                  <a:srgbClr val="003E6C"/>
                </a:solidFill>
                <a:latin typeface="Poppins" panose="00000500000000000000" pitchFamily="2" charset="0"/>
                <a:ea typeface="Times New Roman"/>
                <a:cs typeface="Poppins" panose="00000500000000000000" pitchFamily="2" charset="0"/>
              </a:rPr>
              <a:t>responsabilidades</a:t>
            </a:r>
            <a:r>
              <a:rPr lang="en-US" sz="2800" b="1" dirty="0">
                <a:solidFill>
                  <a:srgbClr val="003E6C"/>
                </a:solidFill>
                <a:latin typeface="Poppins" panose="00000500000000000000" pitchFamily="2" charset="0"/>
                <a:ea typeface="Times New Roman"/>
                <a:cs typeface="Poppins" panose="00000500000000000000" pitchFamily="2" charset="0"/>
              </a:rPr>
              <a:t> de </a:t>
            </a:r>
            <a:r>
              <a:rPr lang="en-US" sz="2800" b="1" dirty="0" err="1">
                <a:solidFill>
                  <a:srgbClr val="003E6C"/>
                </a:solidFill>
                <a:latin typeface="Poppins" panose="00000500000000000000" pitchFamily="2" charset="0"/>
                <a:ea typeface="Times New Roman"/>
                <a:cs typeface="Poppins" panose="00000500000000000000" pitchFamily="2" charset="0"/>
              </a:rPr>
              <a:t>elac</a:t>
            </a:r>
            <a:endParaRPr lang="en-US" sz="2800" b="1" dirty="0">
              <a:solidFill>
                <a:srgbClr val="003E6C"/>
              </a:solidFill>
              <a:latin typeface="Poppins" panose="00000500000000000000" pitchFamily="2" charset="0"/>
              <a:ea typeface="Times New Roman"/>
              <a:cs typeface="Poppins" panose="00000500000000000000" pitchFamily="2" charset="0"/>
            </a:endParaRPr>
          </a:p>
        </p:txBody>
      </p:sp>
      <p:sp>
        <p:nvSpPr>
          <p:cNvPr id="5" name="Content Placeholder 4"/>
          <p:cNvSpPr>
            <a:spLocks noGrp="1"/>
          </p:cNvSpPr>
          <p:nvPr>
            <p:ph idx="1"/>
          </p:nvPr>
        </p:nvSpPr>
        <p:spPr>
          <a:xfrm>
            <a:off x="82791" y="1661500"/>
            <a:ext cx="4361617" cy="3122393"/>
          </a:xfrm>
          <a:prstGeom prst="rect">
            <a:avLst/>
          </a:prstGeom>
          <a:noFill/>
          <a:ln>
            <a:noFill/>
          </a:ln>
        </p:spPr>
        <p:txBody>
          <a:bodyPr vert="horz" wrap="square" lIns="0" tIns="34290" rIns="0" bIns="34290" rtlCol="0" anchor="t">
            <a:spAutoFit/>
          </a:bodyPr>
          <a:lstStyle/>
          <a:p>
            <a:pPr>
              <a:spcAft>
                <a:spcPts val="300"/>
              </a:spcAft>
              <a:buClr>
                <a:schemeClr val="tx2">
                  <a:lumMod val="10000"/>
                </a:schemeClr>
              </a:buClr>
              <a:buFont typeface="Arial" panose="020B0604020202020204" pitchFamily="34" charset="0"/>
              <a:buChar char="•"/>
            </a:pPr>
            <a:r>
              <a:rPr lang="en-US" sz="1800" b="1" dirty="0">
                <a:solidFill>
                  <a:schemeClr val="tx2">
                    <a:lumMod val="10000"/>
                  </a:schemeClr>
                </a:solidFill>
                <a:latin typeface="Poppins" panose="00000500000000000000" pitchFamily="2" charset="0"/>
                <a:cs typeface="Poppins" panose="00000500000000000000" pitchFamily="2" charset="0"/>
              </a:rPr>
              <a:t>Receive materials and training </a:t>
            </a:r>
            <a:r>
              <a:rPr lang="en-US" sz="1800" dirty="0">
                <a:solidFill>
                  <a:schemeClr val="tx2">
                    <a:lumMod val="10000"/>
                  </a:schemeClr>
                </a:solidFill>
                <a:latin typeface="Poppins" panose="00000500000000000000" pitchFamily="2" charset="0"/>
                <a:cs typeface="Poppins" panose="00000500000000000000" pitchFamily="2" charset="0"/>
              </a:rPr>
              <a:t>to assist members in carrying out their responsibilities.</a:t>
            </a:r>
          </a:p>
          <a:p>
            <a:pPr>
              <a:spcAft>
                <a:spcPts val="300"/>
              </a:spcAft>
              <a:buClr>
                <a:schemeClr val="tx2">
                  <a:lumMod val="10000"/>
                </a:schemeClr>
              </a:buClr>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Training must be </a:t>
            </a:r>
            <a:r>
              <a:rPr lang="en-US" sz="1800" b="1" dirty="0">
                <a:solidFill>
                  <a:schemeClr val="tx2">
                    <a:lumMod val="10000"/>
                  </a:schemeClr>
                </a:solidFill>
                <a:latin typeface="Poppins" panose="00000500000000000000" pitchFamily="2" charset="0"/>
                <a:cs typeface="Poppins" panose="00000500000000000000" pitchFamily="2" charset="0"/>
              </a:rPr>
              <a:t>planned in full consultation </a:t>
            </a:r>
            <a:r>
              <a:rPr lang="en-US" sz="1800" dirty="0">
                <a:solidFill>
                  <a:schemeClr val="tx2">
                    <a:lumMod val="10000"/>
                  </a:schemeClr>
                </a:solidFill>
                <a:latin typeface="Poppins" panose="00000500000000000000" pitchFamily="2" charset="0"/>
                <a:cs typeface="Poppins" panose="00000500000000000000" pitchFamily="2" charset="0"/>
              </a:rPr>
              <a:t>with committee members.</a:t>
            </a:r>
          </a:p>
          <a:p>
            <a:pPr>
              <a:spcAft>
                <a:spcPts val="300"/>
              </a:spcAft>
              <a:buClr>
                <a:schemeClr val="tx2">
                  <a:lumMod val="10000"/>
                </a:schemeClr>
              </a:buClr>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Training should </a:t>
            </a:r>
            <a:r>
              <a:rPr lang="en-US" sz="1800" b="1" dirty="0">
                <a:solidFill>
                  <a:schemeClr val="tx2">
                    <a:lumMod val="10000"/>
                  </a:schemeClr>
                </a:solidFill>
                <a:latin typeface="Poppins" panose="00000500000000000000" pitchFamily="2" charset="0"/>
                <a:cs typeface="Poppins" panose="00000500000000000000" pitchFamily="2" charset="0"/>
              </a:rPr>
              <a:t>include the Master Plan for English Learners</a:t>
            </a:r>
            <a:r>
              <a:rPr lang="en-US" sz="1800" dirty="0">
                <a:solidFill>
                  <a:schemeClr val="tx2">
                    <a:lumMod val="10000"/>
                  </a:schemeClr>
                </a:solidFill>
                <a:latin typeface="Poppins" panose="00000500000000000000" pitchFamily="2" charset="0"/>
                <a:cs typeface="Poppins" panose="00000500000000000000" pitchFamily="2" charset="0"/>
              </a:rPr>
              <a:t>.</a:t>
            </a:r>
          </a:p>
          <a:p>
            <a:pPr>
              <a:spcAft>
                <a:spcPts val="300"/>
              </a:spcAft>
              <a:buClr>
                <a:srgbClr val="FF0000"/>
              </a:buClr>
              <a:buFont typeface="Arial" panose="020B0604020202020204" pitchFamily="34" charset="0"/>
              <a:buChar char="•"/>
            </a:pPr>
            <a:endParaRPr lang="en-US" sz="1600" b="1" dirty="0">
              <a:solidFill>
                <a:srgbClr val="FF0000"/>
              </a:solidFill>
            </a:endParaRPr>
          </a:p>
          <a:p>
            <a:pPr>
              <a:spcAft>
                <a:spcPts val="300"/>
              </a:spcAft>
              <a:buClr>
                <a:srgbClr val="FF0000"/>
              </a:buClr>
              <a:buFont typeface="Arial" panose="020B0604020202020204" pitchFamily="34" charset="0"/>
              <a:buChar char="•"/>
            </a:pPr>
            <a:endParaRPr lang="en-US" sz="1600" dirty="0">
              <a:solidFill>
                <a:srgbClr val="FF0000"/>
              </a:solidFill>
            </a:endParaRPr>
          </a:p>
        </p:txBody>
      </p:sp>
      <p:sp>
        <p:nvSpPr>
          <p:cNvPr id="2" name="Rectangle 1"/>
          <p:cNvSpPr/>
          <p:nvPr/>
        </p:nvSpPr>
        <p:spPr>
          <a:xfrm>
            <a:off x="4699593" y="1417660"/>
            <a:ext cx="4530152" cy="4013742"/>
          </a:xfrm>
          <a:prstGeom prst="rect">
            <a:avLst/>
          </a:prstGeom>
          <a:noFill/>
          <a:ln>
            <a:noFill/>
          </a:ln>
        </p:spPr>
        <p:txBody>
          <a:bodyPr wrap="square" lIns="68580" tIns="34290" rIns="68580" bIns="34290" anchor="t">
            <a:normAutofit/>
          </a:bodyPr>
          <a:lstStyle/>
          <a:p>
            <a:pPr marL="285750" indent="-285750" defTabSz="342900">
              <a:spcAft>
                <a:spcPts val="300"/>
              </a:spcAft>
              <a:buFont typeface="Arial" panose="020B0604020202020204" pitchFamily="34" charset="0"/>
              <a:buChar char="•"/>
              <a:defRPr/>
            </a:pPr>
            <a:endParaRPr lang="es-CO" sz="1650" b="1" dirty="0">
              <a:solidFill>
                <a:srgbClr val="003E6C"/>
              </a:solidFill>
              <a:highlight>
                <a:srgbClr val="FFFF00"/>
              </a:highlight>
              <a:latin typeface="Calibri" panose="020F0502020204030204"/>
              <a:cs typeface="Calibri"/>
            </a:endParaRPr>
          </a:p>
        </p:txBody>
      </p:sp>
      <p:sp>
        <p:nvSpPr>
          <p:cNvPr id="3" name="Content Placeholder 4">
            <a:extLst>
              <a:ext uri="{FF2B5EF4-FFF2-40B4-BE49-F238E27FC236}">
                <a16:creationId xmlns:a16="http://schemas.microsoft.com/office/drawing/2014/main" id="{ABE56E4F-2DEE-1410-8DD5-A5C55905DB36}"/>
              </a:ext>
            </a:extLst>
          </p:cNvPr>
          <p:cNvSpPr txBox="1">
            <a:spLocks/>
          </p:cNvSpPr>
          <p:nvPr/>
        </p:nvSpPr>
        <p:spPr>
          <a:xfrm>
            <a:off x="4572000" y="1661500"/>
            <a:ext cx="4489209" cy="2627642"/>
          </a:xfrm>
          <a:prstGeom prst="rect">
            <a:avLst/>
          </a:prstGeom>
          <a:noFill/>
          <a:ln>
            <a:noFill/>
          </a:ln>
        </p:spPr>
        <p:txBody>
          <a:bodyPr vert="horz" wrap="square" lIns="0" tIns="34290" rIns="0" bIns="34290" rtlCol="0" anchor="t">
            <a:sp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spcAft>
                <a:spcPts val="300"/>
              </a:spcAft>
              <a:buFont typeface="Arial" panose="020B0604020202020204" pitchFamily="34" charset="0"/>
              <a:buChar char="•"/>
            </a:pPr>
            <a:r>
              <a:rPr lang="es-CO" sz="1800" b="1" dirty="0">
                <a:latin typeface="Poppins" panose="00000500000000000000" pitchFamily="2" charset="0"/>
                <a:cs typeface="Poppins" panose="00000500000000000000" pitchFamily="2" charset="0"/>
              </a:rPr>
              <a:t>Recibir materiales y capacitación </a:t>
            </a:r>
            <a:r>
              <a:rPr lang="es-CO" sz="1800" dirty="0">
                <a:latin typeface="Poppins" panose="00000500000000000000" pitchFamily="2" charset="0"/>
                <a:cs typeface="Poppins" panose="00000500000000000000" pitchFamily="2" charset="0"/>
              </a:rPr>
              <a:t>para ayudar a los miembros a desempeñar sus responsabilidades.</a:t>
            </a:r>
          </a:p>
          <a:p>
            <a:pPr>
              <a:spcAft>
                <a:spcPts val="300"/>
              </a:spcAft>
              <a:buFont typeface="Arial" panose="020B0604020202020204" pitchFamily="34" charset="0"/>
              <a:buChar char="•"/>
            </a:pPr>
            <a:r>
              <a:rPr lang="es-CO" sz="1800" dirty="0">
                <a:latin typeface="Poppins" panose="00000500000000000000" pitchFamily="2" charset="0"/>
                <a:cs typeface="Poppins" panose="00000500000000000000" pitchFamily="2" charset="0"/>
              </a:rPr>
              <a:t>La capacitación debe ser </a:t>
            </a:r>
            <a:r>
              <a:rPr lang="es-CO" sz="1800" b="1" dirty="0">
                <a:latin typeface="Poppins" panose="00000500000000000000" pitchFamily="2" charset="0"/>
                <a:cs typeface="Poppins" panose="00000500000000000000" pitchFamily="2" charset="0"/>
              </a:rPr>
              <a:t>planeada con plena consulta</a:t>
            </a:r>
            <a:r>
              <a:rPr lang="es-CO" sz="1800" dirty="0">
                <a:latin typeface="Poppins" panose="00000500000000000000" pitchFamily="2" charset="0"/>
                <a:cs typeface="Poppins" panose="00000500000000000000" pitchFamily="2" charset="0"/>
              </a:rPr>
              <a:t> de los miembros del comité.</a:t>
            </a:r>
          </a:p>
          <a:p>
            <a:pPr>
              <a:spcAft>
                <a:spcPts val="300"/>
              </a:spcAft>
              <a:buFont typeface="Arial" panose="020B0604020202020204" pitchFamily="34" charset="0"/>
              <a:buChar char="•"/>
            </a:pPr>
            <a:r>
              <a:rPr lang="es-CO" sz="1800" dirty="0">
                <a:latin typeface="Poppins" panose="00000500000000000000" pitchFamily="2" charset="0"/>
                <a:cs typeface="Poppins" panose="00000500000000000000" pitchFamily="2" charset="0"/>
              </a:rPr>
              <a:t>La capacitación debería de incluir el </a:t>
            </a:r>
            <a:r>
              <a:rPr lang="es-CO" sz="1800" b="1" dirty="0">
                <a:latin typeface="Poppins" panose="00000500000000000000" pitchFamily="2" charset="0"/>
                <a:cs typeface="Poppins" panose="00000500000000000000" pitchFamily="2" charset="0"/>
              </a:rPr>
              <a:t>Plan Maestro para Aprendices de Inglés</a:t>
            </a:r>
            <a:r>
              <a:rPr lang="es-CO" sz="1800" dirty="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135032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0500" y="297203"/>
            <a:ext cx="8512568" cy="998537"/>
          </a:xfrm>
          <a:noFill/>
          <a:ln w="28575">
            <a:solidFill>
              <a:schemeClr val="tx1"/>
            </a:solidFill>
          </a:ln>
        </p:spPr>
        <p:txBody>
          <a:bodyPr>
            <a:noAutofit/>
          </a:bodyPr>
          <a:lstStyle/>
          <a:p>
            <a:r>
              <a:rPr lang="en-US" sz="2800" b="1" dirty="0">
                <a:solidFill>
                  <a:schemeClr val="tx2">
                    <a:lumMod val="10000"/>
                  </a:schemeClr>
                </a:solidFill>
                <a:latin typeface="Poppins" panose="00000500000000000000" pitchFamily="2" charset="0"/>
                <a:ea typeface="Times New Roman"/>
                <a:cs typeface="Poppins" panose="00000500000000000000" pitchFamily="2" charset="0"/>
              </a:rPr>
              <a:t>ELAC FUNCTIONS AND RESPONSIBILITIES</a:t>
            </a:r>
            <a:br>
              <a:rPr lang="en-US" sz="2800" b="1" dirty="0">
                <a:solidFill>
                  <a:srgbClr val="FF0000"/>
                </a:solidFill>
                <a:latin typeface="Poppins" panose="00000500000000000000" pitchFamily="2" charset="0"/>
                <a:ea typeface="Times New Roman"/>
                <a:cs typeface="Poppins" panose="00000500000000000000" pitchFamily="2" charset="0"/>
              </a:rPr>
            </a:br>
            <a:r>
              <a:rPr lang="en-US" sz="2800" b="1" dirty="0" err="1">
                <a:solidFill>
                  <a:srgbClr val="003E6C"/>
                </a:solidFill>
                <a:latin typeface="Poppins" panose="00000500000000000000" pitchFamily="2" charset="0"/>
                <a:ea typeface="Times New Roman"/>
                <a:cs typeface="Poppins" panose="00000500000000000000" pitchFamily="2" charset="0"/>
              </a:rPr>
              <a:t>deberes</a:t>
            </a:r>
            <a:r>
              <a:rPr lang="en-US" sz="2800" b="1" dirty="0">
                <a:solidFill>
                  <a:srgbClr val="003E6C"/>
                </a:solidFill>
                <a:latin typeface="Poppins" panose="00000500000000000000" pitchFamily="2" charset="0"/>
                <a:ea typeface="Times New Roman"/>
                <a:cs typeface="Poppins" panose="00000500000000000000" pitchFamily="2" charset="0"/>
              </a:rPr>
              <a:t> y </a:t>
            </a:r>
            <a:r>
              <a:rPr lang="en-US" sz="2800" b="1" dirty="0" err="1">
                <a:solidFill>
                  <a:srgbClr val="003E6C"/>
                </a:solidFill>
                <a:latin typeface="Poppins" panose="00000500000000000000" pitchFamily="2" charset="0"/>
                <a:ea typeface="Times New Roman"/>
                <a:cs typeface="Poppins" panose="00000500000000000000" pitchFamily="2" charset="0"/>
              </a:rPr>
              <a:t>responsabilidades</a:t>
            </a:r>
            <a:r>
              <a:rPr lang="en-US" sz="2800" b="1" dirty="0">
                <a:solidFill>
                  <a:srgbClr val="003E6C"/>
                </a:solidFill>
                <a:latin typeface="Poppins" panose="00000500000000000000" pitchFamily="2" charset="0"/>
                <a:ea typeface="Times New Roman"/>
                <a:cs typeface="Poppins" panose="00000500000000000000" pitchFamily="2" charset="0"/>
              </a:rPr>
              <a:t> de </a:t>
            </a:r>
            <a:r>
              <a:rPr lang="en-US" sz="2800" b="1" dirty="0" err="1">
                <a:solidFill>
                  <a:srgbClr val="003E6C"/>
                </a:solidFill>
                <a:latin typeface="Poppins" panose="00000500000000000000" pitchFamily="2" charset="0"/>
                <a:ea typeface="Times New Roman"/>
                <a:cs typeface="Poppins" panose="00000500000000000000" pitchFamily="2" charset="0"/>
              </a:rPr>
              <a:t>elac</a:t>
            </a:r>
            <a:endParaRPr lang="en-US" sz="2800" b="1" dirty="0">
              <a:solidFill>
                <a:srgbClr val="003E6C"/>
              </a:solidFill>
              <a:latin typeface="Poppins" panose="00000500000000000000" pitchFamily="2" charset="0"/>
              <a:ea typeface="Times New Roman"/>
              <a:cs typeface="Poppins" panose="00000500000000000000" pitchFamily="2" charset="0"/>
            </a:endParaRPr>
          </a:p>
        </p:txBody>
      </p:sp>
      <p:sp>
        <p:nvSpPr>
          <p:cNvPr id="5" name="Content Placeholder 4"/>
          <p:cNvSpPr>
            <a:spLocks noGrp="1"/>
          </p:cNvSpPr>
          <p:nvPr>
            <p:ph idx="1"/>
          </p:nvPr>
        </p:nvSpPr>
        <p:spPr>
          <a:xfrm>
            <a:off x="82793" y="1661500"/>
            <a:ext cx="4131068" cy="2968505"/>
          </a:xfrm>
          <a:prstGeom prst="rect">
            <a:avLst/>
          </a:prstGeom>
          <a:noFill/>
          <a:ln>
            <a:noFill/>
          </a:ln>
        </p:spPr>
        <p:txBody>
          <a:bodyPr vert="horz" wrap="square" lIns="0" tIns="34290" rIns="0" bIns="34290" rtlCol="0" anchor="t">
            <a:spAutoFit/>
          </a:bodyPr>
          <a:lstStyle/>
          <a:p>
            <a:pPr>
              <a:spcAft>
                <a:spcPts val="300"/>
              </a:spcAft>
              <a:buClr>
                <a:schemeClr val="tx2">
                  <a:lumMod val="10000"/>
                </a:schemeClr>
              </a:buClr>
              <a:buFont typeface="Arial" panose="020B0604020202020204" pitchFamily="34" charset="0"/>
              <a:buChar char="•"/>
            </a:pPr>
            <a:r>
              <a:rPr lang="en-US" sz="1800" b="1" dirty="0">
                <a:solidFill>
                  <a:schemeClr val="tx2">
                    <a:lumMod val="10000"/>
                  </a:schemeClr>
                </a:solidFill>
                <a:latin typeface="Poppins" panose="00000500000000000000" pitchFamily="2" charset="0"/>
                <a:cs typeface="Poppins" panose="00000500000000000000" pitchFamily="2" charset="0"/>
              </a:rPr>
              <a:t>Review</a:t>
            </a:r>
            <a:r>
              <a:rPr lang="en-US" sz="1800" dirty="0">
                <a:solidFill>
                  <a:schemeClr val="tx2">
                    <a:lumMod val="10000"/>
                  </a:schemeClr>
                </a:solidFill>
                <a:latin typeface="Poppins" panose="00000500000000000000" pitchFamily="2" charset="0"/>
                <a:cs typeface="Poppins" panose="00000500000000000000" pitchFamily="2" charset="0"/>
              </a:rPr>
              <a:t> of Uniform Complaint Procedures (UCP) rights and responsibilities.</a:t>
            </a:r>
          </a:p>
          <a:p>
            <a:pPr>
              <a:spcAft>
                <a:spcPts val="300"/>
              </a:spcAft>
              <a:buClr>
                <a:schemeClr val="tx2">
                  <a:lumMod val="10000"/>
                </a:schemeClr>
              </a:buClr>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Additional topics should include Robert’s Rules of Order: Parliamentary Procedure, the Greene Act, officer roles and responsibilities, and ELAC Bylaws.</a:t>
            </a:r>
          </a:p>
          <a:p>
            <a:pPr>
              <a:spcAft>
                <a:spcPts val="300"/>
              </a:spcAft>
              <a:buClr>
                <a:srgbClr val="FF0000"/>
              </a:buClr>
              <a:buFont typeface="Arial" panose="020B0604020202020204" pitchFamily="34" charset="0"/>
              <a:buChar char="•"/>
            </a:pPr>
            <a:endParaRPr lang="en-US" sz="1600" b="1" dirty="0">
              <a:solidFill>
                <a:srgbClr val="FF0000"/>
              </a:solidFill>
            </a:endParaRPr>
          </a:p>
          <a:p>
            <a:pPr>
              <a:spcAft>
                <a:spcPts val="300"/>
              </a:spcAft>
              <a:buClr>
                <a:srgbClr val="FF0000"/>
              </a:buClr>
              <a:buFont typeface="Arial" panose="020B0604020202020204" pitchFamily="34" charset="0"/>
              <a:buChar char="•"/>
            </a:pPr>
            <a:endParaRPr lang="en-US" sz="1600" dirty="0">
              <a:solidFill>
                <a:srgbClr val="FF0000"/>
              </a:solidFill>
            </a:endParaRPr>
          </a:p>
        </p:txBody>
      </p:sp>
      <p:sp>
        <p:nvSpPr>
          <p:cNvPr id="2" name="Rectangle 1"/>
          <p:cNvSpPr/>
          <p:nvPr/>
        </p:nvSpPr>
        <p:spPr>
          <a:xfrm>
            <a:off x="4699593" y="1417660"/>
            <a:ext cx="4530152" cy="4013742"/>
          </a:xfrm>
          <a:prstGeom prst="rect">
            <a:avLst/>
          </a:prstGeom>
          <a:noFill/>
          <a:ln>
            <a:noFill/>
          </a:ln>
        </p:spPr>
        <p:txBody>
          <a:bodyPr wrap="square" lIns="68580" tIns="34290" rIns="68580" bIns="34290" anchor="t">
            <a:normAutofit/>
          </a:bodyPr>
          <a:lstStyle/>
          <a:p>
            <a:pPr marL="285750" indent="-285750" defTabSz="342900">
              <a:spcAft>
                <a:spcPts val="300"/>
              </a:spcAft>
              <a:buFont typeface="Arial" panose="020B0604020202020204" pitchFamily="34" charset="0"/>
              <a:buChar char="•"/>
              <a:defRPr/>
            </a:pPr>
            <a:endParaRPr lang="es-CO" sz="1650" b="1" dirty="0">
              <a:solidFill>
                <a:srgbClr val="003E6C"/>
              </a:solidFill>
              <a:highlight>
                <a:srgbClr val="FFFF00"/>
              </a:highlight>
              <a:latin typeface="Calibri" panose="020F0502020204030204"/>
              <a:cs typeface="Calibri"/>
            </a:endParaRPr>
          </a:p>
        </p:txBody>
      </p:sp>
      <p:sp>
        <p:nvSpPr>
          <p:cNvPr id="3" name="Content Placeholder 4">
            <a:extLst>
              <a:ext uri="{FF2B5EF4-FFF2-40B4-BE49-F238E27FC236}">
                <a16:creationId xmlns:a16="http://schemas.microsoft.com/office/drawing/2014/main" id="{DEB92A10-6176-8496-50F1-2E3A8E9CFE5C}"/>
              </a:ext>
            </a:extLst>
          </p:cNvPr>
          <p:cNvSpPr txBox="1">
            <a:spLocks/>
          </p:cNvSpPr>
          <p:nvPr/>
        </p:nvSpPr>
        <p:spPr>
          <a:xfrm>
            <a:off x="4699593" y="1661500"/>
            <a:ext cx="4361614" cy="2717603"/>
          </a:xfrm>
          <a:prstGeom prst="rect">
            <a:avLst/>
          </a:prstGeom>
          <a:noFill/>
          <a:ln>
            <a:noFill/>
          </a:ln>
        </p:spPr>
        <p:txBody>
          <a:bodyPr vert="horz" wrap="square" lIns="0" tIns="34290" rIns="0" bIns="34290" rtlCol="0" anchor="t">
            <a:sp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spcAft>
                <a:spcPts val="300"/>
              </a:spcAft>
              <a:buFont typeface="Arial" panose="020B0604020202020204" pitchFamily="34" charset="0"/>
              <a:buChar char="•"/>
            </a:pPr>
            <a:r>
              <a:rPr lang="es-CO" sz="1800" b="1" dirty="0">
                <a:latin typeface="Poppins"/>
                <a:cs typeface="Poppins"/>
              </a:rPr>
              <a:t>Repasar</a:t>
            </a:r>
            <a:r>
              <a:rPr lang="es-CO" sz="1800" dirty="0">
                <a:latin typeface="Poppins"/>
                <a:cs typeface="Poppins"/>
              </a:rPr>
              <a:t> los derechos y responsabilidades del Procedimiento Uniforme para Presentar Quejas (UCP).</a:t>
            </a:r>
          </a:p>
          <a:p>
            <a:pPr>
              <a:spcAft>
                <a:spcPts val="300"/>
              </a:spcAft>
              <a:buFont typeface="Arial" panose="020B0604020202020204" pitchFamily="34" charset="0"/>
              <a:buChar char="•"/>
            </a:pPr>
            <a:r>
              <a:rPr lang="es-CO" sz="1800" dirty="0">
                <a:latin typeface="Poppins" panose="00000500000000000000" pitchFamily="2" charset="0"/>
                <a:cs typeface="Poppins" panose="00000500000000000000" pitchFamily="2" charset="0"/>
              </a:rPr>
              <a:t>Temas adicionales deberían incluir las Normas de Robert para el Orden Parlamentario: Procedimiento parlamentario, Decreto Greene, responsabilidades y deberes de los funcionarios y los estatutos de ELAC.</a:t>
            </a:r>
            <a:endParaRPr lang="es-CO" sz="1600" dirty="0"/>
          </a:p>
        </p:txBody>
      </p:sp>
      <p:pic>
        <p:nvPicPr>
          <p:cNvPr id="7" name="Picture 6" descr="A close-up of a document&#10;&#10;Description automatically generated">
            <a:extLst>
              <a:ext uri="{FF2B5EF4-FFF2-40B4-BE49-F238E27FC236}">
                <a16:creationId xmlns:a16="http://schemas.microsoft.com/office/drawing/2014/main" id="{0F1179E6-5EB1-B5D9-6BEA-8278A2100413}"/>
              </a:ext>
            </a:extLst>
          </p:cNvPr>
          <p:cNvPicPr>
            <a:picLocks noChangeAspect="1"/>
          </p:cNvPicPr>
          <p:nvPr/>
        </p:nvPicPr>
        <p:blipFill>
          <a:blip r:embed="rId3"/>
          <a:stretch>
            <a:fillRect/>
          </a:stretch>
        </p:blipFill>
        <p:spPr>
          <a:xfrm>
            <a:off x="1208595" y="3977473"/>
            <a:ext cx="1343686" cy="1018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495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3108B8-EFC3-4620-AB89-2C0369076BC2}"/>
              </a:ext>
            </a:extLst>
          </p:cNvPr>
          <p:cNvSpPr txBox="1">
            <a:spLocks/>
          </p:cNvSpPr>
          <p:nvPr/>
        </p:nvSpPr>
        <p:spPr>
          <a:xfrm>
            <a:off x="4987882" y="536117"/>
            <a:ext cx="3845379" cy="1170215"/>
          </a:xfrm>
          <a:prstGeom prst="rect">
            <a:avLst/>
          </a:prstGeom>
        </p:spPr>
        <p:txBody>
          <a:bodyPr vert="horz" lIns="0" tIns="34290" rIns="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endParaRPr lang="en-US" sz="2400" b="1" dirty="0">
              <a:solidFill>
                <a:srgbClr val="003E6C"/>
              </a:solidFill>
              <a:latin typeface="Poppin"/>
              <a:ea typeface="+mn-ea"/>
              <a:cs typeface="+mn-cs"/>
            </a:endParaRPr>
          </a:p>
        </p:txBody>
      </p:sp>
      <p:sp>
        <p:nvSpPr>
          <p:cNvPr id="5" name="TextBox 4"/>
          <p:cNvSpPr txBox="1"/>
          <p:nvPr/>
        </p:nvSpPr>
        <p:spPr>
          <a:xfrm>
            <a:off x="170120" y="287611"/>
            <a:ext cx="8973879" cy="954107"/>
          </a:xfrm>
          <a:prstGeom prst="rect">
            <a:avLst/>
          </a:prstGeom>
          <a:noFill/>
        </p:spPr>
        <p:txBody>
          <a:bodyPr wrap="square" lIns="91440" tIns="45720" rIns="91440" bIns="45720" rtlCol="0" anchor="t">
            <a:spAutoFit/>
          </a:bodyPr>
          <a:lstStyle/>
          <a:p>
            <a:r>
              <a:rPr lang="en-US" sz="2800" b="1" dirty="0">
                <a:solidFill>
                  <a:schemeClr val="tx2">
                    <a:lumMod val="10000"/>
                  </a:schemeClr>
                </a:solidFill>
                <a:latin typeface="Poppins" panose="00000500000000000000" pitchFamily="2" charset="0"/>
                <a:cs typeface="Poppins" panose="00000500000000000000" pitchFamily="2" charset="0"/>
              </a:rPr>
              <a:t>PROCESSING ACTIVITY</a:t>
            </a:r>
          </a:p>
          <a:p>
            <a:r>
              <a:rPr lang="en-US" sz="2800" b="1" dirty="0">
                <a:solidFill>
                  <a:srgbClr val="003E6C"/>
                </a:solidFill>
                <a:latin typeface="Poppins"/>
                <a:cs typeface="Poppins"/>
              </a:rPr>
              <a:t>PROCESANDO LA ACTIVIDAD </a:t>
            </a:r>
          </a:p>
        </p:txBody>
      </p:sp>
      <p:sp>
        <p:nvSpPr>
          <p:cNvPr id="6" name="TextBox 5"/>
          <p:cNvSpPr txBox="1"/>
          <p:nvPr/>
        </p:nvSpPr>
        <p:spPr>
          <a:xfrm>
            <a:off x="5786346" y="1689208"/>
            <a:ext cx="3202284" cy="2677656"/>
          </a:xfrm>
          <a:prstGeom prst="rect">
            <a:avLst/>
          </a:prstGeom>
          <a:noFill/>
        </p:spPr>
        <p:txBody>
          <a:bodyPr wrap="square" lIns="91440" tIns="45720" rIns="91440" bIns="45720" rtlCol="0" anchor="t">
            <a:spAutoFit/>
          </a:bodyPr>
          <a:lstStyle/>
          <a:p>
            <a:r>
              <a:rPr lang="es-CO" sz="2400" b="1" dirty="0">
                <a:latin typeface="Poppins"/>
                <a:cs typeface="Poppins"/>
              </a:rPr>
              <a:t>Favor de escribir en el chat:</a:t>
            </a:r>
          </a:p>
          <a:p>
            <a:endParaRPr lang="es-CO" sz="2400" b="1" dirty="0">
              <a:latin typeface="Poppins" panose="00000500000000000000" pitchFamily="2" charset="0"/>
              <a:cs typeface="Poppins" panose="00000500000000000000" pitchFamily="2" charset="0"/>
            </a:endParaRPr>
          </a:p>
          <a:p>
            <a:r>
              <a:rPr lang="es-CO" sz="2400" b="1" dirty="0">
                <a:latin typeface="Poppins" panose="00000500000000000000" pitchFamily="2" charset="0"/>
                <a:cs typeface="Poppins" panose="00000500000000000000" pitchFamily="2" charset="0"/>
              </a:rPr>
              <a:t>Dos funciones y responsabilidades de ELAC.</a:t>
            </a:r>
          </a:p>
          <a:p>
            <a:endParaRPr lang="es-CO" sz="2400" b="1" dirty="0">
              <a:latin typeface="Poppins" panose="00000500000000000000" pitchFamily="2" charset="0"/>
              <a:cs typeface="Poppins" panose="00000500000000000000" pitchFamily="2" charset="0"/>
            </a:endParaRPr>
          </a:p>
        </p:txBody>
      </p:sp>
      <p:sp>
        <p:nvSpPr>
          <p:cNvPr id="7" name="TextBox 6"/>
          <p:cNvSpPr txBox="1"/>
          <p:nvPr/>
        </p:nvSpPr>
        <p:spPr>
          <a:xfrm>
            <a:off x="209829" y="1689208"/>
            <a:ext cx="2955402" cy="3046988"/>
          </a:xfrm>
          <a:prstGeom prst="rect">
            <a:avLst/>
          </a:prstGeom>
          <a:noFill/>
        </p:spPr>
        <p:txBody>
          <a:bodyPr wrap="square" rtlCol="0">
            <a:spAutoFit/>
          </a:bodyPr>
          <a:lstStyle/>
          <a:p>
            <a:r>
              <a:rPr lang="en-US" sz="2400" b="1" dirty="0">
                <a:solidFill>
                  <a:schemeClr val="tx2">
                    <a:lumMod val="10000"/>
                  </a:schemeClr>
                </a:solidFill>
                <a:latin typeface="Poppins" panose="00000500000000000000" pitchFamily="2" charset="0"/>
                <a:cs typeface="Poppins" panose="00000500000000000000" pitchFamily="2" charset="0"/>
              </a:rPr>
              <a:t>In the chat, please write:</a:t>
            </a:r>
          </a:p>
          <a:p>
            <a:endParaRPr lang="en-US" sz="2400" b="1" dirty="0">
              <a:solidFill>
                <a:schemeClr val="tx2">
                  <a:lumMod val="10000"/>
                </a:schemeClr>
              </a:solidFill>
              <a:latin typeface="Poppins" panose="00000500000000000000" pitchFamily="2" charset="0"/>
              <a:cs typeface="Poppins" panose="00000500000000000000" pitchFamily="2" charset="0"/>
            </a:endParaRPr>
          </a:p>
          <a:p>
            <a:r>
              <a:rPr lang="en-US" sz="2400" b="1" dirty="0">
                <a:solidFill>
                  <a:schemeClr val="tx2">
                    <a:lumMod val="10000"/>
                  </a:schemeClr>
                </a:solidFill>
                <a:latin typeface="Poppins" panose="00000500000000000000" pitchFamily="2" charset="0"/>
                <a:cs typeface="Poppins" panose="00000500000000000000" pitchFamily="2" charset="0"/>
              </a:rPr>
              <a:t>Two functions and  responsibilities for the ELAC.</a:t>
            </a:r>
          </a:p>
          <a:p>
            <a:endParaRPr lang="en-US" sz="2400" b="1" dirty="0">
              <a:solidFill>
                <a:schemeClr val="tx2">
                  <a:lumMod val="10000"/>
                </a:schemeClr>
              </a:solidFill>
              <a:latin typeface="Poppins" panose="00000500000000000000" pitchFamily="2" charset="0"/>
              <a:cs typeface="Poppins" panose="000005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522" y="2030711"/>
            <a:ext cx="2757824" cy="2226942"/>
          </a:xfrm>
          <a:prstGeom prst="rect">
            <a:avLst/>
          </a:prstGeom>
        </p:spPr>
      </p:pic>
    </p:spTree>
    <p:extLst>
      <p:ext uri="{BB962C8B-B14F-4D97-AF65-F5344CB8AC3E}">
        <p14:creationId xmlns:p14="http://schemas.microsoft.com/office/powerpoint/2010/main" val="297462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7176" y="592016"/>
            <a:ext cx="8922374" cy="499729"/>
          </a:xfrm>
        </p:spPr>
        <p:txBody>
          <a:bodyPr>
            <a:noAutofit/>
          </a:bodyPr>
          <a:lstStyle/>
          <a:p>
            <a:r>
              <a:rPr lang="en-US" sz="2800" b="1" dirty="0">
                <a:solidFill>
                  <a:schemeClr val="tx2">
                    <a:lumMod val="10000"/>
                  </a:schemeClr>
                </a:solidFill>
                <a:latin typeface="Poppins" panose="00000500000000000000" pitchFamily="2" charset="0"/>
                <a:cs typeface="Poppins" panose="00000500000000000000" pitchFamily="2" charset="0"/>
              </a:rPr>
              <a:t>ELAC Members’ Role and Responsibilities</a:t>
            </a:r>
            <a:br>
              <a:rPr lang="en-US" sz="2800" b="1" dirty="0">
                <a:solidFill>
                  <a:srgbClr val="FF0000"/>
                </a:solidFill>
                <a:latin typeface="Poppins" panose="00000500000000000000" pitchFamily="2" charset="0"/>
                <a:cs typeface="Poppins" panose="00000500000000000000" pitchFamily="2" charset="0"/>
              </a:rPr>
            </a:br>
            <a:r>
              <a:rPr lang="en-US" sz="2800" b="1" dirty="0">
                <a:solidFill>
                  <a:srgbClr val="003E6C"/>
                </a:solidFill>
                <a:latin typeface="Poppins" panose="00000500000000000000" pitchFamily="2" charset="0"/>
                <a:cs typeface="Poppins" panose="00000500000000000000" pitchFamily="2" charset="0"/>
              </a:rPr>
              <a:t>DEBERES y </a:t>
            </a:r>
            <a:r>
              <a:rPr lang="en-US" sz="2800" b="1" dirty="0" err="1">
                <a:solidFill>
                  <a:srgbClr val="003E6C"/>
                </a:solidFill>
                <a:latin typeface="Poppins" panose="00000500000000000000" pitchFamily="2" charset="0"/>
                <a:cs typeface="Poppins" panose="00000500000000000000" pitchFamily="2" charset="0"/>
              </a:rPr>
              <a:t>responsabilidades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los</a:t>
            </a:r>
            <a:r>
              <a:rPr lang="en-US" sz="2800" b="1" dirty="0">
                <a:solidFill>
                  <a:srgbClr val="003E6C"/>
                </a:solidFill>
                <a:latin typeface="Poppins" panose="00000500000000000000" pitchFamily="2" charset="0"/>
                <a:cs typeface="Poppins" panose="00000500000000000000" pitchFamily="2" charset="0"/>
              </a:rPr>
              <a:t> </a:t>
            </a:r>
            <a:r>
              <a:rPr lang="en-US" sz="2800" b="1" dirty="0" err="1">
                <a:solidFill>
                  <a:srgbClr val="003E6C"/>
                </a:solidFill>
                <a:latin typeface="Poppins" panose="00000500000000000000" pitchFamily="2" charset="0"/>
                <a:cs typeface="Poppins" panose="00000500000000000000" pitchFamily="2" charset="0"/>
              </a:rPr>
              <a:t>miembros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elac</a:t>
            </a:r>
            <a:endParaRPr lang="en-US" sz="2800" b="1" dirty="0">
              <a:solidFill>
                <a:srgbClr val="003E6C"/>
              </a:solidFill>
              <a:latin typeface="Poppins" panose="00000500000000000000" pitchFamily="2" charset="0"/>
              <a:cs typeface="Poppins" panose="00000500000000000000" pitchFamily="2" charset="0"/>
            </a:endParaRPr>
          </a:p>
        </p:txBody>
      </p:sp>
      <p:sp>
        <p:nvSpPr>
          <p:cNvPr id="3" name="Content Placeholder 2"/>
          <p:cNvSpPr>
            <a:spLocks noGrp="1"/>
          </p:cNvSpPr>
          <p:nvPr>
            <p:ph idx="1"/>
          </p:nvPr>
        </p:nvSpPr>
        <p:spPr>
          <a:xfrm>
            <a:off x="132747" y="1412388"/>
            <a:ext cx="4308623" cy="3444779"/>
          </a:xfrm>
          <a:noFill/>
          <a:ln>
            <a:noFill/>
          </a:ln>
        </p:spPr>
        <p:txBody>
          <a:bodyPr>
            <a:normAutofit fontScale="25000" lnSpcReduction="20000"/>
          </a:bodyPr>
          <a:lstStyle/>
          <a:p>
            <a:pPr>
              <a:lnSpc>
                <a:spcPct val="120000"/>
              </a:lnSpc>
              <a:buClr>
                <a:schemeClr val="bg1"/>
              </a:buClr>
              <a:buFont typeface="Arial" panose="020B0604020202020204" pitchFamily="34" charset="0"/>
              <a:buChar char="•"/>
            </a:pPr>
            <a:r>
              <a:rPr lang="en-US" sz="5600" dirty="0">
                <a:solidFill>
                  <a:schemeClr val="tx2">
                    <a:lumMod val="10000"/>
                  </a:schemeClr>
                </a:solidFill>
                <a:latin typeface="Poppins" panose="00000500000000000000" pitchFamily="2" charset="0"/>
                <a:cs typeface="Poppins" panose="00000500000000000000" pitchFamily="2" charset="0"/>
              </a:rPr>
              <a:t>Attend </a:t>
            </a:r>
            <a:r>
              <a:rPr lang="en-US" sz="5600" b="1" u="sng" dirty="0">
                <a:solidFill>
                  <a:schemeClr val="tx2">
                    <a:lumMod val="10000"/>
                  </a:schemeClr>
                </a:solidFill>
                <a:latin typeface="Poppins" panose="00000500000000000000" pitchFamily="2" charset="0"/>
                <a:cs typeface="Poppins" panose="00000500000000000000" pitchFamily="2" charset="0"/>
              </a:rPr>
              <a:t>all</a:t>
            </a:r>
            <a:r>
              <a:rPr lang="en-US" sz="5600" dirty="0">
                <a:solidFill>
                  <a:schemeClr val="tx2">
                    <a:lumMod val="10000"/>
                  </a:schemeClr>
                </a:solidFill>
                <a:latin typeface="Poppins" panose="00000500000000000000" pitchFamily="2" charset="0"/>
                <a:cs typeface="Poppins" panose="00000500000000000000" pitchFamily="2" charset="0"/>
              </a:rPr>
              <a:t> meetings.</a:t>
            </a:r>
          </a:p>
          <a:p>
            <a:pPr>
              <a:lnSpc>
                <a:spcPct val="120000"/>
              </a:lnSpc>
              <a:buClr>
                <a:schemeClr val="bg1"/>
              </a:buClr>
              <a:buFont typeface="Arial" panose="020B0604020202020204" pitchFamily="34" charset="0"/>
              <a:buChar char="•"/>
            </a:pPr>
            <a:r>
              <a:rPr lang="en-US" sz="5600" dirty="0">
                <a:solidFill>
                  <a:schemeClr val="tx2">
                    <a:lumMod val="10000"/>
                  </a:schemeClr>
                </a:solidFill>
                <a:latin typeface="Poppins" panose="00000500000000000000" pitchFamily="2" charset="0"/>
                <a:cs typeface="Poppins" panose="00000500000000000000" pitchFamily="2" charset="0"/>
              </a:rPr>
              <a:t>Be present,</a:t>
            </a:r>
            <a:r>
              <a:rPr lang="en-US" sz="5600" b="1" dirty="0">
                <a:solidFill>
                  <a:schemeClr val="tx2">
                    <a:lumMod val="10000"/>
                  </a:schemeClr>
                </a:solidFill>
                <a:latin typeface="Poppins" panose="00000500000000000000" pitchFamily="2" charset="0"/>
                <a:cs typeface="Poppins" panose="00000500000000000000" pitchFamily="2" charset="0"/>
              </a:rPr>
              <a:t> </a:t>
            </a:r>
            <a:r>
              <a:rPr lang="en-US" sz="5600" b="1" u="sng" dirty="0">
                <a:solidFill>
                  <a:schemeClr val="tx2">
                    <a:lumMod val="10000"/>
                  </a:schemeClr>
                </a:solidFill>
                <a:latin typeface="Poppins" panose="00000500000000000000" pitchFamily="2" charset="0"/>
                <a:cs typeface="Poppins" panose="00000500000000000000" pitchFamily="2" charset="0"/>
              </a:rPr>
              <a:t>in</a:t>
            </a:r>
            <a:r>
              <a:rPr lang="en-US" sz="5600" b="1" dirty="0">
                <a:solidFill>
                  <a:schemeClr val="tx2">
                    <a:lumMod val="10000"/>
                  </a:schemeClr>
                </a:solidFill>
                <a:latin typeface="Poppins" panose="00000500000000000000" pitchFamily="2" charset="0"/>
                <a:cs typeface="Poppins" panose="00000500000000000000" pitchFamily="2" charset="0"/>
              </a:rPr>
              <a:t> </a:t>
            </a:r>
            <a:r>
              <a:rPr lang="en-US" sz="5600" dirty="0">
                <a:solidFill>
                  <a:schemeClr val="tx2">
                    <a:lumMod val="10000"/>
                  </a:schemeClr>
                </a:solidFill>
                <a:latin typeface="Poppins" panose="00000500000000000000" pitchFamily="2" charset="0"/>
                <a:cs typeface="Poppins" panose="00000500000000000000" pitchFamily="2" charset="0"/>
              </a:rPr>
              <a:t>person or logged onto the school site virtual meeting platform when voting. </a:t>
            </a:r>
            <a:endParaRPr lang="en-US" sz="5600" b="1" dirty="0">
              <a:solidFill>
                <a:schemeClr val="tx2">
                  <a:lumMod val="10000"/>
                </a:schemeClr>
              </a:solidFill>
              <a:latin typeface="Poppins" panose="00000500000000000000" pitchFamily="2" charset="0"/>
              <a:cs typeface="Poppins" panose="00000500000000000000" pitchFamily="2" charset="0"/>
            </a:endParaRPr>
          </a:p>
          <a:p>
            <a:pPr>
              <a:lnSpc>
                <a:spcPct val="120000"/>
              </a:lnSpc>
              <a:buClr>
                <a:schemeClr val="bg1"/>
              </a:buClr>
              <a:buFont typeface="Arial" panose="020B0604020202020204" pitchFamily="34" charset="0"/>
              <a:buChar char="•"/>
            </a:pPr>
            <a:r>
              <a:rPr lang="en-US" sz="5600" dirty="0">
                <a:solidFill>
                  <a:schemeClr val="tx2">
                    <a:lumMod val="10000"/>
                  </a:schemeClr>
                </a:solidFill>
                <a:latin typeface="Poppins" panose="00000500000000000000" pitchFamily="2" charset="0"/>
                <a:cs typeface="Poppins" panose="00000500000000000000" pitchFamily="2" charset="0"/>
              </a:rPr>
              <a:t>Voting will be </a:t>
            </a:r>
            <a:r>
              <a:rPr lang="en-US" sz="5600" b="1" dirty="0">
                <a:solidFill>
                  <a:schemeClr val="tx2">
                    <a:lumMod val="10000"/>
                  </a:schemeClr>
                </a:solidFill>
                <a:latin typeface="Poppins" panose="00000500000000000000" pitchFamily="2" charset="0"/>
                <a:cs typeface="Poppins" panose="00000500000000000000" pitchFamily="2" charset="0"/>
              </a:rPr>
              <a:t>conducted by a roll call vote </a:t>
            </a:r>
            <a:r>
              <a:rPr lang="en-US" sz="5600" dirty="0">
                <a:solidFill>
                  <a:schemeClr val="tx2">
                    <a:lumMod val="10000"/>
                  </a:schemeClr>
                </a:solidFill>
                <a:latin typeface="Poppins" panose="00000500000000000000" pitchFamily="2" charset="0"/>
                <a:cs typeface="Poppins" panose="00000500000000000000" pitchFamily="2" charset="0"/>
              </a:rPr>
              <a:t>if the meeting is held in-person or hybrid..</a:t>
            </a:r>
          </a:p>
          <a:p>
            <a:pPr>
              <a:lnSpc>
                <a:spcPct val="120000"/>
              </a:lnSpc>
              <a:buClr>
                <a:schemeClr val="bg1"/>
              </a:buClr>
              <a:buFont typeface="Arial" panose="020B0604020202020204" pitchFamily="34" charset="0"/>
              <a:buChar char="•"/>
            </a:pPr>
            <a:r>
              <a:rPr lang="en-US" sz="5600" dirty="0">
                <a:solidFill>
                  <a:schemeClr val="tx2">
                    <a:lumMod val="10000"/>
                  </a:schemeClr>
                </a:solidFill>
                <a:latin typeface="Poppins" panose="00000500000000000000" pitchFamily="2" charset="0"/>
                <a:cs typeface="Poppins" panose="00000500000000000000" pitchFamily="2" charset="0"/>
              </a:rPr>
              <a:t>Follow the </a:t>
            </a:r>
            <a:r>
              <a:rPr lang="en-US" sz="5600" b="1" dirty="0">
                <a:solidFill>
                  <a:schemeClr val="tx2">
                    <a:lumMod val="10000"/>
                  </a:schemeClr>
                </a:solidFill>
                <a:latin typeface="Poppins" panose="00000500000000000000" pitchFamily="2" charset="0"/>
                <a:cs typeface="Poppins" panose="00000500000000000000" pitchFamily="2" charset="0"/>
              </a:rPr>
              <a:t>LAUSD Operating Norms and Code of Conduct (Attachment N).</a:t>
            </a:r>
            <a:endParaRPr lang="en-US" sz="5600" dirty="0">
              <a:solidFill>
                <a:schemeClr val="tx2">
                  <a:lumMod val="10000"/>
                </a:schemeClr>
              </a:solidFill>
              <a:latin typeface="Poppins" panose="00000500000000000000" pitchFamily="2" charset="0"/>
              <a:cs typeface="Poppins" panose="00000500000000000000" pitchFamily="2" charset="0"/>
            </a:endParaRPr>
          </a:p>
          <a:p>
            <a:pPr>
              <a:lnSpc>
                <a:spcPct val="120000"/>
              </a:lnSpc>
              <a:buClr>
                <a:schemeClr val="bg1"/>
              </a:buClr>
              <a:buFont typeface="Arial" panose="020B0604020202020204" pitchFamily="34" charset="0"/>
              <a:buChar char="•"/>
            </a:pPr>
            <a:r>
              <a:rPr lang="en-US" sz="5600" b="1" dirty="0">
                <a:solidFill>
                  <a:schemeClr val="tx2">
                    <a:lumMod val="10000"/>
                  </a:schemeClr>
                </a:solidFill>
                <a:latin typeface="Poppins" panose="00000500000000000000" pitchFamily="2" charset="0"/>
                <a:cs typeface="Poppins" panose="00000500000000000000" pitchFamily="2" charset="0"/>
              </a:rPr>
              <a:t>Agree as a body </a:t>
            </a:r>
            <a:r>
              <a:rPr lang="en-US" sz="5600" dirty="0">
                <a:solidFill>
                  <a:schemeClr val="tx2">
                    <a:lumMod val="10000"/>
                  </a:schemeClr>
                </a:solidFill>
                <a:latin typeface="Poppins" panose="00000500000000000000" pitchFamily="2" charset="0"/>
                <a:cs typeface="Poppins" panose="00000500000000000000" pitchFamily="2" charset="0"/>
              </a:rPr>
              <a:t>on dates, times, and meeting format by including the item on the agenda and including results in the minutes.</a:t>
            </a:r>
          </a:p>
          <a:p>
            <a:pPr marL="303610" indent="-303610">
              <a:buFont typeface="Wingdings" panose="05000000000000000000" pitchFamily="2" charset="2"/>
              <a:buChar char="v"/>
            </a:pPr>
            <a:endParaRPr lang="en-US" sz="2100" dirty="0"/>
          </a:p>
          <a:p>
            <a:pPr marL="0" indent="0">
              <a:buNone/>
            </a:pPr>
            <a:endParaRPr lang="en-US" sz="2100" dirty="0"/>
          </a:p>
        </p:txBody>
      </p:sp>
      <p:sp>
        <p:nvSpPr>
          <p:cNvPr id="2" name="Content Placeholder 2">
            <a:extLst>
              <a:ext uri="{FF2B5EF4-FFF2-40B4-BE49-F238E27FC236}">
                <a16:creationId xmlns:a16="http://schemas.microsoft.com/office/drawing/2014/main" id="{B44EE4A5-6AC5-65EC-A987-997831EB9E9F}"/>
              </a:ext>
            </a:extLst>
          </p:cNvPr>
          <p:cNvSpPr txBox="1">
            <a:spLocks/>
          </p:cNvSpPr>
          <p:nvPr/>
        </p:nvSpPr>
        <p:spPr>
          <a:xfrm>
            <a:off x="4572000" y="1412387"/>
            <a:ext cx="4379419" cy="3444780"/>
          </a:xfrm>
          <a:prstGeom prst="rect">
            <a:avLst/>
          </a:prstGeom>
          <a:noFill/>
          <a:ln>
            <a:noFill/>
          </a:ln>
        </p:spPr>
        <p:txBody>
          <a:bodyPr vert="horz" lIns="91440" tIns="45720" rIns="91440" bIns="45720" rtlCol="0">
            <a:no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buFont typeface="Arial" panose="020B0604020202020204" pitchFamily="34" charset="0"/>
              <a:buChar char="•"/>
            </a:pPr>
            <a:r>
              <a:rPr lang="es-CO" sz="1400" dirty="0">
                <a:latin typeface="Poppins" panose="00000500000000000000" pitchFamily="2" charset="0"/>
                <a:cs typeface="Poppins" panose="00000500000000000000" pitchFamily="2" charset="0"/>
              </a:rPr>
              <a:t>Asistir a </a:t>
            </a:r>
            <a:r>
              <a:rPr lang="es-CO" sz="1400" b="1" u="sng" dirty="0">
                <a:latin typeface="Poppins" panose="00000500000000000000" pitchFamily="2" charset="0"/>
                <a:cs typeface="Poppins" panose="00000500000000000000" pitchFamily="2" charset="0"/>
              </a:rPr>
              <a:t>todas</a:t>
            </a:r>
            <a:r>
              <a:rPr lang="es-CO" sz="1400" dirty="0">
                <a:latin typeface="Poppins" panose="00000500000000000000" pitchFamily="2" charset="0"/>
                <a:cs typeface="Poppins" panose="00000500000000000000" pitchFamily="2" charset="0"/>
              </a:rPr>
              <a:t> las reuniones.</a:t>
            </a:r>
          </a:p>
          <a:p>
            <a:pPr>
              <a:lnSpc>
                <a:spcPct val="100000"/>
              </a:lnSpc>
              <a:buFont typeface="Arial" panose="020B0604020202020204" pitchFamily="34" charset="0"/>
              <a:buChar char="•"/>
            </a:pPr>
            <a:r>
              <a:rPr lang="es-CO" sz="1400" dirty="0">
                <a:latin typeface="Poppins" panose="00000500000000000000" pitchFamily="2" charset="0"/>
                <a:cs typeface="Poppins" panose="00000500000000000000" pitchFamily="2" charset="0"/>
              </a:rPr>
              <a:t>Estar presente </a:t>
            </a:r>
            <a:r>
              <a:rPr lang="es-CO" sz="1400" b="1" dirty="0">
                <a:latin typeface="Poppins" panose="00000500000000000000" pitchFamily="2" charset="0"/>
                <a:cs typeface="Poppins" panose="00000500000000000000" pitchFamily="2" charset="0"/>
              </a:rPr>
              <a:t>en persona </a:t>
            </a:r>
            <a:r>
              <a:rPr lang="es-CO" sz="1400" dirty="0">
                <a:latin typeface="Poppins" panose="00000500000000000000" pitchFamily="2" charset="0"/>
                <a:cs typeface="Poppins" panose="00000500000000000000" pitchFamily="2" charset="0"/>
              </a:rPr>
              <a:t>o iniciar sesión en la plataforma virtual de reuniones del plantel escolar para votar. </a:t>
            </a:r>
            <a:endParaRPr lang="es-CO" sz="1400" b="1" dirty="0">
              <a:latin typeface="Poppins" panose="00000500000000000000" pitchFamily="2" charset="0"/>
              <a:cs typeface="Poppins" panose="00000500000000000000" pitchFamily="2" charset="0"/>
            </a:endParaRPr>
          </a:p>
          <a:p>
            <a:pPr>
              <a:lnSpc>
                <a:spcPct val="100000"/>
              </a:lnSpc>
              <a:buFont typeface="Arial" panose="020B0604020202020204" pitchFamily="34" charset="0"/>
              <a:buChar char="•"/>
            </a:pPr>
            <a:r>
              <a:rPr lang="es-CO" sz="1400" dirty="0">
                <a:latin typeface="Poppins" panose="00000500000000000000" pitchFamily="2" charset="0"/>
                <a:cs typeface="Poppins" panose="00000500000000000000" pitchFamily="2" charset="0"/>
              </a:rPr>
              <a:t>La votación se </a:t>
            </a:r>
            <a:r>
              <a:rPr lang="es-CO" sz="1400" b="1" dirty="0">
                <a:latin typeface="Poppins" panose="00000500000000000000" pitchFamily="2" charset="0"/>
                <a:cs typeface="Poppins" panose="00000500000000000000" pitchFamily="2" charset="0"/>
              </a:rPr>
              <a:t>realizará por votación de lista de asistencia en voz alta </a:t>
            </a:r>
            <a:r>
              <a:rPr lang="es-CO" sz="1400" dirty="0">
                <a:latin typeface="Poppins" panose="00000500000000000000" pitchFamily="2" charset="0"/>
                <a:cs typeface="Poppins" panose="00000500000000000000" pitchFamily="2" charset="0"/>
              </a:rPr>
              <a:t>si se realiza la reunión en persona o híbrido.</a:t>
            </a:r>
          </a:p>
          <a:p>
            <a:pPr>
              <a:lnSpc>
                <a:spcPct val="100000"/>
              </a:lnSpc>
              <a:buFont typeface="Arial" panose="020B0604020202020204" pitchFamily="34" charset="0"/>
              <a:buChar char="•"/>
            </a:pPr>
            <a:r>
              <a:rPr lang="es-CO" sz="1400" dirty="0">
                <a:latin typeface="Poppins" panose="00000500000000000000" pitchFamily="2" charset="0"/>
                <a:cs typeface="Poppins" panose="00000500000000000000" pitchFamily="2" charset="0"/>
              </a:rPr>
              <a:t>Respetar las </a:t>
            </a:r>
            <a:r>
              <a:rPr lang="es-CO" sz="1400" b="1" dirty="0">
                <a:latin typeface="Poppins" panose="00000500000000000000" pitchFamily="2" charset="0"/>
                <a:cs typeface="Poppins" panose="00000500000000000000" pitchFamily="2" charset="0"/>
              </a:rPr>
              <a:t>Normas de Funcionamiento y Código de Conducta de LAUSD (Adjunto N).</a:t>
            </a:r>
          </a:p>
          <a:p>
            <a:pPr>
              <a:lnSpc>
                <a:spcPct val="100000"/>
              </a:lnSpc>
              <a:buFont typeface="Arial" panose="020B0604020202020204" pitchFamily="34" charset="0"/>
              <a:buChar char="•"/>
            </a:pPr>
            <a:r>
              <a:rPr lang="es-CO" sz="1400" b="1" dirty="0">
                <a:latin typeface="Poppins" panose="00000500000000000000" pitchFamily="2" charset="0"/>
                <a:cs typeface="Poppins" panose="00000500000000000000" pitchFamily="2" charset="0"/>
              </a:rPr>
              <a:t>Llegar a un acuerdo como cuerpo </a:t>
            </a:r>
            <a:r>
              <a:rPr lang="es-CO" sz="1400" dirty="0">
                <a:latin typeface="Poppins" panose="00000500000000000000" pitchFamily="2" charset="0"/>
                <a:cs typeface="Poppins" panose="00000500000000000000" pitchFamily="2" charset="0"/>
              </a:rPr>
              <a:t>en las fechas, horarios y formato de la reunión por medio de incluir los asuntos en la agenda, e incluir los resultados en el acta.</a:t>
            </a:r>
            <a:endParaRPr lang="es-CO" sz="1400" dirty="0"/>
          </a:p>
        </p:txBody>
      </p:sp>
    </p:spTree>
    <p:extLst>
      <p:ext uri="{BB962C8B-B14F-4D97-AF65-F5344CB8AC3E}">
        <p14:creationId xmlns:p14="http://schemas.microsoft.com/office/powerpoint/2010/main" val="401199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2747" y="531726"/>
            <a:ext cx="8922374" cy="499729"/>
          </a:xfrm>
        </p:spPr>
        <p:txBody>
          <a:bodyPr>
            <a:noAutofit/>
          </a:bodyPr>
          <a:lstStyle/>
          <a:p>
            <a:r>
              <a:rPr lang="en-US" sz="2800" b="1" dirty="0">
                <a:solidFill>
                  <a:schemeClr val="tx2">
                    <a:lumMod val="10000"/>
                  </a:schemeClr>
                </a:solidFill>
                <a:latin typeface="Poppins" panose="00000500000000000000" pitchFamily="2" charset="0"/>
                <a:cs typeface="Poppins" panose="00000500000000000000" pitchFamily="2" charset="0"/>
              </a:rPr>
              <a:t>ELAC Members’ Role and Responsibilities</a:t>
            </a:r>
            <a:br>
              <a:rPr lang="en-US" sz="2800" b="1" dirty="0">
                <a:solidFill>
                  <a:srgbClr val="FF0000"/>
                </a:solidFill>
                <a:latin typeface="Poppins" panose="00000500000000000000" pitchFamily="2" charset="0"/>
                <a:cs typeface="Poppins" panose="00000500000000000000" pitchFamily="2" charset="0"/>
              </a:rPr>
            </a:br>
            <a:r>
              <a:rPr lang="en-US" sz="2800" b="1" dirty="0">
                <a:solidFill>
                  <a:srgbClr val="003E6C"/>
                </a:solidFill>
                <a:latin typeface="Poppins" panose="00000500000000000000" pitchFamily="2" charset="0"/>
                <a:cs typeface="Poppins" panose="00000500000000000000" pitchFamily="2" charset="0"/>
              </a:rPr>
              <a:t>DEBERES y </a:t>
            </a:r>
            <a:r>
              <a:rPr lang="en-US" sz="2800" b="1" dirty="0" err="1">
                <a:solidFill>
                  <a:srgbClr val="003E6C"/>
                </a:solidFill>
                <a:latin typeface="Poppins" panose="00000500000000000000" pitchFamily="2" charset="0"/>
                <a:cs typeface="Poppins" panose="00000500000000000000" pitchFamily="2" charset="0"/>
              </a:rPr>
              <a:t>responsabilidades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los</a:t>
            </a:r>
            <a:r>
              <a:rPr lang="en-US" sz="2800" b="1" dirty="0">
                <a:solidFill>
                  <a:srgbClr val="003E6C"/>
                </a:solidFill>
                <a:latin typeface="Poppins" panose="00000500000000000000" pitchFamily="2" charset="0"/>
                <a:cs typeface="Poppins" panose="00000500000000000000" pitchFamily="2" charset="0"/>
              </a:rPr>
              <a:t> </a:t>
            </a:r>
            <a:r>
              <a:rPr lang="en-US" sz="2800" b="1" dirty="0" err="1">
                <a:solidFill>
                  <a:srgbClr val="003E6C"/>
                </a:solidFill>
                <a:latin typeface="Poppins" panose="00000500000000000000" pitchFamily="2" charset="0"/>
                <a:cs typeface="Poppins" panose="00000500000000000000" pitchFamily="2" charset="0"/>
              </a:rPr>
              <a:t>miembros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elac</a:t>
            </a:r>
            <a:endParaRPr lang="en-US" sz="2800" b="1" dirty="0">
              <a:solidFill>
                <a:srgbClr val="003E6C"/>
              </a:solidFill>
              <a:latin typeface="Poppins" panose="00000500000000000000" pitchFamily="2" charset="0"/>
              <a:cs typeface="Poppins" panose="00000500000000000000" pitchFamily="2" charset="0"/>
            </a:endParaRPr>
          </a:p>
        </p:txBody>
      </p:sp>
      <p:sp>
        <p:nvSpPr>
          <p:cNvPr id="3" name="Content Placeholder 2"/>
          <p:cNvSpPr>
            <a:spLocks noGrp="1"/>
          </p:cNvSpPr>
          <p:nvPr>
            <p:ph idx="1"/>
          </p:nvPr>
        </p:nvSpPr>
        <p:spPr>
          <a:xfrm>
            <a:off x="132747" y="1364735"/>
            <a:ext cx="4356126" cy="3444779"/>
          </a:xfrm>
          <a:noFill/>
          <a:ln>
            <a:noFill/>
          </a:ln>
        </p:spPr>
        <p:txBody>
          <a:bodyPr>
            <a:noAutofit/>
          </a:bodyPr>
          <a:lstStyle/>
          <a:p>
            <a:pPr>
              <a:lnSpc>
                <a:spcPct val="120000"/>
              </a:lnSpc>
              <a:buClr>
                <a:schemeClr val="tx2">
                  <a:lumMod val="10000"/>
                </a:schemeClr>
              </a:buClr>
              <a:buFont typeface="Arial" panose="020B0604020202020204" pitchFamily="34" charset="0"/>
              <a:buChar char="•"/>
            </a:pPr>
            <a:r>
              <a:rPr lang="en-US" sz="1400" b="1" dirty="0">
                <a:solidFill>
                  <a:schemeClr val="tx2">
                    <a:lumMod val="10000"/>
                  </a:schemeClr>
                </a:solidFill>
                <a:latin typeface="Poppins" panose="00000500000000000000" pitchFamily="2" charset="0"/>
                <a:cs typeface="Poppins" panose="00000500000000000000" pitchFamily="2" charset="0"/>
              </a:rPr>
              <a:t>Participate </a:t>
            </a:r>
            <a:r>
              <a:rPr lang="en-US" sz="1400" dirty="0">
                <a:solidFill>
                  <a:schemeClr val="tx2">
                    <a:lumMod val="10000"/>
                  </a:schemeClr>
                </a:solidFill>
                <a:latin typeface="Poppins" panose="00000500000000000000" pitchFamily="2" charset="0"/>
                <a:cs typeface="Poppins" panose="00000500000000000000" pitchFamily="2" charset="0"/>
              </a:rPr>
              <a:t>in member and officer training to carry out their duties effectively, including training on the Greene Act and parliamentary procedure.</a:t>
            </a:r>
          </a:p>
          <a:p>
            <a:pPr>
              <a:lnSpc>
                <a:spcPct val="120000"/>
              </a:lnSpc>
              <a:buClr>
                <a:schemeClr val="tx2">
                  <a:lumMod val="10000"/>
                </a:schemeClr>
              </a:buClr>
              <a:buFont typeface="Arial" panose="020B0604020202020204" pitchFamily="34" charset="0"/>
              <a:buChar char="•"/>
            </a:pPr>
            <a:r>
              <a:rPr lang="en-US" sz="1400" b="1" dirty="0">
                <a:solidFill>
                  <a:schemeClr val="tx2">
                    <a:lumMod val="10000"/>
                  </a:schemeClr>
                </a:solidFill>
                <a:latin typeface="Poppins" panose="00000500000000000000" pitchFamily="2" charset="0"/>
                <a:cs typeface="Poppins" panose="00000500000000000000" pitchFamily="2" charset="0"/>
              </a:rPr>
              <a:t>Honor </a:t>
            </a:r>
            <a:r>
              <a:rPr lang="en-US" sz="1400" dirty="0">
                <a:solidFill>
                  <a:schemeClr val="tx2">
                    <a:lumMod val="10000"/>
                  </a:schemeClr>
                </a:solidFill>
                <a:latin typeface="Poppins" panose="00000500000000000000" pitchFamily="2" charset="0"/>
                <a:cs typeface="Poppins" panose="00000500000000000000" pitchFamily="2" charset="0"/>
              </a:rPr>
              <a:t>all decisions of the ELAC, even if these decisions differ from one’s individual opinion.</a:t>
            </a:r>
          </a:p>
          <a:p>
            <a:pPr>
              <a:lnSpc>
                <a:spcPct val="120000"/>
              </a:lnSpc>
              <a:buClr>
                <a:schemeClr val="tx2">
                  <a:lumMod val="10000"/>
                </a:schemeClr>
              </a:buClr>
              <a:buFont typeface="Arial" panose="020B0604020202020204" pitchFamily="34" charset="0"/>
              <a:buChar char="•"/>
            </a:pPr>
            <a:r>
              <a:rPr lang="en-US" sz="1400" b="1" dirty="0">
                <a:solidFill>
                  <a:schemeClr val="tx2">
                    <a:lumMod val="10000"/>
                  </a:schemeClr>
                </a:solidFill>
                <a:latin typeface="Poppins" panose="00000500000000000000" pitchFamily="2" charset="0"/>
                <a:cs typeface="Poppins" panose="00000500000000000000" pitchFamily="2" charset="0"/>
              </a:rPr>
              <a:t>Resign</a:t>
            </a:r>
            <a:r>
              <a:rPr lang="en-US" sz="1400" dirty="0">
                <a:solidFill>
                  <a:schemeClr val="tx2">
                    <a:lumMod val="10000"/>
                  </a:schemeClr>
                </a:solidFill>
                <a:latin typeface="Poppins" panose="00000500000000000000" pitchFamily="2" charset="0"/>
                <a:cs typeface="Poppins" panose="00000500000000000000" pitchFamily="2" charset="0"/>
              </a:rPr>
              <a:t> from their position as a member and/or officer at any time. However, they must do it in writing and submit a signed letter of resignation to the principal or administrative designee (Attachment E).</a:t>
            </a:r>
          </a:p>
          <a:p>
            <a:pPr marL="303610" indent="-303610">
              <a:buFont typeface="Wingdings" panose="05000000000000000000" pitchFamily="2" charset="2"/>
              <a:buChar char="v"/>
            </a:pPr>
            <a:endParaRPr lang="en-US" sz="1600" dirty="0"/>
          </a:p>
          <a:p>
            <a:pPr marL="0" indent="0">
              <a:buNone/>
            </a:pPr>
            <a:endParaRPr lang="en-US" sz="1600" dirty="0"/>
          </a:p>
        </p:txBody>
      </p:sp>
      <p:sp>
        <p:nvSpPr>
          <p:cNvPr id="2" name="Content Placeholder 2">
            <a:extLst>
              <a:ext uri="{FF2B5EF4-FFF2-40B4-BE49-F238E27FC236}">
                <a16:creationId xmlns:a16="http://schemas.microsoft.com/office/drawing/2014/main" id="{1D1ED89D-4E82-76C1-8742-05240839B724}"/>
              </a:ext>
            </a:extLst>
          </p:cNvPr>
          <p:cNvSpPr txBox="1">
            <a:spLocks/>
          </p:cNvSpPr>
          <p:nvPr/>
        </p:nvSpPr>
        <p:spPr>
          <a:xfrm>
            <a:off x="4393871" y="1364735"/>
            <a:ext cx="4508368" cy="3444779"/>
          </a:xfrm>
          <a:prstGeom prst="rect">
            <a:avLst/>
          </a:prstGeom>
          <a:noFill/>
          <a:ln>
            <a:noFill/>
          </a:ln>
        </p:spPr>
        <p:txBody>
          <a:bodyPr vert="horz" lIns="91440" tIns="45720" rIns="91440" bIns="45720" rtlCol="0" anchor="t">
            <a:no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20000"/>
              </a:lnSpc>
              <a:buFont typeface="Arial" panose="020B0604020202020204" pitchFamily="34" charset="0"/>
              <a:buChar char="•"/>
            </a:pPr>
            <a:r>
              <a:rPr lang="es-CO" sz="1400" b="1" dirty="0">
                <a:latin typeface="Poppins"/>
                <a:cs typeface="Poppins"/>
              </a:rPr>
              <a:t>Participar </a:t>
            </a:r>
            <a:r>
              <a:rPr lang="es-CO" sz="1400" dirty="0">
                <a:latin typeface="Poppins"/>
                <a:cs typeface="Poppins"/>
              </a:rPr>
              <a:t>en las capacitaciones de miembros y funcionarios para que desempeñen sus deberes de forma eficaz, que incluye capacitaciones sobre el Decreto Greene y el procedimiento parlamentario.</a:t>
            </a:r>
          </a:p>
          <a:p>
            <a:pPr>
              <a:lnSpc>
                <a:spcPct val="120000"/>
              </a:lnSpc>
              <a:buFont typeface="Arial" panose="020B0604020202020204" pitchFamily="34" charset="0"/>
              <a:buChar char="•"/>
            </a:pPr>
            <a:r>
              <a:rPr lang="es-CO" sz="1400" b="1" dirty="0">
                <a:latin typeface="Poppins" panose="00000500000000000000" pitchFamily="2" charset="0"/>
                <a:cs typeface="Poppins" panose="00000500000000000000" pitchFamily="2" charset="0"/>
              </a:rPr>
              <a:t>Respetar  </a:t>
            </a:r>
            <a:r>
              <a:rPr lang="es-CO" sz="1400" dirty="0">
                <a:latin typeface="Poppins" panose="00000500000000000000" pitchFamily="2" charset="0"/>
                <a:cs typeface="Poppins" panose="00000500000000000000" pitchFamily="2" charset="0"/>
              </a:rPr>
              <a:t>todas las decisiones de ELAC, aún si estas decisiones son diferentes a las propias.</a:t>
            </a:r>
          </a:p>
          <a:p>
            <a:pPr>
              <a:lnSpc>
                <a:spcPct val="120000"/>
              </a:lnSpc>
              <a:buFont typeface="Arial" panose="020B0604020202020204" pitchFamily="34" charset="0"/>
              <a:buChar char="•"/>
            </a:pPr>
            <a:r>
              <a:rPr lang="es-CO" sz="1400" b="1" dirty="0">
                <a:latin typeface="Poppins" panose="00000500000000000000" pitchFamily="2" charset="0"/>
                <a:cs typeface="Poppins" panose="00000500000000000000" pitchFamily="2" charset="0"/>
              </a:rPr>
              <a:t>Renunciar</a:t>
            </a:r>
            <a:r>
              <a:rPr lang="es-CO" sz="1400" dirty="0">
                <a:latin typeface="Poppins" panose="00000500000000000000" pitchFamily="2" charset="0"/>
                <a:cs typeface="Poppins" panose="00000500000000000000" pitchFamily="2" charset="0"/>
              </a:rPr>
              <a:t> a su puesto como miembro y/o funcionario en cualquier momento. Sin embargo, se debe de hacer por escrito y entregar la carta de renuncia al director escolar o la persona administrative asignada (Adjunto E).</a:t>
            </a:r>
          </a:p>
          <a:p>
            <a:pPr marL="303530" indent="-303530">
              <a:buFont typeface="Wingdings" pitchFamily="2" charset="2"/>
              <a:buChar char="v"/>
            </a:pPr>
            <a:endParaRPr lang="es-CO" sz="1500" dirty="0"/>
          </a:p>
          <a:p>
            <a:pPr marL="0" indent="0">
              <a:buFont typeface="Wingdings" pitchFamily="2" charset="2"/>
              <a:buNone/>
            </a:pPr>
            <a:endParaRPr lang="es-CO" sz="1500" dirty="0"/>
          </a:p>
        </p:txBody>
      </p:sp>
    </p:spTree>
    <p:extLst>
      <p:ext uri="{BB962C8B-B14F-4D97-AF65-F5344CB8AC3E}">
        <p14:creationId xmlns:p14="http://schemas.microsoft.com/office/powerpoint/2010/main" val="311141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5115272" y="140590"/>
            <a:ext cx="3845378" cy="1088068"/>
          </a:xfrm>
        </p:spPr>
        <p:txBody>
          <a:bodyPr vert="horz" lIns="68580" tIns="34290" rIns="68580" bIns="34290" rtlCol="0" anchor="b">
            <a:normAutofit/>
          </a:bodyPr>
          <a:lstStyle/>
          <a:p>
            <a:r>
              <a:rPr lang="en-US" sz="3200" b="1" dirty="0">
                <a:solidFill>
                  <a:schemeClr val="tx2">
                    <a:lumMod val="10000"/>
                  </a:schemeClr>
                </a:solidFill>
                <a:latin typeface="Poppins" panose="00000500000000000000" pitchFamily="2" charset="0"/>
                <a:cs typeface="Poppins" panose="00000500000000000000" pitchFamily="2" charset="0"/>
              </a:rPr>
              <a:t>Greene act</a:t>
            </a:r>
            <a:br>
              <a:rPr lang="en-US" sz="3200" b="1" dirty="0">
                <a:solidFill>
                  <a:schemeClr val="tx2">
                    <a:lumMod val="10000"/>
                  </a:schemeClr>
                </a:solidFill>
                <a:latin typeface="Poppins" panose="00000500000000000000" pitchFamily="2" charset="0"/>
                <a:cs typeface="Poppins" panose="00000500000000000000" pitchFamily="2" charset="0"/>
              </a:rPr>
            </a:br>
            <a:r>
              <a:rPr lang="en-US" sz="3200" b="1" dirty="0">
                <a:solidFill>
                  <a:srgbClr val="003E6C"/>
                </a:solidFill>
                <a:latin typeface="Poppins" panose="00000500000000000000" pitchFamily="2" charset="0"/>
                <a:cs typeface="Poppins" panose="00000500000000000000" pitchFamily="2" charset="0"/>
              </a:rPr>
              <a:t>DECRETO GREENE</a:t>
            </a:r>
          </a:p>
        </p:txBody>
      </p:sp>
      <p:sp>
        <p:nvSpPr>
          <p:cNvPr id="6" name="Title 1">
            <a:extLst>
              <a:ext uri="{FF2B5EF4-FFF2-40B4-BE49-F238E27FC236}">
                <a16:creationId xmlns:a16="http://schemas.microsoft.com/office/drawing/2014/main" id="{D846A20D-8BF8-4579-A384-019CF2314D26}"/>
              </a:ext>
            </a:extLst>
          </p:cNvPr>
          <p:cNvSpPr txBox="1">
            <a:spLocks/>
          </p:cNvSpPr>
          <p:nvPr/>
        </p:nvSpPr>
        <p:spPr>
          <a:xfrm>
            <a:off x="334920" y="140590"/>
            <a:ext cx="3321676" cy="1088068"/>
          </a:xfrm>
          <a:prstGeom prst="rect">
            <a:avLst/>
          </a:prstGeom>
        </p:spPr>
        <p:txBody>
          <a:bodyPr vert="horz" lIns="68580" tIns="34290" rIns="68580" bIns="34290" rtlCol="0" anchor="b">
            <a:normAutofit/>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b="1" dirty="0">
                <a:solidFill>
                  <a:schemeClr val="tx2">
                    <a:lumMod val="10000"/>
                  </a:schemeClr>
                </a:solidFill>
                <a:latin typeface="Poppins" panose="00000500000000000000" pitchFamily="2" charset="0"/>
                <a:cs typeface="Poppins" panose="00000500000000000000" pitchFamily="2" charset="0"/>
              </a:rPr>
              <a:t>bylaws</a:t>
            </a:r>
            <a:br>
              <a:rPr lang="en-US" sz="3200" b="1" dirty="0">
                <a:solidFill>
                  <a:srgbClr val="FF0000"/>
                </a:solidFill>
                <a:latin typeface="Poppins" panose="00000500000000000000" pitchFamily="2" charset="0"/>
                <a:cs typeface="Poppins" panose="00000500000000000000" pitchFamily="2" charset="0"/>
              </a:rPr>
            </a:br>
            <a:r>
              <a:rPr lang="en-US" sz="3200" b="1" dirty="0" err="1">
                <a:solidFill>
                  <a:srgbClr val="003E6C"/>
                </a:solidFill>
                <a:latin typeface="Poppins" panose="00000500000000000000" pitchFamily="2" charset="0"/>
                <a:cs typeface="Poppins" panose="00000500000000000000" pitchFamily="2" charset="0"/>
              </a:rPr>
              <a:t>estatutos</a:t>
            </a:r>
            <a:endParaRPr lang="en-US" sz="3200" b="1" dirty="0">
              <a:solidFill>
                <a:srgbClr val="003E6C"/>
              </a:solidFill>
              <a:latin typeface="Poppins" panose="00000500000000000000" pitchFamily="2" charset="0"/>
              <a:cs typeface="Poppins" panose="00000500000000000000" pitchFamily="2" charset="0"/>
            </a:endParaRPr>
          </a:p>
        </p:txBody>
      </p:sp>
      <p:pic>
        <p:nvPicPr>
          <p:cNvPr id="4" name="Picture 3"/>
          <p:cNvPicPr>
            <a:picLocks noChangeAspect="1"/>
          </p:cNvPicPr>
          <p:nvPr/>
        </p:nvPicPr>
        <p:blipFill>
          <a:blip r:embed="rId3"/>
          <a:stretch>
            <a:fillRect/>
          </a:stretch>
        </p:blipFill>
        <p:spPr>
          <a:xfrm>
            <a:off x="4134910" y="1602167"/>
            <a:ext cx="2224639" cy="320433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6597686" y="1596020"/>
            <a:ext cx="2224639" cy="3210482"/>
          </a:xfrm>
          <a:prstGeom prst="rect">
            <a:avLst/>
          </a:prstGeom>
          <a:ln>
            <a:noFill/>
          </a:ln>
          <a:effectLst>
            <a:outerShdw blurRad="292100" dist="139700" dir="2700000" algn="tl" rotWithShape="0">
              <a:srgbClr val="333333">
                <a:alpha val="65000"/>
              </a:srgbClr>
            </a:outerShdw>
          </a:effectLst>
        </p:spPr>
      </p:pic>
      <p:pic>
        <p:nvPicPr>
          <p:cNvPr id="7" name="Picture 6" descr="A document with text on it&#10;&#10;AI-generated content may be incorrect.">
            <a:extLst>
              <a:ext uri="{FF2B5EF4-FFF2-40B4-BE49-F238E27FC236}">
                <a16:creationId xmlns:a16="http://schemas.microsoft.com/office/drawing/2014/main" id="{983B8EE7-FF24-79AB-C85F-EB479FF1382D}"/>
              </a:ext>
            </a:extLst>
          </p:cNvPr>
          <p:cNvPicPr>
            <a:picLocks noChangeAspect="1"/>
          </p:cNvPicPr>
          <p:nvPr/>
        </p:nvPicPr>
        <p:blipFill>
          <a:blip r:embed="rId5"/>
          <a:stretch>
            <a:fillRect/>
          </a:stretch>
        </p:blipFill>
        <p:spPr>
          <a:xfrm>
            <a:off x="633733" y="1455430"/>
            <a:ext cx="2724050" cy="3547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60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89"/>
        <p:cNvGrpSpPr/>
        <p:nvPr/>
      </p:nvGrpSpPr>
      <p:grpSpPr>
        <a:xfrm>
          <a:off x="0" y="0"/>
          <a:ext cx="0" cy="0"/>
          <a:chOff x="0" y="0"/>
          <a:chExt cx="0" cy="0"/>
        </a:xfrm>
      </p:grpSpPr>
      <p:pic>
        <p:nvPicPr>
          <p:cNvPr id="10" name="Picture 9" descr="A picture containing vector graphics, light&#10;&#10;Description automatically generated">
            <a:extLst>
              <a:ext uri="{FF2B5EF4-FFF2-40B4-BE49-F238E27FC236}">
                <a16:creationId xmlns:a16="http://schemas.microsoft.com/office/drawing/2014/main" id="{DB415DAB-9EC7-40D5-860E-961E2B2E32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70660" y="1499046"/>
            <a:ext cx="6555180" cy="3644454"/>
          </a:xfrm>
          <a:prstGeom prst="rect">
            <a:avLst/>
          </a:prstGeom>
        </p:spPr>
      </p:pic>
      <p:sp>
        <p:nvSpPr>
          <p:cNvPr id="3" name="TextBox 2"/>
          <p:cNvSpPr txBox="1"/>
          <p:nvPr/>
        </p:nvSpPr>
        <p:spPr>
          <a:xfrm>
            <a:off x="181995" y="196663"/>
            <a:ext cx="7465713" cy="1077218"/>
          </a:xfrm>
          <a:prstGeom prst="rect">
            <a:avLst/>
          </a:prstGeom>
          <a:noFill/>
        </p:spPr>
        <p:txBody>
          <a:bodyPr wrap="square" rtlCol="0">
            <a:spAutoFit/>
          </a:bodyPr>
          <a:lstStyle/>
          <a:p>
            <a:r>
              <a:rPr lang="en-US" sz="3200" b="1" dirty="0">
                <a:solidFill>
                  <a:schemeClr val="tx2">
                    <a:lumMod val="10000"/>
                  </a:schemeClr>
                </a:solidFill>
                <a:latin typeface="Poppins" panose="00000500000000000000" pitchFamily="2" charset="0"/>
                <a:cs typeface="Poppins" panose="00000500000000000000" pitchFamily="2" charset="0"/>
              </a:rPr>
              <a:t>QUESTIONS</a:t>
            </a:r>
          </a:p>
          <a:p>
            <a:r>
              <a:rPr lang="en-US" sz="3200" b="1" dirty="0">
                <a:solidFill>
                  <a:srgbClr val="003E6C"/>
                </a:solidFill>
                <a:latin typeface="Poppins" panose="00000500000000000000" pitchFamily="2" charset="0"/>
                <a:cs typeface="Poppins" panose="00000500000000000000" pitchFamily="2" charset="0"/>
              </a:rPr>
              <a:t>PREGUNTAS</a:t>
            </a:r>
          </a:p>
        </p:txBody>
      </p:sp>
    </p:spTree>
    <p:extLst>
      <p:ext uri="{BB962C8B-B14F-4D97-AF65-F5344CB8AC3E}">
        <p14:creationId xmlns:p14="http://schemas.microsoft.com/office/powerpoint/2010/main" val="44263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3108B8-EFC3-4620-AB89-2C0369076BC2}"/>
              </a:ext>
            </a:extLst>
          </p:cNvPr>
          <p:cNvSpPr txBox="1">
            <a:spLocks/>
          </p:cNvSpPr>
          <p:nvPr/>
        </p:nvSpPr>
        <p:spPr>
          <a:xfrm>
            <a:off x="4987882" y="536117"/>
            <a:ext cx="3845379" cy="1170215"/>
          </a:xfrm>
          <a:prstGeom prst="rect">
            <a:avLst/>
          </a:prstGeom>
        </p:spPr>
        <p:txBody>
          <a:bodyPr vert="horz" lIns="0" tIns="34290" rIns="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endParaRPr lang="en-US" sz="2400" b="1" dirty="0">
              <a:solidFill>
                <a:srgbClr val="003E6C"/>
              </a:solidFill>
              <a:latin typeface="Poppin"/>
              <a:ea typeface="+mn-ea"/>
              <a:cs typeface="+mn-cs"/>
            </a:endParaRPr>
          </a:p>
        </p:txBody>
      </p:sp>
      <p:sp>
        <p:nvSpPr>
          <p:cNvPr id="5" name="TextBox 4"/>
          <p:cNvSpPr txBox="1"/>
          <p:nvPr/>
        </p:nvSpPr>
        <p:spPr>
          <a:xfrm>
            <a:off x="170120" y="283407"/>
            <a:ext cx="7465713" cy="954107"/>
          </a:xfrm>
          <a:prstGeom prst="rect">
            <a:avLst/>
          </a:prstGeom>
          <a:noFill/>
        </p:spPr>
        <p:txBody>
          <a:bodyPr wrap="square" lIns="91440" tIns="45720" rIns="91440" bIns="45720" rtlCol="0" anchor="t">
            <a:spAutoFit/>
          </a:bodyPr>
          <a:lstStyle/>
          <a:p>
            <a:r>
              <a:rPr lang="en-US" sz="2800" b="1" dirty="0">
                <a:solidFill>
                  <a:schemeClr val="tx2">
                    <a:lumMod val="10000"/>
                  </a:schemeClr>
                </a:solidFill>
                <a:latin typeface="Poppins" panose="00000500000000000000" pitchFamily="2" charset="0"/>
                <a:cs typeface="Poppins" panose="00000500000000000000" pitchFamily="2" charset="0"/>
              </a:rPr>
              <a:t>PROCESSING ACTIVITY</a:t>
            </a:r>
          </a:p>
          <a:p>
            <a:r>
              <a:rPr lang="en-US" sz="2800" b="1" dirty="0">
                <a:solidFill>
                  <a:srgbClr val="003E6C"/>
                </a:solidFill>
                <a:latin typeface="Poppins"/>
                <a:cs typeface="Poppins"/>
              </a:rPr>
              <a:t>PROCESANDO LA ACTIVIDAD</a:t>
            </a:r>
          </a:p>
        </p:txBody>
      </p:sp>
      <p:sp>
        <p:nvSpPr>
          <p:cNvPr id="6" name="TextBox 5"/>
          <p:cNvSpPr txBox="1"/>
          <p:nvPr/>
        </p:nvSpPr>
        <p:spPr>
          <a:xfrm>
            <a:off x="5684794" y="1567541"/>
            <a:ext cx="3148467" cy="2954655"/>
          </a:xfrm>
          <a:prstGeom prst="rect">
            <a:avLst/>
          </a:prstGeom>
          <a:noFill/>
        </p:spPr>
        <p:txBody>
          <a:bodyPr wrap="square" lIns="91440" tIns="45720" rIns="91440" bIns="45720" rtlCol="0" anchor="t">
            <a:spAutoFit/>
          </a:bodyPr>
          <a:lstStyle/>
          <a:p>
            <a:r>
              <a:rPr lang="en-US" sz="2400" b="1" dirty="0">
                <a:latin typeface="Poppins"/>
                <a:cs typeface="Poppins"/>
              </a:rPr>
              <a:t>Favor de </a:t>
            </a:r>
            <a:r>
              <a:rPr lang="en-US" sz="2400" b="1" dirty="0" err="1">
                <a:latin typeface="Poppins"/>
                <a:cs typeface="Poppins"/>
              </a:rPr>
              <a:t>escribir</a:t>
            </a:r>
            <a:r>
              <a:rPr lang="en-US" sz="2400" b="1" dirty="0">
                <a:latin typeface="Poppins"/>
                <a:cs typeface="Poppins"/>
              </a:rPr>
              <a:t> </a:t>
            </a:r>
            <a:r>
              <a:rPr lang="en-US" sz="2400" b="1" dirty="0" err="1">
                <a:latin typeface="Poppins"/>
                <a:cs typeface="Poppins"/>
              </a:rPr>
              <a:t>en</a:t>
            </a:r>
            <a:r>
              <a:rPr lang="en-US" sz="2400" b="1" dirty="0">
                <a:latin typeface="Poppins"/>
                <a:cs typeface="Poppins"/>
              </a:rPr>
              <a:t> </a:t>
            </a:r>
            <a:r>
              <a:rPr lang="en-US" sz="2400" b="1" dirty="0" err="1">
                <a:latin typeface="Poppins"/>
                <a:cs typeface="Poppins"/>
              </a:rPr>
              <a:t>el</a:t>
            </a:r>
            <a:r>
              <a:rPr lang="en-US" sz="2400" b="1" dirty="0">
                <a:latin typeface="Poppins"/>
                <a:cs typeface="Poppins"/>
              </a:rPr>
              <a:t> chat:</a:t>
            </a:r>
          </a:p>
          <a:p>
            <a:endParaRPr lang="en-US" sz="2400" b="1" dirty="0">
              <a:latin typeface="Poppins" panose="00000500000000000000" pitchFamily="2" charset="0"/>
              <a:cs typeface="Poppins" panose="00000500000000000000" pitchFamily="2" charset="0"/>
            </a:endParaRPr>
          </a:p>
          <a:p>
            <a:r>
              <a:rPr lang="en-US" sz="2400" b="1" dirty="0">
                <a:latin typeface="Poppins" panose="00000500000000000000" pitchFamily="2" charset="0"/>
                <a:cs typeface="Poppins" panose="00000500000000000000" pitchFamily="2" charset="0"/>
              </a:rPr>
              <a:t>Dos </a:t>
            </a:r>
            <a:r>
              <a:rPr lang="en-US" sz="2400" b="1" dirty="0" err="1">
                <a:latin typeface="Poppins" panose="00000500000000000000" pitchFamily="2" charset="0"/>
                <a:cs typeface="Poppins" panose="00000500000000000000" pitchFamily="2" charset="0"/>
              </a:rPr>
              <a:t>deberes</a:t>
            </a:r>
            <a:r>
              <a:rPr lang="en-US" sz="2400" b="1" dirty="0">
                <a:latin typeface="Poppins" panose="00000500000000000000" pitchFamily="2" charset="0"/>
                <a:cs typeface="Poppins" panose="00000500000000000000" pitchFamily="2" charset="0"/>
              </a:rPr>
              <a:t> y </a:t>
            </a:r>
            <a:r>
              <a:rPr lang="en-US" sz="2400" b="1" dirty="0" err="1">
                <a:latin typeface="Poppins" panose="00000500000000000000" pitchFamily="2" charset="0"/>
                <a:cs typeface="Poppins" panose="00000500000000000000" pitchFamily="2" charset="0"/>
              </a:rPr>
              <a:t>responsabilidades</a:t>
            </a:r>
            <a:r>
              <a:rPr lang="en-US" sz="2400" b="1" dirty="0">
                <a:latin typeface="Poppins" panose="00000500000000000000" pitchFamily="2" charset="0"/>
                <a:cs typeface="Poppins" panose="00000500000000000000" pitchFamily="2" charset="0"/>
              </a:rPr>
              <a:t> de </a:t>
            </a:r>
            <a:r>
              <a:rPr lang="en-US" sz="2400" b="1" dirty="0" err="1">
                <a:latin typeface="Poppins" panose="00000500000000000000" pitchFamily="2" charset="0"/>
                <a:cs typeface="Poppins" panose="00000500000000000000" pitchFamily="2" charset="0"/>
              </a:rPr>
              <a:t>los</a:t>
            </a:r>
            <a:r>
              <a:rPr lang="en-US" sz="2400" b="1" dirty="0">
                <a:latin typeface="Poppins" panose="00000500000000000000" pitchFamily="2" charset="0"/>
                <a:cs typeface="Poppins" panose="00000500000000000000" pitchFamily="2" charset="0"/>
              </a:rPr>
              <a:t> </a:t>
            </a:r>
            <a:r>
              <a:rPr lang="en-US" sz="2400" b="1" dirty="0" err="1">
                <a:latin typeface="Poppins" panose="00000500000000000000" pitchFamily="2" charset="0"/>
                <a:cs typeface="Poppins" panose="00000500000000000000" pitchFamily="2" charset="0"/>
              </a:rPr>
              <a:t>miembros</a:t>
            </a:r>
            <a:r>
              <a:rPr lang="en-US" sz="2400" b="1" dirty="0">
                <a:latin typeface="Poppins" panose="00000500000000000000" pitchFamily="2" charset="0"/>
                <a:cs typeface="Poppins" panose="00000500000000000000" pitchFamily="2" charset="0"/>
              </a:rPr>
              <a:t> de ELAC.</a:t>
            </a:r>
          </a:p>
          <a:p>
            <a:endParaRPr lang="en-US" sz="1800" b="1" dirty="0">
              <a:solidFill>
                <a:srgbClr val="FF0000"/>
              </a:solidFill>
              <a:latin typeface="Poppins" panose="00000500000000000000" pitchFamily="2" charset="0"/>
              <a:cs typeface="Poppins" panose="00000500000000000000" pitchFamily="2" charset="0"/>
            </a:endParaRPr>
          </a:p>
        </p:txBody>
      </p:sp>
      <p:sp>
        <p:nvSpPr>
          <p:cNvPr id="7" name="TextBox 6"/>
          <p:cNvSpPr txBox="1"/>
          <p:nvPr/>
        </p:nvSpPr>
        <p:spPr>
          <a:xfrm>
            <a:off x="170120" y="1567542"/>
            <a:ext cx="2905589" cy="2954655"/>
          </a:xfrm>
          <a:prstGeom prst="rect">
            <a:avLst/>
          </a:prstGeom>
          <a:noFill/>
        </p:spPr>
        <p:txBody>
          <a:bodyPr wrap="square" rtlCol="0">
            <a:spAutoFit/>
          </a:bodyPr>
          <a:lstStyle/>
          <a:p>
            <a:r>
              <a:rPr lang="en-US" sz="2400" b="1" dirty="0">
                <a:solidFill>
                  <a:schemeClr val="tx2">
                    <a:lumMod val="10000"/>
                  </a:schemeClr>
                </a:solidFill>
                <a:latin typeface="Poppins" panose="00000500000000000000" pitchFamily="2" charset="0"/>
                <a:cs typeface="Poppins" panose="00000500000000000000" pitchFamily="2" charset="0"/>
              </a:rPr>
              <a:t>In the chat, please write:</a:t>
            </a:r>
          </a:p>
          <a:p>
            <a:endParaRPr lang="en-US" sz="2400" b="1" dirty="0">
              <a:solidFill>
                <a:schemeClr val="tx2">
                  <a:lumMod val="10000"/>
                </a:schemeClr>
              </a:solidFill>
              <a:latin typeface="Poppins" panose="00000500000000000000" pitchFamily="2" charset="0"/>
              <a:cs typeface="Poppins" panose="00000500000000000000" pitchFamily="2" charset="0"/>
            </a:endParaRPr>
          </a:p>
          <a:p>
            <a:r>
              <a:rPr lang="en-US" sz="2400" b="1" dirty="0">
                <a:solidFill>
                  <a:schemeClr val="tx2">
                    <a:lumMod val="10000"/>
                  </a:schemeClr>
                </a:solidFill>
                <a:latin typeface="Poppins" panose="00000500000000000000" pitchFamily="2" charset="0"/>
                <a:cs typeface="Poppins" panose="00000500000000000000" pitchFamily="2" charset="0"/>
              </a:rPr>
              <a:t>Two roles and  responsibilities for ELAC members.</a:t>
            </a:r>
          </a:p>
          <a:p>
            <a:endParaRPr lang="en-US" sz="1800" b="1" dirty="0">
              <a:solidFill>
                <a:srgbClr val="FF0000"/>
              </a:solidFill>
              <a:latin typeface="Poppins" panose="00000500000000000000" pitchFamily="2" charset="0"/>
              <a:cs typeface="Poppins" panose="000005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709" y="2227598"/>
            <a:ext cx="2609085" cy="2106836"/>
          </a:xfrm>
          <a:prstGeom prst="rect">
            <a:avLst/>
          </a:prstGeom>
        </p:spPr>
      </p:pic>
    </p:spTree>
    <p:extLst>
      <p:ext uri="{BB962C8B-B14F-4D97-AF65-F5344CB8AC3E}">
        <p14:creationId xmlns:p14="http://schemas.microsoft.com/office/powerpoint/2010/main" val="46517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extBox 7"/>
          <p:cNvSpPr txBox="1"/>
          <p:nvPr/>
        </p:nvSpPr>
        <p:spPr>
          <a:xfrm>
            <a:off x="0" y="180567"/>
            <a:ext cx="7498831" cy="1200329"/>
          </a:xfrm>
          <a:prstGeom prst="rect">
            <a:avLst/>
          </a:prstGeom>
          <a:noFill/>
        </p:spPr>
        <p:txBody>
          <a:bodyPr wrap="square" rtlCol="0">
            <a:spAutoFit/>
          </a:bodyPr>
          <a:lstStyle/>
          <a:p>
            <a:pPr defTabSz="342900">
              <a:defRPr/>
            </a:pPr>
            <a:r>
              <a:rPr lang="en-US" sz="3600" b="1" i="1" spc="-38" dirty="0">
                <a:solidFill>
                  <a:schemeClr val="bg1"/>
                </a:solidFill>
                <a:latin typeface="Poppins" panose="00000500000000000000" pitchFamily="2" charset="0"/>
                <a:cs typeface="Poppins" panose="00000500000000000000" pitchFamily="2" charset="0"/>
              </a:rPr>
              <a:t>WELCOME</a:t>
            </a:r>
            <a:r>
              <a:rPr lang="en-US" sz="3600" b="1" i="1" spc="-38" dirty="0">
                <a:solidFill>
                  <a:prstClr val="black"/>
                </a:solidFill>
                <a:latin typeface="Poppins" panose="00000500000000000000" pitchFamily="2" charset="0"/>
                <a:cs typeface="Poppins" panose="00000500000000000000" pitchFamily="2" charset="0"/>
              </a:rPr>
              <a:t>                            </a:t>
            </a:r>
            <a:r>
              <a:rPr lang="es-MX" sz="3600" b="1" i="1" spc="-38" dirty="0">
                <a:solidFill>
                  <a:srgbClr val="002060"/>
                </a:solidFill>
                <a:latin typeface="Poppins" panose="00000500000000000000" pitchFamily="2" charset="0"/>
                <a:cs typeface="Poppins" panose="00000500000000000000" pitchFamily="2" charset="0"/>
              </a:rPr>
              <a:t>BIENVENIDOS</a:t>
            </a:r>
          </a:p>
        </p:txBody>
      </p:sp>
      <p:sp>
        <p:nvSpPr>
          <p:cNvPr id="2" name="Slide Number Placeholder 1">
            <a:extLst>
              <a:ext uri="{FF2B5EF4-FFF2-40B4-BE49-F238E27FC236}">
                <a16:creationId xmlns:a16="http://schemas.microsoft.com/office/drawing/2014/main" id="{676C5F8F-61F3-4098-968C-4758231476F0}"/>
              </a:ext>
            </a:extLst>
          </p:cNvPr>
          <p:cNvSpPr>
            <a:spLocks noGrp="1"/>
          </p:cNvSpPr>
          <p:nvPr>
            <p:ph type="sldNum" sz="quarter" idx="12"/>
          </p:nvPr>
        </p:nvSpPr>
        <p:spPr/>
        <p:txBody>
          <a:bodyPr/>
          <a:lstStyle/>
          <a:p>
            <a:pPr algn="r" defTabSz="342900">
              <a:defRPr/>
            </a:pPr>
            <a:fld id="{4FAB73BC-B049-4115-A692-8D63A059BFB8}" type="slidenum">
              <a:rPr lang="en-US" sz="788">
                <a:solidFill>
                  <a:srgbClr val="ACCBF9">
                    <a:lumMod val="50000"/>
                  </a:srgbClr>
                </a:solidFill>
                <a:latin typeface="Arial" panose="020B0604020202020204" pitchFamily="34" charset="0"/>
                <a:cs typeface="Arial" panose="020B0604020202020204" pitchFamily="34" charset="0"/>
              </a:rPr>
              <a:pPr algn="r" defTabSz="342900">
                <a:defRPr/>
              </a:pPr>
              <a:t>3</a:t>
            </a:fld>
            <a:endParaRPr lang="en-US" sz="788" dirty="0">
              <a:solidFill>
                <a:srgbClr val="ACCBF9">
                  <a:lumMod val="50000"/>
                </a:srgbClr>
              </a:solidFill>
              <a:latin typeface="Arial" panose="020B0604020202020204" pitchFamily="34" charset="0"/>
              <a:cs typeface="Arial" panose="020B0604020202020204" pitchFamily="34" charset="0"/>
            </a:endParaRPr>
          </a:p>
        </p:txBody>
      </p:sp>
      <p:pic>
        <p:nvPicPr>
          <p:cNvPr id="9"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biLevel thresh="50000"/>
          </a:blip>
          <a:stretch>
            <a:fillRect/>
          </a:stretch>
        </p:blipFill>
        <p:spPr>
          <a:xfrm>
            <a:off x="261763" y="2238319"/>
            <a:ext cx="1251694" cy="1532051"/>
          </a:xfrm>
          <a:prstGeom prst="rect">
            <a:avLst/>
          </a:prstGeom>
          <a:ln w="28575">
            <a:solidFill>
              <a:schemeClr val="tx1"/>
            </a:solidFill>
          </a:ln>
        </p:spPr>
      </p:pic>
      <p:pic>
        <p:nvPicPr>
          <p:cNvPr id="10"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biLevel thresh="50000"/>
          </a:blip>
          <a:stretch>
            <a:fillRect/>
          </a:stretch>
        </p:blipFill>
        <p:spPr>
          <a:xfrm>
            <a:off x="2002790" y="2251018"/>
            <a:ext cx="1251694" cy="1532051"/>
          </a:xfrm>
          <a:prstGeom prst="rect">
            <a:avLst/>
          </a:prstGeom>
          <a:ln w="28575">
            <a:solidFill>
              <a:schemeClr val="tx1"/>
            </a:solidFill>
          </a:ln>
        </p:spPr>
      </p:pic>
      <p:pic>
        <p:nvPicPr>
          <p:cNvPr id="11"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biLevel thresh="50000"/>
          </a:blip>
          <a:stretch>
            <a:fillRect/>
          </a:stretch>
        </p:blipFill>
        <p:spPr>
          <a:xfrm>
            <a:off x="5649091" y="2280189"/>
            <a:ext cx="1251694" cy="1519352"/>
          </a:xfrm>
          <a:prstGeom prst="rect">
            <a:avLst/>
          </a:prstGeom>
          <a:ln w="28575">
            <a:solidFill>
              <a:schemeClr val="tx1"/>
            </a:solidFill>
          </a:ln>
        </p:spPr>
      </p:pic>
      <p:pic>
        <p:nvPicPr>
          <p:cNvPr id="12"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biLevel thresh="50000"/>
          </a:blip>
          <a:stretch>
            <a:fillRect/>
          </a:stretch>
        </p:blipFill>
        <p:spPr>
          <a:xfrm>
            <a:off x="7549192" y="2253287"/>
            <a:ext cx="1251694" cy="1539977"/>
          </a:xfrm>
          <a:prstGeom prst="rect">
            <a:avLst/>
          </a:prstGeom>
          <a:ln w="28575">
            <a:solidFill>
              <a:schemeClr val="tx1"/>
            </a:solidFill>
          </a:ln>
        </p:spPr>
      </p:pic>
      <p:sp>
        <p:nvSpPr>
          <p:cNvPr id="3" name="TextBox 2"/>
          <p:cNvSpPr txBox="1"/>
          <p:nvPr/>
        </p:nvSpPr>
        <p:spPr>
          <a:xfrm>
            <a:off x="600437" y="4510289"/>
            <a:ext cx="7746262" cy="392415"/>
          </a:xfrm>
          <a:prstGeom prst="rect">
            <a:avLst/>
          </a:prstGeom>
          <a:noFill/>
        </p:spPr>
        <p:txBody>
          <a:bodyPr wrap="square" lIns="68580" tIns="34290" rIns="68580" bIns="34290" rtlCol="0" anchor="t">
            <a:spAutoFit/>
          </a:bodyPr>
          <a:lstStyle/>
          <a:p>
            <a:pPr algn="ctr" defTabSz="342900">
              <a:defRPr/>
            </a:pPr>
            <a:r>
              <a:rPr lang="en-US" sz="2100" b="1" dirty="0">
                <a:solidFill>
                  <a:schemeClr val="tx2">
                    <a:lumMod val="10000"/>
                  </a:schemeClr>
                </a:solidFill>
                <a:latin typeface="Poppins" panose="00000500000000000000" pitchFamily="2" charset="0"/>
                <a:cs typeface="Poppins" panose="00000500000000000000" pitchFamily="2" charset="0"/>
              </a:rPr>
              <a:t>School Leadership Team /</a:t>
            </a:r>
            <a:r>
              <a:rPr lang="es-MX" sz="2100" b="1" i="1" dirty="0">
                <a:latin typeface="Poppins" panose="00000500000000000000" pitchFamily="2" charset="0"/>
                <a:cs typeface="Poppins" panose="00000500000000000000" pitchFamily="2" charset="0"/>
              </a:rPr>
              <a:t>Equipo de Liderazgo Escolar</a:t>
            </a:r>
            <a:endParaRPr lang="en-US" sz="1050" dirty="0">
              <a:latin typeface="Poppins" panose="00000500000000000000" pitchFamily="2" charset="0"/>
              <a:cs typeface="Poppins" panose="00000500000000000000" pitchFamily="2" charset="0"/>
            </a:endParaRPr>
          </a:p>
        </p:txBody>
      </p:sp>
      <p:sp>
        <p:nvSpPr>
          <p:cNvPr id="4" name="TextBox 3"/>
          <p:cNvSpPr txBox="1"/>
          <p:nvPr/>
        </p:nvSpPr>
        <p:spPr>
          <a:xfrm>
            <a:off x="170684" y="1332604"/>
            <a:ext cx="1473200" cy="461665"/>
          </a:xfrm>
          <a:prstGeom prst="rect">
            <a:avLst/>
          </a:prstGeom>
          <a:noFill/>
        </p:spPr>
        <p:txBody>
          <a:bodyPr wrap="square" rtlCol="0">
            <a:spAutoFit/>
          </a:bodyPr>
          <a:lstStyle/>
          <a:p>
            <a:pPr algn="ctr" defTabSz="342900">
              <a:defRPr/>
            </a:pPr>
            <a:r>
              <a:rPr lang="en-US" sz="1200" b="1" dirty="0">
                <a:solidFill>
                  <a:schemeClr val="bg1"/>
                </a:solidFill>
                <a:latin typeface="Poppins" panose="00000500000000000000" pitchFamily="2" charset="0"/>
                <a:cs typeface="Poppins" panose="00000500000000000000" pitchFamily="2" charset="0"/>
              </a:rPr>
              <a:t>Principal</a:t>
            </a:r>
          </a:p>
          <a:p>
            <a:pPr algn="ctr" defTabSz="342900">
              <a:defRPr/>
            </a:pPr>
            <a:r>
              <a:rPr lang="en-US" sz="1200" b="1" i="1" dirty="0">
                <a:latin typeface="Poppins" panose="00000500000000000000" pitchFamily="2" charset="0"/>
                <a:cs typeface="Poppins" panose="00000500000000000000" pitchFamily="2" charset="0"/>
              </a:rPr>
              <a:t>Director(a)</a:t>
            </a:r>
          </a:p>
        </p:txBody>
      </p:sp>
      <p:sp>
        <p:nvSpPr>
          <p:cNvPr id="15" name="TextBox 14"/>
          <p:cNvSpPr txBox="1"/>
          <p:nvPr/>
        </p:nvSpPr>
        <p:spPr>
          <a:xfrm>
            <a:off x="1942837" y="1335592"/>
            <a:ext cx="1371600" cy="830997"/>
          </a:xfrm>
          <a:prstGeom prst="rect">
            <a:avLst/>
          </a:prstGeom>
          <a:noFill/>
        </p:spPr>
        <p:txBody>
          <a:bodyPr wrap="square" rtlCol="0">
            <a:spAutoFit/>
          </a:bodyPr>
          <a:lstStyle/>
          <a:p>
            <a:pPr algn="ctr" defTabSz="342900">
              <a:defRPr/>
            </a:pPr>
            <a:r>
              <a:rPr lang="en-US" sz="1200" b="1" dirty="0">
                <a:solidFill>
                  <a:schemeClr val="bg1"/>
                </a:solidFill>
                <a:latin typeface="Poppins" panose="00000500000000000000" pitchFamily="2" charset="0"/>
                <a:cs typeface="Poppins" panose="00000500000000000000" pitchFamily="2" charset="0"/>
              </a:rPr>
              <a:t>Student Body President</a:t>
            </a:r>
          </a:p>
          <a:p>
            <a:pPr algn="ctr" defTabSz="342900">
              <a:defRPr/>
            </a:pPr>
            <a:r>
              <a:rPr lang="es-MX" sz="1200" b="1" i="1" dirty="0">
                <a:latin typeface="Poppins" panose="00000500000000000000" pitchFamily="2" charset="0"/>
                <a:cs typeface="Poppins" panose="00000500000000000000" pitchFamily="2" charset="0"/>
              </a:rPr>
              <a:t>Presidente Estudiantil</a:t>
            </a:r>
          </a:p>
        </p:txBody>
      </p:sp>
      <p:sp>
        <p:nvSpPr>
          <p:cNvPr id="16" name="TextBox 15"/>
          <p:cNvSpPr txBox="1"/>
          <p:nvPr/>
        </p:nvSpPr>
        <p:spPr>
          <a:xfrm>
            <a:off x="7380417" y="1329415"/>
            <a:ext cx="1592899" cy="830997"/>
          </a:xfrm>
          <a:prstGeom prst="rect">
            <a:avLst/>
          </a:prstGeom>
          <a:noFill/>
          <a:ln>
            <a:noFill/>
          </a:ln>
        </p:spPr>
        <p:txBody>
          <a:bodyPr wrap="square" rtlCol="0">
            <a:spAutoFit/>
          </a:bodyPr>
          <a:lstStyle/>
          <a:p>
            <a:pPr algn="ctr" defTabSz="342900">
              <a:defRPr/>
            </a:pPr>
            <a:r>
              <a:rPr lang="en-US" sz="1200" b="1" dirty="0">
                <a:solidFill>
                  <a:schemeClr val="bg1"/>
                </a:solidFill>
                <a:latin typeface="Poppins" panose="00000500000000000000" pitchFamily="2" charset="0"/>
                <a:cs typeface="Poppins" panose="00000500000000000000" pitchFamily="2" charset="0"/>
              </a:rPr>
              <a:t>School Title I Designee</a:t>
            </a:r>
          </a:p>
          <a:p>
            <a:pPr algn="ctr" defTabSz="342900">
              <a:defRPr/>
            </a:pPr>
            <a:r>
              <a:rPr lang="es-MX" sz="1200" b="1" i="1" dirty="0">
                <a:latin typeface="Poppins" panose="00000500000000000000" pitchFamily="2" charset="0"/>
                <a:cs typeface="Poppins" panose="00000500000000000000" pitchFamily="2" charset="0"/>
              </a:rPr>
              <a:t>Designada(o) del Programa Título I </a:t>
            </a:r>
          </a:p>
        </p:txBody>
      </p:sp>
      <p:sp>
        <p:nvSpPr>
          <p:cNvPr id="17" name="TextBox 16"/>
          <p:cNvSpPr txBox="1"/>
          <p:nvPr/>
        </p:nvSpPr>
        <p:spPr>
          <a:xfrm>
            <a:off x="3814630" y="1332604"/>
            <a:ext cx="1397000" cy="830997"/>
          </a:xfrm>
          <a:prstGeom prst="rect">
            <a:avLst/>
          </a:prstGeom>
          <a:noFill/>
          <a:ln>
            <a:noFill/>
          </a:ln>
        </p:spPr>
        <p:txBody>
          <a:bodyPr wrap="square" rtlCol="0">
            <a:spAutoFit/>
          </a:bodyPr>
          <a:lstStyle/>
          <a:p>
            <a:pPr algn="ctr" defTabSz="342900">
              <a:defRPr/>
            </a:pPr>
            <a:r>
              <a:rPr lang="en-US" sz="1200" b="1" dirty="0">
                <a:solidFill>
                  <a:schemeClr val="bg1"/>
                </a:solidFill>
                <a:latin typeface="Poppins" panose="00000500000000000000" pitchFamily="2" charset="0"/>
                <a:cs typeface="Poppins" panose="00000500000000000000" pitchFamily="2" charset="0"/>
              </a:rPr>
              <a:t>Community Representative</a:t>
            </a:r>
          </a:p>
          <a:p>
            <a:pPr algn="ctr" defTabSz="342900">
              <a:defRPr/>
            </a:pPr>
            <a:r>
              <a:rPr lang="es-MX" sz="1200" b="1" i="1" dirty="0">
                <a:latin typeface="Poppins" panose="00000500000000000000" pitchFamily="2" charset="0"/>
                <a:cs typeface="Poppins" panose="00000500000000000000" pitchFamily="2" charset="0"/>
              </a:rPr>
              <a:t>Representante de Comunidad</a:t>
            </a:r>
          </a:p>
        </p:txBody>
      </p:sp>
      <p:pic>
        <p:nvPicPr>
          <p:cNvPr id="18"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biLevel thresh="50000"/>
          </a:blip>
          <a:stretch>
            <a:fillRect/>
          </a:stretch>
        </p:blipFill>
        <p:spPr>
          <a:xfrm>
            <a:off x="3851582" y="2251018"/>
            <a:ext cx="1251694" cy="1519352"/>
          </a:xfrm>
          <a:prstGeom prst="rect">
            <a:avLst/>
          </a:prstGeom>
          <a:ln w="28575">
            <a:solidFill>
              <a:schemeClr val="tx1"/>
            </a:solidFill>
          </a:ln>
        </p:spPr>
      </p:pic>
      <p:sp>
        <p:nvSpPr>
          <p:cNvPr id="19" name="TextBox 18"/>
          <p:cNvSpPr txBox="1"/>
          <p:nvPr/>
        </p:nvSpPr>
        <p:spPr>
          <a:xfrm>
            <a:off x="5211630" y="1332604"/>
            <a:ext cx="2132603" cy="992579"/>
          </a:xfrm>
          <a:prstGeom prst="rect">
            <a:avLst/>
          </a:prstGeom>
          <a:noFill/>
        </p:spPr>
        <p:txBody>
          <a:bodyPr wrap="square" lIns="68580" tIns="34290" rIns="68580" bIns="34290" rtlCol="0" anchor="t">
            <a:spAutoFit/>
          </a:bodyPr>
          <a:lstStyle/>
          <a:p>
            <a:pPr algn="ctr" defTabSz="342900">
              <a:defRPr/>
            </a:pPr>
            <a:r>
              <a:rPr lang="en-US" sz="1200" b="1" dirty="0">
                <a:solidFill>
                  <a:schemeClr val="bg1"/>
                </a:solidFill>
                <a:latin typeface="Poppins" panose="00000500000000000000" pitchFamily="2" charset="0"/>
                <a:cs typeface="Poppins" panose="00000500000000000000" pitchFamily="2" charset="0"/>
              </a:rPr>
              <a:t>English Learners Program Designee</a:t>
            </a:r>
          </a:p>
          <a:p>
            <a:pPr algn="ctr" defTabSz="342900">
              <a:defRPr/>
            </a:pPr>
            <a:r>
              <a:rPr lang="es-MX" sz="1200" b="1" i="1" dirty="0">
                <a:latin typeface="Poppins" panose="00000500000000000000" pitchFamily="2" charset="0"/>
                <a:cs typeface="Poppins" panose="00000500000000000000" pitchFamily="2" charset="0"/>
              </a:rPr>
              <a:t>Designada(o) del Programa de Aprendices de Inglés</a:t>
            </a:r>
          </a:p>
        </p:txBody>
      </p:sp>
      <p:sp>
        <p:nvSpPr>
          <p:cNvPr id="6" name="TextBox 5">
            <a:extLst>
              <a:ext uri="{FF2B5EF4-FFF2-40B4-BE49-F238E27FC236}">
                <a16:creationId xmlns:a16="http://schemas.microsoft.com/office/drawing/2014/main" id="{0947A44F-64F3-B042-9317-15AD8E404B3B}"/>
              </a:ext>
            </a:extLst>
          </p:cNvPr>
          <p:cNvSpPr txBox="1"/>
          <p:nvPr/>
        </p:nvSpPr>
        <p:spPr>
          <a:xfrm>
            <a:off x="424577" y="3816708"/>
            <a:ext cx="925504" cy="507831"/>
          </a:xfrm>
          <a:prstGeom prst="rect">
            <a:avLst/>
          </a:prstGeom>
          <a:noFill/>
        </p:spPr>
        <p:txBody>
          <a:bodyPr wrap="square" lIns="91440" tIns="45720" rIns="91440" bIns="45720" rtlCol="0" anchor="t">
            <a:spAutoFit/>
          </a:bodyPr>
          <a:lstStyle/>
          <a:p>
            <a:pPr algn="ctr" defTabSz="342900">
              <a:defRPr/>
            </a:pPr>
            <a:r>
              <a:rPr lang="en-US" sz="1350" b="1" dirty="0">
                <a:solidFill>
                  <a:schemeClr val="tx2">
                    <a:lumMod val="10000"/>
                  </a:schemeClr>
                </a:solidFill>
                <a:latin typeface="Poppin"/>
              </a:rPr>
              <a:t>Name</a:t>
            </a:r>
            <a:endParaRPr lang="en-US"/>
          </a:p>
          <a:p>
            <a:pPr algn="ctr" defTabSz="342900">
              <a:defRPr/>
            </a:pPr>
            <a:r>
              <a:rPr lang="en-US" sz="1350" b="1" err="1">
                <a:latin typeface="Poppin"/>
              </a:rPr>
              <a:t>Nombre</a:t>
            </a:r>
            <a:endParaRPr lang="en-US" sz="1350" b="1">
              <a:latin typeface="Poppin"/>
            </a:endParaRPr>
          </a:p>
        </p:txBody>
      </p:sp>
      <p:sp>
        <p:nvSpPr>
          <p:cNvPr id="20" name="TextBox 19">
            <a:extLst>
              <a:ext uri="{FF2B5EF4-FFF2-40B4-BE49-F238E27FC236}">
                <a16:creationId xmlns:a16="http://schemas.microsoft.com/office/drawing/2014/main" id="{107441D0-5171-7A44-B7B3-BB8C979C2D55}"/>
              </a:ext>
            </a:extLst>
          </p:cNvPr>
          <p:cNvSpPr txBox="1"/>
          <p:nvPr/>
        </p:nvSpPr>
        <p:spPr>
          <a:xfrm>
            <a:off x="5770639" y="3810646"/>
            <a:ext cx="1008596" cy="523275"/>
          </a:xfrm>
          <a:prstGeom prst="rect">
            <a:avLst/>
          </a:prstGeom>
          <a:noFill/>
        </p:spPr>
        <p:txBody>
          <a:bodyPr wrap="square" rtlCol="0">
            <a:spAutoFit/>
          </a:bodyPr>
          <a:lstStyle/>
          <a:p>
            <a:pPr algn="ctr" defTabSz="342900">
              <a:defRPr/>
            </a:pPr>
            <a:r>
              <a:rPr lang="en-US" sz="1350" b="1" dirty="0">
                <a:solidFill>
                  <a:prstClr val="black"/>
                </a:solidFill>
                <a:latin typeface="Poppin"/>
              </a:rPr>
              <a:t>Name</a:t>
            </a:r>
          </a:p>
          <a:p>
            <a:pPr algn="ctr" defTabSz="342900">
              <a:defRPr/>
            </a:pPr>
            <a:r>
              <a:rPr lang="en-US" sz="1350" b="1" dirty="0" err="1">
                <a:latin typeface="Poppin"/>
              </a:rPr>
              <a:t>Nombre</a:t>
            </a:r>
            <a:endParaRPr lang="en-US" sz="1350" b="1" dirty="0">
              <a:latin typeface="Poppin"/>
            </a:endParaRPr>
          </a:p>
        </p:txBody>
      </p:sp>
      <p:sp>
        <p:nvSpPr>
          <p:cNvPr id="21" name="TextBox 20">
            <a:extLst>
              <a:ext uri="{FF2B5EF4-FFF2-40B4-BE49-F238E27FC236}">
                <a16:creationId xmlns:a16="http://schemas.microsoft.com/office/drawing/2014/main" id="{36094001-086D-0042-82B6-DEF80D5403DA}"/>
              </a:ext>
            </a:extLst>
          </p:cNvPr>
          <p:cNvSpPr txBox="1"/>
          <p:nvPr/>
        </p:nvSpPr>
        <p:spPr>
          <a:xfrm>
            <a:off x="3973130" y="3822317"/>
            <a:ext cx="1016319" cy="507831"/>
          </a:xfrm>
          <a:prstGeom prst="rect">
            <a:avLst/>
          </a:prstGeom>
          <a:noFill/>
        </p:spPr>
        <p:txBody>
          <a:bodyPr wrap="square" rtlCol="0">
            <a:spAutoFit/>
          </a:bodyPr>
          <a:lstStyle/>
          <a:p>
            <a:pPr algn="ctr" defTabSz="342900">
              <a:defRPr/>
            </a:pPr>
            <a:r>
              <a:rPr lang="en-US" sz="1350" b="1" dirty="0">
                <a:solidFill>
                  <a:prstClr val="black"/>
                </a:solidFill>
                <a:latin typeface="Poppin"/>
              </a:rPr>
              <a:t>Name</a:t>
            </a:r>
          </a:p>
          <a:p>
            <a:pPr algn="ctr" defTabSz="342900">
              <a:defRPr/>
            </a:pPr>
            <a:r>
              <a:rPr lang="en-US" sz="1350" b="1" dirty="0" err="1">
                <a:latin typeface="Poppin"/>
              </a:rPr>
              <a:t>Nombre</a:t>
            </a:r>
            <a:endParaRPr lang="en-US" sz="1350" b="1" dirty="0">
              <a:latin typeface="Poppin"/>
            </a:endParaRPr>
          </a:p>
        </p:txBody>
      </p:sp>
      <p:sp>
        <p:nvSpPr>
          <p:cNvPr id="22" name="TextBox 21">
            <a:extLst>
              <a:ext uri="{FF2B5EF4-FFF2-40B4-BE49-F238E27FC236}">
                <a16:creationId xmlns:a16="http://schemas.microsoft.com/office/drawing/2014/main" id="{C0B76023-5520-0743-BB53-687FCD1485F2}"/>
              </a:ext>
            </a:extLst>
          </p:cNvPr>
          <p:cNvSpPr txBox="1"/>
          <p:nvPr/>
        </p:nvSpPr>
        <p:spPr>
          <a:xfrm>
            <a:off x="2088363" y="3818587"/>
            <a:ext cx="1081964" cy="507831"/>
          </a:xfrm>
          <a:prstGeom prst="rect">
            <a:avLst/>
          </a:prstGeom>
          <a:noFill/>
        </p:spPr>
        <p:txBody>
          <a:bodyPr wrap="square" rtlCol="0">
            <a:spAutoFit/>
          </a:bodyPr>
          <a:lstStyle/>
          <a:p>
            <a:pPr algn="ctr" defTabSz="342900">
              <a:defRPr/>
            </a:pPr>
            <a:r>
              <a:rPr lang="en-US" sz="1350" b="1" dirty="0">
                <a:solidFill>
                  <a:prstClr val="black"/>
                </a:solidFill>
                <a:latin typeface="Poppin"/>
              </a:rPr>
              <a:t>Name</a:t>
            </a:r>
          </a:p>
          <a:p>
            <a:pPr algn="ctr" defTabSz="342900">
              <a:defRPr/>
            </a:pPr>
            <a:r>
              <a:rPr lang="en-US" sz="1350" b="1" dirty="0" err="1">
                <a:latin typeface="Poppin"/>
              </a:rPr>
              <a:t>Nombre</a:t>
            </a:r>
            <a:endParaRPr lang="en-US" sz="1350" b="1" dirty="0">
              <a:latin typeface="Poppin"/>
            </a:endParaRPr>
          </a:p>
        </p:txBody>
      </p:sp>
      <p:sp>
        <p:nvSpPr>
          <p:cNvPr id="23" name="TextBox 22">
            <a:extLst>
              <a:ext uri="{FF2B5EF4-FFF2-40B4-BE49-F238E27FC236}">
                <a16:creationId xmlns:a16="http://schemas.microsoft.com/office/drawing/2014/main" id="{55F475A1-9773-034F-8BB7-91EF229C2091}"/>
              </a:ext>
            </a:extLst>
          </p:cNvPr>
          <p:cNvSpPr txBox="1"/>
          <p:nvPr/>
        </p:nvSpPr>
        <p:spPr>
          <a:xfrm>
            <a:off x="7755693" y="3818456"/>
            <a:ext cx="1043349" cy="507831"/>
          </a:xfrm>
          <a:prstGeom prst="rect">
            <a:avLst/>
          </a:prstGeom>
          <a:noFill/>
        </p:spPr>
        <p:txBody>
          <a:bodyPr wrap="square" rtlCol="0">
            <a:spAutoFit/>
          </a:bodyPr>
          <a:lstStyle/>
          <a:p>
            <a:pPr algn="ctr" defTabSz="342900">
              <a:defRPr/>
            </a:pPr>
            <a:r>
              <a:rPr lang="en-US" sz="1350" b="1" dirty="0">
                <a:solidFill>
                  <a:prstClr val="black"/>
                </a:solidFill>
                <a:latin typeface="Poppin"/>
              </a:rPr>
              <a:t>Name</a:t>
            </a:r>
          </a:p>
          <a:p>
            <a:pPr algn="ctr" defTabSz="342900">
              <a:defRPr/>
            </a:pPr>
            <a:r>
              <a:rPr lang="en-US" sz="1350" b="1" dirty="0" err="1">
                <a:latin typeface="Poppin"/>
              </a:rPr>
              <a:t>Nombre</a:t>
            </a:r>
            <a:endParaRPr lang="en-US" sz="1350" b="1" dirty="0">
              <a:latin typeface="Poppin"/>
            </a:endParaRPr>
          </a:p>
        </p:txBody>
      </p:sp>
      <p:sp>
        <p:nvSpPr>
          <p:cNvPr id="14" name="TextBox 13">
            <a:extLst>
              <a:ext uri="{FF2B5EF4-FFF2-40B4-BE49-F238E27FC236}">
                <a16:creationId xmlns:a16="http://schemas.microsoft.com/office/drawing/2014/main" id="{BE5889EC-5714-4B6D-B18E-9DCE80F9FC02}"/>
              </a:ext>
            </a:extLst>
          </p:cNvPr>
          <p:cNvSpPr txBox="1"/>
          <p:nvPr/>
        </p:nvSpPr>
        <p:spPr>
          <a:xfrm>
            <a:off x="7641785" y="183639"/>
            <a:ext cx="1272209" cy="553998"/>
          </a:xfrm>
          <a:prstGeom prst="rect">
            <a:avLst/>
          </a:prstGeom>
          <a:noFill/>
          <a:ln w="38100">
            <a:solidFill>
              <a:schemeClr val="bg1"/>
            </a:solidFill>
          </a:ln>
        </p:spPr>
        <p:txBody>
          <a:bodyPr wrap="square" lIns="68580" tIns="34290" rIns="68580" bIns="34290" rtlCol="0" anchor="t">
            <a:spAutoFit/>
          </a:bodyPr>
          <a:lstStyle/>
          <a:p>
            <a:pPr algn="ctr"/>
            <a:endParaRPr lang="en-US" sz="1050" dirty="0">
              <a:solidFill>
                <a:schemeClr val="bg1"/>
              </a:solidFill>
            </a:endParaRPr>
          </a:p>
          <a:p>
            <a:pPr algn="ctr"/>
            <a:r>
              <a:rPr lang="en-US" sz="1050" dirty="0">
                <a:solidFill>
                  <a:schemeClr val="bg1"/>
                </a:solidFill>
                <a:latin typeface="Poppin"/>
              </a:rPr>
              <a:t>School Logo</a:t>
            </a:r>
          </a:p>
          <a:p>
            <a:pPr algn="ctr"/>
            <a:r>
              <a:rPr lang="en-US" sz="1050" dirty="0" err="1">
                <a:solidFill>
                  <a:schemeClr val="bg1"/>
                </a:solidFill>
                <a:latin typeface="Poppin"/>
              </a:rPr>
              <a:t>Logotipo</a:t>
            </a:r>
            <a:r>
              <a:rPr lang="en-US" sz="1050" dirty="0">
                <a:solidFill>
                  <a:schemeClr val="bg1"/>
                </a:solidFill>
                <a:latin typeface="Poppin"/>
              </a:rPr>
              <a:t> Escolar</a:t>
            </a:r>
            <a:endParaRPr lang="en-US" sz="1050" dirty="0">
              <a:solidFill>
                <a:schemeClr val="bg1"/>
              </a:solidFill>
              <a:latin typeface="Poppin"/>
              <a:cs typeface="Calibri"/>
            </a:endParaRPr>
          </a:p>
        </p:txBody>
      </p:sp>
    </p:spTree>
    <p:extLst>
      <p:ext uri="{BB962C8B-B14F-4D97-AF65-F5344CB8AC3E}">
        <p14:creationId xmlns:p14="http://schemas.microsoft.com/office/powerpoint/2010/main" val="3096460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209690" y="160342"/>
            <a:ext cx="7203695" cy="1088068"/>
          </a:xfrm>
        </p:spPr>
        <p:txBody>
          <a:bodyPr vert="horz" lIns="68580" tIns="34290" rIns="68580" bIns="34290" rtlCol="0" anchor="b">
            <a:noAutofit/>
          </a:bodyPr>
          <a:lstStyle/>
          <a:p>
            <a:r>
              <a:rPr lang="en-US" sz="2800" b="1" dirty="0">
                <a:solidFill>
                  <a:schemeClr val="tx2">
                    <a:lumMod val="10000"/>
                  </a:schemeClr>
                </a:solidFill>
                <a:latin typeface="Poppins" panose="00000500000000000000" pitchFamily="2" charset="0"/>
                <a:cs typeface="Poppins" panose="00000500000000000000" pitchFamily="2" charset="0"/>
              </a:rPr>
              <a:t>ELAC Member Election</a:t>
            </a:r>
            <a:br>
              <a:rPr lang="en-US" sz="2800" b="1" dirty="0">
                <a:solidFill>
                  <a:srgbClr val="FF0000"/>
                </a:solidFill>
                <a:latin typeface="Poppins" panose="00000500000000000000" pitchFamily="2" charset="0"/>
                <a:cs typeface="Poppins" panose="00000500000000000000" pitchFamily="2" charset="0"/>
              </a:rPr>
            </a:br>
            <a:r>
              <a:rPr lang="en-US" sz="2800" b="1" dirty="0" err="1">
                <a:solidFill>
                  <a:srgbClr val="003E6C"/>
                </a:solidFill>
                <a:latin typeface="Poppins" panose="00000500000000000000" pitchFamily="2" charset="0"/>
                <a:cs typeface="Poppins" panose="00000500000000000000" pitchFamily="2" charset="0"/>
              </a:rPr>
              <a:t>ElecciÓn</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miembros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elac</a:t>
            </a:r>
            <a:endParaRPr lang="en-US" sz="2800" b="1" dirty="0">
              <a:solidFill>
                <a:srgbClr val="003E6C"/>
              </a:solidFill>
              <a:latin typeface="Poppins" panose="00000500000000000000" pitchFamily="2" charset="0"/>
              <a:cs typeface="Poppins" panose="00000500000000000000" pitchFamily="2" charset="0"/>
            </a:endParaRPr>
          </a:p>
        </p:txBody>
      </p:sp>
      <p:grpSp>
        <p:nvGrpSpPr>
          <p:cNvPr id="8" name="Group 7"/>
          <p:cNvGrpSpPr/>
          <p:nvPr/>
        </p:nvGrpSpPr>
        <p:grpSpPr>
          <a:xfrm>
            <a:off x="194795" y="1408123"/>
            <a:ext cx="1873331" cy="1783977"/>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13" name="Group 112"/>
          <p:cNvGrpSpPr/>
          <p:nvPr/>
        </p:nvGrpSpPr>
        <p:grpSpPr>
          <a:xfrm flipH="1">
            <a:off x="2463634" y="1710571"/>
            <a:ext cx="1951250" cy="1814868"/>
            <a:chOff x="836096" y="2134073"/>
            <a:chExt cx="2002672" cy="2005925"/>
          </a:xfrm>
        </p:grpSpPr>
        <p:sp>
          <p:nvSpPr>
            <p:cNvPr id="114" name="Freeform 113"/>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002060"/>
                </a:solidFill>
              </a:endParaRPr>
            </a:p>
          </p:txBody>
        </p:sp>
        <p:sp>
          <p:nvSpPr>
            <p:cNvPr id="115" name="Freeform 114"/>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6" name="Freeform 115"/>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7" name="Freeform 116"/>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18" name="Freeform 117"/>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9" name="Freeform 118"/>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solidFill>
                  <a:srgbClr val="FFC000"/>
                </a:solidFill>
              </a:endParaRPr>
            </a:p>
          </p:txBody>
        </p:sp>
        <p:sp>
          <p:nvSpPr>
            <p:cNvPr id="120" name="Freeform 119"/>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solidFill>
                  <a:srgbClr val="FFC000"/>
                </a:solidFill>
              </a:endParaRPr>
            </a:p>
          </p:txBody>
        </p:sp>
        <p:sp>
          <p:nvSpPr>
            <p:cNvPr id="121" name="Freeform 120"/>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2" name="Freeform 121"/>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solidFill>
                  <a:srgbClr val="FFC000"/>
                </a:solidFill>
              </a:endParaRPr>
            </a:p>
          </p:txBody>
        </p:sp>
        <p:sp>
          <p:nvSpPr>
            <p:cNvPr id="123" name="Freeform 122"/>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4" name="Freeform 123"/>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5" name="Freeform 124"/>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6" name="Freeform 125"/>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7" name="Freeform 126"/>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8" name="Freeform 127"/>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endParaRPr lang="en-US">
                <a:solidFill>
                  <a:srgbClr val="FFC000"/>
                </a:solidFill>
              </a:endParaRPr>
            </a:p>
          </p:txBody>
        </p:sp>
        <p:sp>
          <p:nvSpPr>
            <p:cNvPr id="129" name="Freeform 128"/>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solidFill>
                  <a:srgbClr val="FFC000"/>
                </a:solidFill>
              </a:endParaRPr>
            </a:p>
          </p:txBody>
        </p:sp>
        <p:sp>
          <p:nvSpPr>
            <p:cNvPr id="130" name="Freeform 129"/>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solidFill>
                  <a:srgbClr val="FFC000"/>
                </a:solidFill>
              </a:endParaRPr>
            </a:p>
          </p:txBody>
        </p:sp>
        <p:sp>
          <p:nvSpPr>
            <p:cNvPr id="131" name="Freeform 130"/>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32" name="Freeform 131"/>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33" name="Freeform 132"/>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grpSp>
      <p:grpSp>
        <p:nvGrpSpPr>
          <p:cNvPr id="135" name="Group 134"/>
          <p:cNvGrpSpPr/>
          <p:nvPr/>
        </p:nvGrpSpPr>
        <p:grpSpPr>
          <a:xfrm>
            <a:off x="4771758" y="1375893"/>
            <a:ext cx="2080276" cy="1782791"/>
            <a:chOff x="836096" y="2134073"/>
            <a:chExt cx="2002672" cy="2005925"/>
          </a:xfrm>
        </p:grpSpPr>
        <p:sp>
          <p:nvSpPr>
            <p:cNvPr id="136" name="Freeform 135"/>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7" name="Freeform 136"/>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8" name="Freeform 137"/>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9" name="Freeform 138"/>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0" name="Freeform 139"/>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1" name="Freeform 140"/>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42" name="Freeform 141"/>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43" name="Freeform 142"/>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4" name="Freeform 143"/>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145" name="Freeform 144"/>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6" name="Freeform 145"/>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47" name="Freeform 146"/>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148" name="Freeform 147"/>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9" name="Freeform 148"/>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0" name="Freeform 149"/>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endParaRPr lang="en-US"/>
            </a:p>
          </p:txBody>
        </p:sp>
        <p:sp>
          <p:nvSpPr>
            <p:cNvPr id="151" name="Freeform 150"/>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52" name="Freeform 151"/>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endParaRPr lang="en-US"/>
            </a:p>
          </p:txBody>
        </p:sp>
        <p:sp>
          <p:nvSpPr>
            <p:cNvPr id="153" name="Freeform 152"/>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54" name="Freeform 153"/>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5" name="Freeform 154"/>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56" name="Group 27"/>
          <p:cNvGrpSpPr>
            <a:grpSpLocks noChangeAspect="1"/>
          </p:cNvGrpSpPr>
          <p:nvPr/>
        </p:nvGrpSpPr>
        <p:grpSpPr bwMode="auto">
          <a:xfrm flipH="1">
            <a:off x="5463633" y="3197175"/>
            <a:ext cx="1949753" cy="1799967"/>
            <a:chOff x="1797" y="1226"/>
            <a:chExt cx="1850" cy="1850"/>
          </a:xfrm>
        </p:grpSpPr>
        <p:sp>
          <p:nvSpPr>
            <p:cNvPr id="157" name="Freeform 156"/>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rgbClr val="00ADF1">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8" name="Freeform 157"/>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9" name="Freeform 158"/>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rgbClr val="EB1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0" name="Freeform 159"/>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1" name="Freeform 160"/>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2" name="Freeform 161"/>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3" name="Freeform 162"/>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Roboto"/>
              </a:endParaRPr>
            </a:p>
          </p:txBody>
        </p:sp>
        <p:sp>
          <p:nvSpPr>
            <p:cNvPr id="164" name="Freeform 163"/>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5" name="Freeform 164"/>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6" name="Freeform 165"/>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7" name="Freeform 166"/>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8" name="Freeform 167"/>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9" name="Freeform 168"/>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0" name="Freeform 169"/>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1" name="Freeform 170"/>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2" name="Freeform 171"/>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3" name="Freeform 172"/>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4" name="Freeform 173"/>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5" name="Freeform 174"/>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176" name="Group 175"/>
          <p:cNvGrpSpPr/>
          <p:nvPr/>
        </p:nvGrpSpPr>
        <p:grpSpPr>
          <a:xfrm flipH="1">
            <a:off x="7067992" y="1665940"/>
            <a:ext cx="1824833" cy="1731473"/>
            <a:chOff x="836096" y="2134073"/>
            <a:chExt cx="2002672" cy="2005925"/>
          </a:xfrm>
        </p:grpSpPr>
        <p:sp>
          <p:nvSpPr>
            <p:cNvPr id="177" name="Freeform 176"/>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8" name="Freeform 177"/>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9" name="Freeform 178"/>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0" name="Freeform 179"/>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1" name="Freeform 180"/>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2" name="Freeform 181"/>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183" name="Freeform 182"/>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184" name="Freeform 183"/>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5" name="Freeform 184"/>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endParaRPr lang="en-US"/>
            </a:p>
          </p:txBody>
        </p:sp>
        <p:sp>
          <p:nvSpPr>
            <p:cNvPr id="186" name="Freeform 185"/>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7" name="Freeform 186"/>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8" name="Freeform 187"/>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189" name="Freeform 188"/>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0" name="Freeform 189"/>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1" name="Freeform 190"/>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endParaRPr lang="en-US"/>
            </a:p>
          </p:txBody>
        </p:sp>
        <p:sp>
          <p:nvSpPr>
            <p:cNvPr id="192" name="Freeform 191"/>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93" name="Freeform 192"/>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endParaRPr lang="en-US"/>
            </a:p>
          </p:txBody>
        </p:sp>
        <p:sp>
          <p:nvSpPr>
            <p:cNvPr id="194" name="Freeform 193"/>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5" name="Freeform 194"/>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6" name="Freeform 195"/>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97" name="Group 27"/>
          <p:cNvGrpSpPr>
            <a:grpSpLocks noChangeAspect="1"/>
          </p:cNvGrpSpPr>
          <p:nvPr/>
        </p:nvGrpSpPr>
        <p:grpSpPr bwMode="auto">
          <a:xfrm>
            <a:off x="1078565" y="3152392"/>
            <a:ext cx="1933152" cy="1933152"/>
            <a:chOff x="1797" y="1226"/>
            <a:chExt cx="1850" cy="1850"/>
          </a:xfrm>
        </p:grpSpPr>
        <p:sp>
          <p:nvSpPr>
            <p:cNvPr id="198" name="Freeform 197"/>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9" name="Freeform 198"/>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0" name="Freeform 199"/>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1" name="Freeform 200"/>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02" name="Freeform 201"/>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endParaRPr lang="en-US"/>
            </a:p>
          </p:txBody>
        </p:sp>
        <p:sp>
          <p:nvSpPr>
            <p:cNvPr id="203" name="Freeform 202"/>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4" name="Freeform 203"/>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205" name="Freeform 204"/>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6" name="Freeform 205"/>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7" name="Freeform 206"/>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8" name="Freeform 207"/>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9" name="Freeform 208"/>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0" name="Freeform 209"/>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211" name="Freeform 210"/>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2" name="Freeform 211"/>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3" name="Freeform 212"/>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214" name="Freeform 213"/>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15" name="Freeform 214"/>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6" name="Freeform 215"/>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endParaRPr lang="en-US"/>
            </a:p>
          </p:txBody>
        </p:sp>
      </p:grpSp>
    </p:spTree>
    <p:extLst>
      <p:ext uri="{BB962C8B-B14F-4D97-AF65-F5344CB8AC3E}">
        <p14:creationId xmlns:p14="http://schemas.microsoft.com/office/powerpoint/2010/main" val="338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100" fill="hold"/>
                                        <p:tgtEl>
                                          <p:spTgt spid="113"/>
                                        </p:tgtEl>
                                        <p:attrNameLst>
                                          <p:attrName>ppt_w</p:attrName>
                                        </p:attrNameLst>
                                      </p:cBhvr>
                                      <p:tavLst>
                                        <p:tav tm="0">
                                          <p:val>
                                            <p:fltVal val="0"/>
                                          </p:val>
                                        </p:tav>
                                        <p:tav tm="100000">
                                          <p:val>
                                            <p:strVal val="#ppt_w"/>
                                          </p:val>
                                        </p:tav>
                                      </p:tavLst>
                                    </p:anim>
                                    <p:anim calcmode="lin" valueType="num">
                                      <p:cBhvr>
                                        <p:cTn id="16" dur="100" fill="hold"/>
                                        <p:tgtEl>
                                          <p:spTgt spid="113"/>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113"/>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p:cTn id="23" dur="100" fill="hold"/>
                                        <p:tgtEl>
                                          <p:spTgt spid="135"/>
                                        </p:tgtEl>
                                        <p:attrNameLst>
                                          <p:attrName>ppt_w</p:attrName>
                                        </p:attrNameLst>
                                      </p:cBhvr>
                                      <p:tavLst>
                                        <p:tav tm="0">
                                          <p:val>
                                            <p:fltVal val="0"/>
                                          </p:val>
                                        </p:tav>
                                        <p:tav tm="100000">
                                          <p:val>
                                            <p:strVal val="#ppt_w"/>
                                          </p:val>
                                        </p:tav>
                                      </p:tavLst>
                                    </p:anim>
                                    <p:anim calcmode="lin" valueType="num">
                                      <p:cBhvr>
                                        <p:cTn id="24" dur="100" fill="hold"/>
                                        <p:tgtEl>
                                          <p:spTgt spid="135"/>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135"/>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p:cTn id="31" dur="100" fill="hold"/>
                                        <p:tgtEl>
                                          <p:spTgt spid="156"/>
                                        </p:tgtEl>
                                        <p:attrNameLst>
                                          <p:attrName>ppt_w</p:attrName>
                                        </p:attrNameLst>
                                      </p:cBhvr>
                                      <p:tavLst>
                                        <p:tav tm="0">
                                          <p:val>
                                            <p:fltVal val="0"/>
                                          </p:val>
                                        </p:tav>
                                        <p:tav tm="100000">
                                          <p:val>
                                            <p:strVal val="#ppt_w"/>
                                          </p:val>
                                        </p:tav>
                                      </p:tavLst>
                                    </p:anim>
                                    <p:anim calcmode="lin" valueType="num">
                                      <p:cBhvr>
                                        <p:cTn id="32" dur="100" fill="hold"/>
                                        <p:tgtEl>
                                          <p:spTgt spid="15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156"/>
                                        </p:tgtEl>
                                      </p:cBhvr>
                                      <p:by x="110000" y="110000"/>
                                    </p:animScale>
                                  </p:childTnLst>
                                </p:cTn>
                              </p:par>
                            </p:childTnLst>
                          </p:cTn>
                        </p:par>
                        <p:par>
                          <p:cTn id="36" fill="hold">
                            <p:stCondLst>
                              <p:cond delay="1200"/>
                            </p:stCondLst>
                            <p:childTnLst>
                              <p:par>
                                <p:cTn id="37" presetID="23" presetClass="entr" presetSubtype="16" fill="hold" nodeType="afterEffect">
                                  <p:stCondLst>
                                    <p:cond delay="0"/>
                                  </p:stCondLst>
                                  <p:childTnLst>
                                    <p:set>
                                      <p:cBhvr>
                                        <p:cTn id="38" dur="1" fill="hold">
                                          <p:stCondLst>
                                            <p:cond delay="0"/>
                                          </p:stCondLst>
                                        </p:cTn>
                                        <p:tgtEl>
                                          <p:spTgt spid="176"/>
                                        </p:tgtEl>
                                        <p:attrNameLst>
                                          <p:attrName>style.visibility</p:attrName>
                                        </p:attrNameLst>
                                      </p:cBhvr>
                                      <p:to>
                                        <p:strVal val="visible"/>
                                      </p:to>
                                    </p:set>
                                    <p:anim calcmode="lin" valueType="num">
                                      <p:cBhvr>
                                        <p:cTn id="39" dur="100" fill="hold"/>
                                        <p:tgtEl>
                                          <p:spTgt spid="176"/>
                                        </p:tgtEl>
                                        <p:attrNameLst>
                                          <p:attrName>ppt_w</p:attrName>
                                        </p:attrNameLst>
                                      </p:cBhvr>
                                      <p:tavLst>
                                        <p:tav tm="0">
                                          <p:val>
                                            <p:fltVal val="0"/>
                                          </p:val>
                                        </p:tav>
                                        <p:tav tm="100000">
                                          <p:val>
                                            <p:strVal val="#ppt_w"/>
                                          </p:val>
                                        </p:tav>
                                      </p:tavLst>
                                    </p:anim>
                                    <p:anim calcmode="lin" valueType="num">
                                      <p:cBhvr>
                                        <p:cTn id="40" dur="100" fill="hold"/>
                                        <p:tgtEl>
                                          <p:spTgt spid="176"/>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6" presetClass="emph" presetSubtype="0" autoRev="1" fill="hold" nodeType="afterEffect">
                                  <p:stCondLst>
                                    <p:cond delay="0"/>
                                  </p:stCondLst>
                                  <p:childTnLst>
                                    <p:animScale>
                                      <p:cBhvr>
                                        <p:cTn id="43" dur="100" fill="hold"/>
                                        <p:tgtEl>
                                          <p:spTgt spid="176"/>
                                        </p:tgtEl>
                                      </p:cBhvr>
                                      <p:by x="110000" y="110000"/>
                                    </p:animScale>
                                  </p:childTnLst>
                                </p:cTn>
                              </p:par>
                            </p:childTnLst>
                          </p:cTn>
                        </p:par>
                        <p:par>
                          <p:cTn id="44" fill="hold">
                            <p:stCondLst>
                              <p:cond delay="1500"/>
                            </p:stCondLst>
                            <p:childTnLst>
                              <p:par>
                                <p:cTn id="45" presetID="23" presetClass="entr" presetSubtype="16" fill="hold" nodeType="after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p:cTn id="47" dur="100" fill="hold"/>
                                        <p:tgtEl>
                                          <p:spTgt spid="197"/>
                                        </p:tgtEl>
                                        <p:attrNameLst>
                                          <p:attrName>ppt_w</p:attrName>
                                        </p:attrNameLst>
                                      </p:cBhvr>
                                      <p:tavLst>
                                        <p:tav tm="0">
                                          <p:val>
                                            <p:fltVal val="0"/>
                                          </p:val>
                                        </p:tav>
                                        <p:tav tm="100000">
                                          <p:val>
                                            <p:strVal val="#ppt_w"/>
                                          </p:val>
                                        </p:tav>
                                      </p:tavLst>
                                    </p:anim>
                                    <p:anim calcmode="lin" valueType="num">
                                      <p:cBhvr>
                                        <p:cTn id="48" dur="100" fill="hold"/>
                                        <p:tgtEl>
                                          <p:spTgt spid="197"/>
                                        </p:tgtEl>
                                        <p:attrNameLst>
                                          <p:attrName>ppt_h</p:attrName>
                                        </p:attrNameLst>
                                      </p:cBhvr>
                                      <p:tavLst>
                                        <p:tav tm="0">
                                          <p:val>
                                            <p:fltVal val="0"/>
                                          </p:val>
                                        </p:tav>
                                        <p:tav tm="100000">
                                          <p:val>
                                            <p:strVal val="#ppt_h"/>
                                          </p:val>
                                        </p:tav>
                                      </p:tavLst>
                                    </p:anim>
                                  </p:childTnLst>
                                </p:cTn>
                              </p:par>
                            </p:childTnLst>
                          </p:cTn>
                        </p:par>
                        <p:par>
                          <p:cTn id="49" fill="hold">
                            <p:stCondLst>
                              <p:cond delay="1600"/>
                            </p:stCondLst>
                            <p:childTnLst>
                              <p:par>
                                <p:cTn id="50" presetID="6" presetClass="emph" presetSubtype="0" autoRev="1" fill="hold" nodeType="afterEffect">
                                  <p:stCondLst>
                                    <p:cond delay="0"/>
                                  </p:stCondLst>
                                  <p:childTnLst>
                                    <p:animScale>
                                      <p:cBhvr>
                                        <p:cTn id="51" dur="100" fill="hold"/>
                                        <p:tgtEl>
                                          <p:spTgt spid="19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p:cNvSpPr txBox="1"/>
          <p:nvPr/>
        </p:nvSpPr>
        <p:spPr>
          <a:xfrm>
            <a:off x="0" y="100465"/>
            <a:ext cx="8984512" cy="1384995"/>
          </a:xfrm>
          <a:prstGeom prst="rect">
            <a:avLst/>
          </a:prstGeom>
          <a:noFill/>
        </p:spPr>
        <p:txBody>
          <a:bodyPr wrap="square" rtlCol="0">
            <a:spAutoFit/>
          </a:bodyPr>
          <a:lstStyle/>
          <a:p>
            <a:r>
              <a:rPr lang="en-US" sz="2800" b="1" dirty="0">
                <a:solidFill>
                  <a:schemeClr val="bg1"/>
                </a:solidFill>
                <a:latin typeface="Poppins" panose="00000500000000000000" pitchFamily="2" charset="0"/>
                <a:cs typeface="Poppins" panose="00000500000000000000" pitchFamily="2" charset="0"/>
              </a:rPr>
              <a:t>Election of parents/legal guardians of ELs</a:t>
            </a:r>
          </a:p>
          <a:p>
            <a:r>
              <a:rPr lang="en-US" sz="2800" b="1" dirty="0" err="1">
                <a:solidFill>
                  <a:srgbClr val="003E6C"/>
                </a:solidFill>
                <a:latin typeface="Poppins" panose="00000500000000000000" pitchFamily="2" charset="0"/>
                <a:cs typeface="Poppins" panose="00000500000000000000" pitchFamily="2" charset="0"/>
              </a:rPr>
              <a:t>Elección</a:t>
            </a:r>
            <a:r>
              <a:rPr lang="en-US" sz="2800" b="1" dirty="0">
                <a:solidFill>
                  <a:srgbClr val="003E6C"/>
                </a:solidFill>
                <a:latin typeface="Poppins" panose="00000500000000000000" pitchFamily="2" charset="0"/>
                <a:cs typeface="Poppins" panose="00000500000000000000" pitchFamily="2" charset="0"/>
              </a:rPr>
              <a:t> de padres/</a:t>
            </a:r>
            <a:r>
              <a:rPr lang="en-US" sz="2800" b="1" dirty="0" err="1">
                <a:solidFill>
                  <a:srgbClr val="003E6C"/>
                </a:solidFill>
                <a:latin typeface="Poppins" panose="00000500000000000000" pitchFamily="2" charset="0"/>
                <a:cs typeface="Poppins" panose="00000500000000000000" pitchFamily="2" charset="0"/>
              </a:rPr>
              <a:t>tutores</a:t>
            </a:r>
            <a:r>
              <a:rPr lang="en-US" sz="2800" b="1" dirty="0">
                <a:solidFill>
                  <a:srgbClr val="003E6C"/>
                </a:solidFill>
                <a:latin typeface="Poppins" panose="00000500000000000000" pitchFamily="2" charset="0"/>
                <a:cs typeface="Poppins" panose="00000500000000000000" pitchFamily="2" charset="0"/>
              </a:rPr>
              <a:t> </a:t>
            </a:r>
            <a:r>
              <a:rPr lang="en-US" sz="2800" b="1" dirty="0" err="1">
                <a:solidFill>
                  <a:srgbClr val="003E6C"/>
                </a:solidFill>
                <a:latin typeface="Poppins" panose="00000500000000000000" pitchFamily="2" charset="0"/>
                <a:cs typeface="Poppins" panose="00000500000000000000" pitchFamily="2" charset="0"/>
              </a:rPr>
              <a:t>legales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aprendices</a:t>
            </a:r>
            <a:r>
              <a:rPr lang="en-US" sz="2800" b="1" dirty="0">
                <a:solidFill>
                  <a:srgbClr val="003E6C"/>
                </a:solidFill>
                <a:latin typeface="Poppins" panose="00000500000000000000" pitchFamily="2" charset="0"/>
                <a:cs typeface="Poppins" panose="00000500000000000000" pitchFamily="2" charset="0"/>
              </a:rPr>
              <a:t> de </a:t>
            </a:r>
            <a:r>
              <a:rPr lang="en-US" sz="2800" b="1" dirty="0" err="1">
                <a:solidFill>
                  <a:srgbClr val="003E6C"/>
                </a:solidFill>
                <a:latin typeface="Poppins" panose="00000500000000000000" pitchFamily="2" charset="0"/>
                <a:cs typeface="Poppins" panose="00000500000000000000" pitchFamily="2" charset="0"/>
              </a:rPr>
              <a:t>inglés</a:t>
            </a:r>
            <a:endParaRPr lang="en-US" sz="2800" b="1" dirty="0">
              <a:solidFill>
                <a:srgbClr val="003E6C"/>
              </a:solidFill>
              <a:latin typeface="Poppins" panose="00000500000000000000" pitchFamily="2" charset="0"/>
              <a:cs typeface="Poppins" panose="00000500000000000000" pitchFamily="2" charset="0"/>
            </a:endParaRPr>
          </a:p>
        </p:txBody>
      </p:sp>
      <p:pic>
        <p:nvPicPr>
          <p:cNvPr id="8" name="Picture 7"/>
          <p:cNvPicPr>
            <a:picLocks noChangeAspect="1"/>
          </p:cNvPicPr>
          <p:nvPr/>
        </p:nvPicPr>
        <p:blipFill>
          <a:blip r:embed="rId3"/>
          <a:stretch>
            <a:fillRect/>
          </a:stretch>
        </p:blipFill>
        <p:spPr>
          <a:xfrm>
            <a:off x="2768560" y="1485460"/>
            <a:ext cx="6215951" cy="3525465"/>
          </a:xfrm>
          <a:prstGeom prst="rect">
            <a:avLst/>
          </a:prstGeom>
          <a:ln w="38100">
            <a:solidFill>
              <a:schemeClr val="tx1"/>
            </a:solid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16B6A9C2-4878-6ECF-B916-D19D643B9AE2}"/>
              </a:ext>
            </a:extLst>
          </p:cNvPr>
          <p:cNvSpPr txBox="1"/>
          <p:nvPr/>
        </p:nvSpPr>
        <p:spPr>
          <a:xfrm>
            <a:off x="159489" y="1603498"/>
            <a:ext cx="2402841" cy="1323439"/>
          </a:xfrm>
          <a:prstGeom prst="rect">
            <a:avLst/>
          </a:prstGeom>
          <a:noFill/>
        </p:spPr>
        <p:txBody>
          <a:bodyPr wrap="square" rtlCol="0">
            <a:spAutoFit/>
          </a:bodyPr>
          <a:lstStyle/>
          <a:p>
            <a:r>
              <a:rPr lang="en-US" sz="1600" dirty="0">
                <a:solidFill>
                  <a:schemeClr val="tx2">
                    <a:lumMod val="10000"/>
                  </a:schemeClr>
                </a:solidFill>
                <a:latin typeface="Poppins" pitchFamily="2" charset="77"/>
                <a:cs typeface="Poppins" pitchFamily="2" charset="77"/>
              </a:rPr>
              <a:t>Open floor for member nominations for parents/legal guardians of ELs</a:t>
            </a:r>
          </a:p>
        </p:txBody>
      </p:sp>
      <p:sp>
        <p:nvSpPr>
          <p:cNvPr id="4" name="TextBox 3">
            <a:extLst>
              <a:ext uri="{FF2B5EF4-FFF2-40B4-BE49-F238E27FC236}">
                <a16:creationId xmlns:a16="http://schemas.microsoft.com/office/drawing/2014/main" id="{1562E8AD-997C-B45F-A6A9-9DACCDD78745}"/>
              </a:ext>
            </a:extLst>
          </p:cNvPr>
          <p:cNvSpPr txBox="1"/>
          <p:nvPr/>
        </p:nvSpPr>
        <p:spPr>
          <a:xfrm>
            <a:off x="159489" y="3248192"/>
            <a:ext cx="2402843" cy="1569660"/>
          </a:xfrm>
          <a:prstGeom prst="rect">
            <a:avLst/>
          </a:prstGeom>
          <a:noFill/>
        </p:spPr>
        <p:txBody>
          <a:bodyPr wrap="square" rtlCol="0">
            <a:spAutoFit/>
          </a:bodyPr>
          <a:lstStyle/>
          <a:p>
            <a:r>
              <a:rPr lang="es-CO" sz="1600" dirty="0">
                <a:latin typeface="Poppins" pitchFamily="2" charset="77"/>
                <a:cs typeface="Poppins" pitchFamily="2" charset="77"/>
              </a:rPr>
              <a:t>Abrir las nominaciones de miembros para los padres/tutores legales de los aprendices de inglés</a:t>
            </a:r>
          </a:p>
        </p:txBody>
      </p:sp>
    </p:spTree>
    <p:extLst>
      <p:ext uri="{BB962C8B-B14F-4D97-AF65-F5344CB8AC3E}">
        <p14:creationId xmlns:p14="http://schemas.microsoft.com/office/powerpoint/2010/main" val="338818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p:cNvSpPr txBox="1"/>
          <p:nvPr/>
        </p:nvSpPr>
        <p:spPr>
          <a:xfrm>
            <a:off x="127592" y="212050"/>
            <a:ext cx="9016408" cy="1200329"/>
          </a:xfrm>
          <a:prstGeom prst="rect">
            <a:avLst/>
          </a:prstGeom>
          <a:noFill/>
        </p:spPr>
        <p:txBody>
          <a:bodyPr wrap="square" rtlCol="0">
            <a:spAutoFit/>
          </a:bodyPr>
          <a:lstStyle/>
          <a:p>
            <a:r>
              <a:rPr lang="en-US" sz="2400" b="1" dirty="0">
                <a:solidFill>
                  <a:schemeClr val="bg1"/>
                </a:solidFill>
                <a:latin typeface="Poppins" panose="00000500000000000000" pitchFamily="2" charset="0"/>
                <a:cs typeface="Poppins" panose="00000500000000000000" pitchFamily="2" charset="0"/>
              </a:rPr>
              <a:t>Election of non-EL parent/legal guardian members</a:t>
            </a:r>
          </a:p>
          <a:p>
            <a:r>
              <a:rPr lang="en-US" sz="2400" b="1" dirty="0" err="1">
                <a:solidFill>
                  <a:srgbClr val="003E6C"/>
                </a:solidFill>
                <a:latin typeface="Poppins" panose="00000500000000000000" pitchFamily="2" charset="0"/>
                <a:cs typeface="Poppins" panose="00000500000000000000" pitchFamily="2" charset="0"/>
              </a:rPr>
              <a:t>Elección</a:t>
            </a:r>
            <a:r>
              <a:rPr lang="en-US" sz="2400" b="1" dirty="0">
                <a:solidFill>
                  <a:srgbClr val="003E6C"/>
                </a:solidFill>
                <a:latin typeface="Poppins" panose="00000500000000000000" pitchFamily="2" charset="0"/>
                <a:cs typeface="Poppins" panose="00000500000000000000" pitchFamily="2" charset="0"/>
              </a:rPr>
              <a:t> de </a:t>
            </a:r>
            <a:r>
              <a:rPr lang="en-US" sz="2400" b="1" dirty="0" err="1">
                <a:solidFill>
                  <a:srgbClr val="003E6C"/>
                </a:solidFill>
                <a:latin typeface="Poppins" panose="00000500000000000000" pitchFamily="2" charset="0"/>
                <a:cs typeface="Poppins" panose="00000500000000000000" pitchFamily="2" charset="0"/>
              </a:rPr>
              <a:t>miembros</a:t>
            </a:r>
            <a:r>
              <a:rPr lang="en-US" sz="2400" b="1" dirty="0">
                <a:solidFill>
                  <a:srgbClr val="003E6C"/>
                </a:solidFill>
                <a:latin typeface="Poppins" panose="00000500000000000000" pitchFamily="2" charset="0"/>
                <a:cs typeface="Poppins" panose="00000500000000000000" pitchFamily="2" charset="0"/>
              </a:rPr>
              <a:t> padres/</a:t>
            </a:r>
            <a:r>
              <a:rPr lang="en-US" sz="2400" b="1" dirty="0" err="1">
                <a:solidFill>
                  <a:srgbClr val="003E6C"/>
                </a:solidFill>
                <a:latin typeface="Poppins" panose="00000500000000000000" pitchFamily="2" charset="0"/>
                <a:cs typeface="Poppins" panose="00000500000000000000" pitchFamily="2" charset="0"/>
              </a:rPr>
              <a:t>tutores</a:t>
            </a:r>
            <a:r>
              <a:rPr lang="en-US" sz="2400" b="1" dirty="0">
                <a:solidFill>
                  <a:srgbClr val="003E6C"/>
                </a:solidFill>
                <a:latin typeface="Poppins" panose="00000500000000000000" pitchFamily="2" charset="0"/>
                <a:cs typeface="Poppins" panose="00000500000000000000" pitchFamily="2" charset="0"/>
              </a:rPr>
              <a:t> </a:t>
            </a:r>
            <a:r>
              <a:rPr lang="en-US" sz="2400" b="1" dirty="0" err="1">
                <a:solidFill>
                  <a:srgbClr val="003E6C"/>
                </a:solidFill>
                <a:latin typeface="Poppins" panose="00000500000000000000" pitchFamily="2" charset="0"/>
                <a:cs typeface="Poppins" panose="00000500000000000000" pitchFamily="2" charset="0"/>
              </a:rPr>
              <a:t>legales</a:t>
            </a:r>
            <a:r>
              <a:rPr lang="en-US" sz="2400" b="1" dirty="0">
                <a:solidFill>
                  <a:srgbClr val="003E6C"/>
                </a:solidFill>
                <a:latin typeface="Poppins" panose="00000500000000000000" pitchFamily="2" charset="0"/>
                <a:cs typeface="Poppins" panose="00000500000000000000" pitchFamily="2" charset="0"/>
              </a:rPr>
              <a:t> de </a:t>
            </a:r>
            <a:r>
              <a:rPr lang="en-US" sz="2400" b="1" dirty="0" err="1">
                <a:solidFill>
                  <a:srgbClr val="003E6C"/>
                </a:solidFill>
                <a:latin typeface="Poppins" panose="00000500000000000000" pitchFamily="2" charset="0"/>
                <a:cs typeface="Poppins" panose="00000500000000000000" pitchFamily="2" charset="0"/>
              </a:rPr>
              <a:t>estudiantes</a:t>
            </a:r>
            <a:r>
              <a:rPr lang="en-US" sz="2400" b="1" dirty="0">
                <a:solidFill>
                  <a:srgbClr val="003E6C"/>
                </a:solidFill>
                <a:latin typeface="Poppins" panose="00000500000000000000" pitchFamily="2" charset="0"/>
                <a:cs typeface="Poppins" panose="00000500000000000000" pitchFamily="2" charset="0"/>
              </a:rPr>
              <a:t> que no son EL</a:t>
            </a:r>
          </a:p>
        </p:txBody>
      </p:sp>
      <p:pic>
        <p:nvPicPr>
          <p:cNvPr id="8" name="Picture 7"/>
          <p:cNvPicPr>
            <a:picLocks noChangeAspect="1"/>
          </p:cNvPicPr>
          <p:nvPr/>
        </p:nvPicPr>
        <p:blipFill>
          <a:blip r:embed="rId3"/>
          <a:stretch>
            <a:fillRect/>
          </a:stretch>
        </p:blipFill>
        <p:spPr>
          <a:xfrm>
            <a:off x="2906726" y="1497615"/>
            <a:ext cx="6054394" cy="3433835"/>
          </a:xfrm>
          <a:prstGeom prst="rect">
            <a:avLst/>
          </a:prstGeom>
          <a:ln w="28575">
            <a:solidFill>
              <a:schemeClr val="bg1"/>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B3BED9A-47E0-83C1-D711-47F333661DC1}"/>
              </a:ext>
            </a:extLst>
          </p:cNvPr>
          <p:cNvSpPr txBox="1"/>
          <p:nvPr/>
        </p:nvSpPr>
        <p:spPr>
          <a:xfrm>
            <a:off x="182879" y="1548080"/>
            <a:ext cx="2500030" cy="1323439"/>
          </a:xfrm>
          <a:prstGeom prst="rect">
            <a:avLst/>
          </a:prstGeom>
          <a:noFill/>
        </p:spPr>
        <p:txBody>
          <a:bodyPr wrap="square" rtlCol="0">
            <a:spAutoFit/>
          </a:bodyPr>
          <a:lstStyle/>
          <a:p>
            <a:r>
              <a:rPr lang="en-US" sz="1600" dirty="0">
                <a:solidFill>
                  <a:schemeClr val="bg1"/>
                </a:solidFill>
                <a:latin typeface="Poppins" pitchFamily="2" charset="77"/>
                <a:cs typeface="Poppins" pitchFamily="2" charset="77"/>
              </a:rPr>
              <a:t>Open floor for member nominations for non-EL parents/legal guardians</a:t>
            </a:r>
            <a:endParaRPr lang="en-US" dirty="0">
              <a:solidFill>
                <a:schemeClr val="bg1"/>
              </a:solidFill>
            </a:endParaRPr>
          </a:p>
        </p:txBody>
      </p:sp>
      <p:sp>
        <p:nvSpPr>
          <p:cNvPr id="5" name="TextBox 4">
            <a:extLst>
              <a:ext uri="{FF2B5EF4-FFF2-40B4-BE49-F238E27FC236}">
                <a16:creationId xmlns:a16="http://schemas.microsoft.com/office/drawing/2014/main" id="{741B8181-C9AC-8010-78B0-C2DC2104B304}"/>
              </a:ext>
            </a:extLst>
          </p:cNvPr>
          <p:cNvSpPr txBox="1"/>
          <p:nvPr/>
        </p:nvSpPr>
        <p:spPr>
          <a:xfrm>
            <a:off x="182879" y="3214532"/>
            <a:ext cx="2500030" cy="1569660"/>
          </a:xfrm>
          <a:prstGeom prst="rect">
            <a:avLst/>
          </a:prstGeom>
          <a:noFill/>
        </p:spPr>
        <p:txBody>
          <a:bodyPr wrap="square" rtlCol="0">
            <a:spAutoFit/>
          </a:bodyPr>
          <a:lstStyle/>
          <a:p>
            <a:r>
              <a:rPr lang="en-US" sz="1600" dirty="0" err="1">
                <a:latin typeface="Poppins" pitchFamily="2" charset="77"/>
                <a:cs typeface="Poppins" pitchFamily="2" charset="77"/>
              </a:rPr>
              <a:t>Abrir</a:t>
            </a:r>
            <a:r>
              <a:rPr lang="en-US" sz="1600" dirty="0">
                <a:latin typeface="Poppins" pitchFamily="2" charset="77"/>
                <a:cs typeface="Poppins" pitchFamily="2" charset="77"/>
              </a:rPr>
              <a:t> las </a:t>
            </a:r>
            <a:r>
              <a:rPr lang="en-US" sz="1600" dirty="0" err="1">
                <a:latin typeface="Poppins" pitchFamily="2" charset="77"/>
                <a:cs typeface="Poppins" pitchFamily="2" charset="77"/>
              </a:rPr>
              <a:t>nominaciones</a:t>
            </a:r>
            <a:r>
              <a:rPr lang="en-US" sz="1600" dirty="0">
                <a:latin typeface="Poppins" pitchFamily="2" charset="77"/>
                <a:cs typeface="Poppins" pitchFamily="2" charset="77"/>
              </a:rPr>
              <a:t> para </a:t>
            </a:r>
            <a:r>
              <a:rPr lang="en-US" sz="1600" dirty="0" err="1">
                <a:latin typeface="Poppins" pitchFamily="2" charset="77"/>
                <a:cs typeface="Poppins" pitchFamily="2" charset="77"/>
              </a:rPr>
              <a:t>miembros</a:t>
            </a:r>
            <a:r>
              <a:rPr lang="en-US" sz="1600" dirty="0">
                <a:latin typeface="Poppins" pitchFamily="2" charset="77"/>
                <a:cs typeface="Poppins" pitchFamily="2" charset="77"/>
              </a:rPr>
              <a:t> que son padres/</a:t>
            </a:r>
            <a:r>
              <a:rPr lang="en-US" sz="1600" dirty="0" err="1">
                <a:latin typeface="Poppins" pitchFamily="2" charset="77"/>
                <a:cs typeface="Poppins" pitchFamily="2" charset="77"/>
              </a:rPr>
              <a:t>tutores</a:t>
            </a:r>
            <a:r>
              <a:rPr lang="en-US" sz="1600" dirty="0">
                <a:latin typeface="Poppins" pitchFamily="2" charset="77"/>
                <a:cs typeface="Poppins" pitchFamily="2" charset="77"/>
              </a:rPr>
              <a:t> </a:t>
            </a:r>
            <a:r>
              <a:rPr lang="en-US" sz="1600" dirty="0" err="1">
                <a:latin typeface="Poppins" pitchFamily="2" charset="77"/>
                <a:cs typeface="Poppins" pitchFamily="2" charset="77"/>
              </a:rPr>
              <a:t>legales</a:t>
            </a:r>
            <a:r>
              <a:rPr lang="en-US" sz="1600" dirty="0">
                <a:latin typeface="Poppins" pitchFamily="2" charset="77"/>
                <a:cs typeface="Poppins" pitchFamily="2" charset="77"/>
              </a:rPr>
              <a:t> no de </a:t>
            </a:r>
            <a:r>
              <a:rPr lang="en-US" sz="1600" dirty="0" err="1">
                <a:latin typeface="Poppins" pitchFamily="2" charset="77"/>
                <a:cs typeface="Poppins" pitchFamily="2" charset="77"/>
              </a:rPr>
              <a:t>aprendices</a:t>
            </a:r>
            <a:r>
              <a:rPr lang="en-US" sz="1600" dirty="0">
                <a:latin typeface="Poppins" pitchFamily="2" charset="77"/>
                <a:cs typeface="Poppins" pitchFamily="2" charset="77"/>
              </a:rPr>
              <a:t> de </a:t>
            </a:r>
            <a:r>
              <a:rPr lang="en-US" sz="1600" dirty="0" err="1">
                <a:latin typeface="Poppins" pitchFamily="2" charset="77"/>
                <a:cs typeface="Poppins" pitchFamily="2" charset="77"/>
              </a:rPr>
              <a:t>inglés</a:t>
            </a:r>
            <a:endParaRPr lang="en-US" dirty="0"/>
          </a:p>
        </p:txBody>
      </p:sp>
    </p:spTree>
    <p:extLst>
      <p:ext uri="{BB962C8B-B14F-4D97-AF65-F5344CB8AC3E}">
        <p14:creationId xmlns:p14="http://schemas.microsoft.com/office/powerpoint/2010/main" val="2514999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3108B8-EFC3-4620-AB89-2C0369076BC2}"/>
              </a:ext>
            </a:extLst>
          </p:cNvPr>
          <p:cNvSpPr txBox="1">
            <a:spLocks/>
          </p:cNvSpPr>
          <p:nvPr/>
        </p:nvSpPr>
        <p:spPr>
          <a:xfrm>
            <a:off x="4987882" y="536117"/>
            <a:ext cx="3845379" cy="1170215"/>
          </a:xfrm>
          <a:prstGeom prst="rect">
            <a:avLst/>
          </a:prstGeom>
        </p:spPr>
        <p:txBody>
          <a:bodyPr vert="horz" lIns="0" tIns="34290" rIns="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endParaRPr lang="en-US" sz="2400" b="1" dirty="0">
              <a:solidFill>
                <a:srgbClr val="003E6C"/>
              </a:solidFill>
              <a:latin typeface="Poppin"/>
              <a:ea typeface="+mn-ea"/>
              <a:cs typeface="+mn-cs"/>
            </a:endParaRPr>
          </a:p>
        </p:txBody>
      </p:sp>
      <p:grpSp>
        <p:nvGrpSpPr>
          <p:cNvPr id="112" name="Group 111"/>
          <p:cNvGrpSpPr/>
          <p:nvPr/>
        </p:nvGrpSpPr>
        <p:grpSpPr>
          <a:xfrm>
            <a:off x="423614" y="1376841"/>
            <a:ext cx="1914724" cy="3540817"/>
            <a:chOff x="1294607" y="2337594"/>
            <a:chExt cx="2146299" cy="4260056"/>
          </a:xfrm>
        </p:grpSpPr>
        <p:grpSp>
          <p:nvGrpSpPr>
            <p:cNvPr id="113" name="Group 112"/>
            <p:cNvGrpSpPr/>
            <p:nvPr/>
          </p:nvGrpSpPr>
          <p:grpSpPr>
            <a:xfrm>
              <a:off x="1294607" y="2337594"/>
              <a:ext cx="1609725" cy="2135188"/>
              <a:chOff x="1294607" y="2337594"/>
              <a:chExt cx="1609725" cy="2135188"/>
            </a:xfrm>
          </p:grpSpPr>
          <p:sp>
            <p:nvSpPr>
              <p:cNvPr id="140" name="Freeform 72"/>
              <p:cNvSpPr>
                <a:spLocks/>
              </p:cNvSpPr>
              <p:nvPr/>
            </p:nvSpPr>
            <p:spPr bwMode="auto">
              <a:xfrm>
                <a:off x="1402557" y="2337594"/>
                <a:ext cx="904875" cy="1327150"/>
              </a:xfrm>
              <a:custGeom>
                <a:avLst/>
                <a:gdLst>
                  <a:gd name="T0" fmla="*/ 558 w 605"/>
                  <a:gd name="T1" fmla="*/ 799 h 889"/>
                  <a:gd name="T2" fmla="*/ 500 w 605"/>
                  <a:gd name="T3" fmla="*/ 162 h 889"/>
                  <a:gd name="T4" fmla="*/ 321 w 605"/>
                  <a:gd name="T5" fmla="*/ 82 h 889"/>
                  <a:gd name="T6" fmla="*/ 165 w 605"/>
                  <a:gd name="T7" fmla="*/ 103 h 889"/>
                  <a:gd name="T8" fmla="*/ 145 w 605"/>
                  <a:gd name="T9" fmla="*/ 644 h 889"/>
                  <a:gd name="T10" fmla="*/ 558 w 605"/>
                  <a:gd name="T11" fmla="*/ 799 h 889"/>
                </a:gdLst>
                <a:ahLst/>
                <a:cxnLst>
                  <a:cxn ang="0">
                    <a:pos x="T0" y="T1"/>
                  </a:cxn>
                  <a:cxn ang="0">
                    <a:pos x="T2" y="T3"/>
                  </a:cxn>
                  <a:cxn ang="0">
                    <a:pos x="T4" y="T5"/>
                  </a:cxn>
                  <a:cxn ang="0">
                    <a:pos x="T6" y="T7"/>
                  </a:cxn>
                  <a:cxn ang="0">
                    <a:pos x="T8" y="T9"/>
                  </a:cxn>
                  <a:cxn ang="0">
                    <a:pos x="T10" y="T11"/>
                  </a:cxn>
                </a:cxnLst>
                <a:rect l="0" t="0" r="r" b="b"/>
                <a:pathLst>
                  <a:path w="605" h="889">
                    <a:moveTo>
                      <a:pt x="558" y="799"/>
                    </a:moveTo>
                    <a:cubicBezTo>
                      <a:pt x="558" y="799"/>
                      <a:pt x="605" y="371"/>
                      <a:pt x="500" y="162"/>
                    </a:cubicBezTo>
                    <a:cubicBezTo>
                      <a:pt x="418" y="0"/>
                      <a:pt x="321" y="82"/>
                      <a:pt x="321" y="82"/>
                    </a:cubicBezTo>
                    <a:cubicBezTo>
                      <a:pt x="321" y="82"/>
                      <a:pt x="228" y="18"/>
                      <a:pt x="165" y="103"/>
                    </a:cubicBezTo>
                    <a:cubicBezTo>
                      <a:pt x="103" y="188"/>
                      <a:pt x="0" y="400"/>
                      <a:pt x="145" y="644"/>
                    </a:cubicBezTo>
                    <a:cubicBezTo>
                      <a:pt x="291" y="889"/>
                      <a:pt x="558" y="799"/>
                      <a:pt x="558" y="799"/>
                    </a:cubicBezTo>
                    <a:close/>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1" name="Freeform 73"/>
              <p:cNvSpPr>
                <a:spLocks/>
              </p:cNvSpPr>
              <p:nvPr/>
            </p:nvSpPr>
            <p:spPr bwMode="auto">
              <a:xfrm>
                <a:off x="2655094" y="2955132"/>
                <a:ext cx="249238" cy="474663"/>
              </a:xfrm>
              <a:custGeom>
                <a:avLst/>
                <a:gdLst>
                  <a:gd name="T0" fmla="*/ 51 w 167"/>
                  <a:gd name="T1" fmla="*/ 318 h 318"/>
                  <a:gd name="T2" fmla="*/ 28 w 167"/>
                  <a:gd name="T3" fmla="*/ 280 h 318"/>
                  <a:gd name="T4" fmla="*/ 11 w 167"/>
                  <a:gd name="T5" fmla="*/ 180 h 318"/>
                  <a:gd name="T6" fmla="*/ 44 w 167"/>
                  <a:gd name="T7" fmla="*/ 165 h 318"/>
                  <a:gd name="T8" fmla="*/ 79 w 167"/>
                  <a:gd name="T9" fmla="*/ 22 h 318"/>
                  <a:gd name="T10" fmla="*/ 86 w 167"/>
                  <a:gd name="T11" fmla="*/ 137 h 318"/>
                  <a:gd name="T12" fmla="*/ 165 w 167"/>
                  <a:gd name="T13" fmla="*/ 193 h 318"/>
                  <a:gd name="T14" fmla="*/ 140 w 167"/>
                  <a:gd name="T15" fmla="*/ 240 h 318"/>
                  <a:gd name="T16" fmla="*/ 98 w 167"/>
                  <a:gd name="T17" fmla="*/ 298 h 318"/>
                  <a:gd name="T18" fmla="*/ 51 w 167"/>
                  <a:gd name="T1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318">
                    <a:moveTo>
                      <a:pt x="51" y="318"/>
                    </a:moveTo>
                    <a:cubicBezTo>
                      <a:pt x="28" y="280"/>
                      <a:pt x="28" y="280"/>
                      <a:pt x="28" y="280"/>
                    </a:cubicBezTo>
                    <a:cubicBezTo>
                      <a:pt x="28" y="280"/>
                      <a:pt x="0" y="241"/>
                      <a:pt x="11" y="180"/>
                    </a:cubicBezTo>
                    <a:cubicBezTo>
                      <a:pt x="44" y="165"/>
                      <a:pt x="44" y="165"/>
                      <a:pt x="44" y="165"/>
                    </a:cubicBezTo>
                    <a:cubicBezTo>
                      <a:pt x="79" y="22"/>
                      <a:pt x="79" y="22"/>
                      <a:pt x="79" y="22"/>
                    </a:cubicBezTo>
                    <a:cubicBezTo>
                      <a:pt x="79" y="22"/>
                      <a:pt x="119" y="0"/>
                      <a:pt x="86" y="137"/>
                    </a:cubicBezTo>
                    <a:cubicBezTo>
                      <a:pt x="86" y="137"/>
                      <a:pt x="163" y="158"/>
                      <a:pt x="165" y="193"/>
                    </a:cubicBezTo>
                    <a:cubicBezTo>
                      <a:pt x="167" y="228"/>
                      <a:pt x="140" y="240"/>
                      <a:pt x="140" y="240"/>
                    </a:cubicBezTo>
                    <a:cubicBezTo>
                      <a:pt x="140" y="240"/>
                      <a:pt x="124" y="284"/>
                      <a:pt x="98" y="298"/>
                    </a:cubicBezTo>
                    <a:lnTo>
                      <a:pt x="51" y="318"/>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2" name="Freeform 74"/>
              <p:cNvSpPr>
                <a:spLocks/>
              </p:cNvSpPr>
              <p:nvPr/>
            </p:nvSpPr>
            <p:spPr bwMode="auto">
              <a:xfrm>
                <a:off x="2653507" y="3355182"/>
                <a:ext cx="176213" cy="136525"/>
              </a:xfrm>
              <a:custGeom>
                <a:avLst/>
                <a:gdLst>
                  <a:gd name="T0" fmla="*/ 109 w 118"/>
                  <a:gd name="T1" fmla="*/ 91 h 91"/>
                  <a:gd name="T2" fmla="*/ 118 w 118"/>
                  <a:gd name="T3" fmla="*/ 32 h 91"/>
                  <a:gd name="T4" fmla="*/ 15 w 118"/>
                  <a:gd name="T5" fmla="*/ 10 h 91"/>
                  <a:gd name="T6" fmla="*/ 0 w 118"/>
                  <a:gd name="T7" fmla="*/ 73 h 91"/>
                  <a:gd name="T8" fmla="*/ 109 w 118"/>
                  <a:gd name="T9" fmla="*/ 91 h 91"/>
                </a:gdLst>
                <a:ahLst/>
                <a:cxnLst>
                  <a:cxn ang="0">
                    <a:pos x="T0" y="T1"/>
                  </a:cxn>
                  <a:cxn ang="0">
                    <a:pos x="T2" y="T3"/>
                  </a:cxn>
                  <a:cxn ang="0">
                    <a:pos x="T4" y="T5"/>
                  </a:cxn>
                  <a:cxn ang="0">
                    <a:pos x="T6" y="T7"/>
                  </a:cxn>
                  <a:cxn ang="0">
                    <a:pos x="T8" y="T9"/>
                  </a:cxn>
                </a:cxnLst>
                <a:rect l="0" t="0" r="r" b="b"/>
                <a:pathLst>
                  <a:path w="118" h="91">
                    <a:moveTo>
                      <a:pt x="109" y="91"/>
                    </a:moveTo>
                    <a:cubicBezTo>
                      <a:pt x="116" y="53"/>
                      <a:pt x="118" y="32"/>
                      <a:pt x="118" y="32"/>
                    </a:cubicBezTo>
                    <a:cubicBezTo>
                      <a:pt x="56" y="0"/>
                      <a:pt x="15" y="10"/>
                      <a:pt x="15" y="10"/>
                    </a:cubicBezTo>
                    <a:cubicBezTo>
                      <a:pt x="9" y="31"/>
                      <a:pt x="7" y="46"/>
                      <a:pt x="0" y="73"/>
                    </a:cubicBezTo>
                    <a:cubicBezTo>
                      <a:pt x="28" y="77"/>
                      <a:pt x="53" y="81"/>
                      <a:pt x="109" y="91"/>
                    </a:cubicBez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3" name="Freeform 75"/>
              <p:cNvSpPr>
                <a:spLocks/>
              </p:cNvSpPr>
              <p:nvPr/>
            </p:nvSpPr>
            <p:spPr bwMode="auto">
              <a:xfrm>
                <a:off x="2124869" y="3413919"/>
                <a:ext cx="701675" cy="727075"/>
              </a:xfrm>
              <a:custGeom>
                <a:avLst/>
                <a:gdLst>
                  <a:gd name="T0" fmla="*/ 349 w 470"/>
                  <a:gd name="T1" fmla="*/ 25 h 487"/>
                  <a:gd name="T2" fmla="*/ 289 w 470"/>
                  <a:gd name="T3" fmla="*/ 286 h 487"/>
                  <a:gd name="T4" fmla="*/ 53 w 470"/>
                  <a:gd name="T5" fmla="*/ 0 h 487"/>
                  <a:gd name="T6" fmla="*/ 37 w 470"/>
                  <a:gd name="T7" fmla="*/ 219 h 487"/>
                  <a:gd name="T8" fmla="*/ 318 w 470"/>
                  <a:gd name="T9" fmla="*/ 475 h 487"/>
                  <a:gd name="T10" fmla="*/ 470 w 470"/>
                  <a:gd name="T11" fmla="*/ 48 h 487"/>
                  <a:gd name="T12" fmla="*/ 349 w 470"/>
                  <a:gd name="T13" fmla="*/ 25 h 487"/>
                </a:gdLst>
                <a:ahLst/>
                <a:cxnLst>
                  <a:cxn ang="0">
                    <a:pos x="T0" y="T1"/>
                  </a:cxn>
                  <a:cxn ang="0">
                    <a:pos x="T2" y="T3"/>
                  </a:cxn>
                  <a:cxn ang="0">
                    <a:pos x="T4" y="T5"/>
                  </a:cxn>
                  <a:cxn ang="0">
                    <a:pos x="T6" y="T7"/>
                  </a:cxn>
                  <a:cxn ang="0">
                    <a:pos x="T8" y="T9"/>
                  </a:cxn>
                  <a:cxn ang="0">
                    <a:pos x="T10" y="T11"/>
                  </a:cxn>
                  <a:cxn ang="0">
                    <a:pos x="T12" y="T13"/>
                  </a:cxn>
                </a:cxnLst>
                <a:rect l="0" t="0" r="r" b="b"/>
                <a:pathLst>
                  <a:path w="470" h="487">
                    <a:moveTo>
                      <a:pt x="349" y="25"/>
                    </a:moveTo>
                    <a:cubicBezTo>
                      <a:pt x="316" y="149"/>
                      <a:pt x="289" y="286"/>
                      <a:pt x="289" y="286"/>
                    </a:cubicBezTo>
                    <a:cubicBezTo>
                      <a:pt x="193" y="147"/>
                      <a:pt x="53" y="0"/>
                      <a:pt x="53" y="0"/>
                    </a:cubicBezTo>
                    <a:cubicBezTo>
                      <a:pt x="0" y="30"/>
                      <a:pt x="37" y="219"/>
                      <a:pt x="37" y="219"/>
                    </a:cubicBezTo>
                    <a:cubicBezTo>
                      <a:pt x="37" y="219"/>
                      <a:pt x="182" y="459"/>
                      <a:pt x="318" y="475"/>
                    </a:cubicBezTo>
                    <a:cubicBezTo>
                      <a:pt x="423" y="487"/>
                      <a:pt x="457" y="186"/>
                      <a:pt x="470" y="48"/>
                    </a:cubicBezTo>
                    <a:cubicBezTo>
                      <a:pt x="413" y="19"/>
                      <a:pt x="377" y="21"/>
                      <a:pt x="349" y="2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4" name="Freeform 85"/>
              <p:cNvSpPr>
                <a:spLocks/>
              </p:cNvSpPr>
              <p:nvPr/>
            </p:nvSpPr>
            <p:spPr bwMode="auto">
              <a:xfrm>
                <a:off x="1685132" y="3337719"/>
                <a:ext cx="395288" cy="674688"/>
              </a:xfrm>
              <a:custGeom>
                <a:avLst/>
                <a:gdLst>
                  <a:gd name="T0" fmla="*/ 229 w 264"/>
                  <a:gd name="T1" fmla="*/ 451 h 451"/>
                  <a:gd name="T2" fmla="*/ 63 w 264"/>
                  <a:gd name="T3" fmla="*/ 150 h 451"/>
                  <a:gd name="T4" fmla="*/ 0 w 264"/>
                  <a:gd name="T5" fmla="*/ 28 h 451"/>
                  <a:gd name="T6" fmla="*/ 246 w 264"/>
                  <a:gd name="T7" fmla="*/ 26 h 451"/>
                  <a:gd name="T8" fmla="*/ 264 w 264"/>
                  <a:gd name="T9" fmla="*/ 147 h 451"/>
                  <a:gd name="T10" fmla="*/ 229 w 264"/>
                  <a:gd name="T11" fmla="*/ 451 h 451"/>
                </a:gdLst>
                <a:ahLst/>
                <a:cxnLst>
                  <a:cxn ang="0">
                    <a:pos x="T0" y="T1"/>
                  </a:cxn>
                  <a:cxn ang="0">
                    <a:pos x="T2" y="T3"/>
                  </a:cxn>
                  <a:cxn ang="0">
                    <a:pos x="T4" y="T5"/>
                  </a:cxn>
                  <a:cxn ang="0">
                    <a:pos x="T6" y="T7"/>
                  </a:cxn>
                  <a:cxn ang="0">
                    <a:pos x="T8" y="T9"/>
                  </a:cxn>
                  <a:cxn ang="0">
                    <a:pos x="T10" y="T11"/>
                  </a:cxn>
                </a:cxnLst>
                <a:rect l="0" t="0" r="r" b="b"/>
                <a:pathLst>
                  <a:path w="264" h="451">
                    <a:moveTo>
                      <a:pt x="229" y="451"/>
                    </a:moveTo>
                    <a:cubicBezTo>
                      <a:pt x="63" y="150"/>
                      <a:pt x="63" y="150"/>
                      <a:pt x="63" y="150"/>
                    </a:cubicBezTo>
                    <a:cubicBezTo>
                      <a:pt x="0" y="28"/>
                      <a:pt x="0" y="28"/>
                      <a:pt x="0" y="28"/>
                    </a:cubicBezTo>
                    <a:cubicBezTo>
                      <a:pt x="99" y="0"/>
                      <a:pt x="185" y="9"/>
                      <a:pt x="246" y="26"/>
                    </a:cubicBezTo>
                    <a:cubicBezTo>
                      <a:pt x="264" y="147"/>
                      <a:pt x="264" y="147"/>
                      <a:pt x="264" y="147"/>
                    </a:cubicBezTo>
                    <a:cubicBezTo>
                      <a:pt x="264" y="147"/>
                      <a:pt x="264" y="345"/>
                      <a:pt x="229" y="451"/>
                    </a:cubicBez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5" name="Freeform 86"/>
              <p:cNvSpPr>
                <a:spLocks/>
              </p:cNvSpPr>
              <p:nvPr/>
            </p:nvSpPr>
            <p:spPr bwMode="auto">
              <a:xfrm>
                <a:off x="1778794" y="3255169"/>
                <a:ext cx="182563" cy="193675"/>
              </a:xfrm>
              <a:custGeom>
                <a:avLst/>
                <a:gdLst>
                  <a:gd name="T0" fmla="*/ 121 w 122"/>
                  <a:gd name="T1" fmla="*/ 30 h 129"/>
                  <a:gd name="T2" fmla="*/ 122 w 122"/>
                  <a:gd name="T3" fmla="*/ 129 h 129"/>
                  <a:gd name="T4" fmla="*/ 1 w 122"/>
                  <a:gd name="T5" fmla="*/ 129 h 129"/>
                  <a:gd name="T6" fmla="*/ 0 w 122"/>
                  <a:gd name="T7" fmla="*/ 0 h 129"/>
                  <a:gd name="T8" fmla="*/ 121 w 122"/>
                  <a:gd name="T9" fmla="*/ 30 h 129"/>
                </a:gdLst>
                <a:ahLst/>
                <a:cxnLst>
                  <a:cxn ang="0">
                    <a:pos x="T0" y="T1"/>
                  </a:cxn>
                  <a:cxn ang="0">
                    <a:pos x="T2" y="T3"/>
                  </a:cxn>
                  <a:cxn ang="0">
                    <a:pos x="T4" y="T5"/>
                  </a:cxn>
                  <a:cxn ang="0">
                    <a:pos x="T6" y="T7"/>
                  </a:cxn>
                  <a:cxn ang="0">
                    <a:pos x="T8" y="T9"/>
                  </a:cxn>
                </a:cxnLst>
                <a:rect l="0" t="0" r="r" b="b"/>
                <a:pathLst>
                  <a:path w="122" h="129">
                    <a:moveTo>
                      <a:pt x="121" y="30"/>
                    </a:moveTo>
                    <a:cubicBezTo>
                      <a:pt x="122" y="129"/>
                      <a:pt x="122" y="129"/>
                      <a:pt x="122" y="129"/>
                    </a:cubicBezTo>
                    <a:cubicBezTo>
                      <a:pt x="1" y="129"/>
                      <a:pt x="1" y="129"/>
                      <a:pt x="1" y="129"/>
                    </a:cubicBezTo>
                    <a:cubicBezTo>
                      <a:pt x="0" y="0"/>
                      <a:pt x="0" y="0"/>
                      <a:pt x="0" y="0"/>
                    </a:cubicBezTo>
                    <a:cubicBezTo>
                      <a:pt x="50" y="33"/>
                      <a:pt x="101" y="32"/>
                      <a:pt x="121" y="3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6" name="Freeform 87"/>
              <p:cNvSpPr>
                <a:spLocks/>
              </p:cNvSpPr>
              <p:nvPr/>
            </p:nvSpPr>
            <p:spPr bwMode="auto">
              <a:xfrm>
                <a:off x="1778794" y="3113882"/>
                <a:ext cx="180975" cy="196850"/>
              </a:xfrm>
              <a:custGeom>
                <a:avLst/>
                <a:gdLst>
                  <a:gd name="T0" fmla="*/ 0 w 121"/>
                  <a:gd name="T1" fmla="*/ 99 h 132"/>
                  <a:gd name="T2" fmla="*/ 0 w 121"/>
                  <a:gd name="T3" fmla="*/ 0 h 132"/>
                  <a:gd name="T4" fmla="*/ 121 w 121"/>
                  <a:gd name="T5" fmla="*/ 0 h 132"/>
                  <a:gd name="T6" fmla="*/ 121 w 121"/>
                  <a:gd name="T7" fmla="*/ 129 h 132"/>
                  <a:gd name="T8" fmla="*/ 0 w 121"/>
                  <a:gd name="T9" fmla="*/ 99 h 132"/>
                </a:gdLst>
                <a:ahLst/>
                <a:cxnLst>
                  <a:cxn ang="0">
                    <a:pos x="T0" y="T1"/>
                  </a:cxn>
                  <a:cxn ang="0">
                    <a:pos x="T2" y="T3"/>
                  </a:cxn>
                  <a:cxn ang="0">
                    <a:pos x="T4" y="T5"/>
                  </a:cxn>
                  <a:cxn ang="0">
                    <a:pos x="T6" y="T7"/>
                  </a:cxn>
                  <a:cxn ang="0">
                    <a:pos x="T8" y="T9"/>
                  </a:cxn>
                </a:cxnLst>
                <a:rect l="0" t="0" r="r" b="b"/>
                <a:pathLst>
                  <a:path w="121" h="132">
                    <a:moveTo>
                      <a:pt x="0" y="99"/>
                    </a:moveTo>
                    <a:cubicBezTo>
                      <a:pt x="0" y="0"/>
                      <a:pt x="0" y="0"/>
                      <a:pt x="0" y="0"/>
                    </a:cubicBezTo>
                    <a:cubicBezTo>
                      <a:pt x="121" y="0"/>
                      <a:pt x="121" y="0"/>
                      <a:pt x="121" y="0"/>
                    </a:cubicBezTo>
                    <a:cubicBezTo>
                      <a:pt x="121" y="129"/>
                      <a:pt x="121" y="129"/>
                      <a:pt x="121" y="129"/>
                    </a:cubicBezTo>
                    <a:cubicBezTo>
                      <a:pt x="101" y="131"/>
                      <a:pt x="50" y="132"/>
                      <a:pt x="0" y="99"/>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7" name="Freeform 88"/>
              <p:cNvSpPr>
                <a:spLocks/>
              </p:cNvSpPr>
              <p:nvPr/>
            </p:nvSpPr>
            <p:spPr bwMode="auto">
              <a:xfrm>
                <a:off x="1529557" y="3377407"/>
                <a:ext cx="819150" cy="1095375"/>
              </a:xfrm>
              <a:custGeom>
                <a:avLst/>
                <a:gdLst>
                  <a:gd name="T0" fmla="*/ 103 w 548"/>
                  <a:gd name="T1" fmla="*/ 2 h 734"/>
                  <a:gd name="T2" fmla="*/ 180 w 548"/>
                  <a:gd name="T3" fmla="*/ 120 h 734"/>
                  <a:gd name="T4" fmla="*/ 333 w 548"/>
                  <a:gd name="T5" fmla="*/ 392 h 734"/>
                  <a:gd name="T6" fmla="*/ 354 w 548"/>
                  <a:gd name="T7" fmla="*/ 122 h 734"/>
                  <a:gd name="T8" fmla="*/ 350 w 548"/>
                  <a:gd name="T9" fmla="*/ 0 h 734"/>
                  <a:gd name="T10" fmla="*/ 449 w 548"/>
                  <a:gd name="T11" fmla="*/ 28 h 734"/>
                  <a:gd name="T12" fmla="*/ 465 w 548"/>
                  <a:gd name="T13" fmla="*/ 134 h 734"/>
                  <a:gd name="T14" fmla="*/ 547 w 548"/>
                  <a:gd name="T15" fmla="*/ 284 h 734"/>
                  <a:gd name="T16" fmla="*/ 489 w 548"/>
                  <a:gd name="T17" fmla="*/ 384 h 734"/>
                  <a:gd name="T18" fmla="*/ 453 w 548"/>
                  <a:gd name="T19" fmla="*/ 653 h 734"/>
                  <a:gd name="T20" fmla="*/ 97 w 548"/>
                  <a:gd name="T21" fmla="*/ 658 h 734"/>
                  <a:gd name="T22" fmla="*/ 0 w 548"/>
                  <a:gd name="T23" fmla="*/ 270 h 734"/>
                  <a:gd name="T24" fmla="*/ 0 w 548"/>
                  <a:gd name="T25" fmla="*/ 44 h 734"/>
                  <a:gd name="T26" fmla="*/ 103 w 548"/>
                  <a:gd name="T27" fmla="*/ 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8" h="734">
                    <a:moveTo>
                      <a:pt x="103" y="2"/>
                    </a:moveTo>
                    <a:cubicBezTo>
                      <a:pt x="180" y="120"/>
                      <a:pt x="180" y="120"/>
                      <a:pt x="180" y="120"/>
                    </a:cubicBezTo>
                    <a:cubicBezTo>
                      <a:pt x="333" y="392"/>
                      <a:pt x="333" y="392"/>
                      <a:pt x="333" y="392"/>
                    </a:cubicBezTo>
                    <a:cubicBezTo>
                      <a:pt x="368" y="286"/>
                      <a:pt x="354" y="122"/>
                      <a:pt x="354" y="122"/>
                    </a:cubicBezTo>
                    <a:cubicBezTo>
                      <a:pt x="350" y="0"/>
                      <a:pt x="350" y="0"/>
                      <a:pt x="350" y="0"/>
                    </a:cubicBezTo>
                    <a:cubicBezTo>
                      <a:pt x="411" y="16"/>
                      <a:pt x="449" y="28"/>
                      <a:pt x="449" y="28"/>
                    </a:cubicBezTo>
                    <a:cubicBezTo>
                      <a:pt x="465" y="134"/>
                      <a:pt x="465" y="134"/>
                      <a:pt x="465" y="134"/>
                    </a:cubicBezTo>
                    <a:cubicBezTo>
                      <a:pt x="528" y="214"/>
                      <a:pt x="546" y="261"/>
                      <a:pt x="547" y="284"/>
                    </a:cubicBezTo>
                    <a:cubicBezTo>
                      <a:pt x="548" y="337"/>
                      <a:pt x="489" y="384"/>
                      <a:pt x="489" y="384"/>
                    </a:cubicBezTo>
                    <a:cubicBezTo>
                      <a:pt x="453" y="653"/>
                      <a:pt x="453" y="653"/>
                      <a:pt x="453" y="653"/>
                    </a:cubicBezTo>
                    <a:cubicBezTo>
                      <a:pt x="244" y="734"/>
                      <a:pt x="97" y="658"/>
                      <a:pt x="97" y="658"/>
                    </a:cubicBezTo>
                    <a:cubicBezTo>
                      <a:pt x="74" y="500"/>
                      <a:pt x="0" y="270"/>
                      <a:pt x="0" y="270"/>
                    </a:cubicBezTo>
                    <a:cubicBezTo>
                      <a:pt x="0" y="44"/>
                      <a:pt x="0" y="44"/>
                      <a:pt x="0" y="44"/>
                    </a:cubicBezTo>
                    <a:cubicBezTo>
                      <a:pt x="32" y="25"/>
                      <a:pt x="70" y="12"/>
                      <a:pt x="103" y="2"/>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8" name="Freeform 89"/>
              <p:cNvSpPr>
                <a:spLocks/>
              </p:cNvSpPr>
              <p:nvPr/>
            </p:nvSpPr>
            <p:spPr bwMode="auto">
              <a:xfrm>
                <a:off x="1712119" y="3305969"/>
                <a:ext cx="325438" cy="250825"/>
              </a:xfrm>
              <a:custGeom>
                <a:avLst/>
                <a:gdLst>
                  <a:gd name="T0" fmla="*/ 167 w 218"/>
                  <a:gd name="T1" fmla="*/ 1 h 168"/>
                  <a:gd name="T2" fmla="*/ 129 w 218"/>
                  <a:gd name="T3" fmla="*/ 81 h 168"/>
                  <a:gd name="T4" fmla="*/ 44 w 218"/>
                  <a:gd name="T5" fmla="*/ 0 h 168"/>
                  <a:gd name="T6" fmla="*/ 0 w 218"/>
                  <a:gd name="T7" fmla="*/ 45 h 168"/>
                  <a:gd name="T8" fmla="*/ 108 w 218"/>
                  <a:gd name="T9" fmla="*/ 168 h 168"/>
                  <a:gd name="T10" fmla="*/ 131 w 218"/>
                  <a:gd name="T11" fmla="*/ 95 h 168"/>
                  <a:gd name="T12" fmla="*/ 193 w 218"/>
                  <a:gd name="T13" fmla="*/ 156 h 168"/>
                  <a:gd name="T14" fmla="*/ 214 w 218"/>
                  <a:gd name="T15" fmla="*/ 38 h 168"/>
                  <a:gd name="T16" fmla="*/ 167 w 218"/>
                  <a:gd name="T1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68">
                    <a:moveTo>
                      <a:pt x="167" y="1"/>
                    </a:moveTo>
                    <a:cubicBezTo>
                      <a:pt x="167" y="1"/>
                      <a:pt x="169" y="58"/>
                      <a:pt x="129" y="81"/>
                    </a:cubicBezTo>
                    <a:cubicBezTo>
                      <a:pt x="129" y="81"/>
                      <a:pt x="49" y="64"/>
                      <a:pt x="44" y="0"/>
                    </a:cubicBezTo>
                    <a:cubicBezTo>
                      <a:pt x="0" y="45"/>
                      <a:pt x="0" y="45"/>
                      <a:pt x="0" y="45"/>
                    </a:cubicBezTo>
                    <a:cubicBezTo>
                      <a:pt x="0" y="45"/>
                      <a:pt x="50" y="139"/>
                      <a:pt x="108" y="168"/>
                    </a:cubicBezTo>
                    <a:cubicBezTo>
                      <a:pt x="131" y="95"/>
                      <a:pt x="131" y="95"/>
                      <a:pt x="131" y="95"/>
                    </a:cubicBezTo>
                    <a:cubicBezTo>
                      <a:pt x="193" y="156"/>
                      <a:pt x="193" y="156"/>
                      <a:pt x="193" y="156"/>
                    </a:cubicBezTo>
                    <a:cubicBezTo>
                      <a:pt x="193" y="156"/>
                      <a:pt x="218" y="85"/>
                      <a:pt x="214" y="38"/>
                    </a:cubicBezTo>
                    <a:lnTo>
                      <a:pt x="167" y="1"/>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9" name="Freeform 90"/>
              <p:cNvSpPr>
                <a:spLocks/>
              </p:cNvSpPr>
              <p:nvPr/>
            </p:nvSpPr>
            <p:spPr bwMode="auto">
              <a:xfrm>
                <a:off x="1600994" y="3377407"/>
                <a:ext cx="585788" cy="685800"/>
              </a:xfrm>
              <a:custGeom>
                <a:avLst/>
                <a:gdLst>
                  <a:gd name="T0" fmla="*/ 356 w 392"/>
                  <a:gd name="T1" fmla="*/ 179 h 460"/>
                  <a:gd name="T2" fmla="*/ 385 w 392"/>
                  <a:gd name="T3" fmla="*/ 209 h 460"/>
                  <a:gd name="T4" fmla="*/ 288 w 392"/>
                  <a:gd name="T5" fmla="*/ 460 h 460"/>
                  <a:gd name="T6" fmla="*/ 74 w 392"/>
                  <a:gd name="T7" fmla="*/ 227 h 460"/>
                  <a:gd name="T8" fmla="*/ 113 w 392"/>
                  <a:gd name="T9" fmla="*/ 188 h 460"/>
                  <a:gd name="T10" fmla="*/ 56 w 392"/>
                  <a:gd name="T11" fmla="*/ 187 h 460"/>
                  <a:gd name="T12" fmla="*/ 0 w 392"/>
                  <a:gd name="T13" fmla="*/ 22 h 460"/>
                  <a:gd name="T14" fmla="*/ 56 w 392"/>
                  <a:gd name="T15" fmla="*/ 2 h 460"/>
                  <a:gd name="T16" fmla="*/ 133 w 392"/>
                  <a:gd name="T17" fmla="*/ 120 h 460"/>
                  <a:gd name="T18" fmla="*/ 285 w 392"/>
                  <a:gd name="T19" fmla="*/ 392 h 460"/>
                  <a:gd name="T20" fmla="*/ 306 w 392"/>
                  <a:gd name="T21" fmla="*/ 122 h 460"/>
                  <a:gd name="T22" fmla="*/ 302 w 392"/>
                  <a:gd name="T23" fmla="*/ 0 h 460"/>
                  <a:gd name="T24" fmla="*/ 349 w 392"/>
                  <a:gd name="T25" fmla="*/ 13 h 460"/>
                  <a:gd name="T26" fmla="*/ 392 w 392"/>
                  <a:gd name="T27" fmla="*/ 168 h 460"/>
                  <a:gd name="T28" fmla="*/ 356 w 392"/>
                  <a:gd name="T29" fmla="*/ 17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460">
                    <a:moveTo>
                      <a:pt x="356" y="179"/>
                    </a:moveTo>
                    <a:cubicBezTo>
                      <a:pt x="385" y="209"/>
                      <a:pt x="385" y="209"/>
                      <a:pt x="385" y="209"/>
                    </a:cubicBezTo>
                    <a:cubicBezTo>
                      <a:pt x="385" y="209"/>
                      <a:pt x="348" y="373"/>
                      <a:pt x="288" y="460"/>
                    </a:cubicBezTo>
                    <a:cubicBezTo>
                      <a:pt x="288" y="460"/>
                      <a:pt x="120" y="307"/>
                      <a:pt x="74" y="227"/>
                    </a:cubicBezTo>
                    <a:cubicBezTo>
                      <a:pt x="113" y="188"/>
                      <a:pt x="113" y="188"/>
                      <a:pt x="113" y="188"/>
                    </a:cubicBezTo>
                    <a:cubicBezTo>
                      <a:pt x="56" y="187"/>
                      <a:pt x="56" y="187"/>
                      <a:pt x="56" y="187"/>
                    </a:cubicBezTo>
                    <a:cubicBezTo>
                      <a:pt x="0" y="22"/>
                      <a:pt x="0" y="22"/>
                      <a:pt x="0" y="22"/>
                    </a:cubicBezTo>
                    <a:cubicBezTo>
                      <a:pt x="19" y="14"/>
                      <a:pt x="38" y="8"/>
                      <a:pt x="56" y="2"/>
                    </a:cubicBezTo>
                    <a:cubicBezTo>
                      <a:pt x="133" y="120"/>
                      <a:pt x="133" y="120"/>
                      <a:pt x="133" y="120"/>
                    </a:cubicBezTo>
                    <a:cubicBezTo>
                      <a:pt x="285" y="392"/>
                      <a:pt x="285" y="392"/>
                      <a:pt x="285" y="392"/>
                    </a:cubicBezTo>
                    <a:cubicBezTo>
                      <a:pt x="320" y="286"/>
                      <a:pt x="306" y="122"/>
                      <a:pt x="306" y="122"/>
                    </a:cubicBezTo>
                    <a:cubicBezTo>
                      <a:pt x="302" y="0"/>
                      <a:pt x="302" y="0"/>
                      <a:pt x="302" y="0"/>
                    </a:cubicBezTo>
                    <a:cubicBezTo>
                      <a:pt x="320" y="4"/>
                      <a:pt x="336" y="7"/>
                      <a:pt x="349" y="13"/>
                    </a:cubicBezTo>
                    <a:cubicBezTo>
                      <a:pt x="392" y="168"/>
                      <a:pt x="392" y="168"/>
                      <a:pt x="392" y="168"/>
                    </a:cubicBezTo>
                    <a:lnTo>
                      <a:pt x="356" y="179"/>
                    </a:lnTo>
                    <a:close/>
                  </a:path>
                </a:pathLst>
              </a:custGeom>
              <a:solidFill>
                <a:sysClr val="windowText" lastClr="000000">
                  <a:lumMod val="95000"/>
                  <a:lumOff val="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0" name="Freeform 92"/>
              <p:cNvSpPr>
                <a:spLocks/>
              </p:cNvSpPr>
              <p:nvPr/>
            </p:nvSpPr>
            <p:spPr bwMode="auto">
              <a:xfrm>
                <a:off x="1496219" y="2523332"/>
                <a:ext cx="658813" cy="784225"/>
              </a:xfrm>
              <a:custGeom>
                <a:avLst/>
                <a:gdLst>
                  <a:gd name="T0" fmla="*/ 63 w 440"/>
                  <a:gd name="T1" fmla="*/ 219 h 525"/>
                  <a:gd name="T2" fmla="*/ 66 w 440"/>
                  <a:gd name="T3" fmla="*/ 220 h 525"/>
                  <a:gd name="T4" fmla="*/ 66 w 440"/>
                  <a:gd name="T5" fmla="*/ 220 h 525"/>
                  <a:gd name="T6" fmla="*/ 126 w 440"/>
                  <a:gd name="T7" fmla="*/ 193 h 525"/>
                  <a:gd name="T8" fmla="*/ 258 w 440"/>
                  <a:gd name="T9" fmla="*/ 0 h 525"/>
                  <a:gd name="T10" fmla="*/ 438 w 440"/>
                  <a:gd name="T11" fmla="*/ 222 h 525"/>
                  <a:gd name="T12" fmla="*/ 433 w 440"/>
                  <a:gd name="T13" fmla="*/ 333 h 525"/>
                  <a:gd name="T14" fmla="*/ 312 w 440"/>
                  <a:gd name="T15" fmla="*/ 482 h 525"/>
                  <a:gd name="T16" fmla="*/ 82 w 440"/>
                  <a:gd name="T17" fmla="*/ 354 h 525"/>
                  <a:gd name="T18" fmla="*/ 6 w 440"/>
                  <a:gd name="T19" fmla="*/ 268 h 525"/>
                  <a:gd name="T20" fmla="*/ 63 w 440"/>
                  <a:gd name="T21" fmla="*/ 21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25">
                    <a:moveTo>
                      <a:pt x="63" y="219"/>
                    </a:moveTo>
                    <a:cubicBezTo>
                      <a:pt x="66" y="220"/>
                      <a:pt x="66" y="220"/>
                      <a:pt x="66" y="220"/>
                    </a:cubicBezTo>
                    <a:cubicBezTo>
                      <a:pt x="66" y="220"/>
                      <a:pt x="66" y="220"/>
                      <a:pt x="66" y="220"/>
                    </a:cubicBezTo>
                    <a:cubicBezTo>
                      <a:pt x="66" y="220"/>
                      <a:pt x="84" y="345"/>
                      <a:pt x="126" y="193"/>
                    </a:cubicBezTo>
                    <a:cubicBezTo>
                      <a:pt x="227" y="116"/>
                      <a:pt x="258" y="0"/>
                      <a:pt x="258" y="0"/>
                    </a:cubicBezTo>
                    <a:cubicBezTo>
                      <a:pt x="297" y="85"/>
                      <a:pt x="390" y="203"/>
                      <a:pt x="438" y="222"/>
                    </a:cubicBezTo>
                    <a:cubicBezTo>
                      <a:pt x="440" y="251"/>
                      <a:pt x="437" y="294"/>
                      <a:pt x="433" y="333"/>
                    </a:cubicBezTo>
                    <a:cubicBezTo>
                      <a:pt x="426" y="409"/>
                      <a:pt x="387" y="465"/>
                      <a:pt x="312" y="482"/>
                    </a:cubicBezTo>
                    <a:cubicBezTo>
                      <a:pt x="132" y="525"/>
                      <a:pt x="82" y="354"/>
                      <a:pt x="82" y="354"/>
                    </a:cubicBezTo>
                    <a:cubicBezTo>
                      <a:pt x="82" y="354"/>
                      <a:pt x="14" y="355"/>
                      <a:pt x="6" y="268"/>
                    </a:cubicBezTo>
                    <a:cubicBezTo>
                      <a:pt x="0" y="197"/>
                      <a:pt x="63" y="219"/>
                      <a:pt x="63" y="219"/>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1" name="Freeform 93"/>
              <p:cNvSpPr>
                <a:spLocks/>
              </p:cNvSpPr>
              <p:nvPr/>
            </p:nvSpPr>
            <p:spPr bwMode="auto">
              <a:xfrm>
                <a:off x="1513682" y="2963069"/>
                <a:ext cx="571500" cy="344488"/>
              </a:xfrm>
              <a:custGeom>
                <a:avLst/>
                <a:gdLst>
                  <a:gd name="T0" fmla="*/ 87 w 382"/>
                  <a:gd name="T1" fmla="*/ 42 h 231"/>
                  <a:gd name="T2" fmla="*/ 236 w 382"/>
                  <a:gd name="T3" fmla="*/ 181 h 231"/>
                  <a:gd name="T4" fmla="*/ 382 w 382"/>
                  <a:gd name="T5" fmla="*/ 142 h 231"/>
                  <a:gd name="T6" fmla="*/ 301 w 382"/>
                  <a:gd name="T7" fmla="*/ 188 h 231"/>
                  <a:gd name="T8" fmla="*/ 71 w 382"/>
                  <a:gd name="T9" fmla="*/ 60 h 231"/>
                  <a:gd name="T10" fmla="*/ 0 w 382"/>
                  <a:gd name="T11" fmla="*/ 0 h 231"/>
                  <a:gd name="T12" fmla="*/ 87 w 382"/>
                  <a:gd name="T13" fmla="*/ 42 h 231"/>
                </a:gdLst>
                <a:ahLst/>
                <a:cxnLst>
                  <a:cxn ang="0">
                    <a:pos x="T0" y="T1"/>
                  </a:cxn>
                  <a:cxn ang="0">
                    <a:pos x="T2" y="T3"/>
                  </a:cxn>
                  <a:cxn ang="0">
                    <a:pos x="T4" y="T5"/>
                  </a:cxn>
                  <a:cxn ang="0">
                    <a:pos x="T6" y="T7"/>
                  </a:cxn>
                  <a:cxn ang="0">
                    <a:pos x="T8" y="T9"/>
                  </a:cxn>
                  <a:cxn ang="0">
                    <a:pos x="T10" y="T11"/>
                  </a:cxn>
                  <a:cxn ang="0">
                    <a:pos x="T12" y="T13"/>
                  </a:cxn>
                </a:cxnLst>
                <a:rect l="0" t="0" r="r" b="b"/>
                <a:pathLst>
                  <a:path w="382" h="231">
                    <a:moveTo>
                      <a:pt x="87" y="42"/>
                    </a:moveTo>
                    <a:cubicBezTo>
                      <a:pt x="87" y="42"/>
                      <a:pt x="135" y="168"/>
                      <a:pt x="236" y="181"/>
                    </a:cubicBezTo>
                    <a:cubicBezTo>
                      <a:pt x="297" y="190"/>
                      <a:pt x="350" y="164"/>
                      <a:pt x="382" y="142"/>
                    </a:cubicBezTo>
                    <a:cubicBezTo>
                      <a:pt x="362" y="164"/>
                      <a:pt x="335" y="180"/>
                      <a:pt x="301" y="188"/>
                    </a:cubicBezTo>
                    <a:cubicBezTo>
                      <a:pt x="121" y="231"/>
                      <a:pt x="71" y="60"/>
                      <a:pt x="71" y="60"/>
                    </a:cubicBezTo>
                    <a:cubicBezTo>
                      <a:pt x="71" y="60"/>
                      <a:pt x="17" y="61"/>
                      <a:pt x="0" y="0"/>
                    </a:cubicBezTo>
                    <a:cubicBezTo>
                      <a:pt x="45" y="62"/>
                      <a:pt x="87" y="42"/>
                      <a:pt x="87" y="42"/>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2" name="Freeform 94"/>
              <p:cNvSpPr>
                <a:spLocks/>
              </p:cNvSpPr>
              <p:nvPr/>
            </p:nvSpPr>
            <p:spPr bwMode="auto">
              <a:xfrm>
                <a:off x="1913732" y="2920207"/>
                <a:ext cx="90488" cy="155575"/>
              </a:xfrm>
              <a:custGeom>
                <a:avLst/>
                <a:gdLst>
                  <a:gd name="T0" fmla="*/ 0 w 60"/>
                  <a:gd name="T1" fmla="*/ 88 h 104"/>
                  <a:gd name="T2" fmla="*/ 58 w 60"/>
                  <a:gd name="T3" fmla="*/ 70 h 104"/>
                  <a:gd name="T4" fmla="*/ 43 w 60"/>
                  <a:gd name="T5" fmla="*/ 44 h 104"/>
                  <a:gd name="T6" fmla="*/ 7 w 60"/>
                  <a:gd name="T7" fmla="*/ 0 h 104"/>
                  <a:gd name="T8" fmla="*/ 7 w 60"/>
                  <a:gd name="T9" fmla="*/ 0 h 104"/>
                  <a:gd name="T10" fmla="*/ 41 w 60"/>
                  <a:gd name="T11" fmla="*/ 55 h 104"/>
                  <a:gd name="T12" fmla="*/ 50 w 60"/>
                  <a:gd name="T13" fmla="*/ 68 h 104"/>
                  <a:gd name="T14" fmla="*/ 0 w 60"/>
                  <a:gd name="T15" fmla="*/ 88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4">
                    <a:moveTo>
                      <a:pt x="0" y="88"/>
                    </a:moveTo>
                    <a:cubicBezTo>
                      <a:pt x="36" y="104"/>
                      <a:pt x="56" y="87"/>
                      <a:pt x="58" y="70"/>
                    </a:cubicBezTo>
                    <a:cubicBezTo>
                      <a:pt x="60" y="59"/>
                      <a:pt x="54" y="49"/>
                      <a:pt x="43" y="44"/>
                    </a:cubicBezTo>
                    <a:cubicBezTo>
                      <a:pt x="21" y="35"/>
                      <a:pt x="7" y="0"/>
                      <a:pt x="7" y="0"/>
                    </a:cubicBezTo>
                    <a:cubicBezTo>
                      <a:pt x="7" y="0"/>
                      <a:pt x="7" y="0"/>
                      <a:pt x="7" y="0"/>
                    </a:cubicBezTo>
                    <a:cubicBezTo>
                      <a:pt x="6" y="7"/>
                      <a:pt x="13" y="37"/>
                      <a:pt x="41" y="55"/>
                    </a:cubicBezTo>
                    <a:cubicBezTo>
                      <a:pt x="47" y="58"/>
                      <a:pt x="50" y="62"/>
                      <a:pt x="50" y="68"/>
                    </a:cubicBezTo>
                    <a:cubicBezTo>
                      <a:pt x="48" y="77"/>
                      <a:pt x="34" y="91"/>
                      <a:pt x="0" y="88"/>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3" name="Freeform 97"/>
              <p:cNvSpPr>
                <a:spLocks/>
              </p:cNvSpPr>
              <p:nvPr/>
            </p:nvSpPr>
            <p:spPr bwMode="auto">
              <a:xfrm>
                <a:off x="2405857" y="4279107"/>
                <a:ext cx="257175" cy="185738"/>
              </a:xfrm>
              <a:custGeom>
                <a:avLst/>
                <a:gdLst>
                  <a:gd name="T0" fmla="*/ 140 w 172"/>
                  <a:gd name="T1" fmla="*/ 0 h 124"/>
                  <a:gd name="T2" fmla="*/ 148 w 172"/>
                  <a:gd name="T3" fmla="*/ 24 h 124"/>
                  <a:gd name="T4" fmla="*/ 148 w 172"/>
                  <a:gd name="T5" fmla="*/ 46 h 124"/>
                  <a:gd name="T6" fmla="*/ 139 w 172"/>
                  <a:gd name="T7" fmla="*/ 65 h 124"/>
                  <a:gd name="T8" fmla="*/ 122 w 172"/>
                  <a:gd name="T9" fmla="*/ 93 h 124"/>
                  <a:gd name="T10" fmla="*/ 0 w 172"/>
                  <a:gd name="T11" fmla="*/ 114 h 124"/>
                  <a:gd name="T12" fmla="*/ 8 w 172"/>
                  <a:gd name="T13" fmla="*/ 84 h 124"/>
                  <a:gd name="T14" fmla="*/ 140 w 172"/>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24">
                    <a:moveTo>
                      <a:pt x="140" y="0"/>
                    </a:moveTo>
                    <a:cubicBezTo>
                      <a:pt x="140" y="0"/>
                      <a:pt x="159" y="7"/>
                      <a:pt x="148" y="24"/>
                    </a:cubicBezTo>
                    <a:cubicBezTo>
                      <a:pt x="148" y="24"/>
                      <a:pt x="172" y="36"/>
                      <a:pt x="148" y="46"/>
                    </a:cubicBezTo>
                    <a:cubicBezTo>
                      <a:pt x="148" y="46"/>
                      <a:pt x="157" y="60"/>
                      <a:pt x="139" y="65"/>
                    </a:cubicBezTo>
                    <a:cubicBezTo>
                      <a:pt x="139" y="65"/>
                      <a:pt x="143" y="84"/>
                      <a:pt x="122" y="93"/>
                    </a:cubicBezTo>
                    <a:cubicBezTo>
                      <a:pt x="100" y="102"/>
                      <a:pt x="29" y="124"/>
                      <a:pt x="0" y="114"/>
                    </a:cubicBezTo>
                    <a:cubicBezTo>
                      <a:pt x="8" y="84"/>
                      <a:pt x="8" y="84"/>
                      <a:pt x="8" y="84"/>
                    </a:cubicBezTo>
                    <a:lnTo>
                      <a:pt x="140" y="0"/>
                    </a:lnTo>
                    <a:close/>
                  </a:path>
                </a:pathLst>
              </a:custGeom>
              <a:solidFill>
                <a:srgbClr val="BFA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4" name="Freeform 98"/>
              <p:cNvSpPr>
                <a:spLocks/>
              </p:cNvSpPr>
              <p:nvPr/>
            </p:nvSpPr>
            <p:spPr bwMode="auto">
              <a:xfrm>
                <a:off x="2270919" y="4236244"/>
                <a:ext cx="376238" cy="190500"/>
              </a:xfrm>
              <a:custGeom>
                <a:avLst/>
                <a:gdLst>
                  <a:gd name="T0" fmla="*/ 0 w 251"/>
                  <a:gd name="T1" fmla="*/ 65 h 128"/>
                  <a:gd name="T2" fmla="*/ 41 w 251"/>
                  <a:gd name="T3" fmla="*/ 35 h 128"/>
                  <a:gd name="T4" fmla="*/ 100 w 251"/>
                  <a:gd name="T5" fmla="*/ 16 h 128"/>
                  <a:gd name="T6" fmla="*/ 128 w 251"/>
                  <a:gd name="T7" fmla="*/ 0 h 128"/>
                  <a:gd name="T8" fmla="*/ 119 w 251"/>
                  <a:gd name="T9" fmla="*/ 33 h 128"/>
                  <a:gd name="T10" fmla="*/ 235 w 251"/>
                  <a:gd name="T11" fmla="*/ 33 h 128"/>
                  <a:gd name="T12" fmla="*/ 233 w 251"/>
                  <a:gd name="T13" fmla="*/ 46 h 128"/>
                  <a:gd name="T14" fmla="*/ 246 w 251"/>
                  <a:gd name="T15" fmla="*/ 63 h 128"/>
                  <a:gd name="T16" fmla="*/ 236 w 251"/>
                  <a:gd name="T17" fmla="*/ 67 h 128"/>
                  <a:gd name="T18" fmla="*/ 228 w 251"/>
                  <a:gd name="T19" fmla="*/ 87 h 128"/>
                  <a:gd name="T20" fmla="*/ 219 w 251"/>
                  <a:gd name="T21" fmla="*/ 104 h 128"/>
                  <a:gd name="T22" fmla="*/ 127 w 251"/>
                  <a:gd name="T23" fmla="*/ 126 h 128"/>
                  <a:gd name="T24" fmla="*/ 32 w 251"/>
                  <a:gd name="T25" fmla="*/ 113 h 128"/>
                  <a:gd name="T26" fmla="*/ 0 w 251"/>
                  <a:gd name="T27"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28">
                    <a:moveTo>
                      <a:pt x="0" y="65"/>
                    </a:moveTo>
                    <a:cubicBezTo>
                      <a:pt x="41" y="35"/>
                      <a:pt x="41" y="35"/>
                      <a:pt x="41" y="35"/>
                    </a:cubicBezTo>
                    <a:cubicBezTo>
                      <a:pt x="41" y="35"/>
                      <a:pt x="79" y="20"/>
                      <a:pt x="100" y="16"/>
                    </a:cubicBezTo>
                    <a:cubicBezTo>
                      <a:pt x="121" y="12"/>
                      <a:pt x="128" y="0"/>
                      <a:pt x="128" y="0"/>
                    </a:cubicBezTo>
                    <a:cubicBezTo>
                      <a:pt x="119" y="33"/>
                      <a:pt x="119" y="33"/>
                      <a:pt x="119" y="33"/>
                    </a:cubicBezTo>
                    <a:cubicBezTo>
                      <a:pt x="119" y="33"/>
                      <a:pt x="231" y="18"/>
                      <a:pt x="235" y="33"/>
                    </a:cubicBezTo>
                    <a:cubicBezTo>
                      <a:pt x="235" y="33"/>
                      <a:pt x="237" y="37"/>
                      <a:pt x="233" y="46"/>
                    </a:cubicBezTo>
                    <a:cubicBezTo>
                      <a:pt x="233" y="46"/>
                      <a:pt x="251" y="45"/>
                      <a:pt x="246" y="63"/>
                    </a:cubicBezTo>
                    <a:cubicBezTo>
                      <a:pt x="246" y="63"/>
                      <a:pt x="247" y="64"/>
                      <a:pt x="236" y="67"/>
                    </a:cubicBezTo>
                    <a:cubicBezTo>
                      <a:pt x="236" y="67"/>
                      <a:pt x="246" y="79"/>
                      <a:pt x="228" y="87"/>
                    </a:cubicBezTo>
                    <a:cubicBezTo>
                      <a:pt x="228" y="87"/>
                      <a:pt x="233" y="98"/>
                      <a:pt x="219" y="104"/>
                    </a:cubicBezTo>
                    <a:cubicBezTo>
                      <a:pt x="204" y="110"/>
                      <a:pt x="127" y="126"/>
                      <a:pt x="127" y="126"/>
                    </a:cubicBezTo>
                    <a:cubicBezTo>
                      <a:pt x="127" y="126"/>
                      <a:pt x="59" y="128"/>
                      <a:pt x="32" y="113"/>
                    </a:cubicBezTo>
                    <a:lnTo>
                      <a:pt x="0" y="65"/>
                    </a:ln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5" name="Freeform 99"/>
              <p:cNvSpPr>
                <a:spLocks/>
              </p:cNvSpPr>
              <p:nvPr/>
            </p:nvSpPr>
            <p:spPr bwMode="auto">
              <a:xfrm>
                <a:off x="2204244" y="4248944"/>
                <a:ext cx="147638" cy="169863"/>
              </a:xfrm>
              <a:custGeom>
                <a:avLst/>
                <a:gdLst>
                  <a:gd name="T0" fmla="*/ 84 w 99"/>
                  <a:gd name="T1" fmla="*/ 15 h 113"/>
                  <a:gd name="T2" fmla="*/ 12 w 99"/>
                  <a:gd name="T3" fmla="*/ 0 h 113"/>
                  <a:gd name="T4" fmla="*/ 2 w 99"/>
                  <a:gd name="T5" fmla="*/ 106 h 113"/>
                  <a:gd name="T6" fmla="*/ 73 w 99"/>
                  <a:gd name="T7" fmla="*/ 113 h 113"/>
                  <a:gd name="T8" fmla="*/ 84 w 99"/>
                  <a:gd name="T9" fmla="*/ 15 h 113"/>
                </a:gdLst>
                <a:ahLst/>
                <a:cxnLst>
                  <a:cxn ang="0">
                    <a:pos x="T0" y="T1"/>
                  </a:cxn>
                  <a:cxn ang="0">
                    <a:pos x="T2" y="T3"/>
                  </a:cxn>
                  <a:cxn ang="0">
                    <a:pos x="T4" y="T5"/>
                  </a:cxn>
                  <a:cxn ang="0">
                    <a:pos x="T6" y="T7"/>
                  </a:cxn>
                  <a:cxn ang="0">
                    <a:pos x="T8" y="T9"/>
                  </a:cxn>
                </a:cxnLst>
                <a:rect l="0" t="0" r="r" b="b"/>
                <a:pathLst>
                  <a:path w="99" h="113">
                    <a:moveTo>
                      <a:pt x="84" y="15"/>
                    </a:moveTo>
                    <a:cubicBezTo>
                      <a:pt x="55" y="9"/>
                      <a:pt x="42" y="9"/>
                      <a:pt x="12" y="0"/>
                    </a:cubicBezTo>
                    <a:cubicBezTo>
                      <a:pt x="12" y="46"/>
                      <a:pt x="0" y="51"/>
                      <a:pt x="2" y="106"/>
                    </a:cubicBezTo>
                    <a:cubicBezTo>
                      <a:pt x="41" y="113"/>
                      <a:pt x="73" y="113"/>
                      <a:pt x="73" y="113"/>
                    </a:cubicBezTo>
                    <a:cubicBezTo>
                      <a:pt x="99" y="66"/>
                      <a:pt x="84" y="15"/>
                      <a:pt x="84" y="15"/>
                    </a:cubicBez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6" name="Freeform 100"/>
              <p:cNvSpPr>
                <a:spLocks/>
              </p:cNvSpPr>
              <p:nvPr/>
            </p:nvSpPr>
            <p:spPr bwMode="auto">
              <a:xfrm>
                <a:off x="1294607" y="3442494"/>
                <a:ext cx="946150" cy="981075"/>
              </a:xfrm>
              <a:custGeom>
                <a:avLst/>
                <a:gdLst>
                  <a:gd name="T0" fmla="*/ 625 w 633"/>
                  <a:gd name="T1" fmla="*/ 534 h 657"/>
                  <a:gd name="T2" fmla="*/ 314 w 633"/>
                  <a:gd name="T3" fmla="*/ 462 h 657"/>
                  <a:gd name="T4" fmla="*/ 158 w 633"/>
                  <a:gd name="T5" fmla="*/ 0 h 657"/>
                  <a:gd name="T6" fmla="*/ 231 w 633"/>
                  <a:gd name="T7" fmla="*/ 584 h 657"/>
                  <a:gd name="T8" fmla="*/ 620 w 633"/>
                  <a:gd name="T9" fmla="*/ 655 h 657"/>
                  <a:gd name="T10" fmla="*/ 625 w 633"/>
                  <a:gd name="T11" fmla="*/ 534 h 657"/>
                </a:gdLst>
                <a:ahLst/>
                <a:cxnLst>
                  <a:cxn ang="0">
                    <a:pos x="T0" y="T1"/>
                  </a:cxn>
                  <a:cxn ang="0">
                    <a:pos x="T2" y="T3"/>
                  </a:cxn>
                  <a:cxn ang="0">
                    <a:pos x="T4" y="T5"/>
                  </a:cxn>
                  <a:cxn ang="0">
                    <a:pos x="T6" y="T7"/>
                  </a:cxn>
                  <a:cxn ang="0">
                    <a:pos x="T8" y="T9"/>
                  </a:cxn>
                  <a:cxn ang="0">
                    <a:pos x="T10" y="T11"/>
                  </a:cxn>
                </a:cxnLst>
                <a:rect l="0" t="0" r="r" b="b"/>
                <a:pathLst>
                  <a:path w="633" h="657">
                    <a:moveTo>
                      <a:pt x="625" y="534"/>
                    </a:moveTo>
                    <a:cubicBezTo>
                      <a:pt x="476" y="518"/>
                      <a:pt x="314" y="462"/>
                      <a:pt x="314" y="462"/>
                    </a:cubicBezTo>
                    <a:cubicBezTo>
                      <a:pt x="155" y="46"/>
                      <a:pt x="158" y="0"/>
                      <a:pt x="158" y="0"/>
                    </a:cubicBezTo>
                    <a:cubicBezTo>
                      <a:pt x="0" y="63"/>
                      <a:pt x="161" y="549"/>
                      <a:pt x="231" y="584"/>
                    </a:cubicBezTo>
                    <a:cubicBezTo>
                      <a:pt x="269" y="603"/>
                      <a:pt x="500" y="657"/>
                      <a:pt x="620" y="655"/>
                    </a:cubicBezTo>
                    <a:cubicBezTo>
                      <a:pt x="631" y="610"/>
                      <a:pt x="633" y="559"/>
                      <a:pt x="625" y="534"/>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114" name="Group 4"/>
            <p:cNvGrpSpPr>
              <a:grpSpLocks noChangeAspect="1"/>
            </p:cNvGrpSpPr>
            <p:nvPr/>
          </p:nvGrpSpPr>
          <p:grpSpPr bwMode="auto">
            <a:xfrm flipH="1">
              <a:off x="1396206" y="3543300"/>
              <a:ext cx="2044700" cy="3054350"/>
              <a:chOff x="2418" y="2232"/>
              <a:chExt cx="1288" cy="1924"/>
            </a:xfrm>
          </p:grpSpPr>
          <p:sp>
            <p:nvSpPr>
              <p:cNvPr id="115" name="Oval 5"/>
              <p:cNvSpPr>
                <a:spLocks noChangeArrowheads="1"/>
              </p:cNvSpPr>
              <p:nvPr/>
            </p:nvSpPr>
            <p:spPr bwMode="auto">
              <a:xfrm>
                <a:off x="2993" y="2232"/>
                <a:ext cx="88" cy="90"/>
              </a:xfrm>
              <a:prstGeom prst="ellipse">
                <a:avLst/>
              </a:prstGeom>
              <a:solidFill>
                <a:srgbClr val="00A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16" name="Oval 6"/>
              <p:cNvSpPr>
                <a:spLocks noChangeArrowheads="1"/>
              </p:cNvSpPr>
              <p:nvPr/>
            </p:nvSpPr>
            <p:spPr bwMode="auto">
              <a:xfrm>
                <a:off x="3406" y="2232"/>
                <a:ext cx="91" cy="90"/>
              </a:xfrm>
              <a:prstGeom prst="ellipse">
                <a:avLst/>
              </a:prstGeom>
              <a:solidFill>
                <a:srgbClr val="00A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17" name="Freeform 7"/>
              <p:cNvSpPr>
                <a:spLocks/>
              </p:cNvSpPr>
              <p:nvPr/>
            </p:nvSpPr>
            <p:spPr bwMode="auto">
              <a:xfrm>
                <a:off x="2784" y="2250"/>
                <a:ext cx="278" cy="335"/>
              </a:xfrm>
              <a:custGeom>
                <a:avLst/>
                <a:gdLst>
                  <a:gd name="T0" fmla="*/ 18 w 117"/>
                  <a:gd name="T1" fmla="*/ 141 h 141"/>
                  <a:gd name="T2" fmla="*/ 0 w 117"/>
                  <a:gd name="T3" fmla="*/ 137 h 141"/>
                  <a:gd name="T4" fmla="*/ 2 w 117"/>
                  <a:gd name="T5" fmla="*/ 128 h 141"/>
                  <a:gd name="T6" fmla="*/ 105 w 117"/>
                  <a:gd name="T7" fmla="*/ 1 h 141"/>
                  <a:gd name="T8" fmla="*/ 115 w 117"/>
                  <a:gd name="T9" fmla="*/ 0 h 141"/>
                  <a:gd name="T10" fmla="*/ 117 w 117"/>
                  <a:gd name="T11" fmla="*/ 19 h 141"/>
                  <a:gd name="T12" fmla="*/ 108 w 117"/>
                  <a:gd name="T13" fmla="*/ 20 h 141"/>
                  <a:gd name="T14" fmla="*/ 20 w 117"/>
                  <a:gd name="T15" fmla="*/ 131 h 141"/>
                  <a:gd name="T16" fmla="*/ 18 w 117"/>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1">
                    <a:moveTo>
                      <a:pt x="18" y="141"/>
                    </a:moveTo>
                    <a:cubicBezTo>
                      <a:pt x="0" y="137"/>
                      <a:pt x="0" y="137"/>
                      <a:pt x="0" y="137"/>
                    </a:cubicBezTo>
                    <a:cubicBezTo>
                      <a:pt x="2" y="128"/>
                      <a:pt x="2" y="128"/>
                      <a:pt x="2" y="128"/>
                    </a:cubicBezTo>
                    <a:cubicBezTo>
                      <a:pt x="25" y="13"/>
                      <a:pt x="102" y="2"/>
                      <a:pt x="105" y="1"/>
                    </a:cubicBezTo>
                    <a:cubicBezTo>
                      <a:pt x="115" y="0"/>
                      <a:pt x="115" y="0"/>
                      <a:pt x="115" y="0"/>
                    </a:cubicBezTo>
                    <a:cubicBezTo>
                      <a:pt x="117" y="19"/>
                      <a:pt x="117" y="19"/>
                      <a:pt x="117" y="19"/>
                    </a:cubicBezTo>
                    <a:cubicBezTo>
                      <a:pt x="108" y="20"/>
                      <a:pt x="108" y="20"/>
                      <a:pt x="108" y="20"/>
                    </a:cubicBezTo>
                    <a:cubicBezTo>
                      <a:pt x="105" y="21"/>
                      <a:pt x="41" y="31"/>
                      <a:pt x="20" y="131"/>
                    </a:cubicBezTo>
                    <a:cubicBezTo>
                      <a:pt x="18" y="141"/>
                      <a:pt x="18" y="141"/>
                      <a:pt x="18" y="141"/>
                    </a:cubicBezTo>
                  </a:path>
                </a:pathLst>
              </a:custGeom>
              <a:solidFill>
                <a:srgbClr val="00A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18" name="Freeform 8"/>
              <p:cNvSpPr>
                <a:spLocks/>
              </p:cNvSpPr>
              <p:nvPr/>
            </p:nvSpPr>
            <p:spPr bwMode="auto">
              <a:xfrm>
                <a:off x="3190" y="2250"/>
                <a:ext cx="278" cy="335"/>
              </a:xfrm>
              <a:custGeom>
                <a:avLst/>
                <a:gdLst>
                  <a:gd name="T0" fmla="*/ 19 w 117"/>
                  <a:gd name="T1" fmla="*/ 141 h 141"/>
                  <a:gd name="T2" fmla="*/ 0 w 117"/>
                  <a:gd name="T3" fmla="*/ 137 h 141"/>
                  <a:gd name="T4" fmla="*/ 2 w 117"/>
                  <a:gd name="T5" fmla="*/ 128 h 141"/>
                  <a:gd name="T6" fmla="*/ 105 w 117"/>
                  <a:gd name="T7" fmla="*/ 1 h 141"/>
                  <a:gd name="T8" fmla="*/ 115 w 117"/>
                  <a:gd name="T9" fmla="*/ 0 h 141"/>
                  <a:gd name="T10" fmla="*/ 117 w 117"/>
                  <a:gd name="T11" fmla="*/ 19 h 141"/>
                  <a:gd name="T12" fmla="*/ 108 w 117"/>
                  <a:gd name="T13" fmla="*/ 20 h 141"/>
                  <a:gd name="T14" fmla="*/ 20 w 117"/>
                  <a:gd name="T15" fmla="*/ 131 h 141"/>
                  <a:gd name="T16" fmla="*/ 19 w 117"/>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1">
                    <a:moveTo>
                      <a:pt x="19" y="141"/>
                    </a:moveTo>
                    <a:cubicBezTo>
                      <a:pt x="0" y="137"/>
                      <a:pt x="0" y="137"/>
                      <a:pt x="0" y="137"/>
                    </a:cubicBezTo>
                    <a:cubicBezTo>
                      <a:pt x="2" y="128"/>
                      <a:pt x="2" y="128"/>
                      <a:pt x="2" y="128"/>
                    </a:cubicBezTo>
                    <a:cubicBezTo>
                      <a:pt x="25" y="13"/>
                      <a:pt x="102" y="2"/>
                      <a:pt x="105" y="1"/>
                    </a:cubicBezTo>
                    <a:cubicBezTo>
                      <a:pt x="115" y="0"/>
                      <a:pt x="115" y="0"/>
                      <a:pt x="115" y="0"/>
                    </a:cubicBezTo>
                    <a:cubicBezTo>
                      <a:pt x="117" y="19"/>
                      <a:pt x="117" y="19"/>
                      <a:pt x="117" y="19"/>
                    </a:cubicBezTo>
                    <a:cubicBezTo>
                      <a:pt x="108" y="20"/>
                      <a:pt x="108" y="20"/>
                      <a:pt x="108" y="20"/>
                    </a:cubicBezTo>
                    <a:cubicBezTo>
                      <a:pt x="105" y="21"/>
                      <a:pt x="41" y="31"/>
                      <a:pt x="20" y="131"/>
                    </a:cubicBezTo>
                    <a:lnTo>
                      <a:pt x="19" y="141"/>
                    </a:lnTo>
                    <a:close/>
                  </a:path>
                </a:pathLst>
              </a:custGeom>
              <a:solidFill>
                <a:srgbClr val="00ADF1"/>
              </a:solidFill>
              <a:ln w="9525">
                <a:solidFill>
                  <a:srgbClr val="000000"/>
                </a:solidFill>
                <a:round/>
                <a:headEnd/>
                <a:tailEnd/>
              </a:ln>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19" name="Freeform 9"/>
              <p:cNvSpPr>
                <a:spLocks/>
              </p:cNvSpPr>
              <p:nvPr/>
            </p:nvSpPr>
            <p:spPr bwMode="auto">
              <a:xfrm>
                <a:off x="2995" y="2395"/>
                <a:ext cx="171" cy="204"/>
              </a:xfrm>
              <a:custGeom>
                <a:avLst/>
                <a:gdLst>
                  <a:gd name="T0" fmla="*/ 0 w 171"/>
                  <a:gd name="T1" fmla="*/ 204 h 204"/>
                  <a:gd name="T2" fmla="*/ 95 w 171"/>
                  <a:gd name="T3" fmla="*/ 0 h 204"/>
                  <a:gd name="T4" fmla="*/ 145 w 171"/>
                  <a:gd name="T5" fmla="*/ 17 h 204"/>
                  <a:gd name="T6" fmla="*/ 171 w 171"/>
                  <a:gd name="T7" fmla="*/ 185 h 204"/>
                  <a:gd name="T8" fmla="*/ 0 w 171"/>
                  <a:gd name="T9" fmla="*/ 204 h 204"/>
                </a:gdLst>
                <a:ahLst/>
                <a:cxnLst>
                  <a:cxn ang="0">
                    <a:pos x="T0" y="T1"/>
                  </a:cxn>
                  <a:cxn ang="0">
                    <a:pos x="T2" y="T3"/>
                  </a:cxn>
                  <a:cxn ang="0">
                    <a:pos x="T4" y="T5"/>
                  </a:cxn>
                  <a:cxn ang="0">
                    <a:pos x="T6" y="T7"/>
                  </a:cxn>
                  <a:cxn ang="0">
                    <a:pos x="T8" y="T9"/>
                  </a:cxn>
                </a:cxnLst>
                <a:rect l="0" t="0" r="r" b="b"/>
                <a:pathLst>
                  <a:path w="171" h="204">
                    <a:moveTo>
                      <a:pt x="0" y="204"/>
                    </a:moveTo>
                    <a:lnTo>
                      <a:pt x="95" y="0"/>
                    </a:lnTo>
                    <a:lnTo>
                      <a:pt x="145" y="17"/>
                    </a:lnTo>
                    <a:lnTo>
                      <a:pt x="171" y="185"/>
                    </a:lnTo>
                    <a:lnTo>
                      <a:pt x="0" y="204"/>
                    </a:lnTo>
                    <a:close/>
                  </a:path>
                </a:pathLst>
              </a:custGeom>
              <a:solidFill>
                <a:srgbClr val="5F8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0" name="Freeform 10"/>
              <p:cNvSpPr>
                <a:spLocks/>
              </p:cNvSpPr>
              <p:nvPr/>
            </p:nvSpPr>
            <p:spPr bwMode="auto">
              <a:xfrm>
                <a:off x="2995" y="2395"/>
                <a:ext cx="171" cy="204"/>
              </a:xfrm>
              <a:custGeom>
                <a:avLst/>
                <a:gdLst>
                  <a:gd name="T0" fmla="*/ 0 w 171"/>
                  <a:gd name="T1" fmla="*/ 204 h 204"/>
                  <a:gd name="T2" fmla="*/ 95 w 171"/>
                  <a:gd name="T3" fmla="*/ 0 h 204"/>
                  <a:gd name="T4" fmla="*/ 145 w 171"/>
                  <a:gd name="T5" fmla="*/ 17 h 204"/>
                  <a:gd name="T6" fmla="*/ 171 w 171"/>
                  <a:gd name="T7" fmla="*/ 185 h 204"/>
                  <a:gd name="T8" fmla="*/ 0 w 171"/>
                  <a:gd name="T9" fmla="*/ 204 h 204"/>
                </a:gdLst>
                <a:ahLst/>
                <a:cxnLst>
                  <a:cxn ang="0">
                    <a:pos x="T0" y="T1"/>
                  </a:cxn>
                  <a:cxn ang="0">
                    <a:pos x="T2" y="T3"/>
                  </a:cxn>
                  <a:cxn ang="0">
                    <a:pos x="T4" y="T5"/>
                  </a:cxn>
                  <a:cxn ang="0">
                    <a:pos x="T6" y="T7"/>
                  </a:cxn>
                  <a:cxn ang="0">
                    <a:pos x="T8" y="T9"/>
                  </a:cxn>
                </a:cxnLst>
                <a:rect l="0" t="0" r="r" b="b"/>
                <a:pathLst>
                  <a:path w="171" h="204">
                    <a:moveTo>
                      <a:pt x="0" y="204"/>
                    </a:moveTo>
                    <a:lnTo>
                      <a:pt x="95" y="0"/>
                    </a:lnTo>
                    <a:lnTo>
                      <a:pt x="145" y="17"/>
                    </a:lnTo>
                    <a:lnTo>
                      <a:pt x="171" y="185"/>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1" name="Freeform 11"/>
              <p:cNvSpPr>
                <a:spLocks/>
              </p:cNvSpPr>
              <p:nvPr/>
            </p:nvSpPr>
            <p:spPr bwMode="auto">
              <a:xfrm>
                <a:off x="2677" y="2395"/>
                <a:ext cx="416" cy="154"/>
              </a:xfrm>
              <a:custGeom>
                <a:avLst/>
                <a:gdLst>
                  <a:gd name="T0" fmla="*/ 354 w 416"/>
                  <a:gd name="T1" fmla="*/ 154 h 154"/>
                  <a:gd name="T2" fmla="*/ 0 w 416"/>
                  <a:gd name="T3" fmla="*/ 154 h 154"/>
                  <a:gd name="T4" fmla="*/ 62 w 416"/>
                  <a:gd name="T5" fmla="*/ 0 h 154"/>
                  <a:gd name="T6" fmla="*/ 416 w 416"/>
                  <a:gd name="T7" fmla="*/ 0 h 154"/>
                  <a:gd name="T8" fmla="*/ 354 w 416"/>
                  <a:gd name="T9" fmla="*/ 154 h 154"/>
                </a:gdLst>
                <a:ahLst/>
                <a:cxnLst>
                  <a:cxn ang="0">
                    <a:pos x="T0" y="T1"/>
                  </a:cxn>
                  <a:cxn ang="0">
                    <a:pos x="T2" y="T3"/>
                  </a:cxn>
                  <a:cxn ang="0">
                    <a:pos x="T4" y="T5"/>
                  </a:cxn>
                  <a:cxn ang="0">
                    <a:pos x="T6" y="T7"/>
                  </a:cxn>
                  <a:cxn ang="0">
                    <a:pos x="T8" y="T9"/>
                  </a:cxn>
                </a:cxnLst>
                <a:rect l="0" t="0" r="r" b="b"/>
                <a:pathLst>
                  <a:path w="416" h="154">
                    <a:moveTo>
                      <a:pt x="354" y="154"/>
                    </a:moveTo>
                    <a:lnTo>
                      <a:pt x="0" y="154"/>
                    </a:lnTo>
                    <a:lnTo>
                      <a:pt x="62" y="0"/>
                    </a:lnTo>
                    <a:lnTo>
                      <a:pt x="416" y="0"/>
                    </a:lnTo>
                    <a:lnTo>
                      <a:pt x="354" y="154"/>
                    </a:lnTo>
                    <a:close/>
                  </a:path>
                </a:pathLst>
              </a:custGeom>
              <a:solidFill>
                <a:srgbClr val="A5B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2" name="Freeform 12"/>
              <p:cNvSpPr>
                <a:spLocks/>
              </p:cNvSpPr>
              <p:nvPr/>
            </p:nvSpPr>
            <p:spPr bwMode="auto">
              <a:xfrm>
                <a:off x="2677" y="2395"/>
                <a:ext cx="416" cy="154"/>
              </a:xfrm>
              <a:custGeom>
                <a:avLst/>
                <a:gdLst>
                  <a:gd name="T0" fmla="*/ 354 w 416"/>
                  <a:gd name="T1" fmla="*/ 154 h 154"/>
                  <a:gd name="T2" fmla="*/ 0 w 416"/>
                  <a:gd name="T3" fmla="*/ 154 h 154"/>
                  <a:gd name="T4" fmla="*/ 62 w 416"/>
                  <a:gd name="T5" fmla="*/ 0 h 154"/>
                  <a:gd name="T6" fmla="*/ 416 w 416"/>
                  <a:gd name="T7" fmla="*/ 0 h 154"/>
                  <a:gd name="T8" fmla="*/ 354 w 416"/>
                  <a:gd name="T9" fmla="*/ 154 h 154"/>
                </a:gdLst>
                <a:ahLst/>
                <a:cxnLst>
                  <a:cxn ang="0">
                    <a:pos x="T0" y="T1"/>
                  </a:cxn>
                  <a:cxn ang="0">
                    <a:pos x="T2" y="T3"/>
                  </a:cxn>
                  <a:cxn ang="0">
                    <a:pos x="T4" y="T5"/>
                  </a:cxn>
                  <a:cxn ang="0">
                    <a:pos x="T6" y="T7"/>
                  </a:cxn>
                  <a:cxn ang="0">
                    <a:pos x="T8" y="T9"/>
                  </a:cxn>
                </a:cxnLst>
                <a:rect l="0" t="0" r="r" b="b"/>
                <a:pathLst>
                  <a:path w="416" h="154">
                    <a:moveTo>
                      <a:pt x="354" y="154"/>
                    </a:moveTo>
                    <a:lnTo>
                      <a:pt x="0" y="154"/>
                    </a:lnTo>
                    <a:lnTo>
                      <a:pt x="62" y="0"/>
                    </a:lnTo>
                    <a:lnTo>
                      <a:pt x="416" y="0"/>
                    </a:lnTo>
                    <a:lnTo>
                      <a:pt x="354"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3" name="Freeform 13"/>
              <p:cNvSpPr>
                <a:spLocks/>
              </p:cNvSpPr>
              <p:nvPr/>
            </p:nvSpPr>
            <p:spPr bwMode="auto">
              <a:xfrm>
                <a:off x="2793" y="2599"/>
                <a:ext cx="889" cy="1557"/>
              </a:xfrm>
              <a:custGeom>
                <a:avLst/>
                <a:gdLst>
                  <a:gd name="T0" fmla="*/ 889 w 889"/>
                  <a:gd name="T1" fmla="*/ 1557 h 1557"/>
                  <a:gd name="T2" fmla="*/ 133 w 889"/>
                  <a:gd name="T3" fmla="*/ 1557 h 1557"/>
                  <a:gd name="T4" fmla="*/ 0 w 889"/>
                  <a:gd name="T5" fmla="*/ 0 h 1557"/>
                  <a:gd name="T6" fmla="*/ 889 w 889"/>
                  <a:gd name="T7" fmla="*/ 90 h 1557"/>
                  <a:gd name="T8" fmla="*/ 889 w 889"/>
                  <a:gd name="T9" fmla="*/ 1557 h 1557"/>
                </a:gdLst>
                <a:ahLst/>
                <a:cxnLst>
                  <a:cxn ang="0">
                    <a:pos x="T0" y="T1"/>
                  </a:cxn>
                  <a:cxn ang="0">
                    <a:pos x="T2" y="T3"/>
                  </a:cxn>
                  <a:cxn ang="0">
                    <a:pos x="T4" y="T5"/>
                  </a:cxn>
                  <a:cxn ang="0">
                    <a:pos x="T6" y="T7"/>
                  </a:cxn>
                  <a:cxn ang="0">
                    <a:pos x="T8" y="T9"/>
                  </a:cxn>
                </a:cxnLst>
                <a:rect l="0" t="0" r="r" b="b"/>
                <a:pathLst>
                  <a:path w="889" h="1557">
                    <a:moveTo>
                      <a:pt x="889" y="1557"/>
                    </a:moveTo>
                    <a:lnTo>
                      <a:pt x="133" y="1557"/>
                    </a:lnTo>
                    <a:lnTo>
                      <a:pt x="0" y="0"/>
                    </a:lnTo>
                    <a:lnTo>
                      <a:pt x="889" y="90"/>
                    </a:lnTo>
                    <a:lnTo>
                      <a:pt x="889" y="1557"/>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4" name="Freeform 14"/>
              <p:cNvSpPr>
                <a:spLocks/>
              </p:cNvSpPr>
              <p:nvPr/>
            </p:nvSpPr>
            <p:spPr bwMode="auto">
              <a:xfrm>
                <a:off x="2793" y="2599"/>
                <a:ext cx="889" cy="1557"/>
              </a:xfrm>
              <a:custGeom>
                <a:avLst/>
                <a:gdLst>
                  <a:gd name="T0" fmla="*/ 889 w 889"/>
                  <a:gd name="T1" fmla="*/ 1557 h 1557"/>
                  <a:gd name="T2" fmla="*/ 133 w 889"/>
                  <a:gd name="T3" fmla="*/ 1557 h 1557"/>
                  <a:gd name="T4" fmla="*/ 0 w 889"/>
                  <a:gd name="T5" fmla="*/ 0 h 1557"/>
                  <a:gd name="T6" fmla="*/ 889 w 889"/>
                  <a:gd name="T7" fmla="*/ 90 h 1557"/>
                  <a:gd name="T8" fmla="*/ 889 w 889"/>
                  <a:gd name="T9" fmla="*/ 1557 h 1557"/>
                </a:gdLst>
                <a:ahLst/>
                <a:cxnLst>
                  <a:cxn ang="0">
                    <a:pos x="T0" y="T1"/>
                  </a:cxn>
                  <a:cxn ang="0">
                    <a:pos x="T2" y="T3"/>
                  </a:cxn>
                  <a:cxn ang="0">
                    <a:pos x="T4" y="T5"/>
                  </a:cxn>
                  <a:cxn ang="0">
                    <a:pos x="T6" y="T7"/>
                  </a:cxn>
                  <a:cxn ang="0">
                    <a:pos x="T8" y="T9"/>
                  </a:cxn>
                </a:cxnLst>
                <a:rect l="0" t="0" r="r" b="b"/>
                <a:pathLst>
                  <a:path w="889" h="1557">
                    <a:moveTo>
                      <a:pt x="889" y="1557"/>
                    </a:moveTo>
                    <a:lnTo>
                      <a:pt x="133" y="1557"/>
                    </a:lnTo>
                    <a:lnTo>
                      <a:pt x="0" y="0"/>
                    </a:lnTo>
                    <a:lnTo>
                      <a:pt x="889" y="90"/>
                    </a:lnTo>
                    <a:lnTo>
                      <a:pt x="889" y="15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5" name="Freeform 15"/>
              <p:cNvSpPr>
                <a:spLocks/>
              </p:cNvSpPr>
              <p:nvPr/>
            </p:nvSpPr>
            <p:spPr bwMode="auto">
              <a:xfrm>
                <a:off x="2487" y="2599"/>
                <a:ext cx="829" cy="1557"/>
              </a:xfrm>
              <a:custGeom>
                <a:avLst/>
                <a:gdLst>
                  <a:gd name="T0" fmla="*/ 829 w 829"/>
                  <a:gd name="T1" fmla="*/ 666 h 1557"/>
                  <a:gd name="T2" fmla="*/ 829 w 829"/>
                  <a:gd name="T3" fmla="*/ 1557 h 1557"/>
                  <a:gd name="T4" fmla="*/ 133 w 829"/>
                  <a:gd name="T5" fmla="*/ 1557 h 1557"/>
                  <a:gd name="T6" fmla="*/ 133 w 829"/>
                  <a:gd name="T7" fmla="*/ 666 h 1557"/>
                  <a:gd name="T8" fmla="*/ 0 w 829"/>
                  <a:gd name="T9" fmla="*/ 0 h 1557"/>
                  <a:gd name="T10" fmla="*/ 694 w 829"/>
                  <a:gd name="T11" fmla="*/ 0 h 1557"/>
                  <a:gd name="T12" fmla="*/ 829 w 829"/>
                  <a:gd name="T13" fmla="*/ 666 h 1557"/>
                </a:gdLst>
                <a:ahLst/>
                <a:cxnLst>
                  <a:cxn ang="0">
                    <a:pos x="T0" y="T1"/>
                  </a:cxn>
                  <a:cxn ang="0">
                    <a:pos x="T2" y="T3"/>
                  </a:cxn>
                  <a:cxn ang="0">
                    <a:pos x="T4" y="T5"/>
                  </a:cxn>
                  <a:cxn ang="0">
                    <a:pos x="T6" y="T7"/>
                  </a:cxn>
                  <a:cxn ang="0">
                    <a:pos x="T8" y="T9"/>
                  </a:cxn>
                  <a:cxn ang="0">
                    <a:pos x="T10" y="T11"/>
                  </a:cxn>
                  <a:cxn ang="0">
                    <a:pos x="T12" y="T13"/>
                  </a:cxn>
                </a:cxnLst>
                <a:rect l="0" t="0" r="r" b="b"/>
                <a:pathLst>
                  <a:path w="829" h="1557">
                    <a:moveTo>
                      <a:pt x="829" y="666"/>
                    </a:moveTo>
                    <a:lnTo>
                      <a:pt x="829" y="1557"/>
                    </a:lnTo>
                    <a:lnTo>
                      <a:pt x="133" y="1557"/>
                    </a:lnTo>
                    <a:lnTo>
                      <a:pt x="133" y="666"/>
                    </a:lnTo>
                    <a:lnTo>
                      <a:pt x="0" y="0"/>
                    </a:lnTo>
                    <a:lnTo>
                      <a:pt x="694" y="0"/>
                    </a:lnTo>
                    <a:lnTo>
                      <a:pt x="829" y="666"/>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6" name="Freeform 16"/>
              <p:cNvSpPr>
                <a:spLocks/>
              </p:cNvSpPr>
              <p:nvPr/>
            </p:nvSpPr>
            <p:spPr bwMode="auto">
              <a:xfrm>
                <a:off x="2487" y="2599"/>
                <a:ext cx="829" cy="1557"/>
              </a:xfrm>
              <a:custGeom>
                <a:avLst/>
                <a:gdLst>
                  <a:gd name="T0" fmla="*/ 829 w 829"/>
                  <a:gd name="T1" fmla="*/ 666 h 1557"/>
                  <a:gd name="T2" fmla="*/ 829 w 829"/>
                  <a:gd name="T3" fmla="*/ 1557 h 1557"/>
                  <a:gd name="T4" fmla="*/ 133 w 829"/>
                  <a:gd name="T5" fmla="*/ 1557 h 1557"/>
                  <a:gd name="T6" fmla="*/ 133 w 829"/>
                  <a:gd name="T7" fmla="*/ 666 h 1557"/>
                  <a:gd name="T8" fmla="*/ 0 w 829"/>
                  <a:gd name="T9" fmla="*/ 0 h 1557"/>
                  <a:gd name="T10" fmla="*/ 694 w 829"/>
                  <a:gd name="T11" fmla="*/ 0 h 1557"/>
                  <a:gd name="T12" fmla="*/ 829 w 829"/>
                  <a:gd name="T13" fmla="*/ 666 h 1557"/>
                </a:gdLst>
                <a:ahLst/>
                <a:cxnLst>
                  <a:cxn ang="0">
                    <a:pos x="T0" y="T1"/>
                  </a:cxn>
                  <a:cxn ang="0">
                    <a:pos x="T2" y="T3"/>
                  </a:cxn>
                  <a:cxn ang="0">
                    <a:pos x="T4" y="T5"/>
                  </a:cxn>
                  <a:cxn ang="0">
                    <a:pos x="T6" y="T7"/>
                  </a:cxn>
                  <a:cxn ang="0">
                    <a:pos x="T8" y="T9"/>
                  </a:cxn>
                  <a:cxn ang="0">
                    <a:pos x="T10" y="T11"/>
                  </a:cxn>
                  <a:cxn ang="0">
                    <a:pos x="T12" y="T13"/>
                  </a:cxn>
                </a:cxnLst>
                <a:rect l="0" t="0" r="r" b="b"/>
                <a:pathLst>
                  <a:path w="829" h="1557">
                    <a:moveTo>
                      <a:pt x="829" y="666"/>
                    </a:moveTo>
                    <a:lnTo>
                      <a:pt x="829" y="1557"/>
                    </a:lnTo>
                    <a:lnTo>
                      <a:pt x="133" y="1557"/>
                    </a:lnTo>
                    <a:lnTo>
                      <a:pt x="133" y="666"/>
                    </a:lnTo>
                    <a:lnTo>
                      <a:pt x="0" y="0"/>
                    </a:lnTo>
                    <a:lnTo>
                      <a:pt x="694" y="0"/>
                    </a:lnTo>
                    <a:lnTo>
                      <a:pt x="829" y="6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7" name="Freeform 17"/>
              <p:cNvSpPr>
                <a:spLocks noEditPoints="1"/>
              </p:cNvSpPr>
              <p:nvPr/>
            </p:nvSpPr>
            <p:spPr bwMode="auto">
              <a:xfrm>
                <a:off x="2520" y="2765"/>
                <a:ext cx="796" cy="500"/>
              </a:xfrm>
              <a:custGeom>
                <a:avLst/>
                <a:gdLst>
                  <a:gd name="T0" fmla="*/ 252 w 796"/>
                  <a:gd name="T1" fmla="*/ 0 h 500"/>
                  <a:gd name="T2" fmla="*/ 0 w 796"/>
                  <a:gd name="T3" fmla="*/ 0 h 500"/>
                  <a:gd name="T4" fmla="*/ 100 w 796"/>
                  <a:gd name="T5" fmla="*/ 500 h 500"/>
                  <a:gd name="T6" fmla="*/ 359 w 796"/>
                  <a:gd name="T7" fmla="*/ 500 h 500"/>
                  <a:gd name="T8" fmla="*/ 359 w 796"/>
                  <a:gd name="T9" fmla="*/ 498 h 500"/>
                  <a:gd name="T10" fmla="*/ 252 w 796"/>
                  <a:gd name="T11" fmla="*/ 0 h 500"/>
                  <a:gd name="T12" fmla="*/ 694 w 796"/>
                  <a:gd name="T13" fmla="*/ 0 h 500"/>
                  <a:gd name="T14" fmla="*/ 592 w 796"/>
                  <a:gd name="T15" fmla="*/ 0 h 500"/>
                  <a:gd name="T16" fmla="*/ 684 w 796"/>
                  <a:gd name="T17" fmla="*/ 498 h 500"/>
                  <a:gd name="T18" fmla="*/ 684 w 796"/>
                  <a:gd name="T19" fmla="*/ 500 h 500"/>
                  <a:gd name="T20" fmla="*/ 796 w 796"/>
                  <a:gd name="T21" fmla="*/ 500 h 500"/>
                  <a:gd name="T22" fmla="*/ 694 w 796"/>
                  <a:gd name="T23"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6" h="500">
                    <a:moveTo>
                      <a:pt x="252" y="0"/>
                    </a:moveTo>
                    <a:lnTo>
                      <a:pt x="0" y="0"/>
                    </a:lnTo>
                    <a:lnTo>
                      <a:pt x="100" y="500"/>
                    </a:lnTo>
                    <a:lnTo>
                      <a:pt x="359" y="500"/>
                    </a:lnTo>
                    <a:lnTo>
                      <a:pt x="359" y="498"/>
                    </a:lnTo>
                    <a:lnTo>
                      <a:pt x="252" y="0"/>
                    </a:lnTo>
                    <a:close/>
                    <a:moveTo>
                      <a:pt x="694" y="0"/>
                    </a:moveTo>
                    <a:lnTo>
                      <a:pt x="592" y="0"/>
                    </a:lnTo>
                    <a:lnTo>
                      <a:pt x="684" y="498"/>
                    </a:lnTo>
                    <a:lnTo>
                      <a:pt x="684" y="500"/>
                    </a:lnTo>
                    <a:lnTo>
                      <a:pt x="796" y="500"/>
                    </a:lnTo>
                    <a:lnTo>
                      <a:pt x="694" y="0"/>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8" name="Freeform 18"/>
              <p:cNvSpPr>
                <a:spLocks noEditPoints="1"/>
              </p:cNvSpPr>
              <p:nvPr/>
            </p:nvSpPr>
            <p:spPr bwMode="auto">
              <a:xfrm>
                <a:off x="2520" y="2765"/>
                <a:ext cx="796" cy="500"/>
              </a:xfrm>
              <a:custGeom>
                <a:avLst/>
                <a:gdLst>
                  <a:gd name="T0" fmla="*/ 252 w 796"/>
                  <a:gd name="T1" fmla="*/ 0 h 500"/>
                  <a:gd name="T2" fmla="*/ 0 w 796"/>
                  <a:gd name="T3" fmla="*/ 0 h 500"/>
                  <a:gd name="T4" fmla="*/ 100 w 796"/>
                  <a:gd name="T5" fmla="*/ 500 h 500"/>
                  <a:gd name="T6" fmla="*/ 359 w 796"/>
                  <a:gd name="T7" fmla="*/ 500 h 500"/>
                  <a:gd name="T8" fmla="*/ 359 w 796"/>
                  <a:gd name="T9" fmla="*/ 498 h 500"/>
                  <a:gd name="T10" fmla="*/ 252 w 796"/>
                  <a:gd name="T11" fmla="*/ 0 h 500"/>
                  <a:gd name="T12" fmla="*/ 694 w 796"/>
                  <a:gd name="T13" fmla="*/ 0 h 500"/>
                  <a:gd name="T14" fmla="*/ 592 w 796"/>
                  <a:gd name="T15" fmla="*/ 0 h 500"/>
                  <a:gd name="T16" fmla="*/ 684 w 796"/>
                  <a:gd name="T17" fmla="*/ 498 h 500"/>
                  <a:gd name="T18" fmla="*/ 684 w 796"/>
                  <a:gd name="T19" fmla="*/ 500 h 500"/>
                  <a:gd name="T20" fmla="*/ 796 w 796"/>
                  <a:gd name="T21" fmla="*/ 500 h 500"/>
                  <a:gd name="T22" fmla="*/ 694 w 796"/>
                  <a:gd name="T23"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6" h="500">
                    <a:moveTo>
                      <a:pt x="252" y="0"/>
                    </a:moveTo>
                    <a:lnTo>
                      <a:pt x="0" y="0"/>
                    </a:lnTo>
                    <a:lnTo>
                      <a:pt x="100" y="500"/>
                    </a:lnTo>
                    <a:lnTo>
                      <a:pt x="359" y="500"/>
                    </a:lnTo>
                    <a:lnTo>
                      <a:pt x="359" y="498"/>
                    </a:lnTo>
                    <a:lnTo>
                      <a:pt x="252" y="0"/>
                    </a:lnTo>
                    <a:moveTo>
                      <a:pt x="694" y="0"/>
                    </a:moveTo>
                    <a:lnTo>
                      <a:pt x="592" y="0"/>
                    </a:lnTo>
                    <a:lnTo>
                      <a:pt x="684" y="498"/>
                    </a:lnTo>
                    <a:lnTo>
                      <a:pt x="684" y="500"/>
                    </a:lnTo>
                    <a:lnTo>
                      <a:pt x="796" y="500"/>
                    </a:lnTo>
                    <a:lnTo>
                      <a:pt x="6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9" name="Freeform 19"/>
              <p:cNvSpPr>
                <a:spLocks/>
              </p:cNvSpPr>
              <p:nvPr/>
            </p:nvSpPr>
            <p:spPr bwMode="auto">
              <a:xfrm>
                <a:off x="2418" y="2533"/>
                <a:ext cx="1288" cy="215"/>
              </a:xfrm>
              <a:custGeom>
                <a:avLst/>
                <a:gdLst>
                  <a:gd name="T0" fmla="*/ 1288 w 1288"/>
                  <a:gd name="T1" fmla="*/ 215 h 215"/>
                  <a:gd name="T2" fmla="*/ 853 w 1288"/>
                  <a:gd name="T3" fmla="*/ 125 h 215"/>
                  <a:gd name="T4" fmla="*/ 0 w 1288"/>
                  <a:gd name="T5" fmla="*/ 125 h 215"/>
                  <a:gd name="T6" fmla="*/ 0 w 1288"/>
                  <a:gd name="T7" fmla="*/ 0 h 215"/>
                  <a:gd name="T8" fmla="*/ 853 w 1288"/>
                  <a:gd name="T9" fmla="*/ 0 h 215"/>
                  <a:gd name="T10" fmla="*/ 1288 w 1288"/>
                  <a:gd name="T11" fmla="*/ 90 h 215"/>
                  <a:gd name="T12" fmla="*/ 1288 w 1288"/>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288" h="215">
                    <a:moveTo>
                      <a:pt x="1288" y="215"/>
                    </a:moveTo>
                    <a:lnTo>
                      <a:pt x="853" y="125"/>
                    </a:lnTo>
                    <a:lnTo>
                      <a:pt x="0" y="125"/>
                    </a:lnTo>
                    <a:lnTo>
                      <a:pt x="0" y="0"/>
                    </a:lnTo>
                    <a:lnTo>
                      <a:pt x="853" y="0"/>
                    </a:lnTo>
                    <a:lnTo>
                      <a:pt x="1288" y="90"/>
                    </a:lnTo>
                    <a:lnTo>
                      <a:pt x="1288" y="215"/>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0" name="Freeform 20"/>
              <p:cNvSpPr>
                <a:spLocks/>
              </p:cNvSpPr>
              <p:nvPr/>
            </p:nvSpPr>
            <p:spPr bwMode="auto">
              <a:xfrm>
                <a:off x="2418" y="2533"/>
                <a:ext cx="1288" cy="215"/>
              </a:xfrm>
              <a:custGeom>
                <a:avLst/>
                <a:gdLst>
                  <a:gd name="T0" fmla="*/ 1288 w 1288"/>
                  <a:gd name="T1" fmla="*/ 215 h 215"/>
                  <a:gd name="T2" fmla="*/ 853 w 1288"/>
                  <a:gd name="T3" fmla="*/ 125 h 215"/>
                  <a:gd name="T4" fmla="*/ 0 w 1288"/>
                  <a:gd name="T5" fmla="*/ 125 h 215"/>
                  <a:gd name="T6" fmla="*/ 0 w 1288"/>
                  <a:gd name="T7" fmla="*/ 0 h 215"/>
                  <a:gd name="T8" fmla="*/ 853 w 1288"/>
                  <a:gd name="T9" fmla="*/ 0 h 215"/>
                  <a:gd name="T10" fmla="*/ 1288 w 1288"/>
                  <a:gd name="T11" fmla="*/ 90 h 215"/>
                  <a:gd name="T12" fmla="*/ 1288 w 1288"/>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288" h="215">
                    <a:moveTo>
                      <a:pt x="1288" y="215"/>
                    </a:moveTo>
                    <a:lnTo>
                      <a:pt x="853" y="125"/>
                    </a:lnTo>
                    <a:lnTo>
                      <a:pt x="0" y="125"/>
                    </a:lnTo>
                    <a:lnTo>
                      <a:pt x="0" y="0"/>
                    </a:lnTo>
                    <a:lnTo>
                      <a:pt x="853" y="0"/>
                    </a:lnTo>
                    <a:lnTo>
                      <a:pt x="1288" y="90"/>
                    </a:lnTo>
                    <a:lnTo>
                      <a:pt x="1288"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1" name="Freeform 21"/>
              <p:cNvSpPr>
                <a:spLocks/>
              </p:cNvSpPr>
              <p:nvPr/>
            </p:nvSpPr>
            <p:spPr bwMode="auto">
              <a:xfrm>
                <a:off x="3271" y="2533"/>
                <a:ext cx="435" cy="215"/>
              </a:xfrm>
              <a:custGeom>
                <a:avLst/>
                <a:gdLst>
                  <a:gd name="T0" fmla="*/ 0 w 435"/>
                  <a:gd name="T1" fmla="*/ 0 h 215"/>
                  <a:gd name="T2" fmla="*/ 435 w 435"/>
                  <a:gd name="T3" fmla="*/ 90 h 215"/>
                  <a:gd name="T4" fmla="*/ 435 w 435"/>
                  <a:gd name="T5" fmla="*/ 215 h 215"/>
                  <a:gd name="T6" fmla="*/ 0 w 435"/>
                  <a:gd name="T7" fmla="*/ 125 h 215"/>
                  <a:gd name="T8" fmla="*/ 0 w 435"/>
                  <a:gd name="T9" fmla="*/ 0 h 215"/>
                </a:gdLst>
                <a:ahLst/>
                <a:cxnLst>
                  <a:cxn ang="0">
                    <a:pos x="T0" y="T1"/>
                  </a:cxn>
                  <a:cxn ang="0">
                    <a:pos x="T2" y="T3"/>
                  </a:cxn>
                  <a:cxn ang="0">
                    <a:pos x="T4" y="T5"/>
                  </a:cxn>
                  <a:cxn ang="0">
                    <a:pos x="T6" y="T7"/>
                  </a:cxn>
                  <a:cxn ang="0">
                    <a:pos x="T8" y="T9"/>
                  </a:cxn>
                </a:cxnLst>
                <a:rect l="0" t="0" r="r" b="b"/>
                <a:pathLst>
                  <a:path w="435" h="215">
                    <a:moveTo>
                      <a:pt x="0" y="0"/>
                    </a:moveTo>
                    <a:lnTo>
                      <a:pt x="435" y="90"/>
                    </a:lnTo>
                    <a:lnTo>
                      <a:pt x="435" y="215"/>
                    </a:lnTo>
                    <a:lnTo>
                      <a:pt x="0" y="125"/>
                    </a:lnTo>
                    <a:lnTo>
                      <a:pt x="0" y="0"/>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2" name="Freeform 22"/>
              <p:cNvSpPr>
                <a:spLocks/>
              </p:cNvSpPr>
              <p:nvPr/>
            </p:nvSpPr>
            <p:spPr bwMode="auto">
              <a:xfrm>
                <a:off x="2869" y="3265"/>
                <a:ext cx="335" cy="891"/>
              </a:xfrm>
              <a:custGeom>
                <a:avLst/>
                <a:gdLst>
                  <a:gd name="T0" fmla="*/ 335 w 335"/>
                  <a:gd name="T1" fmla="*/ 0 h 891"/>
                  <a:gd name="T2" fmla="*/ 10 w 335"/>
                  <a:gd name="T3" fmla="*/ 0 h 891"/>
                  <a:gd name="T4" fmla="*/ 0 w 335"/>
                  <a:gd name="T5" fmla="*/ 891 h 891"/>
                  <a:gd name="T6" fmla="*/ 333 w 335"/>
                  <a:gd name="T7" fmla="*/ 891 h 891"/>
                  <a:gd name="T8" fmla="*/ 335 w 335"/>
                  <a:gd name="T9" fmla="*/ 0 h 891"/>
                </a:gdLst>
                <a:ahLst/>
                <a:cxnLst>
                  <a:cxn ang="0">
                    <a:pos x="T0" y="T1"/>
                  </a:cxn>
                  <a:cxn ang="0">
                    <a:pos x="T2" y="T3"/>
                  </a:cxn>
                  <a:cxn ang="0">
                    <a:pos x="T4" y="T5"/>
                  </a:cxn>
                  <a:cxn ang="0">
                    <a:pos x="T6" y="T7"/>
                  </a:cxn>
                  <a:cxn ang="0">
                    <a:pos x="T8" y="T9"/>
                  </a:cxn>
                </a:cxnLst>
                <a:rect l="0" t="0" r="r" b="b"/>
                <a:pathLst>
                  <a:path w="335" h="891">
                    <a:moveTo>
                      <a:pt x="335" y="0"/>
                    </a:moveTo>
                    <a:lnTo>
                      <a:pt x="10" y="0"/>
                    </a:lnTo>
                    <a:lnTo>
                      <a:pt x="0" y="891"/>
                    </a:lnTo>
                    <a:lnTo>
                      <a:pt x="333" y="891"/>
                    </a:lnTo>
                    <a:lnTo>
                      <a:pt x="3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3" name="Freeform 23"/>
              <p:cNvSpPr>
                <a:spLocks/>
              </p:cNvSpPr>
              <p:nvPr/>
            </p:nvSpPr>
            <p:spPr bwMode="auto">
              <a:xfrm>
                <a:off x="2869" y="3265"/>
                <a:ext cx="335" cy="891"/>
              </a:xfrm>
              <a:custGeom>
                <a:avLst/>
                <a:gdLst>
                  <a:gd name="T0" fmla="*/ 335 w 335"/>
                  <a:gd name="T1" fmla="*/ 0 h 891"/>
                  <a:gd name="T2" fmla="*/ 10 w 335"/>
                  <a:gd name="T3" fmla="*/ 0 h 891"/>
                  <a:gd name="T4" fmla="*/ 0 w 335"/>
                  <a:gd name="T5" fmla="*/ 891 h 891"/>
                  <a:gd name="T6" fmla="*/ 333 w 335"/>
                  <a:gd name="T7" fmla="*/ 891 h 891"/>
                  <a:gd name="T8" fmla="*/ 335 w 335"/>
                  <a:gd name="T9" fmla="*/ 0 h 891"/>
                </a:gdLst>
                <a:ahLst/>
                <a:cxnLst>
                  <a:cxn ang="0">
                    <a:pos x="T0" y="T1"/>
                  </a:cxn>
                  <a:cxn ang="0">
                    <a:pos x="T2" y="T3"/>
                  </a:cxn>
                  <a:cxn ang="0">
                    <a:pos x="T4" y="T5"/>
                  </a:cxn>
                  <a:cxn ang="0">
                    <a:pos x="T6" y="T7"/>
                  </a:cxn>
                  <a:cxn ang="0">
                    <a:pos x="T8" y="T9"/>
                  </a:cxn>
                </a:cxnLst>
                <a:rect l="0" t="0" r="r" b="b"/>
                <a:pathLst>
                  <a:path w="335" h="891">
                    <a:moveTo>
                      <a:pt x="335" y="0"/>
                    </a:moveTo>
                    <a:lnTo>
                      <a:pt x="10" y="0"/>
                    </a:lnTo>
                    <a:lnTo>
                      <a:pt x="0" y="891"/>
                    </a:lnTo>
                    <a:lnTo>
                      <a:pt x="333" y="891"/>
                    </a:lnTo>
                    <a:lnTo>
                      <a:pt x="3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4" name="Freeform 24"/>
              <p:cNvSpPr>
                <a:spLocks/>
              </p:cNvSpPr>
              <p:nvPr/>
            </p:nvSpPr>
            <p:spPr bwMode="auto">
              <a:xfrm>
                <a:off x="2772" y="2765"/>
                <a:ext cx="432" cy="500"/>
              </a:xfrm>
              <a:custGeom>
                <a:avLst/>
                <a:gdLst>
                  <a:gd name="T0" fmla="*/ 340 w 432"/>
                  <a:gd name="T1" fmla="*/ 0 h 500"/>
                  <a:gd name="T2" fmla="*/ 0 w 432"/>
                  <a:gd name="T3" fmla="*/ 0 h 500"/>
                  <a:gd name="T4" fmla="*/ 107 w 432"/>
                  <a:gd name="T5" fmla="*/ 498 h 500"/>
                  <a:gd name="T6" fmla="*/ 107 w 432"/>
                  <a:gd name="T7" fmla="*/ 500 h 500"/>
                  <a:gd name="T8" fmla="*/ 432 w 432"/>
                  <a:gd name="T9" fmla="*/ 500 h 500"/>
                  <a:gd name="T10" fmla="*/ 432 w 432"/>
                  <a:gd name="T11" fmla="*/ 498 h 500"/>
                  <a:gd name="T12" fmla="*/ 340 w 432"/>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432" h="500">
                    <a:moveTo>
                      <a:pt x="340" y="0"/>
                    </a:moveTo>
                    <a:lnTo>
                      <a:pt x="0" y="0"/>
                    </a:lnTo>
                    <a:lnTo>
                      <a:pt x="107" y="498"/>
                    </a:lnTo>
                    <a:lnTo>
                      <a:pt x="107" y="500"/>
                    </a:lnTo>
                    <a:lnTo>
                      <a:pt x="432" y="500"/>
                    </a:lnTo>
                    <a:lnTo>
                      <a:pt x="432" y="498"/>
                    </a:lnTo>
                    <a:lnTo>
                      <a:pt x="34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5" name="Freeform 25"/>
              <p:cNvSpPr>
                <a:spLocks/>
              </p:cNvSpPr>
              <p:nvPr/>
            </p:nvSpPr>
            <p:spPr bwMode="auto">
              <a:xfrm>
                <a:off x="2772" y="2765"/>
                <a:ext cx="432" cy="500"/>
              </a:xfrm>
              <a:custGeom>
                <a:avLst/>
                <a:gdLst>
                  <a:gd name="T0" fmla="*/ 340 w 432"/>
                  <a:gd name="T1" fmla="*/ 0 h 500"/>
                  <a:gd name="T2" fmla="*/ 0 w 432"/>
                  <a:gd name="T3" fmla="*/ 0 h 500"/>
                  <a:gd name="T4" fmla="*/ 107 w 432"/>
                  <a:gd name="T5" fmla="*/ 498 h 500"/>
                  <a:gd name="T6" fmla="*/ 107 w 432"/>
                  <a:gd name="T7" fmla="*/ 500 h 500"/>
                  <a:gd name="T8" fmla="*/ 432 w 432"/>
                  <a:gd name="T9" fmla="*/ 500 h 500"/>
                  <a:gd name="T10" fmla="*/ 432 w 432"/>
                  <a:gd name="T11" fmla="*/ 498 h 500"/>
                  <a:gd name="T12" fmla="*/ 340 w 432"/>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432" h="500">
                    <a:moveTo>
                      <a:pt x="340" y="0"/>
                    </a:moveTo>
                    <a:lnTo>
                      <a:pt x="0" y="0"/>
                    </a:lnTo>
                    <a:lnTo>
                      <a:pt x="107" y="498"/>
                    </a:lnTo>
                    <a:lnTo>
                      <a:pt x="107" y="500"/>
                    </a:lnTo>
                    <a:lnTo>
                      <a:pt x="432" y="500"/>
                    </a:lnTo>
                    <a:lnTo>
                      <a:pt x="432" y="498"/>
                    </a:lnTo>
                    <a:lnTo>
                      <a:pt x="3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6" name="Freeform 26"/>
              <p:cNvSpPr>
                <a:spLocks/>
              </p:cNvSpPr>
              <p:nvPr/>
            </p:nvSpPr>
            <p:spPr bwMode="auto">
              <a:xfrm>
                <a:off x="2496" y="2658"/>
                <a:ext cx="746" cy="107"/>
              </a:xfrm>
              <a:custGeom>
                <a:avLst/>
                <a:gdLst>
                  <a:gd name="T0" fmla="*/ 22 w 746"/>
                  <a:gd name="T1" fmla="*/ 107 h 107"/>
                  <a:gd name="T2" fmla="*/ 746 w 746"/>
                  <a:gd name="T3" fmla="*/ 107 h 107"/>
                  <a:gd name="T4" fmla="*/ 727 w 746"/>
                  <a:gd name="T5" fmla="*/ 0 h 107"/>
                  <a:gd name="T6" fmla="*/ 0 w 746"/>
                  <a:gd name="T7" fmla="*/ 0 h 107"/>
                  <a:gd name="T8" fmla="*/ 22 w 746"/>
                  <a:gd name="T9" fmla="*/ 107 h 107"/>
                </a:gdLst>
                <a:ahLst/>
                <a:cxnLst>
                  <a:cxn ang="0">
                    <a:pos x="T0" y="T1"/>
                  </a:cxn>
                  <a:cxn ang="0">
                    <a:pos x="T2" y="T3"/>
                  </a:cxn>
                  <a:cxn ang="0">
                    <a:pos x="T4" y="T5"/>
                  </a:cxn>
                  <a:cxn ang="0">
                    <a:pos x="T6" y="T7"/>
                  </a:cxn>
                  <a:cxn ang="0">
                    <a:pos x="T8" y="T9"/>
                  </a:cxn>
                </a:cxnLst>
                <a:rect l="0" t="0" r="r" b="b"/>
                <a:pathLst>
                  <a:path w="746" h="107">
                    <a:moveTo>
                      <a:pt x="22" y="107"/>
                    </a:moveTo>
                    <a:lnTo>
                      <a:pt x="746" y="107"/>
                    </a:lnTo>
                    <a:lnTo>
                      <a:pt x="727" y="0"/>
                    </a:lnTo>
                    <a:lnTo>
                      <a:pt x="0" y="0"/>
                    </a:lnTo>
                    <a:lnTo>
                      <a:pt x="22" y="107"/>
                    </a:lnTo>
                    <a:close/>
                  </a:path>
                </a:pathLst>
              </a:custGeom>
              <a:solidFill>
                <a:schemeClr val="bg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7" name="Freeform 27"/>
              <p:cNvSpPr>
                <a:spLocks/>
              </p:cNvSpPr>
              <p:nvPr/>
            </p:nvSpPr>
            <p:spPr bwMode="auto">
              <a:xfrm>
                <a:off x="2496" y="2658"/>
                <a:ext cx="746" cy="107"/>
              </a:xfrm>
              <a:custGeom>
                <a:avLst/>
                <a:gdLst>
                  <a:gd name="T0" fmla="*/ 22 w 746"/>
                  <a:gd name="T1" fmla="*/ 107 h 107"/>
                  <a:gd name="T2" fmla="*/ 746 w 746"/>
                  <a:gd name="T3" fmla="*/ 107 h 107"/>
                  <a:gd name="T4" fmla="*/ 727 w 746"/>
                  <a:gd name="T5" fmla="*/ 0 h 107"/>
                  <a:gd name="T6" fmla="*/ 0 w 746"/>
                  <a:gd name="T7" fmla="*/ 0 h 107"/>
                  <a:gd name="T8" fmla="*/ 22 w 746"/>
                  <a:gd name="T9" fmla="*/ 107 h 107"/>
                </a:gdLst>
                <a:ahLst/>
                <a:cxnLst>
                  <a:cxn ang="0">
                    <a:pos x="T0" y="T1"/>
                  </a:cxn>
                  <a:cxn ang="0">
                    <a:pos x="T2" y="T3"/>
                  </a:cxn>
                  <a:cxn ang="0">
                    <a:pos x="T4" y="T5"/>
                  </a:cxn>
                  <a:cxn ang="0">
                    <a:pos x="T6" y="T7"/>
                  </a:cxn>
                  <a:cxn ang="0">
                    <a:pos x="T8" y="T9"/>
                  </a:cxn>
                </a:cxnLst>
                <a:rect l="0" t="0" r="r" b="b"/>
                <a:pathLst>
                  <a:path w="746" h="107">
                    <a:moveTo>
                      <a:pt x="22" y="107"/>
                    </a:moveTo>
                    <a:lnTo>
                      <a:pt x="746" y="107"/>
                    </a:lnTo>
                    <a:lnTo>
                      <a:pt x="727" y="0"/>
                    </a:lnTo>
                    <a:lnTo>
                      <a:pt x="0" y="0"/>
                    </a:lnTo>
                    <a:lnTo>
                      <a:pt x="22"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8" name="Freeform 28"/>
              <p:cNvSpPr>
                <a:spLocks/>
              </p:cNvSpPr>
              <p:nvPr/>
            </p:nvSpPr>
            <p:spPr bwMode="auto">
              <a:xfrm>
                <a:off x="2715" y="2533"/>
                <a:ext cx="352" cy="125"/>
              </a:xfrm>
              <a:custGeom>
                <a:avLst/>
                <a:gdLst>
                  <a:gd name="T0" fmla="*/ 349 w 352"/>
                  <a:gd name="T1" fmla="*/ 0 h 125"/>
                  <a:gd name="T2" fmla="*/ 323 w 352"/>
                  <a:gd name="T3" fmla="*/ 0 h 125"/>
                  <a:gd name="T4" fmla="*/ 0 w 352"/>
                  <a:gd name="T5" fmla="*/ 0 h 125"/>
                  <a:gd name="T6" fmla="*/ 2 w 352"/>
                  <a:gd name="T7" fmla="*/ 125 h 125"/>
                  <a:gd name="T8" fmla="*/ 352 w 352"/>
                  <a:gd name="T9" fmla="*/ 125 h 125"/>
                  <a:gd name="T10" fmla="*/ 349 w 352"/>
                  <a:gd name="T11" fmla="*/ 0 h 125"/>
                </a:gdLst>
                <a:ahLst/>
                <a:cxnLst>
                  <a:cxn ang="0">
                    <a:pos x="T0" y="T1"/>
                  </a:cxn>
                  <a:cxn ang="0">
                    <a:pos x="T2" y="T3"/>
                  </a:cxn>
                  <a:cxn ang="0">
                    <a:pos x="T4" y="T5"/>
                  </a:cxn>
                  <a:cxn ang="0">
                    <a:pos x="T6" y="T7"/>
                  </a:cxn>
                  <a:cxn ang="0">
                    <a:pos x="T8" y="T9"/>
                  </a:cxn>
                  <a:cxn ang="0">
                    <a:pos x="T10" y="T11"/>
                  </a:cxn>
                </a:cxnLst>
                <a:rect l="0" t="0" r="r" b="b"/>
                <a:pathLst>
                  <a:path w="352" h="125">
                    <a:moveTo>
                      <a:pt x="349" y="0"/>
                    </a:moveTo>
                    <a:lnTo>
                      <a:pt x="323" y="0"/>
                    </a:lnTo>
                    <a:lnTo>
                      <a:pt x="0" y="0"/>
                    </a:lnTo>
                    <a:lnTo>
                      <a:pt x="2" y="125"/>
                    </a:lnTo>
                    <a:lnTo>
                      <a:pt x="352" y="125"/>
                    </a:lnTo>
                    <a:lnTo>
                      <a:pt x="3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9" name="Freeform 29"/>
              <p:cNvSpPr>
                <a:spLocks/>
              </p:cNvSpPr>
              <p:nvPr/>
            </p:nvSpPr>
            <p:spPr bwMode="auto">
              <a:xfrm>
                <a:off x="2715" y="2533"/>
                <a:ext cx="352" cy="125"/>
              </a:xfrm>
              <a:custGeom>
                <a:avLst/>
                <a:gdLst>
                  <a:gd name="T0" fmla="*/ 349 w 352"/>
                  <a:gd name="T1" fmla="*/ 0 h 125"/>
                  <a:gd name="T2" fmla="*/ 323 w 352"/>
                  <a:gd name="T3" fmla="*/ 0 h 125"/>
                  <a:gd name="T4" fmla="*/ 0 w 352"/>
                  <a:gd name="T5" fmla="*/ 0 h 125"/>
                  <a:gd name="T6" fmla="*/ 2 w 352"/>
                  <a:gd name="T7" fmla="*/ 125 h 125"/>
                  <a:gd name="T8" fmla="*/ 352 w 352"/>
                  <a:gd name="T9" fmla="*/ 125 h 125"/>
                  <a:gd name="T10" fmla="*/ 349 w 352"/>
                  <a:gd name="T11" fmla="*/ 0 h 125"/>
                </a:gdLst>
                <a:ahLst/>
                <a:cxnLst>
                  <a:cxn ang="0">
                    <a:pos x="T0" y="T1"/>
                  </a:cxn>
                  <a:cxn ang="0">
                    <a:pos x="T2" y="T3"/>
                  </a:cxn>
                  <a:cxn ang="0">
                    <a:pos x="T4" y="T5"/>
                  </a:cxn>
                  <a:cxn ang="0">
                    <a:pos x="T6" y="T7"/>
                  </a:cxn>
                  <a:cxn ang="0">
                    <a:pos x="T8" y="T9"/>
                  </a:cxn>
                  <a:cxn ang="0">
                    <a:pos x="T10" y="T11"/>
                  </a:cxn>
                </a:cxnLst>
                <a:rect l="0" t="0" r="r" b="b"/>
                <a:pathLst>
                  <a:path w="352" h="125">
                    <a:moveTo>
                      <a:pt x="349" y="0"/>
                    </a:moveTo>
                    <a:lnTo>
                      <a:pt x="323" y="0"/>
                    </a:lnTo>
                    <a:lnTo>
                      <a:pt x="0" y="0"/>
                    </a:lnTo>
                    <a:lnTo>
                      <a:pt x="2" y="125"/>
                    </a:lnTo>
                    <a:lnTo>
                      <a:pt x="352" y="125"/>
                    </a:lnTo>
                    <a:lnTo>
                      <a:pt x="3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sp>
        <p:nvSpPr>
          <p:cNvPr id="5" name="TextBox 4"/>
          <p:cNvSpPr txBox="1"/>
          <p:nvPr/>
        </p:nvSpPr>
        <p:spPr>
          <a:xfrm>
            <a:off x="170120" y="247181"/>
            <a:ext cx="8973879" cy="954107"/>
          </a:xfrm>
          <a:prstGeom prst="rect">
            <a:avLst/>
          </a:prstGeom>
          <a:noFill/>
        </p:spPr>
        <p:txBody>
          <a:bodyPr wrap="square" rtlCol="0">
            <a:spAutoFit/>
          </a:bodyPr>
          <a:lstStyle/>
          <a:p>
            <a:r>
              <a:rPr lang="en-US" sz="2800" b="1" dirty="0">
                <a:solidFill>
                  <a:schemeClr val="tx2">
                    <a:lumMod val="10000"/>
                  </a:schemeClr>
                </a:solidFill>
                <a:latin typeface="Poppins" panose="00000500000000000000" pitchFamily="2" charset="0"/>
                <a:cs typeface="Poppins" panose="00000500000000000000" pitchFamily="2" charset="0"/>
              </a:rPr>
              <a:t>EL DELEGATE ELECTION</a:t>
            </a:r>
          </a:p>
          <a:p>
            <a:r>
              <a:rPr lang="en-US" sz="2800" b="1" dirty="0">
                <a:solidFill>
                  <a:srgbClr val="003E6C"/>
                </a:solidFill>
                <a:latin typeface="Poppins" panose="00000500000000000000" pitchFamily="2" charset="0"/>
                <a:cs typeface="Poppins" panose="00000500000000000000" pitchFamily="2" charset="0"/>
              </a:rPr>
              <a:t>ELECCIÓN DE DELEGADOS DE ESTUDIANTES EL</a:t>
            </a:r>
          </a:p>
        </p:txBody>
      </p:sp>
      <p:sp>
        <p:nvSpPr>
          <p:cNvPr id="7" name="Rectangle 6"/>
          <p:cNvSpPr/>
          <p:nvPr/>
        </p:nvSpPr>
        <p:spPr>
          <a:xfrm>
            <a:off x="2499787" y="1392534"/>
            <a:ext cx="6493487" cy="1815882"/>
          </a:xfrm>
          <a:prstGeom prst="rect">
            <a:avLst/>
          </a:prstGeom>
        </p:spPr>
        <p:txBody>
          <a:bodyPr wrap="square">
            <a:spAutoFit/>
          </a:bodyPr>
          <a:lstStyle/>
          <a:p>
            <a:pPr defTabSz="342900">
              <a:defRPr/>
            </a:pPr>
            <a:r>
              <a:rPr lang="en-US" sz="1600" dirty="0">
                <a:solidFill>
                  <a:schemeClr val="tx2">
                    <a:lumMod val="10000"/>
                  </a:schemeClr>
                </a:solidFill>
                <a:latin typeface="Poppins" panose="00000500000000000000" pitchFamily="2" charset="0"/>
                <a:cs typeface="Poppins" panose="00000500000000000000" pitchFamily="2" charset="0"/>
              </a:rPr>
              <a:t>The ELAC must elect an EL Delegate who must attend the Region ELAC Delegate Convening in the fall.</a:t>
            </a:r>
          </a:p>
          <a:p>
            <a:pPr defTabSz="342900">
              <a:defRPr/>
            </a:pPr>
            <a:endParaRPr lang="en-US" sz="1600" dirty="0">
              <a:solidFill>
                <a:schemeClr val="tx2">
                  <a:lumMod val="10000"/>
                </a:schemeClr>
              </a:solidFill>
              <a:latin typeface="Poppins" panose="00000500000000000000" pitchFamily="2" charset="0"/>
              <a:cs typeface="Poppins" panose="00000500000000000000" pitchFamily="2" charset="0"/>
            </a:endParaRPr>
          </a:p>
          <a:p>
            <a:pPr defTabSz="342900">
              <a:defRPr/>
            </a:pPr>
            <a:r>
              <a:rPr lang="en-US" sz="1600" dirty="0">
                <a:solidFill>
                  <a:schemeClr val="tx2">
                    <a:lumMod val="10000"/>
                  </a:schemeClr>
                </a:solidFill>
                <a:latin typeface="Poppins" panose="00000500000000000000" pitchFamily="2" charset="0"/>
                <a:cs typeface="Poppins" panose="00000500000000000000" pitchFamily="2" charset="0"/>
              </a:rPr>
              <a:t>The elected EL Delegate must be a parent of a current EL student and will be representing the school’s ELAC to elect members to the District English Learner Advisory Committee (DELAC).</a:t>
            </a:r>
          </a:p>
        </p:txBody>
      </p:sp>
      <p:sp>
        <p:nvSpPr>
          <p:cNvPr id="2" name="Rectangle 1">
            <a:extLst>
              <a:ext uri="{FF2B5EF4-FFF2-40B4-BE49-F238E27FC236}">
                <a16:creationId xmlns:a16="http://schemas.microsoft.com/office/drawing/2014/main" id="{8E357CBA-1B43-8CD3-8A92-786ADEFD23E1}"/>
              </a:ext>
            </a:extLst>
          </p:cNvPr>
          <p:cNvSpPr/>
          <p:nvPr/>
        </p:nvSpPr>
        <p:spPr>
          <a:xfrm>
            <a:off x="2499787" y="3244850"/>
            <a:ext cx="6493487" cy="1809751"/>
          </a:xfrm>
          <a:prstGeom prst="rect">
            <a:avLst/>
          </a:prstGeom>
        </p:spPr>
        <p:txBody>
          <a:bodyPr>
            <a:normAutofit fontScale="92500" lnSpcReduction="10000"/>
          </a:bodyPr>
          <a:lstStyle/>
          <a:p>
            <a:pPr defTabSz="342900">
              <a:defRPr/>
            </a:pPr>
            <a:r>
              <a:rPr lang="es-CO" sz="1600" dirty="0">
                <a:latin typeface="Poppins" panose="00000500000000000000" pitchFamily="2" charset="0"/>
                <a:cs typeface="Poppins" panose="00000500000000000000" pitchFamily="2" charset="0"/>
              </a:rPr>
              <a:t>ELAC debe elegir a un delegado de aprendiz inglés quien debe asistir a la Convocatoria de Delegados de ELAC en la Región durante el otoño.</a:t>
            </a:r>
          </a:p>
          <a:p>
            <a:pPr defTabSz="342900">
              <a:defRPr/>
            </a:pPr>
            <a:endParaRPr lang="es-CO" sz="1600" dirty="0">
              <a:latin typeface="Poppins" panose="00000500000000000000" pitchFamily="2" charset="0"/>
              <a:cs typeface="Poppins" panose="00000500000000000000" pitchFamily="2" charset="0"/>
            </a:endParaRPr>
          </a:p>
          <a:p>
            <a:pPr defTabSz="342900">
              <a:defRPr/>
            </a:pPr>
            <a:r>
              <a:rPr lang="es-CO" sz="1600" dirty="0">
                <a:latin typeface="Poppins" panose="00000500000000000000" pitchFamily="2" charset="0"/>
                <a:cs typeface="Poppins" panose="00000500000000000000" pitchFamily="2" charset="0"/>
              </a:rPr>
              <a:t>El delegado EL elegido debe ser un padre de un estudiante EL actual y representará al ELAC de la escuela para elegir a los miembros para el Comité del Distrito para los aprendices de Inglés (DELAC).</a:t>
            </a:r>
          </a:p>
        </p:txBody>
      </p:sp>
    </p:spTree>
    <p:extLst>
      <p:ext uri="{BB962C8B-B14F-4D97-AF65-F5344CB8AC3E}">
        <p14:creationId xmlns:p14="http://schemas.microsoft.com/office/powerpoint/2010/main" val="245387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withEffect">
                                  <p:stCondLst>
                                    <p:cond delay="70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250" fill="hold"/>
                                        <p:tgtEl>
                                          <p:spTgt spid="112"/>
                                        </p:tgtEl>
                                        <p:attrNameLst>
                                          <p:attrName>ppt_x</p:attrName>
                                        </p:attrNameLst>
                                      </p:cBhvr>
                                      <p:tavLst>
                                        <p:tav tm="0">
                                          <p:val>
                                            <p:strVal val="0-#ppt_w/2"/>
                                          </p:val>
                                        </p:tav>
                                        <p:tav tm="100000">
                                          <p:val>
                                            <p:strVal val="#ppt_x"/>
                                          </p:val>
                                        </p:tav>
                                      </p:tavLst>
                                    </p:anim>
                                    <p:anim calcmode="lin" valueType="num">
                                      <p:cBhvr additive="base">
                                        <p:cTn id="8" dur="125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p:cNvSpPr txBox="1"/>
          <p:nvPr/>
        </p:nvSpPr>
        <p:spPr>
          <a:xfrm>
            <a:off x="135739" y="271050"/>
            <a:ext cx="8735129" cy="1077218"/>
          </a:xfrm>
          <a:prstGeom prst="rect">
            <a:avLst/>
          </a:prstGeom>
          <a:noFill/>
        </p:spPr>
        <p:txBody>
          <a:bodyPr wrap="square" rtlCol="0">
            <a:spAutoFit/>
          </a:bodyPr>
          <a:lstStyle/>
          <a:p>
            <a:r>
              <a:rPr lang="en-US" sz="3200" b="1" dirty="0">
                <a:solidFill>
                  <a:schemeClr val="tx2">
                    <a:lumMod val="10000"/>
                  </a:schemeClr>
                </a:solidFill>
                <a:latin typeface="Poppins" panose="00000500000000000000" pitchFamily="2" charset="0"/>
                <a:cs typeface="Poppins" panose="00000500000000000000" pitchFamily="2" charset="0"/>
              </a:rPr>
              <a:t>Election EL Delegate</a:t>
            </a:r>
          </a:p>
          <a:p>
            <a:r>
              <a:rPr lang="en-US" sz="3200" b="1" dirty="0" err="1">
                <a:solidFill>
                  <a:srgbClr val="003E6C"/>
                </a:solidFill>
                <a:latin typeface="Poppins" panose="00000500000000000000" pitchFamily="2" charset="0"/>
                <a:cs typeface="Poppins" panose="00000500000000000000" pitchFamily="2" charset="0"/>
              </a:rPr>
              <a:t>Elección</a:t>
            </a:r>
            <a:r>
              <a:rPr lang="en-US" sz="3200" b="1" dirty="0">
                <a:solidFill>
                  <a:srgbClr val="003E6C"/>
                </a:solidFill>
                <a:latin typeface="Poppins" panose="00000500000000000000" pitchFamily="2" charset="0"/>
                <a:cs typeface="Poppins" panose="00000500000000000000" pitchFamily="2" charset="0"/>
              </a:rPr>
              <a:t> de </a:t>
            </a:r>
            <a:r>
              <a:rPr lang="en-US" sz="3200" b="1" dirty="0" err="1">
                <a:solidFill>
                  <a:srgbClr val="003E6C"/>
                </a:solidFill>
                <a:latin typeface="Poppins" panose="00000500000000000000" pitchFamily="2" charset="0"/>
                <a:cs typeface="Poppins" panose="00000500000000000000" pitchFamily="2" charset="0"/>
              </a:rPr>
              <a:t>Delegados</a:t>
            </a:r>
            <a:r>
              <a:rPr lang="en-US" sz="3200" b="1" dirty="0">
                <a:solidFill>
                  <a:srgbClr val="003E6C"/>
                </a:solidFill>
                <a:latin typeface="Poppins" panose="00000500000000000000" pitchFamily="2" charset="0"/>
                <a:cs typeface="Poppins" panose="00000500000000000000" pitchFamily="2" charset="0"/>
              </a:rPr>
              <a:t> de </a:t>
            </a:r>
            <a:r>
              <a:rPr lang="en-US" sz="3200" b="1" dirty="0" err="1">
                <a:solidFill>
                  <a:srgbClr val="003E6C"/>
                </a:solidFill>
                <a:latin typeface="Poppins" panose="00000500000000000000" pitchFamily="2" charset="0"/>
                <a:cs typeface="Poppins" panose="00000500000000000000" pitchFamily="2" charset="0"/>
              </a:rPr>
              <a:t>Estudiantes</a:t>
            </a:r>
            <a:r>
              <a:rPr lang="en-US" sz="3200" b="1" dirty="0">
                <a:solidFill>
                  <a:srgbClr val="003E6C"/>
                </a:solidFill>
                <a:latin typeface="Poppins" panose="00000500000000000000" pitchFamily="2" charset="0"/>
                <a:cs typeface="Poppins" panose="00000500000000000000" pitchFamily="2" charset="0"/>
              </a:rPr>
              <a:t> EL</a:t>
            </a:r>
          </a:p>
        </p:txBody>
      </p:sp>
      <p:pic>
        <p:nvPicPr>
          <p:cNvPr id="2" name="Picture 1"/>
          <p:cNvPicPr>
            <a:picLocks noChangeAspect="1"/>
          </p:cNvPicPr>
          <p:nvPr/>
        </p:nvPicPr>
        <p:blipFill>
          <a:blip r:embed="rId3"/>
          <a:stretch>
            <a:fillRect/>
          </a:stretch>
        </p:blipFill>
        <p:spPr>
          <a:xfrm>
            <a:off x="3316531" y="1521446"/>
            <a:ext cx="5554337" cy="3303695"/>
          </a:xfrm>
          <a:prstGeom prst="rect">
            <a:avLst/>
          </a:prstGeom>
          <a:ln w="38100">
            <a:solidFill>
              <a:schemeClr val="tx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D055244-990D-DCEA-B829-072CF22D6743}"/>
              </a:ext>
            </a:extLst>
          </p:cNvPr>
          <p:cNvSpPr txBox="1"/>
          <p:nvPr/>
        </p:nvSpPr>
        <p:spPr>
          <a:xfrm>
            <a:off x="235598" y="1611740"/>
            <a:ext cx="2981076" cy="1323439"/>
          </a:xfrm>
          <a:prstGeom prst="rect">
            <a:avLst/>
          </a:prstGeom>
          <a:noFill/>
        </p:spPr>
        <p:txBody>
          <a:bodyPr wrap="square" rtlCol="0">
            <a:spAutoFit/>
          </a:bodyPr>
          <a:lstStyle/>
          <a:p>
            <a:r>
              <a:rPr lang="en-US" sz="1600" dirty="0">
                <a:solidFill>
                  <a:schemeClr val="bg1"/>
                </a:solidFill>
                <a:latin typeface="Poppins" pitchFamily="2" charset="77"/>
                <a:cs typeface="Poppins" pitchFamily="2" charset="77"/>
              </a:rPr>
              <a:t>Only parents/legal guardians  of ELs can self-nominate or nominate other parents/legal guardians of ELs</a:t>
            </a:r>
          </a:p>
        </p:txBody>
      </p:sp>
      <p:sp>
        <p:nvSpPr>
          <p:cNvPr id="5" name="TextBox 4">
            <a:extLst>
              <a:ext uri="{FF2B5EF4-FFF2-40B4-BE49-F238E27FC236}">
                <a16:creationId xmlns:a16="http://schemas.microsoft.com/office/drawing/2014/main" id="{DB5446A6-CB89-D59A-C243-7322D87F8F10}"/>
              </a:ext>
            </a:extLst>
          </p:cNvPr>
          <p:cNvSpPr txBox="1"/>
          <p:nvPr/>
        </p:nvSpPr>
        <p:spPr>
          <a:xfrm>
            <a:off x="135740" y="3371063"/>
            <a:ext cx="2981076" cy="1454078"/>
          </a:xfrm>
          <a:prstGeom prst="rect">
            <a:avLst/>
          </a:prstGeom>
          <a:noFill/>
        </p:spPr>
        <p:txBody>
          <a:bodyPr wrap="square" rtlCol="0">
            <a:normAutofit fontScale="92500" lnSpcReduction="10000"/>
          </a:bodyPr>
          <a:lstStyle/>
          <a:p>
            <a:r>
              <a:rPr lang="es-CO" sz="1600" dirty="0">
                <a:latin typeface="Poppins" pitchFamily="2" charset="77"/>
                <a:cs typeface="Poppins" pitchFamily="2" charset="77"/>
              </a:rPr>
              <a:t>Solamente los padres/tutores legales de aprendices de inglés pueden auto nominarse o nominar a otros padres/tutores legales de aprendices de inglés</a:t>
            </a:r>
          </a:p>
        </p:txBody>
      </p:sp>
    </p:spTree>
    <p:extLst>
      <p:ext uri="{BB962C8B-B14F-4D97-AF65-F5344CB8AC3E}">
        <p14:creationId xmlns:p14="http://schemas.microsoft.com/office/powerpoint/2010/main" val="42666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3108B8-EFC3-4620-AB89-2C0369076BC2}"/>
              </a:ext>
            </a:extLst>
          </p:cNvPr>
          <p:cNvSpPr txBox="1">
            <a:spLocks/>
          </p:cNvSpPr>
          <p:nvPr/>
        </p:nvSpPr>
        <p:spPr>
          <a:xfrm>
            <a:off x="4987882" y="536117"/>
            <a:ext cx="3845379" cy="1170215"/>
          </a:xfrm>
          <a:prstGeom prst="rect">
            <a:avLst/>
          </a:prstGeom>
        </p:spPr>
        <p:txBody>
          <a:bodyPr vert="horz" lIns="0" tIns="34290" rIns="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endParaRPr lang="en-US" sz="2400" b="1" dirty="0">
              <a:solidFill>
                <a:srgbClr val="003E6C"/>
              </a:solidFill>
              <a:latin typeface="Poppin"/>
              <a:ea typeface="+mn-ea"/>
              <a:cs typeface="+mn-cs"/>
            </a:endParaRPr>
          </a:p>
        </p:txBody>
      </p:sp>
      <p:sp>
        <p:nvSpPr>
          <p:cNvPr id="5" name="TextBox 4"/>
          <p:cNvSpPr txBox="1"/>
          <p:nvPr/>
        </p:nvSpPr>
        <p:spPr>
          <a:xfrm>
            <a:off x="175495" y="536117"/>
            <a:ext cx="8793009" cy="584775"/>
          </a:xfrm>
          <a:prstGeom prst="rect">
            <a:avLst/>
          </a:prstGeom>
          <a:noFill/>
        </p:spPr>
        <p:txBody>
          <a:bodyPr wrap="square" rtlCol="0">
            <a:spAutoFit/>
          </a:bodyPr>
          <a:lstStyle/>
          <a:p>
            <a:r>
              <a:rPr lang="en-US" sz="3200" b="1" dirty="0">
                <a:solidFill>
                  <a:schemeClr val="bg1"/>
                </a:solidFill>
                <a:latin typeface="Poppins" panose="00000500000000000000" pitchFamily="2" charset="0"/>
                <a:cs typeface="Poppins" panose="00000500000000000000" pitchFamily="2" charset="0"/>
              </a:rPr>
              <a:t>	BREAK							</a:t>
            </a:r>
            <a:r>
              <a:rPr lang="en-US" sz="3200" b="1" dirty="0">
                <a:solidFill>
                  <a:srgbClr val="003E6C"/>
                </a:solidFill>
                <a:latin typeface="Poppins" panose="00000500000000000000" pitchFamily="2" charset="0"/>
                <a:cs typeface="Poppins" panose="00000500000000000000" pitchFamily="2" charset="0"/>
              </a:rPr>
              <a:t>RECESO</a:t>
            </a:r>
          </a:p>
        </p:txBody>
      </p:sp>
      <p:pic>
        <p:nvPicPr>
          <p:cNvPr id="3" name="Picture 2" descr="A cup of coffee and a sign with words&#10;&#10;Description automatically generated">
            <a:extLst>
              <a:ext uri="{FF2B5EF4-FFF2-40B4-BE49-F238E27FC236}">
                <a16:creationId xmlns:a16="http://schemas.microsoft.com/office/drawing/2014/main" id="{78A9E03A-5FB6-916E-81DC-4D56E161472B}"/>
              </a:ext>
            </a:extLst>
          </p:cNvPr>
          <p:cNvPicPr>
            <a:picLocks noChangeAspect="1"/>
          </p:cNvPicPr>
          <p:nvPr/>
        </p:nvPicPr>
        <p:blipFill>
          <a:blip r:embed="rId3"/>
          <a:stretch>
            <a:fillRect/>
          </a:stretch>
        </p:blipFill>
        <p:spPr>
          <a:xfrm>
            <a:off x="2025443" y="1541312"/>
            <a:ext cx="5093111" cy="3421326"/>
          </a:xfrm>
          <a:prstGeom prst="rect">
            <a:avLst/>
          </a:prstGeom>
        </p:spPr>
      </p:pic>
    </p:spTree>
    <p:extLst>
      <p:ext uri="{BB962C8B-B14F-4D97-AF65-F5344CB8AC3E}">
        <p14:creationId xmlns:p14="http://schemas.microsoft.com/office/powerpoint/2010/main" val="140776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3108B8-EFC3-4620-AB89-2C0369076BC2}"/>
              </a:ext>
            </a:extLst>
          </p:cNvPr>
          <p:cNvSpPr txBox="1">
            <a:spLocks/>
          </p:cNvSpPr>
          <p:nvPr/>
        </p:nvSpPr>
        <p:spPr>
          <a:xfrm>
            <a:off x="4982012" y="770847"/>
            <a:ext cx="4217424" cy="1170215"/>
          </a:xfrm>
          <a:prstGeom prst="rect">
            <a:avLst/>
          </a:prstGeom>
        </p:spPr>
        <p:txBody>
          <a:bodyPr vert="horz" lIns="0" tIns="34290" rIns="0" bIns="34290" rtlCol="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endParaRPr lang="en-US" sz="2400" b="1" dirty="0">
              <a:solidFill>
                <a:srgbClr val="003E6C"/>
              </a:solidFill>
              <a:latin typeface="Poppin"/>
              <a:ea typeface="+mn-ea"/>
              <a:cs typeface="+mn-cs"/>
            </a:endParaRPr>
          </a:p>
        </p:txBody>
      </p:sp>
      <p:sp>
        <p:nvSpPr>
          <p:cNvPr id="5" name="Rectangle 4"/>
          <p:cNvSpPr/>
          <p:nvPr/>
        </p:nvSpPr>
        <p:spPr>
          <a:xfrm>
            <a:off x="88977" y="1425193"/>
            <a:ext cx="2053587" cy="1323439"/>
          </a:xfrm>
          <a:prstGeom prst="rect">
            <a:avLst/>
          </a:prstGeom>
        </p:spPr>
        <p:txBody>
          <a:bodyPr wrap="square">
            <a:spAutoFit/>
          </a:bodyPr>
          <a:lstStyle/>
          <a:p>
            <a:pPr algn="ctr" defTabSz="342900">
              <a:defRPr/>
            </a:pPr>
            <a:r>
              <a:rPr lang="en-US" sz="1600" b="1" i="1" dirty="0">
                <a:solidFill>
                  <a:schemeClr val="tx2">
                    <a:lumMod val="10000"/>
                  </a:schemeClr>
                </a:solidFill>
                <a:latin typeface="Poppins" panose="00000500000000000000" pitchFamily="2" charset="0"/>
                <a:cs typeface="Poppins" panose="00000500000000000000" pitchFamily="2" charset="0"/>
              </a:rPr>
              <a:t>Chairperson &amp; Vice Chairperson</a:t>
            </a:r>
          </a:p>
          <a:p>
            <a:pPr algn="ctr" defTabSz="342900">
              <a:defRPr/>
            </a:pPr>
            <a:r>
              <a:rPr lang="en-US" sz="1600" b="1" i="1" dirty="0">
                <a:solidFill>
                  <a:schemeClr val="tx2">
                    <a:lumMod val="10000"/>
                  </a:schemeClr>
                </a:solidFill>
                <a:latin typeface="Poppins" panose="00000500000000000000" pitchFamily="2" charset="0"/>
                <a:cs typeface="Poppins" panose="00000500000000000000" pitchFamily="2" charset="0"/>
              </a:rPr>
              <a:t>must be a parent/legal guardian of an EL</a:t>
            </a:r>
          </a:p>
        </p:txBody>
      </p:sp>
      <p:grpSp>
        <p:nvGrpSpPr>
          <p:cNvPr id="252" name="Group 251"/>
          <p:cNvGrpSpPr/>
          <p:nvPr/>
        </p:nvGrpSpPr>
        <p:grpSpPr>
          <a:xfrm>
            <a:off x="3974139" y="1812509"/>
            <a:ext cx="958337" cy="3277805"/>
            <a:chOff x="5455371" y="1431744"/>
            <a:chExt cx="983832" cy="3994512"/>
          </a:xfrm>
        </p:grpSpPr>
        <p:sp>
          <p:nvSpPr>
            <p:cNvPr id="253" name="Freeform 5"/>
            <p:cNvSpPr>
              <a:spLocks/>
            </p:cNvSpPr>
            <p:nvPr/>
          </p:nvSpPr>
          <p:spPr bwMode="auto">
            <a:xfrm>
              <a:off x="5567665" y="1431744"/>
              <a:ext cx="723332" cy="1063247"/>
            </a:xfrm>
            <a:custGeom>
              <a:avLst/>
              <a:gdLst>
                <a:gd name="T0" fmla="*/ 558 w 605"/>
                <a:gd name="T1" fmla="*/ 799 h 889"/>
                <a:gd name="T2" fmla="*/ 500 w 605"/>
                <a:gd name="T3" fmla="*/ 162 h 889"/>
                <a:gd name="T4" fmla="*/ 322 w 605"/>
                <a:gd name="T5" fmla="*/ 82 h 889"/>
                <a:gd name="T6" fmla="*/ 166 w 605"/>
                <a:gd name="T7" fmla="*/ 103 h 889"/>
                <a:gd name="T8" fmla="*/ 146 w 605"/>
                <a:gd name="T9" fmla="*/ 644 h 889"/>
                <a:gd name="T10" fmla="*/ 558 w 605"/>
                <a:gd name="T11" fmla="*/ 799 h 889"/>
              </a:gdLst>
              <a:ahLst/>
              <a:cxnLst>
                <a:cxn ang="0">
                  <a:pos x="T0" y="T1"/>
                </a:cxn>
                <a:cxn ang="0">
                  <a:pos x="T2" y="T3"/>
                </a:cxn>
                <a:cxn ang="0">
                  <a:pos x="T4" y="T5"/>
                </a:cxn>
                <a:cxn ang="0">
                  <a:pos x="T6" y="T7"/>
                </a:cxn>
                <a:cxn ang="0">
                  <a:pos x="T8" y="T9"/>
                </a:cxn>
                <a:cxn ang="0">
                  <a:pos x="T10" y="T11"/>
                </a:cxn>
              </a:cxnLst>
              <a:rect l="0" t="0" r="r" b="b"/>
              <a:pathLst>
                <a:path w="605" h="889">
                  <a:moveTo>
                    <a:pt x="558" y="799"/>
                  </a:moveTo>
                  <a:cubicBezTo>
                    <a:pt x="558" y="799"/>
                    <a:pt x="605" y="370"/>
                    <a:pt x="500" y="162"/>
                  </a:cubicBezTo>
                  <a:cubicBezTo>
                    <a:pt x="418" y="0"/>
                    <a:pt x="322" y="82"/>
                    <a:pt x="322" y="82"/>
                  </a:cubicBezTo>
                  <a:cubicBezTo>
                    <a:pt x="322" y="82"/>
                    <a:pt x="229" y="18"/>
                    <a:pt x="166" y="103"/>
                  </a:cubicBezTo>
                  <a:cubicBezTo>
                    <a:pt x="103" y="188"/>
                    <a:pt x="0" y="400"/>
                    <a:pt x="146" y="644"/>
                  </a:cubicBezTo>
                  <a:cubicBezTo>
                    <a:pt x="291" y="889"/>
                    <a:pt x="558" y="799"/>
                    <a:pt x="558" y="799"/>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4" name="Freeform 6"/>
            <p:cNvSpPr>
              <a:spLocks/>
            </p:cNvSpPr>
            <p:nvPr/>
          </p:nvSpPr>
          <p:spPr bwMode="auto">
            <a:xfrm>
              <a:off x="6189325" y="2296707"/>
              <a:ext cx="232174" cy="615591"/>
            </a:xfrm>
            <a:custGeom>
              <a:avLst/>
              <a:gdLst>
                <a:gd name="T0" fmla="*/ 1 w 194"/>
                <a:gd name="T1" fmla="*/ 391 h 515"/>
                <a:gd name="T2" fmla="*/ 0 w 194"/>
                <a:gd name="T3" fmla="*/ 198 h 515"/>
                <a:gd name="T4" fmla="*/ 14 w 194"/>
                <a:gd name="T5" fmla="*/ 0 h 515"/>
                <a:gd name="T6" fmla="*/ 139 w 194"/>
                <a:gd name="T7" fmla="*/ 231 h 515"/>
                <a:gd name="T8" fmla="*/ 158 w 194"/>
                <a:gd name="T9" fmla="*/ 515 h 515"/>
                <a:gd name="T10" fmla="*/ 1 w 194"/>
                <a:gd name="T11" fmla="*/ 391 h 515"/>
              </a:gdLst>
              <a:ahLst/>
              <a:cxnLst>
                <a:cxn ang="0">
                  <a:pos x="T0" y="T1"/>
                </a:cxn>
                <a:cxn ang="0">
                  <a:pos x="T2" y="T3"/>
                </a:cxn>
                <a:cxn ang="0">
                  <a:pos x="T4" y="T5"/>
                </a:cxn>
                <a:cxn ang="0">
                  <a:pos x="T6" y="T7"/>
                </a:cxn>
                <a:cxn ang="0">
                  <a:pos x="T8" y="T9"/>
                </a:cxn>
                <a:cxn ang="0">
                  <a:pos x="T10" y="T11"/>
                </a:cxn>
              </a:cxnLst>
              <a:rect l="0" t="0" r="r" b="b"/>
              <a:pathLst>
                <a:path w="194" h="515">
                  <a:moveTo>
                    <a:pt x="1" y="391"/>
                  </a:moveTo>
                  <a:cubicBezTo>
                    <a:pt x="0" y="198"/>
                    <a:pt x="0" y="198"/>
                    <a:pt x="0" y="198"/>
                  </a:cubicBezTo>
                  <a:cubicBezTo>
                    <a:pt x="14" y="0"/>
                    <a:pt x="14" y="0"/>
                    <a:pt x="14" y="0"/>
                  </a:cubicBezTo>
                  <a:cubicBezTo>
                    <a:pt x="14" y="0"/>
                    <a:pt x="80" y="10"/>
                    <a:pt x="139" y="231"/>
                  </a:cubicBezTo>
                  <a:cubicBezTo>
                    <a:pt x="194" y="439"/>
                    <a:pt x="177" y="507"/>
                    <a:pt x="158" y="515"/>
                  </a:cubicBezTo>
                  <a:cubicBezTo>
                    <a:pt x="57" y="455"/>
                    <a:pt x="1" y="391"/>
                    <a:pt x="1" y="39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5" name="Freeform 7"/>
            <p:cNvSpPr>
              <a:spLocks/>
            </p:cNvSpPr>
            <p:nvPr/>
          </p:nvSpPr>
          <p:spPr bwMode="auto">
            <a:xfrm>
              <a:off x="5616730" y="3833408"/>
              <a:ext cx="327775" cy="1271142"/>
            </a:xfrm>
            <a:custGeom>
              <a:avLst/>
              <a:gdLst>
                <a:gd name="T0" fmla="*/ 17 w 274"/>
                <a:gd name="T1" fmla="*/ 0 h 1063"/>
                <a:gd name="T2" fmla="*/ 274 w 274"/>
                <a:gd name="T3" fmla="*/ 0 h 1063"/>
                <a:gd name="T4" fmla="*/ 250 w 274"/>
                <a:gd name="T5" fmla="*/ 316 h 1063"/>
                <a:gd name="T6" fmla="*/ 243 w 274"/>
                <a:gd name="T7" fmla="*/ 1057 h 1063"/>
                <a:gd name="T8" fmla="*/ 145 w 274"/>
                <a:gd name="T9" fmla="*/ 1063 h 1063"/>
                <a:gd name="T10" fmla="*/ 80 w 274"/>
                <a:gd name="T11" fmla="*/ 257 h 1063"/>
                <a:gd name="T12" fmla="*/ 17 w 274"/>
                <a:gd name="T13" fmla="*/ 0 h 1063"/>
              </a:gdLst>
              <a:ahLst/>
              <a:cxnLst>
                <a:cxn ang="0">
                  <a:pos x="T0" y="T1"/>
                </a:cxn>
                <a:cxn ang="0">
                  <a:pos x="T2" y="T3"/>
                </a:cxn>
                <a:cxn ang="0">
                  <a:pos x="T4" y="T5"/>
                </a:cxn>
                <a:cxn ang="0">
                  <a:pos x="T6" y="T7"/>
                </a:cxn>
                <a:cxn ang="0">
                  <a:pos x="T8" y="T9"/>
                </a:cxn>
                <a:cxn ang="0">
                  <a:pos x="T10" y="T11"/>
                </a:cxn>
                <a:cxn ang="0">
                  <a:pos x="T12" y="T13"/>
                </a:cxn>
              </a:cxnLst>
              <a:rect l="0" t="0" r="r" b="b"/>
              <a:pathLst>
                <a:path w="274" h="1063">
                  <a:moveTo>
                    <a:pt x="17" y="0"/>
                  </a:moveTo>
                  <a:cubicBezTo>
                    <a:pt x="274" y="0"/>
                    <a:pt x="274" y="0"/>
                    <a:pt x="274" y="0"/>
                  </a:cubicBezTo>
                  <a:cubicBezTo>
                    <a:pt x="272" y="110"/>
                    <a:pt x="266" y="237"/>
                    <a:pt x="250" y="316"/>
                  </a:cubicBezTo>
                  <a:cubicBezTo>
                    <a:pt x="215" y="485"/>
                    <a:pt x="243" y="1057"/>
                    <a:pt x="243" y="1057"/>
                  </a:cubicBezTo>
                  <a:cubicBezTo>
                    <a:pt x="145" y="1063"/>
                    <a:pt x="145" y="1063"/>
                    <a:pt x="145" y="1063"/>
                  </a:cubicBezTo>
                  <a:cubicBezTo>
                    <a:pt x="0" y="529"/>
                    <a:pt x="80" y="257"/>
                    <a:pt x="80" y="257"/>
                  </a:cubicBezTo>
                  <a:cubicBezTo>
                    <a:pt x="50" y="165"/>
                    <a:pt x="30" y="79"/>
                    <a:pt x="17"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6" name="Freeform 8"/>
            <p:cNvSpPr>
              <a:spLocks/>
            </p:cNvSpPr>
            <p:nvPr/>
          </p:nvSpPr>
          <p:spPr bwMode="auto">
            <a:xfrm>
              <a:off x="5762408" y="5097469"/>
              <a:ext cx="231163" cy="328787"/>
            </a:xfrm>
            <a:custGeom>
              <a:avLst/>
              <a:gdLst>
                <a:gd name="T0" fmla="*/ 120 w 193"/>
                <a:gd name="T1" fmla="*/ 1 h 275"/>
                <a:gd name="T2" fmla="*/ 166 w 193"/>
                <a:gd name="T3" fmla="*/ 267 h 275"/>
                <a:gd name="T4" fmla="*/ 21 w 193"/>
                <a:gd name="T5" fmla="*/ 267 h 275"/>
                <a:gd name="T6" fmla="*/ 23 w 193"/>
                <a:gd name="T7" fmla="*/ 7 h 275"/>
                <a:gd name="T8" fmla="*/ 76 w 193"/>
                <a:gd name="T9" fmla="*/ 0 h 275"/>
                <a:gd name="T10" fmla="*/ 120 w 193"/>
                <a:gd name="T11" fmla="*/ 1 h 275"/>
              </a:gdLst>
              <a:ahLst/>
              <a:cxnLst>
                <a:cxn ang="0">
                  <a:pos x="T0" y="T1"/>
                </a:cxn>
                <a:cxn ang="0">
                  <a:pos x="T2" y="T3"/>
                </a:cxn>
                <a:cxn ang="0">
                  <a:pos x="T4" y="T5"/>
                </a:cxn>
                <a:cxn ang="0">
                  <a:pos x="T6" y="T7"/>
                </a:cxn>
                <a:cxn ang="0">
                  <a:pos x="T8" y="T9"/>
                </a:cxn>
                <a:cxn ang="0">
                  <a:pos x="T10" y="T11"/>
                </a:cxn>
              </a:cxnLst>
              <a:rect l="0" t="0" r="r" b="b"/>
              <a:pathLst>
                <a:path w="193" h="275">
                  <a:moveTo>
                    <a:pt x="120" y="1"/>
                  </a:moveTo>
                  <a:cubicBezTo>
                    <a:pt x="120" y="1"/>
                    <a:pt x="193" y="263"/>
                    <a:pt x="166" y="267"/>
                  </a:cubicBezTo>
                  <a:cubicBezTo>
                    <a:pt x="21" y="267"/>
                    <a:pt x="21" y="267"/>
                    <a:pt x="21" y="267"/>
                  </a:cubicBezTo>
                  <a:cubicBezTo>
                    <a:pt x="21" y="267"/>
                    <a:pt x="0" y="275"/>
                    <a:pt x="23" y="7"/>
                  </a:cubicBezTo>
                  <a:cubicBezTo>
                    <a:pt x="76" y="0"/>
                    <a:pt x="76" y="0"/>
                    <a:pt x="76" y="0"/>
                  </a:cubicBezTo>
                  <a:lnTo>
                    <a:pt x="120" y="1"/>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7" name="Freeform 9"/>
            <p:cNvSpPr>
              <a:spLocks/>
            </p:cNvSpPr>
            <p:nvPr/>
          </p:nvSpPr>
          <p:spPr bwMode="auto">
            <a:xfrm>
              <a:off x="5790228" y="5025641"/>
              <a:ext cx="145678" cy="319177"/>
            </a:xfrm>
            <a:custGeom>
              <a:avLst/>
              <a:gdLst>
                <a:gd name="T0" fmla="*/ 97 w 122"/>
                <a:gd name="T1" fmla="*/ 60 h 267"/>
                <a:gd name="T2" fmla="*/ 122 w 122"/>
                <a:gd name="T3" fmla="*/ 259 h 267"/>
                <a:gd name="T4" fmla="*/ 17 w 122"/>
                <a:gd name="T5" fmla="*/ 267 h 267"/>
                <a:gd name="T6" fmla="*/ 0 w 122"/>
                <a:gd name="T7" fmla="*/ 66 h 267"/>
                <a:gd name="T8" fmla="*/ 45 w 122"/>
                <a:gd name="T9" fmla="*/ 0 h 267"/>
                <a:gd name="T10" fmla="*/ 97 w 122"/>
                <a:gd name="T11" fmla="*/ 60 h 267"/>
              </a:gdLst>
              <a:ahLst/>
              <a:cxnLst>
                <a:cxn ang="0">
                  <a:pos x="T0" y="T1"/>
                </a:cxn>
                <a:cxn ang="0">
                  <a:pos x="T2" y="T3"/>
                </a:cxn>
                <a:cxn ang="0">
                  <a:pos x="T4" y="T5"/>
                </a:cxn>
                <a:cxn ang="0">
                  <a:pos x="T6" y="T7"/>
                </a:cxn>
                <a:cxn ang="0">
                  <a:pos x="T8" y="T9"/>
                </a:cxn>
                <a:cxn ang="0">
                  <a:pos x="T10" y="T11"/>
                </a:cxn>
              </a:cxnLst>
              <a:rect l="0" t="0" r="r" b="b"/>
              <a:pathLst>
                <a:path w="122" h="267">
                  <a:moveTo>
                    <a:pt x="97" y="60"/>
                  </a:moveTo>
                  <a:cubicBezTo>
                    <a:pt x="122" y="259"/>
                    <a:pt x="122" y="259"/>
                    <a:pt x="122" y="259"/>
                  </a:cubicBezTo>
                  <a:cubicBezTo>
                    <a:pt x="109" y="261"/>
                    <a:pt x="42" y="248"/>
                    <a:pt x="17" y="267"/>
                  </a:cubicBezTo>
                  <a:cubicBezTo>
                    <a:pt x="17" y="267"/>
                    <a:pt x="2" y="181"/>
                    <a:pt x="0" y="66"/>
                  </a:cubicBezTo>
                  <a:cubicBezTo>
                    <a:pt x="45" y="0"/>
                    <a:pt x="45" y="0"/>
                    <a:pt x="45" y="0"/>
                  </a:cubicBezTo>
                  <a:lnTo>
                    <a:pt x="97" y="60"/>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8" name="Freeform 10"/>
            <p:cNvSpPr>
              <a:spLocks/>
            </p:cNvSpPr>
            <p:nvPr/>
          </p:nvSpPr>
          <p:spPr bwMode="auto">
            <a:xfrm>
              <a:off x="5890382" y="3833408"/>
              <a:ext cx="371782" cy="1264060"/>
            </a:xfrm>
            <a:custGeom>
              <a:avLst/>
              <a:gdLst>
                <a:gd name="T0" fmla="*/ 68 w 311"/>
                <a:gd name="T1" fmla="*/ 0 h 1057"/>
                <a:gd name="T2" fmla="*/ 311 w 311"/>
                <a:gd name="T3" fmla="*/ 0 h 1057"/>
                <a:gd name="T4" fmla="*/ 236 w 311"/>
                <a:gd name="T5" fmla="*/ 344 h 1057"/>
                <a:gd name="T6" fmla="*/ 175 w 311"/>
                <a:gd name="T7" fmla="*/ 1057 h 1057"/>
                <a:gd name="T8" fmla="*/ 74 w 311"/>
                <a:gd name="T9" fmla="*/ 1057 h 1057"/>
                <a:gd name="T10" fmla="*/ 51 w 311"/>
                <a:gd name="T11" fmla="*/ 775 h 1057"/>
                <a:gd name="T12" fmla="*/ 79 w 311"/>
                <a:gd name="T13" fmla="*/ 244 h 1057"/>
                <a:gd name="T14" fmla="*/ 68 w 311"/>
                <a:gd name="T15" fmla="*/ 0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057">
                  <a:moveTo>
                    <a:pt x="68" y="0"/>
                  </a:moveTo>
                  <a:cubicBezTo>
                    <a:pt x="311" y="0"/>
                    <a:pt x="311" y="0"/>
                    <a:pt x="311" y="0"/>
                  </a:cubicBezTo>
                  <a:cubicBezTo>
                    <a:pt x="280" y="151"/>
                    <a:pt x="249" y="298"/>
                    <a:pt x="236" y="344"/>
                  </a:cubicBezTo>
                  <a:cubicBezTo>
                    <a:pt x="205" y="451"/>
                    <a:pt x="175" y="1057"/>
                    <a:pt x="175" y="1057"/>
                  </a:cubicBezTo>
                  <a:cubicBezTo>
                    <a:pt x="74" y="1057"/>
                    <a:pt x="74" y="1057"/>
                    <a:pt x="74" y="1057"/>
                  </a:cubicBezTo>
                  <a:cubicBezTo>
                    <a:pt x="72" y="956"/>
                    <a:pt x="59" y="840"/>
                    <a:pt x="51" y="775"/>
                  </a:cubicBezTo>
                  <a:cubicBezTo>
                    <a:pt x="0" y="399"/>
                    <a:pt x="79" y="244"/>
                    <a:pt x="79" y="244"/>
                  </a:cubicBezTo>
                  <a:cubicBezTo>
                    <a:pt x="67" y="165"/>
                    <a:pt x="65" y="79"/>
                    <a:pt x="68"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9" name="Freeform 11"/>
            <p:cNvSpPr>
              <a:spLocks/>
            </p:cNvSpPr>
            <p:nvPr/>
          </p:nvSpPr>
          <p:spPr bwMode="auto">
            <a:xfrm>
              <a:off x="5636963" y="3833408"/>
              <a:ext cx="307542" cy="282251"/>
            </a:xfrm>
            <a:custGeom>
              <a:avLst/>
              <a:gdLst>
                <a:gd name="T0" fmla="*/ 0 w 257"/>
                <a:gd name="T1" fmla="*/ 0 h 236"/>
                <a:gd name="T2" fmla="*/ 257 w 257"/>
                <a:gd name="T3" fmla="*/ 0 h 236"/>
                <a:gd name="T4" fmla="*/ 245 w 257"/>
                <a:gd name="T5" fmla="*/ 236 h 236"/>
                <a:gd name="T6" fmla="*/ 50 w 257"/>
                <a:gd name="T7" fmla="*/ 214 h 236"/>
                <a:gd name="T8" fmla="*/ 0 w 257"/>
                <a:gd name="T9" fmla="*/ 0 h 236"/>
              </a:gdLst>
              <a:ahLst/>
              <a:cxnLst>
                <a:cxn ang="0">
                  <a:pos x="T0" y="T1"/>
                </a:cxn>
                <a:cxn ang="0">
                  <a:pos x="T2" y="T3"/>
                </a:cxn>
                <a:cxn ang="0">
                  <a:pos x="T4" y="T5"/>
                </a:cxn>
                <a:cxn ang="0">
                  <a:pos x="T6" y="T7"/>
                </a:cxn>
                <a:cxn ang="0">
                  <a:pos x="T8" y="T9"/>
                </a:cxn>
              </a:cxnLst>
              <a:rect l="0" t="0" r="r" b="b"/>
              <a:pathLst>
                <a:path w="257" h="236">
                  <a:moveTo>
                    <a:pt x="0" y="0"/>
                  </a:moveTo>
                  <a:cubicBezTo>
                    <a:pt x="257" y="0"/>
                    <a:pt x="257" y="0"/>
                    <a:pt x="257" y="0"/>
                  </a:cubicBezTo>
                  <a:cubicBezTo>
                    <a:pt x="255" y="76"/>
                    <a:pt x="252" y="164"/>
                    <a:pt x="245" y="236"/>
                  </a:cubicBezTo>
                  <a:cubicBezTo>
                    <a:pt x="186" y="234"/>
                    <a:pt x="120" y="227"/>
                    <a:pt x="50" y="214"/>
                  </a:cubicBezTo>
                  <a:cubicBezTo>
                    <a:pt x="27" y="138"/>
                    <a:pt x="11" y="68"/>
                    <a:pt x="0"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0" name="Freeform 12"/>
            <p:cNvSpPr>
              <a:spLocks/>
            </p:cNvSpPr>
            <p:nvPr/>
          </p:nvSpPr>
          <p:spPr bwMode="auto">
            <a:xfrm>
              <a:off x="5968279" y="3833408"/>
              <a:ext cx="293885" cy="282251"/>
            </a:xfrm>
            <a:custGeom>
              <a:avLst/>
              <a:gdLst>
                <a:gd name="T0" fmla="*/ 3 w 246"/>
                <a:gd name="T1" fmla="*/ 0 h 236"/>
                <a:gd name="T2" fmla="*/ 246 w 246"/>
                <a:gd name="T3" fmla="*/ 0 h 236"/>
                <a:gd name="T4" fmla="*/ 200 w 246"/>
                <a:gd name="T5" fmla="*/ 219 h 236"/>
                <a:gd name="T6" fmla="*/ 13 w 246"/>
                <a:gd name="T7" fmla="*/ 236 h 236"/>
                <a:gd name="T8" fmla="*/ 3 w 246"/>
                <a:gd name="T9" fmla="*/ 0 h 236"/>
              </a:gdLst>
              <a:ahLst/>
              <a:cxnLst>
                <a:cxn ang="0">
                  <a:pos x="T0" y="T1"/>
                </a:cxn>
                <a:cxn ang="0">
                  <a:pos x="T2" y="T3"/>
                </a:cxn>
                <a:cxn ang="0">
                  <a:pos x="T4" y="T5"/>
                </a:cxn>
                <a:cxn ang="0">
                  <a:pos x="T6" y="T7"/>
                </a:cxn>
                <a:cxn ang="0">
                  <a:pos x="T8" y="T9"/>
                </a:cxn>
              </a:cxnLst>
              <a:rect l="0" t="0" r="r" b="b"/>
              <a:pathLst>
                <a:path w="246" h="236">
                  <a:moveTo>
                    <a:pt x="3" y="0"/>
                  </a:moveTo>
                  <a:cubicBezTo>
                    <a:pt x="246" y="0"/>
                    <a:pt x="246" y="0"/>
                    <a:pt x="246" y="0"/>
                  </a:cubicBezTo>
                  <a:cubicBezTo>
                    <a:pt x="230" y="80"/>
                    <a:pt x="214" y="156"/>
                    <a:pt x="200" y="219"/>
                  </a:cubicBezTo>
                  <a:cubicBezTo>
                    <a:pt x="151" y="228"/>
                    <a:pt x="88" y="236"/>
                    <a:pt x="13" y="236"/>
                  </a:cubicBezTo>
                  <a:cubicBezTo>
                    <a:pt x="2" y="159"/>
                    <a:pt x="0" y="76"/>
                    <a:pt x="3"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1" name="Freeform 13"/>
            <p:cNvSpPr>
              <a:spLocks/>
            </p:cNvSpPr>
            <p:nvPr/>
          </p:nvSpPr>
          <p:spPr bwMode="auto">
            <a:xfrm>
              <a:off x="5931354" y="5097469"/>
              <a:ext cx="388475" cy="323729"/>
            </a:xfrm>
            <a:custGeom>
              <a:avLst/>
              <a:gdLst>
                <a:gd name="T0" fmla="*/ 40 w 325"/>
                <a:gd name="T1" fmla="*/ 0 h 271"/>
                <a:gd name="T2" fmla="*/ 158 w 325"/>
                <a:gd name="T3" fmla="*/ 199 h 271"/>
                <a:gd name="T4" fmla="*/ 232 w 325"/>
                <a:gd name="T5" fmla="*/ 207 h 271"/>
                <a:gd name="T6" fmla="*/ 307 w 325"/>
                <a:gd name="T7" fmla="*/ 225 h 271"/>
                <a:gd name="T8" fmla="*/ 309 w 325"/>
                <a:gd name="T9" fmla="*/ 271 h 271"/>
                <a:gd name="T10" fmla="*/ 120 w 325"/>
                <a:gd name="T11" fmla="*/ 271 h 271"/>
                <a:gd name="T12" fmla="*/ 55 w 325"/>
                <a:gd name="T13" fmla="*/ 110 h 271"/>
                <a:gd name="T14" fmla="*/ 60 w 325"/>
                <a:gd name="T15" fmla="*/ 271 h 271"/>
                <a:gd name="T16" fmla="*/ 40 w 325"/>
                <a:gd name="T17" fmla="*/ 271 h 271"/>
                <a:gd name="T18" fmla="*/ 0 w 325"/>
                <a:gd name="T19" fmla="*/ 72 h 271"/>
                <a:gd name="T20" fmla="*/ 40 w 325"/>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271">
                  <a:moveTo>
                    <a:pt x="40" y="0"/>
                  </a:moveTo>
                  <a:cubicBezTo>
                    <a:pt x="73" y="95"/>
                    <a:pt x="158" y="199"/>
                    <a:pt x="158" y="199"/>
                  </a:cubicBezTo>
                  <a:cubicBezTo>
                    <a:pt x="232" y="207"/>
                    <a:pt x="232" y="207"/>
                    <a:pt x="232" y="207"/>
                  </a:cubicBezTo>
                  <a:cubicBezTo>
                    <a:pt x="307" y="225"/>
                    <a:pt x="307" y="225"/>
                    <a:pt x="307" y="225"/>
                  </a:cubicBezTo>
                  <a:cubicBezTo>
                    <a:pt x="307" y="225"/>
                    <a:pt x="325" y="243"/>
                    <a:pt x="309" y="271"/>
                  </a:cubicBezTo>
                  <a:cubicBezTo>
                    <a:pt x="120" y="271"/>
                    <a:pt x="120" y="271"/>
                    <a:pt x="120" y="271"/>
                  </a:cubicBezTo>
                  <a:cubicBezTo>
                    <a:pt x="55" y="110"/>
                    <a:pt x="55" y="110"/>
                    <a:pt x="55" y="110"/>
                  </a:cubicBezTo>
                  <a:cubicBezTo>
                    <a:pt x="60" y="271"/>
                    <a:pt x="60" y="271"/>
                    <a:pt x="60" y="271"/>
                  </a:cubicBezTo>
                  <a:cubicBezTo>
                    <a:pt x="40" y="271"/>
                    <a:pt x="40" y="271"/>
                    <a:pt x="40" y="271"/>
                  </a:cubicBezTo>
                  <a:cubicBezTo>
                    <a:pt x="0" y="72"/>
                    <a:pt x="0" y="72"/>
                    <a:pt x="0" y="72"/>
                  </a:cubicBezTo>
                  <a:cubicBezTo>
                    <a:pt x="0" y="72"/>
                    <a:pt x="4" y="25"/>
                    <a:pt x="40"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2" name="Freeform 14"/>
            <p:cNvSpPr>
              <a:spLocks/>
            </p:cNvSpPr>
            <p:nvPr/>
          </p:nvSpPr>
          <p:spPr bwMode="auto">
            <a:xfrm>
              <a:off x="5978902" y="5045874"/>
              <a:ext cx="229645" cy="298943"/>
            </a:xfrm>
            <a:custGeom>
              <a:avLst/>
              <a:gdLst>
                <a:gd name="T0" fmla="*/ 0 w 192"/>
                <a:gd name="T1" fmla="*/ 43 h 250"/>
                <a:gd name="T2" fmla="*/ 47 w 192"/>
                <a:gd name="T3" fmla="*/ 0 h 250"/>
                <a:gd name="T4" fmla="*/ 101 w 192"/>
                <a:gd name="T5" fmla="*/ 43 h 250"/>
                <a:gd name="T6" fmla="*/ 192 w 192"/>
                <a:gd name="T7" fmla="*/ 250 h 250"/>
                <a:gd name="T8" fmla="*/ 124 w 192"/>
                <a:gd name="T9" fmla="*/ 250 h 250"/>
                <a:gd name="T10" fmla="*/ 0 w 192"/>
                <a:gd name="T11" fmla="*/ 43 h 250"/>
              </a:gdLst>
              <a:ahLst/>
              <a:cxnLst>
                <a:cxn ang="0">
                  <a:pos x="T0" y="T1"/>
                </a:cxn>
                <a:cxn ang="0">
                  <a:pos x="T2" y="T3"/>
                </a:cxn>
                <a:cxn ang="0">
                  <a:pos x="T4" y="T5"/>
                </a:cxn>
                <a:cxn ang="0">
                  <a:pos x="T6" y="T7"/>
                </a:cxn>
                <a:cxn ang="0">
                  <a:pos x="T8" y="T9"/>
                </a:cxn>
                <a:cxn ang="0">
                  <a:pos x="T10" y="T11"/>
                </a:cxn>
              </a:cxnLst>
              <a:rect l="0" t="0" r="r" b="b"/>
              <a:pathLst>
                <a:path w="192" h="250">
                  <a:moveTo>
                    <a:pt x="0" y="43"/>
                  </a:moveTo>
                  <a:cubicBezTo>
                    <a:pt x="47" y="0"/>
                    <a:pt x="47" y="0"/>
                    <a:pt x="47" y="0"/>
                  </a:cubicBezTo>
                  <a:cubicBezTo>
                    <a:pt x="101" y="43"/>
                    <a:pt x="101" y="43"/>
                    <a:pt x="101" y="43"/>
                  </a:cubicBezTo>
                  <a:cubicBezTo>
                    <a:pt x="101" y="43"/>
                    <a:pt x="158" y="226"/>
                    <a:pt x="192" y="250"/>
                  </a:cubicBezTo>
                  <a:cubicBezTo>
                    <a:pt x="124" y="250"/>
                    <a:pt x="124" y="250"/>
                    <a:pt x="124" y="250"/>
                  </a:cubicBezTo>
                  <a:cubicBezTo>
                    <a:pt x="124" y="250"/>
                    <a:pt x="33" y="138"/>
                    <a:pt x="0" y="43"/>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3" name="Freeform 15"/>
            <p:cNvSpPr>
              <a:spLocks/>
            </p:cNvSpPr>
            <p:nvPr/>
          </p:nvSpPr>
          <p:spPr bwMode="auto">
            <a:xfrm>
              <a:off x="5455371" y="3035720"/>
              <a:ext cx="983832" cy="1061730"/>
            </a:xfrm>
            <a:custGeom>
              <a:avLst/>
              <a:gdLst>
                <a:gd name="T0" fmla="*/ 632 w 823"/>
                <a:gd name="T1" fmla="*/ 8 h 888"/>
                <a:gd name="T2" fmla="*/ 660 w 823"/>
                <a:gd name="T3" fmla="*/ 840 h 888"/>
                <a:gd name="T4" fmla="*/ 167 w 823"/>
                <a:gd name="T5" fmla="*/ 840 h 888"/>
                <a:gd name="T6" fmla="*/ 288 w 823"/>
                <a:gd name="T7" fmla="*/ 0 h 888"/>
                <a:gd name="T8" fmla="*/ 632 w 823"/>
                <a:gd name="T9" fmla="*/ 8 h 888"/>
              </a:gdLst>
              <a:ahLst/>
              <a:cxnLst>
                <a:cxn ang="0">
                  <a:pos x="T0" y="T1"/>
                </a:cxn>
                <a:cxn ang="0">
                  <a:pos x="T2" y="T3"/>
                </a:cxn>
                <a:cxn ang="0">
                  <a:pos x="T4" y="T5"/>
                </a:cxn>
                <a:cxn ang="0">
                  <a:pos x="T6" y="T7"/>
                </a:cxn>
                <a:cxn ang="0">
                  <a:pos x="T8" y="T9"/>
                </a:cxn>
              </a:cxnLst>
              <a:rect l="0" t="0" r="r" b="b"/>
              <a:pathLst>
                <a:path w="823" h="888">
                  <a:moveTo>
                    <a:pt x="632" y="8"/>
                  </a:moveTo>
                  <a:cubicBezTo>
                    <a:pt x="632" y="8"/>
                    <a:pt x="823" y="273"/>
                    <a:pt x="660" y="840"/>
                  </a:cubicBezTo>
                  <a:cubicBezTo>
                    <a:pt x="660" y="840"/>
                    <a:pt x="538" y="888"/>
                    <a:pt x="167" y="840"/>
                  </a:cubicBezTo>
                  <a:cubicBezTo>
                    <a:pt x="167" y="840"/>
                    <a:pt x="0" y="267"/>
                    <a:pt x="288" y="0"/>
                  </a:cubicBezTo>
                  <a:lnTo>
                    <a:pt x="632" y="8"/>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4" name="Freeform 16"/>
            <p:cNvSpPr>
              <a:spLocks/>
            </p:cNvSpPr>
            <p:nvPr/>
          </p:nvSpPr>
          <p:spPr bwMode="auto">
            <a:xfrm>
              <a:off x="5794781" y="2232973"/>
              <a:ext cx="315636" cy="539717"/>
            </a:xfrm>
            <a:custGeom>
              <a:avLst/>
              <a:gdLst>
                <a:gd name="T0" fmla="*/ 229 w 264"/>
                <a:gd name="T1" fmla="*/ 451 h 451"/>
                <a:gd name="T2" fmla="*/ 62 w 264"/>
                <a:gd name="T3" fmla="*/ 150 h 451"/>
                <a:gd name="T4" fmla="*/ 0 w 264"/>
                <a:gd name="T5" fmla="*/ 28 h 451"/>
                <a:gd name="T6" fmla="*/ 245 w 264"/>
                <a:gd name="T7" fmla="*/ 25 h 451"/>
                <a:gd name="T8" fmla="*/ 264 w 264"/>
                <a:gd name="T9" fmla="*/ 147 h 451"/>
                <a:gd name="T10" fmla="*/ 229 w 264"/>
                <a:gd name="T11" fmla="*/ 451 h 451"/>
              </a:gdLst>
              <a:ahLst/>
              <a:cxnLst>
                <a:cxn ang="0">
                  <a:pos x="T0" y="T1"/>
                </a:cxn>
                <a:cxn ang="0">
                  <a:pos x="T2" y="T3"/>
                </a:cxn>
                <a:cxn ang="0">
                  <a:pos x="T4" y="T5"/>
                </a:cxn>
                <a:cxn ang="0">
                  <a:pos x="T6" y="T7"/>
                </a:cxn>
                <a:cxn ang="0">
                  <a:pos x="T8" y="T9"/>
                </a:cxn>
                <a:cxn ang="0">
                  <a:pos x="T10" y="T11"/>
                </a:cxn>
              </a:cxnLst>
              <a:rect l="0" t="0" r="r" b="b"/>
              <a:pathLst>
                <a:path w="264" h="451">
                  <a:moveTo>
                    <a:pt x="229" y="451"/>
                  </a:moveTo>
                  <a:cubicBezTo>
                    <a:pt x="62" y="150"/>
                    <a:pt x="62" y="150"/>
                    <a:pt x="62" y="150"/>
                  </a:cubicBezTo>
                  <a:cubicBezTo>
                    <a:pt x="0" y="28"/>
                    <a:pt x="0" y="28"/>
                    <a:pt x="0" y="28"/>
                  </a:cubicBezTo>
                  <a:cubicBezTo>
                    <a:pt x="98" y="0"/>
                    <a:pt x="184" y="9"/>
                    <a:pt x="245" y="25"/>
                  </a:cubicBezTo>
                  <a:cubicBezTo>
                    <a:pt x="264" y="147"/>
                    <a:pt x="264" y="147"/>
                    <a:pt x="264" y="147"/>
                  </a:cubicBezTo>
                  <a:cubicBezTo>
                    <a:pt x="264" y="147"/>
                    <a:pt x="263" y="345"/>
                    <a:pt x="229" y="451"/>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5" name="Freeform 17"/>
            <p:cNvSpPr>
              <a:spLocks/>
            </p:cNvSpPr>
            <p:nvPr/>
          </p:nvSpPr>
          <p:spPr bwMode="auto">
            <a:xfrm>
              <a:off x="5869137" y="2167216"/>
              <a:ext cx="145678" cy="154277"/>
            </a:xfrm>
            <a:custGeom>
              <a:avLst/>
              <a:gdLst>
                <a:gd name="T0" fmla="*/ 122 w 122"/>
                <a:gd name="T1" fmla="*/ 29 h 129"/>
                <a:gd name="T2" fmla="*/ 122 w 122"/>
                <a:gd name="T3" fmla="*/ 128 h 129"/>
                <a:gd name="T4" fmla="*/ 1 w 122"/>
                <a:gd name="T5" fmla="*/ 129 h 129"/>
                <a:gd name="T6" fmla="*/ 0 w 122"/>
                <a:gd name="T7" fmla="*/ 0 h 129"/>
                <a:gd name="T8" fmla="*/ 122 w 122"/>
                <a:gd name="T9" fmla="*/ 29 h 129"/>
              </a:gdLst>
              <a:ahLst/>
              <a:cxnLst>
                <a:cxn ang="0">
                  <a:pos x="T0" y="T1"/>
                </a:cxn>
                <a:cxn ang="0">
                  <a:pos x="T2" y="T3"/>
                </a:cxn>
                <a:cxn ang="0">
                  <a:pos x="T4" y="T5"/>
                </a:cxn>
                <a:cxn ang="0">
                  <a:pos x="T6" y="T7"/>
                </a:cxn>
                <a:cxn ang="0">
                  <a:pos x="T8" y="T9"/>
                </a:cxn>
              </a:cxnLst>
              <a:rect l="0" t="0" r="r" b="b"/>
              <a:pathLst>
                <a:path w="122" h="129">
                  <a:moveTo>
                    <a:pt x="122" y="29"/>
                  </a:moveTo>
                  <a:cubicBezTo>
                    <a:pt x="122" y="128"/>
                    <a:pt x="122" y="128"/>
                    <a:pt x="122" y="128"/>
                  </a:cubicBezTo>
                  <a:cubicBezTo>
                    <a:pt x="1" y="129"/>
                    <a:pt x="1" y="129"/>
                    <a:pt x="1" y="129"/>
                  </a:cubicBezTo>
                  <a:cubicBezTo>
                    <a:pt x="0" y="0"/>
                    <a:pt x="0" y="0"/>
                    <a:pt x="0" y="0"/>
                  </a:cubicBezTo>
                  <a:cubicBezTo>
                    <a:pt x="51" y="33"/>
                    <a:pt x="101" y="32"/>
                    <a:pt x="122" y="29"/>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6" name="Freeform 18"/>
            <p:cNvSpPr>
              <a:spLocks/>
            </p:cNvSpPr>
            <p:nvPr/>
          </p:nvSpPr>
          <p:spPr bwMode="auto">
            <a:xfrm>
              <a:off x="5869137" y="2047841"/>
              <a:ext cx="145678" cy="158830"/>
            </a:xfrm>
            <a:custGeom>
              <a:avLst/>
              <a:gdLst>
                <a:gd name="T0" fmla="*/ 0 w 122"/>
                <a:gd name="T1" fmla="*/ 100 h 133"/>
                <a:gd name="T2" fmla="*/ 0 w 122"/>
                <a:gd name="T3" fmla="*/ 1 h 133"/>
                <a:gd name="T4" fmla="*/ 121 w 122"/>
                <a:gd name="T5" fmla="*/ 0 h 133"/>
                <a:gd name="T6" fmla="*/ 122 w 122"/>
                <a:gd name="T7" fmla="*/ 129 h 133"/>
                <a:gd name="T8" fmla="*/ 0 w 122"/>
                <a:gd name="T9" fmla="*/ 100 h 133"/>
              </a:gdLst>
              <a:ahLst/>
              <a:cxnLst>
                <a:cxn ang="0">
                  <a:pos x="T0" y="T1"/>
                </a:cxn>
                <a:cxn ang="0">
                  <a:pos x="T2" y="T3"/>
                </a:cxn>
                <a:cxn ang="0">
                  <a:pos x="T4" y="T5"/>
                </a:cxn>
                <a:cxn ang="0">
                  <a:pos x="T6" y="T7"/>
                </a:cxn>
                <a:cxn ang="0">
                  <a:pos x="T8" y="T9"/>
                </a:cxn>
              </a:cxnLst>
              <a:rect l="0" t="0" r="r" b="b"/>
              <a:pathLst>
                <a:path w="122" h="133">
                  <a:moveTo>
                    <a:pt x="0" y="100"/>
                  </a:moveTo>
                  <a:cubicBezTo>
                    <a:pt x="0" y="1"/>
                    <a:pt x="0" y="1"/>
                    <a:pt x="0" y="1"/>
                  </a:cubicBezTo>
                  <a:cubicBezTo>
                    <a:pt x="121" y="0"/>
                    <a:pt x="121" y="0"/>
                    <a:pt x="121" y="0"/>
                  </a:cubicBezTo>
                  <a:cubicBezTo>
                    <a:pt x="122" y="129"/>
                    <a:pt x="122" y="129"/>
                    <a:pt x="122" y="129"/>
                  </a:cubicBezTo>
                  <a:cubicBezTo>
                    <a:pt x="101" y="132"/>
                    <a:pt x="51" y="133"/>
                    <a:pt x="0" y="10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7" name="Freeform 19"/>
            <p:cNvSpPr>
              <a:spLocks/>
            </p:cNvSpPr>
            <p:nvPr/>
          </p:nvSpPr>
          <p:spPr bwMode="auto">
            <a:xfrm>
              <a:off x="5671865" y="2263323"/>
              <a:ext cx="653528" cy="878621"/>
            </a:xfrm>
            <a:custGeom>
              <a:avLst/>
              <a:gdLst>
                <a:gd name="T0" fmla="*/ 102 w 547"/>
                <a:gd name="T1" fmla="*/ 3 h 735"/>
                <a:gd name="T2" fmla="*/ 179 w 547"/>
                <a:gd name="T3" fmla="*/ 121 h 735"/>
                <a:gd name="T4" fmla="*/ 331 w 547"/>
                <a:gd name="T5" fmla="*/ 393 h 735"/>
                <a:gd name="T6" fmla="*/ 353 w 547"/>
                <a:gd name="T7" fmla="*/ 123 h 735"/>
                <a:gd name="T8" fmla="*/ 348 w 547"/>
                <a:gd name="T9" fmla="*/ 0 h 735"/>
                <a:gd name="T10" fmla="*/ 447 w 547"/>
                <a:gd name="T11" fmla="*/ 28 h 735"/>
                <a:gd name="T12" fmla="*/ 463 w 547"/>
                <a:gd name="T13" fmla="*/ 135 h 735"/>
                <a:gd name="T14" fmla="*/ 545 w 547"/>
                <a:gd name="T15" fmla="*/ 285 h 735"/>
                <a:gd name="T16" fmla="*/ 487 w 547"/>
                <a:gd name="T17" fmla="*/ 384 h 735"/>
                <a:gd name="T18" fmla="*/ 451 w 547"/>
                <a:gd name="T19" fmla="*/ 654 h 735"/>
                <a:gd name="T20" fmla="*/ 97 w 547"/>
                <a:gd name="T21" fmla="*/ 658 h 735"/>
                <a:gd name="T22" fmla="*/ 0 w 547"/>
                <a:gd name="T23" fmla="*/ 271 h 735"/>
                <a:gd name="T24" fmla="*/ 0 w 547"/>
                <a:gd name="T25" fmla="*/ 45 h 735"/>
                <a:gd name="T26" fmla="*/ 102 w 547"/>
                <a:gd name="T27"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7" h="735">
                  <a:moveTo>
                    <a:pt x="102" y="3"/>
                  </a:moveTo>
                  <a:cubicBezTo>
                    <a:pt x="179" y="121"/>
                    <a:pt x="179" y="121"/>
                    <a:pt x="179" y="121"/>
                  </a:cubicBezTo>
                  <a:cubicBezTo>
                    <a:pt x="331" y="393"/>
                    <a:pt x="331" y="393"/>
                    <a:pt x="331" y="393"/>
                  </a:cubicBezTo>
                  <a:cubicBezTo>
                    <a:pt x="366" y="287"/>
                    <a:pt x="353" y="123"/>
                    <a:pt x="353" y="123"/>
                  </a:cubicBezTo>
                  <a:cubicBezTo>
                    <a:pt x="348" y="0"/>
                    <a:pt x="348" y="0"/>
                    <a:pt x="348" y="0"/>
                  </a:cubicBezTo>
                  <a:cubicBezTo>
                    <a:pt x="410" y="17"/>
                    <a:pt x="447" y="28"/>
                    <a:pt x="447" y="28"/>
                  </a:cubicBezTo>
                  <a:cubicBezTo>
                    <a:pt x="463" y="135"/>
                    <a:pt x="463" y="135"/>
                    <a:pt x="463" y="135"/>
                  </a:cubicBezTo>
                  <a:cubicBezTo>
                    <a:pt x="526" y="215"/>
                    <a:pt x="545" y="262"/>
                    <a:pt x="545" y="285"/>
                  </a:cubicBezTo>
                  <a:cubicBezTo>
                    <a:pt x="547" y="338"/>
                    <a:pt x="487" y="384"/>
                    <a:pt x="487" y="384"/>
                  </a:cubicBezTo>
                  <a:cubicBezTo>
                    <a:pt x="451" y="654"/>
                    <a:pt x="451" y="654"/>
                    <a:pt x="451" y="654"/>
                  </a:cubicBezTo>
                  <a:cubicBezTo>
                    <a:pt x="243" y="735"/>
                    <a:pt x="97" y="658"/>
                    <a:pt x="97" y="658"/>
                  </a:cubicBezTo>
                  <a:cubicBezTo>
                    <a:pt x="73" y="501"/>
                    <a:pt x="0" y="271"/>
                    <a:pt x="0" y="271"/>
                  </a:cubicBezTo>
                  <a:cubicBezTo>
                    <a:pt x="0" y="45"/>
                    <a:pt x="0" y="45"/>
                    <a:pt x="0" y="45"/>
                  </a:cubicBezTo>
                  <a:cubicBezTo>
                    <a:pt x="32" y="26"/>
                    <a:pt x="69" y="12"/>
                    <a:pt x="102"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8" name="Freeform 20"/>
            <p:cNvSpPr>
              <a:spLocks/>
            </p:cNvSpPr>
            <p:nvPr/>
          </p:nvSpPr>
          <p:spPr bwMode="auto">
            <a:xfrm>
              <a:off x="5816531" y="2206670"/>
              <a:ext cx="259489" cy="201319"/>
            </a:xfrm>
            <a:custGeom>
              <a:avLst/>
              <a:gdLst>
                <a:gd name="T0" fmla="*/ 166 w 217"/>
                <a:gd name="T1" fmla="*/ 1 h 168"/>
                <a:gd name="T2" fmla="*/ 128 w 217"/>
                <a:gd name="T3" fmla="*/ 82 h 168"/>
                <a:gd name="T4" fmla="*/ 43 w 217"/>
                <a:gd name="T5" fmla="*/ 0 h 168"/>
                <a:gd name="T6" fmla="*/ 0 w 217"/>
                <a:gd name="T7" fmla="*/ 45 h 168"/>
                <a:gd name="T8" fmla="*/ 107 w 217"/>
                <a:gd name="T9" fmla="*/ 168 h 168"/>
                <a:gd name="T10" fmla="*/ 131 w 217"/>
                <a:gd name="T11" fmla="*/ 96 h 168"/>
                <a:gd name="T12" fmla="*/ 192 w 217"/>
                <a:gd name="T13" fmla="*/ 156 h 168"/>
                <a:gd name="T14" fmla="*/ 213 w 217"/>
                <a:gd name="T15" fmla="*/ 39 h 168"/>
                <a:gd name="T16" fmla="*/ 166 w 217"/>
                <a:gd name="T1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8">
                  <a:moveTo>
                    <a:pt x="166" y="1"/>
                  </a:moveTo>
                  <a:cubicBezTo>
                    <a:pt x="166" y="1"/>
                    <a:pt x="168" y="59"/>
                    <a:pt x="128" y="82"/>
                  </a:cubicBezTo>
                  <a:cubicBezTo>
                    <a:pt x="128" y="82"/>
                    <a:pt x="49" y="64"/>
                    <a:pt x="43" y="0"/>
                  </a:cubicBezTo>
                  <a:cubicBezTo>
                    <a:pt x="0" y="45"/>
                    <a:pt x="0" y="45"/>
                    <a:pt x="0" y="45"/>
                  </a:cubicBezTo>
                  <a:cubicBezTo>
                    <a:pt x="0" y="45"/>
                    <a:pt x="49" y="140"/>
                    <a:pt x="107" y="168"/>
                  </a:cubicBezTo>
                  <a:cubicBezTo>
                    <a:pt x="131" y="96"/>
                    <a:pt x="131" y="96"/>
                    <a:pt x="131" y="96"/>
                  </a:cubicBezTo>
                  <a:cubicBezTo>
                    <a:pt x="192" y="156"/>
                    <a:pt x="192" y="156"/>
                    <a:pt x="192" y="156"/>
                  </a:cubicBezTo>
                  <a:cubicBezTo>
                    <a:pt x="192" y="156"/>
                    <a:pt x="217" y="86"/>
                    <a:pt x="213" y="39"/>
                  </a:cubicBezTo>
                  <a:lnTo>
                    <a:pt x="166"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9" name="Freeform 21"/>
            <p:cNvSpPr>
              <a:spLocks/>
            </p:cNvSpPr>
            <p:nvPr/>
          </p:nvSpPr>
          <p:spPr bwMode="auto">
            <a:xfrm>
              <a:off x="5727000" y="2263323"/>
              <a:ext cx="469407" cy="550845"/>
            </a:xfrm>
            <a:custGeom>
              <a:avLst/>
              <a:gdLst>
                <a:gd name="T0" fmla="*/ 357 w 393"/>
                <a:gd name="T1" fmla="*/ 179 h 461"/>
                <a:gd name="T2" fmla="*/ 385 w 393"/>
                <a:gd name="T3" fmla="*/ 210 h 461"/>
                <a:gd name="T4" fmla="*/ 288 w 393"/>
                <a:gd name="T5" fmla="*/ 461 h 461"/>
                <a:gd name="T6" fmla="*/ 75 w 393"/>
                <a:gd name="T7" fmla="*/ 227 h 461"/>
                <a:gd name="T8" fmla="*/ 114 w 393"/>
                <a:gd name="T9" fmla="*/ 189 h 461"/>
                <a:gd name="T10" fmla="*/ 57 w 393"/>
                <a:gd name="T11" fmla="*/ 187 h 461"/>
                <a:gd name="T12" fmla="*/ 0 w 393"/>
                <a:gd name="T13" fmla="*/ 23 h 461"/>
                <a:gd name="T14" fmla="*/ 57 w 393"/>
                <a:gd name="T15" fmla="*/ 3 h 461"/>
                <a:gd name="T16" fmla="*/ 133 w 393"/>
                <a:gd name="T17" fmla="*/ 121 h 461"/>
                <a:gd name="T18" fmla="*/ 286 w 393"/>
                <a:gd name="T19" fmla="*/ 393 h 461"/>
                <a:gd name="T20" fmla="*/ 307 w 393"/>
                <a:gd name="T21" fmla="*/ 123 h 461"/>
                <a:gd name="T22" fmla="*/ 302 w 393"/>
                <a:gd name="T23" fmla="*/ 0 h 461"/>
                <a:gd name="T24" fmla="*/ 350 w 393"/>
                <a:gd name="T25" fmla="*/ 13 h 461"/>
                <a:gd name="T26" fmla="*/ 393 w 393"/>
                <a:gd name="T27" fmla="*/ 169 h 461"/>
                <a:gd name="T28" fmla="*/ 357 w 393"/>
                <a:gd name="T29" fmla="*/ 1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3" h="461">
                  <a:moveTo>
                    <a:pt x="357" y="179"/>
                  </a:moveTo>
                  <a:cubicBezTo>
                    <a:pt x="385" y="210"/>
                    <a:pt x="385" y="210"/>
                    <a:pt x="385" y="210"/>
                  </a:cubicBezTo>
                  <a:cubicBezTo>
                    <a:pt x="385" y="210"/>
                    <a:pt x="348" y="374"/>
                    <a:pt x="288" y="461"/>
                  </a:cubicBezTo>
                  <a:cubicBezTo>
                    <a:pt x="288" y="461"/>
                    <a:pt x="120" y="307"/>
                    <a:pt x="75" y="227"/>
                  </a:cubicBezTo>
                  <a:cubicBezTo>
                    <a:pt x="114" y="189"/>
                    <a:pt x="114" y="189"/>
                    <a:pt x="114" y="189"/>
                  </a:cubicBezTo>
                  <a:cubicBezTo>
                    <a:pt x="57" y="187"/>
                    <a:pt x="57" y="187"/>
                    <a:pt x="57" y="187"/>
                  </a:cubicBezTo>
                  <a:cubicBezTo>
                    <a:pt x="0" y="23"/>
                    <a:pt x="0" y="23"/>
                    <a:pt x="0" y="23"/>
                  </a:cubicBezTo>
                  <a:cubicBezTo>
                    <a:pt x="19" y="15"/>
                    <a:pt x="38" y="8"/>
                    <a:pt x="57" y="3"/>
                  </a:cubicBezTo>
                  <a:cubicBezTo>
                    <a:pt x="133" y="121"/>
                    <a:pt x="133" y="121"/>
                    <a:pt x="133" y="121"/>
                  </a:cubicBezTo>
                  <a:cubicBezTo>
                    <a:pt x="286" y="393"/>
                    <a:pt x="286" y="393"/>
                    <a:pt x="286" y="393"/>
                  </a:cubicBezTo>
                  <a:cubicBezTo>
                    <a:pt x="320" y="287"/>
                    <a:pt x="307" y="123"/>
                    <a:pt x="307" y="123"/>
                  </a:cubicBezTo>
                  <a:cubicBezTo>
                    <a:pt x="302" y="0"/>
                    <a:pt x="302" y="0"/>
                    <a:pt x="302" y="0"/>
                  </a:cubicBezTo>
                  <a:cubicBezTo>
                    <a:pt x="320" y="5"/>
                    <a:pt x="336" y="8"/>
                    <a:pt x="350" y="13"/>
                  </a:cubicBezTo>
                  <a:cubicBezTo>
                    <a:pt x="393" y="169"/>
                    <a:pt x="393" y="169"/>
                    <a:pt x="393" y="169"/>
                  </a:cubicBezTo>
                  <a:lnTo>
                    <a:pt x="357" y="179"/>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0" name="Freeform 22"/>
            <p:cNvSpPr>
              <a:spLocks/>
            </p:cNvSpPr>
            <p:nvPr/>
          </p:nvSpPr>
          <p:spPr bwMode="auto">
            <a:xfrm>
              <a:off x="5761396" y="3166223"/>
              <a:ext cx="480535" cy="184121"/>
            </a:xfrm>
            <a:custGeom>
              <a:avLst/>
              <a:gdLst>
                <a:gd name="T0" fmla="*/ 950 w 950"/>
                <a:gd name="T1" fmla="*/ 52 h 364"/>
                <a:gd name="T2" fmla="*/ 657 w 950"/>
                <a:gd name="T3" fmla="*/ 257 h 364"/>
                <a:gd name="T4" fmla="*/ 539 w 950"/>
                <a:gd name="T5" fmla="*/ 108 h 364"/>
                <a:gd name="T6" fmla="*/ 433 w 950"/>
                <a:gd name="T7" fmla="*/ 257 h 364"/>
                <a:gd name="T8" fmla="*/ 0 w 950"/>
                <a:gd name="T9" fmla="*/ 0 h 364"/>
                <a:gd name="T10" fmla="*/ 428 w 950"/>
                <a:gd name="T11" fmla="*/ 352 h 364"/>
                <a:gd name="T12" fmla="*/ 534 w 950"/>
                <a:gd name="T13" fmla="*/ 203 h 364"/>
                <a:gd name="T14" fmla="*/ 669 w 950"/>
                <a:gd name="T15" fmla="*/ 364 h 364"/>
                <a:gd name="T16" fmla="*/ 950 w 950"/>
                <a:gd name="T17" fmla="*/ 5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0" h="364">
                  <a:moveTo>
                    <a:pt x="950" y="52"/>
                  </a:moveTo>
                  <a:lnTo>
                    <a:pt x="657" y="257"/>
                  </a:lnTo>
                  <a:lnTo>
                    <a:pt x="539" y="108"/>
                  </a:lnTo>
                  <a:lnTo>
                    <a:pt x="433" y="257"/>
                  </a:lnTo>
                  <a:lnTo>
                    <a:pt x="0" y="0"/>
                  </a:lnTo>
                  <a:lnTo>
                    <a:pt x="428" y="352"/>
                  </a:lnTo>
                  <a:lnTo>
                    <a:pt x="534" y="203"/>
                  </a:lnTo>
                  <a:lnTo>
                    <a:pt x="669" y="364"/>
                  </a:lnTo>
                  <a:lnTo>
                    <a:pt x="950" y="52"/>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1" name="Freeform 23"/>
            <p:cNvSpPr>
              <a:spLocks/>
            </p:cNvSpPr>
            <p:nvPr/>
          </p:nvSpPr>
          <p:spPr bwMode="auto">
            <a:xfrm>
              <a:off x="5643033" y="1581469"/>
              <a:ext cx="526059" cy="626719"/>
            </a:xfrm>
            <a:custGeom>
              <a:avLst/>
              <a:gdLst>
                <a:gd name="T0" fmla="*/ 63 w 440"/>
                <a:gd name="T1" fmla="*/ 218 h 524"/>
                <a:gd name="T2" fmla="*/ 66 w 440"/>
                <a:gd name="T3" fmla="*/ 219 h 524"/>
                <a:gd name="T4" fmla="*/ 66 w 440"/>
                <a:gd name="T5" fmla="*/ 219 h 524"/>
                <a:gd name="T6" fmla="*/ 127 w 440"/>
                <a:gd name="T7" fmla="*/ 193 h 524"/>
                <a:gd name="T8" fmla="*/ 259 w 440"/>
                <a:gd name="T9" fmla="*/ 0 h 524"/>
                <a:gd name="T10" fmla="*/ 438 w 440"/>
                <a:gd name="T11" fmla="*/ 222 h 524"/>
                <a:gd name="T12" fmla="*/ 433 w 440"/>
                <a:gd name="T13" fmla="*/ 333 h 524"/>
                <a:gd name="T14" fmla="*/ 312 w 440"/>
                <a:gd name="T15" fmla="*/ 482 h 524"/>
                <a:gd name="T16" fmla="*/ 82 w 440"/>
                <a:gd name="T17" fmla="*/ 354 h 524"/>
                <a:gd name="T18" fmla="*/ 7 w 440"/>
                <a:gd name="T19" fmla="*/ 268 h 524"/>
                <a:gd name="T20" fmla="*/ 63 w 440"/>
                <a:gd name="T21" fmla="*/ 21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24">
                  <a:moveTo>
                    <a:pt x="63" y="218"/>
                  </a:moveTo>
                  <a:cubicBezTo>
                    <a:pt x="66" y="219"/>
                    <a:pt x="66" y="219"/>
                    <a:pt x="66" y="219"/>
                  </a:cubicBezTo>
                  <a:cubicBezTo>
                    <a:pt x="66" y="219"/>
                    <a:pt x="66" y="219"/>
                    <a:pt x="66" y="219"/>
                  </a:cubicBezTo>
                  <a:cubicBezTo>
                    <a:pt x="66" y="219"/>
                    <a:pt x="84" y="345"/>
                    <a:pt x="127" y="193"/>
                  </a:cubicBezTo>
                  <a:cubicBezTo>
                    <a:pt x="227" y="116"/>
                    <a:pt x="259" y="0"/>
                    <a:pt x="259" y="0"/>
                  </a:cubicBezTo>
                  <a:cubicBezTo>
                    <a:pt x="297" y="85"/>
                    <a:pt x="390" y="203"/>
                    <a:pt x="438" y="222"/>
                  </a:cubicBezTo>
                  <a:cubicBezTo>
                    <a:pt x="440" y="251"/>
                    <a:pt x="437" y="294"/>
                    <a:pt x="433" y="333"/>
                  </a:cubicBezTo>
                  <a:cubicBezTo>
                    <a:pt x="426" y="409"/>
                    <a:pt x="387" y="465"/>
                    <a:pt x="312" y="482"/>
                  </a:cubicBezTo>
                  <a:cubicBezTo>
                    <a:pt x="133" y="524"/>
                    <a:pt x="82" y="354"/>
                    <a:pt x="82" y="354"/>
                  </a:cubicBezTo>
                  <a:cubicBezTo>
                    <a:pt x="82" y="354"/>
                    <a:pt x="14" y="355"/>
                    <a:pt x="7" y="268"/>
                  </a:cubicBezTo>
                  <a:cubicBezTo>
                    <a:pt x="0" y="196"/>
                    <a:pt x="63" y="218"/>
                    <a:pt x="63" y="218"/>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2" name="Freeform 24"/>
            <p:cNvSpPr>
              <a:spLocks/>
            </p:cNvSpPr>
            <p:nvPr/>
          </p:nvSpPr>
          <p:spPr bwMode="auto">
            <a:xfrm>
              <a:off x="5656184" y="1933018"/>
              <a:ext cx="456761" cy="275170"/>
            </a:xfrm>
            <a:custGeom>
              <a:avLst/>
              <a:gdLst>
                <a:gd name="T0" fmla="*/ 87 w 382"/>
                <a:gd name="T1" fmla="*/ 41 h 230"/>
                <a:gd name="T2" fmla="*/ 236 w 382"/>
                <a:gd name="T3" fmla="*/ 181 h 230"/>
                <a:gd name="T4" fmla="*/ 382 w 382"/>
                <a:gd name="T5" fmla="*/ 141 h 230"/>
                <a:gd name="T6" fmla="*/ 301 w 382"/>
                <a:gd name="T7" fmla="*/ 188 h 230"/>
                <a:gd name="T8" fmla="*/ 71 w 382"/>
                <a:gd name="T9" fmla="*/ 60 h 230"/>
                <a:gd name="T10" fmla="*/ 0 w 382"/>
                <a:gd name="T11" fmla="*/ 0 h 230"/>
                <a:gd name="T12" fmla="*/ 87 w 382"/>
                <a:gd name="T13" fmla="*/ 41 h 230"/>
              </a:gdLst>
              <a:ahLst/>
              <a:cxnLst>
                <a:cxn ang="0">
                  <a:pos x="T0" y="T1"/>
                </a:cxn>
                <a:cxn ang="0">
                  <a:pos x="T2" y="T3"/>
                </a:cxn>
                <a:cxn ang="0">
                  <a:pos x="T4" y="T5"/>
                </a:cxn>
                <a:cxn ang="0">
                  <a:pos x="T6" y="T7"/>
                </a:cxn>
                <a:cxn ang="0">
                  <a:pos x="T8" y="T9"/>
                </a:cxn>
                <a:cxn ang="0">
                  <a:pos x="T10" y="T11"/>
                </a:cxn>
                <a:cxn ang="0">
                  <a:pos x="T12" y="T13"/>
                </a:cxn>
              </a:cxnLst>
              <a:rect l="0" t="0" r="r" b="b"/>
              <a:pathLst>
                <a:path w="382" h="230">
                  <a:moveTo>
                    <a:pt x="87" y="41"/>
                  </a:moveTo>
                  <a:cubicBezTo>
                    <a:pt x="87" y="41"/>
                    <a:pt x="136" y="167"/>
                    <a:pt x="236" y="181"/>
                  </a:cubicBezTo>
                  <a:cubicBezTo>
                    <a:pt x="298" y="189"/>
                    <a:pt x="350" y="163"/>
                    <a:pt x="382" y="141"/>
                  </a:cubicBezTo>
                  <a:cubicBezTo>
                    <a:pt x="363" y="164"/>
                    <a:pt x="336" y="180"/>
                    <a:pt x="301" y="188"/>
                  </a:cubicBezTo>
                  <a:cubicBezTo>
                    <a:pt x="122" y="230"/>
                    <a:pt x="71" y="60"/>
                    <a:pt x="71" y="60"/>
                  </a:cubicBezTo>
                  <a:cubicBezTo>
                    <a:pt x="71" y="60"/>
                    <a:pt x="17" y="60"/>
                    <a:pt x="0" y="0"/>
                  </a:cubicBezTo>
                  <a:cubicBezTo>
                    <a:pt x="45" y="62"/>
                    <a:pt x="87" y="41"/>
                    <a:pt x="87" y="41"/>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3" name="Freeform 25"/>
            <p:cNvSpPr>
              <a:spLocks/>
            </p:cNvSpPr>
            <p:nvPr/>
          </p:nvSpPr>
          <p:spPr bwMode="auto">
            <a:xfrm>
              <a:off x="5976373" y="1897104"/>
              <a:ext cx="71827" cy="124433"/>
            </a:xfrm>
            <a:custGeom>
              <a:avLst/>
              <a:gdLst>
                <a:gd name="T0" fmla="*/ 0 w 60"/>
                <a:gd name="T1" fmla="*/ 88 h 104"/>
                <a:gd name="T2" fmla="*/ 59 w 60"/>
                <a:gd name="T3" fmla="*/ 71 h 104"/>
                <a:gd name="T4" fmla="*/ 43 w 60"/>
                <a:gd name="T5" fmla="*/ 45 h 104"/>
                <a:gd name="T6" fmla="*/ 7 w 60"/>
                <a:gd name="T7" fmla="*/ 0 h 104"/>
                <a:gd name="T8" fmla="*/ 7 w 60"/>
                <a:gd name="T9" fmla="*/ 0 h 104"/>
                <a:gd name="T10" fmla="*/ 41 w 60"/>
                <a:gd name="T11" fmla="*/ 55 h 104"/>
                <a:gd name="T12" fmla="*/ 50 w 60"/>
                <a:gd name="T13" fmla="*/ 69 h 104"/>
                <a:gd name="T14" fmla="*/ 0 w 60"/>
                <a:gd name="T15" fmla="*/ 88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4">
                  <a:moveTo>
                    <a:pt x="0" y="88"/>
                  </a:moveTo>
                  <a:cubicBezTo>
                    <a:pt x="36" y="104"/>
                    <a:pt x="57" y="88"/>
                    <a:pt x="59" y="71"/>
                  </a:cubicBezTo>
                  <a:cubicBezTo>
                    <a:pt x="60" y="60"/>
                    <a:pt x="54" y="49"/>
                    <a:pt x="43" y="45"/>
                  </a:cubicBezTo>
                  <a:cubicBezTo>
                    <a:pt x="22" y="35"/>
                    <a:pt x="7" y="1"/>
                    <a:pt x="7" y="0"/>
                  </a:cubicBezTo>
                  <a:cubicBezTo>
                    <a:pt x="7" y="0"/>
                    <a:pt x="7" y="0"/>
                    <a:pt x="7" y="0"/>
                  </a:cubicBezTo>
                  <a:cubicBezTo>
                    <a:pt x="7" y="8"/>
                    <a:pt x="14" y="38"/>
                    <a:pt x="41" y="55"/>
                  </a:cubicBezTo>
                  <a:cubicBezTo>
                    <a:pt x="47" y="59"/>
                    <a:pt x="51" y="63"/>
                    <a:pt x="50" y="69"/>
                  </a:cubicBezTo>
                  <a:cubicBezTo>
                    <a:pt x="49" y="78"/>
                    <a:pt x="34" y="92"/>
                    <a:pt x="0" y="88"/>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4" name="Freeform 26"/>
            <p:cNvSpPr>
              <a:spLocks/>
            </p:cNvSpPr>
            <p:nvPr/>
          </p:nvSpPr>
          <p:spPr bwMode="auto">
            <a:xfrm>
              <a:off x="5687546" y="2508143"/>
              <a:ext cx="544775" cy="525048"/>
            </a:xfrm>
            <a:custGeom>
              <a:avLst/>
              <a:gdLst>
                <a:gd name="T0" fmla="*/ 12 w 456"/>
                <a:gd name="T1" fmla="*/ 0 h 439"/>
                <a:gd name="T2" fmla="*/ 256 w 456"/>
                <a:gd name="T3" fmla="*/ 198 h 439"/>
                <a:gd name="T4" fmla="*/ 456 w 456"/>
                <a:gd name="T5" fmla="*/ 317 h 439"/>
                <a:gd name="T6" fmla="*/ 447 w 456"/>
                <a:gd name="T7" fmla="*/ 379 h 439"/>
                <a:gd name="T8" fmla="*/ 278 w 456"/>
                <a:gd name="T9" fmla="*/ 372 h 439"/>
                <a:gd name="T10" fmla="*/ 81 w 456"/>
                <a:gd name="T11" fmla="*/ 439 h 439"/>
                <a:gd name="T12" fmla="*/ 12 w 45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456" h="439">
                  <a:moveTo>
                    <a:pt x="12" y="0"/>
                  </a:moveTo>
                  <a:cubicBezTo>
                    <a:pt x="12" y="0"/>
                    <a:pt x="68" y="199"/>
                    <a:pt x="256" y="198"/>
                  </a:cubicBezTo>
                  <a:cubicBezTo>
                    <a:pt x="456" y="317"/>
                    <a:pt x="456" y="317"/>
                    <a:pt x="456" y="317"/>
                  </a:cubicBezTo>
                  <a:cubicBezTo>
                    <a:pt x="447" y="379"/>
                    <a:pt x="447" y="379"/>
                    <a:pt x="447" y="379"/>
                  </a:cubicBezTo>
                  <a:cubicBezTo>
                    <a:pt x="447" y="379"/>
                    <a:pt x="346" y="381"/>
                    <a:pt x="278" y="372"/>
                  </a:cubicBezTo>
                  <a:cubicBezTo>
                    <a:pt x="278" y="372"/>
                    <a:pt x="148" y="434"/>
                    <a:pt x="81" y="439"/>
                  </a:cubicBezTo>
                  <a:cubicBezTo>
                    <a:pt x="81" y="439"/>
                    <a:pt x="0" y="33"/>
                    <a:pt x="12"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5" name="Freeform 27"/>
            <p:cNvSpPr>
              <a:spLocks/>
            </p:cNvSpPr>
            <p:nvPr/>
          </p:nvSpPr>
          <p:spPr bwMode="auto">
            <a:xfrm>
              <a:off x="5922755" y="2764091"/>
              <a:ext cx="489134" cy="229645"/>
            </a:xfrm>
            <a:custGeom>
              <a:avLst/>
              <a:gdLst>
                <a:gd name="T0" fmla="*/ 0 w 409"/>
                <a:gd name="T1" fmla="*/ 73 h 192"/>
                <a:gd name="T2" fmla="*/ 25 w 409"/>
                <a:gd name="T3" fmla="*/ 32 h 192"/>
                <a:gd name="T4" fmla="*/ 224 w 409"/>
                <a:gd name="T5" fmla="*/ 0 h 192"/>
                <a:gd name="T6" fmla="*/ 381 w 409"/>
                <a:gd name="T7" fmla="*/ 124 h 192"/>
                <a:gd name="T8" fmla="*/ 0 w 409"/>
                <a:gd name="T9" fmla="*/ 73 h 192"/>
              </a:gdLst>
              <a:ahLst/>
              <a:cxnLst>
                <a:cxn ang="0">
                  <a:pos x="T0" y="T1"/>
                </a:cxn>
                <a:cxn ang="0">
                  <a:pos x="T2" y="T3"/>
                </a:cxn>
                <a:cxn ang="0">
                  <a:pos x="T4" y="T5"/>
                </a:cxn>
                <a:cxn ang="0">
                  <a:pos x="T6" y="T7"/>
                </a:cxn>
                <a:cxn ang="0">
                  <a:pos x="T8" y="T9"/>
                </a:cxn>
              </a:cxnLst>
              <a:rect l="0" t="0" r="r" b="b"/>
              <a:pathLst>
                <a:path w="409" h="192">
                  <a:moveTo>
                    <a:pt x="0" y="73"/>
                  </a:moveTo>
                  <a:cubicBezTo>
                    <a:pt x="25" y="32"/>
                    <a:pt x="25" y="32"/>
                    <a:pt x="25" y="32"/>
                  </a:cubicBezTo>
                  <a:cubicBezTo>
                    <a:pt x="224" y="0"/>
                    <a:pt x="224" y="0"/>
                    <a:pt x="224" y="0"/>
                  </a:cubicBezTo>
                  <a:cubicBezTo>
                    <a:pt x="224" y="0"/>
                    <a:pt x="409" y="0"/>
                    <a:pt x="381" y="124"/>
                  </a:cubicBezTo>
                  <a:cubicBezTo>
                    <a:pt x="363" y="131"/>
                    <a:pt x="205" y="192"/>
                    <a:pt x="0" y="7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6" name="Freeform 28"/>
            <p:cNvSpPr>
              <a:spLocks/>
            </p:cNvSpPr>
            <p:nvPr/>
          </p:nvSpPr>
          <p:spPr bwMode="auto">
            <a:xfrm>
              <a:off x="5922755" y="2764091"/>
              <a:ext cx="267582" cy="159335"/>
            </a:xfrm>
            <a:custGeom>
              <a:avLst/>
              <a:gdLst>
                <a:gd name="T0" fmla="*/ 25 w 224"/>
                <a:gd name="T1" fmla="*/ 32 h 133"/>
                <a:gd name="T2" fmla="*/ 224 w 224"/>
                <a:gd name="T3" fmla="*/ 0 h 133"/>
                <a:gd name="T4" fmla="*/ 138 w 224"/>
                <a:gd name="T5" fmla="*/ 133 h 133"/>
                <a:gd name="T6" fmla="*/ 0 w 224"/>
                <a:gd name="T7" fmla="*/ 73 h 133"/>
                <a:gd name="T8" fmla="*/ 25 w 224"/>
                <a:gd name="T9" fmla="*/ 32 h 133"/>
              </a:gdLst>
              <a:ahLst/>
              <a:cxnLst>
                <a:cxn ang="0">
                  <a:pos x="T0" y="T1"/>
                </a:cxn>
                <a:cxn ang="0">
                  <a:pos x="T2" y="T3"/>
                </a:cxn>
                <a:cxn ang="0">
                  <a:pos x="T4" y="T5"/>
                </a:cxn>
                <a:cxn ang="0">
                  <a:pos x="T6" y="T7"/>
                </a:cxn>
                <a:cxn ang="0">
                  <a:pos x="T8" y="T9"/>
                </a:cxn>
              </a:cxnLst>
              <a:rect l="0" t="0" r="r" b="b"/>
              <a:pathLst>
                <a:path w="224" h="133">
                  <a:moveTo>
                    <a:pt x="25" y="32"/>
                  </a:moveTo>
                  <a:cubicBezTo>
                    <a:pt x="224" y="0"/>
                    <a:pt x="224" y="0"/>
                    <a:pt x="224" y="0"/>
                  </a:cubicBezTo>
                  <a:cubicBezTo>
                    <a:pt x="224" y="0"/>
                    <a:pt x="145" y="76"/>
                    <a:pt x="138" y="133"/>
                  </a:cubicBezTo>
                  <a:cubicBezTo>
                    <a:pt x="100" y="121"/>
                    <a:pt x="54" y="105"/>
                    <a:pt x="0" y="73"/>
                  </a:cubicBezTo>
                  <a:lnTo>
                    <a:pt x="25" y="32"/>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7" name="Freeform 29"/>
            <p:cNvSpPr>
              <a:spLocks/>
            </p:cNvSpPr>
            <p:nvPr/>
          </p:nvSpPr>
          <p:spPr bwMode="auto">
            <a:xfrm>
              <a:off x="6043647" y="2664949"/>
              <a:ext cx="193732" cy="175522"/>
            </a:xfrm>
            <a:custGeom>
              <a:avLst/>
              <a:gdLst>
                <a:gd name="T0" fmla="*/ 0 w 162"/>
                <a:gd name="T1" fmla="*/ 64 h 147"/>
                <a:gd name="T2" fmla="*/ 162 w 162"/>
                <a:gd name="T3" fmla="*/ 88 h 147"/>
                <a:gd name="T4" fmla="*/ 29 w 162"/>
                <a:gd name="T5" fmla="*/ 147 h 147"/>
                <a:gd name="T6" fmla="*/ 0 w 162"/>
                <a:gd name="T7" fmla="*/ 64 h 147"/>
              </a:gdLst>
              <a:ahLst/>
              <a:cxnLst>
                <a:cxn ang="0">
                  <a:pos x="T0" y="T1"/>
                </a:cxn>
                <a:cxn ang="0">
                  <a:pos x="T2" y="T3"/>
                </a:cxn>
                <a:cxn ang="0">
                  <a:pos x="T4" y="T5"/>
                </a:cxn>
                <a:cxn ang="0">
                  <a:pos x="T6" y="T7"/>
                </a:cxn>
              </a:cxnLst>
              <a:rect l="0" t="0" r="r" b="b"/>
              <a:pathLst>
                <a:path w="162" h="147">
                  <a:moveTo>
                    <a:pt x="0" y="64"/>
                  </a:moveTo>
                  <a:cubicBezTo>
                    <a:pt x="158" y="0"/>
                    <a:pt x="162" y="88"/>
                    <a:pt x="162" y="88"/>
                  </a:cubicBezTo>
                  <a:cubicBezTo>
                    <a:pt x="130" y="115"/>
                    <a:pt x="57" y="127"/>
                    <a:pt x="29" y="147"/>
                  </a:cubicBezTo>
                  <a:cubicBezTo>
                    <a:pt x="9" y="104"/>
                    <a:pt x="0" y="64"/>
                    <a:pt x="0" y="6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8" name="Freeform 30"/>
            <p:cNvSpPr>
              <a:spLocks/>
            </p:cNvSpPr>
            <p:nvPr/>
          </p:nvSpPr>
          <p:spPr bwMode="auto">
            <a:xfrm>
              <a:off x="6037578" y="2726154"/>
              <a:ext cx="77897" cy="131515"/>
            </a:xfrm>
            <a:custGeom>
              <a:avLst/>
              <a:gdLst>
                <a:gd name="T0" fmla="*/ 0 w 65"/>
                <a:gd name="T1" fmla="*/ 5 h 110"/>
                <a:gd name="T2" fmla="*/ 29 w 65"/>
                <a:gd name="T3" fmla="*/ 0 h 110"/>
                <a:gd name="T4" fmla="*/ 65 w 65"/>
                <a:gd name="T5" fmla="*/ 91 h 110"/>
                <a:gd name="T6" fmla="*/ 36 w 65"/>
                <a:gd name="T7" fmla="*/ 110 h 110"/>
                <a:gd name="T8" fmla="*/ 0 w 65"/>
                <a:gd name="T9" fmla="*/ 5 h 110"/>
              </a:gdLst>
              <a:ahLst/>
              <a:cxnLst>
                <a:cxn ang="0">
                  <a:pos x="T0" y="T1"/>
                </a:cxn>
                <a:cxn ang="0">
                  <a:pos x="T2" y="T3"/>
                </a:cxn>
                <a:cxn ang="0">
                  <a:pos x="T4" y="T5"/>
                </a:cxn>
                <a:cxn ang="0">
                  <a:pos x="T6" y="T7"/>
                </a:cxn>
                <a:cxn ang="0">
                  <a:pos x="T8" y="T9"/>
                </a:cxn>
              </a:cxnLst>
              <a:rect l="0" t="0" r="r" b="b"/>
              <a:pathLst>
                <a:path w="65" h="110">
                  <a:moveTo>
                    <a:pt x="0" y="5"/>
                  </a:moveTo>
                  <a:cubicBezTo>
                    <a:pt x="29" y="0"/>
                    <a:pt x="29" y="0"/>
                    <a:pt x="29" y="0"/>
                  </a:cubicBezTo>
                  <a:cubicBezTo>
                    <a:pt x="29" y="0"/>
                    <a:pt x="65" y="29"/>
                    <a:pt x="65" y="91"/>
                  </a:cubicBezTo>
                  <a:cubicBezTo>
                    <a:pt x="55" y="98"/>
                    <a:pt x="45" y="104"/>
                    <a:pt x="36" y="110"/>
                  </a:cubicBezTo>
                  <a:cubicBezTo>
                    <a:pt x="23" y="59"/>
                    <a:pt x="9" y="29"/>
                    <a:pt x="0" y="5"/>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9" name="Freeform 31"/>
            <p:cNvSpPr>
              <a:spLocks/>
            </p:cNvSpPr>
            <p:nvPr/>
          </p:nvSpPr>
          <p:spPr bwMode="auto">
            <a:xfrm>
              <a:off x="5595485" y="2299236"/>
              <a:ext cx="493687" cy="704111"/>
            </a:xfrm>
            <a:custGeom>
              <a:avLst/>
              <a:gdLst>
                <a:gd name="T0" fmla="*/ 63 w 413"/>
                <a:gd name="T1" fmla="*/ 15 h 589"/>
                <a:gd name="T2" fmla="*/ 163 w 413"/>
                <a:gd name="T3" fmla="*/ 408 h 589"/>
                <a:gd name="T4" fmla="*/ 369 w 413"/>
                <a:gd name="T5" fmla="*/ 358 h 589"/>
                <a:gd name="T6" fmla="*/ 410 w 413"/>
                <a:gd name="T7" fmla="*/ 475 h 589"/>
                <a:gd name="T8" fmla="*/ 105 w 413"/>
                <a:gd name="T9" fmla="*/ 571 h 589"/>
                <a:gd name="T10" fmla="*/ 19 w 413"/>
                <a:gd name="T11" fmla="*/ 310 h 589"/>
                <a:gd name="T12" fmla="*/ 63 w 413"/>
                <a:gd name="T13" fmla="*/ 15 h 589"/>
              </a:gdLst>
              <a:ahLst/>
              <a:cxnLst>
                <a:cxn ang="0">
                  <a:pos x="T0" y="T1"/>
                </a:cxn>
                <a:cxn ang="0">
                  <a:pos x="T2" y="T3"/>
                </a:cxn>
                <a:cxn ang="0">
                  <a:pos x="T4" y="T5"/>
                </a:cxn>
                <a:cxn ang="0">
                  <a:pos x="T6" y="T7"/>
                </a:cxn>
                <a:cxn ang="0">
                  <a:pos x="T8" y="T9"/>
                </a:cxn>
                <a:cxn ang="0">
                  <a:pos x="T10" y="T11"/>
                </a:cxn>
                <a:cxn ang="0">
                  <a:pos x="T12" y="T13"/>
                </a:cxn>
              </a:cxnLst>
              <a:rect l="0" t="0" r="r" b="b"/>
              <a:pathLst>
                <a:path w="413" h="589">
                  <a:moveTo>
                    <a:pt x="63" y="15"/>
                  </a:moveTo>
                  <a:cubicBezTo>
                    <a:pt x="118" y="0"/>
                    <a:pt x="163" y="408"/>
                    <a:pt x="163" y="408"/>
                  </a:cubicBezTo>
                  <a:cubicBezTo>
                    <a:pt x="369" y="358"/>
                    <a:pt x="369" y="358"/>
                    <a:pt x="369" y="358"/>
                  </a:cubicBezTo>
                  <a:cubicBezTo>
                    <a:pt x="384" y="376"/>
                    <a:pt x="413" y="425"/>
                    <a:pt x="410" y="475"/>
                  </a:cubicBezTo>
                  <a:cubicBezTo>
                    <a:pt x="233" y="589"/>
                    <a:pt x="105" y="571"/>
                    <a:pt x="105" y="571"/>
                  </a:cubicBezTo>
                  <a:cubicBezTo>
                    <a:pt x="105" y="571"/>
                    <a:pt x="38" y="582"/>
                    <a:pt x="19" y="310"/>
                  </a:cubicBezTo>
                  <a:cubicBezTo>
                    <a:pt x="0" y="38"/>
                    <a:pt x="63" y="15"/>
                    <a:pt x="63" y="1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80" name="Freeform 32"/>
            <p:cNvSpPr>
              <a:spLocks/>
            </p:cNvSpPr>
            <p:nvPr/>
          </p:nvSpPr>
          <p:spPr bwMode="auto">
            <a:xfrm>
              <a:off x="5685017" y="2672031"/>
              <a:ext cx="190191" cy="138596"/>
            </a:xfrm>
            <a:custGeom>
              <a:avLst/>
              <a:gdLst>
                <a:gd name="T0" fmla="*/ 159 w 159"/>
                <a:gd name="T1" fmla="*/ 81 h 116"/>
                <a:gd name="T2" fmla="*/ 78 w 159"/>
                <a:gd name="T3" fmla="*/ 24 h 116"/>
                <a:gd name="T4" fmla="*/ 16 w 159"/>
                <a:gd name="T5" fmla="*/ 0 h 116"/>
                <a:gd name="T6" fmla="*/ 18 w 159"/>
                <a:gd name="T7" fmla="*/ 18 h 116"/>
                <a:gd name="T8" fmla="*/ 56 w 159"/>
                <a:gd name="T9" fmla="*/ 36 h 116"/>
                <a:gd name="T10" fmla="*/ 8 w 159"/>
                <a:gd name="T11" fmla="*/ 51 h 116"/>
                <a:gd name="T12" fmla="*/ 17 w 159"/>
                <a:gd name="T13" fmla="*/ 69 h 116"/>
                <a:gd name="T14" fmla="*/ 21 w 159"/>
                <a:gd name="T15" fmla="*/ 88 h 116"/>
                <a:gd name="T16" fmla="*/ 51 w 159"/>
                <a:gd name="T17" fmla="*/ 84 h 116"/>
                <a:gd name="T18" fmla="*/ 23 w 159"/>
                <a:gd name="T19" fmla="*/ 109 h 116"/>
                <a:gd name="T20" fmla="*/ 34 w 159"/>
                <a:gd name="T21" fmla="*/ 116 h 116"/>
                <a:gd name="T22" fmla="*/ 88 w 159"/>
                <a:gd name="T23" fmla="*/ 96 h 116"/>
                <a:gd name="T24" fmla="*/ 159 w 159"/>
                <a:gd name="T25"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6">
                  <a:moveTo>
                    <a:pt x="159" y="81"/>
                  </a:moveTo>
                  <a:cubicBezTo>
                    <a:pt x="159" y="81"/>
                    <a:pt x="92" y="28"/>
                    <a:pt x="78" y="24"/>
                  </a:cubicBezTo>
                  <a:cubicBezTo>
                    <a:pt x="65" y="21"/>
                    <a:pt x="16" y="0"/>
                    <a:pt x="16" y="0"/>
                  </a:cubicBezTo>
                  <a:cubicBezTo>
                    <a:pt x="16" y="0"/>
                    <a:pt x="11" y="9"/>
                    <a:pt x="18" y="18"/>
                  </a:cubicBezTo>
                  <a:cubicBezTo>
                    <a:pt x="26" y="28"/>
                    <a:pt x="56" y="36"/>
                    <a:pt x="56" y="36"/>
                  </a:cubicBezTo>
                  <a:cubicBezTo>
                    <a:pt x="56" y="36"/>
                    <a:pt x="21" y="42"/>
                    <a:pt x="8" y="51"/>
                  </a:cubicBezTo>
                  <a:cubicBezTo>
                    <a:pt x="8" y="51"/>
                    <a:pt x="2" y="68"/>
                    <a:pt x="17" y="69"/>
                  </a:cubicBezTo>
                  <a:cubicBezTo>
                    <a:pt x="17" y="69"/>
                    <a:pt x="0" y="83"/>
                    <a:pt x="21" y="88"/>
                  </a:cubicBezTo>
                  <a:cubicBezTo>
                    <a:pt x="21" y="88"/>
                    <a:pt x="43" y="82"/>
                    <a:pt x="51" y="84"/>
                  </a:cubicBezTo>
                  <a:cubicBezTo>
                    <a:pt x="23" y="109"/>
                    <a:pt x="23" y="109"/>
                    <a:pt x="23" y="109"/>
                  </a:cubicBezTo>
                  <a:cubicBezTo>
                    <a:pt x="23" y="109"/>
                    <a:pt x="22" y="116"/>
                    <a:pt x="34" y="116"/>
                  </a:cubicBezTo>
                  <a:cubicBezTo>
                    <a:pt x="46" y="115"/>
                    <a:pt x="63" y="86"/>
                    <a:pt x="88" y="96"/>
                  </a:cubicBezTo>
                  <a:lnTo>
                    <a:pt x="159" y="81"/>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07" name="Group 306">
            <a:extLst>
              <a:ext uri="{FF2B5EF4-FFF2-40B4-BE49-F238E27FC236}">
                <a16:creationId xmlns:a16="http://schemas.microsoft.com/office/drawing/2014/main" id="{40B8FE09-B531-441C-8C54-19460AF6F492}"/>
              </a:ext>
            </a:extLst>
          </p:cNvPr>
          <p:cNvGrpSpPr/>
          <p:nvPr/>
        </p:nvGrpSpPr>
        <p:grpSpPr>
          <a:xfrm>
            <a:off x="4853328" y="2001279"/>
            <a:ext cx="999520" cy="3087143"/>
            <a:chOff x="6557244" y="2998219"/>
            <a:chExt cx="1415810" cy="3859781"/>
          </a:xfrm>
        </p:grpSpPr>
        <p:sp>
          <p:nvSpPr>
            <p:cNvPr id="308" name="Freeform 158"/>
            <p:cNvSpPr>
              <a:spLocks/>
            </p:cNvSpPr>
            <p:nvPr/>
          </p:nvSpPr>
          <p:spPr bwMode="auto">
            <a:xfrm>
              <a:off x="6557244" y="4828636"/>
              <a:ext cx="235609" cy="329961"/>
            </a:xfrm>
            <a:custGeom>
              <a:avLst/>
              <a:gdLst>
                <a:gd name="T0" fmla="*/ 142 w 185"/>
                <a:gd name="T1" fmla="*/ 128 h 259"/>
                <a:gd name="T2" fmla="*/ 166 w 185"/>
                <a:gd name="T3" fmla="*/ 49 h 259"/>
                <a:gd name="T4" fmla="*/ 185 w 185"/>
                <a:gd name="T5" fmla="*/ 6 h 259"/>
                <a:gd name="T6" fmla="*/ 136 w 185"/>
                <a:gd name="T7" fmla="*/ 0 h 259"/>
                <a:gd name="T8" fmla="*/ 100 w 185"/>
                <a:gd name="T9" fmla="*/ 26 h 259"/>
                <a:gd name="T10" fmla="*/ 60 w 185"/>
                <a:gd name="T11" fmla="*/ 64 h 259"/>
                <a:gd name="T12" fmla="*/ 40 w 185"/>
                <a:gd name="T13" fmla="*/ 82 h 259"/>
                <a:gd name="T14" fmla="*/ 0 w 185"/>
                <a:gd name="T15" fmla="*/ 105 h 259"/>
                <a:gd name="T16" fmla="*/ 47 w 185"/>
                <a:gd name="T17" fmla="*/ 109 h 259"/>
                <a:gd name="T18" fmla="*/ 29 w 185"/>
                <a:gd name="T19" fmla="*/ 161 h 259"/>
                <a:gd name="T20" fmla="*/ 54 w 185"/>
                <a:gd name="T21" fmla="*/ 259 h 259"/>
                <a:gd name="T22" fmla="*/ 64 w 185"/>
                <a:gd name="T23" fmla="*/ 232 h 259"/>
                <a:gd name="T24" fmla="*/ 64 w 185"/>
                <a:gd name="T25" fmla="*/ 172 h 259"/>
                <a:gd name="T26" fmla="*/ 91 w 185"/>
                <a:gd name="T27" fmla="*/ 251 h 259"/>
                <a:gd name="T28" fmla="*/ 96 w 185"/>
                <a:gd name="T29" fmla="*/ 223 h 259"/>
                <a:gd name="T30" fmla="*/ 90 w 185"/>
                <a:gd name="T31" fmla="*/ 176 h 259"/>
                <a:gd name="T32" fmla="*/ 126 w 185"/>
                <a:gd name="T33" fmla="*/ 236 h 259"/>
                <a:gd name="T34" fmla="*/ 133 w 185"/>
                <a:gd name="T35" fmla="*/ 216 h 259"/>
                <a:gd name="T36" fmla="*/ 114 w 185"/>
                <a:gd name="T37" fmla="*/ 169 h 259"/>
                <a:gd name="T38" fmla="*/ 154 w 185"/>
                <a:gd name="T39" fmla="*/ 207 h 259"/>
                <a:gd name="T40" fmla="*/ 158 w 185"/>
                <a:gd name="T41" fmla="*/ 189 h 259"/>
                <a:gd name="T42" fmla="*/ 142 w 185"/>
                <a:gd name="T43" fmla="*/ 1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59">
                  <a:moveTo>
                    <a:pt x="142" y="128"/>
                  </a:moveTo>
                  <a:cubicBezTo>
                    <a:pt x="174" y="106"/>
                    <a:pt x="166" y="49"/>
                    <a:pt x="166" y="49"/>
                  </a:cubicBezTo>
                  <a:cubicBezTo>
                    <a:pt x="185" y="6"/>
                    <a:pt x="185" y="6"/>
                    <a:pt x="185" y="6"/>
                  </a:cubicBezTo>
                  <a:cubicBezTo>
                    <a:pt x="136" y="0"/>
                    <a:pt x="136" y="0"/>
                    <a:pt x="136" y="0"/>
                  </a:cubicBezTo>
                  <a:cubicBezTo>
                    <a:pt x="100" y="26"/>
                    <a:pt x="100" y="26"/>
                    <a:pt x="100" y="26"/>
                  </a:cubicBezTo>
                  <a:cubicBezTo>
                    <a:pt x="93" y="34"/>
                    <a:pt x="74" y="41"/>
                    <a:pt x="60" y="64"/>
                  </a:cubicBezTo>
                  <a:cubicBezTo>
                    <a:pt x="40" y="82"/>
                    <a:pt x="40" y="82"/>
                    <a:pt x="40" y="82"/>
                  </a:cubicBezTo>
                  <a:cubicBezTo>
                    <a:pt x="0" y="105"/>
                    <a:pt x="0" y="105"/>
                    <a:pt x="0" y="105"/>
                  </a:cubicBezTo>
                  <a:cubicBezTo>
                    <a:pt x="0" y="105"/>
                    <a:pt x="18" y="131"/>
                    <a:pt x="47" y="109"/>
                  </a:cubicBezTo>
                  <a:cubicBezTo>
                    <a:pt x="39" y="126"/>
                    <a:pt x="29" y="149"/>
                    <a:pt x="29" y="161"/>
                  </a:cubicBezTo>
                  <a:cubicBezTo>
                    <a:pt x="31" y="196"/>
                    <a:pt x="54" y="259"/>
                    <a:pt x="54" y="259"/>
                  </a:cubicBezTo>
                  <a:cubicBezTo>
                    <a:pt x="74" y="254"/>
                    <a:pt x="64" y="232"/>
                    <a:pt x="64" y="232"/>
                  </a:cubicBezTo>
                  <a:cubicBezTo>
                    <a:pt x="58" y="214"/>
                    <a:pt x="64" y="172"/>
                    <a:pt x="64" y="172"/>
                  </a:cubicBezTo>
                  <a:cubicBezTo>
                    <a:pt x="65" y="204"/>
                    <a:pt x="91" y="251"/>
                    <a:pt x="91" y="251"/>
                  </a:cubicBezTo>
                  <a:cubicBezTo>
                    <a:pt x="110" y="243"/>
                    <a:pt x="96" y="223"/>
                    <a:pt x="96" y="223"/>
                  </a:cubicBezTo>
                  <a:cubicBezTo>
                    <a:pt x="87" y="204"/>
                    <a:pt x="90" y="176"/>
                    <a:pt x="90" y="176"/>
                  </a:cubicBezTo>
                  <a:cubicBezTo>
                    <a:pt x="99" y="198"/>
                    <a:pt x="126" y="236"/>
                    <a:pt x="126" y="236"/>
                  </a:cubicBezTo>
                  <a:cubicBezTo>
                    <a:pt x="145" y="229"/>
                    <a:pt x="133" y="216"/>
                    <a:pt x="133" y="216"/>
                  </a:cubicBezTo>
                  <a:cubicBezTo>
                    <a:pt x="125" y="207"/>
                    <a:pt x="114" y="169"/>
                    <a:pt x="114" y="169"/>
                  </a:cubicBezTo>
                  <a:cubicBezTo>
                    <a:pt x="123" y="191"/>
                    <a:pt x="154" y="207"/>
                    <a:pt x="154" y="207"/>
                  </a:cubicBezTo>
                  <a:cubicBezTo>
                    <a:pt x="170" y="202"/>
                    <a:pt x="158" y="189"/>
                    <a:pt x="158" y="189"/>
                  </a:cubicBezTo>
                  <a:cubicBezTo>
                    <a:pt x="158" y="189"/>
                    <a:pt x="110" y="150"/>
                    <a:pt x="142" y="128"/>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09" name="Freeform 159"/>
            <p:cNvSpPr>
              <a:spLocks/>
            </p:cNvSpPr>
            <p:nvPr/>
          </p:nvSpPr>
          <p:spPr bwMode="auto">
            <a:xfrm>
              <a:off x="6674779" y="4781191"/>
              <a:ext cx="155275" cy="142875"/>
            </a:xfrm>
            <a:custGeom>
              <a:avLst/>
              <a:gdLst>
                <a:gd name="T0" fmla="*/ 34 w 122"/>
                <a:gd name="T1" fmla="*/ 0 h 112"/>
                <a:gd name="T2" fmla="*/ 0 w 122"/>
                <a:gd name="T3" fmla="*/ 62 h 112"/>
                <a:gd name="T4" fmla="*/ 82 w 122"/>
                <a:gd name="T5" fmla="*/ 112 h 112"/>
                <a:gd name="T6" fmla="*/ 122 w 122"/>
                <a:gd name="T7" fmla="*/ 56 h 112"/>
                <a:gd name="T8" fmla="*/ 34 w 122"/>
                <a:gd name="T9" fmla="*/ 0 h 112"/>
              </a:gdLst>
              <a:ahLst/>
              <a:cxnLst>
                <a:cxn ang="0">
                  <a:pos x="T0" y="T1"/>
                </a:cxn>
                <a:cxn ang="0">
                  <a:pos x="T2" y="T3"/>
                </a:cxn>
                <a:cxn ang="0">
                  <a:pos x="T4" y="T5"/>
                </a:cxn>
                <a:cxn ang="0">
                  <a:pos x="T6" y="T7"/>
                </a:cxn>
                <a:cxn ang="0">
                  <a:pos x="T8" y="T9"/>
                </a:cxn>
              </a:cxnLst>
              <a:rect l="0" t="0" r="r" b="b"/>
              <a:pathLst>
                <a:path w="122" h="112">
                  <a:moveTo>
                    <a:pt x="34" y="0"/>
                  </a:moveTo>
                  <a:cubicBezTo>
                    <a:pt x="0" y="62"/>
                    <a:pt x="0" y="62"/>
                    <a:pt x="0" y="62"/>
                  </a:cubicBezTo>
                  <a:cubicBezTo>
                    <a:pt x="0" y="62"/>
                    <a:pt x="25" y="109"/>
                    <a:pt x="82" y="112"/>
                  </a:cubicBezTo>
                  <a:cubicBezTo>
                    <a:pt x="122" y="56"/>
                    <a:pt x="122" y="56"/>
                    <a:pt x="122" y="56"/>
                  </a:cubicBezTo>
                  <a:lnTo>
                    <a:pt x="34" y="0"/>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0" name="Freeform 160"/>
            <p:cNvSpPr>
              <a:spLocks/>
            </p:cNvSpPr>
            <p:nvPr/>
          </p:nvSpPr>
          <p:spPr bwMode="auto">
            <a:xfrm>
              <a:off x="6700119" y="3882965"/>
              <a:ext cx="422694" cy="997968"/>
            </a:xfrm>
            <a:custGeom>
              <a:avLst/>
              <a:gdLst>
                <a:gd name="T0" fmla="*/ 284 w 332"/>
                <a:gd name="T1" fmla="*/ 0 h 783"/>
                <a:gd name="T2" fmla="*/ 208 w 332"/>
                <a:gd name="T3" fmla="*/ 156 h 783"/>
                <a:gd name="T4" fmla="*/ 147 w 332"/>
                <a:gd name="T5" fmla="*/ 418 h 783"/>
                <a:gd name="T6" fmla="*/ 0 w 332"/>
                <a:gd name="T7" fmla="*/ 716 h 783"/>
                <a:gd name="T8" fmla="*/ 102 w 332"/>
                <a:gd name="T9" fmla="*/ 779 h 783"/>
                <a:gd name="T10" fmla="*/ 274 w 332"/>
                <a:gd name="T11" fmla="*/ 442 h 783"/>
                <a:gd name="T12" fmla="*/ 284 w 332"/>
                <a:gd name="T13" fmla="*/ 0 h 783"/>
              </a:gdLst>
              <a:ahLst/>
              <a:cxnLst>
                <a:cxn ang="0">
                  <a:pos x="T0" y="T1"/>
                </a:cxn>
                <a:cxn ang="0">
                  <a:pos x="T2" y="T3"/>
                </a:cxn>
                <a:cxn ang="0">
                  <a:pos x="T4" y="T5"/>
                </a:cxn>
                <a:cxn ang="0">
                  <a:pos x="T6" y="T7"/>
                </a:cxn>
                <a:cxn ang="0">
                  <a:pos x="T8" y="T9"/>
                </a:cxn>
                <a:cxn ang="0">
                  <a:pos x="T10" y="T11"/>
                </a:cxn>
                <a:cxn ang="0">
                  <a:pos x="T12" y="T13"/>
                </a:cxn>
              </a:cxnLst>
              <a:rect l="0" t="0" r="r" b="b"/>
              <a:pathLst>
                <a:path w="332" h="783">
                  <a:moveTo>
                    <a:pt x="284" y="0"/>
                  </a:moveTo>
                  <a:cubicBezTo>
                    <a:pt x="284" y="0"/>
                    <a:pt x="235" y="43"/>
                    <a:pt x="208" y="156"/>
                  </a:cubicBezTo>
                  <a:cubicBezTo>
                    <a:pt x="181" y="268"/>
                    <a:pt x="147" y="418"/>
                    <a:pt x="147" y="418"/>
                  </a:cubicBezTo>
                  <a:cubicBezTo>
                    <a:pt x="147" y="418"/>
                    <a:pt x="66" y="540"/>
                    <a:pt x="0" y="716"/>
                  </a:cubicBezTo>
                  <a:cubicBezTo>
                    <a:pt x="0" y="716"/>
                    <a:pt x="14" y="783"/>
                    <a:pt x="102" y="779"/>
                  </a:cubicBezTo>
                  <a:cubicBezTo>
                    <a:pt x="102" y="779"/>
                    <a:pt x="245" y="557"/>
                    <a:pt x="274" y="442"/>
                  </a:cubicBezTo>
                  <a:cubicBezTo>
                    <a:pt x="303" y="327"/>
                    <a:pt x="332" y="45"/>
                    <a:pt x="284"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1" name="Freeform 161"/>
            <p:cNvSpPr>
              <a:spLocks/>
            </p:cNvSpPr>
            <p:nvPr/>
          </p:nvSpPr>
          <p:spPr bwMode="auto">
            <a:xfrm>
              <a:off x="7019835" y="5449198"/>
              <a:ext cx="582282" cy="1143539"/>
            </a:xfrm>
            <a:custGeom>
              <a:avLst/>
              <a:gdLst>
                <a:gd name="T0" fmla="*/ 0 w 457"/>
                <a:gd name="T1" fmla="*/ 24 h 897"/>
                <a:gd name="T2" fmla="*/ 209 w 457"/>
                <a:gd name="T3" fmla="*/ 0 h 897"/>
                <a:gd name="T4" fmla="*/ 239 w 457"/>
                <a:gd name="T5" fmla="*/ 237 h 897"/>
                <a:gd name="T6" fmla="*/ 405 w 457"/>
                <a:gd name="T7" fmla="*/ 629 h 897"/>
                <a:gd name="T8" fmla="*/ 457 w 457"/>
                <a:gd name="T9" fmla="*/ 851 h 897"/>
                <a:gd name="T10" fmla="*/ 381 w 457"/>
                <a:gd name="T11" fmla="*/ 897 h 897"/>
                <a:gd name="T12" fmla="*/ 129 w 457"/>
                <a:gd name="T13" fmla="*/ 352 h 897"/>
                <a:gd name="T14" fmla="*/ 0 w 457"/>
                <a:gd name="T15" fmla="*/ 24 h 8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897">
                  <a:moveTo>
                    <a:pt x="0" y="24"/>
                  </a:moveTo>
                  <a:cubicBezTo>
                    <a:pt x="209" y="0"/>
                    <a:pt x="209" y="0"/>
                    <a:pt x="209" y="0"/>
                  </a:cubicBezTo>
                  <a:cubicBezTo>
                    <a:pt x="209" y="77"/>
                    <a:pt x="208" y="139"/>
                    <a:pt x="239" y="237"/>
                  </a:cubicBezTo>
                  <a:cubicBezTo>
                    <a:pt x="239" y="237"/>
                    <a:pt x="353" y="346"/>
                    <a:pt x="405" y="629"/>
                  </a:cubicBezTo>
                  <a:cubicBezTo>
                    <a:pt x="417" y="695"/>
                    <a:pt x="426" y="757"/>
                    <a:pt x="457" y="851"/>
                  </a:cubicBezTo>
                  <a:cubicBezTo>
                    <a:pt x="381" y="897"/>
                    <a:pt x="381" y="897"/>
                    <a:pt x="381" y="897"/>
                  </a:cubicBezTo>
                  <a:cubicBezTo>
                    <a:pt x="381" y="897"/>
                    <a:pt x="176" y="434"/>
                    <a:pt x="129" y="352"/>
                  </a:cubicBezTo>
                  <a:cubicBezTo>
                    <a:pt x="109" y="318"/>
                    <a:pt x="47" y="294"/>
                    <a:pt x="0" y="24"/>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2" name="Freeform 162"/>
            <p:cNvSpPr>
              <a:spLocks/>
            </p:cNvSpPr>
            <p:nvPr/>
          </p:nvSpPr>
          <p:spPr bwMode="auto">
            <a:xfrm>
              <a:off x="7029001" y="5454590"/>
              <a:ext cx="476070" cy="1096093"/>
            </a:xfrm>
            <a:custGeom>
              <a:avLst/>
              <a:gdLst>
                <a:gd name="T0" fmla="*/ 163 w 374"/>
                <a:gd name="T1" fmla="*/ 0 h 860"/>
                <a:gd name="T2" fmla="*/ 374 w 374"/>
                <a:gd name="T3" fmla="*/ 22 h 860"/>
                <a:gd name="T4" fmla="*/ 292 w 374"/>
                <a:gd name="T5" fmla="*/ 254 h 860"/>
                <a:gd name="T6" fmla="*/ 186 w 374"/>
                <a:gd name="T7" fmla="*/ 666 h 860"/>
                <a:gd name="T8" fmla="*/ 90 w 374"/>
                <a:gd name="T9" fmla="*/ 857 h 860"/>
                <a:gd name="T10" fmla="*/ 0 w 374"/>
                <a:gd name="T11" fmla="*/ 860 h 860"/>
                <a:gd name="T12" fmla="*/ 135 w 374"/>
                <a:gd name="T13" fmla="*/ 278 h 860"/>
                <a:gd name="T14" fmla="*/ 163 w 374"/>
                <a:gd name="T15" fmla="*/ 0 h 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860">
                  <a:moveTo>
                    <a:pt x="163" y="0"/>
                  </a:moveTo>
                  <a:cubicBezTo>
                    <a:pt x="374" y="22"/>
                    <a:pt x="374" y="22"/>
                    <a:pt x="374" y="22"/>
                  </a:cubicBezTo>
                  <a:cubicBezTo>
                    <a:pt x="346" y="97"/>
                    <a:pt x="327" y="157"/>
                    <a:pt x="292" y="254"/>
                  </a:cubicBezTo>
                  <a:cubicBezTo>
                    <a:pt x="292" y="254"/>
                    <a:pt x="316" y="410"/>
                    <a:pt x="186" y="666"/>
                  </a:cubicBezTo>
                  <a:cubicBezTo>
                    <a:pt x="155" y="726"/>
                    <a:pt x="122" y="764"/>
                    <a:pt x="90" y="857"/>
                  </a:cubicBezTo>
                  <a:cubicBezTo>
                    <a:pt x="0" y="860"/>
                    <a:pt x="0" y="860"/>
                    <a:pt x="0" y="860"/>
                  </a:cubicBezTo>
                  <a:cubicBezTo>
                    <a:pt x="0" y="860"/>
                    <a:pt x="122" y="372"/>
                    <a:pt x="135" y="278"/>
                  </a:cubicBezTo>
                  <a:cubicBezTo>
                    <a:pt x="141" y="239"/>
                    <a:pt x="148" y="127"/>
                    <a:pt x="163" y="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3" name="Freeform 163"/>
            <p:cNvSpPr>
              <a:spLocks/>
            </p:cNvSpPr>
            <p:nvPr/>
          </p:nvSpPr>
          <p:spPr bwMode="auto">
            <a:xfrm>
              <a:off x="6822507" y="6546910"/>
              <a:ext cx="365544" cy="311090"/>
            </a:xfrm>
            <a:custGeom>
              <a:avLst/>
              <a:gdLst>
                <a:gd name="T0" fmla="*/ 252 w 287"/>
                <a:gd name="T1" fmla="*/ 0 h 244"/>
                <a:gd name="T2" fmla="*/ 148 w 287"/>
                <a:gd name="T3" fmla="*/ 175 h 244"/>
                <a:gd name="T4" fmla="*/ 82 w 287"/>
                <a:gd name="T5" fmla="*/ 182 h 244"/>
                <a:gd name="T6" fmla="*/ 17 w 287"/>
                <a:gd name="T7" fmla="*/ 201 h 244"/>
                <a:gd name="T8" fmla="*/ 15 w 287"/>
                <a:gd name="T9" fmla="*/ 244 h 244"/>
                <a:gd name="T10" fmla="*/ 181 w 287"/>
                <a:gd name="T11" fmla="*/ 244 h 244"/>
                <a:gd name="T12" fmla="*/ 238 w 287"/>
                <a:gd name="T13" fmla="*/ 103 h 244"/>
                <a:gd name="T14" fmla="*/ 234 w 287"/>
                <a:gd name="T15" fmla="*/ 244 h 244"/>
                <a:gd name="T16" fmla="*/ 251 w 287"/>
                <a:gd name="T17" fmla="*/ 244 h 244"/>
                <a:gd name="T18" fmla="*/ 287 w 287"/>
                <a:gd name="T19" fmla="*/ 66 h 244"/>
                <a:gd name="T20" fmla="*/ 252 w 287"/>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244">
                  <a:moveTo>
                    <a:pt x="252" y="0"/>
                  </a:moveTo>
                  <a:cubicBezTo>
                    <a:pt x="223" y="84"/>
                    <a:pt x="148" y="175"/>
                    <a:pt x="148" y="175"/>
                  </a:cubicBezTo>
                  <a:cubicBezTo>
                    <a:pt x="82" y="182"/>
                    <a:pt x="82" y="182"/>
                    <a:pt x="82" y="182"/>
                  </a:cubicBezTo>
                  <a:cubicBezTo>
                    <a:pt x="17" y="201"/>
                    <a:pt x="17" y="201"/>
                    <a:pt x="17" y="201"/>
                  </a:cubicBezTo>
                  <a:cubicBezTo>
                    <a:pt x="17" y="201"/>
                    <a:pt x="0" y="219"/>
                    <a:pt x="15" y="244"/>
                  </a:cubicBezTo>
                  <a:cubicBezTo>
                    <a:pt x="181" y="244"/>
                    <a:pt x="181" y="244"/>
                    <a:pt x="181" y="244"/>
                  </a:cubicBezTo>
                  <a:cubicBezTo>
                    <a:pt x="238" y="103"/>
                    <a:pt x="238" y="103"/>
                    <a:pt x="238" y="103"/>
                  </a:cubicBezTo>
                  <a:cubicBezTo>
                    <a:pt x="234" y="244"/>
                    <a:pt x="234" y="244"/>
                    <a:pt x="234" y="244"/>
                  </a:cubicBezTo>
                  <a:cubicBezTo>
                    <a:pt x="251" y="244"/>
                    <a:pt x="251" y="244"/>
                    <a:pt x="251" y="244"/>
                  </a:cubicBezTo>
                  <a:cubicBezTo>
                    <a:pt x="287" y="66"/>
                    <a:pt x="287" y="66"/>
                    <a:pt x="287" y="66"/>
                  </a:cubicBezTo>
                  <a:cubicBezTo>
                    <a:pt x="287" y="66"/>
                    <a:pt x="283" y="22"/>
                    <a:pt x="252"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4" name="Freeform 164"/>
            <p:cNvSpPr>
              <a:spLocks/>
            </p:cNvSpPr>
            <p:nvPr/>
          </p:nvSpPr>
          <p:spPr bwMode="auto">
            <a:xfrm>
              <a:off x="6927102" y="6498386"/>
              <a:ext cx="216199" cy="280359"/>
            </a:xfrm>
            <a:custGeom>
              <a:avLst/>
              <a:gdLst>
                <a:gd name="T0" fmla="*/ 170 w 170"/>
                <a:gd name="T1" fmla="*/ 38 h 220"/>
                <a:gd name="T2" fmla="*/ 128 w 170"/>
                <a:gd name="T3" fmla="*/ 0 h 220"/>
                <a:gd name="T4" fmla="*/ 81 w 170"/>
                <a:gd name="T5" fmla="*/ 38 h 220"/>
                <a:gd name="T6" fmla="*/ 0 w 170"/>
                <a:gd name="T7" fmla="*/ 220 h 220"/>
                <a:gd name="T8" fmla="*/ 60 w 170"/>
                <a:gd name="T9" fmla="*/ 220 h 220"/>
                <a:gd name="T10" fmla="*/ 170 w 170"/>
                <a:gd name="T11" fmla="*/ 38 h 220"/>
              </a:gdLst>
              <a:ahLst/>
              <a:cxnLst>
                <a:cxn ang="0">
                  <a:pos x="T0" y="T1"/>
                </a:cxn>
                <a:cxn ang="0">
                  <a:pos x="T2" y="T3"/>
                </a:cxn>
                <a:cxn ang="0">
                  <a:pos x="T4" y="T5"/>
                </a:cxn>
                <a:cxn ang="0">
                  <a:pos x="T6" y="T7"/>
                </a:cxn>
                <a:cxn ang="0">
                  <a:pos x="T8" y="T9"/>
                </a:cxn>
                <a:cxn ang="0">
                  <a:pos x="T10" y="T11"/>
                </a:cxn>
              </a:cxnLst>
              <a:rect l="0" t="0" r="r" b="b"/>
              <a:pathLst>
                <a:path w="170" h="220">
                  <a:moveTo>
                    <a:pt x="170" y="38"/>
                  </a:moveTo>
                  <a:cubicBezTo>
                    <a:pt x="128" y="0"/>
                    <a:pt x="128" y="0"/>
                    <a:pt x="128" y="0"/>
                  </a:cubicBezTo>
                  <a:cubicBezTo>
                    <a:pt x="81" y="38"/>
                    <a:pt x="81" y="38"/>
                    <a:pt x="81" y="38"/>
                  </a:cubicBezTo>
                  <a:cubicBezTo>
                    <a:pt x="81" y="38"/>
                    <a:pt x="30" y="199"/>
                    <a:pt x="0" y="220"/>
                  </a:cubicBezTo>
                  <a:cubicBezTo>
                    <a:pt x="60" y="220"/>
                    <a:pt x="60" y="220"/>
                    <a:pt x="60" y="220"/>
                  </a:cubicBezTo>
                  <a:cubicBezTo>
                    <a:pt x="60" y="220"/>
                    <a:pt x="141" y="121"/>
                    <a:pt x="170" y="38"/>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5" name="Freeform 165"/>
            <p:cNvSpPr>
              <a:spLocks/>
            </p:cNvSpPr>
            <p:nvPr/>
          </p:nvSpPr>
          <p:spPr bwMode="auto">
            <a:xfrm>
              <a:off x="7362736" y="6481673"/>
              <a:ext cx="317021" cy="370936"/>
            </a:xfrm>
            <a:custGeom>
              <a:avLst/>
              <a:gdLst>
                <a:gd name="T0" fmla="*/ 190 w 249"/>
                <a:gd name="T1" fmla="*/ 0 h 291"/>
                <a:gd name="T2" fmla="*/ 133 w 249"/>
                <a:gd name="T3" fmla="*/ 195 h 291"/>
                <a:gd name="T4" fmla="*/ 71 w 249"/>
                <a:gd name="T5" fmla="*/ 218 h 291"/>
                <a:gd name="T6" fmla="*/ 12 w 249"/>
                <a:gd name="T7" fmla="*/ 250 h 291"/>
                <a:gd name="T8" fmla="*/ 20 w 249"/>
                <a:gd name="T9" fmla="*/ 291 h 291"/>
                <a:gd name="T10" fmla="*/ 181 w 249"/>
                <a:gd name="T11" fmla="*/ 249 h 291"/>
                <a:gd name="T12" fmla="*/ 201 w 249"/>
                <a:gd name="T13" fmla="*/ 98 h 291"/>
                <a:gd name="T14" fmla="*/ 233 w 249"/>
                <a:gd name="T15" fmla="*/ 236 h 291"/>
                <a:gd name="T16" fmla="*/ 249 w 249"/>
                <a:gd name="T17" fmla="*/ 232 h 291"/>
                <a:gd name="T18" fmla="*/ 240 w 249"/>
                <a:gd name="T19" fmla="*/ 52 h 291"/>
                <a:gd name="T20" fmla="*/ 190 w 249"/>
                <a:gd name="T2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91">
                  <a:moveTo>
                    <a:pt x="190" y="0"/>
                  </a:moveTo>
                  <a:cubicBezTo>
                    <a:pt x="182" y="88"/>
                    <a:pt x="133" y="195"/>
                    <a:pt x="133" y="195"/>
                  </a:cubicBezTo>
                  <a:cubicBezTo>
                    <a:pt x="71" y="218"/>
                    <a:pt x="71" y="218"/>
                    <a:pt x="71" y="218"/>
                  </a:cubicBezTo>
                  <a:cubicBezTo>
                    <a:pt x="12" y="250"/>
                    <a:pt x="12" y="250"/>
                    <a:pt x="12" y="250"/>
                  </a:cubicBezTo>
                  <a:cubicBezTo>
                    <a:pt x="12" y="250"/>
                    <a:pt x="0" y="270"/>
                    <a:pt x="20" y="291"/>
                  </a:cubicBezTo>
                  <a:cubicBezTo>
                    <a:pt x="181" y="249"/>
                    <a:pt x="181" y="249"/>
                    <a:pt x="181" y="249"/>
                  </a:cubicBezTo>
                  <a:cubicBezTo>
                    <a:pt x="201" y="98"/>
                    <a:pt x="201" y="98"/>
                    <a:pt x="201" y="98"/>
                  </a:cubicBezTo>
                  <a:cubicBezTo>
                    <a:pt x="233" y="236"/>
                    <a:pt x="233" y="236"/>
                    <a:pt x="233" y="236"/>
                  </a:cubicBezTo>
                  <a:cubicBezTo>
                    <a:pt x="249" y="232"/>
                    <a:pt x="249" y="232"/>
                    <a:pt x="249" y="232"/>
                  </a:cubicBezTo>
                  <a:cubicBezTo>
                    <a:pt x="240" y="52"/>
                    <a:pt x="240" y="52"/>
                    <a:pt x="240" y="52"/>
                  </a:cubicBezTo>
                  <a:cubicBezTo>
                    <a:pt x="240" y="52"/>
                    <a:pt x="226" y="13"/>
                    <a:pt x="190"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6" name="Freeform 166"/>
            <p:cNvSpPr>
              <a:spLocks/>
            </p:cNvSpPr>
            <p:nvPr/>
          </p:nvSpPr>
          <p:spPr bwMode="auto">
            <a:xfrm>
              <a:off x="7453312" y="6447167"/>
              <a:ext cx="151501" cy="312169"/>
            </a:xfrm>
            <a:custGeom>
              <a:avLst/>
              <a:gdLst>
                <a:gd name="T0" fmla="*/ 119 w 119"/>
                <a:gd name="T1" fmla="*/ 27 h 245"/>
                <a:gd name="T2" fmla="*/ 69 w 119"/>
                <a:gd name="T3" fmla="*/ 0 h 245"/>
                <a:gd name="T4" fmla="*/ 33 w 119"/>
                <a:gd name="T5" fmla="*/ 49 h 245"/>
                <a:gd name="T6" fmla="*/ 0 w 119"/>
                <a:gd name="T7" fmla="*/ 245 h 245"/>
                <a:gd name="T8" fmla="*/ 58 w 119"/>
                <a:gd name="T9" fmla="*/ 230 h 245"/>
                <a:gd name="T10" fmla="*/ 119 w 119"/>
                <a:gd name="T11" fmla="*/ 27 h 245"/>
              </a:gdLst>
              <a:ahLst/>
              <a:cxnLst>
                <a:cxn ang="0">
                  <a:pos x="T0" y="T1"/>
                </a:cxn>
                <a:cxn ang="0">
                  <a:pos x="T2" y="T3"/>
                </a:cxn>
                <a:cxn ang="0">
                  <a:pos x="T4" y="T5"/>
                </a:cxn>
                <a:cxn ang="0">
                  <a:pos x="T6" y="T7"/>
                </a:cxn>
                <a:cxn ang="0">
                  <a:pos x="T8" y="T9"/>
                </a:cxn>
                <a:cxn ang="0">
                  <a:pos x="T10" y="T11"/>
                </a:cxn>
              </a:cxnLst>
              <a:rect l="0" t="0" r="r" b="b"/>
              <a:pathLst>
                <a:path w="119" h="245">
                  <a:moveTo>
                    <a:pt x="119" y="27"/>
                  </a:moveTo>
                  <a:cubicBezTo>
                    <a:pt x="69" y="0"/>
                    <a:pt x="69" y="0"/>
                    <a:pt x="69" y="0"/>
                  </a:cubicBezTo>
                  <a:cubicBezTo>
                    <a:pt x="33" y="49"/>
                    <a:pt x="33" y="49"/>
                    <a:pt x="33" y="49"/>
                  </a:cubicBezTo>
                  <a:cubicBezTo>
                    <a:pt x="33" y="49"/>
                    <a:pt x="24" y="217"/>
                    <a:pt x="0" y="245"/>
                  </a:cubicBezTo>
                  <a:cubicBezTo>
                    <a:pt x="58" y="230"/>
                    <a:pt x="58" y="230"/>
                    <a:pt x="58" y="230"/>
                  </a:cubicBezTo>
                  <a:cubicBezTo>
                    <a:pt x="58" y="230"/>
                    <a:pt x="111" y="114"/>
                    <a:pt x="119" y="27"/>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7" name="Freeform 167"/>
            <p:cNvSpPr>
              <a:spLocks/>
            </p:cNvSpPr>
            <p:nvPr/>
          </p:nvSpPr>
          <p:spPr bwMode="auto">
            <a:xfrm>
              <a:off x="6897448" y="4597879"/>
              <a:ext cx="907391" cy="1079380"/>
            </a:xfrm>
            <a:custGeom>
              <a:avLst/>
              <a:gdLst>
                <a:gd name="T0" fmla="*/ 442 w 712"/>
                <a:gd name="T1" fmla="*/ 2 h 847"/>
                <a:gd name="T2" fmla="*/ 126 w 712"/>
                <a:gd name="T3" fmla="*/ 0 h 847"/>
                <a:gd name="T4" fmla="*/ 96 w 712"/>
                <a:gd name="T5" fmla="*/ 722 h 847"/>
                <a:gd name="T6" fmla="*/ 466 w 712"/>
                <a:gd name="T7" fmla="*/ 766 h 847"/>
                <a:gd name="T8" fmla="*/ 442 w 712"/>
                <a:gd name="T9" fmla="*/ 2 h 847"/>
              </a:gdLst>
              <a:ahLst/>
              <a:cxnLst>
                <a:cxn ang="0">
                  <a:pos x="T0" y="T1"/>
                </a:cxn>
                <a:cxn ang="0">
                  <a:pos x="T2" y="T3"/>
                </a:cxn>
                <a:cxn ang="0">
                  <a:pos x="T4" y="T5"/>
                </a:cxn>
                <a:cxn ang="0">
                  <a:pos x="T6" y="T7"/>
                </a:cxn>
                <a:cxn ang="0">
                  <a:pos x="T8" y="T9"/>
                </a:cxn>
              </a:cxnLst>
              <a:rect l="0" t="0" r="r" b="b"/>
              <a:pathLst>
                <a:path w="712" h="847">
                  <a:moveTo>
                    <a:pt x="442" y="2"/>
                  </a:moveTo>
                  <a:cubicBezTo>
                    <a:pt x="442" y="2"/>
                    <a:pt x="126" y="0"/>
                    <a:pt x="126" y="0"/>
                  </a:cubicBezTo>
                  <a:cubicBezTo>
                    <a:pt x="0" y="300"/>
                    <a:pt x="96" y="722"/>
                    <a:pt x="96" y="722"/>
                  </a:cubicBezTo>
                  <a:cubicBezTo>
                    <a:pt x="389" y="847"/>
                    <a:pt x="466" y="766"/>
                    <a:pt x="466" y="766"/>
                  </a:cubicBezTo>
                  <a:cubicBezTo>
                    <a:pt x="712" y="278"/>
                    <a:pt x="453" y="10"/>
                    <a:pt x="442" y="2"/>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8" name="Freeform 168"/>
            <p:cNvSpPr>
              <a:spLocks/>
            </p:cNvSpPr>
            <p:nvPr/>
          </p:nvSpPr>
          <p:spPr bwMode="auto">
            <a:xfrm>
              <a:off x="7153545" y="3821502"/>
              <a:ext cx="301925" cy="514889"/>
            </a:xfrm>
            <a:custGeom>
              <a:avLst/>
              <a:gdLst>
                <a:gd name="T0" fmla="*/ 32 w 237"/>
                <a:gd name="T1" fmla="*/ 404 h 404"/>
                <a:gd name="T2" fmla="*/ 181 w 237"/>
                <a:gd name="T3" fmla="*/ 135 h 404"/>
                <a:gd name="T4" fmla="*/ 237 w 237"/>
                <a:gd name="T5" fmla="*/ 25 h 404"/>
                <a:gd name="T6" fmla="*/ 17 w 237"/>
                <a:gd name="T7" fmla="*/ 23 h 404"/>
                <a:gd name="T8" fmla="*/ 0 w 237"/>
                <a:gd name="T9" fmla="*/ 132 h 404"/>
                <a:gd name="T10" fmla="*/ 32 w 237"/>
                <a:gd name="T11" fmla="*/ 404 h 404"/>
              </a:gdLst>
              <a:ahLst/>
              <a:cxnLst>
                <a:cxn ang="0">
                  <a:pos x="T0" y="T1"/>
                </a:cxn>
                <a:cxn ang="0">
                  <a:pos x="T2" y="T3"/>
                </a:cxn>
                <a:cxn ang="0">
                  <a:pos x="T4" y="T5"/>
                </a:cxn>
                <a:cxn ang="0">
                  <a:pos x="T6" y="T7"/>
                </a:cxn>
                <a:cxn ang="0">
                  <a:pos x="T8" y="T9"/>
                </a:cxn>
                <a:cxn ang="0">
                  <a:pos x="T10" y="T11"/>
                </a:cxn>
              </a:cxnLst>
              <a:rect l="0" t="0" r="r" b="b"/>
              <a:pathLst>
                <a:path w="237" h="404">
                  <a:moveTo>
                    <a:pt x="32" y="404"/>
                  </a:moveTo>
                  <a:cubicBezTo>
                    <a:pt x="181" y="135"/>
                    <a:pt x="181" y="135"/>
                    <a:pt x="181" y="135"/>
                  </a:cubicBezTo>
                  <a:cubicBezTo>
                    <a:pt x="237" y="25"/>
                    <a:pt x="237" y="25"/>
                    <a:pt x="237" y="25"/>
                  </a:cubicBezTo>
                  <a:cubicBezTo>
                    <a:pt x="149" y="0"/>
                    <a:pt x="72" y="8"/>
                    <a:pt x="17" y="23"/>
                  </a:cubicBezTo>
                  <a:cubicBezTo>
                    <a:pt x="0" y="132"/>
                    <a:pt x="0" y="132"/>
                    <a:pt x="0" y="132"/>
                  </a:cubicBezTo>
                  <a:cubicBezTo>
                    <a:pt x="0" y="132"/>
                    <a:pt x="0" y="309"/>
                    <a:pt x="32" y="404"/>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9" name="Freeform 169"/>
            <p:cNvSpPr>
              <a:spLocks/>
            </p:cNvSpPr>
            <p:nvPr/>
          </p:nvSpPr>
          <p:spPr bwMode="auto">
            <a:xfrm>
              <a:off x="7245200" y="3758961"/>
              <a:ext cx="139101" cy="147727"/>
            </a:xfrm>
            <a:custGeom>
              <a:avLst/>
              <a:gdLst>
                <a:gd name="T0" fmla="*/ 0 w 109"/>
                <a:gd name="T1" fmla="*/ 27 h 116"/>
                <a:gd name="T2" fmla="*/ 0 w 109"/>
                <a:gd name="T3" fmla="*/ 115 h 116"/>
                <a:gd name="T4" fmla="*/ 108 w 109"/>
                <a:gd name="T5" fmla="*/ 116 h 116"/>
                <a:gd name="T6" fmla="*/ 109 w 109"/>
                <a:gd name="T7" fmla="*/ 0 h 116"/>
                <a:gd name="T8" fmla="*/ 0 w 109"/>
                <a:gd name="T9" fmla="*/ 27 h 116"/>
              </a:gdLst>
              <a:ahLst/>
              <a:cxnLst>
                <a:cxn ang="0">
                  <a:pos x="T0" y="T1"/>
                </a:cxn>
                <a:cxn ang="0">
                  <a:pos x="T2" y="T3"/>
                </a:cxn>
                <a:cxn ang="0">
                  <a:pos x="T4" y="T5"/>
                </a:cxn>
                <a:cxn ang="0">
                  <a:pos x="T6" y="T7"/>
                </a:cxn>
                <a:cxn ang="0">
                  <a:pos x="T8" y="T9"/>
                </a:cxn>
              </a:cxnLst>
              <a:rect l="0" t="0" r="r" b="b"/>
              <a:pathLst>
                <a:path w="109" h="116">
                  <a:moveTo>
                    <a:pt x="0" y="27"/>
                  </a:moveTo>
                  <a:cubicBezTo>
                    <a:pt x="0" y="115"/>
                    <a:pt x="0" y="115"/>
                    <a:pt x="0" y="115"/>
                  </a:cubicBezTo>
                  <a:cubicBezTo>
                    <a:pt x="108" y="116"/>
                    <a:pt x="108" y="116"/>
                    <a:pt x="108" y="116"/>
                  </a:cubicBezTo>
                  <a:cubicBezTo>
                    <a:pt x="109" y="0"/>
                    <a:pt x="109" y="0"/>
                    <a:pt x="109" y="0"/>
                  </a:cubicBezTo>
                  <a:cubicBezTo>
                    <a:pt x="64" y="30"/>
                    <a:pt x="19" y="29"/>
                    <a:pt x="0" y="2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0" name="Freeform 170"/>
            <p:cNvSpPr>
              <a:spLocks/>
            </p:cNvSpPr>
            <p:nvPr/>
          </p:nvSpPr>
          <p:spPr bwMode="auto">
            <a:xfrm>
              <a:off x="7245200" y="3645738"/>
              <a:ext cx="139101" cy="151501"/>
            </a:xfrm>
            <a:custGeom>
              <a:avLst/>
              <a:gdLst>
                <a:gd name="T0" fmla="*/ 109 w 109"/>
                <a:gd name="T1" fmla="*/ 89 h 119"/>
                <a:gd name="T2" fmla="*/ 109 w 109"/>
                <a:gd name="T3" fmla="*/ 0 h 119"/>
                <a:gd name="T4" fmla="*/ 1 w 109"/>
                <a:gd name="T5" fmla="*/ 0 h 119"/>
                <a:gd name="T6" fmla="*/ 0 w 109"/>
                <a:gd name="T7" fmla="*/ 116 h 119"/>
                <a:gd name="T8" fmla="*/ 109 w 109"/>
                <a:gd name="T9" fmla="*/ 89 h 119"/>
              </a:gdLst>
              <a:ahLst/>
              <a:cxnLst>
                <a:cxn ang="0">
                  <a:pos x="T0" y="T1"/>
                </a:cxn>
                <a:cxn ang="0">
                  <a:pos x="T2" y="T3"/>
                </a:cxn>
                <a:cxn ang="0">
                  <a:pos x="T4" y="T5"/>
                </a:cxn>
                <a:cxn ang="0">
                  <a:pos x="T6" y="T7"/>
                </a:cxn>
                <a:cxn ang="0">
                  <a:pos x="T8" y="T9"/>
                </a:cxn>
              </a:cxnLst>
              <a:rect l="0" t="0" r="r" b="b"/>
              <a:pathLst>
                <a:path w="109" h="119">
                  <a:moveTo>
                    <a:pt x="109" y="89"/>
                  </a:moveTo>
                  <a:cubicBezTo>
                    <a:pt x="109" y="0"/>
                    <a:pt x="109" y="0"/>
                    <a:pt x="109" y="0"/>
                  </a:cubicBezTo>
                  <a:cubicBezTo>
                    <a:pt x="1" y="0"/>
                    <a:pt x="1" y="0"/>
                    <a:pt x="1" y="0"/>
                  </a:cubicBezTo>
                  <a:cubicBezTo>
                    <a:pt x="0" y="116"/>
                    <a:pt x="0" y="116"/>
                    <a:pt x="0" y="116"/>
                  </a:cubicBezTo>
                  <a:cubicBezTo>
                    <a:pt x="19" y="118"/>
                    <a:pt x="64" y="119"/>
                    <a:pt x="109" y="89"/>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1" name="Freeform 171"/>
            <p:cNvSpPr>
              <a:spLocks/>
            </p:cNvSpPr>
            <p:nvPr/>
          </p:nvSpPr>
          <p:spPr bwMode="auto">
            <a:xfrm>
              <a:off x="6948668" y="3850616"/>
              <a:ext cx="625415" cy="838919"/>
            </a:xfrm>
            <a:custGeom>
              <a:avLst/>
              <a:gdLst>
                <a:gd name="T0" fmla="*/ 399 w 491"/>
                <a:gd name="T1" fmla="*/ 2 h 658"/>
                <a:gd name="T2" fmla="*/ 330 w 491"/>
                <a:gd name="T3" fmla="*/ 108 h 658"/>
                <a:gd name="T4" fmla="*/ 193 w 491"/>
                <a:gd name="T5" fmla="*/ 352 h 658"/>
                <a:gd name="T6" fmla="*/ 174 w 491"/>
                <a:gd name="T7" fmla="*/ 110 h 658"/>
                <a:gd name="T8" fmla="*/ 178 w 491"/>
                <a:gd name="T9" fmla="*/ 0 h 658"/>
                <a:gd name="T10" fmla="*/ 89 w 491"/>
                <a:gd name="T11" fmla="*/ 25 h 658"/>
                <a:gd name="T12" fmla="*/ 75 w 491"/>
                <a:gd name="T13" fmla="*/ 121 h 658"/>
                <a:gd name="T14" fmla="*/ 1 w 491"/>
                <a:gd name="T15" fmla="*/ 255 h 658"/>
                <a:gd name="T16" fmla="*/ 54 w 491"/>
                <a:gd name="T17" fmla="*/ 344 h 658"/>
                <a:gd name="T18" fmla="*/ 86 w 491"/>
                <a:gd name="T19" fmla="*/ 586 h 658"/>
                <a:gd name="T20" fmla="*/ 404 w 491"/>
                <a:gd name="T21" fmla="*/ 590 h 658"/>
                <a:gd name="T22" fmla="*/ 491 w 491"/>
                <a:gd name="T23" fmla="*/ 242 h 658"/>
                <a:gd name="T24" fmla="*/ 491 w 491"/>
                <a:gd name="T25" fmla="*/ 40 h 658"/>
                <a:gd name="T26" fmla="*/ 399 w 491"/>
                <a:gd name="T27" fmla="*/ 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658">
                  <a:moveTo>
                    <a:pt x="399" y="2"/>
                  </a:moveTo>
                  <a:cubicBezTo>
                    <a:pt x="330" y="108"/>
                    <a:pt x="330" y="108"/>
                    <a:pt x="330" y="108"/>
                  </a:cubicBezTo>
                  <a:cubicBezTo>
                    <a:pt x="193" y="352"/>
                    <a:pt x="193" y="352"/>
                    <a:pt x="193" y="352"/>
                  </a:cubicBezTo>
                  <a:cubicBezTo>
                    <a:pt x="162" y="257"/>
                    <a:pt x="174" y="110"/>
                    <a:pt x="174" y="110"/>
                  </a:cubicBezTo>
                  <a:cubicBezTo>
                    <a:pt x="178" y="0"/>
                    <a:pt x="178" y="0"/>
                    <a:pt x="178" y="0"/>
                  </a:cubicBezTo>
                  <a:cubicBezTo>
                    <a:pt x="123" y="15"/>
                    <a:pt x="89" y="25"/>
                    <a:pt x="89" y="25"/>
                  </a:cubicBezTo>
                  <a:cubicBezTo>
                    <a:pt x="75" y="121"/>
                    <a:pt x="75" y="121"/>
                    <a:pt x="75" y="121"/>
                  </a:cubicBezTo>
                  <a:cubicBezTo>
                    <a:pt x="19" y="193"/>
                    <a:pt x="2" y="234"/>
                    <a:pt x="1" y="255"/>
                  </a:cubicBezTo>
                  <a:cubicBezTo>
                    <a:pt x="0" y="302"/>
                    <a:pt x="54" y="344"/>
                    <a:pt x="54" y="344"/>
                  </a:cubicBezTo>
                  <a:cubicBezTo>
                    <a:pt x="86" y="586"/>
                    <a:pt x="86" y="586"/>
                    <a:pt x="86" y="586"/>
                  </a:cubicBezTo>
                  <a:cubicBezTo>
                    <a:pt x="272" y="658"/>
                    <a:pt x="404" y="590"/>
                    <a:pt x="404" y="590"/>
                  </a:cubicBezTo>
                  <a:cubicBezTo>
                    <a:pt x="425" y="449"/>
                    <a:pt x="491" y="242"/>
                    <a:pt x="491" y="242"/>
                  </a:cubicBezTo>
                  <a:cubicBezTo>
                    <a:pt x="491" y="40"/>
                    <a:pt x="491" y="40"/>
                    <a:pt x="491" y="40"/>
                  </a:cubicBezTo>
                  <a:cubicBezTo>
                    <a:pt x="462" y="23"/>
                    <a:pt x="428" y="11"/>
                    <a:pt x="399" y="2"/>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2" name="Freeform 172"/>
            <p:cNvSpPr>
              <a:spLocks/>
            </p:cNvSpPr>
            <p:nvPr/>
          </p:nvSpPr>
          <p:spPr bwMode="auto">
            <a:xfrm>
              <a:off x="7186972" y="3797241"/>
              <a:ext cx="248009" cy="192477"/>
            </a:xfrm>
            <a:custGeom>
              <a:avLst/>
              <a:gdLst>
                <a:gd name="T0" fmla="*/ 46 w 195"/>
                <a:gd name="T1" fmla="*/ 1 h 151"/>
                <a:gd name="T2" fmla="*/ 80 w 195"/>
                <a:gd name="T3" fmla="*/ 73 h 151"/>
                <a:gd name="T4" fmla="*/ 156 w 195"/>
                <a:gd name="T5" fmla="*/ 0 h 151"/>
                <a:gd name="T6" fmla="*/ 195 w 195"/>
                <a:gd name="T7" fmla="*/ 40 h 151"/>
                <a:gd name="T8" fmla="*/ 98 w 195"/>
                <a:gd name="T9" fmla="*/ 151 h 151"/>
                <a:gd name="T10" fmla="*/ 77 w 195"/>
                <a:gd name="T11" fmla="*/ 85 h 151"/>
                <a:gd name="T12" fmla="*/ 22 w 195"/>
                <a:gd name="T13" fmla="*/ 140 h 151"/>
                <a:gd name="T14" fmla="*/ 4 w 195"/>
                <a:gd name="T15" fmla="*/ 35 h 151"/>
                <a:gd name="T16" fmla="*/ 46 w 195"/>
                <a:gd name="T17"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1">
                  <a:moveTo>
                    <a:pt x="46" y="1"/>
                  </a:moveTo>
                  <a:cubicBezTo>
                    <a:pt x="46" y="1"/>
                    <a:pt x="44" y="52"/>
                    <a:pt x="80" y="73"/>
                  </a:cubicBezTo>
                  <a:cubicBezTo>
                    <a:pt x="80" y="73"/>
                    <a:pt x="151" y="57"/>
                    <a:pt x="156" y="0"/>
                  </a:cubicBezTo>
                  <a:cubicBezTo>
                    <a:pt x="195" y="40"/>
                    <a:pt x="195" y="40"/>
                    <a:pt x="195" y="40"/>
                  </a:cubicBezTo>
                  <a:cubicBezTo>
                    <a:pt x="195" y="40"/>
                    <a:pt x="150" y="125"/>
                    <a:pt x="98" y="151"/>
                  </a:cubicBezTo>
                  <a:cubicBezTo>
                    <a:pt x="77" y="85"/>
                    <a:pt x="77" y="85"/>
                    <a:pt x="77" y="85"/>
                  </a:cubicBezTo>
                  <a:cubicBezTo>
                    <a:pt x="22" y="140"/>
                    <a:pt x="22" y="140"/>
                    <a:pt x="22" y="140"/>
                  </a:cubicBezTo>
                  <a:cubicBezTo>
                    <a:pt x="22" y="140"/>
                    <a:pt x="0" y="76"/>
                    <a:pt x="4" y="35"/>
                  </a:cubicBezTo>
                  <a:lnTo>
                    <a:pt x="46"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3" name="Freeform 173"/>
            <p:cNvSpPr>
              <a:spLocks/>
            </p:cNvSpPr>
            <p:nvPr/>
          </p:nvSpPr>
          <p:spPr bwMode="auto">
            <a:xfrm>
              <a:off x="7072133" y="3846843"/>
              <a:ext cx="446956" cy="530524"/>
            </a:xfrm>
            <a:custGeom>
              <a:avLst/>
              <a:gdLst>
                <a:gd name="T0" fmla="*/ 32 w 351"/>
                <a:gd name="T1" fmla="*/ 164 h 416"/>
                <a:gd name="T2" fmla="*/ 7 w 351"/>
                <a:gd name="T3" fmla="*/ 191 h 416"/>
                <a:gd name="T4" fmla="*/ 93 w 351"/>
                <a:gd name="T5" fmla="*/ 416 h 416"/>
                <a:gd name="T6" fmla="*/ 285 w 351"/>
                <a:gd name="T7" fmla="*/ 207 h 416"/>
                <a:gd name="T8" fmla="*/ 250 w 351"/>
                <a:gd name="T9" fmla="*/ 172 h 416"/>
                <a:gd name="T10" fmla="*/ 301 w 351"/>
                <a:gd name="T11" fmla="*/ 171 h 416"/>
                <a:gd name="T12" fmla="*/ 351 w 351"/>
                <a:gd name="T13" fmla="*/ 23 h 416"/>
                <a:gd name="T14" fmla="*/ 299 w 351"/>
                <a:gd name="T15" fmla="*/ 0 h 416"/>
                <a:gd name="T16" fmla="*/ 232 w 351"/>
                <a:gd name="T17" fmla="*/ 111 h 416"/>
                <a:gd name="T18" fmla="*/ 96 w 351"/>
                <a:gd name="T19" fmla="*/ 355 h 416"/>
                <a:gd name="T20" fmla="*/ 77 w 351"/>
                <a:gd name="T21" fmla="*/ 113 h 416"/>
                <a:gd name="T22" fmla="*/ 82 w 351"/>
                <a:gd name="T23" fmla="*/ 0 h 416"/>
                <a:gd name="T24" fmla="*/ 38 w 351"/>
                <a:gd name="T25" fmla="*/ 15 h 416"/>
                <a:gd name="T26" fmla="*/ 0 w 351"/>
                <a:gd name="T27" fmla="*/ 154 h 416"/>
                <a:gd name="T28" fmla="*/ 32 w 351"/>
                <a:gd name="T29" fmla="*/ 16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416">
                  <a:moveTo>
                    <a:pt x="32" y="164"/>
                  </a:moveTo>
                  <a:cubicBezTo>
                    <a:pt x="7" y="191"/>
                    <a:pt x="7" y="191"/>
                    <a:pt x="7" y="191"/>
                  </a:cubicBezTo>
                  <a:cubicBezTo>
                    <a:pt x="7" y="191"/>
                    <a:pt x="40" y="338"/>
                    <a:pt x="93" y="416"/>
                  </a:cubicBezTo>
                  <a:cubicBezTo>
                    <a:pt x="93" y="416"/>
                    <a:pt x="244" y="278"/>
                    <a:pt x="285" y="207"/>
                  </a:cubicBezTo>
                  <a:cubicBezTo>
                    <a:pt x="250" y="172"/>
                    <a:pt x="250" y="172"/>
                    <a:pt x="250" y="172"/>
                  </a:cubicBezTo>
                  <a:cubicBezTo>
                    <a:pt x="301" y="171"/>
                    <a:pt x="301" y="171"/>
                    <a:pt x="301" y="171"/>
                  </a:cubicBezTo>
                  <a:cubicBezTo>
                    <a:pt x="351" y="23"/>
                    <a:pt x="351" y="23"/>
                    <a:pt x="351" y="23"/>
                  </a:cubicBezTo>
                  <a:cubicBezTo>
                    <a:pt x="334" y="16"/>
                    <a:pt x="316" y="6"/>
                    <a:pt x="299" y="0"/>
                  </a:cubicBezTo>
                  <a:cubicBezTo>
                    <a:pt x="232" y="111"/>
                    <a:pt x="232" y="111"/>
                    <a:pt x="232" y="111"/>
                  </a:cubicBezTo>
                  <a:cubicBezTo>
                    <a:pt x="96" y="355"/>
                    <a:pt x="96" y="355"/>
                    <a:pt x="96" y="355"/>
                  </a:cubicBezTo>
                  <a:cubicBezTo>
                    <a:pt x="65" y="260"/>
                    <a:pt x="77" y="113"/>
                    <a:pt x="77" y="113"/>
                  </a:cubicBezTo>
                  <a:cubicBezTo>
                    <a:pt x="82" y="0"/>
                    <a:pt x="82" y="0"/>
                    <a:pt x="82" y="0"/>
                  </a:cubicBezTo>
                  <a:cubicBezTo>
                    <a:pt x="66" y="4"/>
                    <a:pt x="50" y="10"/>
                    <a:pt x="38" y="15"/>
                  </a:cubicBezTo>
                  <a:cubicBezTo>
                    <a:pt x="0" y="154"/>
                    <a:pt x="0" y="154"/>
                    <a:pt x="0" y="154"/>
                  </a:cubicBezTo>
                  <a:lnTo>
                    <a:pt x="32" y="164"/>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4" name="Freeform 174"/>
            <p:cNvSpPr>
              <a:spLocks/>
            </p:cNvSpPr>
            <p:nvPr/>
          </p:nvSpPr>
          <p:spPr bwMode="auto">
            <a:xfrm>
              <a:off x="7037627" y="4712718"/>
              <a:ext cx="458817" cy="175763"/>
            </a:xfrm>
            <a:custGeom>
              <a:avLst/>
              <a:gdLst>
                <a:gd name="T0" fmla="*/ 0 w 851"/>
                <a:gd name="T1" fmla="*/ 47 h 326"/>
                <a:gd name="T2" fmla="*/ 262 w 851"/>
                <a:gd name="T3" fmla="*/ 231 h 326"/>
                <a:gd name="T4" fmla="*/ 369 w 851"/>
                <a:gd name="T5" fmla="*/ 97 h 326"/>
                <a:gd name="T6" fmla="*/ 463 w 851"/>
                <a:gd name="T7" fmla="*/ 231 h 326"/>
                <a:gd name="T8" fmla="*/ 851 w 851"/>
                <a:gd name="T9" fmla="*/ 0 h 326"/>
                <a:gd name="T10" fmla="*/ 468 w 851"/>
                <a:gd name="T11" fmla="*/ 316 h 326"/>
                <a:gd name="T12" fmla="*/ 374 w 851"/>
                <a:gd name="T13" fmla="*/ 182 h 326"/>
                <a:gd name="T14" fmla="*/ 251 w 851"/>
                <a:gd name="T15" fmla="*/ 326 h 326"/>
                <a:gd name="T16" fmla="*/ 0 w 851"/>
                <a:gd name="T17" fmla="*/ 4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 h="326">
                  <a:moveTo>
                    <a:pt x="0" y="47"/>
                  </a:moveTo>
                  <a:lnTo>
                    <a:pt x="262" y="231"/>
                  </a:lnTo>
                  <a:lnTo>
                    <a:pt x="369" y="97"/>
                  </a:lnTo>
                  <a:lnTo>
                    <a:pt x="463" y="231"/>
                  </a:lnTo>
                  <a:lnTo>
                    <a:pt x="851" y="0"/>
                  </a:lnTo>
                  <a:lnTo>
                    <a:pt x="468" y="316"/>
                  </a:lnTo>
                  <a:lnTo>
                    <a:pt x="374" y="182"/>
                  </a:lnTo>
                  <a:lnTo>
                    <a:pt x="251" y="326"/>
                  </a:lnTo>
                  <a:lnTo>
                    <a:pt x="0" y="47"/>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5" name="Freeform 175"/>
            <p:cNvSpPr>
              <a:spLocks/>
            </p:cNvSpPr>
            <p:nvPr/>
          </p:nvSpPr>
          <p:spPr bwMode="auto">
            <a:xfrm>
              <a:off x="7793517" y="4832409"/>
              <a:ext cx="179537" cy="229139"/>
            </a:xfrm>
            <a:custGeom>
              <a:avLst/>
              <a:gdLst>
                <a:gd name="T0" fmla="*/ 26 w 141"/>
                <a:gd name="T1" fmla="*/ 0 h 180"/>
                <a:gd name="T2" fmla="*/ 20 w 141"/>
                <a:gd name="T3" fmla="*/ 29 h 180"/>
                <a:gd name="T4" fmla="*/ 4 w 141"/>
                <a:gd name="T5" fmla="*/ 91 h 180"/>
                <a:gd name="T6" fmla="*/ 3 w 141"/>
                <a:gd name="T7" fmla="*/ 146 h 180"/>
                <a:gd name="T8" fmla="*/ 31 w 141"/>
                <a:gd name="T9" fmla="*/ 115 h 180"/>
                <a:gd name="T10" fmla="*/ 62 w 141"/>
                <a:gd name="T11" fmla="*/ 179 h 180"/>
                <a:gd name="T12" fmla="*/ 79 w 141"/>
                <a:gd name="T13" fmla="*/ 166 h 180"/>
                <a:gd name="T14" fmla="*/ 101 w 141"/>
                <a:gd name="T15" fmla="*/ 151 h 180"/>
                <a:gd name="T16" fmla="*/ 122 w 141"/>
                <a:gd name="T17" fmla="*/ 141 h 180"/>
                <a:gd name="T18" fmla="*/ 137 w 141"/>
                <a:gd name="T19" fmla="*/ 119 h 180"/>
                <a:gd name="T20" fmla="*/ 136 w 141"/>
                <a:gd name="T21" fmla="*/ 74 h 180"/>
                <a:gd name="T22" fmla="*/ 92 w 141"/>
                <a:gd name="T23" fmla="*/ 2 h 180"/>
                <a:gd name="T24" fmla="*/ 26 w 141"/>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80">
                  <a:moveTo>
                    <a:pt x="26" y="0"/>
                  </a:moveTo>
                  <a:cubicBezTo>
                    <a:pt x="20" y="29"/>
                    <a:pt x="20" y="29"/>
                    <a:pt x="20" y="29"/>
                  </a:cubicBezTo>
                  <a:cubicBezTo>
                    <a:pt x="20" y="29"/>
                    <a:pt x="0" y="74"/>
                    <a:pt x="4" y="91"/>
                  </a:cubicBezTo>
                  <a:cubicBezTo>
                    <a:pt x="9" y="112"/>
                    <a:pt x="3" y="146"/>
                    <a:pt x="3" y="146"/>
                  </a:cubicBezTo>
                  <a:cubicBezTo>
                    <a:pt x="3" y="146"/>
                    <a:pt x="30" y="155"/>
                    <a:pt x="31" y="115"/>
                  </a:cubicBezTo>
                  <a:cubicBezTo>
                    <a:pt x="31" y="115"/>
                    <a:pt x="48" y="180"/>
                    <a:pt x="62" y="179"/>
                  </a:cubicBezTo>
                  <a:cubicBezTo>
                    <a:pt x="62" y="179"/>
                    <a:pt x="73" y="172"/>
                    <a:pt x="79" y="166"/>
                  </a:cubicBezTo>
                  <a:cubicBezTo>
                    <a:pt x="79" y="166"/>
                    <a:pt x="91" y="168"/>
                    <a:pt x="101" y="151"/>
                  </a:cubicBezTo>
                  <a:cubicBezTo>
                    <a:pt x="101" y="151"/>
                    <a:pt x="118" y="155"/>
                    <a:pt x="122" y="141"/>
                  </a:cubicBezTo>
                  <a:cubicBezTo>
                    <a:pt x="122" y="141"/>
                    <a:pt x="133" y="135"/>
                    <a:pt x="137" y="119"/>
                  </a:cubicBezTo>
                  <a:cubicBezTo>
                    <a:pt x="141" y="103"/>
                    <a:pt x="138" y="103"/>
                    <a:pt x="136" y="74"/>
                  </a:cubicBezTo>
                  <a:cubicBezTo>
                    <a:pt x="136" y="74"/>
                    <a:pt x="120" y="17"/>
                    <a:pt x="92" y="2"/>
                  </a:cubicBezTo>
                  <a:lnTo>
                    <a:pt x="26" y="0"/>
                  </a:ln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6" name="Freeform 176"/>
            <p:cNvSpPr>
              <a:spLocks/>
            </p:cNvSpPr>
            <p:nvPr/>
          </p:nvSpPr>
          <p:spPr bwMode="auto">
            <a:xfrm>
              <a:off x="7785429" y="4763399"/>
              <a:ext cx="150424" cy="140179"/>
            </a:xfrm>
            <a:custGeom>
              <a:avLst/>
              <a:gdLst>
                <a:gd name="T0" fmla="*/ 0 w 118"/>
                <a:gd name="T1" fmla="*/ 18 h 110"/>
                <a:gd name="T2" fmla="*/ 21 w 118"/>
                <a:gd name="T3" fmla="*/ 86 h 110"/>
                <a:gd name="T4" fmla="*/ 118 w 118"/>
                <a:gd name="T5" fmla="*/ 66 h 110"/>
                <a:gd name="T6" fmla="*/ 103 w 118"/>
                <a:gd name="T7" fmla="*/ 0 h 110"/>
                <a:gd name="T8" fmla="*/ 0 w 118"/>
                <a:gd name="T9" fmla="*/ 18 h 110"/>
              </a:gdLst>
              <a:ahLst/>
              <a:cxnLst>
                <a:cxn ang="0">
                  <a:pos x="T0" y="T1"/>
                </a:cxn>
                <a:cxn ang="0">
                  <a:pos x="T2" y="T3"/>
                </a:cxn>
                <a:cxn ang="0">
                  <a:pos x="T4" y="T5"/>
                </a:cxn>
                <a:cxn ang="0">
                  <a:pos x="T6" y="T7"/>
                </a:cxn>
                <a:cxn ang="0">
                  <a:pos x="T8" y="T9"/>
                </a:cxn>
              </a:cxnLst>
              <a:rect l="0" t="0" r="r" b="b"/>
              <a:pathLst>
                <a:path w="118" h="110">
                  <a:moveTo>
                    <a:pt x="0" y="18"/>
                  </a:moveTo>
                  <a:cubicBezTo>
                    <a:pt x="21" y="86"/>
                    <a:pt x="21" y="86"/>
                    <a:pt x="21" y="86"/>
                  </a:cubicBezTo>
                  <a:cubicBezTo>
                    <a:pt x="21" y="86"/>
                    <a:pt x="57" y="110"/>
                    <a:pt x="118" y="66"/>
                  </a:cubicBezTo>
                  <a:cubicBezTo>
                    <a:pt x="103" y="0"/>
                    <a:pt x="103" y="0"/>
                    <a:pt x="103" y="0"/>
                  </a:cubicBezTo>
                  <a:lnTo>
                    <a:pt x="0" y="18"/>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7" name="Freeform 177"/>
            <p:cNvSpPr>
              <a:spLocks/>
            </p:cNvSpPr>
            <p:nvPr/>
          </p:nvSpPr>
          <p:spPr bwMode="auto">
            <a:xfrm>
              <a:off x="7503993" y="3901836"/>
              <a:ext cx="420538" cy="945671"/>
            </a:xfrm>
            <a:custGeom>
              <a:avLst/>
              <a:gdLst>
                <a:gd name="T0" fmla="*/ 55 w 330"/>
                <a:gd name="T1" fmla="*/ 0 h 742"/>
                <a:gd name="T2" fmla="*/ 235 w 330"/>
                <a:gd name="T3" fmla="*/ 373 h 742"/>
                <a:gd name="T4" fmla="*/ 330 w 330"/>
                <a:gd name="T5" fmla="*/ 693 h 742"/>
                <a:gd name="T6" fmla="*/ 223 w 330"/>
                <a:gd name="T7" fmla="*/ 719 h 742"/>
                <a:gd name="T8" fmla="*/ 128 w 330"/>
                <a:gd name="T9" fmla="*/ 444 h 742"/>
                <a:gd name="T10" fmla="*/ 10 w 330"/>
                <a:gd name="T11" fmla="*/ 267 h 742"/>
                <a:gd name="T12" fmla="*/ 55 w 330"/>
                <a:gd name="T13" fmla="*/ 0 h 742"/>
              </a:gdLst>
              <a:ahLst/>
              <a:cxnLst>
                <a:cxn ang="0">
                  <a:pos x="T0" y="T1"/>
                </a:cxn>
                <a:cxn ang="0">
                  <a:pos x="T2" y="T3"/>
                </a:cxn>
                <a:cxn ang="0">
                  <a:pos x="T4" y="T5"/>
                </a:cxn>
                <a:cxn ang="0">
                  <a:pos x="T6" y="T7"/>
                </a:cxn>
                <a:cxn ang="0">
                  <a:pos x="T8" y="T9"/>
                </a:cxn>
                <a:cxn ang="0">
                  <a:pos x="T10" y="T11"/>
                </a:cxn>
                <a:cxn ang="0">
                  <a:pos x="T12" y="T13"/>
                </a:cxn>
              </a:cxnLst>
              <a:rect l="0" t="0" r="r" b="b"/>
              <a:pathLst>
                <a:path w="330" h="742">
                  <a:moveTo>
                    <a:pt x="55" y="0"/>
                  </a:moveTo>
                  <a:cubicBezTo>
                    <a:pt x="55" y="0"/>
                    <a:pt x="101" y="37"/>
                    <a:pt x="235" y="373"/>
                  </a:cubicBezTo>
                  <a:cubicBezTo>
                    <a:pt x="235" y="373"/>
                    <a:pt x="309" y="513"/>
                    <a:pt x="330" y="693"/>
                  </a:cubicBezTo>
                  <a:cubicBezTo>
                    <a:pt x="330" y="693"/>
                    <a:pt x="295" y="742"/>
                    <a:pt x="223" y="719"/>
                  </a:cubicBezTo>
                  <a:cubicBezTo>
                    <a:pt x="223" y="719"/>
                    <a:pt x="144" y="510"/>
                    <a:pt x="128" y="444"/>
                  </a:cubicBezTo>
                  <a:cubicBezTo>
                    <a:pt x="10" y="267"/>
                    <a:pt x="10" y="267"/>
                    <a:pt x="10" y="267"/>
                  </a:cubicBezTo>
                  <a:cubicBezTo>
                    <a:pt x="10" y="267"/>
                    <a:pt x="0" y="48"/>
                    <a:pt x="55"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8" name="Freeform 178"/>
            <p:cNvSpPr>
              <a:spLocks/>
            </p:cNvSpPr>
            <p:nvPr/>
          </p:nvSpPr>
          <p:spPr bwMode="auto">
            <a:xfrm>
              <a:off x="6949746" y="2998219"/>
              <a:ext cx="847545" cy="676634"/>
            </a:xfrm>
            <a:custGeom>
              <a:avLst/>
              <a:gdLst>
                <a:gd name="T0" fmla="*/ 161 w 665"/>
                <a:gd name="T1" fmla="*/ 455 h 531"/>
                <a:gd name="T2" fmla="*/ 90 w 665"/>
                <a:gd name="T3" fmla="*/ 156 h 531"/>
                <a:gd name="T4" fmla="*/ 255 w 665"/>
                <a:gd name="T5" fmla="*/ 73 h 531"/>
                <a:gd name="T6" fmla="*/ 404 w 665"/>
                <a:gd name="T7" fmla="*/ 85 h 531"/>
                <a:gd name="T8" fmla="*/ 418 w 665"/>
                <a:gd name="T9" fmla="*/ 491 h 531"/>
                <a:gd name="T10" fmla="*/ 161 w 665"/>
                <a:gd name="T11" fmla="*/ 455 h 531"/>
              </a:gdLst>
              <a:ahLst/>
              <a:cxnLst>
                <a:cxn ang="0">
                  <a:pos x="T0" y="T1"/>
                </a:cxn>
                <a:cxn ang="0">
                  <a:pos x="T2" y="T3"/>
                </a:cxn>
                <a:cxn ang="0">
                  <a:pos x="T4" y="T5"/>
                </a:cxn>
                <a:cxn ang="0">
                  <a:pos x="T6" y="T7"/>
                </a:cxn>
                <a:cxn ang="0">
                  <a:pos x="T8" y="T9"/>
                </a:cxn>
                <a:cxn ang="0">
                  <a:pos x="T10" y="T11"/>
                </a:cxn>
              </a:cxnLst>
              <a:rect l="0" t="0" r="r" b="b"/>
              <a:pathLst>
                <a:path w="665" h="531">
                  <a:moveTo>
                    <a:pt x="161" y="455"/>
                  </a:moveTo>
                  <a:cubicBezTo>
                    <a:pt x="161" y="455"/>
                    <a:pt x="0" y="358"/>
                    <a:pt x="90" y="156"/>
                  </a:cubicBezTo>
                  <a:cubicBezTo>
                    <a:pt x="160" y="0"/>
                    <a:pt x="255" y="73"/>
                    <a:pt x="255" y="73"/>
                  </a:cubicBezTo>
                  <a:cubicBezTo>
                    <a:pt x="255" y="73"/>
                    <a:pt x="326" y="12"/>
                    <a:pt x="404" y="85"/>
                  </a:cubicBezTo>
                  <a:cubicBezTo>
                    <a:pt x="477" y="154"/>
                    <a:pt x="665" y="303"/>
                    <a:pt x="418" y="491"/>
                  </a:cubicBezTo>
                  <a:cubicBezTo>
                    <a:pt x="366" y="531"/>
                    <a:pt x="161" y="455"/>
                    <a:pt x="161" y="455"/>
                  </a:cubicBezTo>
                  <a:close/>
                </a:path>
              </a:pathLst>
            </a:custGeom>
            <a:solidFill>
              <a:srgbClr val="ECC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9" name="Freeform 179"/>
            <p:cNvSpPr>
              <a:spLocks/>
            </p:cNvSpPr>
            <p:nvPr/>
          </p:nvSpPr>
          <p:spPr bwMode="auto">
            <a:xfrm>
              <a:off x="7047871" y="3123301"/>
              <a:ext cx="522437" cy="129935"/>
            </a:xfrm>
            <a:custGeom>
              <a:avLst/>
              <a:gdLst>
                <a:gd name="T0" fmla="*/ 410 w 410"/>
                <a:gd name="T1" fmla="*/ 72 h 102"/>
                <a:gd name="T2" fmla="*/ 341 w 410"/>
                <a:gd name="T3" fmla="*/ 0 h 102"/>
                <a:gd name="T4" fmla="*/ 37 w 410"/>
                <a:gd name="T5" fmla="*/ 14 h 102"/>
                <a:gd name="T6" fmla="*/ 13 w 410"/>
                <a:gd name="T7" fmla="*/ 58 h 102"/>
                <a:gd name="T8" fmla="*/ 0 w 410"/>
                <a:gd name="T9" fmla="*/ 92 h 102"/>
                <a:gd name="T10" fmla="*/ 410 w 410"/>
                <a:gd name="T11" fmla="*/ 72 h 102"/>
              </a:gdLst>
              <a:ahLst/>
              <a:cxnLst>
                <a:cxn ang="0">
                  <a:pos x="T0" y="T1"/>
                </a:cxn>
                <a:cxn ang="0">
                  <a:pos x="T2" y="T3"/>
                </a:cxn>
                <a:cxn ang="0">
                  <a:pos x="T4" y="T5"/>
                </a:cxn>
                <a:cxn ang="0">
                  <a:pos x="T6" y="T7"/>
                </a:cxn>
                <a:cxn ang="0">
                  <a:pos x="T8" y="T9"/>
                </a:cxn>
                <a:cxn ang="0">
                  <a:pos x="T10" y="T11"/>
                </a:cxn>
              </a:cxnLst>
              <a:rect l="0" t="0" r="r" b="b"/>
              <a:pathLst>
                <a:path w="410" h="102">
                  <a:moveTo>
                    <a:pt x="410" y="72"/>
                  </a:moveTo>
                  <a:cubicBezTo>
                    <a:pt x="386" y="42"/>
                    <a:pt x="358" y="16"/>
                    <a:pt x="341" y="0"/>
                  </a:cubicBezTo>
                  <a:cubicBezTo>
                    <a:pt x="210" y="72"/>
                    <a:pt x="95" y="42"/>
                    <a:pt x="37" y="14"/>
                  </a:cubicBezTo>
                  <a:cubicBezTo>
                    <a:pt x="29" y="26"/>
                    <a:pt x="21" y="41"/>
                    <a:pt x="13" y="58"/>
                  </a:cubicBezTo>
                  <a:cubicBezTo>
                    <a:pt x="8" y="69"/>
                    <a:pt x="4" y="80"/>
                    <a:pt x="0" y="92"/>
                  </a:cubicBezTo>
                  <a:cubicBezTo>
                    <a:pt x="82" y="100"/>
                    <a:pt x="260" y="102"/>
                    <a:pt x="410" y="72"/>
                  </a:cubicBezTo>
                  <a:close/>
                </a:path>
              </a:pathLst>
            </a:custGeom>
            <a:solidFill>
              <a:srgbClr val="FCE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0" name="Freeform 180"/>
            <p:cNvSpPr>
              <a:spLocks/>
            </p:cNvSpPr>
            <p:nvPr/>
          </p:nvSpPr>
          <p:spPr bwMode="auto">
            <a:xfrm>
              <a:off x="7073211" y="3142172"/>
              <a:ext cx="527829" cy="625955"/>
            </a:xfrm>
            <a:custGeom>
              <a:avLst/>
              <a:gdLst>
                <a:gd name="T0" fmla="*/ 355 w 414"/>
                <a:gd name="T1" fmla="*/ 198 h 491"/>
                <a:gd name="T2" fmla="*/ 352 w 414"/>
                <a:gd name="T3" fmla="*/ 199 h 491"/>
                <a:gd name="T4" fmla="*/ 352 w 414"/>
                <a:gd name="T5" fmla="*/ 199 h 491"/>
                <a:gd name="T6" fmla="*/ 294 w 414"/>
                <a:gd name="T7" fmla="*/ 177 h 491"/>
                <a:gd name="T8" fmla="*/ 160 w 414"/>
                <a:gd name="T9" fmla="*/ 0 h 491"/>
                <a:gd name="T10" fmla="*/ 0 w 414"/>
                <a:gd name="T11" fmla="*/ 218 h 491"/>
                <a:gd name="T12" fmla="*/ 10 w 414"/>
                <a:gd name="T13" fmla="*/ 323 h 491"/>
                <a:gd name="T14" fmla="*/ 131 w 414"/>
                <a:gd name="T15" fmla="*/ 459 h 491"/>
                <a:gd name="T16" fmla="*/ 343 w 414"/>
                <a:gd name="T17" fmla="*/ 327 h 491"/>
                <a:gd name="T18" fmla="*/ 411 w 414"/>
                <a:gd name="T19" fmla="*/ 242 h 491"/>
                <a:gd name="T20" fmla="*/ 355 w 414"/>
                <a:gd name="T21" fmla="*/ 1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491">
                  <a:moveTo>
                    <a:pt x="355" y="198"/>
                  </a:moveTo>
                  <a:cubicBezTo>
                    <a:pt x="352" y="199"/>
                    <a:pt x="352" y="199"/>
                    <a:pt x="352" y="199"/>
                  </a:cubicBezTo>
                  <a:cubicBezTo>
                    <a:pt x="352" y="199"/>
                    <a:pt x="352" y="199"/>
                    <a:pt x="352" y="199"/>
                  </a:cubicBezTo>
                  <a:cubicBezTo>
                    <a:pt x="352" y="199"/>
                    <a:pt x="341" y="319"/>
                    <a:pt x="294" y="177"/>
                  </a:cubicBezTo>
                  <a:cubicBezTo>
                    <a:pt x="195" y="108"/>
                    <a:pt x="160" y="0"/>
                    <a:pt x="160" y="0"/>
                  </a:cubicBezTo>
                  <a:cubicBezTo>
                    <a:pt x="128" y="82"/>
                    <a:pt x="45" y="198"/>
                    <a:pt x="0" y="218"/>
                  </a:cubicBezTo>
                  <a:cubicBezTo>
                    <a:pt x="0" y="246"/>
                    <a:pt x="4" y="287"/>
                    <a:pt x="10" y="323"/>
                  </a:cubicBezTo>
                  <a:cubicBezTo>
                    <a:pt x="20" y="395"/>
                    <a:pt x="59" y="446"/>
                    <a:pt x="131" y="459"/>
                  </a:cubicBezTo>
                  <a:cubicBezTo>
                    <a:pt x="303" y="491"/>
                    <a:pt x="343" y="327"/>
                    <a:pt x="343" y="327"/>
                  </a:cubicBezTo>
                  <a:cubicBezTo>
                    <a:pt x="343" y="327"/>
                    <a:pt x="407" y="325"/>
                    <a:pt x="411" y="242"/>
                  </a:cubicBezTo>
                  <a:cubicBezTo>
                    <a:pt x="414" y="174"/>
                    <a:pt x="355" y="198"/>
                    <a:pt x="355" y="198"/>
                  </a:cubicBezTo>
                  <a:close/>
                </a:path>
              </a:pathLst>
            </a:custGeom>
            <a:solidFill>
              <a:srgbClr val="F4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1" name="Freeform 181"/>
            <p:cNvSpPr>
              <a:spLocks/>
            </p:cNvSpPr>
            <p:nvPr/>
          </p:nvSpPr>
          <p:spPr bwMode="auto">
            <a:xfrm>
              <a:off x="7139526" y="3482376"/>
              <a:ext cx="453426" cy="285750"/>
            </a:xfrm>
            <a:custGeom>
              <a:avLst/>
              <a:gdLst>
                <a:gd name="T0" fmla="*/ 276 w 356"/>
                <a:gd name="T1" fmla="*/ 43 h 224"/>
                <a:gd name="T2" fmla="*/ 140 w 356"/>
                <a:gd name="T3" fmla="*/ 182 h 224"/>
                <a:gd name="T4" fmla="*/ 0 w 356"/>
                <a:gd name="T5" fmla="*/ 151 h 224"/>
                <a:gd name="T6" fmla="*/ 79 w 356"/>
                <a:gd name="T7" fmla="*/ 192 h 224"/>
                <a:gd name="T8" fmla="*/ 291 w 356"/>
                <a:gd name="T9" fmla="*/ 60 h 224"/>
                <a:gd name="T10" fmla="*/ 356 w 356"/>
                <a:gd name="T11" fmla="*/ 0 h 224"/>
                <a:gd name="T12" fmla="*/ 276 w 356"/>
                <a:gd name="T13" fmla="*/ 43 h 224"/>
              </a:gdLst>
              <a:ahLst/>
              <a:cxnLst>
                <a:cxn ang="0">
                  <a:pos x="T0" y="T1"/>
                </a:cxn>
                <a:cxn ang="0">
                  <a:pos x="T2" y="T3"/>
                </a:cxn>
                <a:cxn ang="0">
                  <a:pos x="T4" y="T5"/>
                </a:cxn>
                <a:cxn ang="0">
                  <a:pos x="T6" y="T7"/>
                </a:cxn>
                <a:cxn ang="0">
                  <a:pos x="T8" y="T9"/>
                </a:cxn>
                <a:cxn ang="0">
                  <a:pos x="T10" y="T11"/>
                </a:cxn>
                <a:cxn ang="0">
                  <a:pos x="T12" y="T13"/>
                </a:cxn>
              </a:cxnLst>
              <a:rect l="0" t="0" r="r" b="b"/>
              <a:pathLst>
                <a:path w="356" h="224">
                  <a:moveTo>
                    <a:pt x="276" y="43"/>
                  </a:moveTo>
                  <a:cubicBezTo>
                    <a:pt x="276" y="43"/>
                    <a:pt x="235" y="165"/>
                    <a:pt x="140" y="182"/>
                  </a:cubicBezTo>
                  <a:cubicBezTo>
                    <a:pt x="83" y="193"/>
                    <a:pt x="31" y="170"/>
                    <a:pt x="0" y="151"/>
                  </a:cubicBezTo>
                  <a:cubicBezTo>
                    <a:pt x="20" y="172"/>
                    <a:pt x="46" y="186"/>
                    <a:pt x="79" y="192"/>
                  </a:cubicBezTo>
                  <a:cubicBezTo>
                    <a:pt x="251" y="224"/>
                    <a:pt x="291" y="60"/>
                    <a:pt x="291" y="60"/>
                  </a:cubicBezTo>
                  <a:cubicBezTo>
                    <a:pt x="291" y="60"/>
                    <a:pt x="342" y="58"/>
                    <a:pt x="356" y="0"/>
                  </a:cubicBezTo>
                  <a:cubicBezTo>
                    <a:pt x="316" y="61"/>
                    <a:pt x="276" y="43"/>
                    <a:pt x="276" y="43"/>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2" name="Freeform 182"/>
            <p:cNvSpPr>
              <a:spLocks/>
            </p:cNvSpPr>
            <p:nvPr/>
          </p:nvSpPr>
          <p:spPr bwMode="auto">
            <a:xfrm>
              <a:off x="7199372" y="3463506"/>
              <a:ext cx="72786" cy="126161"/>
            </a:xfrm>
            <a:custGeom>
              <a:avLst/>
              <a:gdLst>
                <a:gd name="T0" fmla="*/ 57 w 57"/>
                <a:gd name="T1" fmla="*/ 82 h 99"/>
                <a:gd name="T2" fmla="*/ 1 w 57"/>
                <a:gd name="T3" fmla="*/ 69 h 99"/>
                <a:gd name="T4" fmla="*/ 15 w 57"/>
                <a:gd name="T5" fmla="*/ 43 h 99"/>
                <a:gd name="T6" fmla="*/ 47 w 57"/>
                <a:gd name="T7" fmla="*/ 0 h 99"/>
                <a:gd name="T8" fmla="*/ 47 w 57"/>
                <a:gd name="T9" fmla="*/ 0 h 99"/>
                <a:gd name="T10" fmla="*/ 17 w 57"/>
                <a:gd name="T11" fmla="*/ 53 h 99"/>
                <a:gd name="T12" fmla="*/ 10 w 57"/>
                <a:gd name="T13" fmla="*/ 66 h 99"/>
                <a:gd name="T14" fmla="*/ 57 w 57"/>
                <a:gd name="T15" fmla="*/ 8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57" y="82"/>
                  </a:moveTo>
                  <a:cubicBezTo>
                    <a:pt x="24" y="99"/>
                    <a:pt x="4" y="85"/>
                    <a:pt x="1" y="69"/>
                  </a:cubicBezTo>
                  <a:cubicBezTo>
                    <a:pt x="0" y="58"/>
                    <a:pt x="5" y="48"/>
                    <a:pt x="15" y="43"/>
                  </a:cubicBezTo>
                  <a:cubicBezTo>
                    <a:pt x="35" y="33"/>
                    <a:pt x="47" y="0"/>
                    <a:pt x="47" y="0"/>
                  </a:cubicBezTo>
                  <a:cubicBezTo>
                    <a:pt x="47" y="0"/>
                    <a:pt x="47" y="0"/>
                    <a:pt x="47" y="0"/>
                  </a:cubicBezTo>
                  <a:cubicBezTo>
                    <a:pt x="48" y="7"/>
                    <a:pt x="43" y="35"/>
                    <a:pt x="17" y="53"/>
                  </a:cubicBezTo>
                  <a:cubicBezTo>
                    <a:pt x="12" y="57"/>
                    <a:pt x="9" y="61"/>
                    <a:pt x="10" y="66"/>
                  </a:cubicBezTo>
                  <a:cubicBezTo>
                    <a:pt x="11" y="75"/>
                    <a:pt x="25" y="88"/>
                    <a:pt x="57" y="82"/>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33" name="Group 332">
            <a:extLst>
              <a:ext uri="{FF2B5EF4-FFF2-40B4-BE49-F238E27FC236}">
                <a16:creationId xmlns:a16="http://schemas.microsoft.com/office/drawing/2014/main" id="{E2322E95-DF42-439E-948A-7EC96710FA23}"/>
              </a:ext>
            </a:extLst>
          </p:cNvPr>
          <p:cNvGrpSpPr/>
          <p:nvPr/>
        </p:nvGrpSpPr>
        <p:grpSpPr>
          <a:xfrm>
            <a:off x="5727984" y="2350910"/>
            <a:ext cx="1490512" cy="2724377"/>
            <a:chOff x="7970358" y="3221427"/>
            <a:chExt cx="1589958" cy="3636573"/>
          </a:xfrm>
        </p:grpSpPr>
        <p:grpSp>
          <p:nvGrpSpPr>
            <p:cNvPr id="334" name="Group 333"/>
            <p:cNvGrpSpPr/>
            <p:nvPr/>
          </p:nvGrpSpPr>
          <p:grpSpPr>
            <a:xfrm>
              <a:off x="8007561" y="3221427"/>
              <a:ext cx="1552755" cy="3636573"/>
              <a:chOff x="7889408" y="2009398"/>
              <a:chExt cx="1456780" cy="3411800"/>
            </a:xfrm>
          </p:grpSpPr>
          <p:sp>
            <p:nvSpPr>
              <p:cNvPr id="336" name="Freeform 129"/>
              <p:cNvSpPr>
                <a:spLocks/>
              </p:cNvSpPr>
              <p:nvPr/>
            </p:nvSpPr>
            <p:spPr bwMode="auto">
              <a:xfrm>
                <a:off x="7889408" y="2858681"/>
                <a:ext cx="140620" cy="137585"/>
              </a:xfrm>
              <a:custGeom>
                <a:avLst/>
                <a:gdLst>
                  <a:gd name="T0" fmla="*/ 118 w 118"/>
                  <a:gd name="T1" fmla="*/ 63 h 115"/>
                  <a:gd name="T2" fmla="*/ 99 w 118"/>
                  <a:gd name="T3" fmla="*/ 10 h 115"/>
                  <a:gd name="T4" fmla="*/ 0 w 118"/>
                  <a:gd name="T5" fmla="*/ 54 h 115"/>
                  <a:gd name="T6" fmla="*/ 26 w 118"/>
                  <a:gd name="T7" fmla="*/ 115 h 115"/>
                  <a:gd name="T8" fmla="*/ 118 w 118"/>
                  <a:gd name="T9" fmla="*/ 63 h 115"/>
                </a:gdLst>
                <a:ahLst/>
                <a:cxnLst>
                  <a:cxn ang="0">
                    <a:pos x="T0" y="T1"/>
                  </a:cxn>
                  <a:cxn ang="0">
                    <a:pos x="T2" y="T3"/>
                  </a:cxn>
                  <a:cxn ang="0">
                    <a:pos x="T4" y="T5"/>
                  </a:cxn>
                  <a:cxn ang="0">
                    <a:pos x="T6" y="T7"/>
                  </a:cxn>
                  <a:cxn ang="0">
                    <a:pos x="T8" y="T9"/>
                  </a:cxn>
                </a:cxnLst>
                <a:rect l="0" t="0" r="r" b="b"/>
                <a:pathLst>
                  <a:path w="118" h="115">
                    <a:moveTo>
                      <a:pt x="118" y="63"/>
                    </a:moveTo>
                    <a:cubicBezTo>
                      <a:pt x="99" y="10"/>
                      <a:pt x="99" y="10"/>
                      <a:pt x="99" y="10"/>
                    </a:cubicBezTo>
                    <a:cubicBezTo>
                      <a:pt x="99" y="10"/>
                      <a:pt x="32" y="0"/>
                      <a:pt x="0" y="54"/>
                    </a:cubicBezTo>
                    <a:cubicBezTo>
                      <a:pt x="26" y="115"/>
                      <a:pt x="26" y="115"/>
                      <a:pt x="26" y="115"/>
                    </a:cubicBezTo>
                    <a:lnTo>
                      <a:pt x="118" y="63"/>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7" name="Freeform 130"/>
              <p:cNvSpPr>
                <a:spLocks/>
              </p:cNvSpPr>
              <p:nvPr/>
            </p:nvSpPr>
            <p:spPr bwMode="auto">
              <a:xfrm>
                <a:off x="7896490" y="2790394"/>
                <a:ext cx="506838" cy="727379"/>
              </a:xfrm>
              <a:custGeom>
                <a:avLst/>
                <a:gdLst>
                  <a:gd name="T0" fmla="*/ 386 w 424"/>
                  <a:gd name="T1" fmla="*/ 0 h 608"/>
                  <a:gd name="T2" fmla="*/ 222 w 424"/>
                  <a:gd name="T3" fmla="*/ 286 h 608"/>
                  <a:gd name="T4" fmla="*/ 127 w 424"/>
                  <a:gd name="T5" fmla="*/ 110 h 608"/>
                  <a:gd name="T6" fmla="*/ 0 w 424"/>
                  <a:gd name="T7" fmla="*/ 160 h 608"/>
                  <a:gd name="T8" fmla="*/ 151 w 424"/>
                  <a:gd name="T9" fmla="*/ 478 h 608"/>
                  <a:gd name="T10" fmla="*/ 372 w 424"/>
                  <a:gd name="T11" fmla="*/ 364 h 608"/>
                  <a:gd name="T12" fmla="*/ 386 w 424"/>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424" h="608">
                    <a:moveTo>
                      <a:pt x="386" y="0"/>
                    </a:moveTo>
                    <a:cubicBezTo>
                      <a:pt x="386" y="0"/>
                      <a:pt x="317" y="17"/>
                      <a:pt x="222" y="286"/>
                    </a:cubicBezTo>
                    <a:cubicBezTo>
                      <a:pt x="222" y="286"/>
                      <a:pt x="157" y="160"/>
                      <a:pt x="127" y="110"/>
                    </a:cubicBezTo>
                    <a:cubicBezTo>
                      <a:pt x="127" y="110"/>
                      <a:pt x="73" y="110"/>
                      <a:pt x="0" y="160"/>
                    </a:cubicBezTo>
                    <a:cubicBezTo>
                      <a:pt x="0" y="160"/>
                      <a:pt x="85" y="419"/>
                      <a:pt x="151" y="478"/>
                    </a:cubicBezTo>
                    <a:cubicBezTo>
                      <a:pt x="151" y="478"/>
                      <a:pt x="277" y="608"/>
                      <a:pt x="372" y="364"/>
                    </a:cubicBezTo>
                    <a:cubicBezTo>
                      <a:pt x="372" y="364"/>
                      <a:pt x="424" y="83"/>
                      <a:pt x="386"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8" name="Freeform 131"/>
              <p:cNvSpPr>
                <a:spLocks/>
              </p:cNvSpPr>
              <p:nvPr/>
            </p:nvSpPr>
            <p:spPr bwMode="auto">
              <a:xfrm>
                <a:off x="8711376" y="4996809"/>
                <a:ext cx="351549" cy="397074"/>
              </a:xfrm>
              <a:custGeom>
                <a:avLst/>
                <a:gdLst>
                  <a:gd name="T0" fmla="*/ 201 w 294"/>
                  <a:gd name="T1" fmla="*/ 0 h 332"/>
                  <a:gd name="T2" fmla="*/ 294 w 294"/>
                  <a:gd name="T3" fmla="*/ 81 h 332"/>
                  <a:gd name="T4" fmla="*/ 63 w 294"/>
                  <a:gd name="T5" fmla="*/ 332 h 332"/>
                  <a:gd name="T6" fmla="*/ 101 w 294"/>
                  <a:gd name="T7" fmla="*/ 181 h 332"/>
                  <a:gd name="T8" fmla="*/ 118 w 294"/>
                  <a:gd name="T9" fmla="*/ 67 h 332"/>
                  <a:gd name="T10" fmla="*/ 201 w 294"/>
                  <a:gd name="T11" fmla="*/ 0 h 332"/>
                </a:gdLst>
                <a:ahLst/>
                <a:cxnLst>
                  <a:cxn ang="0">
                    <a:pos x="T0" y="T1"/>
                  </a:cxn>
                  <a:cxn ang="0">
                    <a:pos x="T2" y="T3"/>
                  </a:cxn>
                  <a:cxn ang="0">
                    <a:pos x="T4" y="T5"/>
                  </a:cxn>
                  <a:cxn ang="0">
                    <a:pos x="T6" y="T7"/>
                  </a:cxn>
                  <a:cxn ang="0">
                    <a:pos x="T8" y="T9"/>
                  </a:cxn>
                  <a:cxn ang="0">
                    <a:pos x="T10" y="T11"/>
                  </a:cxn>
                </a:cxnLst>
                <a:rect l="0" t="0" r="r" b="b"/>
                <a:pathLst>
                  <a:path w="294" h="332">
                    <a:moveTo>
                      <a:pt x="201" y="0"/>
                    </a:moveTo>
                    <a:cubicBezTo>
                      <a:pt x="201" y="0"/>
                      <a:pt x="264" y="39"/>
                      <a:pt x="294" y="81"/>
                    </a:cubicBezTo>
                    <a:cubicBezTo>
                      <a:pt x="63" y="332"/>
                      <a:pt x="63" y="332"/>
                      <a:pt x="63" y="332"/>
                    </a:cubicBezTo>
                    <a:cubicBezTo>
                      <a:pt x="63" y="332"/>
                      <a:pt x="0" y="290"/>
                      <a:pt x="101" y="181"/>
                    </a:cubicBezTo>
                    <a:cubicBezTo>
                      <a:pt x="118" y="67"/>
                      <a:pt x="118" y="67"/>
                      <a:pt x="118" y="67"/>
                    </a:cubicBezTo>
                    <a:lnTo>
                      <a:pt x="201"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9" name="Freeform 132"/>
              <p:cNvSpPr>
                <a:spLocks/>
              </p:cNvSpPr>
              <p:nvPr/>
            </p:nvSpPr>
            <p:spPr bwMode="auto">
              <a:xfrm>
                <a:off x="8786744" y="5093928"/>
                <a:ext cx="301473" cy="321706"/>
              </a:xfrm>
              <a:custGeom>
                <a:avLst/>
                <a:gdLst>
                  <a:gd name="T0" fmla="*/ 252 w 252"/>
                  <a:gd name="T1" fmla="*/ 20 h 269"/>
                  <a:gd name="T2" fmla="*/ 174 w 252"/>
                  <a:gd name="T3" fmla="*/ 104 h 269"/>
                  <a:gd name="T4" fmla="*/ 158 w 252"/>
                  <a:gd name="T5" fmla="*/ 92 h 269"/>
                  <a:gd name="T6" fmla="*/ 97 w 252"/>
                  <a:gd name="T7" fmla="*/ 186 h 269"/>
                  <a:gd name="T8" fmla="*/ 21 w 252"/>
                  <a:gd name="T9" fmla="*/ 269 h 269"/>
                  <a:gd name="T10" fmla="*/ 0 w 252"/>
                  <a:gd name="T11" fmla="*/ 250 h 269"/>
                  <a:gd name="T12" fmla="*/ 231 w 252"/>
                  <a:gd name="T13" fmla="*/ 0 h 269"/>
                  <a:gd name="T14" fmla="*/ 252 w 252"/>
                  <a:gd name="T15" fmla="*/ 2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69">
                    <a:moveTo>
                      <a:pt x="252" y="20"/>
                    </a:moveTo>
                    <a:cubicBezTo>
                      <a:pt x="174" y="104"/>
                      <a:pt x="174" y="104"/>
                      <a:pt x="174" y="104"/>
                    </a:cubicBezTo>
                    <a:cubicBezTo>
                      <a:pt x="158" y="92"/>
                      <a:pt x="158" y="92"/>
                      <a:pt x="158" y="92"/>
                    </a:cubicBezTo>
                    <a:cubicBezTo>
                      <a:pt x="158" y="92"/>
                      <a:pt x="141" y="138"/>
                      <a:pt x="97" y="186"/>
                    </a:cubicBezTo>
                    <a:cubicBezTo>
                      <a:pt x="75" y="209"/>
                      <a:pt x="21" y="269"/>
                      <a:pt x="21" y="269"/>
                    </a:cubicBezTo>
                    <a:cubicBezTo>
                      <a:pt x="0" y="250"/>
                      <a:pt x="0" y="250"/>
                      <a:pt x="0" y="250"/>
                    </a:cubicBezTo>
                    <a:cubicBezTo>
                      <a:pt x="231" y="0"/>
                      <a:pt x="231" y="0"/>
                      <a:pt x="231" y="0"/>
                    </a:cubicBezTo>
                    <a:lnTo>
                      <a:pt x="252" y="20"/>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0" name="Freeform 133"/>
              <p:cNvSpPr>
                <a:spLocks/>
              </p:cNvSpPr>
              <p:nvPr/>
            </p:nvSpPr>
            <p:spPr bwMode="auto">
              <a:xfrm>
                <a:off x="8739196" y="5221902"/>
                <a:ext cx="126457" cy="148207"/>
              </a:xfrm>
              <a:custGeom>
                <a:avLst/>
                <a:gdLst>
                  <a:gd name="T0" fmla="*/ 71 w 106"/>
                  <a:gd name="T1" fmla="*/ 0 h 124"/>
                  <a:gd name="T2" fmla="*/ 24 w 106"/>
                  <a:gd name="T3" fmla="*/ 124 h 124"/>
                  <a:gd name="T4" fmla="*/ 71 w 106"/>
                  <a:gd name="T5" fmla="*/ 0 h 124"/>
                </a:gdLst>
                <a:ahLst/>
                <a:cxnLst>
                  <a:cxn ang="0">
                    <a:pos x="T0" y="T1"/>
                  </a:cxn>
                  <a:cxn ang="0">
                    <a:pos x="T2" y="T3"/>
                  </a:cxn>
                  <a:cxn ang="0">
                    <a:pos x="T4" y="T5"/>
                  </a:cxn>
                </a:cxnLst>
                <a:rect l="0" t="0" r="r" b="b"/>
                <a:pathLst>
                  <a:path w="106" h="124">
                    <a:moveTo>
                      <a:pt x="71" y="0"/>
                    </a:moveTo>
                    <a:cubicBezTo>
                      <a:pt x="71" y="0"/>
                      <a:pt x="106" y="39"/>
                      <a:pt x="24" y="124"/>
                    </a:cubicBezTo>
                    <a:cubicBezTo>
                      <a:pt x="24" y="124"/>
                      <a:pt x="0" y="80"/>
                      <a:pt x="71"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1" name="Freeform 134"/>
              <p:cNvSpPr>
                <a:spLocks/>
              </p:cNvSpPr>
              <p:nvPr/>
            </p:nvSpPr>
            <p:spPr bwMode="auto">
              <a:xfrm>
                <a:off x="8900555" y="5022101"/>
                <a:ext cx="162370" cy="168440"/>
              </a:xfrm>
              <a:custGeom>
                <a:avLst/>
                <a:gdLst>
                  <a:gd name="T0" fmla="*/ 61 w 136"/>
                  <a:gd name="T1" fmla="*/ 141 h 141"/>
                  <a:gd name="T2" fmla="*/ 74 w 136"/>
                  <a:gd name="T3" fmla="*/ 0 h 141"/>
                  <a:gd name="T4" fmla="*/ 136 w 136"/>
                  <a:gd name="T5" fmla="*/ 61 h 141"/>
                  <a:gd name="T6" fmla="*/ 61 w 136"/>
                  <a:gd name="T7" fmla="*/ 141 h 141"/>
                </a:gdLst>
                <a:ahLst/>
                <a:cxnLst>
                  <a:cxn ang="0">
                    <a:pos x="T0" y="T1"/>
                  </a:cxn>
                  <a:cxn ang="0">
                    <a:pos x="T2" y="T3"/>
                  </a:cxn>
                  <a:cxn ang="0">
                    <a:pos x="T4" y="T5"/>
                  </a:cxn>
                  <a:cxn ang="0">
                    <a:pos x="T6" y="T7"/>
                  </a:cxn>
                </a:cxnLst>
                <a:rect l="0" t="0" r="r" b="b"/>
                <a:pathLst>
                  <a:path w="136" h="141">
                    <a:moveTo>
                      <a:pt x="61" y="141"/>
                    </a:moveTo>
                    <a:cubicBezTo>
                      <a:pt x="61" y="141"/>
                      <a:pt x="0" y="80"/>
                      <a:pt x="74" y="0"/>
                    </a:cubicBezTo>
                    <a:cubicBezTo>
                      <a:pt x="74" y="0"/>
                      <a:pt x="120" y="36"/>
                      <a:pt x="136" y="61"/>
                    </a:cubicBezTo>
                    <a:lnTo>
                      <a:pt x="61" y="141"/>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2" name="Freeform 135"/>
              <p:cNvSpPr>
                <a:spLocks/>
              </p:cNvSpPr>
              <p:nvPr/>
            </p:nvSpPr>
            <p:spPr bwMode="auto">
              <a:xfrm>
                <a:off x="8299127" y="3742360"/>
                <a:ext cx="693488" cy="1418338"/>
              </a:xfrm>
              <a:custGeom>
                <a:avLst/>
                <a:gdLst>
                  <a:gd name="T0" fmla="*/ 43 w 580"/>
                  <a:gd name="T1" fmla="*/ 0 h 1186"/>
                  <a:gd name="T2" fmla="*/ 88 w 580"/>
                  <a:gd name="T3" fmla="*/ 757 h 1186"/>
                  <a:gd name="T4" fmla="*/ 443 w 580"/>
                  <a:gd name="T5" fmla="*/ 1186 h 1186"/>
                  <a:gd name="T6" fmla="*/ 564 w 580"/>
                  <a:gd name="T7" fmla="*/ 1056 h 1186"/>
                  <a:gd name="T8" fmla="*/ 259 w 580"/>
                  <a:gd name="T9" fmla="*/ 624 h 1186"/>
                  <a:gd name="T10" fmla="*/ 300 w 580"/>
                  <a:gd name="T11" fmla="*/ 22 h 1186"/>
                  <a:gd name="T12" fmla="*/ 43 w 580"/>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580" h="1186">
                    <a:moveTo>
                      <a:pt x="43" y="0"/>
                    </a:moveTo>
                    <a:cubicBezTo>
                      <a:pt x="43" y="0"/>
                      <a:pt x="0" y="693"/>
                      <a:pt x="88" y="757"/>
                    </a:cubicBezTo>
                    <a:cubicBezTo>
                      <a:pt x="176" y="820"/>
                      <a:pt x="443" y="1186"/>
                      <a:pt x="443" y="1186"/>
                    </a:cubicBezTo>
                    <a:cubicBezTo>
                      <a:pt x="443" y="1186"/>
                      <a:pt x="580" y="1148"/>
                      <a:pt x="564" y="1056"/>
                    </a:cubicBezTo>
                    <a:cubicBezTo>
                      <a:pt x="259" y="624"/>
                      <a:pt x="259" y="624"/>
                      <a:pt x="259" y="624"/>
                    </a:cubicBezTo>
                    <a:cubicBezTo>
                      <a:pt x="300" y="22"/>
                      <a:pt x="300" y="22"/>
                      <a:pt x="300" y="22"/>
                    </a:cubicBezTo>
                    <a:lnTo>
                      <a:pt x="43"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3" name="Freeform 136"/>
              <p:cNvSpPr>
                <a:spLocks/>
              </p:cNvSpPr>
              <p:nvPr/>
            </p:nvSpPr>
            <p:spPr bwMode="auto">
              <a:xfrm>
                <a:off x="8113995" y="5219373"/>
                <a:ext cx="435011" cy="165911"/>
              </a:xfrm>
              <a:custGeom>
                <a:avLst/>
                <a:gdLst>
                  <a:gd name="T0" fmla="*/ 350 w 364"/>
                  <a:gd name="T1" fmla="*/ 15 h 139"/>
                  <a:gd name="T2" fmla="*/ 353 w 364"/>
                  <a:gd name="T3" fmla="*/ 139 h 139"/>
                  <a:gd name="T4" fmla="*/ 12 w 364"/>
                  <a:gd name="T5" fmla="*/ 139 h 139"/>
                  <a:gd name="T6" fmla="*/ 149 w 364"/>
                  <a:gd name="T7" fmla="*/ 64 h 139"/>
                  <a:gd name="T8" fmla="*/ 244 w 364"/>
                  <a:gd name="T9" fmla="*/ 0 h 139"/>
                  <a:gd name="T10" fmla="*/ 350 w 364"/>
                  <a:gd name="T11" fmla="*/ 15 h 139"/>
                </a:gdLst>
                <a:ahLst/>
                <a:cxnLst>
                  <a:cxn ang="0">
                    <a:pos x="T0" y="T1"/>
                  </a:cxn>
                  <a:cxn ang="0">
                    <a:pos x="T2" y="T3"/>
                  </a:cxn>
                  <a:cxn ang="0">
                    <a:pos x="T4" y="T5"/>
                  </a:cxn>
                  <a:cxn ang="0">
                    <a:pos x="T6" y="T7"/>
                  </a:cxn>
                  <a:cxn ang="0">
                    <a:pos x="T8" y="T9"/>
                  </a:cxn>
                  <a:cxn ang="0">
                    <a:pos x="T10" y="T11"/>
                  </a:cxn>
                </a:cxnLst>
                <a:rect l="0" t="0" r="r" b="b"/>
                <a:pathLst>
                  <a:path w="364" h="139">
                    <a:moveTo>
                      <a:pt x="350" y="15"/>
                    </a:moveTo>
                    <a:cubicBezTo>
                      <a:pt x="350" y="15"/>
                      <a:pt x="364" y="88"/>
                      <a:pt x="353" y="139"/>
                    </a:cubicBezTo>
                    <a:cubicBezTo>
                      <a:pt x="12" y="139"/>
                      <a:pt x="12" y="139"/>
                      <a:pt x="12" y="139"/>
                    </a:cubicBezTo>
                    <a:cubicBezTo>
                      <a:pt x="12" y="139"/>
                      <a:pt x="0" y="64"/>
                      <a:pt x="149" y="64"/>
                    </a:cubicBezTo>
                    <a:cubicBezTo>
                      <a:pt x="244" y="0"/>
                      <a:pt x="244" y="0"/>
                      <a:pt x="244" y="0"/>
                    </a:cubicBezTo>
                    <a:lnTo>
                      <a:pt x="350" y="15"/>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4" name="Freeform 137"/>
              <p:cNvSpPr>
                <a:spLocks/>
              </p:cNvSpPr>
              <p:nvPr/>
            </p:nvSpPr>
            <p:spPr bwMode="auto">
              <a:xfrm>
                <a:off x="8128158" y="5385284"/>
                <a:ext cx="406684" cy="35914"/>
              </a:xfrm>
              <a:custGeom>
                <a:avLst/>
                <a:gdLst>
                  <a:gd name="T0" fmla="*/ 340 w 340"/>
                  <a:gd name="T1" fmla="*/ 30 h 30"/>
                  <a:gd name="T2" fmla="*/ 226 w 340"/>
                  <a:gd name="T3" fmla="*/ 30 h 30"/>
                  <a:gd name="T4" fmla="*/ 225 w 340"/>
                  <a:gd name="T5" fmla="*/ 9 h 30"/>
                  <a:gd name="T6" fmla="*/ 113 w 340"/>
                  <a:gd name="T7" fmla="*/ 27 h 30"/>
                  <a:gd name="T8" fmla="*/ 0 w 340"/>
                  <a:gd name="T9" fmla="*/ 28 h 30"/>
                  <a:gd name="T10" fmla="*/ 0 w 340"/>
                  <a:gd name="T11" fmla="*/ 0 h 30"/>
                  <a:gd name="T12" fmla="*/ 340 w 340"/>
                  <a:gd name="T13" fmla="*/ 0 h 30"/>
                  <a:gd name="T14" fmla="*/ 340 w 34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0">
                    <a:moveTo>
                      <a:pt x="340" y="30"/>
                    </a:moveTo>
                    <a:cubicBezTo>
                      <a:pt x="226" y="30"/>
                      <a:pt x="226" y="30"/>
                      <a:pt x="226" y="30"/>
                    </a:cubicBezTo>
                    <a:cubicBezTo>
                      <a:pt x="225" y="9"/>
                      <a:pt x="225" y="9"/>
                      <a:pt x="225" y="9"/>
                    </a:cubicBezTo>
                    <a:cubicBezTo>
                      <a:pt x="225" y="9"/>
                      <a:pt x="178" y="27"/>
                      <a:pt x="113" y="27"/>
                    </a:cubicBezTo>
                    <a:cubicBezTo>
                      <a:pt x="82" y="27"/>
                      <a:pt x="0" y="28"/>
                      <a:pt x="0" y="28"/>
                    </a:cubicBezTo>
                    <a:cubicBezTo>
                      <a:pt x="0" y="0"/>
                      <a:pt x="0" y="0"/>
                      <a:pt x="0" y="0"/>
                    </a:cubicBezTo>
                    <a:cubicBezTo>
                      <a:pt x="340" y="0"/>
                      <a:pt x="340" y="0"/>
                      <a:pt x="340" y="0"/>
                    </a:cubicBezTo>
                    <a:lnTo>
                      <a:pt x="340" y="30"/>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5" name="Freeform 138"/>
              <p:cNvSpPr>
                <a:spLocks/>
              </p:cNvSpPr>
              <p:nvPr/>
            </p:nvSpPr>
            <p:spPr bwMode="auto">
              <a:xfrm>
                <a:off x="8133216" y="5295753"/>
                <a:ext cx="146690" cy="63228"/>
              </a:xfrm>
              <a:custGeom>
                <a:avLst/>
                <a:gdLst>
                  <a:gd name="T0" fmla="*/ 123 w 123"/>
                  <a:gd name="T1" fmla="*/ 0 h 53"/>
                  <a:gd name="T2" fmla="*/ 0 w 123"/>
                  <a:gd name="T3" fmla="*/ 50 h 53"/>
                  <a:gd name="T4" fmla="*/ 123 w 123"/>
                  <a:gd name="T5" fmla="*/ 0 h 53"/>
                </a:gdLst>
                <a:ahLst/>
                <a:cxnLst>
                  <a:cxn ang="0">
                    <a:pos x="T0" y="T1"/>
                  </a:cxn>
                  <a:cxn ang="0">
                    <a:pos x="T2" y="T3"/>
                  </a:cxn>
                  <a:cxn ang="0">
                    <a:pos x="T4" y="T5"/>
                  </a:cxn>
                </a:cxnLst>
                <a:rect l="0" t="0" r="r" b="b"/>
                <a:pathLst>
                  <a:path w="123" h="53">
                    <a:moveTo>
                      <a:pt x="123" y="0"/>
                    </a:moveTo>
                    <a:cubicBezTo>
                      <a:pt x="123" y="0"/>
                      <a:pt x="118" y="53"/>
                      <a:pt x="0" y="50"/>
                    </a:cubicBezTo>
                    <a:cubicBezTo>
                      <a:pt x="0" y="50"/>
                      <a:pt x="17" y="2"/>
                      <a:pt x="123"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6" name="Freeform 139"/>
              <p:cNvSpPr>
                <a:spLocks/>
              </p:cNvSpPr>
              <p:nvPr/>
            </p:nvSpPr>
            <p:spPr bwMode="auto">
              <a:xfrm>
                <a:off x="8404339" y="5281590"/>
                <a:ext cx="141126" cy="103694"/>
              </a:xfrm>
              <a:custGeom>
                <a:avLst/>
                <a:gdLst>
                  <a:gd name="T0" fmla="*/ 0 w 118"/>
                  <a:gd name="T1" fmla="*/ 87 h 87"/>
                  <a:gd name="T2" fmla="*/ 112 w 118"/>
                  <a:gd name="T3" fmla="*/ 0 h 87"/>
                  <a:gd name="T4" fmla="*/ 109 w 118"/>
                  <a:gd name="T5" fmla="*/ 87 h 87"/>
                  <a:gd name="T6" fmla="*/ 0 w 118"/>
                  <a:gd name="T7" fmla="*/ 87 h 87"/>
                </a:gdLst>
                <a:ahLst/>
                <a:cxnLst>
                  <a:cxn ang="0">
                    <a:pos x="T0" y="T1"/>
                  </a:cxn>
                  <a:cxn ang="0">
                    <a:pos x="T2" y="T3"/>
                  </a:cxn>
                  <a:cxn ang="0">
                    <a:pos x="T4" y="T5"/>
                  </a:cxn>
                  <a:cxn ang="0">
                    <a:pos x="T6" y="T7"/>
                  </a:cxn>
                </a:cxnLst>
                <a:rect l="0" t="0" r="r" b="b"/>
                <a:pathLst>
                  <a:path w="118" h="87">
                    <a:moveTo>
                      <a:pt x="0" y="87"/>
                    </a:moveTo>
                    <a:cubicBezTo>
                      <a:pt x="0" y="87"/>
                      <a:pt x="3" y="0"/>
                      <a:pt x="112" y="0"/>
                    </a:cubicBezTo>
                    <a:cubicBezTo>
                      <a:pt x="112" y="0"/>
                      <a:pt x="118" y="60"/>
                      <a:pt x="109" y="87"/>
                    </a:cubicBezTo>
                    <a:lnTo>
                      <a:pt x="0" y="87"/>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7" name="Freeform 140"/>
              <p:cNvSpPr>
                <a:spLocks/>
              </p:cNvSpPr>
              <p:nvPr/>
            </p:nvSpPr>
            <p:spPr bwMode="auto">
              <a:xfrm>
                <a:off x="8360332" y="3767651"/>
                <a:ext cx="514931" cy="1565027"/>
              </a:xfrm>
              <a:custGeom>
                <a:avLst/>
                <a:gdLst>
                  <a:gd name="T0" fmla="*/ 431 w 431"/>
                  <a:gd name="T1" fmla="*/ 0 h 1309"/>
                  <a:gd name="T2" fmla="*/ 387 w 431"/>
                  <a:gd name="T3" fmla="*/ 276 h 1309"/>
                  <a:gd name="T4" fmla="*/ 170 w 431"/>
                  <a:gd name="T5" fmla="*/ 1244 h 1309"/>
                  <a:gd name="T6" fmla="*/ 0 w 431"/>
                  <a:gd name="T7" fmla="*/ 1214 h 1309"/>
                  <a:gd name="T8" fmla="*/ 152 w 431"/>
                  <a:gd name="T9" fmla="*/ 216 h 1309"/>
                  <a:gd name="T10" fmla="*/ 173 w 431"/>
                  <a:gd name="T11" fmla="*/ 1 h 1309"/>
                  <a:gd name="T12" fmla="*/ 431 w 431"/>
                  <a:gd name="T13" fmla="*/ 0 h 1309"/>
                </a:gdLst>
                <a:ahLst/>
                <a:cxnLst>
                  <a:cxn ang="0">
                    <a:pos x="T0" y="T1"/>
                  </a:cxn>
                  <a:cxn ang="0">
                    <a:pos x="T2" y="T3"/>
                  </a:cxn>
                  <a:cxn ang="0">
                    <a:pos x="T4" y="T5"/>
                  </a:cxn>
                  <a:cxn ang="0">
                    <a:pos x="T6" y="T7"/>
                  </a:cxn>
                  <a:cxn ang="0">
                    <a:pos x="T8" y="T9"/>
                  </a:cxn>
                  <a:cxn ang="0">
                    <a:pos x="T10" y="T11"/>
                  </a:cxn>
                  <a:cxn ang="0">
                    <a:pos x="T12" y="T13"/>
                  </a:cxn>
                </a:cxnLst>
                <a:rect l="0" t="0" r="r" b="b"/>
                <a:pathLst>
                  <a:path w="431" h="1309">
                    <a:moveTo>
                      <a:pt x="431" y="0"/>
                    </a:moveTo>
                    <a:cubicBezTo>
                      <a:pt x="431" y="0"/>
                      <a:pt x="414" y="155"/>
                      <a:pt x="387" y="276"/>
                    </a:cubicBezTo>
                    <a:cubicBezTo>
                      <a:pt x="361" y="395"/>
                      <a:pt x="170" y="1244"/>
                      <a:pt x="170" y="1244"/>
                    </a:cubicBezTo>
                    <a:cubicBezTo>
                      <a:pt x="170" y="1244"/>
                      <a:pt x="56" y="1309"/>
                      <a:pt x="0" y="1214"/>
                    </a:cubicBezTo>
                    <a:cubicBezTo>
                      <a:pt x="152" y="216"/>
                      <a:pt x="152" y="216"/>
                      <a:pt x="152" y="216"/>
                    </a:cubicBezTo>
                    <a:cubicBezTo>
                      <a:pt x="173" y="1"/>
                      <a:pt x="173" y="1"/>
                      <a:pt x="173" y="1"/>
                    </a:cubicBezTo>
                    <a:lnTo>
                      <a:pt x="431"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8" name="Freeform 141"/>
              <p:cNvSpPr>
                <a:spLocks/>
              </p:cNvSpPr>
              <p:nvPr/>
            </p:nvSpPr>
            <p:spPr bwMode="auto">
              <a:xfrm>
                <a:off x="8532313" y="3762593"/>
                <a:ext cx="342950" cy="212953"/>
              </a:xfrm>
              <a:custGeom>
                <a:avLst/>
                <a:gdLst>
                  <a:gd name="T0" fmla="*/ 0 w 287"/>
                  <a:gd name="T1" fmla="*/ 178 h 178"/>
                  <a:gd name="T2" fmla="*/ 282 w 287"/>
                  <a:gd name="T3" fmla="*/ 47 h 178"/>
                  <a:gd name="T4" fmla="*/ 287 w 287"/>
                  <a:gd name="T5" fmla="*/ 4 h 178"/>
                  <a:gd name="T6" fmla="*/ 23 w 287"/>
                  <a:gd name="T7" fmla="*/ 0 h 178"/>
                  <a:gd name="T8" fmla="*/ 0 w 287"/>
                  <a:gd name="T9" fmla="*/ 178 h 178"/>
                </a:gdLst>
                <a:ahLst/>
                <a:cxnLst>
                  <a:cxn ang="0">
                    <a:pos x="T0" y="T1"/>
                  </a:cxn>
                  <a:cxn ang="0">
                    <a:pos x="T2" y="T3"/>
                  </a:cxn>
                  <a:cxn ang="0">
                    <a:pos x="T4" y="T5"/>
                  </a:cxn>
                  <a:cxn ang="0">
                    <a:pos x="T6" y="T7"/>
                  </a:cxn>
                  <a:cxn ang="0">
                    <a:pos x="T8" y="T9"/>
                  </a:cxn>
                </a:cxnLst>
                <a:rect l="0" t="0" r="r" b="b"/>
                <a:pathLst>
                  <a:path w="287" h="178">
                    <a:moveTo>
                      <a:pt x="0" y="178"/>
                    </a:moveTo>
                    <a:cubicBezTo>
                      <a:pt x="0" y="178"/>
                      <a:pt x="94" y="51"/>
                      <a:pt x="282" y="47"/>
                    </a:cubicBezTo>
                    <a:cubicBezTo>
                      <a:pt x="287" y="4"/>
                      <a:pt x="287" y="4"/>
                      <a:pt x="287" y="4"/>
                    </a:cubicBezTo>
                    <a:cubicBezTo>
                      <a:pt x="23" y="0"/>
                      <a:pt x="23" y="0"/>
                      <a:pt x="23" y="0"/>
                    </a:cubicBezTo>
                    <a:lnTo>
                      <a:pt x="0" y="178"/>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9" name="Freeform 142"/>
              <p:cNvSpPr>
                <a:spLocks/>
              </p:cNvSpPr>
              <p:nvPr/>
            </p:nvSpPr>
            <p:spPr bwMode="auto">
              <a:xfrm>
                <a:off x="8502470" y="2741329"/>
                <a:ext cx="269100" cy="573101"/>
              </a:xfrm>
              <a:custGeom>
                <a:avLst/>
                <a:gdLst>
                  <a:gd name="T0" fmla="*/ 225 w 225"/>
                  <a:gd name="T1" fmla="*/ 22 h 479"/>
                  <a:gd name="T2" fmla="*/ 0 w 225"/>
                  <a:gd name="T3" fmla="*/ 13 h 479"/>
                  <a:gd name="T4" fmla="*/ 54 w 225"/>
                  <a:gd name="T5" fmla="*/ 479 h 479"/>
                  <a:gd name="T6" fmla="*/ 225 w 225"/>
                  <a:gd name="T7" fmla="*/ 22 h 479"/>
                </a:gdLst>
                <a:ahLst/>
                <a:cxnLst>
                  <a:cxn ang="0">
                    <a:pos x="T0" y="T1"/>
                  </a:cxn>
                  <a:cxn ang="0">
                    <a:pos x="T2" y="T3"/>
                  </a:cxn>
                  <a:cxn ang="0">
                    <a:pos x="T4" y="T5"/>
                  </a:cxn>
                  <a:cxn ang="0">
                    <a:pos x="T6" y="T7"/>
                  </a:cxn>
                </a:cxnLst>
                <a:rect l="0" t="0" r="r" b="b"/>
                <a:pathLst>
                  <a:path w="225" h="479">
                    <a:moveTo>
                      <a:pt x="225" y="22"/>
                    </a:moveTo>
                    <a:cubicBezTo>
                      <a:pt x="160" y="8"/>
                      <a:pt x="82" y="0"/>
                      <a:pt x="0" y="13"/>
                    </a:cubicBezTo>
                    <a:cubicBezTo>
                      <a:pt x="0" y="66"/>
                      <a:pt x="2" y="296"/>
                      <a:pt x="54" y="479"/>
                    </a:cubicBezTo>
                    <a:cubicBezTo>
                      <a:pt x="54" y="479"/>
                      <a:pt x="201" y="145"/>
                      <a:pt x="225" y="22"/>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0" name="Freeform 143"/>
              <p:cNvSpPr>
                <a:spLocks/>
              </p:cNvSpPr>
              <p:nvPr/>
            </p:nvSpPr>
            <p:spPr bwMode="auto">
              <a:xfrm>
                <a:off x="8509551" y="2797476"/>
                <a:ext cx="154277" cy="562479"/>
              </a:xfrm>
              <a:custGeom>
                <a:avLst/>
                <a:gdLst>
                  <a:gd name="T0" fmla="*/ 99 w 305"/>
                  <a:gd name="T1" fmla="*/ 95 h 1112"/>
                  <a:gd name="T2" fmla="*/ 168 w 305"/>
                  <a:gd name="T3" fmla="*/ 216 h 1112"/>
                  <a:gd name="T4" fmla="*/ 0 w 305"/>
                  <a:gd name="T5" fmla="*/ 963 h 1112"/>
                  <a:gd name="T6" fmla="*/ 116 w 305"/>
                  <a:gd name="T7" fmla="*/ 1112 h 1112"/>
                  <a:gd name="T8" fmla="*/ 234 w 305"/>
                  <a:gd name="T9" fmla="*/ 1003 h 1112"/>
                  <a:gd name="T10" fmla="*/ 243 w 305"/>
                  <a:gd name="T11" fmla="*/ 223 h 1112"/>
                  <a:gd name="T12" fmla="*/ 305 w 305"/>
                  <a:gd name="T13" fmla="*/ 126 h 1112"/>
                  <a:gd name="T14" fmla="*/ 220 w 305"/>
                  <a:gd name="T15" fmla="*/ 0 h 1112"/>
                  <a:gd name="T16" fmla="*/ 99 w 305"/>
                  <a:gd name="T17" fmla="*/ 95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112">
                    <a:moveTo>
                      <a:pt x="99" y="95"/>
                    </a:moveTo>
                    <a:lnTo>
                      <a:pt x="168" y="216"/>
                    </a:lnTo>
                    <a:lnTo>
                      <a:pt x="0" y="963"/>
                    </a:lnTo>
                    <a:lnTo>
                      <a:pt x="116" y="1112"/>
                    </a:lnTo>
                    <a:lnTo>
                      <a:pt x="234" y="1003"/>
                    </a:lnTo>
                    <a:lnTo>
                      <a:pt x="243" y="223"/>
                    </a:lnTo>
                    <a:lnTo>
                      <a:pt x="305" y="126"/>
                    </a:lnTo>
                    <a:lnTo>
                      <a:pt x="220" y="0"/>
                    </a:lnTo>
                    <a:lnTo>
                      <a:pt x="99" y="95"/>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1" name="Freeform 144"/>
              <p:cNvSpPr>
                <a:spLocks/>
              </p:cNvSpPr>
              <p:nvPr/>
            </p:nvSpPr>
            <p:spPr bwMode="auto">
              <a:xfrm>
                <a:off x="8561145" y="2687711"/>
                <a:ext cx="158829" cy="122916"/>
              </a:xfrm>
              <a:custGeom>
                <a:avLst/>
                <a:gdLst>
                  <a:gd name="T0" fmla="*/ 2 w 133"/>
                  <a:gd name="T1" fmla="*/ 20 h 103"/>
                  <a:gd name="T2" fmla="*/ 0 w 133"/>
                  <a:gd name="T3" fmla="*/ 99 h 103"/>
                  <a:gd name="T4" fmla="*/ 130 w 133"/>
                  <a:gd name="T5" fmla="*/ 103 h 103"/>
                  <a:gd name="T6" fmla="*/ 133 w 133"/>
                  <a:gd name="T7" fmla="*/ 0 h 103"/>
                  <a:gd name="T8" fmla="*/ 2 w 133"/>
                  <a:gd name="T9" fmla="*/ 20 h 103"/>
                </a:gdLst>
                <a:ahLst/>
                <a:cxnLst>
                  <a:cxn ang="0">
                    <a:pos x="T0" y="T1"/>
                  </a:cxn>
                  <a:cxn ang="0">
                    <a:pos x="T2" y="T3"/>
                  </a:cxn>
                  <a:cxn ang="0">
                    <a:pos x="T4" y="T5"/>
                  </a:cxn>
                  <a:cxn ang="0">
                    <a:pos x="T6" y="T7"/>
                  </a:cxn>
                  <a:cxn ang="0">
                    <a:pos x="T8" y="T9"/>
                  </a:cxn>
                </a:cxnLst>
                <a:rect l="0" t="0" r="r" b="b"/>
                <a:pathLst>
                  <a:path w="133" h="103">
                    <a:moveTo>
                      <a:pt x="2" y="20"/>
                    </a:moveTo>
                    <a:cubicBezTo>
                      <a:pt x="0" y="99"/>
                      <a:pt x="0" y="99"/>
                      <a:pt x="0" y="99"/>
                    </a:cubicBezTo>
                    <a:cubicBezTo>
                      <a:pt x="130" y="103"/>
                      <a:pt x="130" y="103"/>
                      <a:pt x="130" y="103"/>
                    </a:cubicBezTo>
                    <a:cubicBezTo>
                      <a:pt x="133" y="0"/>
                      <a:pt x="133" y="0"/>
                      <a:pt x="133" y="0"/>
                    </a:cubicBezTo>
                    <a:cubicBezTo>
                      <a:pt x="78" y="25"/>
                      <a:pt x="24" y="23"/>
                      <a:pt x="2" y="2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2" name="Freeform 145"/>
              <p:cNvSpPr>
                <a:spLocks/>
              </p:cNvSpPr>
              <p:nvPr/>
            </p:nvSpPr>
            <p:spPr bwMode="auto">
              <a:xfrm>
                <a:off x="8563169" y="2589581"/>
                <a:ext cx="159335" cy="127974"/>
              </a:xfrm>
              <a:custGeom>
                <a:avLst/>
                <a:gdLst>
                  <a:gd name="T0" fmla="*/ 131 w 133"/>
                  <a:gd name="T1" fmla="*/ 82 h 107"/>
                  <a:gd name="T2" fmla="*/ 133 w 133"/>
                  <a:gd name="T3" fmla="*/ 3 h 107"/>
                  <a:gd name="T4" fmla="*/ 3 w 133"/>
                  <a:gd name="T5" fmla="*/ 0 h 107"/>
                  <a:gd name="T6" fmla="*/ 0 w 133"/>
                  <a:gd name="T7" fmla="*/ 102 h 107"/>
                  <a:gd name="T8" fmla="*/ 131 w 133"/>
                  <a:gd name="T9" fmla="*/ 82 h 107"/>
                </a:gdLst>
                <a:ahLst/>
                <a:cxnLst>
                  <a:cxn ang="0">
                    <a:pos x="T0" y="T1"/>
                  </a:cxn>
                  <a:cxn ang="0">
                    <a:pos x="T2" y="T3"/>
                  </a:cxn>
                  <a:cxn ang="0">
                    <a:pos x="T4" y="T5"/>
                  </a:cxn>
                  <a:cxn ang="0">
                    <a:pos x="T6" y="T7"/>
                  </a:cxn>
                  <a:cxn ang="0">
                    <a:pos x="T8" y="T9"/>
                  </a:cxn>
                </a:cxnLst>
                <a:rect l="0" t="0" r="r" b="b"/>
                <a:pathLst>
                  <a:path w="133" h="107">
                    <a:moveTo>
                      <a:pt x="131" y="82"/>
                    </a:moveTo>
                    <a:cubicBezTo>
                      <a:pt x="133" y="3"/>
                      <a:pt x="133" y="3"/>
                      <a:pt x="133" y="3"/>
                    </a:cubicBezTo>
                    <a:cubicBezTo>
                      <a:pt x="3" y="0"/>
                      <a:pt x="3" y="0"/>
                      <a:pt x="3" y="0"/>
                    </a:cubicBezTo>
                    <a:cubicBezTo>
                      <a:pt x="0" y="102"/>
                      <a:pt x="0" y="102"/>
                      <a:pt x="0" y="102"/>
                    </a:cubicBezTo>
                    <a:cubicBezTo>
                      <a:pt x="22" y="105"/>
                      <a:pt x="76" y="107"/>
                      <a:pt x="131" y="82"/>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3" name="Freeform 146"/>
              <p:cNvSpPr>
                <a:spLocks/>
              </p:cNvSpPr>
              <p:nvPr/>
            </p:nvSpPr>
            <p:spPr bwMode="auto">
              <a:xfrm>
                <a:off x="8292046" y="2750940"/>
                <a:ext cx="668197" cy="1090562"/>
              </a:xfrm>
              <a:custGeom>
                <a:avLst/>
                <a:gdLst>
                  <a:gd name="T0" fmla="*/ 559 w 559"/>
                  <a:gd name="T1" fmla="*/ 43 h 912"/>
                  <a:gd name="T2" fmla="*/ 388 w 559"/>
                  <a:gd name="T3" fmla="*/ 5 h 912"/>
                  <a:gd name="T4" fmla="*/ 230 w 559"/>
                  <a:gd name="T5" fmla="*/ 471 h 912"/>
                  <a:gd name="T6" fmla="*/ 188 w 559"/>
                  <a:gd name="T7" fmla="*/ 0 h 912"/>
                  <a:gd name="T8" fmla="*/ 55 w 559"/>
                  <a:gd name="T9" fmla="*/ 33 h 912"/>
                  <a:gd name="T10" fmla="*/ 24 w 559"/>
                  <a:gd name="T11" fmla="*/ 846 h 912"/>
                  <a:gd name="T12" fmla="*/ 503 w 559"/>
                  <a:gd name="T13" fmla="*/ 856 h 912"/>
                  <a:gd name="T14" fmla="*/ 538 w 559"/>
                  <a:gd name="T15" fmla="*/ 317 h 912"/>
                  <a:gd name="T16" fmla="*/ 559 w 559"/>
                  <a:gd name="T17" fmla="*/ 4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912">
                    <a:moveTo>
                      <a:pt x="559" y="43"/>
                    </a:moveTo>
                    <a:cubicBezTo>
                      <a:pt x="559" y="43"/>
                      <a:pt x="479" y="25"/>
                      <a:pt x="388" y="5"/>
                    </a:cubicBezTo>
                    <a:cubicBezTo>
                      <a:pt x="365" y="128"/>
                      <a:pt x="230" y="471"/>
                      <a:pt x="230" y="471"/>
                    </a:cubicBezTo>
                    <a:cubicBezTo>
                      <a:pt x="178" y="288"/>
                      <a:pt x="189" y="54"/>
                      <a:pt x="188" y="0"/>
                    </a:cubicBezTo>
                    <a:cubicBezTo>
                      <a:pt x="147" y="7"/>
                      <a:pt x="96" y="14"/>
                      <a:pt x="55" y="33"/>
                    </a:cubicBezTo>
                    <a:cubicBezTo>
                      <a:pt x="55" y="33"/>
                      <a:pt x="0" y="281"/>
                      <a:pt x="24" y="846"/>
                    </a:cubicBezTo>
                    <a:cubicBezTo>
                      <a:pt x="24" y="846"/>
                      <a:pt x="208" y="912"/>
                      <a:pt x="503" y="856"/>
                    </a:cubicBezTo>
                    <a:cubicBezTo>
                      <a:pt x="503" y="856"/>
                      <a:pt x="525" y="527"/>
                      <a:pt x="538" y="317"/>
                    </a:cubicBezTo>
                    <a:cubicBezTo>
                      <a:pt x="538" y="317"/>
                      <a:pt x="547" y="140"/>
                      <a:pt x="559" y="4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4" name="Freeform 147"/>
              <p:cNvSpPr>
                <a:spLocks/>
              </p:cNvSpPr>
              <p:nvPr/>
            </p:nvSpPr>
            <p:spPr bwMode="auto">
              <a:xfrm>
                <a:off x="8503481" y="2721096"/>
                <a:ext cx="263030" cy="160347"/>
              </a:xfrm>
              <a:custGeom>
                <a:avLst/>
                <a:gdLst>
                  <a:gd name="T0" fmla="*/ 50 w 220"/>
                  <a:gd name="T1" fmla="*/ 1 h 134"/>
                  <a:gd name="T2" fmla="*/ 98 w 220"/>
                  <a:gd name="T3" fmla="*/ 64 h 134"/>
                  <a:gd name="T4" fmla="*/ 181 w 220"/>
                  <a:gd name="T5" fmla="*/ 0 h 134"/>
                  <a:gd name="T6" fmla="*/ 220 w 220"/>
                  <a:gd name="T7" fmla="*/ 39 h 134"/>
                  <a:gd name="T8" fmla="*/ 136 w 220"/>
                  <a:gd name="T9" fmla="*/ 134 h 134"/>
                  <a:gd name="T10" fmla="*/ 98 w 220"/>
                  <a:gd name="T11" fmla="*/ 76 h 134"/>
                  <a:gd name="T12" fmla="*/ 47 w 220"/>
                  <a:gd name="T13" fmla="*/ 124 h 134"/>
                  <a:gd name="T14" fmla="*/ 4 w 220"/>
                  <a:gd name="T15" fmla="*/ 30 h 134"/>
                  <a:gd name="T16" fmla="*/ 50 w 220"/>
                  <a:gd name="T17"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34">
                    <a:moveTo>
                      <a:pt x="50" y="1"/>
                    </a:moveTo>
                    <a:cubicBezTo>
                      <a:pt x="50" y="1"/>
                      <a:pt x="56" y="46"/>
                      <a:pt x="98" y="64"/>
                    </a:cubicBezTo>
                    <a:cubicBezTo>
                      <a:pt x="98" y="64"/>
                      <a:pt x="175" y="51"/>
                      <a:pt x="181" y="0"/>
                    </a:cubicBezTo>
                    <a:cubicBezTo>
                      <a:pt x="220" y="39"/>
                      <a:pt x="220" y="39"/>
                      <a:pt x="220" y="39"/>
                    </a:cubicBezTo>
                    <a:cubicBezTo>
                      <a:pt x="220" y="39"/>
                      <a:pt x="196" y="111"/>
                      <a:pt x="136" y="134"/>
                    </a:cubicBezTo>
                    <a:cubicBezTo>
                      <a:pt x="98" y="76"/>
                      <a:pt x="98" y="76"/>
                      <a:pt x="98" y="76"/>
                    </a:cubicBezTo>
                    <a:cubicBezTo>
                      <a:pt x="47" y="124"/>
                      <a:pt x="47" y="124"/>
                      <a:pt x="47" y="124"/>
                    </a:cubicBezTo>
                    <a:cubicBezTo>
                      <a:pt x="47" y="124"/>
                      <a:pt x="0" y="67"/>
                      <a:pt x="4" y="30"/>
                    </a:cubicBezTo>
                    <a:lnTo>
                      <a:pt x="50" y="1"/>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5" name="Freeform 148"/>
              <p:cNvSpPr>
                <a:spLocks/>
              </p:cNvSpPr>
              <p:nvPr/>
            </p:nvSpPr>
            <p:spPr bwMode="auto">
              <a:xfrm>
                <a:off x="8435195" y="2750940"/>
                <a:ext cx="376841" cy="622167"/>
              </a:xfrm>
              <a:custGeom>
                <a:avLst/>
                <a:gdLst>
                  <a:gd name="T0" fmla="*/ 28 w 315"/>
                  <a:gd name="T1" fmla="*/ 174 h 520"/>
                  <a:gd name="T2" fmla="*/ 6 w 315"/>
                  <a:gd name="T3" fmla="*/ 194 h 520"/>
                  <a:gd name="T4" fmla="*/ 110 w 315"/>
                  <a:gd name="T5" fmla="*/ 520 h 520"/>
                  <a:gd name="T6" fmla="*/ 276 w 315"/>
                  <a:gd name="T7" fmla="*/ 217 h 520"/>
                  <a:gd name="T8" fmla="*/ 257 w 315"/>
                  <a:gd name="T9" fmla="*/ 187 h 520"/>
                  <a:gd name="T10" fmla="*/ 299 w 315"/>
                  <a:gd name="T11" fmla="*/ 174 h 520"/>
                  <a:gd name="T12" fmla="*/ 311 w 315"/>
                  <a:gd name="T13" fmla="*/ 16 h 520"/>
                  <a:gd name="T14" fmla="*/ 268 w 315"/>
                  <a:gd name="T15" fmla="*/ 5 h 520"/>
                  <a:gd name="T16" fmla="*/ 110 w 315"/>
                  <a:gd name="T17" fmla="*/ 471 h 520"/>
                  <a:gd name="T18" fmla="*/ 68 w 315"/>
                  <a:gd name="T19" fmla="*/ 0 h 520"/>
                  <a:gd name="T20" fmla="*/ 29 w 315"/>
                  <a:gd name="T21" fmla="*/ 8 h 520"/>
                  <a:gd name="T22" fmla="*/ 0 w 315"/>
                  <a:gd name="T23" fmla="*/ 147 h 520"/>
                  <a:gd name="T24" fmla="*/ 28 w 315"/>
                  <a:gd name="T25" fmla="*/ 17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520">
                    <a:moveTo>
                      <a:pt x="28" y="174"/>
                    </a:moveTo>
                    <a:cubicBezTo>
                      <a:pt x="6" y="194"/>
                      <a:pt x="6" y="194"/>
                      <a:pt x="6" y="194"/>
                    </a:cubicBezTo>
                    <a:cubicBezTo>
                      <a:pt x="6" y="194"/>
                      <a:pt x="66" y="434"/>
                      <a:pt x="110" y="520"/>
                    </a:cubicBezTo>
                    <a:cubicBezTo>
                      <a:pt x="110" y="520"/>
                      <a:pt x="236" y="309"/>
                      <a:pt x="276" y="217"/>
                    </a:cubicBezTo>
                    <a:cubicBezTo>
                      <a:pt x="257" y="187"/>
                      <a:pt x="257" y="187"/>
                      <a:pt x="257" y="187"/>
                    </a:cubicBezTo>
                    <a:cubicBezTo>
                      <a:pt x="299" y="174"/>
                      <a:pt x="299" y="174"/>
                      <a:pt x="299" y="174"/>
                    </a:cubicBezTo>
                    <a:cubicBezTo>
                      <a:pt x="299" y="174"/>
                      <a:pt x="315" y="86"/>
                      <a:pt x="311" y="16"/>
                    </a:cubicBezTo>
                    <a:cubicBezTo>
                      <a:pt x="297" y="12"/>
                      <a:pt x="283" y="8"/>
                      <a:pt x="268" y="5"/>
                    </a:cubicBezTo>
                    <a:cubicBezTo>
                      <a:pt x="245" y="128"/>
                      <a:pt x="110" y="471"/>
                      <a:pt x="110" y="471"/>
                    </a:cubicBezTo>
                    <a:cubicBezTo>
                      <a:pt x="58" y="288"/>
                      <a:pt x="69" y="54"/>
                      <a:pt x="68" y="0"/>
                    </a:cubicBezTo>
                    <a:cubicBezTo>
                      <a:pt x="56" y="2"/>
                      <a:pt x="43" y="5"/>
                      <a:pt x="29" y="8"/>
                    </a:cubicBezTo>
                    <a:cubicBezTo>
                      <a:pt x="0" y="147"/>
                      <a:pt x="0" y="147"/>
                      <a:pt x="0" y="147"/>
                    </a:cubicBezTo>
                    <a:lnTo>
                      <a:pt x="28" y="17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6" name="Freeform 149"/>
              <p:cNvSpPr>
                <a:spLocks/>
              </p:cNvSpPr>
              <p:nvPr/>
            </p:nvSpPr>
            <p:spPr bwMode="auto">
              <a:xfrm>
                <a:off x="8406868" y="2240561"/>
                <a:ext cx="445633" cy="227116"/>
              </a:xfrm>
              <a:custGeom>
                <a:avLst/>
                <a:gdLst>
                  <a:gd name="T0" fmla="*/ 296 w 373"/>
                  <a:gd name="T1" fmla="*/ 0 h 190"/>
                  <a:gd name="T2" fmla="*/ 140 w 373"/>
                  <a:gd name="T3" fmla="*/ 56 h 190"/>
                  <a:gd name="T4" fmla="*/ 13 w 373"/>
                  <a:gd name="T5" fmla="*/ 6 h 190"/>
                  <a:gd name="T6" fmla="*/ 31 w 373"/>
                  <a:gd name="T7" fmla="*/ 115 h 190"/>
                  <a:gd name="T8" fmla="*/ 304 w 373"/>
                  <a:gd name="T9" fmla="*/ 178 h 190"/>
                  <a:gd name="T10" fmla="*/ 350 w 373"/>
                  <a:gd name="T11" fmla="*/ 190 h 190"/>
                  <a:gd name="T12" fmla="*/ 373 w 373"/>
                  <a:gd name="T13" fmla="*/ 61 h 190"/>
                  <a:gd name="T14" fmla="*/ 296 w 373"/>
                  <a:gd name="T15" fmla="*/ 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190">
                    <a:moveTo>
                      <a:pt x="296" y="0"/>
                    </a:moveTo>
                    <a:cubicBezTo>
                      <a:pt x="296" y="0"/>
                      <a:pt x="170" y="59"/>
                      <a:pt x="140" y="56"/>
                    </a:cubicBezTo>
                    <a:cubicBezTo>
                      <a:pt x="110" y="53"/>
                      <a:pt x="13" y="6"/>
                      <a:pt x="13" y="6"/>
                    </a:cubicBezTo>
                    <a:cubicBezTo>
                      <a:pt x="0" y="65"/>
                      <a:pt x="31" y="115"/>
                      <a:pt x="31" y="115"/>
                    </a:cubicBezTo>
                    <a:cubicBezTo>
                      <a:pt x="304" y="178"/>
                      <a:pt x="304" y="178"/>
                      <a:pt x="304" y="178"/>
                    </a:cubicBezTo>
                    <a:cubicBezTo>
                      <a:pt x="350" y="190"/>
                      <a:pt x="350" y="190"/>
                      <a:pt x="350" y="190"/>
                    </a:cubicBezTo>
                    <a:cubicBezTo>
                      <a:pt x="362" y="141"/>
                      <a:pt x="373" y="90"/>
                      <a:pt x="373" y="61"/>
                    </a:cubicBezTo>
                    <a:cubicBezTo>
                      <a:pt x="316" y="49"/>
                      <a:pt x="296" y="0"/>
                      <a:pt x="296"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7" name="Freeform 150"/>
              <p:cNvSpPr>
                <a:spLocks/>
              </p:cNvSpPr>
              <p:nvPr/>
            </p:nvSpPr>
            <p:spPr bwMode="auto">
              <a:xfrm>
                <a:off x="8336053" y="2009398"/>
                <a:ext cx="516449" cy="304002"/>
              </a:xfrm>
              <a:custGeom>
                <a:avLst/>
                <a:gdLst>
                  <a:gd name="T0" fmla="*/ 397 w 432"/>
                  <a:gd name="T1" fmla="*/ 159 h 254"/>
                  <a:gd name="T2" fmla="*/ 204 w 432"/>
                  <a:gd name="T3" fmla="*/ 54 h 254"/>
                  <a:gd name="T4" fmla="*/ 149 w 432"/>
                  <a:gd name="T5" fmla="*/ 69 h 254"/>
                  <a:gd name="T6" fmla="*/ 71 w 432"/>
                  <a:gd name="T7" fmla="*/ 149 h 254"/>
                  <a:gd name="T8" fmla="*/ 72 w 432"/>
                  <a:gd name="T9" fmla="*/ 199 h 254"/>
                  <a:gd name="T10" fmla="*/ 199 w 432"/>
                  <a:gd name="T11" fmla="*/ 249 h 254"/>
                  <a:gd name="T12" fmla="*/ 355 w 432"/>
                  <a:gd name="T13" fmla="*/ 193 h 254"/>
                  <a:gd name="T14" fmla="*/ 432 w 432"/>
                  <a:gd name="T15" fmla="*/ 254 h 254"/>
                  <a:gd name="T16" fmla="*/ 397 w 432"/>
                  <a:gd name="T17"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54">
                    <a:moveTo>
                      <a:pt x="397" y="159"/>
                    </a:moveTo>
                    <a:cubicBezTo>
                      <a:pt x="373" y="61"/>
                      <a:pt x="204" y="54"/>
                      <a:pt x="204" y="54"/>
                    </a:cubicBezTo>
                    <a:cubicBezTo>
                      <a:pt x="115" y="0"/>
                      <a:pt x="149" y="69"/>
                      <a:pt x="149" y="69"/>
                    </a:cubicBezTo>
                    <a:cubicBezTo>
                      <a:pt x="0" y="16"/>
                      <a:pt x="71" y="149"/>
                      <a:pt x="71" y="149"/>
                    </a:cubicBezTo>
                    <a:cubicBezTo>
                      <a:pt x="16" y="147"/>
                      <a:pt x="72" y="199"/>
                      <a:pt x="72" y="199"/>
                    </a:cubicBezTo>
                    <a:cubicBezTo>
                      <a:pt x="72" y="199"/>
                      <a:pt x="169" y="246"/>
                      <a:pt x="199" y="249"/>
                    </a:cubicBezTo>
                    <a:cubicBezTo>
                      <a:pt x="229" y="252"/>
                      <a:pt x="355" y="193"/>
                      <a:pt x="355" y="193"/>
                    </a:cubicBezTo>
                    <a:cubicBezTo>
                      <a:pt x="355" y="193"/>
                      <a:pt x="375" y="242"/>
                      <a:pt x="432" y="254"/>
                    </a:cubicBezTo>
                    <a:cubicBezTo>
                      <a:pt x="431" y="166"/>
                      <a:pt x="397" y="159"/>
                      <a:pt x="397" y="159"/>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8" name="Freeform 151"/>
              <p:cNvSpPr>
                <a:spLocks/>
              </p:cNvSpPr>
              <p:nvPr/>
            </p:nvSpPr>
            <p:spPr bwMode="auto">
              <a:xfrm>
                <a:off x="8423561" y="2240561"/>
                <a:ext cx="451703" cy="472442"/>
              </a:xfrm>
              <a:custGeom>
                <a:avLst/>
                <a:gdLst>
                  <a:gd name="T0" fmla="*/ 324 w 378"/>
                  <a:gd name="T1" fmla="*/ 154 h 395"/>
                  <a:gd name="T2" fmla="*/ 304 w 378"/>
                  <a:gd name="T3" fmla="*/ 172 h 395"/>
                  <a:gd name="T4" fmla="*/ 293 w 378"/>
                  <a:gd name="T5" fmla="*/ 140 h 395"/>
                  <a:gd name="T6" fmla="*/ 282 w 378"/>
                  <a:gd name="T7" fmla="*/ 0 h 395"/>
                  <a:gd name="T8" fmla="*/ 16 w 378"/>
                  <a:gd name="T9" fmla="*/ 15 h 395"/>
                  <a:gd name="T10" fmla="*/ 54 w 378"/>
                  <a:gd name="T11" fmla="*/ 323 h 395"/>
                  <a:gd name="T12" fmla="*/ 125 w 378"/>
                  <a:gd name="T13" fmla="*/ 372 h 395"/>
                  <a:gd name="T14" fmla="*/ 313 w 378"/>
                  <a:gd name="T15" fmla="*/ 249 h 395"/>
                  <a:gd name="T16" fmla="*/ 370 w 378"/>
                  <a:gd name="T17" fmla="*/ 192 h 395"/>
                  <a:gd name="T18" fmla="*/ 324 w 378"/>
                  <a:gd name="T19" fmla="*/ 15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95">
                    <a:moveTo>
                      <a:pt x="324" y="154"/>
                    </a:moveTo>
                    <a:cubicBezTo>
                      <a:pt x="304" y="172"/>
                      <a:pt x="304" y="172"/>
                      <a:pt x="304" y="172"/>
                    </a:cubicBezTo>
                    <a:cubicBezTo>
                      <a:pt x="299" y="161"/>
                      <a:pt x="296" y="151"/>
                      <a:pt x="293" y="140"/>
                    </a:cubicBezTo>
                    <a:cubicBezTo>
                      <a:pt x="276" y="78"/>
                      <a:pt x="282" y="0"/>
                      <a:pt x="282" y="0"/>
                    </a:cubicBezTo>
                    <a:cubicBezTo>
                      <a:pt x="139" y="55"/>
                      <a:pt x="16" y="15"/>
                      <a:pt x="16" y="15"/>
                    </a:cubicBezTo>
                    <a:cubicBezTo>
                      <a:pt x="23" y="86"/>
                      <a:pt x="0" y="242"/>
                      <a:pt x="54" y="323"/>
                    </a:cubicBezTo>
                    <a:cubicBezTo>
                      <a:pt x="70" y="346"/>
                      <a:pt x="91" y="367"/>
                      <a:pt x="125" y="372"/>
                    </a:cubicBezTo>
                    <a:cubicBezTo>
                      <a:pt x="275" y="395"/>
                      <a:pt x="313" y="249"/>
                      <a:pt x="313" y="249"/>
                    </a:cubicBezTo>
                    <a:cubicBezTo>
                      <a:pt x="313" y="249"/>
                      <a:pt x="360" y="261"/>
                      <a:pt x="370" y="192"/>
                    </a:cubicBezTo>
                    <a:cubicBezTo>
                      <a:pt x="378" y="135"/>
                      <a:pt x="324" y="154"/>
                      <a:pt x="324" y="15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59" name="Freeform 152"/>
              <p:cNvSpPr>
                <a:spLocks/>
              </p:cNvSpPr>
              <p:nvPr/>
            </p:nvSpPr>
            <p:spPr bwMode="auto">
              <a:xfrm>
                <a:off x="8541924" y="2449467"/>
                <a:ext cx="55135" cy="98130"/>
              </a:xfrm>
              <a:custGeom>
                <a:avLst/>
                <a:gdLst>
                  <a:gd name="T0" fmla="*/ 46 w 46"/>
                  <a:gd name="T1" fmla="*/ 70 h 82"/>
                  <a:gd name="T2" fmla="*/ 1 w 46"/>
                  <a:gd name="T3" fmla="*/ 55 h 82"/>
                  <a:gd name="T4" fmla="*/ 14 w 46"/>
                  <a:gd name="T5" fmla="*/ 35 h 82"/>
                  <a:gd name="T6" fmla="*/ 44 w 46"/>
                  <a:gd name="T7" fmla="*/ 0 h 82"/>
                  <a:gd name="T8" fmla="*/ 44 w 46"/>
                  <a:gd name="T9" fmla="*/ 0 h 82"/>
                  <a:gd name="T10" fmla="*/ 15 w 46"/>
                  <a:gd name="T11" fmla="*/ 43 h 82"/>
                  <a:gd name="T12" fmla="*/ 8 w 46"/>
                  <a:gd name="T13" fmla="*/ 53 h 82"/>
                  <a:gd name="T14" fmla="*/ 46 w 46"/>
                  <a:gd name="T15" fmla="*/ 7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2">
                    <a:moveTo>
                      <a:pt x="46" y="70"/>
                    </a:moveTo>
                    <a:cubicBezTo>
                      <a:pt x="17" y="82"/>
                      <a:pt x="2" y="69"/>
                      <a:pt x="1" y="55"/>
                    </a:cubicBezTo>
                    <a:cubicBezTo>
                      <a:pt x="0" y="46"/>
                      <a:pt x="5" y="38"/>
                      <a:pt x="14" y="35"/>
                    </a:cubicBezTo>
                    <a:cubicBezTo>
                      <a:pt x="31" y="28"/>
                      <a:pt x="44" y="1"/>
                      <a:pt x="44" y="0"/>
                    </a:cubicBezTo>
                    <a:cubicBezTo>
                      <a:pt x="44" y="0"/>
                      <a:pt x="44" y="0"/>
                      <a:pt x="44" y="0"/>
                    </a:cubicBezTo>
                    <a:cubicBezTo>
                      <a:pt x="44" y="7"/>
                      <a:pt x="38" y="30"/>
                      <a:pt x="15" y="43"/>
                    </a:cubicBezTo>
                    <a:cubicBezTo>
                      <a:pt x="10" y="46"/>
                      <a:pt x="7" y="49"/>
                      <a:pt x="8" y="53"/>
                    </a:cubicBezTo>
                    <a:cubicBezTo>
                      <a:pt x="8" y="61"/>
                      <a:pt x="19" y="72"/>
                      <a:pt x="46" y="7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0" name="Freeform 153"/>
              <p:cNvSpPr>
                <a:spLocks/>
              </p:cNvSpPr>
              <p:nvPr/>
            </p:nvSpPr>
            <p:spPr bwMode="auto">
              <a:xfrm>
                <a:off x="8377025" y="2077684"/>
                <a:ext cx="308048" cy="153265"/>
              </a:xfrm>
              <a:custGeom>
                <a:avLst/>
                <a:gdLst>
                  <a:gd name="T0" fmla="*/ 49 w 258"/>
                  <a:gd name="T1" fmla="*/ 0 h 128"/>
                  <a:gd name="T2" fmla="*/ 258 w 258"/>
                  <a:gd name="T3" fmla="*/ 61 h 128"/>
                  <a:gd name="T4" fmla="*/ 33 w 258"/>
                  <a:gd name="T5" fmla="*/ 83 h 128"/>
                  <a:gd name="T6" fmla="*/ 49 w 258"/>
                  <a:gd name="T7" fmla="*/ 0 h 128"/>
                </a:gdLst>
                <a:ahLst/>
                <a:cxnLst>
                  <a:cxn ang="0">
                    <a:pos x="T0" y="T1"/>
                  </a:cxn>
                  <a:cxn ang="0">
                    <a:pos x="T2" y="T3"/>
                  </a:cxn>
                  <a:cxn ang="0">
                    <a:pos x="T4" y="T5"/>
                  </a:cxn>
                  <a:cxn ang="0">
                    <a:pos x="T6" y="T7"/>
                  </a:cxn>
                </a:cxnLst>
                <a:rect l="0" t="0" r="r" b="b"/>
                <a:pathLst>
                  <a:path w="258" h="128">
                    <a:moveTo>
                      <a:pt x="49" y="0"/>
                    </a:moveTo>
                    <a:cubicBezTo>
                      <a:pt x="49" y="0"/>
                      <a:pt x="112" y="61"/>
                      <a:pt x="258" y="61"/>
                    </a:cubicBezTo>
                    <a:cubicBezTo>
                      <a:pt x="258" y="61"/>
                      <a:pt x="162" y="128"/>
                      <a:pt x="33" y="83"/>
                    </a:cubicBezTo>
                    <a:cubicBezTo>
                      <a:pt x="33" y="83"/>
                      <a:pt x="0" y="5"/>
                      <a:pt x="49" y="0"/>
                    </a:cubicBezTo>
                    <a:close/>
                  </a:path>
                </a:pathLst>
              </a:custGeom>
              <a:solidFill>
                <a:srgbClr val="67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1" name="Freeform 154"/>
              <p:cNvSpPr>
                <a:spLocks/>
              </p:cNvSpPr>
              <p:nvPr/>
            </p:nvSpPr>
            <p:spPr bwMode="auto">
              <a:xfrm>
                <a:off x="8467567" y="2494991"/>
                <a:ext cx="392015" cy="218011"/>
              </a:xfrm>
              <a:custGeom>
                <a:avLst/>
                <a:gdLst>
                  <a:gd name="T0" fmla="*/ 265 w 328"/>
                  <a:gd name="T1" fmla="*/ 19 h 182"/>
                  <a:gd name="T2" fmla="*/ 102 w 328"/>
                  <a:gd name="T3" fmla="*/ 142 h 182"/>
                  <a:gd name="T4" fmla="*/ 0 w 328"/>
                  <a:gd name="T5" fmla="*/ 77 h 182"/>
                  <a:gd name="T6" fmla="*/ 17 w 328"/>
                  <a:gd name="T7" fmla="*/ 110 h 182"/>
                  <a:gd name="T8" fmla="*/ 88 w 328"/>
                  <a:gd name="T9" fmla="*/ 159 h 182"/>
                  <a:gd name="T10" fmla="*/ 276 w 328"/>
                  <a:gd name="T11" fmla="*/ 36 h 182"/>
                  <a:gd name="T12" fmla="*/ 328 w 328"/>
                  <a:gd name="T13" fmla="*/ 0 h 182"/>
                  <a:gd name="T14" fmla="*/ 265 w 328"/>
                  <a:gd name="T15" fmla="*/ 19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82">
                    <a:moveTo>
                      <a:pt x="265" y="19"/>
                    </a:moveTo>
                    <a:cubicBezTo>
                      <a:pt x="252" y="56"/>
                      <a:pt x="205" y="147"/>
                      <a:pt x="102" y="142"/>
                    </a:cubicBezTo>
                    <a:cubicBezTo>
                      <a:pt x="47" y="139"/>
                      <a:pt x="19" y="102"/>
                      <a:pt x="0" y="77"/>
                    </a:cubicBezTo>
                    <a:cubicBezTo>
                      <a:pt x="5" y="89"/>
                      <a:pt x="10" y="100"/>
                      <a:pt x="17" y="110"/>
                    </a:cubicBezTo>
                    <a:cubicBezTo>
                      <a:pt x="33" y="133"/>
                      <a:pt x="54" y="154"/>
                      <a:pt x="88" y="159"/>
                    </a:cubicBezTo>
                    <a:cubicBezTo>
                      <a:pt x="238" y="182"/>
                      <a:pt x="276" y="36"/>
                      <a:pt x="276" y="36"/>
                    </a:cubicBezTo>
                    <a:cubicBezTo>
                      <a:pt x="276" y="36"/>
                      <a:pt x="312" y="46"/>
                      <a:pt x="328" y="0"/>
                    </a:cubicBezTo>
                    <a:cubicBezTo>
                      <a:pt x="300" y="47"/>
                      <a:pt x="265" y="19"/>
                      <a:pt x="265" y="19"/>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2" name="Freeform 155"/>
              <p:cNvSpPr>
                <a:spLocks/>
              </p:cNvSpPr>
              <p:nvPr/>
            </p:nvSpPr>
            <p:spPr bwMode="auto">
              <a:xfrm>
                <a:off x="9180277" y="3730220"/>
                <a:ext cx="165911" cy="212953"/>
              </a:xfrm>
              <a:custGeom>
                <a:avLst/>
                <a:gdLst>
                  <a:gd name="T0" fmla="*/ 25 w 139"/>
                  <a:gd name="T1" fmla="*/ 0 h 178"/>
                  <a:gd name="T2" fmla="*/ 20 w 139"/>
                  <a:gd name="T3" fmla="*/ 29 h 178"/>
                  <a:gd name="T4" fmla="*/ 4 w 139"/>
                  <a:gd name="T5" fmla="*/ 89 h 178"/>
                  <a:gd name="T6" fmla="*/ 3 w 139"/>
                  <a:gd name="T7" fmla="*/ 144 h 178"/>
                  <a:gd name="T8" fmla="*/ 31 w 139"/>
                  <a:gd name="T9" fmla="*/ 114 h 178"/>
                  <a:gd name="T10" fmla="*/ 61 w 139"/>
                  <a:gd name="T11" fmla="*/ 176 h 178"/>
                  <a:gd name="T12" fmla="*/ 78 w 139"/>
                  <a:gd name="T13" fmla="*/ 163 h 178"/>
                  <a:gd name="T14" fmla="*/ 99 w 139"/>
                  <a:gd name="T15" fmla="*/ 149 h 178"/>
                  <a:gd name="T16" fmla="*/ 120 w 139"/>
                  <a:gd name="T17" fmla="*/ 138 h 178"/>
                  <a:gd name="T18" fmla="*/ 135 w 139"/>
                  <a:gd name="T19" fmla="*/ 117 h 178"/>
                  <a:gd name="T20" fmla="*/ 134 w 139"/>
                  <a:gd name="T21" fmla="*/ 73 h 178"/>
                  <a:gd name="T22" fmla="*/ 91 w 139"/>
                  <a:gd name="T23" fmla="*/ 2 h 178"/>
                  <a:gd name="T24" fmla="*/ 25 w 139"/>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8">
                    <a:moveTo>
                      <a:pt x="25" y="0"/>
                    </a:moveTo>
                    <a:cubicBezTo>
                      <a:pt x="20" y="29"/>
                      <a:pt x="20" y="29"/>
                      <a:pt x="20" y="29"/>
                    </a:cubicBezTo>
                    <a:cubicBezTo>
                      <a:pt x="20" y="29"/>
                      <a:pt x="0" y="73"/>
                      <a:pt x="4" y="89"/>
                    </a:cubicBezTo>
                    <a:cubicBezTo>
                      <a:pt x="9" y="111"/>
                      <a:pt x="3" y="144"/>
                      <a:pt x="3" y="144"/>
                    </a:cubicBezTo>
                    <a:cubicBezTo>
                      <a:pt x="3" y="144"/>
                      <a:pt x="30" y="153"/>
                      <a:pt x="31" y="114"/>
                    </a:cubicBezTo>
                    <a:cubicBezTo>
                      <a:pt x="31" y="114"/>
                      <a:pt x="48" y="178"/>
                      <a:pt x="61" y="176"/>
                    </a:cubicBezTo>
                    <a:cubicBezTo>
                      <a:pt x="61" y="176"/>
                      <a:pt x="72" y="170"/>
                      <a:pt x="78" y="163"/>
                    </a:cubicBezTo>
                    <a:cubicBezTo>
                      <a:pt x="78" y="163"/>
                      <a:pt x="90" y="166"/>
                      <a:pt x="99" y="149"/>
                    </a:cubicBezTo>
                    <a:cubicBezTo>
                      <a:pt x="99" y="149"/>
                      <a:pt x="116" y="152"/>
                      <a:pt x="120" y="138"/>
                    </a:cubicBezTo>
                    <a:cubicBezTo>
                      <a:pt x="120" y="138"/>
                      <a:pt x="132" y="133"/>
                      <a:pt x="135" y="117"/>
                    </a:cubicBezTo>
                    <a:cubicBezTo>
                      <a:pt x="139" y="102"/>
                      <a:pt x="136" y="102"/>
                      <a:pt x="134" y="73"/>
                    </a:cubicBezTo>
                    <a:cubicBezTo>
                      <a:pt x="134" y="73"/>
                      <a:pt x="118" y="16"/>
                      <a:pt x="91" y="2"/>
                    </a:cubicBezTo>
                    <a:lnTo>
                      <a:pt x="25" y="0"/>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3" name="Freeform 156"/>
              <p:cNvSpPr>
                <a:spLocks/>
              </p:cNvSpPr>
              <p:nvPr/>
            </p:nvSpPr>
            <p:spPr bwMode="auto">
              <a:xfrm>
                <a:off x="9169149" y="3664462"/>
                <a:ext cx="147195" cy="130503"/>
              </a:xfrm>
              <a:custGeom>
                <a:avLst/>
                <a:gdLst>
                  <a:gd name="T0" fmla="*/ 0 w 123"/>
                  <a:gd name="T1" fmla="*/ 19 h 109"/>
                  <a:gd name="T2" fmla="*/ 21 w 123"/>
                  <a:gd name="T3" fmla="*/ 86 h 109"/>
                  <a:gd name="T4" fmla="*/ 123 w 123"/>
                  <a:gd name="T5" fmla="*/ 65 h 109"/>
                  <a:gd name="T6" fmla="*/ 108 w 123"/>
                  <a:gd name="T7" fmla="*/ 0 h 109"/>
                  <a:gd name="T8" fmla="*/ 0 w 123"/>
                  <a:gd name="T9" fmla="*/ 19 h 109"/>
                </a:gdLst>
                <a:ahLst/>
                <a:cxnLst>
                  <a:cxn ang="0">
                    <a:pos x="T0" y="T1"/>
                  </a:cxn>
                  <a:cxn ang="0">
                    <a:pos x="T2" y="T3"/>
                  </a:cxn>
                  <a:cxn ang="0">
                    <a:pos x="T4" y="T5"/>
                  </a:cxn>
                  <a:cxn ang="0">
                    <a:pos x="T6" y="T7"/>
                  </a:cxn>
                  <a:cxn ang="0">
                    <a:pos x="T8" y="T9"/>
                  </a:cxn>
                </a:cxnLst>
                <a:rect l="0" t="0" r="r" b="b"/>
                <a:pathLst>
                  <a:path w="123" h="109">
                    <a:moveTo>
                      <a:pt x="0" y="19"/>
                    </a:moveTo>
                    <a:cubicBezTo>
                      <a:pt x="21" y="86"/>
                      <a:pt x="21" y="86"/>
                      <a:pt x="21" y="86"/>
                    </a:cubicBezTo>
                    <a:cubicBezTo>
                      <a:pt x="21" y="86"/>
                      <a:pt x="62" y="109"/>
                      <a:pt x="123" y="65"/>
                    </a:cubicBezTo>
                    <a:cubicBezTo>
                      <a:pt x="108" y="0"/>
                      <a:pt x="108" y="0"/>
                      <a:pt x="108" y="0"/>
                    </a:cubicBezTo>
                    <a:lnTo>
                      <a:pt x="0" y="19"/>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4" name="Freeform 157"/>
              <p:cNvSpPr>
                <a:spLocks/>
              </p:cNvSpPr>
              <p:nvPr/>
            </p:nvSpPr>
            <p:spPr bwMode="auto">
              <a:xfrm>
                <a:off x="8895497" y="2802534"/>
                <a:ext cx="412754" cy="929203"/>
              </a:xfrm>
              <a:custGeom>
                <a:avLst/>
                <a:gdLst>
                  <a:gd name="T0" fmla="*/ 54 w 345"/>
                  <a:gd name="T1" fmla="*/ 0 h 777"/>
                  <a:gd name="T2" fmla="*/ 244 w 345"/>
                  <a:gd name="T3" fmla="*/ 365 h 777"/>
                  <a:gd name="T4" fmla="*/ 345 w 345"/>
                  <a:gd name="T5" fmla="*/ 731 h 777"/>
                  <a:gd name="T6" fmla="*/ 225 w 345"/>
                  <a:gd name="T7" fmla="*/ 754 h 777"/>
                  <a:gd name="T8" fmla="*/ 126 w 345"/>
                  <a:gd name="T9" fmla="*/ 436 h 777"/>
                  <a:gd name="T10" fmla="*/ 10 w 345"/>
                  <a:gd name="T11" fmla="*/ 262 h 777"/>
                  <a:gd name="T12" fmla="*/ 54 w 34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345" h="777">
                    <a:moveTo>
                      <a:pt x="54" y="0"/>
                    </a:moveTo>
                    <a:cubicBezTo>
                      <a:pt x="54" y="0"/>
                      <a:pt x="112" y="34"/>
                      <a:pt x="244" y="365"/>
                    </a:cubicBezTo>
                    <a:cubicBezTo>
                      <a:pt x="244" y="365"/>
                      <a:pt x="338" y="553"/>
                      <a:pt x="345" y="731"/>
                    </a:cubicBezTo>
                    <a:cubicBezTo>
                      <a:pt x="345" y="731"/>
                      <a:pt x="297" y="777"/>
                      <a:pt x="225" y="754"/>
                    </a:cubicBezTo>
                    <a:cubicBezTo>
                      <a:pt x="225" y="754"/>
                      <a:pt x="142" y="502"/>
                      <a:pt x="126" y="436"/>
                    </a:cubicBezTo>
                    <a:cubicBezTo>
                      <a:pt x="10" y="262"/>
                      <a:pt x="10" y="262"/>
                      <a:pt x="10" y="262"/>
                    </a:cubicBezTo>
                    <a:cubicBezTo>
                      <a:pt x="10" y="262"/>
                      <a:pt x="0" y="47"/>
                      <a:pt x="54" y="0"/>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35" name="Freeform 128"/>
            <p:cNvSpPr>
              <a:spLocks/>
            </p:cNvSpPr>
            <p:nvPr/>
          </p:nvSpPr>
          <p:spPr bwMode="auto">
            <a:xfrm>
              <a:off x="7970358" y="3900757"/>
              <a:ext cx="198947" cy="306777"/>
            </a:xfrm>
            <a:custGeom>
              <a:avLst/>
              <a:gdLst>
                <a:gd name="T0" fmla="*/ 121 w 156"/>
                <a:gd name="T1" fmla="*/ 47 h 241"/>
                <a:gd name="T2" fmla="*/ 40 w 156"/>
                <a:gd name="T3" fmla="*/ 36 h 241"/>
                <a:gd name="T4" fmla="*/ 40 w 156"/>
                <a:gd name="T5" fmla="*/ 36 h 241"/>
                <a:gd name="T6" fmla="*/ 0 w 156"/>
                <a:gd name="T7" fmla="*/ 20 h 241"/>
                <a:gd name="T8" fmla="*/ 15 w 156"/>
                <a:gd name="T9" fmla="*/ 59 h 241"/>
                <a:gd name="T10" fmla="*/ 8 w 156"/>
                <a:gd name="T11" fmla="*/ 83 h 241"/>
                <a:gd name="T12" fmla="*/ 38 w 156"/>
                <a:gd name="T13" fmla="*/ 223 h 241"/>
                <a:gd name="T14" fmla="*/ 88 w 156"/>
                <a:gd name="T15" fmla="*/ 241 h 241"/>
                <a:gd name="T16" fmla="*/ 114 w 156"/>
                <a:gd name="T17" fmla="*/ 205 h 241"/>
                <a:gd name="T18" fmla="*/ 127 w 156"/>
                <a:gd name="T19" fmla="*/ 158 h 241"/>
                <a:gd name="T20" fmla="*/ 144 w 156"/>
                <a:gd name="T21" fmla="*/ 153 h 241"/>
                <a:gd name="T22" fmla="*/ 121 w 156"/>
                <a:gd name="T23" fmla="*/ 4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121" y="47"/>
                  </a:moveTo>
                  <a:cubicBezTo>
                    <a:pt x="101" y="31"/>
                    <a:pt x="63" y="29"/>
                    <a:pt x="40" y="36"/>
                  </a:cubicBezTo>
                  <a:cubicBezTo>
                    <a:pt x="40" y="36"/>
                    <a:pt x="40" y="36"/>
                    <a:pt x="40" y="36"/>
                  </a:cubicBezTo>
                  <a:cubicBezTo>
                    <a:pt x="23" y="0"/>
                    <a:pt x="0" y="20"/>
                    <a:pt x="0" y="20"/>
                  </a:cubicBezTo>
                  <a:cubicBezTo>
                    <a:pt x="5" y="29"/>
                    <a:pt x="12" y="50"/>
                    <a:pt x="15" y="59"/>
                  </a:cubicBezTo>
                  <a:cubicBezTo>
                    <a:pt x="8" y="71"/>
                    <a:pt x="8" y="83"/>
                    <a:pt x="8" y="83"/>
                  </a:cubicBezTo>
                  <a:cubicBezTo>
                    <a:pt x="8" y="128"/>
                    <a:pt x="38" y="223"/>
                    <a:pt x="38" y="223"/>
                  </a:cubicBezTo>
                  <a:cubicBezTo>
                    <a:pt x="88" y="241"/>
                    <a:pt x="88" y="241"/>
                    <a:pt x="88" y="241"/>
                  </a:cubicBezTo>
                  <a:cubicBezTo>
                    <a:pt x="114" y="205"/>
                    <a:pt x="114" y="205"/>
                    <a:pt x="114" y="205"/>
                  </a:cubicBezTo>
                  <a:cubicBezTo>
                    <a:pt x="134" y="188"/>
                    <a:pt x="127" y="158"/>
                    <a:pt x="127" y="158"/>
                  </a:cubicBezTo>
                  <a:cubicBezTo>
                    <a:pt x="144" y="153"/>
                    <a:pt x="144" y="153"/>
                    <a:pt x="144" y="153"/>
                  </a:cubicBezTo>
                  <a:cubicBezTo>
                    <a:pt x="156" y="147"/>
                    <a:pt x="145" y="66"/>
                    <a:pt x="121" y="4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65" name="Group 364">
            <a:extLst>
              <a:ext uri="{FF2B5EF4-FFF2-40B4-BE49-F238E27FC236}">
                <a16:creationId xmlns:a16="http://schemas.microsoft.com/office/drawing/2014/main" id="{06DBED14-17E1-415A-ADEF-11D40D658303}"/>
              </a:ext>
            </a:extLst>
          </p:cNvPr>
          <p:cNvGrpSpPr/>
          <p:nvPr/>
        </p:nvGrpSpPr>
        <p:grpSpPr>
          <a:xfrm>
            <a:off x="2952013" y="2175257"/>
            <a:ext cx="1175903" cy="2956627"/>
            <a:chOff x="3900678" y="3091564"/>
            <a:chExt cx="1481506" cy="3736937"/>
          </a:xfrm>
        </p:grpSpPr>
        <p:grpSp>
          <p:nvGrpSpPr>
            <p:cNvPr id="366" name="Group 365">
              <a:extLst>
                <a:ext uri="{FF2B5EF4-FFF2-40B4-BE49-F238E27FC236}">
                  <a16:creationId xmlns:a16="http://schemas.microsoft.com/office/drawing/2014/main" id="{DE9FDCBB-3924-432B-B49D-5F10A4A4BB52}"/>
                </a:ext>
              </a:extLst>
            </p:cNvPr>
            <p:cNvGrpSpPr/>
            <p:nvPr/>
          </p:nvGrpSpPr>
          <p:grpSpPr>
            <a:xfrm rot="1270868">
              <a:off x="3900678" y="6354047"/>
              <a:ext cx="428085" cy="474454"/>
              <a:chOff x="4085778" y="6377617"/>
              <a:chExt cx="428085" cy="474454"/>
            </a:xfrm>
          </p:grpSpPr>
          <p:sp>
            <p:nvSpPr>
              <p:cNvPr id="398" name="Freeform 95"/>
              <p:cNvSpPr>
                <a:spLocks/>
              </p:cNvSpPr>
              <p:nvPr/>
            </p:nvSpPr>
            <p:spPr bwMode="auto">
              <a:xfrm>
                <a:off x="4114891" y="6377617"/>
                <a:ext cx="398972" cy="448574"/>
              </a:xfrm>
              <a:custGeom>
                <a:avLst/>
                <a:gdLst>
                  <a:gd name="T0" fmla="*/ 99 w 313"/>
                  <a:gd name="T1" fmla="*/ 0 h 352"/>
                  <a:gd name="T2" fmla="*/ 0 w 313"/>
                  <a:gd name="T3" fmla="*/ 86 h 352"/>
                  <a:gd name="T4" fmla="*/ 246 w 313"/>
                  <a:gd name="T5" fmla="*/ 352 h 352"/>
                  <a:gd name="T6" fmla="*/ 206 w 313"/>
                  <a:gd name="T7" fmla="*/ 192 h 352"/>
                  <a:gd name="T8" fmla="*/ 187 w 313"/>
                  <a:gd name="T9" fmla="*/ 71 h 352"/>
                  <a:gd name="T10" fmla="*/ 99 w 313"/>
                  <a:gd name="T11" fmla="*/ 0 h 352"/>
                </a:gdLst>
                <a:ahLst/>
                <a:cxnLst>
                  <a:cxn ang="0">
                    <a:pos x="T0" y="T1"/>
                  </a:cxn>
                  <a:cxn ang="0">
                    <a:pos x="T2" y="T3"/>
                  </a:cxn>
                  <a:cxn ang="0">
                    <a:pos x="T4" y="T5"/>
                  </a:cxn>
                  <a:cxn ang="0">
                    <a:pos x="T6" y="T7"/>
                  </a:cxn>
                  <a:cxn ang="0">
                    <a:pos x="T8" y="T9"/>
                  </a:cxn>
                  <a:cxn ang="0">
                    <a:pos x="T10" y="T11"/>
                  </a:cxn>
                </a:cxnLst>
                <a:rect l="0" t="0" r="r" b="b"/>
                <a:pathLst>
                  <a:path w="313" h="352">
                    <a:moveTo>
                      <a:pt x="99" y="0"/>
                    </a:moveTo>
                    <a:cubicBezTo>
                      <a:pt x="99" y="0"/>
                      <a:pt x="32" y="41"/>
                      <a:pt x="0" y="86"/>
                    </a:cubicBezTo>
                    <a:cubicBezTo>
                      <a:pt x="246" y="352"/>
                      <a:pt x="246" y="352"/>
                      <a:pt x="246" y="352"/>
                    </a:cubicBezTo>
                    <a:cubicBezTo>
                      <a:pt x="246" y="352"/>
                      <a:pt x="313" y="308"/>
                      <a:pt x="206" y="192"/>
                    </a:cubicBezTo>
                    <a:cubicBezTo>
                      <a:pt x="187" y="71"/>
                      <a:pt x="187" y="71"/>
                      <a:pt x="187" y="71"/>
                    </a:cubicBezTo>
                    <a:lnTo>
                      <a:pt x="99"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9" name="Freeform 96"/>
              <p:cNvSpPr>
                <a:spLocks/>
              </p:cNvSpPr>
              <p:nvPr/>
            </p:nvSpPr>
            <p:spPr bwMode="auto">
              <a:xfrm>
                <a:off x="4085778" y="6487065"/>
                <a:ext cx="341282" cy="365006"/>
              </a:xfrm>
              <a:custGeom>
                <a:avLst/>
                <a:gdLst>
                  <a:gd name="T0" fmla="*/ 0 w 268"/>
                  <a:gd name="T1" fmla="*/ 21 h 286"/>
                  <a:gd name="T2" fmla="*/ 84 w 268"/>
                  <a:gd name="T3" fmla="*/ 111 h 286"/>
                  <a:gd name="T4" fmla="*/ 101 w 268"/>
                  <a:gd name="T5" fmla="*/ 97 h 286"/>
                  <a:gd name="T6" fmla="*/ 166 w 268"/>
                  <a:gd name="T7" fmla="*/ 197 h 286"/>
                  <a:gd name="T8" fmla="*/ 247 w 268"/>
                  <a:gd name="T9" fmla="*/ 286 h 286"/>
                  <a:gd name="T10" fmla="*/ 268 w 268"/>
                  <a:gd name="T11" fmla="*/ 265 h 286"/>
                  <a:gd name="T12" fmla="*/ 23 w 268"/>
                  <a:gd name="T13" fmla="*/ 0 h 286"/>
                  <a:gd name="T14" fmla="*/ 0 w 268"/>
                  <a:gd name="T15" fmla="*/ 21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86">
                    <a:moveTo>
                      <a:pt x="0" y="21"/>
                    </a:moveTo>
                    <a:cubicBezTo>
                      <a:pt x="84" y="111"/>
                      <a:pt x="84" y="111"/>
                      <a:pt x="84" y="111"/>
                    </a:cubicBezTo>
                    <a:cubicBezTo>
                      <a:pt x="101" y="97"/>
                      <a:pt x="101" y="97"/>
                      <a:pt x="101" y="97"/>
                    </a:cubicBezTo>
                    <a:cubicBezTo>
                      <a:pt x="101" y="97"/>
                      <a:pt x="119" y="147"/>
                      <a:pt x="166" y="197"/>
                    </a:cubicBezTo>
                    <a:cubicBezTo>
                      <a:pt x="189" y="222"/>
                      <a:pt x="247" y="286"/>
                      <a:pt x="247" y="286"/>
                    </a:cubicBezTo>
                    <a:cubicBezTo>
                      <a:pt x="268" y="265"/>
                      <a:pt x="268" y="265"/>
                      <a:pt x="268" y="265"/>
                    </a:cubicBezTo>
                    <a:cubicBezTo>
                      <a:pt x="23" y="0"/>
                      <a:pt x="23" y="0"/>
                      <a:pt x="23" y="0"/>
                    </a:cubicBezTo>
                    <a:lnTo>
                      <a:pt x="0" y="21"/>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0" name="Freeform 97"/>
              <p:cNvSpPr>
                <a:spLocks/>
              </p:cNvSpPr>
              <p:nvPr/>
            </p:nvSpPr>
            <p:spPr bwMode="auto">
              <a:xfrm>
                <a:off x="4338100" y="6631558"/>
                <a:ext cx="143954" cy="168215"/>
              </a:xfrm>
              <a:custGeom>
                <a:avLst/>
                <a:gdLst>
                  <a:gd name="T0" fmla="*/ 38 w 113"/>
                  <a:gd name="T1" fmla="*/ 0 h 132"/>
                  <a:gd name="T2" fmla="*/ 87 w 113"/>
                  <a:gd name="T3" fmla="*/ 132 h 132"/>
                  <a:gd name="T4" fmla="*/ 38 w 113"/>
                  <a:gd name="T5" fmla="*/ 0 h 132"/>
                </a:gdLst>
                <a:ahLst/>
                <a:cxnLst>
                  <a:cxn ang="0">
                    <a:pos x="T0" y="T1"/>
                  </a:cxn>
                  <a:cxn ang="0">
                    <a:pos x="T2" y="T3"/>
                  </a:cxn>
                  <a:cxn ang="0">
                    <a:pos x="T4" y="T5"/>
                  </a:cxn>
                </a:cxnLst>
                <a:rect l="0" t="0" r="r" b="b"/>
                <a:pathLst>
                  <a:path w="113" h="132">
                    <a:moveTo>
                      <a:pt x="38" y="0"/>
                    </a:moveTo>
                    <a:cubicBezTo>
                      <a:pt x="38" y="0"/>
                      <a:pt x="0" y="42"/>
                      <a:pt x="87" y="132"/>
                    </a:cubicBezTo>
                    <a:cubicBezTo>
                      <a:pt x="87" y="132"/>
                      <a:pt x="113" y="85"/>
                      <a:pt x="38"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1" name="Freeform 98"/>
              <p:cNvSpPr>
                <a:spLocks/>
              </p:cNvSpPr>
              <p:nvPr/>
            </p:nvSpPr>
            <p:spPr bwMode="auto">
              <a:xfrm>
                <a:off x="4115970" y="6405653"/>
                <a:ext cx="182233" cy="191398"/>
              </a:xfrm>
              <a:custGeom>
                <a:avLst/>
                <a:gdLst>
                  <a:gd name="T0" fmla="*/ 78 w 143"/>
                  <a:gd name="T1" fmla="*/ 150 h 150"/>
                  <a:gd name="T2" fmla="*/ 65 w 143"/>
                  <a:gd name="T3" fmla="*/ 0 h 150"/>
                  <a:gd name="T4" fmla="*/ 0 w 143"/>
                  <a:gd name="T5" fmla="*/ 65 h 150"/>
                  <a:gd name="T6" fmla="*/ 78 w 143"/>
                  <a:gd name="T7" fmla="*/ 150 h 150"/>
                </a:gdLst>
                <a:ahLst/>
                <a:cxnLst>
                  <a:cxn ang="0">
                    <a:pos x="T0" y="T1"/>
                  </a:cxn>
                  <a:cxn ang="0">
                    <a:pos x="T2" y="T3"/>
                  </a:cxn>
                  <a:cxn ang="0">
                    <a:pos x="T4" y="T5"/>
                  </a:cxn>
                  <a:cxn ang="0">
                    <a:pos x="T6" y="T7"/>
                  </a:cxn>
                </a:cxnLst>
                <a:rect l="0" t="0" r="r" b="b"/>
                <a:pathLst>
                  <a:path w="143" h="150">
                    <a:moveTo>
                      <a:pt x="78" y="150"/>
                    </a:moveTo>
                    <a:cubicBezTo>
                      <a:pt x="78" y="150"/>
                      <a:pt x="143" y="85"/>
                      <a:pt x="65" y="0"/>
                    </a:cubicBezTo>
                    <a:cubicBezTo>
                      <a:pt x="65" y="0"/>
                      <a:pt x="16" y="38"/>
                      <a:pt x="0" y="65"/>
                    </a:cubicBezTo>
                    <a:lnTo>
                      <a:pt x="78" y="150"/>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67" name="Freeform 99"/>
            <p:cNvSpPr>
              <a:spLocks/>
            </p:cNvSpPr>
            <p:nvPr/>
          </p:nvSpPr>
          <p:spPr bwMode="auto">
            <a:xfrm rot="487083">
              <a:off x="4135151" y="4903012"/>
              <a:ext cx="743292" cy="1682267"/>
            </a:xfrm>
            <a:custGeom>
              <a:avLst/>
              <a:gdLst>
                <a:gd name="T0" fmla="*/ 571 w 617"/>
                <a:gd name="T1" fmla="*/ 0 h 1261"/>
                <a:gd name="T2" fmla="*/ 523 w 617"/>
                <a:gd name="T3" fmla="*/ 805 h 1261"/>
                <a:gd name="T4" fmla="*/ 145 w 617"/>
                <a:gd name="T5" fmla="*/ 1261 h 1261"/>
                <a:gd name="T6" fmla="*/ 17 w 617"/>
                <a:gd name="T7" fmla="*/ 1123 h 1261"/>
                <a:gd name="T8" fmla="*/ 341 w 617"/>
                <a:gd name="T9" fmla="*/ 664 h 1261"/>
                <a:gd name="T10" fmla="*/ 298 w 617"/>
                <a:gd name="T11" fmla="*/ 24 h 1261"/>
                <a:gd name="T12" fmla="*/ 571 w 617"/>
                <a:gd name="T13" fmla="*/ 0 h 1261"/>
                <a:gd name="connsiteX0" fmla="*/ 9001 w 9183"/>
                <a:gd name="connsiteY0" fmla="*/ 0 h 10000"/>
                <a:gd name="connsiteX1" fmla="*/ 8223 w 9183"/>
                <a:gd name="connsiteY1" fmla="*/ 6384 h 10000"/>
                <a:gd name="connsiteX2" fmla="*/ 2097 w 9183"/>
                <a:gd name="connsiteY2" fmla="*/ 10000 h 10000"/>
                <a:gd name="connsiteX3" fmla="*/ 23 w 9183"/>
                <a:gd name="connsiteY3" fmla="*/ 8906 h 10000"/>
                <a:gd name="connsiteX4" fmla="*/ 5274 w 9183"/>
                <a:gd name="connsiteY4" fmla="*/ 5266 h 10000"/>
                <a:gd name="connsiteX5" fmla="*/ 4577 w 9183"/>
                <a:gd name="connsiteY5" fmla="*/ 190 h 10000"/>
                <a:gd name="connsiteX6" fmla="*/ 9001 w 9183"/>
                <a:gd name="connsiteY6" fmla="*/ 0 h 10000"/>
                <a:gd name="connsiteX0" fmla="*/ 9546 w 9704"/>
                <a:gd name="connsiteY0" fmla="*/ 0 h 10467"/>
                <a:gd name="connsiteX1" fmla="*/ 8955 w 9704"/>
                <a:gd name="connsiteY1" fmla="*/ 6851 h 10467"/>
                <a:gd name="connsiteX2" fmla="*/ 2284 w 9704"/>
                <a:gd name="connsiteY2" fmla="*/ 10467 h 10467"/>
                <a:gd name="connsiteX3" fmla="*/ 25 w 9704"/>
                <a:gd name="connsiteY3" fmla="*/ 9373 h 10467"/>
                <a:gd name="connsiteX4" fmla="*/ 5743 w 9704"/>
                <a:gd name="connsiteY4" fmla="*/ 5733 h 10467"/>
                <a:gd name="connsiteX5" fmla="*/ 4984 w 9704"/>
                <a:gd name="connsiteY5" fmla="*/ 657 h 10467"/>
                <a:gd name="connsiteX6" fmla="*/ 9546 w 9704"/>
                <a:gd name="connsiteY6" fmla="*/ 0 h 10467"/>
                <a:gd name="connsiteX0" fmla="*/ 9837 w 10611"/>
                <a:gd name="connsiteY0" fmla="*/ 0 h 10000"/>
                <a:gd name="connsiteX1" fmla="*/ 9228 w 10611"/>
                <a:gd name="connsiteY1" fmla="*/ 6545 h 10000"/>
                <a:gd name="connsiteX2" fmla="*/ 2354 w 10611"/>
                <a:gd name="connsiteY2" fmla="*/ 10000 h 10000"/>
                <a:gd name="connsiteX3" fmla="*/ 26 w 10611"/>
                <a:gd name="connsiteY3" fmla="*/ 8955 h 10000"/>
                <a:gd name="connsiteX4" fmla="*/ 5918 w 10611"/>
                <a:gd name="connsiteY4" fmla="*/ 5477 h 10000"/>
                <a:gd name="connsiteX5" fmla="*/ 5136 w 10611"/>
                <a:gd name="connsiteY5" fmla="*/ 628 h 10000"/>
                <a:gd name="connsiteX6" fmla="*/ 9837 w 106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1" h="10000">
                  <a:moveTo>
                    <a:pt x="9837" y="0"/>
                  </a:moveTo>
                  <a:cubicBezTo>
                    <a:pt x="9837" y="0"/>
                    <a:pt x="11933" y="4930"/>
                    <a:pt x="9228" y="6545"/>
                  </a:cubicBezTo>
                  <a:cubicBezTo>
                    <a:pt x="6523" y="8160"/>
                    <a:pt x="2354" y="10000"/>
                    <a:pt x="2354" y="10000"/>
                  </a:cubicBezTo>
                  <a:cubicBezTo>
                    <a:pt x="2354" y="10000"/>
                    <a:pt x="-284" y="9697"/>
                    <a:pt x="26" y="8955"/>
                  </a:cubicBezTo>
                  <a:lnTo>
                    <a:pt x="5918" y="5477"/>
                  </a:lnTo>
                  <a:lnTo>
                    <a:pt x="5136" y="628"/>
                  </a:lnTo>
                  <a:lnTo>
                    <a:pt x="9837"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368" name="Group 367">
              <a:extLst>
                <a:ext uri="{FF2B5EF4-FFF2-40B4-BE49-F238E27FC236}">
                  <a16:creationId xmlns:a16="http://schemas.microsoft.com/office/drawing/2014/main" id="{D1262561-151C-4479-927B-8CBFB8423ADB}"/>
                </a:ext>
              </a:extLst>
            </p:cNvPr>
            <p:cNvGrpSpPr/>
            <p:nvPr/>
          </p:nvGrpSpPr>
          <p:grpSpPr>
            <a:xfrm>
              <a:off x="4813362" y="6590580"/>
              <a:ext cx="492244" cy="229140"/>
              <a:chOff x="4698253" y="6628861"/>
              <a:chExt cx="492244" cy="229140"/>
            </a:xfrm>
          </p:grpSpPr>
          <p:sp>
            <p:nvSpPr>
              <p:cNvPr id="394" name="Freeform 100"/>
              <p:cNvSpPr>
                <a:spLocks/>
              </p:cNvSpPr>
              <p:nvPr/>
            </p:nvSpPr>
            <p:spPr bwMode="auto">
              <a:xfrm>
                <a:off x="4698253" y="6628861"/>
                <a:ext cx="492244" cy="188703"/>
              </a:xfrm>
              <a:custGeom>
                <a:avLst/>
                <a:gdLst>
                  <a:gd name="T0" fmla="*/ 14 w 386"/>
                  <a:gd name="T1" fmla="*/ 16 h 148"/>
                  <a:gd name="T2" fmla="*/ 11 w 386"/>
                  <a:gd name="T3" fmla="*/ 148 h 148"/>
                  <a:gd name="T4" fmla="*/ 374 w 386"/>
                  <a:gd name="T5" fmla="*/ 148 h 148"/>
                  <a:gd name="T6" fmla="*/ 228 w 386"/>
                  <a:gd name="T7" fmla="*/ 69 h 148"/>
                  <a:gd name="T8" fmla="*/ 127 w 386"/>
                  <a:gd name="T9" fmla="*/ 0 h 148"/>
                  <a:gd name="T10" fmla="*/ 14 w 386"/>
                  <a:gd name="T11" fmla="*/ 16 h 148"/>
                </a:gdLst>
                <a:ahLst/>
                <a:cxnLst>
                  <a:cxn ang="0">
                    <a:pos x="T0" y="T1"/>
                  </a:cxn>
                  <a:cxn ang="0">
                    <a:pos x="T2" y="T3"/>
                  </a:cxn>
                  <a:cxn ang="0">
                    <a:pos x="T4" y="T5"/>
                  </a:cxn>
                  <a:cxn ang="0">
                    <a:pos x="T6" y="T7"/>
                  </a:cxn>
                  <a:cxn ang="0">
                    <a:pos x="T8" y="T9"/>
                  </a:cxn>
                  <a:cxn ang="0">
                    <a:pos x="T10" y="T11"/>
                  </a:cxn>
                </a:cxnLst>
                <a:rect l="0" t="0" r="r" b="b"/>
                <a:pathLst>
                  <a:path w="386" h="148">
                    <a:moveTo>
                      <a:pt x="14" y="16"/>
                    </a:moveTo>
                    <a:cubicBezTo>
                      <a:pt x="14" y="16"/>
                      <a:pt x="0" y="94"/>
                      <a:pt x="11" y="148"/>
                    </a:cubicBezTo>
                    <a:cubicBezTo>
                      <a:pt x="374" y="148"/>
                      <a:pt x="374" y="148"/>
                      <a:pt x="374" y="148"/>
                    </a:cubicBezTo>
                    <a:cubicBezTo>
                      <a:pt x="374" y="148"/>
                      <a:pt x="386" y="68"/>
                      <a:pt x="228" y="69"/>
                    </a:cubicBezTo>
                    <a:cubicBezTo>
                      <a:pt x="127" y="0"/>
                      <a:pt x="127" y="0"/>
                      <a:pt x="127" y="0"/>
                    </a:cubicBezTo>
                    <a:lnTo>
                      <a:pt x="14" y="16"/>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5" name="Freeform 101"/>
              <p:cNvSpPr>
                <a:spLocks/>
              </p:cNvSpPr>
              <p:nvPr/>
            </p:nvSpPr>
            <p:spPr bwMode="auto">
              <a:xfrm>
                <a:off x="4716045" y="6817565"/>
                <a:ext cx="461513" cy="40436"/>
              </a:xfrm>
              <a:custGeom>
                <a:avLst/>
                <a:gdLst>
                  <a:gd name="T0" fmla="*/ 0 w 362"/>
                  <a:gd name="T1" fmla="*/ 32 h 32"/>
                  <a:gd name="T2" fmla="*/ 119 w 362"/>
                  <a:gd name="T3" fmla="*/ 32 h 32"/>
                  <a:gd name="T4" fmla="*/ 121 w 362"/>
                  <a:gd name="T5" fmla="*/ 9 h 32"/>
                  <a:gd name="T6" fmla="*/ 240 w 362"/>
                  <a:gd name="T7" fmla="*/ 29 h 32"/>
                  <a:gd name="T8" fmla="*/ 362 w 362"/>
                  <a:gd name="T9" fmla="*/ 30 h 32"/>
                  <a:gd name="T10" fmla="*/ 362 w 362"/>
                  <a:gd name="T11" fmla="*/ 0 h 32"/>
                  <a:gd name="T12" fmla="*/ 0 w 362"/>
                  <a:gd name="T13" fmla="*/ 0 h 32"/>
                  <a:gd name="T14" fmla="*/ 0 w 3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2">
                    <a:moveTo>
                      <a:pt x="0" y="32"/>
                    </a:moveTo>
                    <a:cubicBezTo>
                      <a:pt x="119" y="32"/>
                      <a:pt x="119" y="32"/>
                      <a:pt x="119" y="32"/>
                    </a:cubicBezTo>
                    <a:cubicBezTo>
                      <a:pt x="121" y="9"/>
                      <a:pt x="121" y="9"/>
                      <a:pt x="121" y="9"/>
                    </a:cubicBezTo>
                    <a:cubicBezTo>
                      <a:pt x="121" y="9"/>
                      <a:pt x="172" y="29"/>
                      <a:pt x="240" y="29"/>
                    </a:cubicBezTo>
                    <a:cubicBezTo>
                      <a:pt x="274" y="29"/>
                      <a:pt x="362" y="30"/>
                      <a:pt x="362" y="30"/>
                    </a:cubicBezTo>
                    <a:cubicBezTo>
                      <a:pt x="362" y="0"/>
                      <a:pt x="362" y="0"/>
                      <a:pt x="362" y="0"/>
                    </a:cubicBezTo>
                    <a:cubicBezTo>
                      <a:pt x="0" y="0"/>
                      <a:pt x="0" y="0"/>
                      <a:pt x="0" y="0"/>
                    </a:cubicBezTo>
                    <a:lnTo>
                      <a:pt x="0" y="32"/>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6" name="Freeform 102"/>
              <p:cNvSpPr>
                <a:spLocks/>
              </p:cNvSpPr>
              <p:nvPr/>
            </p:nvSpPr>
            <p:spPr bwMode="auto">
              <a:xfrm>
                <a:off x="5001795" y="6715665"/>
                <a:ext cx="166597" cy="71168"/>
              </a:xfrm>
              <a:custGeom>
                <a:avLst/>
                <a:gdLst>
                  <a:gd name="T0" fmla="*/ 0 w 131"/>
                  <a:gd name="T1" fmla="*/ 0 h 56"/>
                  <a:gd name="T2" fmla="*/ 131 w 131"/>
                  <a:gd name="T3" fmla="*/ 54 h 56"/>
                  <a:gd name="T4" fmla="*/ 0 w 131"/>
                  <a:gd name="T5" fmla="*/ 0 h 56"/>
                </a:gdLst>
                <a:ahLst/>
                <a:cxnLst>
                  <a:cxn ang="0">
                    <a:pos x="T0" y="T1"/>
                  </a:cxn>
                  <a:cxn ang="0">
                    <a:pos x="T2" y="T3"/>
                  </a:cxn>
                  <a:cxn ang="0">
                    <a:pos x="T4" y="T5"/>
                  </a:cxn>
                </a:cxnLst>
                <a:rect l="0" t="0" r="r" b="b"/>
                <a:pathLst>
                  <a:path w="131" h="56">
                    <a:moveTo>
                      <a:pt x="0" y="0"/>
                    </a:moveTo>
                    <a:cubicBezTo>
                      <a:pt x="0" y="0"/>
                      <a:pt x="6" y="56"/>
                      <a:pt x="131" y="54"/>
                    </a:cubicBezTo>
                    <a:cubicBezTo>
                      <a:pt x="131" y="54"/>
                      <a:pt x="114" y="3"/>
                      <a:pt x="0"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7" name="Freeform 103"/>
              <p:cNvSpPr>
                <a:spLocks/>
              </p:cNvSpPr>
              <p:nvPr/>
            </p:nvSpPr>
            <p:spPr bwMode="auto">
              <a:xfrm>
                <a:off x="4702026" y="6698951"/>
                <a:ext cx="159589" cy="118613"/>
              </a:xfrm>
              <a:custGeom>
                <a:avLst/>
                <a:gdLst>
                  <a:gd name="T0" fmla="*/ 125 w 125"/>
                  <a:gd name="T1" fmla="*/ 93 h 93"/>
                  <a:gd name="T2" fmla="*/ 6 w 125"/>
                  <a:gd name="T3" fmla="*/ 0 h 93"/>
                  <a:gd name="T4" fmla="*/ 9 w 125"/>
                  <a:gd name="T5" fmla="*/ 93 h 93"/>
                  <a:gd name="T6" fmla="*/ 125 w 125"/>
                  <a:gd name="T7" fmla="*/ 93 h 93"/>
                </a:gdLst>
                <a:ahLst/>
                <a:cxnLst>
                  <a:cxn ang="0">
                    <a:pos x="T0" y="T1"/>
                  </a:cxn>
                  <a:cxn ang="0">
                    <a:pos x="T2" y="T3"/>
                  </a:cxn>
                  <a:cxn ang="0">
                    <a:pos x="T4" y="T5"/>
                  </a:cxn>
                  <a:cxn ang="0">
                    <a:pos x="T6" y="T7"/>
                  </a:cxn>
                </a:cxnLst>
                <a:rect l="0" t="0" r="r" b="b"/>
                <a:pathLst>
                  <a:path w="125" h="93">
                    <a:moveTo>
                      <a:pt x="125" y="93"/>
                    </a:moveTo>
                    <a:cubicBezTo>
                      <a:pt x="125" y="93"/>
                      <a:pt x="121" y="1"/>
                      <a:pt x="6" y="0"/>
                    </a:cubicBezTo>
                    <a:cubicBezTo>
                      <a:pt x="6" y="0"/>
                      <a:pt x="0" y="64"/>
                      <a:pt x="9" y="93"/>
                    </a:cubicBezTo>
                    <a:lnTo>
                      <a:pt x="125" y="93"/>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69" name="Group 368">
              <a:extLst>
                <a:ext uri="{FF2B5EF4-FFF2-40B4-BE49-F238E27FC236}">
                  <a16:creationId xmlns:a16="http://schemas.microsoft.com/office/drawing/2014/main" id="{F491F317-2319-4CA2-BE47-EBBC598BF938}"/>
                </a:ext>
              </a:extLst>
            </p:cNvPr>
            <p:cNvGrpSpPr/>
            <p:nvPr/>
          </p:nvGrpSpPr>
          <p:grpSpPr>
            <a:xfrm rot="21329181">
              <a:off x="4381733" y="4933462"/>
              <a:ext cx="584440" cy="1780816"/>
              <a:chOff x="4327856" y="4977981"/>
              <a:chExt cx="584440" cy="1780816"/>
            </a:xfrm>
          </p:grpSpPr>
          <p:sp>
            <p:nvSpPr>
              <p:cNvPr id="392" name="Freeform 104"/>
              <p:cNvSpPr>
                <a:spLocks/>
              </p:cNvSpPr>
              <p:nvPr/>
            </p:nvSpPr>
            <p:spPr bwMode="auto">
              <a:xfrm>
                <a:off x="4327856" y="4984451"/>
                <a:ext cx="584440" cy="1774346"/>
              </a:xfrm>
              <a:custGeom>
                <a:avLst/>
                <a:gdLst>
                  <a:gd name="T0" fmla="*/ 0 w 459"/>
                  <a:gd name="T1" fmla="*/ 0 h 1392"/>
                  <a:gd name="T2" fmla="*/ 47 w 459"/>
                  <a:gd name="T3" fmla="*/ 292 h 1392"/>
                  <a:gd name="T4" fmla="*/ 278 w 459"/>
                  <a:gd name="T5" fmla="*/ 1322 h 1392"/>
                  <a:gd name="T6" fmla="*/ 459 w 459"/>
                  <a:gd name="T7" fmla="*/ 1290 h 1392"/>
                  <a:gd name="T8" fmla="*/ 296 w 459"/>
                  <a:gd name="T9" fmla="*/ 229 h 1392"/>
                  <a:gd name="T10" fmla="*/ 275 w 459"/>
                  <a:gd name="T11" fmla="*/ 1 h 1392"/>
                  <a:gd name="T12" fmla="*/ 0 w 459"/>
                  <a:gd name="T13" fmla="*/ 0 h 1392"/>
                </a:gdLst>
                <a:ahLst/>
                <a:cxnLst>
                  <a:cxn ang="0">
                    <a:pos x="T0" y="T1"/>
                  </a:cxn>
                  <a:cxn ang="0">
                    <a:pos x="T2" y="T3"/>
                  </a:cxn>
                  <a:cxn ang="0">
                    <a:pos x="T4" y="T5"/>
                  </a:cxn>
                  <a:cxn ang="0">
                    <a:pos x="T6" y="T7"/>
                  </a:cxn>
                  <a:cxn ang="0">
                    <a:pos x="T8" y="T9"/>
                  </a:cxn>
                  <a:cxn ang="0">
                    <a:pos x="T10" y="T11"/>
                  </a:cxn>
                  <a:cxn ang="0">
                    <a:pos x="T12" y="T13"/>
                  </a:cxn>
                </a:cxnLst>
                <a:rect l="0" t="0" r="r" b="b"/>
                <a:pathLst>
                  <a:path w="459" h="1392">
                    <a:moveTo>
                      <a:pt x="0" y="0"/>
                    </a:moveTo>
                    <a:cubicBezTo>
                      <a:pt x="0" y="0"/>
                      <a:pt x="19" y="164"/>
                      <a:pt x="47" y="292"/>
                    </a:cubicBezTo>
                    <a:cubicBezTo>
                      <a:pt x="75" y="419"/>
                      <a:pt x="278" y="1322"/>
                      <a:pt x="278" y="1322"/>
                    </a:cubicBezTo>
                    <a:cubicBezTo>
                      <a:pt x="278" y="1322"/>
                      <a:pt x="399" y="1392"/>
                      <a:pt x="459" y="1290"/>
                    </a:cubicBezTo>
                    <a:cubicBezTo>
                      <a:pt x="296" y="229"/>
                      <a:pt x="296" y="229"/>
                      <a:pt x="296" y="229"/>
                    </a:cubicBezTo>
                    <a:cubicBezTo>
                      <a:pt x="275" y="1"/>
                      <a:pt x="275" y="1"/>
                      <a:pt x="275" y="1"/>
                    </a:cubicBezTo>
                    <a:lnTo>
                      <a:pt x="0"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3" name="Freeform 105"/>
              <p:cNvSpPr>
                <a:spLocks/>
              </p:cNvSpPr>
              <p:nvPr/>
            </p:nvSpPr>
            <p:spPr bwMode="auto">
              <a:xfrm>
                <a:off x="4327856" y="4977981"/>
                <a:ext cx="388189" cy="241000"/>
              </a:xfrm>
              <a:custGeom>
                <a:avLst/>
                <a:gdLst>
                  <a:gd name="T0" fmla="*/ 305 w 305"/>
                  <a:gd name="T1" fmla="*/ 189 h 189"/>
                  <a:gd name="T2" fmla="*/ 6 w 305"/>
                  <a:gd name="T3" fmla="*/ 50 h 189"/>
                  <a:gd name="T4" fmla="*/ 0 w 305"/>
                  <a:gd name="T5" fmla="*/ 5 h 189"/>
                  <a:gd name="T6" fmla="*/ 281 w 305"/>
                  <a:gd name="T7" fmla="*/ 0 h 189"/>
                  <a:gd name="T8" fmla="*/ 305 w 305"/>
                  <a:gd name="T9" fmla="*/ 189 h 189"/>
                </a:gdLst>
                <a:ahLst/>
                <a:cxnLst>
                  <a:cxn ang="0">
                    <a:pos x="T0" y="T1"/>
                  </a:cxn>
                  <a:cxn ang="0">
                    <a:pos x="T2" y="T3"/>
                  </a:cxn>
                  <a:cxn ang="0">
                    <a:pos x="T4" y="T5"/>
                  </a:cxn>
                  <a:cxn ang="0">
                    <a:pos x="T6" y="T7"/>
                  </a:cxn>
                  <a:cxn ang="0">
                    <a:pos x="T8" y="T9"/>
                  </a:cxn>
                </a:cxnLst>
                <a:rect l="0" t="0" r="r" b="b"/>
                <a:pathLst>
                  <a:path w="305" h="189">
                    <a:moveTo>
                      <a:pt x="305" y="189"/>
                    </a:moveTo>
                    <a:cubicBezTo>
                      <a:pt x="305" y="189"/>
                      <a:pt x="205" y="55"/>
                      <a:pt x="6" y="50"/>
                    </a:cubicBezTo>
                    <a:cubicBezTo>
                      <a:pt x="0" y="5"/>
                      <a:pt x="0" y="5"/>
                      <a:pt x="0" y="5"/>
                    </a:cubicBezTo>
                    <a:cubicBezTo>
                      <a:pt x="281" y="0"/>
                      <a:pt x="281" y="0"/>
                      <a:pt x="281" y="0"/>
                    </a:cubicBezTo>
                    <a:lnTo>
                      <a:pt x="305" y="189"/>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70" name="Group 369">
              <a:extLst>
                <a:ext uri="{FF2B5EF4-FFF2-40B4-BE49-F238E27FC236}">
                  <a16:creationId xmlns:a16="http://schemas.microsoft.com/office/drawing/2014/main" id="{52B8C5F7-970D-4EB7-927E-A15837DF5254}"/>
                </a:ext>
              </a:extLst>
            </p:cNvPr>
            <p:cNvGrpSpPr/>
            <p:nvPr/>
          </p:nvGrpSpPr>
          <p:grpSpPr>
            <a:xfrm rot="395189">
              <a:off x="4777257" y="3907174"/>
              <a:ext cx="604927" cy="1337095"/>
              <a:chOff x="4854067" y="3877034"/>
              <a:chExt cx="604927" cy="1337095"/>
            </a:xfrm>
          </p:grpSpPr>
          <p:sp>
            <p:nvSpPr>
              <p:cNvPr id="389" name="Freeform 94"/>
              <p:cNvSpPr>
                <a:spLocks/>
              </p:cNvSpPr>
              <p:nvPr/>
            </p:nvSpPr>
            <p:spPr bwMode="auto">
              <a:xfrm>
                <a:off x="5223385" y="4882551"/>
                <a:ext cx="235609" cy="331578"/>
              </a:xfrm>
              <a:custGeom>
                <a:avLst/>
                <a:gdLst>
                  <a:gd name="T0" fmla="*/ 44 w 185"/>
                  <a:gd name="T1" fmla="*/ 129 h 260"/>
                  <a:gd name="T2" fmla="*/ 19 w 185"/>
                  <a:gd name="T3" fmla="*/ 50 h 260"/>
                  <a:gd name="T4" fmla="*/ 0 w 185"/>
                  <a:gd name="T5" fmla="*/ 7 h 260"/>
                  <a:gd name="T6" fmla="*/ 49 w 185"/>
                  <a:gd name="T7" fmla="*/ 0 h 260"/>
                  <a:gd name="T8" fmla="*/ 85 w 185"/>
                  <a:gd name="T9" fmla="*/ 27 h 260"/>
                  <a:gd name="T10" fmla="*/ 125 w 185"/>
                  <a:gd name="T11" fmla="*/ 65 h 260"/>
                  <a:gd name="T12" fmla="*/ 145 w 185"/>
                  <a:gd name="T13" fmla="*/ 82 h 260"/>
                  <a:gd name="T14" fmla="*/ 185 w 185"/>
                  <a:gd name="T15" fmla="*/ 106 h 260"/>
                  <a:gd name="T16" fmla="*/ 138 w 185"/>
                  <a:gd name="T17" fmla="*/ 109 h 260"/>
                  <a:gd name="T18" fmla="*/ 156 w 185"/>
                  <a:gd name="T19" fmla="*/ 161 h 260"/>
                  <a:gd name="T20" fmla="*/ 132 w 185"/>
                  <a:gd name="T21" fmla="*/ 260 h 260"/>
                  <a:gd name="T22" fmla="*/ 122 w 185"/>
                  <a:gd name="T23" fmla="*/ 232 h 260"/>
                  <a:gd name="T24" fmla="*/ 122 w 185"/>
                  <a:gd name="T25" fmla="*/ 173 h 260"/>
                  <a:gd name="T26" fmla="*/ 94 w 185"/>
                  <a:gd name="T27" fmla="*/ 252 h 260"/>
                  <a:gd name="T28" fmla="*/ 89 w 185"/>
                  <a:gd name="T29" fmla="*/ 223 h 260"/>
                  <a:gd name="T30" fmla="*/ 95 w 185"/>
                  <a:gd name="T31" fmla="*/ 177 h 260"/>
                  <a:gd name="T32" fmla="*/ 59 w 185"/>
                  <a:gd name="T33" fmla="*/ 237 h 260"/>
                  <a:gd name="T34" fmla="*/ 52 w 185"/>
                  <a:gd name="T35" fmla="*/ 217 h 260"/>
                  <a:gd name="T36" fmla="*/ 71 w 185"/>
                  <a:gd name="T37" fmla="*/ 169 h 260"/>
                  <a:gd name="T38" fmla="*/ 31 w 185"/>
                  <a:gd name="T39" fmla="*/ 207 h 260"/>
                  <a:gd name="T40" fmla="*/ 27 w 185"/>
                  <a:gd name="T41" fmla="*/ 190 h 260"/>
                  <a:gd name="T42" fmla="*/ 44 w 185"/>
                  <a:gd name="T43" fmla="*/ 1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60">
                    <a:moveTo>
                      <a:pt x="44" y="129"/>
                    </a:moveTo>
                    <a:cubicBezTo>
                      <a:pt x="12" y="106"/>
                      <a:pt x="19" y="50"/>
                      <a:pt x="19" y="50"/>
                    </a:cubicBezTo>
                    <a:cubicBezTo>
                      <a:pt x="0" y="7"/>
                      <a:pt x="0" y="7"/>
                      <a:pt x="0" y="7"/>
                    </a:cubicBezTo>
                    <a:cubicBezTo>
                      <a:pt x="49" y="0"/>
                      <a:pt x="49" y="0"/>
                      <a:pt x="49" y="0"/>
                    </a:cubicBezTo>
                    <a:cubicBezTo>
                      <a:pt x="85" y="27"/>
                      <a:pt x="85" y="27"/>
                      <a:pt x="85" y="27"/>
                    </a:cubicBezTo>
                    <a:cubicBezTo>
                      <a:pt x="92" y="35"/>
                      <a:pt x="111" y="41"/>
                      <a:pt x="125" y="65"/>
                    </a:cubicBezTo>
                    <a:cubicBezTo>
                      <a:pt x="145" y="82"/>
                      <a:pt x="145" y="82"/>
                      <a:pt x="145" y="82"/>
                    </a:cubicBezTo>
                    <a:cubicBezTo>
                      <a:pt x="185" y="106"/>
                      <a:pt x="185" y="106"/>
                      <a:pt x="185" y="106"/>
                    </a:cubicBezTo>
                    <a:cubicBezTo>
                      <a:pt x="185" y="106"/>
                      <a:pt x="168" y="132"/>
                      <a:pt x="138" y="109"/>
                    </a:cubicBezTo>
                    <a:cubicBezTo>
                      <a:pt x="147" y="127"/>
                      <a:pt x="156" y="150"/>
                      <a:pt x="156" y="161"/>
                    </a:cubicBezTo>
                    <a:cubicBezTo>
                      <a:pt x="154" y="197"/>
                      <a:pt x="132" y="260"/>
                      <a:pt x="132" y="260"/>
                    </a:cubicBezTo>
                    <a:cubicBezTo>
                      <a:pt x="111" y="255"/>
                      <a:pt x="122" y="232"/>
                      <a:pt x="122" y="232"/>
                    </a:cubicBezTo>
                    <a:cubicBezTo>
                      <a:pt x="127" y="215"/>
                      <a:pt x="122" y="173"/>
                      <a:pt x="122" y="173"/>
                    </a:cubicBezTo>
                    <a:cubicBezTo>
                      <a:pt x="120" y="205"/>
                      <a:pt x="94" y="252"/>
                      <a:pt x="94" y="252"/>
                    </a:cubicBezTo>
                    <a:cubicBezTo>
                      <a:pt x="75" y="243"/>
                      <a:pt x="89" y="223"/>
                      <a:pt x="89" y="223"/>
                    </a:cubicBezTo>
                    <a:cubicBezTo>
                      <a:pt x="98" y="205"/>
                      <a:pt x="95" y="177"/>
                      <a:pt x="95" y="177"/>
                    </a:cubicBezTo>
                    <a:cubicBezTo>
                      <a:pt x="86" y="199"/>
                      <a:pt x="59" y="237"/>
                      <a:pt x="59" y="237"/>
                    </a:cubicBezTo>
                    <a:cubicBezTo>
                      <a:pt x="40" y="230"/>
                      <a:pt x="52" y="217"/>
                      <a:pt x="52" y="217"/>
                    </a:cubicBezTo>
                    <a:cubicBezTo>
                      <a:pt x="60" y="207"/>
                      <a:pt x="71" y="169"/>
                      <a:pt x="71" y="169"/>
                    </a:cubicBezTo>
                    <a:cubicBezTo>
                      <a:pt x="62" y="191"/>
                      <a:pt x="31" y="207"/>
                      <a:pt x="31" y="207"/>
                    </a:cubicBezTo>
                    <a:cubicBezTo>
                      <a:pt x="15" y="202"/>
                      <a:pt x="27" y="190"/>
                      <a:pt x="27" y="190"/>
                    </a:cubicBezTo>
                    <a:cubicBezTo>
                      <a:pt x="27" y="190"/>
                      <a:pt x="76" y="151"/>
                      <a:pt x="44" y="12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0" name="Freeform 106"/>
              <p:cNvSpPr>
                <a:spLocks/>
              </p:cNvSpPr>
              <p:nvPr/>
            </p:nvSpPr>
            <p:spPr bwMode="auto">
              <a:xfrm>
                <a:off x="5186184" y="4836723"/>
                <a:ext cx="155815" cy="141258"/>
              </a:xfrm>
              <a:custGeom>
                <a:avLst/>
                <a:gdLst>
                  <a:gd name="T0" fmla="*/ 88 w 122"/>
                  <a:gd name="T1" fmla="*/ 0 h 111"/>
                  <a:gd name="T2" fmla="*/ 122 w 122"/>
                  <a:gd name="T3" fmla="*/ 61 h 111"/>
                  <a:gd name="T4" fmla="*/ 40 w 122"/>
                  <a:gd name="T5" fmla="*/ 111 h 111"/>
                  <a:gd name="T6" fmla="*/ 0 w 122"/>
                  <a:gd name="T7" fmla="*/ 55 h 111"/>
                  <a:gd name="T8" fmla="*/ 88 w 122"/>
                  <a:gd name="T9" fmla="*/ 0 h 111"/>
                </a:gdLst>
                <a:ahLst/>
                <a:cxnLst>
                  <a:cxn ang="0">
                    <a:pos x="T0" y="T1"/>
                  </a:cxn>
                  <a:cxn ang="0">
                    <a:pos x="T2" y="T3"/>
                  </a:cxn>
                  <a:cxn ang="0">
                    <a:pos x="T4" y="T5"/>
                  </a:cxn>
                  <a:cxn ang="0">
                    <a:pos x="T6" y="T7"/>
                  </a:cxn>
                  <a:cxn ang="0">
                    <a:pos x="T8" y="T9"/>
                  </a:cxn>
                </a:cxnLst>
                <a:rect l="0" t="0" r="r" b="b"/>
                <a:pathLst>
                  <a:path w="122" h="111">
                    <a:moveTo>
                      <a:pt x="88" y="0"/>
                    </a:moveTo>
                    <a:cubicBezTo>
                      <a:pt x="122" y="61"/>
                      <a:pt x="122" y="61"/>
                      <a:pt x="122" y="61"/>
                    </a:cubicBezTo>
                    <a:cubicBezTo>
                      <a:pt x="122" y="61"/>
                      <a:pt x="97" y="108"/>
                      <a:pt x="40" y="111"/>
                    </a:cubicBezTo>
                    <a:cubicBezTo>
                      <a:pt x="0" y="55"/>
                      <a:pt x="0" y="55"/>
                      <a:pt x="0" y="55"/>
                    </a:cubicBezTo>
                    <a:lnTo>
                      <a:pt x="88"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1" name="Freeform 107"/>
              <p:cNvSpPr>
                <a:spLocks/>
              </p:cNvSpPr>
              <p:nvPr/>
            </p:nvSpPr>
            <p:spPr bwMode="auto">
              <a:xfrm>
                <a:off x="4854067" y="3877034"/>
                <a:ext cx="456122" cy="1048649"/>
              </a:xfrm>
              <a:custGeom>
                <a:avLst/>
                <a:gdLst>
                  <a:gd name="T0" fmla="*/ 48 w 358"/>
                  <a:gd name="T1" fmla="*/ 0 h 823"/>
                  <a:gd name="T2" fmla="*/ 130 w 358"/>
                  <a:gd name="T3" fmla="*/ 167 h 823"/>
                  <a:gd name="T4" fmla="*/ 191 w 358"/>
                  <a:gd name="T5" fmla="*/ 430 h 823"/>
                  <a:gd name="T6" fmla="*/ 358 w 358"/>
                  <a:gd name="T7" fmla="*/ 756 h 823"/>
                  <a:gd name="T8" fmla="*/ 256 w 358"/>
                  <a:gd name="T9" fmla="*/ 819 h 823"/>
                  <a:gd name="T10" fmla="*/ 60 w 358"/>
                  <a:gd name="T11" fmla="*/ 454 h 823"/>
                  <a:gd name="T12" fmla="*/ 48 w 358"/>
                  <a:gd name="T13" fmla="*/ 0 h 823"/>
                </a:gdLst>
                <a:ahLst/>
                <a:cxnLst>
                  <a:cxn ang="0">
                    <a:pos x="T0" y="T1"/>
                  </a:cxn>
                  <a:cxn ang="0">
                    <a:pos x="T2" y="T3"/>
                  </a:cxn>
                  <a:cxn ang="0">
                    <a:pos x="T4" y="T5"/>
                  </a:cxn>
                  <a:cxn ang="0">
                    <a:pos x="T6" y="T7"/>
                  </a:cxn>
                  <a:cxn ang="0">
                    <a:pos x="T8" y="T9"/>
                  </a:cxn>
                  <a:cxn ang="0">
                    <a:pos x="T10" y="T11"/>
                  </a:cxn>
                  <a:cxn ang="0">
                    <a:pos x="T12" y="T13"/>
                  </a:cxn>
                </a:cxnLst>
                <a:rect l="0" t="0" r="r" b="b"/>
                <a:pathLst>
                  <a:path w="358" h="823">
                    <a:moveTo>
                      <a:pt x="48" y="0"/>
                    </a:moveTo>
                    <a:cubicBezTo>
                      <a:pt x="48" y="0"/>
                      <a:pt x="103" y="55"/>
                      <a:pt x="130" y="167"/>
                    </a:cubicBezTo>
                    <a:cubicBezTo>
                      <a:pt x="157" y="280"/>
                      <a:pt x="191" y="430"/>
                      <a:pt x="191" y="430"/>
                    </a:cubicBezTo>
                    <a:cubicBezTo>
                      <a:pt x="191" y="430"/>
                      <a:pt x="292" y="580"/>
                      <a:pt x="358" y="756"/>
                    </a:cubicBezTo>
                    <a:cubicBezTo>
                      <a:pt x="358" y="756"/>
                      <a:pt x="344" y="823"/>
                      <a:pt x="256" y="819"/>
                    </a:cubicBezTo>
                    <a:cubicBezTo>
                      <a:pt x="256" y="819"/>
                      <a:pt x="89" y="569"/>
                      <a:pt x="60" y="454"/>
                    </a:cubicBezTo>
                    <a:cubicBezTo>
                      <a:pt x="31" y="339"/>
                      <a:pt x="0" y="45"/>
                      <a:pt x="48"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71" name="Freeform 108"/>
            <p:cNvSpPr>
              <a:spLocks/>
            </p:cNvSpPr>
            <p:nvPr/>
          </p:nvSpPr>
          <p:spPr bwMode="auto">
            <a:xfrm>
              <a:off x="4445930" y="3820962"/>
              <a:ext cx="304620" cy="648598"/>
            </a:xfrm>
            <a:custGeom>
              <a:avLst/>
              <a:gdLst>
                <a:gd name="T0" fmla="*/ 0 w 239"/>
                <a:gd name="T1" fmla="*/ 24 h 509"/>
                <a:gd name="T2" fmla="*/ 239 w 239"/>
                <a:gd name="T3" fmla="*/ 14 h 509"/>
                <a:gd name="T4" fmla="*/ 181 w 239"/>
                <a:gd name="T5" fmla="*/ 509 h 509"/>
                <a:gd name="T6" fmla="*/ 0 w 239"/>
                <a:gd name="T7" fmla="*/ 24 h 509"/>
              </a:gdLst>
              <a:ahLst/>
              <a:cxnLst>
                <a:cxn ang="0">
                  <a:pos x="T0" y="T1"/>
                </a:cxn>
                <a:cxn ang="0">
                  <a:pos x="T2" y="T3"/>
                </a:cxn>
                <a:cxn ang="0">
                  <a:pos x="T4" y="T5"/>
                </a:cxn>
                <a:cxn ang="0">
                  <a:pos x="T6" y="T7"/>
                </a:cxn>
              </a:cxnLst>
              <a:rect l="0" t="0" r="r" b="b"/>
              <a:pathLst>
                <a:path w="239" h="509">
                  <a:moveTo>
                    <a:pt x="0" y="24"/>
                  </a:moveTo>
                  <a:cubicBezTo>
                    <a:pt x="68" y="9"/>
                    <a:pt x="152" y="0"/>
                    <a:pt x="239" y="14"/>
                  </a:cubicBezTo>
                  <a:cubicBezTo>
                    <a:pt x="238" y="70"/>
                    <a:pt x="237" y="315"/>
                    <a:pt x="181" y="509"/>
                  </a:cubicBezTo>
                  <a:cubicBezTo>
                    <a:pt x="181" y="509"/>
                    <a:pt x="25" y="154"/>
                    <a:pt x="0" y="24"/>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2" name="Freeform 109"/>
            <p:cNvSpPr>
              <a:spLocks/>
            </p:cNvSpPr>
            <p:nvPr/>
          </p:nvSpPr>
          <p:spPr bwMode="auto">
            <a:xfrm>
              <a:off x="4568317" y="3884582"/>
              <a:ext cx="173606" cy="635659"/>
            </a:xfrm>
            <a:custGeom>
              <a:avLst/>
              <a:gdLst>
                <a:gd name="T0" fmla="*/ 218 w 322"/>
                <a:gd name="T1" fmla="*/ 99 h 1179"/>
                <a:gd name="T2" fmla="*/ 144 w 322"/>
                <a:gd name="T3" fmla="*/ 229 h 1179"/>
                <a:gd name="T4" fmla="*/ 322 w 322"/>
                <a:gd name="T5" fmla="*/ 1023 h 1179"/>
                <a:gd name="T6" fmla="*/ 201 w 322"/>
                <a:gd name="T7" fmla="*/ 1179 h 1179"/>
                <a:gd name="T8" fmla="*/ 76 w 322"/>
                <a:gd name="T9" fmla="*/ 1066 h 1179"/>
                <a:gd name="T10" fmla="*/ 64 w 322"/>
                <a:gd name="T11" fmla="*/ 234 h 1179"/>
                <a:gd name="T12" fmla="*/ 0 w 322"/>
                <a:gd name="T13" fmla="*/ 132 h 1179"/>
                <a:gd name="T14" fmla="*/ 90 w 322"/>
                <a:gd name="T15" fmla="*/ 0 h 1179"/>
                <a:gd name="T16" fmla="*/ 218 w 322"/>
                <a:gd name="T17" fmla="*/ 9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179">
                  <a:moveTo>
                    <a:pt x="218" y="99"/>
                  </a:moveTo>
                  <a:lnTo>
                    <a:pt x="144" y="229"/>
                  </a:lnTo>
                  <a:lnTo>
                    <a:pt x="322" y="1023"/>
                  </a:lnTo>
                  <a:lnTo>
                    <a:pt x="201" y="1179"/>
                  </a:lnTo>
                  <a:lnTo>
                    <a:pt x="76" y="1066"/>
                  </a:lnTo>
                  <a:lnTo>
                    <a:pt x="64" y="234"/>
                  </a:lnTo>
                  <a:lnTo>
                    <a:pt x="0" y="132"/>
                  </a:lnTo>
                  <a:lnTo>
                    <a:pt x="90" y="0"/>
                  </a:lnTo>
                  <a:lnTo>
                    <a:pt x="218" y="99"/>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3" name="Freeform 110"/>
            <p:cNvSpPr>
              <a:spLocks/>
            </p:cNvSpPr>
            <p:nvPr/>
          </p:nvSpPr>
          <p:spPr bwMode="auto">
            <a:xfrm>
              <a:off x="4503619" y="3764237"/>
              <a:ext cx="180616" cy="139101"/>
            </a:xfrm>
            <a:custGeom>
              <a:avLst/>
              <a:gdLst>
                <a:gd name="T0" fmla="*/ 139 w 142"/>
                <a:gd name="T1" fmla="*/ 22 h 109"/>
                <a:gd name="T2" fmla="*/ 142 w 142"/>
                <a:gd name="T3" fmla="*/ 105 h 109"/>
                <a:gd name="T4" fmla="*/ 3 w 142"/>
                <a:gd name="T5" fmla="*/ 109 h 109"/>
                <a:gd name="T6" fmla="*/ 0 w 142"/>
                <a:gd name="T7" fmla="*/ 0 h 109"/>
                <a:gd name="T8" fmla="*/ 139 w 142"/>
                <a:gd name="T9" fmla="*/ 22 h 109"/>
              </a:gdLst>
              <a:ahLst/>
              <a:cxnLst>
                <a:cxn ang="0">
                  <a:pos x="T0" y="T1"/>
                </a:cxn>
                <a:cxn ang="0">
                  <a:pos x="T2" y="T3"/>
                </a:cxn>
                <a:cxn ang="0">
                  <a:pos x="T4" y="T5"/>
                </a:cxn>
                <a:cxn ang="0">
                  <a:pos x="T6" y="T7"/>
                </a:cxn>
                <a:cxn ang="0">
                  <a:pos x="T8" y="T9"/>
                </a:cxn>
              </a:cxnLst>
              <a:rect l="0" t="0" r="r" b="b"/>
              <a:pathLst>
                <a:path w="142" h="109">
                  <a:moveTo>
                    <a:pt x="139" y="22"/>
                  </a:moveTo>
                  <a:cubicBezTo>
                    <a:pt x="142" y="105"/>
                    <a:pt x="142" y="105"/>
                    <a:pt x="142" y="105"/>
                  </a:cubicBezTo>
                  <a:cubicBezTo>
                    <a:pt x="3" y="109"/>
                    <a:pt x="3" y="109"/>
                    <a:pt x="3" y="109"/>
                  </a:cubicBezTo>
                  <a:cubicBezTo>
                    <a:pt x="0" y="0"/>
                    <a:pt x="0" y="0"/>
                    <a:pt x="0" y="0"/>
                  </a:cubicBezTo>
                  <a:cubicBezTo>
                    <a:pt x="58" y="27"/>
                    <a:pt x="116" y="24"/>
                    <a:pt x="139" y="22"/>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4" name="Freeform 111"/>
            <p:cNvSpPr>
              <a:spLocks/>
            </p:cNvSpPr>
            <p:nvPr/>
          </p:nvSpPr>
          <p:spPr bwMode="auto">
            <a:xfrm>
              <a:off x="4500923" y="3657909"/>
              <a:ext cx="179537" cy="145571"/>
            </a:xfrm>
            <a:custGeom>
              <a:avLst/>
              <a:gdLst>
                <a:gd name="T0" fmla="*/ 2 w 141"/>
                <a:gd name="T1" fmla="*/ 87 h 114"/>
                <a:gd name="T2" fmla="*/ 0 w 141"/>
                <a:gd name="T3" fmla="*/ 3 h 114"/>
                <a:gd name="T4" fmla="*/ 138 w 141"/>
                <a:gd name="T5" fmla="*/ 0 h 114"/>
                <a:gd name="T6" fmla="*/ 141 w 141"/>
                <a:gd name="T7" fmla="*/ 109 h 114"/>
                <a:gd name="T8" fmla="*/ 2 w 141"/>
                <a:gd name="T9" fmla="*/ 87 h 114"/>
              </a:gdLst>
              <a:ahLst/>
              <a:cxnLst>
                <a:cxn ang="0">
                  <a:pos x="T0" y="T1"/>
                </a:cxn>
                <a:cxn ang="0">
                  <a:pos x="T2" y="T3"/>
                </a:cxn>
                <a:cxn ang="0">
                  <a:pos x="T4" y="T5"/>
                </a:cxn>
                <a:cxn ang="0">
                  <a:pos x="T6" y="T7"/>
                </a:cxn>
                <a:cxn ang="0">
                  <a:pos x="T8" y="T9"/>
                </a:cxn>
              </a:cxnLst>
              <a:rect l="0" t="0" r="r" b="b"/>
              <a:pathLst>
                <a:path w="141" h="114">
                  <a:moveTo>
                    <a:pt x="2" y="87"/>
                  </a:moveTo>
                  <a:cubicBezTo>
                    <a:pt x="0" y="3"/>
                    <a:pt x="0" y="3"/>
                    <a:pt x="0" y="3"/>
                  </a:cubicBezTo>
                  <a:cubicBezTo>
                    <a:pt x="138" y="0"/>
                    <a:pt x="138" y="0"/>
                    <a:pt x="138" y="0"/>
                  </a:cubicBezTo>
                  <a:cubicBezTo>
                    <a:pt x="141" y="109"/>
                    <a:pt x="141" y="109"/>
                    <a:pt x="141" y="109"/>
                  </a:cubicBezTo>
                  <a:cubicBezTo>
                    <a:pt x="118" y="111"/>
                    <a:pt x="60" y="114"/>
                    <a:pt x="2" y="87"/>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5" name="Freeform 112"/>
            <p:cNvSpPr>
              <a:spLocks/>
            </p:cNvSpPr>
            <p:nvPr/>
          </p:nvSpPr>
          <p:spPr bwMode="auto">
            <a:xfrm>
              <a:off x="4232427" y="3832284"/>
              <a:ext cx="756428" cy="1235196"/>
            </a:xfrm>
            <a:custGeom>
              <a:avLst/>
              <a:gdLst>
                <a:gd name="T0" fmla="*/ 0 w 594"/>
                <a:gd name="T1" fmla="*/ 45 h 969"/>
                <a:gd name="T2" fmla="*/ 181 w 594"/>
                <a:gd name="T3" fmla="*/ 5 h 969"/>
                <a:gd name="T4" fmla="*/ 349 w 594"/>
                <a:gd name="T5" fmla="*/ 500 h 969"/>
                <a:gd name="T6" fmla="*/ 394 w 594"/>
                <a:gd name="T7" fmla="*/ 0 h 969"/>
                <a:gd name="T8" fmla="*/ 535 w 594"/>
                <a:gd name="T9" fmla="*/ 34 h 969"/>
                <a:gd name="T10" fmla="*/ 568 w 594"/>
                <a:gd name="T11" fmla="*/ 899 h 969"/>
                <a:gd name="T12" fmla="*/ 59 w 594"/>
                <a:gd name="T13" fmla="*/ 909 h 969"/>
                <a:gd name="T14" fmla="*/ 21 w 594"/>
                <a:gd name="T15" fmla="*/ 337 h 969"/>
                <a:gd name="T16" fmla="*/ 0 w 594"/>
                <a:gd name="T17" fmla="*/ 4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969">
                  <a:moveTo>
                    <a:pt x="0" y="45"/>
                  </a:moveTo>
                  <a:cubicBezTo>
                    <a:pt x="0" y="45"/>
                    <a:pt x="85" y="26"/>
                    <a:pt x="181" y="5"/>
                  </a:cubicBezTo>
                  <a:cubicBezTo>
                    <a:pt x="206" y="135"/>
                    <a:pt x="349" y="500"/>
                    <a:pt x="349" y="500"/>
                  </a:cubicBezTo>
                  <a:cubicBezTo>
                    <a:pt x="405" y="306"/>
                    <a:pt x="393" y="56"/>
                    <a:pt x="394" y="0"/>
                  </a:cubicBezTo>
                  <a:cubicBezTo>
                    <a:pt x="437" y="7"/>
                    <a:pt x="492" y="14"/>
                    <a:pt x="535" y="34"/>
                  </a:cubicBezTo>
                  <a:cubicBezTo>
                    <a:pt x="535" y="34"/>
                    <a:pt x="594" y="298"/>
                    <a:pt x="568" y="899"/>
                  </a:cubicBezTo>
                  <a:cubicBezTo>
                    <a:pt x="568" y="899"/>
                    <a:pt x="373" y="969"/>
                    <a:pt x="59" y="909"/>
                  </a:cubicBezTo>
                  <a:cubicBezTo>
                    <a:pt x="59" y="909"/>
                    <a:pt x="35" y="560"/>
                    <a:pt x="21" y="337"/>
                  </a:cubicBezTo>
                  <a:cubicBezTo>
                    <a:pt x="21" y="337"/>
                    <a:pt x="12" y="148"/>
                    <a:pt x="0" y="4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6" name="Freeform 113"/>
            <p:cNvSpPr>
              <a:spLocks/>
            </p:cNvSpPr>
            <p:nvPr/>
          </p:nvSpPr>
          <p:spPr bwMode="auto">
            <a:xfrm>
              <a:off x="4451322" y="3797778"/>
              <a:ext cx="298150" cy="181155"/>
            </a:xfrm>
            <a:custGeom>
              <a:avLst/>
              <a:gdLst>
                <a:gd name="T0" fmla="*/ 181 w 234"/>
                <a:gd name="T1" fmla="*/ 0 h 142"/>
                <a:gd name="T2" fmla="*/ 130 w 234"/>
                <a:gd name="T3" fmla="*/ 68 h 142"/>
                <a:gd name="T4" fmla="*/ 42 w 234"/>
                <a:gd name="T5" fmla="*/ 0 h 142"/>
                <a:gd name="T6" fmla="*/ 0 w 234"/>
                <a:gd name="T7" fmla="*/ 41 h 142"/>
                <a:gd name="T8" fmla="*/ 89 w 234"/>
                <a:gd name="T9" fmla="*/ 142 h 142"/>
                <a:gd name="T10" fmla="*/ 129 w 234"/>
                <a:gd name="T11" fmla="*/ 81 h 142"/>
                <a:gd name="T12" fmla="*/ 184 w 234"/>
                <a:gd name="T13" fmla="*/ 131 h 142"/>
                <a:gd name="T14" fmla="*/ 230 w 234"/>
                <a:gd name="T15" fmla="*/ 32 h 142"/>
                <a:gd name="T16" fmla="*/ 181 w 23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2">
                  <a:moveTo>
                    <a:pt x="181" y="0"/>
                  </a:moveTo>
                  <a:cubicBezTo>
                    <a:pt x="181" y="0"/>
                    <a:pt x="174" y="49"/>
                    <a:pt x="130" y="68"/>
                  </a:cubicBezTo>
                  <a:cubicBezTo>
                    <a:pt x="130" y="68"/>
                    <a:pt x="47" y="54"/>
                    <a:pt x="42" y="0"/>
                  </a:cubicBezTo>
                  <a:cubicBezTo>
                    <a:pt x="0" y="41"/>
                    <a:pt x="0" y="41"/>
                    <a:pt x="0" y="41"/>
                  </a:cubicBezTo>
                  <a:cubicBezTo>
                    <a:pt x="0" y="41"/>
                    <a:pt x="25" y="118"/>
                    <a:pt x="89" y="142"/>
                  </a:cubicBezTo>
                  <a:cubicBezTo>
                    <a:pt x="129" y="81"/>
                    <a:pt x="129" y="81"/>
                    <a:pt x="129" y="81"/>
                  </a:cubicBezTo>
                  <a:cubicBezTo>
                    <a:pt x="184" y="131"/>
                    <a:pt x="184" y="131"/>
                    <a:pt x="184" y="131"/>
                  </a:cubicBezTo>
                  <a:cubicBezTo>
                    <a:pt x="184" y="131"/>
                    <a:pt x="234" y="71"/>
                    <a:pt x="230" y="32"/>
                  </a:cubicBezTo>
                  <a:lnTo>
                    <a:pt x="181"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7" name="Freeform 114"/>
            <p:cNvSpPr>
              <a:spLocks/>
            </p:cNvSpPr>
            <p:nvPr/>
          </p:nvSpPr>
          <p:spPr bwMode="auto">
            <a:xfrm>
              <a:off x="4399024" y="3832284"/>
              <a:ext cx="427007" cy="704670"/>
            </a:xfrm>
            <a:custGeom>
              <a:avLst/>
              <a:gdLst>
                <a:gd name="T0" fmla="*/ 305 w 335"/>
                <a:gd name="T1" fmla="*/ 184 h 553"/>
                <a:gd name="T2" fmla="*/ 330 w 335"/>
                <a:gd name="T3" fmla="*/ 206 h 553"/>
                <a:gd name="T4" fmla="*/ 218 w 335"/>
                <a:gd name="T5" fmla="*/ 553 h 553"/>
                <a:gd name="T6" fmla="*/ 42 w 335"/>
                <a:gd name="T7" fmla="*/ 230 h 553"/>
                <a:gd name="T8" fmla="*/ 62 w 335"/>
                <a:gd name="T9" fmla="*/ 198 h 553"/>
                <a:gd name="T10" fmla="*/ 18 w 335"/>
                <a:gd name="T11" fmla="*/ 184 h 553"/>
                <a:gd name="T12" fmla="*/ 5 w 335"/>
                <a:gd name="T13" fmla="*/ 16 h 553"/>
                <a:gd name="T14" fmla="*/ 50 w 335"/>
                <a:gd name="T15" fmla="*/ 5 h 553"/>
                <a:gd name="T16" fmla="*/ 218 w 335"/>
                <a:gd name="T17" fmla="*/ 500 h 553"/>
                <a:gd name="T18" fmla="*/ 263 w 335"/>
                <a:gd name="T19" fmla="*/ 0 h 553"/>
                <a:gd name="T20" fmla="*/ 304 w 335"/>
                <a:gd name="T21" fmla="*/ 8 h 553"/>
                <a:gd name="T22" fmla="*/ 335 w 335"/>
                <a:gd name="T23" fmla="*/ 155 h 553"/>
                <a:gd name="T24" fmla="*/ 305 w 335"/>
                <a:gd name="T25" fmla="*/ 18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53">
                  <a:moveTo>
                    <a:pt x="305" y="184"/>
                  </a:moveTo>
                  <a:cubicBezTo>
                    <a:pt x="330" y="206"/>
                    <a:pt x="330" y="206"/>
                    <a:pt x="330" y="206"/>
                  </a:cubicBezTo>
                  <a:cubicBezTo>
                    <a:pt x="330" y="206"/>
                    <a:pt x="265" y="461"/>
                    <a:pt x="218" y="553"/>
                  </a:cubicBezTo>
                  <a:cubicBezTo>
                    <a:pt x="218" y="553"/>
                    <a:pt x="84" y="328"/>
                    <a:pt x="42" y="230"/>
                  </a:cubicBezTo>
                  <a:cubicBezTo>
                    <a:pt x="62" y="198"/>
                    <a:pt x="62" y="198"/>
                    <a:pt x="62" y="198"/>
                  </a:cubicBezTo>
                  <a:cubicBezTo>
                    <a:pt x="18" y="184"/>
                    <a:pt x="18" y="184"/>
                    <a:pt x="18" y="184"/>
                  </a:cubicBezTo>
                  <a:cubicBezTo>
                    <a:pt x="18" y="184"/>
                    <a:pt x="0" y="91"/>
                    <a:pt x="5" y="16"/>
                  </a:cubicBezTo>
                  <a:cubicBezTo>
                    <a:pt x="20" y="12"/>
                    <a:pt x="35" y="8"/>
                    <a:pt x="50" y="5"/>
                  </a:cubicBezTo>
                  <a:cubicBezTo>
                    <a:pt x="75" y="135"/>
                    <a:pt x="218" y="500"/>
                    <a:pt x="218" y="500"/>
                  </a:cubicBezTo>
                  <a:cubicBezTo>
                    <a:pt x="274" y="306"/>
                    <a:pt x="262" y="56"/>
                    <a:pt x="263" y="0"/>
                  </a:cubicBezTo>
                  <a:cubicBezTo>
                    <a:pt x="276" y="2"/>
                    <a:pt x="290" y="5"/>
                    <a:pt x="304" y="8"/>
                  </a:cubicBezTo>
                  <a:cubicBezTo>
                    <a:pt x="335" y="155"/>
                    <a:pt x="335" y="155"/>
                    <a:pt x="335" y="155"/>
                  </a:cubicBezTo>
                  <a:lnTo>
                    <a:pt x="305" y="18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378" name="Group 377">
              <a:extLst>
                <a:ext uri="{FF2B5EF4-FFF2-40B4-BE49-F238E27FC236}">
                  <a16:creationId xmlns:a16="http://schemas.microsoft.com/office/drawing/2014/main" id="{52E3E0AF-10A4-4CDC-9563-EB4E984A1D5B}"/>
                </a:ext>
              </a:extLst>
            </p:cNvPr>
            <p:cNvGrpSpPr/>
            <p:nvPr/>
          </p:nvGrpSpPr>
          <p:grpSpPr>
            <a:xfrm>
              <a:off x="4295778" y="3091564"/>
              <a:ext cx="622084" cy="706526"/>
              <a:chOff x="4338001" y="3082088"/>
              <a:chExt cx="537637" cy="706526"/>
            </a:xfrm>
          </p:grpSpPr>
          <p:grpSp>
            <p:nvGrpSpPr>
              <p:cNvPr id="383" name="Group 382">
                <a:extLst>
                  <a:ext uri="{FF2B5EF4-FFF2-40B4-BE49-F238E27FC236}">
                    <a16:creationId xmlns:a16="http://schemas.microsoft.com/office/drawing/2014/main" id="{219FD83C-7CE7-4529-AAF7-8EA11A46D9A3}"/>
                  </a:ext>
                </a:extLst>
              </p:cNvPr>
              <p:cNvGrpSpPr/>
              <p:nvPr/>
            </p:nvGrpSpPr>
            <p:grpSpPr>
              <a:xfrm>
                <a:off x="4338001" y="3082088"/>
                <a:ext cx="537637" cy="678093"/>
                <a:chOff x="4338001" y="3082088"/>
                <a:chExt cx="537637" cy="678093"/>
              </a:xfrm>
            </p:grpSpPr>
            <p:sp>
              <p:nvSpPr>
                <p:cNvPr id="385" name="Freeform 115"/>
                <p:cNvSpPr>
                  <a:spLocks/>
                </p:cNvSpPr>
                <p:nvPr/>
              </p:nvSpPr>
              <p:spPr bwMode="auto">
                <a:xfrm>
                  <a:off x="4354274" y="3252158"/>
                  <a:ext cx="496621" cy="257714"/>
                </a:xfrm>
                <a:custGeom>
                  <a:avLst/>
                  <a:gdLst>
                    <a:gd name="T0" fmla="*/ 82 w 396"/>
                    <a:gd name="T1" fmla="*/ 0 h 202"/>
                    <a:gd name="T2" fmla="*/ 247 w 396"/>
                    <a:gd name="T3" fmla="*/ 60 h 202"/>
                    <a:gd name="T4" fmla="*/ 382 w 396"/>
                    <a:gd name="T5" fmla="*/ 7 h 202"/>
                    <a:gd name="T6" fmla="*/ 363 w 396"/>
                    <a:gd name="T7" fmla="*/ 123 h 202"/>
                    <a:gd name="T8" fmla="*/ 73 w 396"/>
                    <a:gd name="T9" fmla="*/ 190 h 202"/>
                    <a:gd name="T10" fmla="*/ 24 w 396"/>
                    <a:gd name="T11" fmla="*/ 202 h 202"/>
                    <a:gd name="T12" fmla="*/ 0 w 396"/>
                    <a:gd name="T13" fmla="*/ 66 h 202"/>
                    <a:gd name="T14" fmla="*/ 82 w 396"/>
                    <a:gd name="T15" fmla="*/ 0 h 202"/>
                    <a:gd name="connsiteX0" fmla="*/ 2071 w 9841"/>
                    <a:gd name="connsiteY0" fmla="*/ 0 h 10000"/>
                    <a:gd name="connsiteX1" fmla="*/ 6237 w 9841"/>
                    <a:gd name="connsiteY1" fmla="*/ 2970 h 10000"/>
                    <a:gd name="connsiteX2" fmla="*/ 9646 w 9841"/>
                    <a:gd name="connsiteY2" fmla="*/ 347 h 10000"/>
                    <a:gd name="connsiteX3" fmla="*/ 9449 w 9841"/>
                    <a:gd name="connsiteY3" fmla="*/ 7376 h 10000"/>
                    <a:gd name="connsiteX4" fmla="*/ 1843 w 9841"/>
                    <a:gd name="connsiteY4" fmla="*/ 9406 h 10000"/>
                    <a:gd name="connsiteX5" fmla="*/ 606 w 9841"/>
                    <a:gd name="connsiteY5" fmla="*/ 10000 h 10000"/>
                    <a:gd name="connsiteX6" fmla="*/ 0 w 9841"/>
                    <a:gd name="connsiteY6" fmla="*/ 3267 h 10000"/>
                    <a:gd name="connsiteX7" fmla="*/ 2071 w 9841"/>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1" h="10000">
                      <a:moveTo>
                        <a:pt x="2071" y="0"/>
                      </a:moveTo>
                      <a:cubicBezTo>
                        <a:pt x="2071" y="0"/>
                        <a:pt x="5429" y="3119"/>
                        <a:pt x="6237" y="2970"/>
                      </a:cubicBezTo>
                      <a:cubicBezTo>
                        <a:pt x="7045" y="2772"/>
                        <a:pt x="9111" y="-387"/>
                        <a:pt x="9646" y="347"/>
                      </a:cubicBezTo>
                      <a:cubicBezTo>
                        <a:pt x="10181" y="1081"/>
                        <a:pt x="9449" y="7376"/>
                        <a:pt x="9449" y="7376"/>
                      </a:cubicBezTo>
                      <a:cubicBezTo>
                        <a:pt x="2125" y="10693"/>
                        <a:pt x="3317" y="8969"/>
                        <a:pt x="1843" y="9406"/>
                      </a:cubicBezTo>
                      <a:cubicBezTo>
                        <a:pt x="369" y="9843"/>
                        <a:pt x="606" y="10000"/>
                        <a:pt x="606" y="10000"/>
                      </a:cubicBezTo>
                      <a:cubicBezTo>
                        <a:pt x="278" y="7426"/>
                        <a:pt x="0" y="4752"/>
                        <a:pt x="0" y="3267"/>
                      </a:cubicBezTo>
                      <a:cubicBezTo>
                        <a:pt x="1490" y="2574"/>
                        <a:pt x="2071" y="0"/>
                        <a:pt x="2071"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6" name="Freeform 116"/>
                <p:cNvSpPr>
                  <a:spLocks/>
                </p:cNvSpPr>
                <p:nvPr/>
              </p:nvSpPr>
              <p:spPr bwMode="auto">
                <a:xfrm>
                  <a:off x="4354274" y="3082088"/>
                  <a:ext cx="521364" cy="254178"/>
                </a:xfrm>
                <a:custGeom>
                  <a:avLst/>
                  <a:gdLst>
                    <a:gd name="T0" fmla="*/ 36 w 458"/>
                    <a:gd name="T1" fmla="*/ 170 h 271"/>
                    <a:gd name="T2" fmla="*/ 242 w 458"/>
                    <a:gd name="T3" fmla="*/ 57 h 271"/>
                    <a:gd name="T4" fmla="*/ 301 w 458"/>
                    <a:gd name="T5" fmla="*/ 73 h 271"/>
                    <a:gd name="T6" fmla="*/ 383 w 458"/>
                    <a:gd name="T7" fmla="*/ 159 h 271"/>
                    <a:gd name="T8" fmla="*/ 382 w 458"/>
                    <a:gd name="T9" fmla="*/ 212 h 271"/>
                    <a:gd name="T10" fmla="*/ 247 w 458"/>
                    <a:gd name="T11" fmla="*/ 265 h 271"/>
                    <a:gd name="T12" fmla="*/ 82 w 458"/>
                    <a:gd name="T13" fmla="*/ 205 h 271"/>
                    <a:gd name="T14" fmla="*/ 0 w 458"/>
                    <a:gd name="T15" fmla="*/ 271 h 271"/>
                    <a:gd name="T16" fmla="*/ 36 w 458"/>
                    <a:gd name="T17" fmla="*/ 170 h 271"/>
                    <a:gd name="connsiteX0" fmla="*/ 786 w 8929"/>
                    <a:gd name="connsiteY0" fmla="*/ 3581 h 7308"/>
                    <a:gd name="connsiteX1" fmla="*/ 6572 w 8929"/>
                    <a:gd name="connsiteY1" fmla="*/ 2 h 7308"/>
                    <a:gd name="connsiteX2" fmla="*/ 8362 w 8929"/>
                    <a:gd name="connsiteY2" fmla="*/ 3175 h 7308"/>
                    <a:gd name="connsiteX3" fmla="*/ 8341 w 8929"/>
                    <a:gd name="connsiteY3" fmla="*/ 5131 h 7308"/>
                    <a:gd name="connsiteX4" fmla="*/ 5393 w 8929"/>
                    <a:gd name="connsiteY4" fmla="*/ 7087 h 7308"/>
                    <a:gd name="connsiteX5" fmla="*/ 1790 w 8929"/>
                    <a:gd name="connsiteY5" fmla="*/ 4873 h 7308"/>
                    <a:gd name="connsiteX6" fmla="*/ 0 w 8929"/>
                    <a:gd name="connsiteY6" fmla="*/ 7308 h 7308"/>
                    <a:gd name="connsiteX7" fmla="*/ 786 w 8929"/>
                    <a:gd name="connsiteY7" fmla="*/ 3581 h 7308"/>
                    <a:gd name="connsiteX0" fmla="*/ 880 w 10000"/>
                    <a:gd name="connsiteY0" fmla="*/ 4964 h 10064"/>
                    <a:gd name="connsiteX1" fmla="*/ 7360 w 10000"/>
                    <a:gd name="connsiteY1" fmla="*/ 67 h 10064"/>
                    <a:gd name="connsiteX2" fmla="*/ 9365 w 10000"/>
                    <a:gd name="connsiteY2" fmla="*/ 4409 h 10064"/>
                    <a:gd name="connsiteX3" fmla="*/ 9341 w 10000"/>
                    <a:gd name="connsiteY3" fmla="*/ 7085 h 10064"/>
                    <a:gd name="connsiteX4" fmla="*/ 6040 w 10000"/>
                    <a:gd name="connsiteY4" fmla="*/ 9762 h 10064"/>
                    <a:gd name="connsiteX5" fmla="*/ 2005 w 10000"/>
                    <a:gd name="connsiteY5" fmla="*/ 6732 h 10064"/>
                    <a:gd name="connsiteX6" fmla="*/ 0 w 10000"/>
                    <a:gd name="connsiteY6" fmla="*/ 10064 h 10064"/>
                    <a:gd name="connsiteX7" fmla="*/ 880 w 10000"/>
                    <a:gd name="connsiteY7" fmla="*/ 4964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64">
                      <a:moveTo>
                        <a:pt x="880" y="4964"/>
                      </a:moveTo>
                      <a:cubicBezTo>
                        <a:pt x="2107" y="-1205"/>
                        <a:pt x="5946" y="160"/>
                        <a:pt x="7360" y="67"/>
                      </a:cubicBezTo>
                      <a:cubicBezTo>
                        <a:pt x="8775" y="-26"/>
                        <a:pt x="9365" y="4409"/>
                        <a:pt x="9365" y="4409"/>
                      </a:cubicBezTo>
                      <a:cubicBezTo>
                        <a:pt x="10809" y="4307"/>
                        <a:pt x="9341" y="7085"/>
                        <a:pt x="9341" y="7085"/>
                      </a:cubicBezTo>
                      <a:cubicBezTo>
                        <a:pt x="9341" y="7085"/>
                        <a:pt x="6823" y="9559"/>
                        <a:pt x="6040" y="9762"/>
                      </a:cubicBezTo>
                      <a:cubicBezTo>
                        <a:pt x="5257" y="9912"/>
                        <a:pt x="2005" y="6732"/>
                        <a:pt x="2005" y="6732"/>
                      </a:cubicBezTo>
                      <a:cubicBezTo>
                        <a:pt x="2005" y="6732"/>
                        <a:pt x="1442" y="9357"/>
                        <a:pt x="0" y="10064"/>
                      </a:cubicBezTo>
                      <a:cubicBezTo>
                        <a:pt x="0" y="5317"/>
                        <a:pt x="880" y="4964"/>
                        <a:pt x="880" y="4964"/>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7" name="Freeform 117"/>
                <p:cNvSpPr>
                  <a:spLocks/>
                </p:cNvSpPr>
                <p:nvPr/>
              </p:nvSpPr>
              <p:spPr bwMode="auto">
                <a:xfrm>
                  <a:off x="4338001" y="3252158"/>
                  <a:ext cx="480181" cy="508023"/>
                </a:xfrm>
                <a:custGeom>
                  <a:avLst/>
                  <a:gdLst>
                    <a:gd name="T0" fmla="*/ 57 w 402"/>
                    <a:gd name="T1" fmla="*/ 164 h 421"/>
                    <a:gd name="T2" fmla="*/ 78 w 402"/>
                    <a:gd name="T3" fmla="*/ 183 h 421"/>
                    <a:gd name="T4" fmla="*/ 90 w 402"/>
                    <a:gd name="T5" fmla="*/ 149 h 421"/>
                    <a:gd name="T6" fmla="*/ 102 w 402"/>
                    <a:gd name="T7" fmla="*/ 0 h 421"/>
                    <a:gd name="T8" fmla="*/ 384 w 402"/>
                    <a:gd name="T9" fmla="*/ 16 h 421"/>
                    <a:gd name="T10" fmla="*/ 344 w 402"/>
                    <a:gd name="T11" fmla="*/ 343 h 421"/>
                    <a:gd name="T12" fmla="*/ 268 w 402"/>
                    <a:gd name="T13" fmla="*/ 396 h 421"/>
                    <a:gd name="T14" fmla="*/ 68 w 402"/>
                    <a:gd name="T15" fmla="*/ 265 h 421"/>
                    <a:gd name="T16" fmla="*/ 8 w 402"/>
                    <a:gd name="T17" fmla="*/ 205 h 421"/>
                    <a:gd name="T18" fmla="*/ 57 w 402"/>
                    <a:gd name="T19" fmla="*/ 164 h 421"/>
                    <a:gd name="connsiteX0" fmla="*/ 1056 w 9375"/>
                    <a:gd name="connsiteY0" fmla="*/ 3453 h 9470"/>
                    <a:gd name="connsiteX1" fmla="*/ 1763 w 9375"/>
                    <a:gd name="connsiteY1" fmla="*/ 4347 h 9470"/>
                    <a:gd name="connsiteX2" fmla="*/ 2062 w 9375"/>
                    <a:gd name="connsiteY2" fmla="*/ 3539 h 9470"/>
                    <a:gd name="connsiteX3" fmla="*/ 2360 w 9375"/>
                    <a:gd name="connsiteY3" fmla="*/ 0 h 9470"/>
                    <a:gd name="connsiteX4" fmla="*/ 9375 w 9375"/>
                    <a:gd name="connsiteY4" fmla="*/ 380 h 9470"/>
                    <a:gd name="connsiteX5" fmla="*/ 8380 w 9375"/>
                    <a:gd name="connsiteY5" fmla="*/ 8147 h 9470"/>
                    <a:gd name="connsiteX6" fmla="*/ 6490 w 9375"/>
                    <a:gd name="connsiteY6" fmla="*/ 9406 h 9470"/>
                    <a:gd name="connsiteX7" fmla="*/ 1515 w 9375"/>
                    <a:gd name="connsiteY7" fmla="*/ 6295 h 9470"/>
                    <a:gd name="connsiteX8" fmla="*/ 22 w 9375"/>
                    <a:gd name="connsiteY8" fmla="*/ 4869 h 9470"/>
                    <a:gd name="connsiteX9" fmla="*/ 1056 w 9375"/>
                    <a:gd name="connsiteY9" fmla="*/ 3453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5" h="9470">
                      <a:moveTo>
                        <a:pt x="1056" y="3453"/>
                      </a:moveTo>
                      <a:cubicBezTo>
                        <a:pt x="1578" y="3905"/>
                        <a:pt x="1595" y="4333"/>
                        <a:pt x="1763" y="4347"/>
                      </a:cubicBezTo>
                      <a:cubicBezTo>
                        <a:pt x="1931" y="4361"/>
                        <a:pt x="1987" y="3800"/>
                        <a:pt x="2062" y="3539"/>
                      </a:cubicBezTo>
                      <a:cubicBezTo>
                        <a:pt x="2485" y="1971"/>
                        <a:pt x="2360" y="0"/>
                        <a:pt x="2360" y="0"/>
                      </a:cubicBezTo>
                      <a:cubicBezTo>
                        <a:pt x="6141" y="1401"/>
                        <a:pt x="9375" y="380"/>
                        <a:pt x="9375" y="380"/>
                      </a:cubicBezTo>
                      <a:cubicBezTo>
                        <a:pt x="9201" y="2185"/>
                        <a:pt x="9823" y="6128"/>
                        <a:pt x="8380" y="8147"/>
                      </a:cubicBezTo>
                      <a:cubicBezTo>
                        <a:pt x="7957" y="8765"/>
                        <a:pt x="7410" y="9264"/>
                        <a:pt x="6490" y="9406"/>
                      </a:cubicBezTo>
                      <a:cubicBezTo>
                        <a:pt x="2534" y="10000"/>
                        <a:pt x="1515" y="6295"/>
                        <a:pt x="1515" y="6295"/>
                      </a:cubicBezTo>
                      <a:cubicBezTo>
                        <a:pt x="1515" y="6295"/>
                        <a:pt x="271" y="6603"/>
                        <a:pt x="22" y="4869"/>
                      </a:cubicBezTo>
                      <a:cubicBezTo>
                        <a:pt x="-177" y="3420"/>
                        <a:pt x="1056" y="3453"/>
                        <a:pt x="1056" y="345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Roboto"/>
                  </a:endParaRPr>
                </a:p>
              </p:txBody>
            </p:sp>
            <p:sp>
              <p:nvSpPr>
                <p:cNvPr id="388" name="Freeform 118"/>
                <p:cNvSpPr>
                  <a:spLocks/>
                </p:cNvSpPr>
                <p:nvPr/>
              </p:nvSpPr>
              <p:spPr bwMode="auto">
                <a:xfrm>
                  <a:off x="4632476" y="3463507"/>
                  <a:ext cx="83570" cy="164976"/>
                </a:xfrm>
                <a:custGeom>
                  <a:avLst/>
                  <a:gdLst>
                    <a:gd name="T0" fmla="*/ 0 w 50"/>
                    <a:gd name="T1" fmla="*/ 74 h 87"/>
                    <a:gd name="T2" fmla="*/ 49 w 50"/>
                    <a:gd name="T3" fmla="*/ 58 h 87"/>
                    <a:gd name="T4" fmla="*/ 35 w 50"/>
                    <a:gd name="T5" fmla="*/ 36 h 87"/>
                    <a:gd name="T6" fmla="*/ 3 w 50"/>
                    <a:gd name="T7" fmla="*/ 0 h 87"/>
                    <a:gd name="T8" fmla="*/ 3 w 50"/>
                    <a:gd name="T9" fmla="*/ 0 h 87"/>
                    <a:gd name="T10" fmla="*/ 34 w 50"/>
                    <a:gd name="T11" fmla="*/ 45 h 87"/>
                    <a:gd name="T12" fmla="*/ 42 w 50"/>
                    <a:gd name="T13" fmla="*/ 56 h 87"/>
                    <a:gd name="T14" fmla="*/ 0 w 50"/>
                    <a:gd name="T15" fmla="*/ 7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7">
                      <a:moveTo>
                        <a:pt x="0" y="74"/>
                      </a:moveTo>
                      <a:cubicBezTo>
                        <a:pt x="31" y="87"/>
                        <a:pt x="48" y="72"/>
                        <a:pt x="49" y="58"/>
                      </a:cubicBezTo>
                      <a:cubicBezTo>
                        <a:pt x="50" y="48"/>
                        <a:pt x="45" y="40"/>
                        <a:pt x="35" y="36"/>
                      </a:cubicBezTo>
                      <a:cubicBezTo>
                        <a:pt x="17" y="29"/>
                        <a:pt x="3" y="0"/>
                        <a:pt x="3" y="0"/>
                      </a:cubicBezTo>
                      <a:cubicBezTo>
                        <a:pt x="3" y="0"/>
                        <a:pt x="3" y="0"/>
                        <a:pt x="3" y="0"/>
                      </a:cubicBezTo>
                      <a:cubicBezTo>
                        <a:pt x="3" y="6"/>
                        <a:pt x="10" y="31"/>
                        <a:pt x="34" y="45"/>
                      </a:cubicBezTo>
                      <a:cubicBezTo>
                        <a:pt x="39" y="48"/>
                        <a:pt x="42" y="51"/>
                        <a:pt x="42" y="56"/>
                      </a:cubicBezTo>
                      <a:cubicBezTo>
                        <a:pt x="41" y="64"/>
                        <a:pt x="29" y="76"/>
                        <a:pt x="0" y="74"/>
                      </a:cubicBezTo>
                      <a:close/>
                    </a:path>
                  </a:pathLst>
                </a:custGeom>
                <a:solidFill>
                  <a:srgbClr val="DB7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84" name="Freeform 120"/>
              <p:cNvSpPr>
                <a:spLocks/>
              </p:cNvSpPr>
              <p:nvPr/>
            </p:nvSpPr>
            <p:spPr bwMode="auto">
              <a:xfrm>
                <a:off x="4345648" y="3541682"/>
                <a:ext cx="443182" cy="246932"/>
              </a:xfrm>
              <a:custGeom>
                <a:avLst/>
                <a:gdLst>
                  <a:gd name="T0" fmla="*/ 67 w 348"/>
                  <a:gd name="T1" fmla="*/ 20 h 194"/>
                  <a:gd name="T2" fmla="*/ 240 w 348"/>
                  <a:gd name="T3" fmla="*/ 150 h 194"/>
                  <a:gd name="T4" fmla="*/ 348 w 348"/>
                  <a:gd name="T5" fmla="*/ 81 h 194"/>
                  <a:gd name="T6" fmla="*/ 331 w 348"/>
                  <a:gd name="T7" fmla="*/ 116 h 194"/>
                  <a:gd name="T8" fmla="*/ 255 w 348"/>
                  <a:gd name="T9" fmla="*/ 169 h 194"/>
                  <a:gd name="T10" fmla="*/ 55 w 348"/>
                  <a:gd name="T11" fmla="*/ 38 h 194"/>
                  <a:gd name="T12" fmla="*/ 0 w 348"/>
                  <a:gd name="T13" fmla="*/ 0 h 194"/>
                  <a:gd name="T14" fmla="*/ 67 w 348"/>
                  <a:gd name="T15" fmla="*/ 2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94">
                    <a:moveTo>
                      <a:pt x="67" y="20"/>
                    </a:moveTo>
                    <a:cubicBezTo>
                      <a:pt x="81" y="59"/>
                      <a:pt x="131" y="156"/>
                      <a:pt x="240" y="150"/>
                    </a:cubicBezTo>
                    <a:cubicBezTo>
                      <a:pt x="299" y="147"/>
                      <a:pt x="329" y="108"/>
                      <a:pt x="348" y="81"/>
                    </a:cubicBezTo>
                    <a:cubicBezTo>
                      <a:pt x="344" y="94"/>
                      <a:pt x="338" y="106"/>
                      <a:pt x="331" y="116"/>
                    </a:cubicBezTo>
                    <a:cubicBezTo>
                      <a:pt x="314" y="142"/>
                      <a:pt x="292" y="163"/>
                      <a:pt x="255" y="169"/>
                    </a:cubicBezTo>
                    <a:cubicBezTo>
                      <a:pt x="96" y="194"/>
                      <a:pt x="55" y="38"/>
                      <a:pt x="55" y="38"/>
                    </a:cubicBezTo>
                    <a:cubicBezTo>
                      <a:pt x="55" y="38"/>
                      <a:pt x="17" y="49"/>
                      <a:pt x="0" y="0"/>
                    </a:cubicBezTo>
                    <a:cubicBezTo>
                      <a:pt x="30" y="49"/>
                      <a:pt x="67" y="20"/>
                      <a:pt x="67" y="2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79" name="Group 378">
              <a:extLst>
                <a:ext uri="{FF2B5EF4-FFF2-40B4-BE49-F238E27FC236}">
                  <a16:creationId xmlns:a16="http://schemas.microsoft.com/office/drawing/2014/main" id="{8D710E51-3679-4DCD-9027-30D320FBAFB3}"/>
                </a:ext>
              </a:extLst>
            </p:cNvPr>
            <p:cNvGrpSpPr/>
            <p:nvPr/>
          </p:nvGrpSpPr>
          <p:grpSpPr>
            <a:xfrm rot="20964082">
              <a:off x="3917217" y="3914923"/>
              <a:ext cx="510577" cy="1292345"/>
              <a:chOff x="3794097" y="3889435"/>
              <a:chExt cx="510577" cy="1292345"/>
            </a:xfrm>
          </p:grpSpPr>
          <p:sp>
            <p:nvSpPr>
              <p:cNvPr id="380" name="Freeform 121"/>
              <p:cNvSpPr>
                <a:spLocks/>
              </p:cNvSpPr>
              <p:nvPr/>
            </p:nvSpPr>
            <p:spPr bwMode="auto">
              <a:xfrm>
                <a:off x="3794097" y="4941318"/>
                <a:ext cx="188163" cy="240462"/>
              </a:xfrm>
              <a:custGeom>
                <a:avLst/>
                <a:gdLst>
                  <a:gd name="T0" fmla="*/ 121 w 148"/>
                  <a:gd name="T1" fmla="*/ 0 h 189"/>
                  <a:gd name="T2" fmla="*/ 127 w 148"/>
                  <a:gd name="T3" fmla="*/ 31 h 189"/>
                  <a:gd name="T4" fmla="*/ 143 w 148"/>
                  <a:gd name="T5" fmla="*/ 95 h 189"/>
                  <a:gd name="T6" fmla="*/ 144 w 148"/>
                  <a:gd name="T7" fmla="*/ 154 h 189"/>
                  <a:gd name="T8" fmla="*/ 115 w 148"/>
                  <a:gd name="T9" fmla="*/ 121 h 189"/>
                  <a:gd name="T10" fmla="*/ 83 w 148"/>
                  <a:gd name="T11" fmla="*/ 188 h 189"/>
                  <a:gd name="T12" fmla="*/ 65 w 148"/>
                  <a:gd name="T13" fmla="*/ 174 h 189"/>
                  <a:gd name="T14" fmla="*/ 42 w 148"/>
                  <a:gd name="T15" fmla="*/ 159 h 189"/>
                  <a:gd name="T16" fmla="*/ 20 w 148"/>
                  <a:gd name="T17" fmla="*/ 148 h 189"/>
                  <a:gd name="T18" fmla="*/ 4 w 148"/>
                  <a:gd name="T19" fmla="*/ 125 h 189"/>
                  <a:gd name="T20" fmla="*/ 5 w 148"/>
                  <a:gd name="T21" fmla="*/ 78 h 189"/>
                  <a:gd name="T22" fmla="*/ 52 w 148"/>
                  <a:gd name="T23" fmla="*/ 2 h 189"/>
                  <a:gd name="T24" fmla="*/ 121 w 148"/>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9">
                    <a:moveTo>
                      <a:pt x="121" y="0"/>
                    </a:moveTo>
                    <a:cubicBezTo>
                      <a:pt x="127" y="31"/>
                      <a:pt x="127" y="31"/>
                      <a:pt x="127" y="31"/>
                    </a:cubicBezTo>
                    <a:cubicBezTo>
                      <a:pt x="127" y="31"/>
                      <a:pt x="148" y="78"/>
                      <a:pt x="143" y="95"/>
                    </a:cubicBezTo>
                    <a:cubicBezTo>
                      <a:pt x="138" y="118"/>
                      <a:pt x="144" y="154"/>
                      <a:pt x="144" y="154"/>
                    </a:cubicBezTo>
                    <a:cubicBezTo>
                      <a:pt x="144" y="154"/>
                      <a:pt x="116" y="163"/>
                      <a:pt x="115" y="121"/>
                    </a:cubicBezTo>
                    <a:cubicBezTo>
                      <a:pt x="115" y="121"/>
                      <a:pt x="97" y="189"/>
                      <a:pt x="83" y="188"/>
                    </a:cubicBezTo>
                    <a:cubicBezTo>
                      <a:pt x="83" y="188"/>
                      <a:pt x="72" y="181"/>
                      <a:pt x="65" y="174"/>
                    </a:cubicBezTo>
                    <a:cubicBezTo>
                      <a:pt x="65" y="174"/>
                      <a:pt x="52" y="176"/>
                      <a:pt x="42" y="159"/>
                    </a:cubicBezTo>
                    <a:cubicBezTo>
                      <a:pt x="42" y="159"/>
                      <a:pt x="24" y="162"/>
                      <a:pt x="20" y="148"/>
                    </a:cubicBezTo>
                    <a:cubicBezTo>
                      <a:pt x="20" y="148"/>
                      <a:pt x="8" y="141"/>
                      <a:pt x="4" y="125"/>
                    </a:cubicBezTo>
                    <a:cubicBezTo>
                      <a:pt x="0" y="109"/>
                      <a:pt x="3" y="108"/>
                      <a:pt x="5" y="78"/>
                    </a:cubicBezTo>
                    <a:cubicBezTo>
                      <a:pt x="5" y="78"/>
                      <a:pt x="22" y="18"/>
                      <a:pt x="52" y="2"/>
                    </a:cubicBezTo>
                    <a:lnTo>
                      <a:pt x="121" y="0"/>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1" name="Freeform 122"/>
              <p:cNvSpPr>
                <a:spLocks/>
              </p:cNvSpPr>
              <p:nvPr/>
            </p:nvSpPr>
            <p:spPr bwMode="auto">
              <a:xfrm>
                <a:off x="3828063" y="4867454"/>
                <a:ext cx="167137" cy="146110"/>
              </a:xfrm>
              <a:custGeom>
                <a:avLst/>
                <a:gdLst>
                  <a:gd name="T0" fmla="*/ 131 w 131"/>
                  <a:gd name="T1" fmla="*/ 20 h 115"/>
                  <a:gd name="T2" fmla="*/ 109 w 131"/>
                  <a:gd name="T3" fmla="*/ 91 h 115"/>
                  <a:gd name="T4" fmla="*/ 0 w 131"/>
                  <a:gd name="T5" fmla="*/ 69 h 115"/>
                  <a:gd name="T6" fmla="*/ 16 w 131"/>
                  <a:gd name="T7" fmla="*/ 0 h 115"/>
                  <a:gd name="T8" fmla="*/ 131 w 131"/>
                  <a:gd name="T9" fmla="*/ 20 h 115"/>
                </a:gdLst>
                <a:ahLst/>
                <a:cxnLst>
                  <a:cxn ang="0">
                    <a:pos x="T0" y="T1"/>
                  </a:cxn>
                  <a:cxn ang="0">
                    <a:pos x="T2" y="T3"/>
                  </a:cxn>
                  <a:cxn ang="0">
                    <a:pos x="T4" y="T5"/>
                  </a:cxn>
                  <a:cxn ang="0">
                    <a:pos x="T6" y="T7"/>
                  </a:cxn>
                  <a:cxn ang="0">
                    <a:pos x="T8" y="T9"/>
                  </a:cxn>
                </a:cxnLst>
                <a:rect l="0" t="0" r="r" b="b"/>
                <a:pathLst>
                  <a:path w="131" h="115">
                    <a:moveTo>
                      <a:pt x="131" y="20"/>
                    </a:moveTo>
                    <a:cubicBezTo>
                      <a:pt x="109" y="91"/>
                      <a:pt x="109" y="91"/>
                      <a:pt x="109" y="91"/>
                    </a:cubicBezTo>
                    <a:cubicBezTo>
                      <a:pt x="109" y="91"/>
                      <a:pt x="64" y="115"/>
                      <a:pt x="0" y="69"/>
                    </a:cubicBezTo>
                    <a:cubicBezTo>
                      <a:pt x="16" y="0"/>
                      <a:pt x="16" y="0"/>
                      <a:pt x="16" y="0"/>
                    </a:cubicBezTo>
                    <a:lnTo>
                      <a:pt x="131" y="2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2" name="Freeform 123"/>
              <p:cNvSpPr>
                <a:spLocks/>
              </p:cNvSpPr>
              <p:nvPr/>
            </p:nvSpPr>
            <p:spPr bwMode="auto">
              <a:xfrm>
                <a:off x="3838308" y="3889435"/>
                <a:ext cx="466366" cy="1052962"/>
              </a:xfrm>
              <a:custGeom>
                <a:avLst/>
                <a:gdLst>
                  <a:gd name="T0" fmla="*/ 309 w 366"/>
                  <a:gd name="T1" fmla="*/ 0 h 826"/>
                  <a:gd name="T2" fmla="*/ 107 w 366"/>
                  <a:gd name="T3" fmla="*/ 388 h 826"/>
                  <a:gd name="T4" fmla="*/ 0 w 366"/>
                  <a:gd name="T5" fmla="*/ 778 h 826"/>
                  <a:gd name="T6" fmla="*/ 127 w 366"/>
                  <a:gd name="T7" fmla="*/ 802 h 826"/>
                  <a:gd name="T8" fmla="*/ 232 w 366"/>
                  <a:gd name="T9" fmla="*/ 464 h 826"/>
                  <a:gd name="T10" fmla="*/ 356 w 366"/>
                  <a:gd name="T11" fmla="*/ 279 h 826"/>
                  <a:gd name="T12" fmla="*/ 309 w 366"/>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366" h="826">
                    <a:moveTo>
                      <a:pt x="309" y="0"/>
                    </a:moveTo>
                    <a:cubicBezTo>
                      <a:pt x="309" y="0"/>
                      <a:pt x="247" y="36"/>
                      <a:pt x="107" y="388"/>
                    </a:cubicBezTo>
                    <a:cubicBezTo>
                      <a:pt x="107" y="388"/>
                      <a:pt x="7" y="588"/>
                      <a:pt x="0" y="778"/>
                    </a:cubicBezTo>
                    <a:cubicBezTo>
                      <a:pt x="0" y="778"/>
                      <a:pt x="50" y="826"/>
                      <a:pt x="127" y="802"/>
                    </a:cubicBezTo>
                    <a:cubicBezTo>
                      <a:pt x="127" y="802"/>
                      <a:pt x="215" y="534"/>
                      <a:pt x="232" y="464"/>
                    </a:cubicBezTo>
                    <a:cubicBezTo>
                      <a:pt x="356" y="279"/>
                      <a:pt x="356" y="279"/>
                      <a:pt x="356" y="279"/>
                    </a:cubicBezTo>
                    <a:cubicBezTo>
                      <a:pt x="356" y="279"/>
                      <a:pt x="366" y="50"/>
                      <a:pt x="309"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grpSp>
        <p:nvGrpSpPr>
          <p:cNvPr id="402" name="Group 401"/>
          <p:cNvGrpSpPr/>
          <p:nvPr/>
        </p:nvGrpSpPr>
        <p:grpSpPr>
          <a:xfrm>
            <a:off x="1941386" y="2290151"/>
            <a:ext cx="1248634" cy="2785136"/>
            <a:chOff x="2845813" y="2019009"/>
            <a:chExt cx="1251920" cy="3397636"/>
          </a:xfrm>
        </p:grpSpPr>
        <p:sp>
          <p:nvSpPr>
            <p:cNvPr id="403" name="Freeform 33"/>
            <p:cNvSpPr>
              <a:spLocks/>
            </p:cNvSpPr>
            <p:nvPr/>
          </p:nvSpPr>
          <p:spPr bwMode="auto">
            <a:xfrm>
              <a:off x="3025381" y="2019009"/>
              <a:ext cx="697029" cy="1079940"/>
            </a:xfrm>
            <a:custGeom>
              <a:avLst/>
              <a:gdLst>
                <a:gd name="T0" fmla="*/ 468 w 583"/>
                <a:gd name="T1" fmla="*/ 903 h 903"/>
                <a:gd name="T2" fmla="*/ 515 w 583"/>
                <a:gd name="T3" fmla="*/ 245 h 903"/>
                <a:gd name="T4" fmla="*/ 342 w 583"/>
                <a:gd name="T5" fmla="*/ 81 h 903"/>
                <a:gd name="T6" fmla="*/ 68 w 583"/>
                <a:gd name="T7" fmla="*/ 262 h 903"/>
                <a:gd name="T8" fmla="*/ 92 w 583"/>
                <a:gd name="T9" fmla="*/ 903 h 903"/>
                <a:gd name="T10" fmla="*/ 468 w 583"/>
                <a:gd name="T11" fmla="*/ 903 h 903"/>
              </a:gdLst>
              <a:ahLst/>
              <a:cxnLst>
                <a:cxn ang="0">
                  <a:pos x="T0" y="T1"/>
                </a:cxn>
                <a:cxn ang="0">
                  <a:pos x="T2" y="T3"/>
                </a:cxn>
                <a:cxn ang="0">
                  <a:pos x="T4" y="T5"/>
                </a:cxn>
                <a:cxn ang="0">
                  <a:pos x="T6" y="T7"/>
                </a:cxn>
                <a:cxn ang="0">
                  <a:pos x="T8" y="T9"/>
                </a:cxn>
                <a:cxn ang="0">
                  <a:pos x="T10" y="T11"/>
                </a:cxn>
              </a:cxnLst>
              <a:rect l="0" t="0" r="r" b="b"/>
              <a:pathLst>
                <a:path w="583" h="903">
                  <a:moveTo>
                    <a:pt x="468" y="903"/>
                  </a:moveTo>
                  <a:cubicBezTo>
                    <a:pt x="468" y="903"/>
                    <a:pt x="583" y="460"/>
                    <a:pt x="515" y="245"/>
                  </a:cubicBezTo>
                  <a:cubicBezTo>
                    <a:pt x="446" y="29"/>
                    <a:pt x="342" y="81"/>
                    <a:pt x="342" y="81"/>
                  </a:cubicBezTo>
                  <a:cubicBezTo>
                    <a:pt x="342" y="81"/>
                    <a:pt x="137" y="0"/>
                    <a:pt x="68" y="262"/>
                  </a:cubicBezTo>
                  <a:cubicBezTo>
                    <a:pt x="0" y="525"/>
                    <a:pt x="92" y="903"/>
                    <a:pt x="92" y="903"/>
                  </a:cubicBezTo>
                  <a:lnTo>
                    <a:pt x="468" y="903"/>
                  </a:lnTo>
                  <a:close/>
                </a:path>
              </a:pathLst>
            </a:custGeom>
            <a:solidFill>
              <a:srgbClr val="2A2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4" name="Freeform 34"/>
            <p:cNvSpPr>
              <a:spLocks/>
            </p:cNvSpPr>
            <p:nvPr/>
          </p:nvSpPr>
          <p:spPr bwMode="auto">
            <a:xfrm>
              <a:off x="3050167" y="2416082"/>
              <a:ext cx="611038" cy="682866"/>
            </a:xfrm>
            <a:custGeom>
              <a:avLst/>
              <a:gdLst>
                <a:gd name="T0" fmla="*/ 466 w 511"/>
                <a:gd name="T1" fmla="*/ 0 h 571"/>
                <a:gd name="T2" fmla="*/ 416 w 511"/>
                <a:gd name="T3" fmla="*/ 571 h 571"/>
                <a:gd name="T4" fmla="*/ 98 w 511"/>
                <a:gd name="T5" fmla="*/ 571 h 571"/>
                <a:gd name="T6" fmla="*/ 70 w 511"/>
                <a:gd name="T7" fmla="*/ 37 h 571"/>
                <a:gd name="T8" fmla="*/ 466 w 511"/>
                <a:gd name="T9" fmla="*/ 0 h 571"/>
              </a:gdLst>
              <a:ahLst/>
              <a:cxnLst>
                <a:cxn ang="0">
                  <a:pos x="T0" y="T1"/>
                </a:cxn>
                <a:cxn ang="0">
                  <a:pos x="T2" y="T3"/>
                </a:cxn>
                <a:cxn ang="0">
                  <a:pos x="T4" y="T5"/>
                </a:cxn>
                <a:cxn ang="0">
                  <a:pos x="T6" y="T7"/>
                </a:cxn>
                <a:cxn ang="0">
                  <a:pos x="T8" y="T9"/>
                </a:cxn>
              </a:cxnLst>
              <a:rect l="0" t="0" r="r" b="b"/>
              <a:pathLst>
                <a:path w="511" h="571">
                  <a:moveTo>
                    <a:pt x="466" y="0"/>
                  </a:moveTo>
                  <a:cubicBezTo>
                    <a:pt x="466" y="0"/>
                    <a:pt x="511" y="233"/>
                    <a:pt x="416" y="571"/>
                  </a:cubicBezTo>
                  <a:cubicBezTo>
                    <a:pt x="98" y="571"/>
                    <a:pt x="98" y="571"/>
                    <a:pt x="98" y="571"/>
                  </a:cubicBezTo>
                  <a:cubicBezTo>
                    <a:pt x="98" y="571"/>
                    <a:pt x="0" y="118"/>
                    <a:pt x="70" y="37"/>
                  </a:cubicBezTo>
                  <a:lnTo>
                    <a:pt x="466" y="0"/>
                  </a:lnTo>
                  <a:close/>
                </a:path>
              </a:pathLst>
            </a:custGeom>
            <a:solidFill>
              <a:srgbClr val="36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5" name="Freeform 35"/>
            <p:cNvSpPr>
              <a:spLocks/>
            </p:cNvSpPr>
            <p:nvPr/>
          </p:nvSpPr>
          <p:spPr bwMode="auto">
            <a:xfrm>
              <a:off x="3115924" y="2187955"/>
              <a:ext cx="517966" cy="129997"/>
            </a:xfrm>
            <a:custGeom>
              <a:avLst/>
              <a:gdLst>
                <a:gd name="T0" fmla="*/ 0 w 433"/>
                <a:gd name="T1" fmla="*/ 94 h 109"/>
                <a:gd name="T2" fmla="*/ 48 w 433"/>
                <a:gd name="T3" fmla="*/ 0 h 109"/>
                <a:gd name="T4" fmla="*/ 399 w 433"/>
                <a:gd name="T5" fmla="*/ 11 h 109"/>
                <a:gd name="T6" fmla="*/ 433 w 433"/>
                <a:gd name="T7" fmla="*/ 86 h 109"/>
                <a:gd name="T8" fmla="*/ 0 w 433"/>
                <a:gd name="T9" fmla="*/ 94 h 109"/>
              </a:gdLst>
              <a:ahLst/>
              <a:cxnLst>
                <a:cxn ang="0">
                  <a:pos x="T0" y="T1"/>
                </a:cxn>
                <a:cxn ang="0">
                  <a:pos x="T2" y="T3"/>
                </a:cxn>
                <a:cxn ang="0">
                  <a:pos x="T4" y="T5"/>
                </a:cxn>
                <a:cxn ang="0">
                  <a:pos x="T6" y="T7"/>
                </a:cxn>
                <a:cxn ang="0">
                  <a:pos x="T8" y="T9"/>
                </a:cxn>
              </a:cxnLst>
              <a:rect l="0" t="0" r="r" b="b"/>
              <a:pathLst>
                <a:path w="433" h="109">
                  <a:moveTo>
                    <a:pt x="0" y="94"/>
                  </a:moveTo>
                  <a:cubicBezTo>
                    <a:pt x="13" y="54"/>
                    <a:pt x="29" y="23"/>
                    <a:pt x="48" y="0"/>
                  </a:cubicBezTo>
                  <a:cubicBezTo>
                    <a:pt x="227" y="59"/>
                    <a:pt x="344" y="33"/>
                    <a:pt x="399" y="11"/>
                  </a:cubicBezTo>
                  <a:cubicBezTo>
                    <a:pt x="411" y="31"/>
                    <a:pt x="422" y="55"/>
                    <a:pt x="433" y="86"/>
                  </a:cubicBezTo>
                  <a:cubicBezTo>
                    <a:pt x="347" y="94"/>
                    <a:pt x="148" y="109"/>
                    <a:pt x="0" y="94"/>
                  </a:cubicBezTo>
                  <a:close/>
                </a:path>
              </a:pathLst>
            </a:custGeom>
            <a:solidFill>
              <a:srgbClr val="36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6" name="Freeform 36"/>
            <p:cNvSpPr>
              <a:spLocks/>
            </p:cNvSpPr>
            <p:nvPr/>
          </p:nvSpPr>
          <p:spPr bwMode="auto">
            <a:xfrm>
              <a:off x="3358721" y="2621954"/>
              <a:ext cx="120893" cy="131515"/>
            </a:xfrm>
            <a:custGeom>
              <a:avLst/>
              <a:gdLst>
                <a:gd name="T0" fmla="*/ 0 w 101"/>
                <a:gd name="T1" fmla="*/ 83 h 110"/>
                <a:gd name="T2" fmla="*/ 0 w 101"/>
                <a:gd name="T3" fmla="*/ 0 h 110"/>
                <a:gd name="T4" fmla="*/ 100 w 101"/>
                <a:gd name="T5" fmla="*/ 0 h 110"/>
                <a:gd name="T6" fmla="*/ 101 w 101"/>
                <a:gd name="T7" fmla="*/ 107 h 110"/>
                <a:gd name="T8" fmla="*/ 0 w 101"/>
                <a:gd name="T9" fmla="*/ 83 h 110"/>
              </a:gdLst>
              <a:ahLst/>
              <a:cxnLst>
                <a:cxn ang="0">
                  <a:pos x="T0" y="T1"/>
                </a:cxn>
                <a:cxn ang="0">
                  <a:pos x="T2" y="T3"/>
                </a:cxn>
                <a:cxn ang="0">
                  <a:pos x="T4" y="T5"/>
                </a:cxn>
                <a:cxn ang="0">
                  <a:pos x="T6" y="T7"/>
                </a:cxn>
                <a:cxn ang="0">
                  <a:pos x="T8" y="T9"/>
                </a:cxn>
              </a:cxnLst>
              <a:rect l="0" t="0" r="r" b="b"/>
              <a:pathLst>
                <a:path w="101" h="110">
                  <a:moveTo>
                    <a:pt x="0" y="83"/>
                  </a:moveTo>
                  <a:cubicBezTo>
                    <a:pt x="0" y="0"/>
                    <a:pt x="0" y="0"/>
                    <a:pt x="0" y="0"/>
                  </a:cubicBezTo>
                  <a:cubicBezTo>
                    <a:pt x="100" y="0"/>
                    <a:pt x="100" y="0"/>
                    <a:pt x="100" y="0"/>
                  </a:cubicBezTo>
                  <a:cubicBezTo>
                    <a:pt x="101" y="107"/>
                    <a:pt x="101" y="107"/>
                    <a:pt x="101" y="107"/>
                  </a:cubicBezTo>
                  <a:cubicBezTo>
                    <a:pt x="84" y="109"/>
                    <a:pt x="42" y="110"/>
                    <a:pt x="0" y="83"/>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7" name="Freeform 37"/>
            <p:cNvSpPr>
              <a:spLocks/>
            </p:cNvSpPr>
            <p:nvPr/>
          </p:nvSpPr>
          <p:spPr bwMode="auto">
            <a:xfrm>
              <a:off x="3496306" y="2485381"/>
              <a:ext cx="253419" cy="282251"/>
            </a:xfrm>
            <a:custGeom>
              <a:avLst/>
              <a:gdLst>
                <a:gd name="T0" fmla="*/ 212 w 212"/>
                <a:gd name="T1" fmla="*/ 236 h 236"/>
                <a:gd name="T2" fmla="*/ 144 w 212"/>
                <a:gd name="T3" fmla="*/ 209 h 236"/>
                <a:gd name="T4" fmla="*/ 36 w 212"/>
                <a:gd name="T5" fmla="*/ 118 h 236"/>
                <a:gd name="T6" fmla="*/ 74 w 212"/>
                <a:gd name="T7" fmla="*/ 2 h 236"/>
                <a:gd name="T8" fmla="*/ 205 w 212"/>
                <a:gd name="T9" fmla="*/ 170 h 236"/>
                <a:gd name="T10" fmla="*/ 212 w 212"/>
                <a:gd name="T11" fmla="*/ 236 h 236"/>
              </a:gdLst>
              <a:ahLst/>
              <a:cxnLst>
                <a:cxn ang="0">
                  <a:pos x="T0" y="T1"/>
                </a:cxn>
                <a:cxn ang="0">
                  <a:pos x="T2" y="T3"/>
                </a:cxn>
                <a:cxn ang="0">
                  <a:pos x="T4" y="T5"/>
                </a:cxn>
                <a:cxn ang="0">
                  <a:pos x="T6" y="T7"/>
                </a:cxn>
                <a:cxn ang="0">
                  <a:pos x="T8" y="T9"/>
                </a:cxn>
                <a:cxn ang="0">
                  <a:pos x="T10" y="T11"/>
                </a:cxn>
              </a:cxnLst>
              <a:rect l="0" t="0" r="r" b="b"/>
              <a:pathLst>
                <a:path w="212" h="236">
                  <a:moveTo>
                    <a:pt x="212" y="236"/>
                  </a:moveTo>
                  <a:cubicBezTo>
                    <a:pt x="144" y="209"/>
                    <a:pt x="144" y="209"/>
                    <a:pt x="144" y="209"/>
                  </a:cubicBezTo>
                  <a:cubicBezTo>
                    <a:pt x="144" y="209"/>
                    <a:pt x="72" y="198"/>
                    <a:pt x="36" y="118"/>
                  </a:cubicBezTo>
                  <a:cubicBezTo>
                    <a:pt x="0" y="38"/>
                    <a:pt x="58" y="0"/>
                    <a:pt x="74" y="2"/>
                  </a:cubicBezTo>
                  <a:cubicBezTo>
                    <a:pt x="101" y="7"/>
                    <a:pt x="146" y="20"/>
                    <a:pt x="205" y="170"/>
                  </a:cubicBezTo>
                  <a:lnTo>
                    <a:pt x="212" y="236"/>
                  </a:ln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8" name="Freeform 38"/>
            <p:cNvSpPr>
              <a:spLocks/>
            </p:cNvSpPr>
            <p:nvPr/>
          </p:nvSpPr>
          <p:spPr bwMode="auto">
            <a:xfrm>
              <a:off x="3661205" y="2675571"/>
              <a:ext cx="142137" cy="124433"/>
            </a:xfrm>
            <a:custGeom>
              <a:avLst/>
              <a:gdLst>
                <a:gd name="T0" fmla="*/ 39 w 119"/>
                <a:gd name="T1" fmla="*/ 104 h 104"/>
                <a:gd name="T2" fmla="*/ 0 w 119"/>
                <a:gd name="T3" fmla="*/ 55 h 104"/>
                <a:gd name="T4" fmla="*/ 82 w 119"/>
                <a:gd name="T5" fmla="*/ 7 h 104"/>
                <a:gd name="T6" fmla="*/ 119 w 119"/>
                <a:gd name="T7" fmla="*/ 50 h 104"/>
                <a:gd name="T8" fmla="*/ 39 w 119"/>
                <a:gd name="T9" fmla="*/ 104 h 104"/>
              </a:gdLst>
              <a:ahLst/>
              <a:cxnLst>
                <a:cxn ang="0">
                  <a:pos x="T0" y="T1"/>
                </a:cxn>
                <a:cxn ang="0">
                  <a:pos x="T2" y="T3"/>
                </a:cxn>
                <a:cxn ang="0">
                  <a:pos x="T4" y="T5"/>
                </a:cxn>
                <a:cxn ang="0">
                  <a:pos x="T6" y="T7"/>
                </a:cxn>
                <a:cxn ang="0">
                  <a:pos x="T8" y="T9"/>
                </a:cxn>
              </a:cxnLst>
              <a:rect l="0" t="0" r="r" b="b"/>
              <a:pathLst>
                <a:path w="119" h="104">
                  <a:moveTo>
                    <a:pt x="39" y="104"/>
                  </a:moveTo>
                  <a:cubicBezTo>
                    <a:pt x="0" y="55"/>
                    <a:pt x="0" y="55"/>
                    <a:pt x="0" y="55"/>
                  </a:cubicBezTo>
                  <a:cubicBezTo>
                    <a:pt x="0" y="55"/>
                    <a:pt x="10" y="0"/>
                    <a:pt x="82" y="7"/>
                  </a:cubicBezTo>
                  <a:cubicBezTo>
                    <a:pt x="119" y="50"/>
                    <a:pt x="119" y="50"/>
                    <a:pt x="119" y="50"/>
                  </a:cubicBezTo>
                  <a:lnTo>
                    <a:pt x="39" y="104"/>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9" name="Freeform 42"/>
            <p:cNvSpPr>
              <a:spLocks/>
            </p:cNvSpPr>
            <p:nvPr/>
          </p:nvSpPr>
          <p:spPr bwMode="auto">
            <a:xfrm>
              <a:off x="3480625" y="2481840"/>
              <a:ext cx="28832" cy="22762"/>
            </a:xfrm>
            <a:custGeom>
              <a:avLst/>
              <a:gdLst>
                <a:gd name="T0" fmla="*/ 22 w 24"/>
                <a:gd name="T1" fmla="*/ 1 h 19"/>
                <a:gd name="T2" fmla="*/ 19 w 24"/>
                <a:gd name="T3" fmla="*/ 1 h 19"/>
                <a:gd name="T4" fmla="*/ 1 w 24"/>
                <a:gd name="T5" fmla="*/ 14 h 19"/>
                <a:gd name="T6" fmla="*/ 1 w 24"/>
                <a:gd name="T7" fmla="*/ 17 h 19"/>
                <a:gd name="T8" fmla="*/ 2 w 24"/>
                <a:gd name="T9" fmla="*/ 18 h 19"/>
                <a:gd name="T10" fmla="*/ 5 w 24"/>
                <a:gd name="T11" fmla="*/ 19 h 19"/>
                <a:gd name="T12" fmla="*/ 22 w 24"/>
                <a:gd name="T13" fmla="*/ 6 h 19"/>
                <a:gd name="T14" fmla="*/ 23 w 24"/>
                <a:gd name="T15" fmla="*/ 3 h 19"/>
                <a:gd name="T16" fmla="*/ 22 w 24"/>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2" y="1"/>
                  </a:moveTo>
                  <a:cubicBezTo>
                    <a:pt x="21" y="0"/>
                    <a:pt x="20" y="0"/>
                    <a:pt x="19" y="1"/>
                  </a:cubicBezTo>
                  <a:cubicBezTo>
                    <a:pt x="1" y="14"/>
                    <a:pt x="1" y="14"/>
                    <a:pt x="1" y="14"/>
                  </a:cubicBezTo>
                  <a:cubicBezTo>
                    <a:pt x="0" y="15"/>
                    <a:pt x="0" y="16"/>
                    <a:pt x="1" y="17"/>
                  </a:cubicBezTo>
                  <a:cubicBezTo>
                    <a:pt x="2" y="18"/>
                    <a:pt x="2" y="18"/>
                    <a:pt x="2" y="18"/>
                  </a:cubicBezTo>
                  <a:cubicBezTo>
                    <a:pt x="2" y="19"/>
                    <a:pt x="4" y="19"/>
                    <a:pt x="5" y="19"/>
                  </a:cubicBezTo>
                  <a:cubicBezTo>
                    <a:pt x="22" y="6"/>
                    <a:pt x="22" y="6"/>
                    <a:pt x="22" y="6"/>
                  </a:cubicBezTo>
                  <a:cubicBezTo>
                    <a:pt x="23" y="5"/>
                    <a:pt x="24" y="4"/>
                    <a:pt x="23" y="3"/>
                  </a:cubicBezTo>
                  <a:lnTo>
                    <a:pt x="22"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0" name="Freeform 43"/>
            <p:cNvSpPr>
              <a:spLocks/>
            </p:cNvSpPr>
            <p:nvPr/>
          </p:nvSpPr>
          <p:spPr bwMode="auto">
            <a:xfrm>
              <a:off x="3596459" y="2715026"/>
              <a:ext cx="501274" cy="510885"/>
            </a:xfrm>
            <a:custGeom>
              <a:avLst/>
              <a:gdLst>
                <a:gd name="T0" fmla="*/ 35 w 419"/>
                <a:gd name="T1" fmla="*/ 95 h 427"/>
                <a:gd name="T2" fmla="*/ 177 w 419"/>
                <a:gd name="T3" fmla="*/ 230 h 427"/>
                <a:gd name="T4" fmla="*/ 73 w 419"/>
                <a:gd name="T5" fmla="*/ 65 h 427"/>
                <a:gd name="T6" fmla="*/ 165 w 419"/>
                <a:gd name="T7" fmla="*/ 0 h 427"/>
                <a:gd name="T8" fmla="*/ 285 w 419"/>
                <a:gd name="T9" fmla="*/ 385 h 427"/>
                <a:gd name="T10" fmla="*/ 50 w 419"/>
                <a:gd name="T11" fmla="*/ 326 h 427"/>
                <a:gd name="T12" fmla="*/ 35 w 419"/>
                <a:gd name="T13" fmla="*/ 95 h 427"/>
              </a:gdLst>
              <a:ahLst/>
              <a:cxnLst>
                <a:cxn ang="0">
                  <a:pos x="T0" y="T1"/>
                </a:cxn>
                <a:cxn ang="0">
                  <a:pos x="T2" y="T3"/>
                </a:cxn>
                <a:cxn ang="0">
                  <a:pos x="T4" y="T5"/>
                </a:cxn>
                <a:cxn ang="0">
                  <a:pos x="T6" y="T7"/>
                </a:cxn>
                <a:cxn ang="0">
                  <a:pos x="T8" y="T9"/>
                </a:cxn>
                <a:cxn ang="0">
                  <a:pos x="T10" y="T11"/>
                </a:cxn>
                <a:cxn ang="0">
                  <a:pos x="T12" y="T13"/>
                </a:cxn>
              </a:cxnLst>
              <a:rect l="0" t="0" r="r" b="b"/>
              <a:pathLst>
                <a:path w="419" h="427">
                  <a:moveTo>
                    <a:pt x="35" y="95"/>
                  </a:moveTo>
                  <a:cubicBezTo>
                    <a:pt x="35" y="95"/>
                    <a:pt x="53" y="100"/>
                    <a:pt x="177" y="230"/>
                  </a:cubicBezTo>
                  <a:cubicBezTo>
                    <a:pt x="177" y="230"/>
                    <a:pt x="89" y="90"/>
                    <a:pt x="73" y="65"/>
                  </a:cubicBezTo>
                  <a:cubicBezTo>
                    <a:pt x="73" y="65"/>
                    <a:pt x="84" y="0"/>
                    <a:pt x="165" y="0"/>
                  </a:cubicBezTo>
                  <a:cubicBezTo>
                    <a:pt x="165" y="0"/>
                    <a:pt x="419" y="283"/>
                    <a:pt x="285" y="385"/>
                  </a:cubicBezTo>
                  <a:cubicBezTo>
                    <a:pt x="285" y="385"/>
                    <a:pt x="186" y="427"/>
                    <a:pt x="50" y="326"/>
                  </a:cubicBezTo>
                  <a:cubicBezTo>
                    <a:pt x="50" y="326"/>
                    <a:pt x="0" y="172"/>
                    <a:pt x="35" y="95"/>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1" name="Freeform 44"/>
            <p:cNvSpPr>
              <a:spLocks/>
            </p:cNvSpPr>
            <p:nvPr/>
          </p:nvSpPr>
          <p:spPr bwMode="auto">
            <a:xfrm>
              <a:off x="3134134" y="2195036"/>
              <a:ext cx="473453" cy="559444"/>
            </a:xfrm>
            <a:custGeom>
              <a:avLst/>
              <a:gdLst>
                <a:gd name="T0" fmla="*/ 264 w 396"/>
                <a:gd name="T1" fmla="*/ 0 h 468"/>
                <a:gd name="T2" fmla="*/ 396 w 396"/>
                <a:gd name="T3" fmla="*/ 185 h 468"/>
                <a:gd name="T4" fmla="*/ 386 w 396"/>
                <a:gd name="T5" fmla="*/ 303 h 468"/>
                <a:gd name="T6" fmla="*/ 270 w 396"/>
                <a:gd name="T7" fmla="*/ 436 h 468"/>
                <a:gd name="T8" fmla="*/ 66 w 396"/>
                <a:gd name="T9" fmla="*/ 296 h 468"/>
                <a:gd name="T10" fmla="*/ 0 w 396"/>
                <a:gd name="T11" fmla="*/ 221 h 468"/>
                <a:gd name="T12" fmla="*/ 134 w 396"/>
                <a:gd name="T13" fmla="*/ 131 h 468"/>
                <a:gd name="T14" fmla="*/ 264 w 396"/>
                <a:gd name="T15" fmla="*/ 0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68">
                  <a:moveTo>
                    <a:pt x="264" y="0"/>
                  </a:moveTo>
                  <a:cubicBezTo>
                    <a:pt x="287" y="8"/>
                    <a:pt x="328" y="30"/>
                    <a:pt x="396" y="185"/>
                  </a:cubicBezTo>
                  <a:cubicBezTo>
                    <a:pt x="396" y="233"/>
                    <a:pt x="393" y="255"/>
                    <a:pt x="386" y="303"/>
                  </a:cubicBezTo>
                  <a:cubicBezTo>
                    <a:pt x="376" y="373"/>
                    <a:pt x="338" y="423"/>
                    <a:pt x="270" y="436"/>
                  </a:cubicBezTo>
                  <a:cubicBezTo>
                    <a:pt x="105" y="468"/>
                    <a:pt x="66" y="296"/>
                    <a:pt x="66" y="296"/>
                  </a:cubicBezTo>
                  <a:cubicBezTo>
                    <a:pt x="66" y="296"/>
                    <a:pt x="14" y="293"/>
                    <a:pt x="0" y="221"/>
                  </a:cubicBezTo>
                  <a:cubicBezTo>
                    <a:pt x="27" y="192"/>
                    <a:pt x="80" y="178"/>
                    <a:pt x="134" y="131"/>
                  </a:cubicBezTo>
                  <a:cubicBezTo>
                    <a:pt x="212" y="62"/>
                    <a:pt x="264" y="0"/>
                    <a:pt x="264" y="0"/>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2" name="Freeform 45"/>
            <p:cNvSpPr>
              <a:spLocks/>
            </p:cNvSpPr>
            <p:nvPr/>
          </p:nvSpPr>
          <p:spPr bwMode="auto">
            <a:xfrm>
              <a:off x="3446229" y="2458066"/>
              <a:ext cx="49065" cy="115834"/>
            </a:xfrm>
            <a:custGeom>
              <a:avLst/>
              <a:gdLst>
                <a:gd name="T0" fmla="*/ 12 w 41"/>
                <a:gd name="T1" fmla="*/ 97 h 97"/>
                <a:gd name="T2" fmla="*/ 23 w 41"/>
                <a:gd name="T3" fmla="*/ 95 h 97"/>
                <a:gd name="T4" fmla="*/ 40 w 41"/>
                <a:gd name="T5" fmla="*/ 74 h 97"/>
                <a:gd name="T6" fmla="*/ 38 w 41"/>
                <a:gd name="T7" fmla="*/ 62 h 97"/>
                <a:gd name="T8" fmla="*/ 23 w 41"/>
                <a:gd name="T9" fmla="*/ 56 h 97"/>
                <a:gd name="T10" fmla="*/ 13 w 41"/>
                <a:gd name="T11" fmla="*/ 51 h 97"/>
                <a:gd name="T12" fmla="*/ 10 w 41"/>
                <a:gd name="T13" fmla="*/ 0 h 97"/>
                <a:gd name="T14" fmla="*/ 8 w 41"/>
                <a:gd name="T15" fmla="*/ 8 h 97"/>
                <a:gd name="T16" fmla="*/ 5 w 41"/>
                <a:gd name="T17" fmla="*/ 54 h 97"/>
                <a:gd name="T18" fmla="*/ 22 w 41"/>
                <a:gd name="T19" fmla="*/ 64 h 97"/>
                <a:gd name="T20" fmla="*/ 31 w 41"/>
                <a:gd name="T21" fmla="*/ 67 h 97"/>
                <a:gd name="T22" fmla="*/ 32 w 41"/>
                <a:gd name="T23" fmla="*/ 73 h 97"/>
                <a:gd name="T24" fmla="*/ 20 w 41"/>
                <a:gd name="T25" fmla="*/ 88 h 97"/>
                <a:gd name="T26" fmla="*/ 5 w 41"/>
                <a:gd name="T27" fmla="*/ 91 h 97"/>
                <a:gd name="T28" fmla="*/ 1 w 41"/>
                <a:gd name="T29" fmla="*/ 90 h 97"/>
                <a:gd name="T30" fmla="*/ 12 w 41"/>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97">
                  <a:moveTo>
                    <a:pt x="12" y="97"/>
                  </a:moveTo>
                  <a:cubicBezTo>
                    <a:pt x="16" y="97"/>
                    <a:pt x="20" y="96"/>
                    <a:pt x="23" y="95"/>
                  </a:cubicBezTo>
                  <a:cubicBezTo>
                    <a:pt x="32" y="91"/>
                    <a:pt x="38" y="84"/>
                    <a:pt x="40" y="74"/>
                  </a:cubicBezTo>
                  <a:cubicBezTo>
                    <a:pt x="41" y="69"/>
                    <a:pt x="40" y="65"/>
                    <a:pt x="38" y="62"/>
                  </a:cubicBezTo>
                  <a:cubicBezTo>
                    <a:pt x="34" y="57"/>
                    <a:pt x="28" y="56"/>
                    <a:pt x="23" y="56"/>
                  </a:cubicBezTo>
                  <a:cubicBezTo>
                    <a:pt x="17" y="55"/>
                    <a:pt x="14" y="54"/>
                    <a:pt x="13" y="51"/>
                  </a:cubicBezTo>
                  <a:cubicBezTo>
                    <a:pt x="9" y="41"/>
                    <a:pt x="10" y="11"/>
                    <a:pt x="10" y="0"/>
                  </a:cubicBezTo>
                  <a:cubicBezTo>
                    <a:pt x="8" y="8"/>
                    <a:pt x="8" y="8"/>
                    <a:pt x="8" y="8"/>
                  </a:cubicBezTo>
                  <a:cubicBezTo>
                    <a:pt x="8" y="12"/>
                    <a:pt x="0" y="41"/>
                    <a:pt x="5" y="54"/>
                  </a:cubicBezTo>
                  <a:cubicBezTo>
                    <a:pt x="8" y="62"/>
                    <a:pt x="16" y="63"/>
                    <a:pt x="22" y="64"/>
                  </a:cubicBezTo>
                  <a:cubicBezTo>
                    <a:pt x="26" y="64"/>
                    <a:pt x="30" y="65"/>
                    <a:pt x="31" y="67"/>
                  </a:cubicBezTo>
                  <a:cubicBezTo>
                    <a:pt x="32" y="68"/>
                    <a:pt x="32" y="70"/>
                    <a:pt x="32" y="73"/>
                  </a:cubicBezTo>
                  <a:cubicBezTo>
                    <a:pt x="30" y="82"/>
                    <a:pt x="24" y="86"/>
                    <a:pt x="20" y="88"/>
                  </a:cubicBezTo>
                  <a:cubicBezTo>
                    <a:pt x="15" y="90"/>
                    <a:pt x="13" y="92"/>
                    <a:pt x="5" y="91"/>
                  </a:cubicBezTo>
                  <a:cubicBezTo>
                    <a:pt x="1" y="90"/>
                    <a:pt x="1" y="90"/>
                    <a:pt x="1" y="90"/>
                  </a:cubicBezTo>
                  <a:cubicBezTo>
                    <a:pt x="4" y="92"/>
                    <a:pt x="7" y="97"/>
                    <a:pt x="12" y="97"/>
                  </a:cubicBezTo>
                  <a:close/>
                </a:path>
              </a:pathLst>
            </a:custGeom>
            <a:solidFill>
              <a:srgbClr val="483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3" name="Freeform 46"/>
            <p:cNvSpPr>
              <a:spLocks/>
            </p:cNvSpPr>
            <p:nvPr/>
          </p:nvSpPr>
          <p:spPr bwMode="auto">
            <a:xfrm>
              <a:off x="3134134" y="2459078"/>
              <a:ext cx="427929" cy="295403"/>
            </a:xfrm>
            <a:custGeom>
              <a:avLst/>
              <a:gdLst>
                <a:gd name="T0" fmla="*/ 78 w 358"/>
                <a:gd name="T1" fmla="*/ 63 h 247"/>
                <a:gd name="T2" fmla="*/ 197 w 358"/>
                <a:gd name="T3" fmla="*/ 196 h 247"/>
                <a:gd name="T4" fmla="*/ 358 w 358"/>
                <a:gd name="T5" fmla="*/ 159 h 247"/>
                <a:gd name="T6" fmla="*/ 270 w 358"/>
                <a:gd name="T7" fmla="*/ 215 h 247"/>
                <a:gd name="T8" fmla="*/ 66 w 358"/>
                <a:gd name="T9" fmla="*/ 75 h 247"/>
                <a:gd name="T10" fmla="*/ 0 w 358"/>
                <a:gd name="T11" fmla="*/ 0 h 247"/>
                <a:gd name="T12" fmla="*/ 78 w 358"/>
                <a:gd name="T13" fmla="*/ 63 h 247"/>
              </a:gdLst>
              <a:ahLst/>
              <a:cxnLst>
                <a:cxn ang="0">
                  <a:pos x="T0" y="T1"/>
                </a:cxn>
                <a:cxn ang="0">
                  <a:pos x="T2" y="T3"/>
                </a:cxn>
                <a:cxn ang="0">
                  <a:pos x="T4" y="T5"/>
                </a:cxn>
                <a:cxn ang="0">
                  <a:pos x="T6" y="T7"/>
                </a:cxn>
                <a:cxn ang="0">
                  <a:pos x="T8" y="T9"/>
                </a:cxn>
                <a:cxn ang="0">
                  <a:pos x="T10" y="T11"/>
                </a:cxn>
                <a:cxn ang="0">
                  <a:pos x="T12" y="T13"/>
                </a:cxn>
              </a:cxnLst>
              <a:rect l="0" t="0" r="r" b="b"/>
              <a:pathLst>
                <a:path w="358" h="247">
                  <a:moveTo>
                    <a:pt x="78" y="63"/>
                  </a:moveTo>
                  <a:cubicBezTo>
                    <a:pt x="78" y="63"/>
                    <a:pt x="86" y="167"/>
                    <a:pt x="197" y="196"/>
                  </a:cubicBezTo>
                  <a:cubicBezTo>
                    <a:pt x="278" y="218"/>
                    <a:pt x="334" y="181"/>
                    <a:pt x="358" y="159"/>
                  </a:cubicBezTo>
                  <a:cubicBezTo>
                    <a:pt x="338" y="188"/>
                    <a:pt x="309" y="208"/>
                    <a:pt x="270" y="215"/>
                  </a:cubicBezTo>
                  <a:cubicBezTo>
                    <a:pt x="105" y="247"/>
                    <a:pt x="66" y="75"/>
                    <a:pt x="66" y="75"/>
                  </a:cubicBezTo>
                  <a:cubicBezTo>
                    <a:pt x="66" y="75"/>
                    <a:pt x="14" y="72"/>
                    <a:pt x="0" y="0"/>
                  </a:cubicBezTo>
                  <a:cubicBezTo>
                    <a:pt x="20" y="63"/>
                    <a:pt x="78" y="63"/>
                    <a:pt x="78" y="63"/>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4" name="Freeform 47"/>
            <p:cNvSpPr>
              <a:spLocks/>
            </p:cNvSpPr>
            <p:nvPr/>
          </p:nvSpPr>
          <p:spPr bwMode="auto">
            <a:xfrm>
              <a:off x="3168530" y="4191028"/>
              <a:ext cx="506838" cy="994961"/>
            </a:xfrm>
            <a:custGeom>
              <a:avLst/>
              <a:gdLst>
                <a:gd name="T0" fmla="*/ 424 w 424"/>
                <a:gd name="T1" fmla="*/ 22 h 832"/>
                <a:gd name="T2" fmla="*/ 231 w 424"/>
                <a:gd name="T3" fmla="*/ 0 h 832"/>
                <a:gd name="T4" fmla="*/ 202 w 424"/>
                <a:gd name="T5" fmla="*/ 220 h 832"/>
                <a:gd name="T6" fmla="*/ 48 w 424"/>
                <a:gd name="T7" fmla="*/ 583 h 832"/>
                <a:gd name="T8" fmla="*/ 0 w 424"/>
                <a:gd name="T9" fmla="*/ 789 h 832"/>
                <a:gd name="T10" fmla="*/ 70 w 424"/>
                <a:gd name="T11" fmla="*/ 832 h 832"/>
                <a:gd name="T12" fmla="*/ 305 w 424"/>
                <a:gd name="T13" fmla="*/ 326 h 832"/>
                <a:gd name="T14" fmla="*/ 424 w 424"/>
                <a:gd name="T15" fmla="*/ 22 h 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832">
                  <a:moveTo>
                    <a:pt x="424" y="22"/>
                  </a:moveTo>
                  <a:cubicBezTo>
                    <a:pt x="231" y="0"/>
                    <a:pt x="231" y="0"/>
                    <a:pt x="231" y="0"/>
                  </a:cubicBezTo>
                  <a:cubicBezTo>
                    <a:pt x="231" y="71"/>
                    <a:pt x="231" y="129"/>
                    <a:pt x="202" y="220"/>
                  </a:cubicBezTo>
                  <a:cubicBezTo>
                    <a:pt x="202" y="220"/>
                    <a:pt x="97" y="321"/>
                    <a:pt x="48" y="583"/>
                  </a:cubicBezTo>
                  <a:cubicBezTo>
                    <a:pt x="37" y="645"/>
                    <a:pt x="29" y="702"/>
                    <a:pt x="0" y="789"/>
                  </a:cubicBezTo>
                  <a:cubicBezTo>
                    <a:pt x="70" y="832"/>
                    <a:pt x="70" y="832"/>
                    <a:pt x="70" y="832"/>
                  </a:cubicBezTo>
                  <a:cubicBezTo>
                    <a:pt x="70" y="832"/>
                    <a:pt x="261" y="403"/>
                    <a:pt x="305" y="326"/>
                  </a:cubicBezTo>
                  <a:cubicBezTo>
                    <a:pt x="323" y="295"/>
                    <a:pt x="381" y="272"/>
                    <a:pt x="424" y="22"/>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5" name="Freeform 48"/>
            <p:cNvSpPr>
              <a:spLocks/>
            </p:cNvSpPr>
            <p:nvPr/>
          </p:nvSpPr>
          <p:spPr bwMode="auto">
            <a:xfrm>
              <a:off x="3253509" y="4194568"/>
              <a:ext cx="413766" cy="953989"/>
            </a:xfrm>
            <a:custGeom>
              <a:avLst/>
              <a:gdLst>
                <a:gd name="T0" fmla="*/ 195 w 346"/>
                <a:gd name="T1" fmla="*/ 0 h 798"/>
                <a:gd name="T2" fmla="*/ 0 w 346"/>
                <a:gd name="T3" fmla="*/ 21 h 798"/>
                <a:gd name="T4" fmla="*/ 75 w 346"/>
                <a:gd name="T5" fmla="*/ 236 h 798"/>
                <a:gd name="T6" fmla="*/ 174 w 346"/>
                <a:gd name="T7" fmla="*/ 618 h 798"/>
                <a:gd name="T8" fmla="*/ 263 w 346"/>
                <a:gd name="T9" fmla="*/ 795 h 798"/>
                <a:gd name="T10" fmla="*/ 346 w 346"/>
                <a:gd name="T11" fmla="*/ 798 h 798"/>
                <a:gd name="T12" fmla="*/ 221 w 346"/>
                <a:gd name="T13" fmla="*/ 258 h 798"/>
                <a:gd name="T14" fmla="*/ 195 w 346"/>
                <a:gd name="T15" fmla="*/ 0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798">
                  <a:moveTo>
                    <a:pt x="195" y="0"/>
                  </a:moveTo>
                  <a:cubicBezTo>
                    <a:pt x="0" y="21"/>
                    <a:pt x="0" y="21"/>
                    <a:pt x="0" y="21"/>
                  </a:cubicBezTo>
                  <a:cubicBezTo>
                    <a:pt x="25" y="90"/>
                    <a:pt x="43" y="146"/>
                    <a:pt x="75" y="236"/>
                  </a:cubicBezTo>
                  <a:cubicBezTo>
                    <a:pt x="75" y="236"/>
                    <a:pt x="53" y="380"/>
                    <a:pt x="174" y="618"/>
                  </a:cubicBezTo>
                  <a:cubicBezTo>
                    <a:pt x="202" y="674"/>
                    <a:pt x="233" y="709"/>
                    <a:pt x="263" y="795"/>
                  </a:cubicBezTo>
                  <a:cubicBezTo>
                    <a:pt x="346" y="798"/>
                    <a:pt x="346" y="798"/>
                    <a:pt x="346" y="798"/>
                  </a:cubicBezTo>
                  <a:cubicBezTo>
                    <a:pt x="346" y="798"/>
                    <a:pt x="233" y="345"/>
                    <a:pt x="221" y="258"/>
                  </a:cubicBezTo>
                  <a:cubicBezTo>
                    <a:pt x="216" y="222"/>
                    <a:pt x="209" y="119"/>
                    <a:pt x="195" y="0"/>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6" name="Freeform 49"/>
            <p:cNvSpPr>
              <a:spLocks/>
            </p:cNvSpPr>
            <p:nvPr/>
          </p:nvSpPr>
          <p:spPr bwMode="auto">
            <a:xfrm>
              <a:off x="3529690" y="5145016"/>
              <a:ext cx="316647" cy="271629"/>
            </a:xfrm>
            <a:custGeom>
              <a:avLst/>
              <a:gdLst>
                <a:gd name="T0" fmla="*/ 32 w 265"/>
                <a:gd name="T1" fmla="*/ 0 h 227"/>
                <a:gd name="T2" fmla="*/ 129 w 265"/>
                <a:gd name="T3" fmla="*/ 162 h 227"/>
                <a:gd name="T4" fmla="*/ 189 w 265"/>
                <a:gd name="T5" fmla="*/ 169 h 227"/>
                <a:gd name="T6" fmla="*/ 250 w 265"/>
                <a:gd name="T7" fmla="*/ 186 h 227"/>
                <a:gd name="T8" fmla="*/ 252 w 265"/>
                <a:gd name="T9" fmla="*/ 227 h 227"/>
                <a:gd name="T10" fmla="*/ 98 w 265"/>
                <a:gd name="T11" fmla="*/ 227 h 227"/>
                <a:gd name="T12" fmla="*/ 45 w 265"/>
                <a:gd name="T13" fmla="*/ 95 h 227"/>
                <a:gd name="T14" fmla="*/ 49 w 265"/>
                <a:gd name="T15" fmla="*/ 227 h 227"/>
                <a:gd name="T16" fmla="*/ 32 w 265"/>
                <a:gd name="T17" fmla="*/ 227 h 227"/>
                <a:gd name="T18" fmla="*/ 0 w 265"/>
                <a:gd name="T19" fmla="*/ 62 h 227"/>
                <a:gd name="T20" fmla="*/ 32 w 265"/>
                <a:gd name="T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27">
                  <a:moveTo>
                    <a:pt x="32" y="0"/>
                  </a:moveTo>
                  <a:cubicBezTo>
                    <a:pt x="59" y="78"/>
                    <a:pt x="129" y="162"/>
                    <a:pt x="129" y="162"/>
                  </a:cubicBezTo>
                  <a:cubicBezTo>
                    <a:pt x="189" y="169"/>
                    <a:pt x="189" y="169"/>
                    <a:pt x="189" y="169"/>
                  </a:cubicBezTo>
                  <a:cubicBezTo>
                    <a:pt x="250" y="186"/>
                    <a:pt x="250" y="186"/>
                    <a:pt x="250" y="186"/>
                  </a:cubicBezTo>
                  <a:cubicBezTo>
                    <a:pt x="250" y="186"/>
                    <a:pt x="265" y="204"/>
                    <a:pt x="252" y="227"/>
                  </a:cubicBezTo>
                  <a:cubicBezTo>
                    <a:pt x="98" y="227"/>
                    <a:pt x="98" y="227"/>
                    <a:pt x="98" y="227"/>
                  </a:cubicBezTo>
                  <a:cubicBezTo>
                    <a:pt x="45" y="95"/>
                    <a:pt x="45" y="95"/>
                    <a:pt x="45" y="95"/>
                  </a:cubicBezTo>
                  <a:cubicBezTo>
                    <a:pt x="49" y="227"/>
                    <a:pt x="49" y="227"/>
                    <a:pt x="49" y="227"/>
                  </a:cubicBezTo>
                  <a:cubicBezTo>
                    <a:pt x="32" y="227"/>
                    <a:pt x="32" y="227"/>
                    <a:pt x="32" y="227"/>
                  </a:cubicBezTo>
                  <a:cubicBezTo>
                    <a:pt x="0" y="62"/>
                    <a:pt x="0" y="62"/>
                    <a:pt x="0" y="62"/>
                  </a:cubicBezTo>
                  <a:cubicBezTo>
                    <a:pt x="0" y="62"/>
                    <a:pt x="3" y="21"/>
                    <a:pt x="32"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7" name="Freeform 50"/>
            <p:cNvSpPr>
              <a:spLocks/>
            </p:cNvSpPr>
            <p:nvPr/>
          </p:nvSpPr>
          <p:spPr bwMode="auto">
            <a:xfrm>
              <a:off x="3568133" y="5103033"/>
              <a:ext cx="187662" cy="244314"/>
            </a:xfrm>
            <a:custGeom>
              <a:avLst/>
              <a:gdLst>
                <a:gd name="T0" fmla="*/ 0 w 157"/>
                <a:gd name="T1" fmla="*/ 35 h 204"/>
                <a:gd name="T2" fmla="*/ 39 w 157"/>
                <a:gd name="T3" fmla="*/ 0 h 204"/>
                <a:gd name="T4" fmla="*/ 83 w 157"/>
                <a:gd name="T5" fmla="*/ 35 h 204"/>
                <a:gd name="T6" fmla="*/ 157 w 157"/>
                <a:gd name="T7" fmla="*/ 204 h 204"/>
                <a:gd name="T8" fmla="*/ 102 w 157"/>
                <a:gd name="T9" fmla="*/ 204 h 204"/>
                <a:gd name="T10" fmla="*/ 0 w 157"/>
                <a:gd name="T11" fmla="*/ 35 h 204"/>
              </a:gdLst>
              <a:ahLst/>
              <a:cxnLst>
                <a:cxn ang="0">
                  <a:pos x="T0" y="T1"/>
                </a:cxn>
                <a:cxn ang="0">
                  <a:pos x="T2" y="T3"/>
                </a:cxn>
                <a:cxn ang="0">
                  <a:pos x="T4" y="T5"/>
                </a:cxn>
                <a:cxn ang="0">
                  <a:pos x="T6" y="T7"/>
                </a:cxn>
                <a:cxn ang="0">
                  <a:pos x="T8" y="T9"/>
                </a:cxn>
                <a:cxn ang="0">
                  <a:pos x="T10" y="T11"/>
                </a:cxn>
              </a:cxnLst>
              <a:rect l="0" t="0" r="r" b="b"/>
              <a:pathLst>
                <a:path w="157" h="204">
                  <a:moveTo>
                    <a:pt x="0" y="35"/>
                  </a:moveTo>
                  <a:cubicBezTo>
                    <a:pt x="39" y="0"/>
                    <a:pt x="39" y="0"/>
                    <a:pt x="39" y="0"/>
                  </a:cubicBezTo>
                  <a:cubicBezTo>
                    <a:pt x="83" y="35"/>
                    <a:pt x="83" y="35"/>
                    <a:pt x="83" y="35"/>
                  </a:cubicBezTo>
                  <a:cubicBezTo>
                    <a:pt x="83" y="35"/>
                    <a:pt x="130" y="185"/>
                    <a:pt x="157" y="204"/>
                  </a:cubicBezTo>
                  <a:cubicBezTo>
                    <a:pt x="102" y="204"/>
                    <a:pt x="102" y="204"/>
                    <a:pt x="102" y="204"/>
                  </a:cubicBezTo>
                  <a:cubicBezTo>
                    <a:pt x="102" y="204"/>
                    <a:pt x="27" y="112"/>
                    <a:pt x="0" y="35"/>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8" name="Freeform 51"/>
            <p:cNvSpPr>
              <a:spLocks/>
            </p:cNvSpPr>
            <p:nvPr/>
          </p:nvSpPr>
          <p:spPr bwMode="auto">
            <a:xfrm>
              <a:off x="3100750" y="5088870"/>
              <a:ext cx="276181" cy="321706"/>
            </a:xfrm>
            <a:custGeom>
              <a:avLst/>
              <a:gdLst>
                <a:gd name="T0" fmla="*/ 56 w 231"/>
                <a:gd name="T1" fmla="*/ 0 h 269"/>
                <a:gd name="T2" fmla="*/ 109 w 231"/>
                <a:gd name="T3" fmla="*/ 180 h 269"/>
                <a:gd name="T4" fmla="*/ 165 w 231"/>
                <a:gd name="T5" fmla="*/ 202 h 269"/>
                <a:gd name="T6" fmla="*/ 220 w 231"/>
                <a:gd name="T7" fmla="*/ 232 h 269"/>
                <a:gd name="T8" fmla="*/ 213 w 231"/>
                <a:gd name="T9" fmla="*/ 269 h 269"/>
                <a:gd name="T10" fmla="*/ 63 w 231"/>
                <a:gd name="T11" fmla="*/ 231 h 269"/>
                <a:gd name="T12" fmla="*/ 45 w 231"/>
                <a:gd name="T13" fmla="*/ 90 h 269"/>
                <a:gd name="T14" fmla="*/ 16 w 231"/>
                <a:gd name="T15" fmla="*/ 219 h 269"/>
                <a:gd name="T16" fmla="*/ 0 w 231"/>
                <a:gd name="T17" fmla="*/ 215 h 269"/>
                <a:gd name="T18" fmla="*/ 9 w 231"/>
                <a:gd name="T19" fmla="*/ 49 h 269"/>
                <a:gd name="T20" fmla="*/ 56 w 231"/>
                <a:gd name="T2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269">
                  <a:moveTo>
                    <a:pt x="56" y="0"/>
                  </a:moveTo>
                  <a:cubicBezTo>
                    <a:pt x="62" y="81"/>
                    <a:pt x="109" y="180"/>
                    <a:pt x="109" y="180"/>
                  </a:cubicBezTo>
                  <a:cubicBezTo>
                    <a:pt x="165" y="202"/>
                    <a:pt x="165" y="202"/>
                    <a:pt x="165" y="202"/>
                  </a:cubicBezTo>
                  <a:cubicBezTo>
                    <a:pt x="220" y="232"/>
                    <a:pt x="220" y="232"/>
                    <a:pt x="220" y="232"/>
                  </a:cubicBezTo>
                  <a:cubicBezTo>
                    <a:pt x="220" y="232"/>
                    <a:pt x="231" y="251"/>
                    <a:pt x="213" y="269"/>
                  </a:cubicBezTo>
                  <a:cubicBezTo>
                    <a:pt x="63" y="231"/>
                    <a:pt x="63" y="231"/>
                    <a:pt x="63" y="231"/>
                  </a:cubicBezTo>
                  <a:cubicBezTo>
                    <a:pt x="45" y="90"/>
                    <a:pt x="45" y="90"/>
                    <a:pt x="45" y="90"/>
                  </a:cubicBezTo>
                  <a:cubicBezTo>
                    <a:pt x="16" y="219"/>
                    <a:pt x="16" y="219"/>
                    <a:pt x="16" y="219"/>
                  </a:cubicBezTo>
                  <a:cubicBezTo>
                    <a:pt x="0" y="215"/>
                    <a:pt x="0" y="215"/>
                    <a:pt x="0" y="215"/>
                  </a:cubicBezTo>
                  <a:cubicBezTo>
                    <a:pt x="9" y="49"/>
                    <a:pt x="9" y="49"/>
                    <a:pt x="9" y="49"/>
                  </a:cubicBezTo>
                  <a:cubicBezTo>
                    <a:pt x="9" y="49"/>
                    <a:pt x="22" y="12"/>
                    <a:pt x="56"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9" name="Freeform 52"/>
            <p:cNvSpPr>
              <a:spLocks/>
            </p:cNvSpPr>
            <p:nvPr/>
          </p:nvSpPr>
          <p:spPr bwMode="auto">
            <a:xfrm>
              <a:off x="3167519" y="5059026"/>
              <a:ext cx="130503" cy="271629"/>
            </a:xfrm>
            <a:custGeom>
              <a:avLst/>
              <a:gdLst>
                <a:gd name="T0" fmla="*/ 0 w 109"/>
                <a:gd name="T1" fmla="*/ 24 h 227"/>
                <a:gd name="T2" fmla="*/ 46 w 109"/>
                <a:gd name="T3" fmla="*/ 0 h 227"/>
                <a:gd name="T4" fmla="*/ 79 w 109"/>
                <a:gd name="T5" fmla="*/ 45 h 227"/>
                <a:gd name="T6" fmla="*/ 109 w 109"/>
                <a:gd name="T7" fmla="*/ 227 h 227"/>
                <a:gd name="T8" fmla="*/ 56 w 109"/>
                <a:gd name="T9" fmla="*/ 213 h 227"/>
                <a:gd name="T10" fmla="*/ 0 w 109"/>
                <a:gd name="T11" fmla="*/ 24 h 227"/>
              </a:gdLst>
              <a:ahLst/>
              <a:cxnLst>
                <a:cxn ang="0">
                  <a:pos x="T0" y="T1"/>
                </a:cxn>
                <a:cxn ang="0">
                  <a:pos x="T2" y="T3"/>
                </a:cxn>
                <a:cxn ang="0">
                  <a:pos x="T4" y="T5"/>
                </a:cxn>
                <a:cxn ang="0">
                  <a:pos x="T6" y="T7"/>
                </a:cxn>
                <a:cxn ang="0">
                  <a:pos x="T8" y="T9"/>
                </a:cxn>
                <a:cxn ang="0">
                  <a:pos x="T10" y="T11"/>
                </a:cxn>
              </a:cxnLst>
              <a:rect l="0" t="0" r="r" b="b"/>
              <a:pathLst>
                <a:path w="109" h="227">
                  <a:moveTo>
                    <a:pt x="0" y="24"/>
                  </a:moveTo>
                  <a:cubicBezTo>
                    <a:pt x="46" y="0"/>
                    <a:pt x="46" y="0"/>
                    <a:pt x="46" y="0"/>
                  </a:cubicBezTo>
                  <a:cubicBezTo>
                    <a:pt x="79" y="45"/>
                    <a:pt x="79" y="45"/>
                    <a:pt x="79" y="45"/>
                  </a:cubicBezTo>
                  <a:cubicBezTo>
                    <a:pt x="79" y="45"/>
                    <a:pt x="87" y="201"/>
                    <a:pt x="109" y="227"/>
                  </a:cubicBezTo>
                  <a:cubicBezTo>
                    <a:pt x="56" y="213"/>
                    <a:pt x="56" y="213"/>
                    <a:pt x="56" y="213"/>
                  </a:cubicBezTo>
                  <a:cubicBezTo>
                    <a:pt x="56" y="213"/>
                    <a:pt x="6" y="106"/>
                    <a:pt x="0" y="24"/>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0" name="Freeform 53"/>
            <p:cNvSpPr>
              <a:spLocks/>
            </p:cNvSpPr>
            <p:nvPr/>
          </p:nvSpPr>
          <p:spPr bwMode="auto">
            <a:xfrm>
              <a:off x="2993009" y="3449486"/>
              <a:ext cx="789089" cy="939826"/>
            </a:xfrm>
            <a:custGeom>
              <a:avLst/>
              <a:gdLst>
                <a:gd name="T0" fmla="*/ 250 w 660"/>
                <a:gd name="T1" fmla="*/ 3 h 786"/>
                <a:gd name="T2" fmla="*/ 544 w 660"/>
                <a:gd name="T3" fmla="*/ 0 h 786"/>
                <a:gd name="T4" fmla="*/ 571 w 660"/>
                <a:gd name="T5" fmla="*/ 670 h 786"/>
                <a:gd name="T6" fmla="*/ 228 w 660"/>
                <a:gd name="T7" fmla="*/ 711 h 786"/>
                <a:gd name="T8" fmla="*/ 250 w 660"/>
                <a:gd name="T9" fmla="*/ 3 h 786"/>
              </a:gdLst>
              <a:ahLst/>
              <a:cxnLst>
                <a:cxn ang="0">
                  <a:pos x="T0" y="T1"/>
                </a:cxn>
                <a:cxn ang="0">
                  <a:pos x="T2" y="T3"/>
                </a:cxn>
                <a:cxn ang="0">
                  <a:pos x="T4" y="T5"/>
                </a:cxn>
                <a:cxn ang="0">
                  <a:pos x="T6" y="T7"/>
                </a:cxn>
                <a:cxn ang="0">
                  <a:pos x="T8" y="T9"/>
                </a:cxn>
              </a:cxnLst>
              <a:rect l="0" t="0" r="r" b="b"/>
              <a:pathLst>
                <a:path w="660" h="786">
                  <a:moveTo>
                    <a:pt x="250" y="3"/>
                  </a:moveTo>
                  <a:cubicBezTo>
                    <a:pt x="250" y="3"/>
                    <a:pt x="544" y="0"/>
                    <a:pt x="544" y="0"/>
                  </a:cubicBezTo>
                  <a:cubicBezTo>
                    <a:pt x="660" y="279"/>
                    <a:pt x="571" y="670"/>
                    <a:pt x="571" y="670"/>
                  </a:cubicBezTo>
                  <a:cubicBezTo>
                    <a:pt x="299" y="786"/>
                    <a:pt x="228" y="711"/>
                    <a:pt x="228" y="711"/>
                  </a:cubicBezTo>
                  <a:cubicBezTo>
                    <a:pt x="0" y="259"/>
                    <a:pt x="240" y="10"/>
                    <a:pt x="250"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1" name="Freeform 54"/>
            <p:cNvSpPr>
              <a:spLocks/>
            </p:cNvSpPr>
            <p:nvPr/>
          </p:nvSpPr>
          <p:spPr bwMode="auto">
            <a:xfrm>
              <a:off x="3296504" y="2774713"/>
              <a:ext cx="262018" cy="448668"/>
            </a:xfrm>
            <a:custGeom>
              <a:avLst/>
              <a:gdLst>
                <a:gd name="T0" fmla="*/ 190 w 219"/>
                <a:gd name="T1" fmla="*/ 375 h 375"/>
                <a:gd name="T2" fmla="*/ 52 w 219"/>
                <a:gd name="T3" fmla="*/ 125 h 375"/>
                <a:gd name="T4" fmla="*/ 0 w 219"/>
                <a:gd name="T5" fmla="*/ 24 h 375"/>
                <a:gd name="T6" fmla="*/ 204 w 219"/>
                <a:gd name="T7" fmla="*/ 21 h 375"/>
                <a:gd name="T8" fmla="*/ 219 w 219"/>
                <a:gd name="T9" fmla="*/ 122 h 375"/>
                <a:gd name="T10" fmla="*/ 190 w 219"/>
                <a:gd name="T11" fmla="*/ 375 h 375"/>
              </a:gdLst>
              <a:ahLst/>
              <a:cxnLst>
                <a:cxn ang="0">
                  <a:pos x="T0" y="T1"/>
                </a:cxn>
                <a:cxn ang="0">
                  <a:pos x="T2" y="T3"/>
                </a:cxn>
                <a:cxn ang="0">
                  <a:pos x="T4" y="T5"/>
                </a:cxn>
                <a:cxn ang="0">
                  <a:pos x="T6" y="T7"/>
                </a:cxn>
                <a:cxn ang="0">
                  <a:pos x="T8" y="T9"/>
                </a:cxn>
                <a:cxn ang="0">
                  <a:pos x="T10" y="T11"/>
                </a:cxn>
              </a:cxnLst>
              <a:rect l="0" t="0" r="r" b="b"/>
              <a:pathLst>
                <a:path w="219" h="375">
                  <a:moveTo>
                    <a:pt x="190" y="375"/>
                  </a:moveTo>
                  <a:cubicBezTo>
                    <a:pt x="52" y="125"/>
                    <a:pt x="52" y="125"/>
                    <a:pt x="52" y="125"/>
                  </a:cubicBezTo>
                  <a:cubicBezTo>
                    <a:pt x="0" y="24"/>
                    <a:pt x="0" y="24"/>
                    <a:pt x="0" y="24"/>
                  </a:cubicBezTo>
                  <a:cubicBezTo>
                    <a:pt x="82" y="0"/>
                    <a:pt x="153" y="8"/>
                    <a:pt x="204" y="21"/>
                  </a:cubicBezTo>
                  <a:cubicBezTo>
                    <a:pt x="219" y="122"/>
                    <a:pt x="219" y="122"/>
                    <a:pt x="219" y="122"/>
                  </a:cubicBezTo>
                  <a:cubicBezTo>
                    <a:pt x="219" y="122"/>
                    <a:pt x="219" y="287"/>
                    <a:pt x="190" y="375"/>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2" name="Freeform 55"/>
            <p:cNvSpPr>
              <a:spLocks/>
            </p:cNvSpPr>
            <p:nvPr/>
          </p:nvSpPr>
          <p:spPr bwMode="auto">
            <a:xfrm>
              <a:off x="3358721" y="2721096"/>
              <a:ext cx="120893" cy="127974"/>
            </a:xfrm>
            <a:custGeom>
              <a:avLst/>
              <a:gdLst>
                <a:gd name="T0" fmla="*/ 101 w 101"/>
                <a:gd name="T1" fmla="*/ 24 h 107"/>
                <a:gd name="T2" fmla="*/ 101 w 101"/>
                <a:gd name="T3" fmla="*/ 107 h 107"/>
                <a:gd name="T4" fmla="*/ 0 w 101"/>
                <a:gd name="T5" fmla="*/ 107 h 107"/>
                <a:gd name="T6" fmla="*/ 0 w 101"/>
                <a:gd name="T7" fmla="*/ 0 h 107"/>
                <a:gd name="T8" fmla="*/ 101 w 101"/>
                <a:gd name="T9" fmla="*/ 24 h 107"/>
              </a:gdLst>
              <a:ahLst/>
              <a:cxnLst>
                <a:cxn ang="0">
                  <a:pos x="T0" y="T1"/>
                </a:cxn>
                <a:cxn ang="0">
                  <a:pos x="T2" y="T3"/>
                </a:cxn>
                <a:cxn ang="0">
                  <a:pos x="T4" y="T5"/>
                </a:cxn>
                <a:cxn ang="0">
                  <a:pos x="T6" y="T7"/>
                </a:cxn>
                <a:cxn ang="0">
                  <a:pos x="T8" y="T9"/>
                </a:cxn>
              </a:cxnLst>
              <a:rect l="0" t="0" r="r" b="b"/>
              <a:pathLst>
                <a:path w="101" h="107">
                  <a:moveTo>
                    <a:pt x="101" y="24"/>
                  </a:moveTo>
                  <a:cubicBezTo>
                    <a:pt x="101" y="107"/>
                    <a:pt x="101" y="107"/>
                    <a:pt x="101" y="107"/>
                  </a:cubicBezTo>
                  <a:cubicBezTo>
                    <a:pt x="0" y="107"/>
                    <a:pt x="0" y="107"/>
                    <a:pt x="0" y="107"/>
                  </a:cubicBezTo>
                  <a:cubicBezTo>
                    <a:pt x="0" y="0"/>
                    <a:pt x="0" y="0"/>
                    <a:pt x="0" y="0"/>
                  </a:cubicBezTo>
                  <a:cubicBezTo>
                    <a:pt x="42" y="27"/>
                    <a:pt x="84" y="26"/>
                    <a:pt x="101" y="24"/>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3" name="Freeform 56"/>
            <p:cNvSpPr>
              <a:spLocks/>
            </p:cNvSpPr>
            <p:nvPr/>
          </p:nvSpPr>
          <p:spPr bwMode="auto">
            <a:xfrm>
              <a:off x="3193822" y="2800005"/>
              <a:ext cx="543763" cy="730919"/>
            </a:xfrm>
            <a:custGeom>
              <a:avLst/>
              <a:gdLst>
                <a:gd name="T0" fmla="*/ 85 w 455"/>
                <a:gd name="T1" fmla="*/ 3 h 611"/>
                <a:gd name="T2" fmla="*/ 149 w 455"/>
                <a:gd name="T3" fmla="*/ 101 h 611"/>
                <a:gd name="T4" fmla="*/ 276 w 455"/>
                <a:gd name="T5" fmla="*/ 327 h 611"/>
                <a:gd name="T6" fmla="*/ 294 w 455"/>
                <a:gd name="T7" fmla="*/ 102 h 611"/>
                <a:gd name="T8" fmla="*/ 290 w 455"/>
                <a:gd name="T9" fmla="*/ 0 h 611"/>
                <a:gd name="T10" fmla="*/ 372 w 455"/>
                <a:gd name="T11" fmla="*/ 24 h 611"/>
                <a:gd name="T12" fmla="*/ 385 w 455"/>
                <a:gd name="T13" fmla="*/ 112 h 611"/>
                <a:gd name="T14" fmla="*/ 454 w 455"/>
                <a:gd name="T15" fmla="*/ 237 h 611"/>
                <a:gd name="T16" fmla="*/ 405 w 455"/>
                <a:gd name="T17" fmla="*/ 319 h 611"/>
                <a:gd name="T18" fmla="*/ 376 w 455"/>
                <a:gd name="T19" fmla="*/ 543 h 611"/>
                <a:gd name="T20" fmla="*/ 81 w 455"/>
                <a:gd name="T21" fmla="*/ 547 h 611"/>
                <a:gd name="T22" fmla="*/ 0 w 455"/>
                <a:gd name="T23" fmla="*/ 225 h 611"/>
                <a:gd name="T24" fmla="*/ 0 w 455"/>
                <a:gd name="T25" fmla="*/ 37 h 611"/>
                <a:gd name="T26" fmla="*/ 85 w 455"/>
                <a:gd name="T2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611">
                  <a:moveTo>
                    <a:pt x="85" y="3"/>
                  </a:moveTo>
                  <a:cubicBezTo>
                    <a:pt x="149" y="101"/>
                    <a:pt x="149" y="101"/>
                    <a:pt x="149" y="101"/>
                  </a:cubicBezTo>
                  <a:cubicBezTo>
                    <a:pt x="276" y="327"/>
                    <a:pt x="276" y="327"/>
                    <a:pt x="276" y="327"/>
                  </a:cubicBezTo>
                  <a:cubicBezTo>
                    <a:pt x="305" y="238"/>
                    <a:pt x="294" y="102"/>
                    <a:pt x="294" y="102"/>
                  </a:cubicBezTo>
                  <a:cubicBezTo>
                    <a:pt x="290" y="0"/>
                    <a:pt x="290" y="0"/>
                    <a:pt x="290" y="0"/>
                  </a:cubicBezTo>
                  <a:cubicBezTo>
                    <a:pt x="341" y="14"/>
                    <a:pt x="372" y="24"/>
                    <a:pt x="372" y="24"/>
                  </a:cubicBezTo>
                  <a:cubicBezTo>
                    <a:pt x="385" y="112"/>
                    <a:pt x="385" y="112"/>
                    <a:pt x="385" y="112"/>
                  </a:cubicBezTo>
                  <a:cubicBezTo>
                    <a:pt x="438" y="179"/>
                    <a:pt x="453" y="218"/>
                    <a:pt x="454" y="237"/>
                  </a:cubicBezTo>
                  <a:cubicBezTo>
                    <a:pt x="455" y="281"/>
                    <a:pt x="405" y="319"/>
                    <a:pt x="405" y="319"/>
                  </a:cubicBezTo>
                  <a:cubicBezTo>
                    <a:pt x="376" y="543"/>
                    <a:pt x="376" y="543"/>
                    <a:pt x="376" y="543"/>
                  </a:cubicBezTo>
                  <a:cubicBezTo>
                    <a:pt x="202" y="611"/>
                    <a:pt x="81" y="547"/>
                    <a:pt x="81" y="547"/>
                  </a:cubicBezTo>
                  <a:cubicBezTo>
                    <a:pt x="61" y="416"/>
                    <a:pt x="0" y="225"/>
                    <a:pt x="0" y="225"/>
                  </a:cubicBezTo>
                  <a:cubicBezTo>
                    <a:pt x="0" y="37"/>
                    <a:pt x="0" y="37"/>
                    <a:pt x="0" y="37"/>
                  </a:cubicBezTo>
                  <a:cubicBezTo>
                    <a:pt x="27" y="22"/>
                    <a:pt x="58" y="10"/>
                    <a:pt x="85"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4" name="Freeform 57"/>
            <p:cNvSpPr>
              <a:spLocks/>
            </p:cNvSpPr>
            <p:nvPr/>
          </p:nvSpPr>
          <p:spPr bwMode="auto">
            <a:xfrm>
              <a:off x="3314714" y="2754480"/>
              <a:ext cx="214976" cy="166417"/>
            </a:xfrm>
            <a:custGeom>
              <a:avLst/>
              <a:gdLst>
                <a:gd name="T0" fmla="*/ 138 w 180"/>
                <a:gd name="T1" fmla="*/ 0 h 139"/>
                <a:gd name="T2" fmla="*/ 107 w 180"/>
                <a:gd name="T3" fmla="*/ 67 h 139"/>
                <a:gd name="T4" fmla="*/ 36 w 180"/>
                <a:gd name="T5" fmla="*/ 0 h 139"/>
                <a:gd name="T6" fmla="*/ 0 w 180"/>
                <a:gd name="T7" fmla="*/ 37 h 139"/>
                <a:gd name="T8" fmla="*/ 89 w 180"/>
                <a:gd name="T9" fmla="*/ 139 h 139"/>
                <a:gd name="T10" fmla="*/ 109 w 180"/>
                <a:gd name="T11" fmla="*/ 79 h 139"/>
                <a:gd name="T12" fmla="*/ 160 w 180"/>
                <a:gd name="T13" fmla="*/ 129 h 139"/>
                <a:gd name="T14" fmla="*/ 177 w 180"/>
                <a:gd name="T15" fmla="*/ 32 h 139"/>
                <a:gd name="T16" fmla="*/ 138 w 180"/>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39">
                  <a:moveTo>
                    <a:pt x="138" y="0"/>
                  </a:moveTo>
                  <a:cubicBezTo>
                    <a:pt x="138" y="0"/>
                    <a:pt x="140" y="48"/>
                    <a:pt x="107" y="67"/>
                  </a:cubicBezTo>
                  <a:cubicBezTo>
                    <a:pt x="107" y="67"/>
                    <a:pt x="41" y="53"/>
                    <a:pt x="36" y="0"/>
                  </a:cubicBezTo>
                  <a:cubicBezTo>
                    <a:pt x="0" y="37"/>
                    <a:pt x="0" y="37"/>
                    <a:pt x="0" y="37"/>
                  </a:cubicBezTo>
                  <a:cubicBezTo>
                    <a:pt x="0" y="37"/>
                    <a:pt x="41" y="115"/>
                    <a:pt x="89" y="139"/>
                  </a:cubicBezTo>
                  <a:cubicBezTo>
                    <a:pt x="109" y="79"/>
                    <a:pt x="109" y="79"/>
                    <a:pt x="109" y="79"/>
                  </a:cubicBezTo>
                  <a:cubicBezTo>
                    <a:pt x="160" y="129"/>
                    <a:pt x="160" y="129"/>
                    <a:pt x="160" y="129"/>
                  </a:cubicBezTo>
                  <a:cubicBezTo>
                    <a:pt x="160" y="129"/>
                    <a:pt x="180" y="70"/>
                    <a:pt x="177" y="32"/>
                  </a:cubicBezTo>
                  <a:lnTo>
                    <a:pt x="138" y="0"/>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5" name="Freeform 58"/>
            <p:cNvSpPr>
              <a:spLocks/>
            </p:cNvSpPr>
            <p:nvPr/>
          </p:nvSpPr>
          <p:spPr bwMode="auto">
            <a:xfrm>
              <a:off x="3240358" y="2796464"/>
              <a:ext cx="389992" cy="461820"/>
            </a:xfrm>
            <a:custGeom>
              <a:avLst/>
              <a:gdLst>
                <a:gd name="T0" fmla="*/ 296 w 326"/>
                <a:gd name="T1" fmla="*/ 152 h 386"/>
                <a:gd name="T2" fmla="*/ 320 w 326"/>
                <a:gd name="T3" fmla="*/ 178 h 386"/>
                <a:gd name="T4" fmla="*/ 239 w 326"/>
                <a:gd name="T5" fmla="*/ 386 h 386"/>
                <a:gd name="T6" fmla="*/ 62 w 326"/>
                <a:gd name="T7" fmla="*/ 192 h 386"/>
                <a:gd name="T8" fmla="*/ 94 w 326"/>
                <a:gd name="T9" fmla="*/ 160 h 386"/>
                <a:gd name="T10" fmla="*/ 47 w 326"/>
                <a:gd name="T11" fmla="*/ 159 h 386"/>
                <a:gd name="T12" fmla="*/ 0 w 326"/>
                <a:gd name="T13" fmla="*/ 22 h 386"/>
                <a:gd name="T14" fmla="*/ 48 w 326"/>
                <a:gd name="T15" fmla="*/ 0 h 386"/>
                <a:gd name="T16" fmla="*/ 110 w 326"/>
                <a:gd name="T17" fmla="*/ 104 h 386"/>
                <a:gd name="T18" fmla="*/ 237 w 326"/>
                <a:gd name="T19" fmla="*/ 330 h 386"/>
                <a:gd name="T20" fmla="*/ 255 w 326"/>
                <a:gd name="T21" fmla="*/ 105 h 386"/>
                <a:gd name="T22" fmla="*/ 249 w 326"/>
                <a:gd name="T23" fmla="*/ 0 h 386"/>
                <a:gd name="T24" fmla="*/ 290 w 326"/>
                <a:gd name="T25" fmla="*/ 14 h 386"/>
                <a:gd name="T26" fmla="*/ 326 w 326"/>
                <a:gd name="T27" fmla="*/ 143 h 386"/>
                <a:gd name="T28" fmla="*/ 296 w 326"/>
                <a:gd name="T29" fmla="*/ 1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386">
                  <a:moveTo>
                    <a:pt x="296" y="152"/>
                  </a:moveTo>
                  <a:cubicBezTo>
                    <a:pt x="320" y="178"/>
                    <a:pt x="320" y="178"/>
                    <a:pt x="320" y="178"/>
                  </a:cubicBezTo>
                  <a:cubicBezTo>
                    <a:pt x="320" y="178"/>
                    <a:pt x="289" y="314"/>
                    <a:pt x="239" y="386"/>
                  </a:cubicBezTo>
                  <a:cubicBezTo>
                    <a:pt x="239" y="386"/>
                    <a:pt x="99" y="259"/>
                    <a:pt x="62" y="192"/>
                  </a:cubicBezTo>
                  <a:cubicBezTo>
                    <a:pt x="94" y="160"/>
                    <a:pt x="94" y="160"/>
                    <a:pt x="94" y="160"/>
                  </a:cubicBezTo>
                  <a:cubicBezTo>
                    <a:pt x="47" y="159"/>
                    <a:pt x="47" y="159"/>
                    <a:pt x="47" y="159"/>
                  </a:cubicBezTo>
                  <a:cubicBezTo>
                    <a:pt x="0" y="22"/>
                    <a:pt x="0" y="22"/>
                    <a:pt x="0" y="22"/>
                  </a:cubicBezTo>
                  <a:cubicBezTo>
                    <a:pt x="16" y="16"/>
                    <a:pt x="33" y="6"/>
                    <a:pt x="48" y="0"/>
                  </a:cubicBezTo>
                  <a:cubicBezTo>
                    <a:pt x="110" y="104"/>
                    <a:pt x="110" y="104"/>
                    <a:pt x="110" y="104"/>
                  </a:cubicBezTo>
                  <a:cubicBezTo>
                    <a:pt x="237" y="330"/>
                    <a:pt x="237" y="330"/>
                    <a:pt x="237" y="330"/>
                  </a:cubicBezTo>
                  <a:cubicBezTo>
                    <a:pt x="266" y="241"/>
                    <a:pt x="255" y="105"/>
                    <a:pt x="255" y="105"/>
                  </a:cubicBezTo>
                  <a:cubicBezTo>
                    <a:pt x="249" y="0"/>
                    <a:pt x="249" y="0"/>
                    <a:pt x="249" y="0"/>
                  </a:cubicBezTo>
                  <a:cubicBezTo>
                    <a:pt x="264" y="4"/>
                    <a:pt x="279" y="10"/>
                    <a:pt x="290" y="14"/>
                  </a:cubicBezTo>
                  <a:cubicBezTo>
                    <a:pt x="326" y="143"/>
                    <a:pt x="326" y="143"/>
                    <a:pt x="326" y="143"/>
                  </a:cubicBezTo>
                  <a:lnTo>
                    <a:pt x="296" y="152"/>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6" name="Freeform 59"/>
            <p:cNvSpPr>
              <a:spLocks/>
            </p:cNvSpPr>
            <p:nvPr/>
          </p:nvSpPr>
          <p:spPr bwMode="auto">
            <a:xfrm>
              <a:off x="3262108" y="3549640"/>
              <a:ext cx="398085" cy="153265"/>
            </a:xfrm>
            <a:custGeom>
              <a:avLst/>
              <a:gdLst>
                <a:gd name="T0" fmla="*/ 787 w 787"/>
                <a:gd name="T1" fmla="*/ 45 h 303"/>
                <a:gd name="T2" fmla="*/ 543 w 787"/>
                <a:gd name="T3" fmla="*/ 216 h 303"/>
                <a:gd name="T4" fmla="*/ 446 w 787"/>
                <a:gd name="T5" fmla="*/ 90 h 303"/>
                <a:gd name="T6" fmla="*/ 357 w 787"/>
                <a:gd name="T7" fmla="*/ 216 h 303"/>
                <a:gd name="T8" fmla="*/ 0 w 787"/>
                <a:gd name="T9" fmla="*/ 0 h 303"/>
                <a:gd name="T10" fmla="*/ 352 w 787"/>
                <a:gd name="T11" fmla="*/ 294 h 303"/>
                <a:gd name="T12" fmla="*/ 442 w 787"/>
                <a:gd name="T13" fmla="*/ 171 h 303"/>
                <a:gd name="T14" fmla="*/ 553 w 787"/>
                <a:gd name="T15" fmla="*/ 303 h 303"/>
                <a:gd name="T16" fmla="*/ 787 w 787"/>
                <a:gd name="T17" fmla="*/ 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03">
                  <a:moveTo>
                    <a:pt x="787" y="45"/>
                  </a:moveTo>
                  <a:lnTo>
                    <a:pt x="543" y="216"/>
                  </a:lnTo>
                  <a:lnTo>
                    <a:pt x="446" y="90"/>
                  </a:lnTo>
                  <a:lnTo>
                    <a:pt x="357" y="216"/>
                  </a:lnTo>
                  <a:lnTo>
                    <a:pt x="0" y="0"/>
                  </a:lnTo>
                  <a:lnTo>
                    <a:pt x="352" y="294"/>
                  </a:lnTo>
                  <a:lnTo>
                    <a:pt x="442" y="171"/>
                  </a:lnTo>
                  <a:lnTo>
                    <a:pt x="553" y="303"/>
                  </a:lnTo>
                  <a:lnTo>
                    <a:pt x="787" y="45"/>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7" name="Freeform 60"/>
            <p:cNvSpPr>
              <a:spLocks/>
            </p:cNvSpPr>
            <p:nvPr/>
          </p:nvSpPr>
          <p:spPr bwMode="auto">
            <a:xfrm>
              <a:off x="2845813" y="3653840"/>
              <a:ext cx="156806" cy="200813"/>
            </a:xfrm>
            <a:custGeom>
              <a:avLst/>
              <a:gdLst>
                <a:gd name="T0" fmla="*/ 107 w 131"/>
                <a:gd name="T1" fmla="*/ 0 h 168"/>
                <a:gd name="T2" fmla="*/ 113 w 131"/>
                <a:gd name="T3" fmla="*/ 27 h 168"/>
                <a:gd name="T4" fmla="*/ 127 w 131"/>
                <a:gd name="T5" fmla="*/ 84 h 168"/>
                <a:gd name="T6" fmla="*/ 128 w 131"/>
                <a:gd name="T7" fmla="*/ 136 h 168"/>
                <a:gd name="T8" fmla="*/ 102 w 131"/>
                <a:gd name="T9" fmla="*/ 107 h 168"/>
                <a:gd name="T10" fmla="*/ 74 w 131"/>
                <a:gd name="T11" fmla="*/ 166 h 168"/>
                <a:gd name="T12" fmla="*/ 58 w 131"/>
                <a:gd name="T13" fmla="*/ 154 h 168"/>
                <a:gd name="T14" fmla="*/ 38 w 131"/>
                <a:gd name="T15" fmla="*/ 140 h 168"/>
                <a:gd name="T16" fmla="*/ 18 w 131"/>
                <a:gd name="T17" fmla="*/ 131 h 168"/>
                <a:gd name="T18" fmla="*/ 4 w 131"/>
                <a:gd name="T19" fmla="*/ 111 h 168"/>
                <a:gd name="T20" fmla="*/ 5 w 131"/>
                <a:gd name="T21" fmla="*/ 69 h 168"/>
                <a:gd name="T22" fmla="*/ 46 w 131"/>
                <a:gd name="T23" fmla="*/ 2 h 168"/>
                <a:gd name="T24" fmla="*/ 107 w 131"/>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68">
                  <a:moveTo>
                    <a:pt x="107" y="0"/>
                  </a:moveTo>
                  <a:cubicBezTo>
                    <a:pt x="113" y="27"/>
                    <a:pt x="113" y="27"/>
                    <a:pt x="113" y="27"/>
                  </a:cubicBezTo>
                  <a:cubicBezTo>
                    <a:pt x="113" y="27"/>
                    <a:pt x="131" y="69"/>
                    <a:pt x="127" y="84"/>
                  </a:cubicBezTo>
                  <a:cubicBezTo>
                    <a:pt x="122" y="104"/>
                    <a:pt x="128" y="136"/>
                    <a:pt x="128" y="136"/>
                  </a:cubicBezTo>
                  <a:cubicBezTo>
                    <a:pt x="128" y="136"/>
                    <a:pt x="103" y="144"/>
                    <a:pt x="102" y="107"/>
                  </a:cubicBezTo>
                  <a:cubicBezTo>
                    <a:pt x="102" y="107"/>
                    <a:pt x="87" y="168"/>
                    <a:pt x="74" y="166"/>
                  </a:cubicBezTo>
                  <a:cubicBezTo>
                    <a:pt x="74" y="166"/>
                    <a:pt x="64" y="160"/>
                    <a:pt x="58" y="154"/>
                  </a:cubicBezTo>
                  <a:cubicBezTo>
                    <a:pt x="58" y="154"/>
                    <a:pt x="47" y="156"/>
                    <a:pt x="38" y="140"/>
                  </a:cubicBezTo>
                  <a:cubicBezTo>
                    <a:pt x="38" y="140"/>
                    <a:pt x="22" y="144"/>
                    <a:pt x="18" y="131"/>
                  </a:cubicBezTo>
                  <a:cubicBezTo>
                    <a:pt x="18" y="131"/>
                    <a:pt x="7" y="125"/>
                    <a:pt x="4" y="111"/>
                  </a:cubicBezTo>
                  <a:cubicBezTo>
                    <a:pt x="0" y="96"/>
                    <a:pt x="3" y="96"/>
                    <a:pt x="5" y="69"/>
                  </a:cubicBezTo>
                  <a:cubicBezTo>
                    <a:pt x="5" y="69"/>
                    <a:pt x="20" y="16"/>
                    <a:pt x="46" y="2"/>
                  </a:cubicBezTo>
                  <a:lnTo>
                    <a:pt x="107" y="0"/>
                  </a:ln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8" name="Freeform 61"/>
            <p:cNvSpPr>
              <a:spLocks/>
            </p:cNvSpPr>
            <p:nvPr/>
          </p:nvSpPr>
          <p:spPr bwMode="auto">
            <a:xfrm>
              <a:off x="2878186" y="3594152"/>
              <a:ext cx="131515" cy="122916"/>
            </a:xfrm>
            <a:custGeom>
              <a:avLst/>
              <a:gdLst>
                <a:gd name="T0" fmla="*/ 110 w 110"/>
                <a:gd name="T1" fmla="*/ 17 h 103"/>
                <a:gd name="T2" fmla="*/ 90 w 110"/>
                <a:gd name="T3" fmla="*/ 80 h 103"/>
                <a:gd name="T4" fmla="*/ 0 w 110"/>
                <a:gd name="T5" fmla="*/ 62 h 103"/>
                <a:gd name="T6" fmla="*/ 15 w 110"/>
                <a:gd name="T7" fmla="*/ 0 h 103"/>
                <a:gd name="T8" fmla="*/ 110 w 110"/>
                <a:gd name="T9" fmla="*/ 17 h 103"/>
              </a:gdLst>
              <a:ahLst/>
              <a:cxnLst>
                <a:cxn ang="0">
                  <a:pos x="T0" y="T1"/>
                </a:cxn>
                <a:cxn ang="0">
                  <a:pos x="T2" y="T3"/>
                </a:cxn>
                <a:cxn ang="0">
                  <a:pos x="T4" y="T5"/>
                </a:cxn>
                <a:cxn ang="0">
                  <a:pos x="T6" y="T7"/>
                </a:cxn>
                <a:cxn ang="0">
                  <a:pos x="T8" y="T9"/>
                </a:cxn>
              </a:cxnLst>
              <a:rect l="0" t="0" r="r" b="b"/>
              <a:pathLst>
                <a:path w="110" h="103">
                  <a:moveTo>
                    <a:pt x="110" y="17"/>
                  </a:moveTo>
                  <a:cubicBezTo>
                    <a:pt x="90" y="80"/>
                    <a:pt x="90" y="80"/>
                    <a:pt x="90" y="80"/>
                  </a:cubicBezTo>
                  <a:cubicBezTo>
                    <a:pt x="90" y="80"/>
                    <a:pt x="57" y="103"/>
                    <a:pt x="0" y="62"/>
                  </a:cubicBezTo>
                  <a:cubicBezTo>
                    <a:pt x="15" y="0"/>
                    <a:pt x="15" y="0"/>
                    <a:pt x="15" y="0"/>
                  </a:cubicBezTo>
                  <a:lnTo>
                    <a:pt x="110" y="17"/>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9" name="Freeform 62"/>
            <p:cNvSpPr>
              <a:spLocks/>
            </p:cNvSpPr>
            <p:nvPr/>
          </p:nvSpPr>
          <p:spPr bwMode="auto">
            <a:xfrm>
              <a:off x="2887797" y="2844517"/>
              <a:ext cx="367230" cy="823486"/>
            </a:xfrm>
            <a:custGeom>
              <a:avLst/>
              <a:gdLst>
                <a:gd name="T0" fmla="*/ 256 w 307"/>
                <a:gd name="T1" fmla="*/ 0 h 689"/>
                <a:gd name="T2" fmla="*/ 89 w 307"/>
                <a:gd name="T3" fmla="*/ 346 h 689"/>
                <a:gd name="T4" fmla="*/ 0 w 307"/>
                <a:gd name="T5" fmla="*/ 643 h 689"/>
                <a:gd name="T6" fmla="*/ 100 w 307"/>
                <a:gd name="T7" fmla="*/ 667 h 689"/>
                <a:gd name="T8" fmla="*/ 188 w 307"/>
                <a:gd name="T9" fmla="*/ 412 h 689"/>
                <a:gd name="T10" fmla="*/ 297 w 307"/>
                <a:gd name="T11" fmla="*/ 248 h 689"/>
                <a:gd name="T12" fmla="*/ 256 w 307"/>
                <a:gd name="T13" fmla="*/ 0 h 689"/>
              </a:gdLst>
              <a:ahLst/>
              <a:cxnLst>
                <a:cxn ang="0">
                  <a:pos x="T0" y="T1"/>
                </a:cxn>
                <a:cxn ang="0">
                  <a:pos x="T2" y="T3"/>
                </a:cxn>
                <a:cxn ang="0">
                  <a:pos x="T4" y="T5"/>
                </a:cxn>
                <a:cxn ang="0">
                  <a:pos x="T6" y="T7"/>
                </a:cxn>
                <a:cxn ang="0">
                  <a:pos x="T8" y="T9"/>
                </a:cxn>
                <a:cxn ang="0">
                  <a:pos x="T10" y="T11"/>
                </a:cxn>
                <a:cxn ang="0">
                  <a:pos x="T12" y="T13"/>
                </a:cxn>
              </a:cxnLst>
              <a:rect l="0" t="0" r="r" b="b"/>
              <a:pathLst>
                <a:path w="307" h="689">
                  <a:moveTo>
                    <a:pt x="256" y="0"/>
                  </a:moveTo>
                  <a:cubicBezTo>
                    <a:pt x="256" y="0"/>
                    <a:pt x="213" y="35"/>
                    <a:pt x="89" y="346"/>
                  </a:cubicBezTo>
                  <a:cubicBezTo>
                    <a:pt x="89" y="346"/>
                    <a:pt x="20" y="476"/>
                    <a:pt x="0" y="643"/>
                  </a:cubicBezTo>
                  <a:cubicBezTo>
                    <a:pt x="0" y="643"/>
                    <a:pt x="33" y="689"/>
                    <a:pt x="100" y="667"/>
                  </a:cubicBezTo>
                  <a:cubicBezTo>
                    <a:pt x="100" y="667"/>
                    <a:pt x="173" y="474"/>
                    <a:pt x="188" y="412"/>
                  </a:cubicBezTo>
                  <a:cubicBezTo>
                    <a:pt x="297" y="248"/>
                    <a:pt x="297" y="248"/>
                    <a:pt x="297" y="248"/>
                  </a:cubicBezTo>
                  <a:cubicBezTo>
                    <a:pt x="297" y="248"/>
                    <a:pt x="307" y="45"/>
                    <a:pt x="256"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462" name="Rectangle 461"/>
          <p:cNvSpPr/>
          <p:nvPr/>
        </p:nvSpPr>
        <p:spPr>
          <a:xfrm>
            <a:off x="6890889" y="1502776"/>
            <a:ext cx="2212466" cy="1323439"/>
          </a:xfrm>
          <a:prstGeom prst="rect">
            <a:avLst/>
          </a:prstGeom>
        </p:spPr>
        <p:txBody>
          <a:bodyPr wrap="square">
            <a:spAutoFit/>
          </a:bodyPr>
          <a:lstStyle/>
          <a:p>
            <a:pPr algn="ctr" defTabSz="342900">
              <a:defRPr/>
            </a:pPr>
            <a:r>
              <a:rPr lang="es-CO" sz="1600" b="1" i="1" dirty="0">
                <a:latin typeface="Poppins" panose="00000500000000000000" pitchFamily="2" charset="0"/>
                <a:cs typeface="Poppins" panose="00000500000000000000" pitchFamily="2" charset="0"/>
              </a:rPr>
              <a:t>El Presidente y Vicepresidente</a:t>
            </a:r>
          </a:p>
          <a:p>
            <a:pPr algn="ctr" defTabSz="342900">
              <a:defRPr/>
            </a:pPr>
            <a:r>
              <a:rPr lang="es-CO" sz="1600" b="1" i="1" dirty="0">
                <a:latin typeface="Poppins" panose="00000500000000000000" pitchFamily="2" charset="0"/>
                <a:cs typeface="Poppins" panose="00000500000000000000" pitchFamily="2" charset="0"/>
              </a:rPr>
              <a:t>debe ser un padre/ tutor legal de un aprendiz de inglés)</a:t>
            </a:r>
          </a:p>
        </p:txBody>
      </p:sp>
      <p:sp>
        <p:nvSpPr>
          <p:cNvPr id="158" name="Rectangle 157"/>
          <p:cNvSpPr/>
          <p:nvPr/>
        </p:nvSpPr>
        <p:spPr>
          <a:xfrm>
            <a:off x="18266" y="3648487"/>
            <a:ext cx="2317091" cy="1077218"/>
          </a:xfrm>
          <a:prstGeom prst="rect">
            <a:avLst/>
          </a:prstGeom>
        </p:spPr>
        <p:txBody>
          <a:bodyPr wrap="square">
            <a:spAutoFit/>
          </a:bodyPr>
          <a:lstStyle/>
          <a:p>
            <a:pPr algn="ctr" defTabSz="342900">
              <a:defRPr/>
            </a:pPr>
            <a:r>
              <a:rPr lang="en-US" sz="1600" b="1" i="1" dirty="0">
                <a:solidFill>
                  <a:schemeClr val="tx2">
                    <a:lumMod val="10000"/>
                  </a:schemeClr>
                </a:solidFill>
                <a:latin typeface="Poppins" panose="00000500000000000000" pitchFamily="2" charset="0"/>
                <a:cs typeface="Poppins" panose="00000500000000000000" pitchFamily="2" charset="0"/>
              </a:rPr>
              <a:t>Secretary &amp; Parliamentarian</a:t>
            </a:r>
          </a:p>
          <a:p>
            <a:pPr algn="ctr" defTabSz="342900">
              <a:defRPr/>
            </a:pPr>
            <a:r>
              <a:rPr lang="en-US" sz="1600" b="1" i="1" dirty="0">
                <a:solidFill>
                  <a:schemeClr val="tx2">
                    <a:lumMod val="10000"/>
                  </a:schemeClr>
                </a:solidFill>
                <a:latin typeface="Poppins" panose="00000500000000000000" pitchFamily="2" charset="0"/>
                <a:cs typeface="Poppins" panose="00000500000000000000" pitchFamily="2" charset="0"/>
              </a:rPr>
              <a:t>may be any member of the ELAC</a:t>
            </a:r>
          </a:p>
        </p:txBody>
      </p:sp>
      <p:sp>
        <p:nvSpPr>
          <p:cNvPr id="159" name="Rectangle 158"/>
          <p:cNvSpPr/>
          <p:nvPr/>
        </p:nvSpPr>
        <p:spPr>
          <a:xfrm>
            <a:off x="7013709" y="3588104"/>
            <a:ext cx="2081654" cy="1323439"/>
          </a:xfrm>
          <a:prstGeom prst="rect">
            <a:avLst/>
          </a:prstGeom>
        </p:spPr>
        <p:txBody>
          <a:bodyPr wrap="square">
            <a:spAutoFit/>
          </a:bodyPr>
          <a:lstStyle/>
          <a:p>
            <a:pPr algn="ctr" defTabSz="342900">
              <a:defRPr/>
            </a:pPr>
            <a:r>
              <a:rPr lang="es-CO" sz="1600" b="1" i="1" dirty="0">
                <a:latin typeface="Poppins" panose="00000500000000000000" pitchFamily="2" charset="0"/>
                <a:cs typeface="Poppins" panose="00000500000000000000" pitchFamily="2" charset="0"/>
              </a:rPr>
              <a:t>Secretaria y Parlamentario pueden ser cualquier miembro de ELAC</a:t>
            </a:r>
          </a:p>
        </p:txBody>
      </p:sp>
      <p:sp>
        <p:nvSpPr>
          <p:cNvPr id="3" name="TextBox 2"/>
          <p:cNvSpPr txBox="1"/>
          <p:nvPr/>
        </p:nvSpPr>
        <p:spPr>
          <a:xfrm>
            <a:off x="128529" y="302084"/>
            <a:ext cx="7125754" cy="1077218"/>
          </a:xfrm>
          <a:prstGeom prst="rect">
            <a:avLst/>
          </a:prstGeom>
          <a:noFill/>
        </p:spPr>
        <p:txBody>
          <a:bodyPr wrap="square" rtlCol="0">
            <a:spAutoFit/>
          </a:bodyPr>
          <a:lstStyle/>
          <a:p>
            <a:r>
              <a:rPr lang="en-US" sz="3200" b="1" dirty="0">
                <a:solidFill>
                  <a:schemeClr val="tx2">
                    <a:lumMod val="10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ELAC OFFICERS</a:t>
            </a:r>
          </a:p>
          <a:p>
            <a:r>
              <a:rPr lang="en-US" sz="32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FUNCIONARIOS DE ELAC</a:t>
            </a:r>
          </a:p>
        </p:txBody>
      </p:sp>
    </p:spTree>
    <p:extLst>
      <p:ext uri="{BB962C8B-B14F-4D97-AF65-F5344CB8AC3E}">
        <p14:creationId xmlns:p14="http://schemas.microsoft.com/office/powerpoint/2010/main" val="40185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withEffect">
                                  <p:stCondLst>
                                    <p:cond delay="75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1000" fill="hold"/>
                                        <p:tgtEl>
                                          <p:spTgt spid="252"/>
                                        </p:tgtEl>
                                        <p:attrNameLst>
                                          <p:attrName>ppt_x</p:attrName>
                                        </p:attrNameLst>
                                      </p:cBhvr>
                                      <p:tavLst>
                                        <p:tav tm="0">
                                          <p:val>
                                            <p:strVal val="#ppt_x"/>
                                          </p:val>
                                        </p:tav>
                                        <p:tav tm="100000">
                                          <p:val>
                                            <p:strVal val="#ppt_x"/>
                                          </p:val>
                                        </p:tav>
                                      </p:tavLst>
                                    </p:anim>
                                    <p:anim calcmode="lin" valueType="num">
                                      <p:cBhvr additive="base">
                                        <p:cTn id="8" dur="1000" fill="hold"/>
                                        <p:tgtEl>
                                          <p:spTgt spid="252"/>
                                        </p:tgtEl>
                                        <p:attrNameLst>
                                          <p:attrName>ppt_y</p:attrName>
                                        </p:attrNameLst>
                                      </p:cBhvr>
                                      <p:tavLst>
                                        <p:tav tm="0">
                                          <p:val>
                                            <p:strVal val="1+#ppt_h/2"/>
                                          </p:val>
                                        </p:tav>
                                        <p:tav tm="100000">
                                          <p:val>
                                            <p:strVal val="#ppt_y"/>
                                          </p:val>
                                        </p:tav>
                                      </p:tavLst>
                                    </p:anim>
                                  </p:childTnLst>
                                </p:cTn>
                              </p:par>
                              <p:par>
                                <p:cTn id="9" presetID="2" presetClass="entr" presetSubtype="2" accel="20000" decel="80000" fill="hold" nodeType="withEffect">
                                  <p:stCondLst>
                                    <p:cond delay="250"/>
                                  </p:stCondLst>
                                  <p:childTnLst>
                                    <p:set>
                                      <p:cBhvr>
                                        <p:cTn id="10" dur="1" fill="hold">
                                          <p:stCondLst>
                                            <p:cond delay="0"/>
                                          </p:stCondLst>
                                        </p:cTn>
                                        <p:tgtEl>
                                          <p:spTgt spid="307"/>
                                        </p:tgtEl>
                                        <p:attrNameLst>
                                          <p:attrName>style.visibility</p:attrName>
                                        </p:attrNameLst>
                                      </p:cBhvr>
                                      <p:to>
                                        <p:strVal val="visible"/>
                                      </p:to>
                                    </p:set>
                                    <p:anim calcmode="lin" valueType="num">
                                      <p:cBhvr additive="base">
                                        <p:cTn id="11" dur="1000" fill="hold"/>
                                        <p:tgtEl>
                                          <p:spTgt spid="307"/>
                                        </p:tgtEl>
                                        <p:attrNameLst>
                                          <p:attrName>ppt_x</p:attrName>
                                        </p:attrNameLst>
                                      </p:cBhvr>
                                      <p:tavLst>
                                        <p:tav tm="0">
                                          <p:val>
                                            <p:strVal val="1+#ppt_w/2"/>
                                          </p:val>
                                        </p:tav>
                                        <p:tav tm="100000">
                                          <p:val>
                                            <p:strVal val="#ppt_x"/>
                                          </p:val>
                                        </p:tav>
                                      </p:tavLst>
                                    </p:anim>
                                    <p:anim calcmode="lin" valueType="num">
                                      <p:cBhvr additive="base">
                                        <p:cTn id="12" dur="1000" fill="hold"/>
                                        <p:tgtEl>
                                          <p:spTgt spid="307"/>
                                        </p:tgtEl>
                                        <p:attrNameLst>
                                          <p:attrName>ppt_y</p:attrName>
                                        </p:attrNameLst>
                                      </p:cBhvr>
                                      <p:tavLst>
                                        <p:tav tm="0">
                                          <p:val>
                                            <p:strVal val="#ppt_y"/>
                                          </p:val>
                                        </p:tav>
                                        <p:tav tm="100000">
                                          <p:val>
                                            <p:strVal val="#ppt_y"/>
                                          </p:val>
                                        </p:tav>
                                      </p:tavLst>
                                    </p:anim>
                                  </p:childTnLst>
                                </p:cTn>
                              </p:par>
                              <p:par>
                                <p:cTn id="13" presetID="2" presetClass="entr" presetSubtype="2" accel="20000" decel="80000" fill="hold" nodeType="withEffect">
                                  <p:stCondLst>
                                    <p:cond delay="250"/>
                                  </p:stCondLst>
                                  <p:childTnLst>
                                    <p:set>
                                      <p:cBhvr>
                                        <p:cTn id="14" dur="1" fill="hold">
                                          <p:stCondLst>
                                            <p:cond delay="0"/>
                                          </p:stCondLst>
                                        </p:cTn>
                                        <p:tgtEl>
                                          <p:spTgt spid="333"/>
                                        </p:tgtEl>
                                        <p:attrNameLst>
                                          <p:attrName>style.visibility</p:attrName>
                                        </p:attrNameLst>
                                      </p:cBhvr>
                                      <p:to>
                                        <p:strVal val="visible"/>
                                      </p:to>
                                    </p:set>
                                    <p:anim calcmode="lin" valueType="num">
                                      <p:cBhvr additive="base">
                                        <p:cTn id="15" dur="1000" fill="hold"/>
                                        <p:tgtEl>
                                          <p:spTgt spid="333"/>
                                        </p:tgtEl>
                                        <p:attrNameLst>
                                          <p:attrName>ppt_x</p:attrName>
                                        </p:attrNameLst>
                                      </p:cBhvr>
                                      <p:tavLst>
                                        <p:tav tm="0">
                                          <p:val>
                                            <p:strVal val="1+#ppt_w/2"/>
                                          </p:val>
                                        </p:tav>
                                        <p:tav tm="100000">
                                          <p:val>
                                            <p:strVal val="#ppt_x"/>
                                          </p:val>
                                        </p:tav>
                                      </p:tavLst>
                                    </p:anim>
                                    <p:anim calcmode="lin" valueType="num">
                                      <p:cBhvr additive="base">
                                        <p:cTn id="16" dur="1000" fill="hold"/>
                                        <p:tgtEl>
                                          <p:spTgt spid="333"/>
                                        </p:tgtEl>
                                        <p:attrNameLst>
                                          <p:attrName>ppt_y</p:attrName>
                                        </p:attrNameLst>
                                      </p:cBhvr>
                                      <p:tavLst>
                                        <p:tav tm="0">
                                          <p:val>
                                            <p:strVal val="#ppt_y"/>
                                          </p:val>
                                        </p:tav>
                                        <p:tav tm="100000">
                                          <p:val>
                                            <p:strVal val="#ppt_y"/>
                                          </p:val>
                                        </p:tav>
                                      </p:tavLst>
                                    </p:anim>
                                  </p:childTnLst>
                                </p:cTn>
                              </p:par>
                              <p:par>
                                <p:cTn id="17" presetID="2" presetClass="entr" presetSubtype="8" accel="20000" decel="80000" fill="hold" nodeType="withEffect">
                                  <p:stCondLst>
                                    <p:cond delay="250"/>
                                  </p:stCondLst>
                                  <p:childTnLst>
                                    <p:set>
                                      <p:cBhvr>
                                        <p:cTn id="18" dur="1" fill="hold">
                                          <p:stCondLst>
                                            <p:cond delay="0"/>
                                          </p:stCondLst>
                                        </p:cTn>
                                        <p:tgtEl>
                                          <p:spTgt spid="365"/>
                                        </p:tgtEl>
                                        <p:attrNameLst>
                                          <p:attrName>style.visibility</p:attrName>
                                        </p:attrNameLst>
                                      </p:cBhvr>
                                      <p:to>
                                        <p:strVal val="visible"/>
                                      </p:to>
                                    </p:set>
                                    <p:anim calcmode="lin" valueType="num">
                                      <p:cBhvr additive="base">
                                        <p:cTn id="19" dur="1000" fill="hold"/>
                                        <p:tgtEl>
                                          <p:spTgt spid="365"/>
                                        </p:tgtEl>
                                        <p:attrNameLst>
                                          <p:attrName>ppt_x</p:attrName>
                                        </p:attrNameLst>
                                      </p:cBhvr>
                                      <p:tavLst>
                                        <p:tav tm="0">
                                          <p:val>
                                            <p:strVal val="0-#ppt_w/2"/>
                                          </p:val>
                                        </p:tav>
                                        <p:tav tm="100000">
                                          <p:val>
                                            <p:strVal val="#ppt_x"/>
                                          </p:val>
                                        </p:tav>
                                      </p:tavLst>
                                    </p:anim>
                                    <p:anim calcmode="lin" valueType="num">
                                      <p:cBhvr additive="base">
                                        <p:cTn id="20" dur="1000" fill="hold"/>
                                        <p:tgtEl>
                                          <p:spTgt spid="365"/>
                                        </p:tgtEl>
                                        <p:attrNameLst>
                                          <p:attrName>ppt_y</p:attrName>
                                        </p:attrNameLst>
                                      </p:cBhvr>
                                      <p:tavLst>
                                        <p:tav tm="0">
                                          <p:val>
                                            <p:strVal val="#ppt_y"/>
                                          </p:val>
                                        </p:tav>
                                        <p:tav tm="100000">
                                          <p:val>
                                            <p:strVal val="#ppt_y"/>
                                          </p:val>
                                        </p:tav>
                                      </p:tavLst>
                                    </p:anim>
                                  </p:childTnLst>
                                </p:cTn>
                              </p:par>
                              <p:par>
                                <p:cTn id="21" presetID="2" presetClass="entr" presetSubtype="8" accel="20000" decel="80000" fill="hold" nodeType="withEffect">
                                  <p:stCondLst>
                                    <p:cond delay="0"/>
                                  </p:stCondLst>
                                  <p:childTnLst>
                                    <p:set>
                                      <p:cBhvr>
                                        <p:cTn id="22" dur="1" fill="hold">
                                          <p:stCondLst>
                                            <p:cond delay="0"/>
                                          </p:stCondLst>
                                        </p:cTn>
                                        <p:tgtEl>
                                          <p:spTgt spid="402"/>
                                        </p:tgtEl>
                                        <p:attrNameLst>
                                          <p:attrName>style.visibility</p:attrName>
                                        </p:attrNameLst>
                                      </p:cBhvr>
                                      <p:to>
                                        <p:strVal val="visible"/>
                                      </p:to>
                                    </p:set>
                                    <p:anim calcmode="lin" valueType="num">
                                      <p:cBhvr additive="base">
                                        <p:cTn id="23" dur="1000" fill="hold"/>
                                        <p:tgtEl>
                                          <p:spTgt spid="402"/>
                                        </p:tgtEl>
                                        <p:attrNameLst>
                                          <p:attrName>ppt_x</p:attrName>
                                        </p:attrNameLst>
                                      </p:cBhvr>
                                      <p:tavLst>
                                        <p:tav tm="0">
                                          <p:val>
                                            <p:strVal val="0-#ppt_w/2"/>
                                          </p:val>
                                        </p:tav>
                                        <p:tav tm="100000">
                                          <p:val>
                                            <p:strVal val="#ppt_x"/>
                                          </p:val>
                                        </p:tav>
                                      </p:tavLst>
                                    </p:anim>
                                    <p:anim calcmode="lin" valueType="num">
                                      <p:cBhvr additive="base">
                                        <p:cTn id="24" dur="1000" fill="hold"/>
                                        <p:tgtEl>
                                          <p:spTgt spid="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439162" y="433394"/>
            <a:ext cx="4152901" cy="652073"/>
          </a:xfrm>
          <a:prstGeom prst="rect">
            <a:avLst/>
          </a:prstGeom>
          <a:noFill/>
          <a:ln w="28575">
            <a:solidFill>
              <a:schemeClr val="tx1"/>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s-CO" sz="4000" b="1" dirty="0">
                <a:solidFill>
                  <a:schemeClr val="tx2">
                    <a:lumMod val="10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CHAIRPERSON</a:t>
            </a:r>
          </a:p>
          <a:p>
            <a:pPr defTabSz="685800">
              <a:defRPr/>
            </a:pPr>
            <a:r>
              <a:rPr lang="es-CO" sz="40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PRESIDENTE/A</a:t>
            </a:r>
          </a:p>
        </p:txBody>
      </p:sp>
      <p:sp>
        <p:nvSpPr>
          <p:cNvPr id="6" name="Content Placeholder 3"/>
          <p:cNvSpPr txBox="1">
            <a:spLocks/>
          </p:cNvSpPr>
          <p:nvPr/>
        </p:nvSpPr>
        <p:spPr>
          <a:xfrm>
            <a:off x="4931129" y="1251165"/>
            <a:ext cx="4010644" cy="3631179"/>
          </a:xfrm>
          <a:prstGeom prst="rect">
            <a:avLst/>
          </a:prstGeom>
          <a:noFill/>
          <a:ln w="9525">
            <a:noFill/>
          </a:ln>
        </p:spPr>
        <p:txBody>
          <a:bodyPr vert="horz" lIns="0" tIns="34290" rIns="0" bIns="3429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A66AC"/>
              </a:buClr>
              <a:buNone/>
              <a:defRPr/>
            </a:pPr>
            <a:endParaRPr lang="es-CO" sz="1600" b="1" dirty="0">
              <a:solidFill>
                <a:srgbClr val="003E6C"/>
              </a:solidFill>
              <a:latin typeface="Poppins" panose="00000500000000000000" pitchFamily="2" charset="0"/>
              <a:cs typeface="Poppins" panose="00000500000000000000" pitchFamily="2" charset="0"/>
            </a:endParaRPr>
          </a:p>
          <a:p>
            <a:pPr marL="454819" indent="-285750" defTabSz="685800">
              <a:lnSpc>
                <a:spcPct val="100000"/>
              </a:lnSpc>
              <a:spcBef>
                <a:spcPts val="0"/>
              </a:spcBef>
              <a:spcAft>
                <a:spcPts val="150"/>
              </a:spcAft>
              <a:buClr>
                <a:schemeClr val="tx1"/>
              </a:buClr>
              <a:buFont typeface="Arial" panose="020B0604020202020204" pitchFamily="34" charset="0"/>
              <a:buChar char="•"/>
              <a:defRPr/>
            </a:pPr>
            <a:r>
              <a:rPr lang="es-CO" sz="1600" b="1" dirty="0">
                <a:solidFill>
                  <a:schemeClr val="tx1"/>
                </a:solidFill>
                <a:latin typeface="Poppins" panose="00000500000000000000" pitchFamily="2" charset="0"/>
                <a:cs typeface="Poppins" panose="00000500000000000000" pitchFamily="2" charset="0"/>
              </a:rPr>
              <a:t>Preside </a:t>
            </a:r>
            <a:r>
              <a:rPr lang="es-CO" sz="1600" dirty="0">
                <a:solidFill>
                  <a:schemeClr val="tx1"/>
                </a:solidFill>
                <a:latin typeface="Poppins" panose="00000500000000000000" pitchFamily="2" charset="0"/>
                <a:cs typeface="Poppins" panose="00000500000000000000" pitchFamily="2" charset="0"/>
              </a:rPr>
              <a:t>en todas las reuniones del ELAC, asegurando que se sigan todas las reglas y estatutos.</a:t>
            </a:r>
          </a:p>
          <a:p>
            <a:pPr marL="454819" indent="-285750" defTabSz="685800">
              <a:lnSpc>
                <a:spcPct val="100000"/>
              </a:lnSpc>
              <a:spcBef>
                <a:spcPts val="0"/>
              </a:spcBef>
              <a:spcAft>
                <a:spcPts val="150"/>
              </a:spcAft>
              <a:buClr>
                <a:schemeClr val="tx1"/>
              </a:buClr>
              <a:buFont typeface="Arial" panose="020B0604020202020204" pitchFamily="34" charset="0"/>
              <a:buChar char="•"/>
              <a:defRPr/>
            </a:pPr>
            <a:r>
              <a:rPr lang="es-CO" sz="1600" b="1" dirty="0">
                <a:solidFill>
                  <a:schemeClr val="tx1"/>
                </a:solidFill>
                <a:latin typeface="Poppins" panose="00000500000000000000" pitchFamily="2" charset="0"/>
                <a:cs typeface="Poppins" panose="00000500000000000000" pitchFamily="2" charset="0"/>
              </a:rPr>
              <a:t>Firma </a:t>
            </a:r>
            <a:r>
              <a:rPr lang="es-CO" sz="1600" dirty="0">
                <a:solidFill>
                  <a:schemeClr val="tx1"/>
                </a:solidFill>
                <a:latin typeface="Poppins" panose="00000500000000000000" pitchFamily="2" charset="0"/>
                <a:cs typeface="Poppins" panose="00000500000000000000" pitchFamily="2" charset="0"/>
              </a:rPr>
              <a:t>todas las cartas, informes y cualquier otro tipo de comunicación de ELAC.</a:t>
            </a:r>
          </a:p>
          <a:p>
            <a:pPr marL="454819" indent="-285750" defTabSz="685800">
              <a:lnSpc>
                <a:spcPct val="100000"/>
              </a:lnSpc>
              <a:spcBef>
                <a:spcPts val="0"/>
              </a:spcBef>
              <a:spcAft>
                <a:spcPts val="150"/>
              </a:spcAft>
              <a:buClr>
                <a:schemeClr val="tx1"/>
              </a:buClr>
              <a:buFont typeface="Arial" panose="020B0604020202020204" pitchFamily="34" charset="0"/>
              <a:buChar char="•"/>
              <a:defRPr/>
            </a:pPr>
            <a:r>
              <a:rPr lang="es-CO" sz="1600" b="1" dirty="0">
                <a:solidFill>
                  <a:schemeClr val="tx1"/>
                </a:solidFill>
                <a:latin typeface="Poppins" panose="00000500000000000000" pitchFamily="2" charset="0"/>
                <a:cs typeface="Poppins" panose="00000500000000000000" pitchFamily="2" charset="0"/>
              </a:rPr>
              <a:t>Desempeña otros deberes </a:t>
            </a:r>
            <a:r>
              <a:rPr lang="es-CO" sz="1600" dirty="0">
                <a:solidFill>
                  <a:schemeClr val="tx1"/>
                </a:solidFill>
                <a:latin typeface="Poppins" panose="00000500000000000000" pitchFamily="2" charset="0"/>
                <a:cs typeface="Poppins" panose="00000500000000000000" pitchFamily="2" charset="0"/>
              </a:rPr>
              <a:t>apropiados para el cargo del Presidente.</a:t>
            </a:r>
          </a:p>
          <a:p>
            <a:pPr marL="454819" indent="-285750" defTabSz="685800">
              <a:lnSpc>
                <a:spcPct val="100000"/>
              </a:lnSpc>
              <a:spcBef>
                <a:spcPts val="0"/>
              </a:spcBef>
              <a:spcAft>
                <a:spcPts val="150"/>
              </a:spcAft>
              <a:buClr>
                <a:schemeClr val="tx1"/>
              </a:buClr>
              <a:buFont typeface="Arial" panose="020B0604020202020204" pitchFamily="34" charset="0"/>
              <a:buChar char="•"/>
              <a:defRPr/>
            </a:pPr>
            <a:r>
              <a:rPr lang="es-CO" sz="1600" b="1" dirty="0">
                <a:solidFill>
                  <a:schemeClr val="tx1"/>
                </a:solidFill>
                <a:latin typeface="Poppins" panose="00000500000000000000" pitchFamily="2" charset="0"/>
                <a:cs typeface="Poppins" panose="00000500000000000000" pitchFamily="2" charset="0"/>
              </a:rPr>
              <a:t>Participa </a:t>
            </a:r>
            <a:r>
              <a:rPr lang="es-CO" sz="1600" dirty="0">
                <a:solidFill>
                  <a:schemeClr val="tx1"/>
                </a:solidFill>
                <a:latin typeface="Poppins" panose="00000500000000000000" pitchFamily="2" charset="0"/>
                <a:cs typeface="Poppins" panose="00000500000000000000" pitchFamily="2" charset="0"/>
              </a:rPr>
              <a:t>en la </a:t>
            </a:r>
            <a:r>
              <a:rPr lang="es-CO" sz="1600" b="1" dirty="0">
                <a:solidFill>
                  <a:schemeClr val="tx1"/>
                </a:solidFill>
                <a:latin typeface="Poppins" panose="00000500000000000000" pitchFamily="2" charset="0"/>
                <a:cs typeface="Poppins" panose="00000500000000000000" pitchFamily="2" charset="0"/>
              </a:rPr>
              <a:t>planificación </a:t>
            </a:r>
            <a:r>
              <a:rPr lang="es-CO" sz="1600" dirty="0">
                <a:solidFill>
                  <a:schemeClr val="tx1"/>
                </a:solidFill>
                <a:latin typeface="Poppins" panose="00000500000000000000" pitchFamily="2" charset="0"/>
                <a:cs typeface="Poppins" panose="00000500000000000000" pitchFamily="2" charset="0"/>
              </a:rPr>
              <a:t>de la </a:t>
            </a:r>
            <a:r>
              <a:rPr lang="es-CO" sz="1600" b="1" dirty="0">
                <a:solidFill>
                  <a:schemeClr val="tx1"/>
                </a:solidFill>
                <a:latin typeface="Poppins" panose="00000500000000000000" pitchFamily="2" charset="0"/>
                <a:cs typeface="Poppins" panose="00000500000000000000" pitchFamily="2" charset="0"/>
              </a:rPr>
              <a:t>agenda</a:t>
            </a:r>
            <a:r>
              <a:rPr lang="es-CO" sz="1600" dirty="0">
                <a:solidFill>
                  <a:schemeClr val="tx1"/>
                </a:solidFill>
                <a:latin typeface="Poppins" panose="00000500000000000000" pitchFamily="2" charset="0"/>
                <a:cs typeface="Poppins" panose="00000500000000000000" pitchFamily="2" charset="0"/>
              </a:rPr>
              <a:t> de las reuniones.</a:t>
            </a:r>
          </a:p>
          <a:p>
            <a:pPr marL="454819" indent="-285750" defTabSz="685800">
              <a:lnSpc>
                <a:spcPct val="100000"/>
              </a:lnSpc>
              <a:spcBef>
                <a:spcPts val="0"/>
              </a:spcBef>
              <a:spcAft>
                <a:spcPts val="150"/>
              </a:spcAft>
              <a:buClr>
                <a:schemeClr val="tx1"/>
              </a:buClr>
              <a:buFont typeface="Arial" panose="020B0604020202020204" pitchFamily="34" charset="0"/>
              <a:buChar char="•"/>
              <a:defRPr/>
            </a:pPr>
            <a:r>
              <a:rPr lang="es-CO" sz="1600" dirty="0">
                <a:solidFill>
                  <a:schemeClr val="tx1"/>
                </a:solidFill>
                <a:latin typeface="Poppins" panose="00000500000000000000" pitchFamily="2" charset="0"/>
                <a:cs typeface="Poppins" panose="00000500000000000000" pitchFamily="2" charset="0"/>
              </a:rPr>
              <a:t>Desempeña </a:t>
            </a:r>
            <a:r>
              <a:rPr lang="es-CO" sz="1600" b="1" dirty="0">
                <a:solidFill>
                  <a:schemeClr val="tx1"/>
                </a:solidFill>
                <a:latin typeface="Poppins" panose="00000500000000000000" pitchFamily="2" charset="0"/>
                <a:cs typeface="Poppins" panose="00000500000000000000" pitchFamily="2" charset="0"/>
              </a:rPr>
              <a:t>otros</a:t>
            </a:r>
            <a:r>
              <a:rPr lang="es-CO" sz="1600" dirty="0">
                <a:solidFill>
                  <a:schemeClr val="tx1"/>
                </a:solidFill>
                <a:latin typeface="Poppins" panose="00000500000000000000" pitchFamily="2" charset="0"/>
                <a:cs typeface="Poppins" panose="00000500000000000000" pitchFamily="2" charset="0"/>
              </a:rPr>
              <a:t> deberes </a:t>
            </a:r>
            <a:r>
              <a:rPr lang="es-CO" sz="1600" b="1" dirty="0">
                <a:solidFill>
                  <a:schemeClr val="tx1"/>
                </a:solidFill>
                <a:latin typeface="Poppins" panose="00000500000000000000" pitchFamily="2" charset="0"/>
                <a:cs typeface="Poppins" panose="00000500000000000000" pitchFamily="2" charset="0"/>
              </a:rPr>
              <a:t>asignados </a:t>
            </a:r>
            <a:r>
              <a:rPr lang="es-CO" sz="1600" dirty="0">
                <a:solidFill>
                  <a:schemeClr val="tx1"/>
                </a:solidFill>
                <a:latin typeface="Poppins" panose="00000500000000000000" pitchFamily="2" charset="0"/>
                <a:cs typeface="Poppins" panose="00000500000000000000" pitchFamily="2" charset="0"/>
              </a:rPr>
              <a:t>por ELAC.</a:t>
            </a:r>
          </a:p>
        </p:txBody>
      </p:sp>
      <p:sp>
        <p:nvSpPr>
          <p:cNvPr id="12" name="Content Placeholder 3"/>
          <p:cNvSpPr>
            <a:spLocks noGrp="1"/>
          </p:cNvSpPr>
          <p:nvPr>
            <p:ph idx="1"/>
          </p:nvPr>
        </p:nvSpPr>
        <p:spPr>
          <a:xfrm>
            <a:off x="20462" y="1252287"/>
            <a:ext cx="4040121" cy="3609548"/>
          </a:xfrm>
          <a:noFill/>
          <a:ln w="9525">
            <a:noFill/>
          </a:ln>
        </p:spPr>
        <p:txBody>
          <a:bodyPr>
            <a:noAutofit/>
          </a:bodyPr>
          <a:lstStyle/>
          <a:p>
            <a:pPr algn="ctr">
              <a:lnSpc>
                <a:spcPct val="100000"/>
              </a:lnSpc>
              <a:buClr>
                <a:schemeClr val="tx2">
                  <a:lumMod val="10000"/>
                </a:schemeClr>
              </a:buClr>
              <a:buFont typeface="Arial" panose="020B0604020202020204" pitchFamily="34" charset="0"/>
              <a:buChar char="•"/>
            </a:pPr>
            <a:endParaRPr lang="en-US" sz="1600" dirty="0">
              <a:solidFill>
                <a:schemeClr val="tx2">
                  <a:lumMod val="10000"/>
                </a:schemeClr>
              </a:solidFill>
            </a:endParaRPr>
          </a:p>
          <a:p>
            <a:pPr marL="454819" indent="-285750">
              <a:lnSpc>
                <a:spcPct val="100000"/>
              </a:lnSpc>
              <a:spcBef>
                <a:spcPts val="0"/>
              </a:spcBef>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Preside</a:t>
            </a:r>
            <a:r>
              <a:rPr lang="en-US" sz="1600" dirty="0">
                <a:solidFill>
                  <a:schemeClr val="tx2">
                    <a:lumMod val="10000"/>
                  </a:schemeClr>
                </a:solidFill>
                <a:latin typeface="Poppins" panose="00000500000000000000" pitchFamily="2" charset="0"/>
                <a:cs typeface="Poppins" panose="00000500000000000000" pitchFamily="2" charset="0"/>
              </a:rPr>
              <a:t> at all meetings of the ELAC, ensuring all rules and bylaws are followed.</a:t>
            </a:r>
          </a:p>
          <a:p>
            <a:pPr marL="454819" indent="-285750">
              <a:lnSpc>
                <a:spcPct val="100000"/>
              </a:lnSpc>
              <a:spcBef>
                <a:spcPts val="0"/>
              </a:spcBef>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Sign </a:t>
            </a:r>
            <a:r>
              <a:rPr lang="en-US" sz="1600" dirty="0">
                <a:solidFill>
                  <a:schemeClr val="tx2">
                    <a:lumMod val="10000"/>
                  </a:schemeClr>
                </a:solidFill>
                <a:latin typeface="Poppins" panose="00000500000000000000" pitchFamily="2" charset="0"/>
                <a:cs typeface="Poppins" panose="00000500000000000000" pitchFamily="2" charset="0"/>
              </a:rPr>
              <a:t>all letters, reports, and other communications of the ELAC.</a:t>
            </a:r>
          </a:p>
          <a:p>
            <a:pPr marL="454819" indent="-285750">
              <a:lnSpc>
                <a:spcPct val="100000"/>
              </a:lnSpc>
              <a:spcBef>
                <a:spcPts val="0"/>
              </a:spcBef>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Perform all duties </a:t>
            </a:r>
            <a:r>
              <a:rPr lang="en-US" sz="1600" dirty="0">
                <a:solidFill>
                  <a:schemeClr val="tx2">
                    <a:lumMod val="10000"/>
                  </a:schemeClr>
                </a:solidFill>
                <a:latin typeface="Poppins" panose="00000500000000000000" pitchFamily="2" charset="0"/>
                <a:cs typeface="Poppins" panose="00000500000000000000" pitchFamily="2" charset="0"/>
              </a:rPr>
              <a:t>relevant to the office of the Chairperson.</a:t>
            </a:r>
          </a:p>
          <a:p>
            <a:pPr marL="454819" indent="-285750">
              <a:lnSpc>
                <a:spcPct val="100000"/>
              </a:lnSpc>
              <a:spcBef>
                <a:spcPts val="0"/>
              </a:spcBef>
              <a:buClr>
                <a:schemeClr val="tx2">
                  <a:lumMod val="10000"/>
                </a:schemeClr>
              </a:buClr>
              <a:buFont typeface="Arial" panose="020B0604020202020204" pitchFamily="34" charset="0"/>
              <a:buChar char="•"/>
            </a:pPr>
            <a:r>
              <a:rPr lang="en-US" sz="1600" b="1" dirty="0">
                <a:solidFill>
                  <a:schemeClr val="tx2">
                    <a:lumMod val="10000"/>
                  </a:schemeClr>
                </a:solidFill>
                <a:latin typeface="Poppins" panose="00000500000000000000" pitchFamily="2" charset="0"/>
                <a:cs typeface="Poppins" panose="00000500000000000000" pitchFamily="2" charset="0"/>
              </a:rPr>
              <a:t>Participate </a:t>
            </a:r>
            <a:r>
              <a:rPr lang="en-US" sz="1600" dirty="0">
                <a:solidFill>
                  <a:schemeClr val="tx2">
                    <a:lumMod val="10000"/>
                  </a:schemeClr>
                </a:solidFill>
                <a:latin typeface="Poppins" panose="00000500000000000000" pitchFamily="2" charset="0"/>
                <a:cs typeface="Poppins" panose="00000500000000000000" pitchFamily="2" charset="0"/>
              </a:rPr>
              <a:t>in the </a:t>
            </a:r>
            <a:r>
              <a:rPr lang="en-US" sz="1600" b="1" dirty="0">
                <a:solidFill>
                  <a:schemeClr val="tx2">
                    <a:lumMod val="10000"/>
                  </a:schemeClr>
                </a:solidFill>
                <a:latin typeface="Poppins" panose="00000500000000000000" pitchFamily="2" charset="0"/>
                <a:cs typeface="Poppins" panose="00000500000000000000" pitchFamily="2" charset="0"/>
              </a:rPr>
              <a:t>planning </a:t>
            </a:r>
            <a:r>
              <a:rPr lang="en-US" sz="1600" dirty="0">
                <a:solidFill>
                  <a:schemeClr val="tx2">
                    <a:lumMod val="10000"/>
                  </a:schemeClr>
                </a:solidFill>
                <a:latin typeface="Poppins" panose="00000500000000000000" pitchFamily="2" charset="0"/>
                <a:cs typeface="Poppins" panose="00000500000000000000" pitchFamily="2" charset="0"/>
              </a:rPr>
              <a:t>of meeting </a:t>
            </a:r>
            <a:r>
              <a:rPr lang="en-US" sz="1600" b="1" dirty="0">
                <a:solidFill>
                  <a:schemeClr val="tx2">
                    <a:lumMod val="10000"/>
                  </a:schemeClr>
                </a:solidFill>
                <a:latin typeface="Poppins" panose="00000500000000000000" pitchFamily="2" charset="0"/>
                <a:cs typeface="Poppins" panose="00000500000000000000" pitchFamily="2" charset="0"/>
              </a:rPr>
              <a:t>agendas.</a:t>
            </a:r>
            <a:endParaRPr lang="en-US" sz="1600" dirty="0">
              <a:solidFill>
                <a:schemeClr val="tx2">
                  <a:lumMod val="10000"/>
                </a:schemeClr>
              </a:solidFill>
              <a:latin typeface="Poppins" panose="00000500000000000000" pitchFamily="2" charset="0"/>
              <a:cs typeface="Poppins" panose="00000500000000000000" pitchFamily="2" charset="0"/>
            </a:endParaRPr>
          </a:p>
          <a:p>
            <a:pPr marL="454819" indent="-285750">
              <a:lnSpc>
                <a:spcPct val="100000"/>
              </a:lnSpc>
              <a:spcBef>
                <a:spcPts val="0"/>
              </a:spcBef>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Have </a:t>
            </a:r>
            <a:r>
              <a:rPr lang="en-US" sz="1600" b="1" dirty="0">
                <a:solidFill>
                  <a:schemeClr val="tx2">
                    <a:lumMod val="10000"/>
                  </a:schemeClr>
                </a:solidFill>
                <a:latin typeface="Poppins" panose="00000500000000000000" pitchFamily="2" charset="0"/>
                <a:cs typeface="Poppins" panose="00000500000000000000" pitchFamily="2" charset="0"/>
              </a:rPr>
              <a:t>other</a:t>
            </a:r>
            <a:r>
              <a:rPr lang="en-US" sz="1600" dirty="0">
                <a:solidFill>
                  <a:schemeClr val="tx2">
                    <a:lumMod val="10000"/>
                  </a:schemeClr>
                </a:solidFill>
                <a:latin typeface="Poppins" panose="00000500000000000000" pitchFamily="2" charset="0"/>
                <a:cs typeface="Poppins" panose="00000500000000000000" pitchFamily="2" charset="0"/>
              </a:rPr>
              <a:t> such </a:t>
            </a:r>
            <a:r>
              <a:rPr lang="en-US" sz="1600" b="1" dirty="0">
                <a:solidFill>
                  <a:schemeClr val="tx2">
                    <a:lumMod val="10000"/>
                  </a:schemeClr>
                </a:solidFill>
                <a:latin typeface="Poppins" panose="00000500000000000000" pitchFamily="2" charset="0"/>
                <a:cs typeface="Poppins" panose="00000500000000000000" pitchFamily="2" charset="0"/>
              </a:rPr>
              <a:t>duties</a:t>
            </a:r>
            <a:r>
              <a:rPr lang="en-US" sz="1600" dirty="0">
                <a:solidFill>
                  <a:schemeClr val="tx2">
                    <a:lumMod val="10000"/>
                  </a:schemeClr>
                </a:solidFill>
                <a:latin typeface="Poppins" panose="00000500000000000000" pitchFamily="2" charset="0"/>
                <a:cs typeface="Poppins" panose="00000500000000000000" pitchFamily="2" charset="0"/>
              </a:rPr>
              <a:t> as prescribed by the ELAC.</a:t>
            </a:r>
          </a:p>
        </p:txBody>
      </p:sp>
      <p:grpSp>
        <p:nvGrpSpPr>
          <p:cNvPr id="2" name="Group 1">
            <a:extLst>
              <a:ext uri="{FF2B5EF4-FFF2-40B4-BE49-F238E27FC236}">
                <a16:creationId xmlns:a16="http://schemas.microsoft.com/office/drawing/2014/main" id="{9AACB069-897D-4D81-DB8A-2A8AFF611B2E}"/>
              </a:ext>
            </a:extLst>
          </p:cNvPr>
          <p:cNvGrpSpPr/>
          <p:nvPr/>
        </p:nvGrpSpPr>
        <p:grpSpPr>
          <a:xfrm>
            <a:off x="4318711" y="3334263"/>
            <a:ext cx="551459" cy="1747240"/>
            <a:chOff x="5455371" y="1431744"/>
            <a:chExt cx="983832" cy="3994512"/>
          </a:xfrm>
        </p:grpSpPr>
        <p:sp>
          <p:nvSpPr>
            <p:cNvPr id="3" name="Freeform 5">
              <a:extLst>
                <a:ext uri="{FF2B5EF4-FFF2-40B4-BE49-F238E27FC236}">
                  <a16:creationId xmlns:a16="http://schemas.microsoft.com/office/drawing/2014/main" id="{62198589-6553-43F7-7430-149A95E99D70}"/>
                </a:ext>
              </a:extLst>
            </p:cNvPr>
            <p:cNvSpPr>
              <a:spLocks/>
            </p:cNvSpPr>
            <p:nvPr/>
          </p:nvSpPr>
          <p:spPr bwMode="auto">
            <a:xfrm>
              <a:off x="5567665" y="1431744"/>
              <a:ext cx="723332" cy="1063247"/>
            </a:xfrm>
            <a:custGeom>
              <a:avLst/>
              <a:gdLst>
                <a:gd name="T0" fmla="*/ 558 w 605"/>
                <a:gd name="T1" fmla="*/ 799 h 889"/>
                <a:gd name="T2" fmla="*/ 500 w 605"/>
                <a:gd name="T3" fmla="*/ 162 h 889"/>
                <a:gd name="T4" fmla="*/ 322 w 605"/>
                <a:gd name="T5" fmla="*/ 82 h 889"/>
                <a:gd name="T6" fmla="*/ 166 w 605"/>
                <a:gd name="T7" fmla="*/ 103 h 889"/>
                <a:gd name="T8" fmla="*/ 146 w 605"/>
                <a:gd name="T9" fmla="*/ 644 h 889"/>
                <a:gd name="T10" fmla="*/ 558 w 605"/>
                <a:gd name="T11" fmla="*/ 799 h 889"/>
              </a:gdLst>
              <a:ahLst/>
              <a:cxnLst>
                <a:cxn ang="0">
                  <a:pos x="T0" y="T1"/>
                </a:cxn>
                <a:cxn ang="0">
                  <a:pos x="T2" y="T3"/>
                </a:cxn>
                <a:cxn ang="0">
                  <a:pos x="T4" y="T5"/>
                </a:cxn>
                <a:cxn ang="0">
                  <a:pos x="T6" y="T7"/>
                </a:cxn>
                <a:cxn ang="0">
                  <a:pos x="T8" y="T9"/>
                </a:cxn>
                <a:cxn ang="0">
                  <a:pos x="T10" y="T11"/>
                </a:cxn>
              </a:cxnLst>
              <a:rect l="0" t="0" r="r" b="b"/>
              <a:pathLst>
                <a:path w="605" h="889">
                  <a:moveTo>
                    <a:pt x="558" y="799"/>
                  </a:moveTo>
                  <a:cubicBezTo>
                    <a:pt x="558" y="799"/>
                    <a:pt x="605" y="370"/>
                    <a:pt x="500" y="162"/>
                  </a:cubicBezTo>
                  <a:cubicBezTo>
                    <a:pt x="418" y="0"/>
                    <a:pt x="322" y="82"/>
                    <a:pt x="322" y="82"/>
                  </a:cubicBezTo>
                  <a:cubicBezTo>
                    <a:pt x="322" y="82"/>
                    <a:pt x="229" y="18"/>
                    <a:pt x="166" y="103"/>
                  </a:cubicBezTo>
                  <a:cubicBezTo>
                    <a:pt x="103" y="188"/>
                    <a:pt x="0" y="400"/>
                    <a:pt x="146" y="644"/>
                  </a:cubicBezTo>
                  <a:cubicBezTo>
                    <a:pt x="291" y="889"/>
                    <a:pt x="558" y="799"/>
                    <a:pt x="558" y="799"/>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 name="Freeform 6">
              <a:extLst>
                <a:ext uri="{FF2B5EF4-FFF2-40B4-BE49-F238E27FC236}">
                  <a16:creationId xmlns:a16="http://schemas.microsoft.com/office/drawing/2014/main" id="{4F56368A-DCED-16E7-1C36-167CEF17268C}"/>
                </a:ext>
              </a:extLst>
            </p:cNvPr>
            <p:cNvSpPr>
              <a:spLocks/>
            </p:cNvSpPr>
            <p:nvPr/>
          </p:nvSpPr>
          <p:spPr bwMode="auto">
            <a:xfrm>
              <a:off x="6189325" y="2296707"/>
              <a:ext cx="232174" cy="615591"/>
            </a:xfrm>
            <a:custGeom>
              <a:avLst/>
              <a:gdLst>
                <a:gd name="T0" fmla="*/ 1 w 194"/>
                <a:gd name="T1" fmla="*/ 391 h 515"/>
                <a:gd name="T2" fmla="*/ 0 w 194"/>
                <a:gd name="T3" fmla="*/ 198 h 515"/>
                <a:gd name="T4" fmla="*/ 14 w 194"/>
                <a:gd name="T5" fmla="*/ 0 h 515"/>
                <a:gd name="T6" fmla="*/ 139 w 194"/>
                <a:gd name="T7" fmla="*/ 231 h 515"/>
                <a:gd name="T8" fmla="*/ 158 w 194"/>
                <a:gd name="T9" fmla="*/ 515 h 515"/>
                <a:gd name="T10" fmla="*/ 1 w 194"/>
                <a:gd name="T11" fmla="*/ 391 h 515"/>
              </a:gdLst>
              <a:ahLst/>
              <a:cxnLst>
                <a:cxn ang="0">
                  <a:pos x="T0" y="T1"/>
                </a:cxn>
                <a:cxn ang="0">
                  <a:pos x="T2" y="T3"/>
                </a:cxn>
                <a:cxn ang="0">
                  <a:pos x="T4" y="T5"/>
                </a:cxn>
                <a:cxn ang="0">
                  <a:pos x="T6" y="T7"/>
                </a:cxn>
                <a:cxn ang="0">
                  <a:pos x="T8" y="T9"/>
                </a:cxn>
                <a:cxn ang="0">
                  <a:pos x="T10" y="T11"/>
                </a:cxn>
              </a:cxnLst>
              <a:rect l="0" t="0" r="r" b="b"/>
              <a:pathLst>
                <a:path w="194" h="515">
                  <a:moveTo>
                    <a:pt x="1" y="391"/>
                  </a:moveTo>
                  <a:cubicBezTo>
                    <a:pt x="0" y="198"/>
                    <a:pt x="0" y="198"/>
                    <a:pt x="0" y="198"/>
                  </a:cubicBezTo>
                  <a:cubicBezTo>
                    <a:pt x="14" y="0"/>
                    <a:pt x="14" y="0"/>
                    <a:pt x="14" y="0"/>
                  </a:cubicBezTo>
                  <a:cubicBezTo>
                    <a:pt x="14" y="0"/>
                    <a:pt x="80" y="10"/>
                    <a:pt x="139" y="231"/>
                  </a:cubicBezTo>
                  <a:cubicBezTo>
                    <a:pt x="194" y="439"/>
                    <a:pt x="177" y="507"/>
                    <a:pt x="158" y="515"/>
                  </a:cubicBezTo>
                  <a:cubicBezTo>
                    <a:pt x="57" y="455"/>
                    <a:pt x="1" y="391"/>
                    <a:pt x="1" y="39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7" name="Freeform 7">
              <a:extLst>
                <a:ext uri="{FF2B5EF4-FFF2-40B4-BE49-F238E27FC236}">
                  <a16:creationId xmlns:a16="http://schemas.microsoft.com/office/drawing/2014/main" id="{867FA095-9604-4329-75D2-C84BB212E4C4}"/>
                </a:ext>
              </a:extLst>
            </p:cNvPr>
            <p:cNvSpPr>
              <a:spLocks/>
            </p:cNvSpPr>
            <p:nvPr/>
          </p:nvSpPr>
          <p:spPr bwMode="auto">
            <a:xfrm>
              <a:off x="5616730" y="3833408"/>
              <a:ext cx="327775" cy="1271142"/>
            </a:xfrm>
            <a:custGeom>
              <a:avLst/>
              <a:gdLst>
                <a:gd name="T0" fmla="*/ 17 w 274"/>
                <a:gd name="T1" fmla="*/ 0 h 1063"/>
                <a:gd name="T2" fmla="*/ 274 w 274"/>
                <a:gd name="T3" fmla="*/ 0 h 1063"/>
                <a:gd name="T4" fmla="*/ 250 w 274"/>
                <a:gd name="T5" fmla="*/ 316 h 1063"/>
                <a:gd name="T6" fmla="*/ 243 w 274"/>
                <a:gd name="T7" fmla="*/ 1057 h 1063"/>
                <a:gd name="T8" fmla="*/ 145 w 274"/>
                <a:gd name="T9" fmla="*/ 1063 h 1063"/>
                <a:gd name="T10" fmla="*/ 80 w 274"/>
                <a:gd name="T11" fmla="*/ 257 h 1063"/>
                <a:gd name="T12" fmla="*/ 17 w 274"/>
                <a:gd name="T13" fmla="*/ 0 h 1063"/>
              </a:gdLst>
              <a:ahLst/>
              <a:cxnLst>
                <a:cxn ang="0">
                  <a:pos x="T0" y="T1"/>
                </a:cxn>
                <a:cxn ang="0">
                  <a:pos x="T2" y="T3"/>
                </a:cxn>
                <a:cxn ang="0">
                  <a:pos x="T4" y="T5"/>
                </a:cxn>
                <a:cxn ang="0">
                  <a:pos x="T6" y="T7"/>
                </a:cxn>
                <a:cxn ang="0">
                  <a:pos x="T8" y="T9"/>
                </a:cxn>
                <a:cxn ang="0">
                  <a:pos x="T10" y="T11"/>
                </a:cxn>
                <a:cxn ang="0">
                  <a:pos x="T12" y="T13"/>
                </a:cxn>
              </a:cxnLst>
              <a:rect l="0" t="0" r="r" b="b"/>
              <a:pathLst>
                <a:path w="274" h="1063">
                  <a:moveTo>
                    <a:pt x="17" y="0"/>
                  </a:moveTo>
                  <a:cubicBezTo>
                    <a:pt x="274" y="0"/>
                    <a:pt x="274" y="0"/>
                    <a:pt x="274" y="0"/>
                  </a:cubicBezTo>
                  <a:cubicBezTo>
                    <a:pt x="272" y="110"/>
                    <a:pt x="266" y="237"/>
                    <a:pt x="250" y="316"/>
                  </a:cubicBezTo>
                  <a:cubicBezTo>
                    <a:pt x="215" y="485"/>
                    <a:pt x="243" y="1057"/>
                    <a:pt x="243" y="1057"/>
                  </a:cubicBezTo>
                  <a:cubicBezTo>
                    <a:pt x="145" y="1063"/>
                    <a:pt x="145" y="1063"/>
                    <a:pt x="145" y="1063"/>
                  </a:cubicBezTo>
                  <a:cubicBezTo>
                    <a:pt x="0" y="529"/>
                    <a:pt x="80" y="257"/>
                    <a:pt x="80" y="257"/>
                  </a:cubicBezTo>
                  <a:cubicBezTo>
                    <a:pt x="50" y="165"/>
                    <a:pt x="30" y="79"/>
                    <a:pt x="17"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8" name="Freeform 8">
              <a:extLst>
                <a:ext uri="{FF2B5EF4-FFF2-40B4-BE49-F238E27FC236}">
                  <a16:creationId xmlns:a16="http://schemas.microsoft.com/office/drawing/2014/main" id="{AA2947F2-D148-ECEB-CFC1-3AADD8D95A1A}"/>
                </a:ext>
              </a:extLst>
            </p:cNvPr>
            <p:cNvSpPr>
              <a:spLocks/>
            </p:cNvSpPr>
            <p:nvPr/>
          </p:nvSpPr>
          <p:spPr bwMode="auto">
            <a:xfrm>
              <a:off x="5762408" y="5097469"/>
              <a:ext cx="231163" cy="328787"/>
            </a:xfrm>
            <a:custGeom>
              <a:avLst/>
              <a:gdLst>
                <a:gd name="T0" fmla="*/ 120 w 193"/>
                <a:gd name="T1" fmla="*/ 1 h 275"/>
                <a:gd name="T2" fmla="*/ 166 w 193"/>
                <a:gd name="T3" fmla="*/ 267 h 275"/>
                <a:gd name="T4" fmla="*/ 21 w 193"/>
                <a:gd name="T5" fmla="*/ 267 h 275"/>
                <a:gd name="T6" fmla="*/ 23 w 193"/>
                <a:gd name="T7" fmla="*/ 7 h 275"/>
                <a:gd name="T8" fmla="*/ 76 w 193"/>
                <a:gd name="T9" fmla="*/ 0 h 275"/>
                <a:gd name="T10" fmla="*/ 120 w 193"/>
                <a:gd name="T11" fmla="*/ 1 h 275"/>
              </a:gdLst>
              <a:ahLst/>
              <a:cxnLst>
                <a:cxn ang="0">
                  <a:pos x="T0" y="T1"/>
                </a:cxn>
                <a:cxn ang="0">
                  <a:pos x="T2" y="T3"/>
                </a:cxn>
                <a:cxn ang="0">
                  <a:pos x="T4" y="T5"/>
                </a:cxn>
                <a:cxn ang="0">
                  <a:pos x="T6" y="T7"/>
                </a:cxn>
                <a:cxn ang="0">
                  <a:pos x="T8" y="T9"/>
                </a:cxn>
                <a:cxn ang="0">
                  <a:pos x="T10" y="T11"/>
                </a:cxn>
              </a:cxnLst>
              <a:rect l="0" t="0" r="r" b="b"/>
              <a:pathLst>
                <a:path w="193" h="275">
                  <a:moveTo>
                    <a:pt x="120" y="1"/>
                  </a:moveTo>
                  <a:cubicBezTo>
                    <a:pt x="120" y="1"/>
                    <a:pt x="193" y="263"/>
                    <a:pt x="166" y="267"/>
                  </a:cubicBezTo>
                  <a:cubicBezTo>
                    <a:pt x="21" y="267"/>
                    <a:pt x="21" y="267"/>
                    <a:pt x="21" y="267"/>
                  </a:cubicBezTo>
                  <a:cubicBezTo>
                    <a:pt x="21" y="267"/>
                    <a:pt x="0" y="275"/>
                    <a:pt x="23" y="7"/>
                  </a:cubicBezTo>
                  <a:cubicBezTo>
                    <a:pt x="76" y="0"/>
                    <a:pt x="76" y="0"/>
                    <a:pt x="76" y="0"/>
                  </a:cubicBezTo>
                  <a:lnTo>
                    <a:pt x="120" y="1"/>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9" name="Freeform 9">
              <a:extLst>
                <a:ext uri="{FF2B5EF4-FFF2-40B4-BE49-F238E27FC236}">
                  <a16:creationId xmlns:a16="http://schemas.microsoft.com/office/drawing/2014/main" id="{18FF2849-F7DA-6BEC-2EBE-F43A460131C1}"/>
                </a:ext>
              </a:extLst>
            </p:cNvPr>
            <p:cNvSpPr>
              <a:spLocks/>
            </p:cNvSpPr>
            <p:nvPr/>
          </p:nvSpPr>
          <p:spPr bwMode="auto">
            <a:xfrm>
              <a:off x="5790228" y="5025641"/>
              <a:ext cx="145678" cy="319177"/>
            </a:xfrm>
            <a:custGeom>
              <a:avLst/>
              <a:gdLst>
                <a:gd name="T0" fmla="*/ 97 w 122"/>
                <a:gd name="T1" fmla="*/ 60 h 267"/>
                <a:gd name="T2" fmla="*/ 122 w 122"/>
                <a:gd name="T3" fmla="*/ 259 h 267"/>
                <a:gd name="T4" fmla="*/ 17 w 122"/>
                <a:gd name="T5" fmla="*/ 267 h 267"/>
                <a:gd name="T6" fmla="*/ 0 w 122"/>
                <a:gd name="T7" fmla="*/ 66 h 267"/>
                <a:gd name="T8" fmla="*/ 45 w 122"/>
                <a:gd name="T9" fmla="*/ 0 h 267"/>
                <a:gd name="T10" fmla="*/ 97 w 122"/>
                <a:gd name="T11" fmla="*/ 60 h 267"/>
              </a:gdLst>
              <a:ahLst/>
              <a:cxnLst>
                <a:cxn ang="0">
                  <a:pos x="T0" y="T1"/>
                </a:cxn>
                <a:cxn ang="0">
                  <a:pos x="T2" y="T3"/>
                </a:cxn>
                <a:cxn ang="0">
                  <a:pos x="T4" y="T5"/>
                </a:cxn>
                <a:cxn ang="0">
                  <a:pos x="T6" y="T7"/>
                </a:cxn>
                <a:cxn ang="0">
                  <a:pos x="T8" y="T9"/>
                </a:cxn>
                <a:cxn ang="0">
                  <a:pos x="T10" y="T11"/>
                </a:cxn>
              </a:cxnLst>
              <a:rect l="0" t="0" r="r" b="b"/>
              <a:pathLst>
                <a:path w="122" h="267">
                  <a:moveTo>
                    <a:pt x="97" y="60"/>
                  </a:moveTo>
                  <a:cubicBezTo>
                    <a:pt x="122" y="259"/>
                    <a:pt x="122" y="259"/>
                    <a:pt x="122" y="259"/>
                  </a:cubicBezTo>
                  <a:cubicBezTo>
                    <a:pt x="109" y="261"/>
                    <a:pt x="42" y="248"/>
                    <a:pt x="17" y="267"/>
                  </a:cubicBezTo>
                  <a:cubicBezTo>
                    <a:pt x="17" y="267"/>
                    <a:pt x="2" y="181"/>
                    <a:pt x="0" y="66"/>
                  </a:cubicBezTo>
                  <a:cubicBezTo>
                    <a:pt x="45" y="0"/>
                    <a:pt x="45" y="0"/>
                    <a:pt x="45" y="0"/>
                  </a:cubicBezTo>
                  <a:lnTo>
                    <a:pt x="97" y="60"/>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0" name="Freeform 10">
              <a:extLst>
                <a:ext uri="{FF2B5EF4-FFF2-40B4-BE49-F238E27FC236}">
                  <a16:creationId xmlns:a16="http://schemas.microsoft.com/office/drawing/2014/main" id="{8376904A-1DCE-0B5B-DEA0-D8ACB0862E5B}"/>
                </a:ext>
              </a:extLst>
            </p:cNvPr>
            <p:cNvSpPr>
              <a:spLocks/>
            </p:cNvSpPr>
            <p:nvPr/>
          </p:nvSpPr>
          <p:spPr bwMode="auto">
            <a:xfrm>
              <a:off x="5890382" y="3833408"/>
              <a:ext cx="371782" cy="1264060"/>
            </a:xfrm>
            <a:custGeom>
              <a:avLst/>
              <a:gdLst>
                <a:gd name="T0" fmla="*/ 68 w 311"/>
                <a:gd name="T1" fmla="*/ 0 h 1057"/>
                <a:gd name="T2" fmla="*/ 311 w 311"/>
                <a:gd name="T3" fmla="*/ 0 h 1057"/>
                <a:gd name="T4" fmla="*/ 236 w 311"/>
                <a:gd name="T5" fmla="*/ 344 h 1057"/>
                <a:gd name="T6" fmla="*/ 175 w 311"/>
                <a:gd name="T7" fmla="*/ 1057 h 1057"/>
                <a:gd name="T8" fmla="*/ 74 w 311"/>
                <a:gd name="T9" fmla="*/ 1057 h 1057"/>
                <a:gd name="T10" fmla="*/ 51 w 311"/>
                <a:gd name="T11" fmla="*/ 775 h 1057"/>
                <a:gd name="T12" fmla="*/ 79 w 311"/>
                <a:gd name="T13" fmla="*/ 244 h 1057"/>
                <a:gd name="T14" fmla="*/ 68 w 311"/>
                <a:gd name="T15" fmla="*/ 0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057">
                  <a:moveTo>
                    <a:pt x="68" y="0"/>
                  </a:moveTo>
                  <a:cubicBezTo>
                    <a:pt x="311" y="0"/>
                    <a:pt x="311" y="0"/>
                    <a:pt x="311" y="0"/>
                  </a:cubicBezTo>
                  <a:cubicBezTo>
                    <a:pt x="280" y="151"/>
                    <a:pt x="249" y="298"/>
                    <a:pt x="236" y="344"/>
                  </a:cubicBezTo>
                  <a:cubicBezTo>
                    <a:pt x="205" y="451"/>
                    <a:pt x="175" y="1057"/>
                    <a:pt x="175" y="1057"/>
                  </a:cubicBezTo>
                  <a:cubicBezTo>
                    <a:pt x="74" y="1057"/>
                    <a:pt x="74" y="1057"/>
                    <a:pt x="74" y="1057"/>
                  </a:cubicBezTo>
                  <a:cubicBezTo>
                    <a:pt x="72" y="956"/>
                    <a:pt x="59" y="840"/>
                    <a:pt x="51" y="775"/>
                  </a:cubicBezTo>
                  <a:cubicBezTo>
                    <a:pt x="0" y="399"/>
                    <a:pt x="79" y="244"/>
                    <a:pt x="79" y="244"/>
                  </a:cubicBezTo>
                  <a:cubicBezTo>
                    <a:pt x="67" y="165"/>
                    <a:pt x="65" y="79"/>
                    <a:pt x="68"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 name="Freeform 11">
              <a:extLst>
                <a:ext uri="{FF2B5EF4-FFF2-40B4-BE49-F238E27FC236}">
                  <a16:creationId xmlns:a16="http://schemas.microsoft.com/office/drawing/2014/main" id="{9249B304-EE72-C225-8F0A-6105D1F8FAD4}"/>
                </a:ext>
              </a:extLst>
            </p:cNvPr>
            <p:cNvSpPr>
              <a:spLocks/>
            </p:cNvSpPr>
            <p:nvPr/>
          </p:nvSpPr>
          <p:spPr bwMode="auto">
            <a:xfrm>
              <a:off x="5636963" y="3833408"/>
              <a:ext cx="307542" cy="282251"/>
            </a:xfrm>
            <a:custGeom>
              <a:avLst/>
              <a:gdLst>
                <a:gd name="T0" fmla="*/ 0 w 257"/>
                <a:gd name="T1" fmla="*/ 0 h 236"/>
                <a:gd name="T2" fmla="*/ 257 w 257"/>
                <a:gd name="T3" fmla="*/ 0 h 236"/>
                <a:gd name="T4" fmla="*/ 245 w 257"/>
                <a:gd name="T5" fmla="*/ 236 h 236"/>
                <a:gd name="T6" fmla="*/ 50 w 257"/>
                <a:gd name="T7" fmla="*/ 214 h 236"/>
                <a:gd name="T8" fmla="*/ 0 w 257"/>
                <a:gd name="T9" fmla="*/ 0 h 236"/>
              </a:gdLst>
              <a:ahLst/>
              <a:cxnLst>
                <a:cxn ang="0">
                  <a:pos x="T0" y="T1"/>
                </a:cxn>
                <a:cxn ang="0">
                  <a:pos x="T2" y="T3"/>
                </a:cxn>
                <a:cxn ang="0">
                  <a:pos x="T4" y="T5"/>
                </a:cxn>
                <a:cxn ang="0">
                  <a:pos x="T6" y="T7"/>
                </a:cxn>
                <a:cxn ang="0">
                  <a:pos x="T8" y="T9"/>
                </a:cxn>
              </a:cxnLst>
              <a:rect l="0" t="0" r="r" b="b"/>
              <a:pathLst>
                <a:path w="257" h="236">
                  <a:moveTo>
                    <a:pt x="0" y="0"/>
                  </a:moveTo>
                  <a:cubicBezTo>
                    <a:pt x="257" y="0"/>
                    <a:pt x="257" y="0"/>
                    <a:pt x="257" y="0"/>
                  </a:cubicBezTo>
                  <a:cubicBezTo>
                    <a:pt x="255" y="76"/>
                    <a:pt x="252" y="164"/>
                    <a:pt x="245" y="236"/>
                  </a:cubicBezTo>
                  <a:cubicBezTo>
                    <a:pt x="186" y="234"/>
                    <a:pt x="120" y="227"/>
                    <a:pt x="50" y="214"/>
                  </a:cubicBezTo>
                  <a:cubicBezTo>
                    <a:pt x="27" y="138"/>
                    <a:pt x="11" y="68"/>
                    <a:pt x="0"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 name="Freeform 12">
              <a:extLst>
                <a:ext uri="{FF2B5EF4-FFF2-40B4-BE49-F238E27FC236}">
                  <a16:creationId xmlns:a16="http://schemas.microsoft.com/office/drawing/2014/main" id="{29AC1230-767A-9684-4B7A-FA3C1E38BE74}"/>
                </a:ext>
              </a:extLst>
            </p:cNvPr>
            <p:cNvSpPr>
              <a:spLocks/>
            </p:cNvSpPr>
            <p:nvPr/>
          </p:nvSpPr>
          <p:spPr bwMode="auto">
            <a:xfrm>
              <a:off x="5968279" y="3833408"/>
              <a:ext cx="293885" cy="282251"/>
            </a:xfrm>
            <a:custGeom>
              <a:avLst/>
              <a:gdLst>
                <a:gd name="T0" fmla="*/ 3 w 246"/>
                <a:gd name="T1" fmla="*/ 0 h 236"/>
                <a:gd name="T2" fmla="*/ 246 w 246"/>
                <a:gd name="T3" fmla="*/ 0 h 236"/>
                <a:gd name="T4" fmla="*/ 200 w 246"/>
                <a:gd name="T5" fmla="*/ 219 h 236"/>
                <a:gd name="T6" fmla="*/ 13 w 246"/>
                <a:gd name="T7" fmla="*/ 236 h 236"/>
                <a:gd name="T8" fmla="*/ 3 w 246"/>
                <a:gd name="T9" fmla="*/ 0 h 236"/>
              </a:gdLst>
              <a:ahLst/>
              <a:cxnLst>
                <a:cxn ang="0">
                  <a:pos x="T0" y="T1"/>
                </a:cxn>
                <a:cxn ang="0">
                  <a:pos x="T2" y="T3"/>
                </a:cxn>
                <a:cxn ang="0">
                  <a:pos x="T4" y="T5"/>
                </a:cxn>
                <a:cxn ang="0">
                  <a:pos x="T6" y="T7"/>
                </a:cxn>
                <a:cxn ang="0">
                  <a:pos x="T8" y="T9"/>
                </a:cxn>
              </a:cxnLst>
              <a:rect l="0" t="0" r="r" b="b"/>
              <a:pathLst>
                <a:path w="246" h="236">
                  <a:moveTo>
                    <a:pt x="3" y="0"/>
                  </a:moveTo>
                  <a:cubicBezTo>
                    <a:pt x="246" y="0"/>
                    <a:pt x="246" y="0"/>
                    <a:pt x="246" y="0"/>
                  </a:cubicBezTo>
                  <a:cubicBezTo>
                    <a:pt x="230" y="80"/>
                    <a:pt x="214" y="156"/>
                    <a:pt x="200" y="219"/>
                  </a:cubicBezTo>
                  <a:cubicBezTo>
                    <a:pt x="151" y="228"/>
                    <a:pt x="88" y="236"/>
                    <a:pt x="13" y="236"/>
                  </a:cubicBezTo>
                  <a:cubicBezTo>
                    <a:pt x="2" y="159"/>
                    <a:pt x="0" y="76"/>
                    <a:pt x="3"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 name="Freeform 13">
              <a:extLst>
                <a:ext uri="{FF2B5EF4-FFF2-40B4-BE49-F238E27FC236}">
                  <a16:creationId xmlns:a16="http://schemas.microsoft.com/office/drawing/2014/main" id="{A9A07490-4A07-1AE0-D7DE-C38743AF1825}"/>
                </a:ext>
              </a:extLst>
            </p:cNvPr>
            <p:cNvSpPr>
              <a:spLocks/>
            </p:cNvSpPr>
            <p:nvPr/>
          </p:nvSpPr>
          <p:spPr bwMode="auto">
            <a:xfrm>
              <a:off x="5931354" y="5097469"/>
              <a:ext cx="388475" cy="323729"/>
            </a:xfrm>
            <a:custGeom>
              <a:avLst/>
              <a:gdLst>
                <a:gd name="T0" fmla="*/ 40 w 325"/>
                <a:gd name="T1" fmla="*/ 0 h 271"/>
                <a:gd name="T2" fmla="*/ 158 w 325"/>
                <a:gd name="T3" fmla="*/ 199 h 271"/>
                <a:gd name="T4" fmla="*/ 232 w 325"/>
                <a:gd name="T5" fmla="*/ 207 h 271"/>
                <a:gd name="T6" fmla="*/ 307 w 325"/>
                <a:gd name="T7" fmla="*/ 225 h 271"/>
                <a:gd name="T8" fmla="*/ 309 w 325"/>
                <a:gd name="T9" fmla="*/ 271 h 271"/>
                <a:gd name="T10" fmla="*/ 120 w 325"/>
                <a:gd name="T11" fmla="*/ 271 h 271"/>
                <a:gd name="T12" fmla="*/ 55 w 325"/>
                <a:gd name="T13" fmla="*/ 110 h 271"/>
                <a:gd name="T14" fmla="*/ 60 w 325"/>
                <a:gd name="T15" fmla="*/ 271 h 271"/>
                <a:gd name="T16" fmla="*/ 40 w 325"/>
                <a:gd name="T17" fmla="*/ 271 h 271"/>
                <a:gd name="T18" fmla="*/ 0 w 325"/>
                <a:gd name="T19" fmla="*/ 72 h 271"/>
                <a:gd name="T20" fmla="*/ 40 w 325"/>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271">
                  <a:moveTo>
                    <a:pt x="40" y="0"/>
                  </a:moveTo>
                  <a:cubicBezTo>
                    <a:pt x="73" y="95"/>
                    <a:pt x="158" y="199"/>
                    <a:pt x="158" y="199"/>
                  </a:cubicBezTo>
                  <a:cubicBezTo>
                    <a:pt x="232" y="207"/>
                    <a:pt x="232" y="207"/>
                    <a:pt x="232" y="207"/>
                  </a:cubicBezTo>
                  <a:cubicBezTo>
                    <a:pt x="307" y="225"/>
                    <a:pt x="307" y="225"/>
                    <a:pt x="307" y="225"/>
                  </a:cubicBezTo>
                  <a:cubicBezTo>
                    <a:pt x="307" y="225"/>
                    <a:pt x="325" y="243"/>
                    <a:pt x="309" y="271"/>
                  </a:cubicBezTo>
                  <a:cubicBezTo>
                    <a:pt x="120" y="271"/>
                    <a:pt x="120" y="271"/>
                    <a:pt x="120" y="271"/>
                  </a:cubicBezTo>
                  <a:cubicBezTo>
                    <a:pt x="55" y="110"/>
                    <a:pt x="55" y="110"/>
                    <a:pt x="55" y="110"/>
                  </a:cubicBezTo>
                  <a:cubicBezTo>
                    <a:pt x="60" y="271"/>
                    <a:pt x="60" y="271"/>
                    <a:pt x="60" y="271"/>
                  </a:cubicBezTo>
                  <a:cubicBezTo>
                    <a:pt x="40" y="271"/>
                    <a:pt x="40" y="271"/>
                    <a:pt x="40" y="271"/>
                  </a:cubicBezTo>
                  <a:cubicBezTo>
                    <a:pt x="0" y="72"/>
                    <a:pt x="0" y="72"/>
                    <a:pt x="0" y="72"/>
                  </a:cubicBezTo>
                  <a:cubicBezTo>
                    <a:pt x="0" y="72"/>
                    <a:pt x="4" y="25"/>
                    <a:pt x="40"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 name="Freeform 14">
              <a:extLst>
                <a:ext uri="{FF2B5EF4-FFF2-40B4-BE49-F238E27FC236}">
                  <a16:creationId xmlns:a16="http://schemas.microsoft.com/office/drawing/2014/main" id="{F44A79FE-A685-26D7-D41F-7FE64579A184}"/>
                </a:ext>
              </a:extLst>
            </p:cNvPr>
            <p:cNvSpPr>
              <a:spLocks/>
            </p:cNvSpPr>
            <p:nvPr/>
          </p:nvSpPr>
          <p:spPr bwMode="auto">
            <a:xfrm>
              <a:off x="5978902" y="5045874"/>
              <a:ext cx="229645" cy="298943"/>
            </a:xfrm>
            <a:custGeom>
              <a:avLst/>
              <a:gdLst>
                <a:gd name="T0" fmla="*/ 0 w 192"/>
                <a:gd name="T1" fmla="*/ 43 h 250"/>
                <a:gd name="T2" fmla="*/ 47 w 192"/>
                <a:gd name="T3" fmla="*/ 0 h 250"/>
                <a:gd name="T4" fmla="*/ 101 w 192"/>
                <a:gd name="T5" fmla="*/ 43 h 250"/>
                <a:gd name="T6" fmla="*/ 192 w 192"/>
                <a:gd name="T7" fmla="*/ 250 h 250"/>
                <a:gd name="T8" fmla="*/ 124 w 192"/>
                <a:gd name="T9" fmla="*/ 250 h 250"/>
                <a:gd name="T10" fmla="*/ 0 w 192"/>
                <a:gd name="T11" fmla="*/ 43 h 250"/>
              </a:gdLst>
              <a:ahLst/>
              <a:cxnLst>
                <a:cxn ang="0">
                  <a:pos x="T0" y="T1"/>
                </a:cxn>
                <a:cxn ang="0">
                  <a:pos x="T2" y="T3"/>
                </a:cxn>
                <a:cxn ang="0">
                  <a:pos x="T4" y="T5"/>
                </a:cxn>
                <a:cxn ang="0">
                  <a:pos x="T6" y="T7"/>
                </a:cxn>
                <a:cxn ang="0">
                  <a:pos x="T8" y="T9"/>
                </a:cxn>
                <a:cxn ang="0">
                  <a:pos x="T10" y="T11"/>
                </a:cxn>
              </a:cxnLst>
              <a:rect l="0" t="0" r="r" b="b"/>
              <a:pathLst>
                <a:path w="192" h="250">
                  <a:moveTo>
                    <a:pt x="0" y="43"/>
                  </a:moveTo>
                  <a:cubicBezTo>
                    <a:pt x="47" y="0"/>
                    <a:pt x="47" y="0"/>
                    <a:pt x="47" y="0"/>
                  </a:cubicBezTo>
                  <a:cubicBezTo>
                    <a:pt x="101" y="43"/>
                    <a:pt x="101" y="43"/>
                    <a:pt x="101" y="43"/>
                  </a:cubicBezTo>
                  <a:cubicBezTo>
                    <a:pt x="101" y="43"/>
                    <a:pt x="158" y="226"/>
                    <a:pt x="192" y="250"/>
                  </a:cubicBezTo>
                  <a:cubicBezTo>
                    <a:pt x="124" y="250"/>
                    <a:pt x="124" y="250"/>
                    <a:pt x="124" y="250"/>
                  </a:cubicBezTo>
                  <a:cubicBezTo>
                    <a:pt x="124" y="250"/>
                    <a:pt x="33" y="138"/>
                    <a:pt x="0" y="43"/>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 name="Freeform 15">
              <a:extLst>
                <a:ext uri="{FF2B5EF4-FFF2-40B4-BE49-F238E27FC236}">
                  <a16:creationId xmlns:a16="http://schemas.microsoft.com/office/drawing/2014/main" id="{6B8AFAB4-2F46-CCAA-B179-A542B0A81E88}"/>
                </a:ext>
              </a:extLst>
            </p:cNvPr>
            <p:cNvSpPr>
              <a:spLocks/>
            </p:cNvSpPr>
            <p:nvPr/>
          </p:nvSpPr>
          <p:spPr bwMode="auto">
            <a:xfrm>
              <a:off x="5455371" y="3035720"/>
              <a:ext cx="983832" cy="1061730"/>
            </a:xfrm>
            <a:custGeom>
              <a:avLst/>
              <a:gdLst>
                <a:gd name="T0" fmla="*/ 632 w 823"/>
                <a:gd name="T1" fmla="*/ 8 h 888"/>
                <a:gd name="T2" fmla="*/ 660 w 823"/>
                <a:gd name="T3" fmla="*/ 840 h 888"/>
                <a:gd name="T4" fmla="*/ 167 w 823"/>
                <a:gd name="T5" fmla="*/ 840 h 888"/>
                <a:gd name="T6" fmla="*/ 288 w 823"/>
                <a:gd name="T7" fmla="*/ 0 h 888"/>
                <a:gd name="T8" fmla="*/ 632 w 823"/>
                <a:gd name="T9" fmla="*/ 8 h 888"/>
              </a:gdLst>
              <a:ahLst/>
              <a:cxnLst>
                <a:cxn ang="0">
                  <a:pos x="T0" y="T1"/>
                </a:cxn>
                <a:cxn ang="0">
                  <a:pos x="T2" y="T3"/>
                </a:cxn>
                <a:cxn ang="0">
                  <a:pos x="T4" y="T5"/>
                </a:cxn>
                <a:cxn ang="0">
                  <a:pos x="T6" y="T7"/>
                </a:cxn>
                <a:cxn ang="0">
                  <a:pos x="T8" y="T9"/>
                </a:cxn>
              </a:cxnLst>
              <a:rect l="0" t="0" r="r" b="b"/>
              <a:pathLst>
                <a:path w="823" h="888">
                  <a:moveTo>
                    <a:pt x="632" y="8"/>
                  </a:moveTo>
                  <a:cubicBezTo>
                    <a:pt x="632" y="8"/>
                    <a:pt x="823" y="273"/>
                    <a:pt x="660" y="840"/>
                  </a:cubicBezTo>
                  <a:cubicBezTo>
                    <a:pt x="660" y="840"/>
                    <a:pt x="538" y="888"/>
                    <a:pt x="167" y="840"/>
                  </a:cubicBezTo>
                  <a:cubicBezTo>
                    <a:pt x="167" y="840"/>
                    <a:pt x="0" y="267"/>
                    <a:pt x="288" y="0"/>
                  </a:cubicBezTo>
                  <a:lnTo>
                    <a:pt x="632" y="8"/>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8" name="Freeform 16">
              <a:extLst>
                <a:ext uri="{FF2B5EF4-FFF2-40B4-BE49-F238E27FC236}">
                  <a16:creationId xmlns:a16="http://schemas.microsoft.com/office/drawing/2014/main" id="{6A40EA24-5C97-1BE3-59F1-14AE49826394}"/>
                </a:ext>
              </a:extLst>
            </p:cNvPr>
            <p:cNvSpPr>
              <a:spLocks/>
            </p:cNvSpPr>
            <p:nvPr/>
          </p:nvSpPr>
          <p:spPr bwMode="auto">
            <a:xfrm>
              <a:off x="5794781" y="2232973"/>
              <a:ext cx="315636" cy="539717"/>
            </a:xfrm>
            <a:custGeom>
              <a:avLst/>
              <a:gdLst>
                <a:gd name="T0" fmla="*/ 229 w 264"/>
                <a:gd name="T1" fmla="*/ 451 h 451"/>
                <a:gd name="T2" fmla="*/ 62 w 264"/>
                <a:gd name="T3" fmla="*/ 150 h 451"/>
                <a:gd name="T4" fmla="*/ 0 w 264"/>
                <a:gd name="T5" fmla="*/ 28 h 451"/>
                <a:gd name="T6" fmla="*/ 245 w 264"/>
                <a:gd name="T7" fmla="*/ 25 h 451"/>
                <a:gd name="T8" fmla="*/ 264 w 264"/>
                <a:gd name="T9" fmla="*/ 147 h 451"/>
                <a:gd name="T10" fmla="*/ 229 w 264"/>
                <a:gd name="T11" fmla="*/ 451 h 451"/>
              </a:gdLst>
              <a:ahLst/>
              <a:cxnLst>
                <a:cxn ang="0">
                  <a:pos x="T0" y="T1"/>
                </a:cxn>
                <a:cxn ang="0">
                  <a:pos x="T2" y="T3"/>
                </a:cxn>
                <a:cxn ang="0">
                  <a:pos x="T4" y="T5"/>
                </a:cxn>
                <a:cxn ang="0">
                  <a:pos x="T6" y="T7"/>
                </a:cxn>
                <a:cxn ang="0">
                  <a:pos x="T8" y="T9"/>
                </a:cxn>
                <a:cxn ang="0">
                  <a:pos x="T10" y="T11"/>
                </a:cxn>
              </a:cxnLst>
              <a:rect l="0" t="0" r="r" b="b"/>
              <a:pathLst>
                <a:path w="264" h="451">
                  <a:moveTo>
                    <a:pt x="229" y="451"/>
                  </a:moveTo>
                  <a:cubicBezTo>
                    <a:pt x="62" y="150"/>
                    <a:pt x="62" y="150"/>
                    <a:pt x="62" y="150"/>
                  </a:cubicBezTo>
                  <a:cubicBezTo>
                    <a:pt x="0" y="28"/>
                    <a:pt x="0" y="28"/>
                    <a:pt x="0" y="28"/>
                  </a:cubicBezTo>
                  <a:cubicBezTo>
                    <a:pt x="98" y="0"/>
                    <a:pt x="184" y="9"/>
                    <a:pt x="245" y="25"/>
                  </a:cubicBezTo>
                  <a:cubicBezTo>
                    <a:pt x="264" y="147"/>
                    <a:pt x="264" y="147"/>
                    <a:pt x="264" y="147"/>
                  </a:cubicBezTo>
                  <a:cubicBezTo>
                    <a:pt x="264" y="147"/>
                    <a:pt x="263" y="345"/>
                    <a:pt x="229" y="451"/>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9" name="Freeform 17">
              <a:extLst>
                <a:ext uri="{FF2B5EF4-FFF2-40B4-BE49-F238E27FC236}">
                  <a16:creationId xmlns:a16="http://schemas.microsoft.com/office/drawing/2014/main" id="{561B5C75-8A42-B8FD-39D1-B45766765E24}"/>
                </a:ext>
              </a:extLst>
            </p:cNvPr>
            <p:cNvSpPr>
              <a:spLocks/>
            </p:cNvSpPr>
            <p:nvPr/>
          </p:nvSpPr>
          <p:spPr bwMode="auto">
            <a:xfrm>
              <a:off x="5869137" y="2167216"/>
              <a:ext cx="145678" cy="154277"/>
            </a:xfrm>
            <a:custGeom>
              <a:avLst/>
              <a:gdLst>
                <a:gd name="T0" fmla="*/ 122 w 122"/>
                <a:gd name="T1" fmla="*/ 29 h 129"/>
                <a:gd name="T2" fmla="*/ 122 w 122"/>
                <a:gd name="T3" fmla="*/ 128 h 129"/>
                <a:gd name="T4" fmla="*/ 1 w 122"/>
                <a:gd name="T5" fmla="*/ 129 h 129"/>
                <a:gd name="T6" fmla="*/ 0 w 122"/>
                <a:gd name="T7" fmla="*/ 0 h 129"/>
                <a:gd name="T8" fmla="*/ 122 w 122"/>
                <a:gd name="T9" fmla="*/ 29 h 129"/>
              </a:gdLst>
              <a:ahLst/>
              <a:cxnLst>
                <a:cxn ang="0">
                  <a:pos x="T0" y="T1"/>
                </a:cxn>
                <a:cxn ang="0">
                  <a:pos x="T2" y="T3"/>
                </a:cxn>
                <a:cxn ang="0">
                  <a:pos x="T4" y="T5"/>
                </a:cxn>
                <a:cxn ang="0">
                  <a:pos x="T6" y="T7"/>
                </a:cxn>
                <a:cxn ang="0">
                  <a:pos x="T8" y="T9"/>
                </a:cxn>
              </a:cxnLst>
              <a:rect l="0" t="0" r="r" b="b"/>
              <a:pathLst>
                <a:path w="122" h="129">
                  <a:moveTo>
                    <a:pt x="122" y="29"/>
                  </a:moveTo>
                  <a:cubicBezTo>
                    <a:pt x="122" y="128"/>
                    <a:pt x="122" y="128"/>
                    <a:pt x="122" y="128"/>
                  </a:cubicBezTo>
                  <a:cubicBezTo>
                    <a:pt x="1" y="129"/>
                    <a:pt x="1" y="129"/>
                    <a:pt x="1" y="129"/>
                  </a:cubicBezTo>
                  <a:cubicBezTo>
                    <a:pt x="0" y="0"/>
                    <a:pt x="0" y="0"/>
                    <a:pt x="0" y="0"/>
                  </a:cubicBezTo>
                  <a:cubicBezTo>
                    <a:pt x="51" y="33"/>
                    <a:pt x="101" y="32"/>
                    <a:pt x="122" y="29"/>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0" name="Freeform 18">
              <a:extLst>
                <a:ext uri="{FF2B5EF4-FFF2-40B4-BE49-F238E27FC236}">
                  <a16:creationId xmlns:a16="http://schemas.microsoft.com/office/drawing/2014/main" id="{73A9634D-F627-93EC-2801-EA09666C610A}"/>
                </a:ext>
              </a:extLst>
            </p:cNvPr>
            <p:cNvSpPr>
              <a:spLocks/>
            </p:cNvSpPr>
            <p:nvPr/>
          </p:nvSpPr>
          <p:spPr bwMode="auto">
            <a:xfrm>
              <a:off x="5869137" y="2047841"/>
              <a:ext cx="145678" cy="158830"/>
            </a:xfrm>
            <a:custGeom>
              <a:avLst/>
              <a:gdLst>
                <a:gd name="T0" fmla="*/ 0 w 122"/>
                <a:gd name="T1" fmla="*/ 100 h 133"/>
                <a:gd name="T2" fmla="*/ 0 w 122"/>
                <a:gd name="T3" fmla="*/ 1 h 133"/>
                <a:gd name="T4" fmla="*/ 121 w 122"/>
                <a:gd name="T5" fmla="*/ 0 h 133"/>
                <a:gd name="T6" fmla="*/ 122 w 122"/>
                <a:gd name="T7" fmla="*/ 129 h 133"/>
                <a:gd name="T8" fmla="*/ 0 w 122"/>
                <a:gd name="T9" fmla="*/ 100 h 133"/>
              </a:gdLst>
              <a:ahLst/>
              <a:cxnLst>
                <a:cxn ang="0">
                  <a:pos x="T0" y="T1"/>
                </a:cxn>
                <a:cxn ang="0">
                  <a:pos x="T2" y="T3"/>
                </a:cxn>
                <a:cxn ang="0">
                  <a:pos x="T4" y="T5"/>
                </a:cxn>
                <a:cxn ang="0">
                  <a:pos x="T6" y="T7"/>
                </a:cxn>
                <a:cxn ang="0">
                  <a:pos x="T8" y="T9"/>
                </a:cxn>
              </a:cxnLst>
              <a:rect l="0" t="0" r="r" b="b"/>
              <a:pathLst>
                <a:path w="122" h="133">
                  <a:moveTo>
                    <a:pt x="0" y="100"/>
                  </a:moveTo>
                  <a:cubicBezTo>
                    <a:pt x="0" y="1"/>
                    <a:pt x="0" y="1"/>
                    <a:pt x="0" y="1"/>
                  </a:cubicBezTo>
                  <a:cubicBezTo>
                    <a:pt x="121" y="0"/>
                    <a:pt x="121" y="0"/>
                    <a:pt x="121" y="0"/>
                  </a:cubicBezTo>
                  <a:cubicBezTo>
                    <a:pt x="122" y="129"/>
                    <a:pt x="122" y="129"/>
                    <a:pt x="122" y="129"/>
                  </a:cubicBezTo>
                  <a:cubicBezTo>
                    <a:pt x="101" y="132"/>
                    <a:pt x="51" y="133"/>
                    <a:pt x="0" y="10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1" name="Freeform 19">
              <a:extLst>
                <a:ext uri="{FF2B5EF4-FFF2-40B4-BE49-F238E27FC236}">
                  <a16:creationId xmlns:a16="http://schemas.microsoft.com/office/drawing/2014/main" id="{FB0D5A6D-5393-5406-99C8-9E69A36A6877}"/>
                </a:ext>
              </a:extLst>
            </p:cNvPr>
            <p:cNvSpPr>
              <a:spLocks/>
            </p:cNvSpPr>
            <p:nvPr/>
          </p:nvSpPr>
          <p:spPr bwMode="auto">
            <a:xfrm>
              <a:off x="5671865" y="2263323"/>
              <a:ext cx="653528" cy="878621"/>
            </a:xfrm>
            <a:custGeom>
              <a:avLst/>
              <a:gdLst>
                <a:gd name="T0" fmla="*/ 102 w 547"/>
                <a:gd name="T1" fmla="*/ 3 h 735"/>
                <a:gd name="T2" fmla="*/ 179 w 547"/>
                <a:gd name="T3" fmla="*/ 121 h 735"/>
                <a:gd name="T4" fmla="*/ 331 w 547"/>
                <a:gd name="T5" fmla="*/ 393 h 735"/>
                <a:gd name="T6" fmla="*/ 353 w 547"/>
                <a:gd name="T7" fmla="*/ 123 h 735"/>
                <a:gd name="T8" fmla="*/ 348 w 547"/>
                <a:gd name="T9" fmla="*/ 0 h 735"/>
                <a:gd name="T10" fmla="*/ 447 w 547"/>
                <a:gd name="T11" fmla="*/ 28 h 735"/>
                <a:gd name="T12" fmla="*/ 463 w 547"/>
                <a:gd name="T13" fmla="*/ 135 h 735"/>
                <a:gd name="T14" fmla="*/ 545 w 547"/>
                <a:gd name="T15" fmla="*/ 285 h 735"/>
                <a:gd name="T16" fmla="*/ 487 w 547"/>
                <a:gd name="T17" fmla="*/ 384 h 735"/>
                <a:gd name="T18" fmla="*/ 451 w 547"/>
                <a:gd name="T19" fmla="*/ 654 h 735"/>
                <a:gd name="T20" fmla="*/ 97 w 547"/>
                <a:gd name="T21" fmla="*/ 658 h 735"/>
                <a:gd name="T22" fmla="*/ 0 w 547"/>
                <a:gd name="T23" fmla="*/ 271 h 735"/>
                <a:gd name="T24" fmla="*/ 0 w 547"/>
                <a:gd name="T25" fmla="*/ 45 h 735"/>
                <a:gd name="T26" fmla="*/ 102 w 547"/>
                <a:gd name="T27"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7" h="735">
                  <a:moveTo>
                    <a:pt x="102" y="3"/>
                  </a:moveTo>
                  <a:cubicBezTo>
                    <a:pt x="179" y="121"/>
                    <a:pt x="179" y="121"/>
                    <a:pt x="179" y="121"/>
                  </a:cubicBezTo>
                  <a:cubicBezTo>
                    <a:pt x="331" y="393"/>
                    <a:pt x="331" y="393"/>
                    <a:pt x="331" y="393"/>
                  </a:cubicBezTo>
                  <a:cubicBezTo>
                    <a:pt x="366" y="287"/>
                    <a:pt x="353" y="123"/>
                    <a:pt x="353" y="123"/>
                  </a:cubicBezTo>
                  <a:cubicBezTo>
                    <a:pt x="348" y="0"/>
                    <a:pt x="348" y="0"/>
                    <a:pt x="348" y="0"/>
                  </a:cubicBezTo>
                  <a:cubicBezTo>
                    <a:pt x="410" y="17"/>
                    <a:pt x="447" y="28"/>
                    <a:pt x="447" y="28"/>
                  </a:cubicBezTo>
                  <a:cubicBezTo>
                    <a:pt x="463" y="135"/>
                    <a:pt x="463" y="135"/>
                    <a:pt x="463" y="135"/>
                  </a:cubicBezTo>
                  <a:cubicBezTo>
                    <a:pt x="526" y="215"/>
                    <a:pt x="545" y="262"/>
                    <a:pt x="545" y="285"/>
                  </a:cubicBezTo>
                  <a:cubicBezTo>
                    <a:pt x="547" y="338"/>
                    <a:pt x="487" y="384"/>
                    <a:pt x="487" y="384"/>
                  </a:cubicBezTo>
                  <a:cubicBezTo>
                    <a:pt x="451" y="654"/>
                    <a:pt x="451" y="654"/>
                    <a:pt x="451" y="654"/>
                  </a:cubicBezTo>
                  <a:cubicBezTo>
                    <a:pt x="243" y="735"/>
                    <a:pt x="97" y="658"/>
                    <a:pt x="97" y="658"/>
                  </a:cubicBezTo>
                  <a:cubicBezTo>
                    <a:pt x="73" y="501"/>
                    <a:pt x="0" y="271"/>
                    <a:pt x="0" y="271"/>
                  </a:cubicBezTo>
                  <a:cubicBezTo>
                    <a:pt x="0" y="45"/>
                    <a:pt x="0" y="45"/>
                    <a:pt x="0" y="45"/>
                  </a:cubicBezTo>
                  <a:cubicBezTo>
                    <a:pt x="32" y="26"/>
                    <a:pt x="69" y="12"/>
                    <a:pt x="102"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2" name="Freeform 20">
              <a:extLst>
                <a:ext uri="{FF2B5EF4-FFF2-40B4-BE49-F238E27FC236}">
                  <a16:creationId xmlns:a16="http://schemas.microsoft.com/office/drawing/2014/main" id="{F104E189-A095-8D9A-972F-E66C310FD8FC}"/>
                </a:ext>
              </a:extLst>
            </p:cNvPr>
            <p:cNvSpPr>
              <a:spLocks/>
            </p:cNvSpPr>
            <p:nvPr/>
          </p:nvSpPr>
          <p:spPr bwMode="auto">
            <a:xfrm>
              <a:off x="5816531" y="2206670"/>
              <a:ext cx="259489" cy="201319"/>
            </a:xfrm>
            <a:custGeom>
              <a:avLst/>
              <a:gdLst>
                <a:gd name="T0" fmla="*/ 166 w 217"/>
                <a:gd name="T1" fmla="*/ 1 h 168"/>
                <a:gd name="T2" fmla="*/ 128 w 217"/>
                <a:gd name="T3" fmla="*/ 82 h 168"/>
                <a:gd name="T4" fmla="*/ 43 w 217"/>
                <a:gd name="T5" fmla="*/ 0 h 168"/>
                <a:gd name="T6" fmla="*/ 0 w 217"/>
                <a:gd name="T7" fmla="*/ 45 h 168"/>
                <a:gd name="T8" fmla="*/ 107 w 217"/>
                <a:gd name="T9" fmla="*/ 168 h 168"/>
                <a:gd name="T10" fmla="*/ 131 w 217"/>
                <a:gd name="T11" fmla="*/ 96 h 168"/>
                <a:gd name="T12" fmla="*/ 192 w 217"/>
                <a:gd name="T13" fmla="*/ 156 h 168"/>
                <a:gd name="T14" fmla="*/ 213 w 217"/>
                <a:gd name="T15" fmla="*/ 39 h 168"/>
                <a:gd name="T16" fmla="*/ 166 w 217"/>
                <a:gd name="T1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8">
                  <a:moveTo>
                    <a:pt x="166" y="1"/>
                  </a:moveTo>
                  <a:cubicBezTo>
                    <a:pt x="166" y="1"/>
                    <a:pt x="168" y="59"/>
                    <a:pt x="128" y="82"/>
                  </a:cubicBezTo>
                  <a:cubicBezTo>
                    <a:pt x="128" y="82"/>
                    <a:pt x="49" y="64"/>
                    <a:pt x="43" y="0"/>
                  </a:cubicBezTo>
                  <a:cubicBezTo>
                    <a:pt x="0" y="45"/>
                    <a:pt x="0" y="45"/>
                    <a:pt x="0" y="45"/>
                  </a:cubicBezTo>
                  <a:cubicBezTo>
                    <a:pt x="0" y="45"/>
                    <a:pt x="49" y="140"/>
                    <a:pt x="107" y="168"/>
                  </a:cubicBezTo>
                  <a:cubicBezTo>
                    <a:pt x="131" y="96"/>
                    <a:pt x="131" y="96"/>
                    <a:pt x="131" y="96"/>
                  </a:cubicBezTo>
                  <a:cubicBezTo>
                    <a:pt x="192" y="156"/>
                    <a:pt x="192" y="156"/>
                    <a:pt x="192" y="156"/>
                  </a:cubicBezTo>
                  <a:cubicBezTo>
                    <a:pt x="192" y="156"/>
                    <a:pt x="217" y="86"/>
                    <a:pt x="213" y="39"/>
                  </a:cubicBezTo>
                  <a:lnTo>
                    <a:pt x="166"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3" name="Freeform 21">
              <a:extLst>
                <a:ext uri="{FF2B5EF4-FFF2-40B4-BE49-F238E27FC236}">
                  <a16:creationId xmlns:a16="http://schemas.microsoft.com/office/drawing/2014/main" id="{C2869568-CAF5-F4B3-2FE0-D4C2F6E088B8}"/>
                </a:ext>
              </a:extLst>
            </p:cNvPr>
            <p:cNvSpPr>
              <a:spLocks/>
            </p:cNvSpPr>
            <p:nvPr/>
          </p:nvSpPr>
          <p:spPr bwMode="auto">
            <a:xfrm>
              <a:off x="5727000" y="2263323"/>
              <a:ext cx="469407" cy="550845"/>
            </a:xfrm>
            <a:custGeom>
              <a:avLst/>
              <a:gdLst>
                <a:gd name="T0" fmla="*/ 357 w 393"/>
                <a:gd name="T1" fmla="*/ 179 h 461"/>
                <a:gd name="T2" fmla="*/ 385 w 393"/>
                <a:gd name="T3" fmla="*/ 210 h 461"/>
                <a:gd name="T4" fmla="*/ 288 w 393"/>
                <a:gd name="T5" fmla="*/ 461 h 461"/>
                <a:gd name="T6" fmla="*/ 75 w 393"/>
                <a:gd name="T7" fmla="*/ 227 h 461"/>
                <a:gd name="T8" fmla="*/ 114 w 393"/>
                <a:gd name="T9" fmla="*/ 189 h 461"/>
                <a:gd name="T10" fmla="*/ 57 w 393"/>
                <a:gd name="T11" fmla="*/ 187 h 461"/>
                <a:gd name="T12" fmla="*/ 0 w 393"/>
                <a:gd name="T13" fmla="*/ 23 h 461"/>
                <a:gd name="T14" fmla="*/ 57 w 393"/>
                <a:gd name="T15" fmla="*/ 3 h 461"/>
                <a:gd name="T16" fmla="*/ 133 w 393"/>
                <a:gd name="T17" fmla="*/ 121 h 461"/>
                <a:gd name="T18" fmla="*/ 286 w 393"/>
                <a:gd name="T19" fmla="*/ 393 h 461"/>
                <a:gd name="T20" fmla="*/ 307 w 393"/>
                <a:gd name="T21" fmla="*/ 123 h 461"/>
                <a:gd name="T22" fmla="*/ 302 w 393"/>
                <a:gd name="T23" fmla="*/ 0 h 461"/>
                <a:gd name="T24" fmla="*/ 350 w 393"/>
                <a:gd name="T25" fmla="*/ 13 h 461"/>
                <a:gd name="T26" fmla="*/ 393 w 393"/>
                <a:gd name="T27" fmla="*/ 169 h 461"/>
                <a:gd name="T28" fmla="*/ 357 w 393"/>
                <a:gd name="T29" fmla="*/ 1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3" h="461">
                  <a:moveTo>
                    <a:pt x="357" y="179"/>
                  </a:moveTo>
                  <a:cubicBezTo>
                    <a:pt x="385" y="210"/>
                    <a:pt x="385" y="210"/>
                    <a:pt x="385" y="210"/>
                  </a:cubicBezTo>
                  <a:cubicBezTo>
                    <a:pt x="385" y="210"/>
                    <a:pt x="348" y="374"/>
                    <a:pt x="288" y="461"/>
                  </a:cubicBezTo>
                  <a:cubicBezTo>
                    <a:pt x="288" y="461"/>
                    <a:pt x="120" y="307"/>
                    <a:pt x="75" y="227"/>
                  </a:cubicBezTo>
                  <a:cubicBezTo>
                    <a:pt x="114" y="189"/>
                    <a:pt x="114" y="189"/>
                    <a:pt x="114" y="189"/>
                  </a:cubicBezTo>
                  <a:cubicBezTo>
                    <a:pt x="57" y="187"/>
                    <a:pt x="57" y="187"/>
                    <a:pt x="57" y="187"/>
                  </a:cubicBezTo>
                  <a:cubicBezTo>
                    <a:pt x="0" y="23"/>
                    <a:pt x="0" y="23"/>
                    <a:pt x="0" y="23"/>
                  </a:cubicBezTo>
                  <a:cubicBezTo>
                    <a:pt x="19" y="15"/>
                    <a:pt x="38" y="8"/>
                    <a:pt x="57" y="3"/>
                  </a:cubicBezTo>
                  <a:cubicBezTo>
                    <a:pt x="133" y="121"/>
                    <a:pt x="133" y="121"/>
                    <a:pt x="133" y="121"/>
                  </a:cubicBezTo>
                  <a:cubicBezTo>
                    <a:pt x="286" y="393"/>
                    <a:pt x="286" y="393"/>
                    <a:pt x="286" y="393"/>
                  </a:cubicBezTo>
                  <a:cubicBezTo>
                    <a:pt x="320" y="287"/>
                    <a:pt x="307" y="123"/>
                    <a:pt x="307" y="123"/>
                  </a:cubicBezTo>
                  <a:cubicBezTo>
                    <a:pt x="302" y="0"/>
                    <a:pt x="302" y="0"/>
                    <a:pt x="302" y="0"/>
                  </a:cubicBezTo>
                  <a:cubicBezTo>
                    <a:pt x="320" y="5"/>
                    <a:pt x="336" y="8"/>
                    <a:pt x="350" y="13"/>
                  </a:cubicBezTo>
                  <a:cubicBezTo>
                    <a:pt x="393" y="169"/>
                    <a:pt x="393" y="169"/>
                    <a:pt x="393" y="169"/>
                  </a:cubicBezTo>
                  <a:lnTo>
                    <a:pt x="357" y="179"/>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4" name="Freeform 22">
              <a:extLst>
                <a:ext uri="{FF2B5EF4-FFF2-40B4-BE49-F238E27FC236}">
                  <a16:creationId xmlns:a16="http://schemas.microsoft.com/office/drawing/2014/main" id="{5955C0E6-D71B-E537-3312-79F87CA370F9}"/>
                </a:ext>
              </a:extLst>
            </p:cNvPr>
            <p:cNvSpPr>
              <a:spLocks/>
            </p:cNvSpPr>
            <p:nvPr/>
          </p:nvSpPr>
          <p:spPr bwMode="auto">
            <a:xfrm>
              <a:off x="5761396" y="3166223"/>
              <a:ext cx="480535" cy="184121"/>
            </a:xfrm>
            <a:custGeom>
              <a:avLst/>
              <a:gdLst>
                <a:gd name="T0" fmla="*/ 950 w 950"/>
                <a:gd name="T1" fmla="*/ 52 h 364"/>
                <a:gd name="T2" fmla="*/ 657 w 950"/>
                <a:gd name="T3" fmla="*/ 257 h 364"/>
                <a:gd name="T4" fmla="*/ 539 w 950"/>
                <a:gd name="T5" fmla="*/ 108 h 364"/>
                <a:gd name="T6" fmla="*/ 433 w 950"/>
                <a:gd name="T7" fmla="*/ 257 h 364"/>
                <a:gd name="T8" fmla="*/ 0 w 950"/>
                <a:gd name="T9" fmla="*/ 0 h 364"/>
                <a:gd name="T10" fmla="*/ 428 w 950"/>
                <a:gd name="T11" fmla="*/ 352 h 364"/>
                <a:gd name="T12" fmla="*/ 534 w 950"/>
                <a:gd name="T13" fmla="*/ 203 h 364"/>
                <a:gd name="T14" fmla="*/ 669 w 950"/>
                <a:gd name="T15" fmla="*/ 364 h 364"/>
                <a:gd name="T16" fmla="*/ 950 w 950"/>
                <a:gd name="T17" fmla="*/ 5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0" h="364">
                  <a:moveTo>
                    <a:pt x="950" y="52"/>
                  </a:moveTo>
                  <a:lnTo>
                    <a:pt x="657" y="257"/>
                  </a:lnTo>
                  <a:lnTo>
                    <a:pt x="539" y="108"/>
                  </a:lnTo>
                  <a:lnTo>
                    <a:pt x="433" y="257"/>
                  </a:lnTo>
                  <a:lnTo>
                    <a:pt x="0" y="0"/>
                  </a:lnTo>
                  <a:lnTo>
                    <a:pt x="428" y="352"/>
                  </a:lnTo>
                  <a:lnTo>
                    <a:pt x="534" y="203"/>
                  </a:lnTo>
                  <a:lnTo>
                    <a:pt x="669" y="364"/>
                  </a:lnTo>
                  <a:lnTo>
                    <a:pt x="950" y="52"/>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 name="Freeform 23">
              <a:extLst>
                <a:ext uri="{FF2B5EF4-FFF2-40B4-BE49-F238E27FC236}">
                  <a16:creationId xmlns:a16="http://schemas.microsoft.com/office/drawing/2014/main" id="{CC6569B0-77C7-39B5-1732-83697AAC3F50}"/>
                </a:ext>
              </a:extLst>
            </p:cNvPr>
            <p:cNvSpPr>
              <a:spLocks/>
            </p:cNvSpPr>
            <p:nvPr/>
          </p:nvSpPr>
          <p:spPr bwMode="auto">
            <a:xfrm>
              <a:off x="5643033" y="1581469"/>
              <a:ext cx="526059" cy="626719"/>
            </a:xfrm>
            <a:custGeom>
              <a:avLst/>
              <a:gdLst>
                <a:gd name="T0" fmla="*/ 63 w 440"/>
                <a:gd name="T1" fmla="*/ 218 h 524"/>
                <a:gd name="T2" fmla="*/ 66 w 440"/>
                <a:gd name="T3" fmla="*/ 219 h 524"/>
                <a:gd name="T4" fmla="*/ 66 w 440"/>
                <a:gd name="T5" fmla="*/ 219 h 524"/>
                <a:gd name="T6" fmla="*/ 127 w 440"/>
                <a:gd name="T7" fmla="*/ 193 h 524"/>
                <a:gd name="T8" fmla="*/ 259 w 440"/>
                <a:gd name="T9" fmla="*/ 0 h 524"/>
                <a:gd name="T10" fmla="*/ 438 w 440"/>
                <a:gd name="T11" fmla="*/ 222 h 524"/>
                <a:gd name="T12" fmla="*/ 433 w 440"/>
                <a:gd name="T13" fmla="*/ 333 h 524"/>
                <a:gd name="T14" fmla="*/ 312 w 440"/>
                <a:gd name="T15" fmla="*/ 482 h 524"/>
                <a:gd name="T16" fmla="*/ 82 w 440"/>
                <a:gd name="T17" fmla="*/ 354 h 524"/>
                <a:gd name="T18" fmla="*/ 7 w 440"/>
                <a:gd name="T19" fmla="*/ 268 h 524"/>
                <a:gd name="T20" fmla="*/ 63 w 440"/>
                <a:gd name="T21" fmla="*/ 21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24">
                  <a:moveTo>
                    <a:pt x="63" y="218"/>
                  </a:moveTo>
                  <a:cubicBezTo>
                    <a:pt x="66" y="219"/>
                    <a:pt x="66" y="219"/>
                    <a:pt x="66" y="219"/>
                  </a:cubicBezTo>
                  <a:cubicBezTo>
                    <a:pt x="66" y="219"/>
                    <a:pt x="66" y="219"/>
                    <a:pt x="66" y="219"/>
                  </a:cubicBezTo>
                  <a:cubicBezTo>
                    <a:pt x="66" y="219"/>
                    <a:pt x="84" y="345"/>
                    <a:pt x="127" y="193"/>
                  </a:cubicBezTo>
                  <a:cubicBezTo>
                    <a:pt x="227" y="116"/>
                    <a:pt x="259" y="0"/>
                    <a:pt x="259" y="0"/>
                  </a:cubicBezTo>
                  <a:cubicBezTo>
                    <a:pt x="297" y="85"/>
                    <a:pt x="390" y="203"/>
                    <a:pt x="438" y="222"/>
                  </a:cubicBezTo>
                  <a:cubicBezTo>
                    <a:pt x="440" y="251"/>
                    <a:pt x="437" y="294"/>
                    <a:pt x="433" y="333"/>
                  </a:cubicBezTo>
                  <a:cubicBezTo>
                    <a:pt x="426" y="409"/>
                    <a:pt x="387" y="465"/>
                    <a:pt x="312" y="482"/>
                  </a:cubicBezTo>
                  <a:cubicBezTo>
                    <a:pt x="133" y="524"/>
                    <a:pt x="82" y="354"/>
                    <a:pt x="82" y="354"/>
                  </a:cubicBezTo>
                  <a:cubicBezTo>
                    <a:pt x="82" y="354"/>
                    <a:pt x="14" y="355"/>
                    <a:pt x="7" y="268"/>
                  </a:cubicBezTo>
                  <a:cubicBezTo>
                    <a:pt x="0" y="196"/>
                    <a:pt x="63" y="218"/>
                    <a:pt x="63" y="218"/>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 name="Freeform 24">
              <a:extLst>
                <a:ext uri="{FF2B5EF4-FFF2-40B4-BE49-F238E27FC236}">
                  <a16:creationId xmlns:a16="http://schemas.microsoft.com/office/drawing/2014/main" id="{3D23F23F-D05D-F50F-61B3-BA8E4122A545}"/>
                </a:ext>
              </a:extLst>
            </p:cNvPr>
            <p:cNvSpPr>
              <a:spLocks/>
            </p:cNvSpPr>
            <p:nvPr/>
          </p:nvSpPr>
          <p:spPr bwMode="auto">
            <a:xfrm>
              <a:off x="5656184" y="1933018"/>
              <a:ext cx="456761" cy="275170"/>
            </a:xfrm>
            <a:custGeom>
              <a:avLst/>
              <a:gdLst>
                <a:gd name="T0" fmla="*/ 87 w 382"/>
                <a:gd name="T1" fmla="*/ 41 h 230"/>
                <a:gd name="T2" fmla="*/ 236 w 382"/>
                <a:gd name="T3" fmla="*/ 181 h 230"/>
                <a:gd name="T4" fmla="*/ 382 w 382"/>
                <a:gd name="T5" fmla="*/ 141 h 230"/>
                <a:gd name="T6" fmla="*/ 301 w 382"/>
                <a:gd name="T7" fmla="*/ 188 h 230"/>
                <a:gd name="T8" fmla="*/ 71 w 382"/>
                <a:gd name="T9" fmla="*/ 60 h 230"/>
                <a:gd name="T10" fmla="*/ 0 w 382"/>
                <a:gd name="T11" fmla="*/ 0 h 230"/>
                <a:gd name="T12" fmla="*/ 87 w 382"/>
                <a:gd name="T13" fmla="*/ 41 h 230"/>
              </a:gdLst>
              <a:ahLst/>
              <a:cxnLst>
                <a:cxn ang="0">
                  <a:pos x="T0" y="T1"/>
                </a:cxn>
                <a:cxn ang="0">
                  <a:pos x="T2" y="T3"/>
                </a:cxn>
                <a:cxn ang="0">
                  <a:pos x="T4" y="T5"/>
                </a:cxn>
                <a:cxn ang="0">
                  <a:pos x="T6" y="T7"/>
                </a:cxn>
                <a:cxn ang="0">
                  <a:pos x="T8" y="T9"/>
                </a:cxn>
                <a:cxn ang="0">
                  <a:pos x="T10" y="T11"/>
                </a:cxn>
                <a:cxn ang="0">
                  <a:pos x="T12" y="T13"/>
                </a:cxn>
              </a:cxnLst>
              <a:rect l="0" t="0" r="r" b="b"/>
              <a:pathLst>
                <a:path w="382" h="230">
                  <a:moveTo>
                    <a:pt x="87" y="41"/>
                  </a:moveTo>
                  <a:cubicBezTo>
                    <a:pt x="87" y="41"/>
                    <a:pt x="136" y="167"/>
                    <a:pt x="236" y="181"/>
                  </a:cubicBezTo>
                  <a:cubicBezTo>
                    <a:pt x="298" y="189"/>
                    <a:pt x="350" y="163"/>
                    <a:pt x="382" y="141"/>
                  </a:cubicBezTo>
                  <a:cubicBezTo>
                    <a:pt x="363" y="164"/>
                    <a:pt x="336" y="180"/>
                    <a:pt x="301" y="188"/>
                  </a:cubicBezTo>
                  <a:cubicBezTo>
                    <a:pt x="122" y="230"/>
                    <a:pt x="71" y="60"/>
                    <a:pt x="71" y="60"/>
                  </a:cubicBezTo>
                  <a:cubicBezTo>
                    <a:pt x="71" y="60"/>
                    <a:pt x="17" y="60"/>
                    <a:pt x="0" y="0"/>
                  </a:cubicBezTo>
                  <a:cubicBezTo>
                    <a:pt x="45" y="62"/>
                    <a:pt x="87" y="41"/>
                    <a:pt x="87" y="41"/>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 name="Freeform 25">
              <a:extLst>
                <a:ext uri="{FF2B5EF4-FFF2-40B4-BE49-F238E27FC236}">
                  <a16:creationId xmlns:a16="http://schemas.microsoft.com/office/drawing/2014/main" id="{5BE3E54A-AC52-7D73-9BE0-63A08BFE41E6}"/>
                </a:ext>
              </a:extLst>
            </p:cNvPr>
            <p:cNvSpPr>
              <a:spLocks/>
            </p:cNvSpPr>
            <p:nvPr/>
          </p:nvSpPr>
          <p:spPr bwMode="auto">
            <a:xfrm>
              <a:off x="5976373" y="1897104"/>
              <a:ext cx="71827" cy="124433"/>
            </a:xfrm>
            <a:custGeom>
              <a:avLst/>
              <a:gdLst>
                <a:gd name="T0" fmla="*/ 0 w 60"/>
                <a:gd name="T1" fmla="*/ 88 h 104"/>
                <a:gd name="T2" fmla="*/ 59 w 60"/>
                <a:gd name="T3" fmla="*/ 71 h 104"/>
                <a:gd name="T4" fmla="*/ 43 w 60"/>
                <a:gd name="T5" fmla="*/ 45 h 104"/>
                <a:gd name="T6" fmla="*/ 7 w 60"/>
                <a:gd name="T7" fmla="*/ 0 h 104"/>
                <a:gd name="T8" fmla="*/ 7 w 60"/>
                <a:gd name="T9" fmla="*/ 0 h 104"/>
                <a:gd name="T10" fmla="*/ 41 w 60"/>
                <a:gd name="T11" fmla="*/ 55 h 104"/>
                <a:gd name="T12" fmla="*/ 50 w 60"/>
                <a:gd name="T13" fmla="*/ 69 h 104"/>
                <a:gd name="T14" fmla="*/ 0 w 60"/>
                <a:gd name="T15" fmla="*/ 88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4">
                  <a:moveTo>
                    <a:pt x="0" y="88"/>
                  </a:moveTo>
                  <a:cubicBezTo>
                    <a:pt x="36" y="104"/>
                    <a:pt x="57" y="88"/>
                    <a:pt x="59" y="71"/>
                  </a:cubicBezTo>
                  <a:cubicBezTo>
                    <a:pt x="60" y="60"/>
                    <a:pt x="54" y="49"/>
                    <a:pt x="43" y="45"/>
                  </a:cubicBezTo>
                  <a:cubicBezTo>
                    <a:pt x="22" y="35"/>
                    <a:pt x="7" y="1"/>
                    <a:pt x="7" y="0"/>
                  </a:cubicBezTo>
                  <a:cubicBezTo>
                    <a:pt x="7" y="0"/>
                    <a:pt x="7" y="0"/>
                    <a:pt x="7" y="0"/>
                  </a:cubicBezTo>
                  <a:cubicBezTo>
                    <a:pt x="7" y="8"/>
                    <a:pt x="14" y="38"/>
                    <a:pt x="41" y="55"/>
                  </a:cubicBezTo>
                  <a:cubicBezTo>
                    <a:pt x="47" y="59"/>
                    <a:pt x="51" y="63"/>
                    <a:pt x="50" y="69"/>
                  </a:cubicBezTo>
                  <a:cubicBezTo>
                    <a:pt x="49" y="78"/>
                    <a:pt x="34" y="92"/>
                    <a:pt x="0" y="88"/>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8" name="Freeform 26">
              <a:extLst>
                <a:ext uri="{FF2B5EF4-FFF2-40B4-BE49-F238E27FC236}">
                  <a16:creationId xmlns:a16="http://schemas.microsoft.com/office/drawing/2014/main" id="{0D996F8A-9BA9-9C1F-1142-5116781927A0}"/>
                </a:ext>
              </a:extLst>
            </p:cNvPr>
            <p:cNvSpPr>
              <a:spLocks/>
            </p:cNvSpPr>
            <p:nvPr/>
          </p:nvSpPr>
          <p:spPr bwMode="auto">
            <a:xfrm>
              <a:off x="5687546" y="2508143"/>
              <a:ext cx="544775" cy="525048"/>
            </a:xfrm>
            <a:custGeom>
              <a:avLst/>
              <a:gdLst>
                <a:gd name="T0" fmla="*/ 12 w 456"/>
                <a:gd name="T1" fmla="*/ 0 h 439"/>
                <a:gd name="T2" fmla="*/ 256 w 456"/>
                <a:gd name="T3" fmla="*/ 198 h 439"/>
                <a:gd name="T4" fmla="*/ 456 w 456"/>
                <a:gd name="T5" fmla="*/ 317 h 439"/>
                <a:gd name="T6" fmla="*/ 447 w 456"/>
                <a:gd name="T7" fmla="*/ 379 h 439"/>
                <a:gd name="T8" fmla="*/ 278 w 456"/>
                <a:gd name="T9" fmla="*/ 372 h 439"/>
                <a:gd name="T10" fmla="*/ 81 w 456"/>
                <a:gd name="T11" fmla="*/ 439 h 439"/>
                <a:gd name="T12" fmla="*/ 12 w 45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456" h="439">
                  <a:moveTo>
                    <a:pt x="12" y="0"/>
                  </a:moveTo>
                  <a:cubicBezTo>
                    <a:pt x="12" y="0"/>
                    <a:pt x="68" y="199"/>
                    <a:pt x="256" y="198"/>
                  </a:cubicBezTo>
                  <a:cubicBezTo>
                    <a:pt x="456" y="317"/>
                    <a:pt x="456" y="317"/>
                    <a:pt x="456" y="317"/>
                  </a:cubicBezTo>
                  <a:cubicBezTo>
                    <a:pt x="447" y="379"/>
                    <a:pt x="447" y="379"/>
                    <a:pt x="447" y="379"/>
                  </a:cubicBezTo>
                  <a:cubicBezTo>
                    <a:pt x="447" y="379"/>
                    <a:pt x="346" y="381"/>
                    <a:pt x="278" y="372"/>
                  </a:cubicBezTo>
                  <a:cubicBezTo>
                    <a:pt x="278" y="372"/>
                    <a:pt x="148" y="434"/>
                    <a:pt x="81" y="439"/>
                  </a:cubicBezTo>
                  <a:cubicBezTo>
                    <a:pt x="81" y="439"/>
                    <a:pt x="0" y="33"/>
                    <a:pt x="12"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9" name="Freeform 27">
              <a:extLst>
                <a:ext uri="{FF2B5EF4-FFF2-40B4-BE49-F238E27FC236}">
                  <a16:creationId xmlns:a16="http://schemas.microsoft.com/office/drawing/2014/main" id="{D5809B1C-87CB-4A86-A7D4-ED0B2A25A921}"/>
                </a:ext>
              </a:extLst>
            </p:cNvPr>
            <p:cNvSpPr>
              <a:spLocks/>
            </p:cNvSpPr>
            <p:nvPr/>
          </p:nvSpPr>
          <p:spPr bwMode="auto">
            <a:xfrm>
              <a:off x="5922755" y="2764091"/>
              <a:ext cx="489134" cy="229645"/>
            </a:xfrm>
            <a:custGeom>
              <a:avLst/>
              <a:gdLst>
                <a:gd name="T0" fmla="*/ 0 w 409"/>
                <a:gd name="T1" fmla="*/ 73 h 192"/>
                <a:gd name="T2" fmla="*/ 25 w 409"/>
                <a:gd name="T3" fmla="*/ 32 h 192"/>
                <a:gd name="T4" fmla="*/ 224 w 409"/>
                <a:gd name="T5" fmla="*/ 0 h 192"/>
                <a:gd name="T6" fmla="*/ 381 w 409"/>
                <a:gd name="T7" fmla="*/ 124 h 192"/>
                <a:gd name="T8" fmla="*/ 0 w 409"/>
                <a:gd name="T9" fmla="*/ 73 h 192"/>
              </a:gdLst>
              <a:ahLst/>
              <a:cxnLst>
                <a:cxn ang="0">
                  <a:pos x="T0" y="T1"/>
                </a:cxn>
                <a:cxn ang="0">
                  <a:pos x="T2" y="T3"/>
                </a:cxn>
                <a:cxn ang="0">
                  <a:pos x="T4" y="T5"/>
                </a:cxn>
                <a:cxn ang="0">
                  <a:pos x="T6" y="T7"/>
                </a:cxn>
                <a:cxn ang="0">
                  <a:pos x="T8" y="T9"/>
                </a:cxn>
              </a:cxnLst>
              <a:rect l="0" t="0" r="r" b="b"/>
              <a:pathLst>
                <a:path w="409" h="192">
                  <a:moveTo>
                    <a:pt x="0" y="73"/>
                  </a:moveTo>
                  <a:cubicBezTo>
                    <a:pt x="25" y="32"/>
                    <a:pt x="25" y="32"/>
                    <a:pt x="25" y="32"/>
                  </a:cubicBezTo>
                  <a:cubicBezTo>
                    <a:pt x="224" y="0"/>
                    <a:pt x="224" y="0"/>
                    <a:pt x="224" y="0"/>
                  </a:cubicBezTo>
                  <a:cubicBezTo>
                    <a:pt x="224" y="0"/>
                    <a:pt x="409" y="0"/>
                    <a:pt x="381" y="124"/>
                  </a:cubicBezTo>
                  <a:cubicBezTo>
                    <a:pt x="363" y="131"/>
                    <a:pt x="205" y="192"/>
                    <a:pt x="0" y="7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0" name="Freeform 28">
              <a:extLst>
                <a:ext uri="{FF2B5EF4-FFF2-40B4-BE49-F238E27FC236}">
                  <a16:creationId xmlns:a16="http://schemas.microsoft.com/office/drawing/2014/main" id="{AE38C7E2-2558-83E2-F949-9A7186926739}"/>
                </a:ext>
              </a:extLst>
            </p:cNvPr>
            <p:cNvSpPr>
              <a:spLocks/>
            </p:cNvSpPr>
            <p:nvPr/>
          </p:nvSpPr>
          <p:spPr bwMode="auto">
            <a:xfrm>
              <a:off x="5922755" y="2764091"/>
              <a:ext cx="267582" cy="159335"/>
            </a:xfrm>
            <a:custGeom>
              <a:avLst/>
              <a:gdLst>
                <a:gd name="T0" fmla="*/ 25 w 224"/>
                <a:gd name="T1" fmla="*/ 32 h 133"/>
                <a:gd name="T2" fmla="*/ 224 w 224"/>
                <a:gd name="T3" fmla="*/ 0 h 133"/>
                <a:gd name="T4" fmla="*/ 138 w 224"/>
                <a:gd name="T5" fmla="*/ 133 h 133"/>
                <a:gd name="T6" fmla="*/ 0 w 224"/>
                <a:gd name="T7" fmla="*/ 73 h 133"/>
                <a:gd name="T8" fmla="*/ 25 w 224"/>
                <a:gd name="T9" fmla="*/ 32 h 133"/>
              </a:gdLst>
              <a:ahLst/>
              <a:cxnLst>
                <a:cxn ang="0">
                  <a:pos x="T0" y="T1"/>
                </a:cxn>
                <a:cxn ang="0">
                  <a:pos x="T2" y="T3"/>
                </a:cxn>
                <a:cxn ang="0">
                  <a:pos x="T4" y="T5"/>
                </a:cxn>
                <a:cxn ang="0">
                  <a:pos x="T6" y="T7"/>
                </a:cxn>
                <a:cxn ang="0">
                  <a:pos x="T8" y="T9"/>
                </a:cxn>
              </a:cxnLst>
              <a:rect l="0" t="0" r="r" b="b"/>
              <a:pathLst>
                <a:path w="224" h="133">
                  <a:moveTo>
                    <a:pt x="25" y="32"/>
                  </a:moveTo>
                  <a:cubicBezTo>
                    <a:pt x="224" y="0"/>
                    <a:pt x="224" y="0"/>
                    <a:pt x="224" y="0"/>
                  </a:cubicBezTo>
                  <a:cubicBezTo>
                    <a:pt x="224" y="0"/>
                    <a:pt x="145" y="76"/>
                    <a:pt x="138" y="133"/>
                  </a:cubicBezTo>
                  <a:cubicBezTo>
                    <a:pt x="100" y="121"/>
                    <a:pt x="54" y="105"/>
                    <a:pt x="0" y="73"/>
                  </a:cubicBezTo>
                  <a:lnTo>
                    <a:pt x="25" y="32"/>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 name="Freeform 29">
              <a:extLst>
                <a:ext uri="{FF2B5EF4-FFF2-40B4-BE49-F238E27FC236}">
                  <a16:creationId xmlns:a16="http://schemas.microsoft.com/office/drawing/2014/main" id="{2A96AF76-EBEF-0813-8480-600EF781378C}"/>
                </a:ext>
              </a:extLst>
            </p:cNvPr>
            <p:cNvSpPr>
              <a:spLocks/>
            </p:cNvSpPr>
            <p:nvPr/>
          </p:nvSpPr>
          <p:spPr bwMode="auto">
            <a:xfrm>
              <a:off x="6043647" y="2664949"/>
              <a:ext cx="193732" cy="175522"/>
            </a:xfrm>
            <a:custGeom>
              <a:avLst/>
              <a:gdLst>
                <a:gd name="T0" fmla="*/ 0 w 162"/>
                <a:gd name="T1" fmla="*/ 64 h 147"/>
                <a:gd name="T2" fmla="*/ 162 w 162"/>
                <a:gd name="T3" fmla="*/ 88 h 147"/>
                <a:gd name="T4" fmla="*/ 29 w 162"/>
                <a:gd name="T5" fmla="*/ 147 h 147"/>
                <a:gd name="T6" fmla="*/ 0 w 162"/>
                <a:gd name="T7" fmla="*/ 64 h 147"/>
              </a:gdLst>
              <a:ahLst/>
              <a:cxnLst>
                <a:cxn ang="0">
                  <a:pos x="T0" y="T1"/>
                </a:cxn>
                <a:cxn ang="0">
                  <a:pos x="T2" y="T3"/>
                </a:cxn>
                <a:cxn ang="0">
                  <a:pos x="T4" y="T5"/>
                </a:cxn>
                <a:cxn ang="0">
                  <a:pos x="T6" y="T7"/>
                </a:cxn>
              </a:cxnLst>
              <a:rect l="0" t="0" r="r" b="b"/>
              <a:pathLst>
                <a:path w="162" h="147">
                  <a:moveTo>
                    <a:pt x="0" y="64"/>
                  </a:moveTo>
                  <a:cubicBezTo>
                    <a:pt x="158" y="0"/>
                    <a:pt x="162" y="88"/>
                    <a:pt x="162" y="88"/>
                  </a:cubicBezTo>
                  <a:cubicBezTo>
                    <a:pt x="130" y="115"/>
                    <a:pt x="57" y="127"/>
                    <a:pt x="29" y="147"/>
                  </a:cubicBezTo>
                  <a:cubicBezTo>
                    <a:pt x="9" y="104"/>
                    <a:pt x="0" y="64"/>
                    <a:pt x="0" y="6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 name="Freeform 30">
              <a:extLst>
                <a:ext uri="{FF2B5EF4-FFF2-40B4-BE49-F238E27FC236}">
                  <a16:creationId xmlns:a16="http://schemas.microsoft.com/office/drawing/2014/main" id="{427C414F-224C-B622-86F6-D2DDE95F2648}"/>
                </a:ext>
              </a:extLst>
            </p:cNvPr>
            <p:cNvSpPr>
              <a:spLocks/>
            </p:cNvSpPr>
            <p:nvPr/>
          </p:nvSpPr>
          <p:spPr bwMode="auto">
            <a:xfrm>
              <a:off x="6037578" y="2726154"/>
              <a:ext cx="77897" cy="131515"/>
            </a:xfrm>
            <a:custGeom>
              <a:avLst/>
              <a:gdLst>
                <a:gd name="T0" fmla="*/ 0 w 65"/>
                <a:gd name="T1" fmla="*/ 5 h 110"/>
                <a:gd name="T2" fmla="*/ 29 w 65"/>
                <a:gd name="T3" fmla="*/ 0 h 110"/>
                <a:gd name="T4" fmla="*/ 65 w 65"/>
                <a:gd name="T5" fmla="*/ 91 h 110"/>
                <a:gd name="T6" fmla="*/ 36 w 65"/>
                <a:gd name="T7" fmla="*/ 110 h 110"/>
                <a:gd name="T8" fmla="*/ 0 w 65"/>
                <a:gd name="T9" fmla="*/ 5 h 110"/>
              </a:gdLst>
              <a:ahLst/>
              <a:cxnLst>
                <a:cxn ang="0">
                  <a:pos x="T0" y="T1"/>
                </a:cxn>
                <a:cxn ang="0">
                  <a:pos x="T2" y="T3"/>
                </a:cxn>
                <a:cxn ang="0">
                  <a:pos x="T4" y="T5"/>
                </a:cxn>
                <a:cxn ang="0">
                  <a:pos x="T6" y="T7"/>
                </a:cxn>
                <a:cxn ang="0">
                  <a:pos x="T8" y="T9"/>
                </a:cxn>
              </a:cxnLst>
              <a:rect l="0" t="0" r="r" b="b"/>
              <a:pathLst>
                <a:path w="65" h="110">
                  <a:moveTo>
                    <a:pt x="0" y="5"/>
                  </a:moveTo>
                  <a:cubicBezTo>
                    <a:pt x="29" y="0"/>
                    <a:pt x="29" y="0"/>
                    <a:pt x="29" y="0"/>
                  </a:cubicBezTo>
                  <a:cubicBezTo>
                    <a:pt x="29" y="0"/>
                    <a:pt x="65" y="29"/>
                    <a:pt x="65" y="91"/>
                  </a:cubicBezTo>
                  <a:cubicBezTo>
                    <a:pt x="55" y="98"/>
                    <a:pt x="45" y="104"/>
                    <a:pt x="36" y="110"/>
                  </a:cubicBezTo>
                  <a:cubicBezTo>
                    <a:pt x="23" y="59"/>
                    <a:pt x="9" y="29"/>
                    <a:pt x="0" y="5"/>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 name="Freeform 31">
              <a:extLst>
                <a:ext uri="{FF2B5EF4-FFF2-40B4-BE49-F238E27FC236}">
                  <a16:creationId xmlns:a16="http://schemas.microsoft.com/office/drawing/2014/main" id="{2A9441DC-F3B3-2634-55FF-4C9B6D0E9AA1}"/>
                </a:ext>
              </a:extLst>
            </p:cNvPr>
            <p:cNvSpPr>
              <a:spLocks/>
            </p:cNvSpPr>
            <p:nvPr/>
          </p:nvSpPr>
          <p:spPr bwMode="auto">
            <a:xfrm>
              <a:off x="5595485" y="2299236"/>
              <a:ext cx="493687" cy="704111"/>
            </a:xfrm>
            <a:custGeom>
              <a:avLst/>
              <a:gdLst>
                <a:gd name="T0" fmla="*/ 63 w 413"/>
                <a:gd name="T1" fmla="*/ 15 h 589"/>
                <a:gd name="T2" fmla="*/ 163 w 413"/>
                <a:gd name="T3" fmla="*/ 408 h 589"/>
                <a:gd name="T4" fmla="*/ 369 w 413"/>
                <a:gd name="T5" fmla="*/ 358 h 589"/>
                <a:gd name="T6" fmla="*/ 410 w 413"/>
                <a:gd name="T7" fmla="*/ 475 h 589"/>
                <a:gd name="T8" fmla="*/ 105 w 413"/>
                <a:gd name="T9" fmla="*/ 571 h 589"/>
                <a:gd name="T10" fmla="*/ 19 w 413"/>
                <a:gd name="T11" fmla="*/ 310 h 589"/>
                <a:gd name="T12" fmla="*/ 63 w 413"/>
                <a:gd name="T13" fmla="*/ 15 h 589"/>
              </a:gdLst>
              <a:ahLst/>
              <a:cxnLst>
                <a:cxn ang="0">
                  <a:pos x="T0" y="T1"/>
                </a:cxn>
                <a:cxn ang="0">
                  <a:pos x="T2" y="T3"/>
                </a:cxn>
                <a:cxn ang="0">
                  <a:pos x="T4" y="T5"/>
                </a:cxn>
                <a:cxn ang="0">
                  <a:pos x="T6" y="T7"/>
                </a:cxn>
                <a:cxn ang="0">
                  <a:pos x="T8" y="T9"/>
                </a:cxn>
                <a:cxn ang="0">
                  <a:pos x="T10" y="T11"/>
                </a:cxn>
                <a:cxn ang="0">
                  <a:pos x="T12" y="T13"/>
                </a:cxn>
              </a:cxnLst>
              <a:rect l="0" t="0" r="r" b="b"/>
              <a:pathLst>
                <a:path w="413" h="589">
                  <a:moveTo>
                    <a:pt x="63" y="15"/>
                  </a:moveTo>
                  <a:cubicBezTo>
                    <a:pt x="118" y="0"/>
                    <a:pt x="163" y="408"/>
                    <a:pt x="163" y="408"/>
                  </a:cubicBezTo>
                  <a:cubicBezTo>
                    <a:pt x="369" y="358"/>
                    <a:pt x="369" y="358"/>
                    <a:pt x="369" y="358"/>
                  </a:cubicBezTo>
                  <a:cubicBezTo>
                    <a:pt x="384" y="376"/>
                    <a:pt x="413" y="425"/>
                    <a:pt x="410" y="475"/>
                  </a:cubicBezTo>
                  <a:cubicBezTo>
                    <a:pt x="233" y="589"/>
                    <a:pt x="105" y="571"/>
                    <a:pt x="105" y="571"/>
                  </a:cubicBezTo>
                  <a:cubicBezTo>
                    <a:pt x="105" y="571"/>
                    <a:pt x="38" y="582"/>
                    <a:pt x="19" y="310"/>
                  </a:cubicBezTo>
                  <a:cubicBezTo>
                    <a:pt x="0" y="38"/>
                    <a:pt x="63" y="15"/>
                    <a:pt x="63" y="1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 name="Freeform 32">
              <a:extLst>
                <a:ext uri="{FF2B5EF4-FFF2-40B4-BE49-F238E27FC236}">
                  <a16:creationId xmlns:a16="http://schemas.microsoft.com/office/drawing/2014/main" id="{587DC69A-2B47-C8C1-426A-B00316321057}"/>
                </a:ext>
              </a:extLst>
            </p:cNvPr>
            <p:cNvSpPr>
              <a:spLocks/>
            </p:cNvSpPr>
            <p:nvPr/>
          </p:nvSpPr>
          <p:spPr bwMode="auto">
            <a:xfrm>
              <a:off x="5685017" y="2672031"/>
              <a:ext cx="190191" cy="138596"/>
            </a:xfrm>
            <a:custGeom>
              <a:avLst/>
              <a:gdLst>
                <a:gd name="T0" fmla="*/ 159 w 159"/>
                <a:gd name="T1" fmla="*/ 81 h 116"/>
                <a:gd name="T2" fmla="*/ 78 w 159"/>
                <a:gd name="T3" fmla="*/ 24 h 116"/>
                <a:gd name="T4" fmla="*/ 16 w 159"/>
                <a:gd name="T5" fmla="*/ 0 h 116"/>
                <a:gd name="T6" fmla="*/ 18 w 159"/>
                <a:gd name="T7" fmla="*/ 18 h 116"/>
                <a:gd name="T8" fmla="*/ 56 w 159"/>
                <a:gd name="T9" fmla="*/ 36 h 116"/>
                <a:gd name="T10" fmla="*/ 8 w 159"/>
                <a:gd name="T11" fmla="*/ 51 h 116"/>
                <a:gd name="T12" fmla="*/ 17 w 159"/>
                <a:gd name="T13" fmla="*/ 69 h 116"/>
                <a:gd name="T14" fmla="*/ 21 w 159"/>
                <a:gd name="T15" fmla="*/ 88 h 116"/>
                <a:gd name="T16" fmla="*/ 51 w 159"/>
                <a:gd name="T17" fmla="*/ 84 h 116"/>
                <a:gd name="T18" fmla="*/ 23 w 159"/>
                <a:gd name="T19" fmla="*/ 109 h 116"/>
                <a:gd name="T20" fmla="*/ 34 w 159"/>
                <a:gd name="T21" fmla="*/ 116 h 116"/>
                <a:gd name="T22" fmla="*/ 88 w 159"/>
                <a:gd name="T23" fmla="*/ 96 h 116"/>
                <a:gd name="T24" fmla="*/ 159 w 159"/>
                <a:gd name="T25"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6">
                  <a:moveTo>
                    <a:pt x="159" y="81"/>
                  </a:moveTo>
                  <a:cubicBezTo>
                    <a:pt x="159" y="81"/>
                    <a:pt x="92" y="28"/>
                    <a:pt x="78" y="24"/>
                  </a:cubicBezTo>
                  <a:cubicBezTo>
                    <a:pt x="65" y="21"/>
                    <a:pt x="16" y="0"/>
                    <a:pt x="16" y="0"/>
                  </a:cubicBezTo>
                  <a:cubicBezTo>
                    <a:pt x="16" y="0"/>
                    <a:pt x="11" y="9"/>
                    <a:pt x="18" y="18"/>
                  </a:cubicBezTo>
                  <a:cubicBezTo>
                    <a:pt x="26" y="28"/>
                    <a:pt x="56" y="36"/>
                    <a:pt x="56" y="36"/>
                  </a:cubicBezTo>
                  <a:cubicBezTo>
                    <a:pt x="56" y="36"/>
                    <a:pt x="21" y="42"/>
                    <a:pt x="8" y="51"/>
                  </a:cubicBezTo>
                  <a:cubicBezTo>
                    <a:pt x="8" y="51"/>
                    <a:pt x="2" y="68"/>
                    <a:pt x="17" y="69"/>
                  </a:cubicBezTo>
                  <a:cubicBezTo>
                    <a:pt x="17" y="69"/>
                    <a:pt x="0" y="83"/>
                    <a:pt x="21" y="88"/>
                  </a:cubicBezTo>
                  <a:cubicBezTo>
                    <a:pt x="21" y="88"/>
                    <a:pt x="43" y="82"/>
                    <a:pt x="51" y="84"/>
                  </a:cubicBezTo>
                  <a:cubicBezTo>
                    <a:pt x="23" y="109"/>
                    <a:pt x="23" y="109"/>
                    <a:pt x="23" y="109"/>
                  </a:cubicBezTo>
                  <a:cubicBezTo>
                    <a:pt x="23" y="109"/>
                    <a:pt x="22" y="116"/>
                    <a:pt x="34" y="116"/>
                  </a:cubicBezTo>
                  <a:cubicBezTo>
                    <a:pt x="46" y="115"/>
                    <a:pt x="63" y="86"/>
                    <a:pt x="88" y="96"/>
                  </a:cubicBezTo>
                  <a:lnTo>
                    <a:pt x="159" y="81"/>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5" name="Group 34">
            <a:extLst>
              <a:ext uri="{FF2B5EF4-FFF2-40B4-BE49-F238E27FC236}">
                <a16:creationId xmlns:a16="http://schemas.microsoft.com/office/drawing/2014/main" id="{6E679EA9-D69A-2B77-83D9-700239DD70CC}"/>
              </a:ext>
            </a:extLst>
          </p:cNvPr>
          <p:cNvGrpSpPr/>
          <p:nvPr/>
        </p:nvGrpSpPr>
        <p:grpSpPr>
          <a:xfrm>
            <a:off x="3488313" y="3393069"/>
            <a:ext cx="762839" cy="1691849"/>
            <a:chOff x="3900678" y="3091564"/>
            <a:chExt cx="1481506" cy="3736937"/>
          </a:xfrm>
        </p:grpSpPr>
        <p:grpSp>
          <p:nvGrpSpPr>
            <p:cNvPr id="36" name="Group 35">
              <a:extLst>
                <a:ext uri="{FF2B5EF4-FFF2-40B4-BE49-F238E27FC236}">
                  <a16:creationId xmlns:a16="http://schemas.microsoft.com/office/drawing/2014/main" id="{C0D58A2E-A948-2758-B252-BDDACFE81325}"/>
                </a:ext>
              </a:extLst>
            </p:cNvPr>
            <p:cNvGrpSpPr/>
            <p:nvPr/>
          </p:nvGrpSpPr>
          <p:grpSpPr>
            <a:xfrm rot="1270868">
              <a:off x="3900678" y="6354047"/>
              <a:ext cx="428085" cy="474454"/>
              <a:chOff x="4085778" y="6377617"/>
              <a:chExt cx="428085" cy="474454"/>
            </a:xfrm>
          </p:grpSpPr>
          <p:sp>
            <p:nvSpPr>
              <p:cNvPr id="68" name="Freeform 95">
                <a:extLst>
                  <a:ext uri="{FF2B5EF4-FFF2-40B4-BE49-F238E27FC236}">
                    <a16:creationId xmlns:a16="http://schemas.microsoft.com/office/drawing/2014/main" id="{841F77C4-ACA8-EF64-0712-25915022503B}"/>
                  </a:ext>
                </a:extLst>
              </p:cNvPr>
              <p:cNvSpPr>
                <a:spLocks/>
              </p:cNvSpPr>
              <p:nvPr/>
            </p:nvSpPr>
            <p:spPr bwMode="auto">
              <a:xfrm>
                <a:off x="4114891" y="6377617"/>
                <a:ext cx="398972" cy="448574"/>
              </a:xfrm>
              <a:custGeom>
                <a:avLst/>
                <a:gdLst>
                  <a:gd name="T0" fmla="*/ 99 w 313"/>
                  <a:gd name="T1" fmla="*/ 0 h 352"/>
                  <a:gd name="T2" fmla="*/ 0 w 313"/>
                  <a:gd name="T3" fmla="*/ 86 h 352"/>
                  <a:gd name="T4" fmla="*/ 246 w 313"/>
                  <a:gd name="T5" fmla="*/ 352 h 352"/>
                  <a:gd name="T6" fmla="*/ 206 w 313"/>
                  <a:gd name="T7" fmla="*/ 192 h 352"/>
                  <a:gd name="T8" fmla="*/ 187 w 313"/>
                  <a:gd name="T9" fmla="*/ 71 h 352"/>
                  <a:gd name="T10" fmla="*/ 99 w 313"/>
                  <a:gd name="T11" fmla="*/ 0 h 352"/>
                </a:gdLst>
                <a:ahLst/>
                <a:cxnLst>
                  <a:cxn ang="0">
                    <a:pos x="T0" y="T1"/>
                  </a:cxn>
                  <a:cxn ang="0">
                    <a:pos x="T2" y="T3"/>
                  </a:cxn>
                  <a:cxn ang="0">
                    <a:pos x="T4" y="T5"/>
                  </a:cxn>
                  <a:cxn ang="0">
                    <a:pos x="T6" y="T7"/>
                  </a:cxn>
                  <a:cxn ang="0">
                    <a:pos x="T8" y="T9"/>
                  </a:cxn>
                  <a:cxn ang="0">
                    <a:pos x="T10" y="T11"/>
                  </a:cxn>
                </a:cxnLst>
                <a:rect l="0" t="0" r="r" b="b"/>
                <a:pathLst>
                  <a:path w="313" h="352">
                    <a:moveTo>
                      <a:pt x="99" y="0"/>
                    </a:moveTo>
                    <a:cubicBezTo>
                      <a:pt x="99" y="0"/>
                      <a:pt x="32" y="41"/>
                      <a:pt x="0" y="86"/>
                    </a:cubicBezTo>
                    <a:cubicBezTo>
                      <a:pt x="246" y="352"/>
                      <a:pt x="246" y="352"/>
                      <a:pt x="246" y="352"/>
                    </a:cubicBezTo>
                    <a:cubicBezTo>
                      <a:pt x="246" y="352"/>
                      <a:pt x="313" y="308"/>
                      <a:pt x="206" y="192"/>
                    </a:cubicBezTo>
                    <a:cubicBezTo>
                      <a:pt x="187" y="71"/>
                      <a:pt x="187" y="71"/>
                      <a:pt x="187" y="71"/>
                    </a:cubicBezTo>
                    <a:lnTo>
                      <a:pt x="99"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9" name="Freeform 96">
                <a:extLst>
                  <a:ext uri="{FF2B5EF4-FFF2-40B4-BE49-F238E27FC236}">
                    <a16:creationId xmlns:a16="http://schemas.microsoft.com/office/drawing/2014/main" id="{C5A67B49-CBD2-CD22-A2C6-7F2663A4D0E7}"/>
                  </a:ext>
                </a:extLst>
              </p:cNvPr>
              <p:cNvSpPr>
                <a:spLocks/>
              </p:cNvSpPr>
              <p:nvPr/>
            </p:nvSpPr>
            <p:spPr bwMode="auto">
              <a:xfrm>
                <a:off x="4085778" y="6487065"/>
                <a:ext cx="341282" cy="365006"/>
              </a:xfrm>
              <a:custGeom>
                <a:avLst/>
                <a:gdLst>
                  <a:gd name="T0" fmla="*/ 0 w 268"/>
                  <a:gd name="T1" fmla="*/ 21 h 286"/>
                  <a:gd name="T2" fmla="*/ 84 w 268"/>
                  <a:gd name="T3" fmla="*/ 111 h 286"/>
                  <a:gd name="T4" fmla="*/ 101 w 268"/>
                  <a:gd name="T5" fmla="*/ 97 h 286"/>
                  <a:gd name="T6" fmla="*/ 166 w 268"/>
                  <a:gd name="T7" fmla="*/ 197 h 286"/>
                  <a:gd name="T8" fmla="*/ 247 w 268"/>
                  <a:gd name="T9" fmla="*/ 286 h 286"/>
                  <a:gd name="T10" fmla="*/ 268 w 268"/>
                  <a:gd name="T11" fmla="*/ 265 h 286"/>
                  <a:gd name="T12" fmla="*/ 23 w 268"/>
                  <a:gd name="T13" fmla="*/ 0 h 286"/>
                  <a:gd name="T14" fmla="*/ 0 w 268"/>
                  <a:gd name="T15" fmla="*/ 21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86">
                    <a:moveTo>
                      <a:pt x="0" y="21"/>
                    </a:moveTo>
                    <a:cubicBezTo>
                      <a:pt x="84" y="111"/>
                      <a:pt x="84" y="111"/>
                      <a:pt x="84" y="111"/>
                    </a:cubicBezTo>
                    <a:cubicBezTo>
                      <a:pt x="101" y="97"/>
                      <a:pt x="101" y="97"/>
                      <a:pt x="101" y="97"/>
                    </a:cubicBezTo>
                    <a:cubicBezTo>
                      <a:pt x="101" y="97"/>
                      <a:pt x="119" y="147"/>
                      <a:pt x="166" y="197"/>
                    </a:cubicBezTo>
                    <a:cubicBezTo>
                      <a:pt x="189" y="222"/>
                      <a:pt x="247" y="286"/>
                      <a:pt x="247" y="286"/>
                    </a:cubicBezTo>
                    <a:cubicBezTo>
                      <a:pt x="268" y="265"/>
                      <a:pt x="268" y="265"/>
                      <a:pt x="268" y="265"/>
                    </a:cubicBezTo>
                    <a:cubicBezTo>
                      <a:pt x="23" y="0"/>
                      <a:pt x="23" y="0"/>
                      <a:pt x="23" y="0"/>
                    </a:cubicBezTo>
                    <a:lnTo>
                      <a:pt x="0" y="21"/>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70" name="Freeform 97">
                <a:extLst>
                  <a:ext uri="{FF2B5EF4-FFF2-40B4-BE49-F238E27FC236}">
                    <a16:creationId xmlns:a16="http://schemas.microsoft.com/office/drawing/2014/main" id="{07E89AA0-10A7-DFA2-434C-9DAD4085BED7}"/>
                  </a:ext>
                </a:extLst>
              </p:cNvPr>
              <p:cNvSpPr>
                <a:spLocks/>
              </p:cNvSpPr>
              <p:nvPr/>
            </p:nvSpPr>
            <p:spPr bwMode="auto">
              <a:xfrm>
                <a:off x="4338100" y="6631558"/>
                <a:ext cx="143954" cy="168215"/>
              </a:xfrm>
              <a:custGeom>
                <a:avLst/>
                <a:gdLst>
                  <a:gd name="T0" fmla="*/ 38 w 113"/>
                  <a:gd name="T1" fmla="*/ 0 h 132"/>
                  <a:gd name="T2" fmla="*/ 87 w 113"/>
                  <a:gd name="T3" fmla="*/ 132 h 132"/>
                  <a:gd name="T4" fmla="*/ 38 w 113"/>
                  <a:gd name="T5" fmla="*/ 0 h 132"/>
                </a:gdLst>
                <a:ahLst/>
                <a:cxnLst>
                  <a:cxn ang="0">
                    <a:pos x="T0" y="T1"/>
                  </a:cxn>
                  <a:cxn ang="0">
                    <a:pos x="T2" y="T3"/>
                  </a:cxn>
                  <a:cxn ang="0">
                    <a:pos x="T4" y="T5"/>
                  </a:cxn>
                </a:cxnLst>
                <a:rect l="0" t="0" r="r" b="b"/>
                <a:pathLst>
                  <a:path w="113" h="132">
                    <a:moveTo>
                      <a:pt x="38" y="0"/>
                    </a:moveTo>
                    <a:cubicBezTo>
                      <a:pt x="38" y="0"/>
                      <a:pt x="0" y="42"/>
                      <a:pt x="87" y="132"/>
                    </a:cubicBezTo>
                    <a:cubicBezTo>
                      <a:pt x="87" y="132"/>
                      <a:pt x="113" y="85"/>
                      <a:pt x="38"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71" name="Freeform 98">
                <a:extLst>
                  <a:ext uri="{FF2B5EF4-FFF2-40B4-BE49-F238E27FC236}">
                    <a16:creationId xmlns:a16="http://schemas.microsoft.com/office/drawing/2014/main" id="{A2D2FF6A-00ED-3702-F909-DE9B0F385D9F}"/>
                  </a:ext>
                </a:extLst>
              </p:cNvPr>
              <p:cNvSpPr>
                <a:spLocks/>
              </p:cNvSpPr>
              <p:nvPr/>
            </p:nvSpPr>
            <p:spPr bwMode="auto">
              <a:xfrm>
                <a:off x="4115970" y="6405653"/>
                <a:ext cx="182233" cy="191398"/>
              </a:xfrm>
              <a:custGeom>
                <a:avLst/>
                <a:gdLst>
                  <a:gd name="T0" fmla="*/ 78 w 143"/>
                  <a:gd name="T1" fmla="*/ 150 h 150"/>
                  <a:gd name="T2" fmla="*/ 65 w 143"/>
                  <a:gd name="T3" fmla="*/ 0 h 150"/>
                  <a:gd name="T4" fmla="*/ 0 w 143"/>
                  <a:gd name="T5" fmla="*/ 65 h 150"/>
                  <a:gd name="T6" fmla="*/ 78 w 143"/>
                  <a:gd name="T7" fmla="*/ 150 h 150"/>
                </a:gdLst>
                <a:ahLst/>
                <a:cxnLst>
                  <a:cxn ang="0">
                    <a:pos x="T0" y="T1"/>
                  </a:cxn>
                  <a:cxn ang="0">
                    <a:pos x="T2" y="T3"/>
                  </a:cxn>
                  <a:cxn ang="0">
                    <a:pos x="T4" y="T5"/>
                  </a:cxn>
                  <a:cxn ang="0">
                    <a:pos x="T6" y="T7"/>
                  </a:cxn>
                </a:cxnLst>
                <a:rect l="0" t="0" r="r" b="b"/>
                <a:pathLst>
                  <a:path w="143" h="150">
                    <a:moveTo>
                      <a:pt x="78" y="150"/>
                    </a:moveTo>
                    <a:cubicBezTo>
                      <a:pt x="78" y="150"/>
                      <a:pt x="143" y="85"/>
                      <a:pt x="65" y="0"/>
                    </a:cubicBezTo>
                    <a:cubicBezTo>
                      <a:pt x="65" y="0"/>
                      <a:pt x="16" y="38"/>
                      <a:pt x="0" y="65"/>
                    </a:cubicBezTo>
                    <a:lnTo>
                      <a:pt x="78" y="150"/>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7" name="Freeform 99">
              <a:extLst>
                <a:ext uri="{FF2B5EF4-FFF2-40B4-BE49-F238E27FC236}">
                  <a16:creationId xmlns:a16="http://schemas.microsoft.com/office/drawing/2014/main" id="{4892143F-7C4C-7C2D-CB64-0980731CA74F}"/>
                </a:ext>
              </a:extLst>
            </p:cNvPr>
            <p:cNvSpPr>
              <a:spLocks/>
            </p:cNvSpPr>
            <p:nvPr/>
          </p:nvSpPr>
          <p:spPr bwMode="auto">
            <a:xfrm rot="487083">
              <a:off x="4135151" y="4903012"/>
              <a:ext cx="743292" cy="1682267"/>
            </a:xfrm>
            <a:custGeom>
              <a:avLst/>
              <a:gdLst>
                <a:gd name="T0" fmla="*/ 571 w 617"/>
                <a:gd name="T1" fmla="*/ 0 h 1261"/>
                <a:gd name="T2" fmla="*/ 523 w 617"/>
                <a:gd name="T3" fmla="*/ 805 h 1261"/>
                <a:gd name="T4" fmla="*/ 145 w 617"/>
                <a:gd name="T5" fmla="*/ 1261 h 1261"/>
                <a:gd name="T6" fmla="*/ 17 w 617"/>
                <a:gd name="T7" fmla="*/ 1123 h 1261"/>
                <a:gd name="T8" fmla="*/ 341 w 617"/>
                <a:gd name="T9" fmla="*/ 664 h 1261"/>
                <a:gd name="T10" fmla="*/ 298 w 617"/>
                <a:gd name="T11" fmla="*/ 24 h 1261"/>
                <a:gd name="T12" fmla="*/ 571 w 617"/>
                <a:gd name="T13" fmla="*/ 0 h 1261"/>
                <a:gd name="connsiteX0" fmla="*/ 9001 w 9183"/>
                <a:gd name="connsiteY0" fmla="*/ 0 h 10000"/>
                <a:gd name="connsiteX1" fmla="*/ 8223 w 9183"/>
                <a:gd name="connsiteY1" fmla="*/ 6384 h 10000"/>
                <a:gd name="connsiteX2" fmla="*/ 2097 w 9183"/>
                <a:gd name="connsiteY2" fmla="*/ 10000 h 10000"/>
                <a:gd name="connsiteX3" fmla="*/ 23 w 9183"/>
                <a:gd name="connsiteY3" fmla="*/ 8906 h 10000"/>
                <a:gd name="connsiteX4" fmla="*/ 5274 w 9183"/>
                <a:gd name="connsiteY4" fmla="*/ 5266 h 10000"/>
                <a:gd name="connsiteX5" fmla="*/ 4577 w 9183"/>
                <a:gd name="connsiteY5" fmla="*/ 190 h 10000"/>
                <a:gd name="connsiteX6" fmla="*/ 9001 w 9183"/>
                <a:gd name="connsiteY6" fmla="*/ 0 h 10000"/>
                <a:gd name="connsiteX0" fmla="*/ 9546 w 9704"/>
                <a:gd name="connsiteY0" fmla="*/ 0 h 10467"/>
                <a:gd name="connsiteX1" fmla="*/ 8955 w 9704"/>
                <a:gd name="connsiteY1" fmla="*/ 6851 h 10467"/>
                <a:gd name="connsiteX2" fmla="*/ 2284 w 9704"/>
                <a:gd name="connsiteY2" fmla="*/ 10467 h 10467"/>
                <a:gd name="connsiteX3" fmla="*/ 25 w 9704"/>
                <a:gd name="connsiteY3" fmla="*/ 9373 h 10467"/>
                <a:gd name="connsiteX4" fmla="*/ 5743 w 9704"/>
                <a:gd name="connsiteY4" fmla="*/ 5733 h 10467"/>
                <a:gd name="connsiteX5" fmla="*/ 4984 w 9704"/>
                <a:gd name="connsiteY5" fmla="*/ 657 h 10467"/>
                <a:gd name="connsiteX6" fmla="*/ 9546 w 9704"/>
                <a:gd name="connsiteY6" fmla="*/ 0 h 10467"/>
                <a:gd name="connsiteX0" fmla="*/ 9837 w 10611"/>
                <a:gd name="connsiteY0" fmla="*/ 0 h 10000"/>
                <a:gd name="connsiteX1" fmla="*/ 9228 w 10611"/>
                <a:gd name="connsiteY1" fmla="*/ 6545 h 10000"/>
                <a:gd name="connsiteX2" fmla="*/ 2354 w 10611"/>
                <a:gd name="connsiteY2" fmla="*/ 10000 h 10000"/>
                <a:gd name="connsiteX3" fmla="*/ 26 w 10611"/>
                <a:gd name="connsiteY3" fmla="*/ 8955 h 10000"/>
                <a:gd name="connsiteX4" fmla="*/ 5918 w 10611"/>
                <a:gd name="connsiteY4" fmla="*/ 5477 h 10000"/>
                <a:gd name="connsiteX5" fmla="*/ 5136 w 10611"/>
                <a:gd name="connsiteY5" fmla="*/ 628 h 10000"/>
                <a:gd name="connsiteX6" fmla="*/ 9837 w 106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1" h="10000">
                  <a:moveTo>
                    <a:pt x="9837" y="0"/>
                  </a:moveTo>
                  <a:cubicBezTo>
                    <a:pt x="9837" y="0"/>
                    <a:pt x="11933" y="4930"/>
                    <a:pt x="9228" y="6545"/>
                  </a:cubicBezTo>
                  <a:cubicBezTo>
                    <a:pt x="6523" y="8160"/>
                    <a:pt x="2354" y="10000"/>
                    <a:pt x="2354" y="10000"/>
                  </a:cubicBezTo>
                  <a:cubicBezTo>
                    <a:pt x="2354" y="10000"/>
                    <a:pt x="-284" y="9697"/>
                    <a:pt x="26" y="8955"/>
                  </a:cubicBezTo>
                  <a:lnTo>
                    <a:pt x="5918" y="5477"/>
                  </a:lnTo>
                  <a:lnTo>
                    <a:pt x="5136" y="628"/>
                  </a:lnTo>
                  <a:lnTo>
                    <a:pt x="9837"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38" name="Group 37">
              <a:extLst>
                <a:ext uri="{FF2B5EF4-FFF2-40B4-BE49-F238E27FC236}">
                  <a16:creationId xmlns:a16="http://schemas.microsoft.com/office/drawing/2014/main" id="{DF5FE690-8968-86DD-FB9B-1790E5685F44}"/>
                </a:ext>
              </a:extLst>
            </p:cNvPr>
            <p:cNvGrpSpPr/>
            <p:nvPr/>
          </p:nvGrpSpPr>
          <p:grpSpPr>
            <a:xfrm>
              <a:off x="4813362" y="6590580"/>
              <a:ext cx="492244" cy="229140"/>
              <a:chOff x="4698253" y="6628861"/>
              <a:chExt cx="492244" cy="229140"/>
            </a:xfrm>
          </p:grpSpPr>
          <p:sp>
            <p:nvSpPr>
              <p:cNvPr id="64" name="Freeform 100">
                <a:extLst>
                  <a:ext uri="{FF2B5EF4-FFF2-40B4-BE49-F238E27FC236}">
                    <a16:creationId xmlns:a16="http://schemas.microsoft.com/office/drawing/2014/main" id="{44AA9EB7-0A0F-033A-19A3-F1F4D664A34B}"/>
                  </a:ext>
                </a:extLst>
              </p:cNvPr>
              <p:cNvSpPr>
                <a:spLocks/>
              </p:cNvSpPr>
              <p:nvPr/>
            </p:nvSpPr>
            <p:spPr bwMode="auto">
              <a:xfrm>
                <a:off x="4698253" y="6628861"/>
                <a:ext cx="492244" cy="188703"/>
              </a:xfrm>
              <a:custGeom>
                <a:avLst/>
                <a:gdLst>
                  <a:gd name="T0" fmla="*/ 14 w 386"/>
                  <a:gd name="T1" fmla="*/ 16 h 148"/>
                  <a:gd name="T2" fmla="*/ 11 w 386"/>
                  <a:gd name="T3" fmla="*/ 148 h 148"/>
                  <a:gd name="T4" fmla="*/ 374 w 386"/>
                  <a:gd name="T5" fmla="*/ 148 h 148"/>
                  <a:gd name="T6" fmla="*/ 228 w 386"/>
                  <a:gd name="T7" fmla="*/ 69 h 148"/>
                  <a:gd name="T8" fmla="*/ 127 w 386"/>
                  <a:gd name="T9" fmla="*/ 0 h 148"/>
                  <a:gd name="T10" fmla="*/ 14 w 386"/>
                  <a:gd name="T11" fmla="*/ 16 h 148"/>
                </a:gdLst>
                <a:ahLst/>
                <a:cxnLst>
                  <a:cxn ang="0">
                    <a:pos x="T0" y="T1"/>
                  </a:cxn>
                  <a:cxn ang="0">
                    <a:pos x="T2" y="T3"/>
                  </a:cxn>
                  <a:cxn ang="0">
                    <a:pos x="T4" y="T5"/>
                  </a:cxn>
                  <a:cxn ang="0">
                    <a:pos x="T6" y="T7"/>
                  </a:cxn>
                  <a:cxn ang="0">
                    <a:pos x="T8" y="T9"/>
                  </a:cxn>
                  <a:cxn ang="0">
                    <a:pos x="T10" y="T11"/>
                  </a:cxn>
                </a:cxnLst>
                <a:rect l="0" t="0" r="r" b="b"/>
                <a:pathLst>
                  <a:path w="386" h="148">
                    <a:moveTo>
                      <a:pt x="14" y="16"/>
                    </a:moveTo>
                    <a:cubicBezTo>
                      <a:pt x="14" y="16"/>
                      <a:pt x="0" y="94"/>
                      <a:pt x="11" y="148"/>
                    </a:cubicBezTo>
                    <a:cubicBezTo>
                      <a:pt x="374" y="148"/>
                      <a:pt x="374" y="148"/>
                      <a:pt x="374" y="148"/>
                    </a:cubicBezTo>
                    <a:cubicBezTo>
                      <a:pt x="374" y="148"/>
                      <a:pt x="386" y="68"/>
                      <a:pt x="228" y="69"/>
                    </a:cubicBezTo>
                    <a:cubicBezTo>
                      <a:pt x="127" y="0"/>
                      <a:pt x="127" y="0"/>
                      <a:pt x="127" y="0"/>
                    </a:cubicBezTo>
                    <a:lnTo>
                      <a:pt x="14" y="16"/>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5" name="Freeform 101">
                <a:extLst>
                  <a:ext uri="{FF2B5EF4-FFF2-40B4-BE49-F238E27FC236}">
                    <a16:creationId xmlns:a16="http://schemas.microsoft.com/office/drawing/2014/main" id="{F54D9322-C57C-824E-F446-7E32FCE95BF8}"/>
                  </a:ext>
                </a:extLst>
              </p:cNvPr>
              <p:cNvSpPr>
                <a:spLocks/>
              </p:cNvSpPr>
              <p:nvPr/>
            </p:nvSpPr>
            <p:spPr bwMode="auto">
              <a:xfrm>
                <a:off x="4716045" y="6817565"/>
                <a:ext cx="461513" cy="40436"/>
              </a:xfrm>
              <a:custGeom>
                <a:avLst/>
                <a:gdLst>
                  <a:gd name="T0" fmla="*/ 0 w 362"/>
                  <a:gd name="T1" fmla="*/ 32 h 32"/>
                  <a:gd name="T2" fmla="*/ 119 w 362"/>
                  <a:gd name="T3" fmla="*/ 32 h 32"/>
                  <a:gd name="T4" fmla="*/ 121 w 362"/>
                  <a:gd name="T5" fmla="*/ 9 h 32"/>
                  <a:gd name="T6" fmla="*/ 240 w 362"/>
                  <a:gd name="T7" fmla="*/ 29 h 32"/>
                  <a:gd name="T8" fmla="*/ 362 w 362"/>
                  <a:gd name="T9" fmla="*/ 30 h 32"/>
                  <a:gd name="T10" fmla="*/ 362 w 362"/>
                  <a:gd name="T11" fmla="*/ 0 h 32"/>
                  <a:gd name="T12" fmla="*/ 0 w 362"/>
                  <a:gd name="T13" fmla="*/ 0 h 32"/>
                  <a:gd name="T14" fmla="*/ 0 w 3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2">
                    <a:moveTo>
                      <a:pt x="0" y="32"/>
                    </a:moveTo>
                    <a:cubicBezTo>
                      <a:pt x="119" y="32"/>
                      <a:pt x="119" y="32"/>
                      <a:pt x="119" y="32"/>
                    </a:cubicBezTo>
                    <a:cubicBezTo>
                      <a:pt x="121" y="9"/>
                      <a:pt x="121" y="9"/>
                      <a:pt x="121" y="9"/>
                    </a:cubicBezTo>
                    <a:cubicBezTo>
                      <a:pt x="121" y="9"/>
                      <a:pt x="172" y="29"/>
                      <a:pt x="240" y="29"/>
                    </a:cubicBezTo>
                    <a:cubicBezTo>
                      <a:pt x="274" y="29"/>
                      <a:pt x="362" y="30"/>
                      <a:pt x="362" y="30"/>
                    </a:cubicBezTo>
                    <a:cubicBezTo>
                      <a:pt x="362" y="0"/>
                      <a:pt x="362" y="0"/>
                      <a:pt x="362" y="0"/>
                    </a:cubicBezTo>
                    <a:cubicBezTo>
                      <a:pt x="0" y="0"/>
                      <a:pt x="0" y="0"/>
                      <a:pt x="0" y="0"/>
                    </a:cubicBezTo>
                    <a:lnTo>
                      <a:pt x="0" y="32"/>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6" name="Freeform 102">
                <a:extLst>
                  <a:ext uri="{FF2B5EF4-FFF2-40B4-BE49-F238E27FC236}">
                    <a16:creationId xmlns:a16="http://schemas.microsoft.com/office/drawing/2014/main" id="{BB014712-0DC6-3E87-AC1C-D264F4D7E736}"/>
                  </a:ext>
                </a:extLst>
              </p:cNvPr>
              <p:cNvSpPr>
                <a:spLocks/>
              </p:cNvSpPr>
              <p:nvPr/>
            </p:nvSpPr>
            <p:spPr bwMode="auto">
              <a:xfrm>
                <a:off x="5001795" y="6715665"/>
                <a:ext cx="166597" cy="71168"/>
              </a:xfrm>
              <a:custGeom>
                <a:avLst/>
                <a:gdLst>
                  <a:gd name="T0" fmla="*/ 0 w 131"/>
                  <a:gd name="T1" fmla="*/ 0 h 56"/>
                  <a:gd name="T2" fmla="*/ 131 w 131"/>
                  <a:gd name="T3" fmla="*/ 54 h 56"/>
                  <a:gd name="T4" fmla="*/ 0 w 131"/>
                  <a:gd name="T5" fmla="*/ 0 h 56"/>
                </a:gdLst>
                <a:ahLst/>
                <a:cxnLst>
                  <a:cxn ang="0">
                    <a:pos x="T0" y="T1"/>
                  </a:cxn>
                  <a:cxn ang="0">
                    <a:pos x="T2" y="T3"/>
                  </a:cxn>
                  <a:cxn ang="0">
                    <a:pos x="T4" y="T5"/>
                  </a:cxn>
                </a:cxnLst>
                <a:rect l="0" t="0" r="r" b="b"/>
                <a:pathLst>
                  <a:path w="131" h="56">
                    <a:moveTo>
                      <a:pt x="0" y="0"/>
                    </a:moveTo>
                    <a:cubicBezTo>
                      <a:pt x="0" y="0"/>
                      <a:pt x="6" y="56"/>
                      <a:pt x="131" y="54"/>
                    </a:cubicBezTo>
                    <a:cubicBezTo>
                      <a:pt x="131" y="54"/>
                      <a:pt x="114" y="3"/>
                      <a:pt x="0"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7" name="Freeform 103">
                <a:extLst>
                  <a:ext uri="{FF2B5EF4-FFF2-40B4-BE49-F238E27FC236}">
                    <a16:creationId xmlns:a16="http://schemas.microsoft.com/office/drawing/2014/main" id="{C8014B86-3E38-009A-6A78-A5D2D7CFD7C4}"/>
                  </a:ext>
                </a:extLst>
              </p:cNvPr>
              <p:cNvSpPr>
                <a:spLocks/>
              </p:cNvSpPr>
              <p:nvPr/>
            </p:nvSpPr>
            <p:spPr bwMode="auto">
              <a:xfrm>
                <a:off x="4702026" y="6698951"/>
                <a:ext cx="159589" cy="118613"/>
              </a:xfrm>
              <a:custGeom>
                <a:avLst/>
                <a:gdLst>
                  <a:gd name="T0" fmla="*/ 125 w 125"/>
                  <a:gd name="T1" fmla="*/ 93 h 93"/>
                  <a:gd name="T2" fmla="*/ 6 w 125"/>
                  <a:gd name="T3" fmla="*/ 0 h 93"/>
                  <a:gd name="T4" fmla="*/ 9 w 125"/>
                  <a:gd name="T5" fmla="*/ 93 h 93"/>
                  <a:gd name="T6" fmla="*/ 125 w 125"/>
                  <a:gd name="T7" fmla="*/ 93 h 93"/>
                </a:gdLst>
                <a:ahLst/>
                <a:cxnLst>
                  <a:cxn ang="0">
                    <a:pos x="T0" y="T1"/>
                  </a:cxn>
                  <a:cxn ang="0">
                    <a:pos x="T2" y="T3"/>
                  </a:cxn>
                  <a:cxn ang="0">
                    <a:pos x="T4" y="T5"/>
                  </a:cxn>
                  <a:cxn ang="0">
                    <a:pos x="T6" y="T7"/>
                  </a:cxn>
                </a:cxnLst>
                <a:rect l="0" t="0" r="r" b="b"/>
                <a:pathLst>
                  <a:path w="125" h="93">
                    <a:moveTo>
                      <a:pt x="125" y="93"/>
                    </a:moveTo>
                    <a:cubicBezTo>
                      <a:pt x="125" y="93"/>
                      <a:pt x="121" y="1"/>
                      <a:pt x="6" y="0"/>
                    </a:cubicBezTo>
                    <a:cubicBezTo>
                      <a:pt x="6" y="0"/>
                      <a:pt x="0" y="64"/>
                      <a:pt x="9" y="93"/>
                    </a:cubicBezTo>
                    <a:lnTo>
                      <a:pt x="125" y="93"/>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9" name="Group 38">
              <a:extLst>
                <a:ext uri="{FF2B5EF4-FFF2-40B4-BE49-F238E27FC236}">
                  <a16:creationId xmlns:a16="http://schemas.microsoft.com/office/drawing/2014/main" id="{5C568DA8-9C62-27E8-5236-79696ECD75FF}"/>
                </a:ext>
              </a:extLst>
            </p:cNvPr>
            <p:cNvGrpSpPr/>
            <p:nvPr/>
          </p:nvGrpSpPr>
          <p:grpSpPr>
            <a:xfrm rot="21329181">
              <a:off x="4381733" y="4933462"/>
              <a:ext cx="584440" cy="1780816"/>
              <a:chOff x="4327856" y="4977981"/>
              <a:chExt cx="584440" cy="1780816"/>
            </a:xfrm>
          </p:grpSpPr>
          <p:sp>
            <p:nvSpPr>
              <p:cNvPr id="62" name="Freeform 104">
                <a:extLst>
                  <a:ext uri="{FF2B5EF4-FFF2-40B4-BE49-F238E27FC236}">
                    <a16:creationId xmlns:a16="http://schemas.microsoft.com/office/drawing/2014/main" id="{411100A5-EF86-5C8B-AF77-B8D588698D14}"/>
                  </a:ext>
                </a:extLst>
              </p:cNvPr>
              <p:cNvSpPr>
                <a:spLocks/>
              </p:cNvSpPr>
              <p:nvPr/>
            </p:nvSpPr>
            <p:spPr bwMode="auto">
              <a:xfrm>
                <a:off x="4327856" y="4984451"/>
                <a:ext cx="584440" cy="1774346"/>
              </a:xfrm>
              <a:custGeom>
                <a:avLst/>
                <a:gdLst>
                  <a:gd name="T0" fmla="*/ 0 w 459"/>
                  <a:gd name="T1" fmla="*/ 0 h 1392"/>
                  <a:gd name="T2" fmla="*/ 47 w 459"/>
                  <a:gd name="T3" fmla="*/ 292 h 1392"/>
                  <a:gd name="T4" fmla="*/ 278 w 459"/>
                  <a:gd name="T5" fmla="*/ 1322 h 1392"/>
                  <a:gd name="T6" fmla="*/ 459 w 459"/>
                  <a:gd name="T7" fmla="*/ 1290 h 1392"/>
                  <a:gd name="T8" fmla="*/ 296 w 459"/>
                  <a:gd name="T9" fmla="*/ 229 h 1392"/>
                  <a:gd name="T10" fmla="*/ 275 w 459"/>
                  <a:gd name="T11" fmla="*/ 1 h 1392"/>
                  <a:gd name="T12" fmla="*/ 0 w 459"/>
                  <a:gd name="T13" fmla="*/ 0 h 1392"/>
                </a:gdLst>
                <a:ahLst/>
                <a:cxnLst>
                  <a:cxn ang="0">
                    <a:pos x="T0" y="T1"/>
                  </a:cxn>
                  <a:cxn ang="0">
                    <a:pos x="T2" y="T3"/>
                  </a:cxn>
                  <a:cxn ang="0">
                    <a:pos x="T4" y="T5"/>
                  </a:cxn>
                  <a:cxn ang="0">
                    <a:pos x="T6" y="T7"/>
                  </a:cxn>
                  <a:cxn ang="0">
                    <a:pos x="T8" y="T9"/>
                  </a:cxn>
                  <a:cxn ang="0">
                    <a:pos x="T10" y="T11"/>
                  </a:cxn>
                  <a:cxn ang="0">
                    <a:pos x="T12" y="T13"/>
                  </a:cxn>
                </a:cxnLst>
                <a:rect l="0" t="0" r="r" b="b"/>
                <a:pathLst>
                  <a:path w="459" h="1392">
                    <a:moveTo>
                      <a:pt x="0" y="0"/>
                    </a:moveTo>
                    <a:cubicBezTo>
                      <a:pt x="0" y="0"/>
                      <a:pt x="19" y="164"/>
                      <a:pt x="47" y="292"/>
                    </a:cubicBezTo>
                    <a:cubicBezTo>
                      <a:pt x="75" y="419"/>
                      <a:pt x="278" y="1322"/>
                      <a:pt x="278" y="1322"/>
                    </a:cubicBezTo>
                    <a:cubicBezTo>
                      <a:pt x="278" y="1322"/>
                      <a:pt x="399" y="1392"/>
                      <a:pt x="459" y="1290"/>
                    </a:cubicBezTo>
                    <a:cubicBezTo>
                      <a:pt x="296" y="229"/>
                      <a:pt x="296" y="229"/>
                      <a:pt x="296" y="229"/>
                    </a:cubicBezTo>
                    <a:cubicBezTo>
                      <a:pt x="275" y="1"/>
                      <a:pt x="275" y="1"/>
                      <a:pt x="275" y="1"/>
                    </a:cubicBezTo>
                    <a:lnTo>
                      <a:pt x="0"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3" name="Freeform 105">
                <a:extLst>
                  <a:ext uri="{FF2B5EF4-FFF2-40B4-BE49-F238E27FC236}">
                    <a16:creationId xmlns:a16="http://schemas.microsoft.com/office/drawing/2014/main" id="{0AD053CF-9F37-D416-1C10-6811059D3804}"/>
                  </a:ext>
                </a:extLst>
              </p:cNvPr>
              <p:cNvSpPr>
                <a:spLocks/>
              </p:cNvSpPr>
              <p:nvPr/>
            </p:nvSpPr>
            <p:spPr bwMode="auto">
              <a:xfrm>
                <a:off x="4327856" y="4977981"/>
                <a:ext cx="388189" cy="241000"/>
              </a:xfrm>
              <a:custGeom>
                <a:avLst/>
                <a:gdLst>
                  <a:gd name="T0" fmla="*/ 305 w 305"/>
                  <a:gd name="T1" fmla="*/ 189 h 189"/>
                  <a:gd name="T2" fmla="*/ 6 w 305"/>
                  <a:gd name="T3" fmla="*/ 50 h 189"/>
                  <a:gd name="T4" fmla="*/ 0 w 305"/>
                  <a:gd name="T5" fmla="*/ 5 h 189"/>
                  <a:gd name="T6" fmla="*/ 281 w 305"/>
                  <a:gd name="T7" fmla="*/ 0 h 189"/>
                  <a:gd name="T8" fmla="*/ 305 w 305"/>
                  <a:gd name="T9" fmla="*/ 189 h 189"/>
                </a:gdLst>
                <a:ahLst/>
                <a:cxnLst>
                  <a:cxn ang="0">
                    <a:pos x="T0" y="T1"/>
                  </a:cxn>
                  <a:cxn ang="0">
                    <a:pos x="T2" y="T3"/>
                  </a:cxn>
                  <a:cxn ang="0">
                    <a:pos x="T4" y="T5"/>
                  </a:cxn>
                  <a:cxn ang="0">
                    <a:pos x="T6" y="T7"/>
                  </a:cxn>
                  <a:cxn ang="0">
                    <a:pos x="T8" y="T9"/>
                  </a:cxn>
                </a:cxnLst>
                <a:rect l="0" t="0" r="r" b="b"/>
                <a:pathLst>
                  <a:path w="305" h="189">
                    <a:moveTo>
                      <a:pt x="305" y="189"/>
                    </a:moveTo>
                    <a:cubicBezTo>
                      <a:pt x="305" y="189"/>
                      <a:pt x="205" y="55"/>
                      <a:pt x="6" y="50"/>
                    </a:cubicBezTo>
                    <a:cubicBezTo>
                      <a:pt x="0" y="5"/>
                      <a:pt x="0" y="5"/>
                      <a:pt x="0" y="5"/>
                    </a:cubicBezTo>
                    <a:cubicBezTo>
                      <a:pt x="281" y="0"/>
                      <a:pt x="281" y="0"/>
                      <a:pt x="281" y="0"/>
                    </a:cubicBezTo>
                    <a:lnTo>
                      <a:pt x="305" y="189"/>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40" name="Group 39">
              <a:extLst>
                <a:ext uri="{FF2B5EF4-FFF2-40B4-BE49-F238E27FC236}">
                  <a16:creationId xmlns:a16="http://schemas.microsoft.com/office/drawing/2014/main" id="{44CFEF71-BB27-E95A-2D3F-A2106519855E}"/>
                </a:ext>
              </a:extLst>
            </p:cNvPr>
            <p:cNvGrpSpPr/>
            <p:nvPr/>
          </p:nvGrpSpPr>
          <p:grpSpPr>
            <a:xfrm rot="395189">
              <a:off x="4777257" y="3907174"/>
              <a:ext cx="604927" cy="1337095"/>
              <a:chOff x="4854067" y="3877034"/>
              <a:chExt cx="604927" cy="1337095"/>
            </a:xfrm>
          </p:grpSpPr>
          <p:sp>
            <p:nvSpPr>
              <p:cNvPr id="59" name="Freeform 94">
                <a:extLst>
                  <a:ext uri="{FF2B5EF4-FFF2-40B4-BE49-F238E27FC236}">
                    <a16:creationId xmlns:a16="http://schemas.microsoft.com/office/drawing/2014/main" id="{5287DE3A-3AF9-4C69-C09F-9FF97387BDFE}"/>
                  </a:ext>
                </a:extLst>
              </p:cNvPr>
              <p:cNvSpPr>
                <a:spLocks/>
              </p:cNvSpPr>
              <p:nvPr/>
            </p:nvSpPr>
            <p:spPr bwMode="auto">
              <a:xfrm>
                <a:off x="5223385" y="4882551"/>
                <a:ext cx="235609" cy="331578"/>
              </a:xfrm>
              <a:custGeom>
                <a:avLst/>
                <a:gdLst>
                  <a:gd name="T0" fmla="*/ 44 w 185"/>
                  <a:gd name="T1" fmla="*/ 129 h 260"/>
                  <a:gd name="T2" fmla="*/ 19 w 185"/>
                  <a:gd name="T3" fmla="*/ 50 h 260"/>
                  <a:gd name="T4" fmla="*/ 0 w 185"/>
                  <a:gd name="T5" fmla="*/ 7 h 260"/>
                  <a:gd name="T6" fmla="*/ 49 w 185"/>
                  <a:gd name="T7" fmla="*/ 0 h 260"/>
                  <a:gd name="T8" fmla="*/ 85 w 185"/>
                  <a:gd name="T9" fmla="*/ 27 h 260"/>
                  <a:gd name="T10" fmla="*/ 125 w 185"/>
                  <a:gd name="T11" fmla="*/ 65 h 260"/>
                  <a:gd name="T12" fmla="*/ 145 w 185"/>
                  <a:gd name="T13" fmla="*/ 82 h 260"/>
                  <a:gd name="T14" fmla="*/ 185 w 185"/>
                  <a:gd name="T15" fmla="*/ 106 h 260"/>
                  <a:gd name="T16" fmla="*/ 138 w 185"/>
                  <a:gd name="T17" fmla="*/ 109 h 260"/>
                  <a:gd name="T18" fmla="*/ 156 w 185"/>
                  <a:gd name="T19" fmla="*/ 161 h 260"/>
                  <a:gd name="T20" fmla="*/ 132 w 185"/>
                  <a:gd name="T21" fmla="*/ 260 h 260"/>
                  <a:gd name="T22" fmla="*/ 122 w 185"/>
                  <a:gd name="T23" fmla="*/ 232 h 260"/>
                  <a:gd name="T24" fmla="*/ 122 w 185"/>
                  <a:gd name="T25" fmla="*/ 173 h 260"/>
                  <a:gd name="T26" fmla="*/ 94 w 185"/>
                  <a:gd name="T27" fmla="*/ 252 h 260"/>
                  <a:gd name="T28" fmla="*/ 89 w 185"/>
                  <a:gd name="T29" fmla="*/ 223 h 260"/>
                  <a:gd name="T30" fmla="*/ 95 w 185"/>
                  <a:gd name="T31" fmla="*/ 177 h 260"/>
                  <a:gd name="T32" fmla="*/ 59 w 185"/>
                  <a:gd name="T33" fmla="*/ 237 h 260"/>
                  <a:gd name="T34" fmla="*/ 52 w 185"/>
                  <a:gd name="T35" fmla="*/ 217 h 260"/>
                  <a:gd name="T36" fmla="*/ 71 w 185"/>
                  <a:gd name="T37" fmla="*/ 169 h 260"/>
                  <a:gd name="T38" fmla="*/ 31 w 185"/>
                  <a:gd name="T39" fmla="*/ 207 h 260"/>
                  <a:gd name="T40" fmla="*/ 27 w 185"/>
                  <a:gd name="T41" fmla="*/ 190 h 260"/>
                  <a:gd name="T42" fmla="*/ 44 w 185"/>
                  <a:gd name="T43" fmla="*/ 1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60">
                    <a:moveTo>
                      <a:pt x="44" y="129"/>
                    </a:moveTo>
                    <a:cubicBezTo>
                      <a:pt x="12" y="106"/>
                      <a:pt x="19" y="50"/>
                      <a:pt x="19" y="50"/>
                    </a:cubicBezTo>
                    <a:cubicBezTo>
                      <a:pt x="0" y="7"/>
                      <a:pt x="0" y="7"/>
                      <a:pt x="0" y="7"/>
                    </a:cubicBezTo>
                    <a:cubicBezTo>
                      <a:pt x="49" y="0"/>
                      <a:pt x="49" y="0"/>
                      <a:pt x="49" y="0"/>
                    </a:cubicBezTo>
                    <a:cubicBezTo>
                      <a:pt x="85" y="27"/>
                      <a:pt x="85" y="27"/>
                      <a:pt x="85" y="27"/>
                    </a:cubicBezTo>
                    <a:cubicBezTo>
                      <a:pt x="92" y="35"/>
                      <a:pt x="111" y="41"/>
                      <a:pt x="125" y="65"/>
                    </a:cubicBezTo>
                    <a:cubicBezTo>
                      <a:pt x="145" y="82"/>
                      <a:pt x="145" y="82"/>
                      <a:pt x="145" y="82"/>
                    </a:cubicBezTo>
                    <a:cubicBezTo>
                      <a:pt x="185" y="106"/>
                      <a:pt x="185" y="106"/>
                      <a:pt x="185" y="106"/>
                    </a:cubicBezTo>
                    <a:cubicBezTo>
                      <a:pt x="185" y="106"/>
                      <a:pt x="168" y="132"/>
                      <a:pt x="138" y="109"/>
                    </a:cubicBezTo>
                    <a:cubicBezTo>
                      <a:pt x="147" y="127"/>
                      <a:pt x="156" y="150"/>
                      <a:pt x="156" y="161"/>
                    </a:cubicBezTo>
                    <a:cubicBezTo>
                      <a:pt x="154" y="197"/>
                      <a:pt x="132" y="260"/>
                      <a:pt x="132" y="260"/>
                    </a:cubicBezTo>
                    <a:cubicBezTo>
                      <a:pt x="111" y="255"/>
                      <a:pt x="122" y="232"/>
                      <a:pt x="122" y="232"/>
                    </a:cubicBezTo>
                    <a:cubicBezTo>
                      <a:pt x="127" y="215"/>
                      <a:pt x="122" y="173"/>
                      <a:pt x="122" y="173"/>
                    </a:cubicBezTo>
                    <a:cubicBezTo>
                      <a:pt x="120" y="205"/>
                      <a:pt x="94" y="252"/>
                      <a:pt x="94" y="252"/>
                    </a:cubicBezTo>
                    <a:cubicBezTo>
                      <a:pt x="75" y="243"/>
                      <a:pt x="89" y="223"/>
                      <a:pt x="89" y="223"/>
                    </a:cubicBezTo>
                    <a:cubicBezTo>
                      <a:pt x="98" y="205"/>
                      <a:pt x="95" y="177"/>
                      <a:pt x="95" y="177"/>
                    </a:cubicBezTo>
                    <a:cubicBezTo>
                      <a:pt x="86" y="199"/>
                      <a:pt x="59" y="237"/>
                      <a:pt x="59" y="237"/>
                    </a:cubicBezTo>
                    <a:cubicBezTo>
                      <a:pt x="40" y="230"/>
                      <a:pt x="52" y="217"/>
                      <a:pt x="52" y="217"/>
                    </a:cubicBezTo>
                    <a:cubicBezTo>
                      <a:pt x="60" y="207"/>
                      <a:pt x="71" y="169"/>
                      <a:pt x="71" y="169"/>
                    </a:cubicBezTo>
                    <a:cubicBezTo>
                      <a:pt x="62" y="191"/>
                      <a:pt x="31" y="207"/>
                      <a:pt x="31" y="207"/>
                    </a:cubicBezTo>
                    <a:cubicBezTo>
                      <a:pt x="15" y="202"/>
                      <a:pt x="27" y="190"/>
                      <a:pt x="27" y="190"/>
                    </a:cubicBezTo>
                    <a:cubicBezTo>
                      <a:pt x="27" y="190"/>
                      <a:pt x="76" y="151"/>
                      <a:pt x="44" y="12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0" name="Freeform 106">
                <a:extLst>
                  <a:ext uri="{FF2B5EF4-FFF2-40B4-BE49-F238E27FC236}">
                    <a16:creationId xmlns:a16="http://schemas.microsoft.com/office/drawing/2014/main" id="{A3268458-D7A5-25DE-84E0-5D1DF43D8383}"/>
                  </a:ext>
                </a:extLst>
              </p:cNvPr>
              <p:cNvSpPr>
                <a:spLocks/>
              </p:cNvSpPr>
              <p:nvPr/>
            </p:nvSpPr>
            <p:spPr bwMode="auto">
              <a:xfrm>
                <a:off x="5186184" y="4836723"/>
                <a:ext cx="155815" cy="141258"/>
              </a:xfrm>
              <a:custGeom>
                <a:avLst/>
                <a:gdLst>
                  <a:gd name="T0" fmla="*/ 88 w 122"/>
                  <a:gd name="T1" fmla="*/ 0 h 111"/>
                  <a:gd name="T2" fmla="*/ 122 w 122"/>
                  <a:gd name="T3" fmla="*/ 61 h 111"/>
                  <a:gd name="T4" fmla="*/ 40 w 122"/>
                  <a:gd name="T5" fmla="*/ 111 h 111"/>
                  <a:gd name="T6" fmla="*/ 0 w 122"/>
                  <a:gd name="T7" fmla="*/ 55 h 111"/>
                  <a:gd name="T8" fmla="*/ 88 w 122"/>
                  <a:gd name="T9" fmla="*/ 0 h 111"/>
                </a:gdLst>
                <a:ahLst/>
                <a:cxnLst>
                  <a:cxn ang="0">
                    <a:pos x="T0" y="T1"/>
                  </a:cxn>
                  <a:cxn ang="0">
                    <a:pos x="T2" y="T3"/>
                  </a:cxn>
                  <a:cxn ang="0">
                    <a:pos x="T4" y="T5"/>
                  </a:cxn>
                  <a:cxn ang="0">
                    <a:pos x="T6" y="T7"/>
                  </a:cxn>
                  <a:cxn ang="0">
                    <a:pos x="T8" y="T9"/>
                  </a:cxn>
                </a:cxnLst>
                <a:rect l="0" t="0" r="r" b="b"/>
                <a:pathLst>
                  <a:path w="122" h="111">
                    <a:moveTo>
                      <a:pt x="88" y="0"/>
                    </a:moveTo>
                    <a:cubicBezTo>
                      <a:pt x="122" y="61"/>
                      <a:pt x="122" y="61"/>
                      <a:pt x="122" y="61"/>
                    </a:cubicBezTo>
                    <a:cubicBezTo>
                      <a:pt x="122" y="61"/>
                      <a:pt x="97" y="108"/>
                      <a:pt x="40" y="111"/>
                    </a:cubicBezTo>
                    <a:cubicBezTo>
                      <a:pt x="0" y="55"/>
                      <a:pt x="0" y="55"/>
                      <a:pt x="0" y="55"/>
                    </a:cubicBezTo>
                    <a:lnTo>
                      <a:pt x="88"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1" name="Freeform 107">
                <a:extLst>
                  <a:ext uri="{FF2B5EF4-FFF2-40B4-BE49-F238E27FC236}">
                    <a16:creationId xmlns:a16="http://schemas.microsoft.com/office/drawing/2014/main" id="{613C6F93-CA52-FCB9-F000-A60F43F43092}"/>
                  </a:ext>
                </a:extLst>
              </p:cNvPr>
              <p:cNvSpPr>
                <a:spLocks/>
              </p:cNvSpPr>
              <p:nvPr/>
            </p:nvSpPr>
            <p:spPr bwMode="auto">
              <a:xfrm>
                <a:off x="4854067" y="3877034"/>
                <a:ext cx="456122" cy="1048649"/>
              </a:xfrm>
              <a:custGeom>
                <a:avLst/>
                <a:gdLst>
                  <a:gd name="T0" fmla="*/ 48 w 358"/>
                  <a:gd name="T1" fmla="*/ 0 h 823"/>
                  <a:gd name="T2" fmla="*/ 130 w 358"/>
                  <a:gd name="T3" fmla="*/ 167 h 823"/>
                  <a:gd name="T4" fmla="*/ 191 w 358"/>
                  <a:gd name="T5" fmla="*/ 430 h 823"/>
                  <a:gd name="T6" fmla="*/ 358 w 358"/>
                  <a:gd name="T7" fmla="*/ 756 h 823"/>
                  <a:gd name="T8" fmla="*/ 256 w 358"/>
                  <a:gd name="T9" fmla="*/ 819 h 823"/>
                  <a:gd name="T10" fmla="*/ 60 w 358"/>
                  <a:gd name="T11" fmla="*/ 454 h 823"/>
                  <a:gd name="T12" fmla="*/ 48 w 358"/>
                  <a:gd name="T13" fmla="*/ 0 h 823"/>
                </a:gdLst>
                <a:ahLst/>
                <a:cxnLst>
                  <a:cxn ang="0">
                    <a:pos x="T0" y="T1"/>
                  </a:cxn>
                  <a:cxn ang="0">
                    <a:pos x="T2" y="T3"/>
                  </a:cxn>
                  <a:cxn ang="0">
                    <a:pos x="T4" y="T5"/>
                  </a:cxn>
                  <a:cxn ang="0">
                    <a:pos x="T6" y="T7"/>
                  </a:cxn>
                  <a:cxn ang="0">
                    <a:pos x="T8" y="T9"/>
                  </a:cxn>
                  <a:cxn ang="0">
                    <a:pos x="T10" y="T11"/>
                  </a:cxn>
                  <a:cxn ang="0">
                    <a:pos x="T12" y="T13"/>
                  </a:cxn>
                </a:cxnLst>
                <a:rect l="0" t="0" r="r" b="b"/>
                <a:pathLst>
                  <a:path w="358" h="823">
                    <a:moveTo>
                      <a:pt x="48" y="0"/>
                    </a:moveTo>
                    <a:cubicBezTo>
                      <a:pt x="48" y="0"/>
                      <a:pt x="103" y="55"/>
                      <a:pt x="130" y="167"/>
                    </a:cubicBezTo>
                    <a:cubicBezTo>
                      <a:pt x="157" y="280"/>
                      <a:pt x="191" y="430"/>
                      <a:pt x="191" y="430"/>
                    </a:cubicBezTo>
                    <a:cubicBezTo>
                      <a:pt x="191" y="430"/>
                      <a:pt x="292" y="580"/>
                      <a:pt x="358" y="756"/>
                    </a:cubicBezTo>
                    <a:cubicBezTo>
                      <a:pt x="358" y="756"/>
                      <a:pt x="344" y="823"/>
                      <a:pt x="256" y="819"/>
                    </a:cubicBezTo>
                    <a:cubicBezTo>
                      <a:pt x="256" y="819"/>
                      <a:pt x="89" y="569"/>
                      <a:pt x="60" y="454"/>
                    </a:cubicBezTo>
                    <a:cubicBezTo>
                      <a:pt x="31" y="339"/>
                      <a:pt x="0" y="45"/>
                      <a:pt x="48"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41" name="Freeform 108">
              <a:extLst>
                <a:ext uri="{FF2B5EF4-FFF2-40B4-BE49-F238E27FC236}">
                  <a16:creationId xmlns:a16="http://schemas.microsoft.com/office/drawing/2014/main" id="{9EFAEFC6-1272-697D-93A1-19F03643377B}"/>
                </a:ext>
              </a:extLst>
            </p:cNvPr>
            <p:cNvSpPr>
              <a:spLocks/>
            </p:cNvSpPr>
            <p:nvPr/>
          </p:nvSpPr>
          <p:spPr bwMode="auto">
            <a:xfrm>
              <a:off x="4445930" y="3820962"/>
              <a:ext cx="304620" cy="648598"/>
            </a:xfrm>
            <a:custGeom>
              <a:avLst/>
              <a:gdLst>
                <a:gd name="T0" fmla="*/ 0 w 239"/>
                <a:gd name="T1" fmla="*/ 24 h 509"/>
                <a:gd name="T2" fmla="*/ 239 w 239"/>
                <a:gd name="T3" fmla="*/ 14 h 509"/>
                <a:gd name="T4" fmla="*/ 181 w 239"/>
                <a:gd name="T5" fmla="*/ 509 h 509"/>
                <a:gd name="T6" fmla="*/ 0 w 239"/>
                <a:gd name="T7" fmla="*/ 24 h 509"/>
              </a:gdLst>
              <a:ahLst/>
              <a:cxnLst>
                <a:cxn ang="0">
                  <a:pos x="T0" y="T1"/>
                </a:cxn>
                <a:cxn ang="0">
                  <a:pos x="T2" y="T3"/>
                </a:cxn>
                <a:cxn ang="0">
                  <a:pos x="T4" y="T5"/>
                </a:cxn>
                <a:cxn ang="0">
                  <a:pos x="T6" y="T7"/>
                </a:cxn>
              </a:cxnLst>
              <a:rect l="0" t="0" r="r" b="b"/>
              <a:pathLst>
                <a:path w="239" h="509">
                  <a:moveTo>
                    <a:pt x="0" y="24"/>
                  </a:moveTo>
                  <a:cubicBezTo>
                    <a:pt x="68" y="9"/>
                    <a:pt x="152" y="0"/>
                    <a:pt x="239" y="14"/>
                  </a:cubicBezTo>
                  <a:cubicBezTo>
                    <a:pt x="238" y="70"/>
                    <a:pt x="237" y="315"/>
                    <a:pt x="181" y="509"/>
                  </a:cubicBezTo>
                  <a:cubicBezTo>
                    <a:pt x="181" y="509"/>
                    <a:pt x="25" y="154"/>
                    <a:pt x="0" y="24"/>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 name="Freeform 109">
              <a:extLst>
                <a:ext uri="{FF2B5EF4-FFF2-40B4-BE49-F238E27FC236}">
                  <a16:creationId xmlns:a16="http://schemas.microsoft.com/office/drawing/2014/main" id="{9009325A-D29A-2AA7-3924-EADDAC1D0D7A}"/>
                </a:ext>
              </a:extLst>
            </p:cNvPr>
            <p:cNvSpPr>
              <a:spLocks/>
            </p:cNvSpPr>
            <p:nvPr/>
          </p:nvSpPr>
          <p:spPr bwMode="auto">
            <a:xfrm>
              <a:off x="4568317" y="3884582"/>
              <a:ext cx="173606" cy="635659"/>
            </a:xfrm>
            <a:custGeom>
              <a:avLst/>
              <a:gdLst>
                <a:gd name="T0" fmla="*/ 218 w 322"/>
                <a:gd name="T1" fmla="*/ 99 h 1179"/>
                <a:gd name="T2" fmla="*/ 144 w 322"/>
                <a:gd name="T3" fmla="*/ 229 h 1179"/>
                <a:gd name="T4" fmla="*/ 322 w 322"/>
                <a:gd name="T5" fmla="*/ 1023 h 1179"/>
                <a:gd name="T6" fmla="*/ 201 w 322"/>
                <a:gd name="T7" fmla="*/ 1179 h 1179"/>
                <a:gd name="T8" fmla="*/ 76 w 322"/>
                <a:gd name="T9" fmla="*/ 1066 h 1179"/>
                <a:gd name="T10" fmla="*/ 64 w 322"/>
                <a:gd name="T11" fmla="*/ 234 h 1179"/>
                <a:gd name="T12" fmla="*/ 0 w 322"/>
                <a:gd name="T13" fmla="*/ 132 h 1179"/>
                <a:gd name="T14" fmla="*/ 90 w 322"/>
                <a:gd name="T15" fmla="*/ 0 h 1179"/>
                <a:gd name="T16" fmla="*/ 218 w 322"/>
                <a:gd name="T17" fmla="*/ 9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179">
                  <a:moveTo>
                    <a:pt x="218" y="99"/>
                  </a:moveTo>
                  <a:lnTo>
                    <a:pt x="144" y="229"/>
                  </a:lnTo>
                  <a:lnTo>
                    <a:pt x="322" y="1023"/>
                  </a:lnTo>
                  <a:lnTo>
                    <a:pt x="201" y="1179"/>
                  </a:lnTo>
                  <a:lnTo>
                    <a:pt x="76" y="1066"/>
                  </a:lnTo>
                  <a:lnTo>
                    <a:pt x="64" y="234"/>
                  </a:lnTo>
                  <a:lnTo>
                    <a:pt x="0" y="132"/>
                  </a:lnTo>
                  <a:lnTo>
                    <a:pt x="90" y="0"/>
                  </a:lnTo>
                  <a:lnTo>
                    <a:pt x="218" y="99"/>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3" name="Freeform 110">
              <a:extLst>
                <a:ext uri="{FF2B5EF4-FFF2-40B4-BE49-F238E27FC236}">
                  <a16:creationId xmlns:a16="http://schemas.microsoft.com/office/drawing/2014/main" id="{F09B9288-1A72-81DC-769E-0F0EC19D42B0}"/>
                </a:ext>
              </a:extLst>
            </p:cNvPr>
            <p:cNvSpPr>
              <a:spLocks/>
            </p:cNvSpPr>
            <p:nvPr/>
          </p:nvSpPr>
          <p:spPr bwMode="auto">
            <a:xfrm>
              <a:off x="4503619" y="3764237"/>
              <a:ext cx="180616" cy="139101"/>
            </a:xfrm>
            <a:custGeom>
              <a:avLst/>
              <a:gdLst>
                <a:gd name="T0" fmla="*/ 139 w 142"/>
                <a:gd name="T1" fmla="*/ 22 h 109"/>
                <a:gd name="T2" fmla="*/ 142 w 142"/>
                <a:gd name="T3" fmla="*/ 105 h 109"/>
                <a:gd name="T4" fmla="*/ 3 w 142"/>
                <a:gd name="T5" fmla="*/ 109 h 109"/>
                <a:gd name="T6" fmla="*/ 0 w 142"/>
                <a:gd name="T7" fmla="*/ 0 h 109"/>
                <a:gd name="T8" fmla="*/ 139 w 142"/>
                <a:gd name="T9" fmla="*/ 22 h 109"/>
              </a:gdLst>
              <a:ahLst/>
              <a:cxnLst>
                <a:cxn ang="0">
                  <a:pos x="T0" y="T1"/>
                </a:cxn>
                <a:cxn ang="0">
                  <a:pos x="T2" y="T3"/>
                </a:cxn>
                <a:cxn ang="0">
                  <a:pos x="T4" y="T5"/>
                </a:cxn>
                <a:cxn ang="0">
                  <a:pos x="T6" y="T7"/>
                </a:cxn>
                <a:cxn ang="0">
                  <a:pos x="T8" y="T9"/>
                </a:cxn>
              </a:cxnLst>
              <a:rect l="0" t="0" r="r" b="b"/>
              <a:pathLst>
                <a:path w="142" h="109">
                  <a:moveTo>
                    <a:pt x="139" y="22"/>
                  </a:moveTo>
                  <a:cubicBezTo>
                    <a:pt x="142" y="105"/>
                    <a:pt x="142" y="105"/>
                    <a:pt x="142" y="105"/>
                  </a:cubicBezTo>
                  <a:cubicBezTo>
                    <a:pt x="3" y="109"/>
                    <a:pt x="3" y="109"/>
                    <a:pt x="3" y="109"/>
                  </a:cubicBezTo>
                  <a:cubicBezTo>
                    <a:pt x="0" y="0"/>
                    <a:pt x="0" y="0"/>
                    <a:pt x="0" y="0"/>
                  </a:cubicBezTo>
                  <a:cubicBezTo>
                    <a:pt x="58" y="27"/>
                    <a:pt x="116" y="24"/>
                    <a:pt x="139" y="22"/>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4" name="Freeform 111">
              <a:extLst>
                <a:ext uri="{FF2B5EF4-FFF2-40B4-BE49-F238E27FC236}">
                  <a16:creationId xmlns:a16="http://schemas.microsoft.com/office/drawing/2014/main" id="{376B49C5-F251-8E02-2C40-FAE85EA3699D}"/>
                </a:ext>
              </a:extLst>
            </p:cNvPr>
            <p:cNvSpPr>
              <a:spLocks/>
            </p:cNvSpPr>
            <p:nvPr/>
          </p:nvSpPr>
          <p:spPr bwMode="auto">
            <a:xfrm>
              <a:off x="4500923" y="3657909"/>
              <a:ext cx="179537" cy="145571"/>
            </a:xfrm>
            <a:custGeom>
              <a:avLst/>
              <a:gdLst>
                <a:gd name="T0" fmla="*/ 2 w 141"/>
                <a:gd name="T1" fmla="*/ 87 h 114"/>
                <a:gd name="T2" fmla="*/ 0 w 141"/>
                <a:gd name="T3" fmla="*/ 3 h 114"/>
                <a:gd name="T4" fmla="*/ 138 w 141"/>
                <a:gd name="T5" fmla="*/ 0 h 114"/>
                <a:gd name="T6" fmla="*/ 141 w 141"/>
                <a:gd name="T7" fmla="*/ 109 h 114"/>
                <a:gd name="T8" fmla="*/ 2 w 141"/>
                <a:gd name="T9" fmla="*/ 87 h 114"/>
              </a:gdLst>
              <a:ahLst/>
              <a:cxnLst>
                <a:cxn ang="0">
                  <a:pos x="T0" y="T1"/>
                </a:cxn>
                <a:cxn ang="0">
                  <a:pos x="T2" y="T3"/>
                </a:cxn>
                <a:cxn ang="0">
                  <a:pos x="T4" y="T5"/>
                </a:cxn>
                <a:cxn ang="0">
                  <a:pos x="T6" y="T7"/>
                </a:cxn>
                <a:cxn ang="0">
                  <a:pos x="T8" y="T9"/>
                </a:cxn>
              </a:cxnLst>
              <a:rect l="0" t="0" r="r" b="b"/>
              <a:pathLst>
                <a:path w="141" h="114">
                  <a:moveTo>
                    <a:pt x="2" y="87"/>
                  </a:moveTo>
                  <a:cubicBezTo>
                    <a:pt x="0" y="3"/>
                    <a:pt x="0" y="3"/>
                    <a:pt x="0" y="3"/>
                  </a:cubicBezTo>
                  <a:cubicBezTo>
                    <a:pt x="138" y="0"/>
                    <a:pt x="138" y="0"/>
                    <a:pt x="138" y="0"/>
                  </a:cubicBezTo>
                  <a:cubicBezTo>
                    <a:pt x="141" y="109"/>
                    <a:pt x="141" y="109"/>
                    <a:pt x="141" y="109"/>
                  </a:cubicBezTo>
                  <a:cubicBezTo>
                    <a:pt x="118" y="111"/>
                    <a:pt x="60" y="114"/>
                    <a:pt x="2" y="87"/>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5" name="Freeform 112">
              <a:extLst>
                <a:ext uri="{FF2B5EF4-FFF2-40B4-BE49-F238E27FC236}">
                  <a16:creationId xmlns:a16="http://schemas.microsoft.com/office/drawing/2014/main" id="{13405B1D-FC8F-7ECF-F9CF-F14058B0CA73}"/>
                </a:ext>
              </a:extLst>
            </p:cNvPr>
            <p:cNvSpPr>
              <a:spLocks/>
            </p:cNvSpPr>
            <p:nvPr/>
          </p:nvSpPr>
          <p:spPr bwMode="auto">
            <a:xfrm>
              <a:off x="4232427" y="3832284"/>
              <a:ext cx="756428" cy="1235196"/>
            </a:xfrm>
            <a:custGeom>
              <a:avLst/>
              <a:gdLst>
                <a:gd name="T0" fmla="*/ 0 w 594"/>
                <a:gd name="T1" fmla="*/ 45 h 969"/>
                <a:gd name="T2" fmla="*/ 181 w 594"/>
                <a:gd name="T3" fmla="*/ 5 h 969"/>
                <a:gd name="T4" fmla="*/ 349 w 594"/>
                <a:gd name="T5" fmla="*/ 500 h 969"/>
                <a:gd name="T6" fmla="*/ 394 w 594"/>
                <a:gd name="T7" fmla="*/ 0 h 969"/>
                <a:gd name="T8" fmla="*/ 535 w 594"/>
                <a:gd name="T9" fmla="*/ 34 h 969"/>
                <a:gd name="T10" fmla="*/ 568 w 594"/>
                <a:gd name="T11" fmla="*/ 899 h 969"/>
                <a:gd name="T12" fmla="*/ 59 w 594"/>
                <a:gd name="T13" fmla="*/ 909 h 969"/>
                <a:gd name="T14" fmla="*/ 21 w 594"/>
                <a:gd name="T15" fmla="*/ 337 h 969"/>
                <a:gd name="T16" fmla="*/ 0 w 594"/>
                <a:gd name="T17" fmla="*/ 4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969">
                  <a:moveTo>
                    <a:pt x="0" y="45"/>
                  </a:moveTo>
                  <a:cubicBezTo>
                    <a:pt x="0" y="45"/>
                    <a:pt x="85" y="26"/>
                    <a:pt x="181" y="5"/>
                  </a:cubicBezTo>
                  <a:cubicBezTo>
                    <a:pt x="206" y="135"/>
                    <a:pt x="349" y="500"/>
                    <a:pt x="349" y="500"/>
                  </a:cubicBezTo>
                  <a:cubicBezTo>
                    <a:pt x="405" y="306"/>
                    <a:pt x="393" y="56"/>
                    <a:pt x="394" y="0"/>
                  </a:cubicBezTo>
                  <a:cubicBezTo>
                    <a:pt x="437" y="7"/>
                    <a:pt x="492" y="14"/>
                    <a:pt x="535" y="34"/>
                  </a:cubicBezTo>
                  <a:cubicBezTo>
                    <a:pt x="535" y="34"/>
                    <a:pt x="594" y="298"/>
                    <a:pt x="568" y="899"/>
                  </a:cubicBezTo>
                  <a:cubicBezTo>
                    <a:pt x="568" y="899"/>
                    <a:pt x="373" y="969"/>
                    <a:pt x="59" y="909"/>
                  </a:cubicBezTo>
                  <a:cubicBezTo>
                    <a:pt x="59" y="909"/>
                    <a:pt x="35" y="560"/>
                    <a:pt x="21" y="337"/>
                  </a:cubicBezTo>
                  <a:cubicBezTo>
                    <a:pt x="21" y="337"/>
                    <a:pt x="12" y="148"/>
                    <a:pt x="0" y="4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6" name="Freeform 113">
              <a:extLst>
                <a:ext uri="{FF2B5EF4-FFF2-40B4-BE49-F238E27FC236}">
                  <a16:creationId xmlns:a16="http://schemas.microsoft.com/office/drawing/2014/main" id="{3EDA61CE-79E1-2FC2-6A32-BBE2F6457B48}"/>
                </a:ext>
              </a:extLst>
            </p:cNvPr>
            <p:cNvSpPr>
              <a:spLocks/>
            </p:cNvSpPr>
            <p:nvPr/>
          </p:nvSpPr>
          <p:spPr bwMode="auto">
            <a:xfrm>
              <a:off x="4451322" y="3797778"/>
              <a:ext cx="298150" cy="181155"/>
            </a:xfrm>
            <a:custGeom>
              <a:avLst/>
              <a:gdLst>
                <a:gd name="T0" fmla="*/ 181 w 234"/>
                <a:gd name="T1" fmla="*/ 0 h 142"/>
                <a:gd name="T2" fmla="*/ 130 w 234"/>
                <a:gd name="T3" fmla="*/ 68 h 142"/>
                <a:gd name="T4" fmla="*/ 42 w 234"/>
                <a:gd name="T5" fmla="*/ 0 h 142"/>
                <a:gd name="T6" fmla="*/ 0 w 234"/>
                <a:gd name="T7" fmla="*/ 41 h 142"/>
                <a:gd name="T8" fmla="*/ 89 w 234"/>
                <a:gd name="T9" fmla="*/ 142 h 142"/>
                <a:gd name="T10" fmla="*/ 129 w 234"/>
                <a:gd name="T11" fmla="*/ 81 h 142"/>
                <a:gd name="T12" fmla="*/ 184 w 234"/>
                <a:gd name="T13" fmla="*/ 131 h 142"/>
                <a:gd name="T14" fmla="*/ 230 w 234"/>
                <a:gd name="T15" fmla="*/ 32 h 142"/>
                <a:gd name="T16" fmla="*/ 181 w 23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2">
                  <a:moveTo>
                    <a:pt x="181" y="0"/>
                  </a:moveTo>
                  <a:cubicBezTo>
                    <a:pt x="181" y="0"/>
                    <a:pt x="174" y="49"/>
                    <a:pt x="130" y="68"/>
                  </a:cubicBezTo>
                  <a:cubicBezTo>
                    <a:pt x="130" y="68"/>
                    <a:pt x="47" y="54"/>
                    <a:pt x="42" y="0"/>
                  </a:cubicBezTo>
                  <a:cubicBezTo>
                    <a:pt x="0" y="41"/>
                    <a:pt x="0" y="41"/>
                    <a:pt x="0" y="41"/>
                  </a:cubicBezTo>
                  <a:cubicBezTo>
                    <a:pt x="0" y="41"/>
                    <a:pt x="25" y="118"/>
                    <a:pt x="89" y="142"/>
                  </a:cubicBezTo>
                  <a:cubicBezTo>
                    <a:pt x="129" y="81"/>
                    <a:pt x="129" y="81"/>
                    <a:pt x="129" y="81"/>
                  </a:cubicBezTo>
                  <a:cubicBezTo>
                    <a:pt x="184" y="131"/>
                    <a:pt x="184" y="131"/>
                    <a:pt x="184" y="131"/>
                  </a:cubicBezTo>
                  <a:cubicBezTo>
                    <a:pt x="184" y="131"/>
                    <a:pt x="234" y="71"/>
                    <a:pt x="230" y="32"/>
                  </a:cubicBezTo>
                  <a:lnTo>
                    <a:pt x="181"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7" name="Freeform 114">
              <a:extLst>
                <a:ext uri="{FF2B5EF4-FFF2-40B4-BE49-F238E27FC236}">
                  <a16:creationId xmlns:a16="http://schemas.microsoft.com/office/drawing/2014/main" id="{4F4C9113-305C-8FF7-6F66-93415BD709AE}"/>
                </a:ext>
              </a:extLst>
            </p:cNvPr>
            <p:cNvSpPr>
              <a:spLocks/>
            </p:cNvSpPr>
            <p:nvPr/>
          </p:nvSpPr>
          <p:spPr bwMode="auto">
            <a:xfrm>
              <a:off x="4399024" y="3832284"/>
              <a:ext cx="427007" cy="704670"/>
            </a:xfrm>
            <a:custGeom>
              <a:avLst/>
              <a:gdLst>
                <a:gd name="T0" fmla="*/ 305 w 335"/>
                <a:gd name="T1" fmla="*/ 184 h 553"/>
                <a:gd name="T2" fmla="*/ 330 w 335"/>
                <a:gd name="T3" fmla="*/ 206 h 553"/>
                <a:gd name="T4" fmla="*/ 218 w 335"/>
                <a:gd name="T5" fmla="*/ 553 h 553"/>
                <a:gd name="T6" fmla="*/ 42 w 335"/>
                <a:gd name="T7" fmla="*/ 230 h 553"/>
                <a:gd name="T8" fmla="*/ 62 w 335"/>
                <a:gd name="T9" fmla="*/ 198 h 553"/>
                <a:gd name="T10" fmla="*/ 18 w 335"/>
                <a:gd name="T11" fmla="*/ 184 h 553"/>
                <a:gd name="T12" fmla="*/ 5 w 335"/>
                <a:gd name="T13" fmla="*/ 16 h 553"/>
                <a:gd name="T14" fmla="*/ 50 w 335"/>
                <a:gd name="T15" fmla="*/ 5 h 553"/>
                <a:gd name="T16" fmla="*/ 218 w 335"/>
                <a:gd name="T17" fmla="*/ 500 h 553"/>
                <a:gd name="T18" fmla="*/ 263 w 335"/>
                <a:gd name="T19" fmla="*/ 0 h 553"/>
                <a:gd name="T20" fmla="*/ 304 w 335"/>
                <a:gd name="T21" fmla="*/ 8 h 553"/>
                <a:gd name="T22" fmla="*/ 335 w 335"/>
                <a:gd name="T23" fmla="*/ 155 h 553"/>
                <a:gd name="T24" fmla="*/ 305 w 335"/>
                <a:gd name="T25" fmla="*/ 18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53">
                  <a:moveTo>
                    <a:pt x="305" y="184"/>
                  </a:moveTo>
                  <a:cubicBezTo>
                    <a:pt x="330" y="206"/>
                    <a:pt x="330" y="206"/>
                    <a:pt x="330" y="206"/>
                  </a:cubicBezTo>
                  <a:cubicBezTo>
                    <a:pt x="330" y="206"/>
                    <a:pt x="265" y="461"/>
                    <a:pt x="218" y="553"/>
                  </a:cubicBezTo>
                  <a:cubicBezTo>
                    <a:pt x="218" y="553"/>
                    <a:pt x="84" y="328"/>
                    <a:pt x="42" y="230"/>
                  </a:cubicBezTo>
                  <a:cubicBezTo>
                    <a:pt x="62" y="198"/>
                    <a:pt x="62" y="198"/>
                    <a:pt x="62" y="198"/>
                  </a:cubicBezTo>
                  <a:cubicBezTo>
                    <a:pt x="18" y="184"/>
                    <a:pt x="18" y="184"/>
                    <a:pt x="18" y="184"/>
                  </a:cubicBezTo>
                  <a:cubicBezTo>
                    <a:pt x="18" y="184"/>
                    <a:pt x="0" y="91"/>
                    <a:pt x="5" y="16"/>
                  </a:cubicBezTo>
                  <a:cubicBezTo>
                    <a:pt x="20" y="12"/>
                    <a:pt x="35" y="8"/>
                    <a:pt x="50" y="5"/>
                  </a:cubicBezTo>
                  <a:cubicBezTo>
                    <a:pt x="75" y="135"/>
                    <a:pt x="218" y="500"/>
                    <a:pt x="218" y="500"/>
                  </a:cubicBezTo>
                  <a:cubicBezTo>
                    <a:pt x="274" y="306"/>
                    <a:pt x="262" y="56"/>
                    <a:pt x="263" y="0"/>
                  </a:cubicBezTo>
                  <a:cubicBezTo>
                    <a:pt x="276" y="2"/>
                    <a:pt x="290" y="5"/>
                    <a:pt x="304" y="8"/>
                  </a:cubicBezTo>
                  <a:cubicBezTo>
                    <a:pt x="335" y="155"/>
                    <a:pt x="335" y="155"/>
                    <a:pt x="335" y="155"/>
                  </a:cubicBezTo>
                  <a:lnTo>
                    <a:pt x="305" y="18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48" name="Group 47">
              <a:extLst>
                <a:ext uri="{FF2B5EF4-FFF2-40B4-BE49-F238E27FC236}">
                  <a16:creationId xmlns:a16="http://schemas.microsoft.com/office/drawing/2014/main" id="{874663A0-3E90-7B0B-16D1-F6497EDB9271}"/>
                </a:ext>
              </a:extLst>
            </p:cNvPr>
            <p:cNvGrpSpPr/>
            <p:nvPr/>
          </p:nvGrpSpPr>
          <p:grpSpPr>
            <a:xfrm>
              <a:off x="4295778" y="3091564"/>
              <a:ext cx="622084" cy="706526"/>
              <a:chOff x="4338001" y="3082088"/>
              <a:chExt cx="537637" cy="706526"/>
            </a:xfrm>
          </p:grpSpPr>
          <p:grpSp>
            <p:nvGrpSpPr>
              <p:cNvPr id="53" name="Group 52">
                <a:extLst>
                  <a:ext uri="{FF2B5EF4-FFF2-40B4-BE49-F238E27FC236}">
                    <a16:creationId xmlns:a16="http://schemas.microsoft.com/office/drawing/2014/main" id="{C2A59A29-928B-AA17-D65D-3C0927B8FF39}"/>
                  </a:ext>
                </a:extLst>
              </p:cNvPr>
              <p:cNvGrpSpPr/>
              <p:nvPr/>
            </p:nvGrpSpPr>
            <p:grpSpPr>
              <a:xfrm>
                <a:off x="4338001" y="3082088"/>
                <a:ext cx="537637" cy="678093"/>
                <a:chOff x="4338001" y="3082088"/>
                <a:chExt cx="537637" cy="678093"/>
              </a:xfrm>
            </p:grpSpPr>
            <p:sp>
              <p:nvSpPr>
                <p:cNvPr id="55" name="Freeform 115">
                  <a:extLst>
                    <a:ext uri="{FF2B5EF4-FFF2-40B4-BE49-F238E27FC236}">
                      <a16:creationId xmlns:a16="http://schemas.microsoft.com/office/drawing/2014/main" id="{8684C6D6-CD9F-E40F-DEC8-29CA615395D5}"/>
                    </a:ext>
                  </a:extLst>
                </p:cNvPr>
                <p:cNvSpPr>
                  <a:spLocks/>
                </p:cNvSpPr>
                <p:nvPr/>
              </p:nvSpPr>
              <p:spPr bwMode="auto">
                <a:xfrm>
                  <a:off x="4354274" y="3252158"/>
                  <a:ext cx="496621" cy="257714"/>
                </a:xfrm>
                <a:custGeom>
                  <a:avLst/>
                  <a:gdLst>
                    <a:gd name="T0" fmla="*/ 82 w 396"/>
                    <a:gd name="T1" fmla="*/ 0 h 202"/>
                    <a:gd name="T2" fmla="*/ 247 w 396"/>
                    <a:gd name="T3" fmla="*/ 60 h 202"/>
                    <a:gd name="T4" fmla="*/ 382 w 396"/>
                    <a:gd name="T5" fmla="*/ 7 h 202"/>
                    <a:gd name="T6" fmla="*/ 363 w 396"/>
                    <a:gd name="T7" fmla="*/ 123 h 202"/>
                    <a:gd name="T8" fmla="*/ 73 w 396"/>
                    <a:gd name="T9" fmla="*/ 190 h 202"/>
                    <a:gd name="T10" fmla="*/ 24 w 396"/>
                    <a:gd name="T11" fmla="*/ 202 h 202"/>
                    <a:gd name="T12" fmla="*/ 0 w 396"/>
                    <a:gd name="T13" fmla="*/ 66 h 202"/>
                    <a:gd name="T14" fmla="*/ 82 w 396"/>
                    <a:gd name="T15" fmla="*/ 0 h 202"/>
                    <a:gd name="connsiteX0" fmla="*/ 2071 w 9841"/>
                    <a:gd name="connsiteY0" fmla="*/ 0 h 10000"/>
                    <a:gd name="connsiteX1" fmla="*/ 6237 w 9841"/>
                    <a:gd name="connsiteY1" fmla="*/ 2970 h 10000"/>
                    <a:gd name="connsiteX2" fmla="*/ 9646 w 9841"/>
                    <a:gd name="connsiteY2" fmla="*/ 347 h 10000"/>
                    <a:gd name="connsiteX3" fmla="*/ 9449 w 9841"/>
                    <a:gd name="connsiteY3" fmla="*/ 7376 h 10000"/>
                    <a:gd name="connsiteX4" fmla="*/ 1843 w 9841"/>
                    <a:gd name="connsiteY4" fmla="*/ 9406 h 10000"/>
                    <a:gd name="connsiteX5" fmla="*/ 606 w 9841"/>
                    <a:gd name="connsiteY5" fmla="*/ 10000 h 10000"/>
                    <a:gd name="connsiteX6" fmla="*/ 0 w 9841"/>
                    <a:gd name="connsiteY6" fmla="*/ 3267 h 10000"/>
                    <a:gd name="connsiteX7" fmla="*/ 2071 w 9841"/>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1" h="10000">
                      <a:moveTo>
                        <a:pt x="2071" y="0"/>
                      </a:moveTo>
                      <a:cubicBezTo>
                        <a:pt x="2071" y="0"/>
                        <a:pt x="5429" y="3119"/>
                        <a:pt x="6237" y="2970"/>
                      </a:cubicBezTo>
                      <a:cubicBezTo>
                        <a:pt x="7045" y="2772"/>
                        <a:pt x="9111" y="-387"/>
                        <a:pt x="9646" y="347"/>
                      </a:cubicBezTo>
                      <a:cubicBezTo>
                        <a:pt x="10181" y="1081"/>
                        <a:pt x="9449" y="7376"/>
                        <a:pt x="9449" y="7376"/>
                      </a:cubicBezTo>
                      <a:cubicBezTo>
                        <a:pt x="2125" y="10693"/>
                        <a:pt x="3317" y="8969"/>
                        <a:pt x="1843" y="9406"/>
                      </a:cubicBezTo>
                      <a:cubicBezTo>
                        <a:pt x="369" y="9843"/>
                        <a:pt x="606" y="10000"/>
                        <a:pt x="606" y="10000"/>
                      </a:cubicBezTo>
                      <a:cubicBezTo>
                        <a:pt x="278" y="7426"/>
                        <a:pt x="0" y="4752"/>
                        <a:pt x="0" y="3267"/>
                      </a:cubicBezTo>
                      <a:cubicBezTo>
                        <a:pt x="1490" y="2574"/>
                        <a:pt x="2071" y="0"/>
                        <a:pt x="2071"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6" name="Freeform 116">
                  <a:extLst>
                    <a:ext uri="{FF2B5EF4-FFF2-40B4-BE49-F238E27FC236}">
                      <a16:creationId xmlns:a16="http://schemas.microsoft.com/office/drawing/2014/main" id="{E70D03F4-CF7C-6AB7-0FA9-40BE3E9BBCAE}"/>
                    </a:ext>
                  </a:extLst>
                </p:cNvPr>
                <p:cNvSpPr>
                  <a:spLocks/>
                </p:cNvSpPr>
                <p:nvPr/>
              </p:nvSpPr>
              <p:spPr bwMode="auto">
                <a:xfrm>
                  <a:off x="4354274" y="3082088"/>
                  <a:ext cx="521364" cy="254178"/>
                </a:xfrm>
                <a:custGeom>
                  <a:avLst/>
                  <a:gdLst>
                    <a:gd name="T0" fmla="*/ 36 w 458"/>
                    <a:gd name="T1" fmla="*/ 170 h 271"/>
                    <a:gd name="T2" fmla="*/ 242 w 458"/>
                    <a:gd name="T3" fmla="*/ 57 h 271"/>
                    <a:gd name="T4" fmla="*/ 301 w 458"/>
                    <a:gd name="T5" fmla="*/ 73 h 271"/>
                    <a:gd name="T6" fmla="*/ 383 w 458"/>
                    <a:gd name="T7" fmla="*/ 159 h 271"/>
                    <a:gd name="T8" fmla="*/ 382 w 458"/>
                    <a:gd name="T9" fmla="*/ 212 h 271"/>
                    <a:gd name="T10" fmla="*/ 247 w 458"/>
                    <a:gd name="T11" fmla="*/ 265 h 271"/>
                    <a:gd name="T12" fmla="*/ 82 w 458"/>
                    <a:gd name="T13" fmla="*/ 205 h 271"/>
                    <a:gd name="T14" fmla="*/ 0 w 458"/>
                    <a:gd name="T15" fmla="*/ 271 h 271"/>
                    <a:gd name="T16" fmla="*/ 36 w 458"/>
                    <a:gd name="T17" fmla="*/ 170 h 271"/>
                    <a:gd name="connsiteX0" fmla="*/ 786 w 8929"/>
                    <a:gd name="connsiteY0" fmla="*/ 3581 h 7308"/>
                    <a:gd name="connsiteX1" fmla="*/ 6572 w 8929"/>
                    <a:gd name="connsiteY1" fmla="*/ 2 h 7308"/>
                    <a:gd name="connsiteX2" fmla="*/ 8362 w 8929"/>
                    <a:gd name="connsiteY2" fmla="*/ 3175 h 7308"/>
                    <a:gd name="connsiteX3" fmla="*/ 8341 w 8929"/>
                    <a:gd name="connsiteY3" fmla="*/ 5131 h 7308"/>
                    <a:gd name="connsiteX4" fmla="*/ 5393 w 8929"/>
                    <a:gd name="connsiteY4" fmla="*/ 7087 h 7308"/>
                    <a:gd name="connsiteX5" fmla="*/ 1790 w 8929"/>
                    <a:gd name="connsiteY5" fmla="*/ 4873 h 7308"/>
                    <a:gd name="connsiteX6" fmla="*/ 0 w 8929"/>
                    <a:gd name="connsiteY6" fmla="*/ 7308 h 7308"/>
                    <a:gd name="connsiteX7" fmla="*/ 786 w 8929"/>
                    <a:gd name="connsiteY7" fmla="*/ 3581 h 7308"/>
                    <a:gd name="connsiteX0" fmla="*/ 880 w 10000"/>
                    <a:gd name="connsiteY0" fmla="*/ 4964 h 10064"/>
                    <a:gd name="connsiteX1" fmla="*/ 7360 w 10000"/>
                    <a:gd name="connsiteY1" fmla="*/ 67 h 10064"/>
                    <a:gd name="connsiteX2" fmla="*/ 9365 w 10000"/>
                    <a:gd name="connsiteY2" fmla="*/ 4409 h 10064"/>
                    <a:gd name="connsiteX3" fmla="*/ 9341 w 10000"/>
                    <a:gd name="connsiteY3" fmla="*/ 7085 h 10064"/>
                    <a:gd name="connsiteX4" fmla="*/ 6040 w 10000"/>
                    <a:gd name="connsiteY4" fmla="*/ 9762 h 10064"/>
                    <a:gd name="connsiteX5" fmla="*/ 2005 w 10000"/>
                    <a:gd name="connsiteY5" fmla="*/ 6732 h 10064"/>
                    <a:gd name="connsiteX6" fmla="*/ 0 w 10000"/>
                    <a:gd name="connsiteY6" fmla="*/ 10064 h 10064"/>
                    <a:gd name="connsiteX7" fmla="*/ 880 w 10000"/>
                    <a:gd name="connsiteY7" fmla="*/ 4964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64">
                      <a:moveTo>
                        <a:pt x="880" y="4964"/>
                      </a:moveTo>
                      <a:cubicBezTo>
                        <a:pt x="2107" y="-1205"/>
                        <a:pt x="5946" y="160"/>
                        <a:pt x="7360" y="67"/>
                      </a:cubicBezTo>
                      <a:cubicBezTo>
                        <a:pt x="8775" y="-26"/>
                        <a:pt x="9365" y="4409"/>
                        <a:pt x="9365" y="4409"/>
                      </a:cubicBezTo>
                      <a:cubicBezTo>
                        <a:pt x="10809" y="4307"/>
                        <a:pt x="9341" y="7085"/>
                        <a:pt x="9341" y="7085"/>
                      </a:cubicBezTo>
                      <a:cubicBezTo>
                        <a:pt x="9341" y="7085"/>
                        <a:pt x="6823" y="9559"/>
                        <a:pt x="6040" y="9762"/>
                      </a:cubicBezTo>
                      <a:cubicBezTo>
                        <a:pt x="5257" y="9912"/>
                        <a:pt x="2005" y="6732"/>
                        <a:pt x="2005" y="6732"/>
                      </a:cubicBezTo>
                      <a:cubicBezTo>
                        <a:pt x="2005" y="6732"/>
                        <a:pt x="1442" y="9357"/>
                        <a:pt x="0" y="10064"/>
                      </a:cubicBezTo>
                      <a:cubicBezTo>
                        <a:pt x="0" y="5317"/>
                        <a:pt x="880" y="4964"/>
                        <a:pt x="880" y="4964"/>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7" name="Freeform 117">
                  <a:extLst>
                    <a:ext uri="{FF2B5EF4-FFF2-40B4-BE49-F238E27FC236}">
                      <a16:creationId xmlns:a16="http://schemas.microsoft.com/office/drawing/2014/main" id="{2828FACE-F2D7-012C-6C81-D0B38632E3C3}"/>
                    </a:ext>
                  </a:extLst>
                </p:cNvPr>
                <p:cNvSpPr>
                  <a:spLocks/>
                </p:cNvSpPr>
                <p:nvPr/>
              </p:nvSpPr>
              <p:spPr bwMode="auto">
                <a:xfrm>
                  <a:off x="4338001" y="3252158"/>
                  <a:ext cx="480181" cy="508023"/>
                </a:xfrm>
                <a:custGeom>
                  <a:avLst/>
                  <a:gdLst>
                    <a:gd name="T0" fmla="*/ 57 w 402"/>
                    <a:gd name="T1" fmla="*/ 164 h 421"/>
                    <a:gd name="T2" fmla="*/ 78 w 402"/>
                    <a:gd name="T3" fmla="*/ 183 h 421"/>
                    <a:gd name="T4" fmla="*/ 90 w 402"/>
                    <a:gd name="T5" fmla="*/ 149 h 421"/>
                    <a:gd name="T6" fmla="*/ 102 w 402"/>
                    <a:gd name="T7" fmla="*/ 0 h 421"/>
                    <a:gd name="T8" fmla="*/ 384 w 402"/>
                    <a:gd name="T9" fmla="*/ 16 h 421"/>
                    <a:gd name="T10" fmla="*/ 344 w 402"/>
                    <a:gd name="T11" fmla="*/ 343 h 421"/>
                    <a:gd name="T12" fmla="*/ 268 w 402"/>
                    <a:gd name="T13" fmla="*/ 396 h 421"/>
                    <a:gd name="T14" fmla="*/ 68 w 402"/>
                    <a:gd name="T15" fmla="*/ 265 h 421"/>
                    <a:gd name="T16" fmla="*/ 8 w 402"/>
                    <a:gd name="T17" fmla="*/ 205 h 421"/>
                    <a:gd name="T18" fmla="*/ 57 w 402"/>
                    <a:gd name="T19" fmla="*/ 164 h 421"/>
                    <a:gd name="connsiteX0" fmla="*/ 1056 w 9375"/>
                    <a:gd name="connsiteY0" fmla="*/ 3453 h 9470"/>
                    <a:gd name="connsiteX1" fmla="*/ 1763 w 9375"/>
                    <a:gd name="connsiteY1" fmla="*/ 4347 h 9470"/>
                    <a:gd name="connsiteX2" fmla="*/ 2062 w 9375"/>
                    <a:gd name="connsiteY2" fmla="*/ 3539 h 9470"/>
                    <a:gd name="connsiteX3" fmla="*/ 2360 w 9375"/>
                    <a:gd name="connsiteY3" fmla="*/ 0 h 9470"/>
                    <a:gd name="connsiteX4" fmla="*/ 9375 w 9375"/>
                    <a:gd name="connsiteY4" fmla="*/ 380 h 9470"/>
                    <a:gd name="connsiteX5" fmla="*/ 8380 w 9375"/>
                    <a:gd name="connsiteY5" fmla="*/ 8147 h 9470"/>
                    <a:gd name="connsiteX6" fmla="*/ 6490 w 9375"/>
                    <a:gd name="connsiteY6" fmla="*/ 9406 h 9470"/>
                    <a:gd name="connsiteX7" fmla="*/ 1515 w 9375"/>
                    <a:gd name="connsiteY7" fmla="*/ 6295 h 9470"/>
                    <a:gd name="connsiteX8" fmla="*/ 22 w 9375"/>
                    <a:gd name="connsiteY8" fmla="*/ 4869 h 9470"/>
                    <a:gd name="connsiteX9" fmla="*/ 1056 w 9375"/>
                    <a:gd name="connsiteY9" fmla="*/ 3453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5" h="9470">
                      <a:moveTo>
                        <a:pt x="1056" y="3453"/>
                      </a:moveTo>
                      <a:cubicBezTo>
                        <a:pt x="1578" y="3905"/>
                        <a:pt x="1595" y="4333"/>
                        <a:pt x="1763" y="4347"/>
                      </a:cubicBezTo>
                      <a:cubicBezTo>
                        <a:pt x="1931" y="4361"/>
                        <a:pt x="1987" y="3800"/>
                        <a:pt x="2062" y="3539"/>
                      </a:cubicBezTo>
                      <a:cubicBezTo>
                        <a:pt x="2485" y="1971"/>
                        <a:pt x="2360" y="0"/>
                        <a:pt x="2360" y="0"/>
                      </a:cubicBezTo>
                      <a:cubicBezTo>
                        <a:pt x="6141" y="1401"/>
                        <a:pt x="9375" y="380"/>
                        <a:pt x="9375" y="380"/>
                      </a:cubicBezTo>
                      <a:cubicBezTo>
                        <a:pt x="9201" y="2185"/>
                        <a:pt x="9823" y="6128"/>
                        <a:pt x="8380" y="8147"/>
                      </a:cubicBezTo>
                      <a:cubicBezTo>
                        <a:pt x="7957" y="8765"/>
                        <a:pt x="7410" y="9264"/>
                        <a:pt x="6490" y="9406"/>
                      </a:cubicBezTo>
                      <a:cubicBezTo>
                        <a:pt x="2534" y="10000"/>
                        <a:pt x="1515" y="6295"/>
                        <a:pt x="1515" y="6295"/>
                      </a:cubicBezTo>
                      <a:cubicBezTo>
                        <a:pt x="1515" y="6295"/>
                        <a:pt x="271" y="6603"/>
                        <a:pt x="22" y="4869"/>
                      </a:cubicBezTo>
                      <a:cubicBezTo>
                        <a:pt x="-177" y="3420"/>
                        <a:pt x="1056" y="3453"/>
                        <a:pt x="1056" y="345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Roboto"/>
                  </a:endParaRPr>
                </a:p>
              </p:txBody>
            </p:sp>
            <p:sp>
              <p:nvSpPr>
                <p:cNvPr id="58" name="Freeform 118">
                  <a:extLst>
                    <a:ext uri="{FF2B5EF4-FFF2-40B4-BE49-F238E27FC236}">
                      <a16:creationId xmlns:a16="http://schemas.microsoft.com/office/drawing/2014/main" id="{6D88C485-2A11-34BD-5F67-4C0D44D49FE5}"/>
                    </a:ext>
                  </a:extLst>
                </p:cNvPr>
                <p:cNvSpPr>
                  <a:spLocks/>
                </p:cNvSpPr>
                <p:nvPr/>
              </p:nvSpPr>
              <p:spPr bwMode="auto">
                <a:xfrm>
                  <a:off x="4632476" y="3463507"/>
                  <a:ext cx="83570" cy="164976"/>
                </a:xfrm>
                <a:custGeom>
                  <a:avLst/>
                  <a:gdLst>
                    <a:gd name="T0" fmla="*/ 0 w 50"/>
                    <a:gd name="T1" fmla="*/ 74 h 87"/>
                    <a:gd name="T2" fmla="*/ 49 w 50"/>
                    <a:gd name="T3" fmla="*/ 58 h 87"/>
                    <a:gd name="T4" fmla="*/ 35 w 50"/>
                    <a:gd name="T5" fmla="*/ 36 h 87"/>
                    <a:gd name="T6" fmla="*/ 3 w 50"/>
                    <a:gd name="T7" fmla="*/ 0 h 87"/>
                    <a:gd name="T8" fmla="*/ 3 w 50"/>
                    <a:gd name="T9" fmla="*/ 0 h 87"/>
                    <a:gd name="T10" fmla="*/ 34 w 50"/>
                    <a:gd name="T11" fmla="*/ 45 h 87"/>
                    <a:gd name="T12" fmla="*/ 42 w 50"/>
                    <a:gd name="T13" fmla="*/ 56 h 87"/>
                    <a:gd name="T14" fmla="*/ 0 w 50"/>
                    <a:gd name="T15" fmla="*/ 7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7">
                      <a:moveTo>
                        <a:pt x="0" y="74"/>
                      </a:moveTo>
                      <a:cubicBezTo>
                        <a:pt x="31" y="87"/>
                        <a:pt x="48" y="72"/>
                        <a:pt x="49" y="58"/>
                      </a:cubicBezTo>
                      <a:cubicBezTo>
                        <a:pt x="50" y="48"/>
                        <a:pt x="45" y="40"/>
                        <a:pt x="35" y="36"/>
                      </a:cubicBezTo>
                      <a:cubicBezTo>
                        <a:pt x="17" y="29"/>
                        <a:pt x="3" y="0"/>
                        <a:pt x="3" y="0"/>
                      </a:cubicBezTo>
                      <a:cubicBezTo>
                        <a:pt x="3" y="0"/>
                        <a:pt x="3" y="0"/>
                        <a:pt x="3" y="0"/>
                      </a:cubicBezTo>
                      <a:cubicBezTo>
                        <a:pt x="3" y="6"/>
                        <a:pt x="10" y="31"/>
                        <a:pt x="34" y="45"/>
                      </a:cubicBezTo>
                      <a:cubicBezTo>
                        <a:pt x="39" y="48"/>
                        <a:pt x="42" y="51"/>
                        <a:pt x="42" y="56"/>
                      </a:cubicBezTo>
                      <a:cubicBezTo>
                        <a:pt x="41" y="64"/>
                        <a:pt x="29" y="76"/>
                        <a:pt x="0" y="74"/>
                      </a:cubicBezTo>
                      <a:close/>
                    </a:path>
                  </a:pathLst>
                </a:custGeom>
                <a:solidFill>
                  <a:srgbClr val="DB7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54" name="Freeform 120">
                <a:extLst>
                  <a:ext uri="{FF2B5EF4-FFF2-40B4-BE49-F238E27FC236}">
                    <a16:creationId xmlns:a16="http://schemas.microsoft.com/office/drawing/2014/main" id="{FD32376F-FF3F-896A-AA85-DFA89144223D}"/>
                  </a:ext>
                </a:extLst>
              </p:cNvPr>
              <p:cNvSpPr>
                <a:spLocks/>
              </p:cNvSpPr>
              <p:nvPr/>
            </p:nvSpPr>
            <p:spPr bwMode="auto">
              <a:xfrm>
                <a:off x="4345648" y="3541682"/>
                <a:ext cx="443182" cy="246932"/>
              </a:xfrm>
              <a:custGeom>
                <a:avLst/>
                <a:gdLst>
                  <a:gd name="T0" fmla="*/ 67 w 348"/>
                  <a:gd name="T1" fmla="*/ 20 h 194"/>
                  <a:gd name="T2" fmla="*/ 240 w 348"/>
                  <a:gd name="T3" fmla="*/ 150 h 194"/>
                  <a:gd name="T4" fmla="*/ 348 w 348"/>
                  <a:gd name="T5" fmla="*/ 81 h 194"/>
                  <a:gd name="T6" fmla="*/ 331 w 348"/>
                  <a:gd name="T7" fmla="*/ 116 h 194"/>
                  <a:gd name="T8" fmla="*/ 255 w 348"/>
                  <a:gd name="T9" fmla="*/ 169 h 194"/>
                  <a:gd name="T10" fmla="*/ 55 w 348"/>
                  <a:gd name="T11" fmla="*/ 38 h 194"/>
                  <a:gd name="T12" fmla="*/ 0 w 348"/>
                  <a:gd name="T13" fmla="*/ 0 h 194"/>
                  <a:gd name="T14" fmla="*/ 67 w 348"/>
                  <a:gd name="T15" fmla="*/ 2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94">
                    <a:moveTo>
                      <a:pt x="67" y="20"/>
                    </a:moveTo>
                    <a:cubicBezTo>
                      <a:pt x="81" y="59"/>
                      <a:pt x="131" y="156"/>
                      <a:pt x="240" y="150"/>
                    </a:cubicBezTo>
                    <a:cubicBezTo>
                      <a:pt x="299" y="147"/>
                      <a:pt x="329" y="108"/>
                      <a:pt x="348" y="81"/>
                    </a:cubicBezTo>
                    <a:cubicBezTo>
                      <a:pt x="344" y="94"/>
                      <a:pt x="338" y="106"/>
                      <a:pt x="331" y="116"/>
                    </a:cubicBezTo>
                    <a:cubicBezTo>
                      <a:pt x="314" y="142"/>
                      <a:pt x="292" y="163"/>
                      <a:pt x="255" y="169"/>
                    </a:cubicBezTo>
                    <a:cubicBezTo>
                      <a:pt x="96" y="194"/>
                      <a:pt x="55" y="38"/>
                      <a:pt x="55" y="38"/>
                    </a:cubicBezTo>
                    <a:cubicBezTo>
                      <a:pt x="55" y="38"/>
                      <a:pt x="17" y="49"/>
                      <a:pt x="0" y="0"/>
                    </a:cubicBezTo>
                    <a:cubicBezTo>
                      <a:pt x="30" y="49"/>
                      <a:pt x="67" y="20"/>
                      <a:pt x="67" y="2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49" name="Group 48">
              <a:extLst>
                <a:ext uri="{FF2B5EF4-FFF2-40B4-BE49-F238E27FC236}">
                  <a16:creationId xmlns:a16="http://schemas.microsoft.com/office/drawing/2014/main" id="{0B78B57B-8BA9-2AD1-4B79-E964F25B0AD3}"/>
                </a:ext>
              </a:extLst>
            </p:cNvPr>
            <p:cNvGrpSpPr/>
            <p:nvPr/>
          </p:nvGrpSpPr>
          <p:grpSpPr>
            <a:xfrm rot="20964082">
              <a:off x="3917217" y="3914923"/>
              <a:ext cx="510577" cy="1292345"/>
              <a:chOff x="3794097" y="3889435"/>
              <a:chExt cx="510577" cy="1292345"/>
            </a:xfrm>
          </p:grpSpPr>
          <p:sp>
            <p:nvSpPr>
              <p:cNvPr id="50" name="Freeform 121">
                <a:extLst>
                  <a:ext uri="{FF2B5EF4-FFF2-40B4-BE49-F238E27FC236}">
                    <a16:creationId xmlns:a16="http://schemas.microsoft.com/office/drawing/2014/main" id="{BB35ACD8-CC8E-B2E6-A6F9-17D4D5588424}"/>
                  </a:ext>
                </a:extLst>
              </p:cNvPr>
              <p:cNvSpPr>
                <a:spLocks/>
              </p:cNvSpPr>
              <p:nvPr/>
            </p:nvSpPr>
            <p:spPr bwMode="auto">
              <a:xfrm>
                <a:off x="3794097" y="4941318"/>
                <a:ext cx="188163" cy="240462"/>
              </a:xfrm>
              <a:custGeom>
                <a:avLst/>
                <a:gdLst>
                  <a:gd name="T0" fmla="*/ 121 w 148"/>
                  <a:gd name="T1" fmla="*/ 0 h 189"/>
                  <a:gd name="T2" fmla="*/ 127 w 148"/>
                  <a:gd name="T3" fmla="*/ 31 h 189"/>
                  <a:gd name="T4" fmla="*/ 143 w 148"/>
                  <a:gd name="T5" fmla="*/ 95 h 189"/>
                  <a:gd name="T6" fmla="*/ 144 w 148"/>
                  <a:gd name="T7" fmla="*/ 154 h 189"/>
                  <a:gd name="T8" fmla="*/ 115 w 148"/>
                  <a:gd name="T9" fmla="*/ 121 h 189"/>
                  <a:gd name="T10" fmla="*/ 83 w 148"/>
                  <a:gd name="T11" fmla="*/ 188 h 189"/>
                  <a:gd name="T12" fmla="*/ 65 w 148"/>
                  <a:gd name="T13" fmla="*/ 174 h 189"/>
                  <a:gd name="T14" fmla="*/ 42 w 148"/>
                  <a:gd name="T15" fmla="*/ 159 h 189"/>
                  <a:gd name="T16" fmla="*/ 20 w 148"/>
                  <a:gd name="T17" fmla="*/ 148 h 189"/>
                  <a:gd name="T18" fmla="*/ 4 w 148"/>
                  <a:gd name="T19" fmla="*/ 125 h 189"/>
                  <a:gd name="T20" fmla="*/ 5 w 148"/>
                  <a:gd name="T21" fmla="*/ 78 h 189"/>
                  <a:gd name="T22" fmla="*/ 52 w 148"/>
                  <a:gd name="T23" fmla="*/ 2 h 189"/>
                  <a:gd name="T24" fmla="*/ 121 w 148"/>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9">
                    <a:moveTo>
                      <a:pt x="121" y="0"/>
                    </a:moveTo>
                    <a:cubicBezTo>
                      <a:pt x="127" y="31"/>
                      <a:pt x="127" y="31"/>
                      <a:pt x="127" y="31"/>
                    </a:cubicBezTo>
                    <a:cubicBezTo>
                      <a:pt x="127" y="31"/>
                      <a:pt x="148" y="78"/>
                      <a:pt x="143" y="95"/>
                    </a:cubicBezTo>
                    <a:cubicBezTo>
                      <a:pt x="138" y="118"/>
                      <a:pt x="144" y="154"/>
                      <a:pt x="144" y="154"/>
                    </a:cubicBezTo>
                    <a:cubicBezTo>
                      <a:pt x="144" y="154"/>
                      <a:pt x="116" y="163"/>
                      <a:pt x="115" y="121"/>
                    </a:cubicBezTo>
                    <a:cubicBezTo>
                      <a:pt x="115" y="121"/>
                      <a:pt x="97" y="189"/>
                      <a:pt x="83" y="188"/>
                    </a:cubicBezTo>
                    <a:cubicBezTo>
                      <a:pt x="83" y="188"/>
                      <a:pt x="72" y="181"/>
                      <a:pt x="65" y="174"/>
                    </a:cubicBezTo>
                    <a:cubicBezTo>
                      <a:pt x="65" y="174"/>
                      <a:pt x="52" y="176"/>
                      <a:pt x="42" y="159"/>
                    </a:cubicBezTo>
                    <a:cubicBezTo>
                      <a:pt x="42" y="159"/>
                      <a:pt x="24" y="162"/>
                      <a:pt x="20" y="148"/>
                    </a:cubicBezTo>
                    <a:cubicBezTo>
                      <a:pt x="20" y="148"/>
                      <a:pt x="8" y="141"/>
                      <a:pt x="4" y="125"/>
                    </a:cubicBezTo>
                    <a:cubicBezTo>
                      <a:pt x="0" y="109"/>
                      <a:pt x="3" y="108"/>
                      <a:pt x="5" y="78"/>
                    </a:cubicBezTo>
                    <a:cubicBezTo>
                      <a:pt x="5" y="78"/>
                      <a:pt x="22" y="18"/>
                      <a:pt x="52" y="2"/>
                    </a:cubicBezTo>
                    <a:lnTo>
                      <a:pt x="121" y="0"/>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1" name="Freeform 122">
                <a:extLst>
                  <a:ext uri="{FF2B5EF4-FFF2-40B4-BE49-F238E27FC236}">
                    <a16:creationId xmlns:a16="http://schemas.microsoft.com/office/drawing/2014/main" id="{A33F1D39-5024-1113-46EB-C355FC62EE5F}"/>
                  </a:ext>
                </a:extLst>
              </p:cNvPr>
              <p:cNvSpPr>
                <a:spLocks/>
              </p:cNvSpPr>
              <p:nvPr/>
            </p:nvSpPr>
            <p:spPr bwMode="auto">
              <a:xfrm>
                <a:off x="3828063" y="4867454"/>
                <a:ext cx="167137" cy="146110"/>
              </a:xfrm>
              <a:custGeom>
                <a:avLst/>
                <a:gdLst>
                  <a:gd name="T0" fmla="*/ 131 w 131"/>
                  <a:gd name="T1" fmla="*/ 20 h 115"/>
                  <a:gd name="T2" fmla="*/ 109 w 131"/>
                  <a:gd name="T3" fmla="*/ 91 h 115"/>
                  <a:gd name="T4" fmla="*/ 0 w 131"/>
                  <a:gd name="T5" fmla="*/ 69 h 115"/>
                  <a:gd name="T6" fmla="*/ 16 w 131"/>
                  <a:gd name="T7" fmla="*/ 0 h 115"/>
                  <a:gd name="T8" fmla="*/ 131 w 131"/>
                  <a:gd name="T9" fmla="*/ 20 h 115"/>
                </a:gdLst>
                <a:ahLst/>
                <a:cxnLst>
                  <a:cxn ang="0">
                    <a:pos x="T0" y="T1"/>
                  </a:cxn>
                  <a:cxn ang="0">
                    <a:pos x="T2" y="T3"/>
                  </a:cxn>
                  <a:cxn ang="0">
                    <a:pos x="T4" y="T5"/>
                  </a:cxn>
                  <a:cxn ang="0">
                    <a:pos x="T6" y="T7"/>
                  </a:cxn>
                  <a:cxn ang="0">
                    <a:pos x="T8" y="T9"/>
                  </a:cxn>
                </a:cxnLst>
                <a:rect l="0" t="0" r="r" b="b"/>
                <a:pathLst>
                  <a:path w="131" h="115">
                    <a:moveTo>
                      <a:pt x="131" y="20"/>
                    </a:moveTo>
                    <a:cubicBezTo>
                      <a:pt x="109" y="91"/>
                      <a:pt x="109" y="91"/>
                      <a:pt x="109" y="91"/>
                    </a:cubicBezTo>
                    <a:cubicBezTo>
                      <a:pt x="109" y="91"/>
                      <a:pt x="64" y="115"/>
                      <a:pt x="0" y="69"/>
                    </a:cubicBezTo>
                    <a:cubicBezTo>
                      <a:pt x="16" y="0"/>
                      <a:pt x="16" y="0"/>
                      <a:pt x="16" y="0"/>
                    </a:cubicBezTo>
                    <a:lnTo>
                      <a:pt x="131" y="2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2" name="Freeform 123">
                <a:extLst>
                  <a:ext uri="{FF2B5EF4-FFF2-40B4-BE49-F238E27FC236}">
                    <a16:creationId xmlns:a16="http://schemas.microsoft.com/office/drawing/2014/main" id="{385AB3EC-5294-8F09-C0A9-F4B068F36D48}"/>
                  </a:ext>
                </a:extLst>
              </p:cNvPr>
              <p:cNvSpPr>
                <a:spLocks/>
              </p:cNvSpPr>
              <p:nvPr/>
            </p:nvSpPr>
            <p:spPr bwMode="auto">
              <a:xfrm>
                <a:off x="3838308" y="3889435"/>
                <a:ext cx="466366" cy="1052962"/>
              </a:xfrm>
              <a:custGeom>
                <a:avLst/>
                <a:gdLst>
                  <a:gd name="T0" fmla="*/ 309 w 366"/>
                  <a:gd name="T1" fmla="*/ 0 h 826"/>
                  <a:gd name="T2" fmla="*/ 107 w 366"/>
                  <a:gd name="T3" fmla="*/ 388 h 826"/>
                  <a:gd name="T4" fmla="*/ 0 w 366"/>
                  <a:gd name="T5" fmla="*/ 778 h 826"/>
                  <a:gd name="T6" fmla="*/ 127 w 366"/>
                  <a:gd name="T7" fmla="*/ 802 h 826"/>
                  <a:gd name="T8" fmla="*/ 232 w 366"/>
                  <a:gd name="T9" fmla="*/ 464 h 826"/>
                  <a:gd name="T10" fmla="*/ 356 w 366"/>
                  <a:gd name="T11" fmla="*/ 279 h 826"/>
                  <a:gd name="T12" fmla="*/ 309 w 366"/>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366" h="826">
                    <a:moveTo>
                      <a:pt x="309" y="0"/>
                    </a:moveTo>
                    <a:cubicBezTo>
                      <a:pt x="309" y="0"/>
                      <a:pt x="247" y="36"/>
                      <a:pt x="107" y="388"/>
                    </a:cubicBezTo>
                    <a:cubicBezTo>
                      <a:pt x="107" y="388"/>
                      <a:pt x="7" y="588"/>
                      <a:pt x="0" y="778"/>
                    </a:cubicBezTo>
                    <a:cubicBezTo>
                      <a:pt x="0" y="778"/>
                      <a:pt x="50" y="826"/>
                      <a:pt x="127" y="802"/>
                    </a:cubicBezTo>
                    <a:cubicBezTo>
                      <a:pt x="127" y="802"/>
                      <a:pt x="215" y="534"/>
                      <a:pt x="232" y="464"/>
                    </a:cubicBezTo>
                    <a:cubicBezTo>
                      <a:pt x="356" y="279"/>
                      <a:pt x="356" y="279"/>
                      <a:pt x="356" y="279"/>
                    </a:cubicBezTo>
                    <a:cubicBezTo>
                      <a:pt x="356" y="279"/>
                      <a:pt x="366" y="50"/>
                      <a:pt x="309"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spTree>
    <p:extLst>
      <p:ext uri="{BB962C8B-B14F-4D97-AF65-F5344CB8AC3E}">
        <p14:creationId xmlns:p14="http://schemas.microsoft.com/office/powerpoint/2010/main" val="266070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accel="20000" decel="80000" fill="hold"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3" name="TextBox 12"/>
          <p:cNvSpPr txBox="1"/>
          <p:nvPr/>
        </p:nvSpPr>
        <p:spPr>
          <a:xfrm>
            <a:off x="81973" y="1335528"/>
            <a:ext cx="3635918" cy="3477875"/>
          </a:xfrm>
          <a:prstGeom prst="rect">
            <a:avLst/>
          </a:prstGeom>
          <a:noFill/>
          <a:ln w="9525">
            <a:noFill/>
          </a:ln>
        </p:spPr>
        <p:txBody>
          <a:bodyPr wrap="square" rtlCol="0">
            <a:spAutoFit/>
          </a:bodyPr>
          <a:lstStyle/>
          <a:p>
            <a:pPr algn="ctr" defTabSz="342900">
              <a:defRPr/>
            </a:pPr>
            <a:endParaRPr lang="en-US" sz="2000" dirty="0">
              <a:solidFill>
                <a:schemeClr val="tx2">
                  <a:lumMod val="10000"/>
                </a:schemeClr>
              </a:solidFill>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n-US" sz="2000" b="1" dirty="0">
                <a:solidFill>
                  <a:schemeClr val="tx2">
                    <a:lumMod val="10000"/>
                  </a:schemeClr>
                </a:solidFill>
                <a:latin typeface="Poppins" panose="00000500000000000000" pitchFamily="2" charset="0"/>
                <a:cs typeface="Poppins" panose="00000500000000000000" pitchFamily="2" charset="0"/>
              </a:rPr>
              <a:t>Represent</a:t>
            </a:r>
            <a:r>
              <a:rPr lang="en-US" sz="2000" dirty="0">
                <a:solidFill>
                  <a:schemeClr val="tx2">
                    <a:lumMod val="10000"/>
                  </a:schemeClr>
                </a:solidFill>
                <a:latin typeface="Poppins" panose="00000500000000000000" pitchFamily="2" charset="0"/>
                <a:cs typeface="Poppins" panose="00000500000000000000" pitchFamily="2" charset="0"/>
              </a:rPr>
              <a:t> the Chairperson in assigned duties.</a:t>
            </a:r>
          </a:p>
          <a:p>
            <a:pPr marL="285750" indent="-285750" defTabSz="342900">
              <a:buFont typeface="Arial" panose="020B0604020202020204" pitchFamily="34" charset="0"/>
              <a:buChar char="•"/>
              <a:defRPr/>
            </a:pPr>
            <a:r>
              <a:rPr lang="en-US" sz="2000" b="1" dirty="0">
                <a:solidFill>
                  <a:schemeClr val="tx2">
                    <a:lumMod val="10000"/>
                  </a:schemeClr>
                </a:solidFill>
                <a:latin typeface="Poppins" panose="00000500000000000000" pitchFamily="2" charset="0"/>
                <a:cs typeface="Poppins" panose="00000500000000000000" pitchFamily="2" charset="0"/>
              </a:rPr>
              <a:t>Serve as the Chairperson </a:t>
            </a:r>
            <a:r>
              <a:rPr lang="en-US" sz="2000" dirty="0">
                <a:solidFill>
                  <a:schemeClr val="tx2">
                    <a:lumMod val="10000"/>
                  </a:schemeClr>
                </a:solidFill>
                <a:latin typeface="Poppins" panose="00000500000000000000" pitchFamily="2" charset="0"/>
                <a:cs typeface="Poppins" panose="00000500000000000000" pitchFamily="2" charset="0"/>
              </a:rPr>
              <a:t>in his or her absence from a meeting.</a:t>
            </a:r>
          </a:p>
          <a:p>
            <a:pPr marL="285750" indent="-285750" defTabSz="342900">
              <a:buFont typeface="Arial" panose="020B0604020202020204" pitchFamily="34" charset="0"/>
              <a:buChar char="•"/>
              <a:defRPr/>
            </a:pPr>
            <a:r>
              <a:rPr lang="en-US" sz="2000" b="1" dirty="0">
                <a:solidFill>
                  <a:schemeClr val="tx2">
                    <a:lumMod val="10000"/>
                  </a:schemeClr>
                </a:solidFill>
                <a:latin typeface="Poppins" panose="00000500000000000000" pitchFamily="2" charset="0"/>
                <a:cs typeface="Poppins" panose="00000500000000000000" pitchFamily="2" charset="0"/>
              </a:rPr>
              <a:t>Participate</a:t>
            </a:r>
            <a:r>
              <a:rPr lang="en-US" sz="2000" dirty="0">
                <a:solidFill>
                  <a:schemeClr val="tx2">
                    <a:lumMod val="10000"/>
                  </a:schemeClr>
                </a:solidFill>
                <a:latin typeface="Poppins" panose="00000500000000000000" pitchFamily="2" charset="0"/>
                <a:cs typeface="Poppins" panose="00000500000000000000" pitchFamily="2" charset="0"/>
              </a:rPr>
              <a:t> in the </a:t>
            </a:r>
            <a:r>
              <a:rPr lang="en-US" sz="2000" b="1" dirty="0">
                <a:solidFill>
                  <a:schemeClr val="tx2">
                    <a:lumMod val="10000"/>
                  </a:schemeClr>
                </a:solidFill>
                <a:latin typeface="Poppins" panose="00000500000000000000" pitchFamily="2" charset="0"/>
                <a:cs typeface="Poppins" panose="00000500000000000000" pitchFamily="2" charset="0"/>
              </a:rPr>
              <a:t>planning</a:t>
            </a:r>
            <a:r>
              <a:rPr lang="en-US" sz="2000" dirty="0">
                <a:solidFill>
                  <a:schemeClr val="tx2">
                    <a:lumMod val="10000"/>
                  </a:schemeClr>
                </a:solidFill>
                <a:latin typeface="Poppins" panose="00000500000000000000" pitchFamily="2" charset="0"/>
                <a:cs typeface="Poppins" panose="00000500000000000000" pitchFamily="2" charset="0"/>
              </a:rPr>
              <a:t> of the meeting </a:t>
            </a:r>
            <a:r>
              <a:rPr lang="en-US" sz="2000" b="1" dirty="0">
                <a:solidFill>
                  <a:schemeClr val="tx2">
                    <a:lumMod val="10000"/>
                  </a:schemeClr>
                </a:solidFill>
                <a:latin typeface="Poppins" panose="00000500000000000000" pitchFamily="2" charset="0"/>
                <a:cs typeface="Poppins" panose="00000500000000000000" pitchFamily="2" charset="0"/>
              </a:rPr>
              <a:t>agendas</a:t>
            </a:r>
            <a:r>
              <a:rPr lang="en-US" sz="2000" dirty="0">
                <a:solidFill>
                  <a:schemeClr val="tx2">
                    <a:lumMod val="10000"/>
                  </a:schemeClr>
                </a:solidFill>
                <a:latin typeface="Poppins" panose="00000500000000000000" pitchFamily="2" charset="0"/>
                <a:cs typeface="Poppins" panose="00000500000000000000" pitchFamily="2" charset="0"/>
              </a:rPr>
              <a:t>.</a:t>
            </a:r>
          </a:p>
        </p:txBody>
      </p:sp>
      <p:sp>
        <p:nvSpPr>
          <p:cNvPr id="5" name="Title 1"/>
          <p:cNvSpPr txBox="1">
            <a:spLocks/>
          </p:cNvSpPr>
          <p:nvPr/>
        </p:nvSpPr>
        <p:spPr>
          <a:xfrm>
            <a:off x="2200774" y="432944"/>
            <a:ext cx="4617326" cy="719443"/>
          </a:xfrm>
          <a:prstGeom prst="rect">
            <a:avLst/>
          </a:prstGeom>
          <a:noFill/>
          <a:ln w="28575">
            <a:solidFill>
              <a:schemeClr val="tx1"/>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s-CO" sz="3200" b="1" dirty="0">
                <a:solidFill>
                  <a:schemeClr val="tx2">
                    <a:lumMod val="10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VICE-CHAIRPERSON</a:t>
            </a:r>
          </a:p>
          <a:p>
            <a:pPr defTabSz="685800">
              <a:defRPr/>
            </a:pPr>
            <a:r>
              <a:rPr lang="es-CO" sz="32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VICE PRESIDENTE/A</a:t>
            </a:r>
          </a:p>
        </p:txBody>
      </p:sp>
      <p:sp>
        <p:nvSpPr>
          <p:cNvPr id="6" name="TextBox 5"/>
          <p:cNvSpPr txBox="1"/>
          <p:nvPr/>
        </p:nvSpPr>
        <p:spPr>
          <a:xfrm>
            <a:off x="5625821" y="1335528"/>
            <a:ext cx="3266740" cy="3731791"/>
          </a:xfrm>
          <a:prstGeom prst="rect">
            <a:avLst/>
          </a:prstGeom>
          <a:noFill/>
          <a:ln w="9525">
            <a:noFill/>
          </a:ln>
        </p:spPr>
        <p:txBody>
          <a:bodyPr wrap="square" lIns="68580" tIns="34290" rIns="68580" bIns="34290" rtlCol="0" anchor="t">
            <a:spAutoFit/>
          </a:bodyPr>
          <a:lstStyle/>
          <a:p>
            <a:pPr algn="ctr" defTabSz="342900">
              <a:defRPr/>
            </a:pPr>
            <a:endParaRPr lang="es-CO" sz="2000" b="1" dirty="0">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s-CO" sz="2000" b="1" dirty="0">
                <a:latin typeface="Poppins" panose="00000500000000000000" pitchFamily="2" charset="0"/>
                <a:cs typeface="Poppins" panose="00000500000000000000" pitchFamily="2" charset="0"/>
              </a:rPr>
              <a:t>Representa </a:t>
            </a:r>
            <a:r>
              <a:rPr lang="es-CO" sz="2000" dirty="0">
                <a:latin typeface="Poppins" panose="00000500000000000000" pitchFamily="2" charset="0"/>
                <a:cs typeface="Poppins" panose="00000500000000000000" pitchFamily="2" charset="0"/>
              </a:rPr>
              <a:t>al Presidente en sus deberes asignados.</a:t>
            </a:r>
          </a:p>
          <a:p>
            <a:pPr marL="285750" indent="-285750" defTabSz="342900">
              <a:buFont typeface="Arial" panose="020B0604020202020204" pitchFamily="34" charset="0"/>
              <a:buChar char="•"/>
              <a:defRPr/>
            </a:pPr>
            <a:r>
              <a:rPr lang="es-CO" sz="2000" b="1" dirty="0">
                <a:latin typeface="Poppins" panose="00000500000000000000" pitchFamily="2" charset="0"/>
                <a:cs typeface="Poppins" panose="00000500000000000000" pitchFamily="2" charset="0"/>
              </a:rPr>
              <a:t>Servir como Presidente </a:t>
            </a:r>
            <a:r>
              <a:rPr lang="es-CO" sz="2000" dirty="0">
                <a:latin typeface="Poppins" panose="00000500000000000000" pitchFamily="2" charset="0"/>
                <a:cs typeface="Poppins" panose="00000500000000000000" pitchFamily="2" charset="0"/>
              </a:rPr>
              <a:t>en su ausencia.</a:t>
            </a:r>
          </a:p>
          <a:p>
            <a:pPr marL="285750" indent="-285750" defTabSz="342900">
              <a:buFont typeface="Arial" panose="020B0604020202020204" pitchFamily="34" charset="0"/>
              <a:buChar char="•"/>
              <a:defRPr/>
            </a:pPr>
            <a:r>
              <a:rPr lang="es-CO" sz="2000" b="1" dirty="0">
                <a:latin typeface="Poppins" panose="00000500000000000000" pitchFamily="2" charset="0"/>
                <a:cs typeface="Poppins" panose="00000500000000000000" pitchFamily="2" charset="0"/>
              </a:rPr>
              <a:t>Participa </a:t>
            </a:r>
            <a:r>
              <a:rPr lang="es-CO" sz="2000" dirty="0">
                <a:latin typeface="Poppins" panose="00000500000000000000" pitchFamily="2" charset="0"/>
                <a:cs typeface="Poppins" panose="00000500000000000000" pitchFamily="2" charset="0"/>
              </a:rPr>
              <a:t>en la </a:t>
            </a:r>
            <a:r>
              <a:rPr lang="es-CO" sz="2000" b="1" dirty="0">
                <a:latin typeface="Poppins" panose="00000500000000000000" pitchFamily="2" charset="0"/>
                <a:cs typeface="Poppins" panose="00000500000000000000" pitchFamily="2" charset="0"/>
              </a:rPr>
              <a:t>planificación</a:t>
            </a:r>
            <a:r>
              <a:rPr lang="es-CO" sz="2000" dirty="0">
                <a:latin typeface="Poppins" panose="00000500000000000000" pitchFamily="2" charset="0"/>
                <a:cs typeface="Poppins" panose="00000500000000000000" pitchFamily="2" charset="0"/>
              </a:rPr>
              <a:t> de la </a:t>
            </a:r>
            <a:r>
              <a:rPr lang="es-CO" sz="2000" b="1" dirty="0">
                <a:latin typeface="Poppins" panose="00000500000000000000" pitchFamily="2" charset="0"/>
                <a:cs typeface="Poppins" panose="00000500000000000000" pitchFamily="2" charset="0"/>
              </a:rPr>
              <a:t>agenda</a:t>
            </a:r>
            <a:r>
              <a:rPr lang="es-CO" sz="2000" dirty="0">
                <a:latin typeface="Poppins" panose="00000500000000000000" pitchFamily="2" charset="0"/>
                <a:cs typeface="Poppins" panose="00000500000000000000" pitchFamily="2" charset="0"/>
              </a:rPr>
              <a:t> de las reuniones.</a:t>
            </a:r>
          </a:p>
          <a:p>
            <a:pPr defTabSz="342900">
              <a:defRPr/>
            </a:pPr>
            <a:endParaRPr lang="es-CO" sz="1800" dirty="0">
              <a:solidFill>
                <a:srgbClr val="0070C0"/>
              </a:solidFill>
              <a:latin typeface="Calibri" panose="020F0502020204030204"/>
            </a:endParaRPr>
          </a:p>
        </p:txBody>
      </p:sp>
      <p:grpSp>
        <p:nvGrpSpPr>
          <p:cNvPr id="2" name="Group 1">
            <a:extLst>
              <a:ext uri="{FF2B5EF4-FFF2-40B4-BE49-F238E27FC236}">
                <a16:creationId xmlns:a16="http://schemas.microsoft.com/office/drawing/2014/main" id="{887095D1-8DAD-9EDF-0CDA-B6533DA55A14}"/>
              </a:ext>
            </a:extLst>
          </p:cNvPr>
          <p:cNvGrpSpPr/>
          <p:nvPr/>
        </p:nvGrpSpPr>
        <p:grpSpPr>
          <a:xfrm>
            <a:off x="3683655" y="3369936"/>
            <a:ext cx="800942" cy="1703237"/>
            <a:chOff x="3900678" y="3091564"/>
            <a:chExt cx="1481506" cy="3736937"/>
          </a:xfrm>
        </p:grpSpPr>
        <p:grpSp>
          <p:nvGrpSpPr>
            <p:cNvPr id="3" name="Group 2">
              <a:extLst>
                <a:ext uri="{FF2B5EF4-FFF2-40B4-BE49-F238E27FC236}">
                  <a16:creationId xmlns:a16="http://schemas.microsoft.com/office/drawing/2014/main" id="{978C396E-9E83-8710-F614-AC177E22E041}"/>
                </a:ext>
              </a:extLst>
            </p:cNvPr>
            <p:cNvGrpSpPr/>
            <p:nvPr/>
          </p:nvGrpSpPr>
          <p:grpSpPr>
            <a:xfrm rot="1270868">
              <a:off x="3900678" y="6354047"/>
              <a:ext cx="428085" cy="474454"/>
              <a:chOff x="4085778" y="6377617"/>
              <a:chExt cx="428085" cy="474454"/>
            </a:xfrm>
          </p:grpSpPr>
          <p:sp>
            <p:nvSpPr>
              <p:cNvPr id="39" name="Freeform 95">
                <a:extLst>
                  <a:ext uri="{FF2B5EF4-FFF2-40B4-BE49-F238E27FC236}">
                    <a16:creationId xmlns:a16="http://schemas.microsoft.com/office/drawing/2014/main" id="{419A5A04-FBB3-46D8-0CED-ED2549457E8C}"/>
                  </a:ext>
                </a:extLst>
              </p:cNvPr>
              <p:cNvSpPr>
                <a:spLocks/>
              </p:cNvSpPr>
              <p:nvPr/>
            </p:nvSpPr>
            <p:spPr bwMode="auto">
              <a:xfrm>
                <a:off x="4114891" y="6377617"/>
                <a:ext cx="398972" cy="448574"/>
              </a:xfrm>
              <a:custGeom>
                <a:avLst/>
                <a:gdLst>
                  <a:gd name="T0" fmla="*/ 99 w 313"/>
                  <a:gd name="T1" fmla="*/ 0 h 352"/>
                  <a:gd name="T2" fmla="*/ 0 w 313"/>
                  <a:gd name="T3" fmla="*/ 86 h 352"/>
                  <a:gd name="T4" fmla="*/ 246 w 313"/>
                  <a:gd name="T5" fmla="*/ 352 h 352"/>
                  <a:gd name="T6" fmla="*/ 206 w 313"/>
                  <a:gd name="T7" fmla="*/ 192 h 352"/>
                  <a:gd name="T8" fmla="*/ 187 w 313"/>
                  <a:gd name="T9" fmla="*/ 71 h 352"/>
                  <a:gd name="T10" fmla="*/ 99 w 313"/>
                  <a:gd name="T11" fmla="*/ 0 h 352"/>
                </a:gdLst>
                <a:ahLst/>
                <a:cxnLst>
                  <a:cxn ang="0">
                    <a:pos x="T0" y="T1"/>
                  </a:cxn>
                  <a:cxn ang="0">
                    <a:pos x="T2" y="T3"/>
                  </a:cxn>
                  <a:cxn ang="0">
                    <a:pos x="T4" y="T5"/>
                  </a:cxn>
                  <a:cxn ang="0">
                    <a:pos x="T6" y="T7"/>
                  </a:cxn>
                  <a:cxn ang="0">
                    <a:pos x="T8" y="T9"/>
                  </a:cxn>
                  <a:cxn ang="0">
                    <a:pos x="T10" y="T11"/>
                  </a:cxn>
                </a:cxnLst>
                <a:rect l="0" t="0" r="r" b="b"/>
                <a:pathLst>
                  <a:path w="313" h="352">
                    <a:moveTo>
                      <a:pt x="99" y="0"/>
                    </a:moveTo>
                    <a:cubicBezTo>
                      <a:pt x="99" y="0"/>
                      <a:pt x="32" y="41"/>
                      <a:pt x="0" y="86"/>
                    </a:cubicBezTo>
                    <a:cubicBezTo>
                      <a:pt x="246" y="352"/>
                      <a:pt x="246" y="352"/>
                      <a:pt x="246" y="352"/>
                    </a:cubicBezTo>
                    <a:cubicBezTo>
                      <a:pt x="246" y="352"/>
                      <a:pt x="313" y="308"/>
                      <a:pt x="206" y="192"/>
                    </a:cubicBezTo>
                    <a:cubicBezTo>
                      <a:pt x="187" y="71"/>
                      <a:pt x="187" y="71"/>
                      <a:pt x="187" y="71"/>
                    </a:cubicBezTo>
                    <a:lnTo>
                      <a:pt x="99"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 name="Freeform 96">
                <a:extLst>
                  <a:ext uri="{FF2B5EF4-FFF2-40B4-BE49-F238E27FC236}">
                    <a16:creationId xmlns:a16="http://schemas.microsoft.com/office/drawing/2014/main" id="{AD93982F-A01B-4954-E882-77917794B34E}"/>
                  </a:ext>
                </a:extLst>
              </p:cNvPr>
              <p:cNvSpPr>
                <a:spLocks/>
              </p:cNvSpPr>
              <p:nvPr/>
            </p:nvSpPr>
            <p:spPr bwMode="auto">
              <a:xfrm>
                <a:off x="4085778" y="6487065"/>
                <a:ext cx="341282" cy="365006"/>
              </a:xfrm>
              <a:custGeom>
                <a:avLst/>
                <a:gdLst>
                  <a:gd name="T0" fmla="*/ 0 w 268"/>
                  <a:gd name="T1" fmla="*/ 21 h 286"/>
                  <a:gd name="T2" fmla="*/ 84 w 268"/>
                  <a:gd name="T3" fmla="*/ 111 h 286"/>
                  <a:gd name="T4" fmla="*/ 101 w 268"/>
                  <a:gd name="T5" fmla="*/ 97 h 286"/>
                  <a:gd name="T6" fmla="*/ 166 w 268"/>
                  <a:gd name="T7" fmla="*/ 197 h 286"/>
                  <a:gd name="T8" fmla="*/ 247 w 268"/>
                  <a:gd name="T9" fmla="*/ 286 h 286"/>
                  <a:gd name="T10" fmla="*/ 268 w 268"/>
                  <a:gd name="T11" fmla="*/ 265 h 286"/>
                  <a:gd name="T12" fmla="*/ 23 w 268"/>
                  <a:gd name="T13" fmla="*/ 0 h 286"/>
                  <a:gd name="T14" fmla="*/ 0 w 268"/>
                  <a:gd name="T15" fmla="*/ 21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86">
                    <a:moveTo>
                      <a:pt x="0" y="21"/>
                    </a:moveTo>
                    <a:cubicBezTo>
                      <a:pt x="84" y="111"/>
                      <a:pt x="84" y="111"/>
                      <a:pt x="84" y="111"/>
                    </a:cubicBezTo>
                    <a:cubicBezTo>
                      <a:pt x="101" y="97"/>
                      <a:pt x="101" y="97"/>
                      <a:pt x="101" y="97"/>
                    </a:cubicBezTo>
                    <a:cubicBezTo>
                      <a:pt x="101" y="97"/>
                      <a:pt x="119" y="147"/>
                      <a:pt x="166" y="197"/>
                    </a:cubicBezTo>
                    <a:cubicBezTo>
                      <a:pt x="189" y="222"/>
                      <a:pt x="247" y="286"/>
                      <a:pt x="247" y="286"/>
                    </a:cubicBezTo>
                    <a:cubicBezTo>
                      <a:pt x="268" y="265"/>
                      <a:pt x="268" y="265"/>
                      <a:pt x="268" y="265"/>
                    </a:cubicBezTo>
                    <a:cubicBezTo>
                      <a:pt x="23" y="0"/>
                      <a:pt x="23" y="0"/>
                      <a:pt x="23" y="0"/>
                    </a:cubicBezTo>
                    <a:lnTo>
                      <a:pt x="0" y="21"/>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 name="Freeform 97">
                <a:extLst>
                  <a:ext uri="{FF2B5EF4-FFF2-40B4-BE49-F238E27FC236}">
                    <a16:creationId xmlns:a16="http://schemas.microsoft.com/office/drawing/2014/main" id="{9B35DF7B-4BAB-15F5-3733-020C756E3F70}"/>
                  </a:ext>
                </a:extLst>
              </p:cNvPr>
              <p:cNvSpPr>
                <a:spLocks/>
              </p:cNvSpPr>
              <p:nvPr/>
            </p:nvSpPr>
            <p:spPr bwMode="auto">
              <a:xfrm>
                <a:off x="4338100" y="6631558"/>
                <a:ext cx="143954" cy="168215"/>
              </a:xfrm>
              <a:custGeom>
                <a:avLst/>
                <a:gdLst>
                  <a:gd name="T0" fmla="*/ 38 w 113"/>
                  <a:gd name="T1" fmla="*/ 0 h 132"/>
                  <a:gd name="T2" fmla="*/ 87 w 113"/>
                  <a:gd name="T3" fmla="*/ 132 h 132"/>
                  <a:gd name="T4" fmla="*/ 38 w 113"/>
                  <a:gd name="T5" fmla="*/ 0 h 132"/>
                </a:gdLst>
                <a:ahLst/>
                <a:cxnLst>
                  <a:cxn ang="0">
                    <a:pos x="T0" y="T1"/>
                  </a:cxn>
                  <a:cxn ang="0">
                    <a:pos x="T2" y="T3"/>
                  </a:cxn>
                  <a:cxn ang="0">
                    <a:pos x="T4" y="T5"/>
                  </a:cxn>
                </a:cxnLst>
                <a:rect l="0" t="0" r="r" b="b"/>
                <a:pathLst>
                  <a:path w="113" h="132">
                    <a:moveTo>
                      <a:pt x="38" y="0"/>
                    </a:moveTo>
                    <a:cubicBezTo>
                      <a:pt x="38" y="0"/>
                      <a:pt x="0" y="42"/>
                      <a:pt x="87" y="132"/>
                    </a:cubicBezTo>
                    <a:cubicBezTo>
                      <a:pt x="87" y="132"/>
                      <a:pt x="113" y="85"/>
                      <a:pt x="38"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 name="Freeform 98">
                <a:extLst>
                  <a:ext uri="{FF2B5EF4-FFF2-40B4-BE49-F238E27FC236}">
                    <a16:creationId xmlns:a16="http://schemas.microsoft.com/office/drawing/2014/main" id="{5745E75F-B9BE-52FB-3335-30AB3CBF40DA}"/>
                  </a:ext>
                </a:extLst>
              </p:cNvPr>
              <p:cNvSpPr>
                <a:spLocks/>
              </p:cNvSpPr>
              <p:nvPr/>
            </p:nvSpPr>
            <p:spPr bwMode="auto">
              <a:xfrm>
                <a:off x="4115970" y="6405653"/>
                <a:ext cx="182233" cy="191398"/>
              </a:xfrm>
              <a:custGeom>
                <a:avLst/>
                <a:gdLst>
                  <a:gd name="T0" fmla="*/ 78 w 143"/>
                  <a:gd name="T1" fmla="*/ 150 h 150"/>
                  <a:gd name="T2" fmla="*/ 65 w 143"/>
                  <a:gd name="T3" fmla="*/ 0 h 150"/>
                  <a:gd name="T4" fmla="*/ 0 w 143"/>
                  <a:gd name="T5" fmla="*/ 65 h 150"/>
                  <a:gd name="T6" fmla="*/ 78 w 143"/>
                  <a:gd name="T7" fmla="*/ 150 h 150"/>
                </a:gdLst>
                <a:ahLst/>
                <a:cxnLst>
                  <a:cxn ang="0">
                    <a:pos x="T0" y="T1"/>
                  </a:cxn>
                  <a:cxn ang="0">
                    <a:pos x="T2" y="T3"/>
                  </a:cxn>
                  <a:cxn ang="0">
                    <a:pos x="T4" y="T5"/>
                  </a:cxn>
                  <a:cxn ang="0">
                    <a:pos x="T6" y="T7"/>
                  </a:cxn>
                </a:cxnLst>
                <a:rect l="0" t="0" r="r" b="b"/>
                <a:pathLst>
                  <a:path w="143" h="150">
                    <a:moveTo>
                      <a:pt x="78" y="150"/>
                    </a:moveTo>
                    <a:cubicBezTo>
                      <a:pt x="78" y="150"/>
                      <a:pt x="143" y="85"/>
                      <a:pt x="65" y="0"/>
                    </a:cubicBezTo>
                    <a:cubicBezTo>
                      <a:pt x="65" y="0"/>
                      <a:pt x="16" y="38"/>
                      <a:pt x="0" y="65"/>
                    </a:cubicBezTo>
                    <a:lnTo>
                      <a:pt x="78" y="150"/>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4" name="Freeform 99">
              <a:extLst>
                <a:ext uri="{FF2B5EF4-FFF2-40B4-BE49-F238E27FC236}">
                  <a16:creationId xmlns:a16="http://schemas.microsoft.com/office/drawing/2014/main" id="{98F10757-BFD0-48ED-99A4-9BCF89D11835}"/>
                </a:ext>
              </a:extLst>
            </p:cNvPr>
            <p:cNvSpPr>
              <a:spLocks/>
            </p:cNvSpPr>
            <p:nvPr/>
          </p:nvSpPr>
          <p:spPr bwMode="auto">
            <a:xfrm rot="487083">
              <a:off x="4135151" y="4903012"/>
              <a:ext cx="743292" cy="1682267"/>
            </a:xfrm>
            <a:custGeom>
              <a:avLst/>
              <a:gdLst>
                <a:gd name="T0" fmla="*/ 571 w 617"/>
                <a:gd name="T1" fmla="*/ 0 h 1261"/>
                <a:gd name="T2" fmla="*/ 523 w 617"/>
                <a:gd name="T3" fmla="*/ 805 h 1261"/>
                <a:gd name="T4" fmla="*/ 145 w 617"/>
                <a:gd name="T5" fmla="*/ 1261 h 1261"/>
                <a:gd name="T6" fmla="*/ 17 w 617"/>
                <a:gd name="T7" fmla="*/ 1123 h 1261"/>
                <a:gd name="T8" fmla="*/ 341 w 617"/>
                <a:gd name="T9" fmla="*/ 664 h 1261"/>
                <a:gd name="T10" fmla="*/ 298 w 617"/>
                <a:gd name="T11" fmla="*/ 24 h 1261"/>
                <a:gd name="T12" fmla="*/ 571 w 617"/>
                <a:gd name="T13" fmla="*/ 0 h 1261"/>
                <a:gd name="connsiteX0" fmla="*/ 9001 w 9183"/>
                <a:gd name="connsiteY0" fmla="*/ 0 h 10000"/>
                <a:gd name="connsiteX1" fmla="*/ 8223 w 9183"/>
                <a:gd name="connsiteY1" fmla="*/ 6384 h 10000"/>
                <a:gd name="connsiteX2" fmla="*/ 2097 w 9183"/>
                <a:gd name="connsiteY2" fmla="*/ 10000 h 10000"/>
                <a:gd name="connsiteX3" fmla="*/ 23 w 9183"/>
                <a:gd name="connsiteY3" fmla="*/ 8906 h 10000"/>
                <a:gd name="connsiteX4" fmla="*/ 5274 w 9183"/>
                <a:gd name="connsiteY4" fmla="*/ 5266 h 10000"/>
                <a:gd name="connsiteX5" fmla="*/ 4577 w 9183"/>
                <a:gd name="connsiteY5" fmla="*/ 190 h 10000"/>
                <a:gd name="connsiteX6" fmla="*/ 9001 w 9183"/>
                <a:gd name="connsiteY6" fmla="*/ 0 h 10000"/>
                <a:gd name="connsiteX0" fmla="*/ 9546 w 9704"/>
                <a:gd name="connsiteY0" fmla="*/ 0 h 10467"/>
                <a:gd name="connsiteX1" fmla="*/ 8955 w 9704"/>
                <a:gd name="connsiteY1" fmla="*/ 6851 h 10467"/>
                <a:gd name="connsiteX2" fmla="*/ 2284 w 9704"/>
                <a:gd name="connsiteY2" fmla="*/ 10467 h 10467"/>
                <a:gd name="connsiteX3" fmla="*/ 25 w 9704"/>
                <a:gd name="connsiteY3" fmla="*/ 9373 h 10467"/>
                <a:gd name="connsiteX4" fmla="*/ 5743 w 9704"/>
                <a:gd name="connsiteY4" fmla="*/ 5733 h 10467"/>
                <a:gd name="connsiteX5" fmla="*/ 4984 w 9704"/>
                <a:gd name="connsiteY5" fmla="*/ 657 h 10467"/>
                <a:gd name="connsiteX6" fmla="*/ 9546 w 9704"/>
                <a:gd name="connsiteY6" fmla="*/ 0 h 10467"/>
                <a:gd name="connsiteX0" fmla="*/ 9837 w 10611"/>
                <a:gd name="connsiteY0" fmla="*/ 0 h 10000"/>
                <a:gd name="connsiteX1" fmla="*/ 9228 w 10611"/>
                <a:gd name="connsiteY1" fmla="*/ 6545 h 10000"/>
                <a:gd name="connsiteX2" fmla="*/ 2354 w 10611"/>
                <a:gd name="connsiteY2" fmla="*/ 10000 h 10000"/>
                <a:gd name="connsiteX3" fmla="*/ 26 w 10611"/>
                <a:gd name="connsiteY3" fmla="*/ 8955 h 10000"/>
                <a:gd name="connsiteX4" fmla="*/ 5918 w 10611"/>
                <a:gd name="connsiteY4" fmla="*/ 5477 h 10000"/>
                <a:gd name="connsiteX5" fmla="*/ 5136 w 10611"/>
                <a:gd name="connsiteY5" fmla="*/ 628 h 10000"/>
                <a:gd name="connsiteX6" fmla="*/ 9837 w 106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1" h="10000">
                  <a:moveTo>
                    <a:pt x="9837" y="0"/>
                  </a:moveTo>
                  <a:cubicBezTo>
                    <a:pt x="9837" y="0"/>
                    <a:pt x="11933" y="4930"/>
                    <a:pt x="9228" y="6545"/>
                  </a:cubicBezTo>
                  <a:cubicBezTo>
                    <a:pt x="6523" y="8160"/>
                    <a:pt x="2354" y="10000"/>
                    <a:pt x="2354" y="10000"/>
                  </a:cubicBezTo>
                  <a:cubicBezTo>
                    <a:pt x="2354" y="10000"/>
                    <a:pt x="-284" y="9697"/>
                    <a:pt x="26" y="8955"/>
                  </a:cubicBezTo>
                  <a:lnTo>
                    <a:pt x="5918" y="5477"/>
                  </a:lnTo>
                  <a:lnTo>
                    <a:pt x="5136" y="628"/>
                  </a:lnTo>
                  <a:lnTo>
                    <a:pt x="9837"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7" name="Group 6">
              <a:extLst>
                <a:ext uri="{FF2B5EF4-FFF2-40B4-BE49-F238E27FC236}">
                  <a16:creationId xmlns:a16="http://schemas.microsoft.com/office/drawing/2014/main" id="{76E51AC5-7A15-02C1-8898-74A77ED695EE}"/>
                </a:ext>
              </a:extLst>
            </p:cNvPr>
            <p:cNvGrpSpPr/>
            <p:nvPr/>
          </p:nvGrpSpPr>
          <p:grpSpPr>
            <a:xfrm>
              <a:off x="4813362" y="6590580"/>
              <a:ext cx="492244" cy="229140"/>
              <a:chOff x="4698253" y="6628861"/>
              <a:chExt cx="492244" cy="229140"/>
            </a:xfrm>
          </p:grpSpPr>
          <p:sp>
            <p:nvSpPr>
              <p:cNvPr id="35" name="Freeform 100">
                <a:extLst>
                  <a:ext uri="{FF2B5EF4-FFF2-40B4-BE49-F238E27FC236}">
                    <a16:creationId xmlns:a16="http://schemas.microsoft.com/office/drawing/2014/main" id="{B04FEDC0-0CE7-B01F-05C6-F1CE9EEFF77B}"/>
                  </a:ext>
                </a:extLst>
              </p:cNvPr>
              <p:cNvSpPr>
                <a:spLocks/>
              </p:cNvSpPr>
              <p:nvPr/>
            </p:nvSpPr>
            <p:spPr bwMode="auto">
              <a:xfrm>
                <a:off x="4698253" y="6628861"/>
                <a:ext cx="492244" cy="188703"/>
              </a:xfrm>
              <a:custGeom>
                <a:avLst/>
                <a:gdLst>
                  <a:gd name="T0" fmla="*/ 14 w 386"/>
                  <a:gd name="T1" fmla="*/ 16 h 148"/>
                  <a:gd name="T2" fmla="*/ 11 w 386"/>
                  <a:gd name="T3" fmla="*/ 148 h 148"/>
                  <a:gd name="T4" fmla="*/ 374 w 386"/>
                  <a:gd name="T5" fmla="*/ 148 h 148"/>
                  <a:gd name="T6" fmla="*/ 228 w 386"/>
                  <a:gd name="T7" fmla="*/ 69 h 148"/>
                  <a:gd name="T8" fmla="*/ 127 w 386"/>
                  <a:gd name="T9" fmla="*/ 0 h 148"/>
                  <a:gd name="T10" fmla="*/ 14 w 386"/>
                  <a:gd name="T11" fmla="*/ 16 h 148"/>
                </a:gdLst>
                <a:ahLst/>
                <a:cxnLst>
                  <a:cxn ang="0">
                    <a:pos x="T0" y="T1"/>
                  </a:cxn>
                  <a:cxn ang="0">
                    <a:pos x="T2" y="T3"/>
                  </a:cxn>
                  <a:cxn ang="0">
                    <a:pos x="T4" y="T5"/>
                  </a:cxn>
                  <a:cxn ang="0">
                    <a:pos x="T6" y="T7"/>
                  </a:cxn>
                  <a:cxn ang="0">
                    <a:pos x="T8" y="T9"/>
                  </a:cxn>
                  <a:cxn ang="0">
                    <a:pos x="T10" y="T11"/>
                  </a:cxn>
                </a:cxnLst>
                <a:rect l="0" t="0" r="r" b="b"/>
                <a:pathLst>
                  <a:path w="386" h="148">
                    <a:moveTo>
                      <a:pt x="14" y="16"/>
                    </a:moveTo>
                    <a:cubicBezTo>
                      <a:pt x="14" y="16"/>
                      <a:pt x="0" y="94"/>
                      <a:pt x="11" y="148"/>
                    </a:cubicBezTo>
                    <a:cubicBezTo>
                      <a:pt x="374" y="148"/>
                      <a:pt x="374" y="148"/>
                      <a:pt x="374" y="148"/>
                    </a:cubicBezTo>
                    <a:cubicBezTo>
                      <a:pt x="374" y="148"/>
                      <a:pt x="386" y="68"/>
                      <a:pt x="228" y="69"/>
                    </a:cubicBezTo>
                    <a:cubicBezTo>
                      <a:pt x="127" y="0"/>
                      <a:pt x="127" y="0"/>
                      <a:pt x="127" y="0"/>
                    </a:cubicBezTo>
                    <a:lnTo>
                      <a:pt x="14" y="16"/>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6" name="Freeform 101">
                <a:extLst>
                  <a:ext uri="{FF2B5EF4-FFF2-40B4-BE49-F238E27FC236}">
                    <a16:creationId xmlns:a16="http://schemas.microsoft.com/office/drawing/2014/main" id="{DFF63C64-73F2-B22E-FA89-330004E2E579}"/>
                  </a:ext>
                </a:extLst>
              </p:cNvPr>
              <p:cNvSpPr>
                <a:spLocks/>
              </p:cNvSpPr>
              <p:nvPr/>
            </p:nvSpPr>
            <p:spPr bwMode="auto">
              <a:xfrm>
                <a:off x="4716045" y="6817565"/>
                <a:ext cx="461513" cy="40436"/>
              </a:xfrm>
              <a:custGeom>
                <a:avLst/>
                <a:gdLst>
                  <a:gd name="T0" fmla="*/ 0 w 362"/>
                  <a:gd name="T1" fmla="*/ 32 h 32"/>
                  <a:gd name="T2" fmla="*/ 119 w 362"/>
                  <a:gd name="T3" fmla="*/ 32 h 32"/>
                  <a:gd name="T4" fmla="*/ 121 w 362"/>
                  <a:gd name="T5" fmla="*/ 9 h 32"/>
                  <a:gd name="T6" fmla="*/ 240 w 362"/>
                  <a:gd name="T7" fmla="*/ 29 h 32"/>
                  <a:gd name="T8" fmla="*/ 362 w 362"/>
                  <a:gd name="T9" fmla="*/ 30 h 32"/>
                  <a:gd name="T10" fmla="*/ 362 w 362"/>
                  <a:gd name="T11" fmla="*/ 0 h 32"/>
                  <a:gd name="T12" fmla="*/ 0 w 362"/>
                  <a:gd name="T13" fmla="*/ 0 h 32"/>
                  <a:gd name="T14" fmla="*/ 0 w 3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2">
                    <a:moveTo>
                      <a:pt x="0" y="32"/>
                    </a:moveTo>
                    <a:cubicBezTo>
                      <a:pt x="119" y="32"/>
                      <a:pt x="119" y="32"/>
                      <a:pt x="119" y="32"/>
                    </a:cubicBezTo>
                    <a:cubicBezTo>
                      <a:pt x="121" y="9"/>
                      <a:pt x="121" y="9"/>
                      <a:pt x="121" y="9"/>
                    </a:cubicBezTo>
                    <a:cubicBezTo>
                      <a:pt x="121" y="9"/>
                      <a:pt x="172" y="29"/>
                      <a:pt x="240" y="29"/>
                    </a:cubicBezTo>
                    <a:cubicBezTo>
                      <a:pt x="274" y="29"/>
                      <a:pt x="362" y="30"/>
                      <a:pt x="362" y="30"/>
                    </a:cubicBezTo>
                    <a:cubicBezTo>
                      <a:pt x="362" y="0"/>
                      <a:pt x="362" y="0"/>
                      <a:pt x="362" y="0"/>
                    </a:cubicBezTo>
                    <a:cubicBezTo>
                      <a:pt x="0" y="0"/>
                      <a:pt x="0" y="0"/>
                      <a:pt x="0" y="0"/>
                    </a:cubicBezTo>
                    <a:lnTo>
                      <a:pt x="0" y="32"/>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7" name="Freeform 102">
                <a:extLst>
                  <a:ext uri="{FF2B5EF4-FFF2-40B4-BE49-F238E27FC236}">
                    <a16:creationId xmlns:a16="http://schemas.microsoft.com/office/drawing/2014/main" id="{6246D415-A740-B670-EBAF-7F0A70ACA575}"/>
                  </a:ext>
                </a:extLst>
              </p:cNvPr>
              <p:cNvSpPr>
                <a:spLocks/>
              </p:cNvSpPr>
              <p:nvPr/>
            </p:nvSpPr>
            <p:spPr bwMode="auto">
              <a:xfrm>
                <a:off x="5001795" y="6715665"/>
                <a:ext cx="166597" cy="71168"/>
              </a:xfrm>
              <a:custGeom>
                <a:avLst/>
                <a:gdLst>
                  <a:gd name="T0" fmla="*/ 0 w 131"/>
                  <a:gd name="T1" fmla="*/ 0 h 56"/>
                  <a:gd name="T2" fmla="*/ 131 w 131"/>
                  <a:gd name="T3" fmla="*/ 54 h 56"/>
                  <a:gd name="T4" fmla="*/ 0 w 131"/>
                  <a:gd name="T5" fmla="*/ 0 h 56"/>
                </a:gdLst>
                <a:ahLst/>
                <a:cxnLst>
                  <a:cxn ang="0">
                    <a:pos x="T0" y="T1"/>
                  </a:cxn>
                  <a:cxn ang="0">
                    <a:pos x="T2" y="T3"/>
                  </a:cxn>
                  <a:cxn ang="0">
                    <a:pos x="T4" y="T5"/>
                  </a:cxn>
                </a:cxnLst>
                <a:rect l="0" t="0" r="r" b="b"/>
                <a:pathLst>
                  <a:path w="131" h="56">
                    <a:moveTo>
                      <a:pt x="0" y="0"/>
                    </a:moveTo>
                    <a:cubicBezTo>
                      <a:pt x="0" y="0"/>
                      <a:pt x="6" y="56"/>
                      <a:pt x="131" y="54"/>
                    </a:cubicBezTo>
                    <a:cubicBezTo>
                      <a:pt x="131" y="54"/>
                      <a:pt x="114" y="3"/>
                      <a:pt x="0"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 name="Freeform 103">
                <a:extLst>
                  <a:ext uri="{FF2B5EF4-FFF2-40B4-BE49-F238E27FC236}">
                    <a16:creationId xmlns:a16="http://schemas.microsoft.com/office/drawing/2014/main" id="{9ACD5005-502E-96E2-0C2E-640099FF48EE}"/>
                  </a:ext>
                </a:extLst>
              </p:cNvPr>
              <p:cNvSpPr>
                <a:spLocks/>
              </p:cNvSpPr>
              <p:nvPr/>
            </p:nvSpPr>
            <p:spPr bwMode="auto">
              <a:xfrm>
                <a:off x="4702026" y="6698951"/>
                <a:ext cx="159589" cy="118613"/>
              </a:xfrm>
              <a:custGeom>
                <a:avLst/>
                <a:gdLst>
                  <a:gd name="T0" fmla="*/ 125 w 125"/>
                  <a:gd name="T1" fmla="*/ 93 h 93"/>
                  <a:gd name="T2" fmla="*/ 6 w 125"/>
                  <a:gd name="T3" fmla="*/ 0 h 93"/>
                  <a:gd name="T4" fmla="*/ 9 w 125"/>
                  <a:gd name="T5" fmla="*/ 93 h 93"/>
                  <a:gd name="T6" fmla="*/ 125 w 125"/>
                  <a:gd name="T7" fmla="*/ 93 h 93"/>
                </a:gdLst>
                <a:ahLst/>
                <a:cxnLst>
                  <a:cxn ang="0">
                    <a:pos x="T0" y="T1"/>
                  </a:cxn>
                  <a:cxn ang="0">
                    <a:pos x="T2" y="T3"/>
                  </a:cxn>
                  <a:cxn ang="0">
                    <a:pos x="T4" y="T5"/>
                  </a:cxn>
                  <a:cxn ang="0">
                    <a:pos x="T6" y="T7"/>
                  </a:cxn>
                </a:cxnLst>
                <a:rect l="0" t="0" r="r" b="b"/>
                <a:pathLst>
                  <a:path w="125" h="93">
                    <a:moveTo>
                      <a:pt x="125" y="93"/>
                    </a:moveTo>
                    <a:cubicBezTo>
                      <a:pt x="125" y="93"/>
                      <a:pt x="121" y="1"/>
                      <a:pt x="6" y="0"/>
                    </a:cubicBezTo>
                    <a:cubicBezTo>
                      <a:pt x="6" y="0"/>
                      <a:pt x="0" y="64"/>
                      <a:pt x="9" y="93"/>
                    </a:cubicBezTo>
                    <a:lnTo>
                      <a:pt x="125" y="93"/>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8" name="Group 7">
              <a:extLst>
                <a:ext uri="{FF2B5EF4-FFF2-40B4-BE49-F238E27FC236}">
                  <a16:creationId xmlns:a16="http://schemas.microsoft.com/office/drawing/2014/main" id="{BEA7512B-3553-C61B-8378-7A74F9AF9B31}"/>
                </a:ext>
              </a:extLst>
            </p:cNvPr>
            <p:cNvGrpSpPr/>
            <p:nvPr/>
          </p:nvGrpSpPr>
          <p:grpSpPr>
            <a:xfrm rot="21329181">
              <a:off x="4381733" y="4933462"/>
              <a:ext cx="584440" cy="1780816"/>
              <a:chOff x="4327856" y="4977981"/>
              <a:chExt cx="584440" cy="1780816"/>
            </a:xfrm>
          </p:grpSpPr>
          <p:sp>
            <p:nvSpPr>
              <p:cNvPr id="33" name="Freeform 104">
                <a:extLst>
                  <a:ext uri="{FF2B5EF4-FFF2-40B4-BE49-F238E27FC236}">
                    <a16:creationId xmlns:a16="http://schemas.microsoft.com/office/drawing/2014/main" id="{C04DE40F-7C5E-00C9-9669-8447FAFC853F}"/>
                  </a:ext>
                </a:extLst>
              </p:cNvPr>
              <p:cNvSpPr>
                <a:spLocks/>
              </p:cNvSpPr>
              <p:nvPr/>
            </p:nvSpPr>
            <p:spPr bwMode="auto">
              <a:xfrm>
                <a:off x="4327856" y="4984451"/>
                <a:ext cx="584440" cy="1774346"/>
              </a:xfrm>
              <a:custGeom>
                <a:avLst/>
                <a:gdLst>
                  <a:gd name="T0" fmla="*/ 0 w 459"/>
                  <a:gd name="T1" fmla="*/ 0 h 1392"/>
                  <a:gd name="T2" fmla="*/ 47 w 459"/>
                  <a:gd name="T3" fmla="*/ 292 h 1392"/>
                  <a:gd name="T4" fmla="*/ 278 w 459"/>
                  <a:gd name="T5" fmla="*/ 1322 h 1392"/>
                  <a:gd name="T6" fmla="*/ 459 w 459"/>
                  <a:gd name="T7" fmla="*/ 1290 h 1392"/>
                  <a:gd name="T8" fmla="*/ 296 w 459"/>
                  <a:gd name="T9" fmla="*/ 229 h 1392"/>
                  <a:gd name="T10" fmla="*/ 275 w 459"/>
                  <a:gd name="T11" fmla="*/ 1 h 1392"/>
                  <a:gd name="T12" fmla="*/ 0 w 459"/>
                  <a:gd name="T13" fmla="*/ 0 h 1392"/>
                </a:gdLst>
                <a:ahLst/>
                <a:cxnLst>
                  <a:cxn ang="0">
                    <a:pos x="T0" y="T1"/>
                  </a:cxn>
                  <a:cxn ang="0">
                    <a:pos x="T2" y="T3"/>
                  </a:cxn>
                  <a:cxn ang="0">
                    <a:pos x="T4" y="T5"/>
                  </a:cxn>
                  <a:cxn ang="0">
                    <a:pos x="T6" y="T7"/>
                  </a:cxn>
                  <a:cxn ang="0">
                    <a:pos x="T8" y="T9"/>
                  </a:cxn>
                  <a:cxn ang="0">
                    <a:pos x="T10" y="T11"/>
                  </a:cxn>
                  <a:cxn ang="0">
                    <a:pos x="T12" y="T13"/>
                  </a:cxn>
                </a:cxnLst>
                <a:rect l="0" t="0" r="r" b="b"/>
                <a:pathLst>
                  <a:path w="459" h="1392">
                    <a:moveTo>
                      <a:pt x="0" y="0"/>
                    </a:moveTo>
                    <a:cubicBezTo>
                      <a:pt x="0" y="0"/>
                      <a:pt x="19" y="164"/>
                      <a:pt x="47" y="292"/>
                    </a:cubicBezTo>
                    <a:cubicBezTo>
                      <a:pt x="75" y="419"/>
                      <a:pt x="278" y="1322"/>
                      <a:pt x="278" y="1322"/>
                    </a:cubicBezTo>
                    <a:cubicBezTo>
                      <a:pt x="278" y="1322"/>
                      <a:pt x="399" y="1392"/>
                      <a:pt x="459" y="1290"/>
                    </a:cubicBezTo>
                    <a:cubicBezTo>
                      <a:pt x="296" y="229"/>
                      <a:pt x="296" y="229"/>
                      <a:pt x="296" y="229"/>
                    </a:cubicBezTo>
                    <a:cubicBezTo>
                      <a:pt x="275" y="1"/>
                      <a:pt x="275" y="1"/>
                      <a:pt x="275" y="1"/>
                    </a:cubicBezTo>
                    <a:lnTo>
                      <a:pt x="0"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 name="Freeform 105">
                <a:extLst>
                  <a:ext uri="{FF2B5EF4-FFF2-40B4-BE49-F238E27FC236}">
                    <a16:creationId xmlns:a16="http://schemas.microsoft.com/office/drawing/2014/main" id="{0CDF1E6E-262D-7162-F48D-986CD6A4AA37}"/>
                  </a:ext>
                </a:extLst>
              </p:cNvPr>
              <p:cNvSpPr>
                <a:spLocks/>
              </p:cNvSpPr>
              <p:nvPr/>
            </p:nvSpPr>
            <p:spPr bwMode="auto">
              <a:xfrm>
                <a:off x="4327856" y="4977981"/>
                <a:ext cx="388189" cy="241000"/>
              </a:xfrm>
              <a:custGeom>
                <a:avLst/>
                <a:gdLst>
                  <a:gd name="T0" fmla="*/ 305 w 305"/>
                  <a:gd name="T1" fmla="*/ 189 h 189"/>
                  <a:gd name="T2" fmla="*/ 6 w 305"/>
                  <a:gd name="T3" fmla="*/ 50 h 189"/>
                  <a:gd name="T4" fmla="*/ 0 w 305"/>
                  <a:gd name="T5" fmla="*/ 5 h 189"/>
                  <a:gd name="T6" fmla="*/ 281 w 305"/>
                  <a:gd name="T7" fmla="*/ 0 h 189"/>
                  <a:gd name="T8" fmla="*/ 305 w 305"/>
                  <a:gd name="T9" fmla="*/ 189 h 189"/>
                </a:gdLst>
                <a:ahLst/>
                <a:cxnLst>
                  <a:cxn ang="0">
                    <a:pos x="T0" y="T1"/>
                  </a:cxn>
                  <a:cxn ang="0">
                    <a:pos x="T2" y="T3"/>
                  </a:cxn>
                  <a:cxn ang="0">
                    <a:pos x="T4" y="T5"/>
                  </a:cxn>
                  <a:cxn ang="0">
                    <a:pos x="T6" y="T7"/>
                  </a:cxn>
                  <a:cxn ang="0">
                    <a:pos x="T8" y="T9"/>
                  </a:cxn>
                </a:cxnLst>
                <a:rect l="0" t="0" r="r" b="b"/>
                <a:pathLst>
                  <a:path w="305" h="189">
                    <a:moveTo>
                      <a:pt x="305" y="189"/>
                    </a:moveTo>
                    <a:cubicBezTo>
                      <a:pt x="305" y="189"/>
                      <a:pt x="205" y="55"/>
                      <a:pt x="6" y="50"/>
                    </a:cubicBezTo>
                    <a:cubicBezTo>
                      <a:pt x="0" y="5"/>
                      <a:pt x="0" y="5"/>
                      <a:pt x="0" y="5"/>
                    </a:cubicBezTo>
                    <a:cubicBezTo>
                      <a:pt x="281" y="0"/>
                      <a:pt x="281" y="0"/>
                      <a:pt x="281" y="0"/>
                    </a:cubicBezTo>
                    <a:lnTo>
                      <a:pt x="305" y="189"/>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9" name="Group 8">
              <a:extLst>
                <a:ext uri="{FF2B5EF4-FFF2-40B4-BE49-F238E27FC236}">
                  <a16:creationId xmlns:a16="http://schemas.microsoft.com/office/drawing/2014/main" id="{45FCC2B9-D721-4F9F-DEA0-666CD37DF06D}"/>
                </a:ext>
              </a:extLst>
            </p:cNvPr>
            <p:cNvGrpSpPr/>
            <p:nvPr/>
          </p:nvGrpSpPr>
          <p:grpSpPr>
            <a:xfrm rot="395189">
              <a:off x="4777257" y="3907174"/>
              <a:ext cx="604927" cy="1337095"/>
              <a:chOff x="4854067" y="3877034"/>
              <a:chExt cx="604927" cy="1337095"/>
            </a:xfrm>
          </p:grpSpPr>
          <p:sp>
            <p:nvSpPr>
              <p:cNvPr id="30" name="Freeform 94">
                <a:extLst>
                  <a:ext uri="{FF2B5EF4-FFF2-40B4-BE49-F238E27FC236}">
                    <a16:creationId xmlns:a16="http://schemas.microsoft.com/office/drawing/2014/main" id="{146A9075-89DB-51F7-449F-2EB25FF5F23E}"/>
                  </a:ext>
                </a:extLst>
              </p:cNvPr>
              <p:cNvSpPr>
                <a:spLocks/>
              </p:cNvSpPr>
              <p:nvPr/>
            </p:nvSpPr>
            <p:spPr bwMode="auto">
              <a:xfrm>
                <a:off x="5223385" y="4882551"/>
                <a:ext cx="235609" cy="331578"/>
              </a:xfrm>
              <a:custGeom>
                <a:avLst/>
                <a:gdLst>
                  <a:gd name="T0" fmla="*/ 44 w 185"/>
                  <a:gd name="T1" fmla="*/ 129 h 260"/>
                  <a:gd name="T2" fmla="*/ 19 w 185"/>
                  <a:gd name="T3" fmla="*/ 50 h 260"/>
                  <a:gd name="T4" fmla="*/ 0 w 185"/>
                  <a:gd name="T5" fmla="*/ 7 h 260"/>
                  <a:gd name="T6" fmla="*/ 49 w 185"/>
                  <a:gd name="T7" fmla="*/ 0 h 260"/>
                  <a:gd name="T8" fmla="*/ 85 w 185"/>
                  <a:gd name="T9" fmla="*/ 27 h 260"/>
                  <a:gd name="T10" fmla="*/ 125 w 185"/>
                  <a:gd name="T11" fmla="*/ 65 h 260"/>
                  <a:gd name="T12" fmla="*/ 145 w 185"/>
                  <a:gd name="T13" fmla="*/ 82 h 260"/>
                  <a:gd name="T14" fmla="*/ 185 w 185"/>
                  <a:gd name="T15" fmla="*/ 106 h 260"/>
                  <a:gd name="T16" fmla="*/ 138 w 185"/>
                  <a:gd name="T17" fmla="*/ 109 h 260"/>
                  <a:gd name="T18" fmla="*/ 156 w 185"/>
                  <a:gd name="T19" fmla="*/ 161 h 260"/>
                  <a:gd name="T20" fmla="*/ 132 w 185"/>
                  <a:gd name="T21" fmla="*/ 260 h 260"/>
                  <a:gd name="T22" fmla="*/ 122 w 185"/>
                  <a:gd name="T23" fmla="*/ 232 h 260"/>
                  <a:gd name="T24" fmla="*/ 122 w 185"/>
                  <a:gd name="T25" fmla="*/ 173 h 260"/>
                  <a:gd name="T26" fmla="*/ 94 w 185"/>
                  <a:gd name="T27" fmla="*/ 252 h 260"/>
                  <a:gd name="T28" fmla="*/ 89 w 185"/>
                  <a:gd name="T29" fmla="*/ 223 h 260"/>
                  <a:gd name="T30" fmla="*/ 95 w 185"/>
                  <a:gd name="T31" fmla="*/ 177 h 260"/>
                  <a:gd name="T32" fmla="*/ 59 w 185"/>
                  <a:gd name="T33" fmla="*/ 237 h 260"/>
                  <a:gd name="T34" fmla="*/ 52 w 185"/>
                  <a:gd name="T35" fmla="*/ 217 h 260"/>
                  <a:gd name="T36" fmla="*/ 71 w 185"/>
                  <a:gd name="T37" fmla="*/ 169 h 260"/>
                  <a:gd name="T38" fmla="*/ 31 w 185"/>
                  <a:gd name="T39" fmla="*/ 207 h 260"/>
                  <a:gd name="T40" fmla="*/ 27 w 185"/>
                  <a:gd name="T41" fmla="*/ 190 h 260"/>
                  <a:gd name="T42" fmla="*/ 44 w 185"/>
                  <a:gd name="T43" fmla="*/ 1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60">
                    <a:moveTo>
                      <a:pt x="44" y="129"/>
                    </a:moveTo>
                    <a:cubicBezTo>
                      <a:pt x="12" y="106"/>
                      <a:pt x="19" y="50"/>
                      <a:pt x="19" y="50"/>
                    </a:cubicBezTo>
                    <a:cubicBezTo>
                      <a:pt x="0" y="7"/>
                      <a:pt x="0" y="7"/>
                      <a:pt x="0" y="7"/>
                    </a:cubicBezTo>
                    <a:cubicBezTo>
                      <a:pt x="49" y="0"/>
                      <a:pt x="49" y="0"/>
                      <a:pt x="49" y="0"/>
                    </a:cubicBezTo>
                    <a:cubicBezTo>
                      <a:pt x="85" y="27"/>
                      <a:pt x="85" y="27"/>
                      <a:pt x="85" y="27"/>
                    </a:cubicBezTo>
                    <a:cubicBezTo>
                      <a:pt x="92" y="35"/>
                      <a:pt x="111" y="41"/>
                      <a:pt x="125" y="65"/>
                    </a:cubicBezTo>
                    <a:cubicBezTo>
                      <a:pt x="145" y="82"/>
                      <a:pt x="145" y="82"/>
                      <a:pt x="145" y="82"/>
                    </a:cubicBezTo>
                    <a:cubicBezTo>
                      <a:pt x="185" y="106"/>
                      <a:pt x="185" y="106"/>
                      <a:pt x="185" y="106"/>
                    </a:cubicBezTo>
                    <a:cubicBezTo>
                      <a:pt x="185" y="106"/>
                      <a:pt x="168" y="132"/>
                      <a:pt x="138" y="109"/>
                    </a:cubicBezTo>
                    <a:cubicBezTo>
                      <a:pt x="147" y="127"/>
                      <a:pt x="156" y="150"/>
                      <a:pt x="156" y="161"/>
                    </a:cubicBezTo>
                    <a:cubicBezTo>
                      <a:pt x="154" y="197"/>
                      <a:pt x="132" y="260"/>
                      <a:pt x="132" y="260"/>
                    </a:cubicBezTo>
                    <a:cubicBezTo>
                      <a:pt x="111" y="255"/>
                      <a:pt x="122" y="232"/>
                      <a:pt x="122" y="232"/>
                    </a:cubicBezTo>
                    <a:cubicBezTo>
                      <a:pt x="127" y="215"/>
                      <a:pt x="122" y="173"/>
                      <a:pt x="122" y="173"/>
                    </a:cubicBezTo>
                    <a:cubicBezTo>
                      <a:pt x="120" y="205"/>
                      <a:pt x="94" y="252"/>
                      <a:pt x="94" y="252"/>
                    </a:cubicBezTo>
                    <a:cubicBezTo>
                      <a:pt x="75" y="243"/>
                      <a:pt x="89" y="223"/>
                      <a:pt x="89" y="223"/>
                    </a:cubicBezTo>
                    <a:cubicBezTo>
                      <a:pt x="98" y="205"/>
                      <a:pt x="95" y="177"/>
                      <a:pt x="95" y="177"/>
                    </a:cubicBezTo>
                    <a:cubicBezTo>
                      <a:pt x="86" y="199"/>
                      <a:pt x="59" y="237"/>
                      <a:pt x="59" y="237"/>
                    </a:cubicBezTo>
                    <a:cubicBezTo>
                      <a:pt x="40" y="230"/>
                      <a:pt x="52" y="217"/>
                      <a:pt x="52" y="217"/>
                    </a:cubicBezTo>
                    <a:cubicBezTo>
                      <a:pt x="60" y="207"/>
                      <a:pt x="71" y="169"/>
                      <a:pt x="71" y="169"/>
                    </a:cubicBezTo>
                    <a:cubicBezTo>
                      <a:pt x="62" y="191"/>
                      <a:pt x="31" y="207"/>
                      <a:pt x="31" y="207"/>
                    </a:cubicBezTo>
                    <a:cubicBezTo>
                      <a:pt x="15" y="202"/>
                      <a:pt x="27" y="190"/>
                      <a:pt x="27" y="190"/>
                    </a:cubicBezTo>
                    <a:cubicBezTo>
                      <a:pt x="27" y="190"/>
                      <a:pt x="76" y="151"/>
                      <a:pt x="44" y="12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 name="Freeform 106">
                <a:extLst>
                  <a:ext uri="{FF2B5EF4-FFF2-40B4-BE49-F238E27FC236}">
                    <a16:creationId xmlns:a16="http://schemas.microsoft.com/office/drawing/2014/main" id="{C39C5978-4A1D-346D-D552-EBCA34C3F970}"/>
                  </a:ext>
                </a:extLst>
              </p:cNvPr>
              <p:cNvSpPr>
                <a:spLocks/>
              </p:cNvSpPr>
              <p:nvPr/>
            </p:nvSpPr>
            <p:spPr bwMode="auto">
              <a:xfrm>
                <a:off x="5186184" y="4836723"/>
                <a:ext cx="155815" cy="141258"/>
              </a:xfrm>
              <a:custGeom>
                <a:avLst/>
                <a:gdLst>
                  <a:gd name="T0" fmla="*/ 88 w 122"/>
                  <a:gd name="T1" fmla="*/ 0 h 111"/>
                  <a:gd name="T2" fmla="*/ 122 w 122"/>
                  <a:gd name="T3" fmla="*/ 61 h 111"/>
                  <a:gd name="T4" fmla="*/ 40 w 122"/>
                  <a:gd name="T5" fmla="*/ 111 h 111"/>
                  <a:gd name="T6" fmla="*/ 0 w 122"/>
                  <a:gd name="T7" fmla="*/ 55 h 111"/>
                  <a:gd name="T8" fmla="*/ 88 w 122"/>
                  <a:gd name="T9" fmla="*/ 0 h 111"/>
                </a:gdLst>
                <a:ahLst/>
                <a:cxnLst>
                  <a:cxn ang="0">
                    <a:pos x="T0" y="T1"/>
                  </a:cxn>
                  <a:cxn ang="0">
                    <a:pos x="T2" y="T3"/>
                  </a:cxn>
                  <a:cxn ang="0">
                    <a:pos x="T4" y="T5"/>
                  </a:cxn>
                  <a:cxn ang="0">
                    <a:pos x="T6" y="T7"/>
                  </a:cxn>
                  <a:cxn ang="0">
                    <a:pos x="T8" y="T9"/>
                  </a:cxn>
                </a:cxnLst>
                <a:rect l="0" t="0" r="r" b="b"/>
                <a:pathLst>
                  <a:path w="122" h="111">
                    <a:moveTo>
                      <a:pt x="88" y="0"/>
                    </a:moveTo>
                    <a:cubicBezTo>
                      <a:pt x="122" y="61"/>
                      <a:pt x="122" y="61"/>
                      <a:pt x="122" y="61"/>
                    </a:cubicBezTo>
                    <a:cubicBezTo>
                      <a:pt x="122" y="61"/>
                      <a:pt x="97" y="108"/>
                      <a:pt x="40" y="111"/>
                    </a:cubicBezTo>
                    <a:cubicBezTo>
                      <a:pt x="0" y="55"/>
                      <a:pt x="0" y="55"/>
                      <a:pt x="0" y="55"/>
                    </a:cubicBezTo>
                    <a:lnTo>
                      <a:pt x="88"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 name="Freeform 107">
                <a:extLst>
                  <a:ext uri="{FF2B5EF4-FFF2-40B4-BE49-F238E27FC236}">
                    <a16:creationId xmlns:a16="http://schemas.microsoft.com/office/drawing/2014/main" id="{D2F71301-4ED2-7039-D83E-731000495981}"/>
                  </a:ext>
                </a:extLst>
              </p:cNvPr>
              <p:cNvSpPr>
                <a:spLocks/>
              </p:cNvSpPr>
              <p:nvPr/>
            </p:nvSpPr>
            <p:spPr bwMode="auto">
              <a:xfrm>
                <a:off x="4854067" y="3877034"/>
                <a:ext cx="456122" cy="1048649"/>
              </a:xfrm>
              <a:custGeom>
                <a:avLst/>
                <a:gdLst>
                  <a:gd name="T0" fmla="*/ 48 w 358"/>
                  <a:gd name="T1" fmla="*/ 0 h 823"/>
                  <a:gd name="T2" fmla="*/ 130 w 358"/>
                  <a:gd name="T3" fmla="*/ 167 h 823"/>
                  <a:gd name="T4" fmla="*/ 191 w 358"/>
                  <a:gd name="T5" fmla="*/ 430 h 823"/>
                  <a:gd name="T6" fmla="*/ 358 w 358"/>
                  <a:gd name="T7" fmla="*/ 756 h 823"/>
                  <a:gd name="T8" fmla="*/ 256 w 358"/>
                  <a:gd name="T9" fmla="*/ 819 h 823"/>
                  <a:gd name="T10" fmla="*/ 60 w 358"/>
                  <a:gd name="T11" fmla="*/ 454 h 823"/>
                  <a:gd name="T12" fmla="*/ 48 w 358"/>
                  <a:gd name="T13" fmla="*/ 0 h 823"/>
                </a:gdLst>
                <a:ahLst/>
                <a:cxnLst>
                  <a:cxn ang="0">
                    <a:pos x="T0" y="T1"/>
                  </a:cxn>
                  <a:cxn ang="0">
                    <a:pos x="T2" y="T3"/>
                  </a:cxn>
                  <a:cxn ang="0">
                    <a:pos x="T4" y="T5"/>
                  </a:cxn>
                  <a:cxn ang="0">
                    <a:pos x="T6" y="T7"/>
                  </a:cxn>
                  <a:cxn ang="0">
                    <a:pos x="T8" y="T9"/>
                  </a:cxn>
                  <a:cxn ang="0">
                    <a:pos x="T10" y="T11"/>
                  </a:cxn>
                  <a:cxn ang="0">
                    <a:pos x="T12" y="T13"/>
                  </a:cxn>
                </a:cxnLst>
                <a:rect l="0" t="0" r="r" b="b"/>
                <a:pathLst>
                  <a:path w="358" h="823">
                    <a:moveTo>
                      <a:pt x="48" y="0"/>
                    </a:moveTo>
                    <a:cubicBezTo>
                      <a:pt x="48" y="0"/>
                      <a:pt x="103" y="55"/>
                      <a:pt x="130" y="167"/>
                    </a:cubicBezTo>
                    <a:cubicBezTo>
                      <a:pt x="157" y="280"/>
                      <a:pt x="191" y="430"/>
                      <a:pt x="191" y="430"/>
                    </a:cubicBezTo>
                    <a:cubicBezTo>
                      <a:pt x="191" y="430"/>
                      <a:pt x="292" y="580"/>
                      <a:pt x="358" y="756"/>
                    </a:cubicBezTo>
                    <a:cubicBezTo>
                      <a:pt x="358" y="756"/>
                      <a:pt x="344" y="823"/>
                      <a:pt x="256" y="819"/>
                    </a:cubicBezTo>
                    <a:cubicBezTo>
                      <a:pt x="256" y="819"/>
                      <a:pt x="89" y="569"/>
                      <a:pt x="60" y="454"/>
                    </a:cubicBezTo>
                    <a:cubicBezTo>
                      <a:pt x="31" y="339"/>
                      <a:pt x="0" y="45"/>
                      <a:pt x="48"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10" name="Freeform 108">
              <a:extLst>
                <a:ext uri="{FF2B5EF4-FFF2-40B4-BE49-F238E27FC236}">
                  <a16:creationId xmlns:a16="http://schemas.microsoft.com/office/drawing/2014/main" id="{52586B29-89E2-3E73-148C-23BDA285FCF9}"/>
                </a:ext>
              </a:extLst>
            </p:cNvPr>
            <p:cNvSpPr>
              <a:spLocks/>
            </p:cNvSpPr>
            <p:nvPr/>
          </p:nvSpPr>
          <p:spPr bwMode="auto">
            <a:xfrm>
              <a:off x="4445930" y="3820962"/>
              <a:ext cx="304620" cy="648598"/>
            </a:xfrm>
            <a:custGeom>
              <a:avLst/>
              <a:gdLst>
                <a:gd name="T0" fmla="*/ 0 w 239"/>
                <a:gd name="T1" fmla="*/ 24 h 509"/>
                <a:gd name="T2" fmla="*/ 239 w 239"/>
                <a:gd name="T3" fmla="*/ 14 h 509"/>
                <a:gd name="T4" fmla="*/ 181 w 239"/>
                <a:gd name="T5" fmla="*/ 509 h 509"/>
                <a:gd name="T6" fmla="*/ 0 w 239"/>
                <a:gd name="T7" fmla="*/ 24 h 509"/>
              </a:gdLst>
              <a:ahLst/>
              <a:cxnLst>
                <a:cxn ang="0">
                  <a:pos x="T0" y="T1"/>
                </a:cxn>
                <a:cxn ang="0">
                  <a:pos x="T2" y="T3"/>
                </a:cxn>
                <a:cxn ang="0">
                  <a:pos x="T4" y="T5"/>
                </a:cxn>
                <a:cxn ang="0">
                  <a:pos x="T6" y="T7"/>
                </a:cxn>
              </a:cxnLst>
              <a:rect l="0" t="0" r="r" b="b"/>
              <a:pathLst>
                <a:path w="239" h="509">
                  <a:moveTo>
                    <a:pt x="0" y="24"/>
                  </a:moveTo>
                  <a:cubicBezTo>
                    <a:pt x="68" y="9"/>
                    <a:pt x="152" y="0"/>
                    <a:pt x="239" y="14"/>
                  </a:cubicBezTo>
                  <a:cubicBezTo>
                    <a:pt x="238" y="70"/>
                    <a:pt x="237" y="315"/>
                    <a:pt x="181" y="509"/>
                  </a:cubicBezTo>
                  <a:cubicBezTo>
                    <a:pt x="181" y="509"/>
                    <a:pt x="25" y="154"/>
                    <a:pt x="0" y="24"/>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 name="Freeform 109">
              <a:extLst>
                <a:ext uri="{FF2B5EF4-FFF2-40B4-BE49-F238E27FC236}">
                  <a16:creationId xmlns:a16="http://schemas.microsoft.com/office/drawing/2014/main" id="{2F813BAC-06D2-CAAB-78DF-6F13FFA21E89}"/>
                </a:ext>
              </a:extLst>
            </p:cNvPr>
            <p:cNvSpPr>
              <a:spLocks/>
            </p:cNvSpPr>
            <p:nvPr/>
          </p:nvSpPr>
          <p:spPr bwMode="auto">
            <a:xfrm>
              <a:off x="4568317" y="3884582"/>
              <a:ext cx="173606" cy="635659"/>
            </a:xfrm>
            <a:custGeom>
              <a:avLst/>
              <a:gdLst>
                <a:gd name="T0" fmla="*/ 218 w 322"/>
                <a:gd name="T1" fmla="*/ 99 h 1179"/>
                <a:gd name="T2" fmla="*/ 144 w 322"/>
                <a:gd name="T3" fmla="*/ 229 h 1179"/>
                <a:gd name="T4" fmla="*/ 322 w 322"/>
                <a:gd name="T5" fmla="*/ 1023 h 1179"/>
                <a:gd name="T6" fmla="*/ 201 w 322"/>
                <a:gd name="T7" fmla="*/ 1179 h 1179"/>
                <a:gd name="T8" fmla="*/ 76 w 322"/>
                <a:gd name="T9" fmla="*/ 1066 h 1179"/>
                <a:gd name="T10" fmla="*/ 64 w 322"/>
                <a:gd name="T11" fmla="*/ 234 h 1179"/>
                <a:gd name="T12" fmla="*/ 0 w 322"/>
                <a:gd name="T13" fmla="*/ 132 h 1179"/>
                <a:gd name="T14" fmla="*/ 90 w 322"/>
                <a:gd name="T15" fmla="*/ 0 h 1179"/>
                <a:gd name="T16" fmla="*/ 218 w 322"/>
                <a:gd name="T17" fmla="*/ 9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179">
                  <a:moveTo>
                    <a:pt x="218" y="99"/>
                  </a:moveTo>
                  <a:lnTo>
                    <a:pt x="144" y="229"/>
                  </a:lnTo>
                  <a:lnTo>
                    <a:pt x="322" y="1023"/>
                  </a:lnTo>
                  <a:lnTo>
                    <a:pt x="201" y="1179"/>
                  </a:lnTo>
                  <a:lnTo>
                    <a:pt x="76" y="1066"/>
                  </a:lnTo>
                  <a:lnTo>
                    <a:pt x="64" y="234"/>
                  </a:lnTo>
                  <a:lnTo>
                    <a:pt x="0" y="132"/>
                  </a:lnTo>
                  <a:lnTo>
                    <a:pt x="90" y="0"/>
                  </a:lnTo>
                  <a:lnTo>
                    <a:pt x="218" y="99"/>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 name="Freeform 110">
              <a:extLst>
                <a:ext uri="{FF2B5EF4-FFF2-40B4-BE49-F238E27FC236}">
                  <a16:creationId xmlns:a16="http://schemas.microsoft.com/office/drawing/2014/main" id="{A07AF926-DB6A-7A68-9C70-B329F5CF9494}"/>
                </a:ext>
              </a:extLst>
            </p:cNvPr>
            <p:cNvSpPr>
              <a:spLocks/>
            </p:cNvSpPr>
            <p:nvPr/>
          </p:nvSpPr>
          <p:spPr bwMode="auto">
            <a:xfrm>
              <a:off x="4503619" y="3764237"/>
              <a:ext cx="180616" cy="139101"/>
            </a:xfrm>
            <a:custGeom>
              <a:avLst/>
              <a:gdLst>
                <a:gd name="T0" fmla="*/ 139 w 142"/>
                <a:gd name="T1" fmla="*/ 22 h 109"/>
                <a:gd name="T2" fmla="*/ 142 w 142"/>
                <a:gd name="T3" fmla="*/ 105 h 109"/>
                <a:gd name="T4" fmla="*/ 3 w 142"/>
                <a:gd name="T5" fmla="*/ 109 h 109"/>
                <a:gd name="T6" fmla="*/ 0 w 142"/>
                <a:gd name="T7" fmla="*/ 0 h 109"/>
                <a:gd name="T8" fmla="*/ 139 w 142"/>
                <a:gd name="T9" fmla="*/ 22 h 109"/>
              </a:gdLst>
              <a:ahLst/>
              <a:cxnLst>
                <a:cxn ang="0">
                  <a:pos x="T0" y="T1"/>
                </a:cxn>
                <a:cxn ang="0">
                  <a:pos x="T2" y="T3"/>
                </a:cxn>
                <a:cxn ang="0">
                  <a:pos x="T4" y="T5"/>
                </a:cxn>
                <a:cxn ang="0">
                  <a:pos x="T6" y="T7"/>
                </a:cxn>
                <a:cxn ang="0">
                  <a:pos x="T8" y="T9"/>
                </a:cxn>
              </a:cxnLst>
              <a:rect l="0" t="0" r="r" b="b"/>
              <a:pathLst>
                <a:path w="142" h="109">
                  <a:moveTo>
                    <a:pt x="139" y="22"/>
                  </a:moveTo>
                  <a:cubicBezTo>
                    <a:pt x="142" y="105"/>
                    <a:pt x="142" y="105"/>
                    <a:pt x="142" y="105"/>
                  </a:cubicBezTo>
                  <a:cubicBezTo>
                    <a:pt x="3" y="109"/>
                    <a:pt x="3" y="109"/>
                    <a:pt x="3" y="109"/>
                  </a:cubicBezTo>
                  <a:cubicBezTo>
                    <a:pt x="0" y="0"/>
                    <a:pt x="0" y="0"/>
                    <a:pt x="0" y="0"/>
                  </a:cubicBezTo>
                  <a:cubicBezTo>
                    <a:pt x="58" y="27"/>
                    <a:pt x="116" y="24"/>
                    <a:pt x="139" y="22"/>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 name="Freeform 111">
              <a:extLst>
                <a:ext uri="{FF2B5EF4-FFF2-40B4-BE49-F238E27FC236}">
                  <a16:creationId xmlns:a16="http://schemas.microsoft.com/office/drawing/2014/main" id="{0E1C027B-78FD-2097-25FF-03C555215852}"/>
                </a:ext>
              </a:extLst>
            </p:cNvPr>
            <p:cNvSpPr>
              <a:spLocks/>
            </p:cNvSpPr>
            <p:nvPr/>
          </p:nvSpPr>
          <p:spPr bwMode="auto">
            <a:xfrm>
              <a:off x="4500923" y="3657909"/>
              <a:ext cx="179537" cy="145571"/>
            </a:xfrm>
            <a:custGeom>
              <a:avLst/>
              <a:gdLst>
                <a:gd name="T0" fmla="*/ 2 w 141"/>
                <a:gd name="T1" fmla="*/ 87 h 114"/>
                <a:gd name="T2" fmla="*/ 0 w 141"/>
                <a:gd name="T3" fmla="*/ 3 h 114"/>
                <a:gd name="T4" fmla="*/ 138 w 141"/>
                <a:gd name="T5" fmla="*/ 0 h 114"/>
                <a:gd name="T6" fmla="*/ 141 w 141"/>
                <a:gd name="T7" fmla="*/ 109 h 114"/>
                <a:gd name="T8" fmla="*/ 2 w 141"/>
                <a:gd name="T9" fmla="*/ 87 h 114"/>
              </a:gdLst>
              <a:ahLst/>
              <a:cxnLst>
                <a:cxn ang="0">
                  <a:pos x="T0" y="T1"/>
                </a:cxn>
                <a:cxn ang="0">
                  <a:pos x="T2" y="T3"/>
                </a:cxn>
                <a:cxn ang="0">
                  <a:pos x="T4" y="T5"/>
                </a:cxn>
                <a:cxn ang="0">
                  <a:pos x="T6" y="T7"/>
                </a:cxn>
                <a:cxn ang="0">
                  <a:pos x="T8" y="T9"/>
                </a:cxn>
              </a:cxnLst>
              <a:rect l="0" t="0" r="r" b="b"/>
              <a:pathLst>
                <a:path w="141" h="114">
                  <a:moveTo>
                    <a:pt x="2" y="87"/>
                  </a:moveTo>
                  <a:cubicBezTo>
                    <a:pt x="0" y="3"/>
                    <a:pt x="0" y="3"/>
                    <a:pt x="0" y="3"/>
                  </a:cubicBezTo>
                  <a:cubicBezTo>
                    <a:pt x="138" y="0"/>
                    <a:pt x="138" y="0"/>
                    <a:pt x="138" y="0"/>
                  </a:cubicBezTo>
                  <a:cubicBezTo>
                    <a:pt x="141" y="109"/>
                    <a:pt x="141" y="109"/>
                    <a:pt x="141" y="109"/>
                  </a:cubicBezTo>
                  <a:cubicBezTo>
                    <a:pt x="118" y="111"/>
                    <a:pt x="60" y="114"/>
                    <a:pt x="2" y="87"/>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 name="Freeform 112">
              <a:extLst>
                <a:ext uri="{FF2B5EF4-FFF2-40B4-BE49-F238E27FC236}">
                  <a16:creationId xmlns:a16="http://schemas.microsoft.com/office/drawing/2014/main" id="{0068781F-9F8B-A3B2-0804-5210F888706A}"/>
                </a:ext>
              </a:extLst>
            </p:cNvPr>
            <p:cNvSpPr>
              <a:spLocks/>
            </p:cNvSpPr>
            <p:nvPr/>
          </p:nvSpPr>
          <p:spPr bwMode="auto">
            <a:xfrm>
              <a:off x="4232427" y="3832284"/>
              <a:ext cx="756428" cy="1235196"/>
            </a:xfrm>
            <a:custGeom>
              <a:avLst/>
              <a:gdLst>
                <a:gd name="T0" fmla="*/ 0 w 594"/>
                <a:gd name="T1" fmla="*/ 45 h 969"/>
                <a:gd name="T2" fmla="*/ 181 w 594"/>
                <a:gd name="T3" fmla="*/ 5 h 969"/>
                <a:gd name="T4" fmla="*/ 349 w 594"/>
                <a:gd name="T5" fmla="*/ 500 h 969"/>
                <a:gd name="T6" fmla="*/ 394 w 594"/>
                <a:gd name="T7" fmla="*/ 0 h 969"/>
                <a:gd name="T8" fmla="*/ 535 w 594"/>
                <a:gd name="T9" fmla="*/ 34 h 969"/>
                <a:gd name="T10" fmla="*/ 568 w 594"/>
                <a:gd name="T11" fmla="*/ 899 h 969"/>
                <a:gd name="T12" fmla="*/ 59 w 594"/>
                <a:gd name="T13" fmla="*/ 909 h 969"/>
                <a:gd name="T14" fmla="*/ 21 w 594"/>
                <a:gd name="T15" fmla="*/ 337 h 969"/>
                <a:gd name="T16" fmla="*/ 0 w 594"/>
                <a:gd name="T17" fmla="*/ 4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969">
                  <a:moveTo>
                    <a:pt x="0" y="45"/>
                  </a:moveTo>
                  <a:cubicBezTo>
                    <a:pt x="0" y="45"/>
                    <a:pt x="85" y="26"/>
                    <a:pt x="181" y="5"/>
                  </a:cubicBezTo>
                  <a:cubicBezTo>
                    <a:pt x="206" y="135"/>
                    <a:pt x="349" y="500"/>
                    <a:pt x="349" y="500"/>
                  </a:cubicBezTo>
                  <a:cubicBezTo>
                    <a:pt x="405" y="306"/>
                    <a:pt x="393" y="56"/>
                    <a:pt x="394" y="0"/>
                  </a:cubicBezTo>
                  <a:cubicBezTo>
                    <a:pt x="437" y="7"/>
                    <a:pt x="492" y="14"/>
                    <a:pt x="535" y="34"/>
                  </a:cubicBezTo>
                  <a:cubicBezTo>
                    <a:pt x="535" y="34"/>
                    <a:pt x="594" y="298"/>
                    <a:pt x="568" y="899"/>
                  </a:cubicBezTo>
                  <a:cubicBezTo>
                    <a:pt x="568" y="899"/>
                    <a:pt x="373" y="969"/>
                    <a:pt x="59" y="909"/>
                  </a:cubicBezTo>
                  <a:cubicBezTo>
                    <a:pt x="59" y="909"/>
                    <a:pt x="35" y="560"/>
                    <a:pt x="21" y="337"/>
                  </a:cubicBezTo>
                  <a:cubicBezTo>
                    <a:pt x="21" y="337"/>
                    <a:pt x="12" y="148"/>
                    <a:pt x="0" y="4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 name="Freeform 113">
              <a:extLst>
                <a:ext uri="{FF2B5EF4-FFF2-40B4-BE49-F238E27FC236}">
                  <a16:creationId xmlns:a16="http://schemas.microsoft.com/office/drawing/2014/main" id="{249DD914-989C-DBD7-ECE2-D55A690AAD84}"/>
                </a:ext>
              </a:extLst>
            </p:cNvPr>
            <p:cNvSpPr>
              <a:spLocks/>
            </p:cNvSpPr>
            <p:nvPr/>
          </p:nvSpPr>
          <p:spPr bwMode="auto">
            <a:xfrm>
              <a:off x="4451322" y="3797778"/>
              <a:ext cx="298150" cy="181155"/>
            </a:xfrm>
            <a:custGeom>
              <a:avLst/>
              <a:gdLst>
                <a:gd name="T0" fmla="*/ 181 w 234"/>
                <a:gd name="T1" fmla="*/ 0 h 142"/>
                <a:gd name="T2" fmla="*/ 130 w 234"/>
                <a:gd name="T3" fmla="*/ 68 h 142"/>
                <a:gd name="T4" fmla="*/ 42 w 234"/>
                <a:gd name="T5" fmla="*/ 0 h 142"/>
                <a:gd name="T6" fmla="*/ 0 w 234"/>
                <a:gd name="T7" fmla="*/ 41 h 142"/>
                <a:gd name="T8" fmla="*/ 89 w 234"/>
                <a:gd name="T9" fmla="*/ 142 h 142"/>
                <a:gd name="T10" fmla="*/ 129 w 234"/>
                <a:gd name="T11" fmla="*/ 81 h 142"/>
                <a:gd name="T12" fmla="*/ 184 w 234"/>
                <a:gd name="T13" fmla="*/ 131 h 142"/>
                <a:gd name="T14" fmla="*/ 230 w 234"/>
                <a:gd name="T15" fmla="*/ 32 h 142"/>
                <a:gd name="T16" fmla="*/ 181 w 23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2">
                  <a:moveTo>
                    <a:pt x="181" y="0"/>
                  </a:moveTo>
                  <a:cubicBezTo>
                    <a:pt x="181" y="0"/>
                    <a:pt x="174" y="49"/>
                    <a:pt x="130" y="68"/>
                  </a:cubicBezTo>
                  <a:cubicBezTo>
                    <a:pt x="130" y="68"/>
                    <a:pt x="47" y="54"/>
                    <a:pt x="42" y="0"/>
                  </a:cubicBezTo>
                  <a:cubicBezTo>
                    <a:pt x="0" y="41"/>
                    <a:pt x="0" y="41"/>
                    <a:pt x="0" y="41"/>
                  </a:cubicBezTo>
                  <a:cubicBezTo>
                    <a:pt x="0" y="41"/>
                    <a:pt x="25" y="118"/>
                    <a:pt x="89" y="142"/>
                  </a:cubicBezTo>
                  <a:cubicBezTo>
                    <a:pt x="129" y="81"/>
                    <a:pt x="129" y="81"/>
                    <a:pt x="129" y="81"/>
                  </a:cubicBezTo>
                  <a:cubicBezTo>
                    <a:pt x="184" y="131"/>
                    <a:pt x="184" y="131"/>
                    <a:pt x="184" y="131"/>
                  </a:cubicBezTo>
                  <a:cubicBezTo>
                    <a:pt x="184" y="131"/>
                    <a:pt x="234" y="71"/>
                    <a:pt x="230" y="32"/>
                  </a:cubicBezTo>
                  <a:lnTo>
                    <a:pt x="181"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8" name="Freeform 114">
              <a:extLst>
                <a:ext uri="{FF2B5EF4-FFF2-40B4-BE49-F238E27FC236}">
                  <a16:creationId xmlns:a16="http://schemas.microsoft.com/office/drawing/2014/main" id="{12BDBE80-E6DC-F930-43BE-2AA802AB8F02}"/>
                </a:ext>
              </a:extLst>
            </p:cNvPr>
            <p:cNvSpPr>
              <a:spLocks/>
            </p:cNvSpPr>
            <p:nvPr/>
          </p:nvSpPr>
          <p:spPr bwMode="auto">
            <a:xfrm>
              <a:off x="4399024" y="3832284"/>
              <a:ext cx="427007" cy="704670"/>
            </a:xfrm>
            <a:custGeom>
              <a:avLst/>
              <a:gdLst>
                <a:gd name="T0" fmla="*/ 305 w 335"/>
                <a:gd name="T1" fmla="*/ 184 h 553"/>
                <a:gd name="T2" fmla="*/ 330 w 335"/>
                <a:gd name="T3" fmla="*/ 206 h 553"/>
                <a:gd name="T4" fmla="*/ 218 w 335"/>
                <a:gd name="T5" fmla="*/ 553 h 553"/>
                <a:gd name="T6" fmla="*/ 42 w 335"/>
                <a:gd name="T7" fmla="*/ 230 h 553"/>
                <a:gd name="T8" fmla="*/ 62 w 335"/>
                <a:gd name="T9" fmla="*/ 198 h 553"/>
                <a:gd name="T10" fmla="*/ 18 w 335"/>
                <a:gd name="T11" fmla="*/ 184 h 553"/>
                <a:gd name="T12" fmla="*/ 5 w 335"/>
                <a:gd name="T13" fmla="*/ 16 h 553"/>
                <a:gd name="T14" fmla="*/ 50 w 335"/>
                <a:gd name="T15" fmla="*/ 5 h 553"/>
                <a:gd name="T16" fmla="*/ 218 w 335"/>
                <a:gd name="T17" fmla="*/ 500 h 553"/>
                <a:gd name="T18" fmla="*/ 263 w 335"/>
                <a:gd name="T19" fmla="*/ 0 h 553"/>
                <a:gd name="T20" fmla="*/ 304 w 335"/>
                <a:gd name="T21" fmla="*/ 8 h 553"/>
                <a:gd name="T22" fmla="*/ 335 w 335"/>
                <a:gd name="T23" fmla="*/ 155 h 553"/>
                <a:gd name="T24" fmla="*/ 305 w 335"/>
                <a:gd name="T25" fmla="*/ 18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53">
                  <a:moveTo>
                    <a:pt x="305" y="184"/>
                  </a:moveTo>
                  <a:cubicBezTo>
                    <a:pt x="330" y="206"/>
                    <a:pt x="330" y="206"/>
                    <a:pt x="330" y="206"/>
                  </a:cubicBezTo>
                  <a:cubicBezTo>
                    <a:pt x="330" y="206"/>
                    <a:pt x="265" y="461"/>
                    <a:pt x="218" y="553"/>
                  </a:cubicBezTo>
                  <a:cubicBezTo>
                    <a:pt x="218" y="553"/>
                    <a:pt x="84" y="328"/>
                    <a:pt x="42" y="230"/>
                  </a:cubicBezTo>
                  <a:cubicBezTo>
                    <a:pt x="62" y="198"/>
                    <a:pt x="62" y="198"/>
                    <a:pt x="62" y="198"/>
                  </a:cubicBezTo>
                  <a:cubicBezTo>
                    <a:pt x="18" y="184"/>
                    <a:pt x="18" y="184"/>
                    <a:pt x="18" y="184"/>
                  </a:cubicBezTo>
                  <a:cubicBezTo>
                    <a:pt x="18" y="184"/>
                    <a:pt x="0" y="91"/>
                    <a:pt x="5" y="16"/>
                  </a:cubicBezTo>
                  <a:cubicBezTo>
                    <a:pt x="20" y="12"/>
                    <a:pt x="35" y="8"/>
                    <a:pt x="50" y="5"/>
                  </a:cubicBezTo>
                  <a:cubicBezTo>
                    <a:pt x="75" y="135"/>
                    <a:pt x="218" y="500"/>
                    <a:pt x="218" y="500"/>
                  </a:cubicBezTo>
                  <a:cubicBezTo>
                    <a:pt x="274" y="306"/>
                    <a:pt x="262" y="56"/>
                    <a:pt x="263" y="0"/>
                  </a:cubicBezTo>
                  <a:cubicBezTo>
                    <a:pt x="276" y="2"/>
                    <a:pt x="290" y="5"/>
                    <a:pt x="304" y="8"/>
                  </a:cubicBezTo>
                  <a:cubicBezTo>
                    <a:pt x="335" y="155"/>
                    <a:pt x="335" y="155"/>
                    <a:pt x="335" y="155"/>
                  </a:cubicBezTo>
                  <a:lnTo>
                    <a:pt x="305" y="18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19" name="Group 18">
              <a:extLst>
                <a:ext uri="{FF2B5EF4-FFF2-40B4-BE49-F238E27FC236}">
                  <a16:creationId xmlns:a16="http://schemas.microsoft.com/office/drawing/2014/main" id="{B539E6A5-B5CB-7327-604E-EFF3ABFF40D2}"/>
                </a:ext>
              </a:extLst>
            </p:cNvPr>
            <p:cNvGrpSpPr/>
            <p:nvPr/>
          </p:nvGrpSpPr>
          <p:grpSpPr>
            <a:xfrm>
              <a:off x="4295778" y="3091564"/>
              <a:ext cx="622084" cy="706526"/>
              <a:chOff x="4338001" y="3082088"/>
              <a:chExt cx="537637" cy="706526"/>
            </a:xfrm>
          </p:grpSpPr>
          <p:grpSp>
            <p:nvGrpSpPr>
              <p:cNvPr id="24" name="Group 23">
                <a:extLst>
                  <a:ext uri="{FF2B5EF4-FFF2-40B4-BE49-F238E27FC236}">
                    <a16:creationId xmlns:a16="http://schemas.microsoft.com/office/drawing/2014/main" id="{FF03F0C1-9DDE-F7C7-2604-9FD85CB8513E}"/>
                  </a:ext>
                </a:extLst>
              </p:cNvPr>
              <p:cNvGrpSpPr/>
              <p:nvPr/>
            </p:nvGrpSpPr>
            <p:grpSpPr>
              <a:xfrm>
                <a:off x="4338001" y="3082088"/>
                <a:ext cx="537637" cy="678093"/>
                <a:chOff x="4338001" y="3082088"/>
                <a:chExt cx="537637" cy="678093"/>
              </a:xfrm>
            </p:grpSpPr>
            <p:sp>
              <p:nvSpPr>
                <p:cNvPr id="26" name="Freeform 115">
                  <a:extLst>
                    <a:ext uri="{FF2B5EF4-FFF2-40B4-BE49-F238E27FC236}">
                      <a16:creationId xmlns:a16="http://schemas.microsoft.com/office/drawing/2014/main" id="{CDDAFAEA-76F8-1C0E-26D1-E5F3CB390C6F}"/>
                    </a:ext>
                  </a:extLst>
                </p:cNvPr>
                <p:cNvSpPr>
                  <a:spLocks/>
                </p:cNvSpPr>
                <p:nvPr/>
              </p:nvSpPr>
              <p:spPr bwMode="auto">
                <a:xfrm>
                  <a:off x="4354274" y="3252158"/>
                  <a:ext cx="496621" cy="257714"/>
                </a:xfrm>
                <a:custGeom>
                  <a:avLst/>
                  <a:gdLst>
                    <a:gd name="T0" fmla="*/ 82 w 396"/>
                    <a:gd name="T1" fmla="*/ 0 h 202"/>
                    <a:gd name="T2" fmla="*/ 247 w 396"/>
                    <a:gd name="T3" fmla="*/ 60 h 202"/>
                    <a:gd name="T4" fmla="*/ 382 w 396"/>
                    <a:gd name="T5" fmla="*/ 7 h 202"/>
                    <a:gd name="T6" fmla="*/ 363 w 396"/>
                    <a:gd name="T7" fmla="*/ 123 h 202"/>
                    <a:gd name="T8" fmla="*/ 73 w 396"/>
                    <a:gd name="T9" fmla="*/ 190 h 202"/>
                    <a:gd name="T10" fmla="*/ 24 w 396"/>
                    <a:gd name="T11" fmla="*/ 202 h 202"/>
                    <a:gd name="T12" fmla="*/ 0 w 396"/>
                    <a:gd name="T13" fmla="*/ 66 h 202"/>
                    <a:gd name="T14" fmla="*/ 82 w 396"/>
                    <a:gd name="T15" fmla="*/ 0 h 202"/>
                    <a:gd name="connsiteX0" fmla="*/ 2071 w 9841"/>
                    <a:gd name="connsiteY0" fmla="*/ 0 h 10000"/>
                    <a:gd name="connsiteX1" fmla="*/ 6237 w 9841"/>
                    <a:gd name="connsiteY1" fmla="*/ 2970 h 10000"/>
                    <a:gd name="connsiteX2" fmla="*/ 9646 w 9841"/>
                    <a:gd name="connsiteY2" fmla="*/ 347 h 10000"/>
                    <a:gd name="connsiteX3" fmla="*/ 9449 w 9841"/>
                    <a:gd name="connsiteY3" fmla="*/ 7376 h 10000"/>
                    <a:gd name="connsiteX4" fmla="*/ 1843 w 9841"/>
                    <a:gd name="connsiteY4" fmla="*/ 9406 h 10000"/>
                    <a:gd name="connsiteX5" fmla="*/ 606 w 9841"/>
                    <a:gd name="connsiteY5" fmla="*/ 10000 h 10000"/>
                    <a:gd name="connsiteX6" fmla="*/ 0 w 9841"/>
                    <a:gd name="connsiteY6" fmla="*/ 3267 h 10000"/>
                    <a:gd name="connsiteX7" fmla="*/ 2071 w 9841"/>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1" h="10000">
                      <a:moveTo>
                        <a:pt x="2071" y="0"/>
                      </a:moveTo>
                      <a:cubicBezTo>
                        <a:pt x="2071" y="0"/>
                        <a:pt x="5429" y="3119"/>
                        <a:pt x="6237" y="2970"/>
                      </a:cubicBezTo>
                      <a:cubicBezTo>
                        <a:pt x="7045" y="2772"/>
                        <a:pt x="9111" y="-387"/>
                        <a:pt x="9646" y="347"/>
                      </a:cubicBezTo>
                      <a:cubicBezTo>
                        <a:pt x="10181" y="1081"/>
                        <a:pt x="9449" y="7376"/>
                        <a:pt x="9449" y="7376"/>
                      </a:cubicBezTo>
                      <a:cubicBezTo>
                        <a:pt x="2125" y="10693"/>
                        <a:pt x="3317" y="8969"/>
                        <a:pt x="1843" y="9406"/>
                      </a:cubicBezTo>
                      <a:cubicBezTo>
                        <a:pt x="369" y="9843"/>
                        <a:pt x="606" y="10000"/>
                        <a:pt x="606" y="10000"/>
                      </a:cubicBezTo>
                      <a:cubicBezTo>
                        <a:pt x="278" y="7426"/>
                        <a:pt x="0" y="4752"/>
                        <a:pt x="0" y="3267"/>
                      </a:cubicBezTo>
                      <a:cubicBezTo>
                        <a:pt x="1490" y="2574"/>
                        <a:pt x="2071" y="0"/>
                        <a:pt x="2071"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 name="Freeform 116">
                  <a:extLst>
                    <a:ext uri="{FF2B5EF4-FFF2-40B4-BE49-F238E27FC236}">
                      <a16:creationId xmlns:a16="http://schemas.microsoft.com/office/drawing/2014/main" id="{415199E2-D974-1935-AAFE-9860C12AFD81}"/>
                    </a:ext>
                  </a:extLst>
                </p:cNvPr>
                <p:cNvSpPr>
                  <a:spLocks/>
                </p:cNvSpPr>
                <p:nvPr/>
              </p:nvSpPr>
              <p:spPr bwMode="auto">
                <a:xfrm>
                  <a:off x="4354274" y="3082088"/>
                  <a:ext cx="521364" cy="254178"/>
                </a:xfrm>
                <a:custGeom>
                  <a:avLst/>
                  <a:gdLst>
                    <a:gd name="T0" fmla="*/ 36 w 458"/>
                    <a:gd name="T1" fmla="*/ 170 h 271"/>
                    <a:gd name="T2" fmla="*/ 242 w 458"/>
                    <a:gd name="T3" fmla="*/ 57 h 271"/>
                    <a:gd name="T4" fmla="*/ 301 w 458"/>
                    <a:gd name="T5" fmla="*/ 73 h 271"/>
                    <a:gd name="T6" fmla="*/ 383 w 458"/>
                    <a:gd name="T7" fmla="*/ 159 h 271"/>
                    <a:gd name="T8" fmla="*/ 382 w 458"/>
                    <a:gd name="T9" fmla="*/ 212 h 271"/>
                    <a:gd name="T10" fmla="*/ 247 w 458"/>
                    <a:gd name="T11" fmla="*/ 265 h 271"/>
                    <a:gd name="T12" fmla="*/ 82 w 458"/>
                    <a:gd name="T13" fmla="*/ 205 h 271"/>
                    <a:gd name="T14" fmla="*/ 0 w 458"/>
                    <a:gd name="T15" fmla="*/ 271 h 271"/>
                    <a:gd name="T16" fmla="*/ 36 w 458"/>
                    <a:gd name="T17" fmla="*/ 170 h 271"/>
                    <a:gd name="connsiteX0" fmla="*/ 786 w 8929"/>
                    <a:gd name="connsiteY0" fmla="*/ 3581 h 7308"/>
                    <a:gd name="connsiteX1" fmla="*/ 6572 w 8929"/>
                    <a:gd name="connsiteY1" fmla="*/ 2 h 7308"/>
                    <a:gd name="connsiteX2" fmla="*/ 8362 w 8929"/>
                    <a:gd name="connsiteY2" fmla="*/ 3175 h 7308"/>
                    <a:gd name="connsiteX3" fmla="*/ 8341 w 8929"/>
                    <a:gd name="connsiteY3" fmla="*/ 5131 h 7308"/>
                    <a:gd name="connsiteX4" fmla="*/ 5393 w 8929"/>
                    <a:gd name="connsiteY4" fmla="*/ 7087 h 7308"/>
                    <a:gd name="connsiteX5" fmla="*/ 1790 w 8929"/>
                    <a:gd name="connsiteY5" fmla="*/ 4873 h 7308"/>
                    <a:gd name="connsiteX6" fmla="*/ 0 w 8929"/>
                    <a:gd name="connsiteY6" fmla="*/ 7308 h 7308"/>
                    <a:gd name="connsiteX7" fmla="*/ 786 w 8929"/>
                    <a:gd name="connsiteY7" fmla="*/ 3581 h 7308"/>
                    <a:gd name="connsiteX0" fmla="*/ 880 w 10000"/>
                    <a:gd name="connsiteY0" fmla="*/ 4964 h 10064"/>
                    <a:gd name="connsiteX1" fmla="*/ 7360 w 10000"/>
                    <a:gd name="connsiteY1" fmla="*/ 67 h 10064"/>
                    <a:gd name="connsiteX2" fmla="*/ 9365 w 10000"/>
                    <a:gd name="connsiteY2" fmla="*/ 4409 h 10064"/>
                    <a:gd name="connsiteX3" fmla="*/ 9341 w 10000"/>
                    <a:gd name="connsiteY3" fmla="*/ 7085 h 10064"/>
                    <a:gd name="connsiteX4" fmla="*/ 6040 w 10000"/>
                    <a:gd name="connsiteY4" fmla="*/ 9762 h 10064"/>
                    <a:gd name="connsiteX5" fmla="*/ 2005 w 10000"/>
                    <a:gd name="connsiteY5" fmla="*/ 6732 h 10064"/>
                    <a:gd name="connsiteX6" fmla="*/ 0 w 10000"/>
                    <a:gd name="connsiteY6" fmla="*/ 10064 h 10064"/>
                    <a:gd name="connsiteX7" fmla="*/ 880 w 10000"/>
                    <a:gd name="connsiteY7" fmla="*/ 4964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64">
                      <a:moveTo>
                        <a:pt x="880" y="4964"/>
                      </a:moveTo>
                      <a:cubicBezTo>
                        <a:pt x="2107" y="-1205"/>
                        <a:pt x="5946" y="160"/>
                        <a:pt x="7360" y="67"/>
                      </a:cubicBezTo>
                      <a:cubicBezTo>
                        <a:pt x="8775" y="-26"/>
                        <a:pt x="9365" y="4409"/>
                        <a:pt x="9365" y="4409"/>
                      </a:cubicBezTo>
                      <a:cubicBezTo>
                        <a:pt x="10809" y="4307"/>
                        <a:pt x="9341" y="7085"/>
                        <a:pt x="9341" y="7085"/>
                      </a:cubicBezTo>
                      <a:cubicBezTo>
                        <a:pt x="9341" y="7085"/>
                        <a:pt x="6823" y="9559"/>
                        <a:pt x="6040" y="9762"/>
                      </a:cubicBezTo>
                      <a:cubicBezTo>
                        <a:pt x="5257" y="9912"/>
                        <a:pt x="2005" y="6732"/>
                        <a:pt x="2005" y="6732"/>
                      </a:cubicBezTo>
                      <a:cubicBezTo>
                        <a:pt x="2005" y="6732"/>
                        <a:pt x="1442" y="9357"/>
                        <a:pt x="0" y="10064"/>
                      </a:cubicBezTo>
                      <a:cubicBezTo>
                        <a:pt x="0" y="5317"/>
                        <a:pt x="880" y="4964"/>
                        <a:pt x="880" y="4964"/>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8" name="Freeform 117">
                  <a:extLst>
                    <a:ext uri="{FF2B5EF4-FFF2-40B4-BE49-F238E27FC236}">
                      <a16:creationId xmlns:a16="http://schemas.microsoft.com/office/drawing/2014/main" id="{1D6266FE-3909-848A-5B32-C890D20E4FA0}"/>
                    </a:ext>
                  </a:extLst>
                </p:cNvPr>
                <p:cNvSpPr>
                  <a:spLocks/>
                </p:cNvSpPr>
                <p:nvPr/>
              </p:nvSpPr>
              <p:spPr bwMode="auto">
                <a:xfrm>
                  <a:off x="4338001" y="3252158"/>
                  <a:ext cx="480181" cy="508023"/>
                </a:xfrm>
                <a:custGeom>
                  <a:avLst/>
                  <a:gdLst>
                    <a:gd name="T0" fmla="*/ 57 w 402"/>
                    <a:gd name="T1" fmla="*/ 164 h 421"/>
                    <a:gd name="T2" fmla="*/ 78 w 402"/>
                    <a:gd name="T3" fmla="*/ 183 h 421"/>
                    <a:gd name="T4" fmla="*/ 90 w 402"/>
                    <a:gd name="T5" fmla="*/ 149 h 421"/>
                    <a:gd name="T6" fmla="*/ 102 w 402"/>
                    <a:gd name="T7" fmla="*/ 0 h 421"/>
                    <a:gd name="T8" fmla="*/ 384 w 402"/>
                    <a:gd name="T9" fmla="*/ 16 h 421"/>
                    <a:gd name="T10" fmla="*/ 344 w 402"/>
                    <a:gd name="T11" fmla="*/ 343 h 421"/>
                    <a:gd name="T12" fmla="*/ 268 w 402"/>
                    <a:gd name="T13" fmla="*/ 396 h 421"/>
                    <a:gd name="T14" fmla="*/ 68 w 402"/>
                    <a:gd name="T15" fmla="*/ 265 h 421"/>
                    <a:gd name="T16" fmla="*/ 8 w 402"/>
                    <a:gd name="T17" fmla="*/ 205 h 421"/>
                    <a:gd name="T18" fmla="*/ 57 w 402"/>
                    <a:gd name="T19" fmla="*/ 164 h 421"/>
                    <a:gd name="connsiteX0" fmla="*/ 1056 w 9375"/>
                    <a:gd name="connsiteY0" fmla="*/ 3453 h 9470"/>
                    <a:gd name="connsiteX1" fmla="*/ 1763 w 9375"/>
                    <a:gd name="connsiteY1" fmla="*/ 4347 h 9470"/>
                    <a:gd name="connsiteX2" fmla="*/ 2062 w 9375"/>
                    <a:gd name="connsiteY2" fmla="*/ 3539 h 9470"/>
                    <a:gd name="connsiteX3" fmla="*/ 2360 w 9375"/>
                    <a:gd name="connsiteY3" fmla="*/ 0 h 9470"/>
                    <a:gd name="connsiteX4" fmla="*/ 9375 w 9375"/>
                    <a:gd name="connsiteY4" fmla="*/ 380 h 9470"/>
                    <a:gd name="connsiteX5" fmla="*/ 8380 w 9375"/>
                    <a:gd name="connsiteY5" fmla="*/ 8147 h 9470"/>
                    <a:gd name="connsiteX6" fmla="*/ 6490 w 9375"/>
                    <a:gd name="connsiteY6" fmla="*/ 9406 h 9470"/>
                    <a:gd name="connsiteX7" fmla="*/ 1515 w 9375"/>
                    <a:gd name="connsiteY7" fmla="*/ 6295 h 9470"/>
                    <a:gd name="connsiteX8" fmla="*/ 22 w 9375"/>
                    <a:gd name="connsiteY8" fmla="*/ 4869 h 9470"/>
                    <a:gd name="connsiteX9" fmla="*/ 1056 w 9375"/>
                    <a:gd name="connsiteY9" fmla="*/ 3453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5" h="9470">
                      <a:moveTo>
                        <a:pt x="1056" y="3453"/>
                      </a:moveTo>
                      <a:cubicBezTo>
                        <a:pt x="1578" y="3905"/>
                        <a:pt x="1595" y="4333"/>
                        <a:pt x="1763" y="4347"/>
                      </a:cubicBezTo>
                      <a:cubicBezTo>
                        <a:pt x="1931" y="4361"/>
                        <a:pt x="1987" y="3800"/>
                        <a:pt x="2062" y="3539"/>
                      </a:cubicBezTo>
                      <a:cubicBezTo>
                        <a:pt x="2485" y="1971"/>
                        <a:pt x="2360" y="0"/>
                        <a:pt x="2360" y="0"/>
                      </a:cubicBezTo>
                      <a:cubicBezTo>
                        <a:pt x="6141" y="1401"/>
                        <a:pt x="9375" y="380"/>
                        <a:pt x="9375" y="380"/>
                      </a:cubicBezTo>
                      <a:cubicBezTo>
                        <a:pt x="9201" y="2185"/>
                        <a:pt x="9823" y="6128"/>
                        <a:pt x="8380" y="8147"/>
                      </a:cubicBezTo>
                      <a:cubicBezTo>
                        <a:pt x="7957" y="8765"/>
                        <a:pt x="7410" y="9264"/>
                        <a:pt x="6490" y="9406"/>
                      </a:cubicBezTo>
                      <a:cubicBezTo>
                        <a:pt x="2534" y="10000"/>
                        <a:pt x="1515" y="6295"/>
                        <a:pt x="1515" y="6295"/>
                      </a:cubicBezTo>
                      <a:cubicBezTo>
                        <a:pt x="1515" y="6295"/>
                        <a:pt x="271" y="6603"/>
                        <a:pt x="22" y="4869"/>
                      </a:cubicBezTo>
                      <a:cubicBezTo>
                        <a:pt x="-177" y="3420"/>
                        <a:pt x="1056" y="3453"/>
                        <a:pt x="1056" y="345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Roboto"/>
                  </a:endParaRPr>
                </a:p>
              </p:txBody>
            </p:sp>
            <p:sp>
              <p:nvSpPr>
                <p:cNvPr id="29" name="Freeform 118">
                  <a:extLst>
                    <a:ext uri="{FF2B5EF4-FFF2-40B4-BE49-F238E27FC236}">
                      <a16:creationId xmlns:a16="http://schemas.microsoft.com/office/drawing/2014/main" id="{929F16F3-971F-1A8A-4D4F-AB6C40C0F945}"/>
                    </a:ext>
                  </a:extLst>
                </p:cNvPr>
                <p:cNvSpPr>
                  <a:spLocks/>
                </p:cNvSpPr>
                <p:nvPr/>
              </p:nvSpPr>
              <p:spPr bwMode="auto">
                <a:xfrm>
                  <a:off x="4632476" y="3463507"/>
                  <a:ext cx="83570" cy="164976"/>
                </a:xfrm>
                <a:custGeom>
                  <a:avLst/>
                  <a:gdLst>
                    <a:gd name="T0" fmla="*/ 0 w 50"/>
                    <a:gd name="T1" fmla="*/ 74 h 87"/>
                    <a:gd name="T2" fmla="*/ 49 w 50"/>
                    <a:gd name="T3" fmla="*/ 58 h 87"/>
                    <a:gd name="T4" fmla="*/ 35 w 50"/>
                    <a:gd name="T5" fmla="*/ 36 h 87"/>
                    <a:gd name="T6" fmla="*/ 3 w 50"/>
                    <a:gd name="T7" fmla="*/ 0 h 87"/>
                    <a:gd name="T8" fmla="*/ 3 w 50"/>
                    <a:gd name="T9" fmla="*/ 0 h 87"/>
                    <a:gd name="T10" fmla="*/ 34 w 50"/>
                    <a:gd name="T11" fmla="*/ 45 h 87"/>
                    <a:gd name="T12" fmla="*/ 42 w 50"/>
                    <a:gd name="T13" fmla="*/ 56 h 87"/>
                    <a:gd name="T14" fmla="*/ 0 w 50"/>
                    <a:gd name="T15" fmla="*/ 7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7">
                      <a:moveTo>
                        <a:pt x="0" y="74"/>
                      </a:moveTo>
                      <a:cubicBezTo>
                        <a:pt x="31" y="87"/>
                        <a:pt x="48" y="72"/>
                        <a:pt x="49" y="58"/>
                      </a:cubicBezTo>
                      <a:cubicBezTo>
                        <a:pt x="50" y="48"/>
                        <a:pt x="45" y="40"/>
                        <a:pt x="35" y="36"/>
                      </a:cubicBezTo>
                      <a:cubicBezTo>
                        <a:pt x="17" y="29"/>
                        <a:pt x="3" y="0"/>
                        <a:pt x="3" y="0"/>
                      </a:cubicBezTo>
                      <a:cubicBezTo>
                        <a:pt x="3" y="0"/>
                        <a:pt x="3" y="0"/>
                        <a:pt x="3" y="0"/>
                      </a:cubicBezTo>
                      <a:cubicBezTo>
                        <a:pt x="3" y="6"/>
                        <a:pt x="10" y="31"/>
                        <a:pt x="34" y="45"/>
                      </a:cubicBezTo>
                      <a:cubicBezTo>
                        <a:pt x="39" y="48"/>
                        <a:pt x="42" y="51"/>
                        <a:pt x="42" y="56"/>
                      </a:cubicBezTo>
                      <a:cubicBezTo>
                        <a:pt x="41" y="64"/>
                        <a:pt x="29" y="76"/>
                        <a:pt x="0" y="74"/>
                      </a:cubicBezTo>
                      <a:close/>
                    </a:path>
                  </a:pathLst>
                </a:custGeom>
                <a:solidFill>
                  <a:srgbClr val="DB7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25" name="Freeform 120">
                <a:extLst>
                  <a:ext uri="{FF2B5EF4-FFF2-40B4-BE49-F238E27FC236}">
                    <a16:creationId xmlns:a16="http://schemas.microsoft.com/office/drawing/2014/main" id="{3C3E85FC-9CDD-BDEE-367B-FDF6525C3417}"/>
                  </a:ext>
                </a:extLst>
              </p:cNvPr>
              <p:cNvSpPr>
                <a:spLocks/>
              </p:cNvSpPr>
              <p:nvPr/>
            </p:nvSpPr>
            <p:spPr bwMode="auto">
              <a:xfrm>
                <a:off x="4345648" y="3541682"/>
                <a:ext cx="443182" cy="246932"/>
              </a:xfrm>
              <a:custGeom>
                <a:avLst/>
                <a:gdLst>
                  <a:gd name="T0" fmla="*/ 67 w 348"/>
                  <a:gd name="T1" fmla="*/ 20 h 194"/>
                  <a:gd name="T2" fmla="*/ 240 w 348"/>
                  <a:gd name="T3" fmla="*/ 150 h 194"/>
                  <a:gd name="T4" fmla="*/ 348 w 348"/>
                  <a:gd name="T5" fmla="*/ 81 h 194"/>
                  <a:gd name="T6" fmla="*/ 331 w 348"/>
                  <a:gd name="T7" fmla="*/ 116 h 194"/>
                  <a:gd name="T8" fmla="*/ 255 w 348"/>
                  <a:gd name="T9" fmla="*/ 169 h 194"/>
                  <a:gd name="T10" fmla="*/ 55 w 348"/>
                  <a:gd name="T11" fmla="*/ 38 h 194"/>
                  <a:gd name="T12" fmla="*/ 0 w 348"/>
                  <a:gd name="T13" fmla="*/ 0 h 194"/>
                  <a:gd name="T14" fmla="*/ 67 w 348"/>
                  <a:gd name="T15" fmla="*/ 2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94">
                    <a:moveTo>
                      <a:pt x="67" y="20"/>
                    </a:moveTo>
                    <a:cubicBezTo>
                      <a:pt x="81" y="59"/>
                      <a:pt x="131" y="156"/>
                      <a:pt x="240" y="150"/>
                    </a:cubicBezTo>
                    <a:cubicBezTo>
                      <a:pt x="299" y="147"/>
                      <a:pt x="329" y="108"/>
                      <a:pt x="348" y="81"/>
                    </a:cubicBezTo>
                    <a:cubicBezTo>
                      <a:pt x="344" y="94"/>
                      <a:pt x="338" y="106"/>
                      <a:pt x="331" y="116"/>
                    </a:cubicBezTo>
                    <a:cubicBezTo>
                      <a:pt x="314" y="142"/>
                      <a:pt x="292" y="163"/>
                      <a:pt x="255" y="169"/>
                    </a:cubicBezTo>
                    <a:cubicBezTo>
                      <a:pt x="96" y="194"/>
                      <a:pt x="55" y="38"/>
                      <a:pt x="55" y="38"/>
                    </a:cubicBezTo>
                    <a:cubicBezTo>
                      <a:pt x="55" y="38"/>
                      <a:pt x="17" y="49"/>
                      <a:pt x="0" y="0"/>
                    </a:cubicBezTo>
                    <a:cubicBezTo>
                      <a:pt x="30" y="49"/>
                      <a:pt x="67" y="20"/>
                      <a:pt x="67" y="2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20" name="Group 19">
              <a:extLst>
                <a:ext uri="{FF2B5EF4-FFF2-40B4-BE49-F238E27FC236}">
                  <a16:creationId xmlns:a16="http://schemas.microsoft.com/office/drawing/2014/main" id="{BBA27EA4-1160-FF14-C520-83A42A4C8622}"/>
                </a:ext>
              </a:extLst>
            </p:cNvPr>
            <p:cNvGrpSpPr/>
            <p:nvPr/>
          </p:nvGrpSpPr>
          <p:grpSpPr>
            <a:xfrm rot="20964082">
              <a:off x="3917217" y="3914923"/>
              <a:ext cx="510577" cy="1292345"/>
              <a:chOff x="3794097" y="3889435"/>
              <a:chExt cx="510577" cy="1292345"/>
            </a:xfrm>
          </p:grpSpPr>
          <p:sp>
            <p:nvSpPr>
              <p:cNvPr id="21" name="Freeform 121">
                <a:extLst>
                  <a:ext uri="{FF2B5EF4-FFF2-40B4-BE49-F238E27FC236}">
                    <a16:creationId xmlns:a16="http://schemas.microsoft.com/office/drawing/2014/main" id="{6FF6F1F0-7614-0119-C1E3-2B82F266AEE1}"/>
                  </a:ext>
                </a:extLst>
              </p:cNvPr>
              <p:cNvSpPr>
                <a:spLocks/>
              </p:cNvSpPr>
              <p:nvPr/>
            </p:nvSpPr>
            <p:spPr bwMode="auto">
              <a:xfrm>
                <a:off x="3794097" y="4941318"/>
                <a:ext cx="188163" cy="240462"/>
              </a:xfrm>
              <a:custGeom>
                <a:avLst/>
                <a:gdLst>
                  <a:gd name="T0" fmla="*/ 121 w 148"/>
                  <a:gd name="T1" fmla="*/ 0 h 189"/>
                  <a:gd name="T2" fmla="*/ 127 w 148"/>
                  <a:gd name="T3" fmla="*/ 31 h 189"/>
                  <a:gd name="T4" fmla="*/ 143 w 148"/>
                  <a:gd name="T5" fmla="*/ 95 h 189"/>
                  <a:gd name="T6" fmla="*/ 144 w 148"/>
                  <a:gd name="T7" fmla="*/ 154 h 189"/>
                  <a:gd name="T8" fmla="*/ 115 w 148"/>
                  <a:gd name="T9" fmla="*/ 121 h 189"/>
                  <a:gd name="T10" fmla="*/ 83 w 148"/>
                  <a:gd name="T11" fmla="*/ 188 h 189"/>
                  <a:gd name="T12" fmla="*/ 65 w 148"/>
                  <a:gd name="T13" fmla="*/ 174 h 189"/>
                  <a:gd name="T14" fmla="*/ 42 w 148"/>
                  <a:gd name="T15" fmla="*/ 159 h 189"/>
                  <a:gd name="T16" fmla="*/ 20 w 148"/>
                  <a:gd name="T17" fmla="*/ 148 h 189"/>
                  <a:gd name="T18" fmla="*/ 4 w 148"/>
                  <a:gd name="T19" fmla="*/ 125 h 189"/>
                  <a:gd name="T20" fmla="*/ 5 w 148"/>
                  <a:gd name="T21" fmla="*/ 78 h 189"/>
                  <a:gd name="T22" fmla="*/ 52 w 148"/>
                  <a:gd name="T23" fmla="*/ 2 h 189"/>
                  <a:gd name="T24" fmla="*/ 121 w 148"/>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9">
                    <a:moveTo>
                      <a:pt x="121" y="0"/>
                    </a:moveTo>
                    <a:cubicBezTo>
                      <a:pt x="127" y="31"/>
                      <a:pt x="127" y="31"/>
                      <a:pt x="127" y="31"/>
                    </a:cubicBezTo>
                    <a:cubicBezTo>
                      <a:pt x="127" y="31"/>
                      <a:pt x="148" y="78"/>
                      <a:pt x="143" y="95"/>
                    </a:cubicBezTo>
                    <a:cubicBezTo>
                      <a:pt x="138" y="118"/>
                      <a:pt x="144" y="154"/>
                      <a:pt x="144" y="154"/>
                    </a:cubicBezTo>
                    <a:cubicBezTo>
                      <a:pt x="144" y="154"/>
                      <a:pt x="116" y="163"/>
                      <a:pt x="115" y="121"/>
                    </a:cubicBezTo>
                    <a:cubicBezTo>
                      <a:pt x="115" y="121"/>
                      <a:pt x="97" y="189"/>
                      <a:pt x="83" y="188"/>
                    </a:cubicBezTo>
                    <a:cubicBezTo>
                      <a:pt x="83" y="188"/>
                      <a:pt x="72" y="181"/>
                      <a:pt x="65" y="174"/>
                    </a:cubicBezTo>
                    <a:cubicBezTo>
                      <a:pt x="65" y="174"/>
                      <a:pt x="52" y="176"/>
                      <a:pt x="42" y="159"/>
                    </a:cubicBezTo>
                    <a:cubicBezTo>
                      <a:pt x="42" y="159"/>
                      <a:pt x="24" y="162"/>
                      <a:pt x="20" y="148"/>
                    </a:cubicBezTo>
                    <a:cubicBezTo>
                      <a:pt x="20" y="148"/>
                      <a:pt x="8" y="141"/>
                      <a:pt x="4" y="125"/>
                    </a:cubicBezTo>
                    <a:cubicBezTo>
                      <a:pt x="0" y="109"/>
                      <a:pt x="3" y="108"/>
                      <a:pt x="5" y="78"/>
                    </a:cubicBezTo>
                    <a:cubicBezTo>
                      <a:pt x="5" y="78"/>
                      <a:pt x="22" y="18"/>
                      <a:pt x="52" y="2"/>
                    </a:cubicBezTo>
                    <a:lnTo>
                      <a:pt x="121" y="0"/>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2" name="Freeform 122">
                <a:extLst>
                  <a:ext uri="{FF2B5EF4-FFF2-40B4-BE49-F238E27FC236}">
                    <a16:creationId xmlns:a16="http://schemas.microsoft.com/office/drawing/2014/main" id="{9C5B356B-79BF-FF18-CEBE-A19492F62BEA}"/>
                  </a:ext>
                </a:extLst>
              </p:cNvPr>
              <p:cNvSpPr>
                <a:spLocks/>
              </p:cNvSpPr>
              <p:nvPr/>
            </p:nvSpPr>
            <p:spPr bwMode="auto">
              <a:xfrm>
                <a:off x="3828063" y="4867454"/>
                <a:ext cx="167137" cy="146110"/>
              </a:xfrm>
              <a:custGeom>
                <a:avLst/>
                <a:gdLst>
                  <a:gd name="T0" fmla="*/ 131 w 131"/>
                  <a:gd name="T1" fmla="*/ 20 h 115"/>
                  <a:gd name="T2" fmla="*/ 109 w 131"/>
                  <a:gd name="T3" fmla="*/ 91 h 115"/>
                  <a:gd name="T4" fmla="*/ 0 w 131"/>
                  <a:gd name="T5" fmla="*/ 69 h 115"/>
                  <a:gd name="T6" fmla="*/ 16 w 131"/>
                  <a:gd name="T7" fmla="*/ 0 h 115"/>
                  <a:gd name="T8" fmla="*/ 131 w 131"/>
                  <a:gd name="T9" fmla="*/ 20 h 115"/>
                </a:gdLst>
                <a:ahLst/>
                <a:cxnLst>
                  <a:cxn ang="0">
                    <a:pos x="T0" y="T1"/>
                  </a:cxn>
                  <a:cxn ang="0">
                    <a:pos x="T2" y="T3"/>
                  </a:cxn>
                  <a:cxn ang="0">
                    <a:pos x="T4" y="T5"/>
                  </a:cxn>
                  <a:cxn ang="0">
                    <a:pos x="T6" y="T7"/>
                  </a:cxn>
                  <a:cxn ang="0">
                    <a:pos x="T8" y="T9"/>
                  </a:cxn>
                </a:cxnLst>
                <a:rect l="0" t="0" r="r" b="b"/>
                <a:pathLst>
                  <a:path w="131" h="115">
                    <a:moveTo>
                      <a:pt x="131" y="20"/>
                    </a:moveTo>
                    <a:cubicBezTo>
                      <a:pt x="109" y="91"/>
                      <a:pt x="109" y="91"/>
                      <a:pt x="109" y="91"/>
                    </a:cubicBezTo>
                    <a:cubicBezTo>
                      <a:pt x="109" y="91"/>
                      <a:pt x="64" y="115"/>
                      <a:pt x="0" y="69"/>
                    </a:cubicBezTo>
                    <a:cubicBezTo>
                      <a:pt x="16" y="0"/>
                      <a:pt x="16" y="0"/>
                      <a:pt x="16" y="0"/>
                    </a:cubicBezTo>
                    <a:lnTo>
                      <a:pt x="131" y="2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3" name="Freeform 123">
                <a:extLst>
                  <a:ext uri="{FF2B5EF4-FFF2-40B4-BE49-F238E27FC236}">
                    <a16:creationId xmlns:a16="http://schemas.microsoft.com/office/drawing/2014/main" id="{E04827FB-7113-CC3C-8966-7EEDF6A77E14}"/>
                  </a:ext>
                </a:extLst>
              </p:cNvPr>
              <p:cNvSpPr>
                <a:spLocks/>
              </p:cNvSpPr>
              <p:nvPr/>
            </p:nvSpPr>
            <p:spPr bwMode="auto">
              <a:xfrm>
                <a:off x="3838308" y="3889435"/>
                <a:ext cx="466366" cy="1052962"/>
              </a:xfrm>
              <a:custGeom>
                <a:avLst/>
                <a:gdLst>
                  <a:gd name="T0" fmla="*/ 309 w 366"/>
                  <a:gd name="T1" fmla="*/ 0 h 826"/>
                  <a:gd name="T2" fmla="*/ 107 w 366"/>
                  <a:gd name="T3" fmla="*/ 388 h 826"/>
                  <a:gd name="T4" fmla="*/ 0 w 366"/>
                  <a:gd name="T5" fmla="*/ 778 h 826"/>
                  <a:gd name="T6" fmla="*/ 127 w 366"/>
                  <a:gd name="T7" fmla="*/ 802 h 826"/>
                  <a:gd name="T8" fmla="*/ 232 w 366"/>
                  <a:gd name="T9" fmla="*/ 464 h 826"/>
                  <a:gd name="T10" fmla="*/ 356 w 366"/>
                  <a:gd name="T11" fmla="*/ 279 h 826"/>
                  <a:gd name="T12" fmla="*/ 309 w 366"/>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366" h="826">
                    <a:moveTo>
                      <a:pt x="309" y="0"/>
                    </a:moveTo>
                    <a:cubicBezTo>
                      <a:pt x="309" y="0"/>
                      <a:pt x="247" y="36"/>
                      <a:pt x="107" y="388"/>
                    </a:cubicBezTo>
                    <a:cubicBezTo>
                      <a:pt x="107" y="388"/>
                      <a:pt x="7" y="588"/>
                      <a:pt x="0" y="778"/>
                    </a:cubicBezTo>
                    <a:cubicBezTo>
                      <a:pt x="0" y="778"/>
                      <a:pt x="50" y="826"/>
                      <a:pt x="127" y="802"/>
                    </a:cubicBezTo>
                    <a:cubicBezTo>
                      <a:pt x="127" y="802"/>
                      <a:pt x="215" y="534"/>
                      <a:pt x="232" y="464"/>
                    </a:cubicBezTo>
                    <a:cubicBezTo>
                      <a:pt x="356" y="279"/>
                      <a:pt x="356" y="279"/>
                      <a:pt x="356" y="279"/>
                    </a:cubicBezTo>
                    <a:cubicBezTo>
                      <a:pt x="356" y="279"/>
                      <a:pt x="366" y="50"/>
                      <a:pt x="309"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grpSp>
        <p:nvGrpSpPr>
          <p:cNvPr id="43" name="Group 42">
            <a:extLst>
              <a:ext uri="{FF2B5EF4-FFF2-40B4-BE49-F238E27FC236}">
                <a16:creationId xmlns:a16="http://schemas.microsoft.com/office/drawing/2014/main" id="{00A2FDAD-ED58-22BA-7293-003563FB4515}"/>
              </a:ext>
            </a:extLst>
          </p:cNvPr>
          <p:cNvGrpSpPr/>
          <p:nvPr/>
        </p:nvGrpSpPr>
        <p:grpSpPr>
          <a:xfrm>
            <a:off x="4577460" y="3350195"/>
            <a:ext cx="775929" cy="1769253"/>
            <a:chOff x="6557244" y="2998219"/>
            <a:chExt cx="1415810" cy="3859781"/>
          </a:xfrm>
        </p:grpSpPr>
        <p:sp>
          <p:nvSpPr>
            <p:cNvPr id="44" name="Freeform 158">
              <a:extLst>
                <a:ext uri="{FF2B5EF4-FFF2-40B4-BE49-F238E27FC236}">
                  <a16:creationId xmlns:a16="http://schemas.microsoft.com/office/drawing/2014/main" id="{2F55EB06-EAFA-C487-EACB-780559E68388}"/>
                </a:ext>
              </a:extLst>
            </p:cNvPr>
            <p:cNvSpPr>
              <a:spLocks/>
            </p:cNvSpPr>
            <p:nvPr/>
          </p:nvSpPr>
          <p:spPr bwMode="auto">
            <a:xfrm>
              <a:off x="6557244" y="4828636"/>
              <a:ext cx="235609" cy="329961"/>
            </a:xfrm>
            <a:custGeom>
              <a:avLst/>
              <a:gdLst>
                <a:gd name="T0" fmla="*/ 142 w 185"/>
                <a:gd name="T1" fmla="*/ 128 h 259"/>
                <a:gd name="T2" fmla="*/ 166 w 185"/>
                <a:gd name="T3" fmla="*/ 49 h 259"/>
                <a:gd name="T4" fmla="*/ 185 w 185"/>
                <a:gd name="T5" fmla="*/ 6 h 259"/>
                <a:gd name="T6" fmla="*/ 136 w 185"/>
                <a:gd name="T7" fmla="*/ 0 h 259"/>
                <a:gd name="T8" fmla="*/ 100 w 185"/>
                <a:gd name="T9" fmla="*/ 26 h 259"/>
                <a:gd name="T10" fmla="*/ 60 w 185"/>
                <a:gd name="T11" fmla="*/ 64 h 259"/>
                <a:gd name="T12" fmla="*/ 40 w 185"/>
                <a:gd name="T13" fmla="*/ 82 h 259"/>
                <a:gd name="T14" fmla="*/ 0 w 185"/>
                <a:gd name="T15" fmla="*/ 105 h 259"/>
                <a:gd name="T16" fmla="*/ 47 w 185"/>
                <a:gd name="T17" fmla="*/ 109 h 259"/>
                <a:gd name="T18" fmla="*/ 29 w 185"/>
                <a:gd name="T19" fmla="*/ 161 h 259"/>
                <a:gd name="T20" fmla="*/ 54 w 185"/>
                <a:gd name="T21" fmla="*/ 259 h 259"/>
                <a:gd name="T22" fmla="*/ 64 w 185"/>
                <a:gd name="T23" fmla="*/ 232 h 259"/>
                <a:gd name="T24" fmla="*/ 64 w 185"/>
                <a:gd name="T25" fmla="*/ 172 h 259"/>
                <a:gd name="T26" fmla="*/ 91 w 185"/>
                <a:gd name="T27" fmla="*/ 251 h 259"/>
                <a:gd name="T28" fmla="*/ 96 w 185"/>
                <a:gd name="T29" fmla="*/ 223 h 259"/>
                <a:gd name="T30" fmla="*/ 90 w 185"/>
                <a:gd name="T31" fmla="*/ 176 h 259"/>
                <a:gd name="T32" fmla="*/ 126 w 185"/>
                <a:gd name="T33" fmla="*/ 236 h 259"/>
                <a:gd name="T34" fmla="*/ 133 w 185"/>
                <a:gd name="T35" fmla="*/ 216 h 259"/>
                <a:gd name="T36" fmla="*/ 114 w 185"/>
                <a:gd name="T37" fmla="*/ 169 h 259"/>
                <a:gd name="T38" fmla="*/ 154 w 185"/>
                <a:gd name="T39" fmla="*/ 207 h 259"/>
                <a:gd name="T40" fmla="*/ 158 w 185"/>
                <a:gd name="T41" fmla="*/ 189 h 259"/>
                <a:gd name="T42" fmla="*/ 142 w 185"/>
                <a:gd name="T43" fmla="*/ 1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59">
                  <a:moveTo>
                    <a:pt x="142" y="128"/>
                  </a:moveTo>
                  <a:cubicBezTo>
                    <a:pt x="174" y="106"/>
                    <a:pt x="166" y="49"/>
                    <a:pt x="166" y="49"/>
                  </a:cubicBezTo>
                  <a:cubicBezTo>
                    <a:pt x="185" y="6"/>
                    <a:pt x="185" y="6"/>
                    <a:pt x="185" y="6"/>
                  </a:cubicBezTo>
                  <a:cubicBezTo>
                    <a:pt x="136" y="0"/>
                    <a:pt x="136" y="0"/>
                    <a:pt x="136" y="0"/>
                  </a:cubicBezTo>
                  <a:cubicBezTo>
                    <a:pt x="100" y="26"/>
                    <a:pt x="100" y="26"/>
                    <a:pt x="100" y="26"/>
                  </a:cubicBezTo>
                  <a:cubicBezTo>
                    <a:pt x="93" y="34"/>
                    <a:pt x="74" y="41"/>
                    <a:pt x="60" y="64"/>
                  </a:cubicBezTo>
                  <a:cubicBezTo>
                    <a:pt x="40" y="82"/>
                    <a:pt x="40" y="82"/>
                    <a:pt x="40" y="82"/>
                  </a:cubicBezTo>
                  <a:cubicBezTo>
                    <a:pt x="0" y="105"/>
                    <a:pt x="0" y="105"/>
                    <a:pt x="0" y="105"/>
                  </a:cubicBezTo>
                  <a:cubicBezTo>
                    <a:pt x="0" y="105"/>
                    <a:pt x="18" y="131"/>
                    <a:pt x="47" y="109"/>
                  </a:cubicBezTo>
                  <a:cubicBezTo>
                    <a:pt x="39" y="126"/>
                    <a:pt x="29" y="149"/>
                    <a:pt x="29" y="161"/>
                  </a:cubicBezTo>
                  <a:cubicBezTo>
                    <a:pt x="31" y="196"/>
                    <a:pt x="54" y="259"/>
                    <a:pt x="54" y="259"/>
                  </a:cubicBezTo>
                  <a:cubicBezTo>
                    <a:pt x="74" y="254"/>
                    <a:pt x="64" y="232"/>
                    <a:pt x="64" y="232"/>
                  </a:cubicBezTo>
                  <a:cubicBezTo>
                    <a:pt x="58" y="214"/>
                    <a:pt x="64" y="172"/>
                    <a:pt x="64" y="172"/>
                  </a:cubicBezTo>
                  <a:cubicBezTo>
                    <a:pt x="65" y="204"/>
                    <a:pt x="91" y="251"/>
                    <a:pt x="91" y="251"/>
                  </a:cubicBezTo>
                  <a:cubicBezTo>
                    <a:pt x="110" y="243"/>
                    <a:pt x="96" y="223"/>
                    <a:pt x="96" y="223"/>
                  </a:cubicBezTo>
                  <a:cubicBezTo>
                    <a:pt x="87" y="204"/>
                    <a:pt x="90" y="176"/>
                    <a:pt x="90" y="176"/>
                  </a:cubicBezTo>
                  <a:cubicBezTo>
                    <a:pt x="99" y="198"/>
                    <a:pt x="126" y="236"/>
                    <a:pt x="126" y="236"/>
                  </a:cubicBezTo>
                  <a:cubicBezTo>
                    <a:pt x="145" y="229"/>
                    <a:pt x="133" y="216"/>
                    <a:pt x="133" y="216"/>
                  </a:cubicBezTo>
                  <a:cubicBezTo>
                    <a:pt x="125" y="207"/>
                    <a:pt x="114" y="169"/>
                    <a:pt x="114" y="169"/>
                  </a:cubicBezTo>
                  <a:cubicBezTo>
                    <a:pt x="123" y="191"/>
                    <a:pt x="154" y="207"/>
                    <a:pt x="154" y="207"/>
                  </a:cubicBezTo>
                  <a:cubicBezTo>
                    <a:pt x="170" y="202"/>
                    <a:pt x="158" y="189"/>
                    <a:pt x="158" y="189"/>
                  </a:cubicBezTo>
                  <a:cubicBezTo>
                    <a:pt x="158" y="189"/>
                    <a:pt x="110" y="150"/>
                    <a:pt x="142" y="128"/>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5" name="Freeform 159">
              <a:extLst>
                <a:ext uri="{FF2B5EF4-FFF2-40B4-BE49-F238E27FC236}">
                  <a16:creationId xmlns:a16="http://schemas.microsoft.com/office/drawing/2014/main" id="{D4D81900-4791-797F-E6BE-6AFD6702ECCF}"/>
                </a:ext>
              </a:extLst>
            </p:cNvPr>
            <p:cNvSpPr>
              <a:spLocks/>
            </p:cNvSpPr>
            <p:nvPr/>
          </p:nvSpPr>
          <p:spPr bwMode="auto">
            <a:xfrm>
              <a:off x="6674779" y="4781191"/>
              <a:ext cx="155275" cy="142875"/>
            </a:xfrm>
            <a:custGeom>
              <a:avLst/>
              <a:gdLst>
                <a:gd name="T0" fmla="*/ 34 w 122"/>
                <a:gd name="T1" fmla="*/ 0 h 112"/>
                <a:gd name="T2" fmla="*/ 0 w 122"/>
                <a:gd name="T3" fmla="*/ 62 h 112"/>
                <a:gd name="T4" fmla="*/ 82 w 122"/>
                <a:gd name="T5" fmla="*/ 112 h 112"/>
                <a:gd name="T6" fmla="*/ 122 w 122"/>
                <a:gd name="T7" fmla="*/ 56 h 112"/>
                <a:gd name="T8" fmla="*/ 34 w 122"/>
                <a:gd name="T9" fmla="*/ 0 h 112"/>
              </a:gdLst>
              <a:ahLst/>
              <a:cxnLst>
                <a:cxn ang="0">
                  <a:pos x="T0" y="T1"/>
                </a:cxn>
                <a:cxn ang="0">
                  <a:pos x="T2" y="T3"/>
                </a:cxn>
                <a:cxn ang="0">
                  <a:pos x="T4" y="T5"/>
                </a:cxn>
                <a:cxn ang="0">
                  <a:pos x="T6" y="T7"/>
                </a:cxn>
                <a:cxn ang="0">
                  <a:pos x="T8" y="T9"/>
                </a:cxn>
              </a:cxnLst>
              <a:rect l="0" t="0" r="r" b="b"/>
              <a:pathLst>
                <a:path w="122" h="112">
                  <a:moveTo>
                    <a:pt x="34" y="0"/>
                  </a:moveTo>
                  <a:cubicBezTo>
                    <a:pt x="0" y="62"/>
                    <a:pt x="0" y="62"/>
                    <a:pt x="0" y="62"/>
                  </a:cubicBezTo>
                  <a:cubicBezTo>
                    <a:pt x="0" y="62"/>
                    <a:pt x="25" y="109"/>
                    <a:pt x="82" y="112"/>
                  </a:cubicBezTo>
                  <a:cubicBezTo>
                    <a:pt x="122" y="56"/>
                    <a:pt x="122" y="56"/>
                    <a:pt x="122" y="56"/>
                  </a:cubicBezTo>
                  <a:lnTo>
                    <a:pt x="34" y="0"/>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6" name="Freeform 160">
              <a:extLst>
                <a:ext uri="{FF2B5EF4-FFF2-40B4-BE49-F238E27FC236}">
                  <a16:creationId xmlns:a16="http://schemas.microsoft.com/office/drawing/2014/main" id="{EB319CA2-0974-0454-C5E9-AD815115FA37}"/>
                </a:ext>
              </a:extLst>
            </p:cNvPr>
            <p:cNvSpPr>
              <a:spLocks/>
            </p:cNvSpPr>
            <p:nvPr/>
          </p:nvSpPr>
          <p:spPr bwMode="auto">
            <a:xfrm>
              <a:off x="6700119" y="3882965"/>
              <a:ext cx="422694" cy="997968"/>
            </a:xfrm>
            <a:custGeom>
              <a:avLst/>
              <a:gdLst>
                <a:gd name="T0" fmla="*/ 284 w 332"/>
                <a:gd name="T1" fmla="*/ 0 h 783"/>
                <a:gd name="T2" fmla="*/ 208 w 332"/>
                <a:gd name="T3" fmla="*/ 156 h 783"/>
                <a:gd name="T4" fmla="*/ 147 w 332"/>
                <a:gd name="T5" fmla="*/ 418 h 783"/>
                <a:gd name="T6" fmla="*/ 0 w 332"/>
                <a:gd name="T7" fmla="*/ 716 h 783"/>
                <a:gd name="T8" fmla="*/ 102 w 332"/>
                <a:gd name="T9" fmla="*/ 779 h 783"/>
                <a:gd name="T10" fmla="*/ 274 w 332"/>
                <a:gd name="T11" fmla="*/ 442 h 783"/>
                <a:gd name="T12" fmla="*/ 284 w 332"/>
                <a:gd name="T13" fmla="*/ 0 h 783"/>
              </a:gdLst>
              <a:ahLst/>
              <a:cxnLst>
                <a:cxn ang="0">
                  <a:pos x="T0" y="T1"/>
                </a:cxn>
                <a:cxn ang="0">
                  <a:pos x="T2" y="T3"/>
                </a:cxn>
                <a:cxn ang="0">
                  <a:pos x="T4" y="T5"/>
                </a:cxn>
                <a:cxn ang="0">
                  <a:pos x="T6" y="T7"/>
                </a:cxn>
                <a:cxn ang="0">
                  <a:pos x="T8" y="T9"/>
                </a:cxn>
                <a:cxn ang="0">
                  <a:pos x="T10" y="T11"/>
                </a:cxn>
                <a:cxn ang="0">
                  <a:pos x="T12" y="T13"/>
                </a:cxn>
              </a:cxnLst>
              <a:rect l="0" t="0" r="r" b="b"/>
              <a:pathLst>
                <a:path w="332" h="783">
                  <a:moveTo>
                    <a:pt x="284" y="0"/>
                  </a:moveTo>
                  <a:cubicBezTo>
                    <a:pt x="284" y="0"/>
                    <a:pt x="235" y="43"/>
                    <a:pt x="208" y="156"/>
                  </a:cubicBezTo>
                  <a:cubicBezTo>
                    <a:pt x="181" y="268"/>
                    <a:pt x="147" y="418"/>
                    <a:pt x="147" y="418"/>
                  </a:cubicBezTo>
                  <a:cubicBezTo>
                    <a:pt x="147" y="418"/>
                    <a:pt x="66" y="540"/>
                    <a:pt x="0" y="716"/>
                  </a:cubicBezTo>
                  <a:cubicBezTo>
                    <a:pt x="0" y="716"/>
                    <a:pt x="14" y="783"/>
                    <a:pt x="102" y="779"/>
                  </a:cubicBezTo>
                  <a:cubicBezTo>
                    <a:pt x="102" y="779"/>
                    <a:pt x="245" y="557"/>
                    <a:pt x="274" y="442"/>
                  </a:cubicBezTo>
                  <a:cubicBezTo>
                    <a:pt x="303" y="327"/>
                    <a:pt x="332" y="45"/>
                    <a:pt x="284"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7" name="Freeform 161">
              <a:extLst>
                <a:ext uri="{FF2B5EF4-FFF2-40B4-BE49-F238E27FC236}">
                  <a16:creationId xmlns:a16="http://schemas.microsoft.com/office/drawing/2014/main" id="{43631921-FA07-F905-FF2A-7322EF6641DE}"/>
                </a:ext>
              </a:extLst>
            </p:cNvPr>
            <p:cNvSpPr>
              <a:spLocks/>
            </p:cNvSpPr>
            <p:nvPr/>
          </p:nvSpPr>
          <p:spPr bwMode="auto">
            <a:xfrm>
              <a:off x="7019835" y="5449198"/>
              <a:ext cx="582282" cy="1143539"/>
            </a:xfrm>
            <a:custGeom>
              <a:avLst/>
              <a:gdLst>
                <a:gd name="T0" fmla="*/ 0 w 457"/>
                <a:gd name="T1" fmla="*/ 24 h 897"/>
                <a:gd name="T2" fmla="*/ 209 w 457"/>
                <a:gd name="T3" fmla="*/ 0 h 897"/>
                <a:gd name="T4" fmla="*/ 239 w 457"/>
                <a:gd name="T5" fmla="*/ 237 h 897"/>
                <a:gd name="T6" fmla="*/ 405 w 457"/>
                <a:gd name="T7" fmla="*/ 629 h 897"/>
                <a:gd name="T8" fmla="*/ 457 w 457"/>
                <a:gd name="T9" fmla="*/ 851 h 897"/>
                <a:gd name="T10" fmla="*/ 381 w 457"/>
                <a:gd name="T11" fmla="*/ 897 h 897"/>
                <a:gd name="T12" fmla="*/ 129 w 457"/>
                <a:gd name="T13" fmla="*/ 352 h 897"/>
                <a:gd name="T14" fmla="*/ 0 w 457"/>
                <a:gd name="T15" fmla="*/ 24 h 8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897">
                  <a:moveTo>
                    <a:pt x="0" y="24"/>
                  </a:moveTo>
                  <a:cubicBezTo>
                    <a:pt x="209" y="0"/>
                    <a:pt x="209" y="0"/>
                    <a:pt x="209" y="0"/>
                  </a:cubicBezTo>
                  <a:cubicBezTo>
                    <a:pt x="209" y="77"/>
                    <a:pt x="208" y="139"/>
                    <a:pt x="239" y="237"/>
                  </a:cubicBezTo>
                  <a:cubicBezTo>
                    <a:pt x="239" y="237"/>
                    <a:pt x="353" y="346"/>
                    <a:pt x="405" y="629"/>
                  </a:cubicBezTo>
                  <a:cubicBezTo>
                    <a:pt x="417" y="695"/>
                    <a:pt x="426" y="757"/>
                    <a:pt x="457" y="851"/>
                  </a:cubicBezTo>
                  <a:cubicBezTo>
                    <a:pt x="381" y="897"/>
                    <a:pt x="381" y="897"/>
                    <a:pt x="381" y="897"/>
                  </a:cubicBezTo>
                  <a:cubicBezTo>
                    <a:pt x="381" y="897"/>
                    <a:pt x="176" y="434"/>
                    <a:pt x="129" y="352"/>
                  </a:cubicBezTo>
                  <a:cubicBezTo>
                    <a:pt x="109" y="318"/>
                    <a:pt x="47" y="294"/>
                    <a:pt x="0" y="24"/>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8" name="Freeform 162">
              <a:extLst>
                <a:ext uri="{FF2B5EF4-FFF2-40B4-BE49-F238E27FC236}">
                  <a16:creationId xmlns:a16="http://schemas.microsoft.com/office/drawing/2014/main" id="{76B30A1F-E8BC-C468-7864-9D7CBC21855A}"/>
                </a:ext>
              </a:extLst>
            </p:cNvPr>
            <p:cNvSpPr>
              <a:spLocks/>
            </p:cNvSpPr>
            <p:nvPr/>
          </p:nvSpPr>
          <p:spPr bwMode="auto">
            <a:xfrm>
              <a:off x="7029001" y="5454590"/>
              <a:ext cx="476070" cy="1096093"/>
            </a:xfrm>
            <a:custGeom>
              <a:avLst/>
              <a:gdLst>
                <a:gd name="T0" fmla="*/ 163 w 374"/>
                <a:gd name="T1" fmla="*/ 0 h 860"/>
                <a:gd name="T2" fmla="*/ 374 w 374"/>
                <a:gd name="T3" fmla="*/ 22 h 860"/>
                <a:gd name="T4" fmla="*/ 292 w 374"/>
                <a:gd name="T5" fmla="*/ 254 h 860"/>
                <a:gd name="T6" fmla="*/ 186 w 374"/>
                <a:gd name="T7" fmla="*/ 666 h 860"/>
                <a:gd name="T8" fmla="*/ 90 w 374"/>
                <a:gd name="T9" fmla="*/ 857 h 860"/>
                <a:gd name="T10" fmla="*/ 0 w 374"/>
                <a:gd name="T11" fmla="*/ 860 h 860"/>
                <a:gd name="T12" fmla="*/ 135 w 374"/>
                <a:gd name="T13" fmla="*/ 278 h 860"/>
                <a:gd name="T14" fmla="*/ 163 w 374"/>
                <a:gd name="T15" fmla="*/ 0 h 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860">
                  <a:moveTo>
                    <a:pt x="163" y="0"/>
                  </a:moveTo>
                  <a:cubicBezTo>
                    <a:pt x="374" y="22"/>
                    <a:pt x="374" y="22"/>
                    <a:pt x="374" y="22"/>
                  </a:cubicBezTo>
                  <a:cubicBezTo>
                    <a:pt x="346" y="97"/>
                    <a:pt x="327" y="157"/>
                    <a:pt x="292" y="254"/>
                  </a:cubicBezTo>
                  <a:cubicBezTo>
                    <a:pt x="292" y="254"/>
                    <a:pt x="316" y="410"/>
                    <a:pt x="186" y="666"/>
                  </a:cubicBezTo>
                  <a:cubicBezTo>
                    <a:pt x="155" y="726"/>
                    <a:pt x="122" y="764"/>
                    <a:pt x="90" y="857"/>
                  </a:cubicBezTo>
                  <a:cubicBezTo>
                    <a:pt x="0" y="860"/>
                    <a:pt x="0" y="860"/>
                    <a:pt x="0" y="860"/>
                  </a:cubicBezTo>
                  <a:cubicBezTo>
                    <a:pt x="0" y="860"/>
                    <a:pt x="122" y="372"/>
                    <a:pt x="135" y="278"/>
                  </a:cubicBezTo>
                  <a:cubicBezTo>
                    <a:pt x="141" y="239"/>
                    <a:pt x="148" y="127"/>
                    <a:pt x="163" y="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9" name="Freeform 163">
              <a:extLst>
                <a:ext uri="{FF2B5EF4-FFF2-40B4-BE49-F238E27FC236}">
                  <a16:creationId xmlns:a16="http://schemas.microsoft.com/office/drawing/2014/main" id="{43F519C8-7AF1-67E8-7AFC-F7E80BB2553C}"/>
                </a:ext>
              </a:extLst>
            </p:cNvPr>
            <p:cNvSpPr>
              <a:spLocks/>
            </p:cNvSpPr>
            <p:nvPr/>
          </p:nvSpPr>
          <p:spPr bwMode="auto">
            <a:xfrm>
              <a:off x="6822507" y="6546910"/>
              <a:ext cx="365544" cy="311090"/>
            </a:xfrm>
            <a:custGeom>
              <a:avLst/>
              <a:gdLst>
                <a:gd name="T0" fmla="*/ 252 w 287"/>
                <a:gd name="T1" fmla="*/ 0 h 244"/>
                <a:gd name="T2" fmla="*/ 148 w 287"/>
                <a:gd name="T3" fmla="*/ 175 h 244"/>
                <a:gd name="T4" fmla="*/ 82 w 287"/>
                <a:gd name="T5" fmla="*/ 182 h 244"/>
                <a:gd name="T6" fmla="*/ 17 w 287"/>
                <a:gd name="T7" fmla="*/ 201 h 244"/>
                <a:gd name="T8" fmla="*/ 15 w 287"/>
                <a:gd name="T9" fmla="*/ 244 h 244"/>
                <a:gd name="T10" fmla="*/ 181 w 287"/>
                <a:gd name="T11" fmla="*/ 244 h 244"/>
                <a:gd name="T12" fmla="*/ 238 w 287"/>
                <a:gd name="T13" fmla="*/ 103 h 244"/>
                <a:gd name="T14" fmla="*/ 234 w 287"/>
                <a:gd name="T15" fmla="*/ 244 h 244"/>
                <a:gd name="T16" fmla="*/ 251 w 287"/>
                <a:gd name="T17" fmla="*/ 244 h 244"/>
                <a:gd name="T18" fmla="*/ 287 w 287"/>
                <a:gd name="T19" fmla="*/ 66 h 244"/>
                <a:gd name="T20" fmla="*/ 252 w 287"/>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244">
                  <a:moveTo>
                    <a:pt x="252" y="0"/>
                  </a:moveTo>
                  <a:cubicBezTo>
                    <a:pt x="223" y="84"/>
                    <a:pt x="148" y="175"/>
                    <a:pt x="148" y="175"/>
                  </a:cubicBezTo>
                  <a:cubicBezTo>
                    <a:pt x="82" y="182"/>
                    <a:pt x="82" y="182"/>
                    <a:pt x="82" y="182"/>
                  </a:cubicBezTo>
                  <a:cubicBezTo>
                    <a:pt x="17" y="201"/>
                    <a:pt x="17" y="201"/>
                    <a:pt x="17" y="201"/>
                  </a:cubicBezTo>
                  <a:cubicBezTo>
                    <a:pt x="17" y="201"/>
                    <a:pt x="0" y="219"/>
                    <a:pt x="15" y="244"/>
                  </a:cubicBezTo>
                  <a:cubicBezTo>
                    <a:pt x="181" y="244"/>
                    <a:pt x="181" y="244"/>
                    <a:pt x="181" y="244"/>
                  </a:cubicBezTo>
                  <a:cubicBezTo>
                    <a:pt x="238" y="103"/>
                    <a:pt x="238" y="103"/>
                    <a:pt x="238" y="103"/>
                  </a:cubicBezTo>
                  <a:cubicBezTo>
                    <a:pt x="234" y="244"/>
                    <a:pt x="234" y="244"/>
                    <a:pt x="234" y="244"/>
                  </a:cubicBezTo>
                  <a:cubicBezTo>
                    <a:pt x="251" y="244"/>
                    <a:pt x="251" y="244"/>
                    <a:pt x="251" y="244"/>
                  </a:cubicBezTo>
                  <a:cubicBezTo>
                    <a:pt x="287" y="66"/>
                    <a:pt x="287" y="66"/>
                    <a:pt x="287" y="66"/>
                  </a:cubicBezTo>
                  <a:cubicBezTo>
                    <a:pt x="287" y="66"/>
                    <a:pt x="283" y="22"/>
                    <a:pt x="252"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0" name="Freeform 164">
              <a:extLst>
                <a:ext uri="{FF2B5EF4-FFF2-40B4-BE49-F238E27FC236}">
                  <a16:creationId xmlns:a16="http://schemas.microsoft.com/office/drawing/2014/main" id="{7222A194-4E85-2645-F458-7AE1BCA9C4F5}"/>
                </a:ext>
              </a:extLst>
            </p:cNvPr>
            <p:cNvSpPr>
              <a:spLocks/>
            </p:cNvSpPr>
            <p:nvPr/>
          </p:nvSpPr>
          <p:spPr bwMode="auto">
            <a:xfrm>
              <a:off x="6927102" y="6498386"/>
              <a:ext cx="216199" cy="280359"/>
            </a:xfrm>
            <a:custGeom>
              <a:avLst/>
              <a:gdLst>
                <a:gd name="T0" fmla="*/ 170 w 170"/>
                <a:gd name="T1" fmla="*/ 38 h 220"/>
                <a:gd name="T2" fmla="*/ 128 w 170"/>
                <a:gd name="T3" fmla="*/ 0 h 220"/>
                <a:gd name="T4" fmla="*/ 81 w 170"/>
                <a:gd name="T5" fmla="*/ 38 h 220"/>
                <a:gd name="T6" fmla="*/ 0 w 170"/>
                <a:gd name="T7" fmla="*/ 220 h 220"/>
                <a:gd name="T8" fmla="*/ 60 w 170"/>
                <a:gd name="T9" fmla="*/ 220 h 220"/>
                <a:gd name="T10" fmla="*/ 170 w 170"/>
                <a:gd name="T11" fmla="*/ 38 h 220"/>
              </a:gdLst>
              <a:ahLst/>
              <a:cxnLst>
                <a:cxn ang="0">
                  <a:pos x="T0" y="T1"/>
                </a:cxn>
                <a:cxn ang="0">
                  <a:pos x="T2" y="T3"/>
                </a:cxn>
                <a:cxn ang="0">
                  <a:pos x="T4" y="T5"/>
                </a:cxn>
                <a:cxn ang="0">
                  <a:pos x="T6" y="T7"/>
                </a:cxn>
                <a:cxn ang="0">
                  <a:pos x="T8" y="T9"/>
                </a:cxn>
                <a:cxn ang="0">
                  <a:pos x="T10" y="T11"/>
                </a:cxn>
              </a:cxnLst>
              <a:rect l="0" t="0" r="r" b="b"/>
              <a:pathLst>
                <a:path w="170" h="220">
                  <a:moveTo>
                    <a:pt x="170" y="38"/>
                  </a:moveTo>
                  <a:cubicBezTo>
                    <a:pt x="128" y="0"/>
                    <a:pt x="128" y="0"/>
                    <a:pt x="128" y="0"/>
                  </a:cubicBezTo>
                  <a:cubicBezTo>
                    <a:pt x="81" y="38"/>
                    <a:pt x="81" y="38"/>
                    <a:pt x="81" y="38"/>
                  </a:cubicBezTo>
                  <a:cubicBezTo>
                    <a:pt x="81" y="38"/>
                    <a:pt x="30" y="199"/>
                    <a:pt x="0" y="220"/>
                  </a:cubicBezTo>
                  <a:cubicBezTo>
                    <a:pt x="60" y="220"/>
                    <a:pt x="60" y="220"/>
                    <a:pt x="60" y="220"/>
                  </a:cubicBezTo>
                  <a:cubicBezTo>
                    <a:pt x="60" y="220"/>
                    <a:pt x="141" y="121"/>
                    <a:pt x="170" y="38"/>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1" name="Freeform 165">
              <a:extLst>
                <a:ext uri="{FF2B5EF4-FFF2-40B4-BE49-F238E27FC236}">
                  <a16:creationId xmlns:a16="http://schemas.microsoft.com/office/drawing/2014/main" id="{EC95EA5A-C5F3-93A7-B875-D264AC5DB70C}"/>
                </a:ext>
              </a:extLst>
            </p:cNvPr>
            <p:cNvSpPr>
              <a:spLocks/>
            </p:cNvSpPr>
            <p:nvPr/>
          </p:nvSpPr>
          <p:spPr bwMode="auto">
            <a:xfrm>
              <a:off x="7362736" y="6481673"/>
              <a:ext cx="317021" cy="370936"/>
            </a:xfrm>
            <a:custGeom>
              <a:avLst/>
              <a:gdLst>
                <a:gd name="T0" fmla="*/ 190 w 249"/>
                <a:gd name="T1" fmla="*/ 0 h 291"/>
                <a:gd name="T2" fmla="*/ 133 w 249"/>
                <a:gd name="T3" fmla="*/ 195 h 291"/>
                <a:gd name="T4" fmla="*/ 71 w 249"/>
                <a:gd name="T5" fmla="*/ 218 h 291"/>
                <a:gd name="T6" fmla="*/ 12 w 249"/>
                <a:gd name="T7" fmla="*/ 250 h 291"/>
                <a:gd name="T8" fmla="*/ 20 w 249"/>
                <a:gd name="T9" fmla="*/ 291 h 291"/>
                <a:gd name="T10" fmla="*/ 181 w 249"/>
                <a:gd name="T11" fmla="*/ 249 h 291"/>
                <a:gd name="T12" fmla="*/ 201 w 249"/>
                <a:gd name="T13" fmla="*/ 98 h 291"/>
                <a:gd name="T14" fmla="*/ 233 w 249"/>
                <a:gd name="T15" fmla="*/ 236 h 291"/>
                <a:gd name="T16" fmla="*/ 249 w 249"/>
                <a:gd name="T17" fmla="*/ 232 h 291"/>
                <a:gd name="T18" fmla="*/ 240 w 249"/>
                <a:gd name="T19" fmla="*/ 52 h 291"/>
                <a:gd name="T20" fmla="*/ 190 w 249"/>
                <a:gd name="T2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91">
                  <a:moveTo>
                    <a:pt x="190" y="0"/>
                  </a:moveTo>
                  <a:cubicBezTo>
                    <a:pt x="182" y="88"/>
                    <a:pt x="133" y="195"/>
                    <a:pt x="133" y="195"/>
                  </a:cubicBezTo>
                  <a:cubicBezTo>
                    <a:pt x="71" y="218"/>
                    <a:pt x="71" y="218"/>
                    <a:pt x="71" y="218"/>
                  </a:cubicBezTo>
                  <a:cubicBezTo>
                    <a:pt x="12" y="250"/>
                    <a:pt x="12" y="250"/>
                    <a:pt x="12" y="250"/>
                  </a:cubicBezTo>
                  <a:cubicBezTo>
                    <a:pt x="12" y="250"/>
                    <a:pt x="0" y="270"/>
                    <a:pt x="20" y="291"/>
                  </a:cubicBezTo>
                  <a:cubicBezTo>
                    <a:pt x="181" y="249"/>
                    <a:pt x="181" y="249"/>
                    <a:pt x="181" y="249"/>
                  </a:cubicBezTo>
                  <a:cubicBezTo>
                    <a:pt x="201" y="98"/>
                    <a:pt x="201" y="98"/>
                    <a:pt x="201" y="98"/>
                  </a:cubicBezTo>
                  <a:cubicBezTo>
                    <a:pt x="233" y="236"/>
                    <a:pt x="233" y="236"/>
                    <a:pt x="233" y="236"/>
                  </a:cubicBezTo>
                  <a:cubicBezTo>
                    <a:pt x="249" y="232"/>
                    <a:pt x="249" y="232"/>
                    <a:pt x="249" y="232"/>
                  </a:cubicBezTo>
                  <a:cubicBezTo>
                    <a:pt x="240" y="52"/>
                    <a:pt x="240" y="52"/>
                    <a:pt x="240" y="52"/>
                  </a:cubicBezTo>
                  <a:cubicBezTo>
                    <a:pt x="240" y="52"/>
                    <a:pt x="226" y="13"/>
                    <a:pt x="190"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2" name="Freeform 166">
              <a:extLst>
                <a:ext uri="{FF2B5EF4-FFF2-40B4-BE49-F238E27FC236}">
                  <a16:creationId xmlns:a16="http://schemas.microsoft.com/office/drawing/2014/main" id="{816C3B58-9602-CBC4-102B-2BE4A464C29B}"/>
                </a:ext>
              </a:extLst>
            </p:cNvPr>
            <p:cNvSpPr>
              <a:spLocks/>
            </p:cNvSpPr>
            <p:nvPr/>
          </p:nvSpPr>
          <p:spPr bwMode="auto">
            <a:xfrm>
              <a:off x="7453312" y="6447167"/>
              <a:ext cx="151501" cy="312169"/>
            </a:xfrm>
            <a:custGeom>
              <a:avLst/>
              <a:gdLst>
                <a:gd name="T0" fmla="*/ 119 w 119"/>
                <a:gd name="T1" fmla="*/ 27 h 245"/>
                <a:gd name="T2" fmla="*/ 69 w 119"/>
                <a:gd name="T3" fmla="*/ 0 h 245"/>
                <a:gd name="T4" fmla="*/ 33 w 119"/>
                <a:gd name="T5" fmla="*/ 49 h 245"/>
                <a:gd name="T6" fmla="*/ 0 w 119"/>
                <a:gd name="T7" fmla="*/ 245 h 245"/>
                <a:gd name="T8" fmla="*/ 58 w 119"/>
                <a:gd name="T9" fmla="*/ 230 h 245"/>
                <a:gd name="T10" fmla="*/ 119 w 119"/>
                <a:gd name="T11" fmla="*/ 27 h 245"/>
              </a:gdLst>
              <a:ahLst/>
              <a:cxnLst>
                <a:cxn ang="0">
                  <a:pos x="T0" y="T1"/>
                </a:cxn>
                <a:cxn ang="0">
                  <a:pos x="T2" y="T3"/>
                </a:cxn>
                <a:cxn ang="0">
                  <a:pos x="T4" y="T5"/>
                </a:cxn>
                <a:cxn ang="0">
                  <a:pos x="T6" y="T7"/>
                </a:cxn>
                <a:cxn ang="0">
                  <a:pos x="T8" y="T9"/>
                </a:cxn>
                <a:cxn ang="0">
                  <a:pos x="T10" y="T11"/>
                </a:cxn>
              </a:cxnLst>
              <a:rect l="0" t="0" r="r" b="b"/>
              <a:pathLst>
                <a:path w="119" h="245">
                  <a:moveTo>
                    <a:pt x="119" y="27"/>
                  </a:moveTo>
                  <a:cubicBezTo>
                    <a:pt x="69" y="0"/>
                    <a:pt x="69" y="0"/>
                    <a:pt x="69" y="0"/>
                  </a:cubicBezTo>
                  <a:cubicBezTo>
                    <a:pt x="33" y="49"/>
                    <a:pt x="33" y="49"/>
                    <a:pt x="33" y="49"/>
                  </a:cubicBezTo>
                  <a:cubicBezTo>
                    <a:pt x="33" y="49"/>
                    <a:pt x="24" y="217"/>
                    <a:pt x="0" y="245"/>
                  </a:cubicBezTo>
                  <a:cubicBezTo>
                    <a:pt x="58" y="230"/>
                    <a:pt x="58" y="230"/>
                    <a:pt x="58" y="230"/>
                  </a:cubicBezTo>
                  <a:cubicBezTo>
                    <a:pt x="58" y="230"/>
                    <a:pt x="111" y="114"/>
                    <a:pt x="119" y="27"/>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3" name="Freeform 167">
              <a:extLst>
                <a:ext uri="{FF2B5EF4-FFF2-40B4-BE49-F238E27FC236}">
                  <a16:creationId xmlns:a16="http://schemas.microsoft.com/office/drawing/2014/main" id="{6472CBC3-F73F-5D92-1BD3-6CD7E89B5E60}"/>
                </a:ext>
              </a:extLst>
            </p:cNvPr>
            <p:cNvSpPr>
              <a:spLocks/>
            </p:cNvSpPr>
            <p:nvPr/>
          </p:nvSpPr>
          <p:spPr bwMode="auto">
            <a:xfrm>
              <a:off x="6897448" y="4597879"/>
              <a:ext cx="907391" cy="1079380"/>
            </a:xfrm>
            <a:custGeom>
              <a:avLst/>
              <a:gdLst>
                <a:gd name="T0" fmla="*/ 442 w 712"/>
                <a:gd name="T1" fmla="*/ 2 h 847"/>
                <a:gd name="T2" fmla="*/ 126 w 712"/>
                <a:gd name="T3" fmla="*/ 0 h 847"/>
                <a:gd name="T4" fmla="*/ 96 w 712"/>
                <a:gd name="T5" fmla="*/ 722 h 847"/>
                <a:gd name="T6" fmla="*/ 466 w 712"/>
                <a:gd name="T7" fmla="*/ 766 h 847"/>
                <a:gd name="T8" fmla="*/ 442 w 712"/>
                <a:gd name="T9" fmla="*/ 2 h 847"/>
              </a:gdLst>
              <a:ahLst/>
              <a:cxnLst>
                <a:cxn ang="0">
                  <a:pos x="T0" y="T1"/>
                </a:cxn>
                <a:cxn ang="0">
                  <a:pos x="T2" y="T3"/>
                </a:cxn>
                <a:cxn ang="0">
                  <a:pos x="T4" y="T5"/>
                </a:cxn>
                <a:cxn ang="0">
                  <a:pos x="T6" y="T7"/>
                </a:cxn>
                <a:cxn ang="0">
                  <a:pos x="T8" y="T9"/>
                </a:cxn>
              </a:cxnLst>
              <a:rect l="0" t="0" r="r" b="b"/>
              <a:pathLst>
                <a:path w="712" h="847">
                  <a:moveTo>
                    <a:pt x="442" y="2"/>
                  </a:moveTo>
                  <a:cubicBezTo>
                    <a:pt x="442" y="2"/>
                    <a:pt x="126" y="0"/>
                    <a:pt x="126" y="0"/>
                  </a:cubicBezTo>
                  <a:cubicBezTo>
                    <a:pt x="0" y="300"/>
                    <a:pt x="96" y="722"/>
                    <a:pt x="96" y="722"/>
                  </a:cubicBezTo>
                  <a:cubicBezTo>
                    <a:pt x="389" y="847"/>
                    <a:pt x="466" y="766"/>
                    <a:pt x="466" y="766"/>
                  </a:cubicBezTo>
                  <a:cubicBezTo>
                    <a:pt x="712" y="278"/>
                    <a:pt x="453" y="10"/>
                    <a:pt x="442" y="2"/>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4" name="Freeform 168">
              <a:extLst>
                <a:ext uri="{FF2B5EF4-FFF2-40B4-BE49-F238E27FC236}">
                  <a16:creationId xmlns:a16="http://schemas.microsoft.com/office/drawing/2014/main" id="{37C74A37-0928-6C23-F83F-97BCB3247C2B}"/>
                </a:ext>
              </a:extLst>
            </p:cNvPr>
            <p:cNvSpPr>
              <a:spLocks/>
            </p:cNvSpPr>
            <p:nvPr/>
          </p:nvSpPr>
          <p:spPr bwMode="auto">
            <a:xfrm>
              <a:off x="7153545" y="3821502"/>
              <a:ext cx="301925" cy="514889"/>
            </a:xfrm>
            <a:custGeom>
              <a:avLst/>
              <a:gdLst>
                <a:gd name="T0" fmla="*/ 32 w 237"/>
                <a:gd name="T1" fmla="*/ 404 h 404"/>
                <a:gd name="T2" fmla="*/ 181 w 237"/>
                <a:gd name="T3" fmla="*/ 135 h 404"/>
                <a:gd name="T4" fmla="*/ 237 w 237"/>
                <a:gd name="T5" fmla="*/ 25 h 404"/>
                <a:gd name="T6" fmla="*/ 17 w 237"/>
                <a:gd name="T7" fmla="*/ 23 h 404"/>
                <a:gd name="T8" fmla="*/ 0 w 237"/>
                <a:gd name="T9" fmla="*/ 132 h 404"/>
                <a:gd name="T10" fmla="*/ 32 w 237"/>
                <a:gd name="T11" fmla="*/ 404 h 404"/>
              </a:gdLst>
              <a:ahLst/>
              <a:cxnLst>
                <a:cxn ang="0">
                  <a:pos x="T0" y="T1"/>
                </a:cxn>
                <a:cxn ang="0">
                  <a:pos x="T2" y="T3"/>
                </a:cxn>
                <a:cxn ang="0">
                  <a:pos x="T4" y="T5"/>
                </a:cxn>
                <a:cxn ang="0">
                  <a:pos x="T6" y="T7"/>
                </a:cxn>
                <a:cxn ang="0">
                  <a:pos x="T8" y="T9"/>
                </a:cxn>
                <a:cxn ang="0">
                  <a:pos x="T10" y="T11"/>
                </a:cxn>
              </a:cxnLst>
              <a:rect l="0" t="0" r="r" b="b"/>
              <a:pathLst>
                <a:path w="237" h="404">
                  <a:moveTo>
                    <a:pt x="32" y="404"/>
                  </a:moveTo>
                  <a:cubicBezTo>
                    <a:pt x="181" y="135"/>
                    <a:pt x="181" y="135"/>
                    <a:pt x="181" y="135"/>
                  </a:cubicBezTo>
                  <a:cubicBezTo>
                    <a:pt x="237" y="25"/>
                    <a:pt x="237" y="25"/>
                    <a:pt x="237" y="25"/>
                  </a:cubicBezTo>
                  <a:cubicBezTo>
                    <a:pt x="149" y="0"/>
                    <a:pt x="72" y="8"/>
                    <a:pt x="17" y="23"/>
                  </a:cubicBezTo>
                  <a:cubicBezTo>
                    <a:pt x="0" y="132"/>
                    <a:pt x="0" y="132"/>
                    <a:pt x="0" y="132"/>
                  </a:cubicBezTo>
                  <a:cubicBezTo>
                    <a:pt x="0" y="132"/>
                    <a:pt x="0" y="309"/>
                    <a:pt x="32" y="404"/>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5" name="Freeform 169">
              <a:extLst>
                <a:ext uri="{FF2B5EF4-FFF2-40B4-BE49-F238E27FC236}">
                  <a16:creationId xmlns:a16="http://schemas.microsoft.com/office/drawing/2014/main" id="{4785590F-6546-E640-5AE5-83A3AE953652}"/>
                </a:ext>
              </a:extLst>
            </p:cNvPr>
            <p:cNvSpPr>
              <a:spLocks/>
            </p:cNvSpPr>
            <p:nvPr/>
          </p:nvSpPr>
          <p:spPr bwMode="auto">
            <a:xfrm>
              <a:off x="7245200" y="3758961"/>
              <a:ext cx="139101" cy="147727"/>
            </a:xfrm>
            <a:custGeom>
              <a:avLst/>
              <a:gdLst>
                <a:gd name="T0" fmla="*/ 0 w 109"/>
                <a:gd name="T1" fmla="*/ 27 h 116"/>
                <a:gd name="T2" fmla="*/ 0 w 109"/>
                <a:gd name="T3" fmla="*/ 115 h 116"/>
                <a:gd name="T4" fmla="*/ 108 w 109"/>
                <a:gd name="T5" fmla="*/ 116 h 116"/>
                <a:gd name="T6" fmla="*/ 109 w 109"/>
                <a:gd name="T7" fmla="*/ 0 h 116"/>
                <a:gd name="T8" fmla="*/ 0 w 109"/>
                <a:gd name="T9" fmla="*/ 27 h 116"/>
              </a:gdLst>
              <a:ahLst/>
              <a:cxnLst>
                <a:cxn ang="0">
                  <a:pos x="T0" y="T1"/>
                </a:cxn>
                <a:cxn ang="0">
                  <a:pos x="T2" y="T3"/>
                </a:cxn>
                <a:cxn ang="0">
                  <a:pos x="T4" y="T5"/>
                </a:cxn>
                <a:cxn ang="0">
                  <a:pos x="T6" y="T7"/>
                </a:cxn>
                <a:cxn ang="0">
                  <a:pos x="T8" y="T9"/>
                </a:cxn>
              </a:cxnLst>
              <a:rect l="0" t="0" r="r" b="b"/>
              <a:pathLst>
                <a:path w="109" h="116">
                  <a:moveTo>
                    <a:pt x="0" y="27"/>
                  </a:moveTo>
                  <a:cubicBezTo>
                    <a:pt x="0" y="115"/>
                    <a:pt x="0" y="115"/>
                    <a:pt x="0" y="115"/>
                  </a:cubicBezTo>
                  <a:cubicBezTo>
                    <a:pt x="108" y="116"/>
                    <a:pt x="108" y="116"/>
                    <a:pt x="108" y="116"/>
                  </a:cubicBezTo>
                  <a:cubicBezTo>
                    <a:pt x="109" y="0"/>
                    <a:pt x="109" y="0"/>
                    <a:pt x="109" y="0"/>
                  </a:cubicBezTo>
                  <a:cubicBezTo>
                    <a:pt x="64" y="30"/>
                    <a:pt x="19" y="29"/>
                    <a:pt x="0" y="2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6" name="Freeform 170">
              <a:extLst>
                <a:ext uri="{FF2B5EF4-FFF2-40B4-BE49-F238E27FC236}">
                  <a16:creationId xmlns:a16="http://schemas.microsoft.com/office/drawing/2014/main" id="{E8E4A623-CA29-BC1F-FF9B-970277767D83}"/>
                </a:ext>
              </a:extLst>
            </p:cNvPr>
            <p:cNvSpPr>
              <a:spLocks/>
            </p:cNvSpPr>
            <p:nvPr/>
          </p:nvSpPr>
          <p:spPr bwMode="auto">
            <a:xfrm>
              <a:off x="7245200" y="3645738"/>
              <a:ext cx="139101" cy="151501"/>
            </a:xfrm>
            <a:custGeom>
              <a:avLst/>
              <a:gdLst>
                <a:gd name="T0" fmla="*/ 109 w 109"/>
                <a:gd name="T1" fmla="*/ 89 h 119"/>
                <a:gd name="T2" fmla="*/ 109 w 109"/>
                <a:gd name="T3" fmla="*/ 0 h 119"/>
                <a:gd name="T4" fmla="*/ 1 w 109"/>
                <a:gd name="T5" fmla="*/ 0 h 119"/>
                <a:gd name="T6" fmla="*/ 0 w 109"/>
                <a:gd name="T7" fmla="*/ 116 h 119"/>
                <a:gd name="T8" fmla="*/ 109 w 109"/>
                <a:gd name="T9" fmla="*/ 89 h 119"/>
              </a:gdLst>
              <a:ahLst/>
              <a:cxnLst>
                <a:cxn ang="0">
                  <a:pos x="T0" y="T1"/>
                </a:cxn>
                <a:cxn ang="0">
                  <a:pos x="T2" y="T3"/>
                </a:cxn>
                <a:cxn ang="0">
                  <a:pos x="T4" y="T5"/>
                </a:cxn>
                <a:cxn ang="0">
                  <a:pos x="T6" y="T7"/>
                </a:cxn>
                <a:cxn ang="0">
                  <a:pos x="T8" y="T9"/>
                </a:cxn>
              </a:cxnLst>
              <a:rect l="0" t="0" r="r" b="b"/>
              <a:pathLst>
                <a:path w="109" h="119">
                  <a:moveTo>
                    <a:pt x="109" y="89"/>
                  </a:moveTo>
                  <a:cubicBezTo>
                    <a:pt x="109" y="0"/>
                    <a:pt x="109" y="0"/>
                    <a:pt x="109" y="0"/>
                  </a:cubicBezTo>
                  <a:cubicBezTo>
                    <a:pt x="1" y="0"/>
                    <a:pt x="1" y="0"/>
                    <a:pt x="1" y="0"/>
                  </a:cubicBezTo>
                  <a:cubicBezTo>
                    <a:pt x="0" y="116"/>
                    <a:pt x="0" y="116"/>
                    <a:pt x="0" y="116"/>
                  </a:cubicBezTo>
                  <a:cubicBezTo>
                    <a:pt x="19" y="118"/>
                    <a:pt x="64" y="119"/>
                    <a:pt x="109" y="89"/>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7" name="Freeform 171">
              <a:extLst>
                <a:ext uri="{FF2B5EF4-FFF2-40B4-BE49-F238E27FC236}">
                  <a16:creationId xmlns:a16="http://schemas.microsoft.com/office/drawing/2014/main" id="{CF50D1C3-3595-B5E4-04B7-A7C67A6BB544}"/>
                </a:ext>
              </a:extLst>
            </p:cNvPr>
            <p:cNvSpPr>
              <a:spLocks/>
            </p:cNvSpPr>
            <p:nvPr/>
          </p:nvSpPr>
          <p:spPr bwMode="auto">
            <a:xfrm>
              <a:off x="6948668" y="3850616"/>
              <a:ext cx="625415" cy="838919"/>
            </a:xfrm>
            <a:custGeom>
              <a:avLst/>
              <a:gdLst>
                <a:gd name="T0" fmla="*/ 399 w 491"/>
                <a:gd name="T1" fmla="*/ 2 h 658"/>
                <a:gd name="T2" fmla="*/ 330 w 491"/>
                <a:gd name="T3" fmla="*/ 108 h 658"/>
                <a:gd name="T4" fmla="*/ 193 w 491"/>
                <a:gd name="T5" fmla="*/ 352 h 658"/>
                <a:gd name="T6" fmla="*/ 174 w 491"/>
                <a:gd name="T7" fmla="*/ 110 h 658"/>
                <a:gd name="T8" fmla="*/ 178 w 491"/>
                <a:gd name="T9" fmla="*/ 0 h 658"/>
                <a:gd name="T10" fmla="*/ 89 w 491"/>
                <a:gd name="T11" fmla="*/ 25 h 658"/>
                <a:gd name="T12" fmla="*/ 75 w 491"/>
                <a:gd name="T13" fmla="*/ 121 h 658"/>
                <a:gd name="T14" fmla="*/ 1 w 491"/>
                <a:gd name="T15" fmla="*/ 255 h 658"/>
                <a:gd name="T16" fmla="*/ 54 w 491"/>
                <a:gd name="T17" fmla="*/ 344 h 658"/>
                <a:gd name="T18" fmla="*/ 86 w 491"/>
                <a:gd name="T19" fmla="*/ 586 h 658"/>
                <a:gd name="T20" fmla="*/ 404 w 491"/>
                <a:gd name="T21" fmla="*/ 590 h 658"/>
                <a:gd name="T22" fmla="*/ 491 w 491"/>
                <a:gd name="T23" fmla="*/ 242 h 658"/>
                <a:gd name="T24" fmla="*/ 491 w 491"/>
                <a:gd name="T25" fmla="*/ 40 h 658"/>
                <a:gd name="T26" fmla="*/ 399 w 491"/>
                <a:gd name="T27" fmla="*/ 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658">
                  <a:moveTo>
                    <a:pt x="399" y="2"/>
                  </a:moveTo>
                  <a:cubicBezTo>
                    <a:pt x="330" y="108"/>
                    <a:pt x="330" y="108"/>
                    <a:pt x="330" y="108"/>
                  </a:cubicBezTo>
                  <a:cubicBezTo>
                    <a:pt x="193" y="352"/>
                    <a:pt x="193" y="352"/>
                    <a:pt x="193" y="352"/>
                  </a:cubicBezTo>
                  <a:cubicBezTo>
                    <a:pt x="162" y="257"/>
                    <a:pt x="174" y="110"/>
                    <a:pt x="174" y="110"/>
                  </a:cubicBezTo>
                  <a:cubicBezTo>
                    <a:pt x="178" y="0"/>
                    <a:pt x="178" y="0"/>
                    <a:pt x="178" y="0"/>
                  </a:cubicBezTo>
                  <a:cubicBezTo>
                    <a:pt x="123" y="15"/>
                    <a:pt x="89" y="25"/>
                    <a:pt x="89" y="25"/>
                  </a:cubicBezTo>
                  <a:cubicBezTo>
                    <a:pt x="75" y="121"/>
                    <a:pt x="75" y="121"/>
                    <a:pt x="75" y="121"/>
                  </a:cubicBezTo>
                  <a:cubicBezTo>
                    <a:pt x="19" y="193"/>
                    <a:pt x="2" y="234"/>
                    <a:pt x="1" y="255"/>
                  </a:cubicBezTo>
                  <a:cubicBezTo>
                    <a:pt x="0" y="302"/>
                    <a:pt x="54" y="344"/>
                    <a:pt x="54" y="344"/>
                  </a:cubicBezTo>
                  <a:cubicBezTo>
                    <a:pt x="86" y="586"/>
                    <a:pt x="86" y="586"/>
                    <a:pt x="86" y="586"/>
                  </a:cubicBezTo>
                  <a:cubicBezTo>
                    <a:pt x="272" y="658"/>
                    <a:pt x="404" y="590"/>
                    <a:pt x="404" y="590"/>
                  </a:cubicBezTo>
                  <a:cubicBezTo>
                    <a:pt x="425" y="449"/>
                    <a:pt x="491" y="242"/>
                    <a:pt x="491" y="242"/>
                  </a:cubicBezTo>
                  <a:cubicBezTo>
                    <a:pt x="491" y="40"/>
                    <a:pt x="491" y="40"/>
                    <a:pt x="491" y="40"/>
                  </a:cubicBezTo>
                  <a:cubicBezTo>
                    <a:pt x="462" y="23"/>
                    <a:pt x="428" y="11"/>
                    <a:pt x="399" y="2"/>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8" name="Freeform 172">
              <a:extLst>
                <a:ext uri="{FF2B5EF4-FFF2-40B4-BE49-F238E27FC236}">
                  <a16:creationId xmlns:a16="http://schemas.microsoft.com/office/drawing/2014/main" id="{148DB39C-4E1A-A80E-AE88-E9AB18B4E76B}"/>
                </a:ext>
              </a:extLst>
            </p:cNvPr>
            <p:cNvSpPr>
              <a:spLocks/>
            </p:cNvSpPr>
            <p:nvPr/>
          </p:nvSpPr>
          <p:spPr bwMode="auto">
            <a:xfrm>
              <a:off x="7186972" y="3797241"/>
              <a:ext cx="248009" cy="192477"/>
            </a:xfrm>
            <a:custGeom>
              <a:avLst/>
              <a:gdLst>
                <a:gd name="T0" fmla="*/ 46 w 195"/>
                <a:gd name="T1" fmla="*/ 1 h 151"/>
                <a:gd name="T2" fmla="*/ 80 w 195"/>
                <a:gd name="T3" fmla="*/ 73 h 151"/>
                <a:gd name="T4" fmla="*/ 156 w 195"/>
                <a:gd name="T5" fmla="*/ 0 h 151"/>
                <a:gd name="T6" fmla="*/ 195 w 195"/>
                <a:gd name="T7" fmla="*/ 40 h 151"/>
                <a:gd name="T8" fmla="*/ 98 w 195"/>
                <a:gd name="T9" fmla="*/ 151 h 151"/>
                <a:gd name="T10" fmla="*/ 77 w 195"/>
                <a:gd name="T11" fmla="*/ 85 h 151"/>
                <a:gd name="T12" fmla="*/ 22 w 195"/>
                <a:gd name="T13" fmla="*/ 140 h 151"/>
                <a:gd name="T14" fmla="*/ 4 w 195"/>
                <a:gd name="T15" fmla="*/ 35 h 151"/>
                <a:gd name="T16" fmla="*/ 46 w 195"/>
                <a:gd name="T17"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1">
                  <a:moveTo>
                    <a:pt x="46" y="1"/>
                  </a:moveTo>
                  <a:cubicBezTo>
                    <a:pt x="46" y="1"/>
                    <a:pt x="44" y="52"/>
                    <a:pt x="80" y="73"/>
                  </a:cubicBezTo>
                  <a:cubicBezTo>
                    <a:pt x="80" y="73"/>
                    <a:pt x="151" y="57"/>
                    <a:pt x="156" y="0"/>
                  </a:cubicBezTo>
                  <a:cubicBezTo>
                    <a:pt x="195" y="40"/>
                    <a:pt x="195" y="40"/>
                    <a:pt x="195" y="40"/>
                  </a:cubicBezTo>
                  <a:cubicBezTo>
                    <a:pt x="195" y="40"/>
                    <a:pt x="150" y="125"/>
                    <a:pt x="98" y="151"/>
                  </a:cubicBezTo>
                  <a:cubicBezTo>
                    <a:pt x="77" y="85"/>
                    <a:pt x="77" y="85"/>
                    <a:pt x="77" y="85"/>
                  </a:cubicBezTo>
                  <a:cubicBezTo>
                    <a:pt x="22" y="140"/>
                    <a:pt x="22" y="140"/>
                    <a:pt x="22" y="140"/>
                  </a:cubicBezTo>
                  <a:cubicBezTo>
                    <a:pt x="22" y="140"/>
                    <a:pt x="0" y="76"/>
                    <a:pt x="4" y="35"/>
                  </a:cubicBezTo>
                  <a:lnTo>
                    <a:pt x="46"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9" name="Freeform 173">
              <a:extLst>
                <a:ext uri="{FF2B5EF4-FFF2-40B4-BE49-F238E27FC236}">
                  <a16:creationId xmlns:a16="http://schemas.microsoft.com/office/drawing/2014/main" id="{EF592DE2-E325-2C57-CB8A-E7CF8B3B1033}"/>
                </a:ext>
              </a:extLst>
            </p:cNvPr>
            <p:cNvSpPr>
              <a:spLocks/>
            </p:cNvSpPr>
            <p:nvPr/>
          </p:nvSpPr>
          <p:spPr bwMode="auto">
            <a:xfrm>
              <a:off x="7072133" y="3846843"/>
              <a:ext cx="446956" cy="530524"/>
            </a:xfrm>
            <a:custGeom>
              <a:avLst/>
              <a:gdLst>
                <a:gd name="T0" fmla="*/ 32 w 351"/>
                <a:gd name="T1" fmla="*/ 164 h 416"/>
                <a:gd name="T2" fmla="*/ 7 w 351"/>
                <a:gd name="T3" fmla="*/ 191 h 416"/>
                <a:gd name="T4" fmla="*/ 93 w 351"/>
                <a:gd name="T5" fmla="*/ 416 h 416"/>
                <a:gd name="T6" fmla="*/ 285 w 351"/>
                <a:gd name="T7" fmla="*/ 207 h 416"/>
                <a:gd name="T8" fmla="*/ 250 w 351"/>
                <a:gd name="T9" fmla="*/ 172 h 416"/>
                <a:gd name="T10" fmla="*/ 301 w 351"/>
                <a:gd name="T11" fmla="*/ 171 h 416"/>
                <a:gd name="T12" fmla="*/ 351 w 351"/>
                <a:gd name="T13" fmla="*/ 23 h 416"/>
                <a:gd name="T14" fmla="*/ 299 w 351"/>
                <a:gd name="T15" fmla="*/ 0 h 416"/>
                <a:gd name="T16" fmla="*/ 232 w 351"/>
                <a:gd name="T17" fmla="*/ 111 h 416"/>
                <a:gd name="T18" fmla="*/ 96 w 351"/>
                <a:gd name="T19" fmla="*/ 355 h 416"/>
                <a:gd name="T20" fmla="*/ 77 w 351"/>
                <a:gd name="T21" fmla="*/ 113 h 416"/>
                <a:gd name="T22" fmla="*/ 82 w 351"/>
                <a:gd name="T23" fmla="*/ 0 h 416"/>
                <a:gd name="T24" fmla="*/ 38 w 351"/>
                <a:gd name="T25" fmla="*/ 15 h 416"/>
                <a:gd name="T26" fmla="*/ 0 w 351"/>
                <a:gd name="T27" fmla="*/ 154 h 416"/>
                <a:gd name="T28" fmla="*/ 32 w 351"/>
                <a:gd name="T29" fmla="*/ 16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416">
                  <a:moveTo>
                    <a:pt x="32" y="164"/>
                  </a:moveTo>
                  <a:cubicBezTo>
                    <a:pt x="7" y="191"/>
                    <a:pt x="7" y="191"/>
                    <a:pt x="7" y="191"/>
                  </a:cubicBezTo>
                  <a:cubicBezTo>
                    <a:pt x="7" y="191"/>
                    <a:pt x="40" y="338"/>
                    <a:pt x="93" y="416"/>
                  </a:cubicBezTo>
                  <a:cubicBezTo>
                    <a:pt x="93" y="416"/>
                    <a:pt x="244" y="278"/>
                    <a:pt x="285" y="207"/>
                  </a:cubicBezTo>
                  <a:cubicBezTo>
                    <a:pt x="250" y="172"/>
                    <a:pt x="250" y="172"/>
                    <a:pt x="250" y="172"/>
                  </a:cubicBezTo>
                  <a:cubicBezTo>
                    <a:pt x="301" y="171"/>
                    <a:pt x="301" y="171"/>
                    <a:pt x="301" y="171"/>
                  </a:cubicBezTo>
                  <a:cubicBezTo>
                    <a:pt x="351" y="23"/>
                    <a:pt x="351" y="23"/>
                    <a:pt x="351" y="23"/>
                  </a:cubicBezTo>
                  <a:cubicBezTo>
                    <a:pt x="334" y="16"/>
                    <a:pt x="316" y="6"/>
                    <a:pt x="299" y="0"/>
                  </a:cubicBezTo>
                  <a:cubicBezTo>
                    <a:pt x="232" y="111"/>
                    <a:pt x="232" y="111"/>
                    <a:pt x="232" y="111"/>
                  </a:cubicBezTo>
                  <a:cubicBezTo>
                    <a:pt x="96" y="355"/>
                    <a:pt x="96" y="355"/>
                    <a:pt x="96" y="355"/>
                  </a:cubicBezTo>
                  <a:cubicBezTo>
                    <a:pt x="65" y="260"/>
                    <a:pt x="77" y="113"/>
                    <a:pt x="77" y="113"/>
                  </a:cubicBezTo>
                  <a:cubicBezTo>
                    <a:pt x="82" y="0"/>
                    <a:pt x="82" y="0"/>
                    <a:pt x="82" y="0"/>
                  </a:cubicBezTo>
                  <a:cubicBezTo>
                    <a:pt x="66" y="4"/>
                    <a:pt x="50" y="10"/>
                    <a:pt x="38" y="15"/>
                  </a:cubicBezTo>
                  <a:cubicBezTo>
                    <a:pt x="0" y="154"/>
                    <a:pt x="0" y="154"/>
                    <a:pt x="0" y="154"/>
                  </a:cubicBezTo>
                  <a:lnTo>
                    <a:pt x="32" y="164"/>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0" name="Freeform 174">
              <a:extLst>
                <a:ext uri="{FF2B5EF4-FFF2-40B4-BE49-F238E27FC236}">
                  <a16:creationId xmlns:a16="http://schemas.microsoft.com/office/drawing/2014/main" id="{52C1E40F-3274-C16D-8C1A-6D6648F4178E}"/>
                </a:ext>
              </a:extLst>
            </p:cNvPr>
            <p:cNvSpPr>
              <a:spLocks/>
            </p:cNvSpPr>
            <p:nvPr/>
          </p:nvSpPr>
          <p:spPr bwMode="auto">
            <a:xfrm>
              <a:off x="7037627" y="4712718"/>
              <a:ext cx="458817" cy="175763"/>
            </a:xfrm>
            <a:custGeom>
              <a:avLst/>
              <a:gdLst>
                <a:gd name="T0" fmla="*/ 0 w 851"/>
                <a:gd name="T1" fmla="*/ 47 h 326"/>
                <a:gd name="T2" fmla="*/ 262 w 851"/>
                <a:gd name="T3" fmla="*/ 231 h 326"/>
                <a:gd name="T4" fmla="*/ 369 w 851"/>
                <a:gd name="T5" fmla="*/ 97 h 326"/>
                <a:gd name="T6" fmla="*/ 463 w 851"/>
                <a:gd name="T7" fmla="*/ 231 h 326"/>
                <a:gd name="T8" fmla="*/ 851 w 851"/>
                <a:gd name="T9" fmla="*/ 0 h 326"/>
                <a:gd name="T10" fmla="*/ 468 w 851"/>
                <a:gd name="T11" fmla="*/ 316 h 326"/>
                <a:gd name="T12" fmla="*/ 374 w 851"/>
                <a:gd name="T13" fmla="*/ 182 h 326"/>
                <a:gd name="T14" fmla="*/ 251 w 851"/>
                <a:gd name="T15" fmla="*/ 326 h 326"/>
                <a:gd name="T16" fmla="*/ 0 w 851"/>
                <a:gd name="T17" fmla="*/ 4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 h="326">
                  <a:moveTo>
                    <a:pt x="0" y="47"/>
                  </a:moveTo>
                  <a:lnTo>
                    <a:pt x="262" y="231"/>
                  </a:lnTo>
                  <a:lnTo>
                    <a:pt x="369" y="97"/>
                  </a:lnTo>
                  <a:lnTo>
                    <a:pt x="463" y="231"/>
                  </a:lnTo>
                  <a:lnTo>
                    <a:pt x="851" y="0"/>
                  </a:lnTo>
                  <a:lnTo>
                    <a:pt x="468" y="316"/>
                  </a:lnTo>
                  <a:lnTo>
                    <a:pt x="374" y="182"/>
                  </a:lnTo>
                  <a:lnTo>
                    <a:pt x="251" y="326"/>
                  </a:lnTo>
                  <a:lnTo>
                    <a:pt x="0" y="47"/>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1" name="Freeform 175">
              <a:extLst>
                <a:ext uri="{FF2B5EF4-FFF2-40B4-BE49-F238E27FC236}">
                  <a16:creationId xmlns:a16="http://schemas.microsoft.com/office/drawing/2014/main" id="{7F8466A9-02BE-78F0-3EB6-01CFD49F5F50}"/>
                </a:ext>
              </a:extLst>
            </p:cNvPr>
            <p:cNvSpPr>
              <a:spLocks/>
            </p:cNvSpPr>
            <p:nvPr/>
          </p:nvSpPr>
          <p:spPr bwMode="auto">
            <a:xfrm>
              <a:off x="7793517" y="4832409"/>
              <a:ext cx="179537" cy="229139"/>
            </a:xfrm>
            <a:custGeom>
              <a:avLst/>
              <a:gdLst>
                <a:gd name="T0" fmla="*/ 26 w 141"/>
                <a:gd name="T1" fmla="*/ 0 h 180"/>
                <a:gd name="T2" fmla="*/ 20 w 141"/>
                <a:gd name="T3" fmla="*/ 29 h 180"/>
                <a:gd name="T4" fmla="*/ 4 w 141"/>
                <a:gd name="T5" fmla="*/ 91 h 180"/>
                <a:gd name="T6" fmla="*/ 3 w 141"/>
                <a:gd name="T7" fmla="*/ 146 h 180"/>
                <a:gd name="T8" fmla="*/ 31 w 141"/>
                <a:gd name="T9" fmla="*/ 115 h 180"/>
                <a:gd name="T10" fmla="*/ 62 w 141"/>
                <a:gd name="T11" fmla="*/ 179 h 180"/>
                <a:gd name="T12" fmla="*/ 79 w 141"/>
                <a:gd name="T13" fmla="*/ 166 h 180"/>
                <a:gd name="T14" fmla="*/ 101 w 141"/>
                <a:gd name="T15" fmla="*/ 151 h 180"/>
                <a:gd name="T16" fmla="*/ 122 w 141"/>
                <a:gd name="T17" fmla="*/ 141 h 180"/>
                <a:gd name="T18" fmla="*/ 137 w 141"/>
                <a:gd name="T19" fmla="*/ 119 h 180"/>
                <a:gd name="T20" fmla="*/ 136 w 141"/>
                <a:gd name="T21" fmla="*/ 74 h 180"/>
                <a:gd name="T22" fmla="*/ 92 w 141"/>
                <a:gd name="T23" fmla="*/ 2 h 180"/>
                <a:gd name="T24" fmla="*/ 26 w 141"/>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80">
                  <a:moveTo>
                    <a:pt x="26" y="0"/>
                  </a:moveTo>
                  <a:cubicBezTo>
                    <a:pt x="20" y="29"/>
                    <a:pt x="20" y="29"/>
                    <a:pt x="20" y="29"/>
                  </a:cubicBezTo>
                  <a:cubicBezTo>
                    <a:pt x="20" y="29"/>
                    <a:pt x="0" y="74"/>
                    <a:pt x="4" y="91"/>
                  </a:cubicBezTo>
                  <a:cubicBezTo>
                    <a:pt x="9" y="112"/>
                    <a:pt x="3" y="146"/>
                    <a:pt x="3" y="146"/>
                  </a:cubicBezTo>
                  <a:cubicBezTo>
                    <a:pt x="3" y="146"/>
                    <a:pt x="30" y="155"/>
                    <a:pt x="31" y="115"/>
                  </a:cubicBezTo>
                  <a:cubicBezTo>
                    <a:pt x="31" y="115"/>
                    <a:pt x="48" y="180"/>
                    <a:pt x="62" y="179"/>
                  </a:cubicBezTo>
                  <a:cubicBezTo>
                    <a:pt x="62" y="179"/>
                    <a:pt x="73" y="172"/>
                    <a:pt x="79" y="166"/>
                  </a:cubicBezTo>
                  <a:cubicBezTo>
                    <a:pt x="79" y="166"/>
                    <a:pt x="91" y="168"/>
                    <a:pt x="101" y="151"/>
                  </a:cubicBezTo>
                  <a:cubicBezTo>
                    <a:pt x="101" y="151"/>
                    <a:pt x="118" y="155"/>
                    <a:pt x="122" y="141"/>
                  </a:cubicBezTo>
                  <a:cubicBezTo>
                    <a:pt x="122" y="141"/>
                    <a:pt x="133" y="135"/>
                    <a:pt x="137" y="119"/>
                  </a:cubicBezTo>
                  <a:cubicBezTo>
                    <a:pt x="141" y="103"/>
                    <a:pt x="138" y="103"/>
                    <a:pt x="136" y="74"/>
                  </a:cubicBezTo>
                  <a:cubicBezTo>
                    <a:pt x="136" y="74"/>
                    <a:pt x="120" y="17"/>
                    <a:pt x="92" y="2"/>
                  </a:cubicBezTo>
                  <a:lnTo>
                    <a:pt x="26" y="0"/>
                  </a:ln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2" name="Freeform 176">
              <a:extLst>
                <a:ext uri="{FF2B5EF4-FFF2-40B4-BE49-F238E27FC236}">
                  <a16:creationId xmlns:a16="http://schemas.microsoft.com/office/drawing/2014/main" id="{85B37B82-FE30-A3B8-8C4F-87A61C542934}"/>
                </a:ext>
              </a:extLst>
            </p:cNvPr>
            <p:cNvSpPr>
              <a:spLocks/>
            </p:cNvSpPr>
            <p:nvPr/>
          </p:nvSpPr>
          <p:spPr bwMode="auto">
            <a:xfrm>
              <a:off x="7785429" y="4763399"/>
              <a:ext cx="150424" cy="140179"/>
            </a:xfrm>
            <a:custGeom>
              <a:avLst/>
              <a:gdLst>
                <a:gd name="T0" fmla="*/ 0 w 118"/>
                <a:gd name="T1" fmla="*/ 18 h 110"/>
                <a:gd name="T2" fmla="*/ 21 w 118"/>
                <a:gd name="T3" fmla="*/ 86 h 110"/>
                <a:gd name="T4" fmla="*/ 118 w 118"/>
                <a:gd name="T5" fmla="*/ 66 h 110"/>
                <a:gd name="T6" fmla="*/ 103 w 118"/>
                <a:gd name="T7" fmla="*/ 0 h 110"/>
                <a:gd name="T8" fmla="*/ 0 w 118"/>
                <a:gd name="T9" fmla="*/ 18 h 110"/>
              </a:gdLst>
              <a:ahLst/>
              <a:cxnLst>
                <a:cxn ang="0">
                  <a:pos x="T0" y="T1"/>
                </a:cxn>
                <a:cxn ang="0">
                  <a:pos x="T2" y="T3"/>
                </a:cxn>
                <a:cxn ang="0">
                  <a:pos x="T4" y="T5"/>
                </a:cxn>
                <a:cxn ang="0">
                  <a:pos x="T6" y="T7"/>
                </a:cxn>
                <a:cxn ang="0">
                  <a:pos x="T8" y="T9"/>
                </a:cxn>
              </a:cxnLst>
              <a:rect l="0" t="0" r="r" b="b"/>
              <a:pathLst>
                <a:path w="118" h="110">
                  <a:moveTo>
                    <a:pt x="0" y="18"/>
                  </a:moveTo>
                  <a:cubicBezTo>
                    <a:pt x="21" y="86"/>
                    <a:pt x="21" y="86"/>
                    <a:pt x="21" y="86"/>
                  </a:cubicBezTo>
                  <a:cubicBezTo>
                    <a:pt x="21" y="86"/>
                    <a:pt x="57" y="110"/>
                    <a:pt x="118" y="66"/>
                  </a:cubicBezTo>
                  <a:cubicBezTo>
                    <a:pt x="103" y="0"/>
                    <a:pt x="103" y="0"/>
                    <a:pt x="103" y="0"/>
                  </a:cubicBezTo>
                  <a:lnTo>
                    <a:pt x="0" y="18"/>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3" name="Freeform 177">
              <a:extLst>
                <a:ext uri="{FF2B5EF4-FFF2-40B4-BE49-F238E27FC236}">
                  <a16:creationId xmlns:a16="http://schemas.microsoft.com/office/drawing/2014/main" id="{47490DBF-D26B-11C1-E5DE-85C07977063A}"/>
                </a:ext>
              </a:extLst>
            </p:cNvPr>
            <p:cNvSpPr>
              <a:spLocks/>
            </p:cNvSpPr>
            <p:nvPr/>
          </p:nvSpPr>
          <p:spPr bwMode="auto">
            <a:xfrm>
              <a:off x="7503993" y="3901836"/>
              <a:ext cx="420538" cy="945671"/>
            </a:xfrm>
            <a:custGeom>
              <a:avLst/>
              <a:gdLst>
                <a:gd name="T0" fmla="*/ 55 w 330"/>
                <a:gd name="T1" fmla="*/ 0 h 742"/>
                <a:gd name="T2" fmla="*/ 235 w 330"/>
                <a:gd name="T3" fmla="*/ 373 h 742"/>
                <a:gd name="T4" fmla="*/ 330 w 330"/>
                <a:gd name="T5" fmla="*/ 693 h 742"/>
                <a:gd name="T6" fmla="*/ 223 w 330"/>
                <a:gd name="T7" fmla="*/ 719 h 742"/>
                <a:gd name="T8" fmla="*/ 128 w 330"/>
                <a:gd name="T9" fmla="*/ 444 h 742"/>
                <a:gd name="T10" fmla="*/ 10 w 330"/>
                <a:gd name="T11" fmla="*/ 267 h 742"/>
                <a:gd name="T12" fmla="*/ 55 w 330"/>
                <a:gd name="T13" fmla="*/ 0 h 742"/>
              </a:gdLst>
              <a:ahLst/>
              <a:cxnLst>
                <a:cxn ang="0">
                  <a:pos x="T0" y="T1"/>
                </a:cxn>
                <a:cxn ang="0">
                  <a:pos x="T2" y="T3"/>
                </a:cxn>
                <a:cxn ang="0">
                  <a:pos x="T4" y="T5"/>
                </a:cxn>
                <a:cxn ang="0">
                  <a:pos x="T6" y="T7"/>
                </a:cxn>
                <a:cxn ang="0">
                  <a:pos x="T8" y="T9"/>
                </a:cxn>
                <a:cxn ang="0">
                  <a:pos x="T10" y="T11"/>
                </a:cxn>
                <a:cxn ang="0">
                  <a:pos x="T12" y="T13"/>
                </a:cxn>
              </a:cxnLst>
              <a:rect l="0" t="0" r="r" b="b"/>
              <a:pathLst>
                <a:path w="330" h="742">
                  <a:moveTo>
                    <a:pt x="55" y="0"/>
                  </a:moveTo>
                  <a:cubicBezTo>
                    <a:pt x="55" y="0"/>
                    <a:pt x="101" y="37"/>
                    <a:pt x="235" y="373"/>
                  </a:cubicBezTo>
                  <a:cubicBezTo>
                    <a:pt x="235" y="373"/>
                    <a:pt x="309" y="513"/>
                    <a:pt x="330" y="693"/>
                  </a:cubicBezTo>
                  <a:cubicBezTo>
                    <a:pt x="330" y="693"/>
                    <a:pt x="295" y="742"/>
                    <a:pt x="223" y="719"/>
                  </a:cubicBezTo>
                  <a:cubicBezTo>
                    <a:pt x="223" y="719"/>
                    <a:pt x="144" y="510"/>
                    <a:pt x="128" y="444"/>
                  </a:cubicBezTo>
                  <a:cubicBezTo>
                    <a:pt x="10" y="267"/>
                    <a:pt x="10" y="267"/>
                    <a:pt x="10" y="267"/>
                  </a:cubicBezTo>
                  <a:cubicBezTo>
                    <a:pt x="10" y="267"/>
                    <a:pt x="0" y="48"/>
                    <a:pt x="55"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4" name="Freeform 178">
              <a:extLst>
                <a:ext uri="{FF2B5EF4-FFF2-40B4-BE49-F238E27FC236}">
                  <a16:creationId xmlns:a16="http://schemas.microsoft.com/office/drawing/2014/main" id="{FEC2D5B7-5F10-7CA9-66CE-BA3215149FEF}"/>
                </a:ext>
              </a:extLst>
            </p:cNvPr>
            <p:cNvSpPr>
              <a:spLocks/>
            </p:cNvSpPr>
            <p:nvPr/>
          </p:nvSpPr>
          <p:spPr bwMode="auto">
            <a:xfrm>
              <a:off x="6949746" y="2998219"/>
              <a:ext cx="847545" cy="676634"/>
            </a:xfrm>
            <a:custGeom>
              <a:avLst/>
              <a:gdLst>
                <a:gd name="T0" fmla="*/ 161 w 665"/>
                <a:gd name="T1" fmla="*/ 455 h 531"/>
                <a:gd name="T2" fmla="*/ 90 w 665"/>
                <a:gd name="T3" fmla="*/ 156 h 531"/>
                <a:gd name="T4" fmla="*/ 255 w 665"/>
                <a:gd name="T5" fmla="*/ 73 h 531"/>
                <a:gd name="T6" fmla="*/ 404 w 665"/>
                <a:gd name="T7" fmla="*/ 85 h 531"/>
                <a:gd name="T8" fmla="*/ 418 w 665"/>
                <a:gd name="T9" fmla="*/ 491 h 531"/>
                <a:gd name="T10" fmla="*/ 161 w 665"/>
                <a:gd name="T11" fmla="*/ 455 h 531"/>
              </a:gdLst>
              <a:ahLst/>
              <a:cxnLst>
                <a:cxn ang="0">
                  <a:pos x="T0" y="T1"/>
                </a:cxn>
                <a:cxn ang="0">
                  <a:pos x="T2" y="T3"/>
                </a:cxn>
                <a:cxn ang="0">
                  <a:pos x="T4" y="T5"/>
                </a:cxn>
                <a:cxn ang="0">
                  <a:pos x="T6" y="T7"/>
                </a:cxn>
                <a:cxn ang="0">
                  <a:pos x="T8" y="T9"/>
                </a:cxn>
                <a:cxn ang="0">
                  <a:pos x="T10" y="T11"/>
                </a:cxn>
              </a:cxnLst>
              <a:rect l="0" t="0" r="r" b="b"/>
              <a:pathLst>
                <a:path w="665" h="531">
                  <a:moveTo>
                    <a:pt x="161" y="455"/>
                  </a:moveTo>
                  <a:cubicBezTo>
                    <a:pt x="161" y="455"/>
                    <a:pt x="0" y="358"/>
                    <a:pt x="90" y="156"/>
                  </a:cubicBezTo>
                  <a:cubicBezTo>
                    <a:pt x="160" y="0"/>
                    <a:pt x="255" y="73"/>
                    <a:pt x="255" y="73"/>
                  </a:cubicBezTo>
                  <a:cubicBezTo>
                    <a:pt x="255" y="73"/>
                    <a:pt x="326" y="12"/>
                    <a:pt x="404" y="85"/>
                  </a:cubicBezTo>
                  <a:cubicBezTo>
                    <a:pt x="477" y="154"/>
                    <a:pt x="665" y="303"/>
                    <a:pt x="418" y="491"/>
                  </a:cubicBezTo>
                  <a:cubicBezTo>
                    <a:pt x="366" y="531"/>
                    <a:pt x="161" y="455"/>
                    <a:pt x="161" y="455"/>
                  </a:cubicBezTo>
                  <a:close/>
                </a:path>
              </a:pathLst>
            </a:custGeom>
            <a:solidFill>
              <a:srgbClr val="ECC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5" name="Freeform 179">
              <a:extLst>
                <a:ext uri="{FF2B5EF4-FFF2-40B4-BE49-F238E27FC236}">
                  <a16:creationId xmlns:a16="http://schemas.microsoft.com/office/drawing/2014/main" id="{BCC8AE78-9854-B55D-CFDC-DC23B6F50FF1}"/>
                </a:ext>
              </a:extLst>
            </p:cNvPr>
            <p:cNvSpPr>
              <a:spLocks/>
            </p:cNvSpPr>
            <p:nvPr/>
          </p:nvSpPr>
          <p:spPr bwMode="auto">
            <a:xfrm>
              <a:off x="7047871" y="3123301"/>
              <a:ext cx="522437" cy="129935"/>
            </a:xfrm>
            <a:custGeom>
              <a:avLst/>
              <a:gdLst>
                <a:gd name="T0" fmla="*/ 410 w 410"/>
                <a:gd name="T1" fmla="*/ 72 h 102"/>
                <a:gd name="T2" fmla="*/ 341 w 410"/>
                <a:gd name="T3" fmla="*/ 0 h 102"/>
                <a:gd name="T4" fmla="*/ 37 w 410"/>
                <a:gd name="T5" fmla="*/ 14 h 102"/>
                <a:gd name="T6" fmla="*/ 13 w 410"/>
                <a:gd name="T7" fmla="*/ 58 h 102"/>
                <a:gd name="T8" fmla="*/ 0 w 410"/>
                <a:gd name="T9" fmla="*/ 92 h 102"/>
                <a:gd name="T10" fmla="*/ 410 w 410"/>
                <a:gd name="T11" fmla="*/ 72 h 102"/>
              </a:gdLst>
              <a:ahLst/>
              <a:cxnLst>
                <a:cxn ang="0">
                  <a:pos x="T0" y="T1"/>
                </a:cxn>
                <a:cxn ang="0">
                  <a:pos x="T2" y="T3"/>
                </a:cxn>
                <a:cxn ang="0">
                  <a:pos x="T4" y="T5"/>
                </a:cxn>
                <a:cxn ang="0">
                  <a:pos x="T6" y="T7"/>
                </a:cxn>
                <a:cxn ang="0">
                  <a:pos x="T8" y="T9"/>
                </a:cxn>
                <a:cxn ang="0">
                  <a:pos x="T10" y="T11"/>
                </a:cxn>
              </a:cxnLst>
              <a:rect l="0" t="0" r="r" b="b"/>
              <a:pathLst>
                <a:path w="410" h="102">
                  <a:moveTo>
                    <a:pt x="410" y="72"/>
                  </a:moveTo>
                  <a:cubicBezTo>
                    <a:pt x="386" y="42"/>
                    <a:pt x="358" y="16"/>
                    <a:pt x="341" y="0"/>
                  </a:cubicBezTo>
                  <a:cubicBezTo>
                    <a:pt x="210" y="72"/>
                    <a:pt x="95" y="42"/>
                    <a:pt x="37" y="14"/>
                  </a:cubicBezTo>
                  <a:cubicBezTo>
                    <a:pt x="29" y="26"/>
                    <a:pt x="21" y="41"/>
                    <a:pt x="13" y="58"/>
                  </a:cubicBezTo>
                  <a:cubicBezTo>
                    <a:pt x="8" y="69"/>
                    <a:pt x="4" y="80"/>
                    <a:pt x="0" y="92"/>
                  </a:cubicBezTo>
                  <a:cubicBezTo>
                    <a:pt x="82" y="100"/>
                    <a:pt x="260" y="102"/>
                    <a:pt x="410" y="72"/>
                  </a:cubicBezTo>
                  <a:close/>
                </a:path>
              </a:pathLst>
            </a:custGeom>
            <a:solidFill>
              <a:srgbClr val="FCE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6" name="Freeform 180">
              <a:extLst>
                <a:ext uri="{FF2B5EF4-FFF2-40B4-BE49-F238E27FC236}">
                  <a16:creationId xmlns:a16="http://schemas.microsoft.com/office/drawing/2014/main" id="{65246459-7FF6-98B4-93AB-8AF6398BE62C}"/>
                </a:ext>
              </a:extLst>
            </p:cNvPr>
            <p:cNvSpPr>
              <a:spLocks/>
            </p:cNvSpPr>
            <p:nvPr/>
          </p:nvSpPr>
          <p:spPr bwMode="auto">
            <a:xfrm>
              <a:off x="7073211" y="3142172"/>
              <a:ext cx="527829" cy="625955"/>
            </a:xfrm>
            <a:custGeom>
              <a:avLst/>
              <a:gdLst>
                <a:gd name="T0" fmla="*/ 355 w 414"/>
                <a:gd name="T1" fmla="*/ 198 h 491"/>
                <a:gd name="T2" fmla="*/ 352 w 414"/>
                <a:gd name="T3" fmla="*/ 199 h 491"/>
                <a:gd name="T4" fmla="*/ 352 w 414"/>
                <a:gd name="T5" fmla="*/ 199 h 491"/>
                <a:gd name="T6" fmla="*/ 294 w 414"/>
                <a:gd name="T7" fmla="*/ 177 h 491"/>
                <a:gd name="T8" fmla="*/ 160 w 414"/>
                <a:gd name="T9" fmla="*/ 0 h 491"/>
                <a:gd name="T10" fmla="*/ 0 w 414"/>
                <a:gd name="T11" fmla="*/ 218 h 491"/>
                <a:gd name="T12" fmla="*/ 10 w 414"/>
                <a:gd name="T13" fmla="*/ 323 h 491"/>
                <a:gd name="T14" fmla="*/ 131 w 414"/>
                <a:gd name="T15" fmla="*/ 459 h 491"/>
                <a:gd name="T16" fmla="*/ 343 w 414"/>
                <a:gd name="T17" fmla="*/ 327 h 491"/>
                <a:gd name="T18" fmla="*/ 411 w 414"/>
                <a:gd name="T19" fmla="*/ 242 h 491"/>
                <a:gd name="T20" fmla="*/ 355 w 414"/>
                <a:gd name="T21" fmla="*/ 1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491">
                  <a:moveTo>
                    <a:pt x="355" y="198"/>
                  </a:moveTo>
                  <a:cubicBezTo>
                    <a:pt x="352" y="199"/>
                    <a:pt x="352" y="199"/>
                    <a:pt x="352" y="199"/>
                  </a:cubicBezTo>
                  <a:cubicBezTo>
                    <a:pt x="352" y="199"/>
                    <a:pt x="352" y="199"/>
                    <a:pt x="352" y="199"/>
                  </a:cubicBezTo>
                  <a:cubicBezTo>
                    <a:pt x="352" y="199"/>
                    <a:pt x="341" y="319"/>
                    <a:pt x="294" y="177"/>
                  </a:cubicBezTo>
                  <a:cubicBezTo>
                    <a:pt x="195" y="108"/>
                    <a:pt x="160" y="0"/>
                    <a:pt x="160" y="0"/>
                  </a:cubicBezTo>
                  <a:cubicBezTo>
                    <a:pt x="128" y="82"/>
                    <a:pt x="45" y="198"/>
                    <a:pt x="0" y="218"/>
                  </a:cubicBezTo>
                  <a:cubicBezTo>
                    <a:pt x="0" y="246"/>
                    <a:pt x="4" y="287"/>
                    <a:pt x="10" y="323"/>
                  </a:cubicBezTo>
                  <a:cubicBezTo>
                    <a:pt x="20" y="395"/>
                    <a:pt x="59" y="446"/>
                    <a:pt x="131" y="459"/>
                  </a:cubicBezTo>
                  <a:cubicBezTo>
                    <a:pt x="303" y="491"/>
                    <a:pt x="343" y="327"/>
                    <a:pt x="343" y="327"/>
                  </a:cubicBezTo>
                  <a:cubicBezTo>
                    <a:pt x="343" y="327"/>
                    <a:pt x="407" y="325"/>
                    <a:pt x="411" y="242"/>
                  </a:cubicBezTo>
                  <a:cubicBezTo>
                    <a:pt x="414" y="174"/>
                    <a:pt x="355" y="198"/>
                    <a:pt x="355" y="198"/>
                  </a:cubicBezTo>
                  <a:close/>
                </a:path>
              </a:pathLst>
            </a:custGeom>
            <a:solidFill>
              <a:srgbClr val="F4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7" name="Freeform 181">
              <a:extLst>
                <a:ext uri="{FF2B5EF4-FFF2-40B4-BE49-F238E27FC236}">
                  <a16:creationId xmlns:a16="http://schemas.microsoft.com/office/drawing/2014/main" id="{6E876333-C9BC-1F25-D29D-309CB20C59F4}"/>
                </a:ext>
              </a:extLst>
            </p:cNvPr>
            <p:cNvSpPr>
              <a:spLocks/>
            </p:cNvSpPr>
            <p:nvPr/>
          </p:nvSpPr>
          <p:spPr bwMode="auto">
            <a:xfrm>
              <a:off x="7139526" y="3482376"/>
              <a:ext cx="453426" cy="285750"/>
            </a:xfrm>
            <a:custGeom>
              <a:avLst/>
              <a:gdLst>
                <a:gd name="T0" fmla="*/ 276 w 356"/>
                <a:gd name="T1" fmla="*/ 43 h 224"/>
                <a:gd name="T2" fmla="*/ 140 w 356"/>
                <a:gd name="T3" fmla="*/ 182 h 224"/>
                <a:gd name="T4" fmla="*/ 0 w 356"/>
                <a:gd name="T5" fmla="*/ 151 h 224"/>
                <a:gd name="T6" fmla="*/ 79 w 356"/>
                <a:gd name="T7" fmla="*/ 192 h 224"/>
                <a:gd name="T8" fmla="*/ 291 w 356"/>
                <a:gd name="T9" fmla="*/ 60 h 224"/>
                <a:gd name="T10" fmla="*/ 356 w 356"/>
                <a:gd name="T11" fmla="*/ 0 h 224"/>
                <a:gd name="T12" fmla="*/ 276 w 356"/>
                <a:gd name="T13" fmla="*/ 43 h 224"/>
              </a:gdLst>
              <a:ahLst/>
              <a:cxnLst>
                <a:cxn ang="0">
                  <a:pos x="T0" y="T1"/>
                </a:cxn>
                <a:cxn ang="0">
                  <a:pos x="T2" y="T3"/>
                </a:cxn>
                <a:cxn ang="0">
                  <a:pos x="T4" y="T5"/>
                </a:cxn>
                <a:cxn ang="0">
                  <a:pos x="T6" y="T7"/>
                </a:cxn>
                <a:cxn ang="0">
                  <a:pos x="T8" y="T9"/>
                </a:cxn>
                <a:cxn ang="0">
                  <a:pos x="T10" y="T11"/>
                </a:cxn>
                <a:cxn ang="0">
                  <a:pos x="T12" y="T13"/>
                </a:cxn>
              </a:cxnLst>
              <a:rect l="0" t="0" r="r" b="b"/>
              <a:pathLst>
                <a:path w="356" h="224">
                  <a:moveTo>
                    <a:pt x="276" y="43"/>
                  </a:moveTo>
                  <a:cubicBezTo>
                    <a:pt x="276" y="43"/>
                    <a:pt x="235" y="165"/>
                    <a:pt x="140" y="182"/>
                  </a:cubicBezTo>
                  <a:cubicBezTo>
                    <a:pt x="83" y="193"/>
                    <a:pt x="31" y="170"/>
                    <a:pt x="0" y="151"/>
                  </a:cubicBezTo>
                  <a:cubicBezTo>
                    <a:pt x="20" y="172"/>
                    <a:pt x="46" y="186"/>
                    <a:pt x="79" y="192"/>
                  </a:cubicBezTo>
                  <a:cubicBezTo>
                    <a:pt x="251" y="224"/>
                    <a:pt x="291" y="60"/>
                    <a:pt x="291" y="60"/>
                  </a:cubicBezTo>
                  <a:cubicBezTo>
                    <a:pt x="291" y="60"/>
                    <a:pt x="342" y="58"/>
                    <a:pt x="356" y="0"/>
                  </a:cubicBezTo>
                  <a:cubicBezTo>
                    <a:pt x="316" y="61"/>
                    <a:pt x="276" y="43"/>
                    <a:pt x="276" y="43"/>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8" name="Freeform 182">
              <a:extLst>
                <a:ext uri="{FF2B5EF4-FFF2-40B4-BE49-F238E27FC236}">
                  <a16:creationId xmlns:a16="http://schemas.microsoft.com/office/drawing/2014/main" id="{49200E6D-F877-7B2A-4BFD-1501BA0186C7}"/>
                </a:ext>
              </a:extLst>
            </p:cNvPr>
            <p:cNvSpPr>
              <a:spLocks/>
            </p:cNvSpPr>
            <p:nvPr/>
          </p:nvSpPr>
          <p:spPr bwMode="auto">
            <a:xfrm>
              <a:off x="7199372" y="3463506"/>
              <a:ext cx="72786" cy="126161"/>
            </a:xfrm>
            <a:custGeom>
              <a:avLst/>
              <a:gdLst>
                <a:gd name="T0" fmla="*/ 57 w 57"/>
                <a:gd name="T1" fmla="*/ 82 h 99"/>
                <a:gd name="T2" fmla="*/ 1 w 57"/>
                <a:gd name="T3" fmla="*/ 69 h 99"/>
                <a:gd name="T4" fmla="*/ 15 w 57"/>
                <a:gd name="T5" fmla="*/ 43 h 99"/>
                <a:gd name="T6" fmla="*/ 47 w 57"/>
                <a:gd name="T7" fmla="*/ 0 h 99"/>
                <a:gd name="T8" fmla="*/ 47 w 57"/>
                <a:gd name="T9" fmla="*/ 0 h 99"/>
                <a:gd name="T10" fmla="*/ 17 w 57"/>
                <a:gd name="T11" fmla="*/ 53 h 99"/>
                <a:gd name="T12" fmla="*/ 10 w 57"/>
                <a:gd name="T13" fmla="*/ 66 h 99"/>
                <a:gd name="T14" fmla="*/ 57 w 57"/>
                <a:gd name="T15" fmla="*/ 8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57" y="82"/>
                  </a:moveTo>
                  <a:cubicBezTo>
                    <a:pt x="24" y="99"/>
                    <a:pt x="4" y="85"/>
                    <a:pt x="1" y="69"/>
                  </a:cubicBezTo>
                  <a:cubicBezTo>
                    <a:pt x="0" y="58"/>
                    <a:pt x="5" y="48"/>
                    <a:pt x="15" y="43"/>
                  </a:cubicBezTo>
                  <a:cubicBezTo>
                    <a:pt x="35" y="33"/>
                    <a:pt x="47" y="0"/>
                    <a:pt x="47" y="0"/>
                  </a:cubicBezTo>
                  <a:cubicBezTo>
                    <a:pt x="47" y="0"/>
                    <a:pt x="47" y="0"/>
                    <a:pt x="47" y="0"/>
                  </a:cubicBezTo>
                  <a:cubicBezTo>
                    <a:pt x="48" y="7"/>
                    <a:pt x="43" y="35"/>
                    <a:pt x="17" y="53"/>
                  </a:cubicBezTo>
                  <a:cubicBezTo>
                    <a:pt x="12" y="57"/>
                    <a:pt x="9" y="61"/>
                    <a:pt x="10" y="66"/>
                  </a:cubicBezTo>
                  <a:cubicBezTo>
                    <a:pt x="11" y="75"/>
                    <a:pt x="25" y="88"/>
                    <a:pt x="57" y="82"/>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Tree>
    <p:extLst>
      <p:ext uri="{BB962C8B-B14F-4D97-AF65-F5344CB8AC3E}">
        <p14:creationId xmlns:p14="http://schemas.microsoft.com/office/powerpoint/2010/main" val="31448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20000" decel="80000" fill="hold"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4" name="TextBox 13"/>
          <p:cNvSpPr txBox="1"/>
          <p:nvPr/>
        </p:nvSpPr>
        <p:spPr>
          <a:xfrm>
            <a:off x="96110" y="1097245"/>
            <a:ext cx="4136502" cy="4539704"/>
          </a:xfrm>
          <a:prstGeom prst="rect">
            <a:avLst/>
          </a:prstGeom>
          <a:noFill/>
          <a:ln w="9525">
            <a:noFill/>
          </a:ln>
        </p:spPr>
        <p:txBody>
          <a:bodyPr wrap="square" rtlCol="0">
            <a:spAutoFit/>
          </a:bodyPr>
          <a:lstStyle/>
          <a:p>
            <a:pPr algn="ctr" defTabSz="342900">
              <a:defRPr/>
            </a:pPr>
            <a:endParaRPr lang="en-US" sz="1700" b="1" dirty="0">
              <a:solidFill>
                <a:schemeClr val="tx2">
                  <a:lumMod val="10000"/>
                </a:schemeClr>
              </a:solidFill>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Keep minutes </a:t>
            </a:r>
            <a:r>
              <a:rPr lang="en-US" sz="1700" dirty="0">
                <a:solidFill>
                  <a:schemeClr val="tx2">
                    <a:lumMod val="10000"/>
                  </a:schemeClr>
                </a:solidFill>
                <a:latin typeface="Poppins" panose="00000500000000000000" pitchFamily="2" charset="0"/>
                <a:cs typeface="Poppins" panose="00000500000000000000" pitchFamily="2" charset="0"/>
              </a:rPr>
              <a:t>of all meetings of the ELAC.</a:t>
            </a: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Transmit </a:t>
            </a:r>
            <a:r>
              <a:rPr lang="en-US" sz="1700" b="1" u="sng" dirty="0">
                <a:solidFill>
                  <a:schemeClr val="tx2">
                    <a:lumMod val="10000"/>
                  </a:schemeClr>
                </a:solidFill>
                <a:latin typeface="Poppins" panose="00000500000000000000" pitchFamily="2" charset="0"/>
                <a:cs typeface="Poppins" panose="00000500000000000000" pitchFamily="2" charset="0"/>
              </a:rPr>
              <a:t>true and correct </a:t>
            </a:r>
            <a:r>
              <a:rPr lang="en-US" sz="1700" dirty="0">
                <a:solidFill>
                  <a:schemeClr val="tx2">
                    <a:lumMod val="10000"/>
                  </a:schemeClr>
                </a:solidFill>
                <a:latin typeface="Poppins" panose="00000500000000000000" pitchFamily="2" charset="0"/>
                <a:cs typeface="Poppins" panose="00000500000000000000" pitchFamily="2" charset="0"/>
              </a:rPr>
              <a:t>copies of the </a:t>
            </a:r>
            <a:r>
              <a:rPr lang="en-US" sz="1700" b="1" dirty="0">
                <a:solidFill>
                  <a:schemeClr val="tx2">
                    <a:lumMod val="10000"/>
                  </a:schemeClr>
                </a:solidFill>
                <a:latin typeface="Poppins" panose="00000500000000000000" pitchFamily="2" charset="0"/>
                <a:cs typeface="Poppins" panose="00000500000000000000" pitchFamily="2" charset="0"/>
              </a:rPr>
              <a:t>minutes </a:t>
            </a:r>
            <a:r>
              <a:rPr lang="en-US" sz="1700" dirty="0">
                <a:solidFill>
                  <a:schemeClr val="tx2">
                    <a:lumMod val="10000"/>
                  </a:schemeClr>
                </a:solidFill>
                <a:latin typeface="Poppins" panose="00000500000000000000" pitchFamily="2" charset="0"/>
                <a:cs typeface="Poppins" panose="00000500000000000000" pitchFamily="2" charset="0"/>
              </a:rPr>
              <a:t>of such meetings to members of the ELAC and the coordinator/designee.</a:t>
            </a: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Assist </a:t>
            </a:r>
            <a:r>
              <a:rPr lang="en-US" sz="1700" dirty="0">
                <a:solidFill>
                  <a:schemeClr val="tx2">
                    <a:lumMod val="10000"/>
                  </a:schemeClr>
                </a:solidFill>
                <a:latin typeface="Poppins" panose="00000500000000000000" pitchFamily="2" charset="0"/>
                <a:cs typeface="Poppins" panose="00000500000000000000" pitchFamily="2" charset="0"/>
              </a:rPr>
              <a:t>in the maintenance of ELAC records.</a:t>
            </a: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Maintain</a:t>
            </a:r>
            <a:r>
              <a:rPr lang="en-US" sz="1700" dirty="0">
                <a:solidFill>
                  <a:schemeClr val="tx2">
                    <a:lumMod val="10000"/>
                  </a:schemeClr>
                </a:solidFill>
                <a:latin typeface="Poppins" panose="00000500000000000000" pitchFamily="2" charset="0"/>
                <a:cs typeface="Poppins" panose="00000500000000000000" pitchFamily="2" charset="0"/>
              </a:rPr>
              <a:t> a current roster of ELAC members.</a:t>
            </a: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Participate</a:t>
            </a:r>
            <a:r>
              <a:rPr lang="en-US" sz="1700" dirty="0">
                <a:solidFill>
                  <a:schemeClr val="tx2">
                    <a:lumMod val="10000"/>
                  </a:schemeClr>
                </a:solidFill>
                <a:latin typeface="Poppins" panose="00000500000000000000" pitchFamily="2" charset="0"/>
                <a:cs typeface="Poppins" panose="00000500000000000000" pitchFamily="2" charset="0"/>
              </a:rPr>
              <a:t> in the </a:t>
            </a:r>
            <a:r>
              <a:rPr lang="en-US" sz="1700" b="1" dirty="0">
                <a:solidFill>
                  <a:schemeClr val="tx2">
                    <a:lumMod val="10000"/>
                  </a:schemeClr>
                </a:solidFill>
                <a:latin typeface="Poppins" panose="00000500000000000000" pitchFamily="2" charset="0"/>
                <a:cs typeface="Poppins" panose="00000500000000000000" pitchFamily="2" charset="0"/>
              </a:rPr>
              <a:t>planning</a:t>
            </a:r>
            <a:r>
              <a:rPr lang="en-US" sz="1700" dirty="0">
                <a:solidFill>
                  <a:schemeClr val="tx2">
                    <a:lumMod val="10000"/>
                  </a:schemeClr>
                </a:solidFill>
                <a:latin typeface="Poppins" panose="00000500000000000000" pitchFamily="2" charset="0"/>
                <a:cs typeface="Poppins" panose="00000500000000000000" pitchFamily="2" charset="0"/>
              </a:rPr>
              <a:t> of meeting </a:t>
            </a:r>
            <a:r>
              <a:rPr lang="en-US" sz="1700" b="1" dirty="0">
                <a:solidFill>
                  <a:schemeClr val="tx2">
                    <a:lumMod val="10000"/>
                  </a:schemeClr>
                </a:solidFill>
                <a:latin typeface="Poppins" panose="00000500000000000000" pitchFamily="2" charset="0"/>
                <a:cs typeface="Poppins" panose="00000500000000000000" pitchFamily="2" charset="0"/>
              </a:rPr>
              <a:t>agendas</a:t>
            </a:r>
            <a:r>
              <a:rPr lang="en-US" sz="1700" dirty="0">
                <a:solidFill>
                  <a:schemeClr val="tx2">
                    <a:lumMod val="10000"/>
                  </a:schemeClr>
                </a:solidFill>
                <a:latin typeface="Poppins" panose="00000500000000000000" pitchFamily="2" charset="0"/>
                <a:cs typeface="Poppins" panose="00000500000000000000" pitchFamily="2" charset="0"/>
              </a:rPr>
              <a:t>.</a:t>
            </a:r>
          </a:p>
          <a:p>
            <a:pPr marL="285750" indent="-285750" defTabSz="342900">
              <a:buFont typeface="Arial" panose="020B0604020202020204" pitchFamily="34" charset="0"/>
              <a:buChar char="•"/>
              <a:defRPr/>
            </a:pPr>
            <a:r>
              <a:rPr lang="en-US" sz="1700" b="1" dirty="0">
                <a:solidFill>
                  <a:schemeClr val="tx2">
                    <a:lumMod val="10000"/>
                  </a:schemeClr>
                </a:solidFill>
                <a:latin typeface="Poppins" panose="00000500000000000000" pitchFamily="2" charset="0"/>
                <a:cs typeface="Poppins" panose="00000500000000000000" pitchFamily="2" charset="0"/>
              </a:rPr>
              <a:t>Perform</a:t>
            </a:r>
            <a:r>
              <a:rPr lang="en-US" sz="1700" dirty="0">
                <a:solidFill>
                  <a:schemeClr val="tx2">
                    <a:lumMod val="10000"/>
                  </a:schemeClr>
                </a:solidFill>
                <a:latin typeface="Poppins" panose="00000500000000000000" pitchFamily="2" charset="0"/>
                <a:cs typeface="Poppins" panose="00000500000000000000" pitchFamily="2" charset="0"/>
              </a:rPr>
              <a:t> other </a:t>
            </a:r>
            <a:r>
              <a:rPr lang="en-US" sz="1700" b="1" dirty="0">
                <a:solidFill>
                  <a:schemeClr val="tx2">
                    <a:lumMod val="10000"/>
                  </a:schemeClr>
                </a:solidFill>
                <a:latin typeface="Poppins" panose="00000500000000000000" pitchFamily="2" charset="0"/>
                <a:cs typeface="Poppins" panose="00000500000000000000" pitchFamily="2" charset="0"/>
              </a:rPr>
              <a:t>such duties </a:t>
            </a:r>
            <a:r>
              <a:rPr lang="en-US" sz="1700" dirty="0">
                <a:solidFill>
                  <a:schemeClr val="tx2">
                    <a:lumMod val="10000"/>
                  </a:schemeClr>
                </a:solidFill>
                <a:latin typeface="Poppins" panose="00000500000000000000" pitchFamily="2" charset="0"/>
                <a:cs typeface="Poppins" panose="00000500000000000000" pitchFamily="2" charset="0"/>
              </a:rPr>
              <a:t>as </a:t>
            </a:r>
          </a:p>
          <a:p>
            <a:pPr defTabSz="342900">
              <a:defRPr/>
            </a:pPr>
            <a:r>
              <a:rPr lang="en-US" sz="1700" dirty="0">
                <a:solidFill>
                  <a:schemeClr val="tx2">
                    <a:lumMod val="10000"/>
                  </a:schemeClr>
                </a:solidFill>
                <a:latin typeface="Poppins" panose="00000500000000000000" pitchFamily="2" charset="0"/>
                <a:cs typeface="Poppins" panose="00000500000000000000" pitchFamily="2" charset="0"/>
              </a:rPr>
              <a:t>     are assigned by the Chairperson.</a:t>
            </a:r>
          </a:p>
          <a:p>
            <a:pPr defTabSz="342900">
              <a:defRPr/>
            </a:pPr>
            <a:endParaRPr lang="en-US" sz="1700" b="1" dirty="0">
              <a:solidFill>
                <a:schemeClr val="tx2">
                  <a:lumMod val="10000"/>
                </a:schemeClr>
              </a:solidFill>
              <a:latin typeface="Poppins" panose="00000500000000000000" pitchFamily="2" charset="0"/>
              <a:cs typeface="Poppins" panose="00000500000000000000" pitchFamily="2" charset="0"/>
            </a:endParaRPr>
          </a:p>
          <a:p>
            <a:pPr defTabSz="342900">
              <a:defRPr/>
            </a:pPr>
            <a:r>
              <a:rPr lang="en-US" sz="1700" b="1" dirty="0">
                <a:solidFill>
                  <a:schemeClr val="tx2">
                    <a:lumMod val="10000"/>
                  </a:schemeClr>
                </a:solidFill>
                <a:latin typeface="Poppins" panose="00000500000000000000" pitchFamily="2" charset="0"/>
                <a:cs typeface="Poppins" panose="00000500000000000000" pitchFamily="2" charset="0"/>
              </a:rPr>
              <a:t> </a:t>
            </a:r>
          </a:p>
        </p:txBody>
      </p:sp>
      <p:sp>
        <p:nvSpPr>
          <p:cNvPr id="5" name="TextBox 4"/>
          <p:cNvSpPr txBox="1"/>
          <p:nvPr/>
        </p:nvSpPr>
        <p:spPr>
          <a:xfrm>
            <a:off x="4700882" y="1209288"/>
            <a:ext cx="4479609" cy="3993401"/>
          </a:xfrm>
          <a:prstGeom prst="rect">
            <a:avLst/>
          </a:prstGeom>
          <a:noFill/>
          <a:ln w="9525">
            <a:noFill/>
          </a:ln>
        </p:spPr>
        <p:txBody>
          <a:bodyPr wrap="square" lIns="68580" tIns="34290" rIns="68580" bIns="34290" rtlCol="0" anchor="t">
            <a:spAutoFit/>
          </a:bodyPr>
          <a:lstStyle/>
          <a:p>
            <a:pPr algn="ctr" defTabSz="342900">
              <a:defRPr/>
            </a:pPr>
            <a:endParaRPr lang="es-CO" sz="1700" b="1" dirty="0">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s-CO" sz="1700" b="1" dirty="0">
                <a:latin typeface="Poppins" panose="00000500000000000000" pitchFamily="2" charset="0"/>
                <a:cs typeface="Poppins" panose="00000500000000000000" pitchFamily="2" charset="0"/>
              </a:rPr>
              <a:t>Registra las actas</a:t>
            </a:r>
            <a:r>
              <a:rPr lang="es-CO" sz="1700" dirty="0">
                <a:latin typeface="Poppins" panose="00000500000000000000" pitchFamily="2" charset="0"/>
                <a:cs typeface="Poppins" panose="00000500000000000000" pitchFamily="2" charset="0"/>
              </a:rPr>
              <a:t> de todas las reuniones de ELAC.</a:t>
            </a:r>
          </a:p>
          <a:p>
            <a:pPr marL="285750" indent="-285750" defTabSz="342900">
              <a:buFont typeface="Arial" panose="020B0604020202020204" pitchFamily="34" charset="0"/>
              <a:buChar char="•"/>
              <a:defRPr/>
            </a:pPr>
            <a:r>
              <a:rPr lang="es-CO" sz="1700" b="1" dirty="0">
                <a:latin typeface="Poppins" panose="00000500000000000000" pitchFamily="2" charset="0"/>
                <a:cs typeface="Poppins" panose="00000500000000000000" pitchFamily="2" charset="0"/>
              </a:rPr>
              <a:t>Proporcionar </a:t>
            </a:r>
            <a:r>
              <a:rPr lang="es-CO" sz="1700" dirty="0">
                <a:latin typeface="Poppins" panose="00000500000000000000" pitchFamily="2" charset="0"/>
                <a:cs typeface="Poppins" panose="00000500000000000000" pitchFamily="2" charset="0"/>
              </a:rPr>
              <a:t>copias </a:t>
            </a:r>
            <a:r>
              <a:rPr lang="es-CO" sz="1700" b="1" u="sng" dirty="0">
                <a:latin typeface="Poppins" panose="00000500000000000000" pitchFamily="2" charset="0"/>
                <a:cs typeface="Poppins" panose="00000500000000000000" pitchFamily="2" charset="0"/>
              </a:rPr>
              <a:t>correctas y verdaderas </a:t>
            </a:r>
            <a:r>
              <a:rPr lang="es-CO" sz="1700" dirty="0">
                <a:latin typeface="Poppins" panose="00000500000000000000" pitchFamily="2" charset="0"/>
                <a:cs typeface="Poppins" panose="00000500000000000000" pitchFamily="2" charset="0"/>
              </a:rPr>
              <a:t>de </a:t>
            </a:r>
            <a:r>
              <a:rPr lang="es-CO" sz="1700" b="1" dirty="0">
                <a:latin typeface="Poppins" panose="00000500000000000000" pitchFamily="2" charset="0"/>
                <a:cs typeface="Poppins" panose="00000500000000000000" pitchFamily="2" charset="0"/>
              </a:rPr>
              <a:t>las actas </a:t>
            </a:r>
            <a:r>
              <a:rPr lang="es-CO" sz="1700" dirty="0">
                <a:latin typeface="Poppins" panose="00000500000000000000" pitchFamily="2" charset="0"/>
                <a:cs typeface="Poppins" panose="00000500000000000000" pitchFamily="2" charset="0"/>
              </a:rPr>
              <a:t>de las reuniones a los miembros de ELAC y al coordinador/designado.</a:t>
            </a:r>
          </a:p>
          <a:p>
            <a:pPr marL="285750" indent="-285750" defTabSz="342900">
              <a:buFont typeface="Arial" panose="020B0604020202020204" pitchFamily="34" charset="0"/>
              <a:buChar char="•"/>
              <a:defRPr/>
            </a:pPr>
            <a:r>
              <a:rPr lang="es-CO" sz="1700" b="1" dirty="0">
                <a:latin typeface="Poppins" panose="00000500000000000000" pitchFamily="2" charset="0"/>
                <a:cs typeface="Poppins" panose="00000500000000000000" pitchFamily="2" charset="0"/>
              </a:rPr>
              <a:t>Ayuda </a:t>
            </a:r>
            <a:r>
              <a:rPr lang="es-CO" sz="1700" dirty="0">
                <a:latin typeface="Poppins" panose="00000500000000000000" pitchFamily="2" charset="0"/>
                <a:cs typeface="Poppins" panose="00000500000000000000" pitchFamily="2" charset="0"/>
              </a:rPr>
              <a:t>en el mantenimiento de los  registros de ELAC.</a:t>
            </a:r>
          </a:p>
          <a:p>
            <a:pPr marL="285750" indent="-285750" defTabSz="342900">
              <a:buFont typeface="Arial" panose="020B0604020202020204" pitchFamily="34" charset="0"/>
              <a:buChar char="•"/>
              <a:defRPr/>
            </a:pPr>
            <a:r>
              <a:rPr lang="es-ES" sz="1700" b="1" dirty="0">
                <a:latin typeface="Poppins" panose="00000500000000000000" pitchFamily="2" charset="0"/>
                <a:cs typeface="Poppins" panose="00000500000000000000" pitchFamily="2" charset="0"/>
              </a:rPr>
              <a:t>Mantiene</a:t>
            </a:r>
            <a:r>
              <a:rPr lang="es-ES" sz="1700" dirty="0">
                <a:latin typeface="Poppins" panose="00000500000000000000" pitchFamily="2" charset="0"/>
                <a:cs typeface="Poppins" panose="00000500000000000000" pitchFamily="2" charset="0"/>
              </a:rPr>
              <a:t> una lista actualizada de miembros de ELAC.</a:t>
            </a:r>
          </a:p>
          <a:p>
            <a:pPr marL="285750" indent="-285750" defTabSz="342900">
              <a:buFont typeface="Arial" panose="020B0604020202020204" pitchFamily="34" charset="0"/>
              <a:buChar char="•"/>
              <a:defRPr/>
            </a:pPr>
            <a:r>
              <a:rPr lang="es-CO" sz="1700" b="1" dirty="0">
                <a:latin typeface="Poppins" panose="00000500000000000000" pitchFamily="2" charset="0"/>
                <a:cs typeface="Poppins" panose="00000500000000000000" pitchFamily="2" charset="0"/>
              </a:rPr>
              <a:t>Participa </a:t>
            </a:r>
            <a:r>
              <a:rPr lang="es-CO" sz="1700" dirty="0">
                <a:latin typeface="Poppins" panose="00000500000000000000" pitchFamily="2" charset="0"/>
                <a:cs typeface="Poppins" panose="00000500000000000000" pitchFamily="2" charset="0"/>
              </a:rPr>
              <a:t>en la </a:t>
            </a:r>
            <a:r>
              <a:rPr lang="es-CO" sz="1700" b="1" dirty="0">
                <a:latin typeface="Poppins" panose="00000500000000000000" pitchFamily="2" charset="0"/>
                <a:cs typeface="Poppins" panose="00000500000000000000" pitchFamily="2" charset="0"/>
              </a:rPr>
              <a:t>planificación</a:t>
            </a:r>
            <a:r>
              <a:rPr lang="es-CO" sz="1700" dirty="0">
                <a:latin typeface="Poppins" panose="00000500000000000000" pitchFamily="2" charset="0"/>
                <a:cs typeface="Poppins" panose="00000500000000000000" pitchFamily="2" charset="0"/>
              </a:rPr>
              <a:t> de la </a:t>
            </a:r>
            <a:r>
              <a:rPr lang="es-CO" sz="1700" b="1" dirty="0">
                <a:latin typeface="Poppins" panose="00000500000000000000" pitchFamily="2" charset="0"/>
                <a:cs typeface="Poppins" panose="00000500000000000000" pitchFamily="2" charset="0"/>
              </a:rPr>
              <a:t>agenda</a:t>
            </a:r>
            <a:r>
              <a:rPr lang="es-CO" sz="1700" dirty="0">
                <a:latin typeface="Poppins" panose="00000500000000000000" pitchFamily="2" charset="0"/>
                <a:cs typeface="Poppins" panose="00000500000000000000" pitchFamily="2" charset="0"/>
              </a:rPr>
              <a:t> de las reuniones.</a:t>
            </a:r>
          </a:p>
          <a:p>
            <a:pPr marL="285750" indent="-285750" defTabSz="342900">
              <a:buFont typeface="Arial" panose="020B0604020202020204" pitchFamily="34" charset="0"/>
              <a:buChar char="•"/>
              <a:defRPr/>
            </a:pPr>
            <a:r>
              <a:rPr lang="es-CO" sz="1700" b="1" dirty="0">
                <a:latin typeface="Poppins" panose="00000500000000000000" pitchFamily="2" charset="0"/>
                <a:cs typeface="Poppins" panose="00000500000000000000" pitchFamily="2" charset="0"/>
              </a:rPr>
              <a:t>Desempeña</a:t>
            </a:r>
            <a:r>
              <a:rPr lang="es-CO" sz="1700" dirty="0">
                <a:latin typeface="Poppins" panose="00000500000000000000" pitchFamily="2" charset="0"/>
                <a:cs typeface="Poppins" panose="00000500000000000000" pitchFamily="2" charset="0"/>
              </a:rPr>
              <a:t> otras funciones como </a:t>
            </a:r>
            <a:r>
              <a:rPr lang="es-CO" sz="1700" b="1" dirty="0">
                <a:latin typeface="Poppins" panose="00000500000000000000" pitchFamily="2" charset="0"/>
                <a:cs typeface="Poppins" panose="00000500000000000000" pitchFamily="2" charset="0"/>
              </a:rPr>
              <a:t>son asignados </a:t>
            </a:r>
            <a:r>
              <a:rPr lang="es-CO" sz="1700" dirty="0">
                <a:latin typeface="Poppins" panose="00000500000000000000" pitchFamily="2" charset="0"/>
                <a:cs typeface="Poppins" panose="00000500000000000000" pitchFamily="2" charset="0"/>
              </a:rPr>
              <a:t>por el Presidente.</a:t>
            </a:r>
          </a:p>
        </p:txBody>
      </p:sp>
      <p:sp>
        <p:nvSpPr>
          <p:cNvPr id="7" name="Title 1"/>
          <p:cNvSpPr txBox="1">
            <a:spLocks/>
          </p:cNvSpPr>
          <p:nvPr/>
        </p:nvSpPr>
        <p:spPr>
          <a:xfrm>
            <a:off x="2488891" y="436157"/>
            <a:ext cx="3981450" cy="688084"/>
          </a:xfrm>
          <a:prstGeom prst="rect">
            <a:avLst/>
          </a:prstGeom>
          <a:noFill/>
          <a:ln w="28575">
            <a:solidFill>
              <a:schemeClr val="tx1"/>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s-CO" sz="3200" b="1" dirty="0">
                <a:solidFill>
                  <a:schemeClr val="tx2">
                    <a:lumMod val="10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SECRETARY</a:t>
            </a:r>
          </a:p>
          <a:p>
            <a:pPr defTabSz="685800">
              <a:defRPr/>
            </a:pPr>
            <a:r>
              <a:rPr lang="es-CO" sz="32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SECRETARIA/O</a:t>
            </a:r>
          </a:p>
        </p:txBody>
      </p:sp>
      <p:grpSp>
        <p:nvGrpSpPr>
          <p:cNvPr id="2" name="Group 1">
            <a:extLst>
              <a:ext uri="{FF2B5EF4-FFF2-40B4-BE49-F238E27FC236}">
                <a16:creationId xmlns:a16="http://schemas.microsoft.com/office/drawing/2014/main" id="{AC4465DD-AECF-D0C1-F25D-33A87F965B4C}"/>
              </a:ext>
            </a:extLst>
          </p:cNvPr>
          <p:cNvGrpSpPr/>
          <p:nvPr/>
        </p:nvGrpSpPr>
        <p:grpSpPr>
          <a:xfrm>
            <a:off x="541111" y="114681"/>
            <a:ext cx="663444" cy="1252776"/>
            <a:chOff x="2845813" y="2019009"/>
            <a:chExt cx="1251920" cy="3397636"/>
          </a:xfrm>
        </p:grpSpPr>
        <p:sp>
          <p:nvSpPr>
            <p:cNvPr id="3" name="Freeform 33">
              <a:extLst>
                <a:ext uri="{FF2B5EF4-FFF2-40B4-BE49-F238E27FC236}">
                  <a16:creationId xmlns:a16="http://schemas.microsoft.com/office/drawing/2014/main" id="{DFF84490-0F77-884F-969D-8B43EB9BCE76}"/>
                </a:ext>
              </a:extLst>
            </p:cNvPr>
            <p:cNvSpPr>
              <a:spLocks/>
            </p:cNvSpPr>
            <p:nvPr/>
          </p:nvSpPr>
          <p:spPr bwMode="auto">
            <a:xfrm>
              <a:off x="3025381" y="2019009"/>
              <a:ext cx="697029" cy="1079940"/>
            </a:xfrm>
            <a:custGeom>
              <a:avLst/>
              <a:gdLst>
                <a:gd name="T0" fmla="*/ 468 w 583"/>
                <a:gd name="T1" fmla="*/ 903 h 903"/>
                <a:gd name="T2" fmla="*/ 515 w 583"/>
                <a:gd name="T3" fmla="*/ 245 h 903"/>
                <a:gd name="T4" fmla="*/ 342 w 583"/>
                <a:gd name="T5" fmla="*/ 81 h 903"/>
                <a:gd name="T6" fmla="*/ 68 w 583"/>
                <a:gd name="T7" fmla="*/ 262 h 903"/>
                <a:gd name="T8" fmla="*/ 92 w 583"/>
                <a:gd name="T9" fmla="*/ 903 h 903"/>
                <a:gd name="T10" fmla="*/ 468 w 583"/>
                <a:gd name="T11" fmla="*/ 903 h 903"/>
              </a:gdLst>
              <a:ahLst/>
              <a:cxnLst>
                <a:cxn ang="0">
                  <a:pos x="T0" y="T1"/>
                </a:cxn>
                <a:cxn ang="0">
                  <a:pos x="T2" y="T3"/>
                </a:cxn>
                <a:cxn ang="0">
                  <a:pos x="T4" y="T5"/>
                </a:cxn>
                <a:cxn ang="0">
                  <a:pos x="T6" y="T7"/>
                </a:cxn>
                <a:cxn ang="0">
                  <a:pos x="T8" y="T9"/>
                </a:cxn>
                <a:cxn ang="0">
                  <a:pos x="T10" y="T11"/>
                </a:cxn>
              </a:cxnLst>
              <a:rect l="0" t="0" r="r" b="b"/>
              <a:pathLst>
                <a:path w="583" h="903">
                  <a:moveTo>
                    <a:pt x="468" y="903"/>
                  </a:moveTo>
                  <a:cubicBezTo>
                    <a:pt x="468" y="903"/>
                    <a:pt x="583" y="460"/>
                    <a:pt x="515" y="245"/>
                  </a:cubicBezTo>
                  <a:cubicBezTo>
                    <a:pt x="446" y="29"/>
                    <a:pt x="342" y="81"/>
                    <a:pt x="342" y="81"/>
                  </a:cubicBezTo>
                  <a:cubicBezTo>
                    <a:pt x="342" y="81"/>
                    <a:pt x="137" y="0"/>
                    <a:pt x="68" y="262"/>
                  </a:cubicBezTo>
                  <a:cubicBezTo>
                    <a:pt x="0" y="525"/>
                    <a:pt x="92" y="903"/>
                    <a:pt x="92" y="903"/>
                  </a:cubicBezTo>
                  <a:lnTo>
                    <a:pt x="468" y="903"/>
                  </a:lnTo>
                  <a:close/>
                </a:path>
              </a:pathLst>
            </a:custGeom>
            <a:solidFill>
              <a:srgbClr val="2A2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 name="Freeform 34">
              <a:extLst>
                <a:ext uri="{FF2B5EF4-FFF2-40B4-BE49-F238E27FC236}">
                  <a16:creationId xmlns:a16="http://schemas.microsoft.com/office/drawing/2014/main" id="{F4FE8D3B-632C-C480-AEF0-56D99E6E9829}"/>
                </a:ext>
              </a:extLst>
            </p:cNvPr>
            <p:cNvSpPr>
              <a:spLocks/>
            </p:cNvSpPr>
            <p:nvPr/>
          </p:nvSpPr>
          <p:spPr bwMode="auto">
            <a:xfrm>
              <a:off x="3050167" y="2416082"/>
              <a:ext cx="611038" cy="682866"/>
            </a:xfrm>
            <a:custGeom>
              <a:avLst/>
              <a:gdLst>
                <a:gd name="T0" fmla="*/ 466 w 511"/>
                <a:gd name="T1" fmla="*/ 0 h 571"/>
                <a:gd name="T2" fmla="*/ 416 w 511"/>
                <a:gd name="T3" fmla="*/ 571 h 571"/>
                <a:gd name="T4" fmla="*/ 98 w 511"/>
                <a:gd name="T5" fmla="*/ 571 h 571"/>
                <a:gd name="T6" fmla="*/ 70 w 511"/>
                <a:gd name="T7" fmla="*/ 37 h 571"/>
                <a:gd name="T8" fmla="*/ 466 w 511"/>
                <a:gd name="T9" fmla="*/ 0 h 571"/>
              </a:gdLst>
              <a:ahLst/>
              <a:cxnLst>
                <a:cxn ang="0">
                  <a:pos x="T0" y="T1"/>
                </a:cxn>
                <a:cxn ang="0">
                  <a:pos x="T2" y="T3"/>
                </a:cxn>
                <a:cxn ang="0">
                  <a:pos x="T4" y="T5"/>
                </a:cxn>
                <a:cxn ang="0">
                  <a:pos x="T6" y="T7"/>
                </a:cxn>
                <a:cxn ang="0">
                  <a:pos x="T8" y="T9"/>
                </a:cxn>
              </a:cxnLst>
              <a:rect l="0" t="0" r="r" b="b"/>
              <a:pathLst>
                <a:path w="511" h="571">
                  <a:moveTo>
                    <a:pt x="466" y="0"/>
                  </a:moveTo>
                  <a:cubicBezTo>
                    <a:pt x="466" y="0"/>
                    <a:pt x="511" y="233"/>
                    <a:pt x="416" y="571"/>
                  </a:cubicBezTo>
                  <a:cubicBezTo>
                    <a:pt x="98" y="571"/>
                    <a:pt x="98" y="571"/>
                    <a:pt x="98" y="571"/>
                  </a:cubicBezTo>
                  <a:cubicBezTo>
                    <a:pt x="98" y="571"/>
                    <a:pt x="0" y="118"/>
                    <a:pt x="70" y="37"/>
                  </a:cubicBezTo>
                  <a:lnTo>
                    <a:pt x="466" y="0"/>
                  </a:lnTo>
                  <a:close/>
                </a:path>
              </a:pathLst>
            </a:custGeom>
            <a:solidFill>
              <a:srgbClr val="36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 name="Freeform 35">
              <a:extLst>
                <a:ext uri="{FF2B5EF4-FFF2-40B4-BE49-F238E27FC236}">
                  <a16:creationId xmlns:a16="http://schemas.microsoft.com/office/drawing/2014/main" id="{53B8A9D8-5905-A1A4-C968-AF3693BD7185}"/>
                </a:ext>
              </a:extLst>
            </p:cNvPr>
            <p:cNvSpPr>
              <a:spLocks/>
            </p:cNvSpPr>
            <p:nvPr/>
          </p:nvSpPr>
          <p:spPr bwMode="auto">
            <a:xfrm>
              <a:off x="3115924" y="2187955"/>
              <a:ext cx="517966" cy="129997"/>
            </a:xfrm>
            <a:custGeom>
              <a:avLst/>
              <a:gdLst>
                <a:gd name="T0" fmla="*/ 0 w 433"/>
                <a:gd name="T1" fmla="*/ 94 h 109"/>
                <a:gd name="T2" fmla="*/ 48 w 433"/>
                <a:gd name="T3" fmla="*/ 0 h 109"/>
                <a:gd name="T4" fmla="*/ 399 w 433"/>
                <a:gd name="T5" fmla="*/ 11 h 109"/>
                <a:gd name="T6" fmla="*/ 433 w 433"/>
                <a:gd name="T7" fmla="*/ 86 h 109"/>
                <a:gd name="T8" fmla="*/ 0 w 433"/>
                <a:gd name="T9" fmla="*/ 94 h 109"/>
              </a:gdLst>
              <a:ahLst/>
              <a:cxnLst>
                <a:cxn ang="0">
                  <a:pos x="T0" y="T1"/>
                </a:cxn>
                <a:cxn ang="0">
                  <a:pos x="T2" y="T3"/>
                </a:cxn>
                <a:cxn ang="0">
                  <a:pos x="T4" y="T5"/>
                </a:cxn>
                <a:cxn ang="0">
                  <a:pos x="T6" y="T7"/>
                </a:cxn>
                <a:cxn ang="0">
                  <a:pos x="T8" y="T9"/>
                </a:cxn>
              </a:cxnLst>
              <a:rect l="0" t="0" r="r" b="b"/>
              <a:pathLst>
                <a:path w="433" h="109">
                  <a:moveTo>
                    <a:pt x="0" y="94"/>
                  </a:moveTo>
                  <a:cubicBezTo>
                    <a:pt x="13" y="54"/>
                    <a:pt x="29" y="23"/>
                    <a:pt x="48" y="0"/>
                  </a:cubicBezTo>
                  <a:cubicBezTo>
                    <a:pt x="227" y="59"/>
                    <a:pt x="344" y="33"/>
                    <a:pt x="399" y="11"/>
                  </a:cubicBezTo>
                  <a:cubicBezTo>
                    <a:pt x="411" y="31"/>
                    <a:pt x="422" y="55"/>
                    <a:pt x="433" y="86"/>
                  </a:cubicBezTo>
                  <a:cubicBezTo>
                    <a:pt x="347" y="94"/>
                    <a:pt x="148" y="109"/>
                    <a:pt x="0" y="94"/>
                  </a:cubicBezTo>
                  <a:close/>
                </a:path>
              </a:pathLst>
            </a:custGeom>
            <a:solidFill>
              <a:srgbClr val="36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8" name="Freeform 36">
              <a:extLst>
                <a:ext uri="{FF2B5EF4-FFF2-40B4-BE49-F238E27FC236}">
                  <a16:creationId xmlns:a16="http://schemas.microsoft.com/office/drawing/2014/main" id="{63FDF5B2-B3EE-3C95-8154-6ED7F7A42B72}"/>
                </a:ext>
              </a:extLst>
            </p:cNvPr>
            <p:cNvSpPr>
              <a:spLocks/>
            </p:cNvSpPr>
            <p:nvPr/>
          </p:nvSpPr>
          <p:spPr bwMode="auto">
            <a:xfrm>
              <a:off x="3358721" y="2621954"/>
              <a:ext cx="120893" cy="131515"/>
            </a:xfrm>
            <a:custGeom>
              <a:avLst/>
              <a:gdLst>
                <a:gd name="T0" fmla="*/ 0 w 101"/>
                <a:gd name="T1" fmla="*/ 83 h 110"/>
                <a:gd name="T2" fmla="*/ 0 w 101"/>
                <a:gd name="T3" fmla="*/ 0 h 110"/>
                <a:gd name="T4" fmla="*/ 100 w 101"/>
                <a:gd name="T5" fmla="*/ 0 h 110"/>
                <a:gd name="T6" fmla="*/ 101 w 101"/>
                <a:gd name="T7" fmla="*/ 107 h 110"/>
                <a:gd name="T8" fmla="*/ 0 w 101"/>
                <a:gd name="T9" fmla="*/ 83 h 110"/>
              </a:gdLst>
              <a:ahLst/>
              <a:cxnLst>
                <a:cxn ang="0">
                  <a:pos x="T0" y="T1"/>
                </a:cxn>
                <a:cxn ang="0">
                  <a:pos x="T2" y="T3"/>
                </a:cxn>
                <a:cxn ang="0">
                  <a:pos x="T4" y="T5"/>
                </a:cxn>
                <a:cxn ang="0">
                  <a:pos x="T6" y="T7"/>
                </a:cxn>
                <a:cxn ang="0">
                  <a:pos x="T8" y="T9"/>
                </a:cxn>
              </a:cxnLst>
              <a:rect l="0" t="0" r="r" b="b"/>
              <a:pathLst>
                <a:path w="101" h="110">
                  <a:moveTo>
                    <a:pt x="0" y="83"/>
                  </a:moveTo>
                  <a:cubicBezTo>
                    <a:pt x="0" y="0"/>
                    <a:pt x="0" y="0"/>
                    <a:pt x="0" y="0"/>
                  </a:cubicBezTo>
                  <a:cubicBezTo>
                    <a:pt x="100" y="0"/>
                    <a:pt x="100" y="0"/>
                    <a:pt x="100" y="0"/>
                  </a:cubicBezTo>
                  <a:cubicBezTo>
                    <a:pt x="101" y="107"/>
                    <a:pt x="101" y="107"/>
                    <a:pt x="101" y="107"/>
                  </a:cubicBezTo>
                  <a:cubicBezTo>
                    <a:pt x="84" y="109"/>
                    <a:pt x="42" y="110"/>
                    <a:pt x="0" y="83"/>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9" name="Freeform 37">
              <a:extLst>
                <a:ext uri="{FF2B5EF4-FFF2-40B4-BE49-F238E27FC236}">
                  <a16:creationId xmlns:a16="http://schemas.microsoft.com/office/drawing/2014/main" id="{013DCF9E-FA3B-752A-1E95-D5F43180C404}"/>
                </a:ext>
              </a:extLst>
            </p:cNvPr>
            <p:cNvSpPr>
              <a:spLocks/>
            </p:cNvSpPr>
            <p:nvPr/>
          </p:nvSpPr>
          <p:spPr bwMode="auto">
            <a:xfrm>
              <a:off x="3496306" y="2485381"/>
              <a:ext cx="253419" cy="282251"/>
            </a:xfrm>
            <a:custGeom>
              <a:avLst/>
              <a:gdLst>
                <a:gd name="T0" fmla="*/ 212 w 212"/>
                <a:gd name="T1" fmla="*/ 236 h 236"/>
                <a:gd name="T2" fmla="*/ 144 w 212"/>
                <a:gd name="T3" fmla="*/ 209 h 236"/>
                <a:gd name="T4" fmla="*/ 36 w 212"/>
                <a:gd name="T5" fmla="*/ 118 h 236"/>
                <a:gd name="T6" fmla="*/ 74 w 212"/>
                <a:gd name="T7" fmla="*/ 2 h 236"/>
                <a:gd name="T8" fmla="*/ 205 w 212"/>
                <a:gd name="T9" fmla="*/ 170 h 236"/>
                <a:gd name="T10" fmla="*/ 212 w 212"/>
                <a:gd name="T11" fmla="*/ 236 h 236"/>
              </a:gdLst>
              <a:ahLst/>
              <a:cxnLst>
                <a:cxn ang="0">
                  <a:pos x="T0" y="T1"/>
                </a:cxn>
                <a:cxn ang="0">
                  <a:pos x="T2" y="T3"/>
                </a:cxn>
                <a:cxn ang="0">
                  <a:pos x="T4" y="T5"/>
                </a:cxn>
                <a:cxn ang="0">
                  <a:pos x="T6" y="T7"/>
                </a:cxn>
                <a:cxn ang="0">
                  <a:pos x="T8" y="T9"/>
                </a:cxn>
                <a:cxn ang="0">
                  <a:pos x="T10" y="T11"/>
                </a:cxn>
              </a:cxnLst>
              <a:rect l="0" t="0" r="r" b="b"/>
              <a:pathLst>
                <a:path w="212" h="236">
                  <a:moveTo>
                    <a:pt x="212" y="236"/>
                  </a:moveTo>
                  <a:cubicBezTo>
                    <a:pt x="144" y="209"/>
                    <a:pt x="144" y="209"/>
                    <a:pt x="144" y="209"/>
                  </a:cubicBezTo>
                  <a:cubicBezTo>
                    <a:pt x="144" y="209"/>
                    <a:pt x="72" y="198"/>
                    <a:pt x="36" y="118"/>
                  </a:cubicBezTo>
                  <a:cubicBezTo>
                    <a:pt x="0" y="38"/>
                    <a:pt x="58" y="0"/>
                    <a:pt x="74" y="2"/>
                  </a:cubicBezTo>
                  <a:cubicBezTo>
                    <a:pt x="101" y="7"/>
                    <a:pt x="146" y="20"/>
                    <a:pt x="205" y="170"/>
                  </a:cubicBezTo>
                  <a:lnTo>
                    <a:pt x="212" y="236"/>
                  </a:ln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0" name="Freeform 38">
              <a:extLst>
                <a:ext uri="{FF2B5EF4-FFF2-40B4-BE49-F238E27FC236}">
                  <a16:creationId xmlns:a16="http://schemas.microsoft.com/office/drawing/2014/main" id="{9CA7DDD2-DB4B-6986-5166-0E1A5816EE9C}"/>
                </a:ext>
              </a:extLst>
            </p:cNvPr>
            <p:cNvSpPr>
              <a:spLocks/>
            </p:cNvSpPr>
            <p:nvPr/>
          </p:nvSpPr>
          <p:spPr bwMode="auto">
            <a:xfrm>
              <a:off x="3661205" y="2675571"/>
              <a:ext cx="142137" cy="124433"/>
            </a:xfrm>
            <a:custGeom>
              <a:avLst/>
              <a:gdLst>
                <a:gd name="T0" fmla="*/ 39 w 119"/>
                <a:gd name="T1" fmla="*/ 104 h 104"/>
                <a:gd name="T2" fmla="*/ 0 w 119"/>
                <a:gd name="T3" fmla="*/ 55 h 104"/>
                <a:gd name="T4" fmla="*/ 82 w 119"/>
                <a:gd name="T5" fmla="*/ 7 h 104"/>
                <a:gd name="T6" fmla="*/ 119 w 119"/>
                <a:gd name="T7" fmla="*/ 50 h 104"/>
                <a:gd name="T8" fmla="*/ 39 w 119"/>
                <a:gd name="T9" fmla="*/ 104 h 104"/>
              </a:gdLst>
              <a:ahLst/>
              <a:cxnLst>
                <a:cxn ang="0">
                  <a:pos x="T0" y="T1"/>
                </a:cxn>
                <a:cxn ang="0">
                  <a:pos x="T2" y="T3"/>
                </a:cxn>
                <a:cxn ang="0">
                  <a:pos x="T4" y="T5"/>
                </a:cxn>
                <a:cxn ang="0">
                  <a:pos x="T6" y="T7"/>
                </a:cxn>
                <a:cxn ang="0">
                  <a:pos x="T8" y="T9"/>
                </a:cxn>
              </a:cxnLst>
              <a:rect l="0" t="0" r="r" b="b"/>
              <a:pathLst>
                <a:path w="119" h="104">
                  <a:moveTo>
                    <a:pt x="39" y="104"/>
                  </a:moveTo>
                  <a:cubicBezTo>
                    <a:pt x="0" y="55"/>
                    <a:pt x="0" y="55"/>
                    <a:pt x="0" y="55"/>
                  </a:cubicBezTo>
                  <a:cubicBezTo>
                    <a:pt x="0" y="55"/>
                    <a:pt x="10" y="0"/>
                    <a:pt x="82" y="7"/>
                  </a:cubicBezTo>
                  <a:cubicBezTo>
                    <a:pt x="119" y="50"/>
                    <a:pt x="119" y="50"/>
                    <a:pt x="119" y="50"/>
                  </a:cubicBezTo>
                  <a:lnTo>
                    <a:pt x="39" y="104"/>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 name="Freeform 42">
              <a:extLst>
                <a:ext uri="{FF2B5EF4-FFF2-40B4-BE49-F238E27FC236}">
                  <a16:creationId xmlns:a16="http://schemas.microsoft.com/office/drawing/2014/main" id="{A3F74943-631A-8F41-BA4C-CEEFE9FD0D3B}"/>
                </a:ext>
              </a:extLst>
            </p:cNvPr>
            <p:cNvSpPr>
              <a:spLocks/>
            </p:cNvSpPr>
            <p:nvPr/>
          </p:nvSpPr>
          <p:spPr bwMode="auto">
            <a:xfrm>
              <a:off x="3480625" y="2481840"/>
              <a:ext cx="28832" cy="22762"/>
            </a:xfrm>
            <a:custGeom>
              <a:avLst/>
              <a:gdLst>
                <a:gd name="T0" fmla="*/ 22 w 24"/>
                <a:gd name="T1" fmla="*/ 1 h 19"/>
                <a:gd name="T2" fmla="*/ 19 w 24"/>
                <a:gd name="T3" fmla="*/ 1 h 19"/>
                <a:gd name="T4" fmla="*/ 1 w 24"/>
                <a:gd name="T5" fmla="*/ 14 h 19"/>
                <a:gd name="T6" fmla="*/ 1 w 24"/>
                <a:gd name="T7" fmla="*/ 17 h 19"/>
                <a:gd name="T8" fmla="*/ 2 w 24"/>
                <a:gd name="T9" fmla="*/ 18 h 19"/>
                <a:gd name="T10" fmla="*/ 5 w 24"/>
                <a:gd name="T11" fmla="*/ 19 h 19"/>
                <a:gd name="T12" fmla="*/ 22 w 24"/>
                <a:gd name="T13" fmla="*/ 6 h 19"/>
                <a:gd name="T14" fmla="*/ 23 w 24"/>
                <a:gd name="T15" fmla="*/ 3 h 19"/>
                <a:gd name="T16" fmla="*/ 22 w 24"/>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2" y="1"/>
                  </a:moveTo>
                  <a:cubicBezTo>
                    <a:pt x="21" y="0"/>
                    <a:pt x="20" y="0"/>
                    <a:pt x="19" y="1"/>
                  </a:cubicBezTo>
                  <a:cubicBezTo>
                    <a:pt x="1" y="14"/>
                    <a:pt x="1" y="14"/>
                    <a:pt x="1" y="14"/>
                  </a:cubicBezTo>
                  <a:cubicBezTo>
                    <a:pt x="0" y="15"/>
                    <a:pt x="0" y="16"/>
                    <a:pt x="1" y="17"/>
                  </a:cubicBezTo>
                  <a:cubicBezTo>
                    <a:pt x="2" y="18"/>
                    <a:pt x="2" y="18"/>
                    <a:pt x="2" y="18"/>
                  </a:cubicBezTo>
                  <a:cubicBezTo>
                    <a:pt x="2" y="19"/>
                    <a:pt x="4" y="19"/>
                    <a:pt x="5" y="19"/>
                  </a:cubicBezTo>
                  <a:cubicBezTo>
                    <a:pt x="22" y="6"/>
                    <a:pt x="22" y="6"/>
                    <a:pt x="22" y="6"/>
                  </a:cubicBezTo>
                  <a:cubicBezTo>
                    <a:pt x="23" y="5"/>
                    <a:pt x="24" y="4"/>
                    <a:pt x="23" y="3"/>
                  </a:cubicBezTo>
                  <a:lnTo>
                    <a:pt x="22"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 name="Freeform 43">
              <a:extLst>
                <a:ext uri="{FF2B5EF4-FFF2-40B4-BE49-F238E27FC236}">
                  <a16:creationId xmlns:a16="http://schemas.microsoft.com/office/drawing/2014/main" id="{E2E630C7-CA5C-2837-9673-DA78D833FBA6}"/>
                </a:ext>
              </a:extLst>
            </p:cNvPr>
            <p:cNvSpPr>
              <a:spLocks/>
            </p:cNvSpPr>
            <p:nvPr/>
          </p:nvSpPr>
          <p:spPr bwMode="auto">
            <a:xfrm>
              <a:off x="3596459" y="2715026"/>
              <a:ext cx="501274" cy="510885"/>
            </a:xfrm>
            <a:custGeom>
              <a:avLst/>
              <a:gdLst>
                <a:gd name="T0" fmla="*/ 35 w 419"/>
                <a:gd name="T1" fmla="*/ 95 h 427"/>
                <a:gd name="T2" fmla="*/ 177 w 419"/>
                <a:gd name="T3" fmla="*/ 230 h 427"/>
                <a:gd name="T4" fmla="*/ 73 w 419"/>
                <a:gd name="T5" fmla="*/ 65 h 427"/>
                <a:gd name="T6" fmla="*/ 165 w 419"/>
                <a:gd name="T7" fmla="*/ 0 h 427"/>
                <a:gd name="T8" fmla="*/ 285 w 419"/>
                <a:gd name="T9" fmla="*/ 385 h 427"/>
                <a:gd name="T10" fmla="*/ 50 w 419"/>
                <a:gd name="T11" fmla="*/ 326 h 427"/>
                <a:gd name="T12" fmla="*/ 35 w 419"/>
                <a:gd name="T13" fmla="*/ 95 h 427"/>
              </a:gdLst>
              <a:ahLst/>
              <a:cxnLst>
                <a:cxn ang="0">
                  <a:pos x="T0" y="T1"/>
                </a:cxn>
                <a:cxn ang="0">
                  <a:pos x="T2" y="T3"/>
                </a:cxn>
                <a:cxn ang="0">
                  <a:pos x="T4" y="T5"/>
                </a:cxn>
                <a:cxn ang="0">
                  <a:pos x="T6" y="T7"/>
                </a:cxn>
                <a:cxn ang="0">
                  <a:pos x="T8" y="T9"/>
                </a:cxn>
                <a:cxn ang="0">
                  <a:pos x="T10" y="T11"/>
                </a:cxn>
                <a:cxn ang="0">
                  <a:pos x="T12" y="T13"/>
                </a:cxn>
              </a:cxnLst>
              <a:rect l="0" t="0" r="r" b="b"/>
              <a:pathLst>
                <a:path w="419" h="427">
                  <a:moveTo>
                    <a:pt x="35" y="95"/>
                  </a:moveTo>
                  <a:cubicBezTo>
                    <a:pt x="35" y="95"/>
                    <a:pt x="53" y="100"/>
                    <a:pt x="177" y="230"/>
                  </a:cubicBezTo>
                  <a:cubicBezTo>
                    <a:pt x="177" y="230"/>
                    <a:pt x="89" y="90"/>
                    <a:pt x="73" y="65"/>
                  </a:cubicBezTo>
                  <a:cubicBezTo>
                    <a:pt x="73" y="65"/>
                    <a:pt x="84" y="0"/>
                    <a:pt x="165" y="0"/>
                  </a:cubicBezTo>
                  <a:cubicBezTo>
                    <a:pt x="165" y="0"/>
                    <a:pt x="419" y="283"/>
                    <a:pt x="285" y="385"/>
                  </a:cubicBezTo>
                  <a:cubicBezTo>
                    <a:pt x="285" y="385"/>
                    <a:pt x="186" y="427"/>
                    <a:pt x="50" y="326"/>
                  </a:cubicBezTo>
                  <a:cubicBezTo>
                    <a:pt x="50" y="326"/>
                    <a:pt x="0" y="172"/>
                    <a:pt x="35" y="95"/>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5" name="Freeform 44">
              <a:extLst>
                <a:ext uri="{FF2B5EF4-FFF2-40B4-BE49-F238E27FC236}">
                  <a16:creationId xmlns:a16="http://schemas.microsoft.com/office/drawing/2014/main" id="{022567C4-235B-4672-B0CB-3009FD71582D}"/>
                </a:ext>
              </a:extLst>
            </p:cNvPr>
            <p:cNvSpPr>
              <a:spLocks/>
            </p:cNvSpPr>
            <p:nvPr/>
          </p:nvSpPr>
          <p:spPr bwMode="auto">
            <a:xfrm>
              <a:off x="3134134" y="2195036"/>
              <a:ext cx="473453" cy="559444"/>
            </a:xfrm>
            <a:custGeom>
              <a:avLst/>
              <a:gdLst>
                <a:gd name="T0" fmla="*/ 264 w 396"/>
                <a:gd name="T1" fmla="*/ 0 h 468"/>
                <a:gd name="T2" fmla="*/ 396 w 396"/>
                <a:gd name="T3" fmla="*/ 185 h 468"/>
                <a:gd name="T4" fmla="*/ 386 w 396"/>
                <a:gd name="T5" fmla="*/ 303 h 468"/>
                <a:gd name="T6" fmla="*/ 270 w 396"/>
                <a:gd name="T7" fmla="*/ 436 h 468"/>
                <a:gd name="T8" fmla="*/ 66 w 396"/>
                <a:gd name="T9" fmla="*/ 296 h 468"/>
                <a:gd name="T10" fmla="*/ 0 w 396"/>
                <a:gd name="T11" fmla="*/ 221 h 468"/>
                <a:gd name="T12" fmla="*/ 134 w 396"/>
                <a:gd name="T13" fmla="*/ 131 h 468"/>
                <a:gd name="T14" fmla="*/ 264 w 396"/>
                <a:gd name="T15" fmla="*/ 0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68">
                  <a:moveTo>
                    <a:pt x="264" y="0"/>
                  </a:moveTo>
                  <a:cubicBezTo>
                    <a:pt x="287" y="8"/>
                    <a:pt x="328" y="30"/>
                    <a:pt x="396" y="185"/>
                  </a:cubicBezTo>
                  <a:cubicBezTo>
                    <a:pt x="396" y="233"/>
                    <a:pt x="393" y="255"/>
                    <a:pt x="386" y="303"/>
                  </a:cubicBezTo>
                  <a:cubicBezTo>
                    <a:pt x="376" y="373"/>
                    <a:pt x="338" y="423"/>
                    <a:pt x="270" y="436"/>
                  </a:cubicBezTo>
                  <a:cubicBezTo>
                    <a:pt x="105" y="468"/>
                    <a:pt x="66" y="296"/>
                    <a:pt x="66" y="296"/>
                  </a:cubicBezTo>
                  <a:cubicBezTo>
                    <a:pt x="66" y="296"/>
                    <a:pt x="14" y="293"/>
                    <a:pt x="0" y="221"/>
                  </a:cubicBezTo>
                  <a:cubicBezTo>
                    <a:pt x="27" y="192"/>
                    <a:pt x="80" y="178"/>
                    <a:pt x="134" y="131"/>
                  </a:cubicBezTo>
                  <a:cubicBezTo>
                    <a:pt x="212" y="62"/>
                    <a:pt x="264" y="0"/>
                    <a:pt x="264" y="0"/>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 name="Freeform 45">
              <a:extLst>
                <a:ext uri="{FF2B5EF4-FFF2-40B4-BE49-F238E27FC236}">
                  <a16:creationId xmlns:a16="http://schemas.microsoft.com/office/drawing/2014/main" id="{5A11E0F8-5FC7-5913-8B87-F8C3E1EB1FB6}"/>
                </a:ext>
              </a:extLst>
            </p:cNvPr>
            <p:cNvSpPr>
              <a:spLocks/>
            </p:cNvSpPr>
            <p:nvPr/>
          </p:nvSpPr>
          <p:spPr bwMode="auto">
            <a:xfrm>
              <a:off x="3446229" y="2458066"/>
              <a:ext cx="49065" cy="115834"/>
            </a:xfrm>
            <a:custGeom>
              <a:avLst/>
              <a:gdLst>
                <a:gd name="T0" fmla="*/ 12 w 41"/>
                <a:gd name="T1" fmla="*/ 97 h 97"/>
                <a:gd name="T2" fmla="*/ 23 w 41"/>
                <a:gd name="T3" fmla="*/ 95 h 97"/>
                <a:gd name="T4" fmla="*/ 40 w 41"/>
                <a:gd name="T5" fmla="*/ 74 h 97"/>
                <a:gd name="T6" fmla="*/ 38 w 41"/>
                <a:gd name="T7" fmla="*/ 62 h 97"/>
                <a:gd name="T8" fmla="*/ 23 w 41"/>
                <a:gd name="T9" fmla="*/ 56 h 97"/>
                <a:gd name="T10" fmla="*/ 13 w 41"/>
                <a:gd name="T11" fmla="*/ 51 h 97"/>
                <a:gd name="T12" fmla="*/ 10 w 41"/>
                <a:gd name="T13" fmla="*/ 0 h 97"/>
                <a:gd name="T14" fmla="*/ 8 w 41"/>
                <a:gd name="T15" fmla="*/ 8 h 97"/>
                <a:gd name="T16" fmla="*/ 5 w 41"/>
                <a:gd name="T17" fmla="*/ 54 h 97"/>
                <a:gd name="T18" fmla="*/ 22 w 41"/>
                <a:gd name="T19" fmla="*/ 64 h 97"/>
                <a:gd name="T20" fmla="*/ 31 w 41"/>
                <a:gd name="T21" fmla="*/ 67 h 97"/>
                <a:gd name="T22" fmla="*/ 32 w 41"/>
                <a:gd name="T23" fmla="*/ 73 h 97"/>
                <a:gd name="T24" fmla="*/ 20 w 41"/>
                <a:gd name="T25" fmla="*/ 88 h 97"/>
                <a:gd name="T26" fmla="*/ 5 w 41"/>
                <a:gd name="T27" fmla="*/ 91 h 97"/>
                <a:gd name="T28" fmla="*/ 1 w 41"/>
                <a:gd name="T29" fmla="*/ 90 h 97"/>
                <a:gd name="T30" fmla="*/ 12 w 41"/>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97">
                  <a:moveTo>
                    <a:pt x="12" y="97"/>
                  </a:moveTo>
                  <a:cubicBezTo>
                    <a:pt x="16" y="97"/>
                    <a:pt x="20" y="96"/>
                    <a:pt x="23" y="95"/>
                  </a:cubicBezTo>
                  <a:cubicBezTo>
                    <a:pt x="32" y="91"/>
                    <a:pt x="38" y="84"/>
                    <a:pt x="40" y="74"/>
                  </a:cubicBezTo>
                  <a:cubicBezTo>
                    <a:pt x="41" y="69"/>
                    <a:pt x="40" y="65"/>
                    <a:pt x="38" y="62"/>
                  </a:cubicBezTo>
                  <a:cubicBezTo>
                    <a:pt x="34" y="57"/>
                    <a:pt x="28" y="56"/>
                    <a:pt x="23" y="56"/>
                  </a:cubicBezTo>
                  <a:cubicBezTo>
                    <a:pt x="17" y="55"/>
                    <a:pt x="14" y="54"/>
                    <a:pt x="13" y="51"/>
                  </a:cubicBezTo>
                  <a:cubicBezTo>
                    <a:pt x="9" y="41"/>
                    <a:pt x="10" y="11"/>
                    <a:pt x="10" y="0"/>
                  </a:cubicBezTo>
                  <a:cubicBezTo>
                    <a:pt x="8" y="8"/>
                    <a:pt x="8" y="8"/>
                    <a:pt x="8" y="8"/>
                  </a:cubicBezTo>
                  <a:cubicBezTo>
                    <a:pt x="8" y="12"/>
                    <a:pt x="0" y="41"/>
                    <a:pt x="5" y="54"/>
                  </a:cubicBezTo>
                  <a:cubicBezTo>
                    <a:pt x="8" y="62"/>
                    <a:pt x="16" y="63"/>
                    <a:pt x="22" y="64"/>
                  </a:cubicBezTo>
                  <a:cubicBezTo>
                    <a:pt x="26" y="64"/>
                    <a:pt x="30" y="65"/>
                    <a:pt x="31" y="67"/>
                  </a:cubicBezTo>
                  <a:cubicBezTo>
                    <a:pt x="32" y="68"/>
                    <a:pt x="32" y="70"/>
                    <a:pt x="32" y="73"/>
                  </a:cubicBezTo>
                  <a:cubicBezTo>
                    <a:pt x="30" y="82"/>
                    <a:pt x="24" y="86"/>
                    <a:pt x="20" y="88"/>
                  </a:cubicBezTo>
                  <a:cubicBezTo>
                    <a:pt x="15" y="90"/>
                    <a:pt x="13" y="92"/>
                    <a:pt x="5" y="91"/>
                  </a:cubicBezTo>
                  <a:cubicBezTo>
                    <a:pt x="1" y="90"/>
                    <a:pt x="1" y="90"/>
                    <a:pt x="1" y="90"/>
                  </a:cubicBezTo>
                  <a:cubicBezTo>
                    <a:pt x="4" y="92"/>
                    <a:pt x="7" y="97"/>
                    <a:pt x="12" y="97"/>
                  </a:cubicBezTo>
                  <a:close/>
                </a:path>
              </a:pathLst>
            </a:custGeom>
            <a:solidFill>
              <a:srgbClr val="483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 name="Freeform 46">
              <a:extLst>
                <a:ext uri="{FF2B5EF4-FFF2-40B4-BE49-F238E27FC236}">
                  <a16:creationId xmlns:a16="http://schemas.microsoft.com/office/drawing/2014/main" id="{D5F80585-039E-38AC-3D6E-AE79368CFEBD}"/>
                </a:ext>
              </a:extLst>
            </p:cNvPr>
            <p:cNvSpPr>
              <a:spLocks/>
            </p:cNvSpPr>
            <p:nvPr/>
          </p:nvSpPr>
          <p:spPr bwMode="auto">
            <a:xfrm>
              <a:off x="3134134" y="2459078"/>
              <a:ext cx="427929" cy="295403"/>
            </a:xfrm>
            <a:custGeom>
              <a:avLst/>
              <a:gdLst>
                <a:gd name="T0" fmla="*/ 78 w 358"/>
                <a:gd name="T1" fmla="*/ 63 h 247"/>
                <a:gd name="T2" fmla="*/ 197 w 358"/>
                <a:gd name="T3" fmla="*/ 196 h 247"/>
                <a:gd name="T4" fmla="*/ 358 w 358"/>
                <a:gd name="T5" fmla="*/ 159 h 247"/>
                <a:gd name="T6" fmla="*/ 270 w 358"/>
                <a:gd name="T7" fmla="*/ 215 h 247"/>
                <a:gd name="T8" fmla="*/ 66 w 358"/>
                <a:gd name="T9" fmla="*/ 75 h 247"/>
                <a:gd name="T10" fmla="*/ 0 w 358"/>
                <a:gd name="T11" fmla="*/ 0 h 247"/>
                <a:gd name="T12" fmla="*/ 78 w 358"/>
                <a:gd name="T13" fmla="*/ 63 h 247"/>
              </a:gdLst>
              <a:ahLst/>
              <a:cxnLst>
                <a:cxn ang="0">
                  <a:pos x="T0" y="T1"/>
                </a:cxn>
                <a:cxn ang="0">
                  <a:pos x="T2" y="T3"/>
                </a:cxn>
                <a:cxn ang="0">
                  <a:pos x="T4" y="T5"/>
                </a:cxn>
                <a:cxn ang="0">
                  <a:pos x="T6" y="T7"/>
                </a:cxn>
                <a:cxn ang="0">
                  <a:pos x="T8" y="T9"/>
                </a:cxn>
                <a:cxn ang="0">
                  <a:pos x="T10" y="T11"/>
                </a:cxn>
                <a:cxn ang="0">
                  <a:pos x="T12" y="T13"/>
                </a:cxn>
              </a:cxnLst>
              <a:rect l="0" t="0" r="r" b="b"/>
              <a:pathLst>
                <a:path w="358" h="247">
                  <a:moveTo>
                    <a:pt x="78" y="63"/>
                  </a:moveTo>
                  <a:cubicBezTo>
                    <a:pt x="78" y="63"/>
                    <a:pt x="86" y="167"/>
                    <a:pt x="197" y="196"/>
                  </a:cubicBezTo>
                  <a:cubicBezTo>
                    <a:pt x="278" y="218"/>
                    <a:pt x="334" y="181"/>
                    <a:pt x="358" y="159"/>
                  </a:cubicBezTo>
                  <a:cubicBezTo>
                    <a:pt x="338" y="188"/>
                    <a:pt x="309" y="208"/>
                    <a:pt x="270" y="215"/>
                  </a:cubicBezTo>
                  <a:cubicBezTo>
                    <a:pt x="105" y="247"/>
                    <a:pt x="66" y="75"/>
                    <a:pt x="66" y="75"/>
                  </a:cubicBezTo>
                  <a:cubicBezTo>
                    <a:pt x="66" y="75"/>
                    <a:pt x="14" y="72"/>
                    <a:pt x="0" y="0"/>
                  </a:cubicBezTo>
                  <a:cubicBezTo>
                    <a:pt x="20" y="63"/>
                    <a:pt x="78" y="63"/>
                    <a:pt x="78" y="63"/>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8" name="Freeform 47">
              <a:extLst>
                <a:ext uri="{FF2B5EF4-FFF2-40B4-BE49-F238E27FC236}">
                  <a16:creationId xmlns:a16="http://schemas.microsoft.com/office/drawing/2014/main" id="{85D8903C-D7C0-0F68-80C6-DE957184D1B7}"/>
                </a:ext>
              </a:extLst>
            </p:cNvPr>
            <p:cNvSpPr>
              <a:spLocks/>
            </p:cNvSpPr>
            <p:nvPr/>
          </p:nvSpPr>
          <p:spPr bwMode="auto">
            <a:xfrm>
              <a:off x="3168530" y="4191028"/>
              <a:ext cx="506838" cy="994961"/>
            </a:xfrm>
            <a:custGeom>
              <a:avLst/>
              <a:gdLst>
                <a:gd name="T0" fmla="*/ 424 w 424"/>
                <a:gd name="T1" fmla="*/ 22 h 832"/>
                <a:gd name="T2" fmla="*/ 231 w 424"/>
                <a:gd name="T3" fmla="*/ 0 h 832"/>
                <a:gd name="T4" fmla="*/ 202 w 424"/>
                <a:gd name="T5" fmla="*/ 220 h 832"/>
                <a:gd name="T6" fmla="*/ 48 w 424"/>
                <a:gd name="T7" fmla="*/ 583 h 832"/>
                <a:gd name="T8" fmla="*/ 0 w 424"/>
                <a:gd name="T9" fmla="*/ 789 h 832"/>
                <a:gd name="T10" fmla="*/ 70 w 424"/>
                <a:gd name="T11" fmla="*/ 832 h 832"/>
                <a:gd name="T12" fmla="*/ 305 w 424"/>
                <a:gd name="T13" fmla="*/ 326 h 832"/>
                <a:gd name="T14" fmla="*/ 424 w 424"/>
                <a:gd name="T15" fmla="*/ 22 h 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832">
                  <a:moveTo>
                    <a:pt x="424" y="22"/>
                  </a:moveTo>
                  <a:cubicBezTo>
                    <a:pt x="231" y="0"/>
                    <a:pt x="231" y="0"/>
                    <a:pt x="231" y="0"/>
                  </a:cubicBezTo>
                  <a:cubicBezTo>
                    <a:pt x="231" y="71"/>
                    <a:pt x="231" y="129"/>
                    <a:pt x="202" y="220"/>
                  </a:cubicBezTo>
                  <a:cubicBezTo>
                    <a:pt x="202" y="220"/>
                    <a:pt x="97" y="321"/>
                    <a:pt x="48" y="583"/>
                  </a:cubicBezTo>
                  <a:cubicBezTo>
                    <a:pt x="37" y="645"/>
                    <a:pt x="29" y="702"/>
                    <a:pt x="0" y="789"/>
                  </a:cubicBezTo>
                  <a:cubicBezTo>
                    <a:pt x="70" y="832"/>
                    <a:pt x="70" y="832"/>
                    <a:pt x="70" y="832"/>
                  </a:cubicBezTo>
                  <a:cubicBezTo>
                    <a:pt x="70" y="832"/>
                    <a:pt x="261" y="403"/>
                    <a:pt x="305" y="326"/>
                  </a:cubicBezTo>
                  <a:cubicBezTo>
                    <a:pt x="323" y="295"/>
                    <a:pt x="381" y="272"/>
                    <a:pt x="424" y="22"/>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9" name="Freeform 48">
              <a:extLst>
                <a:ext uri="{FF2B5EF4-FFF2-40B4-BE49-F238E27FC236}">
                  <a16:creationId xmlns:a16="http://schemas.microsoft.com/office/drawing/2014/main" id="{DD86CA4D-6FDC-2ED7-9BC8-67012CA8C88B}"/>
                </a:ext>
              </a:extLst>
            </p:cNvPr>
            <p:cNvSpPr>
              <a:spLocks/>
            </p:cNvSpPr>
            <p:nvPr/>
          </p:nvSpPr>
          <p:spPr bwMode="auto">
            <a:xfrm>
              <a:off x="3253509" y="4194568"/>
              <a:ext cx="413766" cy="953989"/>
            </a:xfrm>
            <a:custGeom>
              <a:avLst/>
              <a:gdLst>
                <a:gd name="T0" fmla="*/ 195 w 346"/>
                <a:gd name="T1" fmla="*/ 0 h 798"/>
                <a:gd name="T2" fmla="*/ 0 w 346"/>
                <a:gd name="T3" fmla="*/ 21 h 798"/>
                <a:gd name="T4" fmla="*/ 75 w 346"/>
                <a:gd name="T5" fmla="*/ 236 h 798"/>
                <a:gd name="T6" fmla="*/ 174 w 346"/>
                <a:gd name="T7" fmla="*/ 618 h 798"/>
                <a:gd name="T8" fmla="*/ 263 w 346"/>
                <a:gd name="T9" fmla="*/ 795 h 798"/>
                <a:gd name="T10" fmla="*/ 346 w 346"/>
                <a:gd name="T11" fmla="*/ 798 h 798"/>
                <a:gd name="T12" fmla="*/ 221 w 346"/>
                <a:gd name="T13" fmla="*/ 258 h 798"/>
                <a:gd name="T14" fmla="*/ 195 w 346"/>
                <a:gd name="T15" fmla="*/ 0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798">
                  <a:moveTo>
                    <a:pt x="195" y="0"/>
                  </a:moveTo>
                  <a:cubicBezTo>
                    <a:pt x="0" y="21"/>
                    <a:pt x="0" y="21"/>
                    <a:pt x="0" y="21"/>
                  </a:cubicBezTo>
                  <a:cubicBezTo>
                    <a:pt x="25" y="90"/>
                    <a:pt x="43" y="146"/>
                    <a:pt x="75" y="236"/>
                  </a:cubicBezTo>
                  <a:cubicBezTo>
                    <a:pt x="75" y="236"/>
                    <a:pt x="53" y="380"/>
                    <a:pt x="174" y="618"/>
                  </a:cubicBezTo>
                  <a:cubicBezTo>
                    <a:pt x="202" y="674"/>
                    <a:pt x="233" y="709"/>
                    <a:pt x="263" y="795"/>
                  </a:cubicBezTo>
                  <a:cubicBezTo>
                    <a:pt x="346" y="798"/>
                    <a:pt x="346" y="798"/>
                    <a:pt x="346" y="798"/>
                  </a:cubicBezTo>
                  <a:cubicBezTo>
                    <a:pt x="346" y="798"/>
                    <a:pt x="233" y="345"/>
                    <a:pt x="221" y="258"/>
                  </a:cubicBezTo>
                  <a:cubicBezTo>
                    <a:pt x="216" y="222"/>
                    <a:pt x="209" y="119"/>
                    <a:pt x="195" y="0"/>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0" name="Freeform 49">
              <a:extLst>
                <a:ext uri="{FF2B5EF4-FFF2-40B4-BE49-F238E27FC236}">
                  <a16:creationId xmlns:a16="http://schemas.microsoft.com/office/drawing/2014/main" id="{A0A3FE05-8766-0E0F-664D-929ACD9B76DE}"/>
                </a:ext>
              </a:extLst>
            </p:cNvPr>
            <p:cNvSpPr>
              <a:spLocks/>
            </p:cNvSpPr>
            <p:nvPr/>
          </p:nvSpPr>
          <p:spPr bwMode="auto">
            <a:xfrm>
              <a:off x="3529690" y="5145016"/>
              <a:ext cx="316647" cy="271629"/>
            </a:xfrm>
            <a:custGeom>
              <a:avLst/>
              <a:gdLst>
                <a:gd name="T0" fmla="*/ 32 w 265"/>
                <a:gd name="T1" fmla="*/ 0 h 227"/>
                <a:gd name="T2" fmla="*/ 129 w 265"/>
                <a:gd name="T3" fmla="*/ 162 h 227"/>
                <a:gd name="T4" fmla="*/ 189 w 265"/>
                <a:gd name="T5" fmla="*/ 169 h 227"/>
                <a:gd name="T6" fmla="*/ 250 w 265"/>
                <a:gd name="T7" fmla="*/ 186 h 227"/>
                <a:gd name="T8" fmla="*/ 252 w 265"/>
                <a:gd name="T9" fmla="*/ 227 h 227"/>
                <a:gd name="T10" fmla="*/ 98 w 265"/>
                <a:gd name="T11" fmla="*/ 227 h 227"/>
                <a:gd name="T12" fmla="*/ 45 w 265"/>
                <a:gd name="T13" fmla="*/ 95 h 227"/>
                <a:gd name="T14" fmla="*/ 49 w 265"/>
                <a:gd name="T15" fmla="*/ 227 h 227"/>
                <a:gd name="T16" fmla="*/ 32 w 265"/>
                <a:gd name="T17" fmla="*/ 227 h 227"/>
                <a:gd name="T18" fmla="*/ 0 w 265"/>
                <a:gd name="T19" fmla="*/ 62 h 227"/>
                <a:gd name="T20" fmla="*/ 32 w 265"/>
                <a:gd name="T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27">
                  <a:moveTo>
                    <a:pt x="32" y="0"/>
                  </a:moveTo>
                  <a:cubicBezTo>
                    <a:pt x="59" y="78"/>
                    <a:pt x="129" y="162"/>
                    <a:pt x="129" y="162"/>
                  </a:cubicBezTo>
                  <a:cubicBezTo>
                    <a:pt x="189" y="169"/>
                    <a:pt x="189" y="169"/>
                    <a:pt x="189" y="169"/>
                  </a:cubicBezTo>
                  <a:cubicBezTo>
                    <a:pt x="250" y="186"/>
                    <a:pt x="250" y="186"/>
                    <a:pt x="250" y="186"/>
                  </a:cubicBezTo>
                  <a:cubicBezTo>
                    <a:pt x="250" y="186"/>
                    <a:pt x="265" y="204"/>
                    <a:pt x="252" y="227"/>
                  </a:cubicBezTo>
                  <a:cubicBezTo>
                    <a:pt x="98" y="227"/>
                    <a:pt x="98" y="227"/>
                    <a:pt x="98" y="227"/>
                  </a:cubicBezTo>
                  <a:cubicBezTo>
                    <a:pt x="45" y="95"/>
                    <a:pt x="45" y="95"/>
                    <a:pt x="45" y="95"/>
                  </a:cubicBezTo>
                  <a:cubicBezTo>
                    <a:pt x="49" y="227"/>
                    <a:pt x="49" y="227"/>
                    <a:pt x="49" y="227"/>
                  </a:cubicBezTo>
                  <a:cubicBezTo>
                    <a:pt x="32" y="227"/>
                    <a:pt x="32" y="227"/>
                    <a:pt x="32" y="227"/>
                  </a:cubicBezTo>
                  <a:cubicBezTo>
                    <a:pt x="0" y="62"/>
                    <a:pt x="0" y="62"/>
                    <a:pt x="0" y="62"/>
                  </a:cubicBezTo>
                  <a:cubicBezTo>
                    <a:pt x="0" y="62"/>
                    <a:pt x="3" y="21"/>
                    <a:pt x="32"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1" name="Freeform 50">
              <a:extLst>
                <a:ext uri="{FF2B5EF4-FFF2-40B4-BE49-F238E27FC236}">
                  <a16:creationId xmlns:a16="http://schemas.microsoft.com/office/drawing/2014/main" id="{2E054C01-5909-73A9-8C18-78A74A6FDBCB}"/>
                </a:ext>
              </a:extLst>
            </p:cNvPr>
            <p:cNvSpPr>
              <a:spLocks/>
            </p:cNvSpPr>
            <p:nvPr/>
          </p:nvSpPr>
          <p:spPr bwMode="auto">
            <a:xfrm>
              <a:off x="3568133" y="5103033"/>
              <a:ext cx="187662" cy="244314"/>
            </a:xfrm>
            <a:custGeom>
              <a:avLst/>
              <a:gdLst>
                <a:gd name="T0" fmla="*/ 0 w 157"/>
                <a:gd name="T1" fmla="*/ 35 h 204"/>
                <a:gd name="T2" fmla="*/ 39 w 157"/>
                <a:gd name="T3" fmla="*/ 0 h 204"/>
                <a:gd name="T4" fmla="*/ 83 w 157"/>
                <a:gd name="T5" fmla="*/ 35 h 204"/>
                <a:gd name="T6" fmla="*/ 157 w 157"/>
                <a:gd name="T7" fmla="*/ 204 h 204"/>
                <a:gd name="T8" fmla="*/ 102 w 157"/>
                <a:gd name="T9" fmla="*/ 204 h 204"/>
                <a:gd name="T10" fmla="*/ 0 w 157"/>
                <a:gd name="T11" fmla="*/ 35 h 204"/>
              </a:gdLst>
              <a:ahLst/>
              <a:cxnLst>
                <a:cxn ang="0">
                  <a:pos x="T0" y="T1"/>
                </a:cxn>
                <a:cxn ang="0">
                  <a:pos x="T2" y="T3"/>
                </a:cxn>
                <a:cxn ang="0">
                  <a:pos x="T4" y="T5"/>
                </a:cxn>
                <a:cxn ang="0">
                  <a:pos x="T6" y="T7"/>
                </a:cxn>
                <a:cxn ang="0">
                  <a:pos x="T8" y="T9"/>
                </a:cxn>
                <a:cxn ang="0">
                  <a:pos x="T10" y="T11"/>
                </a:cxn>
              </a:cxnLst>
              <a:rect l="0" t="0" r="r" b="b"/>
              <a:pathLst>
                <a:path w="157" h="204">
                  <a:moveTo>
                    <a:pt x="0" y="35"/>
                  </a:moveTo>
                  <a:cubicBezTo>
                    <a:pt x="39" y="0"/>
                    <a:pt x="39" y="0"/>
                    <a:pt x="39" y="0"/>
                  </a:cubicBezTo>
                  <a:cubicBezTo>
                    <a:pt x="83" y="35"/>
                    <a:pt x="83" y="35"/>
                    <a:pt x="83" y="35"/>
                  </a:cubicBezTo>
                  <a:cubicBezTo>
                    <a:pt x="83" y="35"/>
                    <a:pt x="130" y="185"/>
                    <a:pt x="157" y="204"/>
                  </a:cubicBezTo>
                  <a:cubicBezTo>
                    <a:pt x="102" y="204"/>
                    <a:pt x="102" y="204"/>
                    <a:pt x="102" y="204"/>
                  </a:cubicBezTo>
                  <a:cubicBezTo>
                    <a:pt x="102" y="204"/>
                    <a:pt x="27" y="112"/>
                    <a:pt x="0" y="35"/>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2" name="Freeform 51">
              <a:extLst>
                <a:ext uri="{FF2B5EF4-FFF2-40B4-BE49-F238E27FC236}">
                  <a16:creationId xmlns:a16="http://schemas.microsoft.com/office/drawing/2014/main" id="{06780CFD-F0BF-D414-6A5F-6CF96FDE255C}"/>
                </a:ext>
              </a:extLst>
            </p:cNvPr>
            <p:cNvSpPr>
              <a:spLocks/>
            </p:cNvSpPr>
            <p:nvPr/>
          </p:nvSpPr>
          <p:spPr bwMode="auto">
            <a:xfrm>
              <a:off x="3100750" y="5088870"/>
              <a:ext cx="276181" cy="321706"/>
            </a:xfrm>
            <a:custGeom>
              <a:avLst/>
              <a:gdLst>
                <a:gd name="T0" fmla="*/ 56 w 231"/>
                <a:gd name="T1" fmla="*/ 0 h 269"/>
                <a:gd name="T2" fmla="*/ 109 w 231"/>
                <a:gd name="T3" fmla="*/ 180 h 269"/>
                <a:gd name="T4" fmla="*/ 165 w 231"/>
                <a:gd name="T5" fmla="*/ 202 h 269"/>
                <a:gd name="T6" fmla="*/ 220 w 231"/>
                <a:gd name="T7" fmla="*/ 232 h 269"/>
                <a:gd name="T8" fmla="*/ 213 w 231"/>
                <a:gd name="T9" fmla="*/ 269 h 269"/>
                <a:gd name="T10" fmla="*/ 63 w 231"/>
                <a:gd name="T11" fmla="*/ 231 h 269"/>
                <a:gd name="T12" fmla="*/ 45 w 231"/>
                <a:gd name="T13" fmla="*/ 90 h 269"/>
                <a:gd name="T14" fmla="*/ 16 w 231"/>
                <a:gd name="T15" fmla="*/ 219 h 269"/>
                <a:gd name="T16" fmla="*/ 0 w 231"/>
                <a:gd name="T17" fmla="*/ 215 h 269"/>
                <a:gd name="T18" fmla="*/ 9 w 231"/>
                <a:gd name="T19" fmla="*/ 49 h 269"/>
                <a:gd name="T20" fmla="*/ 56 w 231"/>
                <a:gd name="T2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269">
                  <a:moveTo>
                    <a:pt x="56" y="0"/>
                  </a:moveTo>
                  <a:cubicBezTo>
                    <a:pt x="62" y="81"/>
                    <a:pt x="109" y="180"/>
                    <a:pt x="109" y="180"/>
                  </a:cubicBezTo>
                  <a:cubicBezTo>
                    <a:pt x="165" y="202"/>
                    <a:pt x="165" y="202"/>
                    <a:pt x="165" y="202"/>
                  </a:cubicBezTo>
                  <a:cubicBezTo>
                    <a:pt x="220" y="232"/>
                    <a:pt x="220" y="232"/>
                    <a:pt x="220" y="232"/>
                  </a:cubicBezTo>
                  <a:cubicBezTo>
                    <a:pt x="220" y="232"/>
                    <a:pt x="231" y="251"/>
                    <a:pt x="213" y="269"/>
                  </a:cubicBezTo>
                  <a:cubicBezTo>
                    <a:pt x="63" y="231"/>
                    <a:pt x="63" y="231"/>
                    <a:pt x="63" y="231"/>
                  </a:cubicBezTo>
                  <a:cubicBezTo>
                    <a:pt x="45" y="90"/>
                    <a:pt x="45" y="90"/>
                    <a:pt x="45" y="90"/>
                  </a:cubicBezTo>
                  <a:cubicBezTo>
                    <a:pt x="16" y="219"/>
                    <a:pt x="16" y="219"/>
                    <a:pt x="16" y="219"/>
                  </a:cubicBezTo>
                  <a:cubicBezTo>
                    <a:pt x="0" y="215"/>
                    <a:pt x="0" y="215"/>
                    <a:pt x="0" y="215"/>
                  </a:cubicBezTo>
                  <a:cubicBezTo>
                    <a:pt x="9" y="49"/>
                    <a:pt x="9" y="49"/>
                    <a:pt x="9" y="49"/>
                  </a:cubicBezTo>
                  <a:cubicBezTo>
                    <a:pt x="9" y="49"/>
                    <a:pt x="22" y="12"/>
                    <a:pt x="56"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3" name="Freeform 52">
              <a:extLst>
                <a:ext uri="{FF2B5EF4-FFF2-40B4-BE49-F238E27FC236}">
                  <a16:creationId xmlns:a16="http://schemas.microsoft.com/office/drawing/2014/main" id="{81BEDC74-3038-9AD9-EB79-9B1B6394A175}"/>
                </a:ext>
              </a:extLst>
            </p:cNvPr>
            <p:cNvSpPr>
              <a:spLocks/>
            </p:cNvSpPr>
            <p:nvPr/>
          </p:nvSpPr>
          <p:spPr bwMode="auto">
            <a:xfrm>
              <a:off x="3167519" y="5059026"/>
              <a:ext cx="130503" cy="271629"/>
            </a:xfrm>
            <a:custGeom>
              <a:avLst/>
              <a:gdLst>
                <a:gd name="T0" fmla="*/ 0 w 109"/>
                <a:gd name="T1" fmla="*/ 24 h 227"/>
                <a:gd name="T2" fmla="*/ 46 w 109"/>
                <a:gd name="T3" fmla="*/ 0 h 227"/>
                <a:gd name="T4" fmla="*/ 79 w 109"/>
                <a:gd name="T5" fmla="*/ 45 h 227"/>
                <a:gd name="T6" fmla="*/ 109 w 109"/>
                <a:gd name="T7" fmla="*/ 227 h 227"/>
                <a:gd name="T8" fmla="*/ 56 w 109"/>
                <a:gd name="T9" fmla="*/ 213 h 227"/>
                <a:gd name="T10" fmla="*/ 0 w 109"/>
                <a:gd name="T11" fmla="*/ 24 h 227"/>
              </a:gdLst>
              <a:ahLst/>
              <a:cxnLst>
                <a:cxn ang="0">
                  <a:pos x="T0" y="T1"/>
                </a:cxn>
                <a:cxn ang="0">
                  <a:pos x="T2" y="T3"/>
                </a:cxn>
                <a:cxn ang="0">
                  <a:pos x="T4" y="T5"/>
                </a:cxn>
                <a:cxn ang="0">
                  <a:pos x="T6" y="T7"/>
                </a:cxn>
                <a:cxn ang="0">
                  <a:pos x="T8" y="T9"/>
                </a:cxn>
                <a:cxn ang="0">
                  <a:pos x="T10" y="T11"/>
                </a:cxn>
              </a:cxnLst>
              <a:rect l="0" t="0" r="r" b="b"/>
              <a:pathLst>
                <a:path w="109" h="227">
                  <a:moveTo>
                    <a:pt x="0" y="24"/>
                  </a:moveTo>
                  <a:cubicBezTo>
                    <a:pt x="46" y="0"/>
                    <a:pt x="46" y="0"/>
                    <a:pt x="46" y="0"/>
                  </a:cubicBezTo>
                  <a:cubicBezTo>
                    <a:pt x="79" y="45"/>
                    <a:pt x="79" y="45"/>
                    <a:pt x="79" y="45"/>
                  </a:cubicBezTo>
                  <a:cubicBezTo>
                    <a:pt x="79" y="45"/>
                    <a:pt x="87" y="201"/>
                    <a:pt x="109" y="227"/>
                  </a:cubicBezTo>
                  <a:cubicBezTo>
                    <a:pt x="56" y="213"/>
                    <a:pt x="56" y="213"/>
                    <a:pt x="56" y="213"/>
                  </a:cubicBezTo>
                  <a:cubicBezTo>
                    <a:pt x="56" y="213"/>
                    <a:pt x="6" y="106"/>
                    <a:pt x="0" y="24"/>
                  </a:cubicBez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4" name="Freeform 53">
              <a:extLst>
                <a:ext uri="{FF2B5EF4-FFF2-40B4-BE49-F238E27FC236}">
                  <a16:creationId xmlns:a16="http://schemas.microsoft.com/office/drawing/2014/main" id="{73811318-B06E-F591-C433-23401BB69599}"/>
                </a:ext>
              </a:extLst>
            </p:cNvPr>
            <p:cNvSpPr>
              <a:spLocks/>
            </p:cNvSpPr>
            <p:nvPr/>
          </p:nvSpPr>
          <p:spPr bwMode="auto">
            <a:xfrm>
              <a:off x="2993009" y="3449486"/>
              <a:ext cx="789089" cy="939826"/>
            </a:xfrm>
            <a:custGeom>
              <a:avLst/>
              <a:gdLst>
                <a:gd name="T0" fmla="*/ 250 w 660"/>
                <a:gd name="T1" fmla="*/ 3 h 786"/>
                <a:gd name="T2" fmla="*/ 544 w 660"/>
                <a:gd name="T3" fmla="*/ 0 h 786"/>
                <a:gd name="T4" fmla="*/ 571 w 660"/>
                <a:gd name="T5" fmla="*/ 670 h 786"/>
                <a:gd name="T6" fmla="*/ 228 w 660"/>
                <a:gd name="T7" fmla="*/ 711 h 786"/>
                <a:gd name="T8" fmla="*/ 250 w 660"/>
                <a:gd name="T9" fmla="*/ 3 h 786"/>
              </a:gdLst>
              <a:ahLst/>
              <a:cxnLst>
                <a:cxn ang="0">
                  <a:pos x="T0" y="T1"/>
                </a:cxn>
                <a:cxn ang="0">
                  <a:pos x="T2" y="T3"/>
                </a:cxn>
                <a:cxn ang="0">
                  <a:pos x="T4" y="T5"/>
                </a:cxn>
                <a:cxn ang="0">
                  <a:pos x="T6" y="T7"/>
                </a:cxn>
                <a:cxn ang="0">
                  <a:pos x="T8" y="T9"/>
                </a:cxn>
              </a:cxnLst>
              <a:rect l="0" t="0" r="r" b="b"/>
              <a:pathLst>
                <a:path w="660" h="786">
                  <a:moveTo>
                    <a:pt x="250" y="3"/>
                  </a:moveTo>
                  <a:cubicBezTo>
                    <a:pt x="250" y="3"/>
                    <a:pt x="544" y="0"/>
                    <a:pt x="544" y="0"/>
                  </a:cubicBezTo>
                  <a:cubicBezTo>
                    <a:pt x="660" y="279"/>
                    <a:pt x="571" y="670"/>
                    <a:pt x="571" y="670"/>
                  </a:cubicBezTo>
                  <a:cubicBezTo>
                    <a:pt x="299" y="786"/>
                    <a:pt x="228" y="711"/>
                    <a:pt x="228" y="711"/>
                  </a:cubicBezTo>
                  <a:cubicBezTo>
                    <a:pt x="0" y="259"/>
                    <a:pt x="240" y="10"/>
                    <a:pt x="250"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 name="Freeform 54">
              <a:extLst>
                <a:ext uri="{FF2B5EF4-FFF2-40B4-BE49-F238E27FC236}">
                  <a16:creationId xmlns:a16="http://schemas.microsoft.com/office/drawing/2014/main" id="{D933D8AC-6CB2-9D77-BEA1-7B61C9076782}"/>
                </a:ext>
              </a:extLst>
            </p:cNvPr>
            <p:cNvSpPr>
              <a:spLocks/>
            </p:cNvSpPr>
            <p:nvPr/>
          </p:nvSpPr>
          <p:spPr bwMode="auto">
            <a:xfrm>
              <a:off x="3296504" y="2774713"/>
              <a:ext cx="262018" cy="448668"/>
            </a:xfrm>
            <a:custGeom>
              <a:avLst/>
              <a:gdLst>
                <a:gd name="T0" fmla="*/ 190 w 219"/>
                <a:gd name="T1" fmla="*/ 375 h 375"/>
                <a:gd name="T2" fmla="*/ 52 w 219"/>
                <a:gd name="T3" fmla="*/ 125 h 375"/>
                <a:gd name="T4" fmla="*/ 0 w 219"/>
                <a:gd name="T5" fmla="*/ 24 h 375"/>
                <a:gd name="T6" fmla="*/ 204 w 219"/>
                <a:gd name="T7" fmla="*/ 21 h 375"/>
                <a:gd name="T8" fmla="*/ 219 w 219"/>
                <a:gd name="T9" fmla="*/ 122 h 375"/>
                <a:gd name="T10" fmla="*/ 190 w 219"/>
                <a:gd name="T11" fmla="*/ 375 h 375"/>
              </a:gdLst>
              <a:ahLst/>
              <a:cxnLst>
                <a:cxn ang="0">
                  <a:pos x="T0" y="T1"/>
                </a:cxn>
                <a:cxn ang="0">
                  <a:pos x="T2" y="T3"/>
                </a:cxn>
                <a:cxn ang="0">
                  <a:pos x="T4" y="T5"/>
                </a:cxn>
                <a:cxn ang="0">
                  <a:pos x="T6" y="T7"/>
                </a:cxn>
                <a:cxn ang="0">
                  <a:pos x="T8" y="T9"/>
                </a:cxn>
                <a:cxn ang="0">
                  <a:pos x="T10" y="T11"/>
                </a:cxn>
              </a:cxnLst>
              <a:rect l="0" t="0" r="r" b="b"/>
              <a:pathLst>
                <a:path w="219" h="375">
                  <a:moveTo>
                    <a:pt x="190" y="375"/>
                  </a:moveTo>
                  <a:cubicBezTo>
                    <a:pt x="52" y="125"/>
                    <a:pt x="52" y="125"/>
                    <a:pt x="52" y="125"/>
                  </a:cubicBezTo>
                  <a:cubicBezTo>
                    <a:pt x="0" y="24"/>
                    <a:pt x="0" y="24"/>
                    <a:pt x="0" y="24"/>
                  </a:cubicBezTo>
                  <a:cubicBezTo>
                    <a:pt x="82" y="0"/>
                    <a:pt x="153" y="8"/>
                    <a:pt x="204" y="21"/>
                  </a:cubicBezTo>
                  <a:cubicBezTo>
                    <a:pt x="219" y="122"/>
                    <a:pt x="219" y="122"/>
                    <a:pt x="219" y="122"/>
                  </a:cubicBezTo>
                  <a:cubicBezTo>
                    <a:pt x="219" y="122"/>
                    <a:pt x="219" y="287"/>
                    <a:pt x="190" y="375"/>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 name="Freeform 55">
              <a:extLst>
                <a:ext uri="{FF2B5EF4-FFF2-40B4-BE49-F238E27FC236}">
                  <a16:creationId xmlns:a16="http://schemas.microsoft.com/office/drawing/2014/main" id="{73EF55B1-D7BA-17D2-2DB5-DCF11D5BC4AA}"/>
                </a:ext>
              </a:extLst>
            </p:cNvPr>
            <p:cNvSpPr>
              <a:spLocks/>
            </p:cNvSpPr>
            <p:nvPr/>
          </p:nvSpPr>
          <p:spPr bwMode="auto">
            <a:xfrm>
              <a:off x="3358721" y="2721096"/>
              <a:ext cx="120893" cy="127974"/>
            </a:xfrm>
            <a:custGeom>
              <a:avLst/>
              <a:gdLst>
                <a:gd name="T0" fmla="*/ 101 w 101"/>
                <a:gd name="T1" fmla="*/ 24 h 107"/>
                <a:gd name="T2" fmla="*/ 101 w 101"/>
                <a:gd name="T3" fmla="*/ 107 h 107"/>
                <a:gd name="T4" fmla="*/ 0 w 101"/>
                <a:gd name="T5" fmla="*/ 107 h 107"/>
                <a:gd name="T6" fmla="*/ 0 w 101"/>
                <a:gd name="T7" fmla="*/ 0 h 107"/>
                <a:gd name="T8" fmla="*/ 101 w 101"/>
                <a:gd name="T9" fmla="*/ 24 h 107"/>
              </a:gdLst>
              <a:ahLst/>
              <a:cxnLst>
                <a:cxn ang="0">
                  <a:pos x="T0" y="T1"/>
                </a:cxn>
                <a:cxn ang="0">
                  <a:pos x="T2" y="T3"/>
                </a:cxn>
                <a:cxn ang="0">
                  <a:pos x="T4" y="T5"/>
                </a:cxn>
                <a:cxn ang="0">
                  <a:pos x="T6" y="T7"/>
                </a:cxn>
                <a:cxn ang="0">
                  <a:pos x="T8" y="T9"/>
                </a:cxn>
              </a:cxnLst>
              <a:rect l="0" t="0" r="r" b="b"/>
              <a:pathLst>
                <a:path w="101" h="107">
                  <a:moveTo>
                    <a:pt x="101" y="24"/>
                  </a:moveTo>
                  <a:cubicBezTo>
                    <a:pt x="101" y="107"/>
                    <a:pt x="101" y="107"/>
                    <a:pt x="101" y="107"/>
                  </a:cubicBezTo>
                  <a:cubicBezTo>
                    <a:pt x="0" y="107"/>
                    <a:pt x="0" y="107"/>
                    <a:pt x="0" y="107"/>
                  </a:cubicBezTo>
                  <a:cubicBezTo>
                    <a:pt x="0" y="0"/>
                    <a:pt x="0" y="0"/>
                    <a:pt x="0" y="0"/>
                  </a:cubicBezTo>
                  <a:cubicBezTo>
                    <a:pt x="42" y="27"/>
                    <a:pt x="84" y="26"/>
                    <a:pt x="101" y="24"/>
                  </a:cubicBezTo>
                  <a:close/>
                </a:path>
              </a:pathLst>
            </a:custGeom>
            <a:solidFill>
              <a:srgbClr val="68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 name="Freeform 56">
              <a:extLst>
                <a:ext uri="{FF2B5EF4-FFF2-40B4-BE49-F238E27FC236}">
                  <a16:creationId xmlns:a16="http://schemas.microsoft.com/office/drawing/2014/main" id="{90DEFCEC-4BD7-E4F6-6EF8-A1D64A06B15A}"/>
                </a:ext>
              </a:extLst>
            </p:cNvPr>
            <p:cNvSpPr>
              <a:spLocks/>
            </p:cNvSpPr>
            <p:nvPr/>
          </p:nvSpPr>
          <p:spPr bwMode="auto">
            <a:xfrm>
              <a:off x="3193822" y="2800005"/>
              <a:ext cx="543763" cy="730919"/>
            </a:xfrm>
            <a:custGeom>
              <a:avLst/>
              <a:gdLst>
                <a:gd name="T0" fmla="*/ 85 w 455"/>
                <a:gd name="T1" fmla="*/ 3 h 611"/>
                <a:gd name="T2" fmla="*/ 149 w 455"/>
                <a:gd name="T3" fmla="*/ 101 h 611"/>
                <a:gd name="T4" fmla="*/ 276 w 455"/>
                <a:gd name="T5" fmla="*/ 327 h 611"/>
                <a:gd name="T6" fmla="*/ 294 w 455"/>
                <a:gd name="T7" fmla="*/ 102 h 611"/>
                <a:gd name="T8" fmla="*/ 290 w 455"/>
                <a:gd name="T9" fmla="*/ 0 h 611"/>
                <a:gd name="T10" fmla="*/ 372 w 455"/>
                <a:gd name="T11" fmla="*/ 24 h 611"/>
                <a:gd name="T12" fmla="*/ 385 w 455"/>
                <a:gd name="T13" fmla="*/ 112 h 611"/>
                <a:gd name="T14" fmla="*/ 454 w 455"/>
                <a:gd name="T15" fmla="*/ 237 h 611"/>
                <a:gd name="T16" fmla="*/ 405 w 455"/>
                <a:gd name="T17" fmla="*/ 319 h 611"/>
                <a:gd name="T18" fmla="*/ 376 w 455"/>
                <a:gd name="T19" fmla="*/ 543 h 611"/>
                <a:gd name="T20" fmla="*/ 81 w 455"/>
                <a:gd name="T21" fmla="*/ 547 h 611"/>
                <a:gd name="T22" fmla="*/ 0 w 455"/>
                <a:gd name="T23" fmla="*/ 225 h 611"/>
                <a:gd name="T24" fmla="*/ 0 w 455"/>
                <a:gd name="T25" fmla="*/ 37 h 611"/>
                <a:gd name="T26" fmla="*/ 85 w 455"/>
                <a:gd name="T2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611">
                  <a:moveTo>
                    <a:pt x="85" y="3"/>
                  </a:moveTo>
                  <a:cubicBezTo>
                    <a:pt x="149" y="101"/>
                    <a:pt x="149" y="101"/>
                    <a:pt x="149" y="101"/>
                  </a:cubicBezTo>
                  <a:cubicBezTo>
                    <a:pt x="276" y="327"/>
                    <a:pt x="276" y="327"/>
                    <a:pt x="276" y="327"/>
                  </a:cubicBezTo>
                  <a:cubicBezTo>
                    <a:pt x="305" y="238"/>
                    <a:pt x="294" y="102"/>
                    <a:pt x="294" y="102"/>
                  </a:cubicBezTo>
                  <a:cubicBezTo>
                    <a:pt x="290" y="0"/>
                    <a:pt x="290" y="0"/>
                    <a:pt x="290" y="0"/>
                  </a:cubicBezTo>
                  <a:cubicBezTo>
                    <a:pt x="341" y="14"/>
                    <a:pt x="372" y="24"/>
                    <a:pt x="372" y="24"/>
                  </a:cubicBezTo>
                  <a:cubicBezTo>
                    <a:pt x="385" y="112"/>
                    <a:pt x="385" y="112"/>
                    <a:pt x="385" y="112"/>
                  </a:cubicBezTo>
                  <a:cubicBezTo>
                    <a:pt x="438" y="179"/>
                    <a:pt x="453" y="218"/>
                    <a:pt x="454" y="237"/>
                  </a:cubicBezTo>
                  <a:cubicBezTo>
                    <a:pt x="455" y="281"/>
                    <a:pt x="405" y="319"/>
                    <a:pt x="405" y="319"/>
                  </a:cubicBezTo>
                  <a:cubicBezTo>
                    <a:pt x="376" y="543"/>
                    <a:pt x="376" y="543"/>
                    <a:pt x="376" y="543"/>
                  </a:cubicBezTo>
                  <a:cubicBezTo>
                    <a:pt x="202" y="611"/>
                    <a:pt x="81" y="547"/>
                    <a:pt x="81" y="547"/>
                  </a:cubicBezTo>
                  <a:cubicBezTo>
                    <a:pt x="61" y="416"/>
                    <a:pt x="0" y="225"/>
                    <a:pt x="0" y="225"/>
                  </a:cubicBezTo>
                  <a:cubicBezTo>
                    <a:pt x="0" y="37"/>
                    <a:pt x="0" y="37"/>
                    <a:pt x="0" y="37"/>
                  </a:cubicBezTo>
                  <a:cubicBezTo>
                    <a:pt x="27" y="22"/>
                    <a:pt x="58" y="10"/>
                    <a:pt x="85"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8" name="Freeform 57">
              <a:extLst>
                <a:ext uri="{FF2B5EF4-FFF2-40B4-BE49-F238E27FC236}">
                  <a16:creationId xmlns:a16="http://schemas.microsoft.com/office/drawing/2014/main" id="{9CDD8E5B-6C50-BE49-EE29-73EEE82C63FF}"/>
                </a:ext>
              </a:extLst>
            </p:cNvPr>
            <p:cNvSpPr>
              <a:spLocks/>
            </p:cNvSpPr>
            <p:nvPr/>
          </p:nvSpPr>
          <p:spPr bwMode="auto">
            <a:xfrm>
              <a:off x="3314714" y="2754480"/>
              <a:ext cx="214976" cy="166417"/>
            </a:xfrm>
            <a:custGeom>
              <a:avLst/>
              <a:gdLst>
                <a:gd name="T0" fmla="*/ 138 w 180"/>
                <a:gd name="T1" fmla="*/ 0 h 139"/>
                <a:gd name="T2" fmla="*/ 107 w 180"/>
                <a:gd name="T3" fmla="*/ 67 h 139"/>
                <a:gd name="T4" fmla="*/ 36 w 180"/>
                <a:gd name="T5" fmla="*/ 0 h 139"/>
                <a:gd name="T6" fmla="*/ 0 w 180"/>
                <a:gd name="T7" fmla="*/ 37 h 139"/>
                <a:gd name="T8" fmla="*/ 89 w 180"/>
                <a:gd name="T9" fmla="*/ 139 h 139"/>
                <a:gd name="T10" fmla="*/ 109 w 180"/>
                <a:gd name="T11" fmla="*/ 79 h 139"/>
                <a:gd name="T12" fmla="*/ 160 w 180"/>
                <a:gd name="T13" fmla="*/ 129 h 139"/>
                <a:gd name="T14" fmla="*/ 177 w 180"/>
                <a:gd name="T15" fmla="*/ 32 h 139"/>
                <a:gd name="T16" fmla="*/ 138 w 180"/>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39">
                  <a:moveTo>
                    <a:pt x="138" y="0"/>
                  </a:moveTo>
                  <a:cubicBezTo>
                    <a:pt x="138" y="0"/>
                    <a:pt x="140" y="48"/>
                    <a:pt x="107" y="67"/>
                  </a:cubicBezTo>
                  <a:cubicBezTo>
                    <a:pt x="107" y="67"/>
                    <a:pt x="41" y="53"/>
                    <a:pt x="36" y="0"/>
                  </a:cubicBezTo>
                  <a:cubicBezTo>
                    <a:pt x="0" y="37"/>
                    <a:pt x="0" y="37"/>
                    <a:pt x="0" y="37"/>
                  </a:cubicBezTo>
                  <a:cubicBezTo>
                    <a:pt x="0" y="37"/>
                    <a:pt x="41" y="115"/>
                    <a:pt x="89" y="139"/>
                  </a:cubicBezTo>
                  <a:cubicBezTo>
                    <a:pt x="109" y="79"/>
                    <a:pt x="109" y="79"/>
                    <a:pt x="109" y="79"/>
                  </a:cubicBezTo>
                  <a:cubicBezTo>
                    <a:pt x="160" y="129"/>
                    <a:pt x="160" y="129"/>
                    <a:pt x="160" y="129"/>
                  </a:cubicBezTo>
                  <a:cubicBezTo>
                    <a:pt x="160" y="129"/>
                    <a:pt x="180" y="70"/>
                    <a:pt x="177" y="32"/>
                  </a:cubicBezTo>
                  <a:lnTo>
                    <a:pt x="138" y="0"/>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9" name="Freeform 58">
              <a:extLst>
                <a:ext uri="{FF2B5EF4-FFF2-40B4-BE49-F238E27FC236}">
                  <a16:creationId xmlns:a16="http://schemas.microsoft.com/office/drawing/2014/main" id="{D1AEE76F-5559-7104-540F-F36F6977B37C}"/>
                </a:ext>
              </a:extLst>
            </p:cNvPr>
            <p:cNvSpPr>
              <a:spLocks/>
            </p:cNvSpPr>
            <p:nvPr/>
          </p:nvSpPr>
          <p:spPr bwMode="auto">
            <a:xfrm>
              <a:off x="3240358" y="2796464"/>
              <a:ext cx="389992" cy="461820"/>
            </a:xfrm>
            <a:custGeom>
              <a:avLst/>
              <a:gdLst>
                <a:gd name="T0" fmla="*/ 296 w 326"/>
                <a:gd name="T1" fmla="*/ 152 h 386"/>
                <a:gd name="T2" fmla="*/ 320 w 326"/>
                <a:gd name="T3" fmla="*/ 178 h 386"/>
                <a:gd name="T4" fmla="*/ 239 w 326"/>
                <a:gd name="T5" fmla="*/ 386 h 386"/>
                <a:gd name="T6" fmla="*/ 62 w 326"/>
                <a:gd name="T7" fmla="*/ 192 h 386"/>
                <a:gd name="T8" fmla="*/ 94 w 326"/>
                <a:gd name="T9" fmla="*/ 160 h 386"/>
                <a:gd name="T10" fmla="*/ 47 w 326"/>
                <a:gd name="T11" fmla="*/ 159 h 386"/>
                <a:gd name="T12" fmla="*/ 0 w 326"/>
                <a:gd name="T13" fmla="*/ 22 h 386"/>
                <a:gd name="T14" fmla="*/ 48 w 326"/>
                <a:gd name="T15" fmla="*/ 0 h 386"/>
                <a:gd name="T16" fmla="*/ 110 w 326"/>
                <a:gd name="T17" fmla="*/ 104 h 386"/>
                <a:gd name="T18" fmla="*/ 237 w 326"/>
                <a:gd name="T19" fmla="*/ 330 h 386"/>
                <a:gd name="T20" fmla="*/ 255 w 326"/>
                <a:gd name="T21" fmla="*/ 105 h 386"/>
                <a:gd name="T22" fmla="*/ 249 w 326"/>
                <a:gd name="T23" fmla="*/ 0 h 386"/>
                <a:gd name="T24" fmla="*/ 290 w 326"/>
                <a:gd name="T25" fmla="*/ 14 h 386"/>
                <a:gd name="T26" fmla="*/ 326 w 326"/>
                <a:gd name="T27" fmla="*/ 143 h 386"/>
                <a:gd name="T28" fmla="*/ 296 w 326"/>
                <a:gd name="T29" fmla="*/ 1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386">
                  <a:moveTo>
                    <a:pt x="296" y="152"/>
                  </a:moveTo>
                  <a:cubicBezTo>
                    <a:pt x="320" y="178"/>
                    <a:pt x="320" y="178"/>
                    <a:pt x="320" y="178"/>
                  </a:cubicBezTo>
                  <a:cubicBezTo>
                    <a:pt x="320" y="178"/>
                    <a:pt x="289" y="314"/>
                    <a:pt x="239" y="386"/>
                  </a:cubicBezTo>
                  <a:cubicBezTo>
                    <a:pt x="239" y="386"/>
                    <a:pt x="99" y="259"/>
                    <a:pt x="62" y="192"/>
                  </a:cubicBezTo>
                  <a:cubicBezTo>
                    <a:pt x="94" y="160"/>
                    <a:pt x="94" y="160"/>
                    <a:pt x="94" y="160"/>
                  </a:cubicBezTo>
                  <a:cubicBezTo>
                    <a:pt x="47" y="159"/>
                    <a:pt x="47" y="159"/>
                    <a:pt x="47" y="159"/>
                  </a:cubicBezTo>
                  <a:cubicBezTo>
                    <a:pt x="0" y="22"/>
                    <a:pt x="0" y="22"/>
                    <a:pt x="0" y="22"/>
                  </a:cubicBezTo>
                  <a:cubicBezTo>
                    <a:pt x="16" y="16"/>
                    <a:pt x="33" y="6"/>
                    <a:pt x="48" y="0"/>
                  </a:cubicBezTo>
                  <a:cubicBezTo>
                    <a:pt x="110" y="104"/>
                    <a:pt x="110" y="104"/>
                    <a:pt x="110" y="104"/>
                  </a:cubicBezTo>
                  <a:cubicBezTo>
                    <a:pt x="237" y="330"/>
                    <a:pt x="237" y="330"/>
                    <a:pt x="237" y="330"/>
                  </a:cubicBezTo>
                  <a:cubicBezTo>
                    <a:pt x="266" y="241"/>
                    <a:pt x="255" y="105"/>
                    <a:pt x="255" y="105"/>
                  </a:cubicBezTo>
                  <a:cubicBezTo>
                    <a:pt x="249" y="0"/>
                    <a:pt x="249" y="0"/>
                    <a:pt x="249" y="0"/>
                  </a:cubicBezTo>
                  <a:cubicBezTo>
                    <a:pt x="264" y="4"/>
                    <a:pt x="279" y="10"/>
                    <a:pt x="290" y="14"/>
                  </a:cubicBezTo>
                  <a:cubicBezTo>
                    <a:pt x="326" y="143"/>
                    <a:pt x="326" y="143"/>
                    <a:pt x="326" y="143"/>
                  </a:cubicBezTo>
                  <a:lnTo>
                    <a:pt x="296" y="152"/>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0" name="Freeform 59">
              <a:extLst>
                <a:ext uri="{FF2B5EF4-FFF2-40B4-BE49-F238E27FC236}">
                  <a16:creationId xmlns:a16="http://schemas.microsoft.com/office/drawing/2014/main" id="{15FA8B63-D708-4611-C9B5-BAE0465C4A27}"/>
                </a:ext>
              </a:extLst>
            </p:cNvPr>
            <p:cNvSpPr>
              <a:spLocks/>
            </p:cNvSpPr>
            <p:nvPr/>
          </p:nvSpPr>
          <p:spPr bwMode="auto">
            <a:xfrm>
              <a:off x="3262108" y="3549640"/>
              <a:ext cx="398085" cy="153265"/>
            </a:xfrm>
            <a:custGeom>
              <a:avLst/>
              <a:gdLst>
                <a:gd name="T0" fmla="*/ 787 w 787"/>
                <a:gd name="T1" fmla="*/ 45 h 303"/>
                <a:gd name="T2" fmla="*/ 543 w 787"/>
                <a:gd name="T3" fmla="*/ 216 h 303"/>
                <a:gd name="T4" fmla="*/ 446 w 787"/>
                <a:gd name="T5" fmla="*/ 90 h 303"/>
                <a:gd name="T6" fmla="*/ 357 w 787"/>
                <a:gd name="T7" fmla="*/ 216 h 303"/>
                <a:gd name="T8" fmla="*/ 0 w 787"/>
                <a:gd name="T9" fmla="*/ 0 h 303"/>
                <a:gd name="T10" fmla="*/ 352 w 787"/>
                <a:gd name="T11" fmla="*/ 294 h 303"/>
                <a:gd name="T12" fmla="*/ 442 w 787"/>
                <a:gd name="T13" fmla="*/ 171 h 303"/>
                <a:gd name="T14" fmla="*/ 553 w 787"/>
                <a:gd name="T15" fmla="*/ 303 h 303"/>
                <a:gd name="T16" fmla="*/ 787 w 787"/>
                <a:gd name="T17" fmla="*/ 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03">
                  <a:moveTo>
                    <a:pt x="787" y="45"/>
                  </a:moveTo>
                  <a:lnTo>
                    <a:pt x="543" y="216"/>
                  </a:lnTo>
                  <a:lnTo>
                    <a:pt x="446" y="90"/>
                  </a:lnTo>
                  <a:lnTo>
                    <a:pt x="357" y="216"/>
                  </a:lnTo>
                  <a:lnTo>
                    <a:pt x="0" y="0"/>
                  </a:lnTo>
                  <a:lnTo>
                    <a:pt x="352" y="294"/>
                  </a:lnTo>
                  <a:lnTo>
                    <a:pt x="442" y="171"/>
                  </a:lnTo>
                  <a:lnTo>
                    <a:pt x="553" y="303"/>
                  </a:lnTo>
                  <a:lnTo>
                    <a:pt x="787" y="45"/>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 name="Freeform 60">
              <a:extLst>
                <a:ext uri="{FF2B5EF4-FFF2-40B4-BE49-F238E27FC236}">
                  <a16:creationId xmlns:a16="http://schemas.microsoft.com/office/drawing/2014/main" id="{531F8360-38AB-466C-F860-B7B1BF58B5BA}"/>
                </a:ext>
              </a:extLst>
            </p:cNvPr>
            <p:cNvSpPr>
              <a:spLocks/>
            </p:cNvSpPr>
            <p:nvPr/>
          </p:nvSpPr>
          <p:spPr bwMode="auto">
            <a:xfrm>
              <a:off x="2845813" y="3653840"/>
              <a:ext cx="156806" cy="200813"/>
            </a:xfrm>
            <a:custGeom>
              <a:avLst/>
              <a:gdLst>
                <a:gd name="T0" fmla="*/ 107 w 131"/>
                <a:gd name="T1" fmla="*/ 0 h 168"/>
                <a:gd name="T2" fmla="*/ 113 w 131"/>
                <a:gd name="T3" fmla="*/ 27 h 168"/>
                <a:gd name="T4" fmla="*/ 127 w 131"/>
                <a:gd name="T5" fmla="*/ 84 h 168"/>
                <a:gd name="T6" fmla="*/ 128 w 131"/>
                <a:gd name="T7" fmla="*/ 136 h 168"/>
                <a:gd name="T8" fmla="*/ 102 w 131"/>
                <a:gd name="T9" fmla="*/ 107 h 168"/>
                <a:gd name="T10" fmla="*/ 74 w 131"/>
                <a:gd name="T11" fmla="*/ 166 h 168"/>
                <a:gd name="T12" fmla="*/ 58 w 131"/>
                <a:gd name="T13" fmla="*/ 154 h 168"/>
                <a:gd name="T14" fmla="*/ 38 w 131"/>
                <a:gd name="T15" fmla="*/ 140 h 168"/>
                <a:gd name="T16" fmla="*/ 18 w 131"/>
                <a:gd name="T17" fmla="*/ 131 h 168"/>
                <a:gd name="T18" fmla="*/ 4 w 131"/>
                <a:gd name="T19" fmla="*/ 111 h 168"/>
                <a:gd name="T20" fmla="*/ 5 w 131"/>
                <a:gd name="T21" fmla="*/ 69 h 168"/>
                <a:gd name="T22" fmla="*/ 46 w 131"/>
                <a:gd name="T23" fmla="*/ 2 h 168"/>
                <a:gd name="T24" fmla="*/ 107 w 131"/>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68">
                  <a:moveTo>
                    <a:pt x="107" y="0"/>
                  </a:moveTo>
                  <a:cubicBezTo>
                    <a:pt x="113" y="27"/>
                    <a:pt x="113" y="27"/>
                    <a:pt x="113" y="27"/>
                  </a:cubicBezTo>
                  <a:cubicBezTo>
                    <a:pt x="113" y="27"/>
                    <a:pt x="131" y="69"/>
                    <a:pt x="127" y="84"/>
                  </a:cubicBezTo>
                  <a:cubicBezTo>
                    <a:pt x="122" y="104"/>
                    <a:pt x="128" y="136"/>
                    <a:pt x="128" y="136"/>
                  </a:cubicBezTo>
                  <a:cubicBezTo>
                    <a:pt x="128" y="136"/>
                    <a:pt x="103" y="144"/>
                    <a:pt x="102" y="107"/>
                  </a:cubicBezTo>
                  <a:cubicBezTo>
                    <a:pt x="102" y="107"/>
                    <a:pt x="87" y="168"/>
                    <a:pt x="74" y="166"/>
                  </a:cubicBezTo>
                  <a:cubicBezTo>
                    <a:pt x="74" y="166"/>
                    <a:pt x="64" y="160"/>
                    <a:pt x="58" y="154"/>
                  </a:cubicBezTo>
                  <a:cubicBezTo>
                    <a:pt x="58" y="154"/>
                    <a:pt x="47" y="156"/>
                    <a:pt x="38" y="140"/>
                  </a:cubicBezTo>
                  <a:cubicBezTo>
                    <a:pt x="38" y="140"/>
                    <a:pt x="22" y="144"/>
                    <a:pt x="18" y="131"/>
                  </a:cubicBezTo>
                  <a:cubicBezTo>
                    <a:pt x="18" y="131"/>
                    <a:pt x="7" y="125"/>
                    <a:pt x="4" y="111"/>
                  </a:cubicBezTo>
                  <a:cubicBezTo>
                    <a:pt x="0" y="96"/>
                    <a:pt x="3" y="96"/>
                    <a:pt x="5" y="69"/>
                  </a:cubicBezTo>
                  <a:cubicBezTo>
                    <a:pt x="5" y="69"/>
                    <a:pt x="20" y="16"/>
                    <a:pt x="46" y="2"/>
                  </a:cubicBezTo>
                  <a:lnTo>
                    <a:pt x="107" y="0"/>
                  </a:lnTo>
                  <a:close/>
                </a:path>
              </a:pathLst>
            </a:custGeom>
            <a:solidFill>
              <a:srgbClr val="5C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 name="Freeform 61">
              <a:extLst>
                <a:ext uri="{FF2B5EF4-FFF2-40B4-BE49-F238E27FC236}">
                  <a16:creationId xmlns:a16="http://schemas.microsoft.com/office/drawing/2014/main" id="{7374D0C5-18E0-E5D8-2CED-F730DF4C7C50}"/>
                </a:ext>
              </a:extLst>
            </p:cNvPr>
            <p:cNvSpPr>
              <a:spLocks/>
            </p:cNvSpPr>
            <p:nvPr/>
          </p:nvSpPr>
          <p:spPr bwMode="auto">
            <a:xfrm>
              <a:off x="2878186" y="3594152"/>
              <a:ext cx="131515" cy="122916"/>
            </a:xfrm>
            <a:custGeom>
              <a:avLst/>
              <a:gdLst>
                <a:gd name="T0" fmla="*/ 110 w 110"/>
                <a:gd name="T1" fmla="*/ 17 h 103"/>
                <a:gd name="T2" fmla="*/ 90 w 110"/>
                <a:gd name="T3" fmla="*/ 80 h 103"/>
                <a:gd name="T4" fmla="*/ 0 w 110"/>
                <a:gd name="T5" fmla="*/ 62 h 103"/>
                <a:gd name="T6" fmla="*/ 15 w 110"/>
                <a:gd name="T7" fmla="*/ 0 h 103"/>
                <a:gd name="T8" fmla="*/ 110 w 110"/>
                <a:gd name="T9" fmla="*/ 17 h 103"/>
              </a:gdLst>
              <a:ahLst/>
              <a:cxnLst>
                <a:cxn ang="0">
                  <a:pos x="T0" y="T1"/>
                </a:cxn>
                <a:cxn ang="0">
                  <a:pos x="T2" y="T3"/>
                </a:cxn>
                <a:cxn ang="0">
                  <a:pos x="T4" y="T5"/>
                </a:cxn>
                <a:cxn ang="0">
                  <a:pos x="T6" y="T7"/>
                </a:cxn>
                <a:cxn ang="0">
                  <a:pos x="T8" y="T9"/>
                </a:cxn>
              </a:cxnLst>
              <a:rect l="0" t="0" r="r" b="b"/>
              <a:pathLst>
                <a:path w="110" h="103">
                  <a:moveTo>
                    <a:pt x="110" y="17"/>
                  </a:moveTo>
                  <a:cubicBezTo>
                    <a:pt x="90" y="80"/>
                    <a:pt x="90" y="80"/>
                    <a:pt x="90" y="80"/>
                  </a:cubicBezTo>
                  <a:cubicBezTo>
                    <a:pt x="90" y="80"/>
                    <a:pt x="57" y="103"/>
                    <a:pt x="0" y="62"/>
                  </a:cubicBezTo>
                  <a:cubicBezTo>
                    <a:pt x="15" y="0"/>
                    <a:pt x="15" y="0"/>
                    <a:pt x="15" y="0"/>
                  </a:cubicBezTo>
                  <a:lnTo>
                    <a:pt x="110" y="17"/>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 name="Freeform 62">
              <a:extLst>
                <a:ext uri="{FF2B5EF4-FFF2-40B4-BE49-F238E27FC236}">
                  <a16:creationId xmlns:a16="http://schemas.microsoft.com/office/drawing/2014/main" id="{D923577A-E619-3BE5-B902-5699DECD3D13}"/>
                </a:ext>
              </a:extLst>
            </p:cNvPr>
            <p:cNvSpPr>
              <a:spLocks/>
            </p:cNvSpPr>
            <p:nvPr/>
          </p:nvSpPr>
          <p:spPr bwMode="auto">
            <a:xfrm>
              <a:off x="2887797" y="2844517"/>
              <a:ext cx="367230" cy="823486"/>
            </a:xfrm>
            <a:custGeom>
              <a:avLst/>
              <a:gdLst>
                <a:gd name="T0" fmla="*/ 256 w 307"/>
                <a:gd name="T1" fmla="*/ 0 h 689"/>
                <a:gd name="T2" fmla="*/ 89 w 307"/>
                <a:gd name="T3" fmla="*/ 346 h 689"/>
                <a:gd name="T4" fmla="*/ 0 w 307"/>
                <a:gd name="T5" fmla="*/ 643 h 689"/>
                <a:gd name="T6" fmla="*/ 100 w 307"/>
                <a:gd name="T7" fmla="*/ 667 h 689"/>
                <a:gd name="T8" fmla="*/ 188 w 307"/>
                <a:gd name="T9" fmla="*/ 412 h 689"/>
                <a:gd name="T10" fmla="*/ 297 w 307"/>
                <a:gd name="T11" fmla="*/ 248 h 689"/>
                <a:gd name="T12" fmla="*/ 256 w 307"/>
                <a:gd name="T13" fmla="*/ 0 h 689"/>
              </a:gdLst>
              <a:ahLst/>
              <a:cxnLst>
                <a:cxn ang="0">
                  <a:pos x="T0" y="T1"/>
                </a:cxn>
                <a:cxn ang="0">
                  <a:pos x="T2" y="T3"/>
                </a:cxn>
                <a:cxn ang="0">
                  <a:pos x="T4" y="T5"/>
                </a:cxn>
                <a:cxn ang="0">
                  <a:pos x="T6" y="T7"/>
                </a:cxn>
                <a:cxn ang="0">
                  <a:pos x="T8" y="T9"/>
                </a:cxn>
                <a:cxn ang="0">
                  <a:pos x="T10" y="T11"/>
                </a:cxn>
                <a:cxn ang="0">
                  <a:pos x="T12" y="T13"/>
                </a:cxn>
              </a:cxnLst>
              <a:rect l="0" t="0" r="r" b="b"/>
              <a:pathLst>
                <a:path w="307" h="689">
                  <a:moveTo>
                    <a:pt x="256" y="0"/>
                  </a:moveTo>
                  <a:cubicBezTo>
                    <a:pt x="256" y="0"/>
                    <a:pt x="213" y="35"/>
                    <a:pt x="89" y="346"/>
                  </a:cubicBezTo>
                  <a:cubicBezTo>
                    <a:pt x="89" y="346"/>
                    <a:pt x="20" y="476"/>
                    <a:pt x="0" y="643"/>
                  </a:cubicBezTo>
                  <a:cubicBezTo>
                    <a:pt x="0" y="643"/>
                    <a:pt x="33" y="689"/>
                    <a:pt x="100" y="667"/>
                  </a:cubicBezTo>
                  <a:cubicBezTo>
                    <a:pt x="100" y="667"/>
                    <a:pt x="173" y="474"/>
                    <a:pt x="188" y="412"/>
                  </a:cubicBezTo>
                  <a:cubicBezTo>
                    <a:pt x="297" y="248"/>
                    <a:pt x="297" y="248"/>
                    <a:pt x="297" y="248"/>
                  </a:cubicBezTo>
                  <a:cubicBezTo>
                    <a:pt x="297" y="248"/>
                    <a:pt x="307" y="45"/>
                    <a:pt x="256"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4" name="Group 33">
            <a:extLst>
              <a:ext uri="{FF2B5EF4-FFF2-40B4-BE49-F238E27FC236}">
                <a16:creationId xmlns:a16="http://schemas.microsoft.com/office/drawing/2014/main" id="{22CD4A66-0825-B28E-286B-98F742A4F7B1}"/>
              </a:ext>
            </a:extLst>
          </p:cNvPr>
          <p:cNvGrpSpPr/>
          <p:nvPr/>
        </p:nvGrpSpPr>
        <p:grpSpPr>
          <a:xfrm>
            <a:off x="8029791" y="173989"/>
            <a:ext cx="825030" cy="1212420"/>
            <a:chOff x="7970358" y="3221427"/>
            <a:chExt cx="1589958" cy="3636573"/>
          </a:xfrm>
        </p:grpSpPr>
        <p:grpSp>
          <p:nvGrpSpPr>
            <p:cNvPr id="35" name="Group 34">
              <a:extLst>
                <a:ext uri="{FF2B5EF4-FFF2-40B4-BE49-F238E27FC236}">
                  <a16:creationId xmlns:a16="http://schemas.microsoft.com/office/drawing/2014/main" id="{3E774FE6-BF2C-B738-44D7-B01331DA6818}"/>
                </a:ext>
              </a:extLst>
            </p:cNvPr>
            <p:cNvGrpSpPr/>
            <p:nvPr/>
          </p:nvGrpSpPr>
          <p:grpSpPr>
            <a:xfrm>
              <a:off x="8007561" y="3221427"/>
              <a:ext cx="1552755" cy="3636573"/>
              <a:chOff x="7889408" y="2009398"/>
              <a:chExt cx="1456780" cy="3411800"/>
            </a:xfrm>
          </p:grpSpPr>
          <p:sp>
            <p:nvSpPr>
              <p:cNvPr id="37" name="Freeform 129">
                <a:extLst>
                  <a:ext uri="{FF2B5EF4-FFF2-40B4-BE49-F238E27FC236}">
                    <a16:creationId xmlns:a16="http://schemas.microsoft.com/office/drawing/2014/main" id="{3436FBC6-CA8B-06AB-0C3B-1FA21281E5A5}"/>
                  </a:ext>
                </a:extLst>
              </p:cNvPr>
              <p:cNvSpPr>
                <a:spLocks/>
              </p:cNvSpPr>
              <p:nvPr/>
            </p:nvSpPr>
            <p:spPr bwMode="auto">
              <a:xfrm>
                <a:off x="7889408" y="2858681"/>
                <a:ext cx="140620" cy="137585"/>
              </a:xfrm>
              <a:custGeom>
                <a:avLst/>
                <a:gdLst>
                  <a:gd name="T0" fmla="*/ 118 w 118"/>
                  <a:gd name="T1" fmla="*/ 63 h 115"/>
                  <a:gd name="T2" fmla="*/ 99 w 118"/>
                  <a:gd name="T3" fmla="*/ 10 h 115"/>
                  <a:gd name="T4" fmla="*/ 0 w 118"/>
                  <a:gd name="T5" fmla="*/ 54 h 115"/>
                  <a:gd name="T6" fmla="*/ 26 w 118"/>
                  <a:gd name="T7" fmla="*/ 115 h 115"/>
                  <a:gd name="T8" fmla="*/ 118 w 118"/>
                  <a:gd name="T9" fmla="*/ 63 h 115"/>
                </a:gdLst>
                <a:ahLst/>
                <a:cxnLst>
                  <a:cxn ang="0">
                    <a:pos x="T0" y="T1"/>
                  </a:cxn>
                  <a:cxn ang="0">
                    <a:pos x="T2" y="T3"/>
                  </a:cxn>
                  <a:cxn ang="0">
                    <a:pos x="T4" y="T5"/>
                  </a:cxn>
                  <a:cxn ang="0">
                    <a:pos x="T6" y="T7"/>
                  </a:cxn>
                  <a:cxn ang="0">
                    <a:pos x="T8" y="T9"/>
                  </a:cxn>
                </a:cxnLst>
                <a:rect l="0" t="0" r="r" b="b"/>
                <a:pathLst>
                  <a:path w="118" h="115">
                    <a:moveTo>
                      <a:pt x="118" y="63"/>
                    </a:moveTo>
                    <a:cubicBezTo>
                      <a:pt x="99" y="10"/>
                      <a:pt x="99" y="10"/>
                      <a:pt x="99" y="10"/>
                    </a:cubicBezTo>
                    <a:cubicBezTo>
                      <a:pt x="99" y="10"/>
                      <a:pt x="32" y="0"/>
                      <a:pt x="0" y="54"/>
                    </a:cubicBezTo>
                    <a:cubicBezTo>
                      <a:pt x="26" y="115"/>
                      <a:pt x="26" y="115"/>
                      <a:pt x="26" y="115"/>
                    </a:cubicBezTo>
                    <a:lnTo>
                      <a:pt x="118" y="63"/>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8" name="Freeform 130">
                <a:extLst>
                  <a:ext uri="{FF2B5EF4-FFF2-40B4-BE49-F238E27FC236}">
                    <a16:creationId xmlns:a16="http://schemas.microsoft.com/office/drawing/2014/main" id="{2ABDA5A5-2D82-8361-4A93-EC581B4526F5}"/>
                  </a:ext>
                </a:extLst>
              </p:cNvPr>
              <p:cNvSpPr>
                <a:spLocks/>
              </p:cNvSpPr>
              <p:nvPr/>
            </p:nvSpPr>
            <p:spPr bwMode="auto">
              <a:xfrm>
                <a:off x="7896490" y="2790394"/>
                <a:ext cx="506838" cy="727379"/>
              </a:xfrm>
              <a:custGeom>
                <a:avLst/>
                <a:gdLst>
                  <a:gd name="T0" fmla="*/ 386 w 424"/>
                  <a:gd name="T1" fmla="*/ 0 h 608"/>
                  <a:gd name="T2" fmla="*/ 222 w 424"/>
                  <a:gd name="T3" fmla="*/ 286 h 608"/>
                  <a:gd name="T4" fmla="*/ 127 w 424"/>
                  <a:gd name="T5" fmla="*/ 110 h 608"/>
                  <a:gd name="T6" fmla="*/ 0 w 424"/>
                  <a:gd name="T7" fmla="*/ 160 h 608"/>
                  <a:gd name="T8" fmla="*/ 151 w 424"/>
                  <a:gd name="T9" fmla="*/ 478 h 608"/>
                  <a:gd name="T10" fmla="*/ 372 w 424"/>
                  <a:gd name="T11" fmla="*/ 364 h 608"/>
                  <a:gd name="T12" fmla="*/ 386 w 424"/>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424" h="608">
                    <a:moveTo>
                      <a:pt x="386" y="0"/>
                    </a:moveTo>
                    <a:cubicBezTo>
                      <a:pt x="386" y="0"/>
                      <a:pt x="317" y="17"/>
                      <a:pt x="222" y="286"/>
                    </a:cubicBezTo>
                    <a:cubicBezTo>
                      <a:pt x="222" y="286"/>
                      <a:pt x="157" y="160"/>
                      <a:pt x="127" y="110"/>
                    </a:cubicBezTo>
                    <a:cubicBezTo>
                      <a:pt x="127" y="110"/>
                      <a:pt x="73" y="110"/>
                      <a:pt x="0" y="160"/>
                    </a:cubicBezTo>
                    <a:cubicBezTo>
                      <a:pt x="0" y="160"/>
                      <a:pt x="85" y="419"/>
                      <a:pt x="151" y="478"/>
                    </a:cubicBezTo>
                    <a:cubicBezTo>
                      <a:pt x="151" y="478"/>
                      <a:pt x="277" y="608"/>
                      <a:pt x="372" y="364"/>
                    </a:cubicBezTo>
                    <a:cubicBezTo>
                      <a:pt x="372" y="364"/>
                      <a:pt x="424" y="83"/>
                      <a:pt x="386"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9" name="Freeform 131">
                <a:extLst>
                  <a:ext uri="{FF2B5EF4-FFF2-40B4-BE49-F238E27FC236}">
                    <a16:creationId xmlns:a16="http://schemas.microsoft.com/office/drawing/2014/main" id="{0E7C59CD-DBEF-6214-AD51-CF1414FB0FAD}"/>
                  </a:ext>
                </a:extLst>
              </p:cNvPr>
              <p:cNvSpPr>
                <a:spLocks/>
              </p:cNvSpPr>
              <p:nvPr/>
            </p:nvSpPr>
            <p:spPr bwMode="auto">
              <a:xfrm>
                <a:off x="8711376" y="4996809"/>
                <a:ext cx="351549" cy="397074"/>
              </a:xfrm>
              <a:custGeom>
                <a:avLst/>
                <a:gdLst>
                  <a:gd name="T0" fmla="*/ 201 w 294"/>
                  <a:gd name="T1" fmla="*/ 0 h 332"/>
                  <a:gd name="T2" fmla="*/ 294 w 294"/>
                  <a:gd name="T3" fmla="*/ 81 h 332"/>
                  <a:gd name="T4" fmla="*/ 63 w 294"/>
                  <a:gd name="T5" fmla="*/ 332 h 332"/>
                  <a:gd name="T6" fmla="*/ 101 w 294"/>
                  <a:gd name="T7" fmla="*/ 181 h 332"/>
                  <a:gd name="T8" fmla="*/ 118 w 294"/>
                  <a:gd name="T9" fmla="*/ 67 h 332"/>
                  <a:gd name="T10" fmla="*/ 201 w 294"/>
                  <a:gd name="T11" fmla="*/ 0 h 332"/>
                </a:gdLst>
                <a:ahLst/>
                <a:cxnLst>
                  <a:cxn ang="0">
                    <a:pos x="T0" y="T1"/>
                  </a:cxn>
                  <a:cxn ang="0">
                    <a:pos x="T2" y="T3"/>
                  </a:cxn>
                  <a:cxn ang="0">
                    <a:pos x="T4" y="T5"/>
                  </a:cxn>
                  <a:cxn ang="0">
                    <a:pos x="T6" y="T7"/>
                  </a:cxn>
                  <a:cxn ang="0">
                    <a:pos x="T8" y="T9"/>
                  </a:cxn>
                  <a:cxn ang="0">
                    <a:pos x="T10" y="T11"/>
                  </a:cxn>
                </a:cxnLst>
                <a:rect l="0" t="0" r="r" b="b"/>
                <a:pathLst>
                  <a:path w="294" h="332">
                    <a:moveTo>
                      <a:pt x="201" y="0"/>
                    </a:moveTo>
                    <a:cubicBezTo>
                      <a:pt x="201" y="0"/>
                      <a:pt x="264" y="39"/>
                      <a:pt x="294" y="81"/>
                    </a:cubicBezTo>
                    <a:cubicBezTo>
                      <a:pt x="63" y="332"/>
                      <a:pt x="63" y="332"/>
                      <a:pt x="63" y="332"/>
                    </a:cubicBezTo>
                    <a:cubicBezTo>
                      <a:pt x="63" y="332"/>
                      <a:pt x="0" y="290"/>
                      <a:pt x="101" y="181"/>
                    </a:cubicBezTo>
                    <a:cubicBezTo>
                      <a:pt x="118" y="67"/>
                      <a:pt x="118" y="67"/>
                      <a:pt x="118" y="67"/>
                    </a:cubicBezTo>
                    <a:lnTo>
                      <a:pt x="201"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0" name="Freeform 132">
                <a:extLst>
                  <a:ext uri="{FF2B5EF4-FFF2-40B4-BE49-F238E27FC236}">
                    <a16:creationId xmlns:a16="http://schemas.microsoft.com/office/drawing/2014/main" id="{69B29233-794E-90B4-2116-2C6A5A13993B}"/>
                  </a:ext>
                </a:extLst>
              </p:cNvPr>
              <p:cNvSpPr>
                <a:spLocks/>
              </p:cNvSpPr>
              <p:nvPr/>
            </p:nvSpPr>
            <p:spPr bwMode="auto">
              <a:xfrm>
                <a:off x="8786744" y="5093928"/>
                <a:ext cx="301473" cy="321706"/>
              </a:xfrm>
              <a:custGeom>
                <a:avLst/>
                <a:gdLst>
                  <a:gd name="T0" fmla="*/ 252 w 252"/>
                  <a:gd name="T1" fmla="*/ 20 h 269"/>
                  <a:gd name="T2" fmla="*/ 174 w 252"/>
                  <a:gd name="T3" fmla="*/ 104 h 269"/>
                  <a:gd name="T4" fmla="*/ 158 w 252"/>
                  <a:gd name="T5" fmla="*/ 92 h 269"/>
                  <a:gd name="T6" fmla="*/ 97 w 252"/>
                  <a:gd name="T7" fmla="*/ 186 h 269"/>
                  <a:gd name="T8" fmla="*/ 21 w 252"/>
                  <a:gd name="T9" fmla="*/ 269 h 269"/>
                  <a:gd name="T10" fmla="*/ 0 w 252"/>
                  <a:gd name="T11" fmla="*/ 250 h 269"/>
                  <a:gd name="T12" fmla="*/ 231 w 252"/>
                  <a:gd name="T13" fmla="*/ 0 h 269"/>
                  <a:gd name="T14" fmla="*/ 252 w 252"/>
                  <a:gd name="T15" fmla="*/ 2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69">
                    <a:moveTo>
                      <a:pt x="252" y="20"/>
                    </a:moveTo>
                    <a:cubicBezTo>
                      <a:pt x="174" y="104"/>
                      <a:pt x="174" y="104"/>
                      <a:pt x="174" y="104"/>
                    </a:cubicBezTo>
                    <a:cubicBezTo>
                      <a:pt x="158" y="92"/>
                      <a:pt x="158" y="92"/>
                      <a:pt x="158" y="92"/>
                    </a:cubicBezTo>
                    <a:cubicBezTo>
                      <a:pt x="158" y="92"/>
                      <a:pt x="141" y="138"/>
                      <a:pt x="97" y="186"/>
                    </a:cubicBezTo>
                    <a:cubicBezTo>
                      <a:pt x="75" y="209"/>
                      <a:pt x="21" y="269"/>
                      <a:pt x="21" y="269"/>
                    </a:cubicBezTo>
                    <a:cubicBezTo>
                      <a:pt x="0" y="250"/>
                      <a:pt x="0" y="250"/>
                      <a:pt x="0" y="250"/>
                    </a:cubicBezTo>
                    <a:cubicBezTo>
                      <a:pt x="231" y="0"/>
                      <a:pt x="231" y="0"/>
                      <a:pt x="231" y="0"/>
                    </a:cubicBezTo>
                    <a:lnTo>
                      <a:pt x="252" y="20"/>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1" name="Freeform 133">
                <a:extLst>
                  <a:ext uri="{FF2B5EF4-FFF2-40B4-BE49-F238E27FC236}">
                    <a16:creationId xmlns:a16="http://schemas.microsoft.com/office/drawing/2014/main" id="{9EA524D0-0380-84A4-D67C-5E2E6B345012}"/>
                  </a:ext>
                </a:extLst>
              </p:cNvPr>
              <p:cNvSpPr>
                <a:spLocks/>
              </p:cNvSpPr>
              <p:nvPr/>
            </p:nvSpPr>
            <p:spPr bwMode="auto">
              <a:xfrm>
                <a:off x="8739196" y="5221902"/>
                <a:ext cx="126457" cy="148207"/>
              </a:xfrm>
              <a:custGeom>
                <a:avLst/>
                <a:gdLst>
                  <a:gd name="T0" fmla="*/ 71 w 106"/>
                  <a:gd name="T1" fmla="*/ 0 h 124"/>
                  <a:gd name="T2" fmla="*/ 24 w 106"/>
                  <a:gd name="T3" fmla="*/ 124 h 124"/>
                  <a:gd name="T4" fmla="*/ 71 w 106"/>
                  <a:gd name="T5" fmla="*/ 0 h 124"/>
                </a:gdLst>
                <a:ahLst/>
                <a:cxnLst>
                  <a:cxn ang="0">
                    <a:pos x="T0" y="T1"/>
                  </a:cxn>
                  <a:cxn ang="0">
                    <a:pos x="T2" y="T3"/>
                  </a:cxn>
                  <a:cxn ang="0">
                    <a:pos x="T4" y="T5"/>
                  </a:cxn>
                </a:cxnLst>
                <a:rect l="0" t="0" r="r" b="b"/>
                <a:pathLst>
                  <a:path w="106" h="124">
                    <a:moveTo>
                      <a:pt x="71" y="0"/>
                    </a:moveTo>
                    <a:cubicBezTo>
                      <a:pt x="71" y="0"/>
                      <a:pt x="106" y="39"/>
                      <a:pt x="24" y="124"/>
                    </a:cubicBezTo>
                    <a:cubicBezTo>
                      <a:pt x="24" y="124"/>
                      <a:pt x="0" y="80"/>
                      <a:pt x="71"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 name="Freeform 134">
                <a:extLst>
                  <a:ext uri="{FF2B5EF4-FFF2-40B4-BE49-F238E27FC236}">
                    <a16:creationId xmlns:a16="http://schemas.microsoft.com/office/drawing/2014/main" id="{50F1C2AE-78FF-1307-9AA2-5466A45EBF42}"/>
                  </a:ext>
                </a:extLst>
              </p:cNvPr>
              <p:cNvSpPr>
                <a:spLocks/>
              </p:cNvSpPr>
              <p:nvPr/>
            </p:nvSpPr>
            <p:spPr bwMode="auto">
              <a:xfrm>
                <a:off x="8900555" y="5022101"/>
                <a:ext cx="162370" cy="168440"/>
              </a:xfrm>
              <a:custGeom>
                <a:avLst/>
                <a:gdLst>
                  <a:gd name="T0" fmla="*/ 61 w 136"/>
                  <a:gd name="T1" fmla="*/ 141 h 141"/>
                  <a:gd name="T2" fmla="*/ 74 w 136"/>
                  <a:gd name="T3" fmla="*/ 0 h 141"/>
                  <a:gd name="T4" fmla="*/ 136 w 136"/>
                  <a:gd name="T5" fmla="*/ 61 h 141"/>
                  <a:gd name="T6" fmla="*/ 61 w 136"/>
                  <a:gd name="T7" fmla="*/ 141 h 141"/>
                </a:gdLst>
                <a:ahLst/>
                <a:cxnLst>
                  <a:cxn ang="0">
                    <a:pos x="T0" y="T1"/>
                  </a:cxn>
                  <a:cxn ang="0">
                    <a:pos x="T2" y="T3"/>
                  </a:cxn>
                  <a:cxn ang="0">
                    <a:pos x="T4" y="T5"/>
                  </a:cxn>
                  <a:cxn ang="0">
                    <a:pos x="T6" y="T7"/>
                  </a:cxn>
                </a:cxnLst>
                <a:rect l="0" t="0" r="r" b="b"/>
                <a:pathLst>
                  <a:path w="136" h="141">
                    <a:moveTo>
                      <a:pt x="61" y="141"/>
                    </a:moveTo>
                    <a:cubicBezTo>
                      <a:pt x="61" y="141"/>
                      <a:pt x="0" y="80"/>
                      <a:pt x="74" y="0"/>
                    </a:cubicBezTo>
                    <a:cubicBezTo>
                      <a:pt x="74" y="0"/>
                      <a:pt x="120" y="36"/>
                      <a:pt x="136" y="61"/>
                    </a:cubicBezTo>
                    <a:lnTo>
                      <a:pt x="61" y="141"/>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3" name="Freeform 135">
                <a:extLst>
                  <a:ext uri="{FF2B5EF4-FFF2-40B4-BE49-F238E27FC236}">
                    <a16:creationId xmlns:a16="http://schemas.microsoft.com/office/drawing/2014/main" id="{46434B29-6B7D-5E3E-8D4D-EB9D1EBBE33A}"/>
                  </a:ext>
                </a:extLst>
              </p:cNvPr>
              <p:cNvSpPr>
                <a:spLocks/>
              </p:cNvSpPr>
              <p:nvPr/>
            </p:nvSpPr>
            <p:spPr bwMode="auto">
              <a:xfrm>
                <a:off x="8299127" y="3742360"/>
                <a:ext cx="693488" cy="1418338"/>
              </a:xfrm>
              <a:custGeom>
                <a:avLst/>
                <a:gdLst>
                  <a:gd name="T0" fmla="*/ 43 w 580"/>
                  <a:gd name="T1" fmla="*/ 0 h 1186"/>
                  <a:gd name="T2" fmla="*/ 88 w 580"/>
                  <a:gd name="T3" fmla="*/ 757 h 1186"/>
                  <a:gd name="T4" fmla="*/ 443 w 580"/>
                  <a:gd name="T5" fmla="*/ 1186 h 1186"/>
                  <a:gd name="T6" fmla="*/ 564 w 580"/>
                  <a:gd name="T7" fmla="*/ 1056 h 1186"/>
                  <a:gd name="T8" fmla="*/ 259 w 580"/>
                  <a:gd name="T9" fmla="*/ 624 h 1186"/>
                  <a:gd name="T10" fmla="*/ 300 w 580"/>
                  <a:gd name="T11" fmla="*/ 22 h 1186"/>
                  <a:gd name="T12" fmla="*/ 43 w 580"/>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580" h="1186">
                    <a:moveTo>
                      <a:pt x="43" y="0"/>
                    </a:moveTo>
                    <a:cubicBezTo>
                      <a:pt x="43" y="0"/>
                      <a:pt x="0" y="693"/>
                      <a:pt x="88" y="757"/>
                    </a:cubicBezTo>
                    <a:cubicBezTo>
                      <a:pt x="176" y="820"/>
                      <a:pt x="443" y="1186"/>
                      <a:pt x="443" y="1186"/>
                    </a:cubicBezTo>
                    <a:cubicBezTo>
                      <a:pt x="443" y="1186"/>
                      <a:pt x="580" y="1148"/>
                      <a:pt x="564" y="1056"/>
                    </a:cubicBezTo>
                    <a:cubicBezTo>
                      <a:pt x="259" y="624"/>
                      <a:pt x="259" y="624"/>
                      <a:pt x="259" y="624"/>
                    </a:cubicBezTo>
                    <a:cubicBezTo>
                      <a:pt x="300" y="22"/>
                      <a:pt x="300" y="22"/>
                      <a:pt x="300" y="22"/>
                    </a:cubicBezTo>
                    <a:lnTo>
                      <a:pt x="43"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4" name="Freeform 136">
                <a:extLst>
                  <a:ext uri="{FF2B5EF4-FFF2-40B4-BE49-F238E27FC236}">
                    <a16:creationId xmlns:a16="http://schemas.microsoft.com/office/drawing/2014/main" id="{8B2FD50C-0D98-D228-89F9-95192BF10341}"/>
                  </a:ext>
                </a:extLst>
              </p:cNvPr>
              <p:cNvSpPr>
                <a:spLocks/>
              </p:cNvSpPr>
              <p:nvPr/>
            </p:nvSpPr>
            <p:spPr bwMode="auto">
              <a:xfrm>
                <a:off x="8113995" y="5219373"/>
                <a:ext cx="435011" cy="165911"/>
              </a:xfrm>
              <a:custGeom>
                <a:avLst/>
                <a:gdLst>
                  <a:gd name="T0" fmla="*/ 350 w 364"/>
                  <a:gd name="T1" fmla="*/ 15 h 139"/>
                  <a:gd name="T2" fmla="*/ 353 w 364"/>
                  <a:gd name="T3" fmla="*/ 139 h 139"/>
                  <a:gd name="T4" fmla="*/ 12 w 364"/>
                  <a:gd name="T5" fmla="*/ 139 h 139"/>
                  <a:gd name="T6" fmla="*/ 149 w 364"/>
                  <a:gd name="T7" fmla="*/ 64 h 139"/>
                  <a:gd name="T8" fmla="*/ 244 w 364"/>
                  <a:gd name="T9" fmla="*/ 0 h 139"/>
                  <a:gd name="T10" fmla="*/ 350 w 364"/>
                  <a:gd name="T11" fmla="*/ 15 h 139"/>
                </a:gdLst>
                <a:ahLst/>
                <a:cxnLst>
                  <a:cxn ang="0">
                    <a:pos x="T0" y="T1"/>
                  </a:cxn>
                  <a:cxn ang="0">
                    <a:pos x="T2" y="T3"/>
                  </a:cxn>
                  <a:cxn ang="0">
                    <a:pos x="T4" y="T5"/>
                  </a:cxn>
                  <a:cxn ang="0">
                    <a:pos x="T6" y="T7"/>
                  </a:cxn>
                  <a:cxn ang="0">
                    <a:pos x="T8" y="T9"/>
                  </a:cxn>
                  <a:cxn ang="0">
                    <a:pos x="T10" y="T11"/>
                  </a:cxn>
                </a:cxnLst>
                <a:rect l="0" t="0" r="r" b="b"/>
                <a:pathLst>
                  <a:path w="364" h="139">
                    <a:moveTo>
                      <a:pt x="350" y="15"/>
                    </a:moveTo>
                    <a:cubicBezTo>
                      <a:pt x="350" y="15"/>
                      <a:pt x="364" y="88"/>
                      <a:pt x="353" y="139"/>
                    </a:cubicBezTo>
                    <a:cubicBezTo>
                      <a:pt x="12" y="139"/>
                      <a:pt x="12" y="139"/>
                      <a:pt x="12" y="139"/>
                    </a:cubicBezTo>
                    <a:cubicBezTo>
                      <a:pt x="12" y="139"/>
                      <a:pt x="0" y="64"/>
                      <a:pt x="149" y="64"/>
                    </a:cubicBezTo>
                    <a:cubicBezTo>
                      <a:pt x="244" y="0"/>
                      <a:pt x="244" y="0"/>
                      <a:pt x="244" y="0"/>
                    </a:cubicBezTo>
                    <a:lnTo>
                      <a:pt x="350" y="15"/>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5" name="Freeform 137">
                <a:extLst>
                  <a:ext uri="{FF2B5EF4-FFF2-40B4-BE49-F238E27FC236}">
                    <a16:creationId xmlns:a16="http://schemas.microsoft.com/office/drawing/2014/main" id="{00F6FD6C-3F35-4880-9720-D9AE5EEB60D8}"/>
                  </a:ext>
                </a:extLst>
              </p:cNvPr>
              <p:cNvSpPr>
                <a:spLocks/>
              </p:cNvSpPr>
              <p:nvPr/>
            </p:nvSpPr>
            <p:spPr bwMode="auto">
              <a:xfrm>
                <a:off x="8128158" y="5385284"/>
                <a:ext cx="406684" cy="35914"/>
              </a:xfrm>
              <a:custGeom>
                <a:avLst/>
                <a:gdLst>
                  <a:gd name="T0" fmla="*/ 340 w 340"/>
                  <a:gd name="T1" fmla="*/ 30 h 30"/>
                  <a:gd name="T2" fmla="*/ 226 w 340"/>
                  <a:gd name="T3" fmla="*/ 30 h 30"/>
                  <a:gd name="T4" fmla="*/ 225 w 340"/>
                  <a:gd name="T5" fmla="*/ 9 h 30"/>
                  <a:gd name="T6" fmla="*/ 113 w 340"/>
                  <a:gd name="T7" fmla="*/ 27 h 30"/>
                  <a:gd name="T8" fmla="*/ 0 w 340"/>
                  <a:gd name="T9" fmla="*/ 28 h 30"/>
                  <a:gd name="T10" fmla="*/ 0 w 340"/>
                  <a:gd name="T11" fmla="*/ 0 h 30"/>
                  <a:gd name="T12" fmla="*/ 340 w 340"/>
                  <a:gd name="T13" fmla="*/ 0 h 30"/>
                  <a:gd name="T14" fmla="*/ 340 w 34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0">
                    <a:moveTo>
                      <a:pt x="340" y="30"/>
                    </a:moveTo>
                    <a:cubicBezTo>
                      <a:pt x="226" y="30"/>
                      <a:pt x="226" y="30"/>
                      <a:pt x="226" y="30"/>
                    </a:cubicBezTo>
                    <a:cubicBezTo>
                      <a:pt x="225" y="9"/>
                      <a:pt x="225" y="9"/>
                      <a:pt x="225" y="9"/>
                    </a:cubicBezTo>
                    <a:cubicBezTo>
                      <a:pt x="225" y="9"/>
                      <a:pt x="178" y="27"/>
                      <a:pt x="113" y="27"/>
                    </a:cubicBezTo>
                    <a:cubicBezTo>
                      <a:pt x="82" y="27"/>
                      <a:pt x="0" y="28"/>
                      <a:pt x="0" y="28"/>
                    </a:cubicBezTo>
                    <a:cubicBezTo>
                      <a:pt x="0" y="0"/>
                      <a:pt x="0" y="0"/>
                      <a:pt x="0" y="0"/>
                    </a:cubicBezTo>
                    <a:cubicBezTo>
                      <a:pt x="340" y="0"/>
                      <a:pt x="340" y="0"/>
                      <a:pt x="340" y="0"/>
                    </a:cubicBezTo>
                    <a:lnTo>
                      <a:pt x="340" y="30"/>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6" name="Freeform 138">
                <a:extLst>
                  <a:ext uri="{FF2B5EF4-FFF2-40B4-BE49-F238E27FC236}">
                    <a16:creationId xmlns:a16="http://schemas.microsoft.com/office/drawing/2014/main" id="{5215690B-FBC5-B7B8-323F-8661B5066902}"/>
                  </a:ext>
                </a:extLst>
              </p:cNvPr>
              <p:cNvSpPr>
                <a:spLocks/>
              </p:cNvSpPr>
              <p:nvPr/>
            </p:nvSpPr>
            <p:spPr bwMode="auto">
              <a:xfrm>
                <a:off x="8133216" y="5295753"/>
                <a:ext cx="146690" cy="63228"/>
              </a:xfrm>
              <a:custGeom>
                <a:avLst/>
                <a:gdLst>
                  <a:gd name="T0" fmla="*/ 123 w 123"/>
                  <a:gd name="T1" fmla="*/ 0 h 53"/>
                  <a:gd name="T2" fmla="*/ 0 w 123"/>
                  <a:gd name="T3" fmla="*/ 50 h 53"/>
                  <a:gd name="T4" fmla="*/ 123 w 123"/>
                  <a:gd name="T5" fmla="*/ 0 h 53"/>
                </a:gdLst>
                <a:ahLst/>
                <a:cxnLst>
                  <a:cxn ang="0">
                    <a:pos x="T0" y="T1"/>
                  </a:cxn>
                  <a:cxn ang="0">
                    <a:pos x="T2" y="T3"/>
                  </a:cxn>
                  <a:cxn ang="0">
                    <a:pos x="T4" y="T5"/>
                  </a:cxn>
                </a:cxnLst>
                <a:rect l="0" t="0" r="r" b="b"/>
                <a:pathLst>
                  <a:path w="123" h="53">
                    <a:moveTo>
                      <a:pt x="123" y="0"/>
                    </a:moveTo>
                    <a:cubicBezTo>
                      <a:pt x="123" y="0"/>
                      <a:pt x="118" y="53"/>
                      <a:pt x="0" y="50"/>
                    </a:cubicBezTo>
                    <a:cubicBezTo>
                      <a:pt x="0" y="50"/>
                      <a:pt x="17" y="2"/>
                      <a:pt x="123"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7" name="Freeform 139">
                <a:extLst>
                  <a:ext uri="{FF2B5EF4-FFF2-40B4-BE49-F238E27FC236}">
                    <a16:creationId xmlns:a16="http://schemas.microsoft.com/office/drawing/2014/main" id="{68821F04-7D76-B9AF-CAD5-28C88265DA38}"/>
                  </a:ext>
                </a:extLst>
              </p:cNvPr>
              <p:cNvSpPr>
                <a:spLocks/>
              </p:cNvSpPr>
              <p:nvPr/>
            </p:nvSpPr>
            <p:spPr bwMode="auto">
              <a:xfrm>
                <a:off x="8404339" y="5281590"/>
                <a:ext cx="141126" cy="103694"/>
              </a:xfrm>
              <a:custGeom>
                <a:avLst/>
                <a:gdLst>
                  <a:gd name="T0" fmla="*/ 0 w 118"/>
                  <a:gd name="T1" fmla="*/ 87 h 87"/>
                  <a:gd name="T2" fmla="*/ 112 w 118"/>
                  <a:gd name="T3" fmla="*/ 0 h 87"/>
                  <a:gd name="T4" fmla="*/ 109 w 118"/>
                  <a:gd name="T5" fmla="*/ 87 h 87"/>
                  <a:gd name="T6" fmla="*/ 0 w 118"/>
                  <a:gd name="T7" fmla="*/ 87 h 87"/>
                </a:gdLst>
                <a:ahLst/>
                <a:cxnLst>
                  <a:cxn ang="0">
                    <a:pos x="T0" y="T1"/>
                  </a:cxn>
                  <a:cxn ang="0">
                    <a:pos x="T2" y="T3"/>
                  </a:cxn>
                  <a:cxn ang="0">
                    <a:pos x="T4" y="T5"/>
                  </a:cxn>
                  <a:cxn ang="0">
                    <a:pos x="T6" y="T7"/>
                  </a:cxn>
                </a:cxnLst>
                <a:rect l="0" t="0" r="r" b="b"/>
                <a:pathLst>
                  <a:path w="118" h="87">
                    <a:moveTo>
                      <a:pt x="0" y="87"/>
                    </a:moveTo>
                    <a:cubicBezTo>
                      <a:pt x="0" y="87"/>
                      <a:pt x="3" y="0"/>
                      <a:pt x="112" y="0"/>
                    </a:cubicBezTo>
                    <a:cubicBezTo>
                      <a:pt x="112" y="0"/>
                      <a:pt x="118" y="60"/>
                      <a:pt x="109" y="87"/>
                    </a:cubicBezTo>
                    <a:lnTo>
                      <a:pt x="0" y="87"/>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8" name="Freeform 140">
                <a:extLst>
                  <a:ext uri="{FF2B5EF4-FFF2-40B4-BE49-F238E27FC236}">
                    <a16:creationId xmlns:a16="http://schemas.microsoft.com/office/drawing/2014/main" id="{30CDDEFC-A2CD-4158-F880-C6E1090858C6}"/>
                  </a:ext>
                </a:extLst>
              </p:cNvPr>
              <p:cNvSpPr>
                <a:spLocks/>
              </p:cNvSpPr>
              <p:nvPr/>
            </p:nvSpPr>
            <p:spPr bwMode="auto">
              <a:xfrm>
                <a:off x="8360332" y="3767651"/>
                <a:ext cx="514931" cy="1565027"/>
              </a:xfrm>
              <a:custGeom>
                <a:avLst/>
                <a:gdLst>
                  <a:gd name="T0" fmla="*/ 431 w 431"/>
                  <a:gd name="T1" fmla="*/ 0 h 1309"/>
                  <a:gd name="T2" fmla="*/ 387 w 431"/>
                  <a:gd name="T3" fmla="*/ 276 h 1309"/>
                  <a:gd name="T4" fmla="*/ 170 w 431"/>
                  <a:gd name="T5" fmla="*/ 1244 h 1309"/>
                  <a:gd name="T6" fmla="*/ 0 w 431"/>
                  <a:gd name="T7" fmla="*/ 1214 h 1309"/>
                  <a:gd name="T8" fmla="*/ 152 w 431"/>
                  <a:gd name="T9" fmla="*/ 216 h 1309"/>
                  <a:gd name="T10" fmla="*/ 173 w 431"/>
                  <a:gd name="T11" fmla="*/ 1 h 1309"/>
                  <a:gd name="T12" fmla="*/ 431 w 431"/>
                  <a:gd name="T13" fmla="*/ 0 h 1309"/>
                </a:gdLst>
                <a:ahLst/>
                <a:cxnLst>
                  <a:cxn ang="0">
                    <a:pos x="T0" y="T1"/>
                  </a:cxn>
                  <a:cxn ang="0">
                    <a:pos x="T2" y="T3"/>
                  </a:cxn>
                  <a:cxn ang="0">
                    <a:pos x="T4" y="T5"/>
                  </a:cxn>
                  <a:cxn ang="0">
                    <a:pos x="T6" y="T7"/>
                  </a:cxn>
                  <a:cxn ang="0">
                    <a:pos x="T8" y="T9"/>
                  </a:cxn>
                  <a:cxn ang="0">
                    <a:pos x="T10" y="T11"/>
                  </a:cxn>
                  <a:cxn ang="0">
                    <a:pos x="T12" y="T13"/>
                  </a:cxn>
                </a:cxnLst>
                <a:rect l="0" t="0" r="r" b="b"/>
                <a:pathLst>
                  <a:path w="431" h="1309">
                    <a:moveTo>
                      <a:pt x="431" y="0"/>
                    </a:moveTo>
                    <a:cubicBezTo>
                      <a:pt x="431" y="0"/>
                      <a:pt x="414" y="155"/>
                      <a:pt x="387" y="276"/>
                    </a:cubicBezTo>
                    <a:cubicBezTo>
                      <a:pt x="361" y="395"/>
                      <a:pt x="170" y="1244"/>
                      <a:pt x="170" y="1244"/>
                    </a:cubicBezTo>
                    <a:cubicBezTo>
                      <a:pt x="170" y="1244"/>
                      <a:pt x="56" y="1309"/>
                      <a:pt x="0" y="1214"/>
                    </a:cubicBezTo>
                    <a:cubicBezTo>
                      <a:pt x="152" y="216"/>
                      <a:pt x="152" y="216"/>
                      <a:pt x="152" y="216"/>
                    </a:cubicBezTo>
                    <a:cubicBezTo>
                      <a:pt x="173" y="1"/>
                      <a:pt x="173" y="1"/>
                      <a:pt x="173" y="1"/>
                    </a:cubicBezTo>
                    <a:lnTo>
                      <a:pt x="431"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9" name="Freeform 141">
                <a:extLst>
                  <a:ext uri="{FF2B5EF4-FFF2-40B4-BE49-F238E27FC236}">
                    <a16:creationId xmlns:a16="http://schemas.microsoft.com/office/drawing/2014/main" id="{BBB11977-C4E7-E1D6-F4FD-4297B7F7084E}"/>
                  </a:ext>
                </a:extLst>
              </p:cNvPr>
              <p:cNvSpPr>
                <a:spLocks/>
              </p:cNvSpPr>
              <p:nvPr/>
            </p:nvSpPr>
            <p:spPr bwMode="auto">
              <a:xfrm>
                <a:off x="8532313" y="3762593"/>
                <a:ext cx="342950" cy="212953"/>
              </a:xfrm>
              <a:custGeom>
                <a:avLst/>
                <a:gdLst>
                  <a:gd name="T0" fmla="*/ 0 w 287"/>
                  <a:gd name="T1" fmla="*/ 178 h 178"/>
                  <a:gd name="T2" fmla="*/ 282 w 287"/>
                  <a:gd name="T3" fmla="*/ 47 h 178"/>
                  <a:gd name="T4" fmla="*/ 287 w 287"/>
                  <a:gd name="T5" fmla="*/ 4 h 178"/>
                  <a:gd name="T6" fmla="*/ 23 w 287"/>
                  <a:gd name="T7" fmla="*/ 0 h 178"/>
                  <a:gd name="T8" fmla="*/ 0 w 287"/>
                  <a:gd name="T9" fmla="*/ 178 h 178"/>
                </a:gdLst>
                <a:ahLst/>
                <a:cxnLst>
                  <a:cxn ang="0">
                    <a:pos x="T0" y="T1"/>
                  </a:cxn>
                  <a:cxn ang="0">
                    <a:pos x="T2" y="T3"/>
                  </a:cxn>
                  <a:cxn ang="0">
                    <a:pos x="T4" y="T5"/>
                  </a:cxn>
                  <a:cxn ang="0">
                    <a:pos x="T6" y="T7"/>
                  </a:cxn>
                  <a:cxn ang="0">
                    <a:pos x="T8" y="T9"/>
                  </a:cxn>
                </a:cxnLst>
                <a:rect l="0" t="0" r="r" b="b"/>
                <a:pathLst>
                  <a:path w="287" h="178">
                    <a:moveTo>
                      <a:pt x="0" y="178"/>
                    </a:moveTo>
                    <a:cubicBezTo>
                      <a:pt x="0" y="178"/>
                      <a:pt x="94" y="51"/>
                      <a:pt x="282" y="47"/>
                    </a:cubicBezTo>
                    <a:cubicBezTo>
                      <a:pt x="287" y="4"/>
                      <a:pt x="287" y="4"/>
                      <a:pt x="287" y="4"/>
                    </a:cubicBezTo>
                    <a:cubicBezTo>
                      <a:pt x="23" y="0"/>
                      <a:pt x="23" y="0"/>
                      <a:pt x="23" y="0"/>
                    </a:cubicBezTo>
                    <a:lnTo>
                      <a:pt x="0" y="178"/>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0" name="Freeform 142">
                <a:extLst>
                  <a:ext uri="{FF2B5EF4-FFF2-40B4-BE49-F238E27FC236}">
                    <a16:creationId xmlns:a16="http://schemas.microsoft.com/office/drawing/2014/main" id="{AC089DD7-9556-2BC7-66D8-02BA948BA60F}"/>
                  </a:ext>
                </a:extLst>
              </p:cNvPr>
              <p:cNvSpPr>
                <a:spLocks/>
              </p:cNvSpPr>
              <p:nvPr/>
            </p:nvSpPr>
            <p:spPr bwMode="auto">
              <a:xfrm>
                <a:off x="8502470" y="2741329"/>
                <a:ext cx="269100" cy="573101"/>
              </a:xfrm>
              <a:custGeom>
                <a:avLst/>
                <a:gdLst>
                  <a:gd name="T0" fmla="*/ 225 w 225"/>
                  <a:gd name="T1" fmla="*/ 22 h 479"/>
                  <a:gd name="T2" fmla="*/ 0 w 225"/>
                  <a:gd name="T3" fmla="*/ 13 h 479"/>
                  <a:gd name="T4" fmla="*/ 54 w 225"/>
                  <a:gd name="T5" fmla="*/ 479 h 479"/>
                  <a:gd name="T6" fmla="*/ 225 w 225"/>
                  <a:gd name="T7" fmla="*/ 22 h 479"/>
                </a:gdLst>
                <a:ahLst/>
                <a:cxnLst>
                  <a:cxn ang="0">
                    <a:pos x="T0" y="T1"/>
                  </a:cxn>
                  <a:cxn ang="0">
                    <a:pos x="T2" y="T3"/>
                  </a:cxn>
                  <a:cxn ang="0">
                    <a:pos x="T4" y="T5"/>
                  </a:cxn>
                  <a:cxn ang="0">
                    <a:pos x="T6" y="T7"/>
                  </a:cxn>
                </a:cxnLst>
                <a:rect l="0" t="0" r="r" b="b"/>
                <a:pathLst>
                  <a:path w="225" h="479">
                    <a:moveTo>
                      <a:pt x="225" y="22"/>
                    </a:moveTo>
                    <a:cubicBezTo>
                      <a:pt x="160" y="8"/>
                      <a:pt x="82" y="0"/>
                      <a:pt x="0" y="13"/>
                    </a:cubicBezTo>
                    <a:cubicBezTo>
                      <a:pt x="0" y="66"/>
                      <a:pt x="2" y="296"/>
                      <a:pt x="54" y="479"/>
                    </a:cubicBezTo>
                    <a:cubicBezTo>
                      <a:pt x="54" y="479"/>
                      <a:pt x="201" y="145"/>
                      <a:pt x="225" y="22"/>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1" name="Freeform 143">
                <a:extLst>
                  <a:ext uri="{FF2B5EF4-FFF2-40B4-BE49-F238E27FC236}">
                    <a16:creationId xmlns:a16="http://schemas.microsoft.com/office/drawing/2014/main" id="{8245B99B-9454-95FC-DE29-A8F0B20831CF}"/>
                  </a:ext>
                </a:extLst>
              </p:cNvPr>
              <p:cNvSpPr>
                <a:spLocks/>
              </p:cNvSpPr>
              <p:nvPr/>
            </p:nvSpPr>
            <p:spPr bwMode="auto">
              <a:xfrm>
                <a:off x="8509551" y="2797476"/>
                <a:ext cx="154277" cy="562479"/>
              </a:xfrm>
              <a:custGeom>
                <a:avLst/>
                <a:gdLst>
                  <a:gd name="T0" fmla="*/ 99 w 305"/>
                  <a:gd name="T1" fmla="*/ 95 h 1112"/>
                  <a:gd name="T2" fmla="*/ 168 w 305"/>
                  <a:gd name="T3" fmla="*/ 216 h 1112"/>
                  <a:gd name="T4" fmla="*/ 0 w 305"/>
                  <a:gd name="T5" fmla="*/ 963 h 1112"/>
                  <a:gd name="T6" fmla="*/ 116 w 305"/>
                  <a:gd name="T7" fmla="*/ 1112 h 1112"/>
                  <a:gd name="T8" fmla="*/ 234 w 305"/>
                  <a:gd name="T9" fmla="*/ 1003 h 1112"/>
                  <a:gd name="T10" fmla="*/ 243 w 305"/>
                  <a:gd name="T11" fmla="*/ 223 h 1112"/>
                  <a:gd name="T12" fmla="*/ 305 w 305"/>
                  <a:gd name="T13" fmla="*/ 126 h 1112"/>
                  <a:gd name="T14" fmla="*/ 220 w 305"/>
                  <a:gd name="T15" fmla="*/ 0 h 1112"/>
                  <a:gd name="T16" fmla="*/ 99 w 305"/>
                  <a:gd name="T17" fmla="*/ 95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112">
                    <a:moveTo>
                      <a:pt x="99" y="95"/>
                    </a:moveTo>
                    <a:lnTo>
                      <a:pt x="168" y="216"/>
                    </a:lnTo>
                    <a:lnTo>
                      <a:pt x="0" y="963"/>
                    </a:lnTo>
                    <a:lnTo>
                      <a:pt x="116" y="1112"/>
                    </a:lnTo>
                    <a:lnTo>
                      <a:pt x="234" y="1003"/>
                    </a:lnTo>
                    <a:lnTo>
                      <a:pt x="243" y="223"/>
                    </a:lnTo>
                    <a:lnTo>
                      <a:pt x="305" y="126"/>
                    </a:lnTo>
                    <a:lnTo>
                      <a:pt x="220" y="0"/>
                    </a:lnTo>
                    <a:lnTo>
                      <a:pt x="99" y="95"/>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2" name="Freeform 144">
                <a:extLst>
                  <a:ext uri="{FF2B5EF4-FFF2-40B4-BE49-F238E27FC236}">
                    <a16:creationId xmlns:a16="http://schemas.microsoft.com/office/drawing/2014/main" id="{CFA5226B-C868-578D-FE35-E5F6DA64328F}"/>
                  </a:ext>
                </a:extLst>
              </p:cNvPr>
              <p:cNvSpPr>
                <a:spLocks/>
              </p:cNvSpPr>
              <p:nvPr/>
            </p:nvSpPr>
            <p:spPr bwMode="auto">
              <a:xfrm>
                <a:off x="8561145" y="2687711"/>
                <a:ext cx="158829" cy="122916"/>
              </a:xfrm>
              <a:custGeom>
                <a:avLst/>
                <a:gdLst>
                  <a:gd name="T0" fmla="*/ 2 w 133"/>
                  <a:gd name="T1" fmla="*/ 20 h 103"/>
                  <a:gd name="T2" fmla="*/ 0 w 133"/>
                  <a:gd name="T3" fmla="*/ 99 h 103"/>
                  <a:gd name="T4" fmla="*/ 130 w 133"/>
                  <a:gd name="T5" fmla="*/ 103 h 103"/>
                  <a:gd name="T6" fmla="*/ 133 w 133"/>
                  <a:gd name="T7" fmla="*/ 0 h 103"/>
                  <a:gd name="T8" fmla="*/ 2 w 133"/>
                  <a:gd name="T9" fmla="*/ 20 h 103"/>
                </a:gdLst>
                <a:ahLst/>
                <a:cxnLst>
                  <a:cxn ang="0">
                    <a:pos x="T0" y="T1"/>
                  </a:cxn>
                  <a:cxn ang="0">
                    <a:pos x="T2" y="T3"/>
                  </a:cxn>
                  <a:cxn ang="0">
                    <a:pos x="T4" y="T5"/>
                  </a:cxn>
                  <a:cxn ang="0">
                    <a:pos x="T6" y="T7"/>
                  </a:cxn>
                  <a:cxn ang="0">
                    <a:pos x="T8" y="T9"/>
                  </a:cxn>
                </a:cxnLst>
                <a:rect l="0" t="0" r="r" b="b"/>
                <a:pathLst>
                  <a:path w="133" h="103">
                    <a:moveTo>
                      <a:pt x="2" y="20"/>
                    </a:moveTo>
                    <a:cubicBezTo>
                      <a:pt x="0" y="99"/>
                      <a:pt x="0" y="99"/>
                      <a:pt x="0" y="99"/>
                    </a:cubicBezTo>
                    <a:cubicBezTo>
                      <a:pt x="130" y="103"/>
                      <a:pt x="130" y="103"/>
                      <a:pt x="130" y="103"/>
                    </a:cubicBezTo>
                    <a:cubicBezTo>
                      <a:pt x="133" y="0"/>
                      <a:pt x="133" y="0"/>
                      <a:pt x="133" y="0"/>
                    </a:cubicBezTo>
                    <a:cubicBezTo>
                      <a:pt x="78" y="25"/>
                      <a:pt x="24" y="23"/>
                      <a:pt x="2" y="2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3" name="Freeform 145">
                <a:extLst>
                  <a:ext uri="{FF2B5EF4-FFF2-40B4-BE49-F238E27FC236}">
                    <a16:creationId xmlns:a16="http://schemas.microsoft.com/office/drawing/2014/main" id="{2260FC84-0DCF-2A84-933A-77CF4BBE4326}"/>
                  </a:ext>
                </a:extLst>
              </p:cNvPr>
              <p:cNvSpPr>
                <a:spLocks/>
              </p:cNvSpPr>
              <p:nvPr/>
            </p:nvSpPr>
            <p:spPr bwMode="auto">
              <a:xfrm>
                <a:off x="8563169" y="2589581"/>
                <a:ext cx="159335" cy="127974"/>
              </a:xfrm>
              <a:custGeom>
                <a:avLst/>
                <a:gdLst>
                  <a:gd name="T0" fmla="*/ 131 w 133"/>
                  <a:gd name="T1" fmla="*/ 82 h 107"/>
                  <a:gd name="T2" fmla="*/ 133 w 133"/>
                  <a:gd name="T3" fmla="*/ 3 h 107"/>
                  <a:gd name="T4" fmla="*/ 3 w 133"/>
                  <a:gd name="T5" fmla="*/ 0 h 107"/>
                  <a:gd name="T6" fmla="*/ 0 w 133"/>
                  <a:gd name="T7" fmla="*/ 102 h 107"/>
                  <a:gd name="T8" fmla="*/ 131 w 133"/>
                  <a:gd name="T9" fmla="*/ 82 h 107"/>
                </a:gdLst>
                <a:ahLst/>
                <a:cxnLst>
                  <a:cxn ang="0">
                    <a:pos x="T0" y="T1"/>
                  </a:cxn>
                  <a:cxn ang="0">
                    <a:pos x="T2" y="T3"/>
                  </a:cxn>
                  <a:cxn ang="0">
                    <a:pos x="T4" y="T5"/>
                  </a:cxn>
                  <a:cxn ang="0">
                    <a:pos x="T6" y="T7"/>
                  </a:cxn>
                  <a:cxn ang="0">
                    <a:pos x="T8" y="T9"/>
                  </a:cxn>
                </a:cxnLst>
                <a:rect l="0" t="0" r="r" b="b"/>
                <a:pathLst>
                  <a:path w="133" h="107">
                    <a:moveTo>
                      <a:pt x="131" y="82"/>
                    </a:moveTo>
                    <a:cubicBezTo>
                      <a:pt x="133" y="3"/>
                      <a:pt x="133" y="3"/>
                      <a:pt x="133" y="3"/>
                    </a:cubicBezTo>
                    <a:cubicBezTo>
                      <a:pt x="3" y="0"/>
                      <a:pt x="3" y="0"/>
                      <a:pt x="3" y="0"/>
                    </a:cubicBezTo>
                    <a:cubicBezTo>
                      <a:pt x="0" y="102"/>
                      <a:pt x="0" y="102"/>
                      <a:pt x="0" y="102"/>
                    </a:cubicBezTo>
                    <a:cubicBezTo>
                      <a:pt x="22" y="105"/>
                      <a:pt x="76" y="107"/>
                      <a:pt x="131" y="82"/>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4" name="Freeform 146">
                <a:extLst>
                  <a:ext uri="{FF2B5EF4-FFF2-40B4-BE49-F238E27FC236}">
                    <a16:creationId xmlns:a16="http://schemas.microsoft.com/office/drawing/2014/main" id="{E55DCFBA-31B4-DD1F-B095-8E9C67875193}"/>
                  </a:ext>
                </a:extLst>
              </p:cNvPr>
              <p:cNvSpPr>
                <a:spLocks/>
              </p:cNvSpPr>
              <p:nvPr/>
            </p:nvSpPr>
            <p:spPr bwMode="auto">
              <a:xfrm>
                <a:off x="8292046" y="2750940"/>
                <a:ext cx="668197" cy="1090562"/>
              </a:xfrm>
              <a:custGeom>
                <a:avLst/>
                <a:gdLst>
                  <a:gd name="T0" fmla="*/ 559 w 559"/>
                  <a:gd name="T1" fmla="*/ 43 h 912"/>
                  <a:gd name="T2" fmla="*/ 388 w 559"/>
                  <a:gd name="T3" fmla="*/ 5 h 912"/>
                  <a:gd name="T4" fmla="*/ 230 w 559"/>
                  <a:gd name="T5" fmla="*/ 471 h 912"/>
                  <a:gd name="T6" fmla="*/ 188 w 559"/>
                  <a:gd name="T7" fmla="*/ 0 h 912"/>
                  <a:gd name="T8" fmla="*/ 55 w 559"/>
                  <a:gd name="T9" fmla="*/ 33 h 912"/>
                  <a:gd name="T10" fmla="*/ 24 w 559"/>
                  <a:gd name="T11" fmla="*/ 846 h 912"/>
                  <a:gd name="T12" fmla="*/ 503 w 559"/>
                  <a:gd name="T13" fmla="*/ 856 h 912"/>
                  <a:gd name="T14" fmla="*/ 538 w 559"/>
                  <a:gd name="T15" fmla="*/ 317 h 912"/>
                  <a:gd name="T16" fmla="*/ 559 w 559"/>
                  <a:gd name="T17" fmla="*/ 4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912">
                    <a:moveTo>
                      <a:pt x="559" y="43"/>
                    </a:moveTo>
                    <a:cubicBezTo>
                      <a:pt x="559" y="43"/>
                      <a:pt x="479" y="25"/>
                      <a:pt x="388" y="5"/>
                    </a:cubicBezTo>
                    <a:cubicBezTo>
                      <a:pt x="365" y="128"/>
                      <a:pt x="230" y="471"/>
                      <a:pt x="230" y="471"/>
                    </a:cubicBezTo>
                    <a:cubicBezTo>
                      <a:pt x="178" y="288"/>
                      <a:pt x="189" y="54"/>
                      <a:pt x="188" y="0"/>
                    </a:cubicBezTo>
                    <a:cubicBezTo>
                      <a:pt x="147" y="7"/>
                      <a:pt x="96" y="14"/>
                      <a:pt x="55" y="33"/>
                    </a:cubicBezTo>
                    <a:cubicBezTo>
                      <a:pt x="55" y="33"/>
                      <a:pt x="0" y="281"/>
                      <a:pt x="24" y="846"/>
                    </a:cubicBezTo>
                    <a:cubicBezTo>
                      <a:pt x="24" y="846"/>
                      <a:pt x="208" y="912"/>
                      <a:pt x="503" y="856"/>
                    </a:cubicBezTo>
                    <a:cubicBezTo>
                      <a:pt x="503" y="856"/>
                      <a:pt x="525" y="527"/>
                      <a:pt x="538" y="317"/>
                    </a:cubicBezTo>
                    <a:cubicBezTo>
                      <a:pt x="538" y="317"/>
                      <a:pt x="547" y="140"/>
                      <a:pt x="559" y="4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5" name="Freeform 147">
                <a:extLst>
                  <a:ext uri="{FF2B5EF4-FFF2-40B4-BE49-F238E27FC236}">
                    <a16:creationId xmlns:a16="http://schemas.microsoft.com/office/drawing/2014/main" id="{FDEFEC9E-A216-047B-A8FE-E42C08446C32}"/>
                  </a:ext>
                </a:extLst>
              </p:cNvPr>
              <p:cNvSpPr>
                <a:spLocks/>
              </p:cNvSpPr>
              <p:nvPr/>
            </p:nvSpPr>
            <p:spPr bwMode="auto">
              <a:xfrm>
                <a:off x="8503481" y="2721096"/>
                <a:ext cx="263030" cy="160347"/>
              </a:xfrm>
              <a:custGeom>
                <a:avLst/>
                <a:gdLst>
                  <a:gd name="T0" fmla="*/ 50 w 220"/>
                  <a:gd name="T1" fmla="*/ 1 h 134"/>
                  <a:gd name="T2" fmla="*/ 98 w 220"/>
                  <a:gd name="T3" fmla="*/ 64 h 134"/>
                  <a:gd name="T4" fmla="*/ 181 w 220"/>
                  <a:gd name="T5" fmla="*/ 0 h 134"/>
                  <a:gd name="T6" fmla="*/ 220 w 220"/>
                  <a:gd name="T7" fmla="*/ 39 h 134"/>
                  <a:gd name="T8" fmla="*/ 136 w 220"/>
                  <a:gd name="T9" fmla="*/ 134 h 134"/>
                  <a:gd name="T10" fmla="*/ 98 w 220"/>
                  <a:gd name="T11" fmla="*/ 76 h 134"/>
                  <a:gd name="T12" fmla="*/ 47 w 220"/>
                  <a:gd name="T13" fmla="*/ 124 h 134"/>
                  <a:gd name="T14" fmla="*/ 4 w 220"/>
                  <a:gd name="T15" fmla="*/ 30 h 134"/>
                  <a:gd name="T16" fmla="*/ 50 w 220"/>
                  <a:gd name="T17"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34">
                    <a:moveTo>
                      <a:pt x="50" y="1"/>
                    </a:moveTo>
                    <a:cubicBezTo>
                      <a:pt x="50" y="1"/>
                      <a:pt x="56" y="46"/>
                      <a:pt x="98" y="64"/>
                    </a:cubicBezTo>
                    <a:cubicBezTo>
                      <a:pt x="98" y="64"/>
                      <a:pt x="175" y="51"/>
                      <a:pt x="181" y="0"/>
                    </a:cubicBezTo>
                    <a:cubicBezTo>
                      <a:pt x="220" y="39"/>
                      <a:pt x="220" y="39"/>
                      <a:pt x="220" y="39"/>
                    </a:cubicBezTo>
                    <a:cubicBezTo>
                      <a:pt x="220" y="39"/>
                      <a:pt x="196" y="111"/>
                      <a:pt x="136" y="134"/>
                    </a:cubicBezTo>
                    <a:cubicBezTo>
                      <a:pt x="98" y="76"/>
                      <a:pt x="98" y="76"/>
                      <a:pt x="98" y="76"/>
                    </a:cubicBezTo>
                    <a:cubicBezTo>
                      <a:pt x="47" y="124"/>
                      <a:pt x="47" y="124"/>
                      <a:pt x="47" y="124"/>
                    </a:cubicBezTo>
                    <a:cubicBezTo>
                      <a:pt x="47" y="124"/>
                      <a:pt x="0" y="67"/>
                      <a:pt x="4" y="30"/>
                    </a:cubicBezTo>
                    <a:lnTo>
                      <a:pt x="50" y="1"/>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6" name="Freeform 148">
                <a:extLst>
                  <a:ext uri="{FF2B5EF4-FFF2-40B4-BE49-F238E27FC236}">
                    <a16:creationId xmlns:a16="http://schemas.microsoft.com/office/drawing/2014/main" id="{3BEEA001-FB4C-8076-E885-AD7AEFE9CACF}"/>
                  </a:ext>
                </a:extLst>
              </p:cNvPr>
              <p:cNvSpPr>
                <a:spLocks/>
              </p:cNvSpPr>
              <p:nvPr/>
            </p:nvSpPr>
            <p:spPr bwMode="auto">
              <a:xfrm>
                <a:off x="8435195" y="2750940"/>
                <a:ext cx="376841" cy="622167"/>
              </a:xfrm>
              <a:custGeom>
                <a:avLst/>
                <a:gdLst>
                  <a:gd name="T0" fmla="*/ 28 w 315"/>
                  <a:gd name="T1" fmla="*/ 174 h 520"/>
                  <a:gd name="T2" fmla="*/ 6 w 315"/>
                  <a:gd name="T3" fmla="*/ 194 h 520"/>
                  <a:gd name="T4" fmla="*/ 110 w 315"/>
                  <a:gd name="T5" fmla="*/ 520 h 520"/>
                  <a:gd name="T6" fmla="*/ 276 w 315"/>
                  <a:gd name="T7" fmla="*/ 217 h 520"/>
                  <a:gd name="T8" fmla="*/ 257 w 315"/>
                  <a:gd name="T9" fmla="*/ 187 h 520"/>
                  <a:gd name="T10" fmla="*/ 299 w 315"/>
                  <a:gd name="T11" fmla="*/ 174 h 520"/>
                  <a:gd name="T12" fmla="*/ 311 w 315"/>
                  <a:gd name="T13" fmla="*/ 16 h 520"/>
                  <a:gd name="T14" fmla="*/ 268 w 315"/>
                  <a:gd name="T15" fmla="*/ 5 h 520"/>
                  <a:gd name="T16" fmla="*/ 110 w 315"/>
                  <a:gd name="T17" fmla="*/ 471 h 520"/>
                  <a:gd name="T18" fmla="*/ 68 w 315"/>
                  <a:gd name="T19" fmla="*/ 0 h 520"/>
                  <a:gd name="T20" fmla="*/ 29 w 315"/>
                  <a:gd name="T21" fmla="*/ 8 h 520"/>
                  <a:gd name="T22" fmla="*/ 0 w 315"/>
                  <a:gd name="T23" fmla="*/ 147 h 520"/>
                  <a:gd name="T24" fmla="*/ 28 w 315"/>
                  <a:gd name="T25" fmla="*/ 17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520">
                    <a:moveTo>
                      <a:pt x="28" y="174"/>
                    </a:moveTo>
                    <a:cubicBezTo>
                      <a:pt x="6" y="194"/>
                      <a:pt x="6" y="194"/>
                      <a:pt x="6" y="194"/>
                    </a:cubicBezTo>
                    <a:cubicBezTo>
                      <a:pt x="6" y="194"/>
                      <a:pt x="66" y="434"/>
                      <a:pt x="110" y="520"/>
                    </a:cubicBezTo>
                    <a:cubicBezTo>
                      <a:pt x="110" y="520"/>
                      <a:pt x="236" y="309"/>
                      <a:pt x="276" y="217"/>
                    </a:cubicBezTo>
                    <a:cubicBezTo>
                      <a:pt x="257" y="187"/>
                      <a:pt x="257" y="187"/>
                      <a:pt x="257" y="187"/>
                    </a:cubicBezTo>
                    <a:cubicBezTo>
                      <a:pt x="299" y="174"/>
                      <a:pt x="299" y="174"/>
                      <a:pt x="299" y="174"/>
                    </a:cubicBezTo>
                    <a:cubicBezTo>
                      <a:pt x="299" y="174"/>
                      <a:pt x="315" y="86"/>
                      <a:pt x="311" y="16"/>
                    </a:cubicBezTo>
                    <a:cubicBezTo>
                      <a:pt x="297" y="12"/>
                      <a:pt x="283" y="8"/>
                      <a:pt x="268" y="5"/>
                    </a:cubicBezTo>
                    <a:cubicBezTo>
                      <a:pt x="245" y="128"/>
                      <a:pt x="110" y="471"/>
                      <a:pt x="110" y="471"/>
                    </a:cubicBezTo>
                    <a:cubicBezTo>
                      <a:pt x="58" y="288"/>
                      <a:pt x="69" y="54"/>
                      <a:pt x="68" y="0"/>
                    </a:cubicBezTo>
                    <a:cubicBezTo>
                      <a:pt x="56" y="2"/>
                      <a:pt x="43" y="5"/>
                      <a:pt x="29" y="8"/>
                    </a:cubicBezTo>
                    <a:cubicBezTo>
                      <a:pt x="0" y="147"/>
                      <a:pt x="0" y="147"/>
                      <a:pt x="0" y="147"/>
                    </a:cubicBezTo>
                    <a:lnTo>
                      <a:pt x="28" y="17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7" name="Freeform 149">
                <a:extLst>
                  <a:ext uri="{FF2B5EF4-FFF2-40B4-BE49-F238E27FC236}">
                    <a16:creationId xmlns:a16="http://schemas.microsoft.com/office/drawing/2014/main" id="{2B19FC10-2361-C603-373F-928C38AE7C08}"/>
                  </a:ext>
                </a:extLst>
              </p:cNvPr>
              <p:cNvSpPr>
                <a:spLocks/>
              </p:cNvSpPr>
              <p:nvPr/>
            </p:nvSpPr>
            <p:spPr bwMode="auto">
              <a:xfrm>
                <a:off x="8406868" y="2240561"/>
                <a:ext cx="445633" cy="227116"/>
              </a:xfrm>
              <a:custGeom>
                <a:avLst/>
                <a:gdLst>
                  <a:gd name="T0" fmla="*/ 296 w 373"/>
                  <a:gd name="T1" fmla="*/ 0 h 190"/>
                  <a:gd name="T2" fmla="*/ 140 w 373"/>
                  <a:gd name="T3" fmla="*/ 56 h 190"/>
                  <a:gd name="T4" fmla="*/ 13 w 373"/>
                  <a:gd name="T5" fmla="*/ 6 h 190"/>
                  <a:gd name="T6" fmla="*/ 31 w 373"/>
                  <a:gd name="T7" fmla="*/ 115 h 190"/>
                  <a:gd name="T8" fmla="*/ 304 w 373"/>
                  <a:gd name="T9" fmla="*/ 178 h 190"/>
                  <a:gd name="T10" fmla="*/ 350 w 373"/>
                  <a:gd name="T11" fmla="*/ 190 h 190"/>
                  <a:gd name="T12" fmla="*/ 373 w 373"/>
                  <a:gd name="T13" fmla="*/ 61 h 190"/>
                  <a:gd name="T14" fmla="*/ 296 w 373"/>
                  <a:gd name="T15" fmla="*/ 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190">
                    <a:moveTo>
                      <a:pt x="296" y="0"/>
                    </a:moveTo>
                    <a:cubicBezTo>
                      <a:pt x="296" y="0"/>
                      <a:pt x="170" y="59"/>
                      <a:pt x="140" y="56"/>
                    </a:cubicBezTo>
                    <a:cubicBezTo>
                      <a:pt x="110" y="53"/>
                      <a:pt x="13" y="6"/>
                      <a:pt x="13" y="6"/>
                    </a:cubicBezTo>
                    <a:cubicBezTo>
                      <a:pt x="0" y="65"/>
                      <a:pt x="31" y="115"/>
                      <a:pt x="31" y="115"/>
                    </a:cubicBezTo>
                    <a:cubicBezTo>
                      <a:pt x="304" y="178"/>
                      <a:pt x="304" y="178"/>
                      <a:pt x="304" y="178"/>
                    </a:cubicBezTo>
                    <a:cubicBezTo>
                      <a:pt x="350" y="190"/>
                      <a:pt x="350" y="190"/>
                      <a:pt x="350" y="190"/>
                    </a:cubicBezTo>
                    <a:cubicBezTo>
                      <a:pt x="362" y="141"/>
                      <a:pt x="373" y="90"/>
                      <a:pt x="373" y="61"/>
                    </a:cubicBezTo>
                    <a:cubicBezTo>
                      <a:pt x="316" y="49"/>
                      <a:pt x="296" y="0"/>
                      <a:pt x="296"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8" name="Freeform 150">
                <a:extLst>
                  <a:ext uri="{FF2B5EF4-FFF2-40B4-BE49-F238E27FC236}">
                    <a16:creationId xmlns:a16="http://schemas.microsoft.com/office/drawing/2014/main" id="{643620FE-945D-069A-BE24-B65D9151BDAC}"/>
                  </a:ext>
                </a:extLst>
              </p:cNvPr>
              <p:cNvSpPr>
                <a:spLocks/>
              </p:cNvSpPr>
              <p:nvPr/>
            </p:nvSpPr>
            <p:spPr bwMode="auto">
              <a:xfrm>
                <a:off x="8336053" y="2009398"/>
                <a:ext cx="516449" cy="304002"/>
              </a:xfrm>
              <a:custGeom>
                <a:avLst/>
                <a:gdLst>
                  <a:gd name="T0" fmla="*/ 397 w 432"/>
                  <a:gd name="T1" fmla="*/ 159 h 254"/>
                  <a:gd name="T2" fmla="*/ 204 w 432"/>
                  <a:gd name="T3" fmla="*/ 54 h 254"/>
                  <a:gd name="T4" fmla="*/ 149 w 432"/>
                  <a:gd name="T5" fmla="*/ 69 h 254"/>
                  <a:gd name="T6" fmla="*/ 71 w 432"/>
                  <a:gd name="T7" fmla="*/ 149 h 254"/>
                  <a:gd name="T8" fmla="*/ 72 w 432"/>
                  <a:gd name="T9" fmla="*/ 199 h 254"/>
                  <a:gd name="T10" fmla="*/ 199 w 432"/>
                  <a:gd name="T11" fmla="*/ 249 h 254"/>
                  <a:gd name="T12" fmla="*/ 355 w 432"/>
                  <a:gd name="T13" fmla="*/ 193 h 254"/>
                  <a:gd name="T14" fmla="*/ 432 w 432"/>
                  <a:gd name="T15" fmla="*/ 254 h 254"/>
                  <a:gd name="T16" fmla="*/ 397 w 432"/>
                  <a:gd name="T17"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54">
                    <a:moveTo>
                      <a:pt x="397" y="159"/>
                    </a:moveTo>
                    <a:cubicBezTo>
                      <a:pt x="373" y="61"/>
                      <a:pt x="204" y="54"/>
                      <a:pt x="204" y="54"/>
                    </a:cubicBezTo>
                    <a:cubicBezTo>
                      <a:pt x="115" y="0"/>
                      <a:pt x="149" y="69"/>
                      <a:pt x="149" y="69"/>
                    </a:cubicBezTo>
                    <a:cubicBezTo>
                      <a:pt x="0" y="16"/>
                      <a:pt x="71" y="149"/>
                      <a:pt x="71" y="149"/>
                    </a:cubicBezTo>
                    <a:cubicBezTo>
                      <a:pt x="16" y="147"/>
                      <a:pt x="72" y="199"/>
                      <a:pt x="72" y="199"/>
                    </a:cubicBezTo>
                    <a:cubicBezTo>
                      <a:pt x="72" y="199"/>
                      <a:pt x="169" y="246"/>
                      <a:pt x="199" y="249"/>
                    </a:cubicBezTo>
                    <a:cubicBezTo>
                      <a:pt x="229" y="252"/>
                      <a:pt x="355" y="193"/>
                      <a:pt x="355" y="193"/>
                    </a:cubicBezTo>
                    <a:cubicBezTo>
                      <a:pt x="355" y="193"/>
                      <a:pt x="375" y="242"/>
                      <a:pt x="432" y="254"/>
                    </a:cubicBezTo>
                    <a:cubicBezTo>
                      <a:pt x="431" y="166"/>
                      <a:pt x="397" y="159"/>
                      <a:pt x="397" y="159"/>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9" name="Freeform 151">
                <a:extLst>
                  <a:ext uri="{FF2B5EF4-FFF2-40B4-BE49-F238E27FC236}">
                    <a16:creationId xmlns:a16="http://schemas.microsoft.com/office/drawing/2014/main" id="{11794396-B2ED-F173-CCBE-990AC1429ACB}"/>
                  </a:ext>
                </a:extLst>
              </p:cNvPr>
              <p:cNvSpPr>
                <a:spLocks/>
              </p:cNvSpPr>
              <p:nvPr/>
            </p:nvSpPr>
            <p:spPr bwMode="auto">
              <a:xfrm>
                <a:off x="8423561" y="2240561"/>
                <a:ext cx="451703" cy="472442"/>
              </a:xfrm>
              <a:custGeom>
                <a:avLst/>
                <a:gdLst>
                  <a:gd name="T0" fmla="*/ 324 w 378"/>
                  <a:gd name="T1" fmla="*/ 154 h 395"/>
                  <a:gd name="T2" fmla="*/ 304 w 378"/>
                  <a:gd name="T3" fmla="*/ 172 h 395"/>
                  <a:gd name="T4" fmla="*/ 293 w 378"/>
                  <a:gd name="T5" fmla="*/ 140 h 395"/>
                  <a:gd name="T6" fmla="*/ 282 w 378"/>
                  <a:gd name="T7" fmla="*/ 0 h 395"/>
                  <a:gd name="T8" fmla="*/ 16 w 378"/>
                  <a:gd name="T9" fmla="*/ 15 h 395"/>
                  <a:gd name="T10" fmla="*/ 54 w 378"/>
                  <a:gd name="T11" fmla="*/ 323 h 395"/>
                  <a:gd name="T12" fmla="*/ 125 w 378"/>
                  <a:gd name="T13" fmla="*/ 372 h 395"/>
                  <a:gd name="T14" fmla="*/ 313 w 378"/>
                  <a:gd name="T15" fmla="*/ 249 h 395"/>
                  <a:gd name="T16" fmla="*/ 370 w 378"/>
                  <a:gd name="T17" fmla="*/ 192 h 395"/>
                  <a:gd name="T18" fmla="*/ 324 w 378"/>
                  <a:gd name="T19" fmla="*/ 15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95">
                    <a:moveTo>
                      <a:pt x="324" y="154"/>
                    </a:moveTo>
                    <a:cubicBezTo>
                      <a:pt x="304" y="172"/>
                      <a:pt x="304" y="172"/>
                      <a:pt x="304" y="172"/>
                    </a:cubicBezTo>
                    <a:cubicBezTo>
                      <a:pt x="299" y="161"/>
                      <a:pt x="296" y="151"/>
                      <a:pt x="293" y="140"/>
                    </a:cubicBezTo>
                    <a:cubicBezTo>
                      <a:pt x="276" y="78"/>
                      <a:pt x="282" y="0"/>
                      <a:pt x="282" y="0"/>
                    </a:cubicBezTo>
                    <a:cubicBezTo>
                      <a:pt x="139" y="55"/>
                      <a:pt x="16" y="15"/>
                      <a:pt x="16" y="15"/>
                    </a:cubicBezTo>
                    <a:cubicBezTo>
                      <a:pt x="23" y="86"/>
                      <a:pt x="0" y="242"/>
                      <a:pt x="54" y="323"/>
                    </a:cubicBezTo>
                    <a:cubicBezTo>
                      <a:pt x="70" y="346"/>
                      <a:pt x="91" y="367"/>
                      <a:pt x="125" y="372"/>
                    </a:cubicBezTo>
                    <a:cubicBezTo>
                      <a:pt x="275" y="395"/>
                      <a:pt x="313" y="249"/>
                      <a:pt x="313" y="249"/>
                    </a:cubicBezTo>
                    <a:cubicBezTo>
                      <a:pt x="313" y="249"/>
                      <a:pt x="360" y="261"/>
                      <a:pt x="370" y="192"/>
                    </a:cubicBezTo>
                    <a:cubicBezTo>
                      <a:pt x="378" y="135"/>
                      <a:pt x="324" y="154"/>
                      <a:pt x="324" y="15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0" name="Freeform 152">
                <a:extLst>
                  <a:ext uri="{FF2B5EF4-FFF2-40B4-BE49-F238E27FC236}">
                    <a16:creationId xmlns:a16="http://schemas.microsoft.com/office/drawing/2014/main" id="{CBCD57F4-1C43-90F6-1E8D-BD96D41A5D64}"/>
                  </a:ext>
                </a:extLst>
              </p:cNvPr>
              <p:cNvSpPr>
                <a:spLocks/>
              </p:cNvSpPr>
              <p:nvPr/>
            </p:nvSpPr>
            <p:spPr bwMode="auto">
              <a:xfrm>
                <a:off x="8541924" y="2449467"/>
                <a:ext cx="55135" cy="98130"/>
              </a:xfrm>
              <a:custGeom>
                <a:avLst/>
                <a:gdLst>
                  <a:gd name="T0" fmla="*/ 46 w 46"/>
                  <a:gd name="T1" fmla="*/ 70 h 82"/>
                  <a:gd name="T2" fmla="*/ 1 w 46"/>
                  <a:gd name="T3" fmla="*/ 55 h 82"/>
                  <a:gd name="T4" fmla="*/ 14 w 46"/>
                  <a:gd name="T5" fmla="*/ 35 h 82"/>
                  <a:gd name="T6" fmla="*/ 44 w 46"/>
                  <a:gd name="T7" fmla="*/ 0 h 82"/>
                  <a:gd name="T8" fmla="*/ 44 w 46"/>
                  <a:gd name="T9" fmla="*/ 0 h 82"/>
                  <a:gd name="T10" fmla="*/ 15 w 46"/>
                  <a:gd name="T11" fmla="*/ 43 h 82"/>
                  <a:gd name="T12" fmla="*/ 8 w 46"/>
                  <a:gd name="T13" fmla="*/ 53 h 82"/>
                  <a:gd name="T14" fmla="*/ 46 w 46"/>
                  <a:gd name="T15" fmla="*/ 7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2">
                    <a:moveTo>
                      <a:pt x="46" y="70"/>
                    </a:moveTo>
                    <a:cubicBezTo>
                      <a:pt x="17" y="82"/>
                      <a:pt x="2" y="69"/>
                      <a:pt x="1" y="55"/>
                    </a:cubicBezTo>
                    <a:cubicBezTo>
                      <a:pt x="0" y="46"/>
                      <a:pt x="5" y="38"/>
                      <a:pt x="14" y="35"/>
                    </a:cubicBezTo>
                    <a:cubicBezTo>
                      <a:pt x="31" y="28"/>
                      <a:pt x="44" y="1"/>
                      <a:pt x="44" y="0"/>
                    </a:cubicBezTo>
                    <a:cubicBezTo>
                      <a:pt x="44" y="0"/>
                      <a:pt x="44" y="0"/>
                      <a:pt x="44" y="0"/>
                    </a:cubicBezTo>
                    <a:cubicBezTo>
                      <a:pt x="44" y="7"/>
                      <a:pt x="38" y="30"/>
                      <a:pt x="15" y="43"/>
                    </a:cubicBezTo>
                    <a:cubicBezTo>
                      <a:pt x="10" y="46"/>
                      <a:pt x="7" y="49"/>
                      <a:pt x="8" y="53"/>
                    </a:cubicBezTo>
                    <a:cubicBezTo>
                      <a:pt x="8" y="61"/>
                      <a:pt x="19" y="72"/>
                      <a:pt x="46" y="7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1" name="Freeform 153">
                <a:extLst>
                  <a:ext uri="{FF2B5EF4-FFF2-40B4-BE49-F238E27FC236}">
                    <a16:creationId xmlns:a16="http://schemas.microsoft.com/office/drawing/2014/main" id="{0A28E344-CFB4-C3EA-E7B0-2DE6E723BC19}"/>
                  </a:ext>
                </a:extLst>
              </p:cNvPr>
              <p:cNvSpPr>
                <a:spLocks/>
              </p:cNvSpPr>
              <p:nvPr/>
            </p:nvSpPr>
            <p:spPr bwMode="auto">
              <a:xfrm>
                <a:off x="8377025" y="2077684"/>
                <a:ext cx="308048" cy="153265"/>
              </a:xfrm>
              <a:custGeom>
                <a:avLst/>
                <a:gdLst>
                  <a:gd name="T0" fmla="*/ 49 w 258"/>
                  <a:gd name="T1" fmla="*/ 0 h 128"/>
                  <a:gd name="T2" fmla="*/ 258 w 258"/>
                  <a:gd name="T3" fmla="*/ 61 h 128"/>
                  <a:gd name="T4" fmla="*/ 33 w 258"/>
                  <a:gd name="T5" fmla="*/ 83 h 128"/>
                  <a:gd name="T6" fmla="*/ 49 w 258"/>
                  <a:gd name="T7" fmla="*/ 0 h 128"/>
                </a:gdLst>
                <a:ahLst/>
                <a:cxnLst>
                  <a:cxn ang="0">
                    <a:pos x="T0" y="T1"/>
                  </a:cxn>
                  <a:cxn ang="0">
                    <a:pos x="T2" y="T3"/>
                  </a:cxn>
                  <a:cxn ang="0">
                    <a:pos x="T4" y="T5"/>
                  </a:cxn>
                  <a:cxn ang="0">
                    <a:pos x="T6" y="T7"/>
                  </a:cxn>
                </a:cxnLst>
                <a:rect l="0" t="0" r="r" b="b"/>
                <a:pathLst>
                  <a:path w="258" h="128">
                    <a:moveTo>
                      <a:pt x="49" y="0"/>
                    </a:moveTo>
                    <a:cubicBezTo>
                      <a:pt x="49" y="0"/>
                      <a:pt x="112" y="61"/>
                      <a:pt x="258" y="61"/>
                    </a:cubicBezTo>
                    <a:cubicBezTo>
                      <a:pt x="258" y="61"/>
                      <a:pt x="162" y="128"/>
                      <a:pt x="33" y="83"/>
                    </a:cubicBezTo>
                    <a:cubicBezTo>
                      <a:pt x="33" y="83"/>
                      <a:pt x="0" y="5"/>
                      <a:pt x="49" y="0"/>
                    </a:cubicBezTo>
                    <a:close/>
                  </a:path>
                </a:pathLst>
              </a:custGeom>
              <a:solidFill>
                <a:srgbClr val="67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2" name="Freeform 154">
                <a:extLst>
                  <a:ext uri="{FF2B5EF4-FFF2-40B4-BE49-F238E27FC236}">
                    <a16:creationId xmlns:a16="http://schemas.microsoft.com/office/drawing/2014/main" id="{BA3908B6-D3B7-B338-A87A-64E55F9E96E8}"/>
                  </a:ext>
                </a:extLst>
              </p:cNvPr>
              <p:cNvSpPr>
                <a:spLocks/>
              </p:cNvSpPr>
              <p:nvPr/>
            </p:nvSpPr>
            <p:spPr bwMode="auto">
              <a:xfrm>
                <a:off x="8467567" y="2494991"/>
                <a:ext cx="392015" cy="218011"/>
              </a:xfrm>
              <a:custGeom>
                <a:avLst/>
                <a:gdLst>
                  <a:gd name="T0" fmla="*/ 265 w 328"/>
                  <a:gd name="T1" fmla="*/ 19 h 182"/>
                  <a:gd name="T2" fmla="*/ 102 w 328"/>
                  <a:gd name="T3" fmla="*/ 142 h 182"/>
                  <a:gd name="T4" fmla="*/ 0 w 328"/>
                  <a:gd name="T5" fmla="*/ 77 h 182"/>
                  <a:gd name="T6" fmla="*/ 17 w 328"/>
                  <a:gd name="T7" fmla="*/ 110 h 182"/>
                  <a:gd name="T8" fmla="*/ 88 w 328"/>
                  <a:gd name="T9" fmla="*/ 159 h 182"/>
                  <a:gd name="T10" fmla="*/ 276 w 328"/>
                  <a:gd name="T11" fmla="*/ 36 h 182"/>
                  <a:gd name="T12" fmla="*/ 328 w 328"/>
                  <a:gd name="T13" fmla="*/ 0 h 182"/>
                  <a:gd name="T14" fmla="*/ 265 w 328"/>
                  <a:gd name="T15" fmla="*/ 19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82">
                    <a:moveTo>
                      <a:pt x="265" y="19"/>
                    </a:moveTo>
                    <a:cubicBezTo>
                      <a:pt x="252" y="56"/>
                      <a:pt x="205" y="147"/>
                      <a:pt x="102" y="142"/>
                    </a:cubicBezTo>
                    <a:cubicBezTo>
                      <a:pt x="47" y="139"/>
                      <a:pt x="19" y="102"/>
                      <a:pt x="0" y="77"/>
                    </a:cubicBezTo>
                    <a:cubicBezTo>
                      <a:pt x="5" y="89"/>
                      <a:pt x="10" y="100"/>
                      <a:pt x="17" y="110"/>
                    </a:cubicBezTo>
                    <a:cubicBezTo>
                      <a:pt x="33" y="133"/>
                      <a:pt x="54" y="154"/>
                      <a:pt x="88" y="159"/>
                    </a:cubicBezTo>
                    <a:cubicBezTo>
                      <a:pt x="238" y="182"/>
                      <a:pt x="276" y="36"/>
                      <a:pt x="276" y="36"/>
                    </a:cubicBezTo>
                    <a:cubicBezTo>
                      <a:pt x="276" y="36"/>
                      <a:pt x="312" y="46"/>
                      <a:pt x="328" y="0"/>
                    </a:cubicBezTo>
                    <a:cubicBezTo>
                      <a:pt x="300" y="47"/>
                      <a:pt x="265" y="19"/>
                      <a:pt x="265" y="19"/>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3" name="Freeform 155">
                <a:extLst>
                  <a:ext uri="{FF2B5EF4-FFF2-40B4-BE49-F238E27FC236}">
                    <a16:creationId xmlns:a16="http://schemas.microsoft.com/office/drawing/2014/main" id="{89966ADD-C3D5-1F0F-64FE-85E2CBE7535A}"/>
                  </a:ext>
                </a:extLst>
              </p:cNvPr>
              <p:cNvSpPr>
                <a:spLocks/>
              </p:cNvSpPr>
              <p:nvPr/>
            </p:nvSpPr>
            <p:spPr bwMode="auto">
              <a:xfrm>
                <a:off x="9180277" y="3730220"/>
                <a:ext cx="165911" cy="212953"/>
              </a:xfrm>
              <a:custGeom>
                <a:avLst/>
                <a:gdLst>
                  <a:gd name="T0" fmla="*/ 25 w 139"/>
                  <a:gd name="T1" fmla="*/ 0 h 178"/>
                  <a:gd name="T2" fmla="*/ 20 w 139"/>
                  <a:gd name="T3" fmla="*/ 29 h 178"/>
                  <a:gd name="T4" fmla="*/ 4 w 139"/>
                  <a:gd name="T5" fmla="*/ 89 h 178"/>
                  <a:gd name="T6" fmla="*/ 3 w 139"/>
                  <a:gd name="T7" fmla="*/ 144 h 178"/>
                  <a:gd name="T8" fmla="*/ 31 w 139"/>
                  <a:gd name="T9" fmla="*/ 114 h 178"/>
                  <a:gd name="T10" fmla="*/ 61 w 139"/>
                  <a:gd name="T11" fmla="*/ 176 h 178"/>
                  <a:gd name="T12" fmla="*/ 78 w 139"/>
                  <a:gd name="T13" fmla="*/ 163 h 178"/>
                  <a:gd name="T14" fmla="*/ 99 w 139"/>
                  <a:gd name="T15" fmla="*/ 149 h 178"/>
                  <a:gd name="T16" fmla="*/ 120 w 139"/>
                  <a:gd name="T17" fmla="*/ 138 h 178"/>
                  <a:gd name="T18" fmla="*/ 135 w 139"/>
                  <a:gd name="T19" fmla="*/ 117 h 178"/>
                  <a:gd name="T20" fmla="*/ 134 w 139"/>
                  <a:gd name="T21" fmla="*/ 73 h 178"/>
                  <a:gd name="T22" fmla="*/ 91 w 139"/>
                  <a:gd name="T23" fmla="*/ 2 h 178"/>
                  <a:gd name="T24" fmla="*/ 25 w 139"/>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8">
                    <a:moveTo>
                      <a:pt x="25" y="0"/>
                    </a:moveTo>
                    <a:cubicBezTo>
                      <a:pt x="20" y="29"/>
                      <a:pt x="20" y="29"/>
                      <a:pt x="20" y="29"/>
                    </a:cubicBezTo>
                    <a:cubicBezTo>
                      <a:pt x="20" y="29"/>
                      <a:pt x="0" y="73"/>
                      <a:pt x="4" y="89"/>
                    </a:cubicBezTo>
                    <a:cubicBezTo>
                      <a:pt x="9" y="111"/>
                      <a:pt x="3" y="144"/>
                      <a:pt x="3" y="144"/>
                    </a:cubicBezTo>
                    <a:cubicBezTo>
                      <a:pt x="3" y="144"/>
                      <a:pt x="30" y="153"/>
                      <a:pt x="31" y="114"/>
                    </a:cubicBezTo>
                    <a:cubicBezTo>
                      <a:pt x="31" y="114"/>
                      <a:pt x="48" y="178"/>
                      <a:pt x="61" y="176"/>
                    </a:cubicBezTo>
                    <a:cubicBezTo>
                      <a:pt x="61" y="176"/>
                      <a:pt x="72" y="170"/>
                      <a:pt x="78" y="163"/>
                    </a:cubicBezTo>
                    <a:cubicBezTo>
                      <a:pt x="78" y="163"/>
                      <a:pt x="90" y="166"/>
                      <a:pt x="99" y="149"/>
                    </a:cubicBezTo>
                    <a:cubicBezTo>
                      <a:pt x="99" y="149"/>
                      <a:pt x="116" y="152"/>
                      <a:pt x="120" y="138"/>
                    </a:cubicBezTo>
                    <a:cubicBezTo>
                      <a:pt x="120" y="138"/>
                      <a:pt x="132" y="133"/>
                      <a:pt x="135" y="117"/>
                    </a:cubicBezTo>
                    <a:cubicBezTo>
                      <a:pt x="139" y="102"/>
                      <a:pt x="136" y="102"/>
                      <a:pt x="134" y="73"/>
                    </a:cubicBezTo>
                    <a:cubicBezTo>
                      <a:pt x="134" y="73"/>
                      <a:pt x="118" y="16"/>
                      <a:pt x="91" y="2"/>
                    </a:cubicBezTo>
                    <a:lnTo>
                      <a:pt x="25" y="0"/>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4" name="Freeform 156">
                <a:extLst>
                  <a:ext uri="{FF2B5EF4-FFF2-40B4-BE49-F238E27FC236}">
                    <a16:creationId xmlns:a16="http://schemas.microsoft.com/office/drawing/2014/main" id="{B814392D-0FD8-FDC0-181F-6CA6E9174722}"/>
                  </a:ext>
                </a:extLst>
              </p:cNvPr>
              <p:cNvSpPr>
                <a:spLocks/>
              </p:cNvSpPr>
              <p:nvPr/>
            </p:nvSpPr>
            <p:spPr bwMode="auto">
              <a:xfrm>
                <a:off x="9169149" y="3664462"/>
                <a:ext cx="147195" cy="130503"/>
              </a:xfrm>
              <a:custGeom>
                <a:avLst/>
                <a:gdLst>
                  <a:gd name="T0" fmla="*/ 0 w 123"/>
                  <a:gd name="T1" fmla="*/ 19 h 109"/>
                  <a:gd name="T2" fmla="*/ 21 w 123"/>
                  <a:gd name="T3" fmla="*/ 86 h 109"/>
                  <a:gd name="T4" fmla="*/ 123 w 123"/>
                  <a:gd name="T5" fmla="*/ 65 h 109"/>
                  <a:gd name="T6" fmla="*/ 108 w 123"/>
                  <a:gd name="T7" fmla="*/ 0 h 109"/>
                  <a:gd name="T8" fmla="*/ 0 w 123"/>
                  <a:gd name="T9" fmla="*/ 19 h 109"/>
                </a:gdLst>
                <a:ahLst/>
                <a:cxnLst>
                  <a:cxn ang="0">
                    <a:pos x="T0" y="T1"/>
                  </a:cxn>
                  <a:cxn ang="0">
                    <a:pos x="T2" y="T3"/>
                  </a:cxn>
                  <a:cxn ang="0">
                    <a:pos x="T4" y="T5"/>
                  </a:cxn>
                  <a:cxn ang="0">
                    <a:pos x="T6" y="T7"/>
                  </a:cxn>
                  <a:cxn ang="0">
                    <a:pos x="T8" y="T9"/>
                  </a:cxn>
                </a:cxnLst>
                <a:rect l="0" t="0" r="r" b="b"/>
                <a:pathLst>
                  <a:path w="123" h="109">
                    <a:moveTo>
                      <a:pt x="0" y="19"/>
                    </a:moveTo>
                    <a:cubicBezTo>
                      <a:pt x="21" y="86"/>
                      <a:pt x="21" y="86"/>
                      <a:pt x="21" y="86"/>
                    </a:cubicBezTo>
                    <a:cubicBezTo>
                      <a:pt x="21" y="86"/>
                      <a:pt x="62" y="109"/>
                      <a:pt x="123" y="65"/>
                    </a:cubicBezTo>
                    <a:cubicBezTo>
                      <a:pt x="108" y="0"/>
                      <a:pt x="108" y="0"/>
                      <a:pt x="108" y="0"/>
                    </a:cubicBezTo>
                    <a:lnTo>
                      <a:pt x="0" y="19"/>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5" name="Freeform 157">
                <a:extLst>
                  <a:ext uri="{FF2B5EF4-FFF2-40B4-BE49-F238E27FC236}">
                    <a16:creationId xmlns:a16="http://schemas.microsoft.com/office/drawing/2014/main" id="{05406015-09B5-88F7-3237-4064E916B542}"/>
                  </a:ext>
                </a:extLst>
              </p:cNvPr>
              <p:cNvSpPr>
                <a:spLocks/>
              </p:cNvSpPr>
              <p:nvPr/>
            </p:nvSpPr>
            <p:spPr bwMode="auto">
              <a:xfrm>
                <a:off x="8895497" y="2802534"/>
                <a:ext cx="412754" cy="929203"/>
              </a:xfrm>
              <a:custGeom>
                <a:avLst/>
                <a:gdLst>
                  <a:gd name="T0" fmla="*/ 54 w 345"/>
                  <a:gd name="T1" fmla="*/ 0 h 777"/>
                  <a:gd name="T2" fmla="*/ 244 w 345"/>
                  <a:gd name="T3" fmla="*/ 365 h 777"/>
                  <a:gd name="T4" fmla="*/ 345 w 345"/>
                  <a:gd name="T5" fmla="*/ 731 h 777"/>
                  <a:gd name="T6" fmla="*/ 225 w 345"/>
                  <a:gd name="T7" fmla="*/ 754 h 777"/>
                  <a:gd name="T8" fmla="*/ 126 w 345"/>
                  <a:gd name="T9" fmla="*/ 436 h 777"/>
                  <a:gd name="T10" fmla="*/ 10 w 345"/>
                  <a:gd name="T11" fmla="*/ 262 h 777"/>
                  <a:gd name="T12" fmla="*/ 54 w 34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345" h="777">
                    <a:moveTo>
                      <a:pt x="54" y="0"/>
                    </a:moveTo>
                    <a:cubicBezTo>
                      <a:pt x="54" y="0"/>
                      <a:pt x="112" y="34"/>
                      <a:pt x="244" y="365"/>
                    </a:cubicBezTo>
                    <a:cubicBezTo>
                      <a:pt x="244" y="365"/>
                      <a:pt x="338" y="553"/>
                      <a:pt x="345" y="731"/>
                    </a:cubicBezTo>
                    <a:cubicBezTo>
                      <a:pt x="345" y="731"/>
                      <a:pt x="297" y="777"/>
                      <a:pt x="225" y="754"/>
                    </a:cubicBezTo>
                    <a:cubicBezTo>
                      <a:pt x="225" y="754"/>
                      <a:pt x="142" y="502"/>
                      <a:pt x="126" y="436"/>
                    </a:cubicBezTo>
                    <a:cubicBezTo>
                      <a:pt x="10" y="262"/>
                      <a:pt x="10" y="262"/>
                      <a:pt x="10" y="262"/>
                    </a:cubicBezTo>
                    <a:cubicBezTo>
                      <a:pt x="10" y="262"/>
                      <a:pt x="0" y="47"/>
                      <a:pt x="54" y="0"/>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6" name="Freeform 128">
              <a:extLst>
                <a:ext uri="{FF2B5EF4-FFF2-40B4-BE49-F238E27FC236}">
                  <a16:creationId xmlns:a16="http://schemas.microsoft.com/office/drawing/2014/main" id="{86FCDB00-2912-76BB-5263-FA2F46C05FF6}"/>
                </a:ext>
              </a:extLst>
            </p:cNvPr>
            <p:cNvSpPr>
              <a:spLocks/>
            </p:cNvSpPr>
            <p:nvPr/>
          </p:nvSpPr>
          <p:spPr bwMode="auto">
            <a:xfrm>
              <a:off x="7970358" y="3900757"/>
              <a:ext cx="198947" cy="306777"/>
            </a:xfrm>
            <a:custGeom>
              <a:avLst/>
              <a:gdLst>
                <a:gd name="T0" fmla="*/ 121 w 156"/>
                <a:gd name="T1" fmla="*/ 47 h 241"/>
                <a:gd name="T2" fmla="*/ 40 w 156"/>
                <a:gd name="T3" fmla="*/ 36 h 241"/>
                <a:gd name="T4" fmla="*/ 40 w 156"/>
                <a:gd name="T5" fmla="*/ 36 h 241"/>
                <a:gd name="T6" fmla="*/ 0 w 156"/>
                <a:gd name="T7" fmla="*/ 20 h 241"/>
                <a:gd name="T8" fmla="*/ 15 w 156"/>
                <a:gd name="T9" fmla="*/ 59 h 241"/>
                <a:gd name="T10" fmla="*/ 8 w 156"/>
                <a:gd name="T11" fmla="*/ 83 h 241"/>
                <a:gd name="T12" fmla="*/ 38 w 156"/>
                <a:gd name="T13" fmla="*/ 223 h 241"/>
                <a:gd name="T14" fmla="*/ 88 w 156"/>
                <a:gd name="T15" fmla="*/ 241 h 241"/>
                <a:gd name="T16" fmla="*/ 114 w 156"/>
                <a:gd name="T17" fmla="*/ 205 h 241"/>
                <a:gd name="T18" fmla="*/ 127 w 156"/>
                <a:gd name="T19" fmla="*/ 158 h 241"/>
                <a:gd name="T20" fmla="*/ 144 w 156"/>
                <a:gd name="T21" fmla="*/ 153 h 241"/>
                <a:gd name="T22" fmla="*/ 121 w 156"/>
                <a:gd name="T23" fmla="*/ 4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121" y="47"/>
                  </a:moveTo>
                  <a:cubicBezTo>
                    <a:pt x="101" y="31"/>
                    <a:pt x="63" y="29"/>
                    <a:pt x="40" y="36"/>
                  </a:cubicBezTo>
                  <a:cubicBezTo>
                    <a:pt x="40" y="36"/>
                    <a:pt x="40" y="36"/>
                    <a:pt x="40" y="36"/>
                  </a:cubicBezTo>
                  <a:cubicBezTo>
                    <a:pt x="23" y="0"/>
                    <a:pt x="0" y="20"/>
                    <a:pt x="0" y="20"/>
                  </a:cubicBezTo>
                  <a:cubicBezTo>
                    <a:pt x="5" y="29"/>
                    <a:pt x="12" y="50"/>
                    <a:pt x="15" y="59"/>
                  </a:cubicBezTo>
                  <a:cubicBezTo>
                    <a:pt x="8" y="71"/>
                    <a:pt x="8" y="83"/>
                    <a:pt x="8" y="83"/>
                  </a:cubicBezTo>
                  <a:cubicBezTo>
                    <a:pt x="8" y="128"/>
                    <a:pt x="38" y="223"/>
                    <a:pt x="38" y="223"/>
                  </a:cubicBezTo>
                  <a:cubicBezTo>
                    <a:pt x="88" y="241"/>
                    <a:pt x="88" y="241"/>
                    <a:pt x="88" y="241"/>
                  </a:cubicBezTo>
                  <a:cubicBezTo>
                    <a:pt x="114" y="205"/>
                    <a:pt x="114" y="205"/>
                    <a:pt x="114" y="205"/>
                  </a:cubicBezTo>
                  <a:cubicBezTo>
                    <a:pt x="134" y="188"/>
                    <a:pt x="127" y="158"/>
                    <a:pt x="127" y="158"/>
                  </a:cubicBezTo>
                  <a:cubicBezTo>
                    <a:pt x="144" y="153"/>
                    <a:pt x="144" y="153"/>
                    <a:pt x="144" y="153"/>
                  </a:cubicBezTo>
                  <a:cubicBezTo>
                    <a:pt x="156" y="147"/>
                    <a:pt x="145" y="66"/>
                    <a:pt x="121" y="4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Tree>
    <p:extLst>
      <p:ext uri="{BB962C8B-B14F-4D97-AF65-F5344CB8AC3E}">
        <p14:creationId xmlns:p14="http://schemas.microsoft.com/office/powerpoint/2010/main" val="29549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20000" decel="80000"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4931571" y="1491829"/>
            <a:ext cx="4021043" cy="264864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Clr>
                <a:schemeClr val="tx1"/>
              </a:buClr>
              <a:buFont typeface="Arial" panose="020B0604020202020204" pitchFamily="34" charset="0"/>
              <a:buChar char="•"/>
            </a:pPr>
            <a:r>
              <a:rPr lang="es-CO" sz="1800" dirty="0">
                <a:solidFill>
                  <a:schemeClr val="tx1"/>
                </a:solidFill>
                <a:latin typeface="Poppins" panose="00000500000000000000" pitchFamily="2" charset="0"/>
                <a:cs typeface="Poppins" panose="00000500000000000000" pitchFamily="2" charset="0"/>
              </a:rPr>
              <a:t>Haga clic en el símbolo del mundo en la parte de abajo de su pantalla.</a:t>
            </a:r>
            <a:endParaRPr lang="en-US" sz="1800" dirty="0">
              <a:solidFill>
                <a:schemeClr val="tx1"/>
              </a:solidFill>
              <a:latin typeface="Poppins" panose="00000500000000000000" pitchFamily="2" charset="0"/>
              <a:cs typeface="Poppins" panose="00000500000000000000" pitchFamily="2" charset="0"/>
            </a:endParaRPr>
          </a:p>
          <a:p>
            <a:pPr>
              <a:buClr>
                <a:schemeClr val="tx1"/>
              </a:buClr>
              <a:buFont typeface="Arial" panose="020B0604020202020204" pitchFamily="34" charset="0"/>
              <a:buChar char="•"/>
            </a:pPr>
            <a:r>
              <a:rPr lang="es-CO" sz="1800" dirty="0">
                <a:solidFill>
                  <a:schemeClr val="tx1"/>
                </a:solidFill>
                <a:latin typeface="Poppins" panose="00000500000000000000" pitchFamily="2" charset="0"/>
                <a:cs typeface="Poppins" panose="00000500000000000000" pitchFamily="2" charset="0"/>
              </a:rPr>
              <a:t>Seleccione el idioma que le gustaría escuchar.</a:t>
            </a:r>
          </a:p>
          <a:p>
            <a:pPr>
              <a:buClr>
                <a:schemeClr val="tx1"/>
              </a:buClr>
              <a:buFont typeface="Arial" panose="020B0604020202020204" pitchFamily="34" charset="0"/>
              <a:buChar char="•"/>
            </a:pPr>
            <a:r>
              <a:rPr lang="es-CO" sz="1800" dirty="0">
                <a:solidFill>
                  <a:schemeClr val="tx1"/>
                </a:solidFill>
                <a:latin typeface="Poppins" panose="00000500000000000000" pitchFamily="2" charset="0"/>
                <a:cs typeface="Poppins" panose="00000500000000000000" pitchFamily="2" charset="0"/>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472238" y="1578235"/>
            <a:ext cx="3918280" cy="2562240"/>
          </a:xfrm>
          <a:prstGeom prst="rect">
            <a:avLst/>
          </a:prstGeom>
          <a:noFill/>
        </p:spPr>
        <p:txBody>
          <a:bodyPr wrap="square" lIns="68580" tIns="34290" rIns="68580" bIns="34290" rtlCol="0" anchor="t">
            <a:spAutoFit/>
          </a:bodyPr>
          <a:lstStyle/>
          <a:p>
            <a:pPr marL="285750" indent="-285750">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Click on the globe icon at the bottom of the screen.</a:t>
            </a:r>
          </a:p>
          <a:p>
            <a:pPr marL="285750" indent="-285750">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Select the language of preference for you.</a:t>
            </a:r>
          </a:p>
          <a:p>
            <a:pPr marL="285750" indent="-285750">
              <a:buFont typeface="Arial" panose="020B0604020202020204" pitchFamily="34" charset="0"/>
              <a:buChar char="•"/>
            </a:pPr>
            <a:r>
              <a:rPr lang="en-US" sz="1800" dirty="0">
                <a:solidFill>
                  <a:schemeClr val="tx2">
                    <a:lumMod val="10000"/>
                  </a:schemeClr>
                </a:solidFill>
                <a:latin typeface="Poppins" panose="00000500000000000000" pitchFamily="2" charset="0"/>
                <a:cs typeface="Poppins" panose="00000500000000000000" pitchFamily="2" charset="0"/>
              </a:rPr>
              <a:t>You will engage and listen to the presentation in the language you select.</a:t>
            </a:r>
          </a:p>
          <a:p>
            <a:endParaRPr lang="en-US" sz="1800" dirty="0">
              <a:cs typeface="Calibri"/>
            </a:endParaRPr>
          </a:p>
          <a:p>
            <a:endParaRPr lang="en-US" sz="1800" dirty="0">
              <a:cs typeface="Calibri"/>
            </a:endParaRPr>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910823" y="123069"/>
            <a:ext cx="8233177" cy="109986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400" b="1" dirty="0">
                <a:solidFill>
                  <a:schemeClr val="tx2">
                    <a:lumMod val="10000"/>
                  </a:schemeClr>
                </a:solidFill>
                <a:latin typeface="Poppins" panose="00000500000000000000" pitchFamily="2" charset="0"/>
                <a:ea typeface="+mj-ea"/>
                <a:cs typeface="Poppins" panose="00000500000000000000" pitchFamily="2" charset="0"/>
              </a:rPr>
              <a:t>INTERPRETATION SERVICES: LAPTOP OR COMPUTER</a:t>
            </a:r>
          </a:p>
          <a:p>
            <a:pPr marL="38100" indent="0">
              <a:buNone/>
            </a:pPr>
            <a:r>
              <a:rPr lang="es-MX" sz="2400" b="1" dirty="0">
                <a:solidFill>
                  <a:srgbClr val="003E6C"/>
                </a:solidFill>
                <a:latin typeface="Poppins" panose="00000500000000000000" pitchFamily="2" charset="0"/>
                <a:cs typeface="Poppins" panose="00000500000000000000" pitchFamily="2" charset="0"/>
              </a:rPr>
              <a:t>SERVICIOS DE INTERPRETACIÓN: COMPUTADORA PORTATIL O DE ESCRITORIO  </a:t>
            </a:r>
            <a:endParaRPr lang="es-MX" sz="2400" dirty="0">
              <a:solidFill>
                <a:srgbClr val="003E6C"/>
              </a:solidFill>
              <a:latin typeface="Poppins" panose="00000500000000000000" pitchFamily="2" charset="0"/>
              <a:cs typeface="Poppins" panose="00000500000000000000" pitchFamily="2" charset="0"/>
            </a:endParaRPr>
          </a:p>
          <a:p>
            <a:pPr marL="38100" indent="0">
              <a:buNone/>
            </a:pPr>
            <a:endParaRPr lang="en-US" sz="1800" dirty="0">
              <a:solidFill>
                <a:srgbClr val="003E6C"/>
              </a:solidFill>
              <a:latin typeface="+mj-lt"/>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3961541"/>
            <a:ext cx="9144000" cy="8556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5409356" y="3950318"/>
            <a:ext cx="1126820" cy="1107909"/>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372140"/>
            <a:ext cx="910823" cy="670024"/>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4</a:t>
            </a:fld>
            <a:endParaRPr lang="en-US"/>
          </a:p>
        </p:txBody>
      </p:sp>
    </p:spTree>
    <p:extLst>
      <p:ext uri="{BB962C8B-B14F-4D97-AF65-F5344CB8AC3E}">
        <p14:creationId xmlns:p14="http://schemas.microsoft.com/office/powerpoint/2010/main" val="1364728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5" name="TextBox 14"/>
          <p:cNvSpPr txBox="1"/>
          <p:nvPr/>
        </p:nvSpPr>
        <p:spPr>
          <a:xfrm>
            <a:off x="143115" y="1108730"/>
            <a:ext cx="4263114" cy="3970318"/>
          </a:xfrm>
          <a:prstGeom prst="rect">
            <a:avLst/>
          </a:prstGeom>
          <a:noFill/>
          <a:ln w="9525">
            <a:noFill/>
          </a:ln>
        </p:spPr>
        <p:txBody>
          <a:bodyPr wrap="square" rtlCol="0">
            <a:spAutoFit/>
          </a:bodyPr>
          <a:lstStyle/>
          <a:p>
            <a:pPr algn="ctr" defTabSz="342900">
              <a:defRPr/>
            </a:pPr>
            <a:endParaRPr lang="en-US" sz="1800" b="1" dirty="0">
              <a:solidFill>
                <a:schemeClr val="tx2">
                  <a:lumMod val="10000"/>
                </a:schemeClr>
              </a:solidFill>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n-US" sz="1800" b="1" dirty="0">
                <a:solidFill>
                  <a:schemeClr val="tx2">
                    <a:lumMod val="10000"/>
                  </a:schemeClr>
                </a:solidFill>
                <a:latin typeface="Poppins" panose="00000500000000000000" pitchFamily="2" charset="0"/>
                <a:cs typeface="Poppins" panose="00000500000000000000" pitchFamily="2" charset="0"/>
              </a:rPr>
              <a:t>Assist </a:t>
            </a:r>
            <a:r>
              <a:rPr lang="en-US" sz="1800" dirty="0">
                <a:solidFill>
                  <a:schemeClr val="tx2">
                    <a:lumMod val="10000"/>
                  </a:schemeClr>
                </a:solidFill>
                <a:latin typeface="Poppins" panose="00000500000000000000" pitchFamily="2" charset="0"/>
                <a:cs typeface="Poppins" panose="00000500000000000000" pitchFamily="2" charset="0"/>
              </a:rPr>
              <a:t>the</a:t>
            </a:r>
            <a:r>
              <a:rPr lang="en-US" sz="1800" b="1" dirty="0">
                <a:solidFill>
                  <a:schemeClr val="tx2">
                    <a:lumMod val="10000"/>
                  </a:schemeClr>
                </a:solidFill>
                <a:latin typeface="Poppins" panose="00000500000000000000" pitchFamily="2" charset="0"/>
                <a:cs typeface="Poppins" panose="00000500000000000000" pitchFamily="2" charset="0"/>
              </a:rPr>
              <a:t> Chairperson </a:t>
            </a:r>
            <a:r>
              <a:rPr lang="en-US" sz="1800" dirty="0">
                <a:solidFill>
                  <a:schemeClr val="tx2">
                    <a:lumMod val="10000"/>
                  </a:schemeClr>
                </a:solidFill>
                <a:latin typeface="Poppins" panose="00000500000000000000" pitchFamily="2" charset="0"/>
                <a:cs typeface="Poppins" panose="00000500000000000000" pitchFamily="2" charset="0"/>
              </a:rPr>
              <a:t>in ensuring all rules and bylaws are followed.</a:t>
            </a:r>
          </a:p>
          <a:p>
            <a:pPr marL="285750" indent="-285750" defTabSz="342900">
              <a:buFont typeface="Arial" panose="020B0604020202020204" pitchFamily="34" charset="0"/>
              <a:buChar char="•"/>
              <a:defRPr/>
            </a:pPr>
            <a:r>
              <a:rPr lang="en-US" sz="1800" b="1" dirty="0">
                <a:solidFill>
                  <a:schemeClr val="tx2">
                    <a:lumMod val="10000"/>
                  </a:schemeClr>
                </a:solidFill>
                <a:latin typeface="Poppins" panose="00000500000000000000" pitchFamily="2" charset="0"/>
                <a:cs typeface="Poppins" panose="00000500000000000000" pitchFamily="2" charset="0"/>
              </a:rPr>
              <a:t>Vote</a:t>
            </a:r>
            <a:r>
              <a:rPr lang="en-US" sz="1800" dirty="0">
                <a:solidFill>
                  <a:schemeClr val="tx2">
                    <a:lumMod val="10000"/>
                  </a:schemeClr>
                </a:solidFill>
                <a:latin typeface="Poppins" panose="00000500000000000000" pitchFamily="2" charset="0"/>
                <a:cs typeface="Poppins" panose="00000500000000000000" pitchFamily="2" charset="0"/>
              </a:rPr>
              <a:t> on any matter submitted for a vote.</a:t>
            </a:r>
          </a:p>
          <a:p>
            <a:pPr marL="285750" indent="-285750" defTabSz="342900">
              <a:buFont typeface="Arial" panose="020B0604020202020204" pitchFamily="34" charset="0"/>
              <a:buChar char="•"/>
              <a:defRPr/>
            </a:pPr>
            <a:r>
              <a:rPr lang="en-US" sz="1800" dirty="0">
                <a:solidFill>
                  <a:schemeClr val="tx2">
                    <a:lumMod val="10000"/>
                  </a:schemeClr>
                </a:solidFill>
                <a:latin typeface="Poppins" panose="00000500000000000000" pitchFamily="2" charset="0"/>
                <a:cs typeface="Poppins" panose="00000500000000000000" pitchFamily="2" charset="0"/>
              </a:rPr>
              <a:t>Be </a:t>
            </a:r>
            <a:r>
              <a:rPr lang="en-US" sz="1800" b="1" dirty="0">
                <a:solidFill>
                  <a:schemeClr val="tx2">
                    <a:lumMod val="10000"/>
                  </a:schemeClr>
                </a:solidFill>
                <a:latin typeface="Poppins" panose="00000500000000000000" pitchFamily="2" charset="0"/>
                <a:cs typeface="Poppins" panose="00000500000000000000" pitchFamily="2" charset="0"/>
              </a:rPr>
              <a:t>knowledgeable </a:t>
            </a:r>
            <a:r>
              <a:rPr lang="en-US" sz="1800" dirty="0">
                <a:solidFill>
                  <a:schemeClr val="tx2">
                    <a:lumMod val="10000"/>
                  </a:schemeClr>
                </a:solidFill>
                <a:latin typeface="Poppins" panose="00000500000000000000" pitchFamily="2" charset="0"/>
                <a:cs typeface="Poppins" panose="00000500000000000000" pitchFamily="2" charset="0"/>
              </a:rPr>
              <a:t>about the bylaws of the committee, parliamentary procedure, prescribed by Robert’s Rules of Order and the California Open Meeting Law (Greene Act).</a:t>
            </a:r>
          </a:p>
          <a:p>
            <a:pPr marL="285750" indent="-285750" defTabSz="342900">
              <a:buFont typeface="Arial" panose="020B0604020202020204" pitchFamily="34" charset="0"/>
              <a:buChar char="•"/>
              <a:defRPr/>
            </a:pPr>
            <a:r>
              <a:rPr lang="en-US" sz="1800" b="1" dirty="0">
                <a:solidFill>
                  <a:schemeClr val="tx2">
                    <a:lumMod val="10000"/>
                  </a:schemeClr>
                </a:solidFill>
                <a:latin typeface="Poppins" panose="00000500000000000000" pitchFamily="2" charset="0"/>
                <a:cs typeface="Poppins" panose="00000500000000000000" pitchFamily="2" charset="0"/>
              </a:rPr>
              <a:t>Participate </a:t>
            </a:r>
            <a:r>
              <a:rPr lang="en-US" sz="1800" dirty="0">
                <a:solidFill>
                  <a:schemeClr val="tx2">
                    <a:lumMod val="10000"/>
                  </a:schemeClr>
                </a:solidFill>
                <a:latin typeface="Poppins" panose="00000500000000000000" pitchFamily="2" charset="0"/>
                <a:cs typeface="Poppins" panose="00000500000000000000" pitchFamily="2" charset="0"/>
              </a:rPr>
              <a:t>in the </a:t>
            </a:r>
            <a:r>
              <a:rPr lang="en-US" sz="1800" b="1" dirty="0">
                <a:solidFill>
                  <a:schemeClr val="tx2">
                    <a:lumMod val="10000"/>
                  </a:schemeClr>
                </a:solidFill>
                <a:latin typeface="Poppins" panose="00000500000000000000" pitchFamily="2" charset="0"/>
                <a:cs typeface="Poppins" panose="00000500000000000000" pitchFamily="2" charset="0"/>
              </a:rPr>
              <a:t>planning</a:t>
            </a:r>
            <a:r>
              <a:rPr lang="en-US" sz="1800" dirty="0">
                <a:solidFill>
                  <a:schemeClr val="tx2">
                    <a:lumMod val="10000"/>
                  </a:schemeClr>
                </a:solidFill>
                <a:latin typeface="Poppins" panose="00000500000000000000" pitchFamily="2" charset="0"/>
                <a:cs typeface="Poppins" panose="00000500000000000000" pitchFamily="2" charset="0"/>
              </a:rPr>
              <a:t> </a:t>
            </a:r>
          </a:p>
          <a:p>
            <a:pPr defTabSz="342900">
              <a:defRPr/>
            </a:pPr>
            <a:r>
              <a:rPr lang="en-US" sz="1800" dirty="0">
                <a:solidFill>
                  <a:schemeClr val="tx2">
                    <a:lumMod val="10000"/>
                  </a:schemeClr>
                </a:solidFill>
                <a:latin typeface="Poppins" panose="00000500000000000000" pitchFamily="2" charset="0"/>
                <a:cs typeface="Poppins" panose="00000500000000000000" pitchFamily="2" charset="0"/>
              </a:rPr>
              <a:t>	of meeting </a:t>
            </a:r>
            <a:r>
              <a:rPr lang="en-US" sz="1800" b="1" dirty="0">
                <a:solidFill>
                  <a:schemeClr val="tx2">
                    <a:lumMod val="10000"/>
                  </a:schemeClr>
                </a:solidFill>
                <a:latin typeface="Poppins" panose="00000500000000000000" pitchFamily="2" charset="0"/>
                <a:cs typeface="Poppins" panose="00000500000000000000" pitchFamily="2" charset="0"/>
              </a:rPr>
              <a:t>agendas</a:t>
            </a:r>
            <a:r>
              <a:rPr lang="en-US" sz="1800" dirty="0">
                <a:solidFill>
                  <a:schemeClr val="tx2">
                    <a:lumMod val="10000"/>
                  </a:schemeClr>
                </a:solidFill>
                <a:latin typeface="Poppins" panose="00000500000000000000" pitchFamily="2" charset="0"/>
                <a:cs typeface="Poppins" panose="00000500000000000000" pitchFamily="2" charset="0"/>
              </a:rPr>
              <a:t>.</a:t>
            </a:r>
          </a:p>
        </p:txBody>
      </p:sp>
      <p:sp>
        <p:nvSpPr>
          <p:cNvPr id="8" name="TextBox 7"/>
          <p:cNvSpPr txBox="1"/>
          <p:nvPr/>
        </p:nvSpPr>
        <p:spPr>
          <a:xfrm>
            <a:off x="4413603" y="1118079"/>
            <a:ext cx="4708873" cy="4493538"/>
          </a:xfrm>
          <a:prstGeom prst="rect">
            <a:avLst/>
          </a:prstGeom>
          <a:noFill/>
          <a:ln w="9525">
            <a:noFill/>
          </a:ln>
        </p:spPr>
        <p:txBody>
          <a:bodyPr wrap="square" lIns="91440" tIns="45720" rIns="91440" bIns="45720" rtlCol="0" anchor="t">
            <a:spAutoFit/>
          </a:bodyPr>
          <a:lstStyle/>
          <a:p>
            <a:pPr algn="ctr" defTabSz="342900">
              <a:defRPr/>
            </a:pPr>
            <a:endParaRPr lang="es-CO" sz="1800" b="1" dirty="0">
              <a:solidFill>
                <a:srgbClr val="003E6C"/>
              </a:solidFill>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r>
              <a:rPr lang="es-CO" sz="1800" b="1" dirty="0">
                <a:latin typeface="Poppins" panose="00000500000000000000" pitchFamily="2" charset="0"/>
                <a:cs typeface="Poppins" panose="00000500000000000000" pitchFamily="2" charset="0"/>
              </a:rPr>
              <a:t>Ayuda al presidente </a:t>
            </a:r>
            <a:r>
              <a:rPr lang="es-CO" sz="1800" dirty="0">
                <a:latin typeface="Poppins" panose="00000500000000000000" pitchFamily="2" charset="0"/>
                <a:cs typeface="Poppins" panose="00000500000000000000" pitchFamily="2" charset="0"/>
              </a:rPr>
              <a:t>en garantizar que todos los reglamentos y estatutos se cumplan.</a:t>
            </a:r>
          </a:p>
          <a:p>
            <a:pPr marL="285750" indent="-285750" defTabSz="342900">
              <a:buFont typeface="Arial" panose="020B0604020202020204" pitchFamily="34" charset="0"/>
              <a:buChar char="•"/>
              <a:defRPr/>
            </a:pPr>
            <a:r>
              <a:rPr lang="es-CO" sz="1800" b="1" dirty="0">
                <a:latin typeface="Poppins" panose="00000500000000000000" pitchFamily="2" charset="0"/>
                <a:cs typeface="Poppins" panose="00000500000000000000" pitchFamily="2" charset="0"/>
              </a:rPr>
              <a:t>Participa </a:t>
            </a:r>
            <a:r>
              <a:rPr lang="es-CO" sz="1800" dirty="0">
                <a:latin typeface="Poppins" panose="00000500000000000000" pitchFamily="2" charset="0"/>
                <a:cs typeface="Poppins" panose="00000500000000000000" pitchFamily="2" charset="0"/>
              </a:rPr>
              <a:t>en el </a:t>
            </a:r>
            <a:r>
              <a:rPr lang="es-CO" sz="1800" b="1" dirty="0">
                <a:latin typeface="Poppins" panose="00000500000000000000" pitchFamily="2" charset="0"/>
                <a:cs typeface="Poppins" panose="00000500000000000000" pitchFamily="2" charset="0"/>
              </a:rPr>
              <a:t>voto</a:t>
            </a:r>
            <a:r>
              <a:rPr lang="es-CO" sz="1800" dirty="0">
                <a:latin typeface="Poppins" panose="00000500000000000000" pitchFamily="2" charset="0"/>
                <a:cs typeface="Poppins" panose="00000500000000000000" pitchFamily="2" charset="0"/>
              </a:rPr>
              <a:t> de cualquier asunto que se someta a votación.</a:t>
            </a:r>
          </a:p>
          <a:p>
            <a:pPr marL="285750" indent="-285750" defTabSz="342900">
              <a:buFont typeface="Arial" panose="020B0604020202020204" pitchFamily="34" charset="0"/>
              <a:buChar char="•"/>
              <a:defRPr/>
            </a:pPr>
            <a:r>
              <a:rPr lang="es-ES" sz="1800" b="1" dirty="0">
                <a:latin typeface="Poppins"/>
                <a:cs typeface="Poppins"/>
              </a:rPr>
              <a:t>Conoce </a:t>
            </a:r>
            <a:r>
              <a:rPr lang="es-ES" sz="1800" dirty="0">
                <a:latin typeface="Poppins"/>
                <a:cs typeface="Poppins"/>
              </a:rPr>
              <a:t>los estatutos del comité, los procedimientos parlamentarios prescritos por las Reglas de Orden de Robert y la Ley de Reuniones Abiertas de California (Decreto Greene).</a:t>
            </a:r>
          </a:p>
          <a:p>
            <a:pPr marL="285750" indent="-285750" defTabSz="342900">
              <a:buFont typeface="Arial" panose="020B0604020202020204" pitchFamily="34" charset="0"/>
              <a:buChar char="•"/>
              <a:defRPr/>
            </a:pPr>
            <a:r>
              <a:rPr lang="es-CO" sz="1800" b="1" dirty="0">
                <a:latin typeface="Poppins" panose="00000500000000000000" pitchFamily="2" charset="0"/>
                <a:cs typeface="Poppins" panose="00000500000000000000" pitchFamily="2" charset="0"/>
              </a:rPr>
              <a:t>Participa </a:t>
            </a:r>
            <a:r>
              <a:rPr lang="es-CO" sz="1800" dirty="0">
                <a:latin typeface="Poppins" panose="00000500000000000000" pitchFamily="2" charset="0"/>
                <a:cs typeface="Poppins" panose="00000500000000000000" pitchFamily="2" charset="0"/>
              </a:rPr>
              <a:t>en la </a:t>
            </a:r>
            <a:r>
              <a:rPr lang="es-CO" sz="1800" b="1" dirty="0">
                <a:latin typeface="Poppins" panose="00000500000000000000" pitchFamily="2" charset="0"/>
                <a:cs typeface="Poppins" panose="00000500000000000000" pitchFamily="2" charset="0"/>
              </a:rPr>
              <a:t>planificación</a:t>
            </a:r>
            <a:r>
              <a:rPr lang="es-CO" sz="1800" dirty="0">
                <a:latin typeface="Poppins" panose="00000500000000000000" pitchFamily="2" charset="0"/>
                <a:cs typeface="Poppins" panose="00000500000000000000" pitchFamily="2" charset="0"/>
              </a:rPr>
              <a:t> de la </a:t>
            </a:r>
            <a:r>
              <a:rPr lang="es-CO" sz="1800" b="1" dirty="0">
                <a:latin typeface="Poppins" panose="00000500000000000000" pitchFamily="2" charset="0"/>
                <a:cs typeface="Poppins" panose="00000500000000000000" pitchFamily="2" charset="0"/>
              </a:rPr>
              <a:t>agenda</a:t>
            </a:r>
            <a:r>
              <a:rPr lang="es-CO" sz="1800" dirty="0">
                <a:latin typeface="Poppins" panose="00000500000000000000" pitchFamily="2" charset="0"/>
                <a:cs typeface="Poppins" panose="00000500000000000000" pitchFamily="2" charset="0"/>
              </a:rPr>
              <a:t> de las reuniones.</a:t>
            </a:r>
          </a:p>
          <a:p>
            <a:pPr marL="285750" indent="-285750" defTabSz="342900">
              <a:buFont typeface="Arial" panose="020B0604020202020204" pitchFamily="34" charset="0"/>
              <a:buChar char="•"/>
              <a:defRPr/>
            </a:pPr>
            <a:endParaRPr lang="es-CO" sz="1800" dirty="0">
              <a:latin typeface="Poppins" panose="00000500000000000000" pitchFamily="2" charset="0"/>
              <a:cs typeface="Poppins" panose="00000500000000000000" pitchFamily="2" charset="0"/>
            </a:endParaRPr>
          </a:p>
          <a:p>
            <a:pPr marL="285750" indent="-285750" defTabSz="342900">
              <a:buFont typeface="Arial" panose="020B0604020202020204" pitchFamily="34" charset="0"/>
              <a:buChar char="•"/>
              <a:defRPr/>
            </a:pPr>
            <a:endParaRPr lang="es-CO" sz="1800" dirty="0">
              <a:latin typeface="Poppins" panose="00000500000000000000" pitchFamily="2" charset="0"/>
              <a:cs typeface="Poppins" panose="00000500000000000000" pitchFamily="2" charset="0"/>
            </a:endParaRPr>
          </a:p>
        </p:txBody>
      </p:sp>
      <p:sp>
        <p:nvSpPr>
          <p:cNvPr id="9" name="Title 1"/>
          <p:cNvSpPr txBox="1">
            <a:spLocks/>
          </p:cNvSpPr>
          <p:nvPr/>
        </p:nvSpPr>
        <p:spPr>
          <a:xfrm>
            <a:off x="570137" y="486387"/>
            <a:ext cx="7742712" cy="557573"/>
          </a:xfrm>
          <a:prstGeom prst="rect">
            <a:avLst/>
          </a:prstGeom>
          <a:noFill/>
          <a:ln w="28575">
            <a:solidFill>
              <a:schemeClr val="tx1"/>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3200" b="1" dirty="0">
                <a:solidFill>
                  <a:schemeClr val="tx2">
                    <a:lumMod val="10000"/>
                  </a:schemeClr>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PARLIAMENTARIAN</a:t>
            </a:r>
          </a:p>
          <a:p>
            <a:pPr defTabSz="685800">
              <a:defRPr/>
            </a:pPr>
            <a:r>
              <a:rPr lang="en-US" sz="32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REPRESENTANTE PARLAMENTARIO</a:t>
            </a:r>
          </a:p>
        </p:txBody>
      </p:sp>
      <p:grpSp>
        <p:nvGrpSpPr>
          <p:cNvPr id="2" name="Group 1">
            <a:extLst>
              <a:ext uri="{FF2B5EF4-FFF2-40B4-BE49-F238E27FC236}">
                <a16:creationId xmlns:a16="http://schemas.microsoft.com/office/drawing/2014/main" id="{1397091A-77E4-1083-8077-46319469FB19}"/>
              </a:ext>
            </a:extLst>
          </p:cNvPr>
          <p:cNvGrpSpPr/>
          <p:nvPr/>
        </p:nvGrpSpPr>
        <p:grpSpPr>
          <a:xfrm>
            <a:off x="8240734" y="117425"/>
            <a:ext cx="503951" cy="1192667"/>
            <a:chOff x="5455371" y="1431744"/>
            <a:chExt cx="983832" cy="3994512"/>
          </a:xfrm>
        </p:grpSpPr>
        <p:sp>
          <p:nvSpPr>
            <p:cNvPr id="3" name="Freeform 5">
              <a:extLst>
                <a:ext uri="{FF2B5EF4-FFF2-40B4-BE49-F238E27FC236}">
                  <a16:creationId xmlns:a16="http://schemas.microsoft.com/office/drawing/2014/main" id="{6D089F6D-2539-23F6-218B-D78CC8295A9D}"/>
                </a:ext>
              </a:extLst>
            </p:cNvPr>
            <p:cNvSpPr>
              <a:spLocks/>
            </p:cNvSpPr>
            <p:nvPr/>
          </p:nvSpPr>
          <p:spPr bwMode="auto">
            <a:xfrm>
              <a:off x="5567665" y="1431744"/>
              <a:ext cx="723332" cy="1063247"/>
            </a:xfrm>
            <a:custGeom>
              <a:avLst/>
              <a:gdLst>
                <a:gd name="T0" fmla="*/ 558 w 605"/>
                <a:gd name="T1" fmla="*/ 799 h 889"/>
                <a:gd name="T2" fmla="*/ 500 w 605"/>
                <a:gd name="T3" fmla="*/ 162 h 889"/>
                <a:gd name="T4" fmla="*/ 322 w 605"/>
                <a:gd name="T5" fmla="*/ 82 h 889"/>
                <a:gd name="T6" fmla="*/ 166 w 605"/>
                <a:gd name="T7" fmla="*/ 103 h 889"/>
                <a:gd name="T8" fmla="*/ 146 w 605"/>
                <a:gd name="T9" fmla="*/ 644 h 889"/>
                <a:gd name="T10" fmla="*/ 558 w 605"/>
                <a:gd name="T11" fmla="*/ 799 h 889"/>
              </a:gdLst>
              <a:ahLst/>
              <a:cxnLst>
                <a:cxn ang="0">
                  <a:pos x="T0" y="T1"/>
                </a:cxn>
                <a:cxn ang="0">
                  <a:pos x="T2" y="T3"/>
                </a:cxn>
                <a:cxn ang="0">
                  <a:pos x="T4" y="T5"/>
                </a:cxn>
                <a:cxn ang="0">
                  <a:pos x="T6" y="T7"/>
                </a:cxn>
                <a:cxn ang="0">
                  <a:pos x="T8" y="T9"/>
                </a:cxn>
                <a:cxn ang="0">
                  <a:pos x="T10" y="T11"/>
                </a:cxn>
              </a:cxnLst>
              <a:rect l="0" t="0" r="r" b="b"/>
              <a:pathLst>
                <a:path w="605" h="889">
                  <a:moveTo>
                    <a:pt x="558" y="799"/>
                  </a:moveTo>
                  <a:cubicBezTo>
                    <a:pt x="558" y="799"/>
                    <a:pt x="605" y="370"/>
                    <a:pt x="500" y="162"/>
                  </a:cubicBezTo>
                  <a:cubicBezTo>
                    <a:pt x="418" y="0"/>
                    <a:pt x="322" y="82"/>
                    <a:pt x="322" y="82"/>
                  </a:cubicBezTo>
                  <a:cubicBezTo>
                    <a:pt x="322" y="82"/>
                    <a:pt x="229" y="18"/>
                    <a:pt x="166" y="103"/>
                  </a:cubicBezTo>
                  <a:cubicBezTo>
                    <a:pt x="103" y="188"/>
                    <a:pt x="0" y="400"/>
                    <a:pt x="146" y="644"/>
                  </a:cubicBezTo>
                  <a:cubicBezTo>
                    <a:pt x="291" y="889"/>
                    <a:pt x="558" y="799"/>
                    <a:pt x="558" y="799"/>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 name="Freeform 6">
              <a:extLst>
                <a:ext uri="{FF2B5EF4-FFF2-40B4-BE49-F238E27FC236}">
                  <a16:creationId xmlns:a16="http://schemas.microsoft.com/office/drawing/2014/main" id="{AF5328DE-09F9-40D5-5625-53D50304EAF0}"/>
                </a:ext>
              </a:extLst>
            </p:cNvPr>
            <p:cNvSpPr>
              <a:spLocks/>
            </p:cNvSpPr>
            <p:nvPr/>
          </p:nvSpPr>
          <p:spPr bwMode="auto">
            <a:xfrm>
              <a:off x="6189325" y="2296707"/>
              <a:ext cx="232174" cy="615591"/>
            </a:xfrm>
            <a:custGeom>
              <a:avLst/>
              <a:gdLst>
                <a:gd name="T0" fmla="*/ 1 w 194"/>
                <a:gd name="T1" fmla="*/ 391 h 515"/>
                <a:gd name="T2" fmla="*/ 0 w 194"/>
                <a:gd name="T3" fmla="*/ 198 h 515"/>
                <a:gd name="T4" fmla="*/ 14 w 194"/>
                <a:gd name="T5" fmla="*/ 0 h 515"/>
                <a:gd name="T6" fmla="*/ 139 w 194"/>
                <a:gd name="T7" fmla="*/ 231 h 515"/>
                <a:gd name="T8" fmla="*/ 158 w 194"/>
                <a:gd name="T9" fmla="*/ 515 h 515"/>
                <a:gd name="T10" fmla="*/ 1 w 194"/>
                <a:gd name="T11" fmla="*/ 391 h 515"/>
              </a:gdLst>
              <a:ahLst/>
              <a:cxnLst>
                <a:cxn ang="0">
                  <a:pos x="T0" y="T1"/>
                </a:cxn>
                <a:cxn ang="0">
                  <a:pos x="T2" y="T3"/>
                </a:cxn>
                <a:cxn ang="0">
                  <a:pos x="T4" y="T5"/>
                </a:cxn>
                <a:cxn ang="0">
                  <a:pos x="T6" y="T7"/>
                </a:cxn>
                <a:cxn ang="0">
                  <a:pos x="T8" y="T9"/>
                </a:cxn>
                <a:cxn ang="0">
                  <a:pos x="T10" y="T11"/>
                </a:cxn>
              </a:cxnLst>
              <a:rect l="0" t="0" r="r" b="b"/>
              <a:pathLst>
                <a:path w="194" h="515">
                  <a:moveTo>
                    <a:pt x="1" y="391"/>
                  </a:moveTo>
                  <a:cubicBezTo>
                    <a:pt x="0" y="198"/>
                    <a:pt x="0" y="198"/>
                    <a:pt x="0" y="198"/>
                  </a:cubicBezTo>
                  <a:cubicBezTo>
                    <a:pt x="14" y="0"/>
                    <a:pt x="14" y="0"/>
                    <a:pt x="14" y="0"/>
                  </a:cubicBezTo>
                  <a:cubicBezTo>
                    <a:pt x="14" y="0"/>
                    <a:pt x="80" y="10"/>
                    <a:pt x="139" y="231"/>
                  </a:cubicBezTo>
                  <a:cubicBezTo>
                    <a:pt x="194" y="439"/>
                    <a:pt x="177" y="507"/>
                    <a:pt x="158" y="515"/>
                  </a:cubicBezTo>
                  <a:cubicBezTo>
                    <a:pt x="57" y="455"/>
                    <a:pt x="1" y="391"/>
                    <a:pt x="1" y="39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 name="Freeform 7">
              <a:extLst>
                <a:ext uri="{FF2B5EF4-FFF2-40B4-BE49-F238E27FC236}">
                  <a16:creationId xmlns:a16="http://schemas.microsoft.com/office/drawing/2014/main" id="{48BC0BE0-0DC7-446E-BC4E-32A826ED33E6}"/>
                </a:ext>
              </a:extLst>
            </p:cNvPr>
            <p:cNvSpPr>
              <a:spLocks/>
            </p:cNvSpPr>
            <p:nvPr/>
          </p:nvSpPr>
          <p:spPr bwMode="auto">
            <a:xfrm>
              <a:off x="5616730" y="3833408"/>
              <a:ext cx="327775" cy="1271142"/>
            </a:xfrm>
            <a:custGeom>
              <a:avLst/>
              <a:gdLst>
                <a:gd name="T0" fmla="*/ 17 w 274"/>
                <a:gd name="T1" fmla="*/ 0 h 1063"/>
                <a:gd name="T2" fmla="*/ 274 w 274"/>
                <a:gd name="T3" fmla="*/ 0 h 1063"/>
                <a:gd name="T4" fmla="*/ 250 w 274"/>
                <a:gd name="T5" fmla="*/ 316 h 1063"/>
                <a:gd name="T6" fmla="*/ 243 w 274"/>
                <a:gd name="T7" fmla="*/ 1057 h 1063"/>
                <a:gd name="T8" fmla="*/ 145 w 274"/>
                <a:gd name="T9" fmla="*/ 1063 h 1063"/>
                <a:gd name="T10" fmla="*/ 80 w 274"/>
                <a:gd name="T11" fmla="*/ 257 h 1063"/>
                <a:gd name="T12" fmla="*/ 17 w 274"/>
                <a:gd name="T13" fmla="*/ 0 h 1063"/>
              </a:gdLst>
              <a:ahLst/>
              <a:cxnLst>
                <a:cxn ang="0">
                  <a:pos x="T0" y="T1"/>
                </a:cxn>
                <a:cxn ang="0">
                  <a:pos x="T2" y="T3"/>
                </a:cxn>
                <a:cxn ang="0">
                  <a:pos x="T4" y="T5"/>
                </a:cxn>
                <a:cxn ang="0">
                  <a:pos x="T6" y="T7"/>
                </a:cxn>
                <a:cxn ang="0">
                  <a:pos x="T8" y="T9"/>
                </a:cxn>
                <a:cxn ang="0">
                  <a:pos x="T10" y="T11"/>
                </a:cxn>
                <a:cxn ang="0">
                  <a:pos x="T12" y="T13"/>
                </a:cxn>
              </a:cxnLst>
              <a:rect l="0" t="0" r="r" b="b"/>
              <a:pathLst>
                <a:path w="274" h="1063">
                  <a:moveTo>
                    <a:pt x="17" y="0"/>
                  </a:moveTo>
                  <a:cubicBezTo>
                    <a:pt x="274" y="0"/>
                    <a:pt x="274" y="0"/>
                    <a:pt x="274" y="0"/>
                  </a:cubicBezTo>
                  <a:cubicBezTo>
                    <a:pt x="272" y="110"/>
                    <a:pt x="266" y="237"/>
                    <a:pt x="250" y="316"/>
                  </a:cubicBezTo>
                  <a:cubicBezTo>
                    <a:pt x="215" y="485"/>
                    <a:pt x="243" y="1057"/>
                    <a:pt x="243" y="1057"/>
                  </a:cubicBezTo>
                  <a:cubicBezTo>
                    <a:pt x="145" y="1063"/>
                    <a:pt x="145" y="1063"/>
                    <a:pt x="145" y="1063"/>
                  </a:cubicBezTo>
                  <a:cubicBezTo>
                    <a:pt x="0" y="529"/>
                    <a:pt x="80" y="257"/>
                    <a:pt x="80" y="257"/>
                  </a:cubicBezTo>
                  <a:cubicBezTo>
                    <a:pt x="50" y="165"/>
                    <a:pt x="30" y="79"/>
                    <a:pt x="17"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 name="Freeform 8">
              <a:extLst>
                <a:ext uri="{FF2B5EF4-FFF2-40B4-BE49-F238E27FC236}">
                  <a16:creationId xmlns:a16="http://schemas.microsoft.com/office/drawing/2014/main" id="{93CF9A3E-589C-5951-A37C-123B2B5328D3}"/>
                </a:ext>
              </a:extLst>
            </p:cNvPr>
            <p:cNvSpPr>
              <a:spLocks/>
            </p:cNvSpPr>
            <p:nvPr/>
          </p:nvSpPr>
          <p:spPr bwMode="auto">
            <a:xfrm>
              <a:off x="5762408" y="5097469"/>
              <a:ext cx="231163" cy="328787"/>
            </a:xfrm>
            <a:custGeom>
              <a:avLst/>
              <a:gdLst>
                <a:gd name="T0" fmla="*/ 120 w 193"/>
                <a:gd name="T1" fmla="*/ 1 h 275"/>
                <a:gd name="T2" fmla="*/ 166 w 193"/>
                <a:gd name="T3" fmla="*/ 267 h 275"/>
                <a:gd name="T4" fmla="*/ 21 w 193"/>
                <a:gd name="T5" fmla="*/ 267 h 275"/>
                <a:gd name="T6" fmla="*/ 23 w 193"/>
                <a:gd name="T7" fmla="*/ 7 h 275"/>
                <a:gd name="T8" fmla="*/ 76 w 193"/>
                <a:gd name="T9" fmla="*/ 0 h 275"/>
                <a:gd name="T10" fmla="*/ 120 w 193"/>
                <a:gd name="T11" fmla="*/ 1 h 275"/>
              </a:gdLst>
              <a:ahLst/>
              <a:cxnLst>
                <a:cxn ang="0">
                  <a:pos x="T0" y="T1"/>
                </a:cxn>
                <a:cxn ang="0">
                  <a:pos x="T2" y="T3"/>
                </a:cxn>
                <a:cxn ang="0">
                  <a:pos x="T4" y="T5"/>
                </a:cxn>
                <a:cxn ang="0">
                  <a:pos x="T6" y="T7"/>
                </a:cxn>
                <a:cxn ang="0">
                  <a:pos x="T8" y="T9"/>
                </a:cxn>
                <a:cxn ang="0">
                  <a:pos x="T10" y="T11"/>
                </a:cxn>
              </a:cxnLst>
              <a:rect l="0" t="0" r="r" b="b"/>
              <a:pathLst>
                <a:path w="193" h="275">
                  <a:moveTo>
                    <a:pt x="120" y="1"/>
                  </a:moveTo>
                  <a:cubicBezTo>
                    <a:pt x="120" y="1"/>
                    <a:pt x="193" y="263"/>
                    <a:pt x="166" y="267"/>
                  </a:cubicBezTo>
                  <a:cubicBezTo>
                    <a:pt x="21" y="267"/>
                    <a:pt x="21" y="267"/>
                    <a:pt x="21" y="267"/>
                  </a:cubicBezTo>
                  <a:cubicBezTo>
                    <a:pt x="21" y="267"/>
                    <a:pt x="0" y="275"/>
                    <a:pt x="23" y="7"/>
                  </a:cubicBezTo>
                  <a:cubicBezTo>
                    <a:pt x="76" y="0"/>
                    <a:pt x="76" y="0"/>
                    <a:pt x="76" y="0"/>
                  </a:cubicBezTo>
                  <a:lnTo>
                    <a:pt x="120" y="1"/>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0" name="Freeform 9">
              <a:extLst>
                <a:ext uri="{FF2B5EF4-FFF2-40B4-BE49-F238E27FC236}">
                  <a16:creationId xmlns:a16="http://schemas.microsoft.com/office/drawing/2014/main" id="{ECB43D04-F2CC-A549-C818-E5D8633137A0}"/>
                </a:ext>
              </a:extLst>
            </p:cNvPr>
            <p:cNvSpPr>
              <a:spLocks/>
            </p:cNvSpPr>
            <p:nvPr/>
          </p:nvSpPr>
          <p:spPr bwMode="auto">
            <a:xfrm>
              <a:off x="5790228" y="5025641"/>
              <a:ext cx="145678" cy="319177"/>
            </a:xfrm>
            <a:custGeom>
              <a:avLst/>
              <a:gdLst>
                <a:gd name="T0" fmla="*/ 97 w 122"/>
                <a:gd name="T1" fmla="*/ 60 h 267"/>
                <a:gd name="T2" fmla="*/ 122 w 122"/>
                <a:gd name="T3" fmla="*/ 259 h 267"/>
                <a:gd name="T4" fmla="*/ 17 w 122"/>
                <a:gd name="T5" fmla="*/ 267 h 267"/>
                <a:gd name="T6" fmla="*/ 0 w 122"/>
                <a:gd name="T7" fmla="*/ 66 h 267"/>
                <a:gd name="T8" fmla="*/ 45 w 122"/>
                <a:gd name="T9" fmla="*/ 0 h 267"/>
                <a:gd name="T10" fmla="*/ 97 w 122"/>
                <a:gd name="T11" fmla="*/ 60 h 267"/>
              </a:gdLst>
              <a:ahLst/>
              <a:cxnLst>
                <a:cxn ang="0">
                  <a:pos x="T0" y="T1"/>
                </a:cxn>
                <a:cxn ang="0">
                  <a:pos x="T2" y="T3"/>
                </a:cxn>
                <a:cxn ang="0">
                  <a:pos x="T4" y="T5"/>
                </a:cxn>
                <a:cxn ang="0">
                  <a:pos x="T6" y="T7"/>
                </a:cxn>
                <a:cxn ang="0">
                  <a:pos x="T8" y="T9"/>
                </a:cxn>
                <a:cxn ang="0">
                  <a:pos x="T10" y="T11"/>
                </a:cxn>
              </a:cxnLst>
              <a:rect l="0" t="0" r="r" b="b"/>
              <a:pathLst>
                <a:path w="122" h="267">
                  <a:moveTo>
                    <a:pt x="97" y="60"/>
                  </a:moveTo>
                  <a:cubicBezTo>
                    <a:pt x="122" y="259"/>
                    <a:pt x="122" y="259"/>
                    <a:pt x="122" y="259"/>
                  </a:cubicBezTo>
                  <a:cubicBezTo>
                    <a:pt x="109" y="261"/>
                    <a:pt x="42" y="248"/>
                    <a:pt x="17" y="267"/>
                  </a:cubicBezTo>
                  <a:cubicBezTo>
                    <a:pt x="17" y="267"/>
                    <a:pt x="2" y="181"/>
                    <a:pt x="0" y="66"/>
                  </a:cubicBezTo>
                  <a:cubicBezTo>
                    <a:pt x="45" y="0"/>
                    <a:pt x="45" y="0"/>
                    <a:pt x="45" y="0"/>
                  </a:cubicBezTo>
                  <a:lnTo>
                    <a:pt x="97" y="60"/>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1" name="Freeform 10">
              <a:extLst>
                <a:ext uri="{FF2B5EF4-FFF2-40B4-BE49-F238E27FC236}">
                  <a16:creationId xmlns:a16="http://schemas.microsoft.com/office/drawing/2014/main" id="{8BDEA590-CE30-69C1-A3E8-26B6891739AA}"/>
                </a:ext>
              </a:extLst>
            </p:cNvPr>
            <p:cNvSpPr>
              <a:spLocks/>
            </p:cNvSpPr>
            <p:nvPr/>
          </p:nvSpPr>
          <p:spPr bwMode="auto">
            <a:xfrm>
              <a:off x="5890382" y="3833408"/>
              <a:ext cx="371782" cy="1264060"/>
            </a:xfrm>
            <a:custGeom>
              <a:avLst/>
              <a:gdLst>
                <a:gd name="T0" fmla="*/ 68 w 311"/>
                <a:gd name="T1" fmla="*/ 0 h 1057"/>
                <a:gd name="T2" fmla="*/ 311 w 311"/>
                <a:gd name="T3" fmla="*/ 0 h 1057"/>
                <a:gd name="T4" fmla="*/ 236 w 311"/>
                <a:gd name="T5" fmla="*/ 344 h 1057"/>
                <a:gd name="T6" fmla="*/ 175 w 311"/>
                <a:gd name="T7" fmla="*/ 1057 h 1057"/>
                <a:gd name="T8" fmla="*/ 74 w 311"/>
                <a:gd name="T9" fmla="*/ 1057 h 1057"/>
                <a:gd name="T10" fmla="*/ 51 w 311"/>
                <a:gd name="T11" fmla="*/ 775 h 1057"/>
                <a:gd name="T12" fmla="*/ 79 w 311"/>
                <a:gd name="T13" fmla="*/ 244 h 1057"/>
                <a:gd name="T14" fmla="*/ 68 w 311"/>
                <a:gd name="T15" fmla="*/ 0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057">
                  <a:moveTo>
                    <a:pt x="68" y="0"/>
                  </a:moveTo>
                  <a:cubicBezTo>
                    <a:pt x="311" y="0"/>
                    <a:pt x="311" y="0"/>
                    <a:pt x="311" y="0"/>
                  </a:cubicBezTo>
                  <a:cubicBezTo>
                    <a:pt x="280" y="151"/>
                    <a:pt x="249" y="298"/>
                    <a:pt x="236" y="344"/>
                  </a:cubicBezTo>
                  <a:cubicBezTo>
                    <a:pt x="205" y="451"/>
                    <a:pt x="175" y="1057"/>
                    <a:pt x="175" y="1057"/>
                  </a:cubicBezTo>
                  <a:cubicBezTo>
                    <a:pt x="74" y="1057"/>
                    <a:pt x="74" y="1057"/>
                    <a:pt x="74" y="1057"/>
                  </a:cubicBezTo>
                  <a:cubicBezTo>
                    <a:pt x="72" y="956"/>
                    <a:pt x="59" y="840"/>
                    <a:pt x="51" y="775"/>
                  </a:cubicBezTo>
                  <a:cubicBezTo>
                    <a:pt x="0" y="399"/>
                    <a:pt x="79" y="244"/>
                    <a:pt x="79" y="244"/>
                  </a:cubicBezTo>
                  <a:cubicBezTo>
                    <a:pt x="67" y="165"/>
                    <a:pt x="65" y="79"/>
                    <a:pt x="68" y="0"/>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2" name="Freeform 11">
              <a:extLst>
                <a:ext uri="{FF2B5EF4-FFF2-40B4-BE49-F238E27FC236}">
                  <a16:creationId xmlns:a16="http://schemas.microsoft.com/office/drawing/2014/main" id="{F58DB1BD-A834-EB9B-1C1A-07B2D687C5E5}"/>
                </a:ext>
              </a:extLst>
            </p:cNvPr>
            <p:cNvSpPr>
              <a:spLocks/>
            </p:cNvSpPr>
            <p:nvPr/>
          </p:nvSpPr>
          <p:spPr bwMode="auto">
            <a:xfrm>
              <a:off x="5636963" y="3833408"/>
              <a:ext cx="307542" cy="282251"/>
            </a:xfrm>
            <a:custGeom>
              <a:avLst/>
              <a:gdLst>
                <a:gd name="T0" fmla="*/ 0 w 257"/>
                <a:gd name="T1" fmla="*/ 0 h 236"/>
                <a:gd name="T2" fmla="*/ 257 w 257"/>
                <a:gd name="T3" fmla="*/ 0 h 236"/>
                <a:gd name="T4" fmla="*/ 245 w 257"/>
                <a:gd name="T5" fmla="*/ 236 h 236"/>
                <a:gd name="T6" fmla="*/ 50 w 257"/>
                <a:gd name="T7" fmla="*/ 214 h 236"/>
                <a:gd name="T8" fmla="*/ 0 w 257"/>
                <a:gd name="T9" fmla="*/ 0 h 236"/>
              </a:gdLst>
              <a:ahLst/>
              <a:cxnLst>
                <a:cxn ang="0">
                  <a:pos x="T0" y="T1"/>
                </a:cxn>
                <a:cxn ang="0">
                  <a:pos x="T2" y="T3"/>
                </a:cxn>
                <a:cxn ang="0">
                  <a:pos x="T4" y="T5"/>
                </a:cxn>
                <a:cxn ang="0">
                  <a:pos x="T6" y="T7"/>
                </a:cxn>
                <a:cxn ang="0">
                  <a:pos x="T8" y="T9"/>
                </a:cxn>
              </a:cxnLst>
              <a:rect l="0" t="0" r="r" b="b"/>
              <a:pathLst>
                <a:path w="257" h="236">
                  <a:moveTo>
                    <a:pt x="0" y="0"/>
                  </a:moveTo>
                  <a:cubicBezTo>
                    <a:pt x="257" y="0"/>
                    <a:pt x="257" y="0"/>
                    <a:pt x="257" y="0"/>
                  </a:cubicBezTo>
                  <a:cubicBezTo>
                    <a:pt x="255" y="76"/>
                    <a:pt x="252" y="164"/>
                    <a:pt x="245" y="236"/>
                  </a:cubicBezTo>
                  <a:cubicBezTo>
                    <a:pt x="186" y="234"/>
                    <a:pt x="120" y="227"/>
                    <a:pt x="50" y="214"/>
                  </a:cubicBezTo>
                  <a:cubicBezTo>
                    <a:pt x="27" y="138"/>
                    <a:pt x="11" y="68"/>
                    <a:pt x="0"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3" name="Freeform 12">
              <a:extLst>
                <a:ext uri="{FF2B5EF4-FFF2-40B4-BE49-F238E27FC236}">
                  <a16:creationId xmlns:a16="http://schemas.microsoft.com/office/drawing/2014/main" id="{EC82CDFA-6168-27D0-C580-DF996E821D98}"/>
                </a:ext>
              </a:extLst>
            </p:cNvPr>
            <p:cNvSpPr>
              <a:spLocks/>
            </p:cNvSpPr>
            <p:nvPr/>
          </p:nvSpPr>
          <p:spPr bwMode="auto">
            <a:xfrm>
              <a:off x="5968279" y="3833408"/>
              <a:ext cx="293885" cy="282251"/>
            </a:xfrm>
            <a:custGeom>
              <a:avLst/>
              <a:gdLst>
                <a:gd name="T0" fmla="*/ 3 w 246"/>
                <a:gd name="T1" fmla="*/ 0 h 236"/>
                <a:gd name="T2" fmla="*/ 246 w 246"/>
                <a:gd name="T3" fmla="*/ 0 h 236"/>
                <a:gd name="T4" fmla="*/ 200 w 246"/>
                <a:gd name="T5" fmla="*/ 219 h 236"/>
                <a:gd name="T6" fmla="*/ 13 w 246"/>
                <a:gd name="T7" fmla="*/ 236 h 236"/>
                <a:gd name="T8" fmla="*/ 3 w 246"/>
                <a:gd name="T9" fmla="*/ 0 h 236"/>
              </a:gdLst>
              <a:ahLst/>
              <a:cxnLst>
                <a:cxn ang="0">
                  <a:pos x="T0" y="T1"/>
                </a:cxn>
                <a:cxn ang="0">
                  <a:pos x="T2" y="T3"/>
                </a:cxn>
                <a:cxn ang="0">
                  <a:pos x="T4" y="T5"/>
                </a:cxn>
                <a:cxn ang="0">
                  <a:pos x="T6" y="T7"/>
                </a:cxn>
                <a:cxn ang="0">
                  <a:pos x="T8" y="T9"/>
                </a:cxn>
              </a:cxnLst>
              <a:rect l="0" t="0" r="r" b="b"/>
              <a:pathLst>
                <a:path w="246" h="236">
                  <a:moveTo>
                    <a:pt x="3" y="0"/>
                  </a:moveTo>
                  <a:cubicBezTo>
                    <a:pt x="246" y="0"/>
                    <a:pt x="246" y="0"/>
                    <a:pt x="246" y="0"/>
                  </a:cubicBezTo>
                  <a:cubicBezTo>
                    <a:pt x="230" y="80"/>
                    <a:pt x="214" y="156"/>
                    <a:pt x="200" y="219"/>
                  </a:cubicBezTo>
                  <a:cubicBezTo>
                    <a:pt x="151" y="228"/>
                    <a:pt x="88" y="236"/>
                    <a:pt x="13" y="236"/>
                  </a:cubicBezTo>
                  <a:cubicBezTo>
                    <a:pt x="2" y="159"/>
                    <a:pt x="0" y="76"/>
                    <a:pt x="3" y="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4" name="Freeform 13">
              <a:extLst>
                <a:ext uri="{FF2B5EF4-FFF2-40B4-BE49-F238E27FC236}">
                  <a16:creationId xmlns:a16="http://schemas.microsoft.com/office/drawing/2014/main" id="{475F1746-B5D6-0F02-27B6-140171507C19}"/>
                </a:ext>
              </a:extLst>
            </p:cNvPr>
            <p:cNvSpPr>
              <a:spLocks/>
            </p:cNvSpPr>
            <p:nvPr/>
          </p:nvSpPr>
          <p:spPr bwMode="auto">
            <a:xfrm>
              <a:off x="5931354" y="5097469"/>
              <a:ext cx="388475" cy="323729"/>
            </a:xfrm>
            <a:custGeom>
              <a:avLst/>
              <a:gdLst>
                <a:gd name="T0" fmla="*/ 40 w 325"/>
                <a:gd name="T1" fmla="*/ 0 h 271"/>
                <a:gd name="T2" fmla="*/ 158 w 325"/>
                <a:gd name="T3" fmla="*/ 199 h 271"/>
                <a:gd name="T4" fmla="*/ 232 w 325"/>
                <a:gd name="T5" fmla="*/ 207 h 271"/>
                <a:gd name="T6" fmla="*/ 307 w 325"/>
                <a:gd name="T7" fmla="*/ 225 h 271"/>
                <a:gd name="T8" fmla="*/ 309 w 325"/>
                <a:gd name="T9" fmla="*/ 271 h 271"/>
                <a:gd name="T10" fmla="*/ 120 w 325"/>
                <a:gd name="T11" fmla="*/ 271 h 271"/>
                <a:gd name="T12" fmla="*/ 55 w 325"/>
                <a:gd name="T13" fmla="*/ 110 h 271"/>
                <a:gd name="T14" fmla="*/ 60 w 325"/>
                <a:gd name="T15" fmla="*/ 271 h 271"/>
                <a:gd name="T16" fmla="*/ 40 w 325"/>
                <a:gd name="T17" fmla="*/ 271 h 271"/>
                <a:gd name="T18" fmla="*/ 0 w 325"/>
                <a:gd name="T19" fmla="*/ 72 h 271"/>
                <a:gd name="T20" fmla="*/ 40 w 325"/>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271">
                  <a:moveTo>
                    <a:pt x="40" y="0"/>
                  </a:moveTo>
                  <a:cubicBezTo>
                    <a:pt x="73" y="95"/>
                    <a:pt x="158" y="199"/>
                    <a:pt x="158" y="199"/>
                  </a:cubicBezTo>
                  <a:cubicBezTo>
                    <a:pt x="232" y="207"/>
                    <a:pt x="232" y="207"/>
                    <a:pt x="232" y="207"/>
                  </a:cubicBezTo>
                  <a:cubicBezTo>
                    <a:pt x="307" y="225"/>
                    <a:pt x="307" y="225"/>
                    <a:pt x="307" y="225"/>
                  </a:cubicBezTo>
                  <a:cubicBezTo>
                    <a:pt x="307" y="225"/>
                    <a:pt x="325" y="243"/>
                    <a:pt x="309" y="271"/>
                  </a:cubicBezTo>
                  <a:cubicBezTo>
                    <a:pt x="120" y="271"/>
                    <a:pt x="120" y="271"/>
                    <a:pt x="120" y="271"/>
                  </a:cubicBezTo>
                  <a:cubicBezTo>
                    <a:pt x="55" y="110"/>
                    <a:pt x="55" y="110"/>
                    <a:pt x="55" y="110"/>
                  </a:cubicBezTo>
                  <a:cubicBezTo>
                    <a:pt x="60" y="271"/>
                    <a:pt x="60" y="271"/>
                    <a:pt x="60" y="271"/>
                  </a:cubicBezTo>
                  <a:cubicBezTo>
                    <a:pt x="40" y="271"/>
                    <a:pt x="40" y="271"/>
                    <a:pt x="40" y="271"/>
                  </a:cubicBezTo>
                  <a:cubicBezTo>
                    <a:pt x="0" y="72"/>
                    <a:pt x="0" y="72"/>
                    <a:pt x="0" y="72"/>
                  </a:cubicBezTo>
                  <a:cubicBezTo>
                    <a:pt x="0" y="72"/>
                    <a:pt x="4" y="25"/>
                    <a:pt x="40" y="0"/>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6" name="Freeform 14">
              <a:extLst>
                <a:ext uri="{FF2B5EF4-FFF2-40B4-BE49-F238E27FC236}">
                  <a16:creationId xmlns:a16="http://schemas.microsoft.com/office/drawing/2014/main" id="{25AE923D-F265-9A5B-A1CA-974B16B487F8}"/>
                </a:ext>
              </a:extLst>
            </p:cNvPr>
            <p:cNvSpPr>
              <a:spLocks/>
            </p:cNvSpPr>
            <p:nvPr/>
          </p:nvSpPr>
          <p:spPr bwMode="auto">
            <a:xfrm>
              <a:off x="5978902" y="5045874"/>
              <a:ext cx="229645" cy="298943"/>
            </a:xfrm>
            <a:custGeom>
              <a:avLst/>
              <a:gdLst>
                <a:gd name="T0" fmla="*/ 0 w 192"/>
                <a:gd name="T1" fmla="*/ 43 h 250"/>
                <a:gd name="T2" fmla="*/ 47 w 192"/>
                <a:gd name="T3" fmla="*/ 0 h 250"/>
                <a:gd name="T4" fmla="*/ 101 w 192"/>
                <a:gd name="T5" fmla="*/ 43 h 250"/>
                <a:gd name="T6" fmla="*/ 192 w 192"/>
                <a:gd name="T7" fmla="*/ 250 h 250"/>
                <a:gd name="T8" fmla="*/ 124 w 192"/>
                <a:gd name="T9" fmla="*/ 250 h 250"/>
                <a:gd name="T10" fmla="*/ 0 w 192"/>
                <a:gd name="T11" fmla="*/ 43 h 250"/>
              </a:gdLst>
              <a:ahLst/>
              <a:cxnLst>
                <a:cxn ang="0">
                  <a:pos x="T0" y="T1"/>
                </a:cxn>
                <a:cxn ang="0">
                  <a:pos x="T2" y="T3"/>
                </a:cxn>
                <a:cxn ang="0">
                  <a:pos x="T4" y="T5"/>
                </a:cxn>
                <a:cxn ang="0">
                  <a:pos x="T6" y="T7"/>
                </a:cxn>
                <a:cxn ang="0">
                  <a:pos x="T8" y="T9"/>
                </a:cxn>
                <a:cxn ang="0">
                  <a:pos x="T10" y="T11"/>
                </a:cxn>
              </a:cxnLst>
              <a:rect l="0" t="0" r="r" b="b"/>
              <a:pathLst>
                <a:path w="192" h="250">
                  <a:moveTo>
                    <a:pt x="0" y="43"/>
                  </a:moveTo>
                  <a:cubicBezTo>
                    <a:pt x="47" y="0"/>
                    <a:pt x="47" y="0"/>
                    <a:pt x="47" y="0"/>
                  </a:cubicBezTo>
                  <a:cubicBezTo>
                    <a:pt x="101" y="43"/>
                    <a:pt x="101" y="43"/>
                    <a:pt x="101" y="43"/>
                  </a:cubicBezTo>
                  <a:cubicBezTo>
                    <a:pt x="101" y="43"/>
                    <a:pt x="158" y="226"/>
                    <a:pt x="192" y="250"/>
                  </a:cubicBezTo>
                  <a:cubicBezTo>
                    <a:pt x="124" y="250"/>
                    <a:pt x="124" y="250"/>
                    <a:pt x="124" y="250"/>
                  </a:cubicBezTo>
                  <a:cubicBezTo>
                    <a:pt x="124" y="250"/>
                    <a:pt x="33" y="138"/>
                    <a:pt x="0" y="43"/>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7" name="Freeform 15">
              <a:extLst>
                <a:ext uri="{FF2B5EF4-FFF2-40B4-BE49-F238E27FC236}">
                  <a16:creationId xmlns:a16="http://schemas.microsoft.com/office/drawing/2014/main" id="{CE2769AD-6147-0E98-0EA8-4F137F134DB9}"/>
                </a:ext>
              </a:extLst>
            </p:cNvPr>
            <p:cNvSpPr>
              <a:spLocks/>
            </p:cNvSpPr>
            <p:nvPr/>
          </p:nvSpPr>
          <p:spPr bwMode="auto">
            <a:xfrm>
              <a:off x="5455371" y="3035720"/>
              <a:ext cx="983832" cy="1061730"/>
            </a:xfrm>
            <a:custGeom>
              <a:avLst/>
              <a:gdLst>
                <a:gd name="T0" fmla="*/ 632 w 823"/>
                <a:gd name="T1" fmla="*/ 8 h 888"/>
                <a:gd name="T2" fmla="*/ 660 w 823"/>
                <a:gd name="T3" fmla="*/ 840 h 888"/>
                <a:gd name="T4" fmla="*/ 167 w 823"/>
                <a:gd name="T5" fmla="*/ 840 h 888"/>
                <a:gd name="T6" fmla="*/ 288 w 823"/>
                <a:gd name="T7" fmla="*/ 0 h 888"/>
                <a:gd name="T8" fmla="*/ 632 w 823"/>
                <a:gd name="T9" fmla="*/ 8 h 888"/>
              </a:gdLst>
              <a:ahLst/>
              <a:cxnLst>
                <a:cxn ang="0">
                  <a:pos x="T0" y="T1"/>
                </a:cxn>
                <a:cxn ang="0">
                  <a:pos x="T2" y="T3"/>
                </a:cxn>
                <a:cxn ang="0">
                  <a:pos x="T4" y="T5"/>
                </a:cxn>
                <a:cxn ang="0">
                  <a:pos x="T6" y="T7"/>
                </a:cxn>
                <a:cxn ang="0">
                  <a:pos x="T8" y="T9"/>
                </a:cxn>
              </a:cxnLst>
              <a:rect l="0" t="0" r="r" b="b"/>
              <a:pathLst>
                <a:path w="823" h="888">
                  <a:moveTo>
                    <a:pt x="632" y="8"/>
                  </a:moveTo>
                  <a:cubicBezTo>
                    <a:pt x="632" y="8"/>
                    <a:pt x="823" y="273"/>
                    <a:pt x="660" y="840"/>
                  </a:cubicBezTo>
                  <a:cubicBezTo>
                    <a:pt x="660" y="840"/>
                    <a:pt x="538" y="888"/>
                    <a:pt x="167" y="840"/>
                  </a:cubicBezTo>
                  <a:cubicBezTo>
                    <a:pt x="167" y="840"/>
                    <a:pt x="0" y="267"/>
                    <a:pt x="288" y="0"/>
                  </a:cubicBezTo>
                  <a:lnTo>
                    <a:pt x="632" y="8"/>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8" name="Freeform 16">
              <a:extLst>
                <a:ext uri="{FF2B5EF4-FFF2-40B4-BE49-F238E27FC236}">
                  <a16:creationId xmlns:a16="http://schemas.microsoft.com/office/drawing/2014/main" id="{7E7F8900-300D-882C-88B3-D7CBC799DF76}"/>
                </a:ext>
              </a:extLst>
            </p:cNvPr>
            <p:cNvSpPr>
              <a:spLocks/>
            </p:cNvSpPr>
            <p:nvPr/>
          </p:nvSpPr>
          <p:spPr bwMode="auto">
            <a:xfrm>
              <a:off x="5794781" y="2232973"/>
              <a:ext cx="315636" cy="539717"/>
            </a:xfrm>
            <a:custGeom>
              <a:avLst/>
              <a:gdLst>
                <a:gd name="T0" fmla="*/ 229 w 264"/>
                <a:gd name="T1" fmla="*/ 451 h 451"/>
                <a:gd name="T2" fmla="*/ 62 w 264"/>
                <a:gd name="T3" fmla="*/ 150 h 451"/>
                <a:gd name="T4" fmla="*/ 0 w 264"/>
                <a:gd name="T5" fmla="*/ 28 h 451"/>
                <a:gd name="T6" fmla="*/ 245 w 264"/>
                <a:gd name="T7" fmla="*/ 25 h 451"/>
                <a:gd name="T8" fmla="*/ 264 w 264"/>
                <a:gd name="T9" fmla="*/ 147 h 451"/>
                <a:gd name="T10" fmla="*/ 229 w 264"/>
                <a:gd name="T11" fmla="*/ 451 h 451"/>
              </a:gdLst>
              <a:ahLst/>
              <a:cxnLst>
                <a:cxn ang="0">
                  <a:pos x="T0" y="T1"/>
                </a:cxn>
                <a:cxn ang="0">
                  <a:pos x="T2" y="T3"/>
                </a:cxn>
                <a:cxn ang="0">
                  <a:pos x="T4" y="T5"/>
                </a:cxn>
                <a:cxn ang="0">
                  <a:pos x="T6" y="T7"/>
                </a:cxn>
                <a:cxn ang="0">
                  <a:pos x="T8" y="T9"/>
                </a:cxn>
                <a:cxn ang="0">
                  <a:pos x="T10" y="T11"/>
                </a:cxn>
              </a:cxnLst>
              <a:rect l="0" t="0" r="r" b="b"/>
              <a:pathLst>
                <a:path w="264" h="451">
                  <a:moveTo>
                    <a:pt x="229" y="451"/>
                  </a:moveTo>
                  <a:cubicBezTo>
                    <a:pt x="62" y="150"/>
                    <a:pt x="62" y="150"/>
                    <a:pt x="62" y="150"/>
                  </a:cubicBezTo>
                  <a:cubicBezTo>
                    <a:pt x="0" y="28"/>
                    <a:pt x="0" y="28"/>
                    <a:pt x="0" y="28"/>
                  </a:cubicBezTo>
                  <a:cubicBezTo>
                    <a:pt x="98" y="0"/>
                    <a:pt x="184" y="9"/>
                    <a:pt x="245" y="25"/>
                  </a:cubicBezTo>
                  <a:cubicBezTo>
                    <a:pt x="264" y="147"/>
                    <a:pt x="264" y="147"/>
                    <a:pt x="264" y="147"/>
                  </a:cubicBezTo>
                  <a:cubicBezTo>
                    <a:pt x="264" y="147"/>
                    <a:pt x="263" y="345"/>
                    <a:pt x="229" y="451"/>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19" name="Freeform 17">
              <a:extLst>
                <a:ext uri="{FF2B5EF4-FFF2-40B4-BE49-F238E27FC236}">
                  <a16:creationId xmlns:a16="http://schemas.microsoft.com/office/drawing/2014/main" id="{3B5AEEB4-2281-012E-956C-BF3EF8030522}"/>
                </a:ext>
              </a:extLst>
            </p:cNvPr>
            <p:cNvSpPr>
              <a:spLocks/>
            </p:cNvSpPr>
            <p:nvPr/>
          </p:nvSpPr>
          <p:spPr bwMode="auto">
            <a:xfrm>
              <a:off x="5869137" y="2167216"/>
              <a:ext cx="145678" cy="154277"/>
            </a:xfrm>
            <a:custGeom>
              <a:avLst/>
              <a:gdLst>
                <a:gd name="T0" fmla="*/ 122 w 122"/>
                <a:gd name="T1" fmla="*/ 29 h 129"/>
                <a:gd name="T2" fmla="*/ 122 w 122"/>
                <a:gd name="T3" fmla="*/ 128 h 129"/>
                <a:gd name="T4" fmla="*/ 1 w 122"/>
                <a:gd name="T5" fmla="*/ 129 h 129"/>
                <a:gd name="T6" fmla="*/ 0 w 122"/>
                <a:gd name="T7" fmla="*/ 0 h 129"/>
                <a:gd name="T8" fmla="*/ 122 w 122"/>
                <a:gd name="T9" fmla="*/ 29 h 129"/>
              </a:gdLst>
              <a:ahLst/>
              <a:cxnLst>
                <a:cxn ang="0">
                  <a:pos x="T0" y="T1"/>
                </a:cxn>
                <a:cxn ang="0">
                  <a:pos x="T2" y="T3"/>
                </a:cxn>
                <a:cxn ang="0">
                  <a:pos x="T4" y="T5"/>
                </a:cxn>
                <a:cxn ang="0">
                  <a:pos x="T6" y="T7"/>
                </a:cxn>
                <a:cxn ang="0">
                  <a:pos x="T8" y="T9"/>
                </a:cxn>
              </a:cxnLst>
              <a:rect l="0" t="0" r="r" b="b"/>
              <a:pathLst>
                <a:path w="122" h="129">
                  <a:moveTo>
                    <a:pt x="122" y="29"/>
                  </a:moveTo>
                  <a:cubicBezTo>
                    <a:pt x="122" y="128"/>
                    <a:pt x="122" y="128"/>
                    <a:pt x="122" y="128"/>
                  </a:cubicBezTo>
                  <a:cubicBezTo>
                    <a:pt x="1" y="129"/>
                    <a:pt x="1" y="129"/>
                    <a:pt x="1" y="129"/>
                  </a:cubicBezTo>
                  <a:cubicBezTo>
                    <a:pt x="0" y="0"/>
                    <a:pt x="0" y="0"/>
                    <a:pt x="0" y="0"/>
                  </a:cubicBezTo>
                  <a:cubicBezTo>
                    <a:pt x="51" y="33"/>
                    <a:pt x="101" y="32"/>
                    <a:pt x="122" y="29"/>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0" name="Freeform 18">
              <a:extLst>
                <a:ext uri="{FF2B5EF4-FFF2-40B4-BE49-F238E27FC236}">
                  <a16:creationId xmlns:a16="http://schemas.microsoft.com/office/drawing/2014/main" id="{BB4BB659-04A1-0F25-335F-DE504774B7E4}"/>
                </a:ext>
              </a:extLst>
            </p:cNvPr>
            <p:cNvSpPr>
              <a:spLocks/>
            </p:cNvSpPr>
            <p:nvPr/>
          </p:nvSpPr>
          <p:spPr bwMode="auto">
            <a:xfrm>
              <a:off x="5869137" y="2047841"/>
              <a:ext cx="145678" cy="158830"/>
            </a:xfrm>
            <a:custGeom>
              <a:avLst/>
              <a:gdLst>
                <a:gd name="T0" fmla="*/ 0 w 122"/>
                <a:gd name="T1" fmla="*/ 100 h 133"/>
                <a:gd name="T2" fmla="*/ 0 w 122"/>
                <a:gd name="T3" fmla="*/ 1 h 133"/>
                <a:gd name="T4" fmla="*/ 121 w 122"/>
                <a:gd name="T5" fmla="*/ 0 h 133"/>
                <a:gd name="T6" fmla="*/ 122 w 122"/>
                <a:gd name="T7" fmla="*/ 129 h 133"/>
                <a:gd name="T8" fmla="*/ 0 w 122"/>
                <a:gd name="T9" fmla="*/ 100 h 133"/>
              </a:gdLst>
              <a:ahLst/>
              <a:cxnLst>
                <a:cxn ang="0">
                  <a:pos x="T0" y="T1"/>
                </a:cxn>
                <a:cxn ang="0">
                  <a:pos x="T2" y="T3"/>
                </a:cxn>
                <a:cxn ang="0">
                  <a:pos x="T4" y="T5"/>
                </a:cxn>
                <a:cxn ang="0">
                  <a:pos x="T6" y="T7"/>
                </a:cxn>
                <a:cxn ang="0">
                  <a:pos x="T8" y="T9"/>
                </a:cxn>
              </a:cxnLst>
              <a:rect l="0" t="0" r="r" b="b"/>
              <a:pathLst>
                <a:path w="122" h="133">
                  <a:moveTo>
                    <a:pt x="0" y="100"/>
                  </a:moveTo>
                  <a:cubicBezTo>
                    <a:pt x="0" y="1"/>
                    <a:pt x="0" y="1"/>
                    <a:pt x="0" y="1"/>
                  </a:cubicBezTo>
                  <a:cubicBezTo>
                    <a:pt x="121" y="0"/>
                    <a:pt x="121" y="0"/>
                    <a:pt x="121" y="0"/>
                  </a:cubicBezTo>
                  <a:cubicBezTo>
                    <a:pt x="122" y="129"/>
                    <a:pt x="122" y="129"/>
                    <a:pt x="122" y="129"/>
                  </a:cubicBezTo>
                  <a:cubicBezTo>
                    <a:pt x="101" y="132"/>
                    <a:pt x="51" y="133"/>
                    <a:pt x="0" y="100"/>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1" name="Freeform 19">
              <a:extLst>
                <a:ext uri="{FF2B5EF4-FFF2-40B4-BE49-F238E27FC236}">
                  <a16:creationId xmlns:a16="http://schemas.microsoft.com/office/drawing/2014/main" id="{7E6765D8-FF83-BF91-19E3-C35AEE8A6461}"/>
                </a:ext>
              </a:extLst>
            </p:cNvPr>
            <p:cNvSpPr>
              <a:spLocks/>
            </p:cNvSpPr>
            <p:nvPr/>
          </p:nvSpPr>
          <p:spPr bwMode="auto">
            <a:xfrm>
              <a:off x="5671865" y="2263323"/>
              <a:ext cx="653528" cy="878621"/>
            </a:xfrm>
            <a:custGeom>
              <a:avLst/>
              <a:gdLst>
                <a:gd name="T0" fmla="*/ 102 w 547"/>
                <a:gd name="T1" fmla="*/ 3 h 735"/>
                <a:gd name="T2" fmla="*/ 179 w 547"/>
                <a:gd name="T3" fmla="*/ 121 h 735"/>
                <a:gd name="T4" fmla="*/ 331 w 547"/>
                <a:gd name="T5" fmla="*/ 393 h 735"/>
                <a:gd name="T6" fmla="*/ 353 w 547"/>
                <a:gd name="T7" fmla="*/ 123 h 735"/>
                <a:gd name="T8" fmla="*/ 348 w 547"/>
                <a:gd name="T9" fmla="*/ 0 h 735"/>
                <a:gd name="T10" fmla="*/ 447 w 547"/>
                <a:gd name="T11" fmla="*/ 28 h 735"/>
                <a:gd name="T12" fmla="*/ 463 w 547"/>
                <a:gd name="T13" fmla="*/ 135 h 735"/>
                <a:gd name="T14" fmla="*/ 545 w 547"/>
                <a:gd name="T15" fmla="*/ 285 h 735"/>
                <a:gd name="T16" fmla="*/ 487 w 547"/>
                <a:gd name="T17" fmla="*/ 384 h 735"/>
                <a:gd name="T18" fmla="*/ 451 w 547"/>
                <a:gd name="T19" fmla="*/ 654 h 735"/>
                <a:gd name="T20" fmla="*/ 97 w 547"/>
                <a:gd name="T21" fmla="*/ 658 h 735"/>
                <a:gd name="T22" fmla="*/ 0 w 547"/>
                <a:gd name="T23" fmla="*/ 271 h 735"/>
                <a:gd name="T24" fmla="*/ 0 w 547"/>
                <a:gd name="T25" fmla="*/ 45 h 735"/>
                <a:gd name="T26" fmla="*/ 102 w 547"/>
                <a:gd name="T27"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7" h="735">
                  <a:moveTo>
                    <a:pt x="102" y="3"/>
                  </a:moveTo>
                  <a:cubicBezTo>
                    <a:pt x="179" y="121"/>
                    <a:pt x="179" y="121"/>
                    <a:pt x="179" y="121"/>
                  </a:cubicBezTo>
                  <a:cubicBezTo>
                    <a:pt x="331" y="393"/>
                    <a:pt x="331" y="393"/>
                    <a:pt x="331" y="393"/>
                  </a:cubicBezTo>
                  <a:cubicBezTo>
                    <a:pt x="366" y="287"/>
                    <a:pt x="353" y="123"/>
                    <a:pt x="353" y="123"/>
                  </a:cubicBezTo>
                  <a:cubicBezTo>
                    <a:pt x="348" y="0"/>
                    <a:pt x="348" y="0"/>
                    <a:pt x="348" y="0"/>
                  </a:cubicBezTo>
                  <a:cubicBezTo>
                    <a:pt x="410" y="17"/>
                    <a:pt x="447" y="28"/>
                    <a:pt x="447" y="28"/>
                  </a:cubicBezTo>
                  <a:cubicBezTo>
                    <a:pt x="463" y="135"/>
                    <a:pt x="463" y="135"/>
                    <a:pt x="463" y="135"/>
                  </a:cubicBezTo>
                  <a:cubicBezTo>
                    <a:pt x="526" y="215"/>
                    <a:pt x="545" y="262"/>
                    <a:pt x="545" y="285"/>
                  </a:cubicBezTo>
                  <a:cubicBezTo>
                    <a:pt x="547" y="338"/>
                    <a:pt x="487" y="384"/>
                    <a:pt x="487" y="384"/>
                  </a:cubicBezTo>
                  <a:cubicBezTo>
                    <a:pt x="451" y="654"/>
                    <a:pt x="451" y="654"/>
                    <a:pt x="451" y="654"/>
                  </a:cubicBezTo>
                  <a:cubicBezTo>
                    <a:pt x="243" y="735"/>
                    <a:pt x="97" y="658"/>
                    <a:pt x="97" y="658"/>
                  </a:cubicBezTo>
                  <a:cubicBezTo>
                    <a:pt x="73" y="501"/>
                    <a:pt x="0" y="271"/>
                    <a:pt x="0" y="271"/>
                  </a:cubicBezTo>
                  <a:cubicBezTo>
                    <a:pt x="0" y="45"/>
                    <a:pt x="0" y="45"/>
                    <a:pt x="0" y="45"/>
                  </a:cubicBezTo>
                  <a:cubicBezTo>
                    <a:pt x="32" y="26"/>
                    <a:pt x="69" y="12"/>
                    <a:pt x="102" y="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2" name="Freeform 20">
              <a:extLst>
                <a:ext uri="{FF2B5EF4-FFF2-40B4-BE49-F238E27FC236}">
                  <a16:creationId xmlns:a16="http://schemas.microsoft.com/office/drawing/2014/main" id="{6BE794A8-A354-E9ED-FADD-57B28E02485B}"/>
                </a:ext>
              </a:extLst>
            </p:cNvPr>
            <p:cNvSpPr>
              <a:spLocks/>
            </p:cNvSpPr>
            <p:nvPr/>
          </p:nvSpPr>
          <p:spPr bwMode="auto">
            <a:xfrm>
              <a:off x="5816531" y="2206670"/>
              <a:ext cx="259489" cy="201319"/>
            </a:xfrm>
            <a:custGeom>
              <a:avLst/>
              <a:gdLst>
                <a:gd name="T0" fmla="*/ 166 w 217"/>
                <a:gd name="T1" fmla="*/ 1 h 168"/>
                <a:gd name="T2" fmla="*/ 128 w 217"/>
                <a:gd name="T3" fmla="*/ 82 h 168"/>
                <a:gd name="T4" fmla="*/ 43 w 217"/>
                <a:gd name="T5" fmla="*/ 0 h 168"/>
                <a:gd name="T6" fmla="*/ 0 w 217"/>
                <a:gd name="T7" fmla="*/ 45 h 168"/>
                <a:gd name="T8" fmla="*/ 107 w 217"/>
                <a:gd name="T9" fmla="*/ 168 h 168"/>
                <a:gd name="T10" fmla="*/ 131 w 217"/>
                <a:gd name="T11" fmla="*/ 96 h 168"/>
                <a:gd name="T12" fmla="*/ 192 w 217"/>
                <a:gd name="T13" fmla="*/ 156 h 168"/>
                <a:gd name="T14" fmla="*/ 213 w 217"/>
                <a:gd name="T15" fmla="*/ 39 h 168"/>
                <a:gd name="T16" fmla="*/ 166 w 217"/>
                <a:gd name="T1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8">
                  <a:moveTo>
                    <a:pt x="166" y="1"/>
                  </a:moveTo>
                  <a:cubicBezTo>
                    <a:pt x="166" y="1"/>
                    <a:pt x="168" y="59"/>
                    <a:pt x="128" y="82"/>
                  </a:cubicBezTo>
                  <a:cubicBezTo>
                    <a:pt x="128" y="82"/>
                    <a:pt x="49" y="64"/>
                    <a:pt x="43" y="0"/>
                  </a:cubicBezTo>
                  <a:cubicBezTo>
                    <a:pt x="0" y="45"/>
                    <a:pt x="0" y="45"/>
                    <a:pt x="0" y="45"/>
                  </a:cubicBezTo>
                  <a:cubicBezTo>
                    <a:pt x="0" y="45"/>
                    <a:pt x="49" y="140"/>
                    <a:pt x="107" y="168"/>
                  </a:cubicBezTo>
                  <a:cubicBezTo>
                    <a:pt x="131" y="96"/>
                    <a:pt x="131" y="96"/>
                    <a:pt x="131" y="96"/>
                  </a:cubicBezTo>
                  <a:cubicBezTo>
                    <a:pt x="192" y="156"/>
                    <a:pt x="192" y="156"/>
                    <a:pt x="192" y="156"/>
                  </a:cubicBezTo>
                  <a:cubicBezTo>
                    <a:pt x="192" y="156"/>
                    <a:pt x="217" y="86"/>
                    <a:pt x="213" y="39"/>
                  </a:cubicBezTo>
                  <a:lnTo>
                    <a:pt x="166"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3" name="Freeform 21">
              <a:extLst>
                <a:ext uri="{FF2B5EF4-FFF2-40B4-BE49-F238E27FC236}">
                  <a16:creationId xmlns:a16="http://schemas.microsoft.com/office/drawing/2014/main" id="{224411CE-08E2-44F1-6ADC-B7EA7C31F4DA}"/>
                </a:ext>
              </a:extLst>
            </p:cNvPr>
            <p:cNvSpPr>
              <a:spLocks/>
            </p:cNvSpPr>
            <p:nvPr/>
          </p:nvSpPr>
          <p:spPr bwMode="auto">
            <a:xfrm>
              <a:off x="5727000" y="2263323"/>
              <a:ext cx="469407" cy="550845"/>
            </a:xfrm>
            <a:custGeom>
              <a:avLst/>
              <a:gdLst>
                <a:gd name="T0" fmla="*/ 357 w 393"/>
                <a:gd name="T1" fmla="*/ 179 h 461"/>
                <a:gd name="T2" fmla="*/ 385 w 393"/>
                <a:gd name="T3" fmla="*/ 210 h 461"/>
                <a:gd name="T4" fmla="*/ 288 w 393"/>
                <a:gd name="T5" fmla="*/ 461 h 461"/>
                <a:gd name="T6" fmla="*/ 75 w 393"/>
                <a:gd name="T7" fmla="*/ 227 h 461"/>
                <a:gd name="T8" fmla="*/ 114 w 393"/>
                <a:gd name="T9" fmla="*/ 189 h 461"/>
                <a:gd name="T10" fmla="*/ 57 w 393"/>
                <a:gd name="T11" fmla="*/ 187 h 461"/>
                <a:gd name="T12" fmla="*/ 0 w 393"/>
                <a:gd name="T13" fmla="*/ 23 h 461"/>
                <a:gd name="T14" fmla="*/ 57 w 393"/>
                <a:gd name="T15" fmla="*/ 3 h 461"/>
                <a:gd name="T16" fmla="*/ 133 w 393"/>
                <a:gd name="T17" fmla="*/ 121 h 461"/>
                <a:gd name="T18" fmla="*/ 286 w 393"/>
                <a:gd name="T19" fmla="*/ 393 h 461"/>
                <a:gd name="T20" fmla="*/ 307 w 393"/>
                <a:gd name="T21" fmla="*/ 123 h 461"/>
                <a:gd name="T22" fmla="*/ 302 w 393"/>
                <a:gd name="T23" fmla="*/ 0 h 461"/>
                <a:gd name="T24" fmla="*/ 350 w 393"/>
                <a:gd name="T25" fmla="*/ 13 h 461"/>
                <a:gd name="T26" fmla="*/ 393 w 393"/>
                <a:gd name="T27" fmla="*/ 169 h 461"/>
                <a:gd name="T28" fmla="*/ 357 w 393"/>
                <a:gd name="T29" fmla="*/ 1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3" h="461">
                  <a:moveTo>
                    <a:pt x="357" y="179"/>
                  </a:moveTo>
                  <a:cubicBezTo>
                    <a:pt x="385" y="210"/>
                    <a:pt x="385" y="210"/>
                    <a:pt x="385" y="210"/>
                  </a:cubicBezTo>
                  <a:cubicBezTo>
                    <a:pt x="385" y="210"/>
                    <a:pt x="348" y="374"/>
                    <a:pt x="288" y="461"/>
                  </a:cubicBezTo>
                  <a:cubicBezTo>
                    <a:pt x="288" y="461"/>
                    <a:pt x="120" y="307"/>
                    <a:pt x="75" y="227"/>
                  </a:cubicBezTo>
                  <a:cubicBezTo>
                    <a:pt x="114" y="189"/>
                    <a:pt x="114" y="189"/>
                    <a:pt x="114" y="189"/>
                  </a:cubicBezTo>
                  <a:cubicBezTo>
                    <a:pt x="57" y="187"/>
                    <a:pt x="57" y="187"/>
                    <a:pt x="57" y="187"/>
                  </a:cubicBezTo>
                  <a:cubicBezTo>
                    <a:pt x="0" y="23"/>
                    <a:pt x="0" y="23"/>
                    <a:pt x="0" y="23"/>
                  </a:cubicBezTo>
                  <a:cubicBezTo>
                    <a:pt x="19" y="15"/>
                    <a:pt x="38" y="8"/>
                    <a:pt x="57" y="3"/>
                  </a:cubicBezTo>
                  <a:cubicBezTo>
                    <a:pt x="133" y="121"/>
                    <a:pt x="133" y="121"/>
                    <a:pt x="133" y="121"/>
                  </a:cubicBezTo>
                  <a:cubicBezTo>
                    <a:pt x="286" y="393"/>
                    <a:pt x="286" y="393"/>
                    <a:pt x="286" y="393"/>
                  </a:cubicBezTo>
                  <a:cubicBezTo>
                    <a:pt x="320" y="287"/>
                    <a:pt x="307" y="123"/>
                    <a:pt x="307" y="123"/>
                  </a:cubicBezTo>
                  <a:cubicBezTo>
                    <a:pt x="302" y="0"/>
                    <a:pt x="302" y="0"/>
                    <a:pt x="302" y="0"/>
                  </a:cubicBezTo>
                  <a:cubicBezTo>
                    <a:pt x="320" y="5"/>
                    <a:pt x="336" y="8"/>
                    <a:pt x="350" y="13"/>
                  </a:cubicBezTo>
                  <a:cubicBezTo>
                    <a:pt x="393" y="169"/>
                    <a:pt x="393" y="169"/>
                    <a:pt x="393" y="169"/>
                  </a:cubicBezTo>
                  <a:lnTo>
                    <a:pt x="357" y="179"/>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4" name="Freeform 22">
              <a:extLst>
                <a:ext uri="{FF2B5EF4-FFF2-40B4-BE49-F238E27FC236}">
                  <a16:creationId xmlns:a16="http://schemas.microsoft.com/office/drawing/2014/main" id="{25F859C8-DA2F-01C8-1011-5D9788E983A0}"/>
                </a:ext>
              </a:extLst>
            </p:cNvPr>
            <p:cNvSpPr>
              <a:spLocks/>
            </p:cNvSpPr>
            <p:nvPr/>
          </p:nvSpPr>
          <p:spPr bwMode="auto">
            <a:xfrm>
              <a:off x="5761396" y="3166223"/>
              <a:ext cx="480535" cy="184121"/>
            </a:xfrm>
            <a:custGeom>
              <a:avLst/>
              <a:gdLst>
                <a:gd name="T0" fmla="*/ 950 w 950"/>
                <a:gd name="T1" fmla="*/ 52 h 364"/>
                <a:gd name="T2" fmla="*/ 657 w 950"/>
                <a:gd name="T3" fmla="*/ 257 h 364"/>
                <a:gd name="T4" fmla="*/ 539 w 950"/>
                <a:gd name="T5" fmla="*/ 108 h 364"/>
                <a:gd name="T6" fmla="*/ 433 w 950"/>
                <a:gd name="T7" fmla="*/ 257 h 364"/>
                <a:gd name="T8" fmla="*/ 0 w 950"/>
                <a:gd name="T9" fmla="*/ 0 h 364"/>
                <a:gd name="T10" fmla="*/ 428 w 950"/>
                <a:gd name="T11" fmla="*/ 352 h 364"/>
                <a:gd name="T12" fmla="*/ 534 w 950"/>
                <a:gd name="T13" fmla="*/ 203 h 364"/>
                <a:gd name="T14" fmla="*/ 669 w 950"/>
                <a:gd name="T15" fmla="*/ 364 h 364"/>
                <a:gd name="T16" fmla="*/ 950 w 950"/>
                <a:gd name="T17" fmla="*/ 5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0" h="364">
                  <a:moveTo>
                    <a:pt x="950" y="52"/>
                  </a:moveTo>
                  <a:lnTo>
                    <a:pt x="657" y="257"/>
                  </a:lnTo>
                  <a:lnTo>
                    <a:pt x="539" y="108"/>
                  </a:lnTo>
                  <a:lnTo>
                    <a:pt x="433" y="257"/>
                  </a:lnTo>
                  <a:lnTo>
                    <a:pt x="0" y="0"/>
                  </a:lnTo>
                  <a:lnTo>
                    <a:pt x="428" y="352"/>
                  </a:lnTo>
                  <a:lnTo>
                    <a:pt x="534" y="203"/>
                  </a:lnTo>
                  <a:lnTo>
                    <a:pt x="669" y="364"/>
                  </a:lnTo>
                  <a:lnTo>
                    <a:pt x="950" y="52"/>
                  </a:lnTo>
                  <a:close/>
                </a:path>
              </a:pathLst>
            </a:custGeom>
            <a:solidFill>
              <a:srgbClr val="141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5" name="Freeform 23">
              <a:extLst>
                <a:ext uri="{FF2B5EF4-FFF2-40B4-BE49-F238E27FC236}">
                  <a16:creationId xmlns:a16="http://schemas.microsoft.com/office/drawing/2014/main" id="{5DDF7E2F-C46D-9228-F2AC-8D095A95355F}"/>
                </a:ext>
              </a:extLst>
            </p:cNvPr>
            <p:cNvSpPr>
              <a:spLocks/>
            </p:cNvSpPr>
            <p:nvPr/>
          </p:nvSpPr>
          <p:spPr bwMode="auto">
            <a:xfrm>
              <a:off x="5643033" y="1581469"/>
              <a:ext cx="526059" cy="626719"/>
            </a:xfrm>
            <a:custGeom>
              <a:avLst/>
              <a:gdLst>
                <a:gd name="T0" fmla="*/ 63 w 440"/>
                <a:gd name="T1" fmla="*/ 218 h 524"/>
                <a:gd name="T2" fmla="*/ 66 w 440"/>
                <a:gd name="T3" fmla="*/ 219 h 524"/>
                <a:gd name="T4" fmla="*/ 66 w 440"/>
                <a:gd name="T5" fmla="*/ 219 h 524"/>
                <a:gd name="T6" fmla="*/ 127 w 440"/>
                <a:gd name="T7" fmla="*/ 193 h 524"/>
                <a:gd name="T8" fmla="*/ 259 w 440"/>
                <a:gd name="T9" fmla="*/ 0 h 524"/>
                <a:gd name="T10" fmla="*/ 438 w 440"/>
                <a:gd name="T11" fmla="*/ 222 h 524"/>
                <a:gd name="T12" fmla="*/ 433 w 440"/>
                <a:gd name="T13" fmla="*/ 333 h 524"/>
                <a:gd name="T14" fmla="*/ 312 w 440"/>
                <a:gd name="T15" fmla="*/ 482 h 524"/>
                <a:gd name="T16" fmla="*/ 82 w 440"/>
                <a:gd name="T17" fmla="*/ 354 h 524"/>
                <a:gd name="T18" fmla="*/ 7 w 440"/>
                <a:gd name="T19" fmla="*/ 268 h 524"/>
                <a:gd name="T20" fmla="*/ 63 w 440"/>
                <a:gd name="T21" fmla="*/ 21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24">
                  <a:moveTo>
                    <a:pt x="63" y="218"/>
                  </a:moveTo>
                  <a:cubicBezTo>
                    <a:pt x="66" y="219"/>
                    <a:pt x="66" y="219"/>
                    <a:pt x="66" y="219"/>
                  </a:cubicBezTo>
                  <a:cubicBezTo>
                    <a:pt x="66" y="219"/>
                    <a:pt x="66" y="219"/>
                    <a:pt x="66" y="219"/>
                  </a:cubicBezTo>
                  <a:cubicBezTo>
                    <a:pt x="66" y="219"/>
                    <a:pt x="84" y="345"/>
                    <a:pt x="127" y="193"/>
                  </a:cubicBezTo>
                  <a:cubicBezTo>
                    <a:pt x="227" y="116"/>
                    <a:pt x="259" y="0"/>
                    <a:pt x="259" y="0"/>
                  </a:cubicBezTo>
                  <a:cubicBezTo>
                    <a:pt x="297" y="85"/>
                    <a:pt x="390" y="203"/>
                    <a:pt x="438" y="222"/>
                  </a:cubicBezTo>
                  <a:cubicBezTo>
                    <a:pt x="440" y="251"/>
                    <a:pt x="437" y="294"/>
                    <a:pt x="433" y="333"/>
                  </a:cubicBezTo>
                  <a:cubicBezTo>
                    <a:pt x="426" y="409"/>
                    <a:pt x="387" y="465"/>
                    <a:pt x="312" y="482"/>
                  </a:cubicBezTo>
                  <a:cubicBezTo>
                    <a:pt x="133" y="524"/>
                    <a:pt x="82" y="354"/>
                    <a:pt x="82" y="354"/>
                  </a:cubicBezTo>
                  <a:cubicBezTo>
                    <a:pt x="82" y="354"/>
                    <a:pt x="14" y="355"/>
                    <a:pt x="7" y="268"/>
                  </a:cubicBezTo>
                  <a:cubicBezTo>
                    <a:pt x="0" y="196"/>
                    <a:pt x="63" y="218"/>
                    <a:pt x="63" y="218"/>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6" name="Freeform 24">
              <a:extLst>
                <a:ext uri="{FF2B5EF4-FFF2-40B4-BE49-F238E27FC236}">
                  <a16:creationId xmlns:a16="http://schemas.microsoft.com/office/drawing/2014/main" id="{5A991DC8-F34F-8172-95F8-28860B52C4EB}"/>
                </a:ext>
              </a:extLst>
            </p:cNvPr>
            <p:cNvSpPr>
              <a:spLocks/>
            </p:cNvSpPr>
            <p:nvPr/>
          </p:nvSpPr>
          <p:spPr bwMode="auto">
            <a:xfrm>
              <a:off x="5656184" y="1933018"/>
              <a:ext cx="456761" cy="275170"/>
            </a:xfrm>
            <a:custGeom>
              <a:avLst/>
              <a:gdLst>
                <a:gd name="T0" fmla="*/ 87 w 382"/>
                <a:gd name="T1" fmla="*/ 41 h 230"/>
                <a:gd name="T2" fmla="*/ 236 w 382"/>
                <a:gd name="T3" fmla="*/ 181 h 230"/>
                <a:gd name="T4" fmla="*/ 382 w 382"/>
                <a:gd name="T5" fmla="*/ 141 h 230"/>
                <a:gd name="T6" fmla="*/ 301 w 382"/>
                <a:gd name="T7" fmla="*/ 188 h 230"/>
                <a:gd name="T8" fmla="*/ 71 w 382"/>
                <a:gd name="T9" fmla="*/ 60 h 230"/>
                <a:gd name="T10" fmla="*/ 0 w 382"/>
                <a:gd name="T11" fmla="*/ 0 h 230"/>
                <a:gd name="T12" fmla="*/ 87 w 382"/>
                <a:gd name="T13" fmla="*/ 41 h 230"/>
              </a:gdLst>
              <a:ahLst/>
              <a:cxnLst>
                <a:cxn ang="0">
                  <a:pos x="T0" y="T1"/>
                </a:cxn>
                <a:cxn ang="0">
                  <a:pos x="T2" y="T3"/>
                </a:cxn>
                <a:cxn ang="0">
                  <a:pos x="T4" y="T5"/>
                </a:cxn>
                <a:cxn ang="0">
                  <a:pos x="T6" y="T7"/>
                </a:cxn>
                <a:cxn ang="0">
                  <a:pos x="T8" y="T9"/>
                </a:cxn>
                <a:cxn ang="0">
                  <a:pos x="T10" y="T11"/>
                </a:cxn>
                <a:cxn ang="0">
                  <a:pos x="T12" y="T13"/>
                </a:cxn>
              </a:cxnLst>
              <a:rect l="0" t="0" r="r" b="b"/>
              <a:pathLst>
                <a:path w="382" h="230">
                  <a:moveTo>
                    <a:pt x="87" y="41"/>
                  </a:moveTo>
                  <a:cubicBezTo>
                    <a:pt x="87" y="41"/>
                    <a:pt x="136" y="167"/>
                    <a:pt x="236" y="181"/>
                  </a:cubicBezTo>
                  <a:cubicBezTo>
                    <a:pt x="298" y="189"/>
                    <a:pt x="350" y="163"/>
                    <a:pt x="382" y="141"/>
                  </a:cubicBezTo>
                  <a:cubicBezTo>
                    <a:pt x="363" y="164"/>
                    <a:pt x="336" y="180"/>
                    <a:pt x="301" y="188"/>
                  </a:cubicBezTo>
                  <a:cubicBezTo>
                    <a:pt x="122" y="230"/>
                    <a:pt x="71" y="60"/>
                    <a:pt x="71" y="60"/>
                  </a:cubicBezTo>
                  <a:cubicBezTo>
                    <a:pt x="71" y="60"/>
                    <a:pt x="17" y="60"/>
                    <a:pt x="0" y="0"/>
                  </a:cubicBezTo>
                  <a:cubicBezTo>
                    <a:pt x="45" y="62"/>
                    <a:pt x="87" y="41"/>
                    <a:pt x="87" y="41"/>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7" name="Freeform 25">
              <a:extLst>
                <a:ext uri="{FF2B5EF4-FFF2-40B4-BE49-F238E27FC236}">
                  <a16:creationId xmlns:a16="http://schemas.microsoft.com/office/drawing/2014/main" id="{5A1A5A19-76E8-1404-902D-5CCF3216ACA8}"/>
                </a:ext>
              </a:extLst>
            </p:cNvPr>
            <p:cNvSpPr>
              <a:spLocks/>
            </p:cNvSpPr>
            <p:nvPr/>
          </p:nvSpPr>
          <p:spPr bwMode="auto">
            <a:xfrm>
              <a:off x="5976373" y="1897104"/>
              <a:ext cx="71827" cy="124433"/>
            </a:xfrm>
            <a:custGeom>
              <a:avLst/>
              <a:gdLst>
                <a:gd name="T0" fmla="*/ 0 w 60"/>
                <a:gd name="T1" fmla="*/ 88 h 104"/>
                <a:gd name="T2" fmla="*/ 59 w 60"/>
                <a:gd name="T3" fmla="*/ 71 h 104"/>
                <a:gd name="T4" fmla="*/ 43 w 60"/>
                <a:gd name="T5" fmla="*/ 45 h 104"/>
                <a:gd name="T6" fmla="*/ 7 w 60"/>
                <a:gd name="T7" fmla="*/ 0 h 104"/>
                <a:gd name="T8" fmla="*/ 7 w 60"/>
                <a:gd name="T9" fmla="*/ 0 h 104"/>
                <a:gd name="T10" fmla="*/ 41 w 60"/>
                <a:gd name="T11" fmla="*/ 55 h 104"/>
                <a:gd name="T12" fmla="*/ 50 w 60"/>
                <a:gd name="T13" fmla="*/ 69 h 104"/>
                <a:gd name="T14" fmla="*/ 0 w 60"/>
                <a:gd name="T15" fmla="*/ 88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4">
                  <a:moveTo>
                    <a:pt x="0" y="88"/>
                  </a:moveTo>
                  <a:cubicBezTo>
                    <a:pt x="36" y="104"/>
                    <a:pt x="57" y="88"/>
                    <a:pt x="59" y="71"/>
                  </a:cubicBezTo>
                  <a:cubicBezTo>
                    <a:pt x="60" y="60"/>
                    <a:pt x="54" y="49"/>
                    <a:pt x="43" y="45"/>
                  </a:cubicBezTo>
                  <a:cubicBezTo>
                    <a:pt x="22" y="35"/>
                    <a:pt x="7" y="1"/>
                    <a:pt x="7" y="0"/>
                  </a:cubicBezTo>
                  <a:cubicBezTo>
                    <a:pt x="7" y="0"/>
                    <a:pt x="7" y="0"/>
                    <a:pt x="7" y="0"/>
                  </a:cubicBezTo>
                  <a:cubicBezTo>
                    <a:pt x="7" y="8"/>
                    <a:pt x="14" y="38"/>
                    <a:pt x="41" y="55"/>
                  </a:cubicBezTo>
                  <a:cubicBezTo>
                    <a:pt x="47" y="59"/>
                    <a:pt x="51" y="63"/>
                    <a:pt x="50" y="69"/>
                  </a:cubicBezTo>
                  <a:cubicBezTo>
                    <a:pt x="49" y="78"/>
                    <a:pt x="34" y="92"/>
                    <a:pt x="0" y="88"/>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8" name="Freeform 26">
              <a:extLst>
                <a:ext uri="{FF2B5EF4-FFF2-40B4-BE49-F238E27FC236}">
                  <a16:creationId xmlns:a16="http://schemas.microsoft.com/office/drawing/2014/main" id="{0F500C47-EA7C-DEFD-DE73-C7FC96C4AE1C}"/>
                </a:ext>
              </a:extLst>
            </p:cNvPr>
            <p:cNvSpPr>
              <a:spLocks/>
            </p:cNvSpPr>
            <p:nvPr/>
          </p:nvSpPr>
          <p:spPr bwMode="auto">
            <a:xfrm>
              <a:off x="5687546" y="2508143"/>
              <a:ext cx="544775" cy="525048"/>
            </a:xfrm>
            <a:custGeom>
              <a:avLst/>
              <a:gdLst>
                <a:gd name="T0" fmla="*/ 12 w 456"/>
                <a:gd name="T1" fmla="*/ 0 h 439"/>
                <a:gd name="T2" fmla="*/ 256 w 456"/>
                <a:gd name="T3" fmla="*/ 198 h 439"/>
                <a:gd name="T4" fmla="*/ 456 w 456"/>
                <a:gd name="T5" fmla="*/ 317 h 439"/>
                <a:gd name="T6" fmla="*/ 447 w 456"/>
                <a:gd name="T7" fmla="*/ 379 h 439"/>
                <a:gd name="T8" fmla="*/ 278 w 456"/>
                <a:gd name="T9" fmla="*/ 372 h 439"/>
                <a:gd name="T10" fmla="*/ 81 w 456"/>
                <a:gd name="T11" fmla="*/ 439 h 439"/>
                <a:gd name="T12" fmla="*/ 12 w 45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456" h="439">
                  <a:moveTo>
                    <a:pt x="12" y="0"/>
                  </a:moveTo>
                  <a:cubicBezTo>
                    <a:pt x="12" y="0"/>
                    <a:pt x="68" y="199"/>
                    <a:pt x="256" y="198"/>
                  </a:cubicBezTo>
                  <a:cubicBezTo>
                    <a:pt x="456" y="317"/>
                    <a:pt x="456" y="317"/>
                    <a:pt x="456" y="317"/>
                  </a:cubicBezTo>
                  <a:cubicBezTo>
                    <a:pt x="447" y="379"/>
                    <a:pt x="447" y="379"/>
                    <a:pt x="447" y="379"/>
                  </a:cubicBezTo>
                  <a:cubicBezTo>
                    <a:pt x="447" y="379"/>
                    <a:pt x="346" y="381"/>
                    <a:pt x="278" y="372"/>
                  </a:cubicBezTo>
                  <a:cubicBezTo>
                    <a:pt x="278" y="372"/>
                    <a:pt x="148" y="434"/>
                    <a:pt x="81" y="439"/>
                  </a:cubicBezTo>
                  <a:cubicBezTo>
                    <a:pt x="81" y="439"/>
                    <a:pt x="0" y="33"/>
                    <a:pt x="12"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29" name="Freeform 27">
              <a:extLst>
                <a:ext uri="{FF2B5EF4-FFF2-40B4-BE49-F238E27FC236}">
                  <a16:creationId xmlns:a16="http://schemas.microsoft.com/office/drawing/2014/main" id="{DCC3FD76-9A92-CB4B-81AF-97624F657206}"/>
                </a:ext>
              </a:extLst>
            </p:cNvPr>
            <p:cNvSpPr>
              <a:spLocks/>
            </p:cNvSpPr>
            <p:nvPr/>
          </p:nvSpPr>
          <p:spPr bwMode="auto">
            <a:xfrm>
              <a:off x="5922755" y="2764091"/>
              <a:ext cx="489134" cy="229645"/>
            </a:xfrm>
            <a:custGeom>
              <a:avLst/>
              <a:gdLst>
                <a:gd name="T0" fmla="*/ 0 w 409"/>
                <a:gd name="T1" fmla="*/ 73 h 192"/>
                <a:gd name="T2" fmla="*/ 25 w 409"/>
                <a:gd name="T3" fmla="*/ 32 h 192"/>
                <a:gd name="T4" fmla="*/ 224 w 409"/>
                <a:gd name="T5" fmla="*/ 0 h 192"/>
                <a:gd name="T6" fmla="*/ 381 w 409"/>
                <a:gd name="T7" fmla="*/ 124 h 192"/>
                <a:gd name="T8" fmla="*/ 0 w 409"/>
                <a:gd name="T9" fmla="*/ 73 h 192"/>
              </a:gdLst>
              <a:ahLst/>
              <a:cxnLst>
                <a:cxn ang="0">
                  <a:pos x="T0" y="T1"/>
                </a:cxn>
                <a:cxn ang="0">
                  <a:pos x="T2" y="T3"/>
                </a:cxn>
                <a:cxn ang="0">
                  <a:pos x="T4" y="T5"/>
                </a:cxn>
                <a:cxn ang="0">
                  <a:pos x="T6" y="T7"/>
                </a:cxn>
                <a:cxn ang="0">
                  <a:pos x="T8" y="T9"/>
                </a:cxn>
              </a:cxnLst>
              <a:rect l="0" t="0" r="r" b="b"/>
              <a:pathLst>
                <a:path w="409" h="192">
                  <a:moveTo>
                    <a:pt x="0" y="73"/>
                  </a:moveTo>
                  <a:cubicBezTo>
                    <a:pt x="25" y="32"/>
                    <a:pt x="25" y="32"/>
                    <a:pt x="25" y="32"/>
                  </a:cubicBezTo>
                  <a:cubicBezTo>
                    <a:pt x="224" y="0"/>
                    <a:pt x="224" y="0"/>
                    <a:pt x="224" y="0"/>
                  </a:cubicBezTo>
                  <a:cubicBezTo>
                    <a:pt x="224" y="0"/>
                    <a:pt x="409" y="0"/>
                    <a:pt x="381" y="124"/>
                  </a:cubicBezTo>
                  <a:cubicBezTo>
                    <a:pt x="363" y="131"/>
                    <a:pt x="205" y="192"/>
                    <a:pt x="0" y="73"/>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0" name="Freeform 28">
              <a:extLst>
                <a:ext uri="{FF2B5EF4-FFF2-40B4-BE49-F238E27FC236}">
                  <a16:creationId xmlns:a16="http://schemas.microsoft.com/office/drawing/2014/main" id="{7789AA35-28EF-3CE5-8991-1A37E908F498}"/>
                </a:ext>
              </a:extLst>
            </p:cNvPr>
            <p:cNvSpPr>
              <a:spLocks/>
            </p:cNvSpPr>
            <p:nvPr/>
          </p:nvSpPr>
          <p:spPr bwMode="auto">
            <a:xfrm>
              <a:off x="5922755" y="2764091"/>
              <a:ext cx="267582" cy="159335"/>
            </a:xfrm>
            <a:custGeom>
              <a:avLst/>
              <a:gdLst>
                <a:gd name="T0" fmla="*/ 25 w 224"/>
                <a:gd name="T1" fmla="*/ 32 h 133"/>
                <a:gd name="T2" fmla="*/ 224 w 224"/>
                <a:gd name="T3" fmla="*/ 0 h 133"/>
                <a:gd name="T4" fmla="*/ 138 w 224"/>
                <a:gd name="T5" fmla="*/ 133 h 133"/>
                <a:gd name="T6" fmla="*/ 0 w 224"/>
                <a:gd name="T7" fmla="*/ 73 h 133"/>
                <a:gd name="T8" fmla="*/ 25 w 224"/>
                <a:gd name="T9" fmla="*/ 32 h 133"/>
              </a:gdLst>
              <a:ahLst/>
              <a:cxnLst>
                <a:cxn ang="0">
                  <a:pos x="T0" y="T1"/>
                </a:cxn>
                <a:cxn ang="0">
                  <a:pos x="T2" y="T3"/>
                </a:cxn>
                <a:cxn ang="0">
                  <a:pos x="T4" y="T5"/>
                </a:cxn>
                <a:cxn ang="0">
                  <a:pos x="T6" y="T7"/>
                </a:cxn>
                <a:cxn ang="0">
                  <a:pos x="T8" y="T9"/>
                </a:cxn>
              </a:cxnLst>
              <a:rect l="0" t="0" r="r" b="b"/>
              <a:pathLst>
                <a:path w="224" h="133">
                  <a:moveTo>
                    <a:pt x="25" y="32"/>
                  </a:moveTo>
                  <a:cubicBezTo>
                    <a:pt x="224" y="0"/>
                    <a:pt x="224" y="0"/>
                    <a:pt x="224" y="0"/>
                  </a:cubicBezTo>
                  <a:cubicBezTo>
                    <a:pt x="224" y="0"/>
                    <a:pt x="145" y="76"/>
                    <a:pt x="138" y="133"/>
                  </a:cubicBezTo>
                  <a:cubicBezTo>
                    <a:pt x="100" y="121"/>
                    <a:pt x="54" y="105"/>
                    <a:pt x="0" y="73"/>
                  </a:cubicBezTo>
                  <a:lnTo>
                    <a:pt x="25" y="32"/>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1" name="Freeform 29">
              <a:extLst>
                <a:ext uri="{FF2B5EF4-FFF2-40B4-BE49-F238E27FC236}">
                  <a16:creationId xmlns:a16="http://schemas.microsoft.com/office/drawing/2014/main" id="{3E10426E-26D2-B0B2-CE8F-82D3FFB4C6E9}"/>
                </a:ext>
              </a:extLst>
            </p:cNvPr>
            <p:cNvSpPr>
              <a:spLocks/>
            </p:cNvSpPr>
            <p:nvPr/>
          </p:nvSpPr>
          <p:spPr bwMode="auto">
            <a:xfrm>
              <a:off x="6043647" y="2664949"/>
              <a:ext cx="193732" cy="175522"/>
            </a:xfrm>
            <a:custGeom>
              <a:avLst/>
              <a:gdLst>
                <a:gd name="T0" fmla="*/ 0 w 162"/>
                <a:gd name="T1" fmla="*/ 64 h 147"/>
                <a:gd name="T2" fmla="*/ 162 w 162"/>
                <a:gd name="T3" fmla="*/ 88 h 147"/>
                <a:gd name="T4" fmla="*/ 29 w 162"/>
                <a:gd name="T5" fmla="*/ 147 h 147"/>
                <a:gd name="T6" fmla="*/ 0 w 162"/>
                <a:gd name="T7" fmla="*/ 64 h 147"/>
              </a:gdLst>
              <a:ahLst/>
              <a:cxnLst>
                <a:cxn ang="0">
                  <a:pos x="T0" y="T1"/>
                </a:cxn>
                <a:cxn ang="0">
                  <a:pos x="T2" y="T3"/>
                </a:cxn>
                <a:cxn ang="0">
                  <a:pos x="T4" y="T5"/>
                </a:cxn>
                <a:cxn ang="0">
                  <a:pos x="T6" y="T7"/>
                </a:cxn>
              </a:cxnLst>
              <a:rect l="0" t="0" r="r" b="b"/>
              <a:pathLst>
                <a:path w="162" h="147">
                  <a:moveTo>
                    <a:pt x="0" y="64"/>
                  </a:moveTo>
                  <a:cubicBezTo>
                    <a:pt x="158" y="0"/>
                    <a:pt x="162" y="88"/>
                    <a:pt x="162" y="88"/>
                  </a:cubicBezTo>
                  <a:cubicBezTo>
                    <a:pt x="130" y="115"/>
                    <a:pt x="57" y="127"/>
                    <a:pt x="29" y="147"/>
                  </a:cubicBezTo>
                  <a:cubicBezTo>
                    <a:pt x="9" y="104"/>
                    <a:pt x="0" y="64"/>
                    <a:pt x="0" y="6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2" name="Freeform 30">
              <a:extLst>
                <a:ext uri="{FF2B5EF4-FFF2-40B4-BE49-F238E27FC236}">
                  <a16:creationId xmlns:a16="http://schemas.microsoft.com/office/drawing/2014/main" id="{481C734C-D8BC-A3FC-DB81-16931E3EEB00}"/>
                </a:ext>
              </a:extLst>
            </p:cNvPr>
            <p:cNvSpPr>
              <a:spLocks/>
            </p:cNvSpPr>
            <p:nvPr/>
          </p:nvSpPr>
          <p:spPr bwMode="auto">
            <a:xfrm>
              <a:off x="6037578" y="2726154"/>
              <a:ext cx="77897" cy="131515"/>
            </a:xfrm>
            <a:custGeom>
              <a:avLst/>
              <a:gdLst>
                <a:gd name="T0" fmla="*/ 0 w 65"/>
                <a:gd name="T1" fmla="*/ 5 h 110"/>
                <a:gd name="T2" fmla="*/ 29 w 65"/>
                <a:gd name="T3" fmla="*/ 0 h 110"/>
                <a:gd name="T4" fmla="*/ 65 w 65"/>
                <a:gd name="T5" fmla="*/ 91 h 110"/>
                <a:gd name="T6" fmla="*/ 36 w 65"/>
                <a:gd name="T7" fmla="*/ 110 h 110"/>
                <a:gd name="T8" fmla="*/ 0 w 65"/>
                <a:gd name="T9" fmla="*/ 5 h 110"/>
              </a:gdLst>
              <a:ahLst/>
              <a:cxnLst>
                <a:cxn ang="0">
                  <a:pos x="T0" y="T1"/>
                </a:cxn>
                <a:cxn ang="0">
                  <a:pos x="T2" y="T3"/>
                </a:cxn>
                <a:cxn ang="0">
                  <a:pos x="T4" y="T5"/>
                </a:cxn>
                <a:cxn ang="0">
                  <a:pos x="T6" y="T7"/>
                </a:cxn>
                <a:cxn ang="0">
                  <a:pos x="T8" y="T9"/>
                </a:cxn>
              </a:cxnLst>
              <a:rect l="0" t="0" r="r" b="b"/>
              <a:pathLst>
                <a:path w="65" h="110">
                  <a:moveTo>
                    <a:pt x="0" y="5"/>
                  </a:moveTo>
                  <a:cubicBezTo>
                    <a:pt x="29" y="0"/>
                    <a:pt x="29" y="0"/>
                    <a:pt x="29" y="0"/>
                  </a:cubicBezTo>
                  <a:cubicBezTo>
                    <a:pt x="29" y="0"/>
                    <a:pt x="65" y="29"/>
                    <a:pt x="65" y="91"/>
                  </a:cubicBezTo>
                  <a:cubicBezTo>
                    <a:pt x="55" y="98"/>
                    <a:pt x="45" y="104"/>
                    <a:pt x="36" y="110"/>
                  </a:cubicBezTo>
                  <a:cubicBezTo>
                    <a:pt x="23" y="59"/>
                    <a:pt x="9" y="29"/>
                    <a:pt x="0" y="5"/>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3" name="Freeform 31">
              <a:extLst>
                <a:ext uri="{FF2B5EF4-FFF2-40B4-BE49-F238E27FC236}">
                  <a16:creationId xmlns:a16="http://schemas.microsoft.com/office/drawing/2014/main" id="{8132D819-8051-301D-E238-84FC3834AB51}"/>
                </a:ext>
              </a:extLst>
            </p:cNvPr>
            <p:cNvSpPr>
              <a:spLocks/>
            </p:cNvSpPr>
            <p:nvPr/>
          </p:nvSpPr>
          <p:spPr bwMode="auto">
            <a:xfrm>
              <a:off x="5595485" y="2299236"/>
              <a:ext cx="493687" cy="704111"/>
            </a:xfrm>
            <a:custGeom>
              <a:avLst/>
              <a:gdLst>
                <a:gd name="T0" fmla="*/ 63 w 413"/>
                <a:gd name="T1" fmla="*/ 15 h 589"/>
                <a:gd name="T2" fmla="*/ 163 w 413"/>
                <a:gd name="T3" fmla="*/ 408 h 589"/>
                <a:gd name="T4" fmla="*/ 369 w 413"/>
                <a:gd name="T5" fmla="*/ 358 h 589"/>
                <a:gd name="T6" fmla="*/ 410 w 413"/>
                <a:gd name="T7" fmla="*/ 475 h 589"/>
                <a:gd name="T8" fmla="*/ 105 w 413"/>
                <a:gd name="T9" fmla="*/ 571 h 589"/>
                <a:gd name="T10" fmla="*/ 19 w 413"/>
                <a:gd name="T11" fmla="*/ 310 h 589"/>
                <a:gd name="T12" fmla="*/ 63 w 413"/>
                <a:gd name="T13" fmla="*/ 15 h 589"/>
              </a:gdLst>
              <a:ahLst/>
              <a:cxnLst>
                <a:cxn ang="0">
                  <a:pos x="T0" y="T1"/>
                </a:cxn>
                <a:cxn ang="0">
                  <a:pos x="T2" y="T3"/>
                </a:cxn>
                <a:cxn ang="0">
                  <a:pos x="T4" y="T5"/>
                </a:cxn>
                <a:cxn ang="0">
                  <a:pos x="T6" y="T7"/>
                </a:cxn>
                <a:cxn ang="0">
                  <a:pos x="T8" y="T9"/>
                </a:cxn>
                <a:cxn ang="0">
                  <a:pos x="T10" y="T11"/>
                </a:cxn>
                <a:cxn ang="0">
                  <a:pos x="T12" y="T13"/>
                </a:cxn>
              </a:cxnLst>
              <a:rect l="0" t="0" r="r" b="b"/>
              <a:pathLst>
                <a:path w="413" h="589">
                  <a:moveTo>
                    <a:pt x="63" y="15"/>
                  </a:moveTo>
                  <a:cubicBezTo>
                    <a:pt x="118" y="0"/>
                    <a:pt x="163" y="408"/>
                    <a:pt x="163" y="408"/>
                  </a:cubicBezTo>
                  <a:cubicBezTo>
                    <a:pt x="369" y="358"/>
                    <a:pt x="369" y="358"/>
                    <a:pt x="369" y="358"/>
                  </a:cubicBezTo>
                  <a:cubicBezTo>
                    <a:pt x="384" y="376"/>
                    <a:pt x="413" y="425"/>
                    <a:pt x="410" y="475"/>
                  </a:cubicBezTo>
                  <a:cubicBezTo>
                    <a:pt x="233" y="589"/>
                    <a:pt x="105" y="571"/>
                    <a:pt x="105" y="571"/>
                  </a:cubicBezTo>
                  <a:cubicBezTo>
                    <a:pt x="105" y="571"/>
                    <a:pt x="38" y="582"/>
                    <a:pt x="19" y="310"/>
                  </a:cubicBezTo>
                  <a:cubicBezTo>
                    <a:pt x="0" y="38"/>
                    <a:pt x="63" y="15"/>
                    <a:pt x="63" y="1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34" name="Freeform 32">
              <a:extLst>
                <a:ext uri="{FF2B5EF4-FFF2-40B4-BE49-F238E27FC236}">
                  <a16:creationId xmlns:a16="http://schemas.microsoft.com/office/drawing/2014/main" id="{75C947CE-9416-9C72-0F6A-8FBA55A80CCE}"/>
                </a:ext>
              </a:extLst>
            </p:cNvPr>
            <p:cNvSpPr>
              <a:spLocks/>
            </p:cNvSpPr>
            <p:nvPr/>
          </p:nvSpPr>
          <p:spPr bwMode="auto">
            <a:xfrm>
              <a:off x="5685017" y="2672031"/>
              <a:ext cx="190191" cy="138596"/>
            </a:xfrm>
            <a:custGeom>
              <a:avLst/>
              <a:gdLst>
                <a:gd name="T0" fmla="*/ 159 w 159"/>
                <a:gd name="T1" fmla="*/ 81 h 116"/>
                <a:gd name="T2" fmla="*/ 78 w 159"/>
                <a:gd name="T3" fmla="*/ 24 h 116"/>
                <a:gd name="T4" fmla="*/ 16 w 159"/>
                <a:gd name="T5" fmla="*/ 0 h 116"/>
                <a:gd name="T6" fmla="*/ 18 w 159"/>
                <a:gd name="T7" fmla="*/ 18 h 116"/>
                <a:gd name="T8" fmla="*/ 56 w 159"/>
                <a:gd name="T9" fmla="*/ 36 h 116"/>
                <a:gd name="T10" fmla="*/ 8 w 159"/>
                <a:gd name="T11" fmla="*/ 51 h 116"/>
                <a:gd name="T12" fmla="*/ 17 w 159"/>
                <a:gd name="T13" fmla="*/ 69 h 116"/>
                <a:gd name="T14" fmla="*/ 21 w 159"/>
                <a:gd name="T15" fmla="*/ 88 h 116"/>
                <a:gd name="T16" fmla="*/ 51 w 159"/>
                <a:gd name="T17" fmla="*/ 84 h 116"/>
                <a:gd name="T18" fmla="*/ 23 w 159"/>
                <a:gd name="T19" fmla="*/ 109 h 116"/>
                <a:gd name="T20" fmla="*/ 34 w 159"/>
                <a:gd name="T21" fmla="*/ 116 h 116"/>
                <a:gd name="T22" fmla="*/ 88 w 159"/>
                <a:gd name="T23" fmla="*/ 96 h 116"/>
                <a:gd name="T24" fmla="*/ 159 w 159"/>
                <a:gd name="T25"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6">
                  <a:moveTo>
                    <a:pt x="159" y="81"/>
                  </a:moveTo>
                  <a:cubicBezTo>
                    <a:pt x="159" y="81"/>
                    <a:pt x="92" y="28"/>
                    <a:pt x="78" y="24"/>
                  </a:cubicBezTo>
                  <a:cubicBezTo>
                    <a:pt x="65" y="21"/>
                    <a:pt x="16" y="0"/>
                    <a:pt x="16" y="0"/>
                  </a:cubicBezTo>
                  <a:cubicBezTo>
                    <a:pt x="16" y="0"/>
                    <a:pt x="11" y="9"/>
                    <a:pt x="18" y="18"/>
                  </a:cubicBezTo>
                  <a:cubicBezTo>
                    <a:pt x="26" y="28"/>
                    <a:pt x="56" y="36"/>
                    <a:pt x="56" y="36"/>
                  </a:cubicBezTo>
                  <a:cubicBezTo>
                    <a:pt x="56" y="36"/>
                    <a:pt x="21" y="42"/>
                    <a:pt x="8" y="51"/>
                  </a:cubicBezTo>
                  <a:cubicBezTo>
                    <a:pt x="8" y="51"/>
                    <a:pt x="2" y="68"/>
                    <a:pt x="17" y="69"/>
                  </a:cubicBezTo>
                  <a:cubicBezTo>
                    <a:pt x="17" y="69"/>
                    <a:pt x="0" y="83"/>
                    <a:pt x="21" y="88"/>
                  </a:cubicBezTo>
                  <a:cubicBezTo>
                    <a:pt x="21" y="88"/>
                    <a:pt x="43" y="82"/>
                    <a:pt x="51" y="84"/>
                  </a:cubicBezTo>
                  <a:cubicBezTo>
                    <a:pt x="23" y="109"/>
                    <a:pt x="23" y="109"/>
                    <a:pt x="23" y="109"/>
                  </a:cubicBezTo>
                  <a:cubicBezTo>
                    <a:pt x="23" y="109"/>
                    <a:pt x="22" y="116"/>
                    <a:pt x="34" y="116"/>
                  </a:cubicBezTo>
                  <a:cubicBezTo>
                    <a:pt x="46" y="115"/>
                    <a:pt x="63" y="86"/>
                    <a:pt x="88" y="96"/>
                  </a:cubicBezTo>
                  <a:lnTo>
                    <a:pt x="159" y="81"/>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5" name="Group 34">
            <a:extLst>
              <a:ext uri="{FF2B5EF4-FFF2-40B4-BE49-F238E27FC236}">
                <a16:creationId xmlns:a16="http://schemas.microsoft.com/office/drawing/2014/main" id="{798D56D7-EE96-23F6-0C46-48560F86D325}"/>
              </a:ext>
            </a:extLst>
          </p:cNvPr>
          <p:cNvGrpSpPr/>
          <p:nvPr/>
        </p:nvGrpSpPr>
        <p:grpSpPr>
          <a:xfrm>
            <a:off x="137625" y="184338"/>
            <a:ext cx="614004" cy="1161669"/>
            <a:chOff x="3900678" y="3091564"/>
            <a:chExt cx="1481506" cy="3736937"/>
          </a:xfrm>
        </p:grpSpPr>
        <p:grpSp>
          <p:nvGrpSpPr>
            <p:cNvPr id="36" name="Group 35">
              <a:extLst>
                <a:ext uri="{FF2B5EF4-FFF2-40B4-BE49-F238E27FC236}">
                  <a16:creationId xmlns:a16="http://schemas.microsoft.com/office/drawing/2014/main" id="{22255AA0-4448-DD32-3FF7-8DAEA0257170}"/>
                </a:ext>
              </a:extLst>
            </p:cNvPr>
            <p:cNvGrpSpPr/>
            <p:nvPr/>
          </p:nvGrpSpPr>
          <p:grpSpPr>
            <a:xfrm rot="1270868">
              <a:off x="3900678" y="6354047"/>
              <a:ext cx="428085" cy="474454"/>
              <a:chOff x="4085778" y="6377617"/>
              <a:chExt cx="428085" cy="474454"/>
            </a:xfrm>
          </p:grpSpPr>
          <p:sp>
            <p:nvSpPr>
              <p:cNvPr id="68" name="Freeform 95">
                <a:extLst>
                  <a:ext uri="{FF2B5EF4-FFF2-40B4-BE49-F238E27FC236}">
                    <a16:creationId xmlns:a16="http://schemas.microsoft.com/office/drawing/2014/main" id="{5AEDAFDD-A0E5-5790-A6F1-815FEDFD0243}"/>
                  </a:ext>
                </a:extLst>
              </p:cNvPr>
              <p:cNvSpPr>
                <a:spLocks/>
              </p:cNvSpPr>
              <p:nvPr/>
            </p:nvSpPr>
            <p:spPr bwMode="auto">
              <a:xfrm>
                <a:off x="4114891" y="6377617"/>
                <a:ext cx="398972" cy="448574"/>
              </a:xfrm>
              <a:custGeom>
                <a:avLst/>
                <a:gdLst>
                  <a:gd name="T0" fmla="*/ 99 w 313"/>
                  <a:gd name="T1" fmla="*/ 0 h 352"/>
                  <a:gd name="T2" fmla="*/ 0 w 313"/>
                  <a:gd name="T3" fmla="*/ 86 h 352"/>
                  <a:gd name="T4" fmla="*/ 246 w 313"/>
                  <a:gd name="T5" fmla="*/ 352 h 352"/>
                  <a:gd name="T6" fmla="*/ 206 w 313"/>
                  <a:gd name="T7" fmla="*/ 192 h 352"/>
                  <a:gd name="T8" fmla="*/ 187 w 313"/>
                  <a:gd name="T9" fmla="*/ 71 h 352"/>
                  <a:gd name="T10" fmla="*/ 99 w 313"/>
                  <a:gd name="T11" fmla="*/ 0 h 352"/>
                </a:gdLst>
                <a:ahLst/>
                <a:cxnLst>
                  <a:cxn ang="0">
                    <a:pos x="T0" y="T1"/>
                  </a:cxn>
                  <a:cxn ang="0">
                    <a:pos x="T2" y="T3"/>
                  </a:cxn>
                  <a:cxn ang="0">
                    <a:pos x="T4" y="T5"/>
                  </a:cxn>
                  <a:cxn ang="0">
                    <a:pos x="T6" y="T7"/>
                  </a:cxn>
                  <a:cxn ang="0">
                    <a:pos x="T8" y="T9"/>
                  </a:cxn>
                  <a:cxn ang="0">
                    <a:pos x="T10" y="T11"/>
                  </a:cxn>
                </a:cxnLst>
                <a:rect l="0" t="0" r="r" b="b"/>
                <a:pathLst>
                  <a:path w="313" h="352">
                    <a:moveTo>
                      <a:pt x="99" y="0"/>
                    </a:moveTo>
                    <a:cubicBezTo>
                      <a:pt x="99" y="0"/>
                      <a:pt x="32" y="41"/>
                      <a:pt x="0" y="86"/>
                    </a:cubicBezTo>
                    <a:cubicBezTo>
                      <a:pt x="246" y="352"/>
                      <a:pt x="246" y="352"/>
                      <a:pt x="246" y="352"/>
                    </a:cubicBezTo>
                    <a:cubicBezTo>
                      <a:pt x="246" y="352"/>
                      <a:pt x="313" y="308"/>
                      <a:pt x="206" y="192"/>
                    </a:cubicBezTo>
                    <a:cubicBezTo>
                      <a:pt x="187" y="71"/>
                      <a:pt x="187" y="71"/>
                      <a:pt x="187" y="71"/>
                    </a:cubicBezTo>
                    <a:lnTo>
                      <a:pt x="99" y="0"/>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9" name="Freeform 96">
                <a:extLst>
                  <a:ext uri="{FF2B5EF4-FFF2-40B4-BE49-F238E27FC236}">
                    <a16:creationId xmlns:a16="http://schemas.microsoft.com/office/drawing/2014/main" id="{2817E5C4-5FB5-13E9-429F-E153B0C03F1D}"/>
                  </a:ext>
                </a:extLst>
              </p:cNvPr>
              <p:cNvSpPr>
                <a:spLocks/>
              </p:cNvSpPr>
              <p:nvPr/>
            </p:nvSpPr>
            <p:spPr bwMode="auto">
              <a:xfrm>
                <a:off x="4085778" y="6487065"/>
                <a:ext cx="341282" cy="365006"/>
              </a:xfrm>
              <a:custGeom>
                <a:avLst/>
                <a:gdLst>
                  <a:gd name="T0" fmla="*/ 0 w 268"/>
                  <a:gd name="T1" fmla="*/ 21 h 286"/>
                  <a:gd name="T2" fmla="*/ 84 w 268"/>
                  <a:gd name="T3" fmla="*/ 111 h 286"/>
                  <a:gd name="T4" fmla="*/ 101 w 268"/>
                  <a:gd name="T5" fmla="*/ 97 h 286"/>
                  <a:gd name="T6" fmla="*/ 166 w 268"/>
                  <a:gd name="T7" fmla="*/ 197 h 286"/>
                  <a:gd name="T8" fmla="*/ 247 w 268"/>
                  <a:gd name="T9" fmla="*/ 286 h 286"/>
                  <a:gd name="T10" fmla="*/ 268 w 268"/>
                  <a:gd name="T11" fmla="*/ 265 h 286"/>
                  <a:gd name="T12" fmla="*/ 23 w 268"/>
                  <a:gd name="T13" fmla="*/ 0 h 286"/>
                  <a:gd name="T14" fmla="*/ 0 w 268"/>
                  <a:gd name="T15" fmla="*/ 21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86">
                    <a:moveTo>
                      <a:pt x="0" y="21"/>
                    </a:moveTo>
                    <a:cubicBezTo>
                      <a:pt x="84" y="111"/>
                      <a:pt x="84" y="111"/>
                      <a:pt x="84" y="111"/>
                    </a:cubicBezTo>
                    <a:cubicBezTo>
                      <a:pt x="101" y="97"/>
                      <a:pt x="101" y="97"/>
                      <a:pt x="101" y="97"/>
                    </a:cubicBezTo>
                    <a:cubicBezTo>
                      <a:pt x="101" y="97"/>
                      <a:pt x="119" y="147"/>
                      <a:pt x="166" y="197"/>
                    </a:cubicBezTo>
                    <a:cubicBezTo>
                      <a:pt x="189" y="222"/>
                      <a:pt x="247" y="286"/>
                      <a:pt x="247" y="286"/>
                    </a:cubicBezTo>
                    <a:cubicBezTo>
                      <a:pt x="268" y="265"/>
                      <a:pt x="268" y="265"/>
                      <a:pt x="268" y="265"/>
                    </a:cubicBezTo>
                    <a:cubicBezTo>
                      <a:pt x="23" y="0"/>
                      <a:pt x="23" y="0"/>
                      <a:pt x="23" y="0"/>
                    </a:cubicBezTo>
                    <a:lnTo>
                      <a:pt x="0" y="21"/>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70" name="Freeform 97">
                <a:extLst>
                  <a:ext uri="{FF2B5EF4-FFF2-40B4-BE49-F238E27FC236}">
                    <a16:creationId xmlns:a16="http://schemas.microsoft.com/office/drawing/2014/main" id="{741E1138-7B68-2891-0ABD-84C33A301515}"/>
                  </a:ext>
                </a:extLst>
              </p:cNvPr>
              <p:cNvSpPr>
                <a:spLocks/>
              </p:cNvSpPr>
              <p:nvPr/>
            </p:nvSpPr>
            <p:spPr bwMode="auto">
              <a:xfrm>
                <a:off x="4338100" y="6631558"/>
                <a:ext cx="143954" cy="168215"/>
              </a:xfrm>
              <a:custGeom>
                <a:avLst/>
                <a:gdLst>
                  <a:gd name="T0" fmla="*/ 38 w 113"/>
                  <a:gd name="T1" fmla="*/ 0 h 132"/>
                  <a:gd name="T2" fmla="*/ 87 w 113"/>
                  <a:gd name="T3" fmla="*/ 132 h 132"/>
                  <a:gd name="T4" fmla="*/ 38 w 113"/>
                  <a:gd name="T5" fmla="*/ 0 h 132"/>
                </a:gdLst>
                <a:ahLst/>
                <a:cxnLst>
                  <a:cxn ang="0">
                    <a:pos x="T0" y="T1"/>
                  </a:cxn>
                  <a:cxn ang="0">
                    <a:pos x="T2" y="T3"/>
                  </a:cxn>
                  <a:cxn ang="0">
                    <a:pos x="T4" y="T5"/>
                  </a:cxn>
                </a:cxnLst>
                <a:rect l="0" t="0" r="r" b="b"/>
                <a:pathLst>
                  <a:path w="113" h="132">
                    <a:moveTo>
                      <a:pt x="38" y="0"/>
                    </a:moveTo>
                    <a:cubicBezTo>
                      <a:pt x="38" y="0"/>
                      <a:pt x="0" y="42"/>
                      <a:pt x="87" y="132"/>
                    </a:cubicBezTo>
                    <a:cubicBezTo>
                      <a:pt x="87" y="132"/>
                      <a:pt x="113" y="85"/>
                      <a:pt x="38"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71" name="Freeform 98">
                <a:extLst>
                  <a:ext uri="{FF2B5EF4-FFF2-40B4-BE49-F238E27FC236}">
                    <a16:creationId xmlns:a16="http://schemas.microsoft.com/office/drawing/2014/main" id="{1B939E71-7619-335D-13DC-3335D6CA24A7}"/>
                  </a:ext>
                </a:extLst>
              </p:cNvPr>
              <p:cNvSpPr>
                <a:spLocks/>
              </p:cNvSpPr>
              <p:nvPr/>
            </p:nvSpPr>
            <p:spPr bwMode="auto">
              <a:xfrm>
                <a:off x="4115970" y="6405653"/>
                <a:ext cx="182233" cy="191398"/>
              </a:xfrm>
              <a:custGeom>
                <a:avLst/>
                <a:gdLst>
                  <a:gd name="T0" fmla="*/ 78 w 143"/>
                  <a:gd name="T1" fmla="*/ 150 h 150"/>
                  <a:gd name="T2" fmla="*/ 65 w 143"/>
                  <a:gd name="T3" fmla="*/ 0 h 150"/>
                  <a:gd name="T4" fmla="*/ 0 w 143"/>
                  <a:gd name="T5" fmla="*/ 65 h 150"/>
                  <a:gd name="T6" fmla="*/ 78 w 143"/>
                  <a:gd name="T7" fmla="*/ 150 h 150"/>
                </a:gdLst>
                <a:ahLst/>
                <a:cxnLst>
                  <a:cxn ang="0">
                    <a:pos x="T0" y="T1"/>
                  </a:cxn>
                  <a:cxn ang="0">
                    <a:pos x="T2" y="T3"/>
                  </a:cxn>
                  <a:cxn ang="0">
                    <a:pos x="T4" y="T5"/>
                  </a:cxn>
                  <a:cxn ang="0">
                    <a:pos x="T6" y="T7"/>
                  </a:cxn>
                </a:cxnLst>
                <a:rect l="0" t="0" r="r" b="b"/>
                <a:pathLst>
                  <a:path w="143" h="150">
                    <a:moveTo>
                      <a:pt x="78" y="150"/>
                    </a:moveTo>
                    <a:cubicBezTo>
                      <a:pt x="78" y="150"/>
                      <a:pt x="143" y="85"/>
                      <a:pt x="65" y="0"/>
                    </a:cubicBezTo>
                    <a:cubicBezTo>
                      <a:pt x="65" y="0"/>
                      <a:pt x="16" y="38"/>
                      <a:pt x="0" y="65"/>
                    </a:cubicBezTo>
                    <a:lnTo>
                      <a:pt x="78" y="150"/>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37" name="Freeform 99">
              <a:extLst>
                <a:ext uri="{FF2B5EF4-FFF2-40B4-BE49-F238E27FC236}">
                  <a16:creationId xmlns:a16="http://schemas.microsoft.com/office/drawing/2014/main" id="{ADE2CAD3-EC4A-C74A-4B47-5C4493B2A2D0}"/>
                </a:ext>
              </a:extLst>
            </p:cNvPr>
            <p:cNvSpPr>
              <a:spLocks/>
            </p:cNvSpPr>
            <p:nvPr/>
          </p:nvSpPr>
          <p:spPr bwMode="auto">
            <a:xfrm rot="487083">
              <a:off x="4135151" y="4903012"/>
              <a:ext cx="743292" cy="1682267"/>
            </a:xfrm>
            <a:custGeom>
              <a:avLst/>
              <a:gdLst>
                <a:gd name="T0" fmla="*/ 571 w 617"/>
                <a:gd name="T1" fmla="*/ 0 h 1261"/>
                <a:gd name="T2" fmla="*/ 523 w 617"/>
                <a:gd name="T3" fmla="*/ 805 h 1261"/>
                <a:gd name="T4" fmla="*/ 145 w 617"/>
                <a:gd name="T5" fmla="*/ 1261 h 1261"/>
                <a:gd name="T6" fmla="*/ 17 w 617"/>
                <a:gd name="T7" fmla="*/ 1123 h 1261"/>
                <a:gd name="T8" fmla="*/ 341 w 617"/>
                <a:gd name="T9" fmla="*/ 664 h 1261"/>
                <a:gd name="T10" fmla="*/ 298 w 617"/>
                <a:gd name="T11" fmla="*/ 24 h 1261"/>
                <a:gd name="T12" fmla="*/ 571 w 617"/>
                <a:gd name="T13" fmla="*/ 0 h 1261"/>
                <a:gd name="connsiteX0" fmla="*/ 9001 w 9183"/>
                <a:gd name="connsiteY0" fmla="*/ 0 h 10000"/>
                <a:gd name="connsiteX1" fmla="*/ 8223 w 9183"/>
                <a:gd name="connsiteY1" fmla="*/ 6384 h 10000"/>
                <a:gd name="connsiteX2" fmla="*/ 2097 w 9183"/>
                <a:gd name="connsiteY2" fmla="*/ 10000 h 10000"/>
                <a:gd name="connsiteX3" fmla="*/ 23 w 9183"/>
                <a:gd name="connsiteY3" fmla="*/ 8906 h 10000"/>
                <a:gd name="connsiteX4" fmla="*/ 5274 w 9183"/>
                <a:gd name="connsiteY4" fmla="*/ 5266 h 10000"/>
                <a:gd name="connsiteX5" fmla="*/ 4577 w 9183"/>
                <a:gd name="connsiteY5" fmla="*/ 190 h 10000"/>
                <a:gd name="connsiteX6" fmla="*/ 9001 w 9183"/>
                <a:gd name="connsiteY6" fmla="*/ 0 h 10000"/>
                <a:gd name="connsiteX0" fmla="*/ 9546 w 9704"/>
                <a:gd name="connsiteY0" fmla="*/ 0 h 10467"/>
                <a:gd name="connsiteX1" fmla="*/ 8955 w 9704"/>
                <a:gd name="connsiteY1" fmla="*/ 6851 h 10467"/>
                <a:gd name="connsiteX2" fmla="*/ 2284 w 9704"/>
                <a:gd name="connsiteY2" fmla="*/ 10467 h 10467"/>
                <a:gd name="connsiteX3" fmla="*/ 25 w 9704"/>
                <a:gd name="connsiteY3" fmla="*/ 9373 h 10467"/>
                <a:gd name="connsiteX4" fmla="*/ 5743 w 9704"/>
                <a:gd name="connsiteY4" fmla="*/ 5733 h 10467"/>
                <a:gd name="connsiteX5" fmla="*/ 4984 w 9704"/>
                <a:gd name="connsiteY5" fmla="*/ 657 h 10467"/>
                <a:gd name="connsiteX6" fmla="*/ 9546 w 9704"/>
                <a:gd name="connsiteY6" fmla="*/ 0 h 10467"/>
                <a:gd name="connsiteX0" fmla="*/ 9837 w 10611"/>
                <a:gd name="connsiteY0" fmla="*/ 0 h 10000"/>
                <a:gd name="connsiteX1" fmla="*/ 9228 w 10611"/>
                <a:gd name="connsiteY1" fmla="*/ 6545 h 10000"/>
                <a:gd name="connsiteX2" fmla="*/ 2354 w 10611"/>
                <a:gd name="connsiteY2" fmla="*/ 10000 h 10000"/>
                <a:gd name="connsiteX3" fmla="*/ 26 w 10611"/>
                <a:gd name="connsiteY3" fmla="*/ 8955 h 10000"/>
                <a:gd name="connsiteX4" fmla="*/ 5918 w 10611"/>
                <a:gd name="connsiteY4" fmla="*/ 5477 h 10000"/>
                <a:gd name="connsiteX5" fmla="*/ 5136 w 10611"/>
                <a:gd name="connsiteY5" fmla="*/ 628 h 10000"/>
                <a:gd name="connsiteX6" fmla="*/ 9837 w 106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1" h="10000">
                  <a:moveTo>
                    <a:pt x="9837" y="0"/>
                  </a:moveTo>
                  <a:cubicBezTo>
                    <a:pt x="9837" y="0"/>
                    <a:pt x="11933" y="4930"/>
                    <a:pt x="9228" y="6545"/>
                  </a:cubicBezTo>
                  <a:cubicBezTo>
                    <a:pt x="6523" y="8160"/>
                    <a:pt x="2354" y="10000"/>
                    <a:pt x="2354" y="10000"/>
                  </a:cubicBezTo>
                  <a:cubicBezTo>
                    <a:pt x="2354" y="10000"/>
                    <a:pt x="-284" y="9697"/>
                    <a:pt x="26" y="8955"/>
                  </a:cubicBezTo>
                  <a:lnTo>
                    <a:pt x="5918" y="5477"/>
                  </a:lnTo>
                  <a:lnTo>
                    <a:pt x="5136" y="628"/>
                  </a:lnTo>
                  <a:lnTo>
                    <a:pt x="9837" y="0"/>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38" name="Group 37">
              <a:extLst>
                <a:ext uri="{FF2B5EF4-FFF2-40B4-BE49-F238E27FC236}">
                  <a16:creationId xmlns:a16="http://schemas.microsoft.com/office/drawing/2014/main" id="{F5FD8C4F-5261-CB95-D9B4-C07043274380}"/>
                </a:ext>
              </a:extLst>
            </p:cNvPr>
            <p:cNvGrpSpPr/>
            <p:nvPr/>
          </p:nvGrpSpPr>
          <p:grpSpPr>
            <a:xfrm>
              <a:off x="4813362" y="6590580"/>
              <a:ext cx="492244" cy="229140"/>
              <a:chOff x="4698253" y="6628861"/>
              <a:chExt cx="492244" cy="229140"/>
            </a:xfrm>
          </p:grpSpPr>
          <p:sp>
            <p:nvSpPr>
              <p:cNvPr id="64" name="Freeform 100">
                <a:extLst>
                  <a:ext uri="{FF2B5EF4-FFF2-40B4-BE49-F238E27FC236}">
                    <a16:creationId xmlns:a16="http://schemas.microsoft.com/office/drawing/2014/main" id="{444D6AC4-2126-B3D9-7FF7-B5C8BDA5556E}"/>
                  </a:ext>
                </a:extLst>
              </p:cNvPr>
              <p:cNvSpPr>
                <a:spLocks/>
              </p:cNvSpPr>
              <p:nvPr/>
            </p:nvSpPr>
            <p:spPr bwMode="auto">
              <a:xfrm>
                <a:off x="4698253" y="6628861"/>
                <a:ext cx="492244" cy="188703"/>
              </a:xfrm>
              <a:custGeom>
                <a:avLst/>
                <a:gdLst>
                  <a:gd name="T0" fmla="*/ 14 w 386"/>
                  <a:gd name="T1" fmla="*/ 16 h 148"/>
                  <a:gd name="T2" fmla="*/ 11 w 386"/>
                  <a:gd name="T3" fmla="*/ 148 h 148"/>
                  <a:gd name="T4" fmla="*/ 374 w 386"/>
                  <a:gd name="T5" fmla="*/ 148 h 148"/>
                  <a:gd name="T6" fmla="*/ 228 w 386"/>
                  <a:gd name="T7" fmla="*/ 69 h 148"/>
                  <a:gd name="T8" fmla="*/ 127 w 386"/>
                  <a:gd name="T9" fmla="*/ 0 h 148"/>
                  <a:gd name="T10" fmla="*/ 14 w 386"/>
                  <a:gd name="T11" fmla="*/ 16 h 148"/>
                </a:gdLst>
                <a:ahLst/>
                <a:cxnLst>
                  <a:cxn ang="0">
                    <a:pos x="T0" y="T1"/>
                  </a:cxn>
                  <a:cxn ang="0">
                    <a:pos x="T2" y="T3"/>
                  </a:cxn>
                  <a:cxn ang="0">
                    <a:pos x="T4" y="T5"/>
                  </a:cxn>
                  <a:cxn ang="0">
                    <a:pos x="T6" y="T7"/>
                  </a:cxn>
                  <a:cxn ang="0">
                    <a:pos x="T8" y="T9"/>
                  </a:cxn>
                  <a:cxn ang="0">
                    <a:pos x="T10" y="T11"/>
                  </a:cxn>
                </a:cxnLst>
                <a:rect l="0" t="0" r="r" b="b"/>
                <a:pathLst>
                  <a:path w="386" h="148">
                    <a:moveTo>
                      <a:pt x="14" y="16"/>
                    </a:moveTo>
                    <a:cubicBezTo>
                      <a:pt x="14" y="16"/>
                      <a:pt x="0" y="94"/>
                      <a:pt x="11" y="148"/>
                    </a:cubicBezTo>
                    <a:cubicBezTo>
                      <a:pt x="374" y="148"/>
                      <a:pt x="374" y="148"/>
                      <a:pt x="374" y="148"/>
                    </a:cubicBezTo>
                    <a:cubicBezTo>
                      <a:pt x="374" y="148"/>
                      <a:pt x="386" y="68"/>
                      <a:pt x="228" y="69"/>
                    </a:cubicBezTo>
                    <a:cubicBezTo>
                      <a:pt x="127" y="0"/>
                      <a:pt x="127" y="0"/>
                      <a:pt x="127" y="0"/>
                    </a:cubicBezTo>
                    <a:lnTo>
                      <a:pt x="14" y="16"/>
                    </a:lnTo>
                    <a:close/>
                  </a:path>
                </a:pathLst>
              </a:custGeom>
              <a:solidFill>
                <a:srgbClr val="3F3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5" name="Freeform 101">
                <a:extLst>
                  <a:ext uri="{FF2B5EF4-FFF2-40B4-BE49-F238E27FC236}">
                    <a16:creationId xmlns:a16="http://schemas.microsoft.com/office/drawing/2014/main" id="{0ED8ABE8-95F8-C4E4-1F34-BED7F159550D}"/>
                  </a:ext>
                </a:extLst>
              </p:cNvPr>
              <p:cNvSpPr>
                <a:spLocks/>
              </p:cNvSpPr>
              <p:nvPr/>
            </p:nvSpPr>
            <p:spPr bwMode="auto">
              <a:xfrm>
                <a:off x="4716045" y="6817565"/>
                <a:ext cx="461513" cy="40436"/>
              </a:xfrm>
              <a:custGeom>
                <a:avLst/>
                <a:gdLst>
                  <a:gd name="T0" fmla="*/ 0 w 362"/>
                  <a:gd name="T1" fmla="*/ 32 h 32"/>
                  <a:gd name="T2" fmla="*/ 119 w 362"/>
                  <a:gd name="T3" fmla="*/ 32 h 32"/>
                  <a:gd name="T4" fmla="*/ 121 w 362"/>
                  <a:gd name="T5" fmla="*/ 9 h 32"/>
                  <a:gd name="T6" fmla="*/ 240 w 362"/>
                  <a:gd name="T7" fmla="*/ 29 h 32"/>
                  <a:gd name="T8" fmla="*/ 362 w 362"/>
                  <a:gd name="T9" fmla="*/ 30 h 32"/>
                  <a:gd name="T10" fmla="*/ 362 w 362"/>
                  <a:gd name="T11" fmla="*/ 0 h 32"/>
                  <a:gd name="T12" fmla="*/ 0 w 362"/>
                  <a:gd name="T13" fmla="*/ 0 h 32"/>
                  <a:gd name="T14" fmla="*/ 0 w 3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2">
                    <a:moveTo>
                      <a:pt x="0" y="32"/>
                    </a:moveTo>
                    <a:cubicBezTo>
                      <a:pt x="119" y="32"/>
                      <a:pt x="119" y="32"/>
                      <a:pt x="119" y="32"/>
                    </a:cubicBezTo>
                    <a:cubicBezTo>
                      <a:pt x="121" y="9"/>
                      <a:pt x="121" y="9"/>
                      <a:pt x="121" y="9"/>
                    </a:cubicBezTo>
                    <a:cubicBezTo>
                      <a:pt x="121" y="9"/>
                      <a:pt x="172" y="29"/>
                      <a:pt x="240" y="29"/>
                    </a:cubicBezTo>
                    <a:cubicBezTo>
                      <a:pt x="274" y="29"/>
                      <a:pt x="362" y="30"/>
                      <a:pt x="362" y="30"/>
                    </a:cubicBezTo>
                    <a:cubicBezTo>
                      <a:pt x="362" y="0"/>
                      <a:pt x="362" y="0"/>
                      <a:pt x="362" y="0"/>
                    </a:cubicBezTo>
                    <a:cubicBezTo>
                      <a:pt x="0" y="0"/>
                      <a:pt x="0" y="0"/>
                      <a:pt x="0" y="0"/>
                    </a:cubicBezTo>
                    <a:lnTo>
                      <a:pt x="0" y="32"/>
                    </a:lnTo>
                    <a:close/>
                  </a:path>
                </a:pathLst>
              </a:custGeom>
              <a:solidFill>
                <a:srgbClr val="261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6" name="Freeform 102">
                <a:extLst>
                  <a:ext uri="{FF2B5EF4-FFF2-40B4-BE49-F238E27FC236}">
                    <a16:creationId xmlns:a16="http://schemas.microsoft.com/office/drawing/2014/main" id="{49970B76-BEFD-CD46-5285-BECDB9E260C3}"/>
                  </a:ext>
                </a:extLst>
              </p:cNvPr>
              <p:cNvSpPr>
                <a:spLocks/>
              </p:cNvSpPr>
              <p:nvPr/>
            </p:nvSpPr>
            <p:spPr bwMode="auto">
              <a:xfrm>
                <a:off x="5001795" y="6715665"/>
                <a:ext cx="166597" cy="71168"/>
              </a:xfrm>
              <a:custGeom>
                <a:avLst/>
                <a:gdLst>
                  <a:gd name="T0" fmla="*/ 0 w 131"/>
                  <a:gd name="T1" fmla="*/ 0 h 56"/>
                  <a:gd name="T2" fmla="*/ 131 w 131"/>
                  <a:gd name="T3" fmla="*/ 54 h 56"/>
                  <a:gd name="T4" fmla="*/ 0 w 131"/>
                  <a:gd name="T5" fmla="*/ 0 h 56"/>
                </a:gdLst>
                <a:ahLst/>
                <a:cxnLst>
                  <a:cxn ang="0">
                    <a:pos x="T0" y="T1"/>
                  </a:cxn>
                  <a:cxn ang="0">
                    <a:pos x="T2" y="T3"/>
                  </a:cxn>
                  <a:cxn ang="0">
                    <a:pos x="T4" y="T5"/>
                  </a:cxn>
                </a:cxnLst>
                <a:rect l="0" t="0" r="r" b="b"/>
                <a:pathLst>
                  <a:path w="131" h="56">
                    <a:moveTo>
                      <a:pt x="0" y="0"/>
                    </a:moveTo>
                    <a:cubicBezTo>
                      <a:pt x="0" y="0"/>
                      <a:pt x="6" y="56"/>
                      <a:pt x="131" y="54"/>
                    </a:cubicBezTo>
                    <a:cubicBezTo>
                      <a:pt x="131" y="54"/>
                      <a:pt x="114" y="3"/>
                      <a:pt x="0" y="0"/>
                    </a:cubicBezTo>
                    <a:close/>
                  </a:path>
                </a:pathLst>
              </a:custGeom>
              <a:solidFill>
                <a:srgbClr val="5E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7" name="Freeform 103">
                <a:extLst>
                  <a:ext uri="{FF2B5EF4-FFF2-40B4-BE49-F238E27FC236}">
                    <a16:creationId xmlns:a16="http://schemas.microsoft.com/office/drawing/2014/main" id="{9D65600E-A85E-9646-9366-997796BCAABF}"/>
                  </a:ext>
                </a:extLst>
              </p:cNvPr>
              <p:cNvSpPr>
                <a:spLocks/>
              </p:cNvSpPr>
              <p:nvPr/>
            </p:nvSpPr>
            <p:spPr bwMode="auto">
              <a:xfrm>
                <a:off x="4702026" y="6698951"/>
                <a:ext cx="159589" cy="118613"/>
              </a:xfrm>
              <a:custGeom>
                <a:avLst/>
                <a:gdLst>
                  <a:gd name="T0" fmla="*/ 125 w 125"/>
                  <a:gd name="T1" fmla="*/ 93 h 93"/>
                  <a:gd name="T2" fmla="*/ 6 w 125"/>
                  <a:gd name="T3" fmla="*/ 0 h 93"/>
                  <a:gd name="T4" fmla="*/ 9 w 125"/>
                  <a:gd name="T5" fmla="*/ 93 h 93"/>
                  <a:gd name="T6" fmla="*/ 125 w 125"/>
                  <a:gd name="T7" fmla="*/ 93 h 93"/>
                </a:gdLst>
                <a:ahLst/>
                <a:cxnLst>
                  <a:cxn ang="0">
                    <a:pos x="T0" y="T1"/>
                  </a:cxn>
                  <a:cxn ang="0">
                    <a:pos x="T2" y="T3"/>
                  </a:cxn>
                  <a:cxn ang="0">
                    <a:pos x="T4" y="T5"/>
                  </a:cxn>
                  <a:cxn ang="0">
                    <a:pos x="T6" y="T7"/>
                  </a:cxn>
                </a:cxnLst>
                <a:rect l="0" t="0" r="r" b="b"/>
                <a:pathLst>
                  <a:path w="125" h="93">
                    <a:moveTo>
                      <a:pt x="125" y="93"/>
                    </a:moveTo>
                    <a:cubicBezTo>
                      <a:pt x="125" y="93"/>
                      <a:pt x="121" y="1"/>
                      <a:pt x="6" y="0"/>
                    </a:cubicBezTo>
                    <a:cubicBezTo>
                      <a:pt x="6" y="0"/>
                      <a:pt x="0" y="64"/>
                      <a:pt x="9" y="93"/>
                    </a:cubicBezTo>
                    <a:lnTo>
                      <a:pt x="125" y="93"/>
                    </a:lnTo>
                    <a:close/>
                  </a:path>
                </a:pathLst>
              </a:custGeom>
              <a:solidFill>
                <a:srgbClr val="352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39" name="Group 38">
              <a:extLst>
                <a:ext uri="{FF2B5EF4-FFF2-40B4-BE49-F238E27FC236}">
                  <a16:creationId xmlns:a16="http://schemas.microsoft.com/office/drawing/2014/main" id="{787FEFB0-63E4-76A4-E870-271D6B13EABF}"/>
                </a:ext>
              </a:extLst>
            </p:cNvPr>
            <p:cNvGrpSpPr/>
            <p:nvPr/>
          </p:nvGrpSpPr>
          <p:grpSpPr>
            <a:xfrm rot="21329181">
              <a:off x="4381733" y="4933462"/>
              <a:ext cx="584440" cy="1780816"/>
              <a:chOff x="4327856" y="4977981"/>
              <a:chExt cx="584440" cy="1780816"/>
            </a:xfrm>
          </p:grpSpPr>
          <p:sp>
            <p:nvSpPr>
              <p:cNvPr id="62" name="Freeform 104">
                <a:extLst>
                  <a:ext uri="{FF2B5EF4-FFF2-40B4-BE49-F238E27FC236}">
                    <a16:creationId xmlns:a16="http://schemas.microsoft.com/office/drawing/2014/main" id="{6DE40424-95AB-8FB8-EF26-829F86B84D28}"/>
                  </a:ext>
                </a:extLst>
              </p:cNvPr>
              <p:cNvSpPr>
                <a:spLocks/>
              </p:cNvSpPr>
              <p:nvPr/>
            </p:nvSpPr>
            <p:spPr bwMode="auto">
              <a:xfrm>
                <a:off x="4327856" y="4984451"/>
                <a:ext cx="584440" cy="1774346"/>
              </a:xfrm>
              <a:custGeom>
                <a:avLst/>
                <a:gdLst>
                  <a:gd name="T0" fmla="*/ 0 w 459"/>
                  <a:gd name="T1" fmla="*/ 0 h 1392"/>
                  <a:gd name="T2" fmla="*/ 47 w 459"/>
                  <a:gd name="T3" fmla="*/ 292 h 1392"/>
                  <a:gd name="T4" fmla="*/ 278 w 459"/>
                  <a:gd name="T5" fmla="*/ 1322 h 1392"/>
                  <a:gd name="T6" fmla="*/ 459 w 459"/>
                  <a:gd name="T7" fmla="*/ 1290 h 1392"/>
                  <a:gd name="T8" fmla="*/ 296 w 459"/>
                  <a:gd name="T9" fmla="*/ 229 h 1392"/>
                  <a:gd name="T10" fmla="*/ 275 w 459"/>
                  <a:gd name="T11" fmla="*/ 1 h 1392"/>
                  <a:gd name="T12" fmla="*/ 0 w 459"/>
                  <a:gd name="T13" fmla="*/ 0 h 1392"/>
                </a:gdLst>
                <a:ahLst/>
                <a:cxnLst>
                  <a:cxn ang="0">
                    <a:pos x="T0" y="T1"/>
                  </a:cxn>
                  <a:cxn ang="0">
                    <a:pos x="T2" y="T3"/>
                  </a:cxn>
                  <a:cxn ang="0">
                    <a:pos x="T4" y="T5"/>
                  </a:cxn>
                  <a:cxn ang="0">
                    <a:pos x="T6" y="T7"/>
                  </a:cxn>
                  <a:cxn ang="0">
                    <a:pos x="T8" y="T9"/>
                  </a:cxn>
                  <a:cxn ang="0">
                    <a:pos x="T10" y="T11"/>
                  </a:cxn>
                  <a:cxn ang="0">
                    <a:pos x="T12" y="T13"/>
                  </a:cxn>
                </a:cxnLst>
                <a:rect l="0" t="0" r="r" b="b"/>
                <a:pathLst>
                  <a:path w="459" h="1392">
                    <a:moveTo>
                      <a:pt x="0" y="0"/>
                    </a:moveTo>
                    <a:cubicBezTo>
                      <a:pt x="0" y="0"/>
                      <a:pt x="19" y="164"/>
                      <a:pt x="47" y="292"/>
                    </a:cubicBezTo>
                    <a:cubicBezTo>
                      <a:pt x="75" y="419"/>
                      <a:pt x="278" y="1322"/>
                      <a:pt x="278" y="1322"/>
                    </a:cubicBezTo>
                    <a:cubicBezTo>
                      <a:pt x="278" y="1322"/>
                      <a:pt x="399" y="1392"/>
                      <a:pt x="459" y="1290"/>
                    </a:cubicBezTo>
                    <a:cubicBezTo>
                      <a:pt x="296" y="229"/>
                      <a:pt x="296" y="229"/>
                      <a:pt x="296" y="229"/>
                    </a:cubicBezTo>
                    <a:cubicBezTo>
                      <a:pt x="275" y="1"/>
                      <a:pt x="275" y="1"/>
                      <a:pt x="275" y="1"/>
                    </a:cubicBezTo>
                    <a:lnTo>
                      <a:pt x="0" y="0"/>
                    </a:ln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3" name="Freeform 105">
                <a:extLst>
                  <a:ext uri="{FF2B5EF4-FFF2-40B4-BE49-F238E27FC236}">
                    <a16:creationId xmlns:a16="http://schemas.microsoft.com/office/drawing/2014/main" id="{749596A9-B31C-2485-1ECC-33169AE4ADB0}"/>
                  </a:ext>
                </a:extLst>
              </p:cNvPr>
              <p:cNvSpPr>
                <a:spLocks/>
              </p:cNvSpPr>
              <p:nvPr/>
            </p:nvSpPr>
            <p:spPr bwMode="auto">
              <a:xfrm>
                <a:off x="4327856" y="4977981"/>
                <a:ext cx="388189" cy="241000"/>
              </a:xfrm>
              <a:custGeom>
                <a:avLst/>
                <a:gdLst>
                  <a:gd name="T0" fmla="*/ 305 w 305"/>
                  <a:gd name="T1" fmla="*/ 189 h 189"/>
                  <a:gd name="T2" fmla="*/ 6 w 305"/>
                  <a:gd name="T3" fmla="*/ 50 h 189"/>
                  <a:gd name="T4" fmla="*/ 0 w 305"/>
                  <a:gd name="T5" fmla="*/ 5 h 189"/>
                  <a:gd name="T6" fmla="*/ 281 w 305"/>
                  <a:gd name="T7" fmla="*/ 0 h 189"/>
                  <a:gd name="T8" fmla="*/ 305 w 305"/>
                  <a:gd name="T9" fmla="*/ 189 h 189"/>
                </a:gdLst>
                <a:ahLst/>
                <a:cxnLst>
                  <a:cxn ang="0">
                    <a:pos x="T0" y="T1"/>
                  </a:cxn>
                  <a:cxn ang="0">
                    <a:pos x="T2" y="T3"/>
                  </a:cxn>
                  <a:cxn ang="0">
                    <a:pos x="T4" y="T5"/>
                  </a:cxn>
                  <a:cxn ang="0">
                    <a:pos x="T6" y="T7"/>
                  </a:cxn>
                  <a:cxn ang="0">
                    <a:pos x="T8" y="T9"/>
                  </a:cxn>
                </a:cxnLst>
                <a:rect l="0" t="0" r="r" b="b"/>
                <a:pathLst>
                  <a:path w="305" h="189">
                    <a:moveTo>
                      <a:pt x="305" y="189"/>
                    </a:moveTo>
                    <a:cubicBezTo>
                      <a:pt x="305" y="189"/>
                      <a:pt x="205" y="55"/>
                      <a:pt x="6" y="50"/>
                    </a:cubicBezTo>
                    <a:cubicBezTo>
                      <a:pt x="0" y="5"/>
                      <a:pt x="0" y="5"/>
                      <a:pt x="0" y="5"/>
                    </a:cubicBezTo>
                    <a:cubicBezTo>
                      <a:pt x="281" y="0"/>
                      <a:pt x="281" y="0"/>
                      <a:pt x="281" y="0"/>
                    </a:cubicBezTo>
                    <a:lnTo>
                      <a:pt x="305" y="189"/>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40" name="Group 39">
              <a:extLst>
                <a:ext uri="{FF2B5EF4-FFF2-40B4-BE49-F238E27FC236}">
                  <a16:creationId xmlns:a16="http://schemas.microsoft.com/office/drawing/2014/main" id="{20FEF824-1313-C89B-1A24-FA7881A0EA94}"/>
                </a:ext>
              </a:extLst>
            </p:cNvPr>
            <p:cNvGrpSpPr/>
            <p:nvPr/>
          </p:nvGrpSpPr>
          <p:grpSpPr>
            <a:xfrm rot="395189">
              <a:off x="4777257" y="3907174"/>
              <a:ext cx="604927" cy="1337095"/>
              <a:chOff x="4854067" y="3877034"/>
              <a:chExt cx="604927" cy="1337095"/>
            </a:xfrm>
          </p:grpSpPr>
          <p:sp>
            <p:nvSpPr>
              <p:cNvPr id="59" name="Freeform 94">
                <a:extLst>
                  <a:ext uri="{FF2B5EF4-FFF2-40B4-BE49-F238E27FC236}">
                    <a16:creationId xmlns:a16="http://schemas.microsoft.com/office/drawing/2014/main" id="{1D79DC96-FF5E-271F-1323-93B0906854EC}"/>
                  </a:ext>
                </a:extLst>
              </p:cNvPr>
              <p:cNvSpPr>
                <a:spLocks/>
              </p:cNvSpPr>
              <p:nvPr/>
            </p:nvSpPr>
            <p:spPr bwMode="auto">
              <a:xfrm>
                <a:off x="5223385" y="4882551"/>
                <a:ext cx="235609" cy="331578"/>
              </a:xfrm>
              <a:custGeom>
                <a:avLst/>
                <a:gdLst>
                  <a:gd name="T0" fmla="*/ 44 w 185"/>
                  <a:gd name="T1" fmla="*/ 129 h 260"/>
                  <a:gd name="T2" fmla="*/ 19 w 185"/>
                  <a:gd name="T3" fmla="*/ 50 h 260"/>
                  <a:gd name="T4" fmla="*/ 0 w 185"/>
                  <a:gd name="T5" fmla="*/ 7 h 260"/>
                  <a:gd name="T6" fmla="*/ 49 w 185"/>
                  <a:gd name="T7" fmla="*/ 0 h 260"/>
                  <a:gd name="T8" fmla="*/ 85 w 185"/>
                  <a:gd name="T9" fmla="*/ 27 h 260"/>
                  <a:gd name="T10" fmla="*/ 125 w 185"/>
                  <a:gd name="T11" fmla="*/ 65 h 260"/>
                  <a:gd name="T12" fmla="*/ 145 w 185"/>
                  <a:gd name="T13" fmla="*/ 82 h 260"/>
                  <a:gd name="T14" fmla="*/ 185 w 185"/>
                  <a:gd name="T15" fmla="*/ 106 h 260"/>
                  <a:gd name="T16" fmla="*/ 138 w 185"/>
                  <a:gd name="T17" fmla="*/ 109 h 260"/>
                  <a:gd name="T18" fmla="*/ 156 w 185"/>
                  <a:gd name="T19" fmla="*/ 161 h 260"/>
                  <a:gd name="T20" fmla="*/ 132 w 185"/>
                  <a:gd name="T21" fmla="*/ 260 h 260"/>
                  <a:gd name="T22" fmla="*/ 122 w 185"/>
                  <a:gd name="T23" fmla="*/ 232 h 260"/>
                  <a:gd name="T24" fmla="*/ 122 w 185"/>
                  <a:gd name="T25" fmla="*/ 173 h 260"/>
                  <a:gd name="T26" fmla="*/ 94 w 185"/>
                  <a:gd name="T27" fmla="*/ 252 h 260"/>
                  <a:gd name="T28" fmla="*/ 89 w 185"/>
                  <a:gd name="T29" fmla="*/ 223 h 260"/>
                  <a:gd name="T30" fmla="*/ 95 w 185"/>
                  <a:gd name="T31" fmla="*/ 177 h 260"/>
                  <a:gd name="T32" fmla="*/ 59 w 185"/>
                  <a:gd name="T33" fmla="*/ 237 h 260"/>
                  <a:gd name="T34" fmla="*/ 52 w 185"/>
                  <a:gd name="T35" fmla="*/ 217 h 260"/>
                  <a:gd name="T36" fmla="*/ 71 w 185"/>
                  <a:gd name="T37" fmla="*/ 169 h 260"/>
                  <a:gd name="T38" fmla="*/ 31 w 185"/>
                  <a:gd name="T39" fmla="*/ 207 h 260"/>
                  <a:gd name="T40" fmla="*/ 27 w 185"/>
                  <a:gd name="T41" fmla="*/ 190 h 260"/>
                  <a:gd name="T42" fmla="*/ 44 w 185"/>
                  <a:gd name="T43" fmla="*/ 1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260">
                    <a:moveTo>
                      <a:pt x="44" y="129"/>
                    </a:moveTo>
                    <a:cubicBezTo>
                      <a:pt x="12" y="106"/>
                      <a:pt x="19" y="50"/>
                      <a:pt x="19" y="50"/>
                    </a:cubicBezTo>
                    <a:cubicBezTo>
                      <a:pt x="0" y="7"/>
                      <a:pt x="0" y="7"/>
                      <a:pt x="0" y="7"/>
                    </a:cubicBezTo>
                    <a:cubicBezTo>
                      <a:pt x="49" y="0"/>
                      <a:pt x="49" y="0"/>
                      <a:pt x="49" y="0"/>
                    </a:cubicBezTo>
                    <a:cubicBezTo>
                      <a:pt x="85" y="27"/>
                      <a:pt x="85" y="27"/>
                      <a:pt x="85" y="27"/>
                    </a:cubicBezTo>
                    <a:cubicBezTo>
                      <a:pt x="92" y="35"/>
                      <a:pt x="111" y="41"/>
                      <a:pt x="125" y="65"/>
                    </a:cubicBezTo>
                    <a:cubicBezTo>
                      <a:pt x="145" y="82"/>
                      <a:pt x="145" y="82"/>
                      <a:pt x="145" y="82"/>
                    </a:cubicBezTo>
                    <a:cubicBezTo>
                      <a:pt x="185" y="106"/>
                      <a:pt x="185" y="106"/>
                      <a:pt x="185" y="106"/>
                    </a:cubicBezTo>
                    <a:cubicBezTo>
                      <a:pt x="185" y="106"/>
                      <a:pt x="168" y="132"/>
                      <a:pt x="138" y="109"/>
                    </a:cubicBezTo>
                    <a:cubicBezTo>
                      <a:pt x="147" y="127"/>
                      <a:pt x="156" y="150"/>
                      <a:pt x="156" y="161"/>
                    </a:cubicBezTo>
                    <a:cubicBezTo>
                      <a:pt x="154" y="197"/>
                      <a:pt x="132" y="260"/>
                      <a:pt x="132" y="260"/>
                    </a:cubicBezTo>
                    <a:cubicBezTo>
                      <a:pt x="111" y="255"/>
                      <a:pt x="122" y="232"/>
                      <a:pt x="122" y="232"/>
                    </a:cubicBezTo>
                    <a:cubicBezTo>
                      <a:pt x="127" y="215"/>
                      <a:pt x="122" y="173"/>
                      <a:pt x="122" y="173"/>
                    </a:cubicBezTo>
                    <a:cubicBezTo>
                      <a:pt x="120" y="205"/>
                      <a:pt x="94" y="252"/>
                      <a:pt x="94" y="252"/>
                    </a:cubicBezTo>
                    <a:cubicBezTo>
                      <a:pt x="75" y="243"/>
                      <a:pt x="89" y="223"/>
                      <a:pt x="89" y="223"/>
                    </a:cubicBezTo>
                    <a:cubicBezTo>
                      <a:pt x="98" y="205"/>
                      <a:pt x="95" y="177"/>
                      <a:pt x="95" y="177"/>
                    </a:cubicBezTo>
                    <a:cubicBezTo>
                      <a:pt x="86" y="199"/>
                      <a:pt x="59" y="237"/>
                      <a:pt x="59" y="237"/>
                    </a:cubicBezTo>
                    <a:cubicBezTo>
                      <a:pt x="40" y="230"/>
                      <a:pt x="52" y="217"/>
                      <a:pt x="52" y="217"/>
                    </a:cubicBezTo>
                    <a:cubicBezTo>
                      <a:pt x="60" y="207"/>
                      <a:pt x="71" y="169"/>
                      <a:pt x="71" y="169"/>
                    </a:cubicBezTo>
                    <a:cubicBezTo>
                      <a:pt x="62" y="191"/>
                      <a:pt x="31" y="207"/>
                      <a:pt x="31" y="207"/>
                    </a:cubicBezTo>
                    <a:cubicBezTo>
                      <a:pt x="15" y="202"/>
                      <a:pt x="27" y="190"/>
                      <a:pt x="27" y="190"/>
                    </a:cubicBezTo>
                    <a:cubicBezTo>
                      <a:pt x="27" y="190"/>
                      <a:pt x="76" y="151"/>
                      <a:pt x="44" y="12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0" name="Freeform 106">
                <a:extLst>
                  <a:ext uri="{FF2B5EF4-FFF2-40B4-BE49-F238E27FC236}">
                    <a16:creationId xmlns:a16="http://schemas.microsoft.com/office/drawing/2014/main" id="{B0BDEE87-C369-A945-0757-7F6BE51A49D3}"/>
                  </a:ext>
                </a:extLst>
              </p:cNvPr>
              <p:cNvSpPr>
                <a:spLocks/>
              </p:cNvSpPr>
              <p:nvPr/>
            </p:nvSpPr>
            <p:spPr bwMode="auto">
              <a:xfrm>
                <a:off x="5186184" y="4836723"/>
                <a:ext cx="155815" cy="141258"/>
              </a:xfrm>
              <a:custGeom>
                <a:avLst/>
                <a:gdLst>
                  <a:gd name="T0" fmla="*/ 88 w 122"/>
                  <a:gd name="T1" fmla="*/ 0 h 111"/>
                  <a:gd name="T2" fmla="*/ 122 w 122"/>
                  <a:gd name="T3" fmla="*/ 61 h 111"/>
                  <a:gd name="T4" fmla="*/ 40 w 122"/>
                  <a:gd name="T5" fmla="*/ 111 h 111"/>
                  <a:gd name="T6" fmla="*/ 0 w 122"/>
                  <a:gd name="T7" fmla="*/ 55 h 111"/>
                  <a:gd name="T8" fmla="*/ 88 w 122"/>
                  <a:gd name="T9" fmla="*/ 0 h 111"/>
                </a:gdLst>
                <a:ahLst/>
                <a:cxnLst>
                  <a:cxn ang="0">
                    <a:pos x="T0" y="T1"/>
                  </a:cxn>
                  <a:cxn ang="0">
                    <a:pos x="T2" y="T3"/>
                  </a:cxn>
                  <a:cxn ang="0">
                    <a:pos x="T4" y="T5"/>
                  </a:cxn>
                  <a:cxn ang="0">
                    <a:pos x="T6" y="T7"/>
                  </a:cxn>
                  <a:cxn ang="0">
                    <a:pos x="T8" y="T9"/>
                  </a:cxn>
                </a:cxnLst>
                <a:rect l="0" t="0" r="r" b="b"/>
                <a:pathLst>
                  <a:path w="122" h="111">
                    <a:moveTo>
                      <a:pt x="88" y="0"/>
                    </a:moveTo>
                    <a:cubicBezTo>
                      <a:pt x="122" y="61"/>
                      <a:pt x="122" y="61"/>
                      <a:pt x="122" y="61"/>
                    </a:cubicBezTo>
                    <a:cubicBezTo>
                      <a:pt x="122" y="61"/>
                      <a:pt x="97" y="108"/>
                      <a:pt x="40" y="111"/>
                    </a:cubicBezTo>
                    <a:cubicBezTo>
                      <a:pt x="0" y="55"/>
                      <a:pt x="0" y="55"/>
                      <a:pt x="0" y="55"/>
                    </a:cubicBezTo>
                    <a:lnTo>
                      <a:pt x="88"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61" name="Freeform 107">
                <a:extLst>
                  <a:ext uri="{FF2B5EF4-FFF2-40B4-BE49-F238E27FC236}">
                    <a16:creationId xmlns:a16="http://schemas.microsoft.com/office/drawing/2014/main" id="{635E72EA-CF56-F05A-8E14-6EC27FE42083}"/>
                  </a:ext>
                </a:extLst>
              </p:cNvPr>
              <p:cNvSpPr>
                <a:spLocks/>
              </p:cNvSpPr>
              <p:nvPr/>
            </p:nvSpPr>
            <p:spPr bwMode="auto">
              <a:xfrm>
                <a:off x="4854067" y="3877034"/>
                <a:ext cx="456122" cy="1048649"/>
              </a:xfrm>
              <a:custGeom>
                <a:avLst/>
                <a:gdLst>
                  <a:gd name="T0" fmla="*/ 48 w 358"/>
                  <a:gd name="T1" fmla="*/ 0 h 823"/>
                  <a:gd name="T2" fmla="*/ 130 w 358"/>
                  <a:gd name="T3" fmla="*/ 167 h 823"/>
                  <a:gd name="T4" fmla="*/ 191 w 358"/>
                  <a:gd name="T5" fmla="*/ 430 h 823"/>
                  <a:gd name="T6" fmla="*/ 358 w 358"/>
                  <a:gd name="T7" fmla="*/ 756 h 823"/>
                  <a:gd name="T8" fmla="*/ 256 w 358"/>
                  <a:gd name="T9" fmla="*/ 819 h 823"/>
                  <a:gd name="T10" fmla="*/ 60 w 358"/>
                  <a:gd name="T11" fmla="*/ 454 h 823"/>
                  <a:gd name="T12" fmla="*/ 48 w 358"/>
                  <a:gd name="T13" fmla="*/ 0 h 823"/>
                </a:gdLst>
                <a:ahLst/>
                <a:cxnLst>
                  <a:cxn ang="0">
                    <a:pos x="T0" y="T1"/>
                  </a:cxn>
                  <a:cxn ang="0">
                    <a:pos x="T2" y="T3"/>
                  </a:cxn>
                  <a:cxn ang="0">
                    <a:pos x="T4" y="T5"/>
                  </a:cxn>
                  <a:cxn ang="0">
                    <a:pos x="T6" y="T7"/>
                  </a:cxn>
                  <a:cxn ang="0">
                    <a:pos x="T8" y="T9"/>
                  </a:cxn>
                  <a:cxn ang="0">
                    <a:pos x="T10" y="T11"/>
                  </a:cxn>
                  <a:cxn ang="0">
                    <a:pos x="T12" y="T13"/>
                  </a:cxn>
                </a:cxnLst>
                <a:rect l="0" t="0" r="r" b="b"/>
                <a:pathLst>
                  <a:path w="358" h="823">
                    <a:moveTo>
                      <a:pt x="48" y="0"/>
                    </a:moveTo>
                    <a:cubicBezTo>
                      <a:pt x="48" y="0"/>
                      <a:pt x="103" y="55"/>
                      <a:pt x="130" y="167"/>
                    </a:cubicBezTo>
                    <a:cubicBezTo>
                      <a:pt x="157" y="280"/>
                      <a:pt x="191" y="430"/>
                      <a:pt x="191" y="430"/>
                    </a:cubicBezTo>
                    <a:cubicBezTo>
                      <a:pt x="191" y="430"/>
                      <a:pt x="292" y="580"/>
                      <a:pt x="358" y="756"/>
                    </a:cubicBezTo>
                    <a:cubicBezTo>
                      <a:pt x="358" y="756"/>
                      <a:pt x="344" y="823"/>
                      <a:pt x="256" y="819"/>
                    </a:cubicBezTo>
                    <a:cubicBezTo>
                      <a:pt x="256" y="819"/>
                      <a:pt x="89" y="569"/>
                      <a:pt x="60" y="454"/>
                    </a:cubicBezTo>
                    <a:cubicBezTo>
                      <a:pt x="31" y="339"/>
                      <a:pt x="0" y="45"/>
                      <a:pt x="48"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41" name="Freeform 108">
              <a:extLst>
                <a:ext uri="{FF2B5EF4-FFF2-40B4-BE49-F238E27FC236}">
                  <a16:creationId xmlns:a16="http://schemas.microsoft.com/office/drawing/2014/main" id="{90F26B6D-C754-4B7E-F8EB-2717C1D90A3E}"/>
                </a:ext>
              </a:extLst>
            </p:cNvPr>
            <p:cNvSpPr>
              <a:spLocks/>
            </p:cNvSpPr>
            <p:nvPr/>
          </p:nvSpPr>
          <p:spPr bwMode="auto">
            <a:xfrm>
              <a:off x="4445930" y="3820962"/>
              <a:ext cx="304620" cy="648598"/>
            </a:xfrm>
            <a:custGeom>
              <a:avLst/>
              <a:gdLst>
                <a:gd name="T0" fmla="*/ 0 w 239"/>
                <a:gd name="T1" fmla="*/ 24 h 509"/>
                <a:gd name="T2" fmla="*/ 239 w 239"/>
                <a:gd name="T3" fmla="*/ 14 h 509"/>
                <a:gd name="T4" fmla="*/ 181 w 239"/>
                <a:gd name="T5" fmla="*/ 509 h 509"/>
                <a:gd name="T6" fmla="*/ 0 w 239"/>
                <a:gd name="T7" fmla="*/ 24 h 509"/>
              </a:gdLst>
              <a:ahLst/>
              <a:cxnLst>
                <a:cxn ang="0">
                  <a:pos x="T0" y="T1"/>
                </a:cxn>
                <a:cxn ang="0">
                  <a:pos x="T2" y="T3"/>
                </a:cxn>
                <a:cxn ang="0">
                  <a:pos x="T4" y="T5"/>
                </a:cxn>
                <a:cxn ang="0">
                  <a:pos x="T6" y="T7"/>
                </a:cxn>
              </a:cxnLst>
              <a:rect l="0" t="0" r="r" b="b"/>
              <a:pathLst>
                <a:path w="239" h="509">
                  <a:moveTo>
                    <a:pt x="0" y="24"/>
                  </a:moveTo>
                  <a:cubicBezTo>
                    <a:pt x="68" y="9"/>
                    <a:pt x="152" y="0"/>
                    <a:pt x="239" y="14"/>
                  </a:cubicBezTo>
                  <a:cubicBezTo>
                    <a:pt x="238" y="70"/>
                    <a:pt x="237" y="315"/>
                    <a:pt x="181" y="509"/>
                  </a:cubicBezTo>
                  <a:cubicBezTo>
                    <a:pt x="181" y="509"/>
                    <a:pt x="25" y="154"/>
                    <a:pt x="0" y="24"/>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2" name="Freeform 109">
              <a:extLst>
                <a:ext uri="{FF2B5EF4-FFF2-40B4-BE49-F238E27FC236}">
                  <a16:creationId xmlns:a16="http://schemas.microsoft.com/office/drawing/2014/main" id="{E19C7F58-1678-C7D2-6973-2EF6BE091CFF}"/>
                </a:ext>
              </a:extLst>
            </p:cNvPr>
            <p:cNvSpPr>
              <a:spLocks/>
            </p:cNvSpPr>
            <p:nvPr/>
          </p:nvSpPr>
          <p:spPr bwMode="auto">
            <a:xfrm>
              <a:off x="4568317" y="3884582"/>
              <a:ext cx="173606" cy="635659"/>
            </a:xfrm>
            <a:custGeom>
              <a:avLst/>
              <a:gdLst>
                <a:gd name="T0" fmla="*/ 218 w 322"/>
                <a:gd name="T1" fmla="*/ 99 h 1179"/>
                <a:gd name="T2" fmla="*/ 144 w 322"/>
                <a:gd name="T3" fmla="*/ 229 h 1179"/>
                <a:gd name="T4" fmla="*/ 322 w 322"/>
                <a:gd name="T5" fmla="*/ 1023 h 1179"/>
                <a:gd name="T6" fmla="*/ 201 w 322"/>
                <a:gd name="T7" fmla="*/ 1179 h 1179"/>
                <a:gd name="T8" fmla="*/ 76 w 322"/>
                <a:gd name="T9" fmla="*/ 1066 h 1179"/>
                <a:gd name="T10" fmla="*/ 64 w 322"/>
                <a:gd name="T11" fmla="*/ 234 h 1179"/>
                <a:gd name="T12" fmla="*/ 0 w 322"/>
                <a:gd name="T13" fmla="*/ 132 h 1179"/>
                <a:gd name="T14" fmla="*/ 90 w 322"/>
                <a:gd name="T15" fmla="*/ 0 h 1179"/>
                <a:gd name="T16" fmla="*/ 218 w 322"/>
                <a:gd name="T17" fmla="*/ 9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179">
                  <a:moveTo>
                    <a:pt x="218" y="99"/>
                  </a:moveTo>
                  <a:lnTo>
                    <a:pt x="144" y="229"/>
                  </a:lnTo>
                  <a:lnTo>
                    <a:pt x="322" y="1023"/>
                  </a:lnTo>
                  <a:lnTo>
                    <a:pt x="201" y="1179"/>
                  </a:lnTo>
                  <a:lnTo>
                    <a:pt x="76" y="1066"/>
                  </a:lnTo>
                  <a:lnTo>
                    <a:pt x="64" y="234"/>
                  </a:lnTo>
                  <a:lnTo>
                    <a:pt x="0" y="132"/>
                  </a:lnTo>
                  <a:lnTo>
                    <a:pt x="90" y="0"/>
                  </a:lnTo>
                  <a:lnTo>
                    <a:pt x="218" y="99"/>
                  </a:lnTo>
                  <a:close/>
                </a:path>
              </a:pathLst>
            </a:custGeom>
            <a:solidFill>
              <a:srgbClr val="C9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3" name="Freeform 110">
              <a:extLst>
                <a:ext uri="{FF2B5EF4-FFF2-40B4-BE49-F238E27FC236}">
                  <a16:creationId xmlns:a16="http://schemas.microsoft.com/office/drawing/2014/main" id="{F8C4D0A7-A542-972B-4587-0C940CE6882C}"/>
                </a:ext>
              </a:extLst>
            </p:cNvPr>
            <p:cNvSpPr>
              <a:spLocks/>
            </p:cNvSpPr>
            <p:nvPr/>
          </p:nvSpPr>
          <p:spPr bwMode="auto">
            <a:xfrm>
              <a:off x="4503619" y="3764237"/>
              <a:ext cx="180616" cy="139101"/>
            </a:xfrm>
            <a:custGeom>
              <a:avLst/>
              <a:gdLst>
                <a:gd name="T0" fmla="*/ 139 w 142"/>
                <a:gd name="T1" fmla="*/ 22 h 109"/>
                <a:gd name="T2" fmla="*/ 142 w 142"/>
                <a:gd name="T3" fmla="*/ 105 h 109"/>
                <a:gd name="T4" fmla="*/ 3 w 142"/>
                <a:gd name="T5" fmla="*/ 109 h 109"/>
                <a:gd name="T6" fmla="*/ 0 w 142"/>
                <a:gd name="T7" fmla="*/ 0 h 109"/>
                <a:gd name="T8" fmla="*/ 139 w 142"/>
                <a:gd name="T9" fmla="*/ 22 h 109"/>
              </a:gdLst>
              <a:ahLst/>
              <a:cxnLst>
                <a:cxn ang="0">
                  <a:pos x="T0" y="T1"/>
                </a:cxn>
                <a:cxn ang="0">
                  <a:pos x="T2" y="T3"/>
                </a:cxn>
                <a:cxn ang="0">
                  <a:pos x="T4" y="T5"/>
                </a:cxn>
                <a:cxn ang="0">
                  <a:pos x="T6" y="T7"/>
                </a:cxn>
                <a:cxn ang="0">
                  <a:pos x="T8" y="T9"/>
                </a:cxn>
              </a:cxnLst>
              <a:rect l="0" t="0" r="r" b="b"/>
              <a:pathLst>
                <a:path w="142" h="109">
                  <a:moveTo>
                    <a:pt x="139" y="22"/>
                  </a:moveTo>
                  <a:cubicBezTo>
                    <a:pt x="142" y="105"/>
                    <a:pt x="142" y="105"/>
                    <a:pt x="142" y="105"/>
                  </a:cubicBezTo>
                  <a:cubicBezTo>
                    <a:pt x="3" y="109"/>
                    <a:pt x="3" y="109"/>
                    <a:pt x="3" y="109"/>
                  </a:cubicBezTo>
                  <a:cubicBezTo>
                    <a:pt x="0" y="0"/>
                    <a:pt x="0" y="0"/>
                    <a:pt x="0" y="0"/>
                  </a:cubicBezTo>
                  <a:cubicBezTo>
                    <a:pt x="58" y="27"/>
                    <a:pt x="116" y="24"/>
                    <a:pt x="139" y="22"/>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4" name="Freeform 111">
              <a:extLst>
                <a:ext uri="{FF2B5EF4-FFF2-40B4-BE49-F238E27FC236}">
                  <a16:creationId xmlns:a16="http://schemas.microsoft.com/office/drawing/2014/main" id="{995D69E9-4115-0130-411D-816A5E25A3B5}"/>
                </a:ext>
              </a:extLst>
            </p:cNvPr>
            <p:cNvSpPr>
              <a:spLocks/>
            </p:cNvSpPr>
            <p:nvPr/>
          </p:nvSpPr>
          <p:spPr bwMode="auto">
            <a:xfrm>
              <a:off x="4500923" y="3657909"/>
              <a:ext cx="179537" cy="145571"/>
            </a:xfrm>
            <a:custGeom>
              <a:avLst/>
              <a:gdLst>
                <a:gd name="T0" fmla="*/ 2 w 141"/>
                <a:gd name="T1" fmla="*/ 87 h 114"/>
                <a:gd name="T2" fmla="*/ 0 w 141"/>
                <a:gd name="T3" fmla="*/ 3 h 114"/>
                <a:gd name="T4" fmla="*/ 138 w 141"/>
                <a:gd name="T5" fmla="*/ 0 h 114"/>
                <a:gd name="T6" fmla="*/ 141 w 141"/>
                <a:gd name="T7" fmla="*/ 109 h 114"/>
                <a:gd name="T8" fmla="*/ 2 w 141"/>
                <a:gd name="T9" fmla="*/ 87 h 114"/>
              </a:gdLst>
              <a:ahLst/>
              <a:cxnLst>
                <a:cxn ang="0">
                  <a:pos x="T0" y="T1"/>
                </a:cxn>
                <a:cxn ang="0">
                  <a:pos x="T2" y="T3"/>
                </a:cxn>
                <a:cxn ang="0">
                  <a:pos x="T4" y="T5"/>
                </a:cxn>
                <a:cxn ang="0">
                  <a:pos x="T6" y="T7"/>
                </a:cxn>
                <a:cxn ang="0">
                  <a:pos x="T8" y="T9"/>
                </a:cxn>
              </a:cxnLst>
              <a:rect l="0" t="0" r="r" b="b"/>
              <a:pathLst>
                <a:path w="141" h="114">
                  <a:moveTo>
                    <a:pt x="2" y="87"/>
                  </a:moveTo>
                  <a:cubicBezTo>
                    <a:pt x="0" y="3"/>
                    <a:pt x="0" y="3"/>
                    <a:pt x="0" y="3"/>
                  </a:cubicBezTo>
                  <a:cubicBezTo>
                    <a:pt x="138" y="0"/>
                    <a:pt x="138" y="0"/>
                    <a:pt x="138" y="0"/>
                  </a:cubicBezTo>
                  <a:cubicBezTo>
                    <a:pt x="141" y="109"/>
                    <a:pt x="141" y="109"/>
                    <a:pt x="141" y="109"/>
                  </a:cubicBezTo>
                  <a:cubicBezTo>
                    <a:pt x="118" y="111"/>
                    <a:pt x="60" y="114"/>
                    <a:pt x="2" y="87"/>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5" name="Freeform 112">
              <a:extLst>
                <a:ext uri="{FF2B5EF4-FFF2-40B4-BE49-F238E27FC236}">
                  <a16:creationId xmlns:a16="http://schemas.microsoft.com/office/drawing/2014/main" id="{1EC2C906-786F-4A23-E490-1DD7D103D246}"/>
                </a:ext>
              </a:extLst>
            </p:cNvPr>
            <p:cNvSpPr>
              <a:spLocks/>
            </p:cNvSpPr>
            <p:nvPr/>
          </p:nvSpPr>
          <p:spPr bwMode="auto">
            <a:xfrm>
              <a:off x="4232427" y="3832284"/>
              <a:ext cx="756428" cy="1235196"/>
            </a:xfrm>
            <a:custGeom>
              <a:avLst/>
              <a:gdLst>
                <a:gd name="T0" fmla="*/ 0 w 594"/>
                <a:gd name="T1" fmla="*/ 45 h 969"/>
                <a:gd name="T2" fmla="*/ 181 w 594"/>
                <a:gd name="T3" fmla="*/ 5 h 969"/>
                <a:gd name="T4" fmla="*/ 349 w 594"/>
                <a:gd name="T5" fmla="*/ 500 h 969"/>
                <a:gd name="T6" fmla="*/ 394 w 594"/>
                <a:gd name="T7" fmla="*/ 0 h 969"/>
                <a:gd name="T8" fmla="*/ 535 w 594"/>
                <a:gd name="T9" fmla="*/ 34 h 969"/>
                <a:gd name="T10" fmla="*/ 568 w 594"/>
                <a:gd name="T11" fmla="*/ 899 h 969"/>
                <a:gd name="T12" fmla="*/ 59 w 594"/>
                <a:gd name="T13" fmla="*/ 909 h 969"/>
                <a:gd name="T14" fmla="*/ 21 w 594"/>
                <a:gd name="T15" fmla="*/ 337 h 969"/>
                <a:gd name="T16" fmla="*/ 0 w 594"/>
                <a:gd name="T17" fmla="*/ 4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969">
                  <a:moveTo>
                    <a:pt x="0" y="45"/>
                  </a:moveTo>
                  <a:cubicBezTo>
                    <a:pt x="0" y="45"/>
                    <a:pt x="85" y="26"/>
                    <a:pt x="181" y="5"/>
                  </a:cubicBezTo>
                  <a:cubicBezTo>
                    <a:pt x="206" y="135"/>
                    <a:pt x="349" y="500"/>
                    <a:pt x="349" y="500"/>
                  </a:cubicBezTo>
                  <a:cubicBezTo>
                    <a:pt x="405" y="306"/>
                    <a:pt x="393" y="56"/>
                    <a:pt x="394" y="0"/>
                  </a:cubicBezTo>
                  <a:cubicBezTo>
                    <a:pt x="437" y="7"/>
                    <a:pt x="492" y="14"/>
                    <a:pt x="535" y="34"/>
                  </a:cubicBezTo>
                  <a:cubicBezTo>
                    <a:pt x="535" y="34"/>
                    <a:pt x="594" y="298"/>
                    <a:pt x="568" y="899"/>
                  </a:cubicBezTo>
                  <a:cubicBezTo>
                    <a:pt x="568" y="899"/>
                    <a:pt x="373" y="969"/>
                    <a:pt x="59" y="909"/>
                  </a:cubicBezTo>
                  <a:cubicBezTo>
                    <a:pt x="59" y="909"/>
                    <a:pt x="35" y="560"/>
                    <a:pt x="21" y="337"/>
                  </a:cubicBezTo>
                  <a:cubicBezTo>
                    <a:pt x="21" y="337"/>
                    <a:pt x="12" y="148"/>
                    <a:pt x="0" y="45"/>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6" name="Freeform 113">
              <a:extLst>
                <a:ext uri="{FF2B5EF4-FFF2-40B4-BE49-F238E27FC236}">
                  <a16:creationId xmlns:a16="http://schemas.microsoft.com/office/drawing/2014/main" id="{641DFF3C-A8A0-C978-FDC5-72FD8A960A72}"/>
                </a:ext>
              </a:extLst>
            </p:cNvPr>
            <p:cNvSpPr>
              <a:spLocks/>
            </p:cNvSpPr>
            <p:nvPr/>
          </p:nvSpPr>
          <p:spPr bwMode="auto">
            <a:xfrm>
              <a:off x="4451322" y="3797778"/>
              <a:ext cx="298150" cy="181155"/>
            </a:xfrm>
            <a:custGeom>
              <a:avLst/>
              <a:gdLst>
                <a:gd name="T0" fmla="*/ 181 w 234"/>
                <a:gd name="T1" fmla="*/ 0 h 142"/>
                <a:gd name="T2" fmla="*/ 130 w 234"/>
                <a:gd name="T3" fmla="*/ 68 h 142"/>
                <a:gd name="T4" fmla="*/ 42 w 234"/>
                <a:gd name="T5" fmla="*/ 0 h 142"/>
                <a:gd name="T6" fmla="*/ 0 w 234"/>
                <a:gd name="T7" fmla="*/ 41 h 142"/>
                <a:gd name="T8" fmla="*/ 89 w 234"/>
                <a:gd name="T9" fmla="*/ 142 h 142"/>
                <a:gd name="T10" fmla="*/ 129 w 234"/>
                <a:gd name="T11" fmla="*/ 81 h 142"/>
                <a:gd name="T12" fmla="*/ 184 w 234"/>
                <a:gd name="T13" fmla="*/ 131 h 142"/>
                <a:gd name="T14" fmla="*/ 230 w 234"/>
                <a:gd name="T15" fmla="*/ 32 h 142"/>
                <a:gd name="T16" fmla="*/ 181 w 23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2">
                  <a:moveTo>
                    <a:pt x="181" y="0"/>
                  </a:moveTo>
                  <a:cubicBezTo>
                    <a:pt x="181" y="0"/>
                    <a:pt x="174" y="49"/>
                    <a:pt x="130" y="68"/>
                  </a:cubicBezTo>
                  <a:cubicBezTo>
                    <a:pt x="130" y="68"/>
                    <a:pt x="47" y="54"/>
                    <a:pt x="42" y="0"/>
                  </a:cubicBezTo>
                  <a:cubicBezTo>
                    <a:pt x="0" y="41"/>
                    <a:pt x="0" y="41"/>
                    <a:pt x="0" y="41"/>
                  </a:cubicBezTo>
                  <a:cubicBezTo>
                    <a:pt x="0" y="41"/>
                    <a:pt x="25" y="118"/>
                    <a:pt x="89" y="142"/>
                  </a:cubicBezTo>
                  <a:cubicBezTo>
                    <a:pt x="129" y="81"/>
                    <a:pt x="129" y="81"/>
                    <a:pt x="129" y="81"/>
                  </a:cubicBezTo>
                  <a:cubicBezTo>
                    <a:pt x="184" y="131"/>
                    <a:pt x="184" y="131"/>
                    <a:pt x="184" y="131"/>
                  </a:cubicBezTo>
                  <a:cubicBezTo>
                    <a:pt x="184" y="131"/>
                    <a:pt x="234" y="71"/>
                    <a:pt x="230" y="32"/>
                  </a:cubicBezTo>
                  <a:lnTo>
                    <a:pt x="181"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47" name="Freeform 114">
              <a:extLst>
                <a:ext uri="{FF2B5EF4-FFF2-40B4-BE49-F238E27FC236}">
                  <a16:creationId xmlns:a16="http://schemas.microsoft.com/office/drawing/2014/main" id="{07E10980-8FF6-4A92-B811-05D07A9D3FE2}"/>
                </a:ext>
              </a:extLst>
            </p:cNvPr>
            <p:cNvSpPr>
              <a:spLocks/>
            </p:cNvSpPr>
            <p:nvPr/>
          </p:nvSpPr>
          <p:spPr bwMode="auto">
            <a:xfrm>
              <a:off x="4399024" y="3832284"/>
              <a:ext cx="427007" cy="704670"/>
            </a:xfrm>
            <a:custGeom>
              <a:avLst/>
              <a:gdLst>
                <a:gd name="T0" fmla="*/ 305 w 335"/>
                <a:gd name="T1" fmla="*/ 184 h 553"/>
                <a:gd name="T2" fmla="*/ 330 w 335"/>
                <a:gd name="T3" fmla="*/ 206 h 553"/>
                <a:gd name="T4" fmla="*/ 218 w 335"/>
                <a:gd name="T5" fmla="*/ 553 h 553"/>
                <a:gd name="T6" fmla="*/ 42 w 335"/>
                <a:gd name="T7" fmla="*/ 230 h 553"/>
                <a:gd name="T8" fmla="*/ 62 w 335"/>
                <a:gd name="T9" fmla="*/ 198 h 553"/>
                <a:gd name="T10" fmla="*/ 18 w 335"/>
                <a:gd name="T11" fmla="*/ 184 h 553"/>
                <a:gd name="T12" fmla="*/ 5 w 335"/>
                <a:gd name="T13" fmla="*/ 16 h 553"/>
                <a:gd name="T14" fmla="*/ 50 w 335"/>
                <a:gd name="T15" fmla="*/ 5 h 553"/>
                <a:gd name="T16" fmla="*/ 218 w 335"/>
                <a:gd name="T17" fmla="*/ 500 h 553"/>
                <a:gd name="T18" fmla="*/ 263 w 335"/>
                <a:gd name="T19" fmla="*/ 0 h 553"/>
                <a:gd name="T20" fmla="*/ 304 w 335"/>
                <a:gd name="T21" fmla="*/ 8 h 553"/>
                <a:gd name="T22" fmla="*/ 335 w 335"/>
                <a:gd name="T23" fmla="*/ 155 h 553"/>
                <a:gd name="T24" fmla="*/ 305 w 335"/>
                <a:gd name="T25" fmla="*/ 18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53">
                  <a:moveTo>
                    <a:pt x="305" y="184"/>
                  </a:moveTo>
                  <a:cubicBezTo>
                    <a:pt x="330" y="206"/>
                    <a:pt x="330" y="206"/>
                    <a:pt x="330" y="206"/>
                  </a:cubicBezTo>
                  <a:cubicBezTo>
                    <a:pt x="330" y="206"/>
                    <a:pt x="265" y="461"/>
                    <a:pt x="218" y="553"/>
                  </a:cubicBezTo>
                  <a:cubicBezTo>
                    <a:pt x="218" y="553"/>
                    <a:pt x="84" y="328"/>
                    <a:pt x="42" y="230"/>
                  </a:cubicBezTo>
                  <a:cubicBezTo>
                    <a:pt x="62" y="198"/>
                    <a:pt x="62" y="198"/>
                    <a:pt x="62" y="198"/>
                  </a:cubicBezTo>
                  <a:cubicBezTo>
                    <a:pt x="18" y="184"/>
                    <a:pt x="18" y="184"/>
                    <a:pt x="18" y="184"/>
                  </a:cubicBezTo>
                  <a:cubicBezTo>
                    <a:pt x="18" y="184"/>
                    <a:pt x="0" y="91"/>
                    <a:pt x="5" y="16"/>
                  </a:cubicBezTo>
                  <a:cubicBezTo>
                    <a:pt x="20" y="12"/>
                    <a:pt x="35" y="8"/>
                    <a:pt x="50" y="5"/>
                  </a:cubicBezTo>
                  <a:cubicBezTo>
                    <a:pt x="75" y="135"/>
                    <a:pt x="218" y="500"/>
                    <a:pt x="218" y="500"/>
                  </a:cubicBezTo>
                  <a:cubicBezTo>
                    <a:pt x="274" y="306"/>
                    <a:pt x="262" y="56"/>
                    <a:pt x="263" y="0"/>
                  </a:cubicBezTo>
                  <a:cubicBezTo>
                    <a:pt x="276" y="2"/>
                    <a:pt x="290" y="5"/>
                    <a:pt x="304" y="8"/>
                  </a:cubicBezTo>
                  <a:cubicBezTo>
                    <a:pt x="335" y="155"/>
                    <a:pt x="335" y="155"/>
                    <a:pt x="335" y="155"/>
                  </a:cubicBezTo>
                  <a:lnTo>
                    <a:pt x="305" y="184"/>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nvGrpSpPr>
            <p:cNvPr id="48" name="Group 47">
              <a:extLst>
                <a:ext uri="{FF2B5EF4-FFF2-40B4-BE49-F238E27FC236}">
                  <a16:creationId xmlns:a16="http://schemas.microsoft.com/office/drawing/2014/main" id="{C7CC94A7-8A9F-E030-BB33-E6673B307C82}"/>
                </a:ext>
              </a:extLst>
            </p:cNvPr>
            <p:cNvGrpSpPr/>
            <p:nvPr/>
          </p:nvGrpSpPr>
          <p:grpSpPr>
            <a:xfrm>
              <a:off x="4295778" y="3091564"/>
              <a:ext cx="622084" cy="706526"/>
              <a:chOff x="4338001" y="3082088"/>
              <a:chExt cx="537637" cy="706526"/>
            </a:xfrm>
          </p:grpSpPr>
          <p:grpSp>
            <p:nvGrpSpPr>
              <p:cNvPr id="53" name="Group 52">
                <a:extLst>
                  <a:ext uri="{FF2B5EF4-FFF2-40B4-BE49-F238E27FC236}">
                    <a16:creationId xmlns:a16="http://schemas.microsoft.com/office/drawing/2014/main" id="{41026D7F-5D21-7A1B-59D1-96EB519D115A}"/>
                  </a:ext>
                </a:extLst>
              </p:cNvPr>
              <p:cNvGrpSpPr/>
              <p:nvPr/>
            </p:nvGrpSpPr>
            <p:grpSpPr>
              <a:xfrm>
                <a:off x="4338001" y="3082088"/>
                <a:ext cx="537637" cy="678093"/>
                <a:chOff x="4338001" y="3082088"/>
                <a:chExt cx="537637" cy="678093"/>
              </a:xfrm>
            </p:grpSpPr>
            <p:sp>
              <p:nvSpPr>
                <p:cNvPr id="55" name="Freeform 115">
                  <a:extLst>
                    <a:ext uri="{FF2B5EF4-FFF2-40B4-BE49-F238E27FC236}">
                      <a16:creationId xmlns:a16="http://schemas.microsoft.com/office/drawing/2014/main" id="{3E903A3F-A14C-5048-583B-9BD83B1D51C5}"/>
                    </a:ext>
                  </a:extLst>
                </p:cNvPr>
                <p:cNvSpPr>
                  <a:spLocks/>
                </p:cNvSpPr>
                <p:nvPr/>
              </p:nvSpPr>
              <p:spPr bwMode="auto">
                <a:xfrm>
                  <a:off x="4354274" y="3252158"/>
                  <a:ext cx="496621" cy="257714"/>
                </a:xfrm>
                <a:custGeom>
                  <a:avLst/>
                  <a:gdLst>
                    <a:gd name="T0" fmla="*/ 82 w 396"/>
                    <a:gd name="T1" fmla="*/ 0 h 202"/>
                    <a:gd name="T2" fmla="*/ 247 w 396"/>
                    <a:gd name="T3" fmla="*/ 60 h 202"/>
                    <a:gd name="T4" fmla="*/ 382 w 396"/>
                    <a:gd name="T5" fmla="*/ 7 h 202"/>
                    <a:gd name="T6" fmla="*/ 363 w 396"/>
                    <a:gd name="T7" fmla="*/ 123 h 202"/>
                    <a:gd name="T8" fmla="*/ 73 w 396"/>
                    <a:gd name="T9" fmla="*/ 190 h 202"/>
                    <a:gd name="T10" fmla="*/ 24 w 396"/>
                    <a:gd name="T11" fmla="*/ 202 h 202"/>
                    <a:gd name="T12" fmla="*/ 0 w 396"/>
                    <a:gd name="T13" fmla="*/ 66 h 202"/>
                    <a:gd name="T14" fmla="*/ 82 w 396"/>
                    <a:gd name="T15" fmla="*/ 0 h 202"/>
                    <a:gd name="connsiteX0" fmla="*/ 2071 w 9841"/>
                    <a:gd name="connsiteY0" fmla="*/ 0 h 10000"/>
                    <a:gd name="connsiteX1" fmla="*/ 6237 w 9841"/>
                    <a:gd name="connsiteY1" fmla="*/ 2970 h 10000"/>
                    <a:gd name="connsiteX2" fmla="*/ 9646 w 9841"/>
                    <a:gd name="connsiteY2" fmla="*/ 347 h 10000"/>
                    <a:gd name="connsiteX3" fmla="*/ 9449 w 9841"/>
                    <a:gd name="connsiteY3" fmla="*/ 7376 h 10000"/>
                    <a:gd name="connsiteX4" fmla="*/ 1843 w 9841"/>
                    <a:gd name="connsiteY4" fmla="*/ 9406 h 10000"/>
                    <a:gd name="connsiteX5" fmla="*/ 606 w 9841"/>
                    <a:gd name="connsiteY5" fmla="*/ 10000 h 10000"/>
                    <a:gd name="connsiteX6" fmla="*/ 0 w 9841"/>
                    <a:gd name="connsiteY6" fmla="*/ 3267 h 10000"/>
                    <a:gd name="connsiteX7" fmla="*/ 2071 w 9841"/>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1" h="10000">
                      <a:moveTo>
                        <a:pt x="2071" y="0"/>
                      </a:moveTo>
                      <a:cubicBezTo>
                        <a:pt x="2071" y="0"/>
                        <a:pt x="5429" y="3119"/>
                        <a:pt x="6237" y="2970"/>
                      </a:cubicBezTo>
                      <a:cubicBezTo>
                        <a:pt x="7045" y="2772"/>
                        <a:pt x="9111" y="-387"/>
                        <a:pt x="9646" y="347"/>
                      </a:cubicBezTo>
                      <a:cubicBezTo>
                        <a:pt x="10181" y="1081"/>
                        <a:pt x="9449" y="7376"/>
                        <a:pt x="9449" y="7376"/>
                      </a:cubicBezTo>
                      <a:cubicBezTo>
                        <a:pt x="2125" y="10693"/>
                        <a:pt x="3317" y="8969"/>
                        <a:pt x="1843" y="9406"/>
                      </a:cubicBezTo>
                      <a:cubicBezTo>
                        <a:pt x="369" y="9843"/>
                        <a:pt x="606" y="10000"/>
                        <a:pt x="606" y="10000"/>
                      </a:cubicBezTo>
                      <a:cubicBezTo>
                        <a:pt x="278" y="7426"/>
                        <a:pt x="0" y="4752"/>
                        <a:pt x="0" y="3267"/>
                      </a:cubicBezTo>
                      <a:cubicBezTo>
                        <a:pt x="1490" y="2574"/>
                        <a:pt x="2071" y="0"/>
                        <a:pt x="2071"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6" name="Freeform 116">
                  <a:extLst>
                    <a:ext uri="{FF2B5EF4-FFF2-40B4-BE49-F238E27FC236}">
                      <a16:creationId xmlns:a16="http://schemas.microsoft.com/office/drawing/2014/main" id="{378C3693-6540-4086-D8CA-18F1F01A15EA}"/>
                    </a:ext>
                  </a:extLst>
                </p:cNvPr>
                <p:cNvSpPr>
                  <a:spLocks/>
                </p:cNvSpPr>
                <p:nvPr/>
              </p:nvSpPr>
              <p:spPr bwMode="auto">
                <a:xfrm>
                  <a:off x="4354274" y="3082088"/>
                  <a:ext cx="521364" cy="254178"/>
                </a:xfrm>
                <a:custGeom>
                  <a:avLst/>
                  <a:gdLst>
                    <a:gd name="T0" fmla="*/ 36 w 458"/>
                    <a:gd name="T1" fmla="*/ 170 h 271"/>
                    <a:gd name="T2" fmla="*/ 242 w 458"/>
                    <a:gd name="T3" fmla="*/ 57 h 271"/>
                    <a:gd name="T4" fmla="*/ 301 w 458"/>
                    <a:gd name="T5" fmla="*/ 73 h 271"/>
                    <a:gd name="T6" fmla="*/ 383 w 458"/>
                    <a:gd name="T7" fmla="*/ 159 h 271"/>
                    <a:gd name="T8" fmla="*/ 382 w 458"/>
                    <a:gd name="T9" fmla="*/ 212 h 271"/>
                    <a:gd name="T10" fmla="*/ 247 w 458"/>
                    <a:gd name="T11" fmla="*/ 265 h 271"/>
                    <a:gd name="T12" fmla="*/ 82 w 458"/>
                    <a:gd name="T13" fmla="*/ 205 h 271"/>
                    <a:gd name="T14" fmla="*/ 0 w 458"/>
                    <a:gd name="T15" fmla="*/ 271 h 271"/>
                    <a:gd name="T16" fmla="*/ 36 w 458"/>
                    <a:gd name="T17" fmla="*/ 170 h 271"/>
                    <a:gd name="connsiteX0" fmla="*/ 786 w 8929"/>
                    <a:gd name="connsiteY0" fmla="*/ 3581 h 7308"/>
                    <a:gd name="connsiteX1" fmla="*/ 6572 w 8929"/>
                    <a:gd name="connsiteY1" fmla="*/ 2 h 7308"/>
                    <a:gd name="connsiteX2" fmla="*/ 8362 w 8929"/>
                    <a:gd name="connsiteY2" fmla="*/ 3175 h 7308"/>
                    <a:gd name="connsiteX3" fmla="*/ 8341 w 8929"/>
                    <a:gd name="connsiteY3" fmla="*/ 5131 h 7308"/>
                    <a:gd name="connsiteX4" fmla="*/ 5393 w 8929"/>
                    <a:gd name="connsiteY4" fmla="*/ 7087 h 7308"/>
                    <a:gd name="connsiteX5" fmla="*/ 1790 w 8929"/>
                    <a:gd name="connsiteY5" fmla="*/ 4873 h 7308"/>
                    <a:gd name="connsiteX6" fmla="*/ 0 w 8929"/>
                    <a:gd name="connsiteY6" fmla="*/ 7308 h 7308"/>
                    <a:gd name="connsiteX7" fmla="*/ 786 w 8929"/>
                    <a:gd name="connsiteY7" fmla="*/ 3581 h 7308"/>
                    <a:gd name="connsiteX0" fmla="*/ 880 w 10000"/>
                    <a:gd name="connsiteY0" fmla="*/ 4964 h 10064"/>
                    <a:gd name="connsiteX1" fmla="*/ 7360 w 10000"/>
                    <a:gd name="connsiteY1" fmla="*/ 67 h 10064"/>
                    <a:gd name="connsiteX2" fmla="*/ 9365 w 10000"/>
                    <a:gd name="connsiteY2" fmla="*/ 4409 h 10064"/>
                    <a:gd name="connsiteX3" fmla="*/ 9341 w 10000"/>
                    <a:gd name="connsiteY3" fmla="*/ 7085 h 10064"/>
                    <a:gd name="connsiteX4" fmla="*/ 6040 w 10000"/>
                    <a:gd name="connsiteY4" fmla="*/ 9762 h 10064"/>
                    <a:gd name="connsiteX5" fmla="*/ 2005 w 10000"/>
                    <a:gd name="connsiteY5" fmla="*/ 6732 h 10064"/>
                    <a:gd name="connsiteX6" fmla="*/ 0 w 10000"/>
                    <a:gd name="connsiteY6" fmla="*/ 10064 h 10064"/>
                    <a:gd name="connsiteX7" fmla="*/ 880 w 10000"/>
                    <a:gd name="connsiteY7" fmla="*/ 4964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64">
                      <a:moveTo>
                        <a:pt x="880" y="4964"/>
                      </a:moveTo>
                      <a:cubicBezTo>
                        <a:pt x="2107" y="-1205"/>
                        <a:pt x="5946" y="160"/>
                        <a:pt x="7360" y="67"/>
                      </a:cubicBezTo>
                      <a:cubicBezTo>
                        <a:pt x="8775" y="-26"/>
                        <a:pt x="9365" y="4409"/>
                        <a:pt x="9365" y="4409"/>
                      </a:cubicBezTo>
                      <a:cubicBezTo>
                        <a:pt x="10809" y="4307"/>
                        <a:pt x="9341" y="7085"/>
                        <a:pt x="9341" y="7085"/>
                      </a:cubicBezTo>
                      <a:cubicBezTo>
                        <a:pt x="9341" y="7085"/>
                        <a:pt x="6823" y="9559"/>
                        <a:pt x="6040" y="9762"/>
                      </a:cubicBezTo>
                      <a:cubicBezTo>
                        <a:pt x="5257" y="9912"/>
                        <a:pt x="2005" y="6732"/>
                        <a:pt x="2005" y="6732"/>
                      </a:cubicBezTo>
                      <a:cubicBezTo>
                        <a:pt x="2005" y="6732"/>
                        <a:pt x="1442" y="9357"/>
                        <a:pt x="0" y="10064"/>
                      </a:cubicBezTo>
                      <a:cubicBezTo>
                        <a:pt x="0" y="5317"/>
                        <a:pt x="880" y="4964"/>
                        <a:pt x="880" y="4964"/>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7" name="Freeform 117">
                  <a:extLst>
                    <a:ext uri="{FF2B5EF4-FFF2-40B4-BE49-F238E27FC236}">
                      <a16:creationId xmlns:a16="http://schemas.microsoft.com/office/drawing/2014/main" id="{EE1B5512-FE39-5679-8C84-79A87B229832}"/>
                    </a:ext>
                  </a:extLst>
                </p:cNvPr>
                <p:cNvSpPr>
                  <a:spLocks/>
                </p:cNvSpPr>
                <p:nvPr/>
              </p:nvSpPr>
              <p:spPr bwMode="auto">
                <a:xfrm>
                  <a:off x="4338001" y="3252158"/>
                  <a:ext cx="480181" cy="508023"/>
                </a:xfrm>
                <a:custGeom>
                  <a:avLst/>
                  <a:gdLst>
                    <a:gd name="T0" fmla="*/ 57 w 402"/>
                    <a:gd name="T1" fmla="*/ 164 h 421"/>
                    <a:gd name="T2" fmla="*/ 78 w 402"/>
                    <a:gd name="T3" fmla="*/ 183 h 421"/>
                    <a:gd name="T4" fmla="*/ 90 w 402"/>
                    <a:gd name="T5" fmla="*/ 149 h 421"/>
                    <a:gd name="T6" fmla="*/ 102 w 402"/>
                    <a:gd name="T7" fmla="*/ 0 h 421"/>
                    <a:gd name="T8" fmla="*/ 384 w 402"/>
                    <a:gd name="T9" fmla="*/ 16 h 421"/>
                    <a:gd name="T10" fmla="*/ 344 w 402"/>
                    <a:gd name="T11" fmla="*/ 343 h 421"/>
                    <a:gd name="T12" fmla="*/ 268 w 402"/>
                    <a:gd name="T13" fmla="*/ 396 h 421"/>
                    <a:gd name="T14" fmla="*/ 68 w 402"/>
                    <a:gd name="T15" fmla="*/ 265 h 421"/>
                    <a:gd name="T16" fmla="*/ 8 w 402"/>
                    <a:gd name="T17" fmla="*/ 205 h 421"/>
                    <a:gd name="T18" fmla="*/ 57 w 402"/>
                    <a:gd name="T19" fmla="*/ 164 h 421"/>
                    <a:gd name="connsiteX0" fmla="*/ 1056 w 9375"/>
                    <a:gd name="connsiteY0" fmla="*/ 3453 h 9470"/>
                    <a:gd name="connsiteX1" fmla="*/ 1763 w 9375"/>
                    <a:gd name="connsiteY1" fmla="*/ 4347 h 9470"/>
                    <a:gd name="connsiteX2" fmla="*/ 2062 w 9375"/>
                    <a:gd name="connsiteY2" fmla="*/ 3539 h 9470"/>
                    <a:gd name="connsiteX3" fmla="*/ 2360 w 9375"/>
                    <a:gd name="connsiteY3" fmla="*/ 0 h 9470"/>
                    <a:gd name="connsiteX4" fmla="*/ 9375 w 9375"/>
                    <a:gd name="connsiteY4" fmla="*/ 380 h 9470"/>
                    <a:gd name="connsiteX5" fmla="*/ 8380 w 9375"/>
                    <a:gd name="connsiteY5" fmla="*/ 8147 h 9470"/>
                    <a:gd name="connsiteX6" fmla="*/ 6490 w 9375"/>
                    <a:gd name="connsiteY6" fmla="*/ 9406 h 9470"/>
                    <a:gd name="connsiteX7" fmla="*/ 1515 w 9375"/>
                    <a:gd name="connsiteY7" fmla="*/ 6295 h 9470"/>
                    <a:gd name="connsiteX8" fmla="*/ 22 w 9375"/>
                    <a:gd name="connsiteY8" fmla="*/ 4869 h 9470"/>
                    <a:gd name="connsiteX9" fmla="*/ 1056 w 9375"/>
                    <a:gd name="connsiteY9" fmla="*/ 3453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5" h="9470">
                      <a:moveTo>
                        <a:pt x="1056" y="3453"/>
                      </a:moveTo>
                      <a:cubicBezTo>
                        <a:pt x="1578" y="3905"/>
                        <a:pt x="1595" y="4333"/>
                        <a:pt x="1763" y="4347"/>
                      </a:cubicBezTo>
                      <a:cubicBezTo>
                        <a:pt x="1931" y="4361"/>
                        <a:pt x="1987" y="3800"/>
                        <a:pt x="2062" y="3539"/>
                      </a:cubicBezTo>
                      <a:cubicBezTo>
                        <a:pt x="2485" y="1971"/>
                        <a:pt x="2360" y="0"/>
                        <a:pt x="2360" y="0"/>
                      </a:cubicBezTo>
                      <a:cubicBezTo>
                        <a:pt x="6141" y="1401"/>
                        <a:pt x="9375" y="380"/>
                        <a:pt x="9375" y="380"/>
                      </a:cubicBezTo>
                      <a:cubicBezTo>
                        <a:pt x="9201" y="2185"/>
                        <a:pt x="9823" y="6128"/>
                        <a:pt x="8380" y="8147"/>
                      </a:cubicBezTo>
                      <a:cubicBezTo>
                        <a:pt x="7957" y="8765"/>
                        <a:pt x="7410" y="9264"/>
                        <a:pt x="6490" y="9406"/>
                      </a:cubicBezTo>
                      <a:cubicBezTo>
                        <a:pt x="2534" y="10000"/>
                        <a:pt x="1515" y="6295"/>
                        <a:pt x="1515" y="6295"/>
                      </a:cubicBezTo>
                      <a:cubicBezTo>
                        <a:pt x="1515" y="6295"/>
                        <a:pt x="271" y="6603"/>
                        <a:pt x="22" y="4869"/>
                      </a:cubicBezTo>
                      <a:cubicBezTo>
                        <a:pt x="-177" y="3420"/>
                        <a:pt x="1056" y="3453"/>
                        <a:pt x="1056" y="345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Roboto"/>
                  </a:endParaRPr>
                </a:p>
              </p:txBody>
            </p:sp>
            <p:sp>
              <p:nvSpPr>
                <p:cNvPr id="58" name="Freeform 118">
                  <a:extLst>
                    <a:ext uri="{FF2B5EF4-FFF2-40B4-BE49-F238E27FC236}">
                      <a16:creationId xmlns:a16="http://schemas.microsoft.com/office/drawing/2014/main" id="{57A71471-C12D-92FD-0134-1E5CEC89B2B9}"/>
                    </a:ext>
                  </a:extLst>
                </p:cNvPr>
                <p:cNvSpPr>
                  <a:spLocks/>
                </p:cNvSpPr>
                <p:nvPr/>
              </p:nvSpPr>
              <p:spPr bwMode="auto">
                <a:xfrm>
                  <a:off x="4632476" y="3463507"/>
                  <a:ext cx="83570" cy="164976"/>
                </a:xfrm>
                <a:custGeom>
                  <a:avLst/>
                  <a:gdLst>
                    <a:gd name="T0" fmla="*/ 0 w 50"/>
                    <a:gd name="T1" fmla="*/ 74 h 87"/>
                    <a:gd name="T2" fmla="*/ 49 w 50"/>
                    <a:gd name="T3" fmla="*/ 58 h 87"/>
                    <a:gd name="T4" fmla="*/ 35 w 50"/>
                    <a:gd name="T5" fmla="*/ 36 h 87"/>
                    <a:gd name="T6" fmla="*/ 3 w 50"/>
                    <a:gd name="T7" fmla="*/ 0 h 87"/>
                    <a:gd name="T8" fmla="*/ 3 w 50"/>
                    <a:gd name="T9" fmla="*/ 0 h 87"/>
                    <a:gd name="T10" fmla="*/ 34 w 50"/>
                    <a:gd name="T11" fmla="*/ 45 h 87"/>
                    <a:gd name="T12" fmla="*/ 42 w 50"/>
                    <a:gd name="T13" fmla="*/ 56 h 87"/>
                    <a:gd name="T14" fmla="*/ 0 w 50"/>
                    <a:gd name="T15" fmla="*/ 7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7">
                      <a:moveTo>
                        <a:pt x="0" y="74"/>
                      </a:moveTo>
                      <a:cubicBezTo>
                        <a:pt x="31" y="87"/>
                        <a:pt x="48" y="72"/>
                        <a:pt x="49" y="58"/>
                      </a:cubicBezTo>
                      <a:cubicBezTo>
                        <a:pt x="50" y="48"/>
                        <a:pt x="45" y="40"/>
                        <a:pt x="35" y="36"/>
                      </a:cubicBezTo>
                      <a:cubicBezTo>
                        <a:pt x="17" y="29"/>
                        <a:pt x="3" y="0"/>
                        <a:pt x="3" y="0"/>
                      </a:cubicBezTo>
                      <a:cubicBezTo>
                        <a:pt x="3" y="0"/>
                        <a:pt x="3" y="0"/>
                        <a:pt x="3" y="0"/>
                      </a:cubicBezTo>
                      <a:cubicBezTo>
                        <a:pt x="3" y="6"/>
                        <a:pt x="10" y="31"/>
                        <a:pt x="34" y="45"/>
                      </a:cubicBezTo>
                      <a:cubicBezTo>
                        <a:pt x="39" y="48"/>
                        <a:pt x="42" y="51"/>
                        <a:pt x="42" y="56"/>
                      </a:cubicBezTo>
                      <a:cubicBezTo>
                        <a:pt x="41" y="64"/>
                        <a:pt x="29" y="76"/>
                        <a:pt x="0" y="74"/>
                      </a:cubicBezTo>
                      <a:close/>
                    </a:path>
                  </a:pathLst>
                </a:custGeom>
                <a:solidFill>
                  <a:srgbClr val="DB7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sp>
            <p:nvSpPr>
              <p:cNvPr id="54" name="Freeform 120">
                <a:extLst>
                  <a:ext uri="{FF2B5EF4-FFF2-40B4-BE49-F238E27FC236}">
                    <a16:creationId xmlns:a16="http://schemas.microsoft.com/office/drawing/2014/main" id="{A13886E2-34D5-8C47-F561-1F8AA0796D4C}"/>
                  </a:ext>
                </a:extLst>
              </p:cNvPr>
              <p:cNvSpPr>
                <a:spLocks/>
              </p:cNvSpPr>
              <p:nvPr/>
            </p:nvSpPr>
            <p:spPr bwMode="auto">
              <a:xfrm>
                <a:off x="4345648" y="3541682"/>
                <a:ext cx="443182" cy="246932"/>
              </a:xfrm>
              <a:custGeom>
                <a:avLst/>
                <a:gdLst>
                  <a:gd name="T0" fmla="*/ 67 w 348"/>
                  <a:gd name="T1" fmla="*/ 20 h 194"/>
                  <a:gd name="T2" fmla="*/ 240 w 348"/>
                  <a:gd name="T3" fmla="*/ 150 h 194"/>
                  <a:gd name="T4" fmla="*/ 348 w 348"/>
                  <a:gd name="T5" fmla="*/ 81 h 194"/>
                  <a:gd name="T6" fmla="*/ 331 w 348"/>
                  <a:gd name="T7" fmla="*/ 116 h 194"/>
                  <a:gd name="T8" fmla="*/ 255 w 348"/>
                  <a:gd name="T9" fmla="*/ 169 h 194"/>
                  <a:gd name="T10" fmla="*/ 55 w 348"/>
                  <a:gd name="T11" fmla="*/ 38 h 194"/>
                  <a:gd name="T12" fmla="*/ 0 w 348"/>
                  <a:gd name="T13" fmla="*/ 0 h 194"/>
                  <a:gd name="T14" fmla="*/ 67 w 348"/>
                  <a:gd name="T15" fmla="*/ 2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94">
                    <a:moveTo>
                      <a:pt x="67" y="20"/>
                    </a:moveTo>
                    <a:cubicBezTo>
                      <a:pt x="81" y="59"/>
                      <a:pt x="131" y="156"/>
                      <a:pt x="240" y="150"/>
                    </a:cubicBezTo>
                    <a:cubicBezTo>
                      <a:pt x="299" y="147"/>
                      <a:pt x="329" y="108"/>
                      <a:pt x="348" y="81"/>
                    </a:cubicBezTo>
                    <a:cubicBezTo>
                      <a:pt x="344" y="94"/>
                      <a:pt x="338" y="106"/>
                      <a:pt x="331" y="116"/>
                    </a:cubicBezTo>
                    <a:cubicBezTo>
                      <a:pt x="314" y="142"/>
                      <a:pt x="292" y="163"/>
                      <a:pt x="255" y="169"/>
                    </a:cubicBezTo>
                    <a:cubicBezTo>
                      <a:pt x="96" y="194"/>
                      <a:pt x="55" y="38"/>
                      <a:pt x="55" y="38"/>
                    </a:cubicBezTo>
                    <a:cubicBezTo>
                      <a:pt x="55" y="38"/>
                      <a:pt x="17" y="49"/>
                      <a:pt x="0" y="0"/>
                    </a:cubicBezTo>
                    <a:cubicBezTo>
                      <a:pt x="30" y="49"/>
                      <a:pt x="67" y="20"/>
                      <a:pt x="67" y="2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nvGrpSpPr>
            <p:cNvPr id="49" name="Group 48">
              <a:extLst>
                <a:ext uri="{FF2B5EF4-FFF2-40B4-BE49-F238E27FC236}">
                  <a16:creationId xmlns:a16="http://schemas.microsoft.com/office/drawing/2014/main" id="{242CB6CE-DF5F-5EBB-8709-A1F0FF3FBA10}"/>
                </a:ext>
              </a:extLst>
            </p:cNvPr>
            <p:cNvGrpSpPr/>
            <p:nvPr/>
          </p:nvGrpSpPr>
          <p:grpSpPr>
            <a:xfrm rot="20964082">
              <a:off x="3917217" y="3914923"/>
              <a:ext cx="510577" cy="1292345"/>
              <a:chOff x="3794097" y="3889435"/>
              <a:chExt cx="510577" cy="1292345"/>
            </a:xfrm>
          </p:grpSpPr>
          <p:sp>
            <p:nvSpPr>
              <p:cNvPr id="50" name="Freeform 121">
                <a:extLst>
                  <a:ext uri="{FF2B5EF4-FFF2-40B4-BE49-F238E27FC236}">
                    <a16:creationId xmlns:a16="http://schemas.microsoft.com/office/drawing/2014/main" id="{D2AB6E4A-A0AF-DD36-D9B8-06F0E6DE7B17}"/>
                  </a:ext>
                </a:extLst>
              </p:cNvPr>
              <p:cNvSpPr>
                <a:spLocks/>
              </p:cNvSpPr>
              <p:nvPr/>
            </p:nvSpPr>
            <p:spPr bwMode="auto">
              <a:xfrm>
                <a:off x="3794097" y="4941318"/>
                <a:ext cx="188163" cy="240462"/>
              </a:xfrm>
              <a:custGeom>
                <a:avLst/>
                <a:gdLst>
                  <a:gd name="T0" fmla="*/ 121 w 148"/>
                  <a:gd name="T1" fmla="*/ 0 h 189"/>
                  <a:gd name="T2" fmla="*/ 127 w 148"/>
                  <a:gd name="T3" fmla="*/ 31 h 189"/>
                  <a:gd name="T4" fmla="*/ 143 w 148"/>
                  <a:gd name="T5" fmla="*/ 95 h 189"/>
                  <a:gd name="T6" fmla="*/ 144 w 148"/>
                  <a:gd name="T7" fmla="*/ 154 h 189"/>
                  <a:gd name="T8" fmla="*/ 115 w 148"/>
                  <a:gd name="T9" fmla="*/ 121 h 189"/>
                  <a:gd name="T10" fmla="*/ 83 w 148"/>
                  <a:gd name="T11" fmla="*/ 188 h 189"/>
                  <a:gd name="T12" fmla="*/ 65 w 148"/>
                  <a:gd name="T13" fmla="*/ 174 h 189"/>
                  <a:gd name="T14" fmla="*/ 42 w 148"/>
                  <a:gd name="T15" fmla="*/ 159 h 189"/>
                  <a:gd name="T16" fmla="*/ 20 w 148"/>
                  <a:gd name="T17" fmla="*/ 148 h 189"/>
                  <a:gd name="T18" fmla="*/ 4 w 148"/>
                  <a:gd name="T19" fmla="*/ 125 h 189"/>
                  <a:gd name="T20" fmla="*/ 5 w 148"/>
                  <a:gd name="T21" fmla="*/ 78 h 189"/>
                  <a:gd name="T22" fmla="*/ 52 w 148"/>
                  <a:gd name="T23" fmla="*/ 2 h 189"/>
                  <a:gd name="T24" fmla="*/ 121 w 148"/>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9">
                    <a:moveTo>
                      <a:pt x="121" y="0"/>
                    </a:moveTo>
                    <a:cubicBezTo>
                      <a:pt x="127" y="31"/>
                      <a:pt x="127" y="31"/>
                      <a:pt x="127" y="31"/>
                    </a:cubicBezTo>
                    <a:cubicBezTo>
                      <a:pt x="127" y="31"/>
                      <a:pt x="148" y="78"/>
                      <a:pt x="143" y="95"/>
                    </a:cubicBezTo>
                    <a:cubicBezTo>
                      <a:pt x="138" y="118"/>
                      <a:pt x="144" y="154"/>
                      <a:pt x="144" y="154"/>
                    </a:cubicBezTo>
                    <a:cubicBezTo>
                      <a:pt x="144" y="154"/>
                      <a:pt x="116" y="163"/>
                      <a:pt x="115" y="121"/>
                    </a:cubicBezTo>
                    <a:cubicBezTo>
                      <a:pt x="115" y="121"/>
                      <a:pt x="97" y="189"/>
                      <a:pt x="83" y="188"/>
                    </a:cubicBezTo>
                    <a:cubicBezTo>
                      <a:pt x="83" y="188"/>
                      <a:pt x="72" y="181"/>
                      <a:pt x="65" y="174"/>
                    </a:cubicBezTo>
                    <a:cubicBezTo>
                      <a:pt x="65" y="174"/>
                      <a:pt x="52" y="176"/>
                      <a:pt x="42" y="159"/>
                    </a:cubicBezTo>
                    <a:cubicBezTo>
                      <a:pt x="42" y="159"/>
                      <a:pt x="24" y="162"/>
                      <a:pt x="20" y="148"/>
                    </a:cubicBezTo>
                    <a:cubicBezTo>
                      <a:pt x="20" y="148"/>
                      <a:pt x="8" y="141"/>
                      <a:pt x="4" y="125"/>
                    </a:cubicBezTo>
                    <a:cubicBezTo>
                      <a:pt x="0" y="109"/>
                      <a:pt x="3" y="108"/>
                      <a:pt x="5" y="78"/>
                    </a:cubicBezTo>
                    <a:cubicBezTo>
                      <a:pt x="5" y="78"/>
                      <a:pt x="22" y="18"/>
                      <a:pt x="52" y="2"/>
                    </a:cubicBezTo>
                    <a:lnTo>
                      <a:pt x="121" y="0"/>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1" name="Freeform 122">
                <a:extLst>
                  <a:ext uri="{FF2B5EF4-FFF2-40B4-BE49-F238E27FC236}">
                    <a16:creationId xmlns:a16="http://schemas.microsoft.com/office/drawing/2014/main" id="{4AE2B186-5F70-AE96-0492-049CE02AAA71}"/>
                  </a:ext>
                </a:extLst>
              </p:cNvPr>
              <p:cNvSpPr>
                <a:spLocks/>
              </p:cNvSpPr>
              <p:nvPr/>
            </p:nvSpPr>
            <p:spPr bwMode="auto">
              <a:xfrm>
                <a:off x="3828063" y="4867454"/>
                <a:ext cx="167137" cy="146110"/>
              </a:xfrm>
              <a:custGeom>
                <a:avLst/>
                <a:gdLst>
                  <a:gd name="T0" fmla="*/ 131 w 131"/>
                  <a:gd name="T1" fmla="*/ 20 h 115"/>
                  <a:gd name="T2" fmla="*/ 109 w 131"/>
                  <a:gd name="T3" fmla="*/ 91 h 115"/>
                  <a:gd name="T4" fmla="*/ 0 w 131"/>
                  <a:gd name="T5" fmla="*/ 69 h 115"/>
                  <a:gd name="T6" fmla="*/ 16 w 131"/>
                  <a:gd name="T7" fmla="*/ 0 h 115"/>
                  <a:gd name="T8" fmla="*/ 131 w 131"/>
                  <a:gd name="T9" fmla="*/ 20 h 115"/>
                </a:gdLst>
                <a:ahLst/>
                <a:cxnLst>
                  <a:cxn ang="0">
                    <a:pos x="T0" y="T1"/>
                  </a:cxn>
                  <a:cxn ang="0">
                    <a:pos x="T2" y="T3"/>
                  </a:cxn>
                  <a:cxn ang="0">
                    <a:pos x="T4" y="T5"/>
                  </a:cxn>
                  <a:cxn ang="0">
                    <a:pos x="T6" y="T7"/>
                  </a:cxn>
                  <a:cxn ang="0">
                    <a:pos x="T8" y="T9"/>
                  </a:cxn>
                </a:cxnLst>
                <a:rect l="0" t="0" r="r" b="b"/>
                <a:pathLst>
                  <a:path w="131" h="115">
                    <a:moveTo>
                      <a:pt x="131" y="20"/>
                    </a:moveTo>
                    <a:cubicBezTo>
                      <a:pt x="109" y="91"/>
                      <a:pt x="109" y="91"/>
                      <a:pt x="109" y="91"/>
                    </a:cubicBezTo>
                    <a:cubicBezTo>
                      <a:pt x="109" y="91"/>
                      <a:pt x="64" y="115"/>
                      <a:pt x="0" y="69"/>
                    </a:cubicBezTo>
                    <a:cubicBezTo>
                      <a:pt x="16" y="0"/>
                      <a:pt x="16" y="0"/>
                      <a:pt x="16" y="0"/>
                    </a:cubicBezTo>
                    <a:lnTo>
                      <a:pt x="131" y="2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sp>
            <p:nvSpPr>
              <p:cNvPr id="52" name="Freeform 123">
                <a:extLst>
                  <a:ext uri="{FF2B5EF4-FFF2-40B4-BE49-F238E27FC236}">
                    <a16:creationId xmlns:a16="http://schemas.microsoft.com/office/drawing/2014/main" id="{E9C1FA55-F4F1-299D-10B2-90EAC40C0BF2}"/>
                  </a:ext>
                </a:extLst>
              </p:cNvPr>
              <p:cNvSpPr>
                <a:spLocks/>
              </p:cNvSpPr>
              <p:nvPr/>
            </p:nvSpPr>
            <p:spPr bwMode="auto">
              <a:xfrm>
                <a:off x="3838308" y="3889435"/>
                <a:ext cx="466366" cy="1052962"/>
              </a:xfrm>
              <a:custGeom>
                <a:avLst/>
                <a:gdLst>
                  <a:gd name="T0" fmla="*/ 309 w 366"/>
                  <a:gd name="T1" fmla="*/ 0 h 826"/>
                  <a:gd name="T2" fmla="*/ 107 w 366"/>
                  <a:gd name="T3" fmla="*/ 388 h 826"/>
                  <a:gd name="T4" fmla="*/ 0 w 366"/>
                  <a:gd name="T5" fmla="*/ 778 h 826"/>
                  <a:gd name="T6" fmla="*/ 127 w 366"/>
                  <a:gd name="T7" fmla="*/ 802 h 826"/>
                  <a:gd name="T8" fmla="*/ 232 w 366"/>
                  <a:gd name="T9" fmla="*/ 464 h 826"/>
                  <a:gd name="T10" fmla="*/ 356 w 366"/>
                  <a:gd name="T11" fmla="*/ 279 h 826"/>
                  <a:gd name="T12" fmla="*/ 309 w 366"/>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366" h="826">
                    <a:moveTo>
                      <a:pt x="309" y="0"/>
                    </a:moveTo>
                    <a:cubicBezTo>
                      <a:pt x="309" y="0"/>
                      <a:pt x="247" y="36"/>
                      <a:pt x="107" y="388"/>
                    </a:cubicBezTo>
                    <a:cubicBezTo>
                      <a:pt x="107" y="388"/>
                      <a:pt x="7" y="588"/>
                      <a:pt x="0" y="778"/>
                    </a:cubicBezTo>
                    <a:cubicBezTo>
                      <a:pt x="0" y="778"/>
                      <a:pt x="50" y="826"/>
                      <a:pt x="127" y="802"/>
                    </a:cubicBezTo>
                    <a:cubicBezTo>
                      <a:pt x="127" y="802"/>
                      <a:pt x="215" y="534"/>
                      <a:pt x="232" y="464"/>
                    </a:cubicBezTo>
                    <a:cubicBezTo>
                      <a:pt x="356" y="279"/>
                      <a:pt x="356" y="279"/>
                      <a:pt x="356" y="279"/>
                    </a:cubicBezTo>
                    <a:cubicBezTo>
                      <a:pt x="356" y="279"/>
                      <a:pt x="366" y="50"/>
                      <a:pt x="309" y="0"/>
                    </a:cubicBezTo>
                    <a:close/>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black"/>
                  </a:solidFill>
                  <a:effectLst/>
                  <a:uLnTx/>
                  <a:uFillTx/>
                  <a:latin typeface="Roboto"/>
                </a:endParaRPr>
              </a:p>
            </p:txBody>
          </p:sp>
        </p:grpSp>
      </p:grpSp>
    </p:spTree>
    <p:extLst>
      <p:ext uri="{BB962C8B-B14F-4D97-AF65-F5344CB8AC3E}">
        <p14:creationId xmlns:p14="http://schemas.microsoft.com/office/powerpoint/2010/main" val="23691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accel="20000" decel="80000" fill="hold"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p:cNvSpPr txBox="1"/>
          <p:nvPr/>
        </p:nvSpPr>
        <p:spPr>
          <a:xfrm>
            <a:off x="159490" y="292730"/>
            <a:ext cx="8261497" cy="1077218"/>
          </a:xfrm>
          <a:prstGeom prst="rect">
            <a:avLst/>
          </a:prstGeom>
          <a:noFill/>
        </p:spPr>
        <p:txBody>
          <a:bodyPr wrap="square" rtlCol="0">
            <a:spAutoFit/>
          </a:bodyPr>
          <a:lstStyle/>
          <a:p>
            <a:r>
              <a:rPr lang="en-US" sz="3200" b="1" dirty="0">
                <a:solidFill>
                  <a:schemeClr val="bg1"/>
                </a:solidFill>
                <a:latin typeface="Poppins" panose="00000500000000000000" pitchFamily="2" charset="0"/>
                <a:cs typeface="Poppins" panose="00000500000000000000" pitchFamily="2" charset="0"/>
              </a:rPr>
              <a:t>CHAIRPERSON ELECTION</a:t>
            </a:r>
          </a:p>
          <a:p>
            <a:r>
              <a:rPr lang="en-US" sz="3200" b="1" dirty="0">
                <a:solidFill>
                  <a:srgbClr val="003E6C"/>
                </a:solidFill>
                <a:latin typeface="Poppins" panose="00000500000000000000" pitchFamily="2" charset="0"/>
                <a:cs typeface="Poppins" panose="00000500000000000000" pitchFamily="2" charset="0"/>
              </a:rPr>
              <a:t>ELECCIÓN DEL PRESIDENTE/A</a:t>
            </a:r>
          </a:p>
        </p:txBody>
      </p:sp>
      <p:pic>
        <p:nvPicPr>
          <p:cNvPr id="4" name="Picture 3"/>
          <p:cNvPicPr>
            <a:picLocks noChangeAspect="1"/>
          </p:cNvPicPr>
          <p:nvPr/>
        </p:nvPicPr>
        <p:blipFill>
          <a:blip r:embed="rId3"/>
          <a:stretch>
            <a:fillRect/>
          </a:stretch>
        </p:blipFill>
        <p:spPr>
          <a:xfrm>
            <a:off x="3459613" y="1506757"/>
            <a:ext cx="5463791" cy="345164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663C1C7A-7745-D75C-3DE9-9505467119BC}"/>
              </a:ext>
            </a:extLst>
          </p:cNvPr>
          <p:cNvSpPr txBox="1"/>
          <p:nvPr/>
        </p:nvSpPr>
        <p:spPr>
          <a:xfrm>
            <a:off x="83819" y="1360282"/>
            <a:ext cx="3141702" cy="1872298"/>
          </a:xfrm>
          <a:prstGeom prst="rect">
            <a:avLst/>
          </a:prstGeom>
          <a:noFill/>
        </p:spPr>
        <p:txBody>
          <a:bodyPr wrap="square" rtlCol="0">
            <a:normAutofit/>
          </a:bodyPr>
          <a:lstStyle/>
          <a:p>
            <a:r>
              <a:rPr lang="en-US" sz="1600" b="1" dirty="0">
                <a:solidFill>
                  <a:schemeClr val="tx2">
                    <a:lumMod val="10000"/>
                  </a:schemeClr>
                </a:solidFill>
                <a:latin typeface="Poppins" pitchFamily="2" charset="77"/>
                <a:cs typeface="Poppins" pitchFamily="2" charset="77"/>
              </a:rPr>
              <a:t>Declare all officer seats vacant.</a:t>
            </a:r>
            <a:endParaRPr lang="en-US" sz="1600" dirty="0">
              <a:solidFill>
                <a:schemeClr val="tx2">
                  <a:lumMod val="10000"/>
                </a:schemeClr>
              </a:solidFill>
              <a:latin typeface="Poppins" pitchFamily="2" charset="77"/>
              <a:cs typeface="Poppins" pitchFamily="2" charset="77"/>
            </a:endParaRPr>
          </a:p>
          <a:p>
            <a:r>
              <a:rPr lang="en-US" sz="1600" dirty="0">
                <a:solidFill>
                  <a:schemeClr val="tx2">
                    <a:lumMod val="10000"/>
                  </a:schemeClr>
                </a:solidFill>
                <a:latin typeface="Poppins" pitchFamily="2" charset="77"/>
                <a:cs typeface="Poppins" pitchFamily="2" charset="77"/>
              </a:rPr>
              <a:t>Only parents/legal guardians of ELs must hold the position of Chairperson and Vice-Chairperson</a:t>
            </a:r>
          </a:p>
        </p:txBody>
      </p:sp>
      <p:sp>
        <p:nvSpPr>
          <p:cNvPr id="5" name="TextBox 4">
            <a:extLst>
              <a:ext uri="{FF2B5EF4-FFF2-40B4-BE49-F238E27FC236}">
                <a16:creationId xmlns:a16="http://schemas.microsoft.com/office/drawing/2014/main" id="{90BD5384-A5A2-ADC1-B0AD-A6698F311E86}"/>
              </a:ext>
            </a:extLst>
          </p:cNvPr>
          <p:cNvSpPr txBox="1"/>
          <p:nvPr/>
        </p:nvSpPr>
        <p:spPr>
          <a:xfrm>
            <a:off x="83819" y="3036785"/>
            <a:ext cx="3051267" cy="2417544"/>
          </a:xfrm>
          <a:prstGeom prst="rect">
            <a:avLst/>
          </a:prstGeom>
          <a:noFill/>
        </p:spPr>
        <p:txBody>
          <a:bodyPr wrap="square" rtlCol="0">
            <a:normAutofit/>
          </a:bodyPr>
          <a:lstStyle/>
          <a:p>
            <a:r>
              <a:rPr lang="es-CO" sz="1600" b="1" dirty="0">
                <a:latin typeface="Poppins" pitchFamily="2" charset="77"/>
                <a:cs typeface="Poppins" pitchFamily="2" charset="77"/>
              </a:rPr>
              <a:t>Declarar todas las plazas de funcionarios como vacantes.</a:t>
            </a:r>
            <a:endParaRPr lang="es-CO" sz="1600" dirty="0">
              <a:latin typeface="Poppins" pitchFamily="2" charset="77"/>
              <a:cs typeface="Poppins" pitchFamily="2" charset="77"/>
            </a:endParaRPr>
          </a:p>
          <a:p>
            <a:r>
              <a:rPr lang="es-CO" sz="1600" dirty="0">
                <a:latin typeface="Poppins" pitchFamily="2" charset="77"/>
                <a:cs typeface="Poppins" pitchFamily="2" charset="77"/>
              </a:rPr>
              <a:t>Solamente los padres/tutores legales de estudiantes EL deben llenar el cargo de Presidente y Vicepresidente</a:t>
            </a:r>
          </a:p>
        </p:txBody>
      </p:sp>
    </p:spTree>
    <p:extLst>
      <p:ext uri="{BB962C8B-B14F-4D97-AF65-F5344CB8AC3E}">
        <p14:creationId xmlns:p14="http://schemas.microsoft.com/office/powerpoint/2010/main" val="1909316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1439" y="348309"/>
            <a:ext cx="4927091" cy="970276"/>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Thank you, School Leaders </a:t>
            </a:r>
            <a:r>
              <a:rPr lang="en-US" sz="24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gracias </a:t>
            </a:r>
            <a:r>
              <a:rPr lang="en-US" sz="2400" b="1" dirty="0" err="1">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líderes</a:t>
            </a:r>
            <a:r>
              <a:rPr lang="en-US" sz="24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r>
              <a:rPr lang="en-US" sz="2400" b="1" dirty="0" err="1">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escolares</a:t>
            </a:r>
            <a:endParaRPr lang="en-US" sz="2400" b="1" dirty="0">
              <a:solidFill>
                <a:srgbClr val="003E6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 name="Content Placeholder 2"/>
          <p:cNvSpPr>
            <a:spLocks noGrp="1"/>
          </p:cNvSpPr>
          <p:nvPr>
            <p:ph idx="1"/>
          </p:nvPr>
        </p:nvSpPr>
        <p:spPr>
          <a:xfrm>
            <a:off x="149860" y="1447140"/>
            <a:ext cx="4010158" cy="3696360"/>
          </a:xfrm>
        </p:spPr>
        <p:txBody>
          <a:bodyPr>
            <a:normAutofit lnSpcReduction="10000"/>
          </a:bodyPr>
          <a:lstStyle/>
          <a:p>
            <a:pPr>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Thank you for volunteering at your school site </a:t>
            </a:r>
            <a:r>
              <a:rPr lang="en-US" sz="1600" b="1" dirty="0">
                <a:solidFill>
                  <a:schemeClr val="tx2">
                    <a:lumMod val="10000"/>
                  </a:schemeClr>
                </a:solidFill>
                <a:latin typeface="Poppins" panose="00000500000000000000" pitchFamily="2" charset="0"/>
                <a:cs typeface="Poppins" panose="00000500000000000000" pitchFamily="2" charset="0"/>
              </a:rPr>
              <a:t>ELAC</a:t>
            </a:r>
            <a:r>
              <a:rPr lang="en-US" sz="1600" dirty="0">
                <a:solidFill>
                  <a:schemeClr val="tx2">
                    <a:lumMod val="10000"/>
                  </a:schemeClr>
                </a:solidFill>
                <a:latin typeface="Poppins" panose="00000500000000000000" pitchFamily="2" charset="0"/>
                <a:cs typeface="Poppins" panose="00000500000000000000" pitchFamily="2" charset="0"/>
              </a:rPr>
              <a:t>.  We know that you will be spending time engaging in meaningful and important discussions with other stakeholders regarding the school’s English learners academic progress, linguistic and academic needs of EL students, and providing advice to the school’s School Site Council (SSC) on behalf of English Learners. </a:t>
            </a:r>
          </a:p>
          <a:p>
            <a:pPr>
              <a:buClr>
                <a:schemeClr val="tx2">
                  <a:lumMod val="10000"/>
                </a:schemeClr>
              </a:buClr>
              <a:buFont typeface="Arial" panose="020B0604020202020204" pitchFamily="34" charset="0"/>
              <a:buChar char="•"/>
            </a:pPr>
            <a:r>
              <a:rPr lang="en-US" sz="1600" dirty="0">
                <a:solidFill>
                  <a:schemeClr val="tx2">
                    <a:lumMod val="10000"/>
                  </a:schemeClr>
                </a:solidFill>
                <a:latin typeface="Poppins" panose="00000500000000000000" pitchFamily="2" charset="0"/>
                <a:cs typeface="Poppins" panose="00000500000000000000" pitchFamily="2" charset="0"/>
              </a:rPr>
              <a:t>Please let the school staff know if there is additional information that you may need to ensure a successful year as a member of the school’s ELAC.</a:t>
            </a:r>
          </a:p>
        </p:txBody>
      </p:sp>
      <p:sp>
        <p:nvSpPr>
          <p:cNvPr id="5" name="Rectangle 4"/>
          <p:cNvSpPr/>
          <p:nvPr/>
        </p:nvSpPr>
        <p:spPr>
          <a:xfrm>
            <a:off x="4267201" y="1447140"/>
            <a:ext cx="4876799" cy="3762568"/>
          </a:xfrm>
          <a:prstGeom prst="rect">
            <a:avLst/>
          </a:prstGeom>
        </p:spPr>
        <p:txBody>
          <a:bodyPr wrap="square" lIns="68580" tIns="34290" rIns="68580" bIns="34290" anchor="t">
            <a:spAutoFit/>
          </a:bodyPr>
          <a:lstStyle/>
          <a:p>
            <a:pPr marL="171450" indent="-171450" defTabSz="342900">
              <a:buClr>
                <a:schemeClr val="tx1"/>
              </a:buClr>
              <a:buFont typeface="Arial" panose="020B0604020202020204" pitchFamily="34" charset="0"/>
              <a:buChar char="•"/>
              <a:defRPr/>
            </a:pPr>
            <a:r>
              <a:rPr lang="es-CO" sz="1500" dirty="0">
                <a:latin typeface="Poppins"/>
                <a:cs typeface="Poppins"/>
              </a:rPr>
              <a:t>Gracias por ofrecerse como voluntarios para formar parte de </a:t>
            </a:r>
            <a:r>
              <a:rPr lang="es-CO" sz="1500" b="1" dirty="0">
                <a:latin typeface="Poppins"/>
                <a:cs typeface="Poppins"/>
              </a:rPr>
              <a:t>ELAC</a:t>
            </a:r>
            <a:r>
              <a:rPr lang="es-CO" sz="1500" dirty="0">
                <a:latin typeface="Poppins"/>
                <a:cs typeface="Poppins"/>
              </a:rPr>
              <a:t> en su escuela. Reconocemos que pasarán tiempo participando en discusiones significativas e importantes con otros grupos de partes interesadas en relación al progreso académico, y las necesidades lingüísticas y académicas de los aprendices de inglés y proporcionarán asesoramiento al Concejo del Plantel escolar (SSC) de la escuela en nombre de los aprendices de inglés. </a:t>
            </a:r>
          </a:p>
          <a:p>
            <a:pPr marL="171450" indent="-171450" defTabSz="342900">
              <a:buClr>
                <a:schemeClr val="tx1"/>
              </a:buClr>
              <a:buFont typeface="Arial" panose="020B0604020202020204" pitchFamily="34" charset="0"/>
              <a:buChar char="•"/>
              <a:defRPr/>
            </a:pPr>
            <a:endParaRPr lang="es-CO" sz="1500" dirty="0">
              <a:latin typeface="Poppins" panose="00000500000000000000" pitchFamily="2" charset="0"/>
              <a:cs typeface="Poppins" panose="00000500000000000000" pitchFamily="2" charset="0"/>
            </a:endParaRPr>
          </a:p>
          <a:p>
            <a:pPr marL="171450" indent="-171450" defTabSz="342900">
              <a:buClr>
                <a:schemeClr val="tx1"/>
              </a:buClr>
              <a:buFont typeface="Arial" panose="020B0604020202020204" pitchFamily="34" charset="0"/>
              <a:buChar char="•"/>
              <a:defRPr/>
            </a:pPr>
            <a:r>
              <a:rPr lang="es-CO" sz="1500" dirty="0">
                <a:latin typeface="Poppins" panose="00000500000000000000" pitchFamily="2" charset="0"/>
                <a:cs typeface="Poppins" panose="00000500000000000000" pitchFamily="2" charset="0"/>
              </a:rPr>
              <a:t>Por favor informe al personal escolar si hay información adicional que necesita para asegurar un año exitoso como miembro de ELAC de la escuela.</a:t>
            </a:r>
          </a:p>
        </p:txBody>
      </p:sp>
      <p:pic>
        <p:nvPicPr>
          <p:cNvPr id="8" name="Picture 7" descr="Recursos para mi clase: ¡OTRO PREMIO!: BEST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773" y="428091"/>
            <a:ext cx="1414864" cy="5776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773" y="238748"/>
            <a:ext cx="1581149" cy="11091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364" y="268076"/>
            <a:ext cx="1465184" cy="1050509"/>
          </a:xfrm>
          <a:prstGeom prst="rect">
            <a:avLst/>
          </a:prstGeom>
        </p:spPr>
      </p:pic>
    </p:spTree>
    <p:extLst>
      <p:ext uri="{BB962C8B-B14F-4D97-AF65-F5344CB8AC3E}">
        <p14:creationId xmlns:p14="http://schemas.microsoft.com/office/powerpoint/2010/main" val="261510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842" y="131608"/>
            <a:ext cx="992246" cy="992246"/>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85062" y="445283"/>
            <a:ext cx="8753943" cy="807895"/>
          </a:xfrm>
          <a:prstGeom prst="rect">
            <a:avLst/>
          </a:prstGeom>
          <a:noFill/>
        </p:spPr>
        <p:txBody>
          <a:bodyPr rot="0" spcFirstLastPara="0" vertOverflow="overflow" horzOverflow="overflow" vert="horz" wrap="square" lIns="68562" tIns="34281" rIns="68562" bIns="34281" numCol="1" spcCol="0" rtlCol="0" fromWordArt="0" anchor="t" anchorCtr="0" forceAA="0" compatLnSpc="1">
            <a:prstTxWarp prst="textNoShape">
              <a:avLst/>
            </a:prstTxWarp>
            <a:spAutoFit/>
          </a:bodyPr>
          <a:lstStyle/>
          <a:p>
            <a:pPr defTabSz="685800">
              <a:defRPr/>
            </a:pPr>
            <a:r>
              <a:rPr lang="en-US" sz="2400" b="1" dirty="0">
                <a:solidFill>
                  <a:schemeClr val="tx2">
                    <a:lumMod val="10000"/>
                  </a:schemeClr>
                </a:solidFill>
                <a:latin typeface="Poppins" panose="00000500000000000000" pitchFamily="2" charset="0"/>
                <a:cs typeface="Poppins" panose="00000500000000000000" pitchFamily="2" charset="0"/>
              </a:rPr>
              <a:t>INTERPRETATION SERVICES: MOBILE DEVICE</a:t>
            </a:r>
          </a:p>
          <a:p>
            <a:pPr>
              <a:defRPr/>
            </a:pPr>
            <a:r>
              <a:rPr lang="es-CO" sz="2400" b="1" i="1" dirty="0">
                <a:solidFill>
                  <a:srgbClr val="003E6C"/>
                </a:solidFill>
                <a:latin typeface="Poppins" panose="00000500000000000000" pitchFamily="2" charset="0"/>
                <a:cs typeface="Poppins" panose="00000500000000000000" pitchFamily="2" charset="0"/>
              </a:rPr>
              <a:t>SERVICIOS DE INTERPRETACIÓN: DISPOSITIVO MÓVIL</a:t>
            </a:r>
            <a:endParaRPr lang="en-US" sz="2400" b="1" i="1" dirty="0">
              <a:solidFill>
                <a:srgbClr val="003E6C"/>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292185" y="1599603"/>
            <a:ext cx="3199567" cy="1428724"/>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286065" y="3188354"/>
            <a:ext cx="3167225" cy="969510"/>
            <a:chOff x="387430" y="5034163"/>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387430" y="5034163"/>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815317" y="5509568"/>
              <a:ext cx="714789"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4012071" y="1483900"/>
            <a:ext cx="1958459" cy="1297814"/>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3988487" y="3062821"/>
            <a:ext cx="2056865" cy="1655766"/>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6610577" y="1483900"/>
            <a:ext cx="2132325" cy="1167681"/>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6567683" y="3113339"/>
            <a:ext cx="2271322" cy="1519035"/>
            <a:chOff x="8774163" y="3719813"/>
            <a:chExt cx="3028429"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931707" y="3769960"/>
              <a:ext cx="696223"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774163" y="5090361"/>
              <a:ext cx="3028429" cy="3258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5</a:t>
            </a:fld>
            <a:endParaRPr lang="en-US"/>
          </a:p>
        </p:txBody>
      </p:sp>
      <p:sp>
        <p:nvSpPr>
          <p:cNvPr id="7" name="Rectangle 6"/>
          <p:cNvSpPr/>
          <p:nvPr/>
        </p:nvSpPr>
        <p:spPr>
          <a:xfrm>
            <a:off x="4462034" y="2417862"/>
            <a:ext cx="219932" cy="307777"/>
          </a:xfrm>
          <a:prstGeom prst="rect">
            <a:avLst/>
          </a:prstGeom>
        </p:spPr>
        <p:txBody>
          <a:bodyPr wrap="none">
            <a:spAutoFit/>
          </a:bodyPr>
          <a:lstStyle/>
          <a:p>
            <a:r>
              <a:rPr lang="en-US" dirty="0"/>
              <a:t> </a:t>
            </a:r>
          </a:p>
        </p:txBody>
      </p:sp>
      <p:sp>
        <p:nvSpPr>
          <p:cNvPr id="8" name="Rectangle: Rounded Corners 23">
            <a:extLst>
              <a:ext uri="{FF2B5EF4-FFF2-40B4-BE49-F238E27FC236}">
                <a16:creationId xmlns:a16="http://schemas.microsoft.com/office/drawing/2014/main" id="{7057B9EB-CC29-F261-9292-3E400BAD7E3E}"/>
              </a:ext>
            </a:extLst>
          </p:cNvPr>
          <p:cNvSpPr/>
          <p:nvPr/>
        </p:nvSpPr>
        <p:spPr>
          <a:xfrm>
            <a:off x="6607298" y="2294852"/>
            <a:ext cx="2175218" cy="2443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9" name="Rectangle: Rounded Corners 23">
            <a:extLst>
              <a:ext uri="{FF2B5EF4-FFF2-40B4-BE49-F238E27FC236}">
                <a16:creationId xmlns:a16="http://schemas.microsoft.com/office/drawing/2014/main" id="{B008148E-47BF-8286-3978-DE73F65D1E63}"/>
              </a:ext>
            </a:extLst>
          </p:cNvPr>
          <p:cNvSpPr/>
          <p:nvPr/>
        </p:nvSpPr>
        <p:spPr>
          <a:xfrm>
            <a:off x="4038868" y="2491399"/>
            <a:ext cx="1855036" cy="2342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10" name="Rectangle: Rounded Corners 23">
            <a:extLst>
              <a:ext uri="{FF2B5EF4-FFF2-40B4-BE49-F238E27FC236}">
                <a16:creationId xmlns:a16="http://schemas.microsoft.com/office/drawing/2014/main" id="{1C8A792E-1D5E-02AD-30D5-790751BA74DF}"/>
              </a:ext>
            </a:extLst>
          </p:cNvPr>
          <p:cNvSpPr/>
          <p:nvPr/>
        </p:nvSpPr>
        <p:spPr>
          <a:xfrm>
            <a:off x="3988191" y="3529739"/>
            <a:ext cx="2084206" cy="1859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Tree>
    <p:extLst>
      <p:ext uri="{BB962C8B-B14F-4D97-AF65-F5344CB8AC3E}">
        <p14:creationId xmlns:p14="http://schemas.microsoft.com/office/powerpoint/2010/main" val="80671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3C33F-D0D4-495E-9723-B4C12792EEA4}"/>
              </a:ext>
            </a:extLst>
          </p:cNvPr>
          <p:cNvSpPr txBox="1"/>
          <p:nvPr/>
        </p:nvSpPr>
        <p:spPr>
          <a:xfrm>
            <a:off x="150463" y="335704"/>
            <a:ext cx="7843732"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spc="-38" dirty="0">
                <a:solidFill>
                  <a:schemeClr val="tx2">
                    <a:lumMod val="10000"/>
                  </a:schemeClr>
                </a:solidFill>
                <a:latin typeface="Poppins" panose="00000500000000000000" pitchFamily="2" charset="0"/>
                <a:ea typeface="+mj-ea"/>
                <a:cs typeface="Poppins" panose="00000500000000000000" pitchFamily="2" charset="0"/>
              </a:rPr>
              <a:t>STEPS TO RENAME YOURSELF ON ZOOM</a:t>
            </a:r>
          </a:p>
          <a:p>
            <a:r>
              <a:rPr lang="es-CO" sz="2400" b="1" dirty="0">
                <a:solidFill>
                  <a:srgbClr val="003E6C"/>
                </a:solidFill>
                <a:latin typeface="Poppins" panose="00000500000000000000" pitchFamily="2" charset="0"/>
                <a:cs typeface="Poppins" panose="00000500000000000000" pitchFamily="2" charset="0"/>
              </a:rPr>
              <a:t>CÓMO CAMBIAR EL NOMBRE EN SU PANTALLA</a:t>
            </a:r>
          </a:p>
        </p:txBody>
      </p:sp>
      <p:sp>
        <p:nvSpPr>
          <p:cNvPr id="4" name="TextBox 3">
            <a:extLst>
              <a:ext uri="{FF2B5EF4-FFF2-40B4-BE49-F238E27FC236}">
                <a16:creationId xmlns:a16="http://schemas.microsoft.com/office/drawing/2014/main" id="{9E159E49-52B6-4647-8ABD-BED46B622118}"/>
              </a:ext>
            </a:extLst>
          </p:cNvPr>
          <p:cNvSpPr txBox="1"/>
          <p:nvPr/>
        </p:nvSpPr>
        <p:spPr>
          <a:xfrm>
            <a:off x="150463" y="1377180"/>
            <a:ext cx="4200030" cy="3785652"/>
          </a:xfrm>
          <a:prstGeom prst="rect">
            <a:avLst/>
          </a:prstGeom>
          <a:noFill/>
        </p:spPr>
        <p:txBody>
          <a:bodyPr wrap="square" rtlCol="0">
            <a:spAutoFit/>
          </a:bodyPr>
          <a:lstStyle/>
          <a:p>
            <a:r>
              <a:rPr lang="en-US" sz="1600" b="1" dirty="0">
                <a:solidFill>
                  <a:schemeClr val="tx2">
                    <a:lumMod val="10000"/>
                  </a:schemeClr>
                </a:solidFill>
                <a:latin typeface="Poppins" panose="00000500000000000000" pitchFamily="2" charset="0"/>
                <a:cs typeface="Poppins" panose="00000500000000000000" pitchFamily="2" charset="0"/>
              </a:rPr>
              <a:t>Step 1:</a:t>
            </a:r>
            <a:r>
              <a:rPr lang="en-US" sz="1600" dirty="0">
                <a:solidFill>
                  <a:schemeClr val="tx2">
                    <a:lumMod val="10000"/>
                  </a:schemeClr>
                </a:solidFill>
                <a:latin typeface="Poppins" panose="00000500000000000000" pitchFamily="2" charset="0"/>
                <a:cs typeface="Poppins" panose="00000500000000000000" pitchFamily="2" charset="0"/>
              </a:rPr>
              <a:t>  Hover over your picture located by the picture gallery with your cursor and search for the three dots found on the top right-hand corner of your picture. </a:t>
            </a:r>
          </a:p>
          <a:p>
            <a:r>
              <a:rPr lang="en-US" sz="1600" b="1" dirty="0">
                <a:solidFill>
                  <a:schemeClr val="tx2">
                    <a:lumMod val="10000"/>
                  </a:schemeClr>
                </a:solidFill>
                <a:latin typeface="Poppins" panose="00000500000000000000" pitchFamily="2" charset="0"/>
                <a:cs typeface="Poppins" panose="00000500000000000000" pitchFamily="2" charset="0"/>
              </a:rPr>
              <a:t>Step 2:</a:t>
            </a:r>
            <a:r>
              <a:rPr lang="en-US" sz="1600" dirty="0">
                <a:solidFill>
                  <a:schemeClr val="tx2">
                    <a:lumMod val="10000"/>
                  </a:schemeClr>
                </a:solidFill>
                <a:latin typeface="Poppins" panose="00000500000000000000" pitchFamily="2" charset="0"/>
                <a:cs typeface="Poppins" panose="00000500000000000000" pitchFamily="2" charset="0"/>
              </a:rPr>
              <a:t> Click the three-dotted icon found over your picture.</a:t>
            </a:r>
          </a:p>
          <a:p>
            <a:r>
              <a:rPr lang="en-US" sz="1600" b="1" dirty="0">
                <a:solidFill>
                  <a:schemeClr val="tx2">
                    <a:lumMod val="10000"/>
                  </a:schemeClr>
                </a:solidFill>
                <a:latin typeface="Poppins" panose="00000500000000000000" pitchFamily="2" charset="0"/>
                <a:cs typeface="Poppins" panose="00000500000000000000" pitchFamily="2" charset="0"/>
              </a:rPr>
              <a:t>Step 3:</a:t>
            </a:r>
            <a:r>
              <a:rPr lang="en-US" sz="1600" dirty="0">
                <a:solidFill>
                  <a:schemeClr val="tx2">
                    <a:lumMod val="10000"/>
                  </a:schemeClr>
                </a:solidFill>
                <a:latin typeface="Poppins" panose="00000500000000000000" pitchFamily="2" charset="0"/>
                <a:cs typeface="Poppins" panose="00000500000000000000" pitchFamily="2" charset="0"/>
              </a:rPr>
              <a:t> Click </a:t>
            </a:r>
            <a:r>
              <a:rPr lang="en-US" sz="1600" i="1" dirty="0">
                <a:solidFill>
                  <a:schemeClr val="tx2">
                    <a:lumMod val="10000"/>
                  </a:schemeClr>
                </a:solidFill>
                <a:latin typeface="Poppins" panose="00000500000000000000" pitchFamily="2" charset="0"/>
                <a:cs typeface="Poppins" panose="00000500000000000000" pitchFamily="2" charset="0"/>
              </a:rPr>
              <a:t>More.</a:t>
            </a:r>
            <a:endParaRPr lang="en-US" sz="1600" dirty="0">
              <a:solidFill>
                <a:schemeClr val="tx2">
                  <a:lumMod val="10000"/>
                </a:schemeClr>
              </a:solidFill>
              <a:latin typeface="Poppins" panose="00000500000000000000" pitchFamily="2" charset="0"/>
              <a:cs typeface="Poppins" panose="00000500000000000000" pitchFamily="2" charset="0"/>
            </a:endParaRPr>
          </a:p>
          <a:p>
            <a:r>
              <a:rPr lang="en-US" sz="1600" b="1" dirty="0">
                <a:solidFill>
                  <a:schemeClr val="tx2">
                    <a:lumMod val="10000"/>
                  </a:schemeClr>
                </a:solidFill>
                <a:latin typeface="Poppins" panose="00000500000000000000" pitchFamily="2" charset="0"/>
                <a:cs typeface="Poppins" panose="00000500000000000000" pitchFamily="2" charset="0"/>
              </a:rPr>
              <a:t>Step 4:</a:t>
            </a:r>
            <a:r>
              <a:rPr lang="en-US" sz="1600" dirty="0">
                <a:solidFill>
                  <a:schemeClr val="tx2">
                    <a:lumMod val="10000"/>
                  </a:schemeClr>
                </a:solidFill>
                <a:latin typeface="Poppins" panose="00000500000000000000" pitchFamily="2" charset="0"/>
                <a:cs typeface="Poppins" panose="00000500000000000000" pitchFamily="2" charset="0"/>
              </a:rPr>
              <a:t> Choose </a:t>
            </a:r>
            <a:r>
              <a:rPr lang="en-US" sz="1600" i="1" dirty="0">
                <a:solidFill>
                  <a:schemeClr val="tx2">
                    <a:lumMod val="10000"/>
                  </a:schemeClr>
                </a:solidFill>
                <a:latin typeface="Poppins" panose="00000500000000000000" pitchFamily="2" charset="0"/>
                <a:cs typeface="Poppins" panose="00000500000000000000" pitchFamily="2" charset="0"/>
              </a:rPr>
              <a:t>Rename</a:t>
            </a:r>
            <a:r>
              <a:rPr lang="en-US" sz="1600" dirty="0">
                <a:solidFill>
                  <a:schemeClr val="tx2">
                    <a:lumMod val="10000"/>
                  </a:schemeClr>
                </a:solidFill>
                <a:latin typeface="Poppins" panose="00000500000000000000" pitchFamily="2" charset="0"/>
                <a:cs typeface="Poppins" panose="00000500000000000000" pitchFamily="2" charset="0"/>
              </a:rPr>
              <a:t> to change your screen name displayed to other participants.</a:t>
            </a:r>
          </a:p>
          <a:p>
            <a:r>
              <a:rPr lang="en-US" sz="1600" b="1" dirty="0">
                <a:solidFill>
                  <a:schemeClr val="tx2">
                    <a:lumMod val="10000"/>
                  </a:schemeClr>
                </a:solidFill>
                <a:latin typeface="Poppins" panose="00000500000000000000" pitchFamily="2" charset="0"/>
                <a:cs typeface="Poppins" panose="00000500000000000000" pitchFamily="2" charset="0"/>
              </a:rPr>
              <a:t>Step 5: </a:t>
            </a:r>
            <a:r>
              <a:rPr lang="en-US" sz="1600" dirty="0">
                <a:solidFill>
                  <a:schemeClr val="tx2">
                    <a:lumMod val="10000"/>
                  </a:schemeClr>
                </a:solidFill>
                <a:latin typeface="Poppins" panose="00000500000000000000" pitchFamily="2" charset="0"/>
                <a:cs typeface="Poppins" panose="00000500000000000000" pitchFamily="2" charset="0"/>
              </a:rPr>
              <a:t>Enter the full name used when you enrolled your students at the school site, then click </a:t>
            </a:r>
            <a:r>
              <a:rPr lang="en-US" sz="1600" i="1" dirty="0">
                <a:solidFill>
                  <a:schemeClr val="tx2">
                    <a:lumMod val="10000"/>
                  </a:schemeClr>
                </a:solidFill>
                <a:latin typeface="Poppins" panose="00000500000000000000" pitchFamily="2" charset="0"/>
                <a:cs typeface="Poppins" panose="00000500000000000000" pitchFamily="2" charset="0"/>
              </a:rPr>
              <a:t>Save</a:t>
            </a:r>
            <a:r>
              <a:rPr lang="en-US" sz="1600" dirty="0">
                <a:solidFill>
                  <a:schemeClr val="tx2">
                    <a:lumMod val="10000"/>
                  </a:schemeClr>
                </a:solidFill>
                <a:latin typeface="Poppins" panose="00000500000000000000" pitchFamily="2" charset="0"/>
                <a:cs typeface="Poppins" panose="00000500000000000000" pitchFamily="2" charset="0"/>
              </a:rPr>
              <a:t> to finish the change.</a:t>
            </a:r>
            <a:r>
              <a:rPr lang="en-US" sz="1600" dirty="0">
                <a:solidFill>
                  <a:schemeClr val="tx2">
                    <a:lumMod val="10000"/>
                  </a:schemeClr>
                </a:solidFill>
                <a:latin typeface="Poppin"/>
              </a:rPr>
              <a:t> </a:t>
            </a:r>
          </a:p>
        </p:txBody>
      </p:sp>
      <p:sp>
        <p:nvSpPr>
          <p:cNvPr id="6" name="TextBox 5">
            <a:extLst>
              <a:ext uri="{FF2B5EF4-FFF2-40B4-BE49-F238E27FC236}">
                <a16:creationId xmlns:a16="http://schemas.microsoft.com/office/drawing/2014/main" id="{C580B53E-C56B-437B-8CC2-B2CA89F82706}"/>
              </a:ext>
            </a:extLst>
          </p:cNvPr>
          <p:cNvSpPr txBox="1"/>
          <p:nvPr/>
        </p:nvSpPr>
        <p:spPr>
          <a:xfrm>
            <a:off x="4453311" y="1361495"/>
            <a:ext cx="4632170" cy="3785652"/>
          </a:xfrm>
          <a:prstGeom prst="rect">
            <a:avLst/>
          </a:prstGeom>
          <a:noFill/>
        </p:spPr>
        <p:txBody>
          <a:bodyPr wrap="square">
            <a:spAutoFit/>
          </a:bodyPr>
          <a:lstStyle/>
          <a:p>
            <a:r>
              <a:rPr lang="es-CO" sz="1600" b="1" dirty="0">
                <a:latin typeface="Poppins" panose="00000500000000000000" pitchFamily="2" charset="0"/>
                <a:cs typeface="Poppins" panose="00000500000000000000" pitchFamily="2" charset="0"/>
              </a:rPr>
              <a:t>Paso 1:  </a:t>
            </a:r>
            <a:r>
              <a:rPr lang="es-CO" sz="1600" dirty="0">
                <a:latin typeface="Poppins" panose="00000500000000000000" pitchFamily="2" charset="0"/>
                <a:cs typeface="Poppins" panose="00000500000000000000" pitchFamily="2" charset="0"/>
              </a:rPr>
              <a:t>Ponga su cursor en su foto ubicada en la galería de fotos y busque los tres puntitos en la esquina de la parte derecha de su rectángulo con su foto.</a:t>
            </a:r>
          </a:p>
          <a:p>
            <a:r>
              <a:rPr lang="es-CO" sz="1600" b="1" dirty="0">
                <a:latin typeface="Poppins" panose="00000500000000000000" pitchFamily="2" charset="0"/>
                <a:cs typeface="Poppins" panose="00000500000000000000" pitchFamily="2" charset="0"/>
              </a:rPr>
              <a:t>Paso 2: </a:t>
            </a:r>
            <a:r>
              <a:rPr lang="es-CO" sz="1600" dirty="0">
                <a:latin typeface="Poppins" panose="00000500000000000000" pitchFamily="2" charset="0"/>
                <a:cs typeface="Poppins" panose="00000500000000000000" pitchFamily="2" charset="0"/>
              </a:rPr>
              <a:t>Haga clic en los tres puntitos que están en su foto.</a:t>
            </a:r>
          </a:p>
          <a:p>
            <a:r>
              <a:rPr lang="es-CO" sz="1600" b="1" dirty="0">
                <a:latin typeface="Poppins" panose="00000500000000000000" pitchFamily="2" charset="0"/>
                <a:cs typeface="Poppins" panose="00000500000000000000" pitchFamily="2" charset="0"/>
              </a:rPr>
              <a:t>Paso 3: </a:t>
            </a:r>
            <a:r>
              <a:rPr lang="es-CO" sz="1600" dirty="0">
                <a:latin typeface="Poppins" panose="00000500000000000000" pitchFamily="2" charset="0"/>
                <a:cs typeface="Poppins" panose="00000500000000000000" pitchFamily="2" charset="0"/>
              </a:rPr>
              <a:t>Haga clic en </a:t>
            </a:r>
            <a:r>
              <a:rPr lang="es-CO" sz="1600" i="1" dirty="0">
                <a:latin typeface="Poppins" panose="00000500000000000000" pitchFamily="2" charset="0"/>
                <a:cs typeface="Poppins" panose="00000500000000000000" pitchFamily="2" charset="0"/>
              </a:rPr>
              <a:t>Más. </a:t>
            </a:r>
          </a:p>
          <a:p>
            <a:r>
              <a:rPr lang="es-CO" sz="1600" b="1" dirty="0">
                <a:latin typeface="Poppins" panose="00000500000000000000" pitchFamily="2" charset="0"/>
                <a:cs typeface="Poppins" panose="00000500000000000000" pitchFamily="2" charset="0"/>
              </a:rPr>
              <a:t>Paso 4: </a:t>
            </a:r>
            <a:r>
              <a:rPr lang="es-CO" sz="1600" dirty="0">
                <a:latin typeface="Poppins" panose="00000500000000000000" pitchFamily="2" charset="0"/>
                <a:cs typeface="Poppins" panose="00000500000000000000" pitchFamily="2" charset="0"/>
              </a:rPr>
              <a:t>Escoja </a:t>
            </a:r>
            <a:r>
              <a:rPr lang="es-CO" sz="1600" i="1" dirty="0">
                <a:latin typeface="Poppins" panose="00000500000000000000" pitchFamily="2" charset="0"/>
                <a:cs typeface="Poppins" panose="00000500000000000000" pitchFamily="2" charset="0"/>
              </a:rPr>
              <a:t>Re nombrar</a:t>
            </a:r>
            <a:r>
              <a:rPr lang="es-CO" sz="1600" dirty="0">
                <a:latin typeface="Poppins" panose="00000500000000000000" pitchFamily="2" charset="0"/>
                <a:cs typeface="Poppins" panose="00000500000000000000" pitchFamily="2" charset="0"/>
              </a:rPr>
              <a:t> para cambiar su nombre de participante que los demás pueden ver. </a:t>
            </a:r>
          </a:p>
          <a:p>
            <a:r>
              <a:rPr lang="es-CO" sz="1600" b="1" dirty="0">
                <a:latin typeface="Poppins" panose="00000500000000000000" pitchFamily="2" charset="0"/>
                <a:cs typeface="Poppins" panose="00000500000000000000" pitchFamily="2" charset="0"/>
              </a:rPr>
              <a:t>Paso 5:</a:t>
            </a:r>
            <a:r>
              <a:rPr lang="es-CO" sz="1600" dirty="0">
                <a:latin typeface="Poppins" panose="00000500000000000000" pitchFamily="2" charset="0"/>
                <a:cs typeface="Poppins" panose="00000500000000000000" pitchFamily="2" charset="0"/>
              </a:rPr>
              <a:t> Ingrese su nombre completo de la manera que lo escribió al matricular a sus estudiantes en el plantel escolar, después haga clic en </a:t>
            </a:r>
            <a:r>
              <a:rPr lang="es-CO" sz="1600" i="1" dirty="0">
                <a:latin typeface="Poppins" panose="00000500000000000000" pitchFamily="2" charset="0"/>
                <a:cs typeface="Poppins" panose="00000500000000000000" pitchFamily="2" charset="0"/>
              </a:rPr>
              <a:t>Guardar </a:t>
            </a:r>
            <a:r>
              <a:rPr lang="es-CO" sz="1600" dirty="0">
                <a:latin typeface="Poppins" panose="00000500000000000000" pitchFamily="2" charset="0"/>
                <a:cs typeface="Poppins" panose="00000500000000000000" pitchFamily="2" charset="0"/>
              </a:rPr>
              <a:t>para aceptar el cambio</a:t>
            </a:r>
            <a:r>
              <a:rPr lang="es-CO" sz="1600" dirty="0">
                <a:latin typeface="Poppin"/>
              </a:rPr>
              <a:t>. </a:t>
            </a:r>
            <a:endParaRPr lang="es-CO" sz="1600" dirty="0">
              <a:latin typeface="Poppin"/>
              <a:cs typeface="Calibri"/>
            </a:endParaRPr>
          </a:p>
        </p:txBody>
      </p:sp>
      <p:sp>
        <p:nvSpPr>
          <p:cNvPr id="5" name="Slide Number Placeholder 4">
            <a:extLst>
              <a:ext uri="{FF2B5EF4-FFF2-40B4-BE49-F238E27FC236}">
                <a16:creationId xmlns:a16="http://schemas.microsoft.com/office/drawing/2014/main" id="{57D1B9A8-44AD-4F58-854C-09F1F56C8A97}"/>
              </a:ext>
            </a:extLst>
          </p:cNvPr>
          <p:cNvSpPr>
            <a:spLocks noGrp="1"/>
          </p:cNvSpPr>
          <p:nvPr>
            <p:ph type="sldNum" sz="quarter" idx="12"/>
          </p:nvPr>
        </p:nvSpPr>
        <p:spPr/>
        <p:txBody>
          <a:bodyPr/>
          <a:lstStyle/>
          <a:p>
            <a:fld id="{ADAD750B-947C-400E-B8CE-3DD0E804B3D6}" type="slidenum">
              <a:rPr lang="en-US" smtClean="0"/>
              <a:t>6</a:t>
            </a:fld>
            <a:endParaRPr lang="en-US"/>
          </a:p>
        </p:txBody>
      </p:sp>
    </p:spTree>
    <p:extLst>
      <p:ext uri="{BB962C8B-B14F-4D97-AF65-F5344CB8AC3E}">
        <p14:creationId xmlns:p14="http://schemas.microsoft.com/office/powerpoint/2010/main" val="69313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329205" y="1561534"/>
            <a:ext cx="4011683" cy="2862322"/>
          </a:xfrm>
          <a:prstGeom prst="rect">
            <a:avLst/>
          </a:prstGeom>
          <a:noFill/>
        </p:spPr>
        <p:txBody>
          <a:bodyPr wrap="square" rtlCol="0">
            <a:spAutoFit/>
          </a:bodyPr>
          <a:lstStyle/>
          <a:p>
            <a:r>
              <a:rPr lang="en-US" sz="2000" dirty="0">
                <a:solidFill>
                  <a:schemeClr val="tx2">
                    <a:lumMod val="10000"/>
                  </a:schemeClr>
                </a:solidFill>
                <a:latin typeface="Poppins" panose="00000500000000000000" pitchFamily="2" charset="0"/>
                <a:cs typeface="Poppins" panose="00000500000000000000" pitchFamily="2" charset="0"/>
              </a:rPr>
              <a:t>If you need assistance, accessing zoom for this meeting send an email to </a:t>
            </a:r>
            <a:r>
              <a:rPr lang="en-US" sz="2000" dirty="0">
                <a:solidFill>
                  <a:schemeClr val="tx2">
                    <a:lumMod val="10000"/>
                  </a:schemeClr>
                </a:solidFill>
                <a:highlight>
                  <a:srgbClr val="FFFF00"/>
                </a:highlight>
                <a:latin typeface="Poppins" panose="00000500000000000000" pitchFamily="2" charset="0"/>
                <a:cs typeface="Poppins" panose="00000500000000000000" pitchFamily="2" charset="0"/>
              </a:rPr>
              <a:t>___________</a:t>
            </a:r>
            <a:r>
              <a:rPr lang="en-US" sz="2000" dirty="0">
                <a:solidFill>
                  <a:schemeClr val="tx2">
                    <a:lumMod val="10000"/>
                  </a:schemeClr>
                </a:solidFill>
                <a:latin typeface="Poppins" panose="00000500000000000000" pitchFamily="2" charset="0"/>
                <a:cs typeface="Poppins" panose="00000500000000000000" pitchFamily="2" charset="0"/>
              </a:rPr>
              <a:t> and a team member will assist you.</a:t>
            </a:r>
          </a:p>
          <a:p>
            <a:endParaRPr lang="en-US" sz="2000" dirty="0">
              <a:solidFill>
                <a:schemeClr val="tx2">
                  <a:lumMod val="10000"/>
                </a:schemeClr>
              </a:solidFill>
              <a:latin typeface="Poppins" panose="00000500000000000000" pitchFamily="2" charset="0"/>
              <a:cs typeface="Poppins" panose="00000500000000000000" pitchFamily="2" charset="0"/>
            </a:endParaRPr>
          </a:p>
          <a:p>
            <a:r>
              <a:rPr lang="en-US" sz="2000" dirty="0">
                <a:solidFill>
                  <a:schemeClr val="tx2">
                    <a:lumMod val="10000"/>
                  </a:schemeClr>
                </a:solidFill>
                <a:latin typeface="Poppins" panose="00000500000000000000" pitchFamily="2" charset="0"/>
                <a:cs typeface="Poppins" panose="00000500000000000000" pitchFamily="2" charset="0"/>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5014808" y="1561534"/>
            <a:ext cx="4011683" cy="3454792"/>
          </a:xfrm>
          <a:prstGeom prst="rect">
            <a:avLst/>
          </a:prstGeom>
          <a:noFill/>
        </p:spPr>
        <p:txBody>
          <a:bodyPr wrap="square" lIns="68580" tIns="34290" rIns="68580" bIns="34290" rtlCol="0" anchor="t">
            <a:spAutoFit/>
          </a:bodyPr>
          <a:lstStyle/>
          <a:p>
            <a:r>
              <a:rPr lang="es-419" sz="2000" dirty="0">
                <a:latin typeface="Poppins"/>
                <a:cs typeface="Poppins"/>
              </a:rPr>
              <a:t>Si necesita ayuda con acceder a Zoom para esta reunión, envíe un email a </a:t>
            </a:r>
            <a:r>
              <a:rPr lang="es-419" sz="2000" dirty="0">
                <a:solidFill>
                  <a:schemeClr val="bg1"/>
                </a:solidFill>
                <a:highlight>
                  <a:srgbClr val="FFFF00"/>
                </a:highlight>
                <a:latin typeface="Poppins"/>
                <a:cs typeface="Poppins"/>
              </a:rPr>
              <a:t>______________</a:t>
            </a:r>
            <a:r>
              <a:rPr lang="es-419" sz="2000" dirty="0">
                <a:latin typeface="Poppins"/>
                <a:cs typeface="Poppins"/>
              </a:rPr>
              <a:t> y un miembro de nuestro equipo le ayudará.</a:t>
            </a:r>
          </a:p>
          <a:p>
            <a:endParaRPr lang="es-419" sz="2000" dirty="0">
              <a:latin typeface="Poppins" panose="00000500000000000000" pitchFamily="2" charset="0"/>
              <a:cs typeface="Poppins" panose="00000500000000000000" pitchFamily="2" charset="0"/>
            </a:endParaRPr>
          </a:p>
          <a:p>
            <a:r>
              <a:rPr lang="es-419" sz="2000" dirty="0">
                <a:latin typeface="Poppins" panose="00000500000000000000" pitchFamily="2" charset="0"/>
                <a:cs typeface="Poppins" panose="00000500000000000000" pitchFamily="2" charset="0"/>
              </a:rPr>
              <a:t>Zoom tiene una pestaña de Chat en la que usted puede hacer preguntas a los presentadores. </a:t>
            </a:r>
          </a:p>
        </p:txBody>
      </p:sp>
      <p:sp>
        <p:nvSpPr>
          <p:cNvPr id="7" name="TextBox 6">
            <a:extLst>
              <a:ext uri="{FF2B5EF4-FFF2-40B4-BE49-F238E27FC236}">
                <a16:creationId xmlns:a16="http://schemas.microsoft.com/office/drawing/2014/main" id="{E04E95D8-1B83-4DB0-ACF5-BF1F593676DC}"/>
              </a:ext>
            </a:extLst>
          </p:cNvPr>
          <p:cNvSpPr txBox="1"/>
          <p:nvPr/>
        </p:nvSpPr>
        <p:spPr>
          <a:xfrm>
            <a:off x="1611630" y="369661"/>
            <a:ext cx="6212050" cy="830997"/>
          </a:xfrm>
          <a:prstGeom prst="rect">
            <a:avLst/>
          </a:prstGeom>
          <a:noFill/>
        </p:spPr>
        <p:txBody>
          <a:bodyPr wrap="square" rtlCol="0">
            <a:spAutoFit/>
          </a:bodyPr>
          <a:lstStyle/>
          <a:p>
            <a:r>
              <a:rPr lang="en-US" sz="2400" b="1" dirty="0">
                <a:solidFill>
                  <a:schemeClr val="tx2">
                    <a:lumMod val="10000"/>
                  </a:schemeClr>
                </a:solidFill>
                <a:latin typeface="Poppins" panose="00000500000000000000" pitchFamily="2" charset="0"/>
                <a:cs typeface="Poppins" panose="00000500000000000000" pitchFamily="2" charset="0"/>
              </a:rPr>
              <a:t>ENGAGING ON ZOOM</a:t>
            </a:r>
          </a:p>
          <a:p>
            <a:r>
              <a:rPr lang="es-MX" sz="2400" b="1" dirty="0">
                <a:solidFill>
                  <a:srgbClr val="003E6C"/>
                </a:solidFill>
                <a:latin typeface="Poppins" panose="00000500000000000000" pitchFamily="2" charset="0"/>
                <a:cs typeface="Poppins" panose="00000500000000000000" pitchFamily="2" charset="0"/>
              </a:rPr>
              <a:t>PARTICIPACIÓN POR MEDIO DE ZOOM</a:t>
            </a:r>
            <a:endParaRPr lang="en-US" sz="2400" b="1" dirty="0">
              <a:solidFill>
                <a:srgbClr val="003E6C"/>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0" y="285440"/>
            <a:ext cx="1571170" cy="999438"/>
          </a:xfrm>
          <a:prstGeom prst="rect">
            <a:avLst/>
          </a:prstGeom>
        </p:spPr>
      </p:pic>
    </p:spTree>
    <p:extLst>
      <p:ext uri="{BB962C8B-B14F-4D97-AF65-F5344CB8AC3E}">
        <p14:creationId xmlns:p14="http://schemas.microsoft.com/office/powerpoint/2010/main" val="119516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8</a:t>
            </a:fld>
            <a:endParaRPr lang="en-US"/>
          </a:p>
        </p:txBody>
      </p:sp>
      <p:sp>
        <p:nvSpPr>
          <p:cNvPr id="8" name="Google Shape;106;p16">
            <a:extLst>
              <a:ext uri="{FF2B5EF4-FFF2-40B4-BE49-F238E27FC236}">
                <a16:creationId xmlns:a16="http://schemas.microsoft.com/office/drawing/2014/main" id="{A3D053FC-118F-334E-9AE1-7A3A0FA68A5E}"/>
              </a:ext>
            </a:extLst>
          </p:cNvPr>
          <p:cNvSpPr txBox="1">
            <a:spLocks/>
          </p:cNvSpPr>
          <p:nvPr/>
        </p:nvSpPr>
        <p:spPr>
          <a:xfrm>
            <a:off x="900483" y="643929"/>
            <a:ext cx="1900168" cy="508502"/>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3200" b="1" dirty="0">
                <a:solidFill>
                  <a:schemeClr val="tx2">
                    <a:lumMod val="10000"/>
                  </a:schemeClr>
                </a:solidFill>
                <a:latin typeface="Poppins" panose="00000500000000000000" pitchFamily="2" charset="0"/>
                <a:cs typeface="Poppins" panose="00000500000000000000" pitchFamily="2" charset="0"/>
              </a:rPr>
              <a:t>SIGN IN</a:t>
            </a:r>
          </a:p>
        </p:txBody>
      </p:sp>
      <p:sp>
        <p:nvSpPr>
          <p:cNvPr id="10" name="Google Shape;106;p16">
            <a:extLst>
              <a:ext uri="{FF2B5EF4-FFF2-40B4-BE49-F238E27FC236}">
                <a16:creationId xmlns:a16="http://schemas.microsoft.com/office/drawing/2014/main" id="{091C568D-C9B7-8B4D-A4FF-6346BA4F706C}"/>
              </a:ext>
            </a:extLst>
          </p:cNvPr>
          <p:cNvSpPr txBox="1">
            <a:spLocks/>
          </p:cNvSpPr>
          <p:nvPr/>
        </p:nvSpPr>
        <p:spPr>
          <a:xfrm>
            <a:off x="5286688" y="458432"/>
            <a:ext cx="3842099" cy="879496"/>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Bef>
                <a:spcPts val="0"/>
              </a:spcBef>
              <a:buClr>
                <a:schemeClr val="dk1"/>
              </a:buClr>
              <a:buSzPts val="4400"/>
            </a:pPr>
            <a:r>
              <a:rPr lang="es-CO" sz="3200" b="1" dirty="0">
                <a:solidFill>
                  <a:srgbClr val="003E6C"/>
                </a:solidFill>
                <a:latin typeface="Poppins" panose="00000500000000000000" pitchFamily="2" charset="0"/>
                <a:cs typeface="Poppins" panose="00000500000000000000" pitchFamily="2" charset="0"/>
              </a:rPr>
              <a:t>LISTA DE ASISTENCIA</a:t>
            </a:r>
          </a:p>
        </p:txBody>
      </p:sp>
      <p:sp>
        <p:nvSpPr>
          <p:cNvPr id="11" name="Google Shape;107;p16">
            <a:extLst>
              <a:ext uri="{FF2B5EF4-FFF2-40B4-BE49-F238E27FC236}">
                <a16:creationId xmlns:a16="http://schemas.microsoft.com/office/drawing/2014/main" id="{83DAF118-54CC-7A40-9A85-CFF8F0003D57}"/>
              </a:ext>
            </a:extLst>
          </p:cNvPr>
          <p:cNvSpPr txBox="1">
            <a:spLocks/>
          </p:cNvSpPr>
          <p:nvPr/>
        </p:nvSpPr>
        <p:spPr>
          <a:xfrm>
            <a:off x="183631" y="1442871"/>
            <a:ext cx="2961503" cy="3231999"/>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n-US" sz="1800" b="1" dirty="0">
                <a:solidFill>
                  <a:schemeClr val="tx2">
                    <a:lumMod val="10000"/>
                  </a:schemeClr>
                </a:solidFill>
                <a:latin typeface="Poppins" panose="00000500000000000000" pitchFamily="2" charset="0"/>
                <a:cs typeface="Poppins" panose="00000500000000000000" pitchFamily="2" charset="0"/>
              </a:rPr>
              <a:t>Attendance:</a:t>
            </a:r>
            <a:r>
              <a:rPr lang="en-US" sz="1800" dirty="0">
                <a:solidFill>
                  <a:schemeClr val="tx2">
                    <a:lumMod val="10000"/>
                  </a:schemeClr>
                </a:solidFill>
                <a:latin typeface="Poppins" panose="00000500000000000000" pitchFamily="2" charset="0"/>
                <a:cs typeface="Poppins" panose="00000500000000000000" pitchFamily="2" charset="0"/>
              </a:rPr>
              <a:t> </a:t>
            </a:r>
          </a:p>
          <a:p>
            <a:pPr marL="0" indent="0">
              <a:spcBef>
                <a:spcPts val="0"/>
              </a:spcBef>
              <a:spcAft>
                <a:spcPts val="0"/>
              </a:spcAft>
              <a:buClr>
                <a:schemeClr val="dk1"/>
              </a:buClr>
              <a:buSzPts val="2800"/>
              <a:buNone/>
            </a:pPr>
            <a:r>
              <a:rPr lang="en-US" sz="1800" dirty="0">
                <a:solidFill>
                  <a:schemeClr val="tx2">
                    <a:lumMod val="10000"/>
                  </a:schemeClr>
                </a:solidFill>
                <a:latin typeface="Poppins" panose="00000500000000000000" pitchFamily="2" charset="0"/>
                <a:cs typeface="Poppins" panose="00000500000000000000" pitchFamily="2" charset="0"/>
              </a:rPr>
              <a:t>Welcome! If you are joining in person, please sign in on the sign-in sheet and if you are joining via Zoom, in the chat please type your first and last name and indicate if you are a parent/legal guardian of an English Learner, community member, or visitor. </a:t>
            </a:r>
          </a:p>
        </p:txBody>
      </p:sp>
      <p:sp>
        <p:nvSpPr>
          <p:cNvPr id="12" name="Google Shape;107;p16">
            <a:extLst>
              <a:ext uri="{FF2B5EF4-FFF2-40B4-BE49-F238E27FC236}">
                <a16:creationId xmlns:a16="http://schemas.microsoft.com/office/drawing/2014/main" id="{83B81D84-ED56-9E45-A4BC-48DB17DFC9A8}"/>
              </a:ext>
            </a:extLst>
          </p:cNvPr>
          <p:cNvSpPr txBox="1">
            <a:spLocks/>
          </p:cNvSpPr>
          <p:nvPr/>
        </p:nvSpPr>
        <p:spPr>
          <a:xfrm>
            <a:off x="5891634" y="1433931"/>
            <a:ext cx="2862889" cy="3695518"/>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s-ES" sz="1800" b="1" dirty="0">
                <a:solidFill>
                  <a:schemeClr val="tx1"/>
                </a:solidFill>
                <a:latin typeface="Poppins" panose="00000500000000000000" pitchFamily="2" charset="0"/>
                <a:cs typeface="Poppins" panose="00000500000000000000" pitchFamily="2" charset="0"/>
              </a:rPr>
              <a:t>Asistencia:</a:t>
            </a:r>
          </a:p>
          <a:p>
            <a:pPr marL="0" indent="0">
              <a:spcBef>
                <a:spcPts val="0"/>
              </a:spcBef>
              <a:spcAft>
                <a:spcPts val="0"/>
              </a:spcAft>
              <a:buClr>
                <a:schemeClr val="dk1"/>
              </a:buClr>
              <a:buSzPts val="2800"/>
              <a:buNone/>
            </a:pPr>
            <a:r>
              <a:rPr lang="es-ES" sz="1800" dirty="0">
                <a:solidFill>
                  <a:schemeClr val="tx1"/>
                </a:solidFill>
                <a:latin typeface="Poppins"/>
                <a:cs typeface="Poppins"/>
              </a:rPr>
              <a:t>¡Bienvenido! Si se une en persona, regístrese en la hoja de registro y si se une a través de Zoom, en el chat, escriba su nombre y apellido e indique si es padre/tutor legal de un aprendiz de inglés, miembro de la comunidad o visitante.</a:t>
            </a:r>
            <a:endParaRPr lang="es-CO" sz="1800" dirty="0">
              <a:solidFill>
                <a:schemeClr val="tx1"/>
              </a:solidFill>
              <a:latin typeface="Poppins"/>
              <a:cs typeface="Poppi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410" y="2420102"/>
            <a:ext cx="2141179" cy="2264966"/>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rot="8768222">
            <a:off x="2925941" y="4629453"/>
            <a:ext cx="665954" cy="30157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0394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9</a:t>
            </a:fld>
            <a:endParaRPr lang="en-US"/>
          </a:p>
        </p:txBody>
      </p:sp>
      <p:sp>
        <p:nvSpPr>
          <p:cNvPr id="8" name="Google Shape;106;p16">
            <a:extLst>
              <a:ext uri="{FF2B5EF4-FFF2-40B4-BE49-F238E27FC236}">
                <a16:creationId xmlns:a16="http://schemas.microsoft.com/office/drawing/2014/main" id="{A3D053FC-118F-334E-9AE1-7A3A0FA68A5E}"/>
              </a:ext>
            </a:extLst>
          </p:cNvPr>
          <p:cNvSpPr txBox="1">
            <a:spLocks/>
          </p:cNvSpPr>
          <p:nvPr/>
        </p:nvSpPr>
        <p:spPr>
          <a:xfrm>
            <a:off x="1810327" y="764869"/>
            <a:ext cx="1963275" cy="266622"/>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3200" b="1" dirty="0">
                <a:solidFill>
                  <a:schemeClr val="bg1"/>
                </a:solidFill>
                <a:latin typeface="Poppins" panose="00000500000000000000" pitchFamily="2" charset="0"/>
                <a:cs typeface="Poppins" panose="00000500000000000000" pitchFamily="2" charset="0"/>
              </a:rPr>
              <a:t>NOTICES</a:t>
            </a:r>
          </a:p>
        </p:txBody>
      </p:sp>
      <p:pic>
        <p:nvPicPr>
          <p:cNvPr id="2" name="Picture 1"/>
          <p:cNvPicPr>
            <a:picLocks noChangeAspect="1"/>
          </p:cNvPicPr>
          <p:nvPr/>
        </p:nvPicPr>
        <p:blipFill>
          <a:blip r:embed="rId3"/>
          <a:stretch>
            <a:fillRect/>
          </a:stretch>
        </p:blipFill>
        <p:spPr>
          <a:xfrm>
            <a:off x="1548104" y="1652895"/>
            <a:ext cx="2487722" cy="3301168"/>
          </a:xfrm>
          <a:prstGeom prst="rect">
            <a:avLst/>
          </a:prstGeom>
          <a:ln w="28575">
            <a:solidFill>
              <a:schemeClr val="tx2">
                <a:lumMod val="10000"/>
              </a:schemeClr>
            </a:solidFill>
          </a:ln>
        </p:spPr>
      </p:pic>
      <p:pic>
        <p:nvPicPr>
          <p:cNvPr id="3" name="Picture 2"/>
          <p:cNvPicPr>
            <a:picLocks noChangeAspect="1"/>
          </p:cNvPicPr>
          <p:nvPr/>
        </p:nvPicPr>
        <p:blipFill>
          <a:blip r:embed="rId4"/>
          <a:stretch>
            <a:fillRect/>
          </a:stretch>
        </p:blipFill>
        <p:spPr>
          <a:xfrm>
            <a:off x="5141088" y="1656014"/>
            <a:ext cx="2558405" cy="3301168"/>
          </a:xfrm>
          <a:prstGeom prst="rect">
            <a:avLst/>
          </a:prstGeom>
          <a:ln w="28575">
            <a:solidFill>
              <a:schemeClr val="tx2">
                <a:lumMod val="10000"/>
              </a:schemeClr>
            </a:solidFill>
          </a:ln>
        </p:spPr>
      </p:pic>
      <p:sp>
        <p:nvSpPr>
          <p:cNvPr id="4" name="Google Shape;106;p16">
            <a:extLst>
              <a:ext uri="{FF2B5EF4-FFF2-40B4-BE49-F238E27FC236}">
                <a16:creationId xmlns:a16="http://schemas.microsoft.com/office/drawing/2014/main" id="{D8033369-289D-2CC5-F8FA-F18853F69468}"/>
              </a:ext>
            </a:extLst>
          </p:cNvPr>
          <p:cNvSpPr txBox="1">
            <a:spLocks/>
          </p:cNvSpPr>
          <p:nvPr/>
        </p:nvSpPr>
        <p:spPr>
          <a:xfrm>
            <a:off x="5562403" y="764869"/>
            <a:ext cx="1715773" cy="266622"/>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3200" b="1" dirty="0">
                <a:solidFill>
                  <a:srgbClr val="003E6C"/>
                </a:solidFill>
                <a:latin typeface="Poppins" panose="00000500000000000000" pitchFamily="2" charset="0"/>
                <a:cs typeface="Poppins" panose="00000500000000000000" pitchFamily="2" charset="0"/>
              </a:rPr>
              <a:t>AVISOS</a:t>
            </a:r>
          </a:p>
        </p:txBody>
      </p:sp>
      <p:pic>
        <p:nvPicPr>
          <p:cNvPr id="6" name="Picture 5"/>
          <p:cNvPicPr>
            <a:picLocks noChangeAspect="1"/>
          </p:cNvPicPr>
          <p:nvPr/>
        </p:nvPicPr>
        <p:blipFill>
          <a:blip r:embed="rId5"/>
          <a:stretch>
            <a:fillRect/>
          </a:stretch>
        </p:blipFill>
        <p:spPr>
          <a:xfrm>
            <a:off x="1594022" y="1656014"/>
            <a:ext cx="2441804" cy="3298049"/>
          </a:xfrm>
          <a:prstGeom prst="rect">
            <a:avLst/>
          </a:prstGeom>
        </p:spPr>
      </p:pic>
      <p:pic>
        <p:nvPicPr>
          <p:cNvPr id="9" name="Picture 8"/>
          <p:cNvPicPr>
            <a:picLocks noChangeAspect="1"/>
          </p:cNvPicPr>
          <p:nvPr/>
        </p:nvPicPr>
        <p:blipFill>
          <a:blip r:embed="rId6"/>
          <a:stretch>
            <a:fillRect/>
          </a:stretch>
        </p:blipFill>
        <p:spPr>
          <a:xfrm>
            <a:off x="5141088" y="1656014"/>
            <a:ext cx="2558405" cy="3298049"/>
          </a:xfrm>
          <a:prstGeom prst="rect">
            <a:avLst/>
          </a:prstGeom>
        </p:spPr>
      </p:pic>
    </p:spTree>
    <p:extLst>
      <p:ext uri="{BB962C8B-B14F-4D97-AF65-F5344CB8AC3E}">
        <p14:creationId xmlns:p14="http://schemas.microsoft.com/office/powerpoint/2010/main" val="1768466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4">
      <a:dk1>
        <a:srgbClr val="2C2C2C"/>
      </a:dk1>
      <a:lt1>
        <a:srgbClr val="FFFFFF"/>
      </a:lt1>
      <a:dk2>
        <a:srgbClr val="FFC000"/>
      </a:dk2>
      <a:lt2>
        <a:srgbClr val="F2F2F2"/>
      </a:lt2>
      <a:accent1>
        <a:srgbClr val="C57A0B"/>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SharedWithUsers xmlns="0abc6e79-c2ec-4c7b-8af9-8ec6530c6c02">
      <UserInfo>
        <DisplayName>Diaz, Reina</DisplayName>
        <AccountId>19</AccountId>
        <AccountType/>
      </UserInfo>
      <UserInfo>
        <DisplayName>Cardenas, Angelina</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6" ma:contentTypeDescription="Create a new document." ma:contentTypeScope="" ma:versionID="0d67f6b1e3cf842c1b49fea0e49f6a10">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6123ac0ec65ed4a9ef85fadf538d2a0e"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F129A-BED8-4CF5-AF68-00678DB25EB4}">
  <ds:schemaRefs>
    <ds:schemaRef ds:uri="f57c6168-7b34-4967-b8a0-cf0e91f2343a"/>
    <ds:schemaRef ds:uri="http://schemas.openxmlformats.org/package/2006/metadata/core-properties"/>
    <ds:schemaRef ds:uri="580bc5d4-5407-4ab4-be3c-8d0488a67140"/>
    <ds:schemaRef ds:uri="http://schemas.microsoft.com/office/2006/documentManagement/types"/>
    <ds:schemaRef ds:uri="http://purl.org/dc/dcmitype/"/>
    <ds:schemaRef ds:uri="0abc6e79-c2ec-4c7b-8af9-8ec6530c6c02"/>
    <ds:schemaRef ds:uri="http://schemas.microsoft.com/office/2006/metadata/properties"/>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D92974A-0291-4AEA-8039-AD8B9F04A502}">
  <ds:schemaRefs>
    <ds:schemaRef ds:uri="http://schemas.microsoft.com/sharepoint/v3/contenttype/forms"/>
  </ds:schemaRefs>
</ds:datastoreItem>
</file>

<file path=customXml/itemProps3.xml><?xml version="1.0" encoding="utf-8"?>
<ds:datastoreItem xmlns:ds="http://schemas.openxmlformats.org/officeDocument/2006/customXml" ds:itemID="{A9B35ECE-39CF-4E11-A0BC-A41C1D27D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bc5d4-5407-4ab4-be3c-8d0488a67140"/>
    <ds:schemaRef ds:uri="0abc6e79-c2ec-4c7b-8af9-8ec6530c6c02"/>
    <ds:schemaRef ds:uri="f57c6168-7b34-4967-b8a0-cf0e91f23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10685</TotalTime>
  <Words>7229</Words>
  <Application>Microsoft Office PowerPoint</Application>
  <PresentationFormat>On-screen Show (16:9)</PresentationFormat>
  <Paragraphs>556</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Banded</vt:lpstr>
      <vt:lpstr>English Learner Advisory  Committee ELECTION ELECCIÓN de Miembros PARA EL  Comité Asesor para Aprendices de Inglés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LEARNER ADVISORY COMMITTEE (ELAC) COMITÉ ASESOR PARA APRENDICES DE INGLÉS (ELAC) </vt:lpstr>
      <vt:lpstr>ENGLISH LEARNER ADVISORY COMMITTEE (ELAC) COMITÉ ASESOR PARA APRENDICES DE INGLÉS (ELAC) </vt:lpstr>
      <vt:lpstr>ELAC COMPOSITION configuraciÓn de elac </vt:lpstr>
      <vt:lpstr>ELAC COMPOSITION configuraciÓn de elac </vt:lpstr>
      <vt:lpstr>ELAC FUNCTIONS AND RESPONSIBILITIES deberes y responsabilidades de elac</vt:lpstr>
      <vt:lpstr>ELAC FUNCTIONS AND RESPONSIBILITIES deberes y responsabilidades de elac</vt:lpstr>
      <vt:lpstr>ELAC FUNCTIONS AND RESPONSIBILITIES  DEBERES Y RESPONSABILIDADES DE ELAC </vt:lpstr>
      <vt:lpstr>PowerPoint Presentation</vt:lpstr>
      <vt:lpstr>ELAC FUNCTIONS AND RESPONSIBILITIES deberes y responsabilidades de elac</vt:lpstr>
      <vt:lpstr>ELAC FUNCTIONS AND RESPONSIBILITIES deberes y responsabilidades de elac</vt:lpstr>
      <vt:lpstr>PowerPoint Presentation</vt:lpstr>
      <vt:lpstr>ELAC Members’ Role and Responsibilities DEBERES y responsabilidades de los miembros de elac</vt:lpstr>
      <vt:lpstr>ELAC Members’ Role and Responsibilities DEBERES y responsabilidades de los miembros de elac</vt:lpstr>
      <vt:lpstr>Greene act DECRETO GREENE</vt:lpstr>
      <vt:lpstr>PowerPoint Presentation</vt:lpstr>
      <vt:lpstr>PowerPoint Presentation</vt:lpstr>
      <vt:lpstr>ELAC Member Election ElecciÓn de miembros de elac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School Leaders gracias líderes escolares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Cardenas, Angelina</cp:lastModifiedBy>
  <cp:revision>473</cp:revision>
  <cp:lastPrinted>2025-08-22T02:15:34Z</cp:lastPrinted>
  <dcterms:created xsi:type="dcterms:W3CDTF">2017-10-19T16:15:01Z</dcterms:created>
  <dcterms:modified xsi:type="dcterms:W3CDTF">2025-09-03T15:33:06Z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MediaServiceImageTags">
    <vt:lpwstr/>
  </property>
</Properties>
</file>