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3DB_4CBC8C.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3C7_E85B22D3.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75" r:id="rId2"/>
  </p:sldMasterIdLst>
  <p:notesMasterIdLst>
    <p:notesMasterId r:id="rId57"/>
  </p:notesMasterIdLst>
  <p:handoutMasterIdLst>
    <p:handoutMasterId r:id="rId58"/>
  </p:handoutMasterIdLst>
  <p:sldIdLst>
    <p:sldId id="983" r:id="rId3"/>
    <p:sldId id="942" r:id="rId4"/>
    <p:sldId id="943" r:id="rId5"/>
    <p:sldId id="439" r:id="rId6"/>
    <p:sldId id="945" r:id="rId7"/>
    <p:sldId id="339" r:id="rId8"/>
    <p:sldId id="280" r:id="rId9"/>
    <p:sldId id="262" r:id="rId10"/>
    <p:sldId id="272" r:id="rId11"/>
    <p:sldId id="277" r:id="rId12"/>
    <p:sldId id="267" r:id="rId13"/>
    <p:sldId id="282" r:id="rId14"/>
    <p:sldId id="265" r:id="rId15"/>
    <p:sldId id="274" r:id="rId16"/>
    <p:sldId id="273" r:id="rId17"/>
    <p:sldId id="976" r:id="rId18"/>
    <p:sldId id="977" r:id="rId19"/>
    <p:sldId id="979" r:id="rId20"/>
    <p:sldId id="980" r:id="rId21"/>
    <p:sldId id="981" r:id="rId22"/>
    <p:sldId id="982" r:id="rId23"/>
    <p:sldId id="275" r:id="rId24"/>
    <p:sldId id="991" r:id="rId25"/>
    <p:sldId id="264" r:id="rId26"/>
    <p:sldId id="281" r:id="rId27"/>
    <p:sldId id="257" r:id="rId28"/>
    <p:sldId id="279" r:id="rId29"/>
    <p:sldId id="987" r:id="rId30"/>
    <p:sldId id="986" r:id="rId31"/>
    <p:sldId id="283" r:id="rId32"/>
    <p:sldId id="993" r:id="rId33"/>
    <p:sldId id="335" r:id="rId34"/>
    <p:sldId id="276" r:id="rId35"/>
    <p:sldId id="337" r:id="rId36"/>
    <p:sldId id="963" r:id="rId37"/>
    <p:sldId id="965" r:id="rId38"/>
    <p:sldId id="992" r:id="rId39"/>
    <p:sldId id="956" r:id="rId40"/>
    <p:sldId id="988" r:id="rId41"/>
    <p:sldId id="957" r:id="rId42"/>
    <p:sldId id="336" r:id="rId43"/>
    <p:sldId id="967" r:id="rId44"/>
    <p:sldId id="955" r:id="rId45"/>
    <p:sldId id="989" r:id="rId46"/>
    <p:sldId id="990" r:id="rId47"/>
    <p:sldId id="968" r:id="rId48"/>
    <p:sldId id="969" r:id="rId49"/>
    <p:sldId id="970" r:id="rId50"/>
    <p:sldId id="971" r:id="rId51"/>
    <p:sldId id="972" r:id="rId52"/>
    <p:sldId id="973" r:id="rId53"/>
    <p:sldId id="959" r:id="rId54"/>
    <p:sldId id="985" r:id="rId55"/>
    <p:sldId id="96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15977-6DAE-7FBB-A88A-F4DD6092DC95}" name="Panossian, Diane" initials="PD" userId="S::dpanossi@lausd.net::06780c0c-7b52-4f26-b55a-4d6ce13af3d5" providerId="AD"/>
  <p188:author id="{6D1E53C7-CEF2-39B3-CC57-DA5F49CC3890}" name="Acosta, Gloria" initials="AG" userId="S::gloria.acosta@lausd.net::7a946522-5763-40fd-bf9d-2bba756290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D761A-FAF7-221E-DC69-20AF2F1DCB23}" v="540" dt="2023-08-15T23:10:08.510"/>
    <p1510:client id="{3A7D4717-5809-4E08-159B-FEF5D85205D8}" v="71" dt="2023-08-15T23:16:59.479"/>
    <p1510:client id="{404B9987-661C-ADCC-7D8D-96C9AF2775E4}" v="8" dt="2023-08-23T17:01:54.065"/>
    <p1510:client id="{5249B4E3-C43C-050D-A480-F8CD7E575BCD}" v="547" dt="2023-08-02T17:31:31.612"/>
    <p1510:client id="{80A17954-EC18-45C3-69A0-D6F246483F1F}" v="1486" dt="2023-08-02T19:24:48.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42" autoAdjust="0"/>
    <p:restoredTop sz="93409" autoAdjust="0"/>
  </p:normalViewPr>
  <p:slideViewPr>
    <p:cSldViewPr snapToGrid="0">
      <p:cViewPr varScale="1">
        <p:scale>
          <a:sx n="100" d="100"/>
          <a:sy n="100" d="100"/>
        </p:scale>
        <p:origin x="11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omments/modernComment_3C7_E85B22D3.xml><?xml version="1.0" encoding="utf-8"?>
<p188:cmLst xmlns:a="http://schemas.openxmlformats.org/drawingml/2006/main" xmlns:r="http://schemas.openxmlformats.org/officeDocument/2006/relationships" xmlns:p188="http://schemas.microsoft.com/office/powerpoint/2018/8/main">
  <p188:cm id="{5A36E3C2-E5F2-4DBB-AB0D-03ADC8E126BC}" authorId="{45415977-6DAE-7FBB-A88A-F4DD6092DC95}" created="2023-07-24T20:11:10.862">
    <pc:sldMkLst xmlns:pc="http://schemas.microsoft.com/office/powerpoint/2013/main/command">
      <pc:docMk/>
      <pc:sldMk cId="3898286803" sldId="967"/>
    </pc:sldMkLst>
    <p188:txBody>
      <a:bodyPr/>
      <a:lstStyle/>
      <a:p>
        <a:r>
          <a:rPr lang="en-US"/>
          <a:t>[@Acosta, Gloria] Please split this slide and slide 41 onto two slides each.  Font is too small.</a:t>
        </a:r>
      </a:p>
    </p188:txBody>
  </p188:cm>
</p188:cmLst>
</file>

<file path=ppt/comments/modernComment_3DB_4CBC8C.xml><?xml version="1.0" encoding="utf-8"?>
<p188:cmLst xmlns:a="http://schemas.openxmlformats.org/drawingml/2006/main" xmlns:r="http://schemas.openxmlformats.org/officeDocument/2006/relationships" xmlns:p188="http://schemas.microsoft.com/office/powerpoint/2018/8/main">
  <p188:cm id="{72B3D543-F554-480D-95CF-60307BBC0882}" authorId="{45415977-6DAE-7FBB-A88A-F4DD6092DC95}" created="2023-07-24T20:07:44.842">
    <pc:sldMkLst xmlns:pc="http://schemas.microsoft.com/office/powerpoint/2013/main/command">
      <pc:docMk/>
      <pc:sldMk cId="5029004" sldId="987"/>
    </pc:sldMkLst>
    <p188:txBody>
      <a:bodyPr/>
      <a:lstStyle/>
      <a:p>
        <a:r>
          <a:rPr lang="en-US"/>
          <a:t>[@Acosta, Gloria] Please use a different theme for the next 3 slides.  Use either the blank white that you used earlier or the creme one that you use on slide 30 and below.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E64CA-FB69-404B-B6BF-61F2917DECC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8B2093-1ECA-4404-A511-B7B2D8BD32E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249BED-5EF0-470B-9F2E-A4B1432B97E7}" type="datetimeFigureOut">
              <a:rPr lang="en-US" smtClean="0"/>
              <a:t>8/23/2023</a:t>
            </a:fld>
            <a:endParaRPr lang="en-US"/>
          </a:p>
        </p:txBody>
      </p:sp>
      <p:sp>
        <p:nvSpPr>
          <p:cNvPr id="4" name="Footer Placeholder 3">
            <a:extLst>
              <a:ext uri="{FF2B5EF4-FFF2-40B4-BE49-F238E27FC236}">
                <a16:creationId xmlns:a16="http://schemas.microsoft.com/office/drawing/2014/main" id="{D327354F-1B3A-4933-A2F9-CF1DC833E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5D4F7D-BD09-478F-B4D9-BDD8581F487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B142F8-DD7C-4F79-B3EB-D97F8E2D8E81}" type="slidenum">
              <a:rPr lang="en-US" smtClean="0"/>
              <a:t>‹#›</a:t>
            </a:fld>
            <a:endParaRPr lang="en-US"/>
          </a:p>
        </p:txBody>
      </p:sp>
    </p:spTree>
    <p:extLst>
      <p:ext uri="{BB962C8B-B14F-4D97-AF65-F5344CB8AC3E}">
        <p14:creationId xmlns:p14="http://schemas.microsoft.com/office/powerpoint/2010/main" val="30786723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6C9D80-CB73-4085-BC04-0374D138770E}" type="datetimeFigureOut">
              <a:rPr lang="en-US" smtClean="0"/>
              <a:t>8/23/2023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3A3C38-2209-4166-B4A8-1059C93D4955}" type="slidenum">
              <a:rPr lang="en-US" smtClean="0"/>
              <a:t>‹#›</a:t>
            </a:fld>
            <a:endParaRPr lang="en-US"/>
          </a:p>
        </p:txBody>
      </p:sp>
    </p:spTree>
    <p:extLst>
      <p:ext uri="{BB962C8B-B14F-4D97-AF65-F5344CB8AC3E}">
        <p14:creationId xmlns:p14="http://schemas.microsoft.com/office/powerpoint/2010/main" val="2926396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hieve.lausd.net/pcs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chieve.lausd.net/Page/1130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chooldirectory.lausd.net/schooldirecto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music as participants arrive.</a:t>
            </a:r>
          </a:p>
          <a:p>
            <a:endParaRPr lang="en-US" dirty="0"/>
          </a:p>
          <a:p>
            <a:r>
              <a:rPr lang="en-US" b="1" dirty="0"/>
              <a:t>Say:  </a:t>
            </a:r>
            <a:r>
              <a:rPr lang="en-US" dirty="0"/>
              <a:t>Welcome and thank you for becoming a SSC member.</a:t>
            </a:r>
            <a:endParaRPr lang="en-US" dirty="0">
              <a:cs typeface="Calibri"/>
            </a:endParaRPr>
          </a:p>
          <a:p>
            <a:r>
              <a:rPr lang="en-US" dirty="0"/>
              <a:t>During today’s training you will learn about our SSC leadership team.</a:t>
            </a:r>
            <a:endParaRPr lang="en-US" dirty="0">
              <a:cs typeface="Calibri" panose="020F0502020204030204"/>
            </a:endParaRPr>
          </a:p>
          <a:p>
            <a:endParaRPr lang="en-US" dirty="0"/>
          </a:p>
          <a:p>
            <a:r>
              <a:rPr lang="en-US" dirty="0"/>
              <a:t>Note: If you are meeting in person and you are not Hybrid, please hide slides 2, 3, 4, and 5</a:t>
            </a:r>
            <a:endParaRPr lang="en-US" dirty="0">
              <a:cs typeface="Calibri"/>
            </a:endParaRPr>
          </a:p>
          <a:p>
            <a:r>
              <a:rPr lang="en-US" b="1" dirty="0"/>
              <a:t>Click</a:t>
            </a:r>
          </a:p>
          <a:p>
            <a:endParaRPr lang="en-US" dirty="0"/>
          </a:p>
          <a:p>
            <a:endParaRPr lang="en-US" dirty="0"/>
          </a:p>
        </p:txBody>
      </p:sp>
      <p:sp>
        <p:nvSpPr>
          <p:cNvPr id="4" name="Slide Number Placeholder 3"/>
          <p:cNvSpPr>
            <a:spLocks noGrp="1"/>
          </p:cNvSpPr>
          <p:nvPr>
            <p:ph type="sldNum" sz="quarter" idx="5"/>
          </p:nvPr>
        </p:nvSpPr>
        <p:spPr/>
        <p:txBody>
          <a:bodyPr/>
          <a:lstStyle/>
          <a:p>
            <a:fld id="{16056577-DF65-4432-9437-3E108647D75D}" type="slidenum">
              <a:rPr lang="en-US" smtClean="0"/>
              <a:t>1</a:t>
            </a:fld>
            <a:endParaRPr lang="en-US"/>
          </a:p>
        </p:txBody>
      </p:sp>
    </p:spTree>
    <p:extLst>
      <p:ext uri="{BB962C8B-B14F-4D97-AF65-F5344CB8AC3E}">
        <p14:creationId xmlns:p14="http://schemas.microsoft.com/office/powerpoint/2010/main" val="5436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Let's learn a little about the School plan for Student Achievement  (SPSA).</a:t>
            </a:r>
          </a:p>
          <a:p>
            <a:endParaRPr lang="en-US"/>
          </a:p>
          <a:p>
            <a:r>
              <a:rPr lang="en-US" dirty="0"/>
              <a:t>Click</a:t>
            </a:r>
            <a:endParaRPr lang="en-US" dirty="0">
              <a:cs typeface="Calibri"/>
            </a:endParaRPr>
          </a:p>
          <a:p>
            <a:endParaRPr lang="en-US">
              <a:cs typeface="Calibri" panose="020F0502020204030204"/>
            </a:endParaRPr>
          </a:p>
          <a:p>
            <a:r>
              <a:rPr lang="es-CO" dirty="0"/>
              <a:t>Diga:</a:t>
            </a:r>
            <a:r>
              <a:rPr lang="en-US" dirty="0"/>
              <a:t> </a:t>
            </a:r>
            <a:endParaRPr lang="en-US" dirty="0">
              <a:cs typeface="Calibri"/>
            </a:endParaRPr>
          </a:p>
          <a:p>
            <a:r>
              <a:rPr lang="es-CO" dirty="0"/>
              <a:t>Aprendamos un poco más acerca del plan escolar para el rendimiento académico estudiantil (SPSA). </a:t>
            </a:r>
            <a:endParaRPr lang="en-US" dirty="0"/>
          </a:p>
          <a:p>
            <a:r>
              <a:rPr lang="es-CO" dirty="0"/>
              <a:t> </a:t>
            </a:r>
            <a:r>
              <a:rPr lang="en-US" dirty="0"/>
              <a:t> </a:t>
            </a:r>
            <a:endParaRPr lang="en-US" dirty="0">
              <a:cs typeface="Calibri"/>
            </a:endParaRPr>
          </a:p>
          <a:p>
            <a:r>
              <a:rPr lang="es-CO" dirty="0"/>
              <a:t>Clic</a:t>
            </a:r>
            <a:r>
              <a:rPr lang="en-US" dirty="0"/>
              <a:t> </a:t>
            </a:r>
            <a:endParaRPr lang="en-US" dirty="0">
              <a:cs typeface="Calibri"/>
            </a:endParaRPr>
          </a:p>
          <a:p>
            <a:r>
              <a:rPr lang="es-CO" dirty="0"/>
              <a:t> </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10</a:t>
            </a:fld>
            <a:endParaRPr lang="en-US"/>
          </a:p>
        </p:txBody>
      </p:sp>
      <p:sp>
        <p:nvSpPr>
          <p:cNvPr id="5" name="Footer Placeholder 4">
            <a:extLst>
              <a:ext uri="{FF2B5EF4-FFF2-40B4-BE49-F238E27FC236}">
                <a16:creationId xmlns:a16="http://schemas.microsoft.com/office/drawing/2014/main" id="{795E1EE8-763E-439A-A0D7-57181DF1AC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3122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b="1"/>
          </a:p>
          <a:p>
            <a:r>
              <a:rPr lang="en-US" dirty="0"/>
              <a:t>This apple represents our school plan focusing once again on focusing on education .</a:t>
            </a:r>
            <a:endParaRPr lang="en-US" dirty="0">
              <a:cs typeface="Calibri"/>
            </a:endParaRPr>
          </a:p>
          <a:p>
            <a:endParaRPr lang="en-US"/>
          </a:p>
          <a:p>
            <a:r>
              <a:rPr lang="en-US" dirty="0"/>
              <a:t>The first point it talks about </a:t>
            </a:r>
            <a:r>
              <a:rPr lang="en-US" b="1" dirty="0"/>
              <a:t>school strategies and actions </a:t>
            </a:r>
            <a:r>
              <a:rPr lang="en-US" dirty="0"/>
              <a:t>that will guide our conversation as we review our plan on a monthly basis. </a:t>
            </a:r>
            <a:endParaRPr lang="en-US">
              <a:cs typeface="Calibri"/>
            </a:endParaRPr>
          </a:p>
          <a:p>
            <a:endParaRPr lang="en-US"/>
          </a:p>
          <a:p>
            <a:r>
              <a:rPr lang="en-US" dirty="0"/>
              <a:t>The data is reviewed by student subgroup to identify what might be some of their learning gaps, that we need to address the budget needed to support our TI programs.</a:t>
            </a:r>
            <a:endParaRPr lang="en-US" dirty="0">
              <a:cs typeface="Calibri"/>
            </a:endParaRPr>
          </a:p>
          <a:p>
            <a:endParaRPr lang="en-US"/>
          </a:p>
          <a:p>
            <a:r>
              <a:rPr lang="en-US" dirty="0"/>
              <a:t>That brings us to school budget. The school receives title one funds TSP funds there’s to support men's education as a whole .</a:t>
            </a:r>
            <a:endParaRPr lang="en-US" dirty="0">
              <a:cs typeface="Calibri"/>
            </a:endParaRPr>
          </a:p>
          <a:p>
            <a:r>
              <a:rPr lang="en-US" dirty="0"/>
              <a:t>As a school site council member, you will be providing a advisement and making decisions regarding Title I funding and programs.</a:t>
            </a:r>
            <a:endParaRPr lang="en-US" dirty="0">
              <a:cs typeface="Calibri"/>
            </a:endParaRPr>
          </a:p>
          <a:p>
            <a:endParaRPr lang="en-US"/>
          </a:p>
          <a:p>
            <a:r>
              <a:rPr lang="en-US" dirty="0"/>
              <a:t>School sites must include parents and decision-making process support their leadership development and provide them with tools to support education at home .</a:t>
            </a:r>
            <a:endParaRPr lang="en-US" dirty="0">
              <a:cs typeface="Calibri"/>
            </a:endParaRPr>
          </a:p>
          <a:p>
            <a:r>
              <a:rPr lang="en-US" dirty="0"/>
              <a:t>One way to ensure that the schools meet this requirement as part of the SPSA  there is a Parent for Family Engagement policy that is embedded in the SPSA that outlines how the school will partner and provide support to all families.</a:t>
            </a:r>
            <a:endParaRPr lang="en-US" dirty="0">
              <a:cs typeface="Calibri"/>
            </a:endParaRPr>
          </a:p>
          <a:p>
            <a:r>
              <a:rPr lang="en-US" dirty="0"/>
              <a:t>As SSC members you will review the TIPFEP and align it to the academic goals set for this year.</a:t>
            </a:r>
            <a:endParaRPr lang="en-US" dirty="0">
              <a:cs typeface="Calibri"/>
            </a:endParaRPr>
          </a:p>
          <a:p>
            <a:r>
              <a:rPr lang="en-US" dirty="0"/>
              <a:t>Once it has been reviewed and updated you will approve its content during the first semester, along with the review and approval of the School and Parent Compact that outlines how Teachers, Parents and students will support the student, so that he/she is successful.</a:t>
            </a:r>
            <a:endParaRPr lang="en-US" dirty="0">
              <a:cs typeface="Calibri"/>
            </a:endParaRPr>
          </a:p>
          <a:p>
            <a:endParaRPr lang="en-US"/>
          </a:p>
          <a:p>
            <a:r>
              <a:rPr lang="en-US" sz="1800" b="1" u="sng" dirty="0"/>
              <a:t>If online:</a:t>
            </a:r>
            <a:endParaRPr lang="en-US" sz="1800" b="1" u="sng" dirty="0">
              <a:cs typeface="Calibri"/>
            </a:endParaRPr>
          </a:p>
          <a:p>
            <a:r>
              <a:rPr lang="en-US" b="1" dirty="0"/>
              <a:t>Say:</a:t>
            </a:r>
            <a:endParaRPr lang="en-US" b="1" dirty="0">
              <a:cs typeface="Calibri"/>
            </a:endParaRPr>
          </a:p>
          <a:p>
            <a:r>
              <a:rPr lang="en-US" dirty="0"/>
              <a:t>We're going to do a waterfall activity in a moment I'm going to ask you to write in the chat: of the items listed which is the most important to you?</a:t>
            </a:r>
            <a:endParaRPr lang="en-US" dirty="0">
              <a:cs typeface="Calibri"/>
            </a:endParaRPr>
          </a:p>
          <a:p>
            <a:r>
              <a:rPr lang="en-US" dirty="0"/>
              <a:t>For those of you who might not know what a waterfall activity.</a:t>
            </a:r>
            <a:endParaRPr lang="en-US" dirty="0">
              <a:cs typeface="Calibri"/>
            </a:endParaRPr>
          </a:p>
          <a:p>
            <a:r>
              <a:rPr lang="en-US" dirty="0"/>
              <a:t>It’s an activity where I show you the question ask you to write it in the chat, but you don’t press enter until I say waterfall .</a:t>
            </a:r>
            <a:endParaRPr lang="en-US" dirty="0">
              <a:cs typeface="Calibri"/>
            </a:endParaRPr>
          </a:p>
          <a:p>
            <a:r>
              <a:rPr lang="en-US" dirty="0"/>
              <a:t>Are you ready?</a:t>
            </a:r>
            <a:endParaRPr lang="en-US" dirty="0">
              <a:cs typeface="Calibri"/>
            </a:endParaRPr>
          </a:p>
          <a:p>
            <a:r>
              <a:rPr lang="en-US" b="1" dirty="0"/>
              <a:t>Click (question will fly in)</a:t>
            </a:r>
            <a:endParaRPr lang="en-US" b="1" dirty="0">
              <a:cs typeface="Calibri"/>
            </a:endParaRPr>
          </a:p>
          <a:p>
            <a:r>
              <a:rPr lang="en-US" b="1" dirty="0"/>
              <a:t>Say: </a:t>
            </a:r>
            <a:endParaRPr lang="en-US" b="1" dirty="0">
              <a:cs typeface="Calibri"/>
            </a:endParaRPr>
          </a:p>
          <a:p>
            <a:r>
              <a:rPr lang="en-US" dirty="0"/>
              <a:t>List which item(s) is the most important to you?</a:t>
            </a:r>
            <a:endParaRPr lang="en-US" dirty="0">
              <a:cs typeface="Calibri"/>
            </a:endParaRPr>
          </a:p>
          <a:p>
            <a:r>
              <a:rPr lang="en-US" dirty="0"/>
              <a:t>(48 seconds)</a:t>
            </a:r>
            <a:endParaRPr lang="en-US" dirty="0">
              <a:cs typeface="Calibri"/>
            </a:endParaRPr>
          </a:p>
          <a:p>
            <a:r>
              <a:rPr lang="en-US" dirty="0"/>
              <a:t>Water Fall.</a:t>
            </a:r>
            <a:endParaRPr lang="en-US" dirty="0">
              <a:cs typeface="Calibri"/>
            </a:endParaRPr>
          </a:p>
          <a:p>
            <a:r>
              <a:rPr lang="en-US" dirty="0"/>
              <a:t>I am going to read one or two out loud and move on to the next slide. thank you.</a:t>
            </a:r>
            <a:endParaRPr lang="en-US" dirty="0">
              <a:cs typeface="Calibri"/>
            </a:endParaRPr>
          </a:p>
          <a:p>
            <a:endParaRPr lang="en-US"/>
          </a:p>
          <a:p>
            <a:endParaRPr lang="en-US"/>
          </a:p>
          <a:p>
            <a:r>
              <a:rPr lang="en-US" b="1" u="sng" dirty="0"/>
              <a:t>If in person:</a:t>
            </a:r>
            <a:endParaRPr lang="en-US" b="1" u="sng"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(question will fly in)</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Poppins"/>
                <a:cs typeface="Poppins"/>
              </a:rPr>
              <a:t>Say: List which item (s) is most important to you.</a:t>
            </a:r>
          </a:p>
          <a:p>
            <a:r>
              <a:rPr lang="en-US" dirty="0"/>
              <a:t>Please turn to your elbow partner or the person to your right and introduce your self and share which is the most important to you?</a:t>
            </a:r>
            <a:endParaRPr lang="en-US" dirty="0">
              <a:cs typeface="Calibri"/>
            </a:endParaRPr>
          </a:p>
          <a:p>
            <a:endParaRPr lang="en-US"/>
          </a:p>
          <a:p>
            <a:r>
              <a:rPr lang="en-US" dirty="0"/>
              <a:t>Are you ready?</a:t>
            </a:r>
            <a:endParaRPr lang="en-US" dirty="0">
              <a:cs typeface="Calibri"/>
            </a:endParaRPr>
          </a:p>
          <a:p>
            <a:r>
              <a:rPr lang="en-US" dirty="0"/>
              <a:t>You each have 1 minute</a:t>
            </a:r>
            <a:endParaRPr lang="en-US" dirty="0">
              <a:cs typeface="Calibri"/>
            </a:endParaRPr>
          </a:p>
          <a:p>
            <a:endParaRPr lang="en-US"/>
          </a:p>
          <a:p>
            <a:r>
              <a:rPr lang="en-US" dirty="0"/>
              <a:t>Go (1 minute each)</a:t>
            </a:r>
            <a:endParaRPr lang="en-US" dirty="0">
              <a:cs typeface="Calibri"/>
            </a:endParaRPr>
          </a:p>
          <a:p>
            <a:r>
              <a:rPr lang="en-US" dirty="0"/>
              <a:t>Thank you.</a:t>
            </a:r>
            <a:endParaRPr lang="en-US" dirty="0">
              <a:cs typeface="Calibri"/>
            </a:endParaRPr>
          </a:p>
          <a:p>
            <a:endParaRPr lang="en-US"/>
          </a:p>
          <a:p>
            <a:r>
              <a:rPr lang="en-US" b="1" dirty="0"/>
              <a:t>Click</a:t>
            </a:r>
            <a:endParaRPr lang="en-US" b="1" dirty="0">
              <a:cs typeface="Calibri"/>
            </a:endParaRPr>
          </a:p>
          <a:p>
            <a:endParaRPr lang="en-US" b="1"/>
          </a:p>
          <a:p>
            <a:r>
              <a:rPr lang="es-CO" b="1" dirty="0"/>
              <a:t>Diga: </a:t>
            </a:r>
            <a:endParaRPr lang="en-US"/>
          </a:p>
          <a:p>
            <a:r>
              <a:rPr lang="es-CO" dirty="0"/>
              <a:t>Esta manzana representa nuestro plan escolar, que se enfoca una vez más en la educación.</a:t>
            </a:r>
            <a:r>
              <a:rPr lang="en-US" dirty="0"/>
              <a:t> </a:t>
            </a:r>
            <a:endParaRPr lang="en-US" dirty="0">
              <a:cs typeface="Calibri"/>
            </a:endParaRPr>
          </a:p>
          <a:p>
            <a:r>
              <a:rPr lang="es-CO" dirty="0"/>
              <a:t> </a:t>
            </a:r>
            <a:r>
              <a:rPr lang="en-US" dirty="0"/>
              <a:t> </a:t>
            </a:r>
            <a:endParaRPr lang="en-US" dirty="0">
              <a:cs typeface="Calibri"/>
            </a:endParaRPr>
          </a:p>
          <a:p>
            <a:r>
              <a:rPr lang="es-CO" dirty="0"/>
              <a:t>El primer punto trata con las </a:t>
            </a:r>
            <a:r>
              <a:rPr lang="es-CO" b="1" dirty="0"/>
              <a:t>estrategias y acciones escolares</a:t>
            </a:r>
            <a:r>
              <a:rPr lang="es-CO" dirty="0"/>
              <a:t> que guiarán nuestra conversación a medida que repasemos nuestro plan mensualmente. </a:t>
            </a:r>
            <a:endParaRPr lang="en-US"/>
          </a:p>
          <a:p>
            <a:r>
              <a:rPr lang="es-CO" dirty="0"/>
              <a:t> </a:t>
            </a:r>
            <a:r>
              <a:rPr lang="en-US" dirty="0"/>
              <a:t> </a:t>
            </a:r>
            <a:endParaRPr lang="en-US">
              <a:cs typeface="Calibri"/>
            </a:endParaRPr>
          </a:p>
          <a:p>
            <a:r>
              <a:rPr lang="es-CO" dirty="0"/>
              <a:t>Se repasan los datos, por subgrupo estudiantil, para identificar algunas de las desigualdades de aprendizaje que necesitamos abordar dentro del presupuesto, que es necesario para apoyar nuestros programas de Título 1. </a:t>
            </a:r>
            <a:endParaRPr lang="en-US"/>
          </a:p>
          <a:p>
            <a:r>
              <a:rPr lang="es-CO" dirty="0"/>
              <a:t> </a:t>
            </a:r>
            <a:r>
              <a:rPr lang="en-US" dirty="0"/>
              <a:t> </a:t>
            </a:r>
            <a:endParaRPr lang="en-US">
              <a:cs typeface="Calibri"/>
            </a:endParaRPr>
          </a:p>
          <a:p>
            <a:r>
              <a:rPr lang="es-CO" dirty="0"/>
              <a:t>Esto nos lleva a nuestro presupuesto escolar. La escuela recibe fondos TSP y de Título 1 para apoyar la educación de los estudiantes en su totalidad. </a:t>
            </a:r>
            <a:endParaRPr lang="en-US"/>
          </a:p>
          <a:p>
            <a:r>
              <a:rPr lang="es-CO" dirty="0"/>
              <a:t>Como miembro del Consejo del Plantel Escolar, proporcionarán asesoramiento y tomarán decisiones referentes a los programas y los fondos de Título 1. </a:t>
            </a:r>
            <a:endParaRPr lang="en-US"/>
          </a:p>
          <a:p>
            <a:r>
              <a:rPr lang="es-CO" dirty="0"/>
              <a:t> </a:t>
            </a:r>
            <a:r>
              <a:rPr lang="en-US" dirty="0"/>
              <a:t> </a:t>
            </a:r>
            <a:endParaRPr lang="en-US">
              <a:cs typeface="Calibri"/>
            </a:endParaRPr>
          </a:p>
          <a:p>
            <a:r>
              <a:rPr lang="es-CO" dirty="0"/>
              <a:t>Los planteles escolares deben de incluir a los padres en el proceso de toma de decisiones, apoyar su desarrollo de su liderazgo y proporcionarles las herramientas necesarias para apoyar la educación en el hogar.</a:t>
            </a:r>
            <a:r>
              <a:rPr lang="en-US" dirty="0"/>
              <a:t> </a:t>
            </a:r>
            <a:endParaRPr lang="en-US">
              <a:cs typeface="Calibri"/>
            </a:endParaRPr>
          </a:p>
          <a:p>
            <a:r>
              <a:rPr lang="es-CO" dirty="0"/>
              <a:t>Una manera de asegurar que las escuelas cumplen con este requisito como parte del SPSA es que hay una política para la involucración de los padres y las familias que se incorpora dentro del SPSA que establece cómo la escuela se asociará y proporcionará apoyo a todas las familias. </a:t>
            </a:r>
            <a:endParaRPr lang="en-US"/>
          </a:p>
          <a:p>
            <a:r>
              <a:rPr lang="es-CO" dirty="0"/>
              <a:t>Como miembros del SSC, repasarán la política para la involucración de los padres y las familias y la alinearán a las metas académicas establecidas para este año.</a:t>
            </a:r>
            <a:r>
              <a:rPr lang="en-US" dirty="0"/>
              <a:t> </a:t>
            </a:r>
            <a:endParaRPr lang="en-US">
              <a:cs typeface="Calibri"/>
            </a:endParaRPr>
          </a:p>
          <a:p>
            <a:r>
              <a:rPr lang="es-CO" dirty="0"/>
              <a:t>Una vez se haya revisado y actualizado, ustedes aprobarán el contenido durante el primer semestre junto con el repaso y aprobación del acuerdo entre la escuela y los padres, que establece cómo los maestros, padres, estudiantes, apoyarán a los estudiantes para que sean exitosos.</a:t>
            </a:r>
            <a:r>
              <a:rPr lang="en-US" dirty="0"/>
              <a:t> </a:t>
            </a:r>
            <a:endParaRPr lang="en-US">
              <a:cs typeface="Calibri"/>
            </a:endParaRPr>
          </a:p>
          <a:p>
            <a:r>
              <a:rPr lang="es-CO" dirty="0"/>
              <a:t> </a:t>
            </a:r>
            <a:r>
              <a:rPr lang="en-US" dirty="0"/>
              <a:t> </a:t>
            </a:r>
            <a:endParaRPr lang="en-US">
              <a:cs typeface="Calibri"/>
            </a:endParaRPr>
          </a:p>
          <a:p>
            <a:r>
              <a:rPr lang="es-CO" b="1" u="sng" dirty="0"/>
              <a:t>Si están en línea:</a:t>
            </a:r>
            <a:r>
              <a:rPr lang="en-US" dirty="0"/>
              <a:t> </a:t>
            </a:r>
            <a:endParaRPr lang="en-US">
              <a:cs typeface="Calibri"/>
            </a:endParaRPr>
          </a:p>
          <a:p>
            <a:r>
              <a:rPr lang="es-CO" b="1" dirty="0"/>
              <a:t>Diga:</a:t>
            </a:r>
            <a:r>
              <a:rPr lang="en-US" dirty="0"/>
              <a:t> </a:t>
            </a:r>
            <a:endParaRPr lang="en-US">
              <a:cs typeface="Calibri"/>
            </a:endParaRPr>
          </a:p>
          <a:p>
            <a:r>
              <a:rPr lang="es-CO" dirty="0"/>
              <a:t>Participaremos en una actividad de cascada. En un momento les preguntaré que escriban en el chat de los puntos enumerados. ¿Cuál es de mayor importancia para usted?</a:t>
            </a:r>
            <a:r>
              <a:rPr lang="en-US" dirty="0"/>
              <a:t> </a:t>
            </a:r>
            <a:endParaRPr lang="en-US">
              <a:cs typeface="Calibri"/>
            </a:endParaRPr>
          </a:p>
          <a:p>
            <a:r>
              <a:rPr lang="es-CO" dirty="0"/>
              <a:t>Para los que no sepan que es una actividad cascada.</a:t>
            </a:r>
            <a:r>
              <a:rPr lang="en-US" dirty="0"/>
              <a:t> </a:t>
            </a:r>
            <a:endParaRPr lang="en-US">
              <a:cs typeface="Calibri"/>
            </a:endParaRPr>
          </a:p>
          <a:p>
            <a:r>
              <a:rPr lang="es-CO" dirty="0"/>
              <a:t>Esta es una actividad en la que yo les planteo una pregunta, les pido que escriban en el chat, pero no lo envían hasta que yo diga cascada.</a:t>
            </a:r>
            <a:r>
              <a:rPr lang="en-US" dirty="0"/>
              <a:t> </a:t>
            </a:r>
            <a:endParaRPr lang="en-US">
              <a:cs typeface="Calibri"/>
            </a:endParaRPr>
          </a:p>
          <a:p>
            <a:r>
              <a:rPr lang="es-CO" dirty="0"/>
              <a:t>¿Listos?</a:t>
            </a:r>
            <a:r>
              <a:rPr lang="en-US" dirty="0"/>
              <a:t> </a:t>
            </a:r>
            <a:endParaRPr lang="en-US">
              <a:cs typeface="Calibri"/>
            </a:endParaRPr>
          </a:p>
          <a:p>
            <a:r>
              <a:rPr lang="es-CO" b="1" dirty="0"/>
              <a:t>Clic (la pregunta entrará volando)</a:t>
            </a:r>
            <a:r>
              <a:rPr lang="en-US" dirty="0"/>
              <a:t> </a:t>
            </a:r>
            <a:endParaRPr lang="en-US">
              <a:cs typeface="Calibri"/>
            </a:endParaRPr>
          </a:p>
          <a:p>
            <a:r>
              <a:rPr lang="es-CO" b="1" dirty="0"/>
              <a:t>Diga: </a:t>
            </a:r>
            <a:endParaRPr lang="en-US"/>
          </a:p>
          <a:p>
            <a:r>
              <a:rPr lang="es-CO" dirty="0"/>
              <a:t>Escriba, ¿cuál punto o puntos son de mayor importancia para usted?</a:t>
            </a:r>
            <a:r>
              <a:rPr lang="en-US" dirty="0"/>
              <a:t> </a:t>
            </a:r>
            <a:endParaRPr lang="en-US">
              <a:cs typeface="Calibri"/>
            </a:endParaRPr>
          </a:p>
          <a:p>
            <a:r>
              <a:rPr lang="es-CO" dirty="0"/>
              <a:t>(48 segundos)</a:t>
            </a:r>
            <a:r>
              <a:rPr lang="en-US" dirty="0"/>
              <a:t> </a:t>
            </a:r>
            <a:endParaRPr lang="en-US">
              <a:cs typeface="Calibri"/>
            </a:endParaRPr>
          </a:p>
          <a:p>
            <a:r>
              <a:rPr lang="es-CO" dirty="0"/>
              <a:t>Cascada.</a:t>
            </a:r>
            <a:r>
              <a:rPr lang="en-US" dirty="0"/>
              <a:t> </a:t>
            </a:r>
            <a:endParaRPr lang="en-US">
              <a:cs typeface="Calibri"/>
            </a:endParaRPr>
          </a:p>
          <a:p>
            <a:r>
              <a:rPr lang="es-CO" dirty="0"/>
              <a:t>Leeré 1 o dos en voz alta y luego seguiré a la siguiente diapositiva.</a:t>
            </a:r>
            <a:r>
              <a:rPr lang="en-US" dirty="0"/>
              <a:t> </a:t>
            </a:r>
            <a:endParaRPr lang="en-US">
              <a:cs typeface="Calibri"/>
            </a:endParaRPr>
          </a:p>
          <a:p>
            <a:r>
              <a:rPr lang="es-CO" dirty="0"/>
              <a:t> </a:t>
            </a:r>
            <a:r>
              <a:rPr lang="en-US" dirty="0"/>
              <a:t> </a:t>
            </a:r>
            <a:endParaRPr lang="en-US">
              <a:cs typeface="Calibri"/>
            </a:endParaRPr>
          </a:p>
          <a:p>
            <a:r>
              <a:rPr lang="es-CO" dirty="0"/>
              <a:t> </a:t>
            </a:r>
            <a:r>
              <a:rPr lang="en-US" dirty="0"/>
              <a:t> </a:t>
            </a:r>
            <a:endParaRPr lang="en-US">
              <a:cs typeface="Calibri"/>
            </a:endParaRPr>
          </a:p>
          <a:p>
            <a:r>
              <a:rPr lang="es-CO" b="1" u="sng" dirty="0"/>
              <a:t>Si están en persona:</a:t>
            </a:r>
            <a:r>
              <a:rPr lang="en-US" dirty="0"/>
              <a:t> </a:t>
            </a:r>
            <a:endParaRPr lang="en-US">
              <a:cs typeface="Calibri"/>
            </a:endParaRPr>
          </a:p>
          <a:p>
            <a:r>
              <a:rPr lang="es-CO" b="1" dirty="0"/>
              <a:t>Clic (la pregunta entrará volando)</a:t>
            </a:r>
            <a:r>
              <a:rPr lang="en-US" dirty="0"/>
              <a:t> </a:t>
            </a:r>
            <a:endParaRPr lang="en-US">
              <a:cs typeface="Calibri"/>
            </a:endParaRPr>
          </a:p>
          <a:p>
            <a:r>
              <a:rPr lang="es-CO" b="1" dirty="0"/>
              <a:t> </a:t>
            </a:r>
            <a:r>
              <a:rPr lang="en-US" dirty="0"/>
              <a:t> </a:t>
            </a:r>
            <a:endParaRPr lang="en-US">
              <a:cs typeface="Calibri"/>
            </a:endParaRPr>
          </a:p>
          <a:p>
            <a:r>
              <a:rPr lang="es-CO" b="1" dirty="0"/>
              <a:t>Diga: ¿Cuál punto o puntos son de mayor importancia para usted?</a:t>
            </a:r>
            <a:r>
              <a:rPr lang="en-US" dirty="0"/>
              <a:t> </a:t>
            </a:r>
            <a:endParaRPr lang="en-US">
              <a:cs typeface="Calibri"/>
            </a:endParaRPr>
          </a:p>
          <a:p>
            <a:r>
              <a:rPr lang="es-CO" dirty="0"/>
              <a:t>Con su compañero a lado o con la persona a su derecha, preséntese y comparta el punto o puntos de mayor importancia para usted.</a:t>
            </a:r>
            <a:r>
              <a:rPr lang="en-US" dirty="0"/>
              <a:t> </a:t>
            </a:r>
            <a:endParaRPr lang="en-US">
              <a:cs typeface="Calibri"/>
            </a:endParaRPr>
          </a:p>
          <a:p>
            <a:r>
              <a:rPr lang="es-CO" dirty="0"/>
              <a:t> </a:t>
            </a:r>
            <a:r>
              <a:rPr lang="en-US" dirty="0"/>
              <a:t> </a:t>
            </a:r>
            <a:endParaRPr lang="en-US">
              <a:cs typeface="Calibri"/>
            </a:endParaRPr>
          </a:p>
          <a:p>
            <a:r>
              <a:rPr lang="es-CO" dirty="0"/>
              <a:t>¿Listos?</a:t>
            </a:r>
            <a:r>
              <a:rPr lang="en-US" dirty="0"/>
              <a:t> </a:t>
            </a:r>
            <a:endParaRPr lang="en-US">
              <a:cs typeface="Calibri"/>
            </a:endParaRPr>
          </a:p>
          <a:p>
            <a:r>
              <a:rPr lang="es-CO" dirty="0"/>
              <a:t>Tienen un minuto cada uno.</a:t>
            </a:r>
            <a:r>
              <a:rPr lang="en-US" dirty="0"/>
              <a:t> </a:t>
            </a:r>
            <a:endParaRPr lang="en-US">
              <a:cs typeface="Calibri"/>
            </a:endParaRPr>
          </a:p>
          <a:p>
            <a:r>
              <a:rPr lang="es-CO" dirty="0"/>
              <a:t> </a:t>
            </a:r>
            <a:r>
              <a:rPr lang="en-US" dirty="0"/>
              <a:t> </a:t>
            </a:r>
            <a:endParaRPr lang="en-US">
              <a:cs typeface="Calibri"/>
            </a:endParaRPr>
          </a:p>
          <a:p>
            <a:r>
              <a:rPr lang="es-CO" dirty="0"/>
              <a:t>Listos (1 minutos cada uno)</a:t>
            </a:r>
            <a:r>
              <a:rPr lang="en-US" dirty="0"/>
              <a:t> </a:t>
            </a:r>
            <a:endParaRPr lang="en-US">
              <a:cs typeface="Calibri"/>
            </a:endParaRPr>
          </a:p>
          <a:p>
            <a:r>
              <a:rPr lang="es-CO" dirty="0"/>
              <a:t>Gracias.</a:t>
            </a:r>
            <a:r>
              <a:rPr lang="en-US" dirty="0"/>
              <a:t> </a:t>
            </a:r>
            <a:endParaRPr lang="en-US">
              <a:cs typeface="Calibri"/>
            </a:endParaRPr>
          </a:p>
          <a:p>
            <a:r>
              <a:rPr lang="es-CO" dirty="0"/>
              <a:t> </a:t>
            </a:r>
            <a:r>
              <a:rPr lang="en-US" dirty="0"/>
              <a:t> </a:t>
            </a:r>
            <a:endParaRPr lang="en-US">
              <a:cs typeface="Calibri"/>
            </a:endParaRPr>
          </a:p>
          <a:p>
            <a:r>
              <a:rPr lang="es-CO" b="1" dirty="0"/>
              <a:t>Clic</a:t>
            </a:r>
            <a:r>
              <a:rPr lang="en-US" dirty="0"/>
              <a:t> </a:t>
            </a:r>
            <a:endParaRPr lang="en-US">
              <a:cs typeface="Calibri"/>
            </a:endParaRPr>
          </a:p>
          <a:p>
            <a:r>
              <a:rPr lang="es-CO" dirty="0"/>
              <a:t> </a:t>
            </a:r>
            <a:r>
              <a:rPr lang="en-US" dirty="0"/>
              <a:t> </a:t>
            </a:r>
            <a:endParaRPr lang="en-US">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11</a:t>
            </a:fld>
            <a:endParaRPr lang="en-US"/>
          </a:p>
        </p:txBody>
      </p:sp>
      <p:sp>
        <p:nvSpPr>
          <p:cNvPr id="5" name="Footer Placeholder 4">
            <a:extLst>
              <a:ext uri="{FF2B5EF4-FFF2-40B4-BE49-F238E27FC236}">
                <a16:creationId xmlns:a16="http://schemas.microsoft.com/office/drawing/2014/main" id="{06F728DA-6C3A-4D21-BEFA-6CB8FF7E296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5814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Let's look at some SSC resources that we have available to support you as a member.</a:t>
            </a:r>
          </a:p>
          <a:p>
            <a:endParaRPr lang="en-US"/>
          </a:p>
          <a:p>
            <a:r>
              <a:rPr lang="en-US"/>
              <a:t>Click</a:t>
            </a:r>
          </a:p>
          <a:p>
            <a:endParaRPr lang="en-US"/>
          </a:p>
          <a:p>
            <a:r>
              <a:rPr lang="es-CO" b="1"/>
              <a:t>Diga:</a:t>
            </a:r>
            <a:r>
              <a:rPr lang="en-US"/>
              <a:t> </a:t>
            </a:r>
          </a:p>
          <a:p>
            <a:r>
              <a:rPr lang="es-CO"/>
              <a:t>Miremos algunos de los recursos que tiene el </a:t>
            </a:r>
            <a:r>
              <a:rPr lang="es-CO" err="1"/>
              <a:t>SSC</a:t>
            </a:r>
            <a:r>
              <a:rPr lang="es-CO"/>
              <a:t> disponibles para apoyarlos como miembros.</a:t>
            </a:r>
            <a:r>
              <a:rPr lang="en-US"/>
              <a:t> </a:t>
            </a:r>
            <a:endParaRPr lang="en-US">
              <a:cs typeface="Calibri"/>
            </a:endParaRPr>
          </a:p>
          <a:p>
            <a:r>
              <a:rPr lang="es-CO"/>
              <a:t> </a:t>
            </a:r>
            <a:r>
              <a:rPr lang="en-US"/>
              <a:t> </a:t>
            </a:r>
            <a:endParaRPr lang="en-US">
              <a:cs typeface="Calibri"/>
            </a:endParaRPr>
          </a:p>
          <a:p>
            <a:r>
              <a:rPr lang="es-CO"/>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12</a:t>
            </a:fld>
            <a:endParaRPr lang="en-US"/>
          </a:p>
        </p:txBody>
      </p:sp>
      <p:sp>
        <p:nvSpPr>
          <p:cNvPr id="5" name="Footer Placeholder 4">
            <a:extLst>
              <a:ext uri="{FF2B5EF4-FFF2-40B4-BE49-F238E27FC236}">
                <a16:creationId xmlns:a16="http://schemas.microsoft.com/office/drawing/2014/main" id="{D8F9F0AF-164C-4D2B-9ABB-A7B4FC718C4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299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As members it's important for you to know what guides the school site how is it that we come up with the different requirements that we follow :</a:t>
            </a:r>
          </a:p>
          <a:p>
            <a:endParaRPr lang="en-US"/>
          </a:p>
          <a:p>
            <a:r>
              <a:rPr lang="en-US" b="1"/>
              <a:t>Click (apple will fly in)</a:t>
            </a:r>
          </a:p>
          <a:p>
            <a:endParaRPr lang="en-US"/>
          </a:p>
          <a:p>
            <a:r>
              <a:rPr lang="en-US"/>
              <a:t>The first is the </a:t>
            </a:r>
            <a:r>
              <a:rPr lang="en-US" b="1"/>
              <a:t>state requirements </a:t>
            </a:r>
            <a:r>
              <a:rPr lang="en-US"/>
              <a:t>that dictate the minimum number of members required on school site council, which we now know as the composition, and  it outlines the responsibilities of all SSC members.</a:t>
            </a:r>
          </a:p>
          <a:p>
            <a:endParaRPr lang="en-US"/>
          </a:p>
          <a:p>
            <a:r>
              <a:rPr lang="en-US" b="1"/>
              <a:t>Click (apple will fly in)</a:t>
            </a:r>
          </a:p>
          <a:p>
            <a:endParaRPr lang="en-US"/>
          </a:p>
          <a:p>
            <a:r>
              <a:rPr lang="en-US"/>
              <a:t>The second is the </a:t>
            </a:r>
            <a:r>
              <a:rPr lang="en-US" b="1"/>
              <a:t>district policy </a:t>
            </a:r>
            <a:r>
              <a:rPr lang="en-US"/>
              <a:t>that is developed by LAUSD to provide clear guidance to schools</a:t>
            </a:r>
          </a:p>
          <a:p>
            <a:endParaRPr lang="en-US"/>
          </a:p>
          <a:p>
            <a:r>
              <a:rPr lang="en-US" b="1"/>
              <a:t>Click (apple will fly in)</a:t>
            </a:r>
          </a:p>
          <a:p>
            <a:endParaRPr lang="en-US" b="1"/>
          </a:p>
          <a:p>
            <a:r>
              <a:rPr lang="en-US" b="0"/>
              <a:t>The third is the </a:t>
            </a:r>
            <a:r>
              <a:rPr lang="en-US" b="1"/>
              <a:t>SSC bylaws </a:t>
            </a:r>
            <a:r>
              <a:rPr lang="en-US" b="0"/>
              <a:t>that provides clarity to SSC members on the proper function of the committee.</a:t>
            </a:r>
          </a:p>
          <a:p>
            <a:r>
              <a:rPr lang="en-US" b="0"/>
              <a:t>In a minute we're going to look at each one of these documents more in depth.</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p>
          <a:p>
            <a:endParaRPr lang="en-US" b="1">
              <a:cs typeface="Calibri" panose="020F0502020204030204"/>
            </a:endParaRPr>
          </a:p>
          <a:p>
            <a:r>
              <a:rPr lang="es-CO" b="1"/>
              <a:t>Diga:</a:t>
            </a:r>
            <a:r>
              <a:rPr lang="en-US"/>
              <a:t> </a:t>
            </a:r>
          </a:p>
          <a:p>
            <a:r>
              <a:rPr lang="es-CO"/>
              <a:t>Como miembros, es importante que ustedes conozcan lo que guía al plantel escolar y cómo es de que se establecen los diferentes requisitos que nosotros tenemos que cumplir:</a:t>
            </a:r>
            <a:r>
              <a:rPr lang="en-US"/>
              <a:t> </a:t>
            </a:r>
            <a:endParaRPr lang="en-US">
              <a:cs typeface="Calibri"/>
            </a:endParaRPr>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a:t> </a:t>
            </a:r>
            <a:r>
              <a:rPr lang="en-US"/>
              <a:t> </a:t>
            </a:r>
            <a:endParaRPr lang="en-US">
              <a:cs typeface="Calibri"/>
            </a:endParaRPr>
          </a:p>
          <a:p>
            <a:r>
              <a:rPr lang="es-CO"/>
              <a:t>El primero es un requisito estatal que dicta el número mínimo de miembros que se requiere dentro del Consejo del plantel escolar que nosotros conocemos, como la composición y establece las responsabilidades de todos los miembros del </a:t>
            </a:r>
            <a:r>
              <a:rPr lang="es-CO" err="1"/>
              <a:t>SSC</a:t>
            </a:r>
            <a:r>
              <a:rPr lang="es-CO"/>
              <a:t>. </a:t>
            </a:r>
            <a:endParaRPr lang="en-US"/>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a:t> </a:t>
            </a:r>
            <a:r>
              <a:rPr lang="en-US"/>
              <a:t> </a:t>
            </a:r>
            <a:endParaRPr lang="en-US">
              <a:cs typeface="Calibri"/>
            </a:endParaRPr>
          </a:p>
          <a:p>
            <a:r>
              <a:rPr lang="es-CO"/>
              <a:t>El segundo es la política del distrito, que se desarrolla por LAUSD para proporcionar pautas claras a las escuelas.</a:t>
            </a:r>
            <a:r>
              <a:rPr lang="en-US"/>
              <a:t> </a:t>
            </a:r>
            <a:endParaRPr lang="en-US">
              <a:cs typeface="Calibri"/>
            </a:endParaRPr>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b="1"/>
              <a:t> </a:t>
            </a:r>
            <a:r>
              <a:rPr lang="en-US"/>
              <a:t> </a:t>
            </a:r>
            <a:endParaRPr lang="en-US">
              <a:cs typeface="Calibri"/>
            </a:endParaRPr>
          </a:p>
          <a:p>
            <a:r>
              <a:rPr lang="es-CO"/>
              <a:t>El tercero son los </a:t>
            </a:r>
            <a:r>
              <a:rPr lang="es-CO" b="1"/>
              <a:t>estatutos del </a:t>
            </a:r>
            <a:r>
              <a:rPr lang="es-CO" b="1" err="1"/>
              <a:t>SSC</a:t>
            </a:r>
            <a:r>
              <a:rPr lang="es-CO"/>
              <a:t> que esclarece a los miembros del </a:t>
            </a:r>
            <a:r>
              <a:rPr lang="es-CO" err="1"/>
              <a:t>SSC</a:t>
            </a:r>
            <a:r>
              <a:rPr lang="es-CO"/>
              <a:t> el funcionamiento apropiado del comité. </a:t>
            </a:r>
            <a:endParaRPr lang="en-US"/>
          </a:p>
          <a:p>
            <a:r>
              <a:rPr lang="es-CO"/>
              <a:t>En un minuto miraremos cada uno de estos documentos en más detalle.</a:t>
            </a:r>
            <a:r>
              <a:rPr lang="en-US"/>
              <a:t> </a:t>
            </a:r>
            <a:endParaRPr lang="en-US">
              <a:cs typeface="Calibri"/>
            </a:endParaRPr>
          </a:p>
          <a:p>
            <a:r>
              <a:rPr lang="es-CO"/>
              <a:t> </a:t>
            </a:r>
            <a:r>
              <a:rPr lang="en-US"/>
              <a:t> </a:t>
            </a:r>
            <a:endParaRPr lang="en-US">
              <a:cs typeface="Calibri"/>
            </a:endParaRPr>
          </a:p>
          <a:p>
            <a:r>
              <a:rPr lang="es-CO" b="1"/>
              <a:t>Clic</a:t>
            </a:r>
            <a:r>
              <a:rPr lang="en-US"/>
              <a:t>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13</a:t>
            </a:fld>
            <a:endParaRPr lang="en-US"/>
          </a:p>
        </p:txBody>
      </p:sp>
      <p:sp>
        <p:nvSpPr>
          <p:cNvPr id="5" name="Footer Placeholder 4">
            <a:extLst>
              <a:ext uri="{FF2B5EF4-FFF2-40B4-BE49-F238E27FC236}">
                <a16:creationId xmlns:a16="http://schemas.microsoft.com/office/drawing/2014/main" id="{6AA0A20B-AD2C-45E7-9002-8EB6C92363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934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does the State require:</a:t>
            </a:r>
          </a:p>
          <a:p>
            <a:endParaRPr lang="en-US"/>
          </a:p>
          <a:p>
            <a:r>
              <a:rPr lang="en-US" b="0"/>
              <a:t>May I have a volunteer to read the slide?</a:t>
            </a:r>
          </a:p>
          <a:p>
            <a:endParaRPr lang="en-US" b="0"/>
          </a:p>
          <a:p>
            <a:r>
              <a:rPr lang="en-US" b="0"/>
              <a:t>Thank you</a:t>
            </a:r>
          </a:p>
          <a:p>
            <a:endParaRPr lang="en-US" b="1"/>
          </a:p>
          <a:p>
            <a:r>
              <a:rPr lang="en-US" b="1"/>
              <a:t>Click</a:t>
            </a:r>
          </a:p>
          <a:p>
            <a:endParaRPr lang="en-US" b="1">
              <a:cs typeface="Calibri" panose="020F0502020204030204"/>
            </a:endParaRPr>
          </a:p>
          <a:p>
            <a:r>
              <a:rPr lang="es-CO" b="1"/>
              <a:t>Diga:</a:t>
            </a:r>
            <a:r>
              <a:rPr lang="en-US"/>
              <a:t> </a:t>
            </a:r>
          </a:p>
          <a:p>
            <a:r>
              <a:rPr lang="es-CO"/>
              <a:t>¿Qué requiere el estado?</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14</a:t>
            </a:fld>
            <a:endParaRPr lang="en-US"/>
          </a:p>
        </p:txBody>
      </p:sp>
      <p:sp>
        <p:nvSpPr>
          <p:cNvPr id="5" name="Footer Placeholder 4">
            <a:extLst>
              <a:ext uri="{FF2B5EF4-FFF2-40B4-BE49-F238E27FC236}">
                <a16:creationId xmlns:a16="http://schemas.microsoft.com/office/drawing/2014/main" id="{4523EE6C-6072-4CA6-8FAE-CB6F9FE9ED4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3790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is the purpose of the District Bulletin?</a:t>
            </a:r>
          </a:p>
          <a:p>
            <a:endParaRPr lang="en-US"/>
          </a:p>
          <a:p>
            <a:r>
              <a:rPr lang="en-US" b="0"/>
              <a:t>May I have a volunteer to read the slide?</a:t>
            </a:r>
          </a:p>
          <a:p>
            <a:endParaRPr lang="en-US" b="0"/>
          </a:p>
          <a:p>
            <a:r>
              <a:rPr lang="en-US" b="0"/>
              <a:t>Thank you</a:t>
            </a:r>
          </a:p>
          <a:p>
            <a:endParaRPr lang="en-US" b="1"/>
          </a:p>
          <a:p>
            <a:r>
              <a:rPr lang="en-US" b="1"/>
              <a:t>Click</a:t>
            </a:r>
          </a:p>
          <a:p>
            <a:endParaRPr lang="en-US" b="1">
              <a:cs typeface="Calibri" panose="020F0502020204030204"/>
            </a:endParaRPr>
          </a:p>
          <a:p>
            <a:r>
              <a:rPr lang="es-CO" b="1"/>
              <a:t>Diga:</a:t>
            </a:r>
            <a:r>
              <a:rPr lang="en-US"/>
              <a:t> </a:t>
            </a:r>
          </a:p>
          <a:p>
            <a:r>
              <a:rPr lang="es-CO"/>
              <a:t>¿Cuál es el propósito del Boletín del Distrito?</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a:p>
            <a:r>
              <a:rPr lang="es-CO"/>
              <a:t> </a:t>
            </a:r>
            <a:r>
              <a:rPr lang="en-US"/>
              <a:t>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15</a:t>
            </a:fld>
            <a:endParaRPr lang="en-US"/>
          </a:p>
        </p:txBody>
      </p:sp>
      <p:sp>
        <p:nvSpPr>
          <p:cNvPr id="5" name="Footer Placeholder 4">
            <a:extLst>
              <a:ext uri="{FF2B5EF4-FFF2-40B4-BE49-F238E27FC236}">
                <a16:creationId xmlns:a16="http://schemas.microsoft.com/office/drawing/2014/main" id="{C956B119-932A-4D67-9C13-970AD4D4E24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222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Bulletin contains the guidelines for SSC and in the back section, you will find templates to support your work as officers.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download a copy of the Bulletin by going to </a:t>
            </a:r>
            <a:r>
              <a:rPr lang="en-US">
                <a:hlinkClick r:id="rId3">
                  <a:extLst>
                    <a:ext uri="{A12FA001-AC4F-418D-AE19-62706E023703}">
                      <ahyp:hlinkClr xmlns:ahyp="http://schemas.microsoft.com/office/drawing/2018/hyperlinkcolor" val="tx"/>
                    </a:ext>
                  </a:extLst>
                </a:hlinkClick>
              </a:rPr>
              <a:t>https://achieve.lausd.net/pcss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b="1"/>
              <a:t>Note:</a:t>
            </a:r>
            <a:r>
              <a:rPr lang="en-US"/>
              <a:t> The Word version of all templates is available in Tools for Schools on this website under the SSC tab:</a:t>
            </a:r>
            <a:r>
              <a:rPr lang="en-US" sz="1200" b="0" noProof="0">
                <a:solidFill>
                  <a:srgbClr val="0070C0"/>
                </a:solidFill>
                <a:latin typeface="Poppins"/>
                <a:cs typeface="Poppins"/>
              </a:rPr>
              <a:t> </a:t>
            </a:r>
            <a:r>
              <a:rPr lang="en-US" u="sng">
                <a:hlinkClick r:id="rId4">
                  <a:extLst>
                    <a:ext uri="{A12FA001-AC4F-418D-AE19-62706E023703}">
                      <ahyp:hlinkClr xmlns:ahyp="http://schemas.microsoft.com/office/drawing/2018/hyperlinkcolor" val="tx"/>
                    </a:ext>
                  </a:extLst>
                </a:hlinkClick>
              </a:rPr>
              <a:t>https://achieve.lausd.net/Page/11304</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Poppins" panose="00000500000000000000" pitchFamily="2" charset="0"/>
              <a:cs typeface="Poppins" panose="00000500000000000000" pitchFamily="2" charset="0"/>
            </a:endParaRPr>
          </a:p>
          <a:p>
            <a:r>
              <a:rPr lang="en-US" b="1"/>
              <a:t>Say: </a:t>
            </a:r>
            <a:r>
              <a:rPr lang="en-US" b="0"/>
              <a:t>LAUSD has a </a:t>
            </a:r>
            <a:r>
              <a:rPr lang="en-US"/>
              <a:t>Bulletin</a:t>
            </a:r>
            <a:r>
              <a:rPr lang="en-US" b="0"/>
              <a:t> that provides guidance to all districts and school staff regarding the state and federal requirements for School Site Council and the English Learner Advisory Committee and is available in English and Spanish at https://achieve.</a:t>
            </a:r>
            <a:r>
              <a:rPr lang="en-US"/>
              <a:t>lausd</a:t>
            </a:r>
            <a:r>
              <a:rPr lang="en-US" b="0"/>
              <a:t>.net/pcss</a:t>
            </a:r>
            <a:r>
              <a:rPr lang="en-US"/>
              <a:t>  </a:t>
            </a:r>
            <a:endParaRPr lang="en-US" b="0">
              <a:cs typeface="Calibri"/>
            </a:endParaRPr>
          </a:p>
          <a:p>
            <a:r>
              <a:rPr lang="en-US"/>
              <a:t> </a:t>
            </a:r>
            <a:endParaRPr lang="en-US" b="0">
              <a:cs typeface="Calibri"/>
            </a:endParaRPr>
          </a:p>
          <a:p>
            <a:r>
              <a:rPr lang="en-US" b="0"/>
              <a:t>The last section contains the templates that we will introduce during this presentation.</a:t>
            </a:r>
            <a:endParaRPr lang="en-US" b="0">
              <a:cs typeface="Calibri"/>
            </a:endParaRPr>
          </a:p>
          <a:p>
            <a:endParaRPr lang="en-US" b="0"/>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0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noProof="0">
              <a:solidFill>
                <a:srgbClr val="0070C0"/>
              </a:solidFill>
              <a:latin typeface="Poppins" panose="00000500000000000000" pitchFamily="2" charset="0"/>
              <a:cs typeface="Poppins" panose="00000500000000000000" pitchFamily="2" charset="0"/>
            </a:endParaRPr>
          </a:p>
          <a:p>
            <a:r>
              <a:rPr lang="en-US" b="1"/>
              <a:t>Say: </a:t>
            </a:r>
            <a:r>
              <a:rPr lang="en-US" b="0"/>
              <a:t>This is a list of all the attachments available in Bulletin 6745.5. </a:t>
            </a:r>
            <a:r>
              <a:rPr lang="en-US"/>
              <a:t>Some</a:t>
            </a:r>
            <a:r>
              <a:rPr lang="en-US" b="0"/>
              <a:t> of the attachments are in </a:t>
            </a:r>
            <a:r>
              <a:rPr lang="en-US"/>
              <a:t>yellow. These</a:t>
            </a:r>
            <a:r>
              <a:rPr lang="en-US" b="0"/>
              <a:t> are the most important because they guide our monthly work.</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Times New Roman"/>
                <a:ea typeface="Calibri" panose="020F0502020204030204" pitchFamily="34" charset="0"/>
                <a:cs typeface="Times New Roman"/>
              </a:rPr>
              <a:t>Attachment B: </a:t>
            </a:r>
            <a:r>
              <a:rPr lang="en-US" sz="1200" b="0">
                <a:effectLst/>
                <a:latin typeface="Times New Roman"/>
                <a:ea typeface="Calibri" panose="020F0502020204030204" pitchFamily="34" charset="0"/>
                <a:cs typeface="Times New Roman"/>
              </a:rPr>
              <a:t>SSC Response to ELAC Recommendations</a:t>
            </a:r>
          </a:p>
          <a:p>
            <a:pPr>
              <a:defRPr/>
            </a:pPr>
            <a:r>
              <a:rPr lang="en-US" sz="1200" b="1">
                <a:effectLst/>
                <a:latin typeface="Times New Roman"/>
                <a:ea typeface="Calibri" panose="020F0502020204030204" pitchFamily="34" charset="0"/>
                <a:cs typeface="Times New Roman"/>
              </a:rPr>
              <a:t>Attachment J: </a:t>
            </a:r>
            <a:r>
              <a:rPr lang="en-US" sz="1200">
                <a:effectLst/>
                <a:latin typeface="Times New Roman"/>
                <a:ea typeface="Calibri" panose="020F0502020204030204" pitchFamily="34" charset="0"/>
                <a:cs typeface="Times New Roman"/>
              </a:rPr>
              <a:t>Sample School Meeting Agenda for SSC</a:t>
            </a:r>
            <a:r>
              <a:rPr lang="en-US">
                <a:latin typeface="Times New Roman"/>
                <a:ea typeface="Calibri" panose="020F0502020204030204" pitchFamily="34" charset="0"/>
                <a:cs typeface="Times New Roman"/>
              </a:rPr>
              <a:t> </a:t>
            </a:r>
            <a:endParaRPr lang="en-US" sz="1200">
              <a:effectLst/>
              <a:latin typeface="Times New Roman" panose="02020603050405020304" pitchFamily="18" charset="0"/>
              <a:ea typeface="Calibri" panose="020F0502020204030204" pitchFamily="34" charset="0"/>
              <a:cs typeface="Times New Roman"/>
            </a:endParaRPr>
          </a:p>
          <a:p>
            <a:pPr marL="0" marR="0">
              <a:lnSpc>
                <a:spcPct val="150000"/>
              </a:lnSpc>
              <a:spcBef>
                <a:spcPts val="0"/>
              </a:spcBef>
              <a:spcAft>
                <a:spcPts val="0"/>
              </a:spcAft>
            </a:pPr>
            <a:r>
              <a:rPr lang="en-US" sz="1200" b="1">
                <a:effectLst/>
                <a:latin typeface="Times New Roman"/>
                <a:ea typeface="Calibri" panose="020F0502020204030204" pitchFamily="34" charset="0"/>
                <a:cs typeface="Times New Roman"/>
              </a:rPr>
              <a:t>Attachment</a:t>
            </a:r>
            <a:r>
              <a:rPr lang="en-US" sz="1200" b="0">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L:</a:t>
            </a:r>
            <a:r>
              <a:rPr lang="en-US" sz="1200" b="1">
                <a:effectLst/>
                <a:latin typeface="Calibri"/>
                <a:ea typeface="Calibri" panose="020F0502020204030204" pitchFamily="34" charset="0"/>
                <a:cs typeface="Calibri"/>
              </a:rPr>
              <a:t> </a:t>
            </a:r>
            <a:r>
              <a:rPr lang="en-US" sz="1200">
                <a:effectLst/>
                <a:latin typeface="Times New Roman"/>
                <a:ea typeface="Calibri" panose="020F0502020204030204" pitchFamily="34" charset="0"/>
                <a:cs typeface="Times New Roman"/>
              </a:rPr>
              <a:t>Sample Meeting Sign-In Sheets</a:t>
            </a:r>
          </a:p>
          <a:p>
            <a:pPr marL="0" marR="0">
              <a:lnSpc>
                <a:spcPct val="150000"/>
              </a:lnSpc>
              <a:spcBef>
                <a:spcPts val="0"/>
              </a:spcBef>
              <a:spcAft>
                <a:spcPts val="0"/>
              </a:spcAft>
            </a:pPr>
            <a:r>
              <a:rPr lang="en-US" sz="1200" b="1">
                <a:effectLst/>
                <a:latin typeface="Times New Roman"/>
                <a:ea typeface="Calibri" panose="020F0502020204030204" pitchFamily="34" charset="0"/>
                <a:cs typeface="Times New Roman"/>
              </a:rPr>
              <a:t>Attachment</a:t>
            </a:r>
            <a:r>
              <a:rPr lang="en-US" sz="1200" b="0">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M:</a:t>
            </a:r>
            <a:r>
              <a:rPr lang="en-US" sz="1200" b="1">
                <a:effectLst/>
                <a:latin typeface="Calibri"/>
                <a:ea typeface="Calibri" panose="020F0502020204030204" pitchFamily="34" charset="0"/>
                <a:cs typeface="Calibri"/>
              </a:rPr>
              <a:t> </a:t>
            </a:r>
            <a:r>
              <a:rPr lang="en-US" sz="1200">
                <a:effectLst/>
                <a:latin typeface="Times New Roman"/>
                <a:ea typeface="Calibri" panose="020F0502020204030204" pitchFamily="34" charset="0"/>
                <a:cs typeface="Times New Roman"/>
              </a:rPr>
              <a:t>Sample School Meeting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Times New Roman"/>
                <a:ea typeface="Calibri" panose="020F0502020204030204" pitchFamily="34" charset="0"/>
                <a:cs typeface="Times New Roman"/>
              </a:rPr>
              <a:t>Attachment</a:t>
            </a:r>
            <a:r>
              <a:rPr lang="en-US" sz="1200" b="0">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P:</a:t>
            </a:r>
            <a:r>
              <a:rPr lang="en-US" sz="1200" b="1">
                <a:effectLst/>
                <a:latin typeface="Calibri"/>
                <a:ea typeface="Calibri" panose="020F0502020204030204" pitchFamily="34" charset="0"/>
                <a:cs typeface="Calibri"/>
              </a:rPr>
              <a:t> </a:t>
            </a:r>
            <a:r>
              <a:rPr lang="en-US" sz="1200">
                <a:effectLst/>
                <a:latin typeface="Times New Roman"/>
                <a:ea typeface="Calibri" panose="020F0502020204030204" pitchFamily="34" charset="0"/>
                <a:cs typeface="Times New Roman"/>
              </a:rPr>
              <a:t>Public Comment Form</a:t>
            </a:r>
          </a:p>
          <a:p>
            <a:r>
              <a:rPr lang="en-US" sz="1200" b="0">
                <a:effectLst/>
                <a:latin typeface="Calibri"/>
                <a:cs typeface="Calibri"/>
              </a:rPr>
              <a:t>These attachments will be collected and </a:t>
            </a:r>
            <a:r>
              <a:rPr lang="en-US">
                <a:latin typeface="Calibri"/>
                <a:cs typeface="Calibri"/>
              </a:rPr>
              <a:t>kept</a:t>
            </a:r>
            <a:r>
              <a:rPr lang="en-US" sz="1200" b="0">
                <a:effectLst/>
                <a:latin typeface="Calibri"/>
                <a:cs typeface="Calibri"/>
              </a:rPr>
              <a:t> </a:t>
            </a:r>
            <a:r>
              <a:rPr lang="en-US">
                <a:latin typeface="Calibri"/>
                <a:cs typeface="Calibri"/>
              </a:rPr>
              <a:t>at the school </a:t>
            </a:r>
            <a:r>
              <a:rPr lang="en-US" sz="1200" b="0">
                <a:effectLst/>
                <a:latin typeface="Calibri"/>
                <a:cs typeface="Calibri"/>
              </a:rPr>
              <a:t>and saved for 5 years.</a:t>
            </a:r>
            <a:endParaRPr lang="en-US" b="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titles highlighted in gray are the documents you need to know as officers, especially the Parliamentarian</a:t>
            </a:r>
            <a:r>
              <a:rPr lang="en-US"/>
              <a:t>.</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Times New Roman"/>
                <a:ea typeface="Calibri" panose="020F0502020204030204" pitchFamily="34" charset="0"/>
                <a:cs typeface="Times New Roman"/>
              </a:rPr>
              <a:t>Attachment A: </a:t>
            </a:r>
            <a:r>
              <a:rPr lang="en-US" sz="1200" b="0" i="0">
                <a:effectLst/>
                <a:latin typeface="Times New Roman"/>
                <a:ea typeface="Calibri" panose="020F0502020204030204" pitchFamily="34" charset="0"/>
                <a:cs typeface="Times New Roman"/>
              </a:rPr>
              <a:t>School Site Council Elementary and Secondary Configuration Models (incase we want to increase our membership in the future)</a:t>
            </a:r>
          </a:p>
          <a:p>
            <a:r>
              <a:rPr lang="en-US" sz="1200" b="1">
                <a:effectLst/>
                <a:latin typeface="Times New Roman"/>
                <a:ea typeface="Calibri" panose="020F0502020204030204" pitchFamily="34" charset="0"/>
                <a:cs typeface="Times New Roman"/>
              </a:rPr>
              <a:t>Attachment</a:t>
            </a:r>
            <a:r>
              <a:rPr lang="en-US" sz="1200" b="1">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C1:</a:t>
            </a:r>
            <a:r>
              <a:rPr lang="en-US" sz="1200" b="1">
                <a:effectLst/>
                <a:latin typeface="Calibri"/>
                <a:ea typeface="Calibri" panose="020F0502020204030204" pitchFamily="34" charset="0"/>
                <a:cs typeface="Calibri"/>
              </a:rPr>
              <a:t> </a:t>
            </a:r>
            <a:r>
              <a:rPr lang="en-US" sz="1200" b="0">
                <a:effectLst/>
                <a:latin typeface="Times New Roman"/>
                <a:ea typeface="Calibri" panose="020F0502020204030204" pitchFamily="34" charset="0"/>
                <a:cs typeface="Times New Roman"/>
              </a:rPr>
              <a:t>SSC Bylaws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Times New Roman"/>
                <a:ea typeface="Calibri" panose="020F0502020204030204" pitchFamily="34" charset="0"/>
                <a:cs typeface="Times New Roman"/>
              </a:rPr>
              <a:t>Attachment</a:t>
            </a:r>
            <a:r>
              <a:rPr lang="en-US" sz="1200" b="0">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K:</a:t>
            </a:r>
            <a:r>
              <a:rPr lang="en-US" sz="1200" b="1">
                <a:effectLst/>
                <a:latin typeface="Calibri"/>
                <a:ea typeface="Calibri" panose="020F0502020204030204" pitchFamily="34" charset="0"/>
                <a:cs typeface="Calibri"/>
              </a:rPr>
              <a:t> </a:t>
            </a:r>
            <a:r>
              <a:rPr lang="en-US" sz="1200">
                <a:effectLst/>
                <a:latin typeface="Times New Roman"/>
                <a:ea typeface="Calibri" panose="020F0502020204030204" pitchFamily="34" charset="0"/>
                <a:cs typeface="Times New Roman"/>
              </a:rPr>
              <a:t>Operating Norms and Code of Conduct for the SSC and ELAC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Times New Roman"/>
                <a:ea typeface="Calibri" panose="020F0502020204030204" pitchFamily="34" charset="0"/>
                <a:cs typeface="Times New Roman"/>
              </a:rPr>
              <a:t>Attachment</a:t>
            </a:r>
            <a:r>
              <a:rPr lang="en-US" sz="1200" b="1">
                <a:effectLst/>
                <a:latin typeface="Calibri"/>
                <a:ea typeface="Calibri" panose="020F0502020204030204" pitchFamily="34" charset="0"/>
                <a:cs typeface="Calibri"/>
              </a:rPr>
              <a:t> </a:t>
            </a:r>
            <a:r>
              <a:rPr lang="en-US" sz="1200" b="1">
                <a:effectLst/>
                <a:latin typeface="Times New Roman"/>
                <a:ea typeface="Calibri" panose="020F0502020204030204" pitchFamily="34" charset="0"/>
                <a:cs typeface="Times New Roman"/>
              </a:rPr>
              <a:t>N:</a:t>
            </a:r>
            <a:r>
              <a:rPr lang="en-US" sz="1200" b="1">
                <a:effectLst/>
                <a:latin typeface="Calibri"/>
                <a:ea typeface="Calibri" panose="020F0502020204030204" pitchFamily="34" charset="0"/>
                <a:cs typeface="Calibri"/>
              </a:rPr>
              <a:t> </a:t>
            </a:r>
            <a:r>
              <a:rPr lang="en-US" sz="1200" b="0">
                <a:effectLst/>
                <a:latin typeface="Times New Roman"/>
                <a:ea typeface="Calibri" panose="020F0502020204030204" pitchFamily="34" charset="0"/>
                <a:cs typeface="Times New Roman"/>
              </a:rPr>
              <a:t>Selected Robert’s Rules of Order</a:t>
            </a:r>
            <a:endParaRPr lang="en-US" sz="1200">
              <a:effectLst/>
              <a:latin typeface="Times New Roman"/>
              <a:ea typeface="Calibri" panose="020F0502020204030204" pitchFamily="34" charset="0"/>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a:effectLst/>
                <a:latin typeface="Times New Roman"/>
                <a:ea typeface="Calibri" panose="020F0502020204030204" pitchFamily="34" charset="0"/>
                <a:cs typeface="Times New Roman"/>
              </a:rPr>
              <a:t>Attachment R: </a:t>
            </a:r>
            <a:r>
              <a:rPr lang="en-US" sz="1200">
                <a:effectLst/>
                <a:latin typeface="Times New Roman"/>
                <a:ea typeface="Calibri" panose="020F0502020204030204" pitchFamily="34" charset="0"/>
                <a:cs typeface="Times New Roman"/>
              </a:rPr>
              <a:t>Public Comment Guidelines</a:t>
            </a:r>
          </a:p>
          <a:p>
            <a:pPr marL="0" marR="0">
              <a:lnSpc>
                <a:spcPct val="150000"/>
              </a:lnSpc>
              <a:spcBef>
                <a:spcPts val="0"/>
              </a:spcBef>
              <a:spcAft>
                <a:spcPts val="0"/>
              </a:spcAft>
            </a:pPr>
            <a:r>
              <a:rPr lang="en-US" sz="1200" b="1">
                <a:effectLst/>
                <a:latin typeface="Times New Roman"/>
                <a:ea typeface="Calibri" panose="020F0502020204030204" pitchFamily="34" charset="0"/>
                <a:cs typeface="Times New Roman"/>
              </a:rPr>
              <a:t>Attachment R1:</a:t>
            </a:r>
            <a:r>
              <a:rPr lang="en-US" sz="1200" b="1">
                <a:effectLst/>
                <a:latin typeface="Calibri"/>
                <a:ea typeface="Calibri" panose="020F0502020204030204" pitchFamily="34" charset="0"/>
                <a:cs typeface="Calibri"/>
              </a:rPr>
              <a:t> </a:t>
            </a:r>
            <a:r>
              <a:rPr lang="en-US" sz="1200">
                <a:effectLst/>
                <a:latin typeface="Times New Roman"/>
                <a:ea typeface="Calibri" panose="020F0502020204030204" pitchFamily="34" charset="0"/>
                <a:cs typeface="Times New Roman"/>
              </a:rPr>
              <a:t>Public Comment Guidelines (Spanish)</a:t>
            </a:r>
          </a:p>
          <a:p>
            <a:r>
              <a:rPr lang="en-US" b="0"/>
              <a:t>They provide guidance </a:t>
            </a:r>
            <a:r>
              <a:rPr lang="en-US"/>
              <a:t>in case</a:t>
            </a:r>
            <a:r>
              <a:rPr lang="en-US" b="0"/>
              <a:t> there are any </a:t>
            </a:r>
            <a:r>
              <a:rPr lang="en-US"/>
              <a:t>operational</a:t>
            </a:r>
            <a:r>
              <a:rPr lang="en-US" b="0"/>
              <a:t> questions.</a:t>
            </a:r>
            <a:endParaRPr lang="en-US" b="0">
              <a:cs typeface="Calibri"/>
            </a:endParaRPr>
          </a:p>
          <a:p>
            <a:pPr marL="0" marR="0">
              <a:lnSpc>
                <a:spcPct val="150000"/>
              </a:lnSpc>
              <a:spcBef>
                <a:spcPts val="0"/>
              </a:spcBef>
              <a:spcAft>
                <a:spcPts val="0"/>
              </a:spcAft>
            </a:pPr>
            <a:endParaRPr lang="en-US" sz="1800" b="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800" b="1">
                <a:effectLst/>
                <a:latin typeface="Times New Roman"/>
                <a:ea typeface="Calibri" panose="020F0502020204030204" pitchFamily="34" charset="0"/>
                <a:cs typeface="Times New Roman"/>
              </a:rPr>
              <a:t>The other attachments are to support the ELAC and SSC </a:t>
            </a:r>
            <a:r>
              <a:rPr lang="en-US" sz="1800" b="1">
                <a:latin typeface="Times New Roman"/>
                <a:ea typeface="Calibri" panose="020F0502020204030204" pitchFamily="34" charset="0"/>
                <a:cs typeface="Times New Roman"/>
              </a:rPr>
              <a:t>work</a:t>
            </a:r>
            <a:r>
              <a:rPr lang="en-US" sz="1800" b="1">
                <a:effectLst/>
                <a:latin typeface="Times New Roman"/>
                <a:ea typeface="Calibri" panose="020F0502020204030204" pitchFamily="34" charset="0"/>
                <a:cs typeface="Times New Roman"/>
              </a:rPr>
              <a:t> in general.</a:t>
            </a:r>
          </a:p>
          <a:p>
            <a:pPr>
              <a:lnSpc>
                <a:spcPct val="150000"/>
              </a:lnSpc>
            </a:pPr>
            <a:r>
              <a:rPr lang="en-US" b="0">
                <a:effectLst/>
              </a:rPr>
              <a:t>Attachment</a:t>
            </a:r>
            <a:r>
              <a:rPr lang="en-US"/>
              <a:t> C1: SSC Bylaws</a:t>
            </a:r>
            <a:endParaRPr lang="en-US" sz="1800" b="1">
              <a:latin typeface="Times New Roman"/>
              <a:cs typeface="Times New Roman"/>
            </a:endParaRPr>
          </a:p>
          <a:p>
            <a:pPr>
              <a:lnSpc>
                <a:spcPct val="150000"/>
              </a:lnSpc>
            </a:pPr>
            <a:r>
              <a:rPr lang="en-US" sz="1800">
                <a:latin typeface="Times New Roman"/>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C2:</a:t>
            </a:r>
            <a:r>
              <a:rPr lang="en-US" sz="1800" b="0">
                <a:effectLst/>
                <a:latin typeface="Calibri"/>
                <a:ea typeface="Calibri" panose="020F0502020204030204" pitchFamily="34" charset="0"/>
                <a:cs typeface="Calibri"/>
              </a:rPr>
              <a:t> </a:t>
            </a:r>
            <a:r>
              <a:rPr lang="en-US" sz="1800">
                <a:effectLst/>
                <a:latin typeface="Times New Roman"/>
                <a:ea typeface="Calibri" panose="020F0502020204030204" pitchFamily="34" charset="0"/>
                <a:cs typeface="Times New Roman"/>
              </a:rPr>
              <a:t>ELAC Bylaws</a:t>
            </a:r>
            <a:endParaRPr lang="en-US" sz="1800" b="1">
              <a:effectLst/>
              <a:latin typeface="Times New Roman"/>
              <a:ea typeface="Calibri" panose="020F0502020204030204" pitchFamily="34" charset="0"/>
              <a:cs typeface="Times New Roman"/>
            </a:endParaRPr>
          </a:p>
          <a:p>
            <a:pPr marL="0" marR="0">
              <a:lnSpc>
                <a:spcPct val="150000"/>
              </a:lnSpc>
              <a:spcBef>
                <a:spcPts val="0"/>
              </a:spcBef>
              <a:spcAft>
                <a:spcPts val="0"/>
              </a:spcAft>
            </a:pPr>
            <a:r>
              <a:rPr lang="en-US" sz="1800" b="0">
                <a:effectLst/>
                <a:highlight>
                  <a:srgbClr val="FFFF00"/>
                </a:highlight>
                <a:latin typeface="Times New Roman"/>
                <a:ea typeface="Calibri" panose="020F0502020204030204" pitchFamily="34" charset="0"/>
                <a:cs typeface="Times New Roman"/>
              </a:rPr>
              <a:t>Attachment D:</a:t>
            </a:r>
            <a:r>
              <a:rPr lang="en-US" sz="1800" b="0">
                <a:effectLst/>
                <a:highlight>
                  <a:srgbClr val="FFFF00"/>
                </a:highlight>
                <a:latin typeface="Calibri"/>
                <a:ea typeface="Calibri" panose="020F0502020204030204" pitchFamily="34" charset="0"/>
                <a:cs typeface="Calibri"/>
              </a:rPr>
              <a:t> </a:t>
            </a:r>
            <a:r>
              <a:rPr lang="en-US" sz="1800" b="0">
                <a:effectLst/>
                <a:highlight>
                  <a:srgbClr val="FFFF00"/>
                </a:highlight>
                <a:latin typeface="Times New Roman"/>
                <a:ea typeface="Calibri" panose="020F0502020204030204" pitchFamily="34" charset="0"/>
                <a:cs typeface="Times New Roman"/>
              </a:rPr>
              <a:t>Consent for Student Participation as a Member of the SSC or ELAC</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 E: Notice of Resignation from SSC or ELAC</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 E1:</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Notice of Withdrawal Form from SSC and/or ELAC</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F:</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Procedures for Nomination and Election of Officers for the SSC and ELAC</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G1:</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Welcome Letter to ELAC Officers</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G2:</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Welcome Letter to SSC Officers</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G3:</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ELAC Service Letter</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G4:</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SSC Service Letter</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G5:</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ELAC/SSC Certificate for School Site Level Participation</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H: ELAC Advice to SSC Form</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I:</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Targeted Student Population Plan</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 J1:</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Sample School Meeting Agenda for ELAC</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O:</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Audio/Video Recording Sign</a:t>
            </a:r>
          </a:p>
          <a:p>
            <a:pPr marL="0" marR="0">
              <a:lnSpc>
                <a:spcPct val="150000"/>
              </a:lnSpc>
              <a:spcBef>
                <a:spcPts val="0"/>
              </a:spcBef>
              <a:spcAft>
                <a:spcPts val="0"/>
              </a:spcAft>
            </a:pPr>
            <a:r>
              <a:rPr lang="en-US" sz="1800" b="0">
                <a:effectLst/>
                <a:latin typeface="Times New Roman"/>
                <a:ea typeface="Calibri" panose="020F0502020204030204" pitchFamily="34" charset="0"/>
                <a:cs typeface="Times New Roman"/>
              </a:rPr>
              <a:t>Attachment</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Q:</a:t>
            </a:r>
            <a:r>
              <a:rPr lang="en-US" sz="1800" b="0">
                <a:effectLst/>
                <a:latin typeface="Calibri"/>
                <a:ea typeface="Calibri" panose="020F0502020204030204" pitchFamily="34" charset="0"/>
                <a:cs typeface="Calibri"/>
              </a:rPr>
              <a:t> </a:t>
            </a:r>
            <a:r>
              <a:rPr lang="en-US" sz="1800" b="0">
                <a:effectLst/>
                <a:latin typeface="Times New Roman"/>
                <a:ea typeface="Calibri" panose="020F0502020204030204" pitchFamily="34" charset="0"/>
                <a:cs typeface="Times New Roman"/>
              </a:rPr>
              <a:t>Election Notice</a:t>
            </a:r>
          </a:p>
          <a:p>
            <a:endParaRPr lang="en-US" b="0"/>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4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Let’s review the operating norms that all members must sign.</a:t>
            </a:r>
          </a:p>
          <a:p>
            <a:r>
              <a:rPr lang="en-US"/>
              <a:t>Might I have a volunteer read the first 3 (1-3):</a:t>
            </a:r>
            <a:endParaRPr lang="en-US">
              <a:cs typeface="Calibri"/>
            </a:endParaRPr>
          </a:p>
          <a:p>
            <a:endParaRPr lang="en-US">
              <a:solidFill>
                <a:srgbClr val="000000"/>
              </a:solidFill>
              <a:latin typeface="Calibri"/>
              <a:ea typeface="Calibri" panose="020F0502020204030204" pitchFamily="34" charset="0"/>
              <a:cs typeface="Calibri"/>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Keep students a priority in making decisions.</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Listen attentively, speak respectfully, and not interrupt while another is speaking.</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Believe that we can agree to disagree and that there is more than one solution to a problem.</a:t>
            </a:r>
            <a:endParaRPr lang="en-US" sz="1200" i="1">
              <a:effectLst/>
              <a:latin typeface="Poppings"/>
              <a:ea typeface="Calibri" panose="020F0502020204030204" pitchFamily="34" charset="0"/>
              <a:cs typeface="Arial" panose="020B0604020202020204" pitchFamily="34" charset="0"/>
            </a:endParaRP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a:t>Great!</a:t>
            </a:r>
            <a:endParaRPr lang="en-US">
              <a:cs typeface="Calibri"/>
            </a:endParaRPr>
          </a:p>
          <a:p>
            <a:r>
              <a:rPr lang="en-US"/>
              <a:t>Might I have another volunteer read the next 3 (4-6):</a:t>
            </a:r>
            <a:endParaRPr lang="en-US">
              <a:cs typeface="Calibri"/>
            </a:endParaRPr>
          </a:p>
          <a:p>
            <a:pPr>
              <a:tabLst>
                <a:tab pos="342900" algn="l"/>
              </a:tabLst>
            </a:pPr>
            <a:endParaRPr lang="en-US">
              <a:solidFill>
                <a:srgbClr val="000000"/>
              </a:solidFill>
              <a:latin typeface="Calibri" panose="020F0502020204030204"/>
              <a:ea typeface="Calibri" panose="020F0502020204030204" pitchFamily="34" charset="0"/>
              <a:cs typeface="Calibri"/>
            </a:endParaRPr>
          </a:p>
          <a:p>
            <a:pPr marL="285750" marR="0" lvl="0" indent="-285750">
              <a:lnSpc>
                <a:spcPct val="107000"/>
              </a:lnSpc>
              <a:spcBef>
                <a:spcPts val="0"/>
              </a:spcBef>
              <a:spcAft>
                <a:spcPts val="0"/>
              </a:spcAft>
              <a:buFont typeface="Arial"/>
              <a:buChar char="•"/>
              <a:tabLst>
                <a:tab pos="342900" algn="l"/>
              </a:tabLst>
            </a:pPr>
            <a:r>
              <a:rPr lang="en-US" sz="1200" i="1">
                <a:solidFill>
                  <a:srgbClr val="000000"/>
                </a:solidFill>
                <a:effectLst/>
                <a:latin typeface="Poppings"/>
                <a:ea typeface="Calibri" panose="020F0502020204030204" pitchFamily="34" charset="0"/>
                <a:cs typeface="Arial" panose="020B0604020202020204" pitchFamily="34" charset="0"/>
              </a:rPr>
              <a:t>Abide by all District policies and procedures pertinent to the council’s/committee’s purpose and to my role and responsibility as a member of the council/committee.</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Refrain from slander.</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Not use my role for personal benefit or financial gain.</a:t>
            </a:r>
            <a:endParaRPr lang="en-US" sz="1200" i="1">
              <a:effectLst/>
              <a:latin typeface="Poppings"/>
              <a:ea typeface="Calibri" panose="020F0502020204030204" pitchFamily="34" charset="0"/>
              <a:cs typeface="Arial" panose="020B0604020202020204" pitchFamily="34" charset="0"/>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3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Thank you!</a:t>
            </a:r>
          </a:p>
          <a:p>
            <a:r>
              <a:rPr lang="en-US"/>
              <a:t>Might I have another volunteer read the last 4 (7-10):</a:t>
            </a:r>
            <a:endParaRPr lang="en-US">
              <a:cs typeface="Calibri"/>
            </a:endParaRPr>
          </a:p>
          <a:p>
            <a:pPr>
              <a:tabLst>
                <a:tab pos="400050" algn="l"/>
              </a:tabLst>
            </a:pPr>
            <a:endParaRPr lang="en-US">
              <a:solidFill>
                <a:srgbClr val="000000"/>
              </a:solidFill>
              <a:latin typeface="Calibri"/>
              <a:ea typeface="Calibri" panose="020F0502020204030204" pitchFamily="34" charset="0"/>
              <a:cs typeface="Calibri"/>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Disclose a conflict of interest, whether personal or financial and recuse me from debate or voting when necessary.</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285750" algn="l"/>
              </a:tabLst>
            </a:pPr>
            <a:r>
              <a:rPr lang="en-US" sz="1200" i="1">
                <a:solidFill>
                  <a:srgbClr val="000000"/>
                </a:solidFill>
                <a:effectLst/>
                <a:latin typeface="Poppings"/>
                <a:ea typeface="Calibri" panose="020F0502020204030204" pitchFamily="34" charset="0"/>
                <a:cs typeface="Arial" panose="020B0604020202020204" pitchFamily="34" charset="0"/>
              </a:rPr>
              <a:t>Abide by the California Open Meeting Law of the Greene Act, District policy, bylaws, and selected Robert’s Rules of Order.</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285750" algn="l"/>
              </a:tabLst>
            </a:pPr>
            <a:r>
              <a:rPr lang="en-US" sz="1200" i="1">
                <a:solidFill>
                  <a:srgbClr val="000000"/>
                </a:solidFill>
                <a:effectLst/>
                <a:latin typeface="Poppings"/>
                <a:ea typeface="Calibri" panose="020F0502020204030204" pitchFamily="34" charset="0"/>
                <a:cs typeface="Arial" panose="020B0604020202020204" pitchFamily="34" charset="0"/>
              </a:rPr>
              <a:t>Remove District property from any District facility only when authorized to do so.</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Confine my remarks on the issues discussed.</a:t>
            </a:r>
            <a:endParaRPr lang="en-US" sz="1200" i="1">
              <a:effectLst/>
              <a:latin typeface="Poppings"/>
              <a:ea typeface="Calibri" panose="020F0502020204030204" pitchFamily="34" charset="0"/>
              <a:cs typeface="Arial" panose="020B0604020202020204" pitchFamily="34" charset="0"/>
            </a:endParaRP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a:t>Awesome! Are there any clarifying questions regarding the Norms? Let's move on.</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3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dirty="0"/>
              <a:t>We have interpretation services if you are joining us on a computer.</a:t>
            </a:r>
          </a:p>
          <a:p>
            <a:r>
              <a:rPr lang="en-US" dirty="0"/>
              <a:t>I am sorry Chromebooks don’t offer the feature.  If you are on a Chromebook, please stay on your computer for so you can see us on the screen and use the chat feature.  For audio, join us via phone.</a:t>
            </a:r>
            <a:endParaRPr lang="en-US">
              <a:cs typeface="Calibri"/>
            </a:endParaRPr>
          </a:p>
          <a:p>
            <a:r>
              <a:rPr lang="en-US" dirty="0"/>
              <a:t>I will provide more guidance shortly.</a:t>
            </a:r>
          </a:p>
          <a:p>
            <a:endParaRPr lang="en-US" dirty="0"/>
          </a:p>
          <a:p>
            <a:r>
              <a:rPr lang="en-US" dirty="0"/>
              <a:t>For those that are on the computer, please click on the globe icon at the bottom of the screen.</a:t>
            </a:r>
            <a:endParaRPr lang="en-US" dirty="0">
              <a:cs typeface="Calibri"/>
            </a:endParaRPr>
          </a:p>
          <a:p>
            <a:r>
              <a:rPr lang="en-US" dirty="0"/>
              <a:t>Select your language of preference.</a:t>
            </a:r>
          </a:p>
          <a:p>
            <a:r>
              <a:rPr lang="en-US" dirty="0"/>
              <a:t>You will engage and listen to the presentation in the language you select.</a:t>
            </a:r>
          </a:p>
          <a:p>
            <a:r>
              <a:rPr lang="en-US" b="1" dirty="0"/>
              <a:t>Click</a:t>
            </a:r>
          </a:p>
          <a:p>
            <a:endParaRPr lang="en-US" dirty="0"/>
          </a:p>
          <a:p>
            <a:r>
              <a:rPr lang="es-CO" b="1" dirty="0"/>
              <a:t>Diga:</a:t>
            </a:r>
            <a:r>
              <a:rPr lang="en-US" dirty="0"/>
              <a:t> </a:t>
            </a:r>
          </a:p>
          <a:p>
            <a:r>
              <a:rPr lang="es-CO" dirty="0"/>
              <a:t>Tenemos servicios de interpretación, si nos acompaña a través de una computadora.</a:t>
            </a:r>
            <a:r>
              <a:rPr lang="en-US" dirty="0"/>
              <a:t> </a:t>
            </a:r>
            <a:endParaRPr lang="en-US" dirty="0">
              <a:cs typeface="Calibri"/>
            </a:endParaRPr>
          </a:p>
          <a:p>
            <a:r>
              <a:rPr lang="es-CO" dirty="0"/>
              <a:t>Desafortunadamente los </a:t>
            </a:r>
            <a:r>
              <a:rPr lang="es-CO" dirty="0" err="1"/>
              <a:t>Chromebooks</a:t>
            </a:r>
            <a:r>
              <a:rPr lang="es-CO" dirty="0"/>
              <a:t> no ofrecen esta característica.  Si está usando un Chromebook, quédese en la computadora para que pueda ver la presentación en una pantalla más grande y usar el chat.  Pero, puede usar su teléfono para escuchar el audio.</a:t>
            </a:r>
            <a:r>
              <a:rPr lang="en-US" dirty="0"/>
              <a:t> </a:t>
            </a:r>
            <a:endParaRPr lang="en-US" dirty="0">
              <a:cs typeface="Calibri"/>
            </a:endParaRPr>
          </a:p>
          <a:p>
            <a:r>
              <a:rPr lang="es-CO" dirty="0"/>
              <a:t>Daré más instrucciones a continuación.</a:t>
            </a:r>
            <a:r>
              <a:rPr lang="en-US" dirty="0"/>
              <a:t> </a:t>
            </a:r>
          </a:p>
          <a:p>
            <a:endParaRPr lang="en-US" dirty="0">
              <a:cs typeface="Calibri"/>
            </a:endParaRPr>
          </a:p>
          <a:p>
            <a:r>
              <a:rPr lang="es-CO" dirty="0"/>
              <a:t>Para los que nos acompañan en una computadora, haga clic en el símbolo del mundo en la parte de abajo de la pantalla.</a:t>
            </a:r>
            <a:r>
              <a:rPr lang="en-US" dirty="0"/>
              <a:t> </a:t>
            </a:r>
            <a:endParaRPr lang="en-US" dirty="0">
              <a:cs typeface="Calibri"/>
            </a:endParaRPr>
          </a:p>
          <a:p>
            <a:r>
              <a:rPr lang="es-CO" dirty="0"/>
              <a:t>Seleccione su idioma de preferencia.</a:t>
            </a:r>
            <a:r>
              <a:rPr lang="en-US" dirty="0"/>
              <a:t> </a:t>
            </a:r>
            <a:endParaRPr lang="en-US" dirty="0">
              <a:cs typeface="Calibri"/>
            </a:endParaRPr>
          </a:p>
          <a:p>
            <a:r>
              <a:rPr lang="es-CO" dirty="0"/>
              <a:t> </a:t>
            </a:r>
            <a:r>
              <a:rPr lang="en-US" dirty="0"/>
              <a:t> </a:t>
            </a:r>
            <a:endParaRPr lang="en-US" dirty="0">
              <a:cs typeface="Calibri"/>
            </a:endParaRPr>
          </a:p>
          <a:p>
            <a:r>
              <a:rPr lang="es-CO" dirty="0"/>
              <a:t>Participará y escuchará la presentación en el idioma que seleccione.</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2</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continue. Might I have a volunteer read the introduction and 1-4?</a:t>
            </a:r>
            <a:endParaRPr lang="en-US">
              <a:cs typeface="Calibri"/>
            </a:endParaRPr>
          </a:p>
          <a:p>
            <a:pPr marL="0" marR="0">
              <a:lnSpc>
                <a:spcPct val="107000"/>
              </a:lnSpc>
              <a:spcBef>
                <a:spcPts val="0"/>
              </a:spcBef>
              <a:spcAft>
                <a:spcPts val="0"/>
              </a:spcAft>
              <a:tabLst>
                <a:tab pos="400050" algn="l"/>
              </a:tabLst>
            </a:pPr>
            <a:r>
              <a:rPr lang="en-US" sz="1200" b="1" i="1" u="sng">
                <a:effectLst/>
                <a:latin typeface="Poppings"/>
                <a:ea typeface="Calibri" panose="020F0502020204030204" pitchFamily="34" charset="0"/>
                <a:cs typeface="Arial" panose="020B0604020202020204" pitchFamily="34" charset="0"/>
              </a:rPr>
              <a:t>I will not disturb the assembly by doing any of the following in meetings or anytime I am present, on or adjacent to a LAUSD site</a:t>
            </a:r>
            <a:r>
              <a:rPr lang="en-US" sz="1200" b="1" i="1">
                <a:effectLst/>
                <a:latin typeface="Poppings"/>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Making personal or derogatory comments related to any person’s ethnicity, race, sexual orientation, gender, age, disability, native language, immigration status, or religion.</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Engaging in name-calling, the use of profanity, or cursing, or yelling.</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Threatening or engaging in verbal or physical attacks on any individual or group.</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Stall the deliberations or action of the council or committee by encouraging unnecessary delays.</a:t>
            </a: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9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Poppins"/>
                <a:ea typeface="Calibri" panose="020F0502020204030204" pitchFamily="34" charset="0"/>
                <a:cs typeface="Poppins"/>
              </a:rPr>
              <a:t>Say:</a:t>
            </a:r>
            <a:r>
              <a:rPr lang="en-US" b="1">
                <a:latin typeface="Poppins"/>
                <a:ea typeface="Calibri" panose="020F0502020204030204" pitchFamily="34" charset="0"/>
                <a:cs typeface="Poppins"/>
              </a:rPr>
              <a:t> </a:t>
            </a:r>
            <a:r>
              <a:rPr lang="en-US" sz="1200">
                <a:effectLst/>
                <a:latin typeface="Poppings"/>
                <a:ea typeface="Calibri" panose="020F0502020204030204" pitchFamily="34" charset="0"/>
                <a:cs typeface="Arial" panose="020B0604020202020204" pitchFamily="34" charset="0"/>
              </a:rPr>
              <a:t>I will read the following paragraph:</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effectLst/>
                <a:latin typeface="Poppings"/>
                <a:ea typeface="Calibri" panose="020F0502020204030204" pitchFamily="34" charset="0"/>
                <a:cs typeface="Arial" panose="020B0604020202020204" pitchFamily="34" charset="0"/>
              </a:rPr>
              <a:t>I understand and acknowledge receiving these Operating Norms and Code of Conduct as a member of the (</a:t>
            </a:r>
            <a:r>
              <a:rPr lang="en-US" sz="1200" i="1" u="sng">
                <a:effectLst/>
                <a:latin typeface="Poppings"/>
                <a:ea typeface="Calibri" panose="020F0502020204030204" pitchFamily="34" charset="0"/>
                <a:cs typeface="Arial" panose="020B0604020202020204" pitchFamily="34" charset="0"/>
              </a:rPr>
              <a:t>		)</a:t>
            </a:r>
            <a:r>
              <a:rPr lang="en-US" sz="1200" i="1">
                <a:effectLst/>
                <a:latin typeface="Poppings"/>
                <a:ea typeface="Calibri" panose="020F0502020204030204" pitchFamily="34" charset="0"/>
                <a:cs typeface="Arial" panose="020B0604020202020204" pitchFamily="34" charset="0"/>
              </a:rPr>
              <a:t> council/committee; and I understand that if I do not adhere to these Operating Norms and Code of Conduct, regardless of my signature below, District staff may suspend and/or terminate my membership on the council/committee.</a:t>
            </a:r>
          </a:p>
          <a:p>
            <a:endParaRPr lang="en-US" sz="1200" b="0" noProof="0">
              <a:solidFill>
                <a:srgbClr val="0070C0"/>
              </a:solidFill>
              <a:latin typeface="Poppins" panose="00000500000000000000" pitchFamily="2" charset="0"/>
              <a:cs typeface="Poppins" panose="00000500000000000000" pitchFamily="2" charset="0"/>
            </a:endParaRPr>
          </a:p>
          <a:p>
            <a:r>
              <a:rPr lang="en-US">
                <a:latin typeface="Poppings"/>
                <a:cs typeface="Arial" panose="020B0604020202020204" pitchFamily="34" charset="0"/>
              </a:rPr>
              <a:t>The one thing that you need to know as officers is that, regardless of whether this document is signed or not, all members are held to this standard or expectation.</a:t>
            </a:r>
          </a:p>
          <a:p>
            <a:r>
              <a:rPr lang="en-US">
                <a:latin typeface="Poppings"/>
                <a:cs typeface="Arial" panose="020B0604020202020204" pitchFamily="34" charset="0"/>
              </a:rPr>
              <a:t>School Site Council is about supporting our students' education and closing the achievement gap.</a:t>
            </a:r>
          </a:p>
          <a:p>
            <a:r>
              <a:rPr lang="en-US">
                <a:latin typeface="Poppings"/>
                <a:cs typeface="Arial" panose="020B0604020202020204" pitchFamily="34" charset="0"/>
              </a:rPr>
              <a:t>As leaders, we lead with respect not only for each other, but for all present.</a:t>
            </a: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2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is the purpose of the SSC Bylaws?</a:t>
            </a:r>
          </a:p>
          <a:p>
            <a:endParaRPr lang="en-US"/>
          </a:p>
          <a:p>
            <a:r>
              <a:rPr lang="en-US" b="0"/>
              <a:t>May I have a volunteer to read the slide?</a:t>
            </a:r>
          </a:p>
          <a:p>
            <a:endParaRPr lang="en-US" b="0"/>
          </a:p>
          <a:p>
            <a:r>
              <a:rPr lang="en-US" b="0"/>
              <a:t>Thank you</a:t>
            </a:r>
          </a:p>
          <a:p>
            <a:endParaRPr lang="en-US" b="1"/>
          </a:p>
          <a:p>
            <a:r>
              <a:rPr lang="en-US" b="1"/>
              <a:t>Click</a:t>
            </a:r>
          </a:p>
          <a:p>
            <a:endParaRPr lang="en-US"/>
          </a:p>
          <a:p>
            <a:r>
              <a:rPr lang="es-CO" b="1"/>
              <a:t>Diga:</a:t>
            </a:r>
            <a:r>
              <a:rPr lang="en-US"/>
              <a:t> </a:t>
            </a:r>
          </a:p>
          <a:p>
            <a:r>
              <a:rPr lang="es-CO"/>
              <a:t>¿Cuál es el propósito de los estatutos del SSC?</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22</a:t>
            </a:fld>
            <a:endParaRPr lang="en-US"/>
          </a:p>
        </p:txBody>
      </p:sp>
      <p:sp>
        <p:nvSpPr>
          <p:cNvPr id="5" name="Footer Placeholder 4">
            <a:extLst>
              <a:ext uri="{FF2B5EF4-FFF2-40B4-BE49-F238E27FC236}">
                <a16:creationId xmlns:a16="http://schemas.microsoft.com/office/drawing/2014/main" id="{4CD93819-7A47-4E73-80DA-82EC1C7528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0594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do: Provide all members with a copy of your bylaw.</a:t>
            </a:r>
          </a:p>
          <a:p>
            <a:endParaRPr lang="en-US" dirty="0">
              <a:cs typeface="Calibri"/>
            </a:endParaRPr>
          </a:p>
          <a:p>
            <a:r>
              <a:rPr lang="en-US" dirty="0">
                <a:cs typeface="Calibri"/>
              </a:rPr>
              <a:t>There are 6 articles, please assign each member an article to review.</a:t>
            </a:r>
          </a:p>
          <a:p>
            <a:r>
              <a:rPr lang="en-US" dirty="0">
                <a:cs typeface="Calibri"/>
              </a:rPr>
              <a:t>Give them 5 minutes to read</a:t>
            </a:r>
          </a:p>
          <a:p>
            <a:endParaRPr lang="en-US" dirty="0">
              <a:cs typeface="Calibri"/>
            </a:endParaRPr>
          </a:p>
          <a:p>
            <a:r>
              <a:rPr lang="en-US" dirty="0">
                <a:cs typeface="Calibri"/>
              </a:rPr>
              <a:t>Give each Member or Article group a minute to share out with the group.</a:t>
            </a:r>
          </a:p>
          <a:p>
            <a:endParaRPr lang="en-US" dirty="0">
              <a:cs typeface="Calibri"/>
            </a:endParaRPr>
          </a:p>
          <a:p>
            <a:r>
              <a:rPr lang="en-US" dirty="0">
                <a:cs typeface="Calibri"/>
              </a:rPr>
              <a:t>NOTE: This in NOT the time to propose changes.  </a:t>
            </a:r>
          </a:p>
          <a:p>
            <a:r>
              <a:rPr lang="en-US" dirty="0">
                <a:cs typeface="Calibri"/>
              </a:rPr>
              <a:t>If members want to make changes it would have to be </a:t>
            </a:r>
            <a:r>
              <a:rPr lang="en-US" b="1" dirty="0">
                <a:cs typeface="Calibri"/>
              </a:rPr>
              <a:t>an action item on the agenda</a:t>
            </a:r>
            <a:r>
              <a:rPr lang="en-US" dirty="0">
                <a:cs typeface="Calibri"/>
              </a:rPr>
              <a:t> item during a regular meeting.</a:t>
            </a:r>
            <a:endParaRPr lang="en-US" dirty="0"/>
          </a:p>
          <a:p>
            <a:endParaRPr lang="en-US" dirty="0">
              <a:cs typeface="Calibri"/>
            </a:endParaRPr>
          </a:p>
          <a:p>
            <a:r>
              <a:rPr lang="en-US" dirty="0">
                <a:cs typeface="Calibri"/>
              </a:rPr>
              <a:t>Where they can be review as a whole and present changes at that time or/and form a sub-committee to work on proposed changes and report back to the SSC at a regular meeting.</a:t>
            </a:r>
          </a:p>
          <a:p>
            <a:r>
              <a:rPr lang="en-US" dirty="0">
                <a:cs typeface="Calibri"/>
              </a:rPr>
              <a:t>If a sub-committee is formed it would be for review and updating bylaws only. Once the task is completed the group would be dissolved. </a:t>
            </a:r>
          </a:p>
          <a:p>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23</a:t>
            </a:fld>
            <a:endParaRPr lang="en-US"/>
          </a:p>
        </p:txBody>
      </p:sp>
    </p:spTree>
    <p:extLst>
      <p:ext uri="{BB962C8B-B14F-4D97-AF65-F5344CB8AC3E}">
        <p14:creationId xmlns:p14="http://schemas.microsoft.com/office/powerpoint/2010/main" val="352677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a:t> If online:</a:t>
            </a:r>
          </a:p>
          <a:p>
            <a:r>
              <a:rPr lang="en-US" b="1"/>
              <a:t>Say:</a:t>
            </a:r>
          </a:p>
          <a:p>
            <a:r>
              <a:rPr lang="en-US"/>
              <a:t>We're going to do a waterfall activity in a moment I'm going to ask you to write in the chat: Why you think these documents are key to the organization of the SSC.</a:t>
            </a:r>
          </a:p>
          <a:p>
            <a:r>
              <a:rPr lang="en-US"/>
              <a:t>For those of you who might not know what a waterfall activity.</a:t>
            </a:r>
          </a:p>
          <a:p>
            <a:r>
              <a:rPr lang="en-US"/>
              <a:t>It’s an activity where I show you the question ask you to write it in the chat, but you don’t press enter until I say waterfall .</a:t>
            </a:r>
          </a:p>
          <a:p>
            <a:r>
              <a:rPr lang="en-US"/>
              <a:t>Are you ready?</a:t>
            </a:r>
          </a:p>
          <a:p>
            <a:r>
              <a:rPr lang="en-US" b="1"/>
              <a:t>Click (question will fly in)</a:t>
            </a:r>
          </a:p>
          <a:p>
            <a:r>
              <a:rPr lang="en-US" b="1"/>
              <a:t>Say: </a:t>
            </a:r>
          </a:p>
          <a:p>
            <a:r>
              <a:rPr lang="en-US"/>
              <a:t>Please write why you think theses three documents are key in the organization of the SSC?</a:t>
            </a:r>
          </a:p>
          <a:p>
            <a:r>
              <a:rPr lang="en-US"/>
              <a:t>(48 seconds)</a:t>
            </a:r>
          </a:p>
          <a:p>
            <a:r>
              <a:rPr lang="en-US"/>
              <a:t>Water Fall.</a:t>
            </a:r>
          </a:p>
          <a:p>
            <a:r>
              <a:rPr lang="en-US"/>
              <a:t>I am going to read one or two out loud and move on to the next slide. thank you.</a:t>
            </a:r>
          </a:p>
          <a:p>
            <a:endParaRPr lang="en-US"/>
          </a:p>
          <a:p>
            <a:endParaRPr lang="en-US"/>
          </a:p>
          <a:p>
            <a:r>
              <a:rPr lang="en-US" b="1" u="sng"/>
              <a:t>If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latin typeface="Poppins" panose="00000500000000000000" pitchFamily="2" charset="0"/>
                <a:cs typeface="Poppins" panose="00000500000000000000" pitchFamily="2" charset="0"/>
              </a:rPr>
              <a:t>Say: Why do you think these three documents are key in the organization of the SSC.</a:t>
            </a:r>
          </a:p>
          <a:p>
            <a:r>
              <a:rPr lang="en-US"/>
              <a:t>Please turn to your elbow partner on your right and introduce your self if you don’t know them and share why you think these three documents are key in the organization of the SSC?</a:t>
            </a:r>
          </a:p>
          <a:p>
            <a:r>
              <a:rPr lang="en-US"/>
              <a:t>Are you ready?</a:t>
            </a:r>
          </a:p>
          <a:p>
            <a:r>
              <a:rPr lang="en-US"/>
              <a:t>You each have 1 minute</a:t>
            </a:r>
          </a:p>
          <a:p>
            <a:endParaRPr lang="en-US"/>
          </a:p>
          <a:p>
            <a:r>
              <a:rPr lang="en-US"/>
              <a:t>Go (1 minute each)</a:t>
            </a:r>
          </a:p>
          <a:p>
            <a:endParaRPr lang="en-US"/>
          </a:p>
          <a:p>
            <a:r>
              <a:rPr lang="en-US"/>
              <a:t>Thank you.</a:t>
            </a:r>
          </a:p>
          <a:p>
            <a:endParaRPr lang="en-US"/>
          </a:p>
          <a:p>
            <a:r>
              <a:rPr lang="en-US" b="1"/>
              <a:t>Click</a:t>
            </a:r>
          </a:p>
          <a:p>
            <a:endParaRPr lang="en-US" b="1"/>
          </a:p>
          <a:p>
            <a:r>
              <a:rPr lang="es-CO" b="1" u="sng"/>
              <a:t>Si están en línea:</a:t>
            </a:r>
            <a:r>
              <a:rPr lang="en-US"/>
              <a:t> </a:t>
            </a:r>
          </a:p>
          <a:p>
            <a:r>
              <a:rPr lang="es-CO" b="1"/>
              <a:t>Diga:</a:t>
            </a:r>
            <a:r>
              <a:rPr lang="en-US"/>
              <a:t> </a:t>
            </a:r>
          </a:p>
          <a:p>
            <a:r>
              <a:rPr lang="es-CO"/>
              <a:t>Participaremos en una actividad de cascada y en un momento les preguntaré que escriban en el chat:  ¿Por qué piensan que estos documentos son clave para la organización del </a:t>
            </a:r>
            <a:r>
              <a:rPr lang="es-CO" err="1"/>
              <a:t>SSC</a:t>
            </a:r>
            <a:r>
              <a:rPr lang="es-CO"/>
              <a:t>?</a:t>
            </a:r>
            <a:r>
              <a:rPr lang="en-US"/>
              <a:t> </a:t>
            </a:r>
            <a:endParaRPr lang="en-US">
              <a:cs typeface="Calibri"/>
            </a:endParaRPr>
          </a:p>
          <a:p>
            <a:r>
              <a:rPr lang="es-CO"/>
              <a:t>Para los que no sepan que es una actividad cascada.</a:t>
            </a:r>
            <a:r>
              <a:rPr lang="en-US"/>
              <a:t> </a:t>
            </a:r>
            <a:endParaRPr lang="en-US">
              <a:cs typeface="Calibri"/>
            </a:endParaRPr>
          </a:p>
          <a:p>
            <a:r>
              <a:rPr lang="es-CO"/>
              <a:t>Esta es una actividad en la que yo les planteo una pregunta, les pido que escriban en el chat, pero no lo envían hasta que yo diga cascada.</a:t>
            </a:r>
            <a:r>
              <a:rPr lang="en-US"/>
              <a:t> </a:t>
            </a:r>
            <a:endParaRPr lang="en-US">
              <a:cs typeface="Calibri"/>
            </a:endParaRPr>
          </a:p>
          <a:p>
            <a:r>
              <a:rPr lang="es-CO"/>
              <a:t>¿Listos?</a:t>
            </a:r>
            <a:r>
              <a:rPr lang="en-US"/>
              <a:t> </a:t>
            </a:r>
            <a:endParaRPr lang="en-US">
              <a:cs typeface="Calibri"/>
            </a:endParaRPr>
          </a:p>
          <a:p>
            <a:r>
              <a:rPr lang="es-CO" b="1"/>
              <a:t>Clic (la pregunta entrará volando)</a:t>
            </a:r>
            <a:r>
              <a:rPr lang="en-US"/>
              <a:t> </a:t>
            </a:r>
            <a:endParaRPr lang="en-US">
              <a:cs typeface="Calibri"/>
            </a:endParaRPr>
          </a:p>
          <a:p>
            <a:r>
              <a:rPr lang="es-CO" b="1"/>
              <a:t>Diga: </a:t>
            </a:r>
            <a:endParaRPr lang="en-US"/>
          </a:p>
          <a:p>
            <a:r>
              <a:rPr lang="es-CO"/>
              <a:t>Por favor díganos por qué piensan que estos tres documentos son clave en la organización del </a:t>
            </a:r>
            <a:r>
              <a:rPr lang="es-CO" err="1"/>
              <a:t>SSC</a:t>
            </a:r>
            <a:r>
              <a:rPr lang="es-CO"/>
              <a:t>.</a:t>
            </a:r>
            <a:r>
              <a:rPr lang="en-US"/>
              <a:t> </a:t>
            </a:r>
            <a:endParaRPr lang="en-US">
              <a:cs typeface="Calibri"/>
            </a:endParaRPr>
          </a:p>
          <a:p>
            <a:r>
              <a:rPr lang="es-CO"/>
              <a:t>(48 segundos)</a:t>
            </a:r>
            <a:r>
              <a:rPr lang="en-US"/>
              <a:t> </a:t>
            </a:r>
            <a:endParaRPr lang="en-US">
              <a:cs typeface="Calibri"/>
            </a:endParaRPr>
          </a:p>
          <a:p>
            <a:r>
              <a:rPr lang="es-CO"/>
              <a:t>Cascada.</a:t>
            </a:r>
            <a:r>
              <a:rPr lang="en-US"/>
              <a:t> </a:t>
            </a:r>
            <a:endParaRPr lang="en-US">
              <a:cs typeface="Calibri"/>
            </a:endParaRPr>
          </a:p>
          <a:p>
            <a:r>
              <a:rPr lang="es-CO"/>
              <a:t>Leeré 1 o dos en voz alta y luego seguiré a la siguiente diapositiva.</a:t>
            </a:r>
            <a:r>
              <a:rPr lang="en-US"/>
              <a:t> </a:t>
            </a:r>
            <a:endParaRPr lang="en-US">
              <a:cs typeface="Calibri"/>
            </a:endParaRPr>
          </a:p>
          <a:p>
            <a:r>
              <a:rPr lang="es-CO"/>
              <a:t> </a:t>
            </a:r>
            <a:r>
              <a:rPr lang="en-US"/>
              <a:t> </a:t>
            </a:r>
            <a:endParaRPr lang="en-US">
              <a:cs typeface="Calibri"/>
            </a:endParaRPr>
          </a:p>
          <a:p>
            <a:r>
              <a:rPr lang="es-CO"/>
              <a:t> </a:t>
            </a:r>
            <a:r>
              <a:rPr lang="en-US"/>
              <a:t> </a:t>
            </a:r>
            <a:endParaRPr lang="en-US">
              <a:cs typeface="Calibri"/>
            </a:endParaRPr>
          </a:p>
          <a:p>
            <a:r>
              <a:rPr lang="es-CO" b="1" u="sng"/>
              <a:t>Si están en persona:</a:t>
            </a:r>
            <a:r>
              <a:rPr lang="en-US"/>
              <a:t> </a:t>
            </a:r>
            <a:endParaRPr lang="en-US">
              <a:cs typeface="Calibri"/>
            </a:endParaRPr>
          </a:p>
          <a:p>
            <a:r>
              <a:rPr lang="es-CO" b="1"/>
              <a:t>Clic (la pregunta entrará volando)</a:t>
            </a:r>
            <a:r>
              <a:rPr lang="en-US"/>
              <a:t> </a:t>
            </a:r>
            <a:endParaRPr lang="en-US">
              <a:cs typeface="Calibri"/>
            </a:endParaRPr>
          </a:p>
          <a:p>
            <a:r>
              <a:rPr lang="es-CO" b="1"/>
              <a:t> </a:t>
            </a:r>
            <a:r>
              <a:rPr lang="en-US"/>
              <a:t> </a:t>
            </a:r>
            <a:endParaRPr lang="en-US">
              <a:cs typeface="Calibri"/>
            </a:endParaRPr>
          </a:p>
          <a:p>
            <a:r>
              <a:rPr lang="es-CO" b="1"/>
              <a:t>Diga: ¿Por Hacer qué piensan que estos tres documentos son clave en la organización del </a:t>
            </a:r>
            <a:r>
              <a:rPr lang="es-CO" b="1" err="1"/>
              <a:t>SSC</a:t>
            </a:r>
            <a:r>
              <a:rPr lang="es-CO" b="1"/>
              <a:t>?</a:t>
            </a:r>
            <a:r>
              <a:rPr lang="en-US"/>
              <a:t> </a:t>
            </a:r>
            <a:endParaRPr lang="en-US">
              <a:cs typeface="Calibri"/>
            </a:endParaRPr>
          </a:p>
          <a:p>
            <a:r>
              <a:rPr lang="es-CO"/>
              <a:t>Con su compañero a lado derecho y preséntese si no lo/la conoce y comparta por qué estos tres documentos son clave para la organización del </a:t>
            </a:r>
            <a:r>
              <a:rPr lang="es-CO" err="1"/>
              <a:t>SSC</a:t>
            </a:r>
            <a:r>
              <a:rPr lang="es-CO"/>
              <a:t>.</a:t>
            </a:r>
            <a:r>
              <a:rPr lang="en-US"/>
              <a:t> </a:t>
            </a:r>
            <a:endParaRPr lang="en-US">
              <a:cs typeface="Calibri"/>
            </a:endParaRPr>
          </a:p>
          <a:p>
            <a:r>
              <a:rPr lang="es-CO"/>
              <a:t>¿Listos?</a:t>
            </a:r>
            <a:r>
              <a:rPr lang="en-US"/>
              <a:t> </a:t>
            </a:r>
            <a:endParaRPr lang="en-US">
              <a:cs typeface="Calibri"/>
            </a:endParaRPr>
          </a:p>
          <a:p>
            <a:r>
              <a:rPr lang="es-CO"/>
              <a:t>Tienen un minuto cada uno.</a:t>
            </a:r>
            <a:r>
              <a:rPr lang="en-US"/>
              <a:t> </a:t>
            </a:r>
            <a:endParaRPr lang="en-US">
              <a:cs typeface="Calibri"/>
            </a:endParaRPr>
          </a:p>
          <a:p>
            <a:r>
              <a:rPr lang="es-CO"/>
              <a:t> </a:t>
            </a:r>
            <a:r>
              <a:rPr lang="en-US"/>
              <a:t> </a:t>
            </a:r>
            <a:endParaRPr lang="en-US">
              <a:cs typeface="Calibri"/>
            </a:endParaRPr>
          </a:p>
          <a:p>
            <a:r>
              <a:rPr lang="es-CO"/>
              <a:t>Listos (1 minutos cada uno)</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a:t> </a:t>
            </a:r>
            <a:r>
              <a:rPr lang="en-US"/>
              <a:t> </a:t>
            </a:r>
            <a:endParaRPr lang="en-US">
              <a:cs typeface="Calibri"/>
            </a:endParaRPr>
          </a:p>
          <a:p>
            <a:r>
              <a:rPr lang="es-CO" b="1"/>
              <a:t>Clic</a:t>
            </a:r>
            <a:r>
              <a:rPr lang="en-US"/>
              <a:t> </a:t>
            </a:r>
            <a:endParaRPr lang="en-US">
              <a:cs typeface="Calibri"/>
            </a:endParaRPr>
          </a:p>
          <a:p>
            <a:r>
              <a:rPr lang="en-US"/>
              <a:t> </a:t>
            </a:r>
          </a:p>
        </p:txBody>
      </p:sp>
      <p:sp>
        <p:nvSpPr>
          <p:cNvPr id="4" name="Slide Number Placeholder 3"/>
          <p:cNvSpPr>
            <a:spLocks noGrp="1"/>
          </p:cNvSpPr>
          <p:nvPr>
            <p:ph type="sldNum" sz="quarter" idx="5"/>
          </p:nvPr>
        </p:nvSpPr>
        <p:spPr/>
        <p:txBody>
          <a:bodyPr/>
          <a:lstStyle/>
          <a:p>
            <a:fld id="{723A3C38-2209-4166-B4A8-1059C93D4955}" type="slidenum">
              <a:rPr lang="en-US" smtClean="0"/>
              <a:t>24</a:t>
            </a:fld>
            <a:endParaRPr lang="en-US"/>
          </a:p>
        </p:txBody>
      </p:sp>
      <p:sp>
        <p:nvSpPr>
          <p:cNvPr id="5" name="Footer Placeholder 4">
            <a:extLst>
              <a:ext uri="{FF2B5EF4-FFF2-40B4-BE49-F238E27FC236}">
                <a16:creationId xmlns:a16="http://schemas.microsoft.com/office/drawing/2014/main" id="{0584D147-8DC2-4B81-B4BC-B3063AEFC64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84689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Now that you know a little more about your role as and SSC Member it is important for you to remember that </a:t>
            </a:r>
            <a:r>
              <a:rPr lang="en-US" b="1" dirty="0"/>
              <a:t>Your Voice Matters</a:t>
            </a:r>
          </a:p>
          <a:p>
            <a:endParaRPr lang="en-US" b="1" dirty="0"/>
          </a:p>
          <a:p>
            <a:r>
              <a:rPr lang="en-US" b="1" dirty="0"/>
              <a:t>Click</a:t>
            </a:r>
          </a:p>
          <a:p>
            <a:endParaRPr lang="en-US" b="1" dirty="0">
              <a:cs typeface="Calibri" panose="020F0502020204030204"/>
            </a:endParaRPr>
          </a:p>
          <a:p>
            <a:r>
              <a:rPr lang="es-CO" b="1" dirty="0"/>
              <a:t>Diga:  </a:t>
            </a:r>
            <a:r>
              <a:rPr lang="es-CO" dirty="0"/>
              <a:t>Ahora que conocen un poquito más acerca de su función como miembros del SSC, es importante que recuerden que </a:t>
            </a:r>
            <a:r>
              <a:rPr lang="es-CO" b="1" dirty="0"/>
              <a:t>su voz es importante</a:t>
            </a:r>
            <a:r>
              <a:rPr lang="es-CO" dirty="0"/>
              <a:t>.</a:t>
            </a:r>
            <a:r>
              <a:rPr lang="en-US" dirty="0"/>
              <a:t> </a:t>
            </a:r>
          </a:p>
          <a:p>
            <a:r>
              <a:rPr lang="es-CO" b="1" dirty="0"/>
              <a:t> </a:t>
            </a:r>
            <a:r>
              <a:rPr lang="en-US" dirty="0"/>
              <a:t> </a:t>
            </a: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25</a:t>
            </a:fld>
            <a:endParaRPr lang="en-US"/>
          </a:p>
        </p:txBody>
      </p:sp>
      <p:sp>
        <p:nvSpPr>
          <p:cNvPr id="5" name="Footer Placeholder 4">
            <a:extLst>
              <a:ext uri="{FF2B5EF4-FFF2-40B4-BE49-F238E27FC236}">
                <a16:creationId xmlns:a16="http://schemas.microsoft.com/office/drawing/2014/main" id="{2DDA6414-CC58-4704-8C98-7342B22BB0A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987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b="0"/>
              <a:t>With that in mind lets see three ways that you use your voice as an SSC member.</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(1</a:t>
            </a:r>
            <a:r>
              <a:rPr lang="en-US" b="1" baseline="30000"/>
              <a:t>st</a:t>
            </a:r>
            <a:r>
              <a:rPr lang="en-US" b="1"/>
              <a:t>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(2nd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(3rd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a:defRPr/>
            </a:pPr>
            <a:r>
              <a:rPr lang="es-CO" b="1"/>
              <a:t>Diga:</a:t>
            </a:r>
            <a:r>
              <a:rPr lang="en-US"/>
              <a:t> </a:t>
            </a:r>
          </a:p>
          <a:p>
            <a:pPr>
              <a:defRPr/>
            </a:pPr>
            <a:r>
              <a:rPr lang="es-CO"/>
              <a:t>Con esto en mente veremos 3 maneras cómo puede usar su voz como miembro del </a:t>
            </a:r>
            <a:r>
              <a:rPr lang="es-CO" err="1"/>
              <a:t>SSC</a:t>
            </a:r>
            <a:r>
              <a:rPr lang="es-CO"/>
              <a:t>. </a:t>
            </a:r>
            <a:endParaRPr lang="en-US"/>
          </a:p>
          <a:p>
            <a:pPr>
              <a:defRPr/>
            </a:pPr>
            <a:r>
              <a:rPr lang="es-CO"/>
              <a:t> </a:t>
            </a:r>
            <a:r>
              <a:rPr lang="en-US"/>
              <a:t> </a:t>
            </a:r>
            <a:endParaRPr lang="en-US">
              <a:cs typeface="Calibri"/>
            </a:endParaRPr>
          </a:p>
          <a:p>
            <a:pPr>
              <a:defRPr/>
            </a:pPr>
            <a:r>
              <a:rPr lang="es-CO" b="1"/>
              <a:t>Clic (la primera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b="1"/>
              <a:t> </a:t>
            </a:r>
            <a:r>
              <a:rPr lang="en-US"/>
              <a:t> </a:t>
            </a:r>
            <a:endParaRPr lang="en-US">
              <a:cs typeface="Calibri"/>
            </a:endParaRPr>
          </a:p>
          <a:p>
            <a:pPr>
              <a:defRPr/>
            </a:pPr>
            <a:r>
              <a:rPr lang="es-CO" b="1"/>
              <a:t>Clic (la segunda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b="1"/>
              <a:t> </a:t>
            </a:r>
            <a:r>
              <a:rPr lang="en-US"/>
              <a:t> </a:t>
            </a:r>
            <a:endParaRPr lang="en-US">
              <a:cs typeface="Calibri"/>
            </a:endParaRPr>
          </a:p>
          <a:p>
            <a:pPr>
              <a:defRPr/>
            </a:pPr>
            <a:r>
              <a:rPr lang="es-CO" b="1"/>
              <a:t>Clic (la tercera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a:t> </a:t>
            </a:r>
            <a:r>
              <a:rPr lang="en-US"/>
              <a:t> </a:t>
            </a:r>
            <a:endParaRPr lang="en-US">
              <a:cs typeface="Calibri"/>
            </a:endParaRPr>
          </a:p>
          <a:p>
            <a:pPr>
              <a:defRPr/>
            </a:pPr>
            <a:r>
              <a:rPr lang="es-CO" b="1"/>
              <a:t>Clic</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b="1"/>
          </a:p>
        </p:txBody>
      </p:sp>
      <p:sp>
        <p:nvSpPr>
          <p:cNvPr id="4" name="Slide Number Placeholder 3"/>
          <p:cNvSpPr>
            <a:spLocks noGrp="1"/>
          </p:cNvSpPr>
          <p:nvPr>
            <p:ph type="sldNum" sz="quarter" idx="5"/>
          </p:nvPr>
        </p:nvSpPr>
        <p:spPr/>
        <p:txBody>
          <a:bodyPr/>
          <a:lstStyle/>
          <a:p>
            <a:fld id="{723A3C38-2209-4166-B4A8-1059C93D4955}" type="slidenum">
              <a:rPr lang="en-US" smtClean="0"/>
              <a:t>26</a:t>
            </a:fld>
            <a:endParaRPr lang="en-US"/>
          </a:p>
        </p:txBody>
      </p:sp>
      <p:sp>
        <p:nvSpPr>
          <p:cNvPr id="5" name="Footer Placeholder 4">
            <a:extLst>
              <a:ext uri="{FF2B5EF4-FFF2-40B4-BE49-F238E27FC236}">
                <a16:creationId xmlns:a16="http://schemas.microsoft.com/office/drawing/2014/main" id="{DB96B92B-0D60-49A0-ABB6-1297F05C17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3654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p>
          <a:p>
            <a:r>
              <a:rPr lang="en-US"/>
              <a:t>Now that you know that your voice is important when it comes to our school data our parent policy or school budget we have a call of action for you.</a:t>
            </a:r>
          </a:p>
          <a:p>
            <a:endParaRPr lang="en-US"/>
          </a:p>
          <a:p>
            <a:r>
              <a:rPr lang="en-US" b="1"/>
              <a:t>Click and read </a:t>
            </a:r>
          </a:p>
          <a:p>
            <a:r>
              <a:rPr lang="en-US" b="1"/>
              <a:t>(2 minutes)</a:t>
            </a:r>
          </a:p>
          <a:p>
            <a:endParaRPr lang="en-US"/>
          </a:p>
          <a:p>
            <a:r>
              <a:rPr lang="es-CO" b="1"/>
              <a:t>Diga: </a:t>
            </a:r>
            <a:endParaRPr lang="en-US"/>
          </a:p>
          <a:p>
            <a:r>
              <a:rPr lang="es-CO"/>
              <a:t>Ahora que saben que su voz es importante cuando se trata de nuestros datos escolares, política de padres y presupuesto escolar, les planteamos un llamado a la acción.</a:t>
            </a:r>
            <a:r>
              <a:rPr lang="en-US"/>
              <a:t> </a:t>
            </a:r>
            <a:endParaRPr lang="en-US">
              <a:cs typeface="Calibri"/>
            </a:endParaRPr>
          </a:p>
          <a:p>
            <a:r>
              <a:rPr lang="es-CO"/>
              <a:t> </a:t>
            </a:r>
            <a:r>
              <a:rPr lang="en-US"/>
              <a:t> </a:t>
            </a:r>
            <a:endParaRPr lang="en-US">
              <a:cs typeface="Calibri"/>
            </a:endParaRPr>
          </a:p>
          <a:p>
            <a:r>
              <a:rPr lang="es-CO" b="1"/>
              <a:t>Haga clic y lea </a:t>
            </a:r>
            <a:endParaRPr lang="en-US"/>
          </a:p>
          <a:p>
            <a:r>
              <a:rPr lang="es-CO" b="1"/>
              <a:t>(2 minutos)</a:t>
            </a:r>
            <a:r>
              <a:rPr lang="en-US"/>
              <a:t> </a:t>
            </a:r>
            <a:endParaRPr lang="en-US">
              <a:cs typeface="Calibri"/>
            </a:endParaRPr>
          </a:p>
          <a:p>
            <a:r>
              <a:rPr lang="es-CO"/>
              <a:t> </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27</a:t>
            </a:fld>
            <a:endParaRPr lang="en-US"/>
          </a:p>
        </p:txBody>
      </p:sp>
      <p:sp>
        <p:nvSpPr>
          <p:cNvPr id="5" name="Footer Placeholder 4">
            <a:extLst>
              <a:ext uri="{FF2B5EF4-FFF2-40B4-BE49-F238E27FC236}">
                <a16:creationId xmlns:a16="http://schemas.microsoft.com/office/drawing/2014/main" id="{ADB7AFE8-38DE-4BA8-95B3-CE5F1A70D19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8288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28</a:t>
            </a:fld>
            <a:endParaRPr lang="en-US"/>
          </a:p>
        </p:txBody>
      </p:sp>
    </p:spTree>
    <p:extLst>
      <p:ext uri="{BB962C8B-B14F-4D97-AF65-F5344CB8AC3E}">
        <p14:creationId xmlns:p14="http://schemas.microsoft.com/office/powerpoint/2010/main" val="268853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29</a:t>
            </a:fld>
            <a:endParaRPr lang="en-US"/>
          </a:p>
        </p:txBody>
      </p:sp>
    </p:spTree>
    <p:extLst>
      <p:ext uri="{BB962C8B-B14F-4D97-AF65-F5344CB8AC3E}">
        <p14:creationId xmlns:p14="http://schemas.microsoft.com/office/powerpoint/2010/main" val="401046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A window will open and  click on the words, </a:t>
            </a:r>
            <a:r>
              <a:rPr lang="en-US" i="1" dirty="0"/>
              <a:t>language interpretation</a:t>
            </a:r>
            <a:r>
              <a:rPr lang="en-US" dirty="0"/>
              <a:t>.</a:t>
            </a:r>
            <a:endParaRPr lang="en-US" dirty="0">
              <a:cs typeface="Calibri"/>
            </a:endParaRPr>
          </a:p>
          <a:p>
            <a:r>
              <a:rPr lang="en-US" dirty="0"/>
              <a:t>Select your </a:t>
            </a:r>
            <a:r>
              <a:rPr lang="en-US" i="1" dirty="0"/>
              <a:t>language of preference</a:t>
            </a:r>
            <a:r>
              <a:rPr lang="en-US" dirty="0"/>
              <a:t>.</a:t>
            </a:r>
            <a:endParaRPr lang="en-US" dirty="0">
              <a:cs typeface="Calibri"/>
            </a:endParaRPr>
          </a:p>
          <a:p>
            <a:r>
              <a:rPr lang="en-US" dirty="0"/>
              <a:t>Click on </a:t>
            </a:r>
            <a:r>
              <a:rPr lang="en-US" i="1" dirty="0"/>
              <a:t>Done </a:t>
            </a:r>
            <a:r>
              <a:rPr lang="en-US" dirty="0"/>
              <a:t>to activate interpretation.</a:t>
            </a:r>
            <a:endParaRPr lang="en-US" dirty="0">
              <a:cs typeface="Calibri"/>
            </a:endParaRPr>
          </a:p>
          <a:p>
            <a:r>
              <a:rPr lang="en-US" dirty="0"/>
              <a:t>Even though most of the presentation is in English, participants might speak in Spanish, so please select your langrage so that you can understand your Spanish-speaking collogues. </a:t>
            </a:r>
            <a:endParaRPr lang="en-US" dirty="0">
              <a:cs typeface="Calibri"/>
            </a:endParaRPr>
          </a:p>
          <a:p>
            <a:endParaRPr lang="en-US" dirty="0"/>
          </a:p>
          <a:p>
            <a:endParaRPr lang="en-US" dirty="0"/>
          </a:p>
          <a:p>
            <a:r>
              <a:rPr lang="en-US" b="1" dirty="0"/>
              <a:t>Click </a:t>
            </a:r>
          </a:p>
          <a:p>
            <a:endParaRPr lang="en-US" b="1" dirty="0">
              <a:cs typeface="Calibri" panose="020F0502020204030204"/>
            </a:endParaRPr>
          </a:p>
          <a:p>
            <a:r>
              <a:rPr lang="es-CO" b="1" dirty="0"/>
              <a:t>Diga: </a:t>
            </a:r>
            <a:r>
              <a:rPr lang="es-CO" dirty="0"/>
              <a:t>Para los que nos acompañan por teléfono, haga clic en los tres puntos.</a:t>
            </a:r>
            <a:r>
              <a:rPr lang="en-US" dirty="0"/>
              <a:t> </a:t>
            </a:r>
          </a:p>
          <a:p>
            <a:r>
              <a:rPr lang="es-CO" dirty="0"/>
              <a:t>Se abrirá una ventana.  Hágale clic a e interpretación de idiomas.</a:t>
            </a:r>
            <a:r>
              <a:rPr lang="en-US" dirty="0"/>
              <a:t> </a:t>
            </a:r>
            <a:endParaRPr lang="en-US" dirty="0">
              <a:cs typeface="Calibri"/>
            </a:endParaRPr>
          </a:p>
          <a:p>
            <a:r>
              <a:rPr lang="es-CO" dirty="0"/>
              <a:t>Seleccione idioma de preferencia</a:t>
            </a:r>
            <a:r>
              <a:rPr lang="en-US" dirty="0"/>
              <a:t> </a:t>
            </a:r>
            <a:endParaRPr lang="en-US" dirty="0">
              <a:cs typeface="Calibri"/>
            </a:endParaRPr>
          </a:p>
          <a:p>
            <a:r>
              <a:rPr lang="es-CO" dirty="0"/>
              <a:t>Haga clic a finalizado para activar la interpretación. </a:t>
            </a:r>
            <a:r>
              <a:rPr lang="en-US" dirty="0"/>
              <a:t> </a:t>
            </a:r>
            <a:endParaRPr lang="en-US" dirty="0">
              <a:cs typeface="Calibri"/>
            </a:endParaRPr>
          </a:p>
          <a:p>
            <a:r>
              <a:rPr lang="es-CO" b="1" dirty="0"/>
              <a:t>Clic </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Now that we have a better idea of what guides the School Site Council and what our responsibilities are, I'm going to share with you how you could access our school plan our budget and our data.</a:t>
            </a:r>
            <a:endParaRPr lang="en-US" dirty="0">
              <a:cs typeface="Calibri"/>
            </a:endParaRPr>
          </a:p>
          <a:p>
            <a:r>
              <a:rPr lang="en-US" dirty="0"/>
              <a:t>Please feel free to share this page and the following page with your constituents.</a:t>
            </a:r>
            <a:endParaRPr lang="en-US" dirty="0">
              <a:cs typeface="Calibri"/>
            </a:endParaRPr>
          </a:p>
          <a:p>
            <a:endParaRPr lang="en-US" dirty="0"/>
          </a:p>
          <a:p>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Step 1: Go to the following link: </a:t>
            </a:r>
            <a:r>
              <a:rPr lang="en-US" sz="1200" dirty="0">
                <a:latin typeface="Poppins" panose="00000500000000000000" pitchFamily="2" charset="0"/>
                <a:cs typeface="Poppins" panose="00000500000000000000" pitchFamily="2" charset="0"/>
                <a:hlinkClick r:id="rId3"/>
              </a:rPr>
              <a:t>https://schooldirectory.lausd.net/schooldirectory/</a:t>
            </a: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Step 2: Type the name of your school</a:t>
            </a:r>
            <a:r>
              <a:rPr lang="en-US" sz="1200" dirty="0">
                <a:latin typeface="Poppins" panose="00000500000000000000"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On the same page once you type the name of your school do </a:t>
            </a:r>
            <a:r>
              <a:rPr lang="en-US" sz="1200" b="1" dirty="0">
                <a:latin typeface="Poppins" panose="00000500000000000000" pitchFamily="2" charset="0"/>
                <a:cs typeface="Poppins" panose="00000500000000000000" pitchFamily="2" charset="0"/>
              </a:rPr>
              <a:t>Step 3: Click on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A new page will open and you will see a list of school names do </a:t>
            </a:r>
            <a:r>
              <a:rPr lang="en-US" sz="1200" b="1" dirty="0">
                <a:latin typeface="Poppins" panose="00000500000000000000" pitchFamily="2" charset="0"/>
                <a:cs typeface="Poppins" panose="00000500000000000000" pitchFamily="2" charset="0"/>
              </a:rPr>
              <a:t>Step 4: Click on the name of your school</a:t>
            </a:r>
            <a:r>
              <a:rPr lang="en-US" sz="1200" dirty="0">
                <a:latin typeface="Poppins" panose="00000500000000000000"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r>
              <a:rPr lang="en-US" sz="1200" b="1" dirty="0">
                <a:latin typeface="Poppins" panose="00000500000000000000" pitchFamily="2" charset="0"/>
                <a:cs typeface="Poppins" panose="00000500000000000000" pitchFamily="2" charset="0"/>
              </a:rPr>
              <a:t>You have arrived</a:t>
            </a:r>
            <a:endParaRPr lang="en-US" sz="1200" b="1" u="sng"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This is our school page that contains our School Profile, Performance Indicators and School Budget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t>
            </a:r>
            <a:r>
              <a:rPr lang="en-US" sz="1200" dirty="0">
                <a:latin typeface="Poppins" panose="00000500000000000000" pitchFamily="2" charset="0"/>
                <a:cs typeface="Poppins" panose="00000500000000000000" pitchFamily="2" charset="0"/>
              </a:rPr>
              <a:t>our school page  you will notice three blue titles, please feel free to view this page at your leisure.  The three areas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School Profile identifies </a:t>
            </a:r>
            <a:r>
              <a:rPr lang="en-US" sz="1200" dirty="0">
                <a:latin typeface="Poppins" panose="00000500000000000000" pitchFamily="2" charset="0"/>
                <a:cs typeface="Poppins" panose="00000500000000000000" pitchFamily="2" charset="0"/>
              </a:rPr>
              <a:t>what kind calendar, demographics, Pedestrian Routes to school, Athletic Reports and in the orange squares you will find the SPSA, and the TSP school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Performance Indicators </a:t>
            </a:r>
            <a:r>
              <a:rPr lang="en-US" sz="1200" dirty="0">
                <a:latin typeface="Poppins" panose="00000500000000000000" pitchFamily="2" charset="0"/>
                <a:cs typeface="Poppins" panose="00000500000000000000" pitchFamily="2" charset="0"/>
              </a:rPr>
              <a:t>such as (SARC) School Accountability Report Card, CAASPP – CDE, Data Summary Sheets, School Experience Survey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School Budget Reports </a:t>
            </a:r>
            <a:r>
              <a:rPr lang="en-US" sz="1200" b="0" dirty="0">
                <a:latin typeface="Poppins" panose="00000500000000000000" pitchFamily="2" charset="0"/>
                <a:cs typeface="Poppins" panose="00000500000000000000" pitchFamily="2" charset="0"/>
              </a:rPr>
              <a:t>such as Budget Availability Report, School Spending Report, School Allocation Summary, Budget Development Reports, Budget Summaries by Fiscal year and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Poppins" panose="00000500000000000000" pitchFamily="2" charset="0"/>
                <a:cs typeface="Poppins" panose="00000500000000000000" pitchFamily="2" charset="0"/>
              </a:rPr>
              <a:t>I am sorry to say all documents are in English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Poppins" panose="00000500000000000000" pitchFamily="2" charset="0"/>
              <a:cs typeface="Poppins" panose="00000500000000000000" pitchFamily="2" charset="0"/>
            </a:endParaRPr>
          </a:p>
          <a:p>
            <a:pPr>
              <a:defRPr/>
            </a:pPr>
            <a:r>
              <a:rPr lang="es-CO" dirty="0"/>
              <a:t>Diga:</a:t>
            </a:r>
            <a:r>
              <a:rPr lang="es-MX" dirty="0"/>
              <a:t> </a:t>
            </a:r>
          </a:p>
          <a:p>
            <a:pPr>
              <a:defRPr/>
            </a:pPr>
            <a:r>
              <a:rPr lang="es-CO" dirty="0"/>
              <a:t>Ahora que tienen una mejor idea de lo que guía al Consejo del Plantel Escolar, y cuáles son las responsabilidades, compartiré con ustedes cómo pueden acceder al plan escolar, nuestro presupuesto, y nuestros datos.</a:t>
            </a:r>
            <a:r>
              <a:rPr lang="es-MX" dirty="0"/>
              <a:t> </a:t>
            </a:r>
            <a:endParaRPr lang="es-MX" dirty="0">
              <a:cs typeface="Calibri"/>
            </a:endParaRPr>
          </a:p>
          <a:p>
            <a:pPr>
              <a:defRPr/>
            </a:pPr>
            <a:r>
              <a:rPr lang="es-CO" dirty="0"/>
              <a:t>No dude en compartir esta página y la siguiente página con otras personas.</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Paso 1: Visite el siguiente enlace: </a:t>
            </a:r>
            <a:r>
              <a:rPr lang="es-CO" u="sng" dirty="0">
                <a:hlinkClick r:id="rId3"/>
              </a:rPr>
              <a:t>https://schooldirectory.lausd.net/schooldirectory/</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Paso 2: Ingrese el nombre de su escuela</a:t>
            </a:r>
            <a:r>
              <a:rPr lang="es-CO" dirty="0"/>
              <a:t> </a:t>
            </a:r>
            <a:endParaRPr lang="es-MX" dirty="0"/>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dirty="0"/>
              <a:t>En la misma página, una vez que ingrese el nombre de su escuela, siga al </a:t>
            </a:r>
            <a:r>
              <a:rPr lang="es-CO" b="1" dirty="0"/>
              <a:t>Paso 3</a:t>
            </a:r>
            <a:r>
              <a:rPr lang="es-CO" dirty="0"/>
              <a:t>:</a:t>
            </a:r>
            <a:r>
              <a:rPr lang="es-CO" b="1" dirty="0"/>
              <a:t> Haga clic en </a:t>
            </a:r>
            <a:r>
              <a:rPr lang="es-CO" b="1" dirty="0" err="1"/>
              <a:t>search</a:t>
            </a:r>
            <a:r>
              <a:rPr lang="es-MX" dirty="0"/>
              <a:t> </a:t>
            </a:r>
            <a:endParaRPr lang="es-MX" dirty="0">
              <a:cs typeface="Calibri"/>
            </a:endParaRPr>
          </a:p>
          <a:p>
            <a:pPr>
              <a:defRPr/>
            </a:pPr>
            <a:r>
              <a:rPr lang="es-CO" b="1"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dirty="0"/>
              <a:t>Abrirá una nueva página y después verá la lista con los nombres de las escuelas. Continúe con el </a:t>
            </a:r>
            <a:r>
              <a:rPr lang="es-CO" b="1" dirty="0"/>
              <a:t>Paso 4</a:t>
            </a:r>
            <a:r>
              <a:rPr lang="es-CO" dirty="0"/>
              <a:t>:</a:t>
            </a:r>
            <a:r>
              <a:rPr lang="es-CO" b="1" dirty="0"/>
              <a:t> Haga clic en el nombre de su escuela</a:t>
            </a:r>
            <a:r>
              <a:rPr lang="es-CO" dirty="0"/>
              <a:t> </a:t>
            </a:r>
            <a:endParaRPr lang="es-MX" dirty="0"/>
          </a:p>
          <a:p>
            <a:pPr>
              <a:defRPr/>
            </a:pPr>
            <a:r>
              <a:rPr lang="es-CO" b="1"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¡Llegó!</a:t>
            </a:r>
            <a:r>
              <a:rPr lang="es-MX" dirty="0"/>
              <a:t> </a:t>
            </a:r>
            <a:endParaRPr lang="es-MX" dirty="0">
              <a:cs typeface="Calibri"/>
            </a:endParaRPr>
          </a:p>
          <a:p>
            <a:pPr>
              <a:defRPr/>
            </a:pPr>
            <a:r>
              <a:rPr lang="es-CO" dirty="0"/>
              <a:t>Esta es la página de nuestra escuela que incluye el perfil escolar, indicadores de rendimiento e informes de los presupuestos escolares</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a:t>
            </a:r>
            <a:r>
              <a:rPr lang="es-MX" dirty="0"/>
              <a:t> </a:t>
            </a:r>
            <a:endParaRPr lang="es-MX"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  </a:t>
            </a:r>
            <a:endParaRPr lang="en-US" sz="1200" b="0" dirty="0">
              <a:latin typeface="Poppins" panose="00000500000000000000" pitchFamily="2" charset="0"/>
              <a:cs typeface="Poppins" panose="00000500000000000000" pitchFamily="2" charset="0"/>
            </a:endParaRPr>
          </a:p>
          <a:p>
            <a:r>
              <a:rPr lang="es-CO" dirty="0"/>
              <a:t>En nuestra página escolar verán que hay tres títulos en azul, por favor no dude en ver esta página cuando tenga tiempo.  Las tres áreas son: </a:t>
            </a:r>
            <a:endParaRPr lang="en-US" dirty="0"/>
          </a:p>
          <a:p>
            <a:pPr marL="285750" indent="-285750">
              <a:buFont typeface="Arial"/>
              <a:buChar char="•"/>
            </a:pPr>
            <a:r>
              <a:rPr lang="es-CO" b="1" dirty="0"/>
              <a:t>El perfil escolar identifica</a:t>
            </a:r>
            <a:r>
              <a:rPr lang="es-CO" dirty="0"/>
              <a:t> qué tipo de calendario, demografía, rutas peatonales de ida a la escuela, informes de deportes y en los cuadros naranja encontrarán el SPSA y los planes TSP de la escuela.</a:t>
            </a:r>
            <a:endParaRPr lang="en-US" dirty="0"/>
          </a:p>
          <a:p>
            <a:pPr marL="285750" indent="-285750">
              <a:buFont typeface="Arial"/>
              <a:buChar char="•"/>
            </a:pPr>
            <a:r>
              <a:rPr lang="es-CO" b="1" dirty="0"/>
              <a:t>Indicadores de rendimiento</a:t>
            </a:r>
            <a:r>
              <a:rPr lang="es-CO" dirty="0"/>
              <a:t> como el informe sobre las responsabilidades y obligaciones de las escuelas, CAASPP - CDE, Hojas de resúmenes de datos, informes de la encuesta de la experiencia escolar.</a:t>
            </a:r>
            <a:endParaRPr lang="en-US" dirty="0"/>
          </a:p>
          <a:p>
            <a:pPr>
              <a:buFont typeface="Arial"/>
              <a:buChar char="•"/>
            </a:pPr>
            <a:r>
              <a:rPr lang="es-CO" b="1" dirty="0"/>
              <a:t>Informes del presupuesto escolar</a:t>
            </a:r>
            <a:r>
              <a:rPr lang="es-CO" dirty="0"/>
              <a:t> tales como el informe de disponibilidad de fondos, informe de gastos escolares, resumen de asignaciones escolares, informes del desarrollo del presupuesto, resúmenes presupuestarios por año fiscal y mensuales.</a:t>
            </a:r>
            <a:br>
              <a:rPr lang="es-CO" dirty="0">
                <a:cs typeface="+mn-lt"/>
              </a:rPr>
            </a:br>
            <a:br>
              <a:rPr lang="es-CO" dirty="0">
                <a:cs typeface="+mn-lt"/>
              </a:rPr>
            </a:br>
            <a:r>
              <a:rPr lang="es-CO" dirty="0"/>
              <a:t>Desafortunadamente todos los documentos están solamente en inglés.</a:t>
            </a:r>
            <a:br>
              <a:rPr lang="es-CO" dirty="0">
                <a:cs typeface="+mn-lt"/>
              </a:rPr>
            </a:br>
            <a:br>
              <a:rPr lang="es-CO" dirty="0">
                <a:cs typeface="+mn-lt"/>
              </a:rPr>
            </a:br>
            <a:r>
              <a:rPr lang="es-CO" b="1" dirty="0"/>
              <a:t>Clic </a:t>
            </a:r>
            <a:endParaRPr lang="en-US" b="1" dirty="0"/>
          </a:p>
          <a:p>
            <a:pPr>
              <a:defRPr/>
            </a:pPr>
            <a:endParaRPr lang="es-MX"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723A3C38-2209-4166-B4A8-1059C93D4955}" type="slidenum">
              <a:rPr lang="en-US" smtClean="0"/>
              <a:t>30</a:t>
            </a:fld>
            <a:endParaRPr lang="en-US"/>
          </a:p>
        </p:txBody>
      </p:sp>
      <p:sp>
        <p:nvSpPr>
          <p:cNvPr id="5" name="Footer Placeholder 4">
            <a:extLst>
              <a:ext uri="{FF2B5EF4-FFF2-40B4-BE49-F238E27FC236}">
                <a16:creationId xmlns:a16="http://schemas.microsoft.com/office/drawing/2014/main" id="{EBA5F86D-3EEA-4365-8410-041EF58E899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9178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do:  </a:t>
            </a:r>
            <a:r>
              <a:rPr lang="en-US"/>
              <a:t>Insert pictures and names.</a:t>
            </a:r>
          </a:p>
          <a:p>
            <a:pPr marL="0" indent="0">
              <a:buFont typeface="+mj-lt"/>
              <a:buNone/>
            </a:pPr>
            <a:endParaRPr lang="en-US"/>
          </a:p>
          <a:p>
            <a:pPr marL="0" indent="0">
              <a:buFont typeface="+mj-lt"/>
              <a:buNone/>
            </a:pPr>
            <a:endParaRPr lang="en-US"/>
          </a:p>
          <a:p>
            <a:pPr marL="0" indent="0">
              <a:buFont typeface="+mj-lt"/>
              <a:buNone/>
            </a:pPr>
            <a:r>
              <a:rPr lang="en-US" b="1"/>
              <a:t>Click</a:t>
            </a:r>
            <a:endParaRPr lang="en-US" b="1">
              <a:cs typeface="Calibri"/>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32</a:t>
            </a:fld>
            <a:endParaRPr lang="en-US"/>
          </a:p>
        </p:txBody>
      </p:sp>
    </p:spTree>
    <p:extLst>
      <p:ext uri="{BB962C8B-B14F-4D97-AF65-F5344CB8AC3E}">
        <p14:creationId xmlns:p14="http://schemas.microsoft.com/office/powerpoint/2010/main" val="240513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Chairperson.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Chairperson is a person that is in charge of the meeting. This person has the ability to direct where and what is discussed in the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Poppins" panose="00000500000000000000" pitchFamily="2" charset="0"/>
              <a:cs typeface="Poppins" panose="00000500000000000000" pitchFamily="2" charset="0"/>
            </a:endParaRPr>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at all meetings.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Sign all pertinent documents.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 duties as are prescribed by the council.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Poppins"/>
                <a:cs typeface="Poppins"/>
              </a:rPr>
              <a:t>Click</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3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review the definition of a Vice-chairperson.</a:t>
            </a:r>
          </a:p>
          <a:p>
            <a:endParaRPr lang="en-US"/>
          </a:p>
          <a:p>
            <a:pPr>
              <a:lnSpc>
                <a:spcPts val="2000"/>
              </a:lnSpc>
            </a:pPr>
            <a:r>
              <a:rPr lang="en-US"/>
              <a:t>A Vice-chairperson is a person that oversees the meeting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the meetings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Represent the Chairperson in assigned duties.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52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Note</a:t>
            </a:r>
            <a:r>
              <a:rPr lang="es-MX"/>
              <a:t>: </a:t>
            </a:r>
            <a:r>
              <a:rPr lang="en-US"/>
              <a:t>Agenda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endParaRPr lang="en-US">
              <a:cs typeface="Calibri"/>
            </a:endParaRPr>
          </a:p>
          <a:p>
            <a:endParaRPr lang="en-US">
              <a:cs typeface="Calibri"/>
            </a:endParaRPr>
          </a:p>
          <a:p>
            <a:r>
              <a:rPr lang="en-US" b="1"/>
              <a:t>Say</a:t>
            </a:r>
            <a:r>
              <a:rPr lang="en-US"/>
              <a:t>: SSC agendas must include: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Welcome Call to Order</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Flag Salute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Public Comments</a:t>
            </a:r>
            <a:endParaRPr lang="en-US">
              <a:cs typeface="Calibri"/>
            </a:endParaRPr>
          </a:p>
          <a:p>
            <a:pPr marL="285750" indent="-285750">
              <a:lnSpc>
                <a:spcPct val="107000"/>
              </a:lnSpc>
              <a:buFont typeface="Wingdings" panose="05000000000000000000" pitchFamily="2" charset="2"/>
              <a:buChar char="v"/>
            </a:pPr>
            <a:r>
              <a:rPr lang="en-US"/>
              <a:t>Roll Call </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Approval of Minutes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Principal Update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Unfinished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Presentations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New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Agenda Recommendations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Announcements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Adjournment</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a:t>Click &amp; agenda will fly in.</a:t>
            </a:r>
            <a:endParaRPr lang="en-US">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66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Secretary.</a:t>
            </a:r>
          </a:p>
          <a:p>
            <a:endParaRPr lang="en-US"/>
          </a:p>
          <a:p>
            <a:pPr>
              <a:defRPr/>
            </a:pPr>
            <a:r>
              <a:rPr lang="en-US"/>
              <a:t>A Secretary is a person that is in charge of the meeting. This person has the ability to direct where and what is discussed in the meeting.</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Transmit true and correct copies of the minutes of such meetings to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Participate in agenda planning with the other officers and school staff.</a:t>
            </a:r>
            <a:endParaRPr lang="es-MX"/>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Maintain a current roster of SSC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Other duties as are prescribed by the Chairperson</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marR="0" lvl="0" indent="0" fontAlgn="auto">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424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a:p>
            <a:r>
              <a:rPr lang="en-US" b="1"/>
              <a:t>Say: </a:t>
            </a:r>
            <a:r>
              <a:rPr lang="en-US"/>
              <a:t>Attachment M is the minutes template, and it looks like this. I know it might be a little intimidating, but I have great news for you.  The minutes template has suggested language to support your writing of minutes.  You must represent every item listed on the agenda in your minutes. The minutes must include the following:</a:t>
            </a:r>
            <a:endParaRPr lang="en-US" b="1">
              <a:cs typeface="Calibri"/>
            </a:endParaRPr>
          </a:p>
          <a:p>
            <a:endParaRPr lang="en-US"/>
          </a:p>
          <a:p>
            <a:pPr marL="629920" indent="-629920"/>
            <a:r>
              <a:rPr lang="en-US"/>
              <a:t>Who: name and title of person </a:t>
            </a:r>
          </a:p>
          <a:p>
            <a:pPr marL="630238" indent="-630238"/>
            <a:r>
              <a:rPr lang="en-US"/>
              <a:t>What: name of presentation/topic and a brief overview of what was presented.</a:t>
            </a:r>
            <a:endParaRPr lang="en-US">
              <a:cs typeface="Calibri"/>
            </a:endParaRPr>
          </a:p>
          <a:p>
            <a:pPr marL="629920" indent="-629920"/>
            <a:r>
              <a:rPr lang="en-US"/>
              <a:t>Time: Starting and ending time.</a:t>
            </a:r>
            <a:endParaRPr lang="en-US">
              <a:cs typeface="Calibri"/>
            </a:endParaRPr>
          </a:p>
          <a:p>
            <a:pPr marL="629920" indent="-629920"/>
            <a:r>
              <a:rPr lang="en-US"/>
              <a:t>Roll call and establishment of quorum:  50+1% of the members must be present to establish quorum.  If quorum is not established the meeting is informative only no action can be taken.</a:t>
            </a:r>
            <a:endParaRPr lang="en-US">
              <a:cs typeface="Calibri"/>
            </a:endParaRPr>
          </a:p>
          <a:p>
            <a:pPr marL="629920" indent="-629920"/>
            <a:r>
              <a:rPr lang="en-US"/>
              <a:t>Motions: Action/Advisement from a member that  must include their name, what they stated, name of person who seconded the motion and a vote must be taken.</a:t>
            </a:r>
            <a:endParaRPr lang="en-US">
              <a:cs typeface="Calibri"/>
            </a:endParaRPr>
          </a:p>
          <a:p>
            <a:pPr marL="629920" indent="-629920"/>
            <a:r>
              <a:rPr lang="en-US"/>
              <a:t>Vote: Part of the motion process.  Minutes must reflect how many are in favor, are against, or  abstain, and if the motion passed or failed.</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0"/>
              <a:t>Please know that my team and I will be at your side to support </a:t>
            </a:r>
            <a:r>
              <a:rPr lang="en-US"/>
              <a:t>you</a:t>
            </a:r>
            <a:r>
              <a:rPr lang="en-US" b="0"/>
              <a:t> in any way we can.</a:t>
            </a:r>
            <a:endParaRPr lang="en-US" b="0">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27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a:t>Note</a:t>
            </a:r>
            <a:r>
              <a:rPr lang="es-MX"/>
              <a:t>: </a:t>
            </a:r>
            <a:r>
              <a:rPr lang="en-US"/>
              <a:t>Attendance roster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put this form is a Google folder that members can access without their LAUSD Single Sign-on.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707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a:p>
            <a:r>
              <a:rPr lang="en-US" b="1"/>
              <a:t>Say: </a:t>
            </a:r>
            <a:r>
              <a:rPr lang="en-US"/>
              <a:t>Attachment M is the minutes template, and it looks like this. I know it might be a little intimidating, but I have great news for you.  The minutes template has suggested language to support your writing of minutes.  You must represent every item listed on the agenda in your minutes. The minutes must include the following:</a:t>
            </a:r>
            <a:endParaRPr lang="en-US" b="1">
              <a:cs typeface="Calibri"/>
            </a:endParaRPr>
          </a:p>
          <a:p>
            <a:endParaRPr lang="en-US"/>
          </a:p>
          <a:p>
            <a:pPr marL="629920" indent="-629920"/>
            <a:r>
              <a:rPr lang="en-US"/>
              <a:t>Who: name and title of person </a:t>
            </a:r>
          </a:p>
          <a:p>
            <a:pPr marL="630238" indent="-630238"/>
            <a:r>
              <a:rPr lang="en-US"/>
              <a:t>What: name of presentation/topic and a brief overview of what was presented.</a:t>
            </a:r>
            <a:endParaRPr lang="en-US">
              <a:cs typeface="Calibri"/>
            </a:endParaRPr>
          </a:p>
          <a:p>
            <a:pPr marL="629920" indent="-629920"/>
            <a:r>
              <a:rPr lang="en-US"/>
              <a:t>Time: Starting and ending time.</a:t>
            </a:r>
            <a:endParaRPr lang="en-US">
              <a:cs typeface="Calibri"/>
            </a:endParaRPr>
          </a:p>
          <a:p>
            <a:pPr marL="629920" indent="-629920"/>
            <a:r>
              <a:rPr lang="en-US"/>
              <a:t>Roll call and establishment of quorum:  50+1% of the members must be present to establish quorum.  If quorum is not established the meeting is informative only no action can be taken.</a:t>
            </a:r>
            <a:endParaRPr lang="en-US">
              <a:cs typeface="Calibri"/>
            </a:endParaRPr>
          </a:p>
          <a:p>
            <a:pPr marL="629920" indent="-629920"/>
            <a:r>
              <a:rPr lang="en-US"/>
              <a:t>Motions: Action/Advisement from a member that  must include their name, what they stated, name of person who seconded the motion and a vote must be taken.</a:t>
            </a:r>
            <a:endParaRPr lang="en-US">
              <a:cs typeface="Calibri"/>
            </a:endParaRPr>
          </a:p>
          <a:p>
            <a:pPr marL="629920" indent="-629920"/>
            <a:r>
              <a:rPr lang="en-US"/>
              <a:t>Vote: Part of the motion process.  Minutes must reflect how many are in favor, are against, or  abstain, and if the motion passed or failed.</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0"/>
              <a:t>Please know that my team and I will be at your side to support </a:t>
            </a:r>
            <a:r>
              <a:rPr lang="en-US"/>
              <a:t>you</a:t>
            </a:r>
            <a:r>
              <a:rPr lang="en-US" b="0"/>
              <a:t> in any way we can.</a:t>
            </a:r>
            <a:endParaRPr lang="en-US" b="0">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032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noProof="0"/>
              <a:t>Note</a:t>
            </a:r>
            <a:r>
              <a:rPr lang="es-MX" noProof="0"/>
              <a:t>:</a:t>
            </a:r>
            <a:r>
              <a:rPr lang="es-MX"/>
              <a:t> </a:t>
            </a:r>
            <a:r>
              <a:rPr lang="en-US"/>
              <a:t>Roll Call Voting Roster</a:t>
            </a:r>
            <a:r>
              <a:rPr lang="en-US" b="0" noProof="0"/>
              <a:t> templates in </a:t>
            </a:r>
            <a:r>
              <a:rPr lang="en-US"/>
              <a:t>Word are </a:t>
            </a:r>
            <a:r>
              <a:rPr lang="en-US" b="0" noProof="0"/>
              <a:t>available in </a:t>
            </a:r>
            <a:r>
              <a:rPr lang="en-US"/>
              <a:t>Tools </a:t>
            </a:r>
            <a:r>
              <a:rPr lang="en-US" b="0" noProof="0"/>
              <a:t>for </a:t>
            </a:r>
            <a:r>
              <a:rPr lang="en-US"/>
              <a:t>Schools </a:t>
            </a:r>
            <a:r>
              <a:rPr lang="en-US" b="0" noProof="0"/>
              <a:t>under the SSC tab:</a:t>
            </a:r>
            <a:r>
              <a:rPr lang="en-US"/>
              <a:t> </a:t>
            </a:r>
            <a:r>
              <a:rPr lang="en-US">
                <a:hlinkClick r:id="rId3">
                  <a:extLst>
                    <a:ext uri="{A12FA001-AC4F-418D-AE19-62706E023703}">
                      <ahyp:hlinkClr xmlns:ahyp="http://schemas.microsoft.com/office/drawing/2018/hyperlinkcolor" val="tx"/>
                    </a:ext>
                  </a:extLst>
                </a:hlinkClick>
              </a:rPr>
              <a:t>https://achieve.lausd.net/Page/11304</a:t>
            </a:r>
            <a:r>
              <a:rPr lang="en-US"/>
              <a:t> </a:t>
            </a:r>
          </a:p>
          <a:p>
            <a:pPr>
              <a:defRPr/>
            </a:pPr>
            <a:r>
              <a:rPr lang="en-US"/>
              <a:t>Please put this form is a Google folder that members can access without their LAUSD Single Sign-on.</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74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5bf4e0b8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5bf4e0b8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Say:  </a:t>
            </a:r>
          </a:p>
          <a:p>
            <a:r>
              <a:rPr lang="en-US" dirty="0"/>
              <a:t>In order to know who is in the room, please do the following 5 steps.</a:t>
            </a:r>
            <a:endParaRPr lang="en-US" dirty="0">
              <a:cs typeface="Calibri"/>
            </a:endParaRPr>
          </a:p>
          <a:p>
            <a:r>
              <a:rPr lang="en-US" sz="1200" b="1" kern="1200" dirty="0">
                <a:latin typeface="+mn-lt"/>
                <a:ea typeface="+mn-ea"/>
                <a:cs typeface="+mn-cs"/>
              </a:rPr>
              <a:t>Step 1:</a:t>
            </a:r>
            <a:r>
              <a:rPr lang="en-US" sz="1200" kern="1200" dirty="0">
                <a:latin typeface="+mn-lt"/>
                <a:ea typeface="+mn-ea"/>
                <a:cs typeface="+mn-cs"/>
              </a:rPr>
              <a:t>  Hover over your picture located by the picture gallery with your cursor and search for the three dots found on the top right-hand corner of your picture.</a:t>
            </a:r>
            <a:r>
              <a:rPr lang="en-US" sz="1200" dirty="0">
                <a:solidFill>
                  <a:schemeClr val="accent1"/>
                </a:solidFill>
                <a:latin typeface="+mn-lt"/>
                <a:cs typeface="Calibri"/>
              </a:rPr>
              <a:t> </a:t>
            </a:r>
          </a:p>
          <a:p>
            <a:r>
              <a:rPr lang="en-US" sz="1200" b="1" kern="1200" dirty="0">
                <a:latin typeface="+mn-lt"/>
                <a:ea typeface="+mn-ea"/>
                <a:cs typeface="+mn-cs"/>
              </a:rPr>
              <a:t>Step 2:</a:t>
            </a:r>
            <a:r>
              <a:rPr lang="en-US" sz="1200" kern="1200" dirty="0">
                <a:latin typeface="+mn-lt"/>
                <a:ea typeface="+mn-ea"/>
                <a:cs typeface="+mn-cs"/>
              </a:rPr>
              <a:t> Click the three-dotted icon found over your picture.</a:t>
            </a:r>
            <a:endParaRPr lang="en-US" sz="1200" kern="1200" dirty="0">
              <a:latin typeface="+mn-lt"/>
              <a:cs typeface="Calibri"/>
            </a:endParaRPr>
          </a:p>
          <a:p>
            <a:r>
              <a:rPr lang="en-US" sz="1200" b="1" kern="1200" dirty="0">
                <a:latin typeface="+mn-lt"/>
                <a:ea typeface="+mn-ea"/>
                <a:cs typeface="+mn-cs"/>
              </a:rPr>
              <a:t>Step 3:</a:t>
            </a:r>
            <a:r>
              <a:rPr lang="en-US" sz="1200" kern="1200" dirty="0">
                <a:latin typeface="+mn-lt"/>
                <a:ea typeface="+mn-ea"/>
                <a:cs typeface="+mn-cs"/>
              </a:rPr>
              <a:t> Click </a:t>
            </a:r>
            <a:r>
              <a:rPr lang="en-US" sz="1200" i="1" dirty="0">
                <a:latin typeface="+mn-lt"/>
              </a:rPr>
              <a:t>More.</a:t>
            </a:r>
            <a:endParaRPr lang="en-US" sz="1200" dirty="0">
              <a:latin typeface="+mn-lt"/>
              <a:cs typeface="Calibri"/>
            </a:endParaRPr>
          </a:p>
          <a:p>
            <a:r>
              <a:rPr lang="en-US" sz="1200" b="1" dirty="0">
                <a:latin typeface="+mn-lt"/>
              </a:rPr>
              <a:t>Step </a:t>
            </a:r>
            <a:r>
              <a:rPr lang="en-US" sz="1200" b="1" kern="1200" dirty="0">
                <a:latin typeface="+mn-lt"/>
              </a:rPr>
              <a:t>4:</a:t>
            </a:r>
            <a:r>
              <a:rPr lang="en-US" sz="1200" kern="1200" dirty="0">
                <a:latin typeface="+mn-lt"/>
                <a:ea typeface="+mn-ea"/>
                <a:cs typeface="+mn-cs"/>
              </a:rPr>
              <a:t> Choose </a:t>
            </a:r>
            <a:r>
              <a:rPr lang="en-US" sz="1200" i="1" kern="1200" dirty="0">
                <a:latin typeface="+mn-lt"/>
                <a:ea typeface="+mn-ea"/>
                <a:cs typeface="+mn-cs"/>
              </a:rPr>
              <a:t>Rename</a:t>
            </a:r>
            <a:r>
              <a:rPr lang="en-US" sz="1200" kern="1200" dirty="0">
                <a:latin typeface="+mn-lt"/>
                <a:ea typeface="+mn-ea"/>
                <a:cs typeface="+mn-cs"/>
              </a:rPr>
              <a:t> to change your screen name displayed to other participants.</a:t>
            </a:r>
            <a:endParaRPr lang="en-US" sz="1200" dirty="0">
              <a:latin typeface="+mn-lt"/>
              <a:cs typeface="Calibri"/>
            </a:endParaRPr>
          </a:p>
          <a:p>
            <a:r>
              <a:rPr lang="en-US" sz="1200" b="1" kern="1200" dirty="0">
                <a:latin typeface="+mn-lt"/>
                <a:ea typeface="+mn-ea"/>
                <a:cs typeface="+mn-cs"/>
              </a:rPr>
              <a:t>Step 5: </a:t>
            </a:r>
            <a:r>
              <a:rPr lang="en-US" sz="1200" kern="1200" dirty="0">
                <a:latin typeface="+mn-lt"/>
                <a:ea typeface="+mn-ea"/>
                <a:cs typeface="+mn-cs"/>
              </a:rPr>
              <a:t>Enter the full name used when you enrolled your students at the school site, then click </a:t>
            </a:r>
            <a:r>
              <a:rPr lang="en-US" sz="1200" i="1" kern="1200" dirty="0">
                <a:latin typeface="+mn-lt"/>
                <a:ea typeface="+mn-ea"/>
                <a:cs typeface="+mn-cs"/>
              </a:rPr>
              <a:t>Save</a:t>
            </a:r>
            <a:r>
              <a:rPr lang="en-US" sz="1200" kern="1200" dirty="0">
                <a:latin typeface="+mn-lt"/>
                <a:ea typeface="+mn-ea"/>
                <a:cs typeface="+mn-cs"/>
              </a:rPr>
              <a:t> to finish the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endParaRPr lang="en-US" dirty="0"/>
          </a:p>
          <a:p>
            <a:r>
              <a:rPr lang="es-CO" b="1" dirty="0"/>
              <a:t>Diga:  </a:t>
            </a:r>
            <a:endParaRPr lang="en-US" dirty="0"/>
          </a:p>
          <a:p>
            <a:r>
              <a:rPr lang="es-CO" dirty="0"/>
              <a:t>Para saber quién está presente, siga los cinco pasos a continuación.</a:t>
            </a:r>
            <a:r>
              <a:rPr lang="en-US" dirty="0"/>
              <a:t> </a:t>
            </a:r>
            <a:endParaRPr lang="en-US" dirty="0">
              <a:cs typeface="Calibri"/>
            </a:endParaRPr>
          </a:p>
          <a:p>
            <a:r>
              <a:rPr lang="es-CO" b="1" dirty="0"/>
              <a:t>Paso 1:</a:t>
            </a:r>
            <a:r>
              <a:rPr lang="es-CO" dirty="0"/>
              <a:t>  Ponga su cursor en el cuadro en la galería de participantes con su nombre y busque los tres puntitos en la esquina derecha superior de su cuadro. </a:t>
            </a:r>
            <a:r>
              <a:rPr lang="en-US" dirty="0"/>
              <a:t> </a:t>
            </a:r>
            <a:endParaRPr lang="en-US" dirty="0">
              <a:cs typeface="Calibri"/>
            </a:endParaRPr>
          </a:p>
          <a:p>
            <a:r>
              <a:rPr lang="es-CO" b="1" dirty="0"/>
              <a:t>Paso 2:</a:t>
            </a:r>
            <a:r>
              <a:rPr lang="es-CO" dirty="0"/>
              <a:t> Haga clic en el ícono con los tres puntos en su cuadro.</a:t>
            </a:r>
            <a:r>
              <a:rPr lang="en-US" dirty="0"/>
              <a:t> </a:t>
            </a:r>
            <a:endParaRPr lang="en-US" dirty="0">
              <a:cs typeface="Calibri"/>
            </a:endParaRPr>
          </a:p>
          <a:p>
            <a:r>
              <a:rPr lang="es-CO" b="1" dirty="0"/>
              <a:t>Step 3:</a:t>
            </a:r>
            <a:r>
              <a:rPr lang="es-CO" dirty="0"/>
              <a:t> Haga clic en Más</a:t>
            </a:r>
            <a:r>
              <a:rPr lang="en-US" dirty="0"/>
              <a:t> </a:t>
            </a:r>
            <a:endParaRPr lang="en-US" dirty="0">
              <a:cs typeface="Calibri"/>
            </a:endParaRPr>
          </a:p>
          <a:p>
            <a:r>
              <a:rPr lang="es-CO" b="1" dirty="0"/>
              <a:t>Paso 4:</a:t>
            </a:r>
            <a:r>
              <a:rPr lang="es-CO" dirty="0"/>
              <a:t> Seleccione Renombrar para cambiar su nombre que se muestra a los participantes.</a:t>
            </a:r>
            <a:r>
              <a:rPr lang="en-US" dirty="0"/>
              <a:t> </a:t>
            </a:r>
            <a:endParaRPr lang="en-US" dirty="0">
              <a:cs typeface="Calibri"/>
            </a:endParaRPr>
          </a:p>
          <a:p>
            <a:r>
              <a:rPr lang="es-CO" dirty="0"/>
              <a:t> </a:t>
            </a:r>
            <a:r>
              <a:rPr lang="en-US" dirty="0"/>
              <a:t> </a:t>
            </a:r>
            <a:endParaRPr lang="en-US" dirty="0">
              <a:cs typeface="Calibri"/>
            </a:endParaRPr>
          </a:p>
          <a:p>
            <a:r>
              <a:rPr lang="es-CO" b="1" dirty="0"/>
              <a:t>Paso 5: </a:t>
            </a:r>
            <a:r>
              <a:rPr lang="es-CO" dirty="0"/>
              <a:t>Ingrese su nombre completo que se usó para inscribir a su estudiante en el plantel escolar, después haga clic en Aceptar para efectuar el cambio. </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7894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continue by reviewing the definition of a Parliamentarian.</a:t>
            </a:r>
          </a:p>
          <a:p>
            <a:endParaRPr lang="en-US"/>
          </a:p>
          <a:p>
            <a:pPr>
              <a:defRPr/>
            </a:pPr>
            <a:r>
              <a:rPr lang="en-US"/>
              <a:t>The Parliamentarian is a person who is expert in the formal rules and procedures of deliberation of the committee or council.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Assist the Chairperson in ensuring all rules and bylaws are followed.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Vote on any matter submitted for a vote.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Be knowledgeable about the governing documents of SSC.</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177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52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77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671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255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a:solidFill>
                  <a:srgbClr val="242424"/>
                </a:solidFill>
                <a:effectLst/>
                <a:latin typeface="-apple-system"/>
              </a:rPr>
              <a:t>Say:</a:t>
            </a:r>
            <a:r>
              <a:rPr lang="en-US" b="1">
                <a:solidFill>
                  <a:srgbClr val="242424"/>
                </a:solidFill>
                <a:effectLst/>
                <a:latin typeface="-apple-system"/>
              </a:rPr>
              <a:t> </a:t>
            </a:r>
            <a:r>
              <a:rPr lang="en-US" sz="1800" b="1">
                <a:solidFill>
                  <a:srgbClr val="242424"/>
                </a:solidFill>
                <a:effectLst/>
                <a:latin typeface="-apple-system"/>
              </a:rPr>
              <a:t> </a:t>
            </a:r>
            <a:r>
              <a:rPr lang="en-US" sz="1800">
                <a:solidFill>
                  <a:srgbClr val="242424"/>
                </a:solidFill>
                <a:effectLst/>
                <a:latin typeface="-apple-system"/>
              </a:rPr>
              <a:t>Let's look at the Public Comment Form, Attachment S and 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The Public Comment sheet will be placed near the regular sign-in sheets.  </a:t>
            </a:r>
          </a:p>
          <a:p>
            <a:pPr algn="l"/>
            <a:r>
              <a:rPr lang="en-US" sz="1800">
                <a:solidFill>
                  <a:srgbClr val="242424"/>
                </a:solidFill>
                <a:effectLst/>
                <a:latin typeface="-apple-system"/>
              </a:rPr>
              <a:t>(If meeting on Zoom or Hybrid, Public Comment participants need to sign-in using the Chat.)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Members of the public are invited to address the ELAC in accordance with the specific guidelines below:</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 Speakers for public comment must sign up on a first-come, first-served basis at the meeting.</a:t>
            </a:r>
            <a:endParaRPr lang="en-US">
              <a:solidFill>
                <a:srgbClr val="242424"/>
              </a:solidFill>
              <a:effectLst/>
              <a:latin typeface="-apple-system"/>
            </a:endParaRPr>
          </a:p>
          <a:p>
            <a:pPr algn="l"/>
            <a:r>
              <a:rPr lang="en-US" sz="1800">
                <a:solidFill>
                  <a:srgbClr val="242424"/>
                </a:solidFill>
                <a:effectLst/>
                <a:latin typeface="-apple-system"/>
              </a:rPr>
              <a:t>¨ No slot for public comment will be held or served by proxy.</a:t>
            </a:r>
            <a:endParaRPr lang="en-US">
              <a:solidFill>
                <a:srgbClr val="242424"/>
              </a:solidFill>
              <a:effectLst/>
              <a:latin typeface="-apple-system"/>
            </a:endParaRPr>
          </a:p>
          <a:p>
            <a:pPr algn="l"/>
            <a:r>
              <a:rPr lang="en-US" sz="1800">
                <a:solidFill>
                  <a:srgbClr val="242424"/>
                </a:solidFill>
                <a:effectLst/>
                <a:latin typeface="-apple-system"/>
              </a:rPr>
              <a:t>¨ Each speaker will be allowed a single appearance at the public comment time.</a:t>
            </a:r>
            <a:endParaRPr lang="en-US">
              <a:solidFill>
                <a:srgbClr val="242424"/>
              </a:solidFill>
              <a:effectLst/>
              <a:latin typeface="-apple-system"/>
            </a:endParaRPr>
          </a:p>
          <a:p>
            <a:pPr algn="l"/>
            <a:r>
              <a:rPr lang="en-US" sz="1800">
                <a:solidFill>
                  <a:srgbClr val="242424"/>
                </a:solidFill>
                <a:effectLst/>
                <a:latin typeface="-apple-system"/>
              </a:rPr>
              <a:t>¨ A time allotment of 1 minute will be provided to a maximum of 5 people.</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The following are the instructions for how to sign up for public comment: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1.   Interested speakers for public comment can register at_______________ (writing your name is optional).</a:t>
            </a:r>
            <a:endParaRPr lang="en-US">
              <a:solidFill>
                <a:srgbClr val="242424"/>
              </a:solidFill>
              <a:effectLst/>
              <a:latin typeface="-apple-system"/>
            </a:endParaRPr>
          </a:p>
          <a:p>
            <a:pPr algn="l"/>
            <a:r>
              <a:rPr lang="en-US" sz="1800">
                <a:solidFill>
                  <a:srgbClr val="242424"/>
                </a:solidFill>
                <a:effectLst/>
                <a:latin typeface="-apple-system"/>
              </a:rPr>
              <a:t>2.   Interested speakers may register for public comment about fifteen minutes before the scheduled start time of the meeting.</a:t>
            </a:r>
            <a:endParaRPr lang="en-US">
              <a:solidFill>
                <a:srgbClr val="242424"/>
              </a:solidFill>
              <a:effectLst/>
              <a:latin typeface="-apple-system"/>
            </a:endParaRPr>
          </a:p>
          <a:p>
            <a:pPr algn="l"/>
            <a:r>
              <a:rPr lang="en-US" sz="1800">
                <a:solidFill>
                  <a:srgbClr val="242424"/>
                </a:solidFill>
                <a:effectLst/>
                <a:latin typeface="-apple-system"/>
              </a:rPr>
              <a:t>3.   A committee officer will call speakers on the list in the order they are received. *It is recommended that the Parliamentarian assist the Chairperson with the list. A timer will be projected to assist the speaker in monitoring the time.</a:t>
            </a:r>
            <a:endParaRPr lang="en-US">
              <a:solidFill>
                <a:srgbClr val="242424"/>
              </a:solidFill>
              <a:effectLst/>
              <a:latin typeface="-apple-system"/>
            </a:endParaRPr>
          </a:p>
          <a:p>
            <a:pPr algn="l"/>
            <a:r>
              <a:rPr lang="en-US" sz="1800">
                <a:solidFill>
                  <a:srgbClr val="242424"/>
                </a:solidFill>
                <a:effectLst/>
                <a:latin typeface="-apple-system"/>
              </a:rPr>
              <a:t>4. </a:t>
            </a:r>
            <a:r>
              <a:rPr lang="en-US">
                <a:solidFill>
                  <a:srgbClr val="242424"/>
                </a:solidFill>
                <a:effectLst/>
                <a:latin typeface="-apple-system"/>
              </a:rPr>
              <a:t>  </a:t>
            </a:r>
            <a:r>
              <a:rPr lang="en-US" sz="1800">
                <a:solidFill>
                  <a:srgbClr val="242424"/>
                </a:solidFill>
                <a:effectLst/>
                <a:latin typeface="-apple-system"/>
              </a:rPr>
              <a:t>Once public comment slots are filled, no additional speakers may be signed up. Speakers must wait until the public comment item on the agenda for their names to be called to speak.</a:t>
            </a:r>
            <a:endParaRPr lang="en-US">
              <a:solidFill>
                <a:srgbClr val="242424"/>
              </a:solidFill>
              <a:effectLst/>
              <a:latin typeface="-apple-system"/>
            </a:endParaRPr>
          </a:p>
          <a:p>
            <a:endParaRPr lang="en-US">
              <a:cs typeface="Calibri"/>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02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School Site Council is governed by the Greene Act. It is very important for all of us to know and understand the why of certain guides and practices. </a:t>
            </a:r>
          </a:p>
          <a:p>
            <a:endParaRPr lang="en-US"/>
          </a:p>
          <a:p>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963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first two rules of the Greene Act?</a:t>
            </a:r>
            <a:endParaRPr lang="en-US">
              <a:cs typeface="Calibri"/>
            </a:endParaRPr>
          </a:p>
          <a:p>
            <a:pPr marL="342900" lvl="0" indent="-342900">
              <a:buFont typeface="+mj-lt"/>
              <a:buAutoNum type="arabicPeriod"/>
            </a:pPr>
            <a:r>
              <a:rPr lang="en-US" i="1"/>
              <a:t>Any meeting held by a committee or council shall be </a:t>
            </a:r>
            <a:r>
              <a:rPr lang="en-US" b="1" i="1"/>
              <a:t>open to the public</a:t>
            </a:r>
            <a:r>
              <a:rPr lang="en-US" i="1"/>
              <a:t>.</a:t>
            </a:r>
            <a:endParaRPr lang="en-US" i="1">
              <a:cs typeface="Calibri"/>
            </a:endParaRPr>
          </a:p>
          <a:p>
            <a:pPr marL="342900" lvl="0" indent="-342900">
              <a:buFont typeface="+mj-lt"/>
              <a:buAutoNum type="arabicPeriod"/>
            </a:pPr>
            <a:r>
              <a:rPr lang="en-US" i="1"/>
              <a:t>Any member of the </a:t>
            </a:r>
            <a:r>
              <a:rPr lang="en-US" b="1" i="1"/>
              <a:t>public shall be able to address </a:t>
            </a:r>
            <a:r>
              <a:rPr lang="en-US" i="1"/>
              <a:t>the council or committee </a:t>
            </a:r>
            <a:r>
              <a:rPr lang="en-US" b="1" i="1"/>
              <a:t>during the meeting </a:t>
            </a:r>
            <a:r>
              <a:rPr lang="en-US" i="1"/>
              <a:t>on any item within the subject matter jurisdiction of the council or committee.</a:t>
            </a:r>
            <a:endParaRPr lang="en-US" i="1">
              <a:cs typeface="Calibri"/>
            </a:endParaRPr>
          </a:p>
          <a:p>
            <a:endParaRPr lang="en-US" i="1">
              <a:cs typeface="Calibri"/>
            </a:endParaRPr>
          </a:p>
          <a:p>
            <a:pPr marL="0" indent="0">
              <a:spcAft>
                <a:spcPts val="600"/>
              </a:spcAft>
              <a:buNone/>
            </a:pPr>
            <a:r>
              <a:rPr lang="en-US"/>
              <a:t>Are there any questions before we move on?</a:t>
            </a:r>
            <a:endParaRPr lang="en-US">
              <a:cs typeface="Calibri"/>
            </a:endParaRPr>
          </a:p>
          <a:p>
            <a:pPr marL="0" indent="0">
              <a:spcAft>
                <a:spcPts val="600"/>
              </a:spcAft>
              <a:buNone/>
            </a:pPr>
            <a:endParaRPr lang="en-US">
              <a:cs typeface="Calibri"/>
            </a:endParaRPr>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272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next two items here?</a:t>
            </a:r>
            <a:endParaRPr lang="en-US">
              <a:cs typeface="Calibri"/>
            </a:endParaRPr>
          </a:p>
          <a:p>
            <a:pPr marL="342900" lvl="0" indent="-342900">
              <a:buFont typeface="+mj-lt"/>
              <a:buAutoNum type="arabicPeriod"/>
            </a:pPr>
            <a:r>
              <a:rPr lang="en-US" i="1"/>
              <a:t>The council or committee </a:t>
            </a:r>
            <a:r>
              <a:rPr lang="en-US" b="1" i="1"/>
              <a:t>may not take any action </a:t>
            </a:r>
            <a:r>
              <a:rPr lang="en-US" i="1"/>
              <a:t>on any item of business </a:t>
            </a:r>
            <a:r>
              <a:rPr lang="en-US" b="1" i="1"/>
              <a:t>unless </a:t>
            </a:r>
            <a:r>
              <a:rPr lang="en-US" i="1"/>
              <a:t>a) the item appeared on the posted agenda, or b) the council or committee members present, by </a:t>
            </a:r>
            <a:r>
              <a:rPr lang="en-US" b="1" i="1"/>
              <a:t>unanimous vote</a:t>
            </a:r>
            <a:r>
              <a:rPr lang="en-US" i="1"/>
              <a:t>, find that there is a need to take immediate action and that the need for action came to the attention of the council or committee </a:t>
            </a:r>
            <a:r>
              <a:rPr lang="en-US" b="1" i="1"/>
              <a:t>subsequent </a:t>
            </a:r>
            <a:r>
              <a:rPr lang="en-US" i="1"/>
              <a:t>to the posting of the agenda.</a:t>
            </a:r>
            <a:endParaRPr lang="en-US" i="1">
              <a:cs typeface="Calibri"/>
            </a:endParaRPr>
          </a:p>
          <a:p>
            <a:pPr marL="342900" indent="-342900">
              <a:buFont typeface="+mj-lt"/>
              <a:buAutoNum type="arabicPeriod"/>
            </a:pPr>
            <a:endParaRPr lang="en-US" i="1"/>
          </a:p>
          <a:p>
            <a:pPr marL="342900" lvl="0" indent="-342900">
              <a:buFont typeface="+mj-lt"/>
              <a:buAutoNum type="arabicPeriod"/>
            </a:pPr>
            <a:r>
              <a:rPr lang="en-US" b="1" i="1"/>
              <a:t>Any materials provided to a council or committee shall be made available to any member of the public </a:t>
            </a:r>
            <a:r>
              <a:rPr lang="en-US" i="1"/>
              <a:t>who requests the materials pursuant to the California Public Records Act.</a:t>
            </a:r>
            <a:endParaRPr lang="en-US" i="1">
              <a:cs typeface="Calibri"/>
            </a:endParaRPr>
          </a:p>
          <a:p>
            <a:endParaRPr lang="en-US"/>
          </a:p>
          <a:p>
            <a:r>
              <a:rPr lang="en-US"/>
              <a:t>Are there any questions before we move on?</a:t>
            </a:r>
            <a:endParaRPr lang="en-US">
              <a:cs typeface="Calibri"/>
            </a:endParaRPr>
          </a:p>
          <a:p>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52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Would an officer like to read the next 3 to the team? Are there any questions before we move on?</a:t>
            </a:r>
          </a:p>
          <a:p>
            <a:pPr marL="0" indent="0">
              <a:spcAft>
                <a:spcPts val="600"/>
              </a:spcAft>
              <a:buNone/>
            </a:pPr>
            <a:endParaRPr lang="en-US">
              <a:cs typeface="Calibri"/>
            </a:endParaRPr>
          </a:p>
          <a:p>
            <a:pPr marL="0" indent="0">
              <a:spcAft>
                <a:spcPts val="600"/>
              </a:spcAft>
              <a:buNone/>
            </a:pPr>
            <a:r>
              <a:rPr lang="en-US" b="1"/>
              <a:t>Click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Add  contact e-mail</a:t>
            </a:r>
          </a:p>
          <a:p>
            <a:endParaRPr lang="en-US"/>
          </a:p>
          <a:p>
            <a:r>
              <a:rPr lang="en-US" dirty="0"/>
              <a:t>Say: </a:t>
            </a:r>
            <a:r>
              <a:rPr lang="en-US" sz="1200" dirty="0">
                <a:latin typeface="+mn-lt"/>
              </a:rPr>
              <a:t>If you need assistance accessing zoom for this meeting</a:t>
            </a:r>
            <a:r>
              <a:rPr lang="en-US" dirty="0"/>
              <a:t>,</a:t>
            </a:r>
            <a:r>
              <a:rPr lang="en-US" sz="1200" dirty="0">
                <a:latin typeface="+mn-lt"/>
              </a:rPr>
              <a:t> send an email to </a:t>
            </a:r>
            <a:r>
              <a:rPr lang="en-US" sz="1200" dirty="0">
                <a:highlight>
                  <a:srgbClr val="FFFF00"/>
                </a:highlight>
                <a:latin typeface="+mn-lt"/>
              </a:rPr>
              <a:t>___________</a:t>
            </a:r>
            <a:r>
              <a:rPr lang="en-US" sz="1200" dirty="0">
                <a:latin typeface="+mn-lt"/>
              </a:rPr>
              <a:t> and a team member will assist you.</a:t>
            </a:r>
            <a:endParaRPr lang="en-US" sz="1200" dirty="0">
              <a:latin typeface="+mn-lt"/>
              <a:cs typeface="Calibri"/>
            </a:endParaRPr>
          </a:p>
          <a:p>
            <a:endParaRPr lang="en-US" sz="1200">
              <a:latin typeface="+mn-lt"/>
            </a:endParaRPr>
          </a:p>
          <a:p>
            <a:r>
              <a:rPr lang="en-US" sz="1200" dirty="0">
                <a:latin typeface="+mn-lt"/>
              </a:rPr>
              <a:t>Zoom includes a “Chat” tab where you can type your questions for the presenters.</a:t>
            </a:r>
            <a:endParaRPr lang="en-US" sz="1200" dirty="0">
              <a:latin typeface="+mn-lt"/>
              <a:cs typeface="Calibri"/>
            </a:endParaRPr>
          </a:p>
          <a:p>
            <a:endParaRPr lang="en-US"/>
          </a:p>
          <a:p>
            <a:r>
              <a:rPr lang="en-US" b="1" dirty="0"/>
              <a:t>Click</a:t>
            </a:r>
            <a:endParaRPr lang="en-US" b="1" dirty="0">
              <a:cs typeface="Calibri"/>
            </a:endParaRPr>
          </a:p>
          <a:p>
            <a:endParaRPr lang="en-US" b="1">
              <a:cs typeface="Calibri" panose="020F0502020204030204"/>
            </a:endParaRPr>
          </a:p>
          <a:p>
            <a:r>
              <a:rPr lang="es-CO" b="1" dirty="0"/>
              <a:t>Qué Hacer: </a:t>
            </a:r>
            <a:r>
              <a:rPr lang="es-CO" dirty="0"/>
              <a:t>Agregue el email de contacto</a:t>
            </a:r>
            <a:r>
              <a:rPr lang="en-US" dirty="0"/>
              <a:t> </a:t>
            </a:r>
            <a:endParaRPr lang="en-US" dirty="0">
              <a:cs typeface="Calibri"/>
            </a:endParaRPr>
          </a:p>
          <a:p>
            <a:r>
              <a:rPr lang="es-CO" dirty="0"/>
              <a:t> </a:t>
            </a:r>
            <a:r>
              <a:rPr lang="en-US" dirty="0"/>
              <a:t> </a:t>
            </a:r>
            <a:endParaRPr lang="en-US" dirty="0">
              <a:cs typeface="Calibri"/>
            </a:endParaRPr>
          </a:p>
          <a:p>
            <a:r>
              <a:rPr lang="es-CO" dirty="0"/>
              <a:t>Diga: Si necesita ayuda con acceder a Zoom durante esta sesión, envíe un email a ____________ y alguien del equipo le ayudará.</a:t>
            </a:r>
            <a:r>
              <a:rPr lang="en-US" dirty="0"/>
              <a:t> </a:t>
            </a:r>
            <a:endParaRPr lang="en-US" dirty="0">
              <a:cs typeface="Calibri"/>
            </a:endParaRPr>
          </a:p>
          <a:p>
            <a:r>
              <a:rPr lang="es-CO" dirty="0"/>
              <a:t> </a:t>
            </a:r>
            <a:r>
              <a:rPr lang="en-US" dirty="0"/>
              <a:t> </a:t>
            </a:r>
            <a:endParaRPr lang="en-US" dirty="0">
              <a:cs typeface="Calibri"/>
            </a:endParaRPr>
          </a:p>
          <a:p>
            <a:r>
              <a:rPr lang="es-CO" dirty="0"/>
              <a:t>Zoom incluye una pestaña de chat en la que puede enviar preguntas a los presentadores.</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5</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 will read this slide.</a:t>
            </a:r>
          </a:p>
          <a:p>
            <a:pPr>
              <a:buFont typeface="Arial" panose="020B0604020202020204" pitchFamily="34" charset="0"/>
            </a:pPr>
            <a:endParaRPr lang="en-US">
              <a:latin typeface="Poppings"/>
            </a:endParaRPr>
          </a:p>
          <a:p>
            <a:pPr>
              <a:spcAft>
                <a:spcPts val="600"/>
              </a:spcAft>
            </a:pPr>
            <a:r>
              <a:rPr lang="en-US"/>
              <a:t>Now that we have reviewed all 8 rules of the Greene Act, you might understand a little bit better why your roles of officers is so important in a different way.  There are laws which cover the operation of this council to promote transparency and orderly engagement.</a:t>
            </a:r>
            <a:endParaRPr lang="en-US">
              <a:cs typeface="Calibri"/>
            </a:endParaRPr>
          </a:p>
          <a:p>
            <a:pPr marL="0" indent="0">
              <a:spcAft>
                <a:spcPts val="600"/>
              </a:spcAft>
              <a:buNone/>
            </a:pPr>
            <a:endParaRPr lang="en-US"/>
          </a:p>
          <a:p>
            <a:pPr>
              <a:spcAft>
                <a:spcPts val="600"/>
              </a:spcAft>
            </a:pPr>
            <a:r>
              <a:rPr lang="en-US"/>
              <a:t>We are a team.  </a:t>
            </a:r>
            <a:endParaRPr lang="en-US">
              <a:cs typeface="Calibri"/>
            </a:endParaRPr>
          </a:p>
          <a:p>
            <a:pPr marL="0" indent="0">
              <a:spcAft>
                <a:spcPts val="600"/>
              </a:spcAft>
              <a:buNone/>
            </a:pPr>
            <a:endParaRPr lang="en-US"/>
          </a:p>
          <a:p>
            <a:pPr>
              <a:spcAft>
                <a:spcPts val="600"/>
              </a:spcAft>
            </a:pPr>
            <a:r>
              <a:rPr lang="en-US"/>
              <a:t>As officers, you are a key part of the school's leadership, helping to elevate the voice of all members on the SSC.</a:t>
            </a:r>
          </a:p>
          <a:p>
            <a:pPr marL="0" indent="0">
              <a:spcAft>
                <a:spcPts val="600"/>
              </a:spcAft>
              <a:buNone/>
            </a:pPr>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40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After all we have learned today, how might we work together to support one another as leaders? I would like to hear from each one of you. What are your thoughts about how we can best share our thoughts and opinions to help our children?</a:t>
            </a:r>
          </a:p>
          <a:p>
            <a:endParaRPr lang="en-US"/>
          </a:p>
          <a:p>
            <a:r>
              <a:rPr lang="en-US"/>
              <a:t>Our school is committed to helping you lead this committee.  </a:t>
            </a:r>
            <a:endParaRPr lang="en-US">
              <a:cs typeface="Calibri"/>
            </a:endParaRPr>
          </a:p>
          <a:p>
            <a:endParaRPr lang="en-US">
              <a:cs typeface="Calibri"/>
            </a:endParaRPr>
          </a:p>
          <a:p>
            <a:r>
              <a:rPr lang="en-US">
                <a:cs typeface="Calibri"/>
              </a:rPr>
              <a:t>(School leader shares commitment to leaders.)</a:t>
            </a:r>
          </a:p>
          <a:p>
            <a:endParaRPr lang="en-US"/>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848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53</a:t>
            </a:fld>
            <a:endParaRPr lang="en-US"/>
          </a:p>
        </p:txBody>
      </p:sp>
    </p:spTree>
    <p:extLst>
      <p:ext uri="{BB962C8B-B14F-4D97-AF65-F5344CB8AC3E}">
        <p14:creationId xmlns:p14="http://schemas.microsoft.com/office/powerpoint/2010/main" val="890666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 am so excited and look forward to working with you.  Thank you for being a SSC member and for taking on the responsibility of being an officer.</a:t>
            </a:r>
            <a:endParaRPr lang="en-US">
              <a:cs typeface="Calibri"/>
            </a:endParaRPr>
          </a:p>
          <a:p>
            <a:endParaRPr lang="en-US"/>
          </a:p>
          <a:p>
            <a:r>
              <a:rPr lang="en-US"/>
              <a:t>If you have any questions or need to reach me, please feel free to reach out via email or by phone.</a:t>
            </a:r>
            <a:endParaRPr lang="en-US">
              <a:cs typeface="Calibri"/>
            </a:endParaRPr>
          </a:p>
          <a:p>
            <a:endParaRPr lang="en-US"/>
          </a:p>
          <a:p>
            <a:r>
              <a:rPr lang="en-US"/>
              <a:t>Once again, thank you.</a:t>
            </a:r>
            <a:endParaRPr lang="en-US">
              <a:cs typeface="Calibri"/>
            </a:endParaRPr>
          </a:p>
          <a:p>
            <a:endParaRPr lang="en-US"/>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get started by sharing that the Superintendent Carvalho has put out a strategic plan for LAUSD as whole.</a:t>
            </a:r>
          </a:p>
          <a:p>
            <a:pPr marL="0" indent="0">
              <a:buFont typeface="+mj-lt"/>
              <a:buNone/>
            </a:pPr>
            <a:endParaRPr lang="en-US"/>
          </a:p>
          <a:p>
            <a:r>
              <a:rPr lang="en-US" dirty="0"/>
              <a:t>You might ask yourself what does that mean to us as SSC Members. </a:t>
            </a:r>
            <a:endParaRPr lang="en-US" dirty="0">
              <a:cs typeface="Calibri"/>
            </a:endParaRPr>
          </a:p>
          <a:p>
            <a:r>
              <a:rPr lang="en-US" dirty="0"/>
              <a:t>School Site Council and the English learner advisory committee is part of the strategic plan pillar 3D honoring perspectives engagement and collaboration.</a:t>
            </a:r>
            <a:endParaRPr lang="en-US" dirty="0">
              <a:cs typeface="Calibri"/>
            </a:endParaRPr>
          </a:p>
          <a:p>
            <a:pPr marL="0" indent="0">
              <a:buFont typeface="+mj-lt"/>
              <a:buNone/>
            </a:pPr>
            <a:endParaRPr lang="en-US"/>
          </a:p>
          <a:p>
            <a:r>
              <a:rPr lang="en-US" dirty="0"/>
              <a:t>During today's training you will receive information about School Site Council composition, what is School Site Council, school plan for student achievement , School Site Council resources.  We'll talk about how your voice matters, and give you a call to action.</a:t>
            </a:r>
            <a:endParaRPr lang="en-US" dirty="0">
              <a:cs typeface="Calibri"/>
            </a:endParaRPr>
          </a:p>
          <a:p>
            <a:pPr marL="0" indent="0">
              <a:buFont typeface="+mj-lt"/>
              <a:buNone/>
            </a:pPr>
            <a:endParaRPr lang="en-US"/>
          </a:p>
          <a:p>
            <a:pPr>
              <a:defRPr/>
            </a:pPr>
            <a:r>
              <a:rPr lang="en-US" dirty="0"/>
              <a:t>We will close by coming back to the strategic plan, looking at the vision on page two of the strategic plan, and asking you as leaders, "</a:t>
            </a:r>
            <a:r>
              <a:rPr lang="en-US" dirty="0">
                <a:latin typeface="Poppins"/>
                <a:cs typeface="Poppins"/>
              </a:rPr>
              <a:t>As leaders, how do you see our school’s SSC moving this vision forward?"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atin typeface="Poppins" panose="00000500000000000000" pitchFamily="2" charset="0"/>
              <a:cs typeface="Poppins" panose="00000500000000000000" pitchFamily="2" charset="0"/>
            </a:endParaRPr>
          </a:p>
          <a:p>
            <a:pPr>
              <a:defRPr/>
            </a:pPr>
            <a:r>
              <a:rPr lang="es-CO" b="1" dirty="0"/>
              <a:t>Diga: </a:t>
            </a:r>
            <a:r>
              <a:rPr lang="es-CO" dirty="0"/>
              <a:t>Me gustaría iniciar por medio de compartir que el Superintendente Carvalho ha emitido un plan estratégico para LAUSD en general.</a:t>
            </a:r>
            <a:r>
              <a:rPr lang="en-US" dirty="0"/>
              <a:t> </a:t>
            </a:r>
            <a:endParaRPr lang="en-US" dirty="0">
              <a:cs typeface="Calibri"/>
            </a:endParaRPr>
          </a:p>
          <a:p>
            <a:pPr>
              <a:defRPr/>
            </a:pPr>
            <a:r>
              <a:rPr lang="es-CO" dirty="0"/>
              <a:t> </a:t>
            </a:r>
            <a:r>
              <a:rPr lang="en-US" dirty="0"/>
              <a:t> </a:t>
            </a:r>
            <a:endParaRPr lang="en-US" dirty="0">
              <a:cs typeface="Calibri"/>
            </a:endParaRPr>
          </a:p>
          <a:p>
            <a:pPr>
              <a:defRPr/>
            </a:pPr>
            <a:r>
              <a:rPr lang="es-CO" dirty="0"/>
              <a:t>Tal vez se puede preguntar, ¿qué significa eso para nosotros como miembros del SSC? </a:t>
            </a:r>
            <a:endParaRPr lang="en-US"/>
          </a:p>
          <a:p>
            <a:pPr>
              <a:defRPr/>
            </a:pPr>
            <a:r>
              <a:rPr lang="es-CO" dirty="0"/>
              <a:t>El Consejo del Plantel Escolar y el Comité Asesor para Aprendices de Inglés es parte del pilar 3D del Plan Estratégico que valora las perspectivas del compromiso y la colaboración.</a:t>
            </a:r>
            <a:r>
              <a:rPr lang="en-US" dirty="0"/>
              <a:t> </a:t>
            </a:r>
            <a:endParaRPr lang="en-US">
              <a:cs typeface="Calibri"/>
            </a:endParaRPr>
          </a:p>
          <a:p>
            <a:pPr>
              <a:defRPr/>
            </a:pPr>
            <a:r>
              <a:rPr lang="es-CO" dirty="0"/>
              <a:t> </a:t>
            </a:r>
            <a:r>
              <a:rPr lang="en-US" dirty="0"/>
              <a:t> </a:t>
            </a:r>
            <a:endParaRPr lang="en-US">
              <a:cs typeface="Calibri"/>
            </a:endParaRPr>
          </a:p>
          <a:p>
            <a:pPr>
              <a:defRPr/>
            </a:pPr>
            <a:r>
              <a:rPr lang="es-CO" dirty="0"/>
              <a:t>Durante la sesión hoy, recibirán información sobre la composición del Consejo del Plantel Escolar, qué es el Consejo del Plantel Escolar, el plan escolare para el rendimiento académico estudiantil, los recursos del consejo del plantel escolar, y hablaremos sobre cómo su voz es importante, y el llamado a la acción.</a:t>
            </a:r>
            <a:r>
              <a:rPr lang="en-US" dirty="0"/>
              <a:t> </a:t>
            </a:r>
            <a:endParaRPr lang="en-US">
              <a:cs typeface="Calibri"/>
            </a:endParaRPr>
          </a:p>
          <a:p>
            <a:pPr>
              <a:defRPr/>
            </a:pPr>
            <a:r>
              <a:rPr lang="es-CO" dirty="0"/>
              <a:t> </a:t>
            </a:r>
            <a:r>
              <a:rPr lang="en-US" dirty="0"/>
              <a:t> </a:t>
            </a:r>
            <a:endParaRPr lang="en-US">
              <a:cs typeface="Calibri"/>
            </a:endParaRPr>
          </a:p>
          <a:p>
            <a:pPr>
              <a:defRPr/>
            </a:pPr>
            <a:r>
              <a:rPr lang="es-CO" dirty="0"/>
              <a:t>Cerraremos con regresar al plan estratégico por medio de ver la visión general en la página dos del plan estratégico y preguntando a ustedes líderes lo siguiente, “como líderes, ¿cómo es que ven que el SSC pueda avanzar esta visión?</a:t>
            </a:r>
            <a:r>
              <a:rPr lang="en-US" dirty="0"/>
              <a:t> </a:t>
            </a:r>
            <a:endParaRPr lang="en-US">
              <a:cs typeface="Calibri"/>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6</a:t>
            </a:fld>
            <a:endParaRPr lang="en-US"/>
          </a:p>
        </p:txBody>
      </p:sp>
      <p:sp>
        <p:nvSpPr>
          <p:cNvPr id="5" name="Footer Placeholder 4">
            <a:extLst>
              <a:ext uri="{FF2B5EF4-FFF2-40B4-BE49-F238E27FC236}">
                <a16:creationId xmlns:a16="http://schemas.microsoft.com/office/drawing/2014/main" id="{E978A64D-D2AB-4D59-B400-616515A98E3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541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As we start, we're going to look at our SSC composition and meet some of our members.</a:t>
            </a:r>
          </a:p>
          <a:p>
            <a:endParaRPr lang="en-US"/>
          </a:p>
          <a:p>
            <a:r>
              <a:rPr lang="en-US"/>
              <a:t>Click</a:t>
            </a:r>
          </a:p>
          <a:p>
            <a:endParaRPr lang="en-US">
              <a:cs typeface="Calibri" panose="020F0502020204030204"/>
            </a:endParaRPr>
          </a:p>
          <a:p>
            <a:r>
              <a:rPr lang="es-CO"/>
              <a:t>Diga: A medida que comencemos, veremos la composición del SSC y conoceremos algunos de nuestros miembros.</a:t>
            </a:r>
            <a:r>
              <a:rPr lang="en-US"/>
              <a:t> </a:t>
            </a:r>
          </a:p>
          <a:p>
            <a:r>
              <a:rPr lang="es-CO"/>
              <a:t> </a:t>
            </a:r>
            <a:r>
              <a:rPr lang="en-US"/>
              <a:t> </a:t>
            </a:r>
          </a:p>
          <a:p>
            <a:r>
              <a:rPr lang="es-CO"/>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7</a:t>
            </a:fld>
            <a:endParaRPr lang="en-US"/>
          </a:p>
        </p:txBody>
      </p:sp>
      <p:sp>
        <p:nvSpPr>
          <p:cNvPr id="5" name="Footer Placeholder 4">
            <a:extLst>
              <a:ext uri="{FF2B5EF4-FFF2-40B4-BE49-F238E27FC236}">
                <a16:creationId xmlns:a16="http://schemas.microsoft.com/office/drawing/2014/main" id="{69AF5B50-DD5D-4916-9DCA-D8FFDB98E3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075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a:t>
            </a:r>
          </a:p>
          <a:p>
            <a:pPr marL="228600" indent="-228600">
              <a:buAutoNum type="arabicPeriod"/>
            </a:pPr>
            <a:r>
              <a:rPr lang="en-US"/>
              <a:t>Composition = _____ (insert # of SSC Members)</a:t>
            </a:r>
          </a:p>
          <a:p>
            <a:pPr marL="228600" indent="-228600">
              <a:buAutoNum type="arabicPeriod"/>
            </a:pPr>
            <a:r>
              <a:rPr lang="en-US"/>
              <a:t>Insert name of each SSC Member in there  corresponding apple.</a:t>
            </a:r>
          </a:p>
          <a:p>
            <a:pPr marL="228600" indent="-228600">
              <a:buAutoNum type="arabicPeriod"/>
            </a:pPr>
            <a:endParaRPr lang="en-US"/>
          </a:p>
          <a:p>
            <a:pPr marL="0" indent="0">
              <a:buNone/>
            </a:pPr>
            <a:r>
              <a:rPr lang="en-US"/>
              <a:t>Say: As you may notice we are using an apple theme in this presentation because apple symbolizes education and that's why we are all here today. </a:t>
            </a:r>
          </a:p>
          <a:p>
            <a:pPr marL="0" indent="0">
              <a:buNone/>
            </a:pPr>
            <a:r>
              <a:rPr lang="en-US"/>
              <a:t>we have a membership of _______and it's great to see that all of you are here with us today I look forward to getting to know as we make great decisions for our students .</a:t>
            </a:r>
          </a:p>
          <a:p>
            <a:pPr marL="0" indent="0">
              <a:buNone/>
            </a:pPr>
            <a:r>
              <a:rPr lang="en-US"/>
              <a:t>I'm going to ask each of you when I call your stakeholder group or your apple, please state your name and a little bit about why you are a member of SSC . </a:t>
            </a:r>
          </a:p>
          <a:p>
            <a:pPr marL="0" indent="0">
              <a:buNone/>
            </a:pPr>
            <a:endParaRPr lang="en-US"/>
          </a:p>
          <a:p>
            <a:pPr marL="0" indent="0">
              <a:buNone/>
            </a:pPr>
            <a:r>
              <a:rPr lang="en-US"/>
              <a:t>Click</a:t>
            </a:r>
          </a:p>
          <a:p>
            <a:endParaRPr lang="en-US"/>
          </a:p>
          <a:p>
            <a:r>
              <a:rPr lang="es-CO"/>
              <a:t>Qué Hacer: </a:t>
            </a:r>
            <a:endParaRPr lang="en-US"/>
          </a:p>
          <a:p>
            <a:pPr marL="171450" indent="-171450">
              <a:buFont typeface="Arial"/>
              <a:buChar char="•"/>
            </a:pPr>
            <a:r>
              <a:rPr lang="es-CO"/>
              <a:t>Composición = ________(agregar # de miembros del SSC)</a:t>
            </a:r>
            <a:endParaRPr lang="en-US"/>
          </a:p>
          <a:p>
            <a:pPr>
              <a:buFont typeface="Arial"/>
              <a:buChar char="•"/>
            </a:pPr>
            <a:r>
              <a:rPr lang="es-CO"/>
              <a:t>Agregue el nombre de cada miembro del SSC en la manzana que corresponde.</a:t>
            </a:r>
            <a:br>
              <a:rPr lang="es-CO">
                <a:cs typeface="+mn-lt"/>
              </a:rPr>
            </a:br>
            <a:br>
              <a:rPr lang="es-CO">
                <a:cs typeface="+mn-lt"/>
              </a:rPr>
            </a:br>
            <a:r>
              <a:rPr lang="es-CO"/>
              <a:t>Diga: Como pueden ver, estamos usando el tema de la manzana en esta presentación porque la manzana simboliza la educación y es el por qué todos estamos aquí hoy. </a:t>
            </a:r>
            <a:br>
              <a:rPr lang="es-CO">
                <a:cs typeface="+mn-lt"/>
              </a:rPr>
            </a:br>
            <a:br>
              <a:rPr lang="es-CO">
                <a:cs typeface="+mn-lt"/>
              </a:rPr>
            </a:br>
            <a:r>
              <a:rPr lang="es-CO"/>
              <a:t>Contamos con una membresía de _______ y es maravilloso verlos presentes hoy con nosotros y esperamos poder llegarnos a conocer un poco más a medida que tomamos importantes decisiones para nuestros estudiantes.</a:t>
            </a:r>
            <a:br>
              <a:rPr lang="es-CO">
                <a:cs typeface="+mn-lt"/>
              </a:rPr>
            </a:br>
            <a:br>
              <a:rPr lang="es-CO">
                <a:cs typeface="+mn-lt"/>
              </a:rPr>
            </a:br>
            <a:r>
              <a:rPr lang="es-CO"/>
              <a:t>Le pediré a cada uno de ustedes cuando llame al grupo de partes interesadas o su manzana, por favor indicar su nombre y cuéntenos un poquito acerca de por qué se convirtió en miembro del SSC.  </a:t>
            </a:r>
            <a:br>
              <a:rPr lang="es-CO">
                <a:cs typeface="+mn-lt"/>
              </a:rPr>
            </a:br>
            <a:br>
              <a:rPr lang="es-CO">
                <a:cs typeface="+mn-lt"/>
              </a:rPr>
            </a:br>
            <a:br>
              <a:rPr lang="es-CO">
                <a:cs typeface="+mn-lt"/>
              </a:rPr>
            </a:br>
            <a:r>
              <a:rPr lang="es-CO"/>
              <a:t>Clic </a:t>
            </a:r>
            <a:endParaRPr lang="en-US"/>
          </a:p>
        </p:txBody>
      </p:sp>
      <p:sp>
        <p:nvSpPr>
          <p:cNvPr id="4" name="Slide Number Placeholder 3"/>
          <p:cNvSpPr>
            <a:spLocks noGrp="1"/>
          </p:cNvSpPr>
          <p:nvPr>
            <p:ph type="sldNum" sz="quarter" idx="5"/>
          </p:nvPr>
        </p:nvSpPr>
        <p:spPr/>
        <p:txBody>
          <a:bodyPr/>
          <a:lstStyle/>
          <a:p>
            <a:fld id="{723A3C38-2209-4166-B4A8-1059C93D4955}" type="slidenum">
              <a:rPr lang="en-US" smtClean="0"/>
              <a:t>8</a:t>
            </a:fld>
            <a:endParaRPr lang="en-US"/>
          </a:p>
        </p:txBody>
      </p:sp>
      <p:sp>
        <p:nvSpPr>
          <p:cNvPr id="5" name="Footer Placeholder 4">
            <a:extLst>
              <a:ext uri="{FF2B5EF4-FFF2-40B4-BE49-F238E27FC236}">
                <a16:creationId xmlns:a16="http://schemas.microsoft.com/office/drawing/2014/main" id="{7DF8B4B1-F014-4D4C-B31D-D4ECC509270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0556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Is school site council </a:t>
            </a:r>
            <a:endParaRPr lang="en-US"/>
          </a:p>
          <a:p>
            <a:endParaRPr lang="en-US"/>
          </a:p>
          <a:p>
            <a:r>
              <a:rPr lang="en-US" dirty="0"/>
              <a:t>The School Site Council is a group of members that develops reviews evaluates the effectiveness of the School Plan for Student of Achievement (SPSA).</a:t>
            </a:r>
          </a:p>
          <a:p>
            <a:endParaRPr lang="en-US"/>
          </a:p>
          <a:p>
            <a:r>
              <a:rPr lang="en-US" dirty="0"/>
              <a:t>Click</a:t>
            </a:r>
            <a:endParaRPr lang="en-US" dirty="0">
              <a:cs typeface="Calibri"/>
            </a:endParaRPr>
          </a:p>
          <a:p>
            <a:endParaRPr lang="en-US">
              <a:cs typeface="Calibri" panose="020F0502020204030204"/>
            </a:endParaRPr>
          </a:p>
          <a:p>
            <a:r>
              <a:rPr lang="es-CO" dirty="0"/>
              <a:t>Diga: ¿Qué es el Consejo del Plantel Escolar? </a:t>
            </a:r>
            <a:endParaRPr lang="en-US" dirty="0"/>
          </a:p>
          <a:p>
            <a:r>
              <a:rPr lang="es-CO" dirty="0"/>
              <a:t> </a:t>
            </a:r>
            <a:r>
              <a:rPr lang="en-US" dirty="0"/>
              <a:t> </a:t>
            </a:r>
            <a:endParaRPr lang="en-US" dirty="0">
              <a:cs typeface="Calibri"/>
            </a:endParaRPr>
          </a:p>
          <a:p>
            <a:r>
              <a:rPr lang="es-CO" dirty="0"/>
              <a:t>El Consejo del plantel escolar es un grupo de partes interesadas que desarrolla, repasa y evalúa la eficacia del plan escolar para el rendimiento académico estudiantil, (SPSA).</a:t>
            </a:r>
            <a:r>
              <a:rPr lang="en-US" dirty="0"/>
              <a:t> </a:t>
            </a:r>
            <a:endParaRPr lang="en-US" dirty="0">
              <a:cs typeface="Calibri"/>
            </a:endParaRPr>
          </a:p>
          <a:p>
            <a:r>
              <a:rPr lang="es-CO" dirty="0"/>
              <a:t> </a:t>
            </a:r>
            <a:r>
              <a:rPr lang="en-US" dirty="0"/>
              <a:t> </a:t>
            </a:r>
            <a:endParaRPr lang="en-US" dirty="0">
              <a:cs typeface="Calibri"/>
            </a:endParaRPr>
          </a:p>
          <a:p>
            <a:r>
              <a:rPr lang="es-CO" dirty="0"/>
              <a:t>Clic</a:t>
            </a:r>
            <a:r>
              <a:rPr lang="en-US" dirty="0"/>
              <a:t> </a:t>
            </a:r>
            <a:endParaRPr lang="en-US" dirty="0">
              <a:cs typeface="Calibri"/>
            </a:endParaRPr>
          </a:p>
          <a:p>
            <a:r>
              <a:rPr lang="es-CO" dirty="0"/>
              <a:t> </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9</a:t>
            </a:fld>
            <a:endParaRPr lang="en-US"/>
          </a:p>
        </p:txBody>
      </p:sp>
      <p:sp>
        <p:nvSpPr>
          <p:cNvPr id="5" name="Footer Placeholder 4">
            <a:extLst>
              <a:ext uri="{FF2B5EF4-FFF2-40B4-BE49-F238E27FC236}">
                <a16:creationId xmlns:a16="http://schemas.microsoft.com/office/drawing/2014/main" id="{6A289EEA-0E3F-4EC2-B1A9-36EB69F0FF5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5744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3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63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39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type="obj">
  <p:cSld name="Blank 1">
    <p:spTree>
      <p:nvGrpSpPr>
        <p:cNvPr id="1" name="Shape 201"/>
        <p:cNvGrpSpPr/>
        <p:nvPr/>
      </p:nvGrpSpPr>
      <p:grpSpPr>
        <a:xfrm>
          <a:off x="0" y="0"/>
          <a:ext cx="0" cy="0"/>
          <a:chOff x="0" y="0"/>
          <a:chExt cx="0" cy="0"/>
        </a:xfrm>
      </p:grpSpPr>
      <p:sp>
        <p:nvSpPr>
          <p:cNvPr id="203" name="Google Shape;203;p3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4" name="Google Shape;204;p31"/>
          <p:cNvSpPr txBox="1">
            <a:spLocks noGrp="1"/>
          </p:cNvSpPr>
          <p:nvPr>
            <p:ph type="dt" idx="10"/>
          </p:nvPr>
        </p:nvSpPr>
        <p:spPr>
          <a:xfrm>
            <a:off x="609600" y="6377940"/>
            <a:ext cx="28044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1"/>
          <p:cNvSpPr txBox="1">
            <a:spLocks noGrp="1"/>
          </p:cNvSpPr>
          <p:nvPr>
            <p:ph type="sldNum" idx="12"/>
          </p:nvPr>
        </p:nvSpPr>
        <p:spPr>
          <a:xfrm>
            <a:off x="8778240" y="6377940"/>
            <a:ext cx="2804400" cy="1848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31"/>
          <p:cNvSpPr txBox="1">
            <a:spLocks noGrp="1"/>
          </p:cNvSpPr>
          <p:nvPr>
            <p:ph type="title"/>
          </p:nvPr>
        </p:nvSpPr>
        <p:spPr>
          <a:xfrm>
            <a:off x="2579078" y="1733335"/>
            <a:ext cx="7368900" cy="2091300"/>
          </a:xfrm>
          <a:prstGeom prst="rect">
            <a:avLst/>
          </a:prstGeom>
        </p:spPr>
        <p:txBody>
          <a:bodyPr spcFirstLastPara="1" wrap="square" lIns="91425" tIns="45700" rIns="91425" bIns="45700" anchor="t" anchorCtr="0">
            <a:normAutofit/>
          </a:bodyPr>
          <a:lstStyle>
            <a:lvl1pPr lvl="0" rtl="0">
              <a:spcBef>
                <a:spcPts val="0"/>
              </a:spcBef>
              <a:spcAft>
                <a:spcPts val="0"/>
              </a:spcAft>
              <a:buSzPts val="4400"/>
              <a:buFont typeface="Poppins SemiBold"/>
              <a:buNone/>
              <a:defRPr>
                <a:latin typeface="Poppins SemiBold"/>
                <a:ea typeface="Poppins SemiBold"/>
                <a:cs typeface="Poppins SemiBold"/>
                <a:sym typeface="Poppins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37503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914400" y="5181608"/>
            <a:ext cx="10363200" cy="933451"/>
          </a:xfrm>
        </p:spPr>
        <p:txBody>
          <a:bodyPr anchor="b">
            <a:normAutofit/>
          </a:bodyPr>
          <a:lstStyle>
            <a:lvl1pPr algn="ctr">
              <a:defRPr sz="2400">
                <a:solidFill>
                  <a:schemeClr val="accent2">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900">
                <a:solidFill>
                  <a:schemeClr val="accent2">
                    <a:lumMod val="60000"/>
                    <a:lumOff val="40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184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4837" y="160347"/>
            <a:ext cx="8026403" cy="525463"/>
          </a:xfrm>
        </p:spPr>
        <p:txBody>
          <a:bodyPr/>
          <a:lstStyle>
            <a:lvl1pPr algn="l">
              <a:defRPr>
                <a:solidFill>
                  <a:schemeClr val="bg1">
                    <a:lumMod val="65000"/>
                  </a:schemeClr>
                </a:solidFill>
              </a:defRPr>
            </a:lvl1pPr>
          </a:lstStyle>
          <a:p>
            <a:r>
              <a:rPr lang="en-US"/>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5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34" indent="-171434">
              <a:buFont typeface="Arial" pitchFamily="34" charset="0"/>
              <a:buChar char="•"/>
              <a:defRPr sz="2400">
                <a:solidFill>
                  <a:schemeClr val="accent2">
                    <a:lumMod val="60000"/>
                    <a:lumOff val="40000"/>
                  </a:schemeClr>
                </a:solidFill>
              </a:defRPr>
            </a:lvl1pPr>
            <a:lvl2pPr marL="628587" indent="-171434">
              <a:buFont typeface="Arial" pitchFamily="34" charset="0"/>
              <a:buChar char="•"/>
              <a:defRPr sz="2000">
                <a:solidFill>
                  <a:schemeClr val="accent2">
                    <a:lumMod val="60000"/>
                    <a:lumOff val="40000"/>
                  </a:schemeClr>
                </a:solidFill>
              </a:defRPr>
            </a:lvl2pPr>
            <a:lvl3pPr marL="1085742" indent="-171434">
              <a:buFont typeface="Arial" pitchFamily="34" charset="0"/>
              <a:buChar char="•"/>
              <a:defRPr sz="1900">
                <a:solidFill>
                  <a:schemeClr val="accent2">
                    <a:lumMod val="60000"/>
                    <a:lumOff val="40000"/>
                  </a:schemeClr>
                </a:solidFill>
              </a:defRPr>
            </a:lvl3pPr>
            <a:lvl4pPr marL="1542897" indent="-171434">
              <a:buFont typeface="Arial" pitchFamily="34" charset="0"/>
              <a:buChar char="•"/>
              <a:defRPr sz="1600">
                <a:solidFill>
                  <a:schemeClr val="accent2">
                    <a:lumMod val="60000"/>
                    <a:lumOff val="40000"/>
                  </a:schemeClr>
                </a:solidFill>
              </a:defRPr>
            </a:lvl4pPr>
            <a:lvl5pPr marL="2000051" indent="-171434">
              <a:buFont typeface="Arial" pitchFamily="34" charset="0"/>
              <a:buChar char="•"/>
              <a:defRPr sz="1600">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5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200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57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6"/>
            <a:ext cx="9448800" cy="1362075"/>
          </a:xfrm>
        </p:spPr>
        <p:txBody>
          <a:bodyPr anchor="t"/>
          <a:lstStyle>
            <a:lvl1pPr algn="l">
              <a:defRPr sz="4000" b="0" cap="all">
                <a:solidFill>
                  <a:schemeClr val="bg1">
                    <a:lumMod val="10000"/>
                  </a:schemeClr>
                </a:solidFill>
              </a:defRPr>
            </a:lvl1pPr>
          </a:lstStyle>
          <a:p>
            <a:r>
              <a:rPr lang="en-US"/>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00">
                <a:solidFill>
                  <a:schemeClr val="bg1">
                    <a:lumMod val="10000"/>
                  </a:schemeClr>
                </a:solidFill>
              </a:defRPr>
            </a:lvl1pPr>
            <a:lvl2pPr marL="457155" indent="0">
              <a:buNone/>
              <a:defRPr sz="1900">
                <a:solidFill>
                  <a:schemeClr val="tx1">
                    <a:tint val="75000"/>
                  </a:schemeClr>
                </a:solidFill>
              </a:defRPr>
            </a:lvl2pPr>
            <a:lvl3pPr marL="914309" indent="0">
              <a:buNone/>
              <a:defRPr sz="1600">
                <a:solidFill>
                  <a:schemeClr val="tx1">
                    <a:tint val="75000"/>
                  </a:schemeClr>
                </a:solidFill>
              </a:defRPr>
            </a:lvl3pPr>
            <a:lvl4pPr marL="1371464" indent="0">
              <a:buNone/>
              <a:defRPr sz="1500">
                <a:solidFill>
                  <a:schemeClr val="tx1">
                    <a:tint val="75000"/>
                  </a:schemeClr>
                </a:solidFill>
              </a:defRPr>
            </a:lvl4pPr>
            <a:lvl5pPr marL="1828618" indent="0">
              <a:buNone/>
              <a:defRPr sz="1500">
                <a:solidFill>
                  <a:schemeClr val="tx1">
                    <a:tint val="75000"/>
                  </a:schemeClr>
                </a:solidFill>
              </a:defRPr>
            </a:lvl5pPr>
            <a:lvl6pPr marL="2285774" indent="0">
              <a:buNone/>
              <a:defRPr sz="1500">
                <a:solidFill>
                  <a:schemeClr val="tx1">
                    <a:tint val="75000"/>
                  </a:schemeClr>
                </a:solidFill>
              </a:defRPr>
            </a:lvl6pPr>
            <a:lvl7pPr marL="2742926" indent="0">
              <a:buNone/>
              <a:defRPr sz="1500">
                <a:solidFill>
                  <a:schemeClr val="tx1">
                    <a:tint val="75000"/>
                  </a:schemeClr>
                </a:solidFill>
              </a:defRPr>
            </a:lvl7pPr>
            <a:lvl8pPr marL="3200080" indent="0">
              <a:buNone/>
              <a:defRPr sz="1500">
                <a:solidFill>
                  <a:schemeClr val="tx1">
                    <a:tint val="75000"/>
                  </a:schemeClr>
                </a:solidFill>
              </a:defRPr>
            </a:lvl8pPr>
            <a:lvl9pPr marL="36572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2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152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4703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10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6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10" y="23471"/>
            <a:ext cx="7635433" cy="674688"/>
          </a:xfrm>
        </p:spPr>
        <p:txBody>
          <a:bodyPr anchor="ctr" anchorCtr="0"/>
          <a:lstStyle>
            <a:lvl1pPr algn="l">
              <a:defRPr sz="2000" b="1">
                <a:solidFill>
                  <a:schemeClr val="bg1">
                    <a:lumMod val="90000"/>
                  </a:schemeClr>
                </a:solidFill>
              </a:defRPr>
            </a:lvl1pPr>
          </a:lstStyle>
          <a:p>
            <a:r>
              <a:rPr lang="en-US"/>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3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00" b="1">
                <a:solidFill>
                  <a:schemeClr val="tx1">
                    <a:lumMod val="65000"/>
                    <a:lumOff val="35000"/>
                  </a:schemeClr>
                </a:solidFill>
              </a:defRPr>
            </a:lvl1pPr>
          </a:lstStyle>
          <a:p>
            <a:r>
              <a:rPr lang="en-US"/>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4165600" y="5359410"/>
            <a:ext cx="7315200" cy="804863"/>
          </a:xfrm>
        </p:spPr>
        <p:txBody>
          <a:bodyPr/>
          <a:lstStyle>
            <a:lvl1pPr marL="0" indent="0">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6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87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7"/>
            <a:ext cx="1320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77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62238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7" name="Text Placeholder 8"/>
          <p:cNvSpPr>
            <a:spLocks noGrp="1"/>
          </p:cNvSpPr>
          <p:nvPr>
            <p:ph type="body" sz="quarter" idx="16"/>
          </p:nvPr>
        </p:nvSpPr>
        <p:spPr>
          <a:xfrm>
            <a:off x="4775200" y="2209807"/>
            <a:ext cx="2540000" cy="3977605"/>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bg1">
                    <a:lumMod val="65000"/>
                  </a:schemeClr>
                </a:solidFill>
              </a:defRPr>
            </a:lvl1pPr>
          </a:lstStyle>
          <a:p>
            <a:r>
              <a:rPr lang="en-US"/>
              <a:t>Click to edit Master title style</a:t>
            </a:r>
          </a:p>
        </p:txBody>
      </p:sp>
    </p:spTree>
    <p:extLst>
      <p:ext uri="{BB962C8B-B14F-4D97-AF65-F5344CB8AC3E}">
        <p14:creationId xmlns:p14="http://schemas.microsoft.com/office/powerpoint/2010/main" val="1910847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5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0346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a:solidFill>
                <a:srgbClr val="F7291E">
                  <a:lumMod val="60000"/>
                  <a:lumOff val="40000"/>
                </a:srgbClr>
              </a:solidFill>
            </a:endParaRPr>
          </a:p>
        </p:txBody>
      </p:sp>
      <p:sp>
        <p:nvSpPr>
          <p:cNvPr id="15" name="Content Placeholder 2"/>
          <p:cNvSpPr>
            <a:spLocks noGrp="1"/>
          </p:cNvSpPr>
          <p:nvPr>
            <p:ph sz="half" idx="15"/>
          </p:nvPr>
        </p:nvSpPr>
        <p:spPr>
          <a:xfrm>
            <a:off x="914407" y="-2235199"/>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101601" y="177807"/>
            <a:ext cx="8737603" cy="525463"/>
          </a:xfrm>
        </p:spPr>
        <p:txBody>
          <a:bodyPr/>
          <a:lstStyle>
            <a:lvl1pPr algn="l">
              <a:defRPr>
                <a:solidFill>
                  <a:schemeClr val="accent2">
                    <a:lumMod val="60000"/>
                    <a:lumOff val="40000"/>
                  </a:schemeClr>
                </a:solidFill>
              </a:defRPr>
            </a:lvl1pPr>
          </a:lstStyle>
          <a:p>
            <a:r>
              <a:rPr lang="en-US"/>
              <a:t>Click to edit Master title style</a:t>
            </a:r>
          </a:p>
        </p:txBody>
      </p:sp>
    </p:spTree>
    <p:extLst>
      <p:ext uri="{BB962C8B-B14F-4D97-AF65-F5344CB8AC3E}">
        <p14:creationId xmlns:p14="http://schemas.microsoft.com/office/powerpoint/2010/main" val="616347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962401" y="177807"/>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387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662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267197" y="381010"/>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58456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186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457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2901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2"/>
          <p:cNvSpPr>
            <a:spLocks noGrp="1"/>
          </p:cNvSpPr>
          <p:nvPr>
            <p:ph sz="half" idx="1"/>
          </p:nvPr>
        </p:nvSpPr>
        <p:spPr>
          <a:xfrm>
            <a:off x="508007"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2"/>
          </p:nvPr>
        </p:nvSpPr>
        <p:spPr>
          <a:xfrm>
            <a:off x="4114803"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1" name="Content Placeholder 3"/>
          <p:cNvSpPr>
            <a:spLocks noGrp="1"/>
          </p:cNvSpPr>
          <p:nvPr>
            <p:ph sz="half" idx="14"/>
          </p:nvPr>
        </p:nvSpPr>
        <p:spPr>
          <a:xfrm>
            <a:off x="7721599"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5" name="Content Placeholder 2"/>
          <p:cNvSpPr>
            <a:spLocks noGrp="1"/>
          </p:cNvSpPr>
          <p:nvPr>
            <p:ph sz="half" idx="15"/>
          </p:nvPr>
        </p:nvSpPr>
        <p:spPr>
          <a:xfrm>
            <a:off x="508007" y="711201"/>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1379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874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8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98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9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00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130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97991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914309"/>
            <a:endParaRPr lang="en-US" sz="1900">
              <a:solidFill>
                <a:prstClr val="white"/>
              </a:solidFill>
            </a:endParaRPr>
          </a:p>
        </p:txBody>
      </p:sp>
      <p:sp>
        <p:nvSpPr>
          <p:cNvPr id="4"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pPr defTabSz="914309"/>
            <a:fld id="{6EB7948D-65B7-4FEC-80B5-36D7629B101D}" type="datetimeFigureOut">
              <a:rPr lang="en-US" smtClean="0">
                <a:solidFill>
                  <a:prstClr val="black">
                    <a:tint val="75000"/>
                  </a:prstClr>
                </a:solidFill>
              </a:rPr>
              <a:pPr defTabSz="914309"/>
              <a:t>8/23/2023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pPr defTabSz="914309"/>
            <a:fld id="{FD99AA8B-2E7A-4BBC-8FDE-CA7CF71DD330}" type="slidenum">
              <a:rPr lang="en-US" smtClean="0">
                <a:solidFill>
                  <a:prstClr val="black">
                    <a:tint val="75000"/>
                  </a:prstClr>
                </a:solidFill>
              </a:rPr>
              <a:pPr defTabSz="914309"/>
              <a:t>‹#›</a:t>
            </a:fld>
            <a:endParaRPr lang="en-US">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09" tIns="60954" rIns="121909" bIns="609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946401" y="177807"/>
            <a:ext cx="8737603" cy="525463"/>
          </a:xfrm>
          <a:prstGeom prst="rect">
            <a:avLst/>
          </a:prstGeom>
        </p:spPr>
        <p:txBody>
          <a:bodyPr vert="horz" lIns="121909" tIns="60954" rIns="121909" bIns="60954" rtlCol="0" anchor="b">
            <a:normAutofit/>
          </a:bodyPr>
          <a:lstStyle/>
          <a:p>
            <a:r>
              <a:rPr lang="en-US"/>
              <a:t>Click to edit Master title style</a:t>
            </a:r>
          </a:p>
        </p:txBody>
      </p:sp>
    </p:spTree>
    <p:extLst>
      <p:ext uri="{BB962C8B-B14F-4D97-AF65-F5344CB8AC3E}">
        <p14:creationId xmlns:p14="http://schemas.microsoft.com/office/powerpoint/2010/main" val="42289438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xStyles>
    <p:titleStyle>
      <a:lvl1pPr algn="r" defTabSz="914309"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nliveningedge.org/tools-practices/emergence-collaborative-leadership-traditional-organisation-part-2-encouraging-potential/"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cseeman/693993325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chieve.lausd.org/sfa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achieve.lausd.org/pcs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3DB_4CBC8C.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jrcenter.org/2015/03/30/un-human-rights-committee-reviews-6-states-civil-and-political-rights-records/"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3C7_E85B22D3.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ideo" Target="https://www.youtube.com/embed/x6ggW8ei0yU?feature=oembed" TargetMode="External"/><Relationship Id="rId5" Type="http://schemas.openxmlformats.org/officeDocument/2006/relationships/image" Target="../media/image46.pn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chieve.lausd.org/sfac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chieve.lausd.net/strategicpla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D6D627A-B780-4FED-90EC-82B9616C060B}"/>
              </a:ext>
            </a:extLst>
          </p:cNvPr>
          <p:cNvSpPr txBox="1"/>
          <p:nvPr/>
        </p:nvSpPr>
        <p:spPr>
          <a:xfrm>
            <a:off x="1552574" y="4251634"/>
            <a:ext cx="8540129" cy="1077218"/>
          </a:xfrm>
          <a:prstGeom prst="rect">
            <a:avLst/>
          </a:prstGeom>
          <a:noFill/>
        </p:spPr>
        <p:txBody>
          <a:bodyPr wrap="square">
            <a:spAutoFit/>
          </a:bodyPr>
          <a:lstStyle/>
          <a:p>
            <a:pPr algn="ct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ó</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 </a:t>
            </a:r>
            <a:r>
              <a:rPr lang="es-MX" sz="3200" b="1" dirty="0">
                <a:solidFill>
                  <a:schemeClr val="bg1">
                    <a:lumMod val="5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2">
                    <a:lumMod val="60000"/>
                    <a:lumOff val="4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s-MX" sz="3200" b="1" dirty="0">
                <a:solidFill>
                  <a:schemeClr val="bg1">
                    <a:lumMod val="5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b</a:t>
            </a:r>
            <a:r>
              <a:rPr lang="es-MX" sz="3200" b="1" dirty="0">
                <a:solidFill>
                  <a:schemeClr val="accent2">
                    <a:lumMod val="60000"/>
                    <a:lumOff val="4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s-MX" sz="3200" b="1" dirty="0">
                <a:solidFill>
                  <a:srgbClr val="00206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í</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bg1">
                    <a:lumMod val="6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y</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 </a:t>
            </a:r>
            <a:r>
              <a:rPr kumimoji="0" lang="es-MX" sz="3200" b="1" i="0" u="none" strike="noStrike" kern="1200" cap="none" spc="0" normalizeH="0" baseline="0" noProof="0" dirty="0">
                <a:ln>
                  <a:noFill/>
                </a:ln>
                <a:solidFill>
                  <a:srgbClr val="5B9BD5">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d</a:t>
            </a:r>
            <a:r>
              <a:rPr kumimoji="0" lang="es-MX" sz="3200" b="1" i="0" u="none" strike="noStrike" kern="1200" cap="none" spc="0" normalizeH="0" baseline="0" noProof="0" dirty="0">
                <a:ln>
                  <a:noFill/>
                </a:ln>
                <a:solidFill>
                  <a:srgbClr val="FFC000">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e</a:t>
            </a:r>
            <a:r>
              <a:rPr kumimoji="0" lang="es-MX" sz="3200" b="1" i="0" u="none" strike="noStrike" kern="1200" cap="none" spc="0" normalizeH="0" baseline="0" noProof="0" dirty="0">
                <a:ln>
                  <a:noFill/>
                </a:ln>
                <a:solidFill>
                  <a:srgbClr val="4472C4">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j</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 </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endParaRPr lang="es-MX" sz="3200" dirty="0"/>
          </a:p>
        </p:txBody>
      </p:sp>
      <p:sp>
        <p:nvSpPr>
          <p:cNvPr id="34" name="Rectangle 33">
            <a:extLst>
              <a:ext uri="{FF2B5EF4-FFF2-40B4-BE49-F238E27FC236}">
                <a16:creationId xmlns:a16="http://schemas.microsoft.com/office/drawing/2014/main" id="{F0C1B4D4-15AD-409C-B388-2D141357FE1D}"/>
              </a:ext>
            </a:extLst>
          </p:cNvPr>
          <p:cNvSpPr/>
          <p:nvPr/>
        </p:nvSpPr>
        <p:spPr>
          <a:xfrm>
            <a:off x="237534" y="5798571"/>
            <a:ext cx="5491315" cy="923330"/>
          </a:xfrm>
          <a:prstGeom prst="rect">
            <a:avLst/>
          </a:prstGeom>
        </p:spPr>
        <p:txBody>
          <a:bodyPr wrap="square">
            <a:spAutoFit/>
          </a:bodyPr>
          <a:lstStyle/>
          <a:p>
            <a:r>
              <a:rPr lang="en-US" b="1" dirty="0">
                <a:latin typeface="Poppins" panose="00000500000000000000" pitchFamily="2" charset="0"/>
                <a:cs typeface="Poppins" panose="00000500000000000000" pitchFamily="2" charset="0"/>
              </a:rPr>
              <a:t>BUL 6745.6 Guidelines for the Required School Site Council and English Learner Advisory Committee </a:t>
            </a:r>
          </a:p>
        </p:txBody>
      </p:sp>
      <p:sp>
        <p:nvSpPr>
          <p:cNvPr id="35" name="Rectangle 34">
            <a:extLst>
              <a:ext uri="{FF2B5EF4-FFF2-40B4-BE49-F238E27FC236}">
                <a16:creationId xmlns:a16="http://schemas.microsoft.com/office/drawing/2014/main" id="{DD862291-7FD3-4034-95D9-D026E1635756}"/>
              </a:ext>
            </a:extLst>
          </p:cNvPr>
          <p:cNvSpPr/>
          <p:nvPr/>
        </p:nvSpPr>
        <p:spPr>
          <a:xfrm>
            <a:off x="6297071" y="5731470"/>
            <a:ext cx="5894929" cy="923330"/>
          </a:xfrm>
          <a:prstGeom prst="rect">
            <a:avLst/>
          </a:prstGeom>
        </p:spPr>
        <p:txBody>
          <a:bodyPr wrap="square" lIns="91440" tIns="45720" rIns="91440" bIns="45720" anchor="t">
            <a:spAutoFit/>
          </a:bodyPr>
          <a:lstStyle/>
          <a:p>
            <a:r>
              <a:rPr lang="es-ES" b="1" dirty="0">
                <a:solidFill>
                  <a:srgbClr val="0070C0"/>
                </a:solidFill>
                <a:latin typeface="Poppins"/>
                <a:cs typeface="Poppins"/>
              </a:rPr>
              <a:t>BUL 6745.6 Normas para el Requerido Consejo del Plantel Escolar y el Comité Asesor para Aprendices de Inglés </a:t>
            </a:r>
          </a:p>
        </p:txBody>
      </p:sp>
      <p:sp>
        <p:nvSpPr>
          <p:cNvPr id="2" name="Rectangle 1">
            <a:extLst>
              <a:ext uri="{FF2B5EF4-FFF2-40B4-BE49-F238E27FC236}">
                <a16:creationId xmlns:a16="http://schemas.microsoft.com/office/drawing/2014/main" id="{9BAD9B90-1985-3DE1-C9B3-D98D613742DF}"/>
              </a:ext>
            </a:extLst>
          </p:cNvPr>
          <p:cNvSpPr/>
          <p:nvPr/>
        </p:nvSpPr>
        <p:spPr>
          <a:xfrm>
            <a:off x="8477250" y="95250"/>
            <a:ext cx="35242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62949" y="341834"/>
            <a:ext cx="8109315" cy="1200329"/>
          </a:xfrm>
          <a:prstGeom prst="rect">
            <a:avLst/>
          </a:prstGeom>
          <a:noFill/>
          <a:effectLst/>
        </p:spPr>
        <p:txBody>
          <a:bodyPr wrap="square" rtlCol="0">
            <a:spAutoFit/>
          </a:bodyPr>
          <a:lstStyle/>
          <a:p>
            <a:pPr algn="ct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h</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C</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u</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p>
          <a:p>
            <a:pPr algn="ct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b</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h</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 </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T</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g</a:t>
            </a:r>
          </a:p>
        </p:txBody>
      </p:sp>
      <p:pic>
        <p:nvPicPr>
          <p:cNvPr id="3" name="Picture 2">
            <a:extLst>
              <a:ext uri="{FF2B5EF4-FFF2-40B4-BE49-F238E27FC236}">
                <a16:creationId xmlns:a16="http://schemas.microsoft.com/office/drawing/2014/main" id="{2437606D-E822-53F4-D683-5ED41008C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86" y="265987"/>
            <a:ext cx="1248047" cy="1286628"/>
          </a:xfrm>
          <a:prstGeom prst="rect">
            <a:avLst/>
          </a:prstGeom>
          <a:noFill/>
          <a:ln>
            <a:noFill/>
          </a:ln>
        </p:spPr>
      </p:pic>
      <p:pic>
        <p:nvPicPr>
          <p:cNvPr id="7" name="Picture 6" descr="A group of people sitting at tables&#10;&#10;Description automatically generated with medium confidence">
            <a:extLst>
              <a:ext uri="{FF2B5EF4-FFF2-40B4-BE49-F238E27FC236}">
                <a16:creationId xmlns:a16="http://schemas.microsoft.com/office/drawing/2014/main" id="{B8EB5D9D-E5BE-CC60-5B4A-EE74B4FE97E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677" y="1700215"/>
            <a:ext cx="3688351" cy="2460102"/>
          </a:xfrm>
          <a:prstGeom prst="rect">
            <a:avLst/>
          </a:prstGeom>
          <a:ln w="19050">
            <a:solidFill>
              <a:srgbClr val="000000"/>
            </a:solidFill>
          </a:ln>
        </p:spPr>
      </p:pic>
      <p:sp>
        <p:nvSpPr>
          <p:cNvPr id="8" name="TextBox 7">
            <a:extLst>
              <a:ext uri="{FF2B5EF4-FFF2-40B4-BE49-F238E27FC236}">
                <a16:creationId xmlns:a16="http://schemas.microsoft.com/office/drawing/2014/main" id="{A840C7A3-2CF7-1F4F-3C13-21ADECD0FDF3}"/>
              </a:ext>
            </a:extLst>
          </p:cNvPr>
          <p:cNvSpPr txBox="1"/>
          <p:nvPr/>
        </p:nvSpPr>
        <p:spPr>
          <a:xfrm>
            <a:off x="3352800" y="7886473"/>
            <a:ext cx="4586514" cy="230832"/>
          </a:xfrm>
          <a:prstGeom prst="rect">
            <a:avLst/>
          </a:prstGeom>
          <a:noFill/>
        </p:spPr>
        <p:txBody>
          <a:bodyPr wrap="square" rtlCol="0">
            <a:spAutoFit/>
          </a:bodyPr>
          <a:lstStyle/>
          <a:p>
            <a:r>
              <a:rPr lang="en-US" sz="900">
                <a:hlinkClick r:id="rId5" tooltip="https://www.flickr.com/photos/cseeman/6939933251/"/>
              </a:rPr>
              <a:t>This Photo</a:t>
            </a:r>
            <a:r>
              <a:rPr lang="en-US" sz="900"/>
              <a:t> by Unknown Author is licensed under </a:t>
            </a:r>
            <a:r>
              <a:rPr lang="en-US" sz="900">
                <a:hlinkClick r:id="rId6" tooltip="https://creativecommons.org/licenses/by-nc-sa/3.0/"/>
              </a:rPr>
              <a:t>CC BY-SA-NC</a:t>
            </a:r>
            <a:endParaRPr lang="en-US" sz="900"/>
          </a:p>
        </p:txBody>
      </p:sp>
      <p:pic>
        <p:nvPicPr>
          <p:cNvPr id="9" name="Picture 8" descr="A group of people shaking hands&#10;&#10;Description automatically generated with medium confidence">
            <a:extLst>
              <a:ext uri="{FF2B5EF4-FFF2-40B4-BE49-F238E27FC236}">
                <a16:creationId xmlns:a16="http://schemas.microsoft.com/office/drawing/2014/main" id="{810D5137-11B8-AB85-2C2E-080C3971399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974225" y="1727199"/>
            <a:ext cx="3745558" cy="2467430"/>
          </a:xfrm>
          <a:prstGeom prst="rect">
            <a:avLst/>
          </a:prstGeom>
          <a:ln w="19050">
            <a:solidFill>
              <a:schemeClr val="tx1"/>
            </a:solidFill>
          </a:ln>
        </p:spPr>
      </p:pic>
    </p:spTree>
    <p:extLst>
      <p:ext uri="{BB962C8B-B14F-4D97-AF65-F5344CB8AC3E}">
        <p14:creationId xmlns:p14="http://schemas.microsoft.com/office/powerpoint/2010/main" val="31177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7137" y="306234"/>
            <a:ext cx="5422068" cy="633227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3760840" y="2861433"/>
            <a:ext cx="4820599" cy="954107"/>
          </a:xfrm>
          <a:prstGeom prst="rect">
            <a:avLst/>
          </a:prstGeom>
          <a:noFill/>
        </p:spPr>
        <p:txBody>
          <a:bodyPr wrap="square" rtlCol="0">
            <a:spAutoFit/>
          </a:bodyPr>
          <a:lstStyle/>
          <a:p>
            <a:pPr algn="ctr"/>
            <a:r>
              <a:rPr lang="en-US" sz="2800" b="1">
                <a:solidFill>
                  <a:srgbClr val="FFFF00"/>
                </a:solidFill>
                <a:latin typeface="Poppins" panose="00000500000000000000" pitchFamily="2" charset="0"/>
                <a:cs typeface="Poppins" panose="00000500000000000000" pitchFamily="2" charset="0"/>
              </a:rPr>
              <a:t>School Plan for Student Achievement (SPSA)</a:t>
            </a:r>
            <a:endParaRPr lang="en-US" sz="2800">
              <a:solidFill>
                <a:srgbClr val="FFFF00"/>
              </a:solidFill>
              <a:latin typeface="Poppins" panose="00000500000000000000" pitchFamily="2" charset="0"/>
              <a:cs typeface="Poppins" panose="00000500000000000000" pitchFamily="2" charset="0"/>
            </a:endParaRPr>
          </a:p>
        </p:txBody>
      </p:sp>
      <p:sp>
        <p:nvSpPr>
          <p:cNvPr id="13" name="TextBox 12"/>
          <p:cNvSpPr txBox="1"/>
          <p:nvPr/>
        </p:nvSpPr>
        <p:spPr>
          <a:xfrm>
            <a:off x="4153383" y="4071328"/>
            <a:ext cx="4290695" cy="1815882"/>
          </a:xfrm>
          <a:prstGeom prst="rect">
            <a:avLst/>
          </a:prstGeom>
          <a:noFill/>
        </p:spPr>
        <p:txBody>
          <a:bodyPr wrap="square" lIns="91440" tIns="45720" rIns="91440" bIns="45720" rtlCol="0" anchor="t">
            <a:spAutoFit/>
          </a:bodyPr>
          <a:lstStyle/>
          <a:p>
            <a:pPr algn="ctr"/>
            <a:r>
              <a:rPr lang="es-MX" sz="2800" b="1">
                <a:solidFill>
                  <a:schemeClr val="bg1"/>
                </a:solidFill>
                <a:latin typeface="Poppins"/>
                <a:cs typeface="Poppins"/>
              </a:rPr>
              <a:t>Plan Escolar para el Rendimiento Académico Estudiantil (SPSA)</a:t>
            </a:r>
            <a:endParaRPr lang="es-MX" sz="2800">
              <a:solidFill>
                <a:schemeClr val="bg1"/>
              </a:solidFill>
              <a:latin typeface="Poppins"/>
              <a:cs typeface="Poppins"/>
            </a:endParaRPr>
          </a:p>
        </p:txBody>
      </p:sp>
      <p:sp>
        <p:nvSpPr>
          <p:cNvPr id="3" name="Slide Number Placeholder 2">
            <a:extLst>
              <a:ext uri="{FF2B5EF4-FFF2-40B4-BE49-F238E27FC236}">
                <a16:creationId xmlns:a16="http://schemas.microsoft.com/office/drawing/2014/main" id="{E1922B59-F624-44FB-8A3C-AC75277965CE}"/>
              </a:ext>
            </a:extLst>
          </p:cNvPr>
          <p:cNvSpPr>
            <a:spLocks noGrp="1"/>
          </p:cNvSpPr>
          <p:nvPr>
            <p:ph type="sldNum" sz="quarter" idx="12"/>
          </p:nvPr>
        </p:nvSpPr>
        <p:spPr/>
        <p:txBody>
          <a:bodyPr/>
          <a:lstStyle/>
          <a:p>
            <a:fld id="{ADAD750B-947C-400E-B8CE-3DD0E804B3D6}" type="slidenum">
              <a:rPr lang="en-US" smtClean="0"/>
              <a:t>10</a:t>
            </a:fld>
            <a:endParaRPr lang="en-US"/>
          </a:p>
        </p:txBody>
      </p:sp>
    </p:spTree>
    <p:extLst>
      <p:ext uri="{BB962C8B-B14F-4D97-AF65-F5344CB8AC3E}">
        <p14:creationId xmlns:p14="http://schemas.microsoft.com/office/powerpoint/2010/main" val="410593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41533" y="1567744"/>
            <a:ext cx="4511954" cy="1015663"/>
          </a:xfrm>
          <a:prstGeom prst="rect">
            <a:avLst/>
          </a:prstGeom>
          <a:noFill/>
        </p:spPr>
        <p:txBody>
          <a:bodyPr wrap="square" lIns="91440" tIns="45720" rIns="91440" bIns="45720" rtlCol="0" anchor="t">
            <a:spAutoFit/>
          </a:bodyPr>
          <a:lstStyle/>
          <a:p>
            <a:r>
              <a:rPr lang="en-US" sz="2000" b="1" dirty="0">
                <a:solidFill>
                  <a:schemeClr val="tx1">
                    <a:lumMod val="75000"/>
                    <a:lumOff val="25000"/>
                  </a:schemeClr>
                </a:solidFill>
                <a:latin typeface="Poppins"/>
                <a:cs typeface="Poppins"/>
              </a:rPr>
              <a:t>In the chat, </a:t>
            </a:r>
            <a:r>
              <a:rPr lang="en-US" sz="2000" dirty="0">
                <a:solidFill>
                  <a:schemeClr val="tx1">
                    <a:lumMod val="75000"/>
                    <a:lumOff val="25000"/>
                  </a:schemeClr>
                </a:solidFill>
                <a:latin typeface="Poppins"/>
                <a:cs typeface="Poppins"/>
              </a:rPr>
              <a:t>list which item(s) is most important to you.</a:t>
            </a:r>
            <a:endParaRPr lang="en-US">
              <a:solidFill>
                <a:schemeClr val="tx1">
                  <a:lumMod val="75000"/>
                  <a:lumOff val="25000"/>
                </a:schemeClr>
              </a:solidFill>
            </a:endParaRPr>
          </a:p>
          <a:p>
            <a:pPr marL="457200" indent="-457200">
              <a:buFont typeface="+mj-lt"/>
              <a:buAutoNum type="arabicPeriod"/>
            </a:pPr>
            <a:endParaRPr lang="en-US" sz="2000" b="1">
              <a:solidFill>
                <a:schemeClr val="tx1">
                  <a:lumMod val="75000"/>
                  <a:lumOff val="25000"/>
                </a:schemeClr>
              </a:solidFill>
            </a:endParaRPr>
          </a:p>
        </p:txBody>
      </p:sp>
      <p:sp>
        <p:nvSpPr>
          <p:cNvPr id="55" name="TextBox 54"/>
          <p:cNvSpPr txBox="1"/>
          <p:nvPr/>
        </p:nvSpPr>
        <p:spPr>
          <a:xfrm>
            <a:off x="311357" y="5460628"/>
            <a:ext cx="5302043" cy="707886"/>
          </a:xfrm>
          <a:prstGeom prst="rect">
            <a:avLst/>
          </a:prstGeom>
          <a:noFill/>
        </p:spPr>
        <p:txBody>
          <a:bodyPr wrap="square" lIns="91440" tIns="45720" rIns="91440" bIns="45720" rtlCol="0" anchor="t">
            <a:spAutoFit/>
          </a:bodyPr>
          <a:lstStyle/>
          <a:p>
            <a:r>
              <a:rPr lang="es-MX" sz="2000" b="1" dirty="0">
                <a:solidFill>
                  <a:srgbClr val="0070C0"/>
                </a:solidFill>
                <a:latin typeface="Poppins"/>
                <a:cs typeface="Poppins"/>
              </a:rPr>
              <a:t>Favor de escribir en el chat </a:t>
            </a:r>
            <a:r>
              <a:rPr lang="es-MX" sz="2000" dirty="0">
                <a:solidFill>
                  <a:srgbClr val="0070C0"/>
                </a:solidFill>
                <a:latin typeface="Poppins"/>
                <a:cs typeface="Poppins"/>
              </a:rPr>
              <a:t>cuál tema es de mayor importancia para usted.</a:t>
            </a:r>
            <a:endParaRPr lang="en-US" dirty="0"/>
          </a:p>
        </p:txBody>
      </p:sp>
      <p:sp>
        <p:nvSpPr>
          <p:cNvPr id="12" name="TextBox 11"/>
          <p:cNvSpPr txBox="1"/>
          <p:nvPr/>
        </p:nvSpPr>
        <p:spPr>
          <a:xfrm>
            <a:off x="173052" y="3386231"/>
            <a:ext cx="5211328" cy="1815882"/>
          </a:xfrm>
          <a:prstGeom prst="rect">
            <a:avLst/>
          </a:prstGeom>
          <a:noFill/>
        </p:spPr>
        <p:txBody>
          <a:bodyPr wrap="square" lIns="91440" tIns="45720" rIns="91440" bIns="45720" rtlCol="0" anchor="t">
            <a:spAutoFit/>
          </a:bodyPr>
          <a:lstStyle/>
          <a:p>
            <a:r>
              <a:rPr lang="es-MX" sz="2800" b="1">
                <a:solidFill>
                  <a:srgbClr val="0070C0"/>
                </a:solidFill>
                <a:latin typeface="Poppins"/>
                <a:cs typeface="Poppins"/>
              </a:rPr>
              <a:t>¿ Qué contiene el Plan Escolar para el Rendimiento Académico Estudiantil (SPSA)?</a:t>
            </a:r>
          </a:p>
        </p:txBody>
      </p:sp>
      <p:sp>
        <p:nvSpPr>
          <p:cNvPr id="14" name="TextBox 13"/>
          <p:cNvSpPr txBox="1"/>
          <p:nvPr/>
        </p:nvSpPr>
        <p:spPr>
          <a:xfrm>
            <a:off x="173052" y="520505"/>
            <a:ext cx="7347360" cy="954107"/>
          </a:xfrm>
          <a:prstGeom prst="rect">
            <a:avLst/>
          </a:prstGeom>
          <a:noFill/>
        </p:spPr>
        <p:txBody>
          <a:bodyPr wrap="square" rtlCol="0">
            <a:spAutoFit/>
          </a:bodyPr>
          <a:lstStyle/>
          <a:p>
            <a:r>
              <a:rPr lang="en-US" sz="2800" b="1">
                <a:latin typeface="Poppins" panose="00000500000000000000" pitchFamily="2" charset="0"/>
                <a:cs typeface="Poppins" panose="00000500000000000000" pitchFamily="2" charset="0"/>
              </a:rPr>
              <a:t>What does the School Plan for Student Achievement (SPSA) contain?</a:t>
            </a:r>
          </a:p>
        </p:txBody>
      </p:sp>
      <p:grpSp>
        <p:nvGrpSpPr>
          <p:cNvPr id="23" name="Group 22"/>
          <p:cNvGrpSpPr/>
          <p:nvPr/>
        </p:nvGrpSpPr>
        <p:grpSpPr>
          <a:xfrm>
            <a:off x="5248177" y="136524"/>
            <a:ext cx="6724845" cy="6721475"/>
            <a:chOff x="5691800" y="948475"/>
            <a:chExt cx="5773734" cy="5523907"/>
          </a:xfrm>
        </p:grpSpPr>
        <p:sp>
          <p:nvSpPr>
            <p:cNvPr id="24" name="Freeform 35"/>
            <p:cNvSpPr>
              <a:spLocks/>
            </p:cNvSpPr>
            <p:nvPr/>
          </p:nvSpPr>
          <p:spPr bwMode="auto">
            <a:xfrm>
              <a:off x="5691800" y="1833034"/>
              <a:ext cx="5627162" cy="2942204"/>
            </a:xfrm>
            <a:custGeom>
              <a:avLst/>
              <a:gdLst>
                <a:gd name="T0" fmla="*/ 2058 w 2408"/>
                <a:gd name="T1" fmla="*/ 186 h 1406"/>
                <a:gd name="T2" fmla="*/ 1858 w 2408"/>
                <a:gd name="T3" fmla="*/ 268 h 1406"/>
                <a:gd name="T4" fmla="*/ 1638 w 2408"/>
                <a:gd name="T5" fmla="*/ 286 h 1406"/>
                <a:gd name="T6" fmla="*/ 1502 w 2408"/>
                <a:gd name="T7" fmla="*/ 270 h 1406"/>
                <a:gd name="T8" fmla="*/ 1308 w 2408"/>
                <a:gd name="T9" fmla="*/ 218 h 1406"/>
                <a:gd name="T10" fmla="*/ 1164 w 2408"/>
                <a:gd name="T11" fmla="*/ 140 h 1406"/>
                <a:gd name="T12" fmla="*/ 928 w 2408"/>
                <a:gd name="T13" fmla="*/ 28 h 1406"/>
                <a:gd name="T14" fmla="*/ 672 w 2408"/>
                <a:gd name="T15" fmla="*/ 2 h 1406"/>
                <a:gd name="T16" fmla="*/ 460 w 2408"/>
                <a:gd name="T17" fmla="*/ 44 h 1406"/>
                <a:gd name="T18" fmla="*/ 232 w 2408"/>
                <a:gd name="T19" fmla="*/ 166 h 1406"/>
                <a:gd name="T20" fmla="*/ 70 w 2408"/>
                <a:gd name="T21" fmla="*/ 362 h 1406"/>
                <a:gd name="T22" fmla="*/ 2 w 2408"/>
                <a:gd name="T23" fmla="*/ 594 h 1406"/>
                <a:gd name="T24" fmla="*/ 30 w 2408"/>
                <a:gd name="T25" fmla="*/ 1056 h 1406"/>
                <a:gd name="T26" fmla="*/ 160 w 2408"/>
                <a:gd name="T27" fmla="*/ 1406 h 1406"/>
                <a:gd name="T28" fmla="*/ 288 w 2408"/>
                <a:gd name="T29" fmla="*/ 1400 h 1406"/>
                <a:gd name="T30" fmla="*/ 342 w 2408"/>
                <a:gd name="T31" fmla="*/ 1368 h 1406"/>
                <a:gd name="T32" fmla="*/ 332 w 2408"/>
                <a:gd name="T33" fmla="*/ 1322 h 1406"/>
                <a:gd name="T34" fmla="*/ 296 w 2408"/>
                <a:gd name="T35" fmla="*/ 1258 h 1406"/>
                <a:gd name="T36" fmla="*/ 314 w 2408"/>
                <a:gd name="T37" fmla="*/ 1202 h 1406"/>
                <a:gd name="T38" fmla="*/ 414 w 2408"/>
                <a:gd name="T39" fmla="*/ 1164 h 1406"/>
                <a:gd name="T40" fmla="*/ 498 w 2408"/>
                <a:gd name="T41" fmla="*/ 1164 h 1406"/>
                <a:gd name="T42" fmla="*/ 550 w 2408"/>
                <a:gd name="T43" fmla="*/ 1206 h 1406"/>
                <a:gd name="T44" fmla="*/ 554 w 2408"/>
                <a:gd name="T45" fmla="*/ 1218 h 1406"/>
                <a:gd name="T46" fmla="*/ 544 w 2408"/>
                <a:gd name="T47" fmla="*/ 1282 h 1406"/>
                <a:gd name="T48" fmla="*/ 538 w 2408"/>
                <a:gd name="T49" fmla="*/ 1294 h 1406"/>
                <a:gd name="T50" fmla="*/ 530 w 2408"/>
                <a:gd name="T51" fmla="*/ 1326 h 1406"/>
                <a:gd name="T52" fmla="*/ 574 w 2408"/>
                <a:gd name="T53" fmla="*/ 1356 h 1406"/>
                <a:gd name="T54" fmla="*/ 586 w 2408"/>
                <a:gd name="T55" fmla="*/ 1358 h 1406"/>
                <a:gd name="T56" fmla="*/ 674 w 2408"/>
                <a:gd name="T57" fmla="*/ 1344 h 1406"/>
                <a:gd name="T58" fmla="*/ 852 w 2408"/>
                <a:gd name="T59" fmla="*/ 1276 h 1406"/>
                <a:gd name="T60" fmla="*/ 874 w 2408"/>
                <a:gd name="T61" fmla="*/ 1264 h 1406"/>
                <a:gd name="T62" fmla="*/ 1068 w 2408"/>
                <a:gd name="T63" fmla="*/ 1186 h 1406"/>
                <a:gd name="T64" fmla="*/ 1194 w 2408"/>
                <a:gd name="T65" fmla="*/ 1178 h 1406"/>
                <a:gd name="T66" fmla="*/ 1218 w 2408"/>
                <a:gd name="T67" fmla="*/ 1212 h 1406"/>
                <a:gd name="T68" fmla="*/ 1194 w 2408"/>
                <a:gd name="T69" fmla="*/ 1280 h 1406"/>
                <a:gd name="T70" fmla="*/ 1210 w 2408"/>
                <a:gd name="T71" fmla="*/ 1342 h 1406"/>
                <a:gd name="T72" fmla="*/ 1306 w 2408"/>
                <a:gd name="T73" fmla="*/ 1366 h 1406"/>
                <a:gd name="T74" fmla="*/ 1412 w 2408"/>
                <a:gd name="T75" fmla="*/ 1342 h 1406"/>
                <a:gd name="T76" fmla="*/ 1452 w 2408"/>
                <a:gd name="T77" fmla="*/ 1290 h 1406"/>
                <a:gd name="T78" fmla="*/ 1428 w 2408"/>
                <a:gd name="T79" fmla="*/ 1218 h 1406"/>
                <a:gd name="T80" fmla="*/ 1402 w 2408"/>
                <a:gd name="T81" fmla="*/ 1182 h 1406"/>
                <a:gd name="T82" fmla="*/ 1448 w 2408"/>
                <a:gd name="T83" fmla="*/ 1130 h 1406"/>
                <a:gd name="T84" fmla="*/ 1614 w 2408"/>
                <a:gd name="T85" fmla="*/ 1122 h 1406"/>
                <a:gd name="T86" fmla="*/ 1748 w 2408"/>
                <a:gd name="T87" fmla="*/ 1146 h 1406"/>
                <a:gd name="T88" fmla="*/ 1988 w 2408"/>
                <a:gd name="T89" fmla="*/ 1166 h 1406"/>
                <a:gd name="T90" fmla="*/ 2086 w 2408"/>
                <a:gd name="T91" fmla="*/ 1136 h 1406"/>
                <a:gd name="T92" fmla="*/ 2088 w 2408"/>
                <a:gd name="T93" fmla="*/ 1094 h 1406"/>
                <a:gd name="T94" fmla="*/ 2046 w 2408"/>
                <a:gd name="T95" fmla="*/ 1028 h 1406"/>
                <a:gd name="T96" fmla="*/ 2070 w 2408"/>
                <a:gd name="T97" fmla="*/ 956 h 1406"/>
                <a:gd name="T98" fmla="*/ 2190 w 2408"/>
                <a:gd name="T99" fmla="*/ 922 h 1406"/>
                <a:gd name="T100" fmla="*/ 2286 w 2408"/>
                <a:gd name="T101" fmla="*/ 946 h 1406"/>
                <a:gd name="T102" fmla="*/ 2302 w 2408"/>
                <a:gd name="T103" fmla="*/ 1014 h 1406"/>
                <a:gd name="T104" fmla="*/ 2282 w 2408"/>
                <a:gd name="T105" fmla="*/ 1064 h 1406"/>
                <a:gd name="T106" fmla="*/ 2288 w 2408"/>
                <a:gd name="T107" fmla="*/ 1100 h 1406"/>
                <a:gd name="T108" fmla="*/ 2350 w 2408"/>
                <a:gd name="T109" fmla="*/ 1118 h 1406"/>
                <a:gd name="T110" fmla="*/ 2398 w 2408"/>
                <a:gd name="T111" fmla="*/ 892 h 1406"/>
                <a:gd name="T112" fmla="*/ 2408 w 2408"/>
                <a:gd name="T113" fmla="*/ 608 h 1406"/>
                <a:gd name="T114" fmla="*/ 2358 w 2408"/>
                <a:gd name="T115" fmla="*/ 398 h 1406"/>
                <a:gd name="T116" fmla="*/ 2244 w 2408"/>
                <a:gd name="T117" fmla="*/ 22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8" h="1406">
                  <a:moveTo>
                    <a:pt x="2170" y="158"/>
                  </a:moveTo>
                  <a:lnTo>
                    <a:pt x="2170" y="158"/>
                  </a:lnTo>
                  <a:lnTo>
                    <a:pt x="2134" y="132"/>
                  </a:lnTo>
                  <a:lnTo>
                    <a:pt x="2134" y="132"/>
                  </a:lnTo>
                  <a:lnTo>
                    <a:pt x="2096" y="160"/>
                  </a:lnTo>
                  <a:lnTo>
                    <a:pt x="2058" y="186"/>
                  </a:lnTo>
                  <a:lnTo>
                    <a:pt x="2016" y="210"/>
                  </a:lnTo>
                  <a:lnTo>
                    <a:pt x="1972" y="230"/>
                  </a:lnTo>
                  <a:lnTo>
                    <a:pt x="1972" y="230"/>
                  </a:lnTo>
                  <a:lnTo>
                    <a:pt x="1936" y="244"/>
                  </a:lnTo>
                  <a:lnTo>
                    <a:pt x="1898" y="258"/>
                  </a:lnTo>
                  <a:lnTo>
                    <a:pt x="1858" y="268"/>
                  </a:lnTo>
                  <a:lnTo>
                    <a:pt x="1818" y="276"/>
                  </a:lnTo>
                  <a:lnTo>
                    <a:pt x="1776" y="282"/>
                  </a:lnTo>
                  <a:lnTo>
                    <a:pt x="1732" y="286"/>
                  </a:lnTo>
                  <a:lnTo>
                    <a:pt x="1686" y="288"/>
                  </a:lnTo>
                  <a:lnTo>
                    <a:pt x="1638" y="286"/>
                  </a:lnTo>
                  <a:lnTo>
                    <a:pt x="1638" y="286"/>
                  </a:lnTo>
                  <a:lnTo>
                    <a:pt x="1638" y="286"/>
                  </a:lnTo>
                  <a:lnTo>
                    <a:pt x="1608" y="284"/>
                  </a:lnTo>
                  <a:lnTo>
                    <a:pt x="1608" y="284"/>
                  </a:lnTo>
                  <a:lnTo>
                    <a:pt x="1574" y="282"/>
                  </a:lnTo>
                  <a:lnTo>
                    <a:pt x="1540" y="276"/>
                  </a:lnTo>
                  <a:lnTo>
                    <a:pt x="1502" y="270"/>
                  </a:lnTo>
                  <a:lnTo>
                    <a:pt x="1466" y="262"/>
                  </a:lnTo>
                  <a:lnTo>
                    <a:pt x="1428" y="254"/>
                  </a:lnTo>
                  <a:lnTo>
                    <a:pt x="1390" y="242"/>
                  </a:lnTo>
                  <a:lnTo>
                    <a:pt x="1350" y="230"/>
                  </a:lnTo>
                  <a:lnTo>
                    <a:pt x="1308" y="218"/>
                  </a:lnTo>
                  <a:lnTo>
                    <a:pt x="1308" y="218"/>
                  </a:lnTo>
                  <a:lnTo>
                    <a:pt x="1260" y="200"/>
                  </a:lnTo>
                  <a:lnTo>
                    <a:pt x="1212" y="180"/>
                  </a:lnTo>
                  <a:lnTo>
                    <a:pt x="1212" y="180"/>
                  </a:lnTo>
                  <a:lnTo>
                    <a:pt x="1198" y="168"/>
                  </a:lnTo>
                  <a:lnTo>
                    <a:pt x="1198" y="168"/>
                  </a:lnTo>
                  <a:lnTo>
                    <a:pt x="1164" y="140"/>
                  </a:lnTo>
                  <a:lnTo>
                    <a:pt x="1126" y="116"/>
                  </a:lnTo>
                  <a:lnTo>
                    <a:pt x="1088" y="92"/>
                  </a:lnTo>
                  <a:lnTo>
                    <a:pt x="1050" y="72"/>
                  </a:lnTo>
                  <a:lnTo>
                    <a:pt x="1010" y="56"/>
                  </a:lnTo>
                  <a:lnTo>
                    <a:pt x="968" y="40"/>
                  </a:lnTo>
                  <a:lnTo>
                    <a:pt x="928" y="28"/>
                  </a:lnTo>
                  <a:lnTo>
                    <a:pt x="886" y="18"/>
                  </a:lnTo>
                  <a:lnTo>
                    <a:pt x="844" y="10"/>
                  </a:lnTo>
                  <a:lnTo>
                    <a:pt x="800" y="4"/>
                  </a:lnTo>
                  <a:lnTo>
                    <a:pt x="758" y="2"/>
                  </a:lnTo>
                  <a:lnTo>
                    <a:pt x="714" y="0"/>
                  </a:lnTo>
                  <a:lnTo>
                    <a:pt x="672" y="2"/>
                  </a:lnTo>
                  <a:lnTo>
                    <a:pt x="628" y="6"/>
                  </a:lnTo>
                  <a:lnTo>
                    <a:pt x="586" y="12"/>
                  </a:lnTo>
                  <a:lnTo>
                    <a:pt x="544" y="20"/>
                  </a:lnTo>
                  <a:lnTo>
                    <a:pt x="544" y="20"/>
                  </a:lnTo>
                  <a:lnTo>
                    <a:pt x="502" y="30"/>
                  </a:lnTo>
                  <a:lnTo>
                    <a:pt x="460" y="44"/>
                  </a:lnTo>
                  <a:lnTo>
                    <a:pt x="418" y="58"/>
                  </a:lnTo>
                  <a:lnTo>
                    <a:pt x="378" y="76"/>
                  </a:lnTo>
                  <a:lnTo>
                    <a:pt x="340" y="96"/>
                  </a:lnTo>
                  <a:lnTo>
                    <a:pt x="302" y="118"/>
                  </a:lnTo>
                  <a:lnTo>
                    <a:pt x="266" y="142"/>
                  </a:lnTo>
                  <a:lnTo>
                    <a:pt x="232" y="166"/>
                  </a:lnTo>
                  <a:lnTo>
                    <a:pt x="200" y="194"/>
                  </a:lnTo>
                  <a:lnTo>
                    <a:pt x="170" y="224"/>
                  </a:lnTo>
                  <a:lnTo>
                    <a:pt x="142" y="256"/>
                  </a:lnTo>
                  <a:lnTo>
                    <a:pt x="114" y="290"/>
                  </a:lnTo>
                  <a:lnTo>
                    <a:pt x="90" y="326"/>
                  </a:lnTo>
                  <a:lnTo>
                    <a:pt x="70" y="362"/>
                  </a:lnTo>
                  <a:lnTo>
                    <a:pt x="50" y="402"/>
                  </a:lnTo>
                  <a:lnTo>
                    <a:pt x="34" y="442"/>
                  </a:lnTo>
                  <a:lnTo>
                    <a:pt x="34" y="442"/>
                  </a:lnTo>
                  <a:lnTo>
                    <a:pt x="20" y="490"/>
                  </a:lnTo>
                  <a:lnTo>
                    <a:pt x="10" y="540"/>
                  </a:lnTo>
                  <a:lnTo>
                    <a:pt x="2" y="594"/>
                  </a:lnTo>
                  <a:lnTo>
                    <a:pt x="0" y="648"/>
                  </a:lnTo>
                  <a:lnTo>
                    <a:pt x="0" y="648"/>
                  </a:lnTo>
                  <a:lnTo>
                    <a:pt x="2" y="754"/>
                  </a:lnTo>
                  <a:lnTo>
                    <a:pt x="8" y="858"/>
                  </a:lnTo>
                  <a:lnTo>
                    <a:pt x="16" y="960"/>
                  </a:lnTo>
                  <a:lnTo>
                    <a:pt x="30" y="1056"/>
                  </a:lnTo>
                  <a:lnTo>
                    <a:pt x="44" y="1148"/>
                  </a:lnTo>
                  <a:lnTo>
                    <a:pt x="64" y="1238"/>
                  </a:lnTo>
                  <a:lnTo>
                    <a:pt x="84" y="1322"/>
                  </a:lnTo>
                  <a:lnTo>
                    <a:pt x="108" y="1404"/>
                  </a:lnTo>
                  <a:lnTo>
                    <a:pt x="108" y="1404"/>
                  </a:lnTo>
                  <a:lnTo>
                    <a:pt x="160" y="1406"/>
                  </a:lnTo>
                  <a:lnTo>
                    <a:pt x="206" y="1406"/>
                  </a:lnTo>
                  <a:lnTo>
                    <a:pt x="246" y="1404"/>
                  </a:lnTo>
                  <a:lnTo>
                    <a:pt x="278" y="1402"/>
                  </a:lnTo>
                  <a:lnTo>
                    <a:pt x="278" y="1402"/>
                  </a:lnTo>
                  <a:lnTo>
                    <a:pt x="288" y="1400"/>
                  </a:lnTo>
                  <a:lnTo>
                    <a:pt x="288" y="1400"/>
                  </a:lnTo>
                  <a:lnTo>
                    <a:pt x="296" y="1398"/>
                  </a:lnTo>
                  <a:lnTo>
                    <a:pt x="296" y="1398"/>
                  </a:lnTo>
                  <a:lnTo>
                    <a:pt x="312" y="1394"/>
                  </a:lnTo>
                  <a:lnTo>
                    <a:pt x="326" y="1384"/>
                  </a:lnTo>
                  <a:lnTo>
                    <a:pt x="338" y="1374"/>
                  </a:lnTo>
                  <a:lnTo>
                    <a:pt x="342" y="1368"/>
                  </a:lnTo>
                  <a:lnTo>
                    <a:pt x="344" y="1362"/>
                  </a:lnTo>
                  <a:lnTo>
                    <a:pt x="344" y="1362"/>
                  </a:lnTo>
                  <a:lnTo>
                    <a:pt x="346" y="1352"/>
                  </a:lnTo>
                  <a:lnTo>
                    <a:pt x="346" y="1342"/>
                  </a:lnTo>
                  <a:lnTo>
                    <a:pt x="340" y="1332"/>
                  </a:lnTo>
                  <a:lnTo>
                    <a:pt x="332" y="1322"/>
                  </a:lnTo>
                  <a:lnTo>
                    <a:pt x="332" y="1322"/>
                  </a:lnTo>
                  <a:lnTo>
                    <a:pt x="320" y="1308"/>
                  </a:lnTo>
                  <a:lnTo>
                    <a:pt x="308" y="1292"/>
                  </a:lnTo>
                  <a:lnTo>
                    <a:pt x="304" y="1280"/>
                  </a:lnTo>
                  <a:lnTo>
                    <a:pt x="300" y="1270"/>
                  </a:lnTo>
                  <a:lnTo>
                    <a:pt x="296" y="1258"/>
                  </a:lnTo>
                  <a:lnTo>
                    <a:pt x="296" y="1248"/>
                  </a:lnTo>
                  <a:lnTo>
                    <a:pt x="296" y="1248"/>
                  </a:lnTo>
                  <a:lnTo>
                    <a:pt x="296" y="1236"/>
                  </a:lnTo>
                  <a:lnTo>
                    <a:pt x="298" y="1224"/>
                  </a:lnTo>
                  <a:lnTo>
                    <a:pt x="304" y="1214"/>
                  </a:lnTo>
                  <a:lnTo>
                    <a:pt x="314" y="1202"/>
                  </a:lnTo>
                  <a:lnTo>
                    <a:pt x="326" y="1192"/>
                  </a:lnTo>
                  <a:lnTo>
                    <a:pt x="340" y="1184"/>
                  </a:lnTo>
                  <a:lnTo>
                    <a:pt x="360" y="1176"/>
                  </a:lnTo>
                  <a:lnTo>
                    <a:pt x="384" y="1170"/>
                  </a:lnTo>
                  <a:lnTo>
                    <a:pt x="384" y="1170"/>
                  </a:lnTo>
                  <a:lnTo>
                    <a:pt x="414" y="1164"/>
                  </a:lnTo>
                  <a:lnTo>
                    <a:pt x="414" y="1164"/>
                  </a:lnTo>
                  <a:lnTo>
                    <a:pt x="440" y="1162"/>
                  </a:lnTo>
                  <a:lnTo>
                    <a:pt x="462" y="1160"/>
                  </a:lnTo>
                  <a:lnTo>
                    <a:pt x="462" y="1160"/>
                  </a:lnTo>
                  <a:lnTo>
                    <a:pt x="482" y="1162"/>
                  </a:lnTo>
                  <a:lnTo>
                    <a:pt x="498" y="1164"/>
                  </a:lnTo>
                  <a:lnTo>
                    <a:pt x="512" y="1168"/>
                  </a:lnTo>
                  <a:lnTo>
                    <a:pt x="524" y="1174"/>
                  </a:lnTo>
                  <a:lnTo>
                    <a:pt x="534" y="1182"/>
                  </a:lnTo>
                  <a:lnTo>
                    <a:pt x="540" y="1188"/>
                  </a:lnTo>
                  <a:lnTo>
                    <a:pt x="546" y="1198"/>
                  </a:lnTo>
                  <a:lnTo>
                    <a:pt x="550" y="1206"/>
                  </a:lnTo>
                  <a:lnTo>
                    <a:pt x="550" y="1206"/>
                  </a:lnTo>
                  <a:lnTo>
                    <a:pt x="552" y="1212"/>
                  </a:lnTo>
                  <a:lnTo>
                    <a:pt x="552" y="1212"/>
                  </a:lnTo>
                  <a:lnTo>
                    <a:pt x="554" y="1218"/>
                  </a:lnTo>
                  <a:lnTo>
                    <a:pt x="554" y="1218"/>
                  </a:lnTo>
                  <a:lnTo>
                    <a:pt x="554" y="1218"/>
                  </a:lnTo>
                  <a:lnTo>
                    <a:pt x="554" y="1218"/>
                  </a:lnTo>
                  <a:lnTo>
                    <a:pt x="554" y="1236"/>
                  </a:lnTo>
                  <a:lnTo>
                    <a:pt x="552" y="1252"/>
                  </a:lnTo>
                  <a:lnTo>
                    <a:pt x="548" y="1268"/>
                  </a:lnTo>
                  <a:lnTo>
                    <a:pt x="544" y="1282"/>
                  </a:lnTo>
                  <a:lnTo>
                    <a:pt x="544" y="1282"/>
                  </a:lnTo>
                  <a:lnTo>
                    <a:pt x="540" y="1288"/>
                  </a:lnTo>
                  <a:lnTo>
                    <a:pt x="540" y="1288"/>
                  </a:lnTo>
                  <a:lnTo>
                    <a:pt x="540" y="1288"/>
                  </a:lnTo>
                  <a:lnTo>
                    <a:pt x="540" y="1288"/>
                  </a:lnTo>
                  <a:lnTo>
                    <a:pt x="538" y="1294"/>
                  </a:lnTo>
                  <a:lnTo>
                    <a:pt x="538" y="1294"/>
                  </a:lnTo>
                  <a:lnTo>
                    <a:pt x="532" y="1302"/>
                  </a:lnTo>
                  <a:lnTo>
                    <a:pt x="530" y="1312"/>
                  </a:lnTo>
                  <a:lnTo>
                    <a:pt x="530" y="1312"/>
                  </a:lnTo>
                  <a:lnTo>
                    <a:pt x="530" y="1316"/>
                  </a:lnTo>
                  <a:lnTo>
                    <a:pt x="530" y="1316"/>
                  </a:lnTo>
                  <a:lnTo>
                    <a:pt x="530" y="1326"/>
                  </a:lnTo>
                  <a:lnTo>
                    <a:pt x="534" y="1334"/>
                  </a:lnTo>
                  <a:lnTo>
                    <a:pt x="540" y="1340"/>
                  </a:lnTo>
                  <a:lnTo>
                    <a:pt x="546" y="1346"/>
                  </a:lnTo>
                  <a:lnTo>
                    <a:pt x="554" y="1350"/>
                  </a:lnTo>
                  <a:lnTo>
                    <a:pt x="564" y="1354"/>
                  </a:lnTo>
                  <a:lnTo>
                    <a:pt x="574" y="1356"/>
                  </a:lnTo>
                  <a:lnTo>
                    <a:pt x="584" y="1358"/>
                  </a:lnTo>
                  <a:lnTo>
                    <a:pt x="584" y="1358"/>
                  </a:lnTo>
                  <a:lnTo>
                    <a:pt x="586" y="1358"/>
                  </a:lnTo>
                  <a:lnTo>
                    <a:pt x="586" y="1358"/>
                  </a:lnTo>
                  <a:lnTo>
                    <a:pt x="586" y="1358"/>
                  </a:lnTo>
                  <a:lnTo>
                    <a:pt x="586" y="1358"/>
                  </a:lnTo>
                  <a:lnTo>
                    <a:pt x="600" y="1358"/>
                  </a:lnTo>
                  <a:lnTo>
                    <a:pt x="600" y="1358"/>
                  </a:lnTo>
                  <a:lnTo>
                    <a:pt x="600" y="1358"/>
                  </a:lnTo>
                  <a:lnTo>
                    <a:pt x="600" y="1358"/>
                  </a:lnTo>
                  <a:lnTo>
                    <a:pt x="646" y="1350"/>
                  </a:lnTo>
                  <a:lnTo>
                    <a:pt x="674" y="1344"/>
                  </a:lnTo>
                  <a:lnTo>
                    <a:pt x="704" y="1336"/>
                  </a:lnTo>
                  <a:lnTo>
                    <a:pt x="738" y="1326"/>
                  </a:lnTo>
                  <a:lnTo>
                    <a:pt x="774" y="1312"/>
                  </a:lnTo>
                  <a:lnTo>
                    <a:pt x="812" y="1296"/>
                  </a:lnTo>
                  <a:lnTo>
                    <a:pt x="852" y="1276"/>
                  </a:lnTo>
                  <a:lnTo>
                    <a:pt x="852" y="1276"/>
                  </a:lnTo>
                  <a:lnTo>
                    <a:pt x="874" y="1264"/>
                  </a:lnTo>
                  <a:lnTo>
                    <a:pt x="874" y="1264"/>
                  </a:lnTo>
                  <a:lnTo>
                    <a:pt x="874" y="1264"/>
                  </a:lnTo>
                  <a:lnTo>
                    <a:pt x="874" y="1264"/>
                  </a:lnTo>
                  <a:lnTo>
                    <a:pt x="874" y="1264"/>
                  </a:lnTo>
                  <a:lnTo>
                    <a:pt x="874" y="1264"/>
                  </a:lnTo>
                  <a:lnTo>
                    <a:pt x="874" y="1264"/>
                  </a:lnTo>
                  <a:lnTo>
                    <a:pt x="916" y="1240"/>
                  </a:lnTo>
                  <a:lnTo>
                    <a:pt x="958" y="1222"/>
                  </a:lnTo>
                  <a:lnTo>
                    <a:pt x="998" y="1206"/>
                  </a:lnTo>
                  <a:lnTo>
                    <a:pt x="1034" y="1194"/>
                  </a:lnTo>
                  <a:lnTo>
                    <a:pt x="1068" y="1186"/>
                  </a:lnTo>
                  <a:lnTo>
                    <a:pt x="1100" y="1178"/>
                  </a:lnTo>
                  <a:lnTo>
                    <a:pt x="1148" y="1170"/>
                  </a:lnTo>
                  <a:lnTo>
                    <a:pt x="1148" y="1170"/>
                  </a:lnTo>
                  <a:lnTo>
                    <a:pt x="1166" y="1170"/>
                  </a:lnTo>
                  <a:lnTo>
                    <a:pt x="1186" y="1174"/>
                  </a:lnTo>
                  <a:lnTo>
                    <a:pt x="1194" y="1178"/>
                  </a:lnTo>
                  <a:lnTo>
                    <a:pt x="1202" y="1182"/>
                  </a:lnTo>
                  <a:lnTo>
                    <a:pt x="1208" y="1186"/>
                  </a:lnTo>
                  <a:lnTo>
                    <a:pt x="1214" y="1192"/>
                  </a:lnTo>
                  <a:lnTo>
                    <a:pt x="1214" y="1192"/>
                  </a:lnTo>
                  <a:lnTo>
                    <a:pt x="1218" y="1202"/>
                  </a:lnTo>
                  <a:lnTo>
                    <a:pt x="1218" y="1212"/>
                  </a:lnTo>
                  <a:lnTo>
                    <a:pt x="1216" y="1222"/>
                  </a:lnTo>
                  <a:lnTo>
                    <a:pt x="1210" y="1236"/>
                  </a:lnTo>
                  <a:lnTo>
                    <a:pt x="1210" y="1236"/>
                  </a:lnTo>
                  <a:lnTo>
                    <a:pt x="1202" y="1254"/>
                  </a:lnTo>
                  <a:lnTo>
                    <a:pt x="1198" y="1266"/>
                  </a:lnTo>
                  <a:lnTo>
                    <a:pt x="1194" y="1280"/>
                  </a:lnTo>
                  <a:lnTo>
                    <a:pt x="1194" y="1292"/>
                  </a:lnTo>
                  <a:lnTo>
                    <a:pt x="1194" y="1306"/>
                  </a:lnTo>
                  <a:lnTo>
                    <a:pt x="1196" y="1320"/>
                  </a:lnTo>
                  <a:lnTo>
                    <a:pt x="1202" y="1332"/>
                  </a:lnTo>
                  <a:lnTo>
                    <a:pt x="1202" y="1332"/>
                  </a:lnTo>
                  <a:lnTo>
                    <a:pt x="1210" y="1342"/>
                  </a:lnTo>
                  <a:lnTo>
                    <a:pt x="1218" y="1350"/>
                  </a:lnTo>
                  <a:lnTo>
                    <a:pt x="1230" y="1356"/>
                  </a:lnTo>
                  <a:lnTo>
                    <a:pt x="1244" y="1362"/>
                  </a:lnTo>
                  <a:lnTo>
                    <a:pt x="1262" y="1366"/>
                  </a:lnTo>
                  <a:lnTo>
                    <a:pt x="1282" y="1368"/>
                  </a:lnTo>
                  <a:lnTo>
                    <a:pt x="1306" y="1366"/>
                  </a:lnTo>
                  <a:lnTo>
                    <a:pt x="1334" y="1364"/>
                  </a:lnTo>
                  <a:lnTo>
                    <a:pt x="1334" y="1364"/>
                  </a:lnTo>
                  <a:lnTo>
                    <a:pt x="1358" y="1360"/>
                  </a:lnTo>
                  <a:lnTo>
                    <a:pt x="1378" y="1354"/>
                  </a:lnTo>
                  <a:lnTo>
                    <a:pt x="1396" y="1348"/>
                  </a:lnTo>
                  <a:lnTo>
                    <a:pt x="1412" y="1342"/>
                  </a:lnTo>
                  <a:lnTo>
                    <a:pt x="1424" y="1334"/>
                  </a:lnTo>
                  <a:lnTo>
                    <a:pt x="1434" y="1326"/>
                  </a:lnTo>
                  <a:lnTo>
                    <a:pt x="1442" y="1318"/>
                  </a:lnTo>
                  <a:lnTo>
                    <a:pt x="1448" y="1308"/>
                  </a:lnTo>
                  <a:lnTo>
                    <a:pt x="1450" y="1298"/>
                  </a:lnTo>
                  <a:lnTo>
                    <a:pt x="1452" y="1290"/>
                  </a:lnTo>
                  <a:lnTo>
                    <a:pt x="1452" y="1280"/>
                  </a:lnTo>
                  <a:lnTo>
                    <a:pt x="1452" y="1270"/>
                  </a:lnTo>
                  <a:lnTo>
                    <a:pt x="1446" y="1252"/>
                  </a:lnTo>
                  <a:lnTo>
                    <a:pt x="1438" y="1234"/>
                  </a:lnTo>
                  <a:lnTo>
                    <a:pt x="1438" y="1234"/>
                  </a:lnTo>
                  <a:lnTo>
                    <a:pt x="1428" y="1218"/>
                  </a:lnTo>
                  <a:lnTo>
                    <a:pt x="1418" y="1208"/>
                  </a:lnTo>
                  <a:lnTo>
                    <a:pt x="1418" y="1208"/>
                  </a:lnTo>
                  <a:lnTo>
                    <a:pt x="1410" y="1200"/>
                  </a:lnTo>
                  <a:lnTo>
                    <a:pt x="1406" y="1192"/>
                  </a:lnTo>
                  <a:lnTo>
                    <a:pt x="1406" y="1192"/>
                  </a:lnTo>
                  <a:lnTo>
                    <a:pt x="1402" y="1182"/>
                  </a:lnTo>
                  <a:lnTo>
                    <a:pt x="1402" y="1170"/>
                  </a:lnTo>
                  <a:lnTo>
                    <a:pt x="1406" y="1160"/>
                  </a:lnTo>
                  <a:lnTo>
                    <a:pt x="1414" y="1150"/>
                  </a:lnTo>
                  <a:lnTo>
                    <a:pt x="1424" y="1142"/>
                  </a:lnTo>
                  <a:lnTo>
                    <a:pt x="1436" y="1136"/>
                  </a:lnTo>
                  <a:lnTo>
                    <a:pt x="1448" y="1130"/>
                  </a:lnTo>
                  <a:lnTo>
                    <a:pt x="1460" y="1128"/>
                  </a:lnTo>
                  <a:lnTo>
                    <a:pt x="1460" y="1128"/>
                  </a:lnTo>
                  <a:lnTo>
                    <a:pt x="1510" y="1124"/>
                  </a:lnTo>
                  <a:lnTo>
                    <a:pt x="1540" y="1122"/>
                  </a:lnTo>
                  <a:lnTo>
                    <a:pt x="1576" y="1122"/>
                  </a:lnTo>
                  <a:lnTo>
                    <a:pt x="1614" y="1122"/>
                  </a:lnTo>
                  <a:lnTo>
                    <a:pt x="1656" y="1128"/>
                  </a:lnTo>
                  <a:lnTo>
                    <a:pt x="1702" y="1134"/>
                  </a:lnTo>
                  <a:lnTo>
                    <a:pt x="1748" y="1144"/>
                  </a:lnTo>
                  <a:lnTo>
                    <a:pt x="1748" y="1144"/>
                  </a:lnTo>
                  <a:lnTo>
                    <a:pt x="1748" y="1146"/>
                  </a:lnTo>
                  <a:lnTo>
                    <a:pt x="1748" y="1146"/>
                  </a:lnTo>
                  <a:lnTo>
                    <a:pt x="1796" y="1156"/>
                  </a:lnTo>
                  <a:lnTo>
                    <a:pt x="1840" y="1162"/>
                  </a:lnTo>
                  <a:lnTo>
                    <a:pt x="1882" y="1166"/>
                  </a:lnTo>
                  <a:lnTo>
                    <a:pt x="1920" y="1168"/>
                  </a:lnTo>
                  <a:lnTo>
                    <a:pt x="1956" y="1168"/>
                  </a:lnTo>
                  <a:lnTo>
                    <a:pt x="1988" y="1166"/>
                  </a:lnTo>
                  <a:lnTo>
                    <a:pt x="2038" y="1160"/>
                  </a:lnTo>
                  <a:lnTo>
                    <a:pt x="2038" y="1160"/>
                  </a:lnTo>
                  <a:lnTo>
                    <a:pt x="2054" y="1156"/>
                  </a:lnTo>
                  <a:lnTo>
                    <a:pt x="2072" y="1148"/>
                  </a:lnTo>
                  <a:lnTo>
                    <a:pt x="2080" y="1142"/>
                  </a:lnTo>
                  <a:lnTo>
                    <a:pt x="2086" y="1136"/>
                  </a:lnTo>
                  <a:lnTo>
                    <a:pt x="2090" y="1130"/>
                  </a:lnTo>
                  <a:lnTo>
                    <a:pt x="2094" y="1124"/>
                  </a:lnTo>
                  <a:lnTo>
                    <a:pt x="2094" y="1124"/>
                  </a:lnTo>
                  <a:lnTo>
                    <a:pt x="2096" y="1114"/>
                  </a:lnTo>
                  <a:lnTo>
                    <a:pt x="2094" y="1104"/>
                  </a:lnTo>
                  <a:lnTo>
                    <a:pt x="2088" y="1094"/>
                  </a:lnTo>
                  <a:lnTo>
                    <a:pt x="2080" y="1084"/>
                  </a:lnTo>
                  <a:lnTo>
                    <a:pt x="2080" y="1084"/>
                  </a:lnTo>
                  <a:lnTo>
                    <a:pt x="2068" y="1070"/>
                  </a:lnTo>
                  <a:lnTo>
                    <a:pt x="2056" y="1050"/>
                  </a:lnTo>
                  <a:lnTo>
                    <a:pt x="2050" y="1040"/>
                  </a:lnTo>
                  <a:lnTo>
                    <a:pt x="2046" y="1028"/>
                  </a:lnTo>
                  <a:lnTo>
                    <a:pt x="2044" y="1016"/>
                  </a:lnTo>
                  <a:lnTo>
                    <a:pt x="2044" y="1002"/>
                  </a:lnTo>
                  <a:lnTo>
                    <a:pt x="2046" y="990"/>
                  </a:lnTo>
                  <a:lnTo>
                    <a:pt x="2050" y="978"/>
                  </a:lnTo>
                  <a:lnTo>
                    <a:pt x="2058" y="966"/>
                  </a:lnTo>
                  <a:lnTo>
                    <a:pt x="2070" y="956"/>
                  </a:lnTo>
                  <a:lnTo>
                    <a:pt x="2086" y="946"/>
                  </a:lnTo>
                  <a:lnTo>
                    <a:pt x="2108" y="938"/>
                  </a:lnTo>
                  <a:lnTo>
                    <a:pt x="2132" y="930"/>
                  </a:lnTo>
                  <a:lnTo>
                    <a:pt x="2164" y="924"/>
                  </a:lnTo>
                  <a:lnTo>
                    <a:pt x="2164" y="924"/>
                  </a:lnTo>
                  <a:lnTo>
                    <a:pt x="2190" y="922"/>
                  </a:lnTo>
                  <a:lnTo>
                    <a:pt x="2214" y="922"/>
                  </a:lnTo>
                  <a:lnTo>
                    <a:pt x="2234" y="922"/>
                  </a:lnTo>
                  <a:lnTo>
                    <a:pt x="2252" y="926"/>
                  </a:lnTo>
                  <a:lnTo>
                    <a:pt x="2266" y="932"/>
                  </a:lnTo>
                  <a:lnTo>
                    <a:pt x="2276" y="938"/>
                  </a:lnTo>
                  <a:lnTo>
                    <a:pt x="2286" y="946"/>
                  </a:lnTo>
                  <a:lnTo>
                    <a:pt x="2294" y="954"/>
                  </a:lnTo>
                  <a:lnTo>
                    <a:pt x="2298" y="964"/>
                  </a:lnTo>
                  <a:lnTo>
                    <a:pt x="2302" y="974"/>
                  </a:lnTo>
                  <a:lnTo>
                    <a:pt x="2304" y="984"/>
                  </a:lnTo>
                  <a:lnTo>
                    <a:pt x="2304" y="994"/>
                  </a:lnTo>
                  <a:lnTo>
                    <a:pt x="2302" y="1014"/>
                  </a:lnTo>
                  <a:lnTo>
                    <a:pt x="2296" y="1034"/>
                  </a:lnTo>
                  <a:lnTo>
                    <a:pt x="2296" y="1034"/>
                  </a:lnTo>
                  <a:lnTo>
                    <a:pt x="2292" y="1046"/>
                  </a:lnTo>
                  <a:lnTo>
                    <a:pt x="2286" y="1056"/>
                  </a:lnTo>
                  <a:lnTo>
                    <a:pt x="2286" y="1056"/>
                  </a:lnTo>
                  <a:lnTo>
                    <a:pt x="2282" y="1064"/>
                  </a:lnTo>
                  <a:lnTo>
                    <a:pt x="2282" y="1064"/>
                  </a:lnTo>
                  <a:lnTo>
                    <a:pt x="2280" y="1070"/>
                  </a:lnTo>
                  <a:lnTo>
                    <a:pt x="2278" y="1078"/>
                  </a:lnTo>
                  <a:lnTo>
                    <a:pt x="2280" y="1084"/>
                  </a:lnTo>
                  <a:lnTo>
                    <a:pt x="2280" y="1090"/>
                  </a:lnTo>
                  <a:lnTo>
                    <a:pt x="2288" y="1100"/>
                  </a:lnTo>
                  <a:lnTo>
                    <a:pt x="2296" y="1108"/>
                  </a:lnTo>
                  <a:lnTo>
                    <a:pt x="2308" y="1114"/>
                  </a:lnTo>
                  <a:lnTo>
                    <a:pt x="2322" y="1118"/>
                  </a:lnTo>
                  <a:lnTo>
                    <a:pt x="2336" y="1118"/>
                  </a:lnTo>
                  <a:lnTo>
                    <a:pt x="2350" y="1118"/>
                  </a:lnTo>
                  <a:lnTo>
                    <a:pt x="2350" y="1118"/>
                  </a:lnTo>
                  <a:lnTo>
                    <a:pt x="2370" y="1114"/>
                  </a:lnTo>
                  <a:lnTo>
                    <a:pt x="2370" y="1114"/>
                  </a:lnTo>
                  <a:lnTo>
                    <a:pt x="2378" y="1060"/>
                  </a:lnTo>
                  <a:lnTo>
                    <a:pt x="2386" y="1006"/>
                  </a:lnTo>
                  <a:lnTo>
                    <a:pt x="2392" y="948"/>
                  </a:lnTo>
                  <a:lnTo>
                    <a:pt x="2398" y="892"/>
                  </a:lnTo>
                  <a:lnTo>
                    <a:pt x="2402" y="832"/>
                  </a:lnTo>
                  <a:lnTo>
                    <a:pt x="2406" y="772"/>
                  </a:lnTo>
                  <a:lnTo>
                    <a:pt x="2408" y="710"/>
                  </a:lnTo>
                  <a:lnTo>
                    <a:pt x="2408" y="648"/>
                  </a:lnTo>
                  <a:lnTo>
                    <a:pt x="2408" y="648"/>
                  </a:lnTo>
                  <a:lnTo>
                    <a:pt x="2408" y="608"/>
                  </a:lnTo>
                  <a:lnTo>
                    <a:pt x="2404" y="572"/>
                  </a:lnTo>
                  <a:lnTo>
                    <a:pt x="2398" y="534"/>
                  </a:lnTo>
                  <a:lnTo>
                    <a:pt x="2390" y="498"/>
                  </a:lnTo>
                  <a:lnTo>
                    <a:pt x="2382" y="464"/>
                  </a:lnTo>
                  <a:lnTo>
                    <a:pt x="2370" y="430"/>
                  </a:lnTo>
                  <a:lnTo>
                    <a:pt x="2358" y="398"/>
                  </a:lnTo>
                  <a:lnTo>
                    <a:pt x="2342" y="368"/>
                  </a:lnTo>
                  <a:lnTo>
                    <a:pt x="2326" y="336"/>
                  </a:lnTo>
                  <a:lnTo>
                    <a:pt x="2308" y="308"/>
                  </a:lnTo>
                  <a:lnTo>
                    <a:pt x="2288" y="280"/>
                  </a:lnTo>
                  <a:lnTo>
                    <a:pt x="2268" y="254"/>
                  </a:lnTo>
                  <a:lnTo>
                    <a:pt x="2244" y="228"/>
                  </a:lnTo>
                  <a:lnTo>
                    <a:pt x="2222" y="204"/>
                  </a:lnTo>
                  <a:lnTo>
                    <a:pt x="2196" y="180"/>
                  </a:lnTo>
                  <a:lnTo>
                    <a:pt x="2170" y="158"/>
                  </a:lnTo>
                  <a:lnTo>
                    <a:pt x="2170" y="158"/>
                  </a:lnTo>
                  <a:close/>
                </a:path>
              </a:pathLst>
            </a:custGeom>
            <a:solidFill>
              <a:srgbClr val="ED1C24"/>
            </a:solidFill>
            <a:ln w="635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6"/>
            <p:cNvSpPr>
              <a:spLocks/>
            </p:cNvSpPr>
            <p:nvPr/>
          </p:nvSpPr>
          <p:spPr bwMode="auto">
            <a:xfrm>
              <a:off x="8284718" y="948475"/>
              <a:ext cx="2350922" cy="1386347"/>
            </a:xfrm>
            <a:custGeom>
              <a:avLst/>
              <a:gdLst>
                <a:gd name="T0" fmla="*/ 1598 w 1636"/>
                <a:gd name="T1" fmla="*/ 244 h 1036"/>
                <a:gd name="T2" fmla="*/ 1434 w 1636"/>
                <a:gd name="T3" fmla="*/ 228 h 1036"/>
                <a:gd name="T4" fmla="*/ 1318 w 1636"/>
                <a:gd name="T5" fmla="*/ 224 h 1036"/>
                <a:gd name="T6" fmla="*/ 1186 w 1636"/>
                <a:gd name="T7" fmla="*/ 226 h 1036"/>
                <a:gd name="T8" fmla="*/ 1046 w 1636"/>
                <a:gd name="T9" fmla="*/ 236 h 1036"/>
                <a:gd name="T10" fmla="*/ 906 w 1636"/>
                <a:gd name="T11" fmla="*/ 260 h 1036"/>
                <a:gd name="T12" fmla="*/ 768 w 1636"/>
                <a:gd name="T13" fmla="*/ 296 h 1036"/>
                <a:gd name="T14" fmla="*/ 702 w 1636"/>
                <a:gd name="T15" fmla="*/ 320 h 1036"/>
                <a:gd name="T16" fmla="*/ 640 w 1636"/>
                <a:gd name="T17" fmla="*/ 350 h 1036"/>
                <a:gd name="T18" fmla="*/ 640 w 1636"/>
                <a:gd name="T19" fmla="*/ 350 h 1036"/>
                <a:gd name="T20" fmla="*/ 600 w 1636"/>
                <a:gd name="T21" fmla="*/ 372 h 1036"/>
                <a:gd name="T22" fmla="*/ 530 w 1636"/>
                <a:gd name="T23" fmla="*/ 424 h 1036"/>
                <a:gd name="T24" fmla="*/ 468 w 1636"/>
                <a:gd name="T25" fmla="*/ 486 h 1036"/>
                <a:gd name="T26" fmla="*/ 418 w 1636"/>
                <a:gd name="T27" fmla="*/ 558 h 1036"/>
                <a:gd name="T28" fmla="*/ 398 w 1636"/>
                <a:gd name="T29" fmla="*/ 598 h 1036"/>
                <a:gd name="T30" fmla="*/ 376 w 1636"/>
                <a:gd name="T31" fmla="*/ 496 h 1036"/>
                <a:gd name="T32" fmla="*/ 352 w 1636"/>
                <a:gd name="T33" fmla="*/ 398 h 1036"/>
                <a:gd name="T34" fmla="*/ 300 w 1636"/>
                <a:gd name="T35" fmla="*/ 238 h 1036"/>
                <a:gd name="T36" fmla="*/ 252 w 1636"/>
                <a:gd name="T37" fmla="*/ 112 h 1036"/>
                <a:gd name="T38" fmla="*/ 202 w 1636"/>
                <a:gd name="T39" fmla="*/ 0 h 1036"/>
                <a:gd name="T40" fmla="*/ 0 w 1636"/>
                <a:gd name="T41" fmla="*/ 74 h 1036"/>
                <a:gd name="T42" fmla="*/ 42 w 1636"/>
                <a:gd name="T43" fmla="*/ 130 h 1036"/>
                <a:gd name="T44" fmla="*/ 104 w 1636"/>
                <a:gd name="T45" fmla="*/ 226 h 1036"/>
                <a:gd name="T46" fmla="*/ 180 w 1636"/>
                <a:gd name="T47" fmla="*/ 362 h 1036"/>
                <a:gd name="T48" fmla="*/ 218 w 1636"/>
                <a:gd name="T49" fmla="*/ 444 h 1036"/>
                <a:gd name="T50" fmla="*/ 262 w 1636"/>
                <a:gd name="T51" fmla="*/ 550 h 1036"/>
                <a:gd name="T52" fmla="*/ 304 w 1636"/>
                <a:gd name="T53" fmla="*/ 666 h 1036"/>
                <a:gd name="T54" fmla="*/ 336 w 1636"/>
                <a:gd name="T55" fmla="*/ 792 h 1036"/>
                <a:gd name="T56" fmla="*/ 362 w 1636"/>
                <a:gd name="T57" fmla="*/ 928 h 1036"/>
                <a:gd name="T58" fmla="*/ 414 w 1636"/>
                <a:gd name="T59" fmla="*/ 950 h 1036"/>
                <a:gd name="T60" fmla="*/ 516 w 1636"/>
                <a:gd name="T61" fmla="*/ 984 h 1036"/>
                <a:gd name="T62" fmla="*/ 614 w 1636"/>
                <a:gd name="T63" fmla="*/ 1010 h 1036"/>
                <a:gd name="T64" fmla="*/ 704 w 1636"/>
                <a:gd name="T65" fmla="*/ 1026 h 1036"/>
                <a:gd name="T66" fmla="*/ 748 w 1636"/>
                <a:gd name="T67" fmla="*/ 1032 h 1036"/>
                <a:gd name="T68" fmla="*/ 840 w 1636"/>
                <a:gd name="T69" fmla="*/ 1036 h 1036"/>
                <a:gd name="T70" fmla="*/ 926 w 1636"/>
                <a:gd name="T71" fmla="*/ 1030 h 1036"/>
                <a:gd name="T72" fmla="*/ 960 w 1636"/>
                <a:gd name="T73" fmla="*/ 1026 h 1036"/>
                <a:gd name="T74" fmla="*/ 1028 w 1636"/>
                <a:gd name="T75" fmla="*/ 1010 h 1036"/>
                <a:gd name="T76" fmla="*/ 1060 w 1636"/>
                <a:gd name="T77" fmla="*/ 1002 h 1036"/>
                <a:gd name="T78" fmla="*/ 1124 w 1636"/>
                <a:gd name="T79" fmla="*/ 978 h 1036"/>
                <a:gd name="T80" fmla="*/ 1182 w 1636"/>
                <a:gd name="T81" fmla="*/ 950 h 1036"/>
                <a:gd name="T82" fmla="*/ 1234 w 1636"/>
                <a:gd name="T83" fmla="*/ 916 h 1036"/>
                <a:gd name="T84" fmla="*/ 1284 w 1636"/>
                <a:gd name="T85" fmla="*/ 880 h 1036"/>
                <a:gd name="T86" fmla="*/ 1312 w 1636"/>
                <a:gd name="T87" fmla="*/ 856 h 1036"/>
                <a:gd name="T88" fmla="*/ 1366 w 1636"/>
                <a:gd name="T89" fmla="*/ 804 h 1036"/>
                <a:gd name="T90" fmla="*/ 1412 w 1636"/>
                <a:gd name="T91" fmla="*/ 748 h 1036"/>
                <a:gd name="T92" fmla="*/ 1454 w 1636"/>
                <a:gd name="T93" fmla="*/ 690 h 1036"/>
                <a:gd name="T94" fmla="*/ 1472 w 1636"/>
                <a:gd name="T95" fmla="*/ 662 h 1036"/>
                <a:gd name="T96" fmla="*/ 1534 w 1636"/>
                <a:gd name="T97" fmla="*/ 550 h 1036"/>
                <a:gd name="T98" fmla="*/ 1580 w 1636"/>
                <a:gd name="T99" fmla="*/ 444 h 1036"/>
                <a:gd name="T100" fmla="*/ 1602 w 1636"/>
                <a:gd name="T101" fmla="*/ 378 h 1036"/>
                <a:gd name="T102" fmla="*/ 1618 w 1636"/>
                <a:gd name="T103" fmla="*/ 324 h 1036"/>
                <a:gd name="T104" fmla="*/ 1636 w 1636"/>
                <a:gd name="T105" fmla="*/ 248 h 1036"/>
                <a:gd name="T106" fmla="*/ 1598 w 1636"/>
                <a:gd name="T107" fmla="*/ 24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6" h="1036">
                  <a:moveTo>
                    <a:pt x="1598" y="244"/>
                  </a:moveTo>
                  <a:lnTo>
                    <a:pt x="1598" y="244"/>
                  </a:lnTo>
                  <a:lnTo>
                    <a:pt x="1530" y="236"/>
                  </a:lnTo>
                  <a:lnTo>
                    <a:pt x="1434" y="228"/>
                  </a:lnTo>
                  <a:lnTo>
                    <a:pt x="1378" y="226"/>
                  </a:lnTo>
                  <a:lnTo>
                    <a:pt x="1318" y="224"/>
                  </a:lnTo>
                  <a:lnTo>
                    <a:pt x="1254" y="224"/>
                  </a:lnTo>
                  <a:lnTo>
                    <a:pt x="1186" y="226"/>
                  </a:lnTo>
                  <a:lnTo>
                    <a:pt x="1118" y="230"/>
                  </a:lnTo>
                  <a:lnTo>
                    <a:pt x="1046" y="236"/>
                  </a:lnTo>
                  <a:lnTo>
                    <a:pt x="976" y="246"/>
                  </a:lnTo>
                  <a:lnTo>
                    <a:pt x="906" y="260"/>
                  </a:lnTo>
                  <a:lnTo>
                    <a:pt x="836" y="276"/>
                  </a:lnTo>
                  <a:lnTo>
                    <a:pt x="768" y="296"/>
                  </a:lnTo>
                  <a:lnTo>
                    <a:pt x="734" y="308"/>
                  </a:lnTo>
                  <a:lnTo>
                    <a:pt x="702" y="320"/>
                  </a:lnTo>
                  <a:lnTo>
                    <a:pt x="670" y="334"/>
                  </a:lnTo>
                  <a:lnTo>
                    <a:pt x="640" y="350"/>
                  </a:lnTo>
                  <a:lnTo>
                    <a:pt x="640" y="350"/>
                  </a:lnTo>
                  <a:lnTo>
                    <a:pt x="640" y="350"/>
                  </a:lnTo>
                  <a:lnTo>
                    <a:pt x="640" y="350"/>
                  </a:lnTo>
                  <a:lnTo>
                    <a:pt x="600" y="372"/>
                  </a:lnTo>
                  <a:lnTo>
                    <a:pt x="564" y="396"/>
                  </a:lnTo>
                  <a:lnTo>
                    <a:pt x="530" y="424"/>
                  </a:lnTo>
                  <a:lnTo>
                    <a:pt x="496" y="454"/>
                  </a:lnTo>
                  <a:lnTo>
                    <a:pt x="468" y="486"/>
                  </a:lnTo>
                  <a:lnTo>
                    <a:pt x="440" y="520"/>
                  </a:lnTo>
                  <a:lnTo>
                    <a:pt x="418" y="558"/>
                  </a:lnTo>
                  <a:lnTo>
                    <a:pt x="398" y="598"/>
                  </a:lnTo>
                  <a:lnTo>
                    <a:pt x="398" y="598"/>
                  </a:lnTo>
                  <a:lnTo>
                    <a:pt x="388" y="546"/>
                  </a:lnTo>
                  <a:lnTo>
                    <a:pt x="376" y="496"/>
                  </a:lnTo>
                  <a:lnTo>
                    <a:pt x="352" y="398"/>
                  </a:lnTo>
                  <a:lnTo>
                    <a:pt x="352" y="398"/>
                  </a:lnTo>
                  <a:lnTo>
                    <a:pt x="326" y="314"/>
                  </a:lnTo>
                  <a:lnTo>
                    <a:pt x="300" y="238"/>
                  </a:lnTo>
                  <a:lnTo>
                    <a:pt x="276" y="170"/>
                  </a:lnTo>
                  <a:lnTo>
                    <a:pt x="252" y="112"/>
                  </a:lnTo>
                  <a:lnTo>
                    <a:pt x="216" y="30"/>
                  </a:lnTo>
                  <a:lnTo>
                    <a:pt x="202" y="0"/>
                  </a:lnTo>
                  <a:lnTo>
                    <a:pt x="0" y="74"/>
                  </a:lnTo>
                  <a:lnTo>
                    <a:pt x="0" y="74"/>
                  </a:lnTo>
                  <a:lnTo>
                    <a:pt x="20" y="100"/>
                  </a:lnTo>
                  <a:lnTo>
                    <a:pt x="42" y="130"/>
                  </a:lnTo>
                  <a:lnTo>
                    <a:pt x="70" y="172"/>
                  </a:lnTo>
                  <a:lnTo>
                    <a:pt x="104" y="226"/>
                  </a:lnTo>
                  <a:lnTo>
                    <a:pt x="140" y="288"/>
                  </a:lnTo>
                  <a:lnTo>
                    <a:pt x="180" y="362"/>
                  </a:lnTo>
                  <a:lnTo>
                    <a:pt x="218" y="444"/>
                  </a:lnTo>
                  <a:lnTo>
                    <a:pt x="218" y="444"/>
                  </a:lnTo>
                  <a:lnTo>
                    <a:pt x="240" y="494"/>
                  </a:lnTo>
                  <a:lnTo>
                    <a:pt x="262" y="550"/>
                  </a:lnTo>
                  <a:lnTo>
                    <a:pt x="284" y="606"/>
                  </a:lnTo>
                  <a:lnTo>
                    <a:pt x="304" y="666"/>
                  </a:lnTo>
                  <a:lnTo>
                    <a:pt x="320" y="728"/>
                  </a:lnTo>
                  <a:lnTo>
                    <a:pt x="336" y="792"/>
                  </a:lnTo>
                  <a:lnTo>
                    <a:pt x="350" y="860"/>
                  </a:lnTo>
                  <a:lnTo>
                    <a:pt x="362" y="928"/>
                  </a:lnTo>
                  <a:lnTo>
                    <a:pt x="362" y="928"/>
                  </a:lnTo>
                  <a:lnTo>
                    <a:pt x="414" y="950"/>
                  </a:lnTo>
                  <a:lnTo>
                    <a:pt x="466" y="968"/>
                  </a:lnTo>
                  <a:lnTo>
                    <a:pt x="516" y="984"/>
                  </a:lnTo>
                  <a:lnTo>
                    <a:pt x="566" y="998"/>
                  </a:lnTo>
                  <a:lnTo>
                    <a:pt x="614" y="1010"/>
                  </a:lnTo>
                  <a:lnTo>
                    <a:pt x="660" y="1020"/>
                  </a:lnTo>
                  <a:lnTo>
                    <a:pt x="704" y="1026"/>
                  </a:lnTo>
                  <a:lnTo>
                    <a:pt x="748" y="1032"/>
                  </a:lnTo>
                  <a:lnTo>
                    <a:pt x="748" y="1032"/>
                  </a:lnTo>
                  <a:lnTo>
                    <a:pt x="794" y="1034"/>
                  </a:lnTo>
                  <a:lnTo>
                    <a:pt x="840" y="1036"/>
                  </a:lnTo>
                  <a:lnTo>
                    <a:pt x="882" y="1034"/>
                  </a:lnTo>
                  <a:lnTo>
                    <a:pt x="926" y="1030"/>
                  </a:lnTo>
                  <a:lnTo>
                    <a:pt x="926" y="1030"/>
                  </a:lnTo>
                  <a:lnTo>
                    <a:pt x="960" y="1026"/>
                  </a:lnTo>
                  <a:lnTo>
                    <a:pt x="996" y="1018"/>
                  </a:lnTo>
                  <a:lnTo>
                    <a:pt x="1028" y="1010"/>
                  </a:lnTo>
                  <a:lnTo>
                    <a:pt x="1060" y="1002"/>
                  </a:lnTo>
                  <a:lnTo>
                    <a:pt x="1060" y="1002"/>
                  </a:lnTo>
                  <a:lnTo>
                    <a:pt x="1092" y="990"/>
                  </a:lnTo>
                  <a:lnTo>
                    <a:pt x="1124" y="978"/>
                  </a:lnTo>
                  <a:lnTo>
                    <a:pt x="1152" y="964"/>
                  </a:lnTo>
                  <a:lnTo>
                    <a:pt x="1182" y="950"/>
                  </a:lnTo>
                  <a:lnTo>
                    <a:pt x="1208" y="934"/>
                  </a:lnTo>
                  <a:lnTo>
                    <a:pt x="1234" y="916"/>
                  </a:lnTo>
                  <a:lnTo>
                    <a:pt x="1260" y="898"/>
                  </a:lnTo>
                  <a:lnTo>
                    <a:pt x="1284" y="880"/>
                  </a:lnTo>
                  <a:lnTo>
                    <a:pt x="1284" y="880"/>
                  </a:lnTo>
                  <a:lnTo>
                    <a:pt x="1312" y="856"/>
                  </a:lnTo>
                  <a:lnTo>
                    <a:pt x="1340" y="830"/>
                  </a:lnTo>
                  <a:lnTo>
                    <a:pt x="1366" y="804"/>
                  </a:lnTo>
                  <a:lnTo>
                    <a:pt x="1390" y="776"/>
                  </a:lnTo>
                  <a:lnTo>
                    <a:pt x="1412" y="748"/>
                  </a:lnTo>
                  <a:lnTo>
                    <a:pt x="1434" y="720"/>
                  </a:lnTo>
                  <a:lnTo>
                    <a:pt x="1454" y="690"/>
                  </a:lnTo>
                  <a:lnTo>
                    <a:pt x="1472" y="662"/>
                  </a:lnTo>
                  <a:lnTo>
                    <a:pt x="1472" y="662"/>
                  </a:lnTo>
                  <a:lnTo>
                    <a:pt x="1506" y="606"/>
                  </a:lnTo>
                  <a:lnTo>
                    <a:pt x="1534" y="550"/>
                  </a:lnTo>
                  <a:lnTo>
                    <a:pt x="1558" y="496"/>
                  </a:lnTo>
                  <a:lnTo>
                    <a:pt x="1580" y="444"/>
                  </a:lnTo>
                  <a:lnTo>
                    <a:pt x="1580" y="444"/>
                  </a:lnTo>
                  <a:lnTo>
                    <a:pt x="1602" y="378"/>
                  </a:lnTo>
                  <a:lnTo>
                    <a:pt x="1618" y="324"/>
                  </a:lnTo>
                  <a:lnTo>
                    <a:pt x="1618" y="324"/>
                  </a:lnTo>
                  <a:lnTo>
                    <a:pt x="1632" y="268"/>
                  </a:lnTo>
                  <a:lnTo>
                    <a:pt x="1636" y="248"/>
                  </a:lnTo>
                  <a:lnTo>
                    <a:pt x="1636" y="248"/>
                  </a:lnTo>
                  <a:lnTo>
                    <a:pt x="1598" y="244"/>
                  </a:lnTo>
                  <a:lnTo>
                    <a:pt x="1598" y="24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931478" y="3618834"/>
              <a:ext cx="5305459" cy="2853548"/>
              <a:chOff x="6183819" y="3893334"/>
              <a:chExt cx="4239957" cy="2230570"/>
            </a:xfrm>
          </p:grpSpPr>
          <p:sp>
            <p:nvSpPr>
              <p:cNvPr id="31" name="Freeform 37"/>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path>
                </a:pathLst>
              </a:custGeom>
              <a:noFill/>
              <a:ln w="635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rot="19384175">
              <a:off x="8578847" y="1336699"/>
              <a:ext cx="1557538" cy="568530"/>
            </a:xfrm>
            <a:prstGeom prst="rect">
              <a:avLst/>
            </a:prstGeom>
            <a:noFill/>
          </p:spPr>
          <p:txBody>
            <a:bodyPr wrap="square" rtlCol="0">
              <a:spAutoFit/>
            </a:bodyPr>
            <a:lstStyle/>
            <a:p>
              <a:pPr algn="ctr"/>
              <a:r>
                <a:rPr lang="en-US" sz="3200" b="1">
                  <a:solidFill>
                    <a:srgbClr val="FFFF00"/>
                  </a:solidFill>
                </a:rPr>
                <a:t>SPSA</a:t>
              </a:r>
            </a:p>
          </p:txBody>
        </p:sp>
        <p:sp>
          <p:nvSpPr>
            <p:cNvPr id="29" name="TextBox 28"/>
            <p:cNvSpPr txBox="1"/>
            <p:nvPr/>
          </p:nvSpPr>
          <p:spPr>
            <a:xfrm>
              <a:off x="5931478" y="2439130"/>
              <a:ext cx="5534056" cy="16286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b="1" dirty="0">
                  <a:solidFill>
                    <a:srgbClr val="FFFF00"/>
                  </a:solidFill>
                  <a:latin typeface="Poppins"/>
                  <a:cs typeface="Poppins"/>
                </a:rPr>
                <a:t>School Strategies and Actions</a:t>
              </a:r>
              <a:endParaRPr lang="en-US" sz="2000" b="1" dirty="0">
                <a:solidFill>
                  <a:srgbClr val="FFFF0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b="1" dirty="0">
                  <a:solidFill>
                    <a:srgbClr val="FFFF00"/>
                  </a:solidFill>
                  <a:latin typeface="Poppins"/>
                  <a:cs typeface="Poppins"/>
                </a:rPr>
                <a:t>Student Data by Subgroup</a:t>
              </a:r>
            </a:p>
            <a:p>
              <a:pPr marL="342900" indent="-342900">
                <a:buFont typeface="Arial" panose="020B0604020202020204" pitchFamily="34" charset="0"/>
                <a:buChar char="•"/>
              </a:pPr>
              <a:r>
                <a:rPr lang="en-US" sz="2000" b="1" dirty="0">
                  <a:solidFill>
                    <a:srgbClr val="FFFF00"/>
                  </a:solidFill>
                  <a:latin typeface="Poppins"/>
                  <a:cs typeface="Poppins"/>
                </a:rPr>
                <a:t>School Budget</a:t>
              </a:r>
            </a:p>
            <a:p>
              <a:pPr marL="342900" indent="-342900">
                <a:buFont typeface="Arial" panose="020B0604020202020204" pitchFamily="34" charset="0"/>
                <a:buChar char="•"/>
              </a:pPr>
              <a:r>
                <a:rPr lang="en-US" sz="2000" b="1" dirty="0">
                  <a:solidFill>
                    <a:srgbClr val="FFFF00"/>
                  </a:solidFill>
                  <a:latin typeface="Poppins"/>
                  <a:cs typeface="Poppins"/>
                </a:rPr>
                <a:t>Title I Parent and Family Engagement Policy (TI PFEP)</a:t>
              </a:r>
            </a:p>
            <a:p>
              <a:pPr marL="342900" indent="-342900">
                <a:buFont typeface="Arial" panose="020B0604020202020204" pitchFamily="34" charset="0"/>
                <a:buChar char="•"/>
              </a:pPr>
              <a:r>
                <a:rPr lang="en-US" sz="2000" b="1" dirty="0">
                  <a:solidFill>
                    <a:srgbClr val="FFFF00"/>
                  </a:solidFill>
                  <a:latin typeface="Poppins"/>
                  <a:cs typeface="Poppins"/>
                </a:rPr>
                <a:t>School-Parent Compact</a:t>
              </a:r>
            </a:p>
          </p:txBody>
        </p:sp>
        <p:sp>
          <p:nvSpPr>
            <p:cNvPr id="30" name="TextBox 29"/>
            <p:cNvSpPr txBox="1"/>
            <p:nvPr/>
          </p:nvSpPr>
          <p:spPr>
            <a:xfrm>
              <a:off x="6359285" y="4673925"/>
              <a:ext cx="4552162" cy="137017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a:solidFill>
                    <a:schemeClr val="bg1"/>
                  </a:solidFill>
                  <a:latin typeface="Poppins" panose="00000500000000000000" pitchFamily="2" charset="0"/>
                  <a:cs typeface="Poppins" panose="00000500000000000000" pitchFamily="2" charset="0"/>
                </a:rPr>
                <a:t>Estrategias y acciones escolares</a:t>
              </a:r>
            </a:p>
            <a:p>
              <a:pPr marL="342900" indent="-342900">
                <a:buFont typeface="Arial" panose="020B0604020202020204" pitchFamily="34" charset="0"/>
                <a:buChar char="•"/>
              </a:pPr>
              <a:r>
                <a:rPr lang="es-MX" sz="2000" b="1">
                  <a:solidFill>
                    <a:schemeClr val="bg1"/>
                  </a:solidFill>
                  <a:latin typeface="Poppins"/>
                  <a:cs typeface="Poppins"/>
                </a:rPr>
                <a:t>Datos por subgrupos</a:t>
              </a:r>
              <a:endParaRPr lang="es-MX" sz="20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b="1">
                  <a:solidFill>
                    <a:schemeClr val="bg1"/>
                  </a:solidFill>
                  <a:latin typeface="Poppins"/>
                  <a:cs typeface="Poppins"/>
                </a:rPr>
                <a:t>Presupuesto escolar</a:t>
              </a:r>
              <a:endParaRPr lang="es-MX" sz="20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b="1">
                  <a:solidFill>
                    <a:schemeClr val="bg1"/>
                  </a:solidFill>
                  <a:latin typeface="Poppins"/>
                  <a:cs typeface="Poppins"/>
                </a:rPr>
                <a:t>Política de participación de padres</a:t>
              </a:r>
            </a:p>
            <a:p>
              <a:pPr marL="342900" indent="-342900">
                <a:buFont typeface="Arial" panose="020B0604020202020204" pitchFamily="34" charset="0"/>
                <a:buChar char="•"/>
              </a:pPr>
              <a:r>
                <a:rPr lang="es-MX" sz="2000" b="1">
                  <a:solidFill>
                    <a:schemeClr val="bg1"/>
                  </a:solidFill>
                  <a:latin typeface="Poppins"/>
                  <a:cs typeface="Poppins"/>
                </a:rPr>
                <a:t>Acuerdo entre escuela y padres </a:t>
              </a:r>
              <a:endParaRPr lang="es-MX" sz="2000" b="1">
                <a:solidFill>
                  <a:schemeClr val="bg1"/>
                </a:solidFill>
                <a:latin typeface="Poppins" panose="00000500000000000000" pitchFamily="2" charset="0"/>
                <a:cs typeface="Poppins" panose="00000500000000000000" pitchFamily="2" charset="0"/>
              </a:endParaRPr>
            </a:p>
          </p:txBody>
        </p:sp>
      </p:grpSp>
      <p:sp>
        <p:nvSpPr>
          <p:cNvPr id="15" name="TextBox 14">
            <a:extLst>
              <a:ext uri="{FF2B5EF4-FFF2-40B4-BE49-F238E27FC236}">
                <a16:creationId xmlns:a16="http://schemas.microsoft.com/office/drawing/2014/main" id="{5F34F649-9AF3-4E86-B927-55668EB87579}"/>
              </a:ext>
            </a:extLst>
          </p:cNvPr>
          <p:cNvSpPr txBox="1"/>
          <p:nvPr/>
        </p:nvSpPr>
        <p:spPr>
          <a:xfrm rot="19185797">
            <a:off x="8733468" y="835665"/>
            <a:ext cx="2277853" cy="707886"/>
          </a:xfrm>
          <a:prstGeom prst="rect">
            <a:avLst/>
          </a:prstGeom>
          <a:noFill/>
        </p:spPr>
        <p:txBody>
          <a:bodyPr wrap="square" rtlCol="0">
            <a:spAutoFit/>
          </a:bodyPr>
          <a:lstStyle/>
          <a:p>
            <a:pPr algn="ctr"/>
            <a:r>
              <a:rPr lang="en-US" sz="2000" b="1">
                <a:solidFill>
                  <a:srgbClr val="FFFF00"/>
                </a:solidFill>
                <a:latin typeface="Poppins" panose="00000500000000000000" pitchFamily="2" charset="0"/>
                <a:cs typeface="Poppins" panose="00000500000000000000" pitchFamily="2" charset="0"/>
              </a:rPr>
              <a:t>Activity</a:t>
            </a:r>
          </a:p>
          <a:p>
            <a:pPr algn="ctr"/>
            <a:r>
              <a:rPr lang="es-MX" sz="2000" b="1">
                <a:solidFill>
                  <a:schemeClr val="bg1"/>
                </a:solidFill>
                <a:latin typeface="Poppins" panose="00000500000000000000" pitchFamily="2" charset="0"/>
                <a:cs typeface="Poppins" panose="00000500000000000000" pitchFamily="2" charset="0"/>
              </a:rPr>
              <a:t>Actividad</a:t>
            </a:r>
            <a:endParaRPr lang="es-MX" sz="200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886B1A27-052C-4BA4-8F6E-2B18DEC7CE93}"/>
              </a:ext>
            </a:extLst>
          </p:cNvPr>
          <p:cNvSpPr>
            <a:spLocks noGrp="1"/>
          </p:cNvSpPr>
          <p:nvPr>
            <p:ph type="sldNum" sz="quarter" idx="12"/>
          </p:nvPr>
        </p:nvSpPr>
        <p:spPr/>
        <p:txBody>
          <a:bodyPr/>
          <a:lstStyle/>
          <a:p>
            <a:fld id="{ADAD750B-947C-400E-B8CE-3DD0E804B3D6}" type="slidenum">
              <a:rPr lang="en-US" smtClean="0"/>
              <a:t>11</a:t>
            </a:fld>
            <a:endParaRPr lang="en-US"/>
          </a:p>
        </p:txBody>
      </p:sp>
    </p:spTree>
    <p:extLst>
      <p:ext uri="{BB962C8B-B14F-4D97-AF65-F5344CB8AC3E}">
        <p14:creationId xmlns:p14="http://schemas.microsoft.com/office/powerpoint/2010/main" val="11718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ppt_x"/>
                                          </p:val>
                                        </p:tav>
                                        <p:tav tm="100000">
                                          <p:val>
                                            <p:strVal val="#ppt_x"/>
                                          </p:val>
                                        </p:tav>
                                      </p:tavLst>
                                    </p:anim>
                                    <p:anim calcmode="lin" valueType="num">
                                      <p:cBhvr additive="base">
                                        <p:cTn id="1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7137" y="306234"/>
            <a:ext cx="5422068" cy="633227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4111930" y="3040017"/>
            <a:ext cx="4290695" cy="646331"/>
          </a:xfrm>
          <a:prstGeom prst="rect">
            <a:avLst/>
          </a:prstGeom>
          <a:noFill/>
        </p:spPr>
        <p:txBody>
          <a:bodyPr wrap="square" rtlCol="0">
            <a:spAutoFit/>
          </a:bodyPr>
          <a:lstStyle/>
          <a:p>
            <a:pPr algn="ctr"/>
            <a:r>
              <a:rPr lang="en-US" sz="3600" b="1">
                <a:solidFill>
                  <a:srgbClr val="FFFF00"/>
                </a:solidFill>
                <a:latin typeface="Poppins" panose="00000500000000000000" pitchFamily="2" charset="0"/>
                <a:cs typeface="Poppins" panose="00000500000000000000" pitchFamily="2" charset="0"/>
              </a:rPr>
              <a:t>SSC Resources</a:t>
            </a:r>
            <a:endParaRPr lang="en-US" sz="2400">
              <a:solidFill>
                <a:srgbClr val="FFFF00"/>
              </a:solidFill>
              <a:latin typeface="Poppins" panose="00000500000000000000" pitchFamily="2" charset="0"/>
              <a:cs typeface="Poppins" panose="00000500000000000000" pitchFamily="2" charset="0"/>
            </a:endParaRPr>
          </a:p>
        </p:txBody>
      </p:sp>
      <p:sp>
        <p:nvSpPr>
          <p:cNvPr id="13" name="TextBox 12"/>
          <p:cNvSpPr txBox="1"/>
          <p:nvPr/>
        </p:nvSpPr>
        <p:spPr>
          <a:xfrm>
            <a:off x="4089588" y="3731086"/>
            <a:ext cx="4290695" cy="646331"/>
          </a:xfrm>
          <a:prstGeom prst="rect">
            <a:avLst/>
          </a:prstGeom>
          <a:noFill/>
        </p:spPr>
        <p:txBody>
          <a:bodyPr wrap="square" rtlCol="0">
            <a:spAutoFit/>
          </a:bodyPr>
          <a:lstStyle/>
          <a:p>
            <a:pPr algn="ctr"/>
            <a:r>
              <a:rPr lang="es-MX" sz="3600" b="1">
                <a:solidFill>
                  <a:schemeClr val="bg1"/>
                </a:solidFill>
                <a:latin typeface="Poppins" panose="00000500000000000000" pitchFamily="2" charset="0"/>
                <a:cs typeface="Poppins" panose="00000500000000000000" pitchFamily="2" charset="0"/>
              </a:rPr>
              <a:t>Recursos del SSC</a:t>
            </a:r>
            <a:endParaRPr lang="es-MX" sz="360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580A8814-24F9-410D-9C9F-4FB423A82FE8}"/>
              </a:ext>
            </a:extLst>
          </p:cNvPr>
          <p:cNvSpPr>
            <a:spLocks noGrp="1"/>
          </p:cNvSpPr>
          <p:nvPr>
            <p:ph type="sldNum" sz="quarter" idx="12"/>
          </p:nvPr>
        </p:nvSpPr>
        <p:spPr/>
        <p:txBody>
          <a:bodyPr/>
          <a:lstStyle/>
          <a:p>
            <a:fld id="{ADAD750B-947C-400E-B8CE-3DD0E804B3D6}" type="slidenum">
              <a:rPr lang="en-US" smtClean="0"/>
              <a:t>12</a:t>
            </a:fld>
            <a:endParaRPr lang="en-US"/>
          </a:p>
        </p:txBody>
      </p:sp>
    </p:spTree>
    <p:extLst>
      <p:ext uri="{BB962C8B-B14F-4D97-AF65-F5344CB8AC3E}">
        <p14:creationId xmlns:p14="http://schemas.microsoft.com/office/powerpoint/2010/main" val="194382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5101" y="184627"/>
            <a:ext cx="5401340" cy="830997"/>
          </a:xfrm>
          <a:prstGeom prst="rect">
            <a:avLst/>
          </a:prstGeom>
          <a:noFill/>
        </p:spPr>
        <p:txBody>
          <a:bodyPr wrap="square" rtlCol="0">
            <a:spAutoFit/>
          </a:bodyPr>
          <a:lstStyle/>
          <a:p>
            <a:pPr algn="ctr"/>
            <a:r>
              <a:rPr lang="en-US" sz="2400" b="1">
                <a:solidFill>
                  <a:schemeClr val="tx1">
                    <a:lumMod val="75000"/>
                    <a:lumOff val="25000"/>
                  </a:schemeClr>
                </a:solidFill>
                <a:latin typeface="Poppins" panose="00000500000000000000" pitchFamily="2" charset="0"/>
                <a:cs typeface="Poppins" panose="00000500000000000000" pitchFamily="2" charset="0"/>
              </a:rPr>
              <a:t>What guides the School </a:t>
            </a:r>
          </a:p>
          <a:p>
            <a:pPr algn="ctr"/>
            <a:r>
              <a:rPr lang="en-US" sz="2400" b="1">
                <a:solidFill>
                  <a:schemeClr val="tx1">
                    <a:lumMod val="75000"/>
                    <a:lumOff val="25000"/>
                  </a:schemeClr>
                </a:solidFill>
                <a:latin typeface="Poppins" panose="00000500000000000000" pitchFamily="2" charset="0"/>
                <a:cs typeface="Poppins" panose="00000500000000000000" pitchFamily="2" charset="0"/>
              </a:rPr>
              <a:t>Site Council?</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24" name="TextBox 23"/>
          <p:cNvSpPr txBox="1"/>
          <p:nvPr/>
        </p:nvSpPr>
        <p:spPr>
          <a:xfrm>
            <a:off x="7274080" y="258194"/>
            <a:ext cx="4371893" cy="830997"/>
          </a:xfrm>
          <a:prstGeom prst="rect">
            <a:avLst/>
          </a:prstGeom>
          <a:noFill/>
        </p:spPr>
        <p:txBody>
          <a:bodyPr wrap="square" lIns="91440" tIns="45720" rIns="91440" bIns="45720" rtlCol="0" anchor="t">
            <a:spAutoFit/>
          </a:bodyPr>
          <a:lstStyle/>
          <a:p>
            <a:pPr algn="ctr"/>
            <a:r>
              <a:rPr lang="es-MX" sz="2400" b="1">
                <a:solidFill>
                  <a:srgbClr val="0070C0"/>
                </a:solidFill>
                <a:latin typeface="Poppins"/>
                <a:cs typeface="Poppins"/>
              </a:rPr>
              <a:t>¿ Qué guía al Consejo del Plantel Escolar</a:t>
            </a:r>
            <a:r>
              <a:rPr lang="en-US" sz="2400" b="1">
                <a:solidFill>
                  <a:srgbClr val="0070C0"/>
                </a:solidFill>
                <a:latin typeface="Poppins"/>
                <a:cs typeface="Poppins"/>
              </a:rPr>
              <a:t>?</a:t>
            </a:r>
            <a:endParaRPr lang="en-US" sz="2400">
              <a:solidFill>
                <a:srgbClr val="0070C0"/>
              </a:solidFill>
              <a:latin typeface="Poppins"/>
              <a:cs typeface="Poppins"/>
            </a:endParaRPr>
          </a:p>
        </p:txBody>
      </p:sp>
      <p:grpSp>
        <p:nvGrpSpPr>
          <p:cNvPr id="5" name="Group 4">
            <a:extLst>
              <a:ext uri="{FF2B5EF4-FFF2-40B4-BE49-F238E27FC236}">
                <a16:creationId xmlns:a16="http://schemas.microsoft.com/office/drawing/2014/main" id="{DA48982E-35F0-40D5-970F-684E813917E6}"/>
              </a:ext>
            </a:extLst>
          </p:cNvPr>
          <p:cNvGrpSpPr/>
          <p:nvPr/>
        </p:nvGrpSpPr>
        <p:grpSpPr>
          <a:xfrm>
            <a:off x="8340981" y="2496611"/>
            <a:ext cx="3705709" cy="3980389"/>
            <a:chOff x="8834709" y="1286539"/>
            <a:chExt cx="3222611" cy="3671772"/>
          </a:xfrm>
        </p:grpSpPr>
        <p:grpSp>
          <p:nvGrpSpPr>
            <p:cNvPr id="2" name="Group 1">
              <a:extLst>
                <a:ext uri="{FF2B5EF4-FFF2-40B4-BE49-F238E27FC236}">
                  <a16:creationId xmlns:a16="http://schemas.microsoft.com/office/drawing/2014/main" id="{BAEBC090-37E6-4168-B236-E2452A7853BE}"/>
                </a:ext>
              </a:extLst>
            </p:cNvPr>
            <p:cNvGrpSpPr/>
            <p:nvPr/>
          </p:nvGrpSpPr>
          <p:grpSpPr>
            <a:xfrm>
              <a:off x="8834709" y="1287120"/>
              <a:ext cx="3109480" cy="3671191"/>
              <a:chOff x="8834709" y="1287120"/>
              <a:chExt cx="3109480" cy="3671191"/>
            </a:xfrm>
          </p:grpSpPr>
          <p:grpSp>
            <p:nvGrpSpPr>
              <p:cNvPr id="108" name="Group 107"/>
              <p:cNvGrpSpPr/>
              <p:nvPr/>
            </p:nvGrpSpPr>
            <p:grpSpPr>
              <a:xfrm>
                <a:off x="8834709" y="1287120"/>
                <a:ext cx="3109480" cy="3671191"/>
                <a:chOff x="1826058" y="2336819"/>
                <a:chExt cx="2927642" cy="3456506"/>
              </a:xfrm>
            </p:grpSpPr>
            <p:sp>
              <p:nvSpPr>
                <p:cNvPr id="10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3" name="TextBox 112"/>
              <p:cNvSpPr txBox="1"/>
              <p:nvPr/>
            </p:nvSpPr>
            <p:spPr>
              <a:xfrm>
                <a:off x="9125438" y="2924278"/>
                <a:ext cx="2532787" cy="461665"/>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SSC Bylaws</a:t>
                </a:r>
                <a:endParaRPr lang="en-US" sz="2400">
                  <a:solidFill>
                    <a:srgbClr val="FFFF00"/>
                  </a:solidFill>
                  <a:latin typeface="Poppins" panose="00000500000000000000" pitchFamily="2" charset="0"/>
                  <a:cs typeface="Poppins" panose="00000500000000000000" pitchFamily="2" charset="0"/>
                </a:endParaRPr>
              </a:p>
            </p:txBody>
          </p:sp>
          <p:sp>
            <p:nvSpPr>
              <p:cNvPr id="22" name="TextBox 21"/>
              <p:cNvSpPr txBox="1"/>
              <p:nvPr/>
            </p:nvSpPr>
            <p:spPr>
              <a:xfrm>
                <a:off x="8896784" y="3393459"/>
                <a:ext cx="2986872" cy="461665"/>
              </a:xfrm>
              <a:prstGeom prst="rect">
                <a:avLst/>
              </a:prstGeom>
              <a:noFill/>
            </p:spPr>
            <p:txBody>
              <a:bodyPr wrap="square" rtlCol="0">
                <a:spAutoFit/>
              </a:bodyPr>
              <a:lstStyle/>
              <a:p>
                <a:pPr algn="ctr"/>
                <a:r>
                  <a:rPr lang="es-MX" sz="2400" b="1">
                    <a:solidFill>
                      <a:schemeClr val="bg1"/>
                    </a:solidFill>
                    <a:latin typeface="Poppins" panose="00000500000000000000" pitchFamily="2" charset="0"/>
                    <a:cs typeface="Poppins" panose="00000500000000000000" pitchFamily="2" charset="0"/>
                  </a:rPr>
                  <a:t>Estatutos del SSC</a:t>
                </a:r>
                <a:endParaRPr lang="es-MX" sz="2400">
                  <a:solidFill>
                    <a:schemeClr val="bg1"/>
                  </a:solidFill>
                  <a:latin typeface="Poppins" panose="00000500000000000000" pitchFamily="2" charset="0"/>
                  <a:cs typeface="Poppins" panose="00000500000000000000" pitchFamily="2" charset="0"/>
                </a:endParaRPr>
              </a:p>
            </p:txBody>
          </p:sp>
        </p:grpSp>
        <p:sp>
          <p:nvSpPr>
            <p:cNvPr id="25" name="Freeform 47">
              <a:extLst>
                <a:ext uri="{FF2B5EF4-FFF2-40B4-BE49-F238E27FC236}">
                  <a16:creationId xmlns:a16="http://schemas.microsoft.com/office/drawing/2014/main" id="{C04046CB-7170-4CA5-AFEF-673CA2F246B5}"/>
                </a:ext>
              </a:extLst>
            </p:cNvPr>
            <p:cNvSpPr>
              <a:spLocks/>
            </p:cNvSpPr>
            <p:nvPr/>
          </p:nvSpPr>
          <p:spPr bwMode="auto">
            <a:xfrm>
              <a:off x="9856381" y="1286539"/>
              <a:ext cx="2200939" cy="1286540"/>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E836D6AF-4336-460C-974C-8F84F2B220E2}"/>
              </a:ext>
            </a:extLst>
          </p:cNvPr>
          <p:cNvGrpSpPr/>
          <p:nvPr/>
        </p:nvGrpSpPr>
        <p:grpSpPr>
          <a:xfrm>
            <a:off x="4106964" y="2492876"/>
            <a:ext cx="3799525" cy="3792499"/>
            <a:chOff x="4120883" y="2721935"/>
            <a:chExt cx="3438866" cy="3744033"/>
          </a:xfrm>
        </p:grpSpPr>
        <p:grpSp>
          <p:nvGrpSpPr>
            <p:cNvPr id="4" name="Group 3">
              <a:extLst>
                <a:ext uri="{FF2B5EF4-FFF2-40B4-BE49-F238E27FC236}">
                  <a16:creationId xmlns:a16="http://schemas.microsoft.com/office/drawing/2014/main" id="{2DD42087-3300-46DC-9510-E89C05205711}"/>
                </a:ext>
              </a:extLst>
            </p:cNvPr>
            <p:cNvGrpSpPr/>
            <p:nvPr/>
          </p:nvGrpSpPr>
          <p:grpSpPr>
            <a:xfrm>
              <a:off x="4120883" y="2794777"/>
              <a:ext cx="3359061" cy="3671191"/>
              <a:chOff x="4120883" y="2794777"/>
              <a:chExt cx="3359061" cy="3671191"/>
            </a:xfrm>
          </p:grpSpPr>
          <p:grpSp>
            <p:nvGrpSpPr>
              <p:cNvPr id="102" name="Group 101"/>
              <p:cNvGrpSpPr/>
              <p:nvPr/>
            </p:nvGrpSpPr>
            <p:grpSpPr>
              <a:xfrm>
                <a:off x="4296453" y="2794777"/>
                <a:ext cx="3109480" cy="3671191"/>
                <a:chOff x="1826058" y="2336819"/>
                <a:chExt cx="2927642" cy="3456506"/>
              </a:xfrm>
            </p:grpSpPr>
            <p:sp>
              <p:nvSpPr>
                <p:cNvPr id="103"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TextBox 110"/>
              <p:cNvSpPr txBox="1"/>
              <p:nvPr/>
            </p:nvSpPr>
            <p:spPr>
              <a:xfrm>
                <a:off x="4348291" y="4584315"/>
                <a:ext cx="2904244" cy="461665"/>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District Bulletin</a:t>
                </a:r>
                <a:endParaRPr lang="en-US" sz="2400">
                  <a:solidFill>
                    <a:srgbClr val="FFFF00"/>
                  </a:solidFill>
                  <a:latin typeface="Poppins" panose="00000500000000000000" pitchFamily="2" charset="0"/>
                  <a:cs typeface="Poppins" panose="00000500000000000000" pitchFamily="2" charset="0"/>
                </a:endParaRPr>
              </a:p>
            </p:txBody>
          </p:sp>
          <p:sp>
            <p:nvSpPr>
              <p:cNvPr id="21" name="TextBox 20"/>
              <p:cNvSpPr txBox="1"/>
              <p:nvPr/>
            </p:nvSpPr>
            <p:spPr>
              <a:xfrm>
                <a:off x="4120883" y="5132811"/>
                <a:ext cx="3359061" cy="461665"/>
              </a:xfrm>
              <a:prstGeom prst="rect">
                <a:avLst/>
              </a:prstGeom>
              <a:noFill/>
            </p:spPr>
            <p:txBody>
              <a:bodyPr wrap="square" rtlCol="0">
                <a:spAutoFit/>
              </a:bodyPr>
              <a:lstStyle/>
              <a:p>
                <a:pPr algn="ctr"/>
                <a:r>
                  <a:rPr lang="es-MX" sz="2400" b="1">
                    <a:solidFill>
                      <a:schemeClr val="bg1"/>
                    </a:solidFill>
                    <a:latin typeface="Poppins" panose="00000500000000000000" pitchFamily="2" charset="0"/>
                    <a:cs typeface="Poppins" panose="00000500000000000000" pitchFamily="2" charset="0"/>
                  </a:rPr>
                  <a:t>Boletín del Distrito</a:t>
                </a:r>
                <a:endParaRPr lang="es-MX" sz="2400">
                  <a:solidFill>
                    <a:schemeClr val="bg1"/>
                  </a:solidFill>
                  <a:latin typeface="Poppins" panose="00000500000000000000" pitchFamily="2" charset="0"/>
                  <a:cs typeface="Poppins" panose="00000500000000000000" pitchFamily="2" charset="0"/>
                </a:endParaRPr>
              </a:p>
            </p:txBody>
          </p:sp>
        </p:grpSp>
        <p:sp>
          <p:nvSpPr>
            <p:cNvPr id="26" name="Freeform 47">
              <a:extLst>
                <a:ext uri="{FF2B5EF4-FFF2-40B4-BE49-F238E27FC236}">
                  <a16:creationId xmlns:a16="http://schemas.microsoft.com/office/drawing/2014/main" id="{4BB487CD-F8B3-4E84-ABC1-D0BBCA026E96}"/>
                </a:ext>
              </a:extLst>
            </p:cNvPr>
            <p:cNvSpPr>
              <a:spLocks/>
            </p:cNvSpPr>
            <p:nvPr/>
          </p:nvSpPr>
          <p:spPr bwMode="auto">
            <a:xfrm>
              <a:off x="5305648" y="2721935"/>
              <a:ext cx="2254101" cy="1350336"/>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76B1468-18CF-443D-9433-ADC1C5B08EB0}"/>
              </a:ext>
            </a:extLst>
          </p:cNvPr>
          <p:cNvGrpSpPr/>
          <p:nvPr/>
        </p:nvGrpSpPr>
        <p:grpSpPr>
          <a:xfrm>
            <a:off x="270107" y="2498651"/>
            <a:ext cx="3578879" cy="3668234"/>
            <a:chOff x="446004" y="1329069"/>
            <a:chExt cx="3115903" cy="3731881"/>
          </a:xfrm>
        </p:grpSpPr>
        <p:grpSp>
          <p:nvGrpSpPr>
            <p:cNvPr id="241" name="Group 240"/>
            <p:cNvGrpSpPr/>
            <p:nvPr/>
          </p:nvGrpSpPr>
          <p:grpSpPr>
            <a:xfrm>
              <a:off x="446004" y="1389759"/>
              <a:ext cx="3109480" cy="3671191"/>
              <a:chOff x="1826058" y="2336819"/>
              <a:chExt cx="2927642" cy="3456506"/>
            </a:xfrm>
          </p:grpSpPr>
          <p:sp>
            <p:nvSpPr>
              <p:cNvPr id="242" name="Freeform 46"/>
              <p:cNvSpPr>
                <a:spLocks/>
              </p:cNvSpPr>
              <p:nvPr/>
            </p:nvSpPr>
            <p:spPr bwMode="auto">
              <a:xfrm>
                <a:off x="1826058" y="3307191"/>
                <a:ext cx="2832022"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6" name="TextBox 245"/>
            <p:cNvSpPr txBox="1"/>
            <p:nvPr/>
          </p:nvSpPr>
          <p:spPr>
            <a:xfrm>
              <a:off x="612905" y="2966500"/>
              <a:ext cx="2502433" cy="830997"/>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State Requirements</a:t>
              </a:r>
              <a:endParaRPr lang="en-US" sz="2400">
                <a:solidFill>
                  <a:srgbClr val="FFFF00"/>
                </a:solidFill>
                <a:latin typeface="Poppins" panose="00000500000000000000" pitchFamily="2" charset="0"/>
                <a:cs typeface="Poppins" panose="00000500000000000000" pitchFamily="2" charset="0"/>
              </a:endParaRPr>
            </a:p>
          </p:txBody>
        </p:sp>
        <p:sp>
          <p:nvSpPr>
            <p:cNvPr id="20" name="TextBox 19"/>
            <p:cNvSpPr txBox="1"/>
            <p:nvPr/>
          </p:nvSpPr>
          <p:spPr>
            <a:xfrm>
              <a:off x="817789" y="3863880"/>
              <a:ext cx="2355952" cy="830997"/>
            </a:xfrm>
            <a:prstGeom prst="rect">
              <a:avLst/>
            </a:prstGeom>
            <a:noFill/>
          </p:spPr>
          <p:txBody>
            <a:bodyPr wrap="square" rtlCol="0">
              <a:spAutoFit/>
            </a:bodyPr>
            <a:lstStyle/>
            <a:p>
              <a:pPr algn="ctr"/>
              <a:r>
                <a:rPr lang="en-US" sz="2400" b="1" err="1">
                  <a:solidFill>
                    <a:schemeClr val="bg1"/>
                  </a:solidFill>
                  <a:latin typeface="Poppins" panose="00000500000000000000" pitchFamily="2" charset="0"/>
                  <a:cs typeface="Poppins" panose="00000500000000000000" pitchFamily="2" charset="0"/>
                </a:rPr>
                <a:t>Requisitos</a:t>
              </a:r>
              <a:r>
                <a:rPr lang="en-US" sz="2400" b="1">
                  <a:solidFill>
                    <a:schemeClr val="bg1"/>
                  </a:solidFill>
                  <a:latin typeface="Poppins" panose="00000500000000000000" pitchFamily="2" charset="0"/>
                  <a:cs typeface="Poppins" panose="00000500000000000000" pitchFamily="2" charset="0"/>
                </a:rPr>
                <a:t> </a:t>
              </a:r>
              <a:r>
                <a:rPr lang="en-US" sz="2400" b="1" err="1">
                  <a:solidFill>
                    <a:schemeClr val="bg1"/>
                  </a:solidFill>
                  <a:latin typeface="Poppins" panose="00000500000000000000" pitchFamily="2" charset="0"/>
                  <a:cs typeface="Poppins" panose="00000500000000000000" pitchFamily="2" charset="0"/>
                </a:rPr>
                <a:t>Estatales</a:t>
              </a:r>
              <a:endParaRPr lang="en-US" sz="2400">
                <a:solidFill>
                  <a:schemeClr val="bg1"/>
                </a:solidFill>
                <a:latin typeface="Poppins" panose="00000500000000000000" pitchFamily="2" charset="0"/>
                <a:cs typeface="Poppins" panose="00000500000000000000" pitchFamily="2" charset="0"/>
              </a:endParaRPr>
            </a:p>
          </p:txBody>
        </p:sp>
        <p:sp>
          <p:nvSpPr>
            <p:cNvPr id="27" name="Freeform 47">
              <a:extLst>
                <a:ext uri="{FF2B5EF4-FFF2-40B4-BE49-F238E27FC236}">
                  <a16:creationId xmlns:a16="http://schemas.microsoft.com/office/drawing/2014/main" id="{E73B8D58-D007-432A-ACA4-80A4B50AEDF1}"/>
                </a:ext>
              </a:extLst>
            </p:cNvPr>
            <p:cNvSpPr>
              <a:spLocks/>
            </p:cNvSpPr>
            <p:nvPr/>
          </p:nvSpPr>
          <p:spPr bwMode="auto">
            <a:xfrm>
              <a:off x="1482599" y="1329069"/>
              <a:ext cx="2079308" cy="1329071"/>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Slide Number Placeholder 7">
            <a:extLst>
              <a:ext uri="{FF2B5EF4-FFF2-40B4-BE49-F238E27FC236}">
                <a16:creationId xmlns:a16="http://schemas.microsoft.com/office/drawing/2014/main" id="{6D7C0238-5C64-4FDA-9A80-2119DFD666E1}"/>
              </a:ext>
            </a:extLst>
          </p:cNvPr>
          <p:cNvSpPr>
            <a:spLocks noGrp="1"/>
          </p:cNvSpPr>
          <p:nvPr>
            <p:ph type="sldNum" sz="quarter" idx="12"/>
          </p:nvPr>
        </p:nvSpPr>
        <p:spPr/>
        <p:txBody>
          <a:bodyPr/>
          <a:lstStyle/>
          <a:p>
            <a:fld id="{ADAD750B-947C-400E-B8CE-3DD0E804B3D6}" type="slidenum">
              <a:rPr lang="en-US" smtClean="0"/>
              <a:t>13</a:t>
            </a:fld>
            <a:endParaRPr lang="en-US"/>
          </a:p>
        </p:txBody>
      </p:sp>
    </p:spTree>
    <p:extLst>
      <p:ext uri="{BB962C8B-B14F-4D97-AF65-F5344CB8AC3E}">
        <p14:creationId xmlns:p14="http://schemas.microsoft.com/office/powerpoint/2010/main" val="25719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36317" y="52696"/>
            <a:ext cx="3944950" cy="954107"/>
          </a:xfrm>
          <a:prstGeom prst="rect">
            <a:avLst/>
          </a:prstGeom>
          <a:noFill/>
        </p:spPr>
        <p:txBody>
          <a:bodyPr wrap="square" lIns="91440" tIns="45720" rIns="91440" bIns="45720" rtlCol="0" anchor="t">
            <a:spAutoFit/>
          </a:bodyPr>
          <a:lstStyle/>
          <a:p>
            <a:pPr algn="ctr"/>
            <a:r>
              <a:rPr lang="en-US" sz="2800" b="1" dirty="0">
                <a:solidFill>
                  <a:schemeClr val="tx1">
                    <a:lumMod val="75000"/>
                    <a:lumOff val="25000"/>
                  </a:schemeClr>
                </a:solidFill>
                <a:latin typeface="Poppins"/>
                <a:cs typeface="Poppins"/>
              </a:rPr>
              <a:t>What does the </a:t>
            </a:r>
            <a:endParaRPr lang="en-US" sz="2400" dirty="0">
              <a:solidFill>
                <a:schemeClr val="tx1">
                  <a:lumMod val="75000"/>
                  <a:lumOff val="25000"/>
                </a:schemeClr>
              </a:solidFill>
              <a:latin typeface="Poppins"/>
              <a:cs typeface="Poppins"/>
            </a:endParaRPr>
          </a:p>
          <a:p>
            <a:pPr algn="ctr"/>
            <a:r>
              <a:rPr lang="en-US" sz="2800" b="1" dirty="0">
                <a:solidFill>
                  <a:schemeClr val="tx1">
                    <a:lumMod val="75000"/>
                    <a:lumOff val="25000"/>
                  </a:schemeClr>
                </a:solidFill>
                <a:latin typeface="Poppins"/>
                <a:cs typeface="Poppins"/>
              </a:rPr>
              <a:t>State require?</a:t>
            </a:r>
            <a:endParaRPr lang="en-US" sz="2400" dirty="0">
              <a:solidFill>
                <a:schemeClr val="tx1">
                  <a:lumMod val="75000"/>
                  <a:lumOff val="25000"/>
                </a:schemeClr>
              </a:solidFill>
              <a:latin typeface="Poppins"/>
              <a:cs typeface="Poppins"/>
            </a:endParaRPr>
          </a:p>
        </p:txBody>
      </p:sp>
      <p:sp>
        <p:nvSpPr>
          <p:cNvPr id="26" name="TextBox 25"/>
          <p:cNvSpPr txBox="1"/>
          <p:nvPr/>
        </p:nvSpPr>
        <p:spPr>
          <a:xfrm>
            <a:off x="8100120" y="46003"/>
            <a:ext cx="4025900" cy="954107"/>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 Qué es lo que requiere el estado</a:t>
            </a:r>
            <a:r>
              <a:rPr lang="en-US" sz="2800" b="1">
                <a:solidFill>
                  <a:srgbClr val="0070C0"/>
                </a:solidFill>
                <a:latin typeface="Poppins"/>
                <a:cs typeface="Poppins"/>
              </a:rPr>
              <a:t>?</a:t>
            </a:r>
            <a:endParaRPr lang="en-US" sz="2400">
              <a:solidFill>
                <a:srgbClr val="0070C0"/>
              </a:solidFill>
              <a:latin typeface="Poppins"/>
              <a:cs typeface="Poppins"/>
            </a:endParaRPr>
          </a:p>
        </p:txBody>
      </p:sp>
      <p:grpSp>
        <p:nvGrpSpPr>
          <p:cNvPr id="7" name="Group 6"/>
          <p:cNvGrpSpPr/>
          <p:nvPr/>
        </p:nvGrpSpPr>
        <p:grpSpPr>
          <a:xfrm>
            <a:off x="3797910" y="1269219"/>
            <a:ext cx="4137111" cy="4795385"/>
            <a:chOff x="3913043" y="605309"/>
            <a:chExt cx="4595395" cy="5546254"/>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605309"/>
              <a:ext cx="4595395" cy="5546254"/>
              <a:chOff x="3897313" y="605309"/>
              <a:chExt cx="4595395" cy="5546254"/>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605309"/>
                <a:ext cx="3079332" cy="2161704"/>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rot="19344249">
                <a:off x="6125307" y="1506706"/>
                <a:ext cx="2300026" cy="605147"/>
              </a:xfrm>
              <a:prstGeom prst="rect">
                <a:avLst/>
              </a:prstGeom>
              <a:noFill/>
            </p:spPr>
            <p:txBody>
              <a:bodyPr wrap="square" lIns="91440" tIns="45720" rIns="91440" bIns="45720" rtlCol="0" anchor="t">
                <a:spAutoFit/>
              </a:bodyPr>
              <a:lstStyle/>
              <a:p>
                <a:r>
                  <a:rPr lang="en-US" sz="1400" b="1" dirty="0">
                    <a:solidFill>
                      <a:srgbClr val="FFFF00"/>
                    </a:solidFill>
                    <a:latin typeface="Poppins"/>
                    <a:cs typeface="Poppins"/>
                  </a:rPr>
                  <a:t>State Requirements</a:t>
                </a:r>
              </a:p>
              <a:p>
                <a:r>
                  <a:rPr lang="es-MX" sz="1400" b="1" dirty="0">
                    <a:solidFill>
                      <a:schemeClr val="bg1"/>
                    </a:solidFill>
                    <a:latin typeface="Poppins"/>
                    <a:cs typeface="Poppins"/>
                  </a:rPr>
                  <a:t>Requisitos Estatales</a:t>
                </a:r>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230760" y="1061265"/>
            <a:ext cx="3877593" cy="5740033"/>
          </a:xfrm>
          <a:prstGeom prst="rect">
            <a:avLst/>
          </a:prstGeom>
          <a:noFill/>
        </p:spPr>
        <p:txBody>
          <a:bodyPr wrap="square" lIns="91440" tIns="45720" rIns="91440" bIns="45720" rtlCol="0" anchor="t">
            <a:spAutoFit/>
          </a:bodyPr>
          <a:lstStyle/>
          <a:p>
            <a:r>
              <a:rPr lang="en-US" sz="2000" b="1" dirty="0">
                <a:solidFill>
                  <a:schemeClr val="tx1">
                    <a:lumMod val="75000"/>
                    <a:lumOff val="25000"/>
                  </a:schemeClr>
                </a:solidFill>
                <a:latin typeface="Poppins"/>
                <a:cs typeface="Poppins"/>
              </a:rPr>
              <a:t>Title I schools must form </a:t>
            </a:r>
            <a:endParaRPr lang="en-US" b="1">
              <a:solidFill>
                <a:schemeClr val="tx1">
                  <a:lumMod val="75000"/>
                  <a:lumOff val="25000"/>
                </a:schemeClr>
              </a:solidFill>
              <a:latin typeface="Calibri" panose="020F0502020204030204"/>
              <a:cs typeface="Calibri" panose="020F0502020204030204"/>
            </a:endParaRPr>
          </a:p>
          <a:p>
            <a:r>
              <a:rPr lang="en-US" sz="2000" b="1" dirty="0">
                <a:solidFill>
                  <a:schemeClr val="tx1">
                    <a:lumMod val="75000"/>
                    <a:lumOff val="25000"/>
                  </a:schemeClr>
                </a:solidFill>
                <a:latin typeface="Poppins"/>
                <a:cs typeface="Poppins"/>
              </a:rPr>
              <a:t>an SSC.</a:t>
            </a:r>
            <a:endParaRPr lang="en-US" b="1">
              <a:solidFill>
                <a:schemeClr val="tx1">
                  <a:lumMod val="75000"/>
                  <a:lumOff val="25000"/>
                </a:schemeClr>
              </a:solidFill>
              <a:cs typeface="Calibri"/>
            </a:endParaRPr>
          </a:p>
          <a:p>
            <a:pPr marL="342900" indent="-342900">
              <a:buFont typeface="Arial" panose="020B0604020202020204" pitchFamily="34" charset="0"/>
              <a:buChar char="•"/>
            </a:pPr>
            <a:endParaRPr lang="en-US" sz="11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SSC Membership  composition, and responsibilities.</a:t>
            </a:r>
          </a:p>
          <a:p>
            <a:pPr marL="342900" indent="-342900">
              <a:buFont typeface="Arial" panose="020B0604020202020204" pitchFamily="34" charset="0"/>
              <a:buChar char="•"/>
            </a:pPr>
            <a:endParaRPr lang="en-US" sz="12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panose="00000500000000000000" pitchFamily="2" charset="0"/>
                <a:cs typeface="Poppins" panose="00000500000000000000" pitchFamily="2" charset="0"/>
              </a:rPr>
              <a:t>Requires that meetings be open to the public.</a:t>
            </a:r>
          </a:p>
          <a:p>
            <a:r>
              <a:rPr lang="en-US" sz="1200" dirty="0">
                <a:solidFill>
                  <a:schemeClr val="tx1">
                    <a:lumMod val="75000"/>
                    <a:lumOff val="25000"/>
                  </a:schemeClr>
                </a:solidFill>
                <a:latin typeface="Poppins" panose="00000500000000000000" pitchFamily="2" charset="0"/>
                <a:cs typeface="Poppins" panose="00000500000000000000" pitchFamily="2" charset="0"/>
              </a:rPr>
              <a:t> </a:t>
            </a: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Requires posting of agenda with date, location and time of meeting 72 hours prior to the start of the meeting time.</a:t>
            </a:r>
          </a:p>
          <a:p>
            <a:pPr marL="342900" indent="-342900">
              <a:buFont typeface="Arial" panose="020B0604020202020204" pitchFamily="34" charset="0"/>
              <a:buChar char="•"/>
            </a:pPr>
            <a:endParaRPr lang="en-US" sz="1200" dirty="0">
              <a:solidFill>
                <a:schemeClr val="tx1">
                  <a:lumMod val="75000"/>
                  <a:lumOff val="25000"/>
                </a:schemeClr>
              </a:solidFill>
              <a:latin typeface="Poppins" panose="00000500000000000000" pitchFamily="2" charset="0"/>
              <a:cs typeface="Poppins" panose="00000500000000000000" pitchFamily="2" charset="0"/>
            </a:endParaRPr>
          </a:p>
          <a:p>
            <a:r>
              <a:rPr lang="en-US" sz="2000" b="1" dirty="0">
                <a:solidFill>
                  <a:schemeClr val="tx1">
                    <a:lumMod val="75000"/>
                    <a:lumOff val="25000"/>
                  </a:schemeClr>
                </a:solidFill>
                <a:latin typeface="Poppins"/>
                <a:cs typeface="Poppins"/>
              </a:rPr>
              <a:t>SSC is the decision-making body </a:t>
            </a:r>
            <a:r>
              <a:rPr lang="en-US" sz="2000" dirty="0">
                <a:solidFill>
                  <a:schemeClr val="tx1">
                    <a:lumMod val="75000"/>
                    <a:lumOff val="25000"/>
                  </a:schemeClr>
                </a:solidFill>
                <a:latin typeface="Poppins"/>
                <a:cs typeface="Poppins"/>
              </a:rPr>
              <a:t>regarding SPSA and </a:t>
            </a:r>
          </a:p>
          <a:p>
            <a:r>
              <a:rPr lang="en-US" sz="2000" dirty="0">
                <a:solidFill>
                  <a:schemeClr val="tx1">
                    <a:lumMod val="75000"/>
                    <a:lumOff val="25000"/>
                  </a:schemeClr>
                </a:solidFill>
                <a:latin typeface="Poppins"/>
                <a:cs typeface="Poppins"/>
              </a:rPr>
              <a:t>its expenditures.</a:t>
            </a:r>
            <a:endParaRPr lang="en-US">
              <a:solidFill>
                <a:schemeClr val="tx1">
                  <a:lumMod val="75000"/>
                  <a:lumOff val="25000"/>
                </a:schemeClr>
              </a:solidFill>
            </a:endParaRPr>
          </a:p>
        </p:txBody>
      </p:sp>
      <p:sp>
        <p:nvSpPr>
          <p:cNvPr id="28" name="TextBox 27"/>
          <p:cNvSpPr txBox="1"/>
          <p:nvPr/>
        </p:nvSpPr>
        <p:spPr>
          <a:xfrm>
            <a:off x="8017884" y="1248406"/>
            <a:ext cx="4105508" cy="5609594"/>
          </a:xfrm>
          <a:prstGeom prst="rect">
            <a:avLst/>
          </a:prstGeom>
          <a:noFill/>
        </p:spPr>
        <p:txBody>
          <a:bodyPr wrap="square" lIns="91440" tIns="45720" rIns="91440" bIns="45720" rtlCol="0" anchor="t">
            <a:normAutofit lnSpcReduction="10000"/>
          </a:bodyPr>
          <a:lstStyle/>
          <a:p>
            <a:r>
              <a:rPr lang="es-MX" sz="2000" dirty="0">
                <a:solidFill>
                  <a:srgbClr val="0070C0"/>
                </a:solidFill>
                <a:latin typeface="Poppins"/>
                <a:cs typeface="Poppins"/>
              </a:rPr>
              <a:t>Las Escuelas bajo Título I deben de formar un SSC.</a:t>
            </a:r>
            <a:endParaRPr lang="en-US" dirty="0"/>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Establece la composición de la membresía de SSC y sus responsabilidades.</a:t>
            </a:r>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Requiere que las reuniones estén abiertas al público.</a:t>
            </a:r>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Se debe de publicar la agenda con la fecha, ubicación y horario de la reunión con al menos 72 horas de anticipación .</a:t>
            </a:r>
          </a:p>
          <a:p>
            <a:endParaRPr lang="es-MX" sz="2000">
              <a:solidFill>
                <a:srgbClr val="0070C0"/>
              </a:solidFill>
              <a:latin typeface="Poppins" panose="00000500000000000000" pitchFamily="2" charset="0"/>
              <a:cs typeface="Poppins" panose="00000500000000000000" pitchFamily="2" charset="0"/>
            </a:endParaRPr>
          </a:p>
          <a:p>
            <a:r>
              <a:rPr lang="es-MX" sz="2000" b="1" dirty="0">
                <a:solidFill>
                  <a:srgbClr val="0070C0"/>
                </a:solidFill>
                <a:latin typeface="Poppins"/>
                <a:cs typeface="Poppins"/>
              </a:rPr>
              <a:t>El SSC es un cuerpo de toma decisiones </a:t>
            </a:r>
            <a:r>
              <a:rPr lang="es-MX" sz="2000" dirty="0">
                <a:solidFill>
                  <a:srgbClr val="0070C0"/>
                </a:solidFill>
                <a:latin typeface="Poppins"/>
                <a:cs typeface="Poppins"/>
              </a:rPr>
              <a:t>referente al SPSA y sus gastos.</a:t>
            </a:r>
          </a:p>
        </p:txBody>
      </p:sp>
      <p:sp>
        <p:nvSpPr>
          <p:cNvPr id="8" name="Slide Number Placeholder 7">
            <a:extLst>
              <a:ext uri="{FF2B5EF4-FFF2-40B4-BE49-F238E27FC236}">
                <a16:creationId xmlns:a16="http://schemas.microsoft.com/office/drawing/2014/main" id="{988235E1-7DE9-4C9C-B633-E1CB94553BA8}"/>
              </a:ext>
            </a:extLst>
          </p:cNvPr>
          <p:cNvSpPr>
            <a:spLocks noGrp="1"/>
          </p:cNvSpPr>
          <p:nvPr>
            <p:ph type="sldNum" sz="quarter" idx="12"/>
          </p:nvPr>
        </p:nvSpPr>
        <p:spPr/>
        <p:txBody>
          <a:bodyPr/>
          <a:lstStyle/>
          <a:p>
            <a:fld id="{ADAD750B-947C-400E-B8CE-3DD0E804B3D6}" type="slidenum">
              <a:rPr lang="en-US" smtClean="0"/>
              <a:t>14</a:t>
            </a:fld>
            <a:endParaRPr lang="en-US"/>
          </a:p>
        </p:txBody>
      </p:sp>
    </p:spTree>
    <p:extLst>
      <p:ext uri="{BB962C8B-B14F-4D97-AF65-F5344CB8AC3E}">
        <p14:creationId xmlns:p14="http://schemas.microsoft.com/office/powerpoint/2010/main" val="366922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0069" y="101125"/>
            <a:ext cx="4080115" cy="830997"/>
          </a:xfrm>
          <a:prstGeom prst="rect">
            <a:avLst/>
          </a:prstGeom>
          <a:noFill/>
        </p:spPr>
        <p:txBody>
          <a:bodyPr wrap="square" rtlCol="0">
            <a:spAutoFit/>
          </a:bodyPr>
          <a:lstStyle/>
          <a:p>
            <a:pPr algn="ctr"/>
            <a:r>
              <a:rPr lang="en-US" sz="2400" b="1">
                <a:solidFill>
                  <a:schemeClr val="tx1">
                    <a:lumMod val="75000"/>
                    <a:lumOff val="25000"/>
                  </a:schemeClr>
                </a:solidFill>
                <a:latin typeface="Poppins" panose="00000500000000000000" pitchFamily="2" charset="0"/>
                <a:cs typeface="Poppins" panose="00000500000000000000" pitchFamily="2" charset="0"/>
              </a:rPr>
              <a:t>What is the purpose of the District Bulletin?</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26" name="TextBox 25"/>
          <p:cNvSpPr txBox="1"/>
          <p:nvPr/>
        </p:nvSpPr>
        <p:spPr>
          <a:xfrm>
            <a:off x="8194159" y="66116"/>
            <a:ext cx="3997841" cy="830997"/>
          </a:xfrm>
          <a:prstGeom prst="rect">
            <a:avLst/>
          </a:prstGeom>
          <a:noFill/>
        </p:spPr>
        <p:txBody>
          <a:bodyPr wrap="square" lIns="91440" tIns="45720" rIns="91440" bIns="45720" rtlCol="0" anchor="t">
            <a:spAutoFit/>
          </a:bodyPr>
          <a:lstStyle/>
          <a:p>
            <a:r>
              <a:rPr lang="es-MX" sz="2400" b="1">
                <a:solidFill>
                  <a:srgbClr val="0070C0"/>
                </a:solidFill>
                <a:latin typeface="Poppins"/>
                <a:cs typeface="Poppins"/>
              </a:rPr>
              <a:t>¿ Cuál es el propósito de la política del distrito</a:t>
            </a:r>
            <a:r>
              <a:rPr lang="en-US" sz="2400" b="1">
                <a:solidFill>
                  <a:srgbClr val="0070C0"/>
                </a:solidFill>
                <a:latin typeface="Poppins"/>
                <a:cs typeface="Poppins"/>
              </a:rPr>
              <a:t>?</a:t>
            </a:r>
            <a:endParaRPr lang="en-US" sz="2400">
              <a:solidFill>
                <a:srgbClr val="0070C0"/>
              </a:solidFill>
              <a:latin typeface="Poppins"/>
              <a:cs typeface="Poppins"/>
            </a:endParaRPr>
          </a:p>
        </p:txBody>
      </p:sp>
      <p:sp>
        <p:nvSpPr>
          <p:cNvPr id="27" name="TextBox 26"/>
          <p:cNvSpPr txBox="1"/>
          <p:nvPr/>
        </p:nvSpPr>
        <p:spPr>
          <a:xfrm>
            <a:off x="225338" y="1487850"/>
            <a:ext cx="3704256" cy="489364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state requirements in a way that provides clear guidance to District staff.</a:t>
            </a:r>
          </a:p>
          <a:p>
            <a:pPr marL="342900" indent="-342900">
              <a:buFont typeface="Arial" panose="020B0604020202020204" pitchFamily="34" charset="0"/>
              <a:buChar char="•"/>
            </a:pPr>
            <a:endParaRPr lang="en-US" sz="20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the roles and responsibilities of SSC members and officers</a:t>
            </a:r>
          </a:p>
          <a:p>
            <a:pPr marL="342900" indent="-342900">
              <a:buFont typeface="Arial" panose="020B0604020202020204" pitchFamily="34" charset="0"/>
              <a:buChar char="•"/>
            </a:pPr>
            <a:endParaRPr lang="en-US" sz="20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Provides templates of various documents that must be used for the proper functioning of the SSC</a:t>
            </a:r>
          </a:p>
          <a:p>
            <a:pPr marL="342900" indent="-342900">
              <a:buFont typeface="Arial" panose="020B0604020202020204" pitchFamily="34" charset="0"/>
              <a:buChar char="•"/>
            </a:pPr>
            <a:endParaRPr lang="en-US" sz="3200" b="1">
              <a:solidFill>
                <a:schemeClr val="tx1">
                  <a:lumMod val="75000"/>
                  <a:lumOff val="25000"/>
                </a:schemeClr>
              </a:solidFill>
            </a:endParaRPr>
          </a:p>
        </p:txBody>
      </p:sp>
      <p:grpSp>
        <p:nvGrpSpPr>
          <p:cNvPr id="2" name="Group 1"/>
          <p:cNvGrpSpPr/>
          <p:nvPr/>
        </p:nvGrpSpPr>
        <p:grpSpPr>
          <a:xfrm>
            <a:off x="3909571" y="962046"/>
            <a:ext cx="3953769" cy="4288367"/>
            <a:chOff x="4052078" y="1875454"/>
            <a:chExt cx="3813628" cy="4170783"/>
          </a:xfrm>
        </p:grpSpPr>
        <p:grpSp>
          <p:nvGrpSpPr>
            <p:cNvPr id="7" name="Group 6"/>
            <p:cNvGrpSpPr/>
            <p:nvPr/>
          </p:nvGrpSpPr>
          <p:grpSpPr>
            <a:xfrm>
              <a:off x="4052078" y="1875454"/>
              <a:ext cx="3813628" cy="4170783"/>
              <a:chOff x="3913043" y="919163"/>
              <a:chExt cx="4432301" cy="52324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919163"/>
                <a:ext cx="4432301" cy="5232400"/>
                <a:chOff x="3897313" y="919163"/>
                <a:chExt cx="4432301" cy="52324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919163"/>
                  <a:ext cx="2916238" cy="1847850"/>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rot="19425362">
              <a:off x="5983515" y="2375237"/>
              <a:ext cx="1831425" cy="508874"/>
            </a:xfrm>
            <a:prstGeom prst="rect">
              <a:avLst/>
            </a:prstGeom>
            <a:noFill/>
          </p:spPr>
          <p:txBody>
            <a:bodyPr wrap="square" lIns="91440" tIns="45720" rIns="91440" bIns="45720" rtlCol="0" anchor="t">
              <a:spAutoFit/>
            </a:bodyPr>
            <a:lstStyle/>
            <a:p>
              <a:r>
                <a:rPr lang="en-US" sz="1400" b="1" dirty="0">
                  <a:solidFill>
                    <a:srgbClr val="FFFF00"/>
                  </a:solidFill>
                  <a:latin typeface="Poppins"/>
                  <a:cs typeface="Poppins"/>
                </a:rPr>
                <a:t>District Policy </a:t>
              </a:r>
              <a:endParaRPr lang="en-US" sz="1400" b="1" dirty="0">
                <a:solidFill>
                  <a:srgbClr val="FFFF00"/>
                </a:solidFill>
                <a:latin typeface="Poppins" panose="00000500000000000000" pitchFamily="2" charset="0"/>
                <a:cs typeface="Poppins" panose="00000500000000000000" pitchFamily="2" charset="0"/>
              </a:endParaRPr>
            </a:p>
            <a:p>
              <a:r>
                <a:rPr lang="es-MX" sz="1400" b="1" dirty="0">
                  <a:solidFill>
                    <a:schemeClr val="bg1"/>
                  </a:solidFill>
                  <a:latin typeface="Poppins"/>
                  <a:cs typeface="Poppins"/>
                </a:rPr>
                <a:t>Política del Distrito</a:t>
              </a:r>
              <a:endParaRPr lang="en-US" sz="1400" b="1" dirty="0">
                <a:solidFill>
                  <a:schemeClr val="bg1"/>
                </a:solidFill>
                <a:latin typeface="Poppins"/>
                <a:cs typeface="Poppins"/>
              </a:endParaRPr>
            </a:p>
          </p:txBody>
        </p:sp>
      </p:grpSp>
      <p:sp>
        <p:nvSpPr>
          <p:cNvPr id="31" name="TextBox 30"/>
          <p:cNvSpPr txBox="1"/>
          <p:nvPr/>
        </p:nvSpPr>
        <p:spPr>
          <a:xfrm>
            <a:off x="8023760" y="1739451"/>
            <a:ext cx="3950653" cy="470898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dirty="0">
                <a:solidFill>
                  <a:srgbClr val="0070C0"/>
                </a:solidFill>
                <a:latin typeface="Poppins"/>
                <a:cs typeface="Poppins"/>
              </a:rPr>
              <a:t>Establece los requisitos estatales de una manera que provee una guía clara al personal del distrito</a:t>
            </a:r>
          </a:p>
          <a:p>
            <a:pPr marL="342900" indent="-342900">
              <a:buFont typeface="Arial" panose="020B0604020202020204" pitchFamily="34" charset="0"/>
              <a:buChar char="•"/>
            </a:pPr>
            <a:endParaRPr lang="es-MX" sz="2000" dirty="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Establece la función y responsabilidades de los miembros y funcionarios del SSC</a:t>
            </a:r>
          </a:p>
          <a:p>
            <a:pPr marL="342900" indent="-342900">
              <a:buFont typeface="Arial" panose="020B0604020202020204" pitchFamily="34" charset="0"/>
              <a:buChar char="•"/>
            </a:pPr>
            <a:endParaRPr lang="es-MX" sz="2000" dirty="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Provee planillas de varios documentos que se deben de usar para el funcionamiento adecuado del SSC</a:t>
            </a:r>
          </a:p>
        </p:txBody>
      </p:sp>
      <p:sp>
        <p:nvSpPr>
          <p:cNvPr id="10" name="Slide Number Placeholder 9">
            <a:extLst>
              <a:ext uri="{FF2B5EF4-FFF2-40B4-BE49-F238E27FC236}">
                <a16:creationId xmlns:a16="http://schemas.microsoft.com/office/drawing/2014/main" id="{FD429B94-7057-42D7-9496-01E301795D1B}"/>
              </a:ext>
            </a:extLst>
          </p:cNvPr>
          <p:cNvSpPr>
            <a:spLocks noGrp="1"/>
          </p:cNvSpPr>
          <p:nvPr>
            <p:ph type="sldNum" sz="quarter" idx="12"/>
          </p:nvPr>
        </p:nvSpPr>
        <p:spPr>
          <a:xfrm>
            <a:off x="9175044" y="6455128"/>
            <a:ext cx="2743200" cy="365125"/>
          </a:xfrm>
        </p:spPr>
        <p:txBody>
          <a:bodyPr/>
          <a:lstStyle/>
          <a:p>
            <a:fld id="{ADAD750B-947C-400E-B8CE-3DD0E804B3D6}" type="slidenum">
              <a:rPr lang="en-US" smtClean="0"/>
              <a:t>15</a:t>
            </a:fld>
            <a:endParaRPr lang="en-US"/>
          </a:p>
        </p:txBody>
      </p:sp>
    </p:spTree>
    <p:extLst>
      <p:ext uri="{BB962C8B-B14F-4D97-AF65-F5344CB8AC3E}">
        <p14:creationId xmlns:p14="http://schemas.microsoft.com/office/powerpoint/2010/main" val="123737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9649387" y="287584"/>
            <a:ext cx="1767358"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Guía</a:t>
            </a:r>
          </a:p>
        </p:txBody>
      </p:sp>
      <p:sp>
        <p:nvSpPr>
          <p:cNvPr id="2" name="TextBox 1">
            <a:extLst>
              <a:ext uri="{FF2B5EF4-FFF2-40B4-BE49-F238E27FC236}">
                <a16:creationId xmlns:a16="http://schemas.microsoft.com/office/drawing/2014/main" id="{9D039432-97AB-CADC-C3A3-40183B68AF88}"/>
              </a:ext>
            </a:extLst>
          </p:cNvPr>
          <p:cNvSpPr txBox="1"/>
          <p:nvPr/>
        </p:nvSpPr>
        <p:spPr>
          <a:xfrm>
            <a:off x="3795370" y="1142513"/>
            <a:ext cx="4621931" cy="3046988"/>
          </a:xfrm>
          <a:prstGeom prst="rect">
            <a:avLst/>
          </a:prstGeom>
          <a:noFill/>
        </p:spPr>
        <p:txBody>
          <a:bodyPr wrap="square" lIns="91440" tIns="45720" rIns="91440" bIns="45720" rtlCol="0" anchor="t">
            <a:spAutoFit/>
          </a:bodyPr>
          <a:lstStyle/>
          <a:p>
            <a:pPr algn="ctr"/>
            <a:r>
              <a:rPr lang="en-US" sz="2400" b="1" dirty="0">
                <a:latin typeface="Poppins"/>
                <a:cs typeface="Poppins"/>
              </a:rPr>
              <a:t>LAUSD Bulletin 6745.6: Guidelines for the Required ELAC and SSC (English) and (Spanish) available at:</a:t>
            </a:r>
          </a:p>
          <a:p>
            <a:pPr algn="ctr"/>
            <a:r>
              <a:rPr lang="es-MX" sz="2400" b="1">
                <a:solidFill>
                  <a:srgbClr val="0070C0"/>
                </a:solidFill>
                <a:latin typeface="Poppins"/>
                <a:cs typeface="Poppins"/>
              </a:rPr>
              <a:t>El Boletín 6745.6: Guía de los </a:t>
            </a:r>
            <a:r>
              <a:rPr lang="es-MX" sz="2400" b="1" dirty="0">
                <a:solidFill>
                  <a:srgbClr val="0070C0"/>
                </a:solidFill>
                <a:latin typeface="Poppins"/>
                <a:cs typeface="Poppins"/>
              </a:rPr>
              <a:t>requisitos del ELAC y SSC disponible en (inglés) y (español) disponible en:</a:t>
            </a:r>
            <a:endParaRPr lang="es-MX" sz="2400" b="1" dirty="0">
              <a:solidFill>
                <a:srgbClr val="0070C0"/>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C92A1968-A646-8705-C77D-0BA1A7F48590}"/>
              </a:ext>
            </a:extLst>
          </p:cNvPr>
          <p:cNvSpPr txBox="1"/>
          <p:nvPr/>
        </p:nvSpPr>
        <p:spPr>
          <a:xfrm>
            <a:off x="4008953" y="4499306"/>
            <a:ext cx="4755948" cy="400110"/>
          </a:xfrm>
          <a:prstGeom prst="rect">
            <a:avLst/>
          </a:prstGeom>
          <a:noFill/>
        </p:spPr>
        <p:txBody>
          <a:bodyPr wrap="square" lIns="91440" tIns="45720" rIns="91440" bIns="45720" anchor="t">
            <a:spAutoFit/>
          </a:bodyPr>
          <a:lstStyle/>
          <a:p>
            <a:r>
              <a:rPr lang="en-US" sz="2000" b="1" dirty="0">
                <a:latin typeface="Poppins"/>
                <a:cs typeface="Poppins"/>
                <a:hlinkClick r:id="rId3"/>
              </a:rPr>
              <a:t>https://achieve.lausd.org/sface</a:t>
            </a:r>
            <a:endParaRPr lang="en-US" sz="2000" b="1" dirty="0">
              <a:latin typeface="Poppins"/>
              <a:cs typeface="Poppins"/>
              <a:hlinkClick r:id="rId4"/>
            </a:endParaRPr>
          </a:p>
        </p:txBody>
      </p:sp>
      <p:sp>
        <p:nvSpPr>
          <p:cNvPr id="4" name="TextBox 3">
            <a:extLst>
              <a:ext uri="{FF2B5EF4-FFF2-40B4-BE49-F238E27FC236}">
                <a16:creationId xmlns:a16="http://schemas.microsoft.com/office/drawing/2014/main" id="{A4667BCA-A260-4A07-8493-4E90626BDB59}"/>
              </a:ext>
            </a:extLst>
          </p:cNvPr>
          <p:cNvSpPr txBox="1"/>
          <p:nvPr/>
        </p:nvSpPr>
        <p:spPr>
          <a:xfrm>
            <a:off x="412809" y="289137"/>
            <a:ext cx="3032349"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Guidelines</a:t>
            </a:r>
            <a:endPar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A0458DA7-93DC-E104-8ED5-365F67A885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9687" y="5035514"/>
            <a:ext cx="1105956" cy="1528165"/>
          </a:xfrm>
          <a:prstGeom prst="rect">
            <a:avLst/>
          </a:prstGeom>
        </p:spPr>
      </p:pic>
      <p:pic>
        <p:nvPicPr>
          <p:cNvPr id="7" name="Picture 6">
            <a:extLst>
              <a:ext uri="{FF2B5EF4-FFF2-40B4-BE49-F238E27FC236}">
                <a16:creationId xmlns:a16="http://schemas.microsoft.com/office/drawing/2014/main" id="{5E84EC22-529C-EF3A-D77E-B46D930B14CD}"/>
              </a:ext>
            </a:extLst>
          </p:cNvPr>
          <p:cNvPicPr>
            <a:picLocks noChangeAspect="1"/>
          </p:cNvPicPr>
          <p:nvPr/>
        </p:nvPicPr>
        <p:blipFill>
          <a:blip r:embed="rId6"/>
          <a:stretch>
            <a:fillRect/>
          </a:stretch>
        </p:blipFill>
        <p:spPr>
          <a:xfrm>
            <a:off x="620296" y="1320348"/>
            <a:ext cx="2810042" cy="3575621"/>
          </a:xfrm>
          <a:prstGeom prst="rect">
            <a:avLst/>
          </a:prstGeom>
          <a:ln w="57150">
            <a:solidFill>
              <a:schemeClr val="tx1"/>
            </a:solidFill>
          </a:ln>
        </p:spPr>
      </p:pic>
      <p:pic>
        <p:nvPicPr>
          <p:cNvPr id="8" name="Picture 7" descr="A document with text and images&#10;&#10;Description automatically generated">
            <a:extLst>
              <a:ext uri="{FF2B5EF4-FFF2-40B4-BE49-F238E27FC236}">
                <a16:creationId xmlns:a16="http://schemas.microsoft.com/office/drawing/2014/main" id="{7FA3F98D-7E8C-6E8E-31E5-7829CED67879}"/>
              </a:ext>
            </a:extLst>
          </p:cNvPr>
          <p:cNvPicPr>
            <a:picLocks noChangeAspect="1"/>
          </p:cNvPicPr>
          <p:nvPr/>
        </p:nvPicPr>
        <p:blipFill>
          <a:blip r:embed="rId6"/>
          <a:stretch>
            <a:fillRect/>
          </a:stretch>
        </p:blipFill>
        <p:spPr>
          <a:xfrm>
            <a:off x="8761662" y="1079716"/>
            <a:ext cx="2930358" cy="3722674"/>
          </a:xfrm>
          <a:prstGeom prst="rect">
            <a:avLst/>
          </a:prstGeom>
          <a:ln w="57150">
            <a:solidFill>
              <a:schemeClr val="tx1"/>
            </a:solidFill>
          </a:ln>
        </p:spPr>
      </p:pic>
    </p:spTree>
    <p:extLst>
      <p:ext uri="{BB962C8B-B14F-4D97-AF65-F5344CB8AC3E}">
        <p14:creationId xmlns:p14="http://schemas.microsoft.com/office/powerpoint/2010/main" val="40325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44500" y="114300"/>
            <a:ext cx="4640600"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cs typeface="Poppins"/>
              </a:rPr>
              <a:t>Bulletin 6745.6 </a:t>
            </a:r>
            <a:endParaRPr lang="en-US">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oppins"/>
                <a:cs typeface="Poppins"/>
              </a:rPr>
              <a:t>Attachment Index</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6AD707A4-3F6A-F5ED-A044-FDE196122B9C}"/>
              </a:ext>
            </a:extLst>
          </p:cNvPr>
          <p:cNvSpPr txBox="1"/>
          <p:nvPr/>
        </p:nvSpPr>
        <p:spPr>
          <a:xfrm>
            <a:off x="7643455" y="127172"/>
            <a:ext cx="41049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Índice de Adjuntos del Boletín</a:t>
            </a:r>
            <a:r>
              <a:rPr lang="en-US" sz="2800" b="1" dirty="0">
                <a:solidFill>
                  <a:srgbClr val="0070C0"/>
                </a:solidFill>
                <a:latin typeface="Poppins"/>
                <a:cs typeface="Poppins"/>
              </a:rPr>
              <a:t> 6745.6</a:t>
            </a:r>
            <a:endParaRPr lang="en-US" dirty="0"/>
          </a:p>
        </p:txBody>
      </p:sp>
      <p:pic>
        <p:nvPicPr>
          <p:cNvPr id="4" name="Picture 3" descr="A document with text on it&#10;&#10;Description automatically generated">
            <a:extLst>
              <a:ext uri="{FF2B5EF4-FFF2-40B4-BE49-F238E27FC236}">
                <a16:creationId xmlns:a16="http://schemas.microsoft.com/office/drawing/2014/main" id="{C57DB9B3-E771-1640-F75C-6BB091B0F22C}"/>
              </a:ext>
            </a:extLst>
          </p:cNvPr>
          <p:cNvPicPr>
            <a:picLocks noChangeAspect="1"/>
          </p:cNvPicPr>
          <p:nvPr/>
        </p:nvPicPr>
        <p:blipFill>
          <a:blip r:embed="rId3"/>
          <a:stretch>
            <a:fillRect/>
          </a:stretch>
        </p:blipFill>
        <p:spPr>
          <a:xfrm>
            <a:off x="1088189" y="1283382"/>
            <a:ext cx="3906252" cy="4999762"/>
          </a:xfrm>
          <a:prstGeom prst="rect">
            <a:avLst/>
          </a:prstGeom>
          <a:ln w="28575">
            <a:solidFill>
              <a:schemeClr val="tx1"/>
            </a:solidFill>
          </a:ln>
        </p:spPr>
      </p:pic>
      <p:pic>
        <p:nvPicPr>
          <p:cNvPr id="5" name="Picture 4" descr="A document with text on it&#10;&#10;Description automatically generated">
            <a:extLst>
              <a:ext uri="{FF2B5EF4-FFF2-40B4-BE49-F238E27FC236}">
                <a16:creationId xmlns:a16="http://schemas.microsoft.com/office/drawing/2014/main" id="{DE2EA75F-9246-5340-06A9-70A5EB3D30D1}"/>
              </a:ext>
            </a:extLst>
          </p:cNvPr>
          <p:cNvPicPr>
            <a:picLocks noChangeAspect="1"/>
          </p:cNvPicPr>
          <p:nvPr/>
        </p:nvPicPr>
        <p:blipFill>
          <a:blip r:embed="rId3"/>
          <a:stretch>
            <a:fillRect/>
          </a:stretch>
        </p:blipFill>
        <p:spPr>
          <a:xfrm>
            <a:off x="7638715" y="1283381"/>
            <a:ext cx="3906252" cy="4999762"/>
          </a:xfrm>
          <a:prstGeom prst="rect">
            <a:avLst/>
          </a:prstGeom>
          <a:ln w="28575">
            <a:solidFill>
              <a:schemeClr val="tx1"/>
            </a:solidFill>
          </a:ln>
        </p:spPr>
      </p:pic>
    </p:spTree>
    <p:extLst>
      <p:ext uri="{BB962C8B-B14F-4D97-AF65-F5344CB8AC3E}">
        <p14:creationId xmlns:p14="http://schemas.microsoft.com/office/powerpoint/2010/main" val="28186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984285" y="96578"/>
            <a:ext cx="3611792"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14" name="TextBox 13">
            <a:extLst>
              <a:ext uri="{FF2B5EF4-FFF2-40B4-BE49-F238E27FC236}">
                <a16:creationId xmlns:a16="http://schemas.microsoft.com/office/drawing/2014/main" id="{10654495-6A6F-4306-AAE1-07C006B6F491}"/>
              </a:ext>
            </a:extLst>
          </p:cNvPr>
          <p:cNvSpPr txBox="1"/>
          <p:nvPr/>
        </p:nvSpPr>
        <p:spPr>
          <a:xfrm>
            <a:off x="156072" y="2102391"/>
            <a:ext cx="5412603" cy="452835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Keep students a priority in making decisions.</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Listen attentively, speak respectfully, and not interrupt while another is speaking.</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Believe that we can agree to disagree and that there is more than one solution to a problem.</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34290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a:rPr>
              <a:t>Abide by all District policies and procedures pertinent to the council’s/committee’s purpose and to my role and responsibility as a member of the council/committee.</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0005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Refrain from slander.</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0005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Not use my role for personal benefit or financial gain.</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A49371-BEC2-4F77-9E0A-6642BBE2EB99}"/>
              </a:ext>
            </a:extLst>
          </p:cNvPr>
          <p:cNvSpPr txBox="1"/>
          <p:nvPr/>
        </p:nvSpPr>
        <p:spPr>
          <a:xfrm>
            <a:off x="6406187" y="1935724"/>
            <a:ext cx="5607505"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Mantener a los estudiantes como la prioridad en la toma de decisiones.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Escuchar atentamente, expresarse respetuosamente sin interrumpir a los demás cuando alguien más esté hablando.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Creer que podemos estar de acuerdo con el desacuerdo y que existe más de una solución a un problema.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Respetar todas las políticas y procedimientos del Distrito tocantes al propósito del consejo/comité y mi función como miembro del consejo/comité.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Abstenerse de difamar.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No utilizar mi puesto para beneficio personal o financiero. </a:t>
            </a:r>
          </a:p>
        </p:txBody>
      </p:sp>
      <p:sp>
        <p:nvSpPr>
          <p:cNvPr id="9" name="TextBox 8">
            <a:extLst>
              <a:ext uri="{FF2B5EF4-FFF2-40B4-BE49-F238E27FC236}">
                <a16:creationId xmlns:a16="http://schemas.microsoft.com/office/drawing/2014/main" id="{8E47C07B-37BF-49FA-BEFD-832AB029ACAB}"/>
              </a:ext>
            </a:extLst>
          </p:cNvPr>
          <p:cNvSpPr txBox="1"/>
          <p:nvPr/>
        </p:nvSpPr>
        <p:spPr>
          <a:xfrm>
            <a:off x="6329555" y="1080133"/>
            <a:ext cx="5513915" cy="707886"/>
          </a:xfrm>
          <a:prstGeom prst="rect">
            <a:avLst/>
          </a:prstGeom>
          <a:noFill/>
        </p:spPr>
        <p:txBody>
          <a:bodyPr wrap="square" lIns="91440" tIns="45720" rIns="91440" bIns="45720" anchor="t">
            <a:spAutoFit/>
          </a:bodyPr>
          <a:lstStyle/>
          <a:p>
            <a:pPr>
              <a:defRPr/>
            </a:pPr>
            <a:r>
              <a:rPr kumimoji="0" lang="en-US" sz="2000" b="0" i="0" u="none" strike="noStrike" kern="1200" cap="none" spc="0" normalizeH="0" baseline="0" noProof="0" dirty="0">
                <a:ln>
                  <a:noFill/>
                </a:ln>
                <a:solidFill>
                  <a:srgbClr val="0070C0"/>
                </a:solidFill>
                <a:effectLst/>
                <a:uLnTx/>
                <a:uFillTx/>
                <a:latin typeface="Poppins"/>
                <a:ea typeface="+mn-ea"/>
                <a:cs typeface="+mn-cs"/>
              </a:rPr>
              <a:t>NORMAS DE FUNCIONAMIENTO Y CÓDIGO DE CONDUCTA DE LAUSD PARA SSC Y ELAC</a:t>
            </a:r>
            <a:r>
              <a:rPr lang="en-US" sz="2000" dirty="0">
                <a:solidFill>
                  <a:srgbClr val="0070C0"/>
                </a:solidFill>
                <a:latin typeface="Poppins"/>
              </a:rPr>
              <a:t> </a:t>
            </a:r>
            <a:endParaRPr kumimoji="0" lang="en-US" sz="2000" b="0" i="0" u="none" strike="noStrike" kern="1200" cap="none" spc="0" normalizeH="0" baseline="0" noProof="0">
              <a:ln>
                <a:noFill/>
              </a:ln>
              <a:solidFill>
                <a:srgbClr val="0070C0"/>
              </a:solidFill>
              <a:effectLst/>
              <a:uLnTx/>
              <a:uFillTx/>
              <a:latin typeface="Poppins"/>
              <a:ea typeface="+mn-ea"/>
              <a:cs typeface="+mn-cs"/>
            </a:endParaRPr>
          </a:p>
        </p:txBody>
      </p:sp>
      <p:sp>
        <p:nvSpPr>
          <p:cNvPr id="11" name="TextBox 10">
            <a:extLst>
              <a:ext uri="{FF2B5EF4-FFF2-40B4-BE49-F238E27FC236}">
                <a16:creationId xmlns:a16="http://schemas.microsoft.com/office/drawing/2014/main" id="{57F0E196-1894-490A-9C05-8F9ADAC75A2C}"/>
              </a:ext>
            </a:extLst>
          </p:cNvPr>
          <p:cNvSpPr txBox="1"/>
          <p:nvPr/>
        </p:nvSpPr>
        <p:spPr>
          <a:xfrm>
            <a:off x="427673" y="1228391"/>
            <a:ext cx="5363287" cy="707886"/>
          </a:xfrm>
          <a:prstGeom prst="rect">
            <a:avLst/>
          </a:prstGeom>
          <a:noFill/>
        </p:spPr>
        <p:txBody>
          <a:bodyPr wrap="square" lIns="91440" tIns="45720" rIns="91440" bIns="45720" anchor="t">
            <a:spAutoFit/>
          </a:bodyPr>
          <a:lstStyle/>
          <a:p>
            <a:pPr>
              <a:defRPr/>
            </a:pPr>
            <a:r>
              <a:rPr kumimoji="0" lang="en-US" sz="2000" b="0" i="0" u="none" strike="noStrike" kern="1200" cap="none" spc="0" normalizeH="0" baseline="0" noProof="0" dirty="0">
                <a:ln>
                  <a:noFill/>
                </a:ln>
                <a:effectLst/>
                <a:uLnTx/>
                <a:uFillTx/>
                <a:latin typeface="Poppins"/>
                <a:ea typeface="+mn-ea"/>
                <a:cs typeface="+mn-cs"/>
              </a:rPr>
              <a:t>LAUSD </a:t>
            </a:r>
            <a:r>
              <a:rPr lang="en-US" sz="2000" dirty="0">
                <a:latin typeface="Poppins"/>
              </a:rPr>
              <a:t>Operating Norms</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and Code</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of Conduct For</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the SSC</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and the ELAC </a:t>
            </a:r>
            <a:endParaRPr kumimoji="0" lang="en-US" sz="2000" b="0" i="0" u="none" strike="noStrike" kern="1200" cap="none" spc="0" normalizeH="0" baseline="0" noProof="0" dirty="0">
              <a:ln>
                <a:noFill/>
              </a:ln>
              <a:effectLst/>
              <a:uLnTx/>
              <a:uFillTx/>
              <a:latin typeface="Poppins"/>
              <a:ea typeface="+mn-ea"/>
              <a:cs typeface="+mn-cs"/>
            </a:endParaRPr>
          </a:p>
        </p:txBody>
      </p:sp>
      <p:sp>
        <p:nvSpPr>
          <p:cNvPr id="2" name="TextBox 1">
            <a:extLst>
              <a:ext uri="{FF2B5EF4-FFF2-40B4-BE49-F238E27FC236}">
                <a16:creationId xmlns:a16="http://schemas.microsoft.com/office/drawing/2014/main" id="{E02BB658-4E00-1900-6B76-E7D92C06C53F}"/>
              </a:ext>
            </a:extLst>
          </p:cNvPr>
          <p:cNvSpPr txBox="1"/>
          <p:nvPr/>
        </p:nvSpPr>
        <p:spPr>
          <a:xfrm>
            <a:off x="6741226" y="106878"/>
            <a:ext cx="53943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r>
              <a:rPr lang="es-MX" sz="2800" b="1" dirty="0">
                <a:solidFill>
                  <a:srgbClr val="0070C0"/>
                </a:solidFill>
                <a:latin typeface="Poppins"/>
                <a:cs typeface="Poppins"/>
              </a:rPr>
              <a:t>)</a:t>
            </a:r>
            <a:endParaRPr lang="en-US" dirty="0"/>
          </a:p>
        </p:txBody>
      </p:sp>
      <p:pic>
        <p:nvPicPr>
          <p:cNvPr id="4" name="Picture 3">
            <a:extLst>
              <a:ext uri="{FF2B5EF4-FFF2-40B4-BE49-F238E27FC236}">
                <a16:creationId xmlns:a16="http://schemas.microsoft.com/office/drawing/2014/main" id="{C0EC30E5-8F09-64B2-2698-A76DDB795ABA}"/>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69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660" y="4600"/>
            <a:ext cx="3443559"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1" u="none" strike="noStrike" kern="1200" cap="none" spc="0" normalizeH="0" baseline="0" noProof="0" dirty="0">
              <a:ln>
                <a:noFill/>
              </a:ln>
              <a:solidFill>
                <a:srgbClr val="0070C0"/>
              </a:solidFill>
              <a:effectLst/>
              <a:uLnTx/>
              <a:uFillTx/>
              <a:latin typeface="Poppins"/>
              <a:cs typeface="Poppins"/>
            </a:endParaRPr>
          </a:p>
          <a:p>
            <a:pPr>
              <a:defRPr/>
            </a:pPr>
            <a:endParaRPr lang="es-MX" dirty="0">
              <a:latin typeface="Poppins"/>
              <a:cs typeface="Poppins"/>
            </a:endParaRPr>
          </a:p>
        </p:txBody>
      </p:sp>
      <p:sp>
        <p:nvSpPr>
          <p:cNvPr id="14" name="TextBox 13">
            <a:extLst>
              <a:ext uri="{FF2B5EF4-FFF2-40B4-BE49-F238E27FC236}">
                <a16:creationId xmlns:a16="http://schemas.microsoft.com/office/drawing/2014/main" id="{10654495-6A6F-4306-AAE1-07C006B6F491}"/>
              </a:ext>
            </a:extLst>
          </p:cNvPr>
          <p:cNvSpPr txBox="1"/>
          <p:nvPr/>
        </p:nvSpPr>
        <p:spPr>
          <a:xfrm>
            <a:off x="941725" y="1973404"/>
            <a:ext cx="4463809" cy="4692310"/>
          </a:xfrm>
          <a:prstGeom prst="rect">
            <a:avLst/>
          </a:prstGeom>
          <a:noFill/>
        </p:spPr>
        <p:txBody>
          <a:bodyPr wrap="square">
            <a:spAutoFit/>
          </a:bodyPr>
          <a:lstStyle/>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gs"/>
                <a:ea typeface="Calibri" panose="020F0502020204030204" pitchFamily="34" charset="0"/>
                <a:cs typeface="Arial" panose="020B0604020202020204" pitchFamily="34" charset="0"/>
              </a:rPr>
              <a:t>7.</a:t>
            </a:r>
            <a:r>
              <a:rPr kumimoji="0" lang="en-US" sz="2000" b="0" i="0" u="none" strike="noStrike" kern="1200" cap="none" spc="0" normalizeH="0" baseline="0" noProof="0">
                <a:ln>
                  <a:noFill/>
                </a:ln>
                <a:solidFill>
                  <a:srgbClr val="0070C0"/>
                </a:solidFill>
                <a:effectLst/>
                <a:uLnTx/>
                <a:uFillTx/>
                <a:latin typeface="Poppings"/>
                <a:ea typeface="Calibri" panose="020F0502020204030204" pitchFamily="34" charset="0"/>
                <a:cs typeface="Arial" panose="020B0604020202020204" pitchFamily="34" charset="0"/>
              </a:rPr>
              <a:t> </a:t>
            </a:r>
            <a:r>
              <a:rPr kumimoji="0" lang="en-US" sz="2000" b="0" i="0" u="none" strike="noStrike" kern="1200" cap="none" spc="0" normalizeH="0" baseline="0" noProof="0">
                <a:ln>
                  <a:noFill/>
                </a:ln>
                <a:solidFill>
                  <a:prstClr val="black"/>
                </a:solidFill>
                <a:effectLst/>
                <a:uLnTx/>
                <a:uFillTx/>
                <a:latin typeface="Poppings"/>
                <a:ea typeface="Calibri" panose="020F0502020204030204" pitchFamily="34" charset="0"/>
                <a:cs typeface="Arial" panose="020B0604020202020204" pitchFamily="34" charset="0"/>
              </a:rPr>
              <a:t>D</a:t>
            </a:r>
            <a:r>
              <a:rPr kumimoji="0" lang="en-US" sz="2000" b="0" i="0" u="none" strike="noStrike" kern="1200" cap="none" spc="0" normalizeH="0" baseline="0" noProof="0">
                <a:ln>
                  <a:noFill/>
                </a:ln>
                <a:solidFill>
                  <a:prstClr val="black"/>
                </a:solidFill>
                <a:effectLst/>
                <a:uLnTx/>
                <a:uFillTx/>
                <a:latin typeface="Poppins"/>
                <a:ea typeface="+mn-ea"/>
                <a:cs typeface="+mn-cs"/>
              </a:rPr>
              <a:t>isclose a conflict of interest, whether personal or financial and recuse me from debate or voting when necessary.</a:t>
            </a:r>
          </a:p>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8. Abide by the California Open Meeting Law of the Greene Act, District policy, bylaws, and selected Robert’s Rules of Order.</a:t>
            </a:r>
          </a:p>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9. Remove District property from any District facility only when authorized to do so.</a:t>
            </a:r>
          </a:p>
          <a:p>
            <a:pPr marL="290513" marR="0" lvl="0" indent="-290513"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10. Confine my remarks on the issues discussed.</a:t>
            </a:r>
          </a:p>
        </p:txBody>
      </p:sp>
      <p:sp>
        <p:nvSpPr>
          <p:cNvPr id="7" name="TextBox 6">
            <a:extLst>
              <a:ext uri="{FF2B5EF4-FFF2-40B4-BE49-F238E27FC236}">
                <a16:creationId xmlns:a16="http://schemas.microsoft.com/office/drawing/2014/main" id="{05A49371-BEC2-4F77-9E0A-6642BBE2EB99}"/>
              </a:ext>
            </a:extLst>
          </p:cNvPr>
          <p:cNvSpPr txBox="1"/>
          <p:nvPr/>
        </p:nvSpPr>
        <p:spPr>
          <a:xfrm>
            <a:off x="6231980" y="2003777"/>
            <a:ext cx="5707308" cy="4401205"/>
          </a:xfrm>
          <a:prstGeom prst="rect">
            <a:avLst/>
          </a:prstGeom>
          <a:noFill/>
        </p:spPr>
        <p:txBody>
          <a:bodyPr wrap="square" lIns="91440" tIns="45720" rIns="91440" bIns="45720" anchor="t">
            <a:spAutoFit/>
          </a:bodyPr>
          <a:lstStyle/>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Revelar un conflicto de interés, sea personal o financiero, y relegarse de los debates o votación cuando sea necesario.</a:t>
            </a:r>
            <a:r>
              <a:rPr lang="es-CO" sz="2000" dirty="0">
                <a:solidFill>
                  <a:srgbClr val="0070C0"/>
                </a:solidFill>
                <a:latin typeface="Poppins"/>
              </a:rPr>
              <a:t> </a:t>
            </a:r>
            <a:endParaRPr kumimoji="0" lang="es-CO" sz="2000" b="0" i="0" u="none" strike="noStrike" kern="1200" cap="none" spc="0" normalizeH="0" baseline="0" noProof="0">
              <a:ln>
                <a:noFill/>
              </a:ln>
              <a:solidFill>
                <a:srgbClr val="0070C0"/>
              </a:solidFill>
              <a:effectLst/>
              <a:uLnTx/>
              <a:uFillTx/>
              <a:latin typeface="Poppins"/>
              <a:ea typeface="+mn-ea"/>
              <a:cs typeface="+mn-cs"/>
            </a:endParaRPr>
          </a:p>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Respetar el Decreto de California para Reuniones Abiertas al Público, la Políticas del Distrito, los estatutos y específicas normas del Reglamento del Orden Parlamentario de Robert.</a:t>
            </a:r>
            <a:r>
              <a:rPr lang="es-CO" sz="2000" dirty="0">
                <a:solidFill>
                  <a:srgbClr val="0070C0"/>
                </a:solidFill>
                <a:latin typeface="Poppins"/>
              </a:rPr>
              <a:t> </a:t>
            </a:r>
            <a:endParaRPr lang="es-CO" sz="2000" b="0" i="0" u="none" strike="noStrike" kern="1200" cap="none" spc="0" normalizeH="0" baseline="0" noProof="0" dirty="0">
              <a:ln>
                <a:noFill/>
              </a:ln>
              <a:solidFill>
                <a:srgbClr val="0070C0"/>
              </a:solidFill>
              <a:effectLst/>
              <a:uLnTx/>
              <a:uFillTx/>
              <a:latin typeface="Poppins"/>
              <a:cs typeface="Poppins"/>
            </a:endParaRPr>
          </a:p>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Remover propiedad </a:t>
            </a:r>
            <a:r>
              <a:rPr lang="es-CO" sz="2000" dirty="0">
                <a:solidFill>
                  <a:srgbClr val="0070C0"/>
                </a:solidFill>
                <a:latin typeface="Poppins"/>
              </a:rPr>
              <a:t>de </a:t>
            </a:r>
            <a:r>
              <a:rPr kumimoji="0" lang="es-CO" sz="2000" b="0" i="0" u="none" strike="noStrike" kern="1200" cap="none" spc="0" normalizeH="0" baseline="0" noProof="0" dirty="0">
                <a:ln>
                  <a:noFill/>
                </a:ln>
                <a:solidFill>
                  <a:srgbClr val="0070C0"/>
                </a:solidFill>
                <a:effectLst/>
                <a:uLnTx/>
                <a:uFillTx/>
                <a:latin typeface="Poppins"/>
                <a:ea typeface="+mn-ea"/>
                <a:cs typeface="+mn-cs"/>
              </a:rPr>
              <a:t>Distrito de cualquier plantel del Distrito solamente que se conceda autorización.</a:t>
            </a:r>
            <a:r>
              <a:rPr lang="es-CO" sz="2000" dirty="0">
                <a:solidFill>
                  <a:srgbClr val="0070C0"/>
                </a:solidFill>
                <a:latin typeface="Poppins"/>
              </a:rPr>
              <a:t> </a:t>
            </a:r>
            <a:endParaRPr lang="es-CO" sz="2000" b="0" i="0" u="none" strike="noStrike" kern="1200" cap="none" spc="0" normalizeH="0" baseline="0" noProof="0" dirty="0">
              <a:ln>
                <a:noFill/>
              </a:ln>
              <a:solidFill>
                <a:srgbClr val="0070C0"/>
              </a:solidFill>
              <a:effectLst/>
              <a:uLnTx/>
              <a:uFillTx/>
              <a:latin typeface="Poppins"/>
              <a:cs typeface="Poppin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Limitar mis comentarios a los asuntos que se discuten.</a:t>
            </a:r>
            <a:endParaRPr lang="es-CO" sz="2000" b="0" i="0" u="none"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71C9AC5A-D59A-2C3B-33C4-76E4737E45AA}"/>
              </a:ext>
            </a:extLst>
          </p:cNvPr>
          <p:cNvSpPr txBox="1"/>
          <p:nvPr/>
        </p:nvSpPr>
        <p:spPr>
          <a:xfrm>
            <a:off x="188026" y="1305296"/>
            <a:ext cx="58743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Poppins"/>
                <a:cs typeface="Poppins"/>
              </a:rPr>
              <a:t>LAUSD Operating Norms and Code of Conduct For the SSC and the ELAC </a:t>
            </a:r>
            <a:endParaRPr lang="en-US" b="1" dirty="0">
              <a:cs typeface="Calibri" panose="020F0502020204030204"/>
            </a:endParaRPr>
          </a:p>
        </p:txBody>
      </p:sp>
      <p:sp>
        <p:nvSpPr>
          <p:cNvPr id="3" name="TextBox 2">
            <a:extLst>
              <a:ext uri="{FF2B5EF4-FFF2-40B4-BE49-F238E27FC236}">
                <a16:creationId xmlns:a16="http://schemas.microsoft.com/office/drawing/2014/main" id="{B4D642BC-5587-3084-66D1-60BE3757C495}"/>
              </a:ext>
            </a:extLst>
          </p:cNvPr>
          <p:cNvSpPr txBox="1"/>
          <p:nvPr/>
        </p:nvSpPr>
        <p:spPr>
          <a:xfrm>
            <a:off x="6883731" y="103907"/>
            <a:ext cx="53102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err="1"/>
          </a:p>
        </p:txBody>
      </p:sp>
      <p:pic>
        <p:nvPicPr>
          <p:cNvPr id="4" name="Picture 3">
            <a:extLst>
              <a:ext uri="{FF2B5EF4-FFF2-40B4-BE49-F238E27FC236}">
                <a16:creationId xmlns:a16="http://schemas.microsoft.com/office/drawing/2014/main" id="{5F3D3695-1A29-FE45-4EEB-9C0E59307D13}"/>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10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6468983" y="1738677"/>
            <a:ext cx="5361390" cy="3531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
            </a:pPr>
            <a:r>
              <a:rPr lang="es-CO" sz="2400" i="1" dirty="0">
                <a:solidFill>
                  <a:srgbClr val="0070C0"/>
                </a:solidFill>
                <a:latin typeface="Poppins"/>
              </a:rPr>
              <a:t>Haga clic en el símbolo del mundo en la parte de abajo de su pantalla.</a:t>
            </a:r>
          </a:p>
          <a:p>
            <a:pPr>
              <a:buFont typeface="Wingdings" panose="05000000000000000000" pitchFamily="2" charset="2"/>
              <a:buChar char="§"/>
            </a:pPr>
            <a:endParaRPr lang="en-US"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Seleccione el idioma que le gustaría escuchar.</a:t>
            </a:r>
          </a:p>
          <a:p>
            <a:pPr>
              <a:buFont typeface="Wingdings" panose="05000000000000000000" pitchFamily="2" charset="2"/>
              <a:buChar char="§"/>
            </a:pPr>
            <a:endParaRPr lang="es-CO"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469060" y="1789119"/>
            <a:ext cx="5224373" cy="3662541"/>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US" sz="2400" dirty="0">
                <a:latin typeface="Poppins"/>
                <a:cs typeface="Calibri"/>
              </a:rPr>
              <a:t>Click on the globe icon at the bottom of the screen.</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Select your language of preference.</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You will engage and listen to the presentation in the language you select.</a:t>
            </a:r>
          </a:p>
          <a:p>
            <a:endParaRPr lang="en-US" sz="2400" dirty="0">
              <a:latin typeface="Poppins"/>
              <a:cs typeface="Calibri"/>
            </a:endParaRPr>
          </a:p>
          <a:p>
            <a:endParaRPr lang="en-US" sz="2400" dirty="0">
              <a:latin typeface="Poppins"/>
              <a:cs typeface="Calibri"/>
            </a:endParaRPr>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364296" y="178125"/>
            <a:ext cx="4078279" cy="6704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000" b="1" dirty="0">
                <a:solidFill>
                  <a:schemeClr val="tx1"/>
                </a:solidFill>
                <a:latin typeface="Poppins"/>
                <a:ea typeface="+mj-ea"/>
                <a:cs typeface="Poppins"/>
              </a:rPr>
              <a:t>Interpretation Services: Laptop or Computer</a:t>
            </a:r>
          </a:p>
          <a:p>
            <a:pPr marL="50800" indent="0">
              <a:buNone/>
            </a:pPr>
            <a:endParaRPr lang="en-US" sz="2400">
              <a:solidFill>
                <a:srgbClr val="000000"/>
              </a:solidFill>
              <a:latin typeface="Calibri Light" panose="020F0302020204030204"/>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5492913"/>
            <a:ext cx="12192000" cy="11408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7125419" y="5343820"/>
            <a:ext cx="1777041" cy="1514179"/>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75161" y="93719"/>
            <a:ext cx="1639019" cy="1205703"/>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2</a:t>
            </a:fld>
            <a:endParaRPr lang="en-US"/>
          </a:p>
        </p:txBody>
      </p:sp>
      <p:sp>
        <p:nvSpPr>
          <p:cNvPr id="8" name="Text Placeholder 2">
            <a:extLst>
              <a:ext uri="{FF2B5EF4-FFF2-40B4-BE49-F238E27FC236}">
                <a16:creationId xmlns:a16="http://schemas.microsoft.com/office/drawing/2014/main" id="{BB03DCCA-2DC3-7109-74CC-6A6568488733}"/>
              </a:ext>
            </a:extLst>
          </p:cNvPr>
          <p:cNvSpPr txBox="1">
            <a:spLocks/>
          </p:cNvSpPr>
          <p:nvPr/>
        </p:nvSpPr>
        <p:spPr>
          <a:xfrm>
            <a:off x="7230489" y="219092"/>
            <a:ext cx="4078279" cy="1982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sz="2400" b="1" dirty="0">
              <a:solidFill>
                <a:schemeClr val="tx1"/>
              </a:solidFill>
              <a:latin typeface="Poppins"/>
              <a:ea typeface="+mj-ea"/>
              <a:cs typeface="Poppins"/>
            </a:endParaRPr>
          </a:p>
          <a:p>
            <a:pPr marL="50800" indent="0">
              <a:buNone/>
            </a:pPr>
            <a:endParaRPr lang="en-US" sz="2400">
              <a:solidFill>
                <a:srgbClr val="000000"/>
              </a:solidFill>
              <a:latin typeface="Calibri Light" panose="020F0302020204030204"/>
              <a:cs typeface="Calibri" panose="020F0502020204030204" pitchFamily="34" charset="0"/>
            </a:endParaRPr>
          </a:p>
        </p:txBody>
      </p:sp>
      <p:sp>
        <p:nvSpPr>
          <p:cNvPr id="9" name="Text Placeholder 2">
            <a:extLst>
              <a:ext uri="{FF2B5EF4-FFF2-40B4-BE49-F238E27FC236}">
                <a16:creationId xmlns:a16="http://schemas.microsoft.com/office/drawing/2014/main" id="{AC1A026D-B63C-0D6A-777F-66E185D6B7B2}"/>
              </a:ext>
            </a:extLst>
          </p:cNvPr>
          <p:cNvSpPr txBox="1">
            <a:spLocks/>
          </p:cNvSpPr>
          <p:nvPr/>
        </p:nvSpPr>
        <p:spPr>
          <a:xfrm>
            <a:off x="7044911" y="258357"/>
            <a:ext cx="4681941" cy="714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s-MX" sz="2000" b="1" dirty="0">
                <a:solidFill>
                  <a:srgbClr val="0070C0"/>
                </a:solidFill>
                <a:latin typeface="Poppins"/>
                <a:cs typeface="Poppins"/>
              </a:rPr>
              <a:t>Servicios de Interpretación: Computadora o computadora portátil</a:t>
            </a:r>
            <a:endParaRPr lang="es-MX" sz="2000" dirty="0" err="1">
              <a:solidFill>
                <a:srgbClr val="0070C0"/>
              </a:solidFill>
            </a:endParaRPr>
          </a:p>
        </p:txBody>
      </p:sp>
    </p:spTree>
    <p:extLst>
      <p:ext uri="{BB962C8B-B14F-4D97-AF65-F5344CB8AC3E}">
        <p14:creationId xmlns:p14="http://schemas.microsoft.com/office/powerpoint/2010/main" val="332403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80803" y="194869"/>
            <a:ext cx="3097195"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a:t>
            </a:r>
            <a:endParaRPr lang="en-US" dirty="0"/>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7" name="TextBox 6">
            <a:extLst>
              <a:ext uri="{FF2B5EF4-FFF2-40B4-BE49-F238E27FC236}">
                <a16:creationId xmlns:a16="http://schemas.microsoft.com/office/drawing/2014/main" id="{9EFB5E9D-3427-4C06-B0F6-DD0F521272F4}"/>
              </a:ext>
            </a:extLst>
          </p:cNvPr>
          <p:cNvSpPr txBox="1"/>
          <p:nvPr/>
        </p:nvSpPr>
        <p:spPr>
          <a:xfrm>
            <a:off x="77518" y="1531645"/>
            <a:ext cx="6214179" cy="535095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I will not disturb the assembly by doing any of the following in meetings or anytime I am present, on or adjacent to a LAUSD site:</a:t>
            </a: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Making personal or derogatory comments related to any person’s ethnicity, race, sexual orientation, gender, age, disability, native language, immigration status, or religion.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Engaging in name-calling, the use of profanity, or cursing, or yelling.</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Threatening or engaging in verbal or physical attacks on any individual or group.</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Stall the deliberations or action of the council or committee by encouraging unnecessary delays.</a:t>
            </a:r>
          </a:p>
        </p:txBody>
      </p:sp>
      <p:sp>
        <p:nvSpPr>
          <p:cNvPr id="8" name="TextBox 7">
            <a:extLst>
              <a:ext uri="{FF2B5EF4-FFF2-40B4-BE49-F238E27FC236}">
                <a16:creationId xmlns:a16="http://schemas.microsoft.com/office/drawing/2014/main" id="{CF4EBD08-E1EC-4F5E-92FC-D680C357D20D}"/>
              </a:ext>
            </a:extLst>
          </p:cNvPr>
          <p:cNvSpPr txBox="1"/>
          <p:nvPr/>
        </p:nvSpPr>
        <p:spPr>
          <a:xfrm>
            <a:off x="6198650" y="1531645"/>
            <a:ext cx="6029809"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No perturbaré la reunión por medio de hacer lo siguiente durante las reuniones o en cualquier momento que esté presente en el plantel o adyacente al plantel de LAUSD: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a:ln>
                <a:noFill/>
              </a:ln>
              <a:solidFill>
                <a:srgbClr val="0070C0"/>
              </a:solidFill>
              <a:effectLst/>
              <a:uLnTx/>
              <a:uFillTx/>
              <a:latin typeface="Poppi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Hacer comentarios personales o despectivos referentes al grupo étnico, raza, preferencia sexual, género, edad, discapacidad, idioma natal, estatus migratorio o religión de una persona.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Participaré en insultar, decir obscenidades, maldecir o gritar.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Amenazar o hacer ataques físicos o verbales a un individuo o grupo.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Detendré las deliberaciones o acciones del consejo o el comité por medio de dar paso a retrasos innecesarios.  </a:t>
            </a:r>
          </a:p>
        </p:txBody>
      </p:sp>
      <p:sp>
        <p:nvSpPr>
          <p:cNvPr id="2" name="TextBox 1">
            <a:extLst>
              <a:ext uri="{FF2B5EF4-FFF2-40B4-BE49-F238E27FC236}">
                <a16:creationId xmlns:a16="http://schemas.microsoft.com/office/drawing/2014/main" id="{1D1AEE19-4074-289A-E807-69CC95243085}"/>
              </a:ext>
            </a:extLst>
          </p:cNvPr>
          <p:cNvSpPr txBox="1"/>
          <p:nvPr/>
        </p:nvSpPr>
        <p:spPr>
          <a:xfrm>
            <a:off x="6564085" y="190005"/>
            <a:ext cx="543889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a:p>
        </p:txBody>
      </p:sp>
      <p:pic>
        <p:nvPicPr>
          <p:cNvPr id="3" name="Picture 2">
            <a:extLst>
              <a:ext uri="{FF2B5EF4-FFF2-40B4-BE49-F238E27FC236}">
                <a16:creationId xmlns:a16="http://schemas.microsoft.com/office/drawing/2014/main" id="{63F645F2-6F3F-E81E-4B2A-B95EFAA0D8DB}"/>
              </a:ext>
            </a:extLst>
          </p:cNvPr>
          <p:cNvPicPr>
            <a:picLocks noChangeAspect="1"/>
          </p:cNvPicPr>
          <p:nvPr/>
        </p:nvPicPr>
        <p:blipFill>
          <a:blip r:embed="rId3"/>
          <a:stretch>
            <a:fillRect/>
          </a:stretch>
        </p:blipFill>
        <p:spPr>
          <a:xfrm>
            <a:off x="5326590" y="156795"/>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091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589660" y="224557"/>
            <a:ext cx="3403974"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7" name="TextBox 6">
            <a:extLst>
              <a:ext uri="{FF2B5EF4-FFF2-40B4-BE49-F238E27FC236}">
                <a16:creationId xmlns:a16="http://schemas.microsoft.com/office/drawing/2014/main" id="{9EFB5E9D-3427-4C06-B0F6-DD0F521272F4}"/>
              </a:ext>
            </a:extLst>
          </p:cNvPr>
          <p:cNvSpPr txBox="1"/>
          <p:nvPr/>
        </p:nvSpPr>
        <p:spPr>
          <a:xfrm>
            <a:off x="160536" y="1339481"/>
            <a:ext cx="5446042" cy="52162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Poppins"/>
                <a:ea typeface="+mn-ea"/>
                <a:cs typeface="+mn-cs"/>
              </a:rPr>
              <a:t>I understand and acknowledge receiving these Operating Norms and Code of Conduct as a member of the SSC; and I understand that if I do not adhere to these Operating Norms and Code of Conduct, regardless of my signature below, District staff may suspend and/or terminate my membership on the council/committee.</a:t>
            </a:r>
          </a:p>
        </p:txBody>
      </p:sp>
      <p:sp>
        <p:nvSpPr>
          <p:cNvPr id="8" name="TextBox 7">
            <a:extLst>
              <a:ext uri="{FF2B5EF4-FFF2-40B4-BE49-F238E27FC236}">
                <a16:creationId xmlns:a16="http://schemas.microsoft.com/office/drawing/2014/main" id="{CF4EBD08-E1EC-4F5E-92FC-D680C357D20D}"/>
              </a:ext>
            </a:extLst>
          </p:cNvPr>
          <p:cNvSpPr txBox="1"/>
          <p:nvPr/>
        </p:nvSpPr>
        <p:spPr>
          <a:xfrm>
            <a:off x="6703347" y="1381385"/>
            <a:ext cx="5114738" cy="529375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600" b="0" i="0" u="none" strike="noStrike" kern="1200" cap="none" spc="0" normalizeH="0" baseline="0" noProof="0">
                <a:ln>
                  <a:noFill/>
                </a:ln>
                <a:solidFill>
                  <a:srgbClr val="0070C0"/>
                </a:solidFill>
                <a:effectLst/>
                <a:uLnTx/>
                <a:uFillTx/>
                <a:latin typeface="Poppins"/>
                <a:ea typeface="+mn-ea"/>
                <a:cs typeface="+mn-cs"/>
              </a:rPr>
              <a:t>Entiendo y reconozco que recibir las Normas de Funcionamiento y el Código de Conducta como miembro del SSC; y entiendo que si no respeto  estas Normas de Funcionamiento y Código de Conducta, sin importar mi firma seguidamente, el personal del Distrito puede suspender y/o cesar mi membresía del consejo/comité. </a:t>
            </a:r>
          </a:p>
        </p:txBody>
      </p:sp>
      <p:sp>
        <p:nvSpPr>
          <p:cNvPr id="2" name="TextBox 1">
            <a:extLst>
              <a:ext uri="{FF2B5EF4-FFF2-40B4-BE49-F238E27FC236}">
                <a16:creationId xmlns:a16="http://schemas.microsoft.com/office/drawing/2014/main" id="{95EB4643-5334-F433-C107-CC283576F272}"/>
              </a:ext>
            </a:extLst>
          </p:cNvPr>
          <p:cNvSpPr txBox="1"/>
          <p:nvPr/>
        </p:nvSpPr>
        <p:spPr>
          <a:xfrm>
            <a:off x="6698672" y="75210"/>
            <a:ext cx="54953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a:p>
        </p:txBody>
      </p:sp>
      <p:pic>
        <p:nvPicPr>
          <p:cNvPr id="3" name="Picture 2">
            <a:extLst>
              <a:ext uri="{FF2B5EF4-FFF2-40B4-BE49-F238E27FC236}">
                <a16:creationId xmlns:a16="http://schemas.microsoft.com/office/drawing/2014/main" id="{B0C8FBC3-C8B1-0548-1552-DAE9EF7EAA74}"/>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690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944" y="39439"/>
            <a:ext cx="4090253" cy="954107"/>
          </a:xfrm>
          <a:prstGeom prst="rect">
            <a:avLst/>
          </a:prstGeom>
          <a:noFill/>
        </p:spPr>
        <p:txBody>
          <a:bodyPr wrap="square" rtlCol="0">
            <a:spAutoFit/>
          </a:bodyPr>
          <a:lstStyle/>
          <a:p>
            <a:r>
              <a:rPr lang="en-US" sz="2800" b="1">
                <a:solidFill>
                  <a:schemeClr val="tx1">
                    <a:lumMod val="75000"/>
                    <a:lumOff val="25000"/>
                  </a:schemeClr>
                </a:solidFill>
                <a:latin typeface="Poppins" panose="00000500000000000000" pitchFamily="2" charset="0"/>
                <a:cs typeface="Poppins" panose="00000500000000000000" pitchFamily="2" charset="0"/>
              </a:rPr>
              <a:t>What is the purpose of the SSC Bylaws?</a:t>
            </a:r>
            <a:endParaRPr lang="en-US" sz="2800">
              <a:solidFill>
                <a:schemeClr val="tx1">
                  <a:lumMod val="75000"/>
                  <a:lumOff val="25000"/>
                </a:schemeClr>
              </a:solidFill>
              <a:latin typeface="Poppins" panose="00000500000000000000" pitchFamily="2" charset="0"/>
              <a:cs typeface="Poppins" panose="00000500000000000000" pitchFamily="2" charset="0"/>
            </a:endParaRPr>
          </a:p>
        </p:txBody>
      </p:sp>
      <p:sp>
        <p:nvSpPr>
          <p:cNvPr id="26" name="TextBox 25"/>
          <p:cNvSpPr txBox="1"/>
          <p:nvPr/>
        </p:nvSpPr>
        <p:spPr>
          <a:xfrm>
            <a:off x="7682417" y="71997"/>
            <a:ext cx="4667181" cy="954107"/>
          </a:xfrm>
          <a:prstGeom prst="rect">
            <a:avLst/>
          </a:prstGeom>
          <a:noFill/>
        </p:spPr>
        <p:txBody>
          <a:bodyPr wrap="square" lIns="91440" tIns="45720" rIns="91440" bIns="45720" rtlCol="0" anchor="t">
            <a:spAutoFit/>
          </a:bodyPr>
          <a:lstStyle/>
          <a:p>
            <a:r>
              <a:rPr lang="es-MX" sz="2800" b="1">
                <a:solidFill>
                  <a:srgbClr val="0070C0"/>
                </a:solidFill>
                <a:latin typeface="Poppins"/>
                <a:cs typeface="Poppins"/>
              </a:rPr>
              <a:t>¿ Cuál es el propósito de los estatutos del SSC</a:t>
            </a:r>
            <a:r>
              <a:rPr lang="en-US" sz="2800" b="1">
                <a:solidFill>
                  <a:srgbClr val="0070C0"/>
                </a:solidFill>
                <a:latin typeface="Poppins"/>
                <a:cs typeface="Poppins"/>
              </a:rPr>
              <a:t>?</a:t>
            </a:r>
            <a:endParaRPr lang="en-US" sz="2800">
              <a:solidFill>
                <a:srgbClr val="0070C0"/>
              </a:solidFill>
              <a:latin typeface="Poppins"/>
              <a:cs typeface="Poppins"/>
            </a:endParaRPr>
          </a:p>
        </p:txBody>
      </p:sp>
      <p:sp>
        <p:nvSpPr>
          <p:cNvPr id="27" name="TextBox 26"/>
          <p:cNvSpPr txBox="1"/>
          <p:nvPr/>
        </p:nvSpPr>
        <p:spPr>
          <a:xfrm>
            <a:off x="210965" y="1074979"/>
            <a:ext cx="3685288" cy="5693866"/>
          </a:xfrm>
          <a:prstGeom prst="rect">
            <a:avLst/>
          </a:prstGeom>
          <a:noFill/>
        </p:spPr>
        <p:txBody>
          <a:bodyPr wrap="square" rtlCol="0">
            <a:spAutoFit/>
          </a:bodyPr>
          <a:lstStyle/>
          <a:p>
            <a:r>
              <a:rPr lang="en-US" sz="2400" b="1">
                <a:solidFill>
                  <a:schemeClr val="tx1">
                    <a:lumMod val="75000"/>
                    <a:lumOff val="25000"/>
                  </a:schemeClr>
                </a:solidFill>
                <a:latin typeface="Poppins" panose="00000500000000000000" pitchFamily="2" charset="0"/>
                <a:cs typeface="Poppins" panose="00000500000000000000" pitchFamily="2" charset="0"/>
              </a:rPr>
              <a:t>Provides specific guidance to a school’s members regarding the following:</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SSC composition</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Meeting dates</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Location</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Time</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Attendance</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Membership Responsibilities </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Termination of Membership</a:t>
            </a:r>
          </a:p>
          <a:p>
            <a:pPr lvl="1"/>
            <a:endParaRPr lang="en-US" sz="2800" b="1">
              <a:solidFill>
                <a:schemeClr val="tx1">
                  <a:lumMod val="75000"/>
                  <a:lumOff val="25000"/>
                </a:schemeClr>
              </a:solidFill>
            </a:endParaRPr>
          </a:p>
        </p:txBody>
      </p:sp>
      <p:grpSp>
        <p:nvGrpSpPr>
          <p:cNvPr id="2" name="Group 1"/>
          <p:cNvGrpSpPr/>
          <p:nvPr/>
        </p:nvGrpSpPr>
        <p:grpSpPr>
          <a:xfrm>
            <a:off x="3932311" y="1401550"/>
            <a:ext cx="3903246" cy="4355970"/>
            <a:chOff x="3741576" y="1623528"/>
            <a:chExt cx="4245428" cy="4413378"/>
          </a:xfrm>
        </p:grpSpPr>
        <p:grpSp>
          <p:nvGrpSpPr>
            <p:cNvPr id="7" name="Group 6"/>
            <p:cNvGrpSpPr/>
            <p:nvPr/>
          </p:nvGrpSpPr>
          <p:grpSpPr>
            <a:xfrm>
              <a:off x="3741576" y="1623528"/>
              <a:ext cx="4245428" cy="4413378"/>
              <a:chOff x="3913043" y="919163"/>
              <a:chExt cx="4432301" cy="52324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919163"/>
                <a:ext cx="4432301" cy="5232400"/>
                <a:chOff x="3897313" y="919163"/>
                <a:chExt cx="4432301" cy="52324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919163"/>
                  <a:ext cx="2916238" cy="1847850"/>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rot="19425362">
              <a:off x="5870975" y="2093031"/>
              <a:ext cx="1946516" cy="462140"/>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SSC Bylaws </a:t>
              </a:r>
            </a:p>
            <a:p>
              <a:r>
                <a:rPr lang="es-MX" sz="1700" b="1">
                  <a:solidFill>
                    <a:schemeClr val="bg1"/>
                  </a:solidFill>
                  <a:latin typeface="Poppins" panose="00000500000000000000" pitchFamily="2" charset="0"/>
                  <a:cs typeface="Poppins" panose="00000500000000000000" pitchFamily="2" charset="0"/>
                </a:rPr>
                <a:t>Estatutos del SSC</a:t>
              </a:r>
              <a:endParaRPr lang="en-US" sz="1700" b="1">
                <a:solidFill>
                  <a:schemeClr val="bg1"/>
                </a:solidFill>
                <a:latin typeface="Poppins" panose="00000500000000000000" pitchFamily="2" charset="0"/>
                <a:cs typeface="Poppins" panose="00000500000000000000" pitchFamily="2" charset="0"/>
              </a:endParaRPr>
            </a:p>
          </p:txBody>
        </p:sp>
      </p:grpSp>
      <p:sp>
        <p:nvSpPr>
          <p:cNvPr id="31" name="TextBox 30"/>
          <p:cNvSpPr txBox="1"/>
          <p:nvPr/>
        </p:nvSpPr>
        <p:spPr>
          <a:xfrm>
            <a:off x="7871616" y="1612783"/>
            <a:ext cx="4288785" cy="4524315"/>
          </a:xfrm>
          <a:prstGeom prst="rect">
            <a:avLst/>
          </a:prstGeom>
          <a:noFill/>
        </p:spPr>
        <p:txBody>
          <a:bodyPr wrap="square" lIns="91440" tIns="45720" rIns="91440" bIns="45720" rtlCol="0" anchor="t">
            <a:spAutoFit/>
          </a:bodyPr>
          <a:lstStyle/>
          <a:p>
            <a:pPr algn="ctr"/>
            <a:r>
              <a:rPr lang="es-MX" sz="2400" b="1">
                <a:solidFill>
                  <a:srgbClr val="0070C0"/>
                </a:solidFill>
                <a:latin typeface="Poppins"/>
                <a:cs typeface="Poppins"/>
              </a:rPr>
              <a:t>Proveen una guía específica a los miembros en las escuelas acerca de los siguientes:</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Composición del SSC</a:t>
            </a:r>
          </a:p>
          <a:p>
            <a:pPr marL="800100" lvl="1" indent="-342900">
              <a:buFont typeface="Arial" panose="020B0604020202020204" pitchFamily="34" charset="0"/>
              <a:buChar char="•"/>
            </a:pPr>
            <a:r>
              <a:rPr lang="es-MX" sz="2400">
                <a:solidFill>
                  <a:srgbClr val="0070C0"/>
                </a:solidFill>
                <a:latin typeface="Poppins"/>
                <a:cs typeface="Poppins"/>
              </a:rPr>
              <a:t>Fechas de reuniones</a:t>
            </a:r>
          </a:p>
          <a:p>
            <a:pPr marL="800100" lvl="1" indent="-342900">
              <a:buFont typeface="Arial" panose="020B0604020202020204" pitchFamily="34" charset="0"/>
              <a:buChar char="•"/>
            </a:pPr>
            <a:r>
              <a:rPr lang="es-MX" sz="2400">
                <a:solidFill>
                  <a:srgbClr val="0070C0"/>
                </a:solidFill>
                <a:latin typeface="Poppins"/>
                <a:cs typeface="Poppins"/>
              </a:rPr>
              <a:t>Ubicación</a:t>
            </a:r>
            <a:endParaRPr lang="es-MX" sz="2400">
              <a:solidFill>
                <a:srgbClr val="0070C0"/>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Horario</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Asistencia</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Responsabilidades de la membresía</a:t>
            </a:r>
          </a:p>
          <a:p>
            <a:pPr marL="800100" lvl="1" indent="-342900">
              <a:buFont typeface="Arial" panose="020B0604020202020204" pitchFamily="34" charset="0"/>
              <a:buChar char="•"/>
            </a:pPr>
            <a:r>
              <a:rPr lang="es-MX" sz="2400">
                <a:solidFill>
                  <a:srgbClr val="0070C0"/>
                </a:solidFill>
                <a:latin typeface="Poppins"/>
                <a:cs typeface="Poppins"/>
              </a:rPr>
              <a:t>Cese de membresía</a:t>
            </a:r>
            <a:endParaRPr lang="es-MX" sz="2400">
              <a:solidFill>
                <a:srgbClr val="0070C0"/>
              </a:solidFill>
              <a:latin typeface="Poppins" panose="00000500000000000000" pitchFamily="2" charset="0"/>
              <a:cs typeface="Poppins" panose="00000500000000000000" pitchFamily="2" charset="0"/>
            </a:endParaRPr>
          </a:p>
        </p:txBody>
      </p:sp>
      <p:sp>
        <p:nvSpPr>
          <p:cNvPr id="9" name="Slide Number Placeholder 8">
            <a:extLst>
              <a:ext uri="{FF2B5EF4-FFF2-40B4-BE49-F238E27FC236}">
                <a16:creationId xmlns:a16="http://schemas.microsoft.com/office/drawing/2014/main" id="{D2443BB7-5446-419E-9343-A8AE454101F1}"/>
              </a:ext>
            </a:extLst>
          </p:cNvPr>
          <p:cNvSpPr>
            <a:spLocks noGrp="1"/>
          </p:cNvSpPr>
          <p:nvPr>
            <p:ph type="sldNum" sz="quarter" idx="12"/>
          </p:nvPr>
        </p:nvSpPr>
        <p:spPr/>
        <p:txBody>
          <a:bodyPr/>
          <a:lstStyle/>
          <a:p>
            <a:fld id="{ADAD750B-947C-400E-B8CE-3DD0E804B3D6}" type="slidenum">
              <a:rPr lang="en-US" smtClean="0"/>
              <a:t>22</a:t>
            </a:fld>
            <a:endParaRPr lang="en-US"/>
          </a:p>
        </p:txBody>
      </p:sp>
    </p:spTree>
    <p:extLst>
      <p:ext uri="{BB962C8B-B14F-4D97-AF65-F5344CB8AC3E}">
        <p14:creationId xmlns:p14="http://schemas.microsoft.com/office/powerpoint/2010/main" val="40142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FCDAC0-328C-47F4-0EE7-D1DA44CB70FA}"/>
              </a:ext>
            </a:extLst>
          </p:cNvPr>
          <p:cNvGrpSpPr/>
          <p:nvPr/>
        </p:nvGrpSpPr>
        <p:grpSpPr>
          <a:xfrm>
            <a:off x="5367245" y="85368"/>
            <a:ext cx="1053168" cy="1119945"/>
            <a:chOff x="3913043" y="919163"/>
            <a:chExt cx="4432301" cy="5232400"/>
          </a:xfrm>
        </p:grpSpPr>
        <p:sp>
          <p:nvSpPr>
            <p:cNvPr id="5" name="Freeform 31">
              <a:extLst>
                <a:ext uri="{FF2B5EF4-FFF2-40B4-BE49-F238E27FC236}">
                  <a16:creationId xmlns:a16="http://schemas.microsoft.com/office/drawing/2014/main" id="{B1C13041-21C8-8BE3-669D-D08C0798A098}"/>
                </a:ext>
              </a:extLst>
            </p:cNvPr>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D360C197-1A92-6AF8-CC7F-B1F8770C06D4}"/>
                </a:ext>
              </a:extLst>
            </p:cNvPr>
            <p:cNvGrpSpPr/>
            <p:nvPr/>
          </p:nvGrpSpPr>
          <p:grpSpPr>
            <a:xfrm>
              <a:off x="3913043" y="919163"/>
              <a:ext cx="4432301" cy="5232400"/>
              <a:chOff x="3897313" y="919163"/>
              <a:chExt cx="4432301" cy="5232400"/>
            </a:xfrm>
          </p:grpSpPr>
          <p:sp>
            <p:nvSpPr>
              <p:cNvPr id="8" name="Rectangle 7">
                <a:extLst>
                  <a:ext uri="{FF2B5EF4-FFF2-40B4-BE49-F238E27FC236}">
                    <a16:creationId xmlns:a16="http://schemas.microsoft.com/office/drawing/2014/main" id="{2E3287D8-EC31-125D-7355-521543D50A73}"/>
                  </a:ext>
                </a:extLst>
              </p:cNvPr>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blem Solving | Guy Harris: The Recovering Engineer">
                <a:extLst>
                  <a:ext uri="{FF2B5EF4-FFF2-40B4-BE49-F238E27FC236}">
                    <a16:creationId xmlns:a16="http://schemas.microsoft.com/office/drawing/2014/main" id="{85B06C8E-A30A-73E8-8549-47425F9CB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10" name="Freeform 29">
                <a:extLst>
                  <a:ext uri="{FF2B5EF4-FFF2-40B4-BE49-F238E27FC236}">
                    <a16:creationId xmlns:a16="http://schemas.microsoft.com/office/drawing/2014/main" id="{2A3DEEF5-0BA1-4758-0027-28454496E7BE}"/>
                  </a:ext>
                </a:extLst>
              </p:cNvPr>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2">
                <a:extLst>
                  <a:ext uri="{FF2B5EF4-FFF2-40B4-BE49-F238E27FC236}">
                    <a16:creationId xmlns:a16="http://schemas.microsoft.com/office/drawing/2014/main" id="{8380C785-BF57-C70A-51EB-DA32E506B7FE}"/>
                  </a:ext>
                </a:extLst>
              </p:cNvPr>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5">
                <a:extLst>
                  <a:ext uri="{FF2B5EF4-FFF2-40B4-BE49-F238E27FC236}">
                    <a16:creationId xmlns:a16="http://schemas.microsoft.com/office/drawing/2014/main" id="{5BF09C9A-5919-CC20-DDE7-B7FB80A04A78}"/>
                  </a:ext>
                </a:extLst>
              </p:cNvPr>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B9EDC415-27C7-5E03-2C01-47BDB43D3357}"/>
                  </a:ext>
                </a:extLst>
              </p:cNvPr>
              <p:cNvGrpSpPr/>
              <p:nvPr/>
            </p:nvGrpSpPr>
            <p:grpSpPr>
              <a:xfrm>
                <a:off x="3959226" y="2384426"/>
                <a:ext cx="2805113" cy="1092200"/>
                <a:chOff x="3959226" y="2384426"/>
                <a:chExt cx="2805113" cy="1092200"/>
              </a:xfrm>
            </p:grpSpPr>
            <p:sp>
              <p:nvSpPr>
                <p:cNvPr id="16" name="Freeform 41">
                  <a:extLst>
                    <a:ext uri="{FF2B5EF4-FFF2-40B4-BE49-F238E27FC236}">
                      <a16:creationId xmlns:a16="http://schemas.microsoft.com/office/drawing/2014/main" id="{E0FD89A3-27C1-8F4B-0F59-5BC7FC034E7F}"/>
                    </a:ext>
                  </a:extLst>
                </p:cNvPr>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a:extLst>
                    <a:ext uri="{FF2B5EF4-FFF2-40B4-BE49-F238E27FC236}">
                      <a16:creationId xmlns:a16="http://schemas.microsoft.com/office/drawing/2014/main" id="{A39CB571-EC2C-1546-5058-BB9DBBA79219}"/>
                    </a:ext>
                  </a:extLst>
                </p:cNvPr>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43">
                <a:extLst>
                  <a:ext uri="{FF2B5EF4-FFF2-40B4-BE49-F238E27FC236}">
                    <a16:creationId xmlns:a16="http://schemas.microsoft.com/office/drawing/2014/main" id="{C2D5840E-2F3C-6245-F7FC-ECCB34251895}"/>
                  </a:ext>
                </a:extLst>
              </p:cNvPr>
              <p:cNvSpPr>
                <a:spLocks/>
              </p:cNvSpPr>
              <p:nvPr/>
            </p:nvSpPr>
            <p:spPr bwMode="auto">
              <a:xfrm>
                <a:off x="5413376" y="919163"/>
                <a:ext cx="2916238" cy="1847850"/>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904DD402-D562-A400-4860-4BB39C42F4E7}"/>
                  </a:ext>
                </a:extLst>
              </p:cNvPr>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Oval 6">
              <a:extLst>
                <a:ext uri="{FF2B5EF4-FFF2-40B4-BE49-F238E27FC236}">
                  <a16:creationId xmlns:a16="http://schemas.microsoft.com/office/drawing/2014/main" id="{8AB9A038-C565-2660-D53A-421F5176D9C3}"/>
                </a:ext>
              </a:extLst>
            </p:cNvPr>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3AB51A90-51B8-4B04-3B65-7D3FCDDD9234}"/>
              </a:ext>
            </a:extLst>
          </p:cNvPr>
          <p:cNvSpPr txBox="1"/>
          <p:nvPr/>
        </p:nvSpPr>
        <p:spPr>
          <a:xfrm>
            <a:off x="553232" y="606788"/>
            <a:ext cx="4643252" cy="5893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solidFill>
                  <a:srgbClr val="404040"/>
                </a:solidFill>
                <a:latin typeface="Poppings"/>
                <a:cs typeface="Arial"/>
              </a:rPr>
              <a:t>Members will do a jigsaw activity.  Each member will review the section assigned to them and share out to the SSC:</a:t>
            </a:r>
            <a:endParaRPr lang="en-US" sz="1300" dirty="0">
              <a:solidFill>
                <a:srgbClr val="404040"/>
              </a:solidFill>
              <a:latin typeface="Poppings"/>
              <a:cs typeface="Arial"/>
            </a:endParaRPr>
          </a:p>
          <a:p>
            <a:pPr marL="0" lvl="1"/>
            <a:r>
              <a:rPr lang="en-US" sz="1300" b="1" dirty="0">
                <a:solidFill>
                  <a:srgbClr val="404040"/>
                </a:solidFill>
                <a:latin typeface="Poppings"/>
                <a:cs typeface="Arial"/>
              </a:rPr>
              <a:t>Article I:</a:t>
            </a:r>
            <a:r>
              <a:rPr lang="en-US" sz="1300" dirty="0">
                <a:solidFill>
                  <a:srgbClr val="404040"/>
                </a:solidFill>
                <a:latin typeface="Poppings"/>
                <a:cs typeface="Arial"/>
              </a:rPr>
              <a:t> Duties and Functions</a:t>
            </a:r>
            <a:endParaRPr lang="en-US" sz="1300" dirty="0">
              <a:latin typeface="Poppings"/>
              <a:cs typeface="Calibri" panose="020F0502020204030204"/>
            </a:endParaRPr>
          </a:p>
          <a:p>
            <a:pPr marL="0" lvl="1"/>
            <a:r>
              <a:rPr lang="en-US" sz="1300" b="1" dirty="0">
                <a:solidFill>
                  <a:srgbClr val="404040"/>
                </a:solidFill>
                <a:latin typeface="Poppings"/>
                <a:cs typeface="Arial"/>
              </a:rPr>
              <a:t>Article II:</a:t>
            </a:r>
            <a:r>
              <a:rPr lang="en-US" sz="1300" dirty="0">
                <a:solidFill>
                  <a:srgbClr val="404040"/>
                </a:solidFill>
                <a:latin typeface="Poppings"/>
                <a:cs typeface="Arial"/>
              </a:rPr>
              <a:t> Membership</a:t>
            </a:r>
          </a:p>
          <a:p>
            <a:pPr marL="742950" lvl="2" indent="-285750">
              <a:buAutoNum type="alphaUcPeriod"/>
            </a:pPr>
            <a:r>
              <a:rPr lang="en-US" sz="1300" dirty="0">
                <a:solidFill>
                  <a:srgbClr val="404040"/>
                </a:solidFill>
                <a:latin typeface="Poppings"/>
                <a:cs typeface="Arial"/>
              </a:rPr>
              <a:t>Composition</a:t>
            </a:r>
          </a:p>
          <a:p>
            <a:pPr marL="742950" lvl="2" indent="-285750">
              <a:buAutoNum type="alphaUcPeriod"/>
            </a:pPr>
            <a:r>
              <a:rPr lang="en-US" sz="1300" dirty="0">
                <a:solidFill>
                  <a:srgbClr val="404040"/>
                </a:solidFill>
                <a:latin typeface="Poppings"/>
                <a:cs typeface="Arial"/>
              </a:rPr>
              <a:t>Term of Membership</a:t>
            </a:r>
          </a:p>
          <a:p>
            <a:pPr marL="742950" lvl="2" indent="-285750">
              <a:buAutoNum type="alphaUcPeriod"/>
            </a:pPr>
            <a:r>
              <a:rPr lang="en-US" sz="1300" dirty="0">
                <a:solidFill>
                  <a:srgbClr val="404040"/>
                </a:solidFill>
                <a:latin typeface="Poppings"/>
                <a:cs typeface="Arial"/>
              </a:rPr>
              <a:t>Voting Rights</a:t>
            </a:r>
          </a:p>
          <a:p>
            <a:pPr marL="742950" lvl="2" indent="-285750">
              <a:buAutoNum type="alphaUcPeriod"/>
            </a:pPr>
            <a:r>
              <a:rPr lang="en-US" sz="1300" dirty="0">
                <a:solidFill>
                  <a:srgbClr val="404040"/>
                </a:solidFill>
                <a:latin typeface="Poppings"/>
                <a:cs typeface="Arial"/>
              </a:rPr>
              <a:t>Termination of Membership/Officers</a:t>
            </a:r>
          </a:p>
          <a:p>
            <a:pPr marL="742950" lvl="2" indent="-285750">
              <a:buAutoNum type="alphaUcPeriod"/>
            </a:pPr>
            <a:r>
              <a:rPr lang="en-US" sz="1300" dirty="0">
                <a:solidFill>
                  <a:srgbClr val="404040"/>
                </a:solidFill>
                <a:latin typeface="Poppings"/>
                <a:cs typeface="Arial"/>
              </a:rPr>
              <a:t>Transfer of Membership</a:t>
            </a:r>
          </a:p>
          <a:p>
            <a:pPr marL="742950" lvl="2" indent="-285750">
              <a:buAutoNum type="alphaUcPeriod"/>
            </a:pPr>
            <a:r>
              <a:rPr lang="en-US" sz="1300" dirty="0">
                <a:solidFill>
                  <a:srgbClr val="404040"/>
                </a:solidFill>
                <a:latin typeface="Poppings"/>
                <a:cs typeface="Arial"/>
              </a:rPr>
              <a:t>Vacancy</a:t>
            </a:r>
          </a:p>
          <a:p>
            <a:pPr marL="0" lvl="1"/>
            <a:r>
              <a:rPr lang="en-US" sz="1300" b="1" dirty="0">
                <a:solidFill>
                  <a:srgbClr val="404040"/>
                </a:solidFill>
                <a:latin typeface="Poppings"/>
                <a:cs typeface="Arial"/>
              </a:rPr>
              <a:t>Article III: </a:t>
            </a:r>
            <a:r>
              <a:rPr lang="en-US" sz="1300" dirty="0">
                <a:solidFill>
                  <a:srgbClr val="404040"/>
                </a:solidFill>
                <a:latin typeface="Poppings"/>
                <a:cs typeface="Arial"/>
              </a:rPr>
              <a:t>Officers and Terms of Office</a:t>
            </a:r>
          </a:p>
          <a:p>
            <a:pPr marL="0" lvl="1"/>
            <a:r>
              <a:rPr lang="en-US" sz="1300" b="1" dirty="0">
                <a:solidFill>
                  <a:srgbClr val="404040"/>
                </a:solidFill>
                <a:latin typeface="Poppings"/>
                <a:cs typeface="Arial"/>
              </a:rPr>
              <a:t>Article IV: </a:t>
            </a:r>
            <a:r>
              <a:rPr lang="en-US" sz="1300" dirty="0">
                <a:solidFill>
                  <a:srgbClr val="404040"/>
                </a:solidFill>
                <a:latin typeface="Poppings"/>
                <a:cs typeface="Arial"/>
              </a:rPr>
              <a:t>Committees</a:t>
            </a:r>
          </a:p>
          <a:p>
            <a:pPr marL="342900" lvl="1" indent="114300">
              <a:buAutoNum type="alphaUcPeriod"/>
            </a:pPr>
            <a:r>
              <a:rPr lang="en-US" sz="1300" dirty="0">
                <a:solidFill>
                  <a:srgbClr val="404040"/>
                </a:solidFill>
                <a:latin typeface="Poppings"/>
                <a:cs typeface="Arial"/>
              </a:rPr>
              <a:t>  Standing and Special Committees</a:t>
            </a:r>
          </a:p>
          <a:p>
            <a:pPr marL="342900" lvl="1" indent="114300">
              <a:buAutoNum type="alphaUcPeriod"/>
            </a:pPr>
            <a:r>
              <a:rPr lang="en-US" sz="1300" dirty="0">
                <a:solidFill>
                  <a:srgbClr val="404040"/>
                </a:solidFill>
                <a:latin typeface="Poppings"/>
                <a:cs typeface="Arial"/>
              </a:rPr>
              <a:t>  Membership</a:t>
            </a:r>
          </a:p>
          <a:p>
            <a:pPr marL="342900" lvl="1" indent="114300">
              <a:buAutoNum type="alphaUcPeriod"/>
            </a:pPr>
            <a:r>
              <a:rPr lang="en-US" sz="1300" dirty="0">
                <a:solidFill>
                  <a:srgbClr val="404040"/>
                </a:solidFill>
                <a:latin typeface="Poppings"/>
                <a:cs typeface="Arial"/>
              </a:rPr>
              <a:t>  Terms of Membership</a:t>
            </a:r>
          </a:p>
          <a:p>
            <a:pPr marL="342900" lvl="1" indent="114300">
              <a:buAutoNum type="alphaUcPeriod"/>
            </a:pPr>
            <a:r>
              <a:rPr lang="en-US" sz="1300" dirty="0">
                <a:solidFill>
                  <a:srgbClr val="404040"/>
                </a:solidFill>
                <a:latin typeface="Poppings"/>
                <a:cs typeface="Arial"/>
              </a:rPr>
              <a:t>  Rules</a:t>
            </a:r>
          </a:p>
          <a:p>
            <a:pPr marL="0" lvl="1"/>
            <a:r>
              <a:rPr lang="en-US" sz="1300" b="1" dirty="0">
                <a:solidFill>
                  <a:srgbClr val="404040"/>
                </a:solidFill>
                <a:latin typeface="Poppings"/>
                <a:cs typeface="Arial"/>
              </a:rPr>
              <a:t>Article V:  </a:t>
            </a:r>
            <a:r>
              <a:rPr lang="en-US" sz="1300" dirty="0">
                <a:solidFill>
                  <a:srgbClr val="404040"/>
                </a:solidFill>
                <a:latin typeface="Poppings"/>
                <a:cs typeface="Arial"/>
              </a:rPr>
              <a:t>Meetings of the SSC</a:t>
            </a:r>
          </a:p>
          <a:p>
            <a:pPr marL="342900" lvl="1" indent="114300">
              <a:buAutoNum type="alphaUcPeriod"/>
            </a:pPr>
            <a:r>
              <a:rPr lang="en-US" sz="1300" dirty="0">
                <a:solidFill>
                  <a:srgbClr val="404040"/>
                </a:solidFill>
                <a:latin typeface="Poppings"/>
                <a:cs typeface="Arial"/>
              </a:rPr>
              <a:t>  Schedule</a:t>
            </a:r>
          </a:p>
          <a:p>
            <a:pPr marL="342900" lvl="1" indent="114300">
              <a:buAutoNum type="alphaUcPeriod"/>
            </a:pPr>
            <a:r>
              <a:rPr lang="en-US" sz="1300" dirty="0">
                <a:solidFill>
                  <a:srgbClr val="404040"/>
                </a:solidFill>
                <a:latin typeface="Poppings"/>
                <a:cs typeface="Arial"/>
              </a:rPr>
              <a:t>  Quorum</a:t>
            </a:r>
          </a:p>
          <a:p>
            <a:pPr marL="342900" lvl="1" indent="114300">
              <a:buAutoNum type="alphaUcPeriod"/>
            </a:pPr>
            <a:r>
              <a:rPr lang="en-US" sz="1300" dirty="0">
                <a:solidFill>
                  <a:srgbClr val="404040"/>
                </a:solidFill>
                <a:latin typeface="Poppings"/>
                <a:cs typeface="Arial"/>
              </a:rPr>
              <a:t>  Location of Meetings</a:t>
            </a:r>
          </a:p>
          <a:p>
            <a:pPr marL="342900" lvl="1" indent="114300">
              <a:buAutoNum type="alphaUcPeriod"/>
            </a:pPr>
            <a:r>
              <a:rPr lang="en-US" sz="1300" dirty="0">
                <a:solidFill>
                  <a:srgbClr val="404040"/>
                </a:solidFill>
                <a:latin typeface="Poppings"/>
                <a:cs typeface="Arial"/>
              </a:rPr>
              <a:t>  Notice of Meetings</a:t>
            </a:r>
          </a:p>
          <a:p>
            <a:pPr marL="342900" lvl="1" indent="114300">
              <a:buAutoNum type="alphaUcPeriod"/>
            </a:pPr>
            <a:r>
              <a:rPr lang="en-US" sz="1300" dirty="0">
                <a:solidFill>
                  <a:srgbClr val="404040"/>
                </a:solidFill>
                <a:latin typeface="Poppings"/>
                <a:cs typeface="Arial"/>
              </a:rPr>
              <a:t>  Conduct if Meeting</a:t>
            </a:r>
          </a:p>
          <a:p>
            <a:pPr marL="342900" lvl="1" indent="114300">
              <a:buAutoNum type="alphaUcPeriod"/>
            </a:pPr>
            <a:r>
              <a:rPr lang="en-US" sz="1300" dirty="0">
                <a:solidFill>
                  <a:srgbClr val="404040"/>
                </a:solidFill>
                <a:latin typeface="Poppings"/>
                <a:cs typeface="Arial"/>
              </a:rPr>
              <a:t>   Meetings open to the public</a:t>
            </a:r>
          </a:p>
          <a:p>
            <a:pPr marL="0" lvl="1"/>
            <a:r>
              <a:rPr lang="en-US" sz="1300" b="1" dirty="0">
                <a:solidFill>
                  <a:srgbClr val="404040"/>
                </a:solidFill>
                <a:latin typeface="Poppings"/>
                <a:cs typeface="Arial"/>
              </a:rPr>
              <a:t>Article VI: Bylaws of the SSC</a:t>
            </a:r>
          </a:p>
          <a:p>
            <a:pPr marL="0" lvl="1" indent="342900"/>
            <a:r>
              <a:rPr lang="en-US" sz="1300" dirty="0">
                <a:solidFill>
                  <a:srgbClr val="404040"/>
                </a:solidFill>
                <a:latin typeface="Poppings"/>
                <a:cs typeface="Arial"/>
              </a:rPr>
              <a:t>A   Standard Bylaws of the SFACE</a:t>
            </a:r>
          </a:p>
          <a:p>
            <a:pPr marL="0" lvl="1" indent="342900"/>
            <a:r>
              <a:rPr lang="en-US" sz="1300" dirty="0">
                <a:solidFill>
                  <a:srgbClr val="404040"/>
                </a:solidFill>
                <a:latin typeface="Poppings"/>
                <a:cs typeface="Arial"/>
              </a:rPr>
              <a:t>B.  Modifying Bylaws</a:t>
            </a:r>
          </a:p>
          <a:p>
            <a:pPr marL="0" lvl="1" indent="342900"/>
            <a:r>
              <a:rPr lang="en-US" sz="1300" dirty="0">
                <a:solidFill>
                  <a:srgbClr val="404040"/>
                </a:solidFill>
                <a:latin typeface="Poppings"/>
                <a:cs typeface="Arial"/>
              </a:rPr>
              <a:t>C.  Amending Bylaws</a:t>
            </a:r>
          </a:p>
          <a:p>
            <a:pPr marL="0" lvl="1"/>
            <a:r>
              <a:rPr lang="en-US" sz="1300" b="1" dirty="0">
                <a:solidFill>
                  <a:srgbClr val="404040"/>
                </a:solidFill>
                <a:latin typeface="Poppings"/>
                <a:cs typeface="Arial"/>
              </a:rPr>
              <a:t>*Signature Page</a:t>
            </a:r>
          </a:p>
          <a:p>
            <a:pPr marL="228600" lvl="1" indent="-228600">
              <a:buChar char="•"/>
            </a:pPr>
            <a:endParaRPr lang="en-US" sz="1300" dirty="0">
              <a:solidFill>
                <a:srgbClr val="404040"/>
              </a:solidFill>
              <a:latin typeface="Poppings"/>
              <a:cs typeface="Arial"/>
            </a:endParaRPr>
          </a:p>
        </p:txBody>
      </p:sp>
      <p:sp>
        <p:nvSpPr>
          <p:cNvPr id="20" name="TextBox 19">
            <a:extLst>
              <a:ext uri="{FF2B5EF4-FFF2-40B4-BE49-F238E27FC236}">
                <a16:creationId xmlns:a16="http://schemas.microsoft.com/office/drawing/2014/main" id="{6C81A9D4-7B05-8C64-E52F-CB1B002A08C7}"/>
              </a:ext>
            </a:extLst>
          </p:cNvPr>
          <p:cNvSpPr txBox="1"/>
          <p:nvPr/>
        </p:nvSpPr>
        <p:spPr>
          <a:xfrm>
            <a:off x="528452" y="83127"/>
            <a:ext cx="4465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404040"/>
                </a:solidFill>
                <a:latin typeface="Poppins"/>
              </a:rPr>
              <a:t>SSC Bylaws Review</a:t>
            </a:r>
            <a:endParaRPr lang="en-US" dirty="0" err="1"/>
          </a:p>
        </p:txBody>
      </p:sp>
      <p:sp>
        <p:nvSpPr>
          <p:cNvPr id="2" name="TextBox 1">
            <a:extLst>
              <a:ext uri="{FF2B5EF4-FFF2-40B4-BE49-F238E27FC236}">
                <a16:creationId xmlns:a16="http://schemas.microsoft.com/office/drawing/2014/main" id="{4A695B79-C7D0-9EE7-7766-06858A0107BF}"/>
              </a:ext>
            </a:extLst>
          </p:cNvPr>
          <p:cNvSpPr txBox="1"/>
          <p:nvPr/>
        </p:nvSpPr>
        <p:spPr>
          <a:xfrm>
            <a:off x="8611333" y="189767"/>
            <a:ext cx="2708030" cy="1015663"/>
          </a:xfrm>
          <a:prstGeom prst="rect">
            <a:avLst/>
          </a:prstGeom>
          <a:noFill/>
        </p:spPr>
        <p:txBody>
          <a:bodyPr wrap="square" rtlCol="0">
            <a:spAutoFit/>
          </a:bodyPr>
          <a:lstStyle/>
          <a:p>
            <a:r>
              <a:rPr lang="en-US" sz="6000" dirty="0">
                <a:solidFill>
                  <a:srgbClr val="0070C0"/>
                </a:solidFill>
              </a:rPr>
              <a:t>Spanish</a:t>
            </a:r>
          </a:p>
        </p:txBody>
      </p:sp>
    </p:spTree>
    <p:extLst>
      <p:ext uri="{BB962C8B-B14F-4D97-AF65-F5344CB8AC3E}">
        <p14:creationId xmlns:p14="http://schemas.microsoft.com/office/powerpoint/2010/main" val="63268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79012" y="208280"/>
            <a:ext cx="5820254" cy="5764028"/>
            <a:chOff x="3913043" y="1413563"/>
            <a:chExt cx="4352164" cy="47380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1413563"/>
              <a:ext cx="4352164" cy="4738000"/>
              <a:chOff x="3897313" y="1413563"/>
              <a:chExt cx="4352164" cy="47380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704356" y="1413563"/>
                <a:ext cx="2363659" cy="1433759"/>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5948379" y="5185174"/>
                <a:ext cx="1121283" cy="440211"/>
              </a:xfrm>
              <a:prstGeom prst="rect">
                <a:avLst/>
              </a:prstGeom>
              <a:noFill/>
            </p:spPr>
            <p:txBody>
              <a:bodyPr wrap="square" rtlCol="0">
                <a:spAutoFit/>
              </a:bodyPr>
              <a:lstStyle/>
              <a:p>
                <a:r>
                  <a:rPr lang="es-MX" sz="1700" b="1">
                    <a:solidFill>
                      <a:schemeClr val="bg1"/>
                    </a:solidFill>
                    <a:latin typeface="Poppins" panose="00000500000000000000" pitchFamily="2" charset="0"/>
                    <a:cs typeface="Poppins" panose="00000500000000000000" pitchFamily="2" charset="0"/>
                  </a:rPr>
                  <a:t>Estatutos </a:t>
                </a:r>
              </a:p>
              <a:p>
                <a:r>
                  <a:rPr lang="es-MX" sz="1700" b="1">
                    <a:solidFill>
                      <a:schemeClr val="bg1"/>
                    </a:solidFill>
                    <a:latin typeface="Poppins" panose="00000500000000000000" pitchFamily="2" charset="0"/>
                    <a:cs typeface="Poppins" panose="00000500000000000000" pitchFamily="2" charset="0"/>
                  </a:rPr>
                  <a:t>del SSC</a:t>
                </a:r>
              </a:p>
            </p:txBody>
          </p:sp>
          <p:sp>
            <p:nvSpPr>
              <p:cNvPr id="23" name="TextBox 22"/>
              <p:cNvSpPr txBox="1"/>
              <p:nvPr/>
            </p:nvSpPr>
            <p:spPr>
              <a:xfrm>
                <a:off x="7041221" y="4443953"/>
                <a:ext cx="990610" cy="721023"/>
              </a:xfrm>
              <a:prstGeom prst="rect">
                <a:avLst/>
              </a:prstGeom>
              <a:noFill/>
            </p:spPr>
            <p:txBody>
              <a:bodyPr wrap="square" lIns="91440" tIns="45720" rIns="91440" bIns="45720" rtlCol="0" anchor="t">
                <a:spAutoFit/>
              </a:bodyPr>
              <a:lstStyle/>
              <a:p>
                <a:pPr algn="r"/>
                <a:r>
                  <a:rPr lang="es-MX" sz="1700" b="1">
                    <a:solidFill>
                      <a:schemeClr val="bg1"/>
                    </a:solidFill>
                    <a:latin typeface="Poppins"/>
                    <a:cs typeface="Poppins"/>
                  </a:rPr>
                  <a:t>Política del Distrito</a:t>
                </a:r>
                <a:endParaRPr lang="en-US">
                  <a:solidFill>
                    <a:schemeClr val="bg1"/>
                  </a:solidFill>
                </a:endParaRPr>
              </a:p>
            </p:txBody>
          </p:sp>
          <p:sp>
            <p:nvSpPr>
              <p:cNvPr id="22" name="TextBox 21"/>
              <p:cNvSpPr txBox="1"/>
              <p:nvPr/>
            </p:nvSpPr>
            <p:spPr>
              <a:xfrm>
                <a:off x="7061660" y="3398820"/>
                <a:ext cx="1130705" cy="468085"/>
              </a:xfrm>
              <a:prstGeom prst="rect">
                <a:avLst/>
              </a:prstGeom>
              <a:noFill/>
            </p:spPr>
            <p:txBody>
              <a:bodyPr wrap="square" rtlCol="0">
                <a:spAutoFit/>
              </a:bodyPr>
              <a:lstStyle/>
              <a:p>
                <a:r>
                  <a:rPr lang="es-MX" sz="1700" b="1">
                    <a:solidFill>
                      <a:schemeClr val="bg1"/>
                    </a:solidFill>
                    <a:latin typeface="Poppins" panose="00000500000000000000" pitchFamily="2" charset="0"/>
                    <a:cs typeface="Poppins" panose="00000500000000000000" pitchFamily="2" charset="0"/>
                  </a:rPr>
                  <a:t>Requisitos </a:t>
                </a:r>
              </a:p>
              <a:p>
                <a:r>
                  <a:rPr lang="es-MX" sz="1700" b="1">
                    <a:solidFill>
                      <a:schemeClr val="bg1"/>
                    </a:solidFill>
                    <a:latin typeface="Poppins" panose="00000500000000000000" pitchFamily="2" charset="0"/>
                    <a:cs typeface="Poppins" panose="00000500000000000000" pitchFamily="2" charset="0"/>
                  </a:rPr>
                  <a:t>Estatales</a:t>
                </a:r>
              </a:p>
            </p:txBody>
          </p:sp>
          <p:sp>
            <p:nvSpPr>
              <p:cNvPr id="65" name="TextBox 64"/>
              <p:cNvSpPr txBox="1"/>
              <p:nvPr/>
            </p:nvSpPr>
            <p:spPr>
              <a:xfrm>
                <a:off x="4440008" y="4966390"/>
                <a:ext cx="829928"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SSC Bylaws</a:t>
                </a:r>
              </a:p>
            </p:txBody>
          </p:sp>
          <p:sp>
            <p:nvSpPr>
              <p:cNvPr id="55" name="TextBox 54"/>
              <p:cNvSpPr txBox="1"/>
              <p:nvPr/>
            </p:nvSpPr>
            <p:spPr>
              <a:xfrm>
                <a:off x="4061765" y="3714849"/>
                <a:ext cx="1154334"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District Policy</a:t>
                </a:r>
              </a:p>
            </p:txBody>
          </p:sp>
          <p:sp>
            <p:nvSpPr>
              <p:cNvPr id="18" name="TextBox 17"/>
              <p:cNvSpPr txBox="1"/>
              <p:nvPr/>
            </p:nvSpPr>
            <p:spPr>
              <a:xfrm>
                <a:off x="4468660" y="2543497"/>
                <a:ext cx="1524244"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State Requirements</a:t>
                </a:r>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310883" y="2261418"/>
            <a:ext cx="2587344" cy="2677656"/>
          </a:xfrm>
          <a:prstGeom prst="rect">
            <a:avLst/>
          </a:prstGeom>
          <a:noFill/>
        </p:spPr>
        <p:txBody>
          <a:bodyPr wrap="square" rtlCol="0">
            <a:spAutoFit/>
          </a:bodyPr>
          <a:lstStyle/>
          <a:p>
            <a:r>
              <a:rPr lang="en-US" sz="2400">
                <a:solidFill>
                  <a:schemeClr val="tx1">
                    <a:lumMod val="75000"/>
                    <a:lumOff val="25000"/>
                  </a:schemeClr>
                </a:solidFill>
                <a:latin typeface="Poppins" panose="00000500000000000000" pitchFamily="2" charset="0"/>
                <a:cs typeface="Poppins" panose="00000500000000000000" pitchFamily="2" charset="0"/>
              </a:rPr>
              <a:t>Please  share any new learning about these requirements, policies, and documents.</a:t>
            </a:r>
          </a:p>
        </p:txBody>
      </p:sp>
      <p:sp>
        <p:nvSpPr>
          <p:cNvPr id="28" name="TextBox 27"/>
          <p:cNvSpPr txBox="1"/>
          <p:nvPr/>
        </p:nvSpPr>
        <p:spPr>
          <a:xfrm>
            <a:off x="9043503" y="2220040"/>
            <a:ext cx="3078606" cy="2677656"/>
          </a:xfrm>
          <a:prstGeom prst="rect">
            <a:avLst/>
          </a:prstGeom>
          <a:noFill/>
        </p:spPr>
        <p:txBody>
          <a:bodyPr wrap="square" rtlCol="0">
            <a:spAutoFit/>
          </a:bodyPr>
          <a:lstStyle/>
          <a:p>
            <a:r>
              <a:rPr lang="es-MX" sz="2400">
                <a:solidFill>
                  <a:srgbClr val="0070C0"/>
                </a:solidFill>
                <a:latin typeface="Poppins" panose="00000500000000000000" pitchFamily="2" charset="0"/>
                <a:cs typeface="Poppins" panose="00000500000000000000" pitchFamily="2" charset="0"/>
              </a:rPr>
              <a:t>Por favor comparta algo nuevo que haya aprendido sobre estos requisitos, políticas, y documentos.</a:t>
            </a:r>
          </a:p>
        </p:txBody>
      </p:sp>
      <p:sp>
        <p:nvSpPr>
          <p:cNvPr id="31" name="TextBox 30"/>
          <p:cNvSpPr txBox="1"/>
          <p:nvPr/>
        </p:nvSpPr>
        <p:spPr>
          <a:xfrm>
            <a:off x="383595" y="194603"/>
            <a:ext cx="2522542" cy="1384995"/>
          </a:xfrm>
          <a:prstGeom prst="rect">
            <a:avLst/>
          </a:prstGeom>
          <a:noFill/>
        </p:spPr>
        <p:txBody>
          <a:bodyPr wrap="square" rtlCol="0">
            <a:spAutoFit/>
          </a:bodyPr>
          <a:lstStyle/>
          <a:p>
            <a:pPr algn="ctr"/>
            <a:r>
              <a:rPr lang="en-US" sz="2800" b="1">
                <a:solidFill>
                  <a:schemeClr val="tx1">
                    <a:lumMod val="75000"/>
                    <a:lumOff val="25000"/>
                  </a:schemeClr>
                </a:solidFill>
                <a:latin typeface="Poppins" panose="00000500000000000000" pitchFamily="2" charset="0"/>
                <a:cs typeface="Poppins" panose="00000500000000000000" pitchFamily="2" charset="0"/>
              </a:rPr>
              <a:t>What guides School Site Council?</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32" name="TextBox 31"/>
          <p:cNvSpPr txBox="1"/>
          <p:nvPr/>
        </p:nvSpPr>
        <p:spPr>
          <a:xfrm>
            <a:off x="8855887" y="130408"/>
            <a:ext cx="3379086" cy="1384995"/>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¿Qué guía al Consejo del Plantel Escolar</a:t>
            </a:r>
            <a:r>
              <a:rPr lang="en-US" sz="2800" b="1">
                <a:solidFill>
                  <a:srgbClr val="0070C0"/>
                </a:solidFill>
                <a:latin typeface="Poppins"/>
                <a:cs typeface="Poppins"/>
              </a:rPr>
              <a:t>?</a:t>
            </a:r>
            <a:endParaRPr lang="en-US" sz="2400">
              <a:solidFill>
                <a:srgbClr val="0070C0"/>
              </a:solidFill>
              <a:latin typeface="Poppins"/>
              <a:cs typeface="Poppins"/>
            </a:endParaRPr>
          </a:p>
        </p:txBody>
      </p:sp>
      <p:sp>
        <p:nvSpPr>
          <p:cNvPr id="33" name="TextBox 32"/>
          <p:cNvSpPr txBox="1"/>
          <p:nvPr/>
        </p:nvSpPr>
        <p:spPr>
          <a:xfrm rot="19185797">
            <a:off x="6415919" y="860217"/>
            <a:ext cx="2277853" cy="707886"/>
          </a:xfrm>
          <a:prstGeom prst="rect">
            <a:avLst/>
          </a:prstGeom>
          <a:noFill/>
        </p:spPr>
        <p:txBody>
          <a:bodyPr wrap="square" rtlCol="0">
            <a:spAutoFit/>
          </a:bodyPr>
          <a:lstStyle/>
          <a:p>
            <a:pPr algn="ctr"/>
            <a:r>
              <a:rPr lang="en-US" sz="2000" b="1">
                <a:solidFill>
                  <a:srgbClr val="FFFF00"/>
                </a:solidFill>
                <a:latin typeface="Poppins" panose="00000500000000000000" pitchFamily="2" charset="0"/>
                <a:cs typeface="Poppins" panose="00000500000000000000" pitchFamily="2" charset="0"/>
              </a:rPr>
              <a:t>Activity</a:t>
            </a:r>
          </a:p>
          <a:p>
            <a:pPr algn="ctr"/>
            <a:r>
              <a:rPr lang="es-MX" sz="2000" b="1">
                <a:solidFill>
                  <a:schemeClr val="bg1"/>
                </a:solidFill>
                <a:latin typeface="Poppins" panose="00000500000000000000" pitchFamily="2" charset="0"/>
                <a:cs typeface="Poppins" panose="00000500000000000000" pitchFamily="2" charset="0"/>
              </a:rPr>
              <a:t>Actividad</a:t>
            </a:r>
            <a:endParaRPr lang="es-MX" sz="2000">
              <a:solidFill>
                <a:schemeClr val="bg1"/>
              </a:solidFill>
              <a:latin typeface="Poppins" panose="00000500000000000000" pitchFamily="2" charset="0"/>
              <a:cs typeface="Poppins" panose="00000500000000000000" pitchFamily="2" charset="0"/>
            </a:endParaRPr>
          </a:p>
        </p:txBody>
      </p:sp>
      <p:sp>
        <p:nvSpPr>
          <p:cNvPr id="8" name="Slide Number Placeholder 7">
            <a:extLst>
              <a:ext uri="{FF2B5EF4-FFF2-40B4-BE49-F238E27FC236}">
                <a16:creationId xmlns:a16="http://schemas.microsoft.com/office/drawing/2014/main" id="{F0B4AC0D-E3F8-4616-83D8-C337ADA13BAA}"/>
              </a:ext>
            </a:extLst>
          </p:cNvPr>
          <p:cNvSpPr>
            <a:spLocks noGrp="1"/>
          </p:cNvSpPr>
          <p:nvPr>
            <p:ph type="sldNum" sz="quarter" idx="12"/>
          </p:nvPr>
        </p:nvSpPr>
        <p:spPr/>
        <p:txBody>
          <a:bodyPr/>
          <a:lstStyle/>
          <a:p>
            <a:fld id="{ADAD750B-947C-400E-B8CE-3DD0E804B3D6}" type="slidenum">
              <a:rPr lang="en-US" smtClean="0"/>
              <a:t>24</a:t>
            </a:fld>
            <a:endParaRPr lang="en-US"/>
          </a:p>
        </p:txBody>
      </p:sp>
    </p:spTree>
    <p:extLst>
      <p:ext uri="{BB962C8B-B14F-4D97-AF65-F5344CB8AC3E}">
        <p14:creationId xmlns:p14="http://schemas.microsoft.com/office/powerpoint/2010/main" val="152941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21396" y="3040304"/>
            <a:ext cx="4933539" cy="1077218"/>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Your Voice Matter</a:t>
            </a:r>
            <a:r>
              <a:rPr lang="es-MX" sz="3200" b="1">
                <a:solidFill>
                  <a:schemeClr val="bg1"/>
                </a:solidFill>
                <a:latin typeface="Poppins" panose="00000500000000000000" pitchFamily="2" charset="0"/>
                <a:cs typeface="Poppins" panose="00000500000000000000" pitchFamily="2" charset="0"/>
              </a:rPr>
              <a:t>Su voz es importante</a:t>
            </a:r>
            <a:endParaRPr lang="es-MX" sz="3200">
              <a:solidFill>
                <a:schemeClr val="bg1"/>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1C19A2E4-CE05-48BA-B5D8-E8931227EBD4}"/>
              </a:ext>
            </a:extLst>
          </p:cNvPr>
          <p:cNvGrpSpPr/>
          <p:nvPr/>
        </p:nvGrpSpPr>
        <p:grpSpPr>
          <a:xfrm>
            <a:off x="2732569" y="614578"/>
            <a:ext cx="5360346" cy="5892547"/>
            <a:chOff x="2732569" y="614578"/>
            <a:chExt cx="5360346" cy="5892547"/>
          </a:xfrm>
        </p:grpSpPr>
        <p:grpSp>
          <p:nvGrpSpPr>
            <p:cNvPr id="7" name="Group 6"/>
            <p:cNvGrpSpPr/>
            <p:nvPr/>
          </p:nvGrpSpPr>
          <p:grpSpPr>
            <a:xfrm>
              <a:off x="2732569" y="614578"/>
              <a:ext cx="5360346" cy="589254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BB5BB1DF-958D-4EB6-97BC-4DD71ACB7C4D}"/>
                </a:ext>
              </a:extLst>
            </p:cNvPr>
            <p:cNvSpPr txBox="1"/>
            <p:nvPr/>
          </p:nvSpPr>
          <p:spPr>
            <a:xfrm>
              <a:off x="3040912" y="3093466"/>
              <a:ext cx="4933539" cy="1077218"/>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Your Voice Matters!</a:t>
              </a:r>
            </a:p>
            <a:p>
              <a:pPr algn="ctr"/>
              <a:r>
                <a:rPr lang="es-MX" sz="3200" b="1">
                  <a:solidFill>
                    <a:schemeClr val="bg1"/>
                  </a:solidFill>
                  <a:latin typeface="Poppins" panose="00000500000000000000" pitchFamily="2" charset="0"/>
                  <a:cs typeface="Poppins" panose="00000500000000000000" pitchFamily="2" charset="0"/>
                </a:rPr>
                <a:t>¡Su voz es importante!</a:t>
              </a:r>
              <a:endParaRPr lang="es-MX" sz="3200">
                <a:solidFill>
                  <a:schemeClr val="bg1"/>
                </a:solidFill>
                <a:latin typeface="Poppins" panose="00000500000000000000" pitchFamily="2" charset="0"/>
                <a:cs typeface="Poppins" panose="00000500000000000000" pitchFamily="2" charset="0"/>
              </a:endParaRPr>
            </a:p>
          </p:txBody>
        </p:sp>
      </p:grpSp>
      <p:sp>
        <p:nvSpPr>
          <p:cNvPr id="4" name="Slide Number Placeholder 3">
            <a:extLst>
              <a:ext uri="{FF2B5EF4-FFF2-40B4-BE49-F238E27FC236}">
                <a16:creationId xmlns:a16="http://schemas.microsoft.com/office/drawing/2014/main" id="{99DB934E-DD7D-4776-B194-6502DC8D6E3F}"/>
              </a:ext>
            </a:extLst>
          </p:cNvPr>
          <p:cNvSpPr>
            <a:spLocks noGrp="1"/>
          </p:cNvSpPr>
          <p:nvPr>
            <p:ph type="sldNum" sz="quarter" idx="12"/>
          </p:nvPr>
        </p:nvSpPr>
        <p:spPr/>
        <p:txBody>
          <a:bodyPr/>
          <a:lstStyle/>
          <a:p>
            <a:fld id="{ADAD750B-947C-400E-B8CE-3DD0E804B3D6}" type="slidenum">
              <a:rPr lang="en-US" smtClean="0"/>
              <a:t>25</a:t>
            </a:fld>
            <a:endParaRPr lang="en-US"/>
          </a:p>
        </p:txBody>
      </p:sp>
    </p:spTree>
    <p:extLst>
      <p:ext uri="{BB962C8B-B14F-4D97-AF65-F5344CB8AC3E}">
        <p14:creationId xmlns:p14="http://schemas.microsoft.com/office/powerpoint/2010/main" val="33368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737" y="1384453"/>
            <a:ext cx="3867126" cy="4141613"/>
            <a:chOff x="3913740" y="886201"/>
            <a:chExt cx="4611756" cy="4939096"/>
          </a:xfrm>
        </p:grpSpPr>
        <p:sp>
          <p:nvSpPr>
            <p:cNvPr id="50" name="Oval 49"/>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a:grpSpLocks noChangeAspect="1"/>
            </p:cNvGrpSpPr>
            <p:nvPr/>
          </p:nvGrpSpPr>
          <p:grpSpPr bwMode="auto">
            <a:xfrm>
              <a:off x="4244191" y="886201"/>
              <a:ext cx="3937000" cy="4648200"/>
              <a:chOff x="2585" y="690"/>
              <a:chExt cx="2480" cy="2928"/>
            </a:xfrm>
          </p:grpSpPr>
          <p:sp>
            <p:nvSpPr>
              <p:cNvPr id="48"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4190506" y="1384453"/>
            <a:ext cx="3867126" cy="4141613"/>
            <a:chOff x="3913740" y="886201"/>
            <a:chExt cx="4611756" cy="4939096"/>
          </a:xfrm>
        </p:grpSpPr>
        <p:sp>
          <p:nvSpPr>
            <p:cNvPr id="47" name="Oval 46"/>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a:grpSpLocks noChangeAspect="1"/>
            </p:cNvGrpSpPr>
            <p:nvPr/>
          </p:nvGrpSpPr>
          <p:grpSpPr bwMode="auto">
            <a:xfrm>
              <a:off x="4244191" y="886201"/>
              <a:ext cx="3937000" cy="4648200"/>
              <a:chOff x="2585" y="690"/>
              <a:chExt cx="2480" cy="2928"/>
            </a:xfrm>
          </p:grpSpPr>
          <p:sp>
            <p:nvSpPr>
              <p:cNvPr id="52"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p:nvGrpSpPr>
        <p:grpSpPr>
          <a:xfrm>
            <a:off x="8178275" y="1384453"/>
            <a:ext cx="3867126" cy="4141613"/>
            <a:chOff x="3913740" y="886201"/>
            <a:chExt cx="4611756" cy="4939096"/>
          </a:xfrm>
        </p:grpSpPr>
        <p:sp>
          <p:nvSpPr>
            <p:cNvPr id="62" name="Oval 61"/>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a:grpSpLocks noChangeAspect="1"/>
            </p:cNvGrpSpPr>
            <p:nvPr/>
          </p:nvGrpSpPr>
          <p:grpSpPr bwMode="auto">
            <a:xfrm>
              <a:off x="4244191" y="886201"/>
              <a:ext cx="3937000" cy="4648200"/>
              <a:chOff x="2585" y="690"/>
              <a:chExt cx="2480" cy="2928"/>
            </a:xfrm>
          </p:grpSpPr>
          <p:sp>
            <p:nvSpPr>
              <p:cNvPr id="64"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0DDCBC3E-410D-4D16-89DA-A1720F13A043}"/>
              </a:ext>
            </a:extLst>
          </p:cNvPr>
          <p:cNvGrpSpPr/>
          <p:nvPr/>
        </p:nvGrpSpPr>
        <p:grpSpPr>
          <a:xfrm>
            <a:off x="267967" y="1345356"/>
            <a:ext cx="4133911" cy="5440066"/>
            <a:chOff x="267967" y="1345356"/>
            <a:chExt cx="4133911" cy="5440066"/>
          </a:xfrm>
        </p:grpSpPr>
        <p:grpSp>
          <p:nvGrpSpPr>
            <p:cNvPr id="3" name="Group 2"/>
            <p:cNvGrpSpPr/>
            <p:nvPr/>
          </p:nvGrpSpPr>
          <p:grpSpPr>
            <a:xfrm>
              <a:off x="497685" y="1345356"/>
              <a:ext cx="3301318" cy="3897686"/>
              <a:chOff x="632232" y="1536853"/>
              <a:chExt cx="3301318" cy="3897686"/>
            </a:xfrm>
          </p:grpSpPr>
          <p:sp>
            <p:nvSpPr>
              <p:cNvPr id="66"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591417" y="2848116"/>
              <a:ext cx="3006027" cy="2246769"/>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a:cs typeface="Poppins"/>
                </a:rPr>
                <a:t>As a SSC member, you provide a voice that focuses on closing the achievement gap for all students in your school</a:t>
              </a:r>
              <a:r>
                <a:rPr lang="en-US" sz="2000" dirty="0">
                  <a:solidFill>
                    <a:srgbClr val="FFFF00"/>
                  </a:solidFill>
                  <a:latin typeface="Poppins"/>
                  <a:cs typeface="Poppins"/>
                </a:rPr>
                <a:t>.</a:t>
              </a:r>
            </a:p>
          </p:txBody>
        </p:sp>
        <p:sp>
          <p:nvSpPr>
            <p:cNvPr id="77" name="TextBox 76"/>
            <p:cNvSpPr txBox="1"/>
            <p:nvPr/>
          </p:nvSpPr>
          <p:spPr>
            <a:xfrm>
              <a:off x="267967" y="5308094"/>
              <a:ext cx="4133911" cy="1477328"/>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Como miembro del SSC, usted provee una voz enfocada en abordar las desigualdades en el rendimiento académico de todos los estudiantes en su escuela</a:t>
              </a:r>
              <a:endParaRPr lang="es-MX">
                <a:solidFill>
                  <a:srgbClr val="0070C0"/>
                </a:solidFill>
                <a:latin typeface="Poppins"/>
                <a:cs typeface="Poppins"/>
              </a:endParaRPr>
            </a:p>
          </p:txBody>
        </p:sp>
      </p:grpSp>
      <p:sp>
        <p:nvSpPr>
          <p:cNvPr id="35" name="TextBox 34"/>
          <p:cNvSpPr txBox="1"/>
          <p:nvPr/>
        </p:nvSpPr>
        <p:spPr>
          <a:xfrm>
            <a:off x="508108" y="313316"/>
            <a:ext cx="4744376" cy="523220"/>
          </a:xfrm>
          <a:prstGeom prst="rect">
            <a:avLst/>
          </a:prstGeom>
          <a:noFill/>
        </p:spPr>
        <p:txBody>
          <a:bodyPr wrap="square" lIns="91440" tIns="45720" rIns="91440" bIns="45720" rtlCol="0" anchor="t">
            <a:spAutoFit/>
          </a:bodyPr>
          <a:lstStyle/>
          <a:p>
            <a:r>
              <a:rPr lang="en-US" sz="2800" b="1" dirty="0">
                <a:latin typeface="Poppins" panose="00000500000000000000" pitchFamily="2" charset="0"/>
                <a:cs typeface="Poppins" panose="00000500000000000000" pitchFamily="2" charset="0"/>
              </a:rPr>
              <a:t>Your voice is important!</a:t>
            </a:r>
          </a:p>
        </p:txBody>
      </p:sp>
      <p:grpSp>
        <p:nvGrpSpPr>
          <p:cNvPr id="6" name="Group 5">
            <a:extLst>
              <a:ext uri="{FF2B5EF4-FFF2-40B4-BE49-F238E27FC236}">
                <a16:creationId xmlns:a16="http://schemas.microsoft.com/office/drawing/2014/main" id="{DCD06B3C-6791-42A8-8587-DAF339772E85}"/>
              </a:ext>
            </a:extLst>
          </p:cNvPr>
          <p:cNvGrpSpPr/>
          <p:nvPr/>
        </p:nvGrpSpPr>
        <p:grpSpPr>
          <a:xfrm>
            <a:off x="4472708" y="1386132"/>
            <a:ext cx="3301318" cy="4868422"/>
            <a:chOff x="4472708" y="1386132"/>
            <a:chExt cx="3301318" cy="4868422"/>
          </a:xfrm>
        </p:grpSpPr>
        <p:grpSp>
          <p:nvGrpSpPr>
            <p:cNvPr id="68" name="Group 67"/>
            <p:cNvGrpSpPr/>
            <p:nvPr/>
          </p:nvGrpSpPr>
          <p:grpSpPr>
            <a:xfrm>
              <a:off x="4472708" y="1386132"/>
              <a:ext cx="3301318" cy="3897686"/>
              <a:chOff x="632232" y="1536853"/>
              <a:chExt cx="3301318" cy="3897686"/>
            </a:xfrm>
          </p:grpSpPr>
          <p:sp>
            <p:nvSpPr>
              <p:cNvPr id="69"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4662345" y="3101063"/>
              <a:ext cx="2737916" cy="1938992"/>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a:cs typeface="Poppins"/>
                </a:rPr>
                <a:t>As a SSC member, you provide the voice for your representative  group.</a:t>
              </a:r>
            </a:p>
          </p:txBody>
        </p:sp>
        <p:sp>
          <p:nvSpPr>
            <p:cNvPr id="38" name="TextBox 37"/>
            <p:cNvSpPr txBox="1"/>
            <p:nvPr/>
          </p:nvSpPr>
          <p:spPr>
            <a:xfrm>
              <a:off x="4662345" y="5331224"/>
              <a:ext cx="3106574" cy="923330"/>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Como miembro del SSC usted provee la voz de su parte interesada.</a:t>
              </a:r>
              <a:endParaRPr lang="es-MX">
                <a:solidFill>
                  <a:srgbClr val="0070C0"/>
                </a:solidFill>
                <a:latin typeface="Poppins" panose="00000500000000000000" pitchFamily="2" charset="0"/>
                <a:cs typeface="Poppins" panose="00000500000000000000" pitchFamily="2" charset="0"/>
              </a:endParaRPr>
            </a:p>
          </p:txBody>
        </p:sp>
      </p:grpSp>
      <p:grpSp>
        <p:nvGrpSpPr>
          <p:cNvPr id="7" name="Group 6">
            <a:extLst>
              <a:ext uri="{FF2B5EF4-FFF2-40B4-BE49-F238E27FC236}">
                <a16:creationId xmlns:a16="http://schemas.microsoft.com/office/drawing/2014/main" id="{F2982DD8-2B1B-4D41-8E3A-0AAA5B45CEFB}"/>
              </a:ext>
            </a:extLst>
          </p:cNvPr>
          <p:cNvGrpSpPr/>
          <p:nvPr/>
        </p:nvGrpSpPr>
        <p:grpSpPr>
          <a:xfrm>
            <a:off x="8461179" y="1396180"/>
            <a:ext cx="3529800" cy="5142092"/>
            <a:chOff x="8461179" y="1396180"/>
            <a:chExt cx="3529800" cy="5142092"/>
          </a:xfrm>
        </p:grpSpPr>
        <p:grpSp>
          <p:nvGrpSpPr>
            <p:cNvPr id="71" name="Group 70"/>
            <p:cNvGrpSpPr/>
            <p:nvPr/>
          </p:nvGrpSpPr>
          <p:grpSpPr>
            <a:xfrm>
              <a:off x="8461179" y="1396180"/>
              <a:ext cx="3301318" cy="3897686"/>
              <a:chOff x="632232" y="1536853"/>
              <a:chExt cx="3301318" cy="3897686"/>
            </a:xfrm>
          </p:grpSpPr>
          <p:sp>
            <p:nvSpPr>
              <p:cNvPr id="72"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8680269" y="2983809"/>
              <a:ext cx="2863137" cy="1938992"/>
            </a:xfrm>
            <a:prstGeom prst="rect">
              <a:avLst/>
            </a:prstGeom>
            <a:noFill/>
          </p:spPr>
          <p:txBody>
            <a:bodyPr wrap="square" rtlCol="0">
              <a:spAutoFit/>
            </a:bodyPr>
            <a:lstStyle/>
            <a:p>
              <a:pPr algn="ctr"/>
              <a:r>
                <a:rPr lang="en-US" sz="2000" b="1" dirty="0">
                  <a:solidFill>
                    <a:srgbClr val="FFFF00"/>
                  </a:solidFill>
                  <a:latin typeface="Poppins" panose="00000500000000000000" pitchFamily="2" charset="0"/>
                  <a:cs typeface="Poppins" panose="00000500000000000000" pitchFamily="2" charset="0"/>
                </a:rPr>
                <a:t>Together with your fellow  SSC members, you provide a voice of leadership for your school.</a:t>
              </a:r>
            </a:p>
          </p:txBody>
        </p:sp>
        <p:sp>
          <p:nvSpPr>
            <p:cNvPr id="39" name="TextBox 38"/>
            <p:cNvSpPr txBox="1"/>
            <p:nvPr/>
          </p:nvSpPr>
          <p:spPr>
            <a:xfrm>
              <a:off x="8595056" y="5337943"/>
              <a:ext cx="3395923" cy="1200329"/>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Junto con los otros miembros del SSC, usted provee una voz de liderazgo para su escuela.</a:t>
              </a:r>
              <a:endParaRPr lang="es-MX">
                <a:solidFill>
                  <a:srgbClr val="0070C0"/>
                </a:solidFill>
                <a:latin typeface="Poppins" panose="00000500000000000000" pitchFamily="2" charset="0"/>
                <a:cs typeface="Poppins" panose="00000500000000000000" pitchFamily="2" charset="0"/>
              </a:endParaRPr>
            </a:p>
          </p:txBody>
        </p:sp>
      </p:grpSp>
      <p:sp>
        <p:nvSpPr>
          <p:cNvPr id="8" name="Slide Number Placeholder 7">
            <a:extLst>
              <a:ext uri="{FF2B5EF4-FFF2-40B4-BE49-F238E27FC236}">
                <a16:creationId xmlns:a16="http://schemas.microsoft.com/office/drawing/2014/main" id="{7A5C73AF-E65F-469D-99B3-EF635234D856}"/>
              </a:ext>
            </a:extLst>
          </p:cNvPr>
          <p:cNvSpPr>
            <a:spLocks noGrp="1"/>
          </p:cNvSpPr>
          <p:nvPr>
            <p:ph type="sldNum" sz="quarter" idx="12"/>
          </p:nvPr>
        </p:nvSpPr>
        <p:spPr/>
        <p:txBody>
          <a:bodyPr/>
          <a:lstStyle/>
          <a:p>
            <a:fld id="{ADAD750B-947C-400E-B8CE-3DD0E804B3D6}" type="slidenum">
              <a:rPr lang="en-US" smtClean="0"/>
              <a:t>26</a:t>
            </a:fld>
            <a:endParaRPr lang="en-US"/>
          </a:p>
        </p:txBody>
      </p:sp>
      <p:sp>
        <p:nvSpPr>
          <p:cNvPr id="4" name="TextBox 3">
            <a:extLst>
              <a:ext uri="{FF2B5EF4-FFF2-40B4-BE49-F238E27FC236}">
                <a16:creationId xmlns:a16="http://schemas.microsoft.com/office/drawing/2014/main" id="{07DC76AA-C3D4-0B16-1933-83598868C3DD}"/>
              </a:ext>
            </a:extLst>
          </p:cNvPr>
          <p:cNvSpPr txBox="1"/>
          <p:nvPr/>
        </p:nvSpPr>
        <p:spPr>
          <a:xfrm>
            <a:off x="6981646" y="310551"/>
            <a:ext cx="47560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¡Su voz es importante!</a:t>
            </a:r>
            <a:endParaRPr lang="en-US" sz="2800" dirty="0">
              <a:solidFill>
                <a:srgbClr val="000000"/>
              </a:solidFill>
              <a:latin typeface="Poppins"/>
              <a:cs typeface="Segoe UI"/>
            </a:endParaRPr>
          </a:p>
        </p:txBody>
      </p:sp>
    </p:spTree>
    <p:extLst>
      <p:ext uri="{BB962C8B-B14F-4D97-AF65-F5344CB8AC3E}">
        <p14:creationId xmlns:p14="http://schemas.microsoft.com/office/powerpoint/2010/main" val="12158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24889" y="1152590"/>
            <a:ext cx="4813911" cy="1754326"/>
          </a:xfrm>
          <a:prstGeom prst="rect">
            <a:avLst/>
          </a:prstGeom>
          <a:noFill/>
        </p:spPr>
        <p:txBody>
          <a:bodyPr wrap="square" rtlCol="0">
            <a:spAutoFit/>
          </a:bodyPr>
          <a:lstStyle/>
          <a:p>
            <a:r>
              <a:rPr lang="en-US" sz="2000" b="1">
                <a:solidFill>
                  <a:schemeClr val="tx1">
                    <a:lumMod val="75000"/>
                    <a:lumOff val="25000"/>
                  </a:schemeClr>
                </a:solidFill>
                <a:latin typeface="Poppins" panose="00000500000000000000" pitchFamily="2" charset="0"/>
                <a:cs typeface="Poppins" panose="00000500000000000000" pitchFamily="2" charset="0"/>
              </a:rPr>
              <a:t>In the chat/post-it please :</a:t>
            </a:r>
          </a:p>
          <a:p>
            <a:pPr marL="457200" indent="-457200">
              <a:buFont typeface="+mj-lt"/>
              <a:buAutoNum type="arabicPeriod"/>
            </a:pPr>
            <a:r>
              <a:rPr lang="en-US" sz="2000" b="1">
                <a:solidFill>
                  <a:schemeClr val="tx1">
                    <a:lumMod val="75000"/>
                    <a:lumOff val="25000"/>
                  </a:schemeClr>
                </a:solidFill>
                <a:latin typeface="Poppins" panose="00000500000000000000" pitchFamily="2" charset="0"/>
                <a:cs typeface="Poppins" panose="00000500000000000000" pitchFamily="2" charset="0"/>
              </a:rPr>
              <a:t>List one way that you plan on using your voice this year.</a:t>
            </a:r>
          </a:p>
          <a:p>
            <a:pPr marL="457200" indent="-457200">
              <a:buFont typeface="+mj-lt"/>
              <a:buAutoNum type="arabicPeriod"/>
            </a:pPr>
            <a:endParaRPr lang="en-US" sz="800" b="1">
              <a:solidFill>
                <a:schemeClr val="tx1">
                  <a:lumMod val="75000"/>
                  <a:lumOff val="25000"/>
                </a:schemeClr>
              </a:solidFill>
              <a:latin typeface="Poppins" panose="00000500000000000000" pitchFamily="2" charset="0"/>
              <a:cs typeface="Poppins" panose="00000500000000000000" pitchFamily="2" charset="0"/>
            </a:endParaRPr>
          </a:p>
          <a:p>
            <a:pPr marL="457200" indent="-457200">
              <a:buFont typeface="+mj-lt"/>
              <a:buAutoNum type="arabicPeriod"/>
            </a:pPr>
            <a:r>
              <a:rPr lang="en-US" sz="2000" b="1">
                <a:solidFill>
                  <a:schemeClr val="tx1">
                    <a:lumMod val="75000"/>
                    <a:lumOff val="25000"/>
                  </a:schemeClr>
                </a:solidFill>
                <a:latin typeface="Poppins" panose="00000500000000000000" pitchFamily="2" charset="0"/>
                <a:cs typeface="Poppins" panose="00000500000000000000" pitchFamily="2" charset="0"/>
              </a:rPr>
              <a:t>What supports might you need as a member?</a:t>
            </a:r>
            <a:endParaRPr lang="en-US" sz="2000">
              <a:solidFill>
                <a:schemeClr val="tx1">
                  <a:lumMod val="75000"/>
                  <a:lumOff val="25000"/>
                </a:schemeClr>
              </a:solidFill>
              <a:latin typeface="Poppins" panose="00000500000000000000" pitchFamily="2" charset="0"/>
              <a:cs typeface="Poppins" panose="00000500000000000000" pitchFamily="2" charset="0"/>
            </a:endParaRPr>
          </a:p>
        </p:txBody>
      </p:sp>
      <p:sp>
        <p:nvSpPr>
          <p:cNvPr id="55" name="TextBox 54"/>
          <p:cNvSpPr txBox="1"/>
          <p:nvPr/>
        </p:nvSpPr>
        <p:spPr>
          <a:xfrm>
            <a:off x="815089" y="3922560"/>
            <a:ext cx="5026911" cy="2062103"/>
          </a:xfrm>
          <a:prstGeom prst="rect">
            <a:avLst/>
          </a:prstGeom>
          <a:noFill/>
        </p:spPr>
        <p:txBody>
          <a:bodyPr wrap="square" lIns="91440" tIns="45720" rIns="91440" bIns="45720" rtlCol="0" anchor="t">
            <a:spAutoFit/>
          </a:bodyPr>
          <a:lstStyle/>
          <a:p>
            <a:r>
              <a:rPr lang="es-MX" sz="2000" b="1">
                <a:solidFill>
                  <a:srgbClr val="0070C0"/>
                </a:solidFill>
                <a:latin typeface="Poppins"/>
                <a:cs typeface="Poppins"/>
              </a:rPr>
              <a:t>Favor de poner en el chat/o en una notita adhesiva:</a:t>
            </a:r>
          </a:p>
          <a:p>
            <a:pPr marL="457200" indent="-457200">
              <a:buFont typeface="+mj-lt"/>
              <a:buAutoNum type="arabicPeriod"/>
            </a:pPr>
            <a:r>
              <a:rPr lang="es-MX" sz="2000" b="1">
                <a:solidFill>
                  <a:srgbClr val="0070C0"/>
                </a:solidFill>
                <a:latin typeface="Poppins"/>
                <a:cs typeface="Poppins"/>
              </a:rPr>
              <a:t>Una manera en la que usted planea usar su voz este año.</a:t>
            </a:r>
          </a:p>
          <a:p>
            <a:pPr marL="457200" indent="-457200">
              <a:buFont typeface="+mj-lt"/>
              <a:buAutoNum type="arabicPeriod"/>
            </a:pPr>
            <a:endParaRPr lang="es-MX" sz="800" b="1">
              <a:solidFill>
                <a:srgbClr val="0070C0"/>
              </a:solidFill>
              <a:latin typeface="Poppins" panose="00000500000000000000" pitchFamily="2" charset="0"/>
              <a:cs typeface="Poppins" panose="00000500000000000000" pitchFamily="2" charset="0"/>
            </a:endParaRPr>
          </a:p>
          <a:p>
            <a:pPr marL="457200" indent="-457200">
              <a:buFont typeface="+mj-lt"/>
              <a:buAutoNum type="arabicPeriod"/>
            </a:pPr>
            <a:r>
              <a:rPr lang="es-MX" sz="2000" b="1">
                <a:solidFill>
                  <a:srgbClr val="0070C0"/>
                </a:solidFill>
                <a:latin typeface="Poppins"/>
                <a:cs typeface="Poppins"/>
              </a:rPr>
              <a:t>¿Qué apoyos necesitaría usted como miembro?</a:t>
            </a:r>
            <a:endParaRPr lang="es-MX" sz="2000">
              <a:solidFill>
                <a:srgbClr val="0070C0"/>
              </a:solidFill>
              <a:latin typeface="Poppins"/>
              <a:cs typeface="Poppins"/>
            </a:endParaRPr>
          </a:p>
        </p:txBody>
      </p:sp>
      <p:sp>
        <p:nvSpPr>
          <p:cNvPr id="12" name="TextBox 11"/>
          <p:cNvSpPr txBox="1"/>
          <p:nvPr/>
        </p:nvSpPr>
        <p:spPr>
          <a:xfrm>
            <a:off x="367917" y="3365531"/>
            <a:ext cx="5105874" cy="584775"/>
          </a:xfrm>
          <a:prstGeom prst="rect">
            <a:avLst/>
          </a:prstGeom>
          <a:noFill/>
        </p:spPr>
        <p:txBody>
          <a:bodyPr wrap="square" lIns="91440" tIns="45720" rIns="91440" bIns="45720" rtlCol="0" anchor="t">
            <a:spAutoFit/>
          </a:bodyPr>
          <a:lstStyle/>
          <a:p>
            <a:r>
              <a:rPr lang="es-MX" sz="3200" b="1">
                <a:solidFill>
                  <a:srgbClr val="0070C0"/>
                </a:solidFill>
                <a:latin typeface="Poppins"/>
                <a:cs typeface="Poppins"/>
              </a:rPr>
              <a:t>Llamado a la acción</a:t>
            </a:r>
          </a:p>
        </p:txBody>
      </p:sp>
      <p:sp>
        <p:nvSpPr>
          <p:cNvPr id="14" name="TextBox 13"/>
          <p:cNvSpPr txBox="1"/>
          <p:nvPr/>
        </p:nvSpPr>
        <p:spPr>
          <a:xfrm>
            <a:off x="365140" y="690901"/>
            <a:ext cx="3079661" cy="584775"/>
          </a:xfrm>
          <a:prstGeom prst="rect">
            <a:avLst/>
          </a:prstGeom>
          <a:noFill/>
        </p:spPr>
        <p:txBody>
          <a:bodyPr wrap="square" rtlCol="0">
            <a:spAutoFit/>
          </a:bodyPr>
          <a:lstStyle/>
          <a:p>
            <a:r>
              <a:rPr lang="en-US" sz="3200" b="1">
                <a:latin typeface="Poppins" panose="00000500000000000000" pitchFamily="2" charset="0"/>
                <a:cs typeface="Poppins" panose="00000500000000000000" pitchFamily="2" charset="0"/>
              </a:rPr>
              <a:t>Call to Action</a:t>
            </a:r>
          </a:p>
        </p:txBody>
      </p:sp>
      <p:grpSp>
        <p:nvGrpSpPr>
          <p:cNvPr id="2" name="Group 1"/>
          <p:cNvGrpSpPr/>
          <p:nvPr/>
        </p:nvGrpSpPr>
        <p:grpSpPr>
          <a:xfrm>
            <a:off x="6096001" y="177800"/>
            <a:ext cx="5585748" cy="6378122"/>
            <a:chOff x="5691800" y="54135"/>
            <a:chExt cx="5627162" cy="6418247"/>
          </a:xfrm>
        </p:grpSpPr>
        <p:sp>
          <p:nvSpPr>
            <p:cNvPr id="50" name="Freeform 35"/>
            <p:cNvSpPr>
              <a:spLocks/>
            </p:cNvSpPr>
            <p:nvPr/>
          </p:nvSpPr>
          <p:spPr bwMode="auto">
            <a:xfrm>
              <a:off x="5691800" y="1833034"/>
              <a:ext cx="5627162" cy="2942204"/>
            </a:xfrm>
            <a:custGeom>
              <a:avLst/>
              <a:gdLst>
                <a:gd name="T0" fmla="*/ 2058 w 2408"/>
                <a:gd name="T1" fmla="*/ 186 h 1406"/>
                <a:gd name="T2" fmla="*/ 1858 w 2408"/>
                <a:gd name="T3" fmla="*/ 268 h 1406"/>
                <a:gd name="T4" fmla="*/ 1638 w 2408"/>
                <a:gd name="T5" fmla="*/ 286 h 1406"/>
                <a:gd name="T6" fmla="*/ 1502 w 2408"/>
                <a:gd name="T7" fmla="*/ 270 h 1406"/>
                <a:gd name="T8" fmla="*/ 1308 w 2408"/>
                <a:gd name="T9" fmla="*/ 218 h 1406"/>
                <a:gd name="T10" fmla="*/ 1164 w 2408"/>
                <a:gd name="T11" fmla="*/ 140 h 1406"/>
                <a:gd name="T12" fmla="*/ 928 w 2408"/>
                <a:gd name="T13" fmla="*/ 28 h 1406"/>
                <a:gd name="T14" fmla="*/ 672 w 2408"/>
                <a:gd name="T15" fmla="*/ 2 h 1406"/>
                <a:gd name="T16" fmla="*/ 460 w 2408"/>
                <a:gd name="T17" fmla="*/ 44 h 1406"/>
                <a:gd name="T18" fmla="*/ 232 w 2408"/>
                <a:gd name="T19" fmla="*/ 166 h 1406"/>
                <a:gd name="T20" fmla="*/ 70 w 2408"/>
                <a:gd name="T21" fmla="*/ 362 h 1406"/>
                <a:gd name="T22" fmla="*/ 2 w 2408"/>
                <a:gd name="T23" fmla="*/ 594 h 1406"/>
                <a:gd name="T24" fmla="*/ 30 w 2408"/>
                <a:gd name="T25" fmla="*/ 1056 h 1406"/>
                <a:gd name="T26" fmla="*/ 160 w 2408"/>
                <a:gd name="T27" fmla="*/ 1406 h 1406"/>
                <a:gd name="T28" fmla="*/ 288 w 2408"/>
                <a:gd name="T29" fmla="*/ 1400 h 1406"/>
                <a:gd name="T30" fmla="*/ 342 w 2408"/>
                <a:gd name="T31" fmla="*/ 1368 h 1406"/>
                <a:gd name="T32" fmla="*/ 332 w 2408"/>
                <a:gd name="T33" fmla="*/ 1322 h 1406"/>
                <a:gd name="T34" fmla="*/ 296 w 2408"/>
                <a:gd name="T35" fmla="*/ 1258 h 1406"/>
                <a:gd name="T36" fmla="*/ 314 w 2408"/>
                <a:gd name="T37" fmla="*/ 1202 h 1406"/>
                <a:gd name="T38" fmla="*/ 414 w 2408"/>
                <a:gd name="T39" fmla="*/ 1164 h 1406"/>
                <a:gd name="T40" fmla="*/ 498 w 2408"/>
                <a:gd name="T41" fmla="*/ 1164 h 1406"/>
                <a:gd name="T42" fmla="*/ 550 w 2408"/>
                <a:gd name="T43" fmla="*/ 1206 h 1406"/>
                <a:gd name="T44" fmla="*/ 554 w 2408"/>
                <a:gd name="T45" fmla="*/ 1218 h 1406"/>
                <a:gd name="T46" fmla="*/ 544 w 2408"/>
                <a:gd name="T47" fmla="*/ 1282 h 1406"/>
                <a:gd name="T48" fmla="*/ 538 w 2408"/>
                <a:gd name="T49" fmla="*/ 1294 h 1406"/>
                <a:gd name="T50" fmla="*/ 530 w 2408"/>
                <a:gd name="T51" fmla="*/ 1326 h 1406"/>
                <a:gd name="T52" fmla="*/ 574 w 2408"/>
                <a:gd name="T53" fmla="*/ 1356 h 1406"/>
                <a:gd name="T54" fmla="*/ 586 w 2408"/>
                <a:gd name="T55" fmla="*/ 1358 h 1406"/>
                <a:gd name="T56" fmla="*/ 674 w 2408"/>
                <a:gd name="T57" fmla="*/ 1344 h 1406"/>
                <a:gd name="T58" fmla="*/ 852 w 2408"/>
                <a:gd name="T59" fmla="*/ 1276 h 1406"/>
                <a:gd name="T60" fmla="*/ 874 w 2408"/>
                <a:gd name="T61" fmla="*/ 1264 h 1406"/>
                <a:gd name="T62" fmla="*/ 1068 w 2408"/>
                <a:gd name="T63" fmla="*/ 1186 h 1406"/>
                <a:gd name="T64" fmla="*/ 1194 w 2408"/>
                <a:gd name="T65" fmla="*/ 1178 h 1406"/>
                <a:gd name="T66" fmla="*/ 1218 w 2408"/>
                <a:gd name="T67" fmla="*/ 1212 h 1406"/>
                <a:gd name="T68" fmla="*/ 1194 w 2408"/>
                <a:gd name="T69" fmla="*/ 1280 h 1406"/>
                <a:gd name="T70" fmla="*/ 1210 w 2408"/>
                <a:gd name="T71" fmla="*/ 1342 h 1406"/>
                <a:gd name="T72" fmla="*/ 1306 w 2408"/>
                <a:gd name="T73" fmla="*/ 1366 h 1406"/>
                <a:gd name="T74" fmla="*/ 1412 w 2408"/>
                <a:gd name="T75" fmla="*/ 1342 h 1406"/>
                <a:gd name="T76" fmla="*/ 1452 w 2408"/>
                <a:gd name="T77" fmla="*/ 1290 h 1406"/>
                <a:gd name="T78" fmla="*/ 1428 w 2408"/>
                <a:gd name="T79" fmla="*/ 1218 h 1406"/>
                <a:gd name="T80" fmla="*/ 1402 w 2408"/>
                <a:gd name="T81" fmla="*/ 1182 h 1406"/>
                <a:gd name="T82" fmla="*/ 1448 w 2408"/>
                <a:gd name="T83" fmla="*/ 1130 h 1406"/>
                <a:gd name="T84" fmla="*/ 1614 w 2408"/>
                <a:gd name="T85" fmla="*/ 1122 h 1406"/>
                <a:gd name="T86" fmla="*/ 1748 w 2408"/>
                <a:gd name="T87" fmla="*/ 1146 h 1406"/>
                <a:gd name="T88" fmla="*/ 1988 w 2408"/>
                <a:gd name="T89" fmla="*/ 1166 h 1406"/>
                <a:gd name="T90" fmla="*/ 2086 w 2408"/>
                <a:gd name="T91" fmla="*/ 1136 h 1406"/>
                <a:gd name="T92" fmla="*/ 2088 w 2408"/>
                <a:gd name="T93" fmla="*/ 1094 h 1406"/>
                <a:gd name="T94" fmla="*/ 2046 w 2408"/>
                <a:gd name="T95" fmla="*/ 1028 h 1406"/>
                <a:gd name="T96" fmla="*/ 2070 w 2408"/>
                <a:gd name="T97" fmla="*/ 956 h 1406"/>
                <a:gd name="T98" fmla="*/ 2190 w 2408"/>
                <a:gd name="T99" fmla="*/ 922 h 1406"/>
                <a:gd name="T100" fmla="*/ 2286 w 2408"/>
                <a:gd name="T101" fmla="*/ 946 h 1406"/>
                <a:gd name="T102" fmla="*/ 2302 w 2408"/>
                <a:gd name="T103" fmla="*/ 1014 h 1406"/>
                <a:gd name="T104" fmla="*/ 2282 w 2408"/>
                <a:gd name="T105" fmla="*/ 1064 h 1406"/>
                <a:gd name="T106" fmla="*/ 2288 w 2408"/>
                <a:gd name="T107" fmla="*/ 1100 h 1406"/>
                <a:gd name="T108" fmla="*/ 2350 w 2408"/>
                <a:gd name="T109" fmla="*/ 1118 h 1406"/>
                <a:gd name="T110" fmla="*/ 2398 w 2408"/>
                <a:gd name="T111" fmla="*/ 892 h 1406"/>
                <a:gd name="T112" fmla="*/ 2408 w 2408"/>
                <a:gd name="T113" fmla="*/ 608 h 1406"/>
                <a:gd name="T114" fmla="*/ 2358 w 2408"/>
                <a:gd name="T115" fmla="*/ 398 h 1406"/>
                <a:gd name="T116" fmla="*/ 2244 w 2408"/>
                <a:gd name="T117" fmla="*/ 22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8" h="1406">
                  <a:moveTo>
                    <a:pt x="2170" y="158"/>
                  </a:moveTo>
                  <a:lnTo>
                    <a:pt x="2170" y="158"/>
                  </a:lnTo>
                  <a:lnTo>
                    <a:pt x="2134" y="132"/>
                  </a:lnTo>
                  <a:lnTo>
                    <a:pt x="2134" y="132"/>
                  </a:lnTo>
                  <a:lnTo>
                    <a:pt x="2096" y="160"/>
                  </a:lnTo>
                  <a:lnTo>
                    <a:pt x="2058" y="186"/>
                  </a:lnTo>
                  <a:lnTo>
                    <a:pt x="2016" y="210"/>
                  </a:lnTo>
                  <a:lnTo>
                    <a:pt x="1972" y="230"/>
                  </a:lnTo>
                  <a:lnTo>
                    <a:pt x="1972" y="230"/>
                  </a:lnTo>
                  <a:lnTo>
                    <a:pt x="1936" y="244"/>
                  </a:lnTo>
                  <a:lnTo>
                    <a:pt x="1898" y="258"/>
                  </a:lnTo>
                  <a:lnTo>
                    <a:pt x="1858" y="268"/>
                  </a:lnTo>
                  <a:lnTo>
                    <a:pt x="1818" y="276"/>
                  </a:lnTo>
                  <a:lnTo>
                    <a:pt x="1776" y="282"/>
                  </a:lnTo>
                  <a:lnTo>
                    <a:pt x="1732" y="286"/>
                  </a:lnTo>
                  <a:lnTo>
                    <a:pt x="1686" y="288"/>
                  </a:lnTo>
                  <a:lnTo>
                    <a:pt x="1638" y="286"/>
                  </a:lnTo>
                  <a:lnTo>
                    <a:pt x="1638" y="286"/>
                  </a:lnTo>
                  <a:lnTo>
                    <a:pt x="1638" y="286"/>
                  </a:lnTo>
                  <a:lnTo>
                    <a:pt x="1608" y="284"/>
                  </a:lnTo>
                  <a:lnTo>
                    <a:pt x="1608" y="284"/>
                  </a:lnTo>
                  <a:lnTo>
                    <a:pt x="1574" y="282"/>
                  </a:lnTo>
                  <a:lnTo>
                    <a:pt x="1540" y="276"/>
                  </a:lnTo>
                  <a:lnTo>
                    <a:pt x="1502" y="270"/>
                  </a:lnTo>
                  <a:lnTo>
                    <a:pt x="1466" y="262"/>
                  </a:lnTo>
                  <a:lnTo>
                    <a:pt x="1428" y="254"/>
                  </a:lnTo>
                  <a:lnTo>
                    <a:pt x="1390" y="242"/>
                  </a:lnTo>
                  <a:lnTo>
                    <a:pt x="1350" y="230"/>
                  </a:lnTo>
                  <a:lnTo>
                    <a:pt x="1308" y="218"/>
                  </a:lnTo>
                  <a:lnTo>
                    <a:pt x="1308" y="218"/>
                  </a:lnTo>
                  <a:lnTo>
                    <a:pt x="1260" y="200"/>
                  </a:lnTo>
                  <a:lnTo>
                    <a:pt x="1212" y="180"/>
                  </a:lnTo>
                  <a:lnTo>
                    <a:pt x="1212" y="180"/>
                  </a:lnTo>
                  <a:lnTo>
                    <a:pt x="1198" y="168"/>
                  </a:lnTo>
                  <a:lnTo>
                    <a:pt x="1198" y="168"/>
                  </a:lnTo>
                  <a:lnTo>
                    <a:pt x="1164" y="140"/>
                  </a:lnTo>
                  <a:lnTo>
                    <a:pt x="1126" y="116"/>
                  </a:lnTo>
                  <a:lnTo>
                    <a:pt x="1088" y="92"/>
                  </a:lnTo>
                  <a:lnTo>
                    <a:pt x="1050" y="72"/>
                  </a:lnTo>
                  <a:lnTo>
                    <a:pt x="1010" y="56"/>
                  </a:lnTo>
                  <a:lnTo>
                    <a:pt x="968" y="40"/>
                  </a:lnTo>
                  <a:lnTo>
                    <a:pt x="928" y="28"/>
                  </a:lnTo>
                  <a:lnTo>
                    <a:pt x="886" y="18"/>
                  </a:lnTo>
                  <a:lnTo>
                    <a:pt x="844" y="10"/>
                  </a:lnTo>
                  <a:lnTo>
                    <a:pt x="800" y="4"/>
                  </a:lnTo>
                  <a:lnTo>
                    <a:pt x="758" y="2"/>
                  </a:lnTo>
                  <a:lnTo>
                    <a:pt x="714" y="0"/>
                  </a:lnTo>
                  <a:lnTo>
                    <a:pt x="672" y="2"/>
                  </a:lnTo>
                  <a:lnTo>
                    <a:pt x="628" y="6"/>
                  </a:lnTo>
                  <a:lnTo>
                    <a:pt x="586" y="12"/>
                  </a:lnTo>
                  <a:lnTo>
                    <a:pt x="544" y="20"/>
                  </a:lnTo>
                  <a:lnTo>
                    <a:pt x="544" y="20"/>
                  </a:lnTo>
                  <a:lnTo>
                    <a:pt x="502" y="30"/>
                  </a:lnTo>
                  <a:lnTo>
                    <a:pt x="460" y="44"/>
                  </a:lnTo>
                  <a:lnTo>
                    <a:pt x="418" y="58"/>
                  </a:lnTo>
                  <a:lnTo>
                    <a:pt x="378" y="76"/>
                  </a:lnTo>
                  <a:lnTo>
                    <a:pt x="340" y="96"/>
                  </a:lnTo>
                  <a:lnTo>
                    <a:pt x="302" y="118"/>
                  </a:lnTo>
                  <a:lnTo>
                    <a:pt x="266" y="142"/>
                  </a:lnTo>
                  <a:lnTo>
                    <a:pt x="232" y="166"/>
                  </a:lnTo>
                  <a:lnTo>
                    <a:pt x="200" y="194"/>
                  </a:lnTo>
                  <a:lnTo>
                    <a:pt x="170" y="224"/>
                  </a:lnTo>
                  <a:lnTo>
                    <a:pt x="142" y="256"/>
                  </a:lnTo>
                  <a:lnTo>
                    <a:pt x="114" y="290"/>
                  </a:lnTo>
                  <a:lnTo>
                    <a:pt x="90" y="326"/>
                  </a:lnTo>
                  <a:lnTo>
                    <a:pt x="70" y="362"/>
                  </a:lnTo>
                  <a:lnTo>
                    <a:pt x="50" y="402"/>
                  </a:lnTo>
                  <a:lnTo>
                    <a:pt x="34" y="442"/>
                  </a:lnTo>
                  <a:lnTo>
                    <a:pt x="34" y="442"/>
                  </a:lnTo>
                  <a:lnTo>
                    <a:pt x="20" y="490"/>
                  </a:lnTo>
                  <a:lnTo>
                    <a:pt x="10" y="540"/>
                  </a:lnTo>
                  <a:lnTo>
                    <a:pt x="2" y="594"/>
                  </a:lnTo>
                  <a:lnTo>
                    <a:pt x="0" y="648"/>
                  </a:lnTo>
                  <a:lnTo>
                    <a:pt x="0" y="648"/>
                  </a:lnTo>
                  <a:lnTo>
                    <a:pt x="2" y="754"/>
                  </a:lnTo>
                  <a:lnTo>
                    <a:pt x="8" y="858"/>
                  </a:lnTo>
                  <a:lnTo>
                    <a:pt x="16" y="960"/>
                  </a:lnTo>
                  <a:lnTo>
                    <a:pt x="30" y="1056"/>
                  </a:lnTo>
                  <a:lnTo>
                    <a:pt x="44" y="1148"/>
                  </a:lnTo>
                  <a:lnTo>
                    <a:pt x="64" y="1238"/>
                  </a:lnTo>
                  <a:lnTo>
                    <a:pt x="84" y="1322"/>
                  </a:lnTo>
                  <a:lnTo>
                    <a:pt x="108" y="1404"/>
                  </a:lnTo>
                  <a:lnTo>
                    <a:pt x="108" y="1404"/>
                  </a:lnTo>
                  <a:lnTo>
                    <a:pt x="160" y="1406"/>
                  </a:lnTo>
                  <a:lnTo>
                    <a:pt x="206" y="1406"/>
                  </a:lnTo>
                  <a:lnTo>
                    <a:pt x="246" y="1404"/>
                  </a:lnTo>
                  <a:lnTo>
                    <a:pt x="278" y="1402"/>
                  </a:lnTo>
                  <a:lnTo>
                    <a:pt x="278" y="1402"/>
                  </a:lnTo>
                  <a:lnTo>
                    <a:pt x="288" y="1400"/>
                  </a:lnTo>
                  <a:lnTo>
                    <a:pt x="288" y="1400"/>
                  </a:lnTo>
                  <a:lnTo>
                    <a:pt x="296" y="1398"/>
                  </a:lnTo>
                  <a:lnTo>
                    <a:pt x="296" y="1398"/>
                  </a:lnTo>
                  <a:lnTo>
                    <a:pt x="312" y="1394"/>
                  </a:lnTo>
                  <a:lnTo>
                    <a:pt x="326" y="1384"/>
                  </a:lnTo>
                  <a:lnTo>
                    <a:pt x="338" y="1374"/>
                  </a:lnTo>
                  <a:lnTo>
                    <a:pt x="342" y="1368"/>
                  </a:lnTo>
                  <a:lnTo>
                    <a:pt x="344" y="1362"/>
                  </a:lnTo>
                  <a:lnTo>
                    <a:pt x="344" y="1362"/>
                  </a:lnTo>
                  <a:lnTo>
                    <a:pt x="346" y="1352"/>
                  </a:lnTo>
                  <a:lnTo>
                    <a:pt x="346" y="1342"/>
                  </a:lnTo>
                  <a:lnTo>
                    <a:pt x="340" y="1332"/>
                  </a:lnTo>
                  <a:lnTo>
                    <a:pt x="332" y="1322"/>
                  </a:lnTo>
                  <a:lnTo>
                    <a:pt x="332" y="1322"/>
                  </a:lnTo>
                  <a:lnTo>
                    <a:pt x="320" y="1308"/>
                  </a:lnTo>
                  <a:lnTo>
                    <a:pt x="308" y="1292"/>
                  </a:lnTo>
                  <a:lnTo>
                    <a:pt x="304" y="1280"/>
                  </a:lnTo>
                  <a:lnTo>
                    <a:pt x="300" y="1270"/>
                  </a:lnTo>
                  <a:lnTo>
                    <a:pt x="296" y="1258"/>
                  </a:lnTo>
                  <a:lnTo>
                    <a:pt x="296" y="1248"/>
                  </a:lnTo>
                  <a:lnTo>
                    <a:pt x="296" y="1248"/>
                  </a:lnTo>
                  <a:lnTo>
                    <a:pt x="296" y="1236"/>
                  </a:lnTo>
                  <a:lnTo>
                    <a:pt x="298" y="1224"/>
                  </a:lnTo>
                  <a:lnTo>
                    <a:pt x="304" y="1214"/>
                  </a:lnTo>
                  <a:lnTo>
                    <a:pt x="314" y="1202"/>
                  </a:lnTo>
                  <a:lnTo>
                    <a:pt x="326" y="1192"/>
                  </a:lnTo>
                  <a:lnTo>
                    <a:pt x="340" y="1184"/>
                  </a:lnTo>
                  <a:lnTo>
                    <a:pt x="360" y="1176"/>
                  </a:lnTo>
                  <a:lnTo>
                    <a:pt x="384" y="1170"/>
                  </a:lnTo>
                  <a:lnTo>
                    <a:pt x="384" y="1170"/>
                  </a:lnTo>
                  <a:lnTo>
                    <a:pt x="414" y="1164"/>
                  </a:lnTo>
                  <a:lnTo>
                    <a:pt x="414" y="1164"/>
                  </a:lnTo>
                  <a:lnTo>
                    <a:pt x="440" y="1162"/>
                  </a:lnTo>
                  <a:lnTo>
                    <a:pt x="462" y="1160"/>
                  </a:lnTo>
                  <a:lnTo>
                    <a:pt x="462" y="1160"/>
                  </a:lnTo>
                  <a:lnTo>
                    <a:pt x="482" y="1162"/>
                  </a:lnTo>
                  <a:lnTo>
                    <a:pt x="498" y="1164"/>
                  </a:lnTo>
                  <a:lnTo>
                    <a:pt x="512" y="1168"/>
                  </a:lnTo>
                  <a:lnTo>
                    <a:pt x="524" y="1174"/>
                  </a:lnTo>
                  <a:lnTo>
                    <a:pt x="534" y="1182"/>
                  </a:lnTo>
                  <a:lnTo>
                    <a:pt x="540" y="1188"/>
                  </a:lnTo>
                  <a:lnTo>
                    <a:pt x="546" y="1198"/>
                  </a:lnTo>
                  <a:lnTo>
                    <a:pt x="550" y="1206"/>
                  </a:lnTo>
                  <a:lnTo>
                    <a:pt x="550" y="1206"/>
                  </a:lnTo>
                  <a:lnTo>
                    <a:pt x="552" y="1212"/>
                  </a:lnTo>
                  <a:lnTo>
                    <a:pt x="552" y="1212"/>
                  </a:lnTo>
                  <a:lnTo>
                    <a:pt x="554" y="1218"/>
                  </a:lnTo>
                  <a:lnTo>
                    <a:pt x="554" y="1218"/>
                  </a:lnTo>
                  <a:lnTo>
                    <a:pt x="554" y="1218"/>
                  </a:lnTo>
                  <a:lnTo>
                    <a:pt x="554" y="1218"/>
                  </a:lnTo>
                  <a:lnTo>
                    <a:pt x="554" y="1236"/>
                  </a:lnTo>
                  <a:lnTo>
                    <a:pt x="552" y="1252"/>
                  </a:lnTo>
                  <a:lnTo>
                    <a:pt x="548" y="1268"/>
                  </a:lnTo>
                  <a:lnTo>
                    <a:pt x="544" y="1282"/>
                  </a:lnTo>
                  <a:lnTo>
                    <a:pt x="544" y="1282"/>
                  </a:lnTo>
                  <a:lnTo>
                    <a:pt x="540" y="1288"/>
                  </a:lnTo>
                  <a:lnTo>
                    <a:pt x="540" y="1288"/>
                  </a:lnTo>
                  <a:lnTo>
                    <a:pt x="540" y="1288"/>
                  </a:lnTo>
                  <a:lnTo>
                    <a:pt x="540" y="1288"/>
                  </a:lnTo>
                  <a:lnTo>
                    <a:pt x="538" y="1294"/>
                  </a:lnTo>
                  <a:lnTo>
                    <a:pt x="538" y="1294"/>
                  </a:lnTo>
                  <a:lnTo>
                    <a:pt x="532" y="1302"/>
                  </a:lnTo>
                  <a:lnTo>
                    <a:pt x="530" y="1312"/>
                  </a:lnTo>
                  <a:lnTo>
                    <a:pt x="530" y="1312"/>
                  </a:lnTo>
                  <a:lnTo>
                    <a:pt x="530" y="1316"/>
                  </a:lnTo>
                  <a:lnTo>
                    <a:pt x="530" y="1316"/>
                  </a:lnTo>
                  <a:lnTo>
                    <a:pt x="530" y="1326"/>
                  </a:lnTo>
                  <a:lnTo>
                    <a:pt x="534" y="1334"/>
                  </a:lnTo>
                  <a:lnTo>
                    <a:pt x="540" y="1340"/>
                  </a:lnTo>
                  <a:lnTo>
                    <a:pt x="546" y="1346"/>
                  </a:lnTo>
                  <a:lnTo>
                    <a:pt x="554" y="1350"/>
                  </a:lnTo>
                  <a:lnTo>
                    <a:pt x="564" y="1354"/>
                  </a:lnTo>
                  <a:lnTo>
                    <a:pt x="574" y="1356"/>
                  </a:lnTo>
                  <a:lnTo>
                    <a:pt x="584" y="1358"/>
                  </a:lnTo>
                  <a:lnTo>
                    <a:pt x="584" y="1358"/>
                  </a:lnTo>
                  <a:lnTo>
                    <a:pt x="586" y="1358"/>
                  </a:lnTo>
                  <a:lnTo>
                    <a:pt x="586" y="1358"/>
                  </a:lnTo>
                  <a:lnTo>
                    <a:pt x="586" y="1358"/>
                  </a:lnTo>
                  <a:lnTo>
                    <a:pt x="586" y="1358"/>
                  </a:lnTo>
                  <a:lnTo>
                    <a:pt x="600" y="1358"/>
                  </a:lnTo>
                  <a:lnTo>
                    <a:pt x="600" y="1358"/>
                  </a:lnTo>
                  <a:lnTo>
                    <a:pt x="600" y="1358"/>
                  </a:lnTo>
                  <a:lnTo>
                    <a:pt x="600" y="1358"/>
                  </a:lnTo>
                  <a:lnTo>
                    <a:pt x="646" y="1350"/>
                  </a:lnTo>
                  <a:lnTo>
                    <a:pt x="674" y="1344"/>
                  </a:lnTo>
                  <a:lnTo>
                    <a:pt x="704" y="1336"/>
                  </a:lnTo>
                  <a:lnTo>
                    <a:pt x="738" y="1326"/>
                  </a:lnTo>
                  <a:lnTo>
                    <a:pt x="774" y="1312"/>
                  </a:lnTo>
                  <a:lnTo>
                    <a:pt x="812" y="1296"/>
                  </a:lnTo>
                  <a:lnTo>
                    <a:pt x="852" y="1276"/>
                  </a:lnTo>
                  <a:lnTo>
                    <a:pt x="852" y="1276"/>
                  </a:lnTo>
                  <a:lnTo>
                    <a:pt x="874" y="1264"/>
                  </a:lnTo>
                  <a:lnTo>
                    <a:pt x="874" y="1264"/>
                  </a:lnTo>
                  <a:lnTo>
                    <a:pt x="874" y="1264"/>
                  </a:lnTo>
                  <a:lnTo>
                    <a:pt x="874" y="1264"/>
                  </a:lnTo>
                  <a:lnTo>
                    <a:pt x="874" y="1264"/>
                  </a:lnTo>
                  <a:lnTo>
                    <a:pt x="874" y="1264"/>
                  </a:lnTo>
                  <a:lnTo>
                    <a:pt x="874" y="1264"/>
                  </a:lnTo>
                  <a:lnTo>
                    <a:pt x="916" y="1240"/>
                  </a:lnTo>
                  <a:lnTo>
                    <a:pt x="958" y="1222"/>
                  </a:lnTo>
                  <a:lnTo>
                    <a:pt x="998" y="1206"/>
                  </a:lnTo>
                  <a:lnTo>
                    <a:pt x="1034" y="1194"/>
                  </a:lnTo>
                  <a:lnTo>
                    <a:pt x="1068" y="1186"/>
                  </a:lnTo>
                  <a:lnTo>
                    <a:pt x="1100" y="1178"/>
                  </a:lnTo>
                  <a:lnTo>
                    <a:pt x="1148" y="1170"/>
                  </a:lnTo>
                  <a:lnTo>
                    <a:pt x="1148" y="1170"/>
                  </a:lnTo>
                  <a:lnTo>
                    <a:pt x="1166" y="1170"/>
                  </a:lnTo>
                  <a:lnTo>
                    <a:pt x="1186" y="1174"/>
                  </a:lnTo>
                  <a:lnTo>
                    <a:pt x="1194" y="1178"/>
                  </a:lnTo>
                  <a:lnTo>
                    <a:pt x="1202" y="1182"/>
                  </a:lnTo>
                  <a:lnTo>
                    <a:pt x="1208" y="1186"/>
                  </a:lnTo>
                  <a:lnTo>
                    <a:pt x="1214" y="1192"/>
                  </a:lnTo>
                  <a:lnTo>
                    <a:pt x="1214" y="1192"/>
                  </a:lnTo>
                  <a:lnTo>
                    <a:pt x="1218" y="1202"/>
                  </a:lnTo>
                  <a:lnTo>
                    <a:pt x="1218" y="1212"/>
                  </a:lnTo>
                  <a:lnTo>
                    <a:pt x="1216" y="1222"/>
                  </a:lnTo>
                  <a:lnTo>
                    <a:pt x="1210" y="1236"/>
                  </a:lnTo>
                  <a:lnTo>
                    <a:pt x="1210" y="1236"/>
                  </a:lnTo>
                  <a:lnTo>
                    <a:pt x="1202" y="1254"/>
                  </a:lnTo>
                  <a:lnTo>
                    <a:pt x="1198" y="1266"/>
                  </a:lnTo>
                  <a:lnTo>
                    <a:pt x="1194" y="1280"/>
                  </a:lnTo>
                  <a:lnTo>
                    <a:pt x="1194" y="1292"/>
                  </a:lnTo>
                  <a:lnTo>
                    <a:pt x="1194" y="1306"/>
                  </a:lnTo>
                  <a:lnTo>
                    <a:pt x="1196" y="1320"/>
                  </a:lnTo>
                  <a:lnTo>
                    <a:pt x="1202" y="1332"/>
                  </a:lnTo>
                  <a:lnTo>
                    <a:pt x="1202" y="1332"/>
                  </a:lnTo>
                  <a:lnTo>
                    <a:pt x="1210" y="1342"/>
                  </a:lnTo>
                  <a:lnTo>
                    <a:pt x="1218" y="1350"/>
                  </a:lnTo>
                  <a:lnTo>
                    <a:pt x="1230" y="1356"/>
                  </a:lnTo>
                  <a:lnTo>
                    <a:pt x="1244" y="1362"/>
                  </a:lnTo>
                  <a:lnTo>
                    <a:pt x="1262" y="1366"/>
                  </a:lnTo>
                  <a:lnTo>
                    <a:pt x="1282" y="1368"/>
                  </a:lnTo>
                  <a:lnTo>
                    <a:pt x="1306" y="1366"/>
                  </a:lnTo>
                  <a:lnTo>
                    <a:pt x="1334" y="1364"/>
                  </a:lnTo>
                  <a:lnTo>
                    <a:pt x="1334" y="1364"/>
                  </a:lnTo>
                  <a:lnTo>
                    <a:pt x="1358" y="1360"/>
                  </a:lnTo>
                  <a:lnTo>
                    <a:pt x="1378" y="1354"/>
                  </a:lnTo>
                  <a:lnTo>
                    <a:pt x="1396" y="1348"/>
                  </a:lnTo>
                  <a:lnTo>
                    <a:pt x="1412" y="1342"/>
                  </a:lnTo>
                  <a:lnTo>
                    <a:pt x="1424" y="1334"/>
                  </a:lnTo>
                  <a:lnTo>
                    <a:pt x="1434" y="1326"/>
                  </a:lnTo>
                  <a:lnTo>
                    <a:pt x="1442" y="1318"/>
                  </a:lnTo>
                  <a:lnTo>
                    <a:pt x="1448" y="1308"/>
                  </a:lnTo>
                  <a:lnTo>
                    <a:pt x="1450" y="1298"/>
                  </a:lnTo>
                  <a:lnTo>
                    <a:pt x="1452" y="1290"/>
                  </a:lnTo>
                  <a:lnTo>
                    <a:pt x="1452" y="1280"/>
                  </a:lnTo>
                  <a:lnTo>
                    <a:pt x="1452" y="1270"/>
                  </a:lnTo>
                  <a:lnTo>
                    <a:pt x="1446" y="1252"/>
                  </a:lnTo>
                  <a:lnTo>
                    <a:pt x="1438" y="1234"/>
                  </a:lnTo>
                  <a:lnTo>
                    <a:pt x="1438" y="1234"/>
                  </a:lnTo>
                  <a:lnTo>
                    <a:pt x="1428" y="1218"/>
                  </a:lnTo>
                  <a:lnTo>
                    <a:pt x="1418" y="1208"/>
                  </a:lnTo>
                  <a:lnTo>
                    <a:pt x="1418" y="1208"/>
                  </a:lnTo>
                  <a:lnTo>
                    <a:pt x="1410" y="1200"/>
                  </a:lnTo>
                  <a:lnTo>
                    <a:pt x="1406" y="1192"/>
                  </a:lnTo>
                  <a:lnTo>
                    <a:pt x="1406" y="1192"/>
                  </a:lnTo>
                  <a:lnTo>
                    <a:pt x="1402" y="1182"/>
                  </a:lnTo>
                  <a:lnTo>
                    <a:pt x="1402" y="1170"/>
                  </a:lnTo>
                  <a:lnTo>
                    <a:pt x="1406" y="1160"/>
                  </a:lnTo>
                  <a:lnTo>
                    <a:pt x="1414" y="1150"/>
                  </a:lnTo>
                  <a:lnTo>
                    <a:pt x="1424" y="1142"/>
                  </a:lnTo>
                  <a:lnTo>
                    <a:pt x="1436" y="1136"/>
                  </a:lnTo>
                  <a:lnTo>
                    <a:pt x="1448" y="1130"/>
                  </a:lnTo>
                  <a:lnTo>
                    <a:pt x="1460" y="1128"/>
                  </a:lnTo>
                  <a:lnTo>
                    <a:pt x="1460" y="1128"/>
                  </a:lnTo>
                  <a:lnTo>
                    <a:pt x="1510" y="1124"/>
                  </a:lnTo>
                  <a:lnTo>
                    <a:pt x="1540" y="1122"/>
                  </a:lnTo>
                  <a:lnTo>
                    <a:pt x="1576" y="1122"/>
                  </a:lnTo>
                  <a:lnTo>
                    <a:pt x="1614" y="1122"/>
                  </a:lnTo>
                  <a:lnTo>
                    <a:pt x="1656" y="1128"/>
                  </a:lnTo>
                  <a:lnTo>
                    <a:pt x="1702" y="1134"/>
                  </a:lnTo>
                  <a:lnTo>
                    <a:pt x="1748" y="1144"/>
                  </a:lnTo>
                  <a:lnTo>
                    <a:pt x="1748" y="1144"/>
                  </a:lnTo>
                  <a:lnTo>
                    <a:pt x="1748" y="1146"/>
                  </a:lnTo>
                  <a:lnTo>
                    <a:pt x="1748" y="1146"/>
                  </a:lnTo>
                  <a:lnTo>
                    <a:pt x="1796" y="1156"/>
                  </a:lnTo>
                  <a:lnTo>
                    <a:pt x="1840" y="1162"/>
                  </a:lnTo>
                  <a:lnTo>
                    <a:pt x="1882" y="1166"/>
                  </a:lnTo>
                  <a:lnTo>
                    <a:pt x="1920" y="1168"/>
                  </a:lnTo>
                  <a:lnTo>
                    <a:pt x="1956" y="1168"/>
                  </a:lnTo>
                  <a:lnTo>
                    <a:pt x="1988" y="1166"/>
                  </a:lnTo>
                  <a:lnTo>
                    <a:pt x="2038" y="1160"/>
                  </a:lnTo>
                  <a:lnTo>
                    <a:pt x="2038" y="1160"/>
                  </a:lnTo>
                  <a:lnTo>
                    <a:pt x="2054" y="1156"/>
                  </a:lnTo>
                  <a:lnTo>
                    <a:pt x="2072" y="1148"/>
                  </a:lnTo>
                  <a:lnTo>
                    <a:pt x="2080" y="1142"/>
                  </a:lnTo>
                  <a:lnTo>
                    <a:pt x="2086" y="1136"/>
                  </a:lnTo>
                  <a:lnTo>
                    <a:pt x="2090" y="1130"/>
                  </a:lnTo>
                  <a:lnTo>
                    <a:pt x="2094" y="1124"/>
                  </a:lnTo>
                  <a:lnTo>
                    <a:pt x="2094" y="1124"/>
                  </a:lnTo>
                  <a:lnTo>
                    <a:pt x="2096" y="1114"/>
                  </a:lnTo>
                  <a:lnTo>
                    <a:pt x="2094" y="1104"/>
                  </a:lnTo>
                  <a:lnTo>
                    <a:pt x="2088" y="1094"/>
                  </a:lnTo>
                  <a:lnTo>
                    <a:pt x="2080" y="1084"/>
                  </a:lnTo>
                  <a:lnTo>
                    <a:pt x="2080" y="1084"/>
                  </a:lnTo>
                  <a:lnTo>
                    <a:pt x="2068" y="1070"/>
                  </a:lnTo>
                  <a:lnTo>
                    <a:pt x="2056" y="1050"/>
                  </a:lnTo>
                  <a:lnTo>
                    <a:pt x="2050" y="1040"/>
                  </a:lnTo>
                  <a:lnTo>
                    <a:pt x="2046" y="1028"/>
                  </a:lnTo>
                  <a:lnTo>
                    <a:pt x="2044" y="1016"/>
                  </a:lnTo>
                  <a:lnTo>
                    <a:pt x="2044" y="1002"/>
                  </a:lnTo>
                  <a:lnTo>
                    <a:pt x="2046" y="990"/>
                  </a:lnTo>
                  <a:lnTo>
                    <a:pt x="2050" y="978"/>
                  </a:lnTo>
                  <a:lnTo>
                    <a:pt x="2058" y="966"/>
                  </a:lnTo>
                  <a:lnTo>
                    <a:pt x="2070" y="956"/>
                  </a:lnTo>
                  <a:lnTo>
                    <a:pt x="2086" y="946"/>
                  </a:lnTo>
                  <a:lnTo>
                    <a:pt x="2108" y="938"/>
                  </a:lnTo>
                  <a:lnTo>
                    <a:pt x="2132" y="930"/>
                  </a:lnTo>
                  <a:lnTo>
                    <a:pt x="2164" y="924"/>
                  </a:lnTo>
                  <a:lnTo>
                    <a:pt x="2164" y="924"/>
                  </a:lnTo>
                  <a:lnTo>
                    <a:pt x="2190" y="922"/>
                  </a:lnTo>
                  <a:lnTo>
                    <a:pt x="2214" y="922"/>
                  </a:lnTo>
                  <a:lnTo>
                    <a:pt x="2234" y="922"/>
                  </a:lnTo>
                  <a:lnTo>
                    <a:pt x="2252" y="926"/>
                  </a:lnTo>
                  <a:lnTo>
                    <a:pt x="2266" y="932"/>
                  </a:lnTo>
                  <a:lnTo>
                    <a:pt x="2276" y="938"/>
                  </a:lnTo>
                  <a:lnTo>
                    <a:pt x="2286" y="946"/>
                  </a:lnTo>
                  <a:lnTo>
                    <a:pt x="2294" y="954"/>
                  </a:lnTo>
                  <a:lnTo>
                    <a:pt x="2298" y="964"/>
                  </a:lnTo>
                  <a:lnTo>
                    <a:pt x="2302" y="974"/>
                  </a:lnTo>
                  <a:lnTo>
                    <a:pt x="2304" y="984"/>
                  </a:lnTo>
                  <a:lnTo>
                    <a:pt x="2304" y="994"/>
                  </a:lnTo>
                  <a:lnTo>
                    <a:pt x="2302" y="1014"/>
                  </a:lnTo>
                  <a:lnTo>
                    <a:pt x="2296" y="1034"/>
                  </a:lnTo>
                  <a:lnTo>
                    <a:pt x="2296" y="1034"/>
                  </a:lnTo>
                  <a:lnTo>
                    <a:pt x="2292" y="1046"/>
                  </a:lnTo>
                  <a:lnTo>
                    <a:pt x="2286" y="1056"/>
                  </a:lnTo>
                  <a:lnTo>
                    <a:pt x="2286" y="1056"/>
                  </a:lnTo>
                  <a:lnTo>
                    <a:pt x="2282" y="1064"/>
                  </a:lnTo>
                  <a:lnTo>
                    <a:pt x="2282" y="1064"/>
                  </a:lnTo>
                  <a:lnTo>
                    <a:pt x="2280" y="1070"/>
                  </a:lnTo>
                  <a:lnTo>
                    <a:pt x="2278" y="1078"/>
                  </a:lnTo>
                  <a:lnTo>
                    <a:pt x="2280" y="1084"/>
                  </a:lnTo>
                  <a:lnTo>
                    <a:pt x="2280" y="1090"/>
                  </a:lnTo>
                  <a:lnTo>
                    <a:pt x="2288" y="1100"/>
                  </a:lnTo>
                  <a:lnTo>
                    <a:pt x="2296" y="1108"/>
                  </a:lnTo>
                  <a:lnTo>
                    <a:pt x="2308" y="1114"/>
                  </a:lnTo>
                  <a:lnTo>
                    <a:pt x="2322" y="1118"/>
                  </a:lnTo>
                  <a:lnTo>
                    <a:pt x="2336" y="1118"/>
                  </a:lnTo>
                  <a:lnTo>
                    <a:pt x="2350" y="1118"/>
                  </a:lnTo>
                  <a:lnTo>
                    <a:pt x="2350" y="1118"/>
                  </a:lnTo>
                  <a:lnTo>
                    <a:pt x="2370" y="1114"/>
                  </a:lnTo>
                  <a:lnTo>
                    <a:pt x="2370" y="1114"/>
                  </a:lnTo>
                  <a:lnTo>
                    <a:pt x="2378" y="1060"/>
                  </a:lnTo>
                  <a:lnTo>
                    <a:pt x="2386" y="1006"/>
                  </a:lnTo>
                  <a:lnTo>
                    <a:pt x="2392" y="948"/>
                  </a:lnTo>
                  <a:lnTo>
                    <a:pt x="2398" y="892"/>
                  </a:lnTo>
                  <a:lnTo>
                    <a:pt x="2402" y="832"/>
                  </a:lnTo>
                  <a:lnTo>
                    <a:pt x="2406" y="772"/>
                  </a:lnTo>
                  <a:lnTo>
                    <a:pt x="2408" y="710"/>
                  </a:lnTo>
                  <a:lnTo>
                    <a:pt x="2408" y="648"/>
                  </a:lnTo>
                  <a:lnTo>
                    <a:pt x="2408" y="648"/>
                  </a:lnTo>
                  <a:lnTo>
                    <a:pt x="2408" y="608"/>
                  </a:lnTo>
                  <a:lnTo>
                    <a:pt x="2404" y="572"/>
                  </a:lnTo>
                  <a:lnTo>
                    <a:pt x="2398" y="534"/>
                  </a:lnTo>
                  <a:lnTo>
                    <a:pt x="2390" y="498"/>
                  </a:lnTo>
                  <a:lnTo>
                    <a:pt x="2382" y="464"/>
                  </a:lnTo>
                  <a:lnTo>
                    <a:pt x="2370" y="430"/>
                  </a:lnTo>
                  <a:lnTo>
                    <a:pt x="2358" y="398"/>
                  </a:lnTo>
                  <a:lnTo>
                    <a:pt x="2342" y="368"/>
                  </a:lnTo>
                  <a:lnTo>
                    <a:pt x="2326" y="336"/>
                  </a:lnTo>
                  <a:lnTo>
                    <a:pt x="2308" y="308"/>
                  </a:lnTo>
                  <a:lnTo>
                    <a:pt x="2288" y="280"/>
                  </a:lnTo>
                  <a:lnTo>
                    <a:pt x="2268" y="254"/>
                  </a:lnTo>
                  <a:lnTo>
                    <a:pt x="2244" y="228"/>
                  </a:lnTo>
                  <a:lnTo>
                    <a:pt x="2222" y="204"/>
                  </a:lnTo>
                  <a:lnTo>
                    <a:pt x="2196" y="180"/>
                  </a:lnTo>
                  <a:lnTo>
                    <a:pt x="2170" y="158"/>
                  </a:lnTo>
                  <a:lnTo>
                    <a:pt x="2170" y="158"/>
                  </a:lnTo>
                  <a:close/>
                </a:path>
              </a:pathLst>
            </a:custGeom>
            <a:solidFill>
              <a:srgbClr val="ED1C24"/>
            </a:solidFill>
            <a:ln w="635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p:nvSpPr>
          <p:spPr bwMode="auto">
            <a:xfrm>
              <a:off x="7569075" y="54135"/>
              <a:ext cx="3480871" cy="2280687"/>
            </a:xfrm>
            <a:custGeom>
              <a:avLst/>
              <a:gdLst>
                <a:gd name="T0" fmla="*/ 1598 w 1636"/>
                <a:gd name="T1" fmla="*/ 244 h 1036"/>
                <a:gd name="T2" fmla="*/ 1434 w 1636"/>
                <a:gd name="T3" fmla="*/ 228 h 1036"/>
                <a:gd name="T4" fmla="*/ 1318 w 1636"/>
                <a:gd name="T5" fmla="*/ 224 h 1036"/>
                <a:gd name="T6" fmla="*/ 1186 w 1636"/>
                <a:gd name="T7" fmla="*/ 226 h 1036"/>
                <a:gd name="T8" fmla="*/ 1046 w 1636"/>
                <a:gd name="T9" fmla="*/ 236 h 1036"/>
                <a:gd name="T10" fmla="*/ 906 w 1636"/>
                <a:gd name="T11" fmla="*/ 260 h 1036"/>
                <a:gd name="T12" fmla="*/ 768 w 1636"/>
                <a:gd name="T13" fmla="*/ 296 h 1036"/>
                <a:gd name="T14" fmla="*/ 702 w 1636"/>
                <a:gd name="T15" fmla="*/ 320 h 1036"/>
                <a:gd name="T16" fmla="*/ 640 w 1636"/>
                <a:gd name="T17" fmla="*/ 350 h 1036"/>
                <a:gd name="T18" fmla="*/ 640 w 1636"/>
                <a:gd name="T19" fmla="*/ 350 h 1036"/>
                <a:gd name="T20" fmla="*/ 600 w 1636"/>
                <a:gd name="T21" fmla="*/ 372 h 1036"/>
                <a:gd name="T22" fmla="*/ 530 w 1636"/>
                <a:gd name="T23" fmla="*/ 424 h 1036"/>
                <a:gd name="T24" fmla="*/ 468 w 1636"/>
                <a:gd name="T25" fmla="*/ 486 h 1036"/>
                <a:gd name="T26" fmla="*/ 418 w 1636"/>
                <a:gd name="T27" fmla="*/ 558 h 1036"/>
                <a:gd name="T28" fmla="*/ 398 w 1636"/>
                <a:gd name="T29" fmla="*/ 598 h 1036"/>
                <a:gd name="T30" fmla="*/ 376 w 1636"/>
                <a:gd name="T31" fmla="*/ 496 h 1036"/>
                <a:gd name="T32" fmla="*/ 352 w 1636"/>
                <a:gd name="T33" fmla="*/ 398 h 1036"/>
                <a:gd name="T34" fmla="*/ 300 w 1636"/>
                <a:gd name="T35" fmla="*/ 238 h 1036"/>
                <a:gd name="T36" fmla="*/ 252 w 1636"/>
                <a:gd name="T37" fmla="*/ 112 h 1036"/>
                <a:gd name="T38" fmla="*/ 202 w 1636"/>
                <a:gd name="T39" fmla="*/ 0 h 1036"/>
                <a:gd name="T40" fmla="*/ 0 w 1636"/>
                <a:gd name="T41" fmla="*/ 74 h 1036"/>
                <a:gd name="T42" fmla="*/ 42 w 1636"/>
                <a:gd name="T43" fmla="*/ 130 h 1036"/>
                <a:gd name="T44" fmla="*/ 104 w 1636"/>
                <a:gd name="T45" fmla="*/ 226 h 1036"/>
                <a:gd name="T46" fmla="*/ 180 w 1636"/>
                <a:gd name="T47" fmla="*/ 362 h 1036"/>
                <a:gd name="T48" fmla="*/ 218 w 1636"/>
                <a:gd name="T49" fmla="*/ 444 h 1036"/>
                <a:gd name="T50" fmla="*/ 262 w 1636"/>
                <a:gd name="T51" fmla="*/ 550 h 1036"/>
                <a:gd name="T52" fmla="*/ 304 w 1636"/>
                <a:gd name="T53" fmla="*/ 666 h 1036"/>
                <a:gd name="T54" fmla="*/ 336 w 1636"/>
                <a:gd name="T55" fmla="*/ 792 h 1036"/>
                <a:gd name="T56" fmla="*/ 362 w 1636"/>
                <a:gd name="T57" fmla="*/ 928 h 1036"/>
                <a:gd name="T58" fmla="*/ 414 w 1636"/>
                <a:gd name="T59" fmla="*/ 950 h 1036"/>
                <a:gd name="T60" fmla="*/ 516 w 1636"/>
                <a:gd name="T61" fmla="*/ 984 h 1036"/>
                <a:gd name="T62" fmla="*/ 614 w 1636"/>
                <a:gd name="T63" fmla="*/ 1010 h 1036"/>
                <a:gd name="T64" fmla="*/ 704 w 1636"/>
                <a:gd name="T65" fmla="*/ 1026 h 1036"/>
                <a:gd name="T66" fmla="*/ 748 w 1636"/>
                <a:gd name="T67" fmla="*/ 1032 h 1036"/>
                <a:gd name="T68" fmla="*/ 840 w 1636"/>
                <a:gd name="T69" fmla="*/ 1036 h 1036"/>
                <a:gd name="T70" fmla="*/ 926 w 1636"/>
                <a:gd name="T71" fmla="*/ 1030 h 1036"/>
                <a:gd name="T72" fmla="*/ 960 w 1636"/>
                <a:gd name="T73" fmla="*/ 1026 h 1036"/>
                <a:gd name="T74" fmla="*/ 1028 w 1636"/>
                <a:gd name="T75" fmla="*/ 1010 h 1036"/>
                <a:gd name="T76" fmla="*/ 1060 w 1636"/>
                <a:gd name="T77" fmla="*/ 1002 h 1036"/>
                <a:gd name="T78" fmla="*/ 1124 w 1636"/>
                <a:gd name="T79" fmla="*/ 978 h 1036"/>
                <a:gd name="T80" fmla="*/ 1182 w 1636"/>
                <a:gd name="T81" fmla="*/ 950 h 1036"/>
                <a:gd name="T82" fmla="*/ 1234 w 1636"/>
                <a:gd name="T83" fmla="*/ 916 h 1036"/>
                <a:gd name="T84" fmla="*/ 1284 w 1636"/>
                <a:gd name="T85" fmla="*/ 880 h 1036"/>
                <a:gd name="T86" fmla="*/ 1312 w 1636"/>
                <a:gd name="T87" fmla="*/ 856 h 1036"/>
                <a:gd name="T88" fmla="*/ 1366 w 1636"/>
                <a:gd name="T89" fmla="*/ 804 h 1036"/>
                <a:gd name="T90" fmla="*/ 1412 w 1636"/>
                <a:gd name="T91" fmla="*/ 748 h 1036"/>
                <a:gd name="T92" fmla="*/ 1454 w 1636"/>
                <a:gd name="T93" fmla="*/ 690 h 1036"/>
                <a:gd name="T94" fmla="*/ 1472 w 1636"/>
                <a:gd name="T95" fmla="*/ 662 h 1036"/>
                <a:gd name="T96" fmla="*/ 1534 w 1636"/>
                <a:gd name="T97" fmla="*/ 550 h 1036"/>
                <a:gd name="T98" fmla="*/ 1580 w 1636"/>
                <a:gd name="T99" fmla="*/ 444 h 1036"/>
                <a:gd name="T100" fmla="*/ 1602 w 1636"/>
                <a:gd name="T101" fmla="*/ 378 h 1036"/>
                <a:gd name="T102" fmla="*/ 1618 w 1636"/>
                <a:gd name="T103" fmla="*/ 324 h 1036"/>
                <a:gd name="T104" fmla="*/ 1636 w 1636"/>
                <a:gd name="T105" fmla="*/ 248 h 1036"/>
                <a:gd name="T106" fmla="*/ 1598 w 1636"/>
                <a:gd name="T107" fmla="*/ 24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6" h="1036">
                  <a:moveTo>
                    <a:pt x="1598" y="244"/>
                  </a:moveTo>
                  <a:lnTo>
                    <a:pt x="1598" y="244"/>
                  </a:lnTo>
                  <a:lnTo>
                    <a:pt x="1530" y="236"/>
                  </a:lnTo>
                  <a:lnTo>
                    <a:pt x="1434" y="228"/>
                  </a:lnTo>
                  <a:lnTo>
                    <a:pt x="1378" y="226"/>
                  </a:lnTo>
                  <a:lnTo>
                    <a:pt x="1318" y="224"/>
                  </a:lnTo>
                  <a:lnTo>
                    <a:pt x="1254" y="224"/>
                  </a:lnTo>
                  <a:lnTo>
                    <a:pt x="1186" y="226"/>
                  </a:lnTo>
                  <a:lnTo>
                    <a:pt x="1118" y="230"/>
                  </a:lnTo>
                  <a:lnTo>
                    <a:pt x="1046" y="236"/>
                  </a:lnTo>
                  <a:lnTo>
                    <a:pt x="976" y="246"/>
                  </a:lnTo>
                  <a:lnTo>
                    <a:pt x="906" y="260"/>
                  </a:lnTo>
                  <a:lnTo>
                    <a:pt x="836" y="276"/>
                  </a:lnTo>
                  <a:lnTo>
                    <a:pt x="768" y="296"/>
                  </a:lnTo>
                  <a:lnTo>
                    <a:pt x="734" y="308"/>
                  </a:lnTo>
                  <a:lnTo>
                    <a:pt x="702" y="320"/>
                  </a:lnTo>
                  <a:lnTo>
                    <a:pt x="670" y="334"/>
                  </a:lnTo>
                  <a:lnTo>
                    <a:pt x="640" y="350"/>
                  </a:lnTo>
                  <a:lnTo>
                    <a:pt x="640" y="350"/>
                  </a:lnTo>
                  <a:lnTo>
                    <a:pt x="640" y="350"/>
                  </a:lnTo>
                  <a:lnTo>
                    <a:pt x="640" y="350"/>
                  </a:lnTo>
                  <a:lnTo>
                    <a:pt x="600" y="372"/>
                  </a:lnTo>
                  <a:lnTo>
                    <a:pt x="564" y="396"/>
                  </a:lnTo>
                  <a:lnTo>
                    <a:pt x="530" y="424"/>
                  </a:lnTo>
                  <a:lnTo>
                    <a:pt x="496" y="454"/>
                  </a:lnTo>
                  <a:lnTo>
                    <a:pt x="468" y="486"/>
                  </a:lnTo>
                  <a:lnTo>
                    <a:pt x="440" y="520"/>
                  </a:lnTo>
                  <a:lnTo>
                    <a:pt x="418" y="558"/>
                  </a:lnTo>
                  <a:lnTo>
                    <a:pt x="398" y="598"/>
                  </a:lnTo>
                  <a:lnTo>
                    <a:pt x="398" y="598"/>
                  </a:lnTo>
                  <a:lnTo>
                    <a:pt x="388" y="546"/>
                  </a:lnTo>
                  <a:lnTo>
                    <a:pt x="376" y="496"/>
                  </a:lnTo>
                  <a:lnTo>
                    <a:pt x="352" y="398"/>
                  </a:lnTo>
                  <a:lnTo>
                    <a:pt x="352" y="398"/>
                  </a:lnTo>
                  <a:lnTo>
                    <a:pt x="326" y="314"/>
                  </a:lnTo>
                  <a:lnTo>
                    <a:pt x="300" y="238"/>
                  </a:lnTo>
                  <a:lnTo>
                    <a:pt x="276" y="170"/>
                  </a:lnTo>
                  <a:lnTo>
                    <a:pt x="252" y="112"/>
                  </a:lnTo>
                  <a:lnTo>
                    <a:pt x="216" y="30"/>
                  </a:lnTo>
                  <a:lnTo>
                    <a:pt x="202" y="0"/>
                  </a:lnTo>
                  <a:lnTo>
                    <a:pt x="0" y="74"/>
                  </a:lnTo>
                  <a:lnTo>
                    <a:pt x="0" y="74"/>
                  </a:lnTo>
                  <a:lnTo>
                    <a:pt x="20" y="100"/>
                  </a:lnTo>
                  <a:lnTo>
                    <a:pt x="42" y="130"/>
                  </a:lnTo>
                  <a:lnTo>
                    <a:pt x="70" y="172"/>
                  </a:lnTo>
                  <a:lnTo>
                    <a:pt x="104" y="226"/>
                  </a:lnTo>
                  <a:lnTo>
                    <a:pt x="140" y="288"/>
                  </a:lnTo>
                  <a:lnTo>
                    <a:pt x="180" y="362"/>
                  </a:lnTo>
                  <a:lnTo>
                    <a:pt x="218" y="444"/>
                  </a:lnTo>
                  <a:lnTo>
                    <a:pt x="218" y="444"/>
                  </a:lnTo>
                  <a:lnTo>
                    <a:pt x="240" y="494"/>
                  </a:lnTo>
                  <a:lnTo>
                    <a:pt x="262" y="550"/>
                  </a:lnTo>
                  <a:lnTo>
                    <a:pt x="284" y="606"/>
                  </a:lnTo>
                  <a:lnTo>
                    <a:pt x="304" y="666"/>
                  </a:lnTo>
                  <a:lnTo>
                    <a:pt x="320" y="728"/>
                  </a:lnTo>
                  <a:lnTo>
                    <a:pt x="336" y="792"/>
                  </a:lnTo>
                  <a:lnTo>
                    <a:pt x="350" y="860"/>
                  </a:lnTo>
                  <a:lnTo>
                    <a:pt x="362" y="928"/>
                  </a:lnTo>
                  <a:lnTo>
                    <a:pt x="362" y="928"/>
                  </a:lnTo>
                  <a:lnTo>
                    <a:pt x="414" y="950"/>
                  </a:lnTo>
                  <a:lnTo>
                    <a:pt x="466" y="968"/>
                  </a:lnTo>
                  <a:lnTo>
                    <a:pt x="516" y="984"/>
                  </a:lnTo>
                  <a:lnTo>
                    <a:pt x="566" y="998"/>
                  </a:lnTo>
                  <a:lnTo>
                    <a:pt x="614" y="1010"/>
                  </a:lnTo>
                  <a:lnTo>
                    <a:pt x="660" y="1020"/>
                  </a:lnTo>
                  <a:lnTo>
                    <a:pt x="704" y="1026"/>
                  </a:lnTo>
                  <a:lnTo>
                    <a:pt x="748" y="1032"/>
                  </a:lnTo>
                  <a:lnTo>
                    <a:pt x="748" y="1032"/>
                  </a:lnTo>
                  <a:lnTo>
                    <a:pt x="794" y="1034"/>
                  </a:lnTo>
                  <a:lnTo>
                    <a:pt x="840" y="1036"/>
                  </a:lnTo>
                  <a:lnTo>
                    <a:pt x="882" y="1034"/>
                  </a:lnTo>
                  <a:lnTo>
                    <a:pt x="926" y="1030"/>
                  </a:lnTo>
                  <a:lnTo>
                    <a:pt x="926" y="1030"/>
                  </a:lnTo>
                  <a:lnTo>
                    <a:pt x="960" y="1026"/>
                  </a:lnTo>
                  <a:lnTo>
                    <a:pt x="996" y="1018"/>
                  </a:lnTo>
                  <a:lnTo>
                    <a:pt x="1028" y="1010"/>
                  </a:lnTo>
                  <a:lnTo>
                    <a:pt x="1060" y="1002"/>
                  </a:lnTo>
                  <a:lnTo>
                    <a:pt x="1060" y="1002"/>
                  </a:lnTo>
                  <a:lnTo>
                    <a:pt x="1092" y="990"/>
                  </a:lnTo>
                  <a:lnTo>
                    <a:pt x="1124" y="978"/>
                  </a:lnTo>
                  <a:lnTo>
                    <a:pt x="1152" y="964"/>
                  </a:lnTo>
                  <a:lnTo>
                    <a:pt x="1182" y="950"/>
                  </a:lnTo>
                  <a:lnTo>
                    <a:pt x="1208" y="934"/>
                  </a:lnTo>
                  <a:lnTo>
                    <a:pt x="1234" y="916"/>
                  </a:lnTo>
                  <a:lnTo>
                    <a:pt x="1260" y="898"/>
                  </a:lnTo>
                  <a:lnTo>
                    <a:pt x="1284" y="880"/>
                  </a:lnTo>
                  <a:lnTo>
                    <a:pt x="1284" y="880"/>
                  </a:lnTo>
                  <a:lnTo>
                    <a:pt x="1312" y="856"/>
                  </a:lnTo>
                  <a:lnTo>
                    <a:pt x="1340" y="830"/>
                  </a:lnTo>
                  <a:lnTo>
                    <a:pt x="1366" y="804"/>
                  </a:lnTo>
                  <a:lnTo>
                    <a:pt x="1390" y="776"/>
                  </a:lnTo>
                  <a:lnTo>
                    <a:pt x="1412" y="748"/>
                  </a:lnTo>
                  <a:lnTo>
                    <a:pt x="1434" y="720"/>
                  </a:lnTo>
                  <a:lnTo>
                    <a:pt x="1454" y="690"/>
                  </a:lnTo>
                  <a:lnTo>
                    <a:pt x="1472" y="662"/>
                  </a:lnTo>
                  <a:lnTo>
                    <a:pt x="1472" y="662"/>
                  </a:lnTo>
                  <a:lnTo>
                    <a:pt x="1506" y="606"/>
                  </a:lnTo>
                  <a:lnTo>
                    <a:pt x="1534" y="550"/>
                  </a:lnTo>
                  <a:lnTo>
                    <a:pt x="1558" y="496"/>
                  </a:lnTo>
                  <a:lnTo>
                    <a:pt x="1580" y="444"/>
                  </a:lnTo>
                  <a:lnTo>
                    <a:pt x="1580" y="444"/>
                  </a:lnTo>
                  <a:lnTo>
                    <a:pt x="1602" y="378"/>
                  </a:lnTo>
                  <a:lnTo>
                    <a:pt x="1618" y="324"/>
                  </a:lnTo>
                  <a:lnTo>
                    <a:pt x="1618" y="324"/>
                  </a:lnTo>
                  <a:lnTo>
                    <a:pt x="1632" y="268"/>
                  </a:lnTo>
                  <a:lnTo>
                    <a:pt x="1636" y="248"/>
                  </a:lnTo>
                  <a:lnTo>
                    <a:pt x="1636" y="248"/>
                  </a:lnTo>
                  <a:lnTo>
                    <a:pt x="1598" y="244"/>
                  </a:lnTo>
                  <a:lnTo>
                    <a:pt x="1598" y="24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931478" y="3618834"/>
              <a:ext cx="5305459" cy="2853548"/>
              <a:chOff x="6183819" y="3893334"/>
              <a:chExt cx="4239957" cy="2230570"/>
            </a:xfrm>
          </p:grpSpPr>
          <p:sp>
            <p:nvSpPr>
              <p:cNvPr id="53" name="Freeform 37"/>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8"/>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path>
                </a:pathLst>
              </a:custGeom>
              <a:noFill/>
              <a:ln w="635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rot="19256294">
              <a:off x="8203892" y="1035320"/>
              <a:ext cx="2405929" cy="893133"/>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Activity</a:t>
              </a:r>
            </a:p>
            <a:p>
              <a:pPr algn="ctr"/>
              <a:r>
                <a:rPr lang="es-MX" sz="2400" b="1">
                  <a:solidFill>
                    <a:schemeClr val="bg1"/>
                  </a:solidFill>
                  <a:latin typeface="Poppins" panose="00000500000000000000" pitchFamily="2" charset="0"/>
                  <a:cs typeface="Poppins" panose="00000500000000000000" pitchFamily="2" charset="0"/>
                </a:rPr>
                <a:t>Actividad</a:t>
              </a:r>
            </a:p>
          </p:txBody>
        </p:sp>
        <p:sp>
          <p:nvSpPr>
            <p:cNvPr id="20" name="TextBox 19"/>
            <p:cNvSpPr txBox="1"/>
            <p:nvPr/>
          </p:nvSpPr>
          <p:spPr>
            <a:xfrm>
              <a:off x="5810951" y="2427667"/>
              <a:ext cx="5239450" cy="176536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800" b="1" dirty="0">
                  <a:solidFill>
                    <a:srgbClr val="FFFF00"/>
                  </a:solidFill>
                  <a:latin typeface="Poppins"/>
                  <a:cs typeface="Poppins"/>
                </a:rPr>
                <a:t>School Strategies and </a:t>
              </a:r>
              <a:r>
                <a:rPr lang="en-US" b="1" dirty="0">
                  <a:solidFill>
                    <a:srgbClr val="FFFF00"/>
                  </a:solidFill>
                  <a:latin typeface="Poppins"/>
                  <a:cs typeface="Poppins"/>
                </a:rPr>
                <a:t>Actions</a:t>
              </a:r>
              <a:endParaRPr lang="en-US" sz="1800" b="1" dirty="0">
                <a:solidFill>
                  <a:srgbClr val="FFFF0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1" dirty="0">
                  <a:solidFill>
                    <a:srgbClr val="FFFF00"/>
                  </a:solidFill>
                  <a:latin typeface="Poppins"/>
                  <a:cs typeface="Poppins"/>
                </a:rPr>
                <a:t>Student Data by Subgroup</a:t>
              </a:r>
            </a:p>
            <a:p>
              <a:pPr marL="342900" indent="-342900">
                <a:buFont typeface="Arial" panose="020B0604020202020204" pitchFamily="34" charset="0"/>
                <a:buChar char="•"/>
              </a:pPr>
              <a:r>
                <a:rPr lang="en-US" sz="1800" b="1" dirty="0">
                  <a:solidFill>
                    <a:srgbClr val="FFFF00"/>
                  </a:solidFill>
                  <a:latin typeface="Poppins"/>
                  <a:cs typeface="Poppins"/>
                </a:rPr>
                <a:t>School Budget</a:t>
              </a:r>
            </a:p>
            <a:p>
              <a:pPr marL="342900" indent="-342900">
                <a:buFont typeface="Arial" panose="020B0604020202020204" pitchFamily="34" charset="0"/>
                <a:buChar char="•"/>
              </a:pPr>
              <a:r>
                <a:rPr lang="en-US" sz="1800" b="1" dirty="0">
                  <a:solidFill>
                    <a:srgbClr val="FFFF00"/>
                  </a:solidFill>
                  <a:latin typeface="Poppins"/>
                  <a:cs typeface="Poppins"/>
                </a:rPr>
                <a:t>Title I Parent and Family Engagement Policy (</a:t>
              </a:r>
              <a:r>
                <a:rPr lang="en-US" b="1" dirty="0">
                  <a:solidFill>
                    <a:srgbClr val="FFFF00"/>
                  </a:solidFill>
                  <a:latin typeface="Poppins"/>
                  <a:cs typeface="Poppins"/>
                </a:rPr>
                <a:t>TI PFEP</a:t>
              </a:r>
              <a:r>
                <a:rPr lang="en-US" sz="1800" b="1" dirty="0">
                  <a:solidFill>
                    <a:srgbClr val="FFFF00"/>
                  </a:solidFill>
                  <a:latin typeface="Poppins"/>
                  <a:cs typeface="Poppins"/>
                </a:rPr>
                <a:t>)</a:t>
              </a:r>
            </a:p>
            <a:p>
              <a:pPr marL="342900" indent="-342900">
                <a:buFont typeface="Arial" panose="020B0604020202020204" pitchFamily="34" charset="0"/>
                <a:buChar char="•"/>
              </a:pPr>
              <a:r>
                <a:rPr lang="en-US" sz="1800" b="1" dirty="0">
                  <a:solidFill>
                    <a:srgbClr val="FFFF00"/>
                  </a:solidFill>
                  <a:latin typeface="Poppins"/>
                  <a:cs typeface="Poppins"/>
                </a:rPr>
                <a:t>School-Parent Compact</a:t>
              </a:r>
              <a:endParaRPr lang="en-US" sz="1700" b="1" dirty="0">
                <a:solidFill>
                  <a:srgbClr val="FFFF00"/>
                </a:solidFill>
                <a:latin typeface="Poppins"/>
                <a:cs typeface="Poppins"/>
              </a:endParaRPr>
            </a:p>
          </p:txBody>
        </p:sp>
        <p:sp>
          <p:nvSpPr>
            <p:cNvPr id="22" name="TextBox 21"/>
            <p:cNvSpPr txBox="1"/>
            <p:nvPr/>
          </p:nvSpPr>
          <p:spPr>
            <a:xfrm>
              <a:off x="6268672" y="4602023"/>
              <a:ext cx="4457293" cy="167244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1700" b="1">
                  <a:solidFill>
                    <a:schemeClr val="bg1"/>
                  </a:solidFill>
                  <a:latin typeface="Poppins" panose="00000500000000000000" pitchFamily="2" charset="0"/>
                  <a:cs typeface="Poppins" panose="00000500000000000000" pitchFamily="2" charset="0"/>
                </a:rPr>
                <a:t>Estrategias y acciones escolares</a:t>
              </a:r>
            </a:p>
            <a:p>
              <a:pPr marL="342900" indent="-342900">
                <a:buFont typeface="Arial" panose="020B0604020202020204" pitchFamily="34" charset="0"/>
                <a:buChar char="•"/>
              </a:pPr>
              <a:r>
                <a:rPr lang="es-MX" sz="1700" b="1">
                  <a:solidFill>
                    <a:schemeClr val="bg1"/>
                  </a:solidFill>
                  <a:latin typeface="Poppins"/>
                  <a:cs typeface="Poppins"/>
                </a:rPr>
                <a:t>Datos por subgrupos</a:t>
              </a:r>
              <a:endParaRPr lang="es-MX" sz="17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1700" b="1">
                  <a:solidFill>
                    <a:schemeClr val="bg1"/>
                  </a:solidFill>
                  <a:latin typeface="Poppins"/>
                  <a:cs typeface="Poppins"/>
                </a:rPr>
                <a:t>Presupuesto escolar</a:t>
              </a:r>
              <a:endParaRPr lang="es-MX" sz="17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1700" b="1">
                  <a:solidFill>
                    <a:schemeClr val="bg1"/>
                  </a:solidFill>
                  <a:latin typeface="Poppins"/>
                  <a:cs typeface="Poppins"/>
                </a:rPr>
                <a:t>Política Título para la participación de padres (TIPFEP)</a:t>
              </a:r>
            </a:p>
            <a:p>
              <a:pPr marL="342900" indent="-342900">
                <a:buFont typeface="Arial" panose="020B0604020202020204" pitchFamily="34" charset="0"/>
                <a:buChar char="•"/>
              </a:pPr>
              <a:r>
                <a:rPr lang="es-MX" sz="1700" b="1">
                  <a:solidFill>
                    <a:schemeClr val="bg1"/>
                  </a:solidFill>
                  <a:latin typeface="Poppins"/>
                  <a:cs typeface="Poppins"/>
                </a:rPr>
                <a:t>Acuerdo entre escuela y padres </a:t>
              </a:r>
              <a:endParaRPr lang="es-MX" sz="1700" b="1">
                <a:solidFill>
                  <a:schemeClr val="bg1"/>
                </a:solidFill>
                <a:latin typeface="Poppins" panose="00000500000000000000" pitchFamily="2" charset="0"/>
                <a:cs typeface="Poppins" panose="00000500000000000000" pitchFamily="2" charset="0"/>
              </a:endParaRPr>
            </a:p>
          </p:txBody>
        </p:sp>
      </p:grpSp>
      <p:sp>
        <p:nvSpPr>
          <p:cNvPr id="4" name="Slide Number Placeholder 3">
            <a:extLst>
              <a:ext uri="{FF2B5EF4-FFF2-40B4-BE49-F238E27FC236}">
                <a16:creationId xmlns:a16="http://schemas.microsoft.com/office/drawing/2014/main" id="{98815AFC-F9B6-4A52-BD6A-3A5D77B74EA8}"/>
              </a:ext>
            </a:extLst>
          </p:cNvPr>
          <p:cNvSpPr>
            <a:spLocks noGrp="1"/>
          </p:cNvSpPr>
          <p:nvPr>
            <p:ph type="sldNum" sz="quarter" idx="12"/>
          </p:nvPr>
        </p:nvSpPr>
        <p:spPr/>
        <p:txBody>
          <a:bodyPr/>
          <a:lstStyle/>
          <a:p>
            <a:fld id="{ADAD750B-947C-400E-B8CE-3DD0E804B3D6}" type="slidenum">
              <a:rPr lang="en-US" smtClean="0"/>
              <a:t>27</a:t>
            </a:fld>
            <a:endParaRPr lang="en-US"/>
          </a:p>
        </p:txBody>
      </p:sp>
    </p:spTree>
    <p:extLst>
      <p:ext uri="{BB962C8B-B14F-4D97-AF65-F5344CB8AC3E}">
        <p14:creationId xmlns:p14="http://schemas.microsoft.com/office/powerpoint/2010/main" val="345532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662-C868-99D9-E689-0C345D271120}"/>
              </a:ext>
            </a:extLst>
          </p:cNvPr>
          <p:cNvSpPr>
            <a:spLocks noGrp="1"/>
          </p:cNvSpPr>
          <p:nvPr>
            <p:ph type="sldNum" sz="quarter" idx="12"/>
          </p:nvPr>
        </p:nvSpPr>
        <p:spPr>
          <a:xfrm>
            <a:off x="11704320" y="6455664"/>
            <a:ext cx="448056" cy="365125"/>
          </a:xfrm>
        </p:spPr>
        <p:txBody>
          <a:bodyPr>
            <a:normAutofit/>
          </a:bodyPr>
          <a:lstStyle/>
          <a:p>
            <a:pPr>
              <a:spcAft>
                <a:spcPts val="600"/>
              </a:spcAft>
            </a:pPr>
            <a:fld id="{ADAD750B-947C-400E-B8CE-3DD0E804B3D6}" type="slidenum">
              <a:rPr lang="en-US" sz="1100">
                <a:solidFill>
                  <a:srgbClr val="FFFFFF"/>
                </a:solidFill>
              </a:rPr>
              <a:pPr>
                <a:spcAft>
                  <a:spcPts val="600"/>
                </a:spcAft>
              </a:pPr>
              <a:t>28</a:t>
            </a:fld>
            <a:endParaRPr lang="en-US" sz="1100">
              <a:solidFill>
                <a:srgbClr val="FFFFFF"/>
              </a:solidFill>
            </a:endParaRPr>
          </a:p>
        </p:txBody>
      </p:sp>
      <p:sp>
        <p:nvSpPr>
          <p:cNvPr id="3" name="TextBox 2">
            <a:extLst>
              <a:ext uri="{FF2B5EF4-FFF2-40B4-BE49-F238E27FC236}">
                <a16:creationId xmlns:a16="http://schemas.microsoft.com/office/drawing/2014/main" id="{C3290654-A758-8257-C8A1-2008AE30C9E4}"/>
              </a:ext>
            </a:extLst>
          </p:cNvPr>
          <p:cNvSpPr txBox="1"/>
          <p:nvPr/>
        </p:nvSpPr>
        <p:spPr>
          <a:xfrm>
            <a:off x="8082" y="774700"/>
            <a:ext cx="12041908" cy="5262979"/>
          </a:xfrm>
          <a:prstGeom prst="rect">
            <a:avLst/>
          </a:prstGeom>
          <a:solidFill>
            <a:schemeClr val="bg1"/>
          </a:solidFill>
        </p:spPr>
        <p:txBody>
          <a:bodyPr wrap="square" lIns="91440" tIns="45720" rIns="91440" bIns="45720" rtlCol="0" anchor="t">
            <a:spAutoFit/>
          </a:bodyPr>
          <a:lstStyle/>
          <a:p>
            <a:pPr algn="ctr"/>
            <a:r>
              <a:rPr lang="en-US" sz="4800" b="1" dirty="0"/>
              <a:t>School Site Council Resources to Support School Site Council Members</a:t>
            </a:r>
          </a:p>
          <a:p>
            <a:pPr algn="ctr"/>
            <a:endParaRPr lang="en-US" sz="4800" b="1" dirty="0"/>
          </a:p>
          <a:p>
            <a:pPr algn="ctr"/>
            <a:endParaRPr lang="en-US" sz="4800" b="1" dirty="0"/>
          </a:p>
          <a:p>
            <a:pPr algn="ctr"/>
            <a:endParaRPr lang="en-US" sz="4800" b="1" dirty="0"/>
          </a:p>
          <a:p>
            <a:pPr algn="ctr"/>
            <a:r>
              <a:rPr lang="es-MX" sz="4800" b="1" dirty="0">
                <a:solidFill>
                  <a:srgbClr val="0070C0"/>
                </a:solidFill>
              </a:rPr>
              <a:t>Recursos para apoyar a los miembros del Consejo del Sitio Escolar</a:t>
            </a:r>
            <a:endParaRPr lang="es-MX" sz="4800" b="1" dirty="0">
              <a:solidFill>
                <a:srgbClr val="0070C0"/>
              </a:solidFill>
              <a:cs typeface="Calibri"/>
            </a:endParaRPr>
          </a:p>
        </p:txBody>
      </p:sp>
      <p:pic>
        <p:nvPicPr>
          <p:cNvPr id="5" name="Picture 4">
            <a:extLst>
              <a:ext uri="{FF2B5EF4-FFF2-40B4-BE49-F238E27FC236}">
                <a16:creationId xmlns:a16="http://schemas.microsoft.com/office/drawing/2014/main" id="{42C3EA15-2A14-FDEB-DC66-8A2BF6ADDFD8}"/>
              </a:ext>
            </a:extLst>
          </p:cNvPr>
          <p:cNvPicPr>
            <a:picLocks noChangeAspect="1"/>
          </p:cNvPicPr>
          <p:nvPr/>
        </p:nvPicPr>
        <p:blipFill>
          <a:blip r:embed="rId4"/>
          <a:stretch>
            <a:fillRect/>
          </a:stretch>
        </p:blipFill>
        <p:spPr>
          <a:xfrm>
            <a:off x="5295587" y="2335237"/>
            <a:ext cx="1420418" cy="1961926"/>
          </a:xfrm>
          <a:prstGeom prst="rect">
            <a:avLst/>
          </a:prstGeom>
        </p:spPr>
      </p:pic>
      <p:pic>
        <p:nvPicPr>
          <p:cNvPr id="16" name="Picture 15">
            <a:extLst>
              <a:ext uri="{FF2B5EF4-FFF2-40B4-BE49-F238E27FC236}">
                <a16:creationId xmlns:a16="http://schemas.microsoft.com/office/drawing/2014/main" id="{498092CD-36C8-D9B5-2562-94A5FF8FF840}"/>
              </a:ext>
            </a:extLst>
          </p:cNvPr>
          <p:cNvPicPr>
            <a:picLocks noChangeAspect="1"/>
          </p:cNvPicPr>
          <p:nvPr/>
        </p:nvPicPr>
        <p:blipFill>
          <a:blip r:embed="rId5"/>
          <a:stretch>
            <a:fillRect/>
          </a:stretch>
        </p:blipFill>
        <p:spPr>
          <a:xfrm>
            <a:off x="1899903" y="2343330"/>
            <a:ext cx="2637502" cy="2347104"/>
          </a:xfrm>
          <a:prstGeom prst="rect">
            <a:avLst/>
          </a:prstGeom>
        </p:spPr>
      </p:pic>
      <p:pic>
        <p:nvPicPr>
          <p:cNvPr id="18" name="Picture 17">
            <a:extLst>
              <a:ext uri="{FF2B5EF4-FFF2-40B4-BE49-F238E27FC236}">
                <a16:creationId xmlns:a16="http://schemas.microsoft.com/office/drawing/2014/main" id="{602C4BB2-86D0-D445-B499-A7425CB245E5}"/>
              </a:ext>
            </a:extLst>
          </p:cNvPr>
          <p:cNvPicPr>
            <a:picLocks noChangeAspect="1"/>
          </p:cNvPicPr>
          <p:nvPr/>
        </p:nvPicPr>
        <p:blipFill>
          <a:blip r:embed="rId6"/>
          <a:stretch>
            <a:fillRect/>
          </a:stretch>
        </p:blipFill>
        <p:spPr>
          <a:xfrm>
            <a:off x="7393931" y="2343150"/>
            <a:ext cx="2673096" cy="2242419"/>
          </a:xfrm>
          <a:prstGeom prst="rect">
            <a:avLst/>
          </a:prstGeom>
        </p:spPr>
      </p:pic>
    </p:spTree>
    <p:extLst>
      <p:ext uri="{BB962C8B-B14F-4D97-AF65-F5344CB8AC3E}">
        <p14:creationId xmlns:p14="http://schemas.microsoft.com/office/powerpoint/2010/main" val="502900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662-C868-99D9-E689-0C345D271120}"/>
              </a:ext>
            </a:extLst>
          </p:cNvPr>
          <p:cNvSpPr>
            <a:spLocks noGrp="1"/>
          </p:cNvSpPr>
          <p:nvPr>
            <p:ph type="sldNum" sz="quarter" idx="12"/>
          </p:nvPr>
        </p:nvSpPr>
        <p:spPr>
          <a:xfrm>
            <a:off x="11704320" y="6455664"/>
            <a:ext cx="448056" cy="365125"/>
          </a:xfrm>
        </p:spPr>
        <p:txBody>
          <a:bodyPr>
            <a:normAutofit/>
          </a:bodyPr>
          <a:lstStyle/>
          <a:p>
            <a:pPr>
              <a:spcAft>
                <a:spcPts val="600"/>
              </a:spcAft>
            </a:pPr>
            <a:fld id="{ADAD750B-947C-400E-B8CE-3DD0E804B3D6}" type="slidenum">
              <a:rPr lang="en-US" sz="1100">
                <a:solidFill>
                  <a:srgbClr val="FFFFFF"/>
                </a:solidFill>
              </a:rPr>
              <a:pPr>
                <a:spcAft>
                  <a:spcPts val="600"/>
                </a:spcAft>
              </a:pPr>
              <a:t>29</a:t>
            </a:fld>
            <a:endParaRPr lang="en-US" sz="1100">
              <a:solidFill>
                <a:srgbClr val="FFFFFF"/>
              </a:solidFill>
            </a:endParaRPr>
          </a:p>
        </p:txBody>
      </p:sp>
      <p:pic>
        <p:nvPicPr>
          <p:cNvPr id="6" name="Picture 5">
            <a:extLst>
              <a:ext uri="{FF2B5EF4-FFF2-40B4-BE49-F238E27FC236}">
                <a16:creationId xmlns:a16="http://schemas.microsoft.com/office/drawing/2014/main" id="{69A789CD-D41B-7FAC-8447-82089F5FE0EA}"/>
              </a:ext>
            </a:extLst>
          </p:cNvPr>
          <p:cNvPicPr>
            <a:picLocks noChangeAspect="1"/>
          </p:cNvPicPr>
          <p:nvPr/>
        </p:nvPicPr>
        <p:blipFill>
          <a:blip r:embed="rId3"/>
          <a:stretch>
            <a:fillRect/>
          </a:stretch>
        </p:blipFill>
        <p:spPr>
          <a:xfrm>
            <a:off x="417253" y="1288352"/>
            <a:ext cx="3786913" cy="4965593"/>
          </a:xfrm>
          <a:prstGeom prst="rect">
            <a:avLst/>
          </a:prstGeom>
          <a:ln w="57150">
            <a:solidFill>
              <a:schemeClr val="tx1"/>
            </a:solidFill>
          </a:ln>
        </p:spPr>
      </p:pic>
      <p:sp>
        <p:nvSpPr>
          <p:cNvPr id="8" name="TextBox 7">
            <a:extLst>
              <a:ext uri="{FF2B5EF4-FFF2-40B4-BE49-F238E27FC236}">
                <a16:creationId xmlns:a16="http://schemas.microsoft.com/office/drawing/2014/main" id="{053DAA21-2D55-8A27-8A8E-4D213B29E52F}"/>
              </a:ext>
            </a:extLst>
          </p:cNvPr>
          <p:cNvSpPr txBox="1"/>
          <p:nvPr/>
        </p:nvSpPr>
        <p:spPr>
          <a:xfrm>
            <a:off x="904278" y="75473"/>
            <a:ext cx="3627468" cy="954107"/>
          </a:xfrm>
          <a:prstGeom prst="rect">
            <a:avLst/>
          </a:prstGeom>
          <a:noFill/>
        </p:spPr>
        <p:txBody>
          <a:bodyPr wrap="square" lIns="91440" tIns="45720" rIns="91440" bIns="45720" anchor="t">
            <a:spAutoFit/>
          </a:bodyPr>
          <a:lstStyle/>
          <a:p>
            <a:pPr algn="ctr"/>
            <a:r>
              <a:rPr lang="en-US" sz="2800" b="1" dirty="0">
                <a:latin typeface="Poppins"/>
                <a:cs typeface="Poppins"/>
              </a:rPr>
              <a:t>School Site Council Syllabus</a:t>
            </a:r>
          </a:p>
        </p:txBody>
      </p:sp>
      <p:pic>
        <p:nvPicPr>
          <p:cNvPr id="4" name="Picture 3">
            <a:extLst>
              <a:ext uri="{FF2B5EF4-FFF2-40B4-BE49-F238E27FC236}">
                <a16:creationId xmlns:a16="http://schemas.microsoft.com/office/drawing/2014/main" id="{975169C7-B827-7AD6-FA39-044F5152A868}"/>
              </a:ext>
            </a:extLst>
          </p:cNvPr>
          <p:cNvPicPr>
            <a:picLocks noChangeAspect="1"/>
          </p:cNvPicPr>
          <p:nvPr/>
        </p:nvPicPr>
        <p:blipFill>
          <a:blip r:embed="rId4"/>
          <a:stretch>
            <a:fillRect/>
          </a:stretch>
        </p:blipFill>
        <p:spPr>
          <a:xfrm>
            <a:off x="1555139" y="1717398"/>
            <a:ext cx="3830983" cy="4975304"/>
          </a:xfrm>
          <a:prstGeom prst="rect">
            <a:avLst/>
          </a:prstGeom>
          <a:ln w="57150">
            <a:solidFill>
              <a:schemeClr val="tx1"/>
            </a:solidFill>
          </a:ln>
        </p:spPr>
      </p:pic>
      <p:sp>
        <p:nvSpPr>
          <p:cNvPr id="3" name="TextBox 2">
            <a:extLst>
              <a:ext uri="{FF2B5EF4-FFF2-40B4-BE49-F238E27FC236}">
                <a16:creationId xmlns:a16="http://schemas.microsoft.com/office/drawing/2014/main" id="{16F412C8-825B-F34A-9C38-0B8DBEAA6242}"/>
              </a:ext>
            </a:extLst>
          </p:cNvPr>
          <p:cNvSpPr txBox="1"/>
          <p:nvPr/>
        </p:nvSpPr>
        <p:spPr>
          <a:xfrm>
            <a:off x="7210927" y="125664"/>
            <a:ext cx="47484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800" b="1" dirty="0">
                <a:solidFill>
                  <a:srgbClr val="0070C0"/>
                </a:solidFill>
                <a:latin typeface="Poppins"/>
                <a:cs typeface="Segoe UI"/>
              </a:rPr>
              <a:t>Plan de estudios del Consejo del Sitio Escolar</a:t>
            </a:r>
            <a:r>
              <a:rPr lang="en-US" sz="2800" dirty="0">
                <a:solidFill>
                  <a:srgbClr val="0070C0"/>
                </a:solidFill>
                <a:latin typeface="Poppins"/>
                <a:cs typeface="Segoe UI"/>
              </a:rPr>
              <a:t>​</a:t>
            </a:r>
            <a:endParaRPr lang="en-US" sz="2800" dirty="0">
              <a:solidFill>
                <a:srgbClr val="000000"/>
              </a:solidFill>
              <a:latin typeface="Poppins"/>
              <a:cs typeface="Segoe UI"/>
            </a:endParaRPr>
          </a:p>
        </p:txBody>
      </p:sp>
      <p:pic>
        <p:nvPicPr>
          <p:cNvPr id="7" name="Picture 6" descr="A black and white text on a white sheet&#10;&#10;Description automatically generated">
            <a:extLst>
              <a:ext uri="{FF2B5EF4-FFF2-40B4-BE49-F238E27FC236}">
                <a16:creationId xmlns:a16="http://schemas.microsoft.com/office/drawing/2014/main" id="{5D384F80-D11E-78ED-F58C-CD7517D9D990}"/>
              </a:ext>
            </a:extLst>
          </p:cNvPr>
          <p:cNvPicPr>
            <a:picLocks noChangeAspect="1"/>
          </p:cNvPicPr>
          <p:nvPr/>
        </p:nvPicPr>
        <p:blipFill>
          <a:blip r:embed="rId5"/>
          <a:stretch>
            <a:fillRect/>
          </a:stretch>
        </p:blipFill>
        <p:spPr>
          <a:xfrm>
            <a:off x="6595979" y="1154072"/>
            <a:ext cx="3959726" cy="4964277"/>
          </a:xfrm>
          <a:prstGeom prst="rect">
            <a:avLst/>
          </a:prstGeom>
          <a:ln w="57150">
            <a:solidFill>
              <a:schemeClr val="tx1"/>
            </a:solidFill>
          </a:ln>
        </p:spPr>
      </p:pic>
      <p:pic>
        <p:nvPicPr>
          <p:cNvPr id="5" name="Picture 4" descr="A close up of a document&#10;&#10;Description automatically generated">
            <a:extLst>
              <a:ext uri="{FF2B5EF4-FFF2-40B4-BE49-F238E27FC236}">
                <a16:creationId xmlns:a16="http://schemas.microsoft.com/office/drawing/2014/main" id="{95849E1B-4757-8829-179D-FB866B66B44D}"/>
              </a:ext>
            </a:extLst>
          </p:cNvPr>
          <p:cNvPicPr>
            <a:picLocks noChangeAspect="1"/>
          </p:cNvPicPr>
          <p:nvPr/>
        </p:nvPicPr>
        <p:blipFill>
          <a:blip r:embed="rId6"/>
          <a:stretch>
            <a:fillRect/>
          </a:stretch>
        </p:blipFill>
        <p:spPr>
          <a:xfrm>
            <a:off x="7999663" y="1653227"/>
            <a:ext cx="3919621" cy="4995333"/>
          </a:xfrm>
          <a:prstGeom prst="rect">
            <a:avLst/>
          </a:prstGeom>
          <a:ln w="57150">
            <a:solidFill>
              <a:schemeClr val="tx1"/>
            </a:solidFill>
          </a:ln>
        </p:spPr>
      </p:pic>
    </p:spTree>
    <p:extLst>
      <p:ext uri="{BB962C8B-B14F-4D97-AF65-F5344CB8AC3E}">
        <p14:creationId xmlns:p14="http://schemas.microsoft.com/office/powerpoint/2010/main" val="41301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948" y="76106"/>
            <a:ext cx="1322995" cy="1322995"/>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431439" y="230754"/>
            <a:ext cx="4321081" cy="83097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Calibri"/>
              </a:rPr>
              <a:t>Interpretation Services: Mobile Device</a:t>
            </a:r>
            <a:endParaRPr lang="en-US" sz="2400" b="1" i="0" u="none" strike="noStrike" kern="1200" cap="none" spc="0" normalizeH="0" baseline="0" noProof="0" dirty="0">
              <a:ln>
                <a:noFill/>
              </a:ln>
              <a:effectLst/>
              <a:uLnTx/>
              <a:uFillTx/>
              <a:latin typeface="Poppins"/>
              <a:cs typeface="Calibri"/>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389580" y="2132804"/>
            <a:ext cx="4266089" cy="1904965"/>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530997" y="4224181"/>
            <a:ext cx="4222967" cy="129268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5367571" y="1524951"/>
            <a:ext cx="2611278" cy="1730419"/>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5304920" y="3815316"/>
            <a:ext cx="2742486" cy="2207688"/>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8789732" y="1603723"/>
            <a:ext cx="2843100" cy="1556908"/>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8598762" y="3857835"/>
            <a:ext cx="3213605" cy="2025380"/>
            <a:chOff x="8616014" y="3719813"/>
            <a:chExt cx="3213605"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896982" y="3800686"/>
              <a:ext cx="696222"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616014" y="5090361"/>
              <a:ext cx="3213605"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3</a:t>
            </a:fld>
            <a:endParaRPr lang="en-US"/>
          </a:p>
        </p:txBody>
      </p:sp>
      <p:sp>
        <p:nvSpPr>
          <p:cNvPr id="5" name="Rectangle: Rounded Corners 4">
            <a:extLst>
              <a:ext uri="{FF2B5EF4-FFF2-40B4-BE49-F238E27FC236}">
                <a16:creationId xmlns:a16="http://schemas.microsoft.com/office/drawing/2014/main" id="{18A5459B-E6FB-BE95-994C-921C686775D5}"/>
              </a:ext>
            </a:extLst>
          </p:cNvPr>
          <p:cNvSpPr/>
          <p:nvPr/>
        </p:nvSpPr>
        <p:spPr>
          <a:xfrm>
            <a:off x="5802193" y="2787863"/>
            <a:ext cx="1931018" cy="4386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5DAA9BA3-5F39-BE2D-0089-F62208B7856B}"/>
              </a:ext>
            </a:extLst>
          </p:cNvPr>
          <p:cNvPicPr>
            <a:picLocks noChangeAspect="1"/>
          </p:cNvPicPr>
          <p:nvPr/>
        </p:nvPicPr>
        <p:blipFill>
          <a:blip r:embed="rId10"/>
          <a:stretch>
            <a:fillRect/>
          </a:stretch>
        </p:blipFill>
        <p:spPr>
          <a:xfrm>
            <a:off x="11020731" y="1457073"/>
            <a:ext cx="786452" cy="719390"/>
          </a:xfrm>
          <a:prstGeom prst="rect">
            <a:avLst/>
          </a:prstGeom>
        </p:spPr>
      </p:pic>
      <p:sp>
        <p:nvSpPr>
          <p:cNvPr id="8" name="Rectangle: Rounded Corners 7">
            <a:extLst>
              <a:ext uri="{FF2B5EF4-FFF2-40B4-BE49-F238E27FC236}">
                <a16:creationId xmlns:a16="http://schemas.microsoft.com/office/drawing/2014/main" id="{24B028EC-70CA-D177-7B7E-2526FF7113AB}"/>
              </a:ext>
            </a:extLst>
          </p:cNvPr>
          <p:cNvSpPr/>
          <p:nvPr/>
        </p:nvSpPr>
        <p:spPr>
          <a:xfrm>
            <a:off x="5434149" y="4351050"/>
            <a:ext cx="2442754" cy="4430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6A1D447D-7521-032A-B523-35C9FA16A29A}"/>
              </a:ext>
            </a:extLst>
          </p:cNvPr>
          <p:cNvSpPr txBox="1"/>
          <p:nvPr/>
        </p:nvSpPr>
        <p:spPr>
          <a:xfrm>
            <a:off x="7178634" y="231568"/>
            <a:ext cx="45244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i="1" dirty="0">
                <a:solidFill>
                  <a:srgbClr val="0070C0"/>
                </a:solidFill>
                <a:latin typeface="Poppins"/>
                <a:cs typeface="Segoe UI"/>
              </a:rPr>
              <a:t>Servicios de interpretación: dispositivo móvil</a:t>
            </a:r>
            <a:endParaRPr lang="en-US" sz="2400" dirty="0">
              <a:solidFill>
                <a:srgbClr val="000000"/>
              </a:solidFill>
              <a:latin typeface="Poppins"/>
              <a:cs typeface="Segoe UI"/>
            </a:endParaRPr>
          </a:p>
        </p:txBody>
      </p:sp>
    </p:spTree>
    <p:extLst>
      <p:ext uri="{BB962C8B-B14F-4D97-AF65-F5344CB8AC3E}">
        <p14:creationId xmlns:p14="http://schemas.microsoft.com/office/powerpoint/2010/main" val="261028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screenshot of a computer&#10;&#10;Description automatically generated with medium confidence">
            <a:extLst>
              <a:ext uri="{FF2B5EF4-FFF2-40B4-BE49-F238E27FC236}">
                <a16:creationId xmlns:a16="http://schemas.microsoft.com/office/drawing/2014/main" id="{EF8A5972-5BCD-3C68-4CEF-B7941320C988}"/>
              </a:ext>
            </a:extLst>
          </p:cNvPr>
          <p:cNvPicPr>
            <a:picLocks noChangeAspect="1"/>
          </p:cNvPicPr>
          <p:nvPr/>
        </p:nvPicPr>
        <p:blipFill rotWithShape="1">
          <a:blip r:embed="rId3"/>
          <a:srcRect t="14996"/>
          <a:stretch/>
        </p:blipFill>
        <p:spPr>
          <a:xfrm>
            <a:off x="694548" y="1172013"/>
            <a:ext cx="10473809" cy="5641461"/>
          </a:xfrm>
          <a:prstGeom prst="rect">
            <a:avLst/>
          </a:prstGeom>
        </p:spPr>
      </p:pic>
      <p:sp>
        <p:nvSpPr>
          <p:cNvPr id="4" name="Slide Number Placeholder 3">
            <a:extLst>
              <a:ext uri="{FF2B5EF4-FFF2-40B4-BE49-F238E27FC236}">
                <a16:creationId xmlns:a16="http://schemas.microsoft.com/office/drawing/2014/main" id="{018D19DF-5BC9-46A0-82F5-46AA38007FE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DAD750B-947C-400E-B8CE-3DD0E804B3D6}" type="slidenum">
              <a:rPr lang="en-US" sz="1100">
                <a:solidFill>
                  <a:srgbClr val="FFFFFF"/>
                </a:solidFill>
              </a:rPr>
              <a:pPr>
                <a:spcAft>
                  <a:spcPts val="600"/>
                </a:spcAft>
              </a:pPr>
              <a:t>30</a:t>
            </a:fld>
            <a:endParaRPr lang="en-US" sz="1100">
              <a:solidFill>
                <a:srgbClr val="FFFFFF"/>
              </a:solidFill>
            </a:endParaRPr>
          </a:p>
        </p:txBody>
      </p:sp>
      <p:sp>
        <p:nvSpPr>
          <p:cNvPr id="36" name="TextBox 35">
            <a:extLst>
              <a:ext uri="{FF2B5EF4-FFF2-40B4-BE49-F238E27FC236}">
                <a16:creationId xmlns:a16="http://schemas.microsoft.com/office/drawing/2014/main" id="{A3B7C517-7705-4F6B-51CF-AB70B436A015}"/>
              </a:ext>
            </a:extLst>
          </p:cNvPr>
          <p:cNvSpPr txBox="1"/>
          <p:nvPr/>
        </p:nvSpPr>
        <p:spPr>
          <a:xfrm>
            <a:off x="195825" y="193480"/>
            <a:ext cx="5140261" cy="830997"/>
          </a:xfrm>
          <a:prstGeom prst="rect">
            <a:avLst/>
          </a:prstGeom>
          <a:noFill/>
        </p:spPr>
        <p:txBody>
          <a:bodyPr wrap="square" lIns="91440" tIns="45720" rIns="91440" bIns="45720" rtlCol="0" anchor="t">
            <a:spAutoFit/>
          </a:bodyPr>
          <a:lstStyle/>
          <a:p>
            <a:pPr algn="ctr"/>
            <a:r>
              <a:rPr lang="en-US" sz="2400" b="1" dirty="0">
                <a:latin typeface="Poppins"/>
                <a:cs typeface="Poppins"/>
              </a:rPr>
              <a:t>How to access school plans, data, and funds</a:t>
            </a:r>
          </a:p>
        </p:txBody>
      </p:sp>
      <p:sp>
        <p:nvSpPr>
          <p:cNvPr id="2" name="TextBox 1">
            <a:extLst>
              <a:ext uri="{FF2B5EF4-FFF2-40B4-BE49-F238E27FC236}">
                <a16:creationId xmlns:a16="http://schemas.microsoft.com/office/drawing/2014/main" id="{09341EA9-9657-07F1-8DA1-489BE77CD3E2}"/>
              </a:ext>
            </a:extLst>
          </p:cNvPr>
          <p:cNvSpPr txBox="1"/>
          <p:nvPr/>
        </p:nvSpPr>
        <p:spPr>
          <a:xfrm>
            <a:off x="6334665" y="195532"/>
            <a:ext cx="56042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400" b="1" dirty="0">
                <a:solidFill>
                  <a:srgbClr val="0070C0"/>
                </a:solidFill>
                <a:latin typeface="Poppins"/>
                <a:cs typeface="Segoe UI"/>
              </a:rPr>
              <a:t>Como obtener acceso a los planes, datos, y fondos escolares</a:t>
            </a:r>
            <a:endParaRPr lang="en-US" sz="2400" dirty="0">
              <a:solidFill>
                <a:srgbClr val="000000"/>
              </a:solidFill>
              <a:latin typeface="Poppins"/>
              <a:cs typeface="Segoe UI"/>
            </a:endParaRPr>
          </a:p>
        </p:txBody>
      </p:sp>
    </p:spTree>
    <p:extLst>
      <p:ext uri="{BB962C8B-B14F-4D97-AF65-F5344CB8AC3E}">
        <p14:creationId xmlns:p14="http://schemas.microsoft.com/office/powerpoint/2010/main" val="3245880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72F38F9-1C95-6D95-3527-381EEFB55E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6575" y="1997075"/>
            <a:ext cx="5905500" cy="3937000"/>
          </a:xfrm>
          <a:prstGeom prst="rect">
            <a:avLst/>
          </a:prstGeom>
        </p:spPr>
      </p:pic>
      <p:sp>
        <p:nvSpPr>
          <p:cNvPr id="8" name="TextBox 7">
            <a:extLst>
              <a:ext uri="{FF2B5EF4-FFF2-40B4-BE49-F238E27FC236}">
                <a16:creationId xmlns:a16="http://schemas.microsoft.com/office/drawing/2014/main" id="{2EF95761-8C4C-DC71-4561-296416AC8BFC}"/>
              </a:ext>
            </a:extLst>
          </p:cNvPr>
          <p:cNvSpPr txBox="1"/>
          <p:nvPr/>
        </p:nvSpPr>
        <p:spPr>
          <a:xfrm>
            <a:off x="1266824" y="253484"/>
            <a:ext cx="3524251" cy="830997"/>
          </a:xfrm>
          <a:prstGeom prst="rect">
            <a:avLst/>
          </a:prstGeom>
          <a:noFill/>
        </p:spPr>
        <p:txBody>
          <a:bodyPr wrap="square">
            <a:spAutoFit/>
          </a:bodyPr>
          <a:lstStyle/>
          <a:p>
            <a:r>
              <a:rPr lang="en-US" sz="2400" b="1" dirty="0">
                <a:latin typeface="Poppins"/>
                <a:ea typeface="Open Sans"/>
                <a:cs typeface="Poppins"/>
              </a:rPr>
              <a:t>SSC Officers Roles and Responsibilities  </a:t>
            </a:r>
            <a:endParaRPr lang="en-US" sz="2400" b="1" dirty="0">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C9B491BF-1A11-A9B9-7576-FDB1C21D5978}"/>
              </a:ext>
            </a:extLst>
          </p:cNvPr>
          <p:cNvSpPr txBox="1"/>
          <p:nvPr/>
        </p:nvSpPr>
        <p:spPr>
          <a:xfrm>
            <a:off x="6981824" y="343585"/>
            <a:ext cx="3781425" cy="646331"/>
          </a:xfrm>
          <a:prstGeom prst="rect">
            <a:avLst/>
          </a:prstGeom>
          <a:noFill/>
        </p:spPr>
        <p:txBody>
          <a:bodyPr wrap="square">
            <a:spAutoFit/>
          </a:bodyPr>
          <a:lstStyle/>
          <a:p>
            <a:r>
              <a:rPr lang="en-US" sz="1800" b="1" i="1" dirty="0" err="1">
                <a:solidFill>
                  <a:srgbClr val="0070C0"/>
                </a:solidFill>
                <a:latin typeface="Poppins"/>
                <a:cs typeface="Segoe UI"/>
              </a:rPr>
              <a:t>Función</a:t>
            </a:r>
            <a:r>
              <a:rPr lang="en-US" sz="1800" b="1" i="1" dirty="0">
                <a:solidFill>
                  <a:srgbClr val="0070C0"/>
                </a:solidFill>
                <a:latin typeface="Poppins"/>
                <a:cs typeface="Segoe UI"/>
              </a:rPr>
              <a:t> y </a:t>
            </a:r>
            <a:r>
              <a:rPr lang="en-US" sz="1800" b="1" i="1" dirty="0" err="1">
                <a:solidFill>
                  <a:srgbClr val="0070C0"/>
                </a:solidFill>
                <a:latin typeface="Poppins"/>
                <a:cs typeface="Segoe UI"/>
              </a:rPr>
              <a:t>Responsabilidades</a:t>
            </a:r>
            <a:r>
              <a:rPr lang="en-US" sz="1800" b="1" i="1" dirty="0">
                <a:solidFill>
                  <a:srgbClr val="0070C0"/>
                </a:solidFill>
                <a:latin typeface="Poppins"/>
                <a:cs typeface="Segoe UI"/>
              </a:rPr>
              <a:t> de </a:t>
            </a:r>
            <a:r>
              <a:rPr lang="en-US" sz="1800" b="1" i="1" dirty="0" err="1">
                <a:solidFill>
                  <a:srgbClr val="0070C0"/>
                </a:solidFill>
                <a:latin typeface="Poppins"/>
                <a:cs typeface="Segoe UI"/>
              </a:rPr>
              <a:t>los</a:t>
            </a:r>
            <a:r>
              <a:rPr lang="en-US" sz="1800" b="1" i="1" dirty="0">
                <a:solidFill>
                  <a:srgbClr val="0070C0"/>
                </a:solidFill>
                <a:latin typeface="Poppins"/>
                <a:cs typeface="Segoe UI"/>
              </a:rPr>
              <a:t>  </a:t>
            </a:r>
            <a:r>
              <a:rPr lang="en-US" sz="1800" b="1" i="1" dirty="0" err="1">
                <a:solidFill>
                  <a:srgbClr val="0070C0"/>
                </a:solidFill>
                <a:latin typeface="Poppins"/>
                <a:cs typeface="Segoe UI"/>
              </a:rPr>
              <a:t>Funcionarios</a:t>
            </a:r>
            <a:r>
              <a:rPr lang="en-US" sz="1800" b="1" i="1" dirty="0">
                <a:solidFill>
                  <a:srgbClr val="0070C0"/>
                </a:solidFill>
                <a:latin typeface="Poppins"/>
                <a:cs typeface="Segoe UI"/>
              </a:rPr>
              <a:t>  del SSC</a:t>
            </a:r>
            <a:endParaRPr lang="en-US" dirty="0">
              <a:solidFill>
                <a:srgbClr val="0070C0"/>
              </a:solidFill>
              <a:cs typeface="Calibri"/>
            </a:endParaRPr>
          </a:p>
        </p:txBody>
      </p:sp>
    </p:spTree>
    <p:extLst>
      <p:ext uri="{BB962C8B-B14F-4D97-AF65-F5344CB8AC3E}">
        <p14:creationId xmlns:p14="http://schemas.microsoft.com/office/powerpoint/2010/main" val="1613094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03CDE3-46CF-BC04-B481-7C60AFA73CD6}"/>
              </a:ext>
            </a:extLst>
          </p:cNvPr>
          <p:cNvSpPr>
            <a:spLocks noGrp="1"/>
          </p:cNvSpPr>
          <p:nvPr>
            <p:ph idx="1"/>
          </p:nvPr>
        </p:nvSpPr>
        <p:spPr>
          <a:xfrm>
            <a:off x="499068" y="2504401"/>
            <a:ext cx="1853012" cy="1716380"/>
          </a:xfrm>
          <a:ln>
            <a:solidFill>
              <a:schemeClr val="accent1">
                <a:lumMod val="75000"/>
              </a:schemeClr>
            </a:solidFill>
          </a:ln>
        </p:spPr>
        <p:txBody>
          <a:bodyPr/>
          <a:lstStyle/>
          <a:p>
            <a:pPr marL="0" indent="0">
              <a:buNone/>
            </a:pPr>
            <a:r>
              <a:rPr lang="en-US"/>
              <a:t>.</a:t>
            </a:r>
          </a:p>
        </p:txBody>
      </p:sp>
      <p:sp>
        <p:nvSpPr>
          <p:cNvPr id="7" name="TextBox 6">
            <a:extLst>
              <a:ext uri="{FF2B5EF4-FFF2-40B4-BE49-F238E27FC236}">
                <a16:creationId xmlns:a16="http://schemas.microsoft.com/office/drawing/2014/main" id="{BFB787E6-315A-6CC3-E0F0-719B14A30DF7}"/>
              </a:ext>
            </a:extLst>
          </p:cNvPr>
          <p:cNvSpPr txBox="1"/>
          <p:nvPr/>
        </p:nvSpPr>
        <p:spPr>
          <a:xfrm>
            <a:off x="216039"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Chairperson/</a:t>
            </a:r>
            <a:endParaRPr lang="es-MX">
              <a:solidFill>
                <a:srgbClr val="0070C0"/>
              </a:solidFill>
            </a:endParaRPr>
          </a:p>
          <a:p>
            <a:pPr algn="ctr"/>
            <a:r>
              <a:rPr lang="es-MX">
                <a:solidFill>
                  <a:srgbClr val="0070C0"/>
                </a:solidFill>
              </a:rPr>
              <a:t>Presidenta</a:t>
            </a:r>
            <a:endParaRPr lang="es-MX">
              <a:solidFill>
                <a:srgbClr val="0070C0"/>
              </a:solidFill>
              <a:cs typeface="Poppins"/>
            </a:endParaRPr>
          </a:p>
        </p:txBody>
      </p:sp>
      <p:sp>
        <p:nvSpPr>
          <p:cNvPr id="16" name="TextBox 15">
            <a:extLst>
              <a:ext uri="{FF2B5EF4-FFF2-40B4-BE49-F238E27FC236}">
                <a16:creationId xmlns:a16="http://schemas.microsoft.com/office/drawing/2014/main" id="{004D1454-8B02-4EE4-8E7A-43B1A5E2FAD9}"/>
              </a:ext>
            </a:extLst>
          </p:cNvPr>
          <p:cNvSpPr txBox="1"/>
          <p:nvPr/>
        </p:nvSpPr>
        <p:spPr>
          <a:xfrm>
            <a:off x="495169" y="277001"/>
            <a:ext cx="4129407" cy="1200329"/>
          </a:xfrm>
          <a:prstGeom prst="rect">
            <a:avLst/>
          </a:prstGeom>
          <a:noFill/>
          <a:effectLst/>
        </p:spPr>
        <p:txBody>
          <a:bodyPr wrap="square" lIns="91440" tIns="45720" rIns="91440" bIns="45720" rtlCol="0" anchor="t">
            <a:spAutoFit/>
          </a:bodyPr>
          <a:lstStyle/>
          <a:p>
            <a:r>
              <a:rPr lang="en-US" sz="2800" b="1" dirty="0">
                <a:latin typeface="Poppins"/>
                <a:ea typeface="Open Sans"/>
                <a:cs typeface="Poppins"/>
              </a:rPr>
              <a:t>SSC Officers Roles and Responsibilities  </a:t>
            </a:r>
            <a:endParaRPr lang="en-US" sz="2800" b="1" dirty="0">
              <a:latin typeface="Poppins" panose="00000500000000000000" pitchFamily="2" charset="0"/>
              <a:ea typeface="Open Sans" panose="020B0606030504020204" pitchFamily="34" charset="0"/>
              <a:cs typeface="Poppins" panose="00000500000000000000" pitchFamily="2" charset="0"/>
            </a:endParaRPr>
          </a:p>
          <a:p>
            <a:endParaRPr lang="en-US" sz="1600" b="1" dirty="0">
              <a:latin typeface="Poppins" panose="00000500000000000000" pitchFamily="2" charset="0"/>
              <a:ea typeface="Open Sans" panose="020B0606030504020204" pitchFamily="34" charset="0"/>
              <a:cs typeface="Poppins" panose="00000500000000000000" pitchFamily="2" charset="0"/>
            </a:endParaRPr>
          </a:p>
        </p:txBody>
      </p:sp>
      <p:sp>
        <p:nvSpPr>
          <p:cNvPr id="25" name="Content Placeholder 5">
            <a:extLst>
              <a:ext uri="{FF2B5EF4-FFF2-40B4-BE49-F238E27FC236}">
                <a16:creationId xmlns:a16="http://schemas.microsoft.com/office/drawing/2014/main" id="{EE0E7733-A621-404E-9607-093784C49DB0}"/>
              </a:ext>
            </a:extLst>
          </p:cNvPr>
          <p:cNvSpPr txBox="1">
            <a:spLocks/>
          </p:cNvSpPr>
          <p:nvPr/>
        </p:nvSpPr>
        <p:spPr>
          <a:xfrm>
            <a:off x="3517229" y="2967335"/>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6" name="Content Placeholder 5">
            <a:extLst>
              <a:ext uri="{FF2B5EF4-FFF2-40B4-BE49-F238E27FC236}">
                <a16:creationId xmlns:a16="http://schemas.microsoft.com/office/drawing/2014/main" id="{4715F750-8205-4FCF-8891-E7CE77DAB601}"/>
              </a:ext>
            </a:extLst>
          </p:cNvPr>
          <p:cNvSpPr txBox="1">
            <a:spLocks/>
          </p:cNvSpPr>
          <p:nvPr/>
        </p:nvSpPr>
        <p:spPr>
          <a:xfrm>
            <a:off x="6701355" y="2616924"/>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7" name="Content Placeholder 5">
            <a:extLst>
              <a:ext uri="{FF2B5EF4-FFF2-40B4-BE49-F238E27FC236}">
                <a16:creationId xmlns:a16="http://schemas.microsoft.com/office/drawing/2014/main" id="{4702596D-4FC3-44FD-8FD0-A83875615747}"/>
              </a:ext>
            </a:extLst>
          </p:cNvPr>
          <p:cNvSpPr txBox="1">
            <a:spLocks/>
          </p:cNvSpPr>
          <p:nvPr/>
        </p:nvSpPr>
        <p:spPr>
          <a:xfrm>
            <a:off x="9557677" y="2914769"/>
            <a:ext cx="1853012" cy="1762494"/>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30" name="TextBox 29">
            <a:extLst>
              <a:ext uri="{FF2B5EF4-FFF2-40B4-BE49-F238E27FC236}">
                <a16:creationId xmlns:a16="http://schemas.microsoft.com/office/drawing/2014/main" id="{99B3ED1A-E937-4348-8274-845EF52F754E}"/>
              </a:ext>
            </a:extLst>
          </p:cNvPr>
          <p:cNvSpPr txBox="1"/>
          <p:nvPr/>
        </p:nvSpPr>
        <p:spPr>
          <a:xfrm>
            <a:off x="8915420" y="4683715"/>
            <a:ext cx="3137527" cy="923330"/>
          </a:xfrm>
          <a:prstGeom prst="rect">
            <a:avLst/>
          </a:prstGeom>
          <a:noFill/>
        </p:spPr>
        <p:txBody>
          <a:bodyPr wrap="square" lIns="91440" tIns="45720" rIns="91440" bIns="45720" rtlCol="0" anchor="t">
            <a:spAutoFit/>
          </a:bodyPr>
          <a:lstStyle/>
          <a:p>
            <a:pPr algn="ctr"/>
            <a:r>
              <a:rPr lang="en-US"/>
              <a:t>Name, </a:t>
            </a:r>
          </a:p>
          <a:p>
            <a:pPr algn="ctr"/>
            <a:r>
              <a:rPr lang="en-US"/>
              <a:t>Parliamentarian/</a:t>
            </a:r>
            <a:endParaRPr lang="es-MX">
              <a:solidFill>
                <a:srgbClr val="0070C0"/>
              </a:solidFill>
            </a:endParaRPr>
          </a:p>
          <a:p>
            <a:pPr algn="ctr"/>
            <a:r>
              <a:rPr lang="es-MX">
                <a:solidFill>
                  <a:srgbClr val="0070C0"/>
                </a:solidFill>
              </a:rPr>
              <a:t>Parlamentaria</a:t>
            </a:r>
            <a:endParaRPr lang="es-MX">
              <a:solidFill>
                <a:srgbClr val="0070C0"/>
              </a:solidFill>
              <a:cs typeface="Poppins"/>
            </a:endParaRPr>
          </a:p>
        </p:txBody>
      </p:sp>
      <p:sp>
        <p:nvSpPr>
          <p:cNvPr id="31" name="TextBox 30">
            <a:extLst>
              <a:ext uri="{FF2B5EF4-FFF2-40B4-BE49-F238E27FC236}">
                <a16:creationId xmlns:a16="http://schemas.microsoft.com/office/drawing/2014/main" id="{9A9D7B55-1CF2-4C62-875F-B7019D7EBF6A}"/>
              </a:ext>
            </a:extLst>
          </p:cNvPr>
          <p:cNvSpPr txBox="1"/>
          <p:nvPr/>
        </p:nvSpPr>
        <p:spPr>
          <a:xfrm>
            <a:off x="6418326"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Secretary/</a:t>
            </a:r>
            <a:endParaRPr lang="es-MX">
              <a:solidFill>
                <a:srgbClr val="0070C0"/>
              </a:solidFill>
            </a:endParaRPr>
          </a:p>
          <a:p>
            <a:pPr algn="ctr"/>
            <a:r>
              <a:rPr lang="es-MX">
                <a:solidFill>
                  <a:srgbClr val="0070C0"/>
                </a:solidFill>
              </a:rPr>
              <a:t>Secretaria</a:t>
            </a:r>
            <a:endParaRPr lang="es-MX">
              <a:solidFill>
                <a:srgbClr val="0070C0"/>
              </a:solidFill>
              <a:cs typeface="Poppins"/>
            </a:endParaRPr>
          </a:p>
        </p:txBody>
      </p:sp>
      <p:sp>
        <p:nvSpPr>
          <p:cNvPr id="32" name="TextBox 31">
            <a:extLst>
              <a:ext uri="{FF2B5EF4-FFF2-40B4-BE49-F238E27FC236}">
                <a16:creationId xmlns:a16="http://schemas.microsoft.com/office/drawing/2014/main" id="{465E41F8-794D-42B9-8B74-A6D6644B4672}"/>
              </a:ext>
            </a:extLst>
          </p:cNvPr>
          <p:cNvSpPr txBox="1"/>
          <p:nvPr/>
        </p:nvSpPr>
        <p:spPr>
          <a:xfrm>
            <a:off x="2917942" y="4683715"/>
            <a:ext cx="3500384" cy="923330"/>
          </a:xfrm>
          <a:prstGeom prst="rect">
            <a:avLst/>
          </a:prstGeom>
          <a:noFill/>
        </p:spPr>
        <p:txBody>
          <a:bodyPr wrap="square" lIns="91440" tIns="45720" rIns="91440" bIns="45720" rtlCol="0" anchor="t">
            <a:spAutoFit/>
          </a:bodyPr>
          <a:lstStyle/>
          <a:p>
            <a:pPr algn="ctr"/>
            <a:r>
              <a:rPr lang="en-US"/>
              <a:t>Name, </a:t>
            </a:r>
          </a:p>
          <a:p>
            <a:pPr algn="ctr"/>
            <a:r>
              <a:rPr lang="en-US"/>
              <a:t>Vice-Chairperson/ </a:t>
            </a:r>
            <a:endParaRPr lang="es-MX">
              <a:solidFill>
                <a:srgbClr val="0070C0"/>
              </a:solidFill>
            </a:endParaRPr>
          </a:p>
          <a:p>
            <a:pPr algn="ctr"/>
            <a:r>
              <a:rPr lang="en-US">
                <a:solidFill>
                  <a:srgbClr val="0070C0"/>
                </a:solidFill>
              </a:rPr>
              <a:t>Vice-</a:t>
            </a:r>
            <a:r>
              <a:rPr lang="es-MX">
                <a:solidFill>
                  <a:srgbClr val="0070C0"/>
                </a:solidFill>
              </a:rPr>
              <a:t>Presidenta</a:t>
            </a:r>
            <a:endParaRPr lang="es-MX">
              <a:solidFill>
                <a:srgbClr val="0070C0"/>
              </a:solidFill>
              <a:cs typeface="Poppins"/>
            </a:endParaRPr>
          </a:p>
        </p:txBody>
      </p:sp>
      <p:sp>
        <p:nvSpPr>
          <p:cNvPr id="2" name="TextBox 1">
            <a:extLst>
              <a:ext uri="{FF2B5EF4-FFF2-40B4-BE49-F238E27FC236}">
                <a16:creationId xmlns:a16="http://schemas.microsoft.com/office/drawing/2014/main" id="{99B50757-D0F5-9581-EFFA-13289DDD81C3}"/>
              </a:ext>
            </a:extLst>
          </p:cNvPr>
          <p:cNvSpPr txBox="1"/>
          <p:nvPr/>
        </p:nvSpPr>
        <p:spPr>
          <a:xfrm>
            <a:off x="6075872" y="281796"/>
            <a:ext cx="55611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err="1">
                <a:solidFill>
                  <a:srgbClr val="0070C0"/>
                </a:solidFill>
                <a:latin typeface="Poppins"/>
                <a:cs typeface="Segoe UI"/>
              </a:rPr>
              <a:t>Función</a:t>
            </a:r>
            <a:r>
              <a:rPr lang="en-US" sz="2800" b="1" i="1" dirty="0">
                <a:solidFill>
                  <a:srgbClr val="0070C0"/>
                </a:solidFill>
                <a:latin typeface="Poppins"/>
                <a:cs typeface="Segoe UI"/>
              </a:rPr>
              <a:t> y </a:t>
            </a:r>
            <a:r>
              <a:rPr lang="en-US" sz="2800" b="1" i="1" dirty="0" err="1">
                <a:solidFill>
                  <a:srgbClr val="0070C0"/>
                </a:solidFill>
                <a:latin typeface="Poppins"/>
                <a:cs typeface="Segoe UI"/>
              </a:rPr>
              <a:t>Responsabilidades</a:t>
            </a:r>
            <a:r>
              <a:rPr lang="en-US" sz="2800" b="1" i="1" dirty="0">
                <a:solidFill>
                  <a:srgbClr val="0070C0"/>
                </a:solidFill>
                <a:latin typeface="Poppins"/>
                <a:cs typeface="Segoe UI"/>
              </a:rPr>
              <a:t> de </a:t>
            </a:r>
            <a:r>
              <a:rPr lang="en-US" sz="2800" b="1" i="1" dirty="0" err="1">
                <a:solidFill>
                  <a:srgbClr val="0070C0"/>
                </a:solidFill>
                <a:latin typeface="Poppins"/>
                <a:cs typeface="Segoe UI"/>
              </a:rPr>
              <a:t>los</a:t>
            </a:r>
            <a:r>
              <a:rPr lang="en-US" sz="2800" b="1" i="1" dirty="0">
                <a:solidFill>
                  <a:srgbClr val="0070C0"/>
                </a:solidFill>
                <a:latin typeface="Poppins"/>
                <a:cs typeface="Segoe UI"/>
              </a:rPr>
              <a:t>  </a:t>
            </a:r>
            <a:r>
              <a:rPr lang="en-US" sz="2800" b="1" i="1" dirty="0" err="1">
                <a:solidFill>
                  <a:srgbClr val="0070C0"/>
                </a:solidFill>
                <a:latin typeface="Poppins"/>
                <a:cs typeface="Segoe UI"/>
              </a:rPr>
              <a:t>Funcionarios</a:t>
            </a:r>
            <a:r>
              <a:rPr lang="en-US" sz="2800" b="1" i="1" dirty="0">
                <a:solidFill>
                  <a:srgbClr val="0070C0"/>
                </a:solidFill>
                <a:latin typeface="Poppins"/>
                <a:cs typeface="Segoe UI"/>
              </a:rPr>
              <a:t>  del SSC</a:t>
            </a:r>
            <a:endParaRPr lang="en-US" dirty="0">
              <a:solidFill>
                <a:srgbClr val="0070C0"/>
              </a:solidFill>
              <a:cs typeface="Calibri"/>
            </a:endParaRPr>
          </a:p>
        </p:txBody>
      </p:sp>
    </p:spTree>
    <p:extLst>
      <p:ext uri="{BB962C8B-B14F-4D97-AF65-F5344CB8AC3E}">
        <p14:creationId xmlns:p14="http://schemas.microsoft.com/office/powerpoint/2010/main" val="5217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3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75228" y="2914388"/>
            <a:ext cx="1887166" cy="881831"/>
          </a:xfrm>
          <a:prstGeom prst="rect">
            <a:avLst/>
          </a:prstGeom>
          <a:noFill/>
        </p:spPr>
        <p:txBody>
          <a:bodyPr wrap="non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Presidente/a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82515" y="-98853"/>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724131"/>
                <a:ext cx="3164059" cy="1041170"/>
              </a:xfrm>
              <a:prstGeom prst="rect">
                <a:avLst/>
              </a:prstGeom>
              <a:no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Presides at all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Presidir en todas las reuniones.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763436" y="2107172"/>
                <a:ext cx="1491391" cy="2885882"/>
              </a:xfrm>
              <a:prstGeom prst="rect">
                <a:avLst/>
              </a:prstGeom>
              <a:noFill/>
            </p:spPr>
            <p:txBody>
              <a:bodyPr wrap="square" lIns="91440" tIns="45720" rIns="91440" bIns="45720" rtlCol="0" anchor="t">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Participates in agenda planning with the other officers and school staff.</a:t>
                </a:r>
                <a:endParaRPr kumimoji="0" lang="es-MX" sz="1700" b="1" i="0" u="none" strike="noStrike" kern="1200" cap="none" spc="0" normalizeH="0" baseline="0" noProof="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472327"/>
            <a:chOff x="1011308" y="1222042"/>
            <a:chExt cx="2108200" cy="4851647"/>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25550" cy="4851647"/>
              <a:chOff x="1620908" y="1209342"/>
              <a:chExt cx="1925550" cy="4851647"/>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635027" y="2415257"/>
                <a:ext cx="1911431" cy="364573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Other duties as prescribed by the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Desempeñar otras  responsabilidades establecidas  por el consejo.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4" name="TextBox 3">
            <a:extLst>
              <a:ext uri="{FF2B5EF4-FFF2-40B4-BE49-F238E27FC236}">
                <a16:creationId xmlns:a16="http://schemas.microsoft.com/office/drawing/2014/main" id="{4DA4BD3B-E28F-4626-A303-271C0188387D}"/>
              </a:ext>
            </a:extLst>
          </p:cNvPr>
          <p:cNvSpPr txBox="1"/>
          <p:nvPr/>
        </p:nvSpPr>
        <p:spPr>
          <a:xfrm>
            <a:off x="8406208" y="877609"/>
            <a:ext cx="3573821" cy="5824790"/>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Poppins"/>
                <a:ea typeface="+mn-ea"/>
                <a:cs typeface="Poppins"/>
              </a:rPr>
              <a:t>Chairperson</a:t>
            </a:r>
            <a:r>
              <a:rPr kumimoji="0" lang="en-US" sz="2400" b="0" i="0" u="none" strike="noStrike" kern="1200" cap="none" spc="0" normalizeH="0" baseline="0" noProof="0">
                <a:ln>
                  <a:noFill/>
                </a:ln>
                <a:solidFill>
                  <a:prstClr val="black"/>
                </a:solidFill>
                <a:effectLst/>
                <a:uLnTx/>
                <a:uFillTx/>
                <a:latin typeface="Poppins"/>
                <a:ea typeface="+mn-ea"/>
                <a:cs typeface="Poppins"/>
              </a:rPr>
              <a:t>: A person that leads the meeting. This person  directs what is discussed in the meeting, as per the agenda.</a:t>
            </a:r>
          </a:p>
          <a:p>
            <a:pPr marL="0" marR="0" lvl="0" indent="0" algn="l" defTabSz="914400" rtl="0" eaLnBrk="1" fontAlgn="auto" latinLnBrk="0" hangingPunct="1">
              <a:spcBef>
                <a:spcPts val="0"/>
              </a:spcBef>
              <a:spcAft>
                <a:spcPts val="0"/>
              </a:spcAft>
              <a:buClrTx/>
              <a:buSzTx/>
              <a:buFontTx/>
              <a:buNone/>
              <a:tabLst/>
              <a:defRPr/>
            </a:pPr>
            <a:endParaRPr kumimoji="0" lang="es-MX" sz="10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a:ln>
                  <a:noFill/>
                </a:ln>
                <a:solidFill>
                  <a:srgbClr val="0070C0"/>
                </a:solidFill>
                <a:effectLst/>
                <a:uLnTx/>
                <a:uFillTx/>
                <a:latin typeface="Poppins"/>
                <a:ea typeface="+mn-ea"/>
                <a:cs typeface="Poppins"/>
              </a:rPr>
              <a:t>Presidente: </a:t>
            </a:r>
            <a:r>
              <a:rPr kumimoji="0" lang="es-MX" sz="2400" b="0" i="0" u="none" strike="noStrike" kern="1200" cap="none" spc="0" normalizeH="0" baseline="0" noProof="0">
                <a:ln>
                  <a:noFill/>
                </a:ln>
                <a:solidFill>
                  <a:srgbClr val="0070C0"/>
                </a:solidFill>
                <a:effectLst/>
                <a:uLnTx/>
                <a:uFillTx/>
                <a:latin typeface="Poppins"/>
                <a:ea typeface="+mn-ea"/>
                <a:cs typeface="Poppins"/>
              </a:rPr>
              <a:t>La persona que está a cargo de la reunión.  Esta persona tiene la capacidad de dirigir lo que qué  se discute algo en la reunión, de acuerdo a la agenda.</a:t>
            </a: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228878" y="5226360"/>
              <a:ext cx="3841652" cy="1153659"/>
            </a:xfrm>
            <a:prstGeom prst="rect">
              <a:avLst/>
            </a:prstGeom>
            <a:no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Signs all pertinent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Firmar todos los documentos pertinentes.</a:t>
              </a:r>
            </a:p>
          </p:txBody>
        </p:sp>
      </p:grpSp>
      <p:sp>
        <p:nvSpPr>
          <p:cNvPr id="9" name="TextBox 8">
            <a:extLst>
              <a:ext uri="{FF2B5EF4-FFF2-40B4-BE49-F238E27FC236}">
                <a16:creationId xmlns:a16="http://schemas.microsoft.com/office/drawing/2014/main" id="{DDFD3E02-2ECB-CA14-6EDF-D4CE7A2A48DE}"/>
              </a:ext>
            </a:extLst>
          </p:cNvPr>
          <p:cNvSpPr txBox="1"/>
          <p:nvPr/>
        </p:nvSpPr>
        <p:spPr>
          <a:xfrm>
            <a:off x="8172601" y="167647"/>
            <a:ext cx="3724286" cy="621837"/>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p:txBody>
      </p:sp>
    </p:spTree>
    <p:extLst>
      <p:ext uri="{BB962C8B-B14F-4D97-AF65-F5344CB8AC3E}">
        <p14:creationId xmlns:p14="http://schemas.microsoft.com/office/powerpoint/2010/main" val="2234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5_POINT_CIRCLE" hidden="1">
            <a:extLst>
              <a:ext uri="{FF2B5EF4-FFF2-40B4-BE49-F238E27FC236}">
                <a16:creationId xmlns:a16="http://schemas.microsoft.com/office/drawing/2014/main" id="{CC328014-01B3-470A-86E6-DA97768541C2}"/>
              </a:ext>
            </a:extLst>
          </p:cNvPr>
          <p:cNvGrpSpPr>
            <a:grpSpLocks noChangeAspect="1"/>
          </p:cNvGrpSpPr>
          <p:nvPr/>
        </p:nvGrpSpPr>
        <p:grpSpPr bwMode="auto">
          <a:xfrm>
            <a:off x="2609751" y="91439"/>
            <a:ext cx="6762751" cy="6477000"/>
            <a:chOff x="376" y="1580"/>
            <a:chExt cx="4260" cy="4080"/>
          </a:xfrm>
        </p:grpSpPr>
        <p:sp>
          <p:nvSpPr>
            <p:cNvPr id="14" name="Freeform 5">
              <a:extLst>
                <a:ext uri="{FF2B5EF4-FFF2-40B4-BE49-F238E27FC236}">
                  <a16:creationId xmlns:a16="http://schemas.microsoft.com/office/drawing/2014/main" id="{6C5C1CC4-1A79-4BF6-828D-9F75AEF6C309}"/>
                </a:ext>
              </a:extLst>
            </p:cNvPr>
            <p:cNvSpPr>
              <a:spLocks/>
            </p:cNvSpPr>
            <p:nvPr/>
          </p:nvSpPr>
          <p:spPr bwMode="auto">
            <a:xfrm>
              <a:off x="1932" y="2471"/>
              <a:ext cx="1137" cy="494"/>
            </a:xfrm>
            <a:custGeom>
              <a:avLst/>
              <a:gdLst>
                <a:gd name="T0" fmla="*/ 92 w 479"/>
                <a:gd name="T1" fmla="*/ 208 h 208"/>
                <a:gd name="T2" fmla="*/ 0 w 479"/>
                <a:gd name="T3" fmla="*/ 83 h 208"/>
                <a:gd name="T4" fmla="*/ 479 w 479"/>
                <a:gd name="T5" fmla="*/ 88 h 208"/>
                <a:gd name="T6" fmla="*/ 392 w 479"/>
                <a:gd name="T7" fmla="*/ 208 h 208"/>
                <a:gd name="T8" fmla="*/ 92 w 479"/>
                <a:gd name="T9" fmla="*/ 208 h 208"/>
              </a:gdLst>
              <a:ahLst/>
              <a:cxnLst>
                <a:cxn ang="0">
                  <a:pos x="T0" y="T1"/>
                </a:cxn>
                <a:cxn ang="0">
                  <a:pos x="T2" y="T3"/>
                </a:cxn>
                <a:cxn ang="0">
                  <a:pos x="T4" y="T5"/>
                </a:cxn>
                <a:cxn ang="0">
                  <a:pos x="T6" y="T7"/>
                </a:cxn>
                <a:cxn ang="0">
                  <a:pos x="T8" y="T9"/>
                </a:cxn>
              </a:cxnLst>
              <a:rect l="0" t="0" r="r" b="b"/>
              <a:pathLst>
                <a:path w="479" h="208">
                  <a:moveTo>
                    <a:pt x="92" y="208"/>
                  </a:moveTo>
                  <a:cubicBezTo>
                    <a:pt x="66" y="172"/>
                    <a:pt x="13" y="102"/>
                    <a:pt x="0" y="83"/>
                  </a:cubicBezTo>
                  <a:cubicBezTo>
                    <a:pt x="150" y="2"/>
                    <a:pt x="328" y="0"/>
                    <a:pt x="479" y="88"/>
                  </a:cubicBezTo>
                  <a:cubicBezTo>
                    <a:pt x="439" y="144"/>
                    <a:pt x="415" y="175"/>
                    <a:pt x="392" y="208"/>
                  </a:cubicBezTo>
                  <a:cubicBezTo>
                    <a:pt x="299" y="160"/>
                    <a:pt x="184" y="161"/>
                    <a:pt x="92"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5" name="Freeform 6">
              <a:extLst>
                <a:ext uri="{FF2B5EF4-FFF2-40B4-BE49-F238E27FC236}">
                  <a16:creationId xmlns:a16="http://schemas.microsoft.com/office/drawing/2014/main" id="{D72E300B-CE00-4999-9A3C-42C5F3B94843}"/>
                </a:ext>
              </a:extLst>
            </p:cNvPr>
            <p:cNvSpPr>
              <a:spLocks/>
            </p:cNvSpPr>
            <p:nvPr/>
          </p:nvSpPr>
          <p:spPr bwMode="auto">
            <a:xfrm>
              <a:off x="1371" y="1580"/>
              <a:ext cx="2266" cy="1219"/>
            </a:xfrm>
            <a:custGeom>
              <a:avLst/>
              <a:gdLst>
                <a:gd name="T0" fmla="*/ 228 w 954"/>
                <a:gd name="T1" fmla="*/ 511 h 513"/>
                <a:gd name="T2" fmla="*/ 0 w 954"/>
                <a:gd name="T3" fmla="*/ 199 h 513"/>
                <a:gd name="T4" fmla="*/ 954 w 954"/>
                <a:gd name="T5" fmla="*/ 199 h 513"/>
                <a:gd name="T6" fmla="*/ 728 w 954"/>
                <a:gd name="T7" fmla="*/ 513 h 513"/>
                <a:gd name="T8" fmla="*/ 228 w 954"/>
                <a:gd name="T9" fmla="*/ 511 h 513"/>
              </a:gdLst>
              <a:ahLst/>
              <a:cxnLst>
                <a:cxn ang="0">
                  <a:pos x="T0" y="T1"/>
                </a:cxn>
                <a:cxn ang="0">
                  <a:pos x="T2" y="T3"/>
                </a:cxn>
                <a:cxn ang="0">
                  <a:pos x="T4" y="T5"/>
                </a:cxn>
                <a:cxn ang="0">
                  <a:pos x="T6" y="T7"/>
                </a:cxn>
                <a:cxn ang="0">
                  <a:pos x="T8" y="T9"/>
                </a:cxn>
              </a:cxnLst>
              <a:rect l="0" t="0" r="r" b="b"/>
              <a:pathLst>
                <a:path w="954" h="513">
                  <a:moveTo>
                    <a:pt x="228" y="511"/>
                  </a:moveTo>
                  <a:cubicBezTo>
                    <a:pt x="149" y="404"/>
                    <a:pt x="49" y="267"/>
                    <a:pt x="0" y="199"/>
                  </a:cubicBezTo>
                  <a:cubicBezTo>
                    <a:pt x="287" y="3"/>
                    <a:pt x="668" y="0"/>
                    <a:pt x="954" y="199"/>
                  </a:cubicBezTo>
                  <a:cubicBezTo>
                    <a:pt x="884" y="298"/>
                    <a:pt x="766" y="460"/>
                    <a:pt x="728" y="513"/>
                  </a:cubicBezTo>
                  <a:cubicBezTo>
                    <a:pt x="561" y="410"/>
                    <a:pt x="389" y="410"/>
                    <a:pt x="228" y="51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6" name="Freeform 7">
              <a:extLst>
                <a:ext uri="{FF2B5EF4-FFF2-40B4-BE49-F238E27FC236}">
                  <a16:creationId xmlns:a16="http://schemas.microsoft.com/office/drawing/2014/main" id="{2BD052A9-7306-4F3D-8A38-42752D24372B}"/>
                </a:ext>
              </a:extLst>
            </p:cNvPr>
            <p:cNvSpPr>
              <a:spLocks/>
            </p:cNvSpPr>
            <p:nvPr/>
          </p:nvSpPr>
          <p:spPr bwMode="auto">
            <a:xfrm>
              <a:off x="1293" y="2837"/>
              <a:ext cx="643" cy="1078"/>
            </a:xfrm>
            <a:custGeom>
              <a:avLst/>
              <a:gdLst>
                <a:gd name="T0" fmla="*/ 178 w 271"/>
                <a:gd name="T1" fmla="*/ 405 h 454"/>
                <a:gd name="T2" fmla="*/ 31 w 271"/>
                <a:gd name="T3" fmla="*/ 454 h 454"/>
                <a:gd name="T4" fmla="*/ 184 w 271"/>
                <a:gd name="T5" fmla="*/ 0 h 454"/>
                <a:gd name="T6" fmla="*/ 271 w 271"/>
                <a:gd name="T7" fmla="*/ 119 h 454"/>
                <a:gd name="T8" fmla="*/ 178 w 271"/>
                <a:gd name="T9" fmla="*/ 405 h 454"/>
              </a:gdLst>
              <a:ahLst/>
              <a:cxnLst>
                <a:cxn ang="0">
                  <a:pos x="T0" y="T1"/>
                </a:cxn>
                <a:cxn ang="0">
                  <a:pos x="T2" y="T3"/>
                </a:cxn>
                <a:cxn ang="0">
                  <a:pos x="T4" y="T5"/>
                </a:cxn>
                <a:cxn ang="0">
                  <a:pos x="T6" y="T7"/>
                </a:cxn>
                <a:cxn ang="0">
                  <a:pos x="T8" y="T9"/>
                </a:cxn>
              </a:cxnLst>
              <a:rect l="0" t="0" r="r" b="b"/>
              <a:pathLst>
                <a:path w="271" h="454">
                  <a:moveTo>
                    <a:pt x="178" y="405"/>
                  </a:moveTo>
                  <a:cubicBezTo>
                    <a:pt x="136" y="418"/>
                    <a:pt x="53" y="447"/>
                    <a:pt x="31" y="454"/>
                  </a:cubicBezTo>
                  <a:cubicBezTo>
                    <a:pt x="0" y="286"/>
                    <a:pt x="54" y="116"/>
                    <a:pt x="184" y="0"/>
                  </a:cubicBezTo>
                  <a:cubicBezTo>
                    <a:pt x="224" y="55"/>
                    <a:pt x="247" y="88"/>
                    <a:pt x="271" y="119"/>
                  </a:cubicBezTo>
                  <a:cubicBezTo>
                    <a:pt x="197" y="194"/>
                    <a:pt x="162" y="303"/>
                    <a:pt x="178"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7" name="Freeform 8">
              <a:extLst>
                <a:ext uri="{FF2B5EF4-FFF2-40B4-BE49-F238E27FC236}">
                  <a16:creationId xmlns:a16="http://schemas.microsoft.com/office/drawing/2014/main" id="{627E3FCA-3D26-4E6D-89E4-609A95161C06}"/>
                </a:ext>
              </a:extLst>
            </p:cNvPr>
            <p:cNvSpPr>
              <a:spLocks/>
            </p:cNvSpPr>
            <p:nvPr/>
          </p:nvSpPr>
          <p:spPr bwMode="auto">
            <a:xfrm>
              <a:off x="376" y="2103"/>
              <a:ext cx="1475" cy="2154"/>
            </a:xfrm>
            <a:custGeom>
              <a:avLst/>
              <a:gdLst>
                <a:gd name="T0" fmla="*/ 465 w 621"/>
                <a:gd name="T1" fmla="*/ 787 h 907"/>
                <a:gd name="T2" fmla="*/ 98 w 621"/>
                <a:gd name="T3" fmla="*/ 907 h 907"/>
                <a:gd name="T4" fmla="*/ 393 w 621"/>
                <a:gd name="T5" fmla="*/ 0 h 907"/>
                <a:gd name="T6" fmla="*/ 621 w 621"/>
                <a:gd name="T7" fmla="*/ 312 h 907"/>
                <a:gd name="T8" fmla="*/ 465 w 621"/>
                <a:gd name="T9" fmla="*/ 787 h 907"/>
              </a:gdLst>
              <a:ahLst/>
              <a:cxnLst>
                <a:cxn ang="0">
                  <a:pos x="T0" y="T1"/>
                </a:cxn>
                <a:cxn ang="0">
                  <a:pos x="T2" y="T3"/>
                </a:cxn>
                <a:cxn ang="0">
                  <a:pos x="T4" y="T5"/>
                </a:cxn>
                <a:cxn ang="0">
                  <a:pos x="T6" y="T7"/>
                </a:cxn>
                <a:cxn ang="0">
                  <a:pos x="T8" y="T9"/>
                </a:cxn>
              </a:cxnLst>
              <a:rect l="0" t="0" r="r" b="b"/>
              <a:pathLst>
                <a:path w="621" h="907">
                  <a:moveTo>
                    <a:pt x="465" y="787"/>
                  </a:moveTo>
                  <a:cubicBezTo>
                    <a:pt x="339" y="829"/>
                    <a:pt x="178" y="881"/>
                    <a:pt x="98" y="907"/>
                  </a:cubicBezTo>
                  <a:cubicBezTo>
                    <a:pt x="0" y="574"/>
                    <a:pt x="115" y="210"/>
                    <a:pt x="393" y="0"/>
                  </a:cubicBezTo>
                  <a:cubicBezTo>
                    <a:pt x="465" y="97"/>
                    <a:pt x="583" y="259"/>
                    <a:pt x="621" y="312"/>
                  </a:cubicBezTo>
                  <a:cubicBezTo>
                    <a:pt x="472" y="439"/>
                    <a:pt x="418" y="602"/>
                    <a:pt x="465"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8" name="Freeform 9">
              <a:extLst>
                <a:ext uri="{FF2B5EF4-FFF2-40B4-BE49-F238E27FC236}">
                  <a16:creationId xmlns:a16="http://schemas.microsoft.com/office/drawing/2014/main" id="{F9B2B4B3-F245-4FDB-8A3E-2899F2F600CC}"/>
                </a:ext>
              </a:extLst>
            </p:cNvPr>
            <p:cNvSpPr>
              <a:spLocks/>
            </p:cNvSpPr>
            <p:nvPr/>
          </p:nvSpPr>
          <p:spPr bwMode="auto">
            <a:xfrm>
              <a:off x="1461" y="4046"/>
              <a:ext cx="915" cy="786"/>
            </a:xfrm>
            <a:custGeom>
              <a:avLst/>
              <a:gdLst>
                <a:gd name="T0" fmla="*/ 384 w 385"/>
                <a:gd name="T1" fmla="*/ 177 h 331"/>
                <a:gd name="T2" fmla="*/ 385 w 385"/>
                <a:gd name="T3" fmla="*/ 331 h 331"/>
                <a:gd name="T4" fmla="*/ 0 w 385"/>
                <a:gd name="T5" fmla="*/ 46 h 331"/>
                <a:gd name="T6" fmla="*/ 141 w 385"/>
                <a:gd name="T7" fmla="*/ 0 h 331"/>
                <a:gd name="T8" fmla="*/ 384 w 385"/>
                <a:gd name="T9" fmla="*/ 177 h 331"/>
              </a:gdLst>
              <a:ahLst/>
              <a:cxnLst>
                <a:cxn ang="0">
                  <a:pos x="T0" y="T1"/>
                </a:cxn>
                <a:cxn ang="0">
                  <a:pos x="T2" y="T3"/>
                </a:cxn>
                <a:cxn ang="0">
                  <a:pos x="T4" y="T5"/>
                </a:cxn>
                <a:cxn ang="0">
                  <a:pos x="T6" y="T7"/>
                </a:cxn>
                <a:cxn ang="0">
                  <a:pos x="T8" y="T9"/>
                </a:cxn>
              </a:cxnLst>
              <a:rect l="0" t="0" r="r" b="b"/>
              <a:pathLst>
                <a:path w="385" h="331">
                  <a:moveTo>
                    <a:pt x="384" y="177"/>
                  </a:moveTo>
                  <a:cubicBezTo>
                    <a:pt x="383" y="221"/>
                    <a:pt x="385" y="309"/>
                    <a:pt x="385" y="331"/>
                  </a:cubicBezTo>
                  <a:cubicBezTo>
                    <a:pt x="216" y="309"/>
                    <a:pt x="71" y="206"/>
                    <a:pt x="0" y="46"/>
                  </a:cubicBezTo>
                  <a:cubicBezTo>
                    <a:pt x="66" y="25"/>
                    <a:pt x="104" y="13"/>
                    <a:pt x="141" y="0"/>
                  </a:cubicBezTo>
                  <a:cubicBezTo>
                    <a:pt x="189" y="94"/>
                    <a:pt x="282" y="161"/>
                    <a:pt x="384"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9" name="Freeform 10">
              <a:extLst>
                <a:ext uri="{FF2B5EF4-FFF2-40B4-BE49-F238E27FC236}">
                  <a16:creationId xmlns:a16="http://schemas.microsoft.com/office/drawing/2014/main" id="{A2DE679E-4F81-4F34-B18C-6E69D967ABDB}"/>
                </a:ext>
              </a:extLst>
            </p:cNvPr>
            <p:cNvSpPr>
              <a:spLocks/>
            </p:cNvSpPr>
            <p:nvPr/>
          </p:nvSpPr>
          <p:spPr bwMode="auto">
            <a:xfrm>
              <a:off x="635" y="4041"/>
              <a:ext cx="1833" cy="1619"/>
            </a:xfrm>
            <a:custGeom>
              <a:avLst/>
              <a:gdLst>
                <a:gd name="T0" fmla="*/ 771 w 772"/>
                <a:gd name="T1" fmla="*/ 295 h 682"/>
                <a:gd name="T2" fmla="*/ 771 w 772"/>
                <a:gd name="T3" fmla="*/ 682 h 682"/>
                <a:gd name="T4" fmla="*/ 0 w 772"/>
                <a:gd name="T5" fmla="*/ 121 h 682"/>
                <a:gd name="T6" fmla="*/ 367 w 772"/>
                <a:gd name="T7" fmla="*/ 0 h 682"/>
                <a:gd name="T8" fmla="*/ 771 w 772"/>
                <a:gd name="T9" fmla="*/ 295 h 682"/>
              </a:gdLst>
              <a:ahLst/>
              <a:cxnLst>
                <a:cxn ang="0">
                  <a:pos x="T0" y="T1"/>
                </a:cxn>
                <a:cxn ang="0">
                  <a:pos x="T2" y="T3"/>
                </a:cxn>
                <a:cxn ang="0">
                  <a:pos x="T4" y="T5"/>
                </a:cxn>
                <a:cxn ang="0">
                  <a:pos x="T6" y="T7"/>
                </a:cxn>
                <a:cxn ang="0">
                  <a:pos x="T8" y="T9"/>
                </a:cxn>
              </a:cxnLst>
              <a:rect l="0" t="0" r="r" b="b"/>
              <a:pathLst>
                <a:path w="772" h="682">
                  <a:moveTo>
                    <a:pt x="771" y="295"/>
                  </a:moveTo>
                  <a:cubicBezTo>
                    <a:pt x="771" y="429"/>
                    <a:pt x="772" y="598"/>
                    <a:pt x="771" y="682"/>
                  </a:cubicBezTo>
                  <a:cubicBezTo>
                    <a:pt x="424" y="672"/>
                    <a:pt x="114" y="450"/>
                    <a:pt x="0" y="121"/>
                  </a:cubicBezTo>
                  <a:cubicBezTo>
                    <a:pt x="115" y="82"/>
                    <a:pt x="305" y="20"/>
                    <a:pt x="367" y="0"/>
                  </a:cubicBezTo>
                  <a:cubicBezTo>
                    <a:pt x="442" y="182"/>
                    <a:pt x="581" y="283"/>
                    <a:pt x="77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0" name="Freeform 11">
              <a:extLst>
                <a:ext uri="{FF2B5EF4-FFF2-40B4-BE49-F238E27FC236}">
                  <a16:creationId xmlns:a16="http://schemas.microsoft.com/office/drawing/2014/main" id="{197B02AD-5B5D-4482-B9D9-2747C79EBC56}"/>
                </a:ext>
              </a:extLst>
            </p:cNvPr>
            <p:cNvSpPr>
              <a:spLocks/>
            </p:cNvSpPr>
            <p:nvPr/>
          </p:nvSpPr>
          <p:spPr bwMode="auto">
            <a:xfrm>
              <a:off x="3078" y="2837"/>
              <a:ext cx="642" cy="1078"/>
            </a:xfrm>
            <a:custGeom>
              <a:avLst/>
              <a:gdLst>
                <a:gd name="T0" fmla="*/ 93 w 270"/>
                <a:gd name="T1" fmla="*/ 405 h 454"/>
                <a:gd name="T2" fmla="*/ 239 w 270"/>
                <a:gd name="T3" fmla="*/ 454 h 454"/>
                <a:gd name="T4" fmla="*/ 86 w 270"/>
                <a:gd name="T5" fmla="*/ 0 h 454"/>
                <a:gd name="T6" fmla="*/ 0 w 270"/>
                <a:gd name="T7" fmla="*/ 119 h 454"/>
                <a:gd name="T8" fmla="*/ 93 w 270"/>
                <a:gd name="T9" fmla="*/ 405 h 454"/>
              </a:gdLst>
              <a:ahLst/>
              <a:cxnLst>
                <a:cxn ang="0">
                  <a:pos x="T0" y="T1"/>
                </a:cxn>
                <a:cxn ang="0">
                  <a:pos x="T2" y="T3"/>
                </a:cxn>
                <a:cxn ang="0">
                  <a:pos x="T4" y="T5"/>
                </a:cxn>
                <a:cxn ang="0">
                  <a:pos x="T6" y="T7"/>
                </a:cxn>
                <a:cxn ang="0">
                  <a:pos x="T8" y="T9"/>
                </a:cxn>
              </a:cxnLst>
              <a:rect l="0" t="0" r="r" b="b"/>
              <a:pathLst>
                <a:path w="270" h="454">
                  <a:moveTo>
                    <a:pt x="93" y="405"/>
                  </a:moveTo>
                  <a:cubicBezTo>
                    <a:pt x="135" y="418"/>
                    <a:pt x="218" y="447"/>
                    <a:pt x="239" y="454"/>
                  </a:cubicBezTo>
                  <a:cubicBezTo>
                    <a:pt x="270" y="286"/>
                    <a:pt x="217" y="116"/>
                    <a:pt x="86" y="0"/>
                  </a:cubicBezTo>
                  <a:cubicBezTo>
                    <a:pt x="46" y="55"/>
                    <a:pt x="24" y="88"/>
                    <a:pt x="0" y="119"/>
                  </a:cubicBezTo>
                  <a:cubicBezTo>
                    <a:pt x="74" y="194"/>
                    <a:pt x="109" y="303"/>
                    <a:pt x="93"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1" name="Freeform 12">
              <a:extLst>
                <a:ext uri="{FF2B5EF4-FFF2-40B4-BE49-F238E27FC236}">
                  <a16:creationId xmlns:a16="http://schemas.microsoft.com/office/drawing/2014/main" id="{765AA457-2C7D-4898-A1C5-2B0826E4A9A6}"/>
                </a:ext>
              </a:extLst>
            </p:cNvPr>
            <p:cNvSpPr>
              <a:spLocks/>
            </p:cNvSpPr>
            <p:nvPr/>
          </p:nvSpPr>
          <p:spPr bwMode="auto">
            <a:xfrm>
              <a:off x="3162" y="2103"/>
              <a:ext cx="1474" cy="2154"/>
            </a:xfrm>
            <a:custGeom>
              <a:avLst/>
              <a:gdLst>
                <a:gd name="T0" fmla="*/ 157 w 621"/>
                <a:gd name="T1" fmla="*/ 787 h 907"/>
                <a:gd name="T2" fmla="*/ 524 w 621"/>
                <a:gd name="T3" fmla="*/ 907 h 907"/>
                <a:gd name="T4" fmla="*/ 229 w 621"/>
                <a:gd name="T5" fmla="*/ 0 h 907"/>
                <a:gd name="T6" fmla="*/ 0 w 621"/>
                <a:gd name="T7" fmla="*/ 312 h 907"/>
                <a:gd name="T8" fmla="*/ 157 w 621"/>
                <a:gd name="T9" fmla="*/ 787 h 907"/>
              </a:gdLst>
              <a:ahLst/>
              <a:cxnLst>
                <a:cxn ang="0">
                  <a:pos x="T0" y="T1"/>
                </a:cxn>
                <a:cxn ang="0">
                  <a:pos x="T2" y="T3"/>
                </a:cxn>
                <a:cxn ang="0">
                  <a:pos x="T4" y="T5"/>
                </a:cxn>
                <a:cxn ang="0">
                  <a:pos x="T6" y="T7"/>
                </a:cxn>
                <a:cxn ang="0">
                  <a:pos x="T8" y="T9"/>
                </a:cxn>
              </a:cxnLst>
              <a:rect l="0" t="0" r="r" b="b"/>
              <a:pathLst>
                <a:path w="621" h="907">
                  <a:moveTo>
                    <a:pt x="157" y="787"/>
                  </a:moveTo>
                  <a:cubicBezTo>
                    <a:pt x="283" y="829"/>
                    <a:pt x="444" y="881"/>
                    <a:pt x="524" y="907"/>
                  </a:cubicBezTo>
                  <a:cubicBezTo>
                    <a:pt x="621" y="574"/>
                    <a:pt x="507" y="210"/>
                    <a:pt x="229" y="0"/>
                  </a:cubicBezTo>
                  <a:cubicBezTo>
                    <a:pt x="156" y="97"/>
                    <a:pt x="39" y="259"/>
                    <a:pt x="0" y="312"/>
                  </a:cubicBezTo>
                  <a:cubicBezTo>
                    <a:pt x="150" y="439"/>
                    <a:pt x="203" y="602"/>
                    <a:pt x="157"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2" name="Freeform 13">
              <a:extLst>
                <a:ext uri="{FF2B5EF4-FFF2-40B4-BE49-F238E27FC236}">
                  <a16:creationId xmlns:a16="http://schemas.microsoft.com/office/drawing/2014/main" id="{FC137872-FE10-4A86-ACC3-383002D515C2}"/>
                </a:ext>
              </a:extLst>
            </p:cNvPr>
            <p:cNvSpPr>
              <a:spLocks/>
            </p:cNvSpPr>
            <p:nvPr/>
          </p:nvSpPr>
          <p:spPr bwMode="auto">
            <a:xfrm>
              <a:off x="2637" y="4046"/>
              <a:ext cx="914" cy="786"/>
            </a:xfrm>
            <a:custGeom>
              <a:avLst/>
              <a:gdLst>
                <a:gd name="T0" fmla="*/ 2 w 385"/>
                <a:gd name="T1" fmla="*/ 177 h 331"/>
                <a:gd name="T2" fmla="*/ 1 w 385"/>
                <a:gd name="T3" fmla="*/ 331 h 331"/>
                <a:gd name="T4" fmla="*/ 385 w 385"/>
                <a:gd name="T5" fmla="*/ 46 h 331"/>
                <a:gd name="T6" fmla="*/ 244 w 385"/>
                <a:gd name="T7" fmla="*/ 0 h 331"/>
                <a:gd name="T8" fmla="*/ 2 w 385"/>
                <a:gd name="T9" fmla="*/ 177 h 331"/>
              </a:gdLst>
              <a:ahLst/>
              <a:cxnLst>
                <a:cxn ang="0">
                  <a:pos x="T0" y="T1"/>
                </a:cxn>
                <a:cxn ang="0">
                  <a:pos x="T2" y="T3"/>
                </a:cxn>
                <a:cxn ang="0">
                  <a:pos x="T4" y="T5"/>
                </a:cxn>
                <a:cxn ang="0">
                  <a:pos x="T6" y="T7"/>
                </a:cxn>
                <a:cxn ang="0">
                  <a:pos x="T8" y="T9"/>
                </a:cxn>
              </a:cxnLst>
              <a:rect l="0" t="0" r="r" b="b"/>
              <a:pathLst>
                <a:path w="385" h="331">
                  <a:moveTo>
                    <a:pt x="2" y="177"/>
                  </a:moveTo>
                  <a:cubicBezTo>
                    <a:pt x="2" y="221"/>
                    <a:pt x="0" y="309"/>
                    <a:pt x="1" y="331"/>
                  </a:cubicBezTo>
                  <a:cubicBezTo>
                    <a:pt x="170" y="309"/>
                    <a:pt x="315" y="206"/>
                    <a:pt x="385" y="46"/>
                  </a:cubicBezTo>
                  <a:cubicBezTo>
                    <a:pt x="320" y="25"/>
                    <a:pt x="282" y="13"/>
                    <a:pt x="244" y="0"/>
                  </a:cubicBezTo>
                  <a:cubicBezTo>
                    <a:pt x="197" y="94"/>
                    <a:pt x="104" y="161"/>
                    <a:pt x="2"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3" name="Freeform 14">
              <a:extLst>
                <a:ext uri="{FF2B5EF4-FFF2-40B4-BE49-F238E27FC236}">
                  <a16:creationId xmlns:a16="http://schemas.microsoft.com/office/drawing/2014/main" id="{6FA96C98-8695-41DA-93EC-5808307F3DF5}"/>
                </a:ext>
              </a:extLst>
            </p:cNvPr>
            <p:cNvSpPr>
              <a:spLocks/>
            </p:cNvSpPr>
            <p:nvPr/>
          </p:nvSpPr>
          <p:spPr bwMode="auto">
            <a:xfrm>
              <a:off x="2547" y="4041"/>
              <a:ext cx="1830" cy="1619"/>
            </a:xfrm>
            <a:custGeom>
              <a:avLst/>
              <a:gdLst>
                <a:gd name="T0" fmla="*/ 1 w 771"/>
                <a:gd name="T1" fmla="*/ 295 h 682"/>
                <a:gd name="T2" fmla="*/ 0 w 771"/>
                <a:gd name="T3" fmla="*/ 682 h 682"/>
                <a:gd name="T4" fmla="*/ 771 w 771"/>
                <a:gd name="T5" fmla="*/ 121 h 682"/>
                <a:gd name="T6" fmla="*/ 404 w 771"/>
                <a:gd name="T7" fmla="*/ 0 h 682"/>
                <a:gd name="T8" fmla="*/ 1 w 771"/>
                <a:gd name="T9" fmla="*/ 295 h 682"/>
              </a:gdLst>
              <a:ahLst/>
              <a:cxnLst>
                <a:cxn ang="0">
                  <a:pos x="T0" y="T1"/>
                </a:cxn>
                <a:cxn ang="0">
                  <a:pos x="T2" y="T3"/>
                </a:cxn>
                <a:cxn ang="0">
                  <a:pos x="T4" y="T5"/>
                </a:cxn>
                <a:cxn ang="0">
                  <a:pos x="T6" y="T7"/>
                </a:cxn>
                <a:cxn ang="0">
                  <a:pos x="T8" y="T9"/>
                </a:cxn>
              </a:cxnLst>
              <a:rect l="0" t="0" r="r" b="b"/>
              <a:pathLst>
                <a:path w="771" h="682">
                  <a:moveTo>
                    <a:pt x="1" y="295"/>
                  </a:moveTo>
                  <a:cubicBezTo>
                    <a:pt x="0" y="429"/>
                    <a:pt x="0" y="598"/>
                    <a:pt x="0" y="682"/>
                  </a:cubicBezTo>
                  <a:cubicBezTo>
                    <a:pt x="347" y="672"/>
                    <a:pt x="657" y="450"/>
                    <a:pt x="771" y="121"/>
                  </a:cubicBezTo>
                  <a:cubicBezTo>
                    <a:pt x="657" y="82"/>
                    <a:pt x="466" y="20"/>
                    <a:pt x="404" y="0"/>
                  </a:cubicBezTo>
                  <a:cubicBezTo>
                    <a:pt x="330" y="182"/>
                    <a:pt x="191" y="283"/>
                    <a:pt x="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24" name="4_POINT_CIRCLE" hidden="1">
            <a:extLst>
              <a:ext uri="{FF2B5EF4-FFF2-40B4-BE49-F238E27FC236}">
                <a16:creationId xmlns:a16="http://schemas.microsoft.com/office/drawing/2014/main" id="{8D20CCDE-934A-4DD7-86B4-5BD513F94916}"/>
              </a:ext>
            </a:extLst>
          </p:cNvPr>
          <p:cNvGrpSpPr>
            <a:grpSpLocks noChangeAspect="1"/>
          </p:cNvGrpSpPr>
          <p:nvPr/>
        </p:nvGrpSpPr>
        <p:grpSpPr bwMode="auto">
          <a:xfrm>
            <a:off x="2851051" y="281939"/>
            <a:ext cx="6281738" cy="6280150"/>
            <a:chOff x="7437" y="1802"/>
            <a:chExt cx="3957" cy="3956"/>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8708" y="2641"/>
              <a:ext cx="1418" cy="489"/>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8041" y="1802"/>
              <a:ext cx="2750" cy="1204"/>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7" name="Freeform 29">
              <a:extLst>
                <a:ext uri="{FF2B5EF4-FFF2-40B4-BE49-F238E27FC236}">
                  <a16:creationId xmlns:a16="http://schemas.microsoft.com/office/drawing/2014/main" id="{2D3C7143-6D75-422A-86AE-23B075F418AF}"/>
                </a:ext>
              </a:extLst>
            </p:cNvPr>
            <p:cNvSpPr>
              <a:spLocks/>
            </p:cNvSpPr>
            <p:nvPr/>
          </p:nvSpPr>
          <p:spPr bwMode="auto">
            <a:xfrm>
              <a:off x="8041" y="1802"/>
              <a:ext cx="2750" cy="1204"/>
            </a:xfrm>
            <a:custGeom>
              <a:avLst/>
              <a:gdLst>
                <a:gd name="T0" fmla="*/ 579 w 1158"/>
                <a:gd name="T1" fmla="*/ 0 h 507"/>
                <a:gd name="T2" fmla="*/ 0 w 1158"/>
                <a:gd name="T3" fmla="*/ 234 h 507"/>
                <a:gd name="T4" fmla="*/ 273 w 1158"/>
                <a:gd name="T5" fmla="*/ 507 h 507"/>
                <a:gd name="T6" fmla="*/ 579 w 1158"/>
                <a:gd name="T7" fmla="*/ 386 h 507"/>
                <a:gd name="T8" fmla="*/ 885 w 1158"/>
                <a:gd name="T9" fmla="*/ 507 h 507"/>
                <a:gd name="T10" fmla="*/ 1158 w 1158"/>
                <a:gd name="T11" fmla="*/ 234 h 507"/>
                <a:gd name="T12" fmla="*/ 579 w 1158"/>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0"/>
                  </a:moveTo>
                  <a:cubicBezTo>
                    <a:pt x="354" y="0"/>
                    <a:pt x="150" y="89"/>
                    <a:pt x="0" y="234"/>
                  </a:cubicBezTo>
                  <a:cubicBezTo>
                    <a:pt x="273" y="507"/>
                    <a:pt x="273" y="507"/>
                    <a:pt x="273" y="507"/>
                  </a:cubicBezTo>
                  <a:cubicBezTo>
                    <a:pt x="353" y="432"/>
                    <a:pt x="460" y="386"/>
                    <a:pt x="579" y="386"/>
                  </a:cubicBezTo>
                  <a:cubicBezTo>
                    <a:pt x="698" y="386"/>
                    <a:pt x="805" y="432"/>
                    <a:pt x="885" y="507"/>
                  </a:cubicBezTo>
                  <a:cubicBezTo>
                    <a:pt x="1158" y="234"/>
                    <a:pt x="1158" y="234"/>
                    <a:pt x="1158" y="234"/>
                  </a:cubicBezTo>
                  <a:cubicBezTo>
                    <a:pt x="1008" y="89"/>
                    <a:pt x="804" y="0"/>
                    <a:pt x="579" y="0"/>
                  </a:cubicBezTo>
                </a:path>
              </a:pathLst>
            </a:custGeom>
            <a:solidFill>
              <a:srgbClr val="FB2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8285" y="3080"/>
              <a:ext cx="480" cy="1401"/>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0" name="Freeform 32">
              <a:extLst>
                <a:ext uri="{FF2B5EF4-FFF2-40B4-BE49-F238E27FC236}">
                  <a16:creationId xmlns:a16="http://schemas.microsoft.com/office/drawing/2014/main" id="{564588CF-5F17-4BB4-8CA6-314FA4D3A592}"/>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8DA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8708" y="4431"/>
              <a:ext cx="1406" cy="487"/>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3" name="Freeform 35">
              <a:extLst>
                <a:ext uri="{FF2B5EF4-FFF2-40B4-BE49-F238E27FC236}">
                  <a16:creationId xmlns:a16="http://schemas.microsoft.com/office/drawing/2014/main" id="{908351AD-A2E1-4315-AB96-BC102BF46E01}"/>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171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10066" y="3066"/>
              <a:ext cx="497" cy="1434"/>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6" name="Freeform 38">
              <a:extLst>
                <a:ext uri="{FF2B5EF4-FFF2-40B4-BE49-F238E27FC236}">
                  <a16:creationId xmlns:a16="http://schemas.microsoft.com/office/drawing/2014/main" id="{8DD8EA88-CBDE-40D1-8D4D-D97F560F6D6A}"/>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44" name="6_POINT_CIRCLE" hidden="1">
            <a:extLst>
              <a:ext uri="{FF2B5EF4-FFF2-40B4-BE49-F238E27FC236}">
                <a16:creationId xmlns:a16="http://schemas.microsoft.com/office/drawing/2014/main" id="{8B8DEA2B-A5BB-4427-AB54-B1684D826269}"/>
              </a:ext>
            </a:extLst>
          </p:cNvPr>
          <p:cNvGrpSpPr>
            <a:grpSpLocks noChangeAspect="1"/>
          </p:cNvGrpSpPr>
          <p:nvPr/>
        </p:nvGrpSpPr>
        <p:grpSpPr bwMode="auto">
          <a:xfrm>
            <a:off x="2843113" y="147003"/>
            <a:ext cx="6303963" cy="6565901"/>
            <a:chOff x="4219" y="899"/>
            <a:chExt cx="3971" cy="4136"/>
          </a:xfrm>
        </p:grpSpPr>
        <p:sp>
          <p:nvSpPr>
            <p:cNvPr id="45" name="Freeform 42">
              <a:extLst>
                <a:ext uri="{FF2B5EF4-FFF2-40B4-BE49-F238E27FC236}">
                  <a16:creationId xmlns:a16="http://schemas.microsoft.com/office/drawing/2014/main" id="{078A1990-386C-4F98-B010-C53FE8FF0C12}"/>
                </a:ext>
              </a:extLst>
            </p:cNvPr>
            <p:cNvSpPr>
              <a:spLocks/>
            </p:cNvSpPr>
            <p:nvPr/>
          </p:nvSpPr>
          <p:spPr bwMode="auto">
            <a:xfrm>
              <a:off x="5758" y="1792"/>
              <a:ext cx="900" cy="427"/>
            </a:xfrm>
            <a:custGeom>
              <a:avLst/>
              <a:gdLst>
                <a:gd name="T0" fmla="*/ 0 w 379"/>
                <a:gd name="T1" fmla="*/ 58 h 180"/>
                <a:gd name="T2" fmla="*/ 70 w 379"/>
                <a:gd name="T3" fmla="*/ 180 h 180"/>
                <a:gd name="T4" fmla="*/ 306 w 379"/>
                <a:gd name="T5" fmla="*/ 179 h 180"/>
                <a:gd name="T6" fmla="*/ 379 w 379"/>
                <a:gd name="T7" fmla="*/ 55 h 180"/>
                <a:gd name="T8" fmla="*/ 0 w 379"/>
                <a:gd name="T9" fmla="*/ 58 h 180"/>
              </a:gdLst>
              <a:ahLst/>
              <a:cxnLst>
                <a:cxn ang="0">
                  <a:pos x="T0" y="T1"/>
                </a:cxn>
                <a:cxn ang="0">
                  <a:pos x="T2" y="T3"/>
                </a:cxn>
                <a:cxn ang="0">
                  <a:pos x="T4" y="T5"/>
                </a:cxn>
                <a:cxn ang="0">
                  <a:pos x="T6" y="T7"/>
                </a:cxn>
                <a:cxn ang="0">
                  <a:pos x="T8" y="T9"/>
                </a:cxn>
              </a:cxnLst>
              <a:rect l="0" t="0" r="r" b="b"/>
              <a:pathLst>
                <a:path w="379" h="180">
                  <a:moveTo>
                    <a:pt x="0" y="58"/>
                  </a:moveTo>
                  <a:cubicBezTo>
                    <a:pt x="0" y="58"/>
                    <a:pt x="50" y="143"/>
                    <a:pt x="70" y="180"/>
                  </a:cubicBezTo>
                  <a:cubicBezTo>
                    <a:pt x="144" y="151"/>
                    <a:pt x="233" y="151"/>
                    <a:pt x="306" y="179"/>
                  </a:cubicBezTo>
                  <a:cubicBezTo>
                    <a:pt x="344" y="116"/>
                    <a:pt x="367" y="75"/>
                    <a:pt x="379" y="55"/>
                  </a:cubicBezTo>
                  <a:cubicBezTo>
                    <a:pt x="263" y="3"/>
                    <a:pt x="121" y="0"/>
                    <a:pt x="0" y="58"/>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6" name="Freeform 43">
              <a:extLst>
                <a:ext uri="{FF2B5EF4-FFF2-40B4-BE49-F238E27FC236}">
                  <a16:creationId xmlns:a16="http://schemas.microsoft.com/office/drawing/2014/main" id="{66CDA9D3-C936-432E-8BA6-C3A9B501613C}"/>
                </a:ext>
              </a:extLst>
            </p:cNvPr>
            <p:cNvSpPr>
              <a:spLocks/>
            </p:cNvSpPr>
            <p:nvPr/>
          </p:nvSpPr>
          <p:spPr bwMode="auto">
            <a:xfrm>
              <a:off x="5245" y="899"/>
              <a:ext cx="1921" cy="1130"/>
            </a:xfrm>
            <a:custGeom>
              <a:avLst/>
              <a:gdLst>
                <a:gd name="T0" fmla="*/ 0 w 809"/>
                <a:gd name="T1" fmla="*/ 141 h 476"/>
                <a:gd name="T2" fmla="*/ 809 w 809"/>
                <a:gd name="T3" fmla="*/ 140 h 476"/>
                <a:gd name="T4" fmla="*/ 617 w 809"/>
                <a:gd name="T5" fmla="*/ 475 h 476"/>
                <a:gd name="T6" fmla="*/ 193 w 809"/>
                <a:gd name="T7" fmla="*/ 476 h 476"/>
                <a:gd name="T8" fmla="*/ 0 w 809"/>
                <a:gd name="T9" fmla="*/ 141 h 476"/>
              </a:gdLst>
              <a:ahLst/>
              <a:cxnLst>
                <a:cxn ang="0">
                  <a:pos x="T0" y="T1"/>
                </a:cxn>
                <a:cxn ang="0">
                  <a:pos x="T2" y="T3"/>
                </a:cxn>
                <a:cxn ang="0">
                  <a:pos x="T4" y="T5"/>
                </a:cxn>
                <a:cxn ang="0">
                  <a:pos x="T6" y="T7"/>
                </a:cxn>
                <a:cxn ang="0">
                  <a:pos x="T8" y="T9"/>
                </a:cxn>
              </a:cxnLst>
              <a:rect l="0" t="0" r="r" b="b"/>
              <a:pathLst>
                <a:path w="809" h="476">
                  <a:moveTo>
                    <a:pt x="0" y="141"/>
                  </a:moveTo>
                  <a:cubicBezTo>
                    <a:pt x="240" y="0"/>
                    <a:pt x="571" y="1"/>
                    <a:pt x="809" y="140"/>
                  </a:cubicBezTo>
                  <a:cubicBezTo>
                    <a:pt x="745" y="254"/>
                    <a:pt x="637" y="441"/>
                    <a:pt x="617" y="475"/>
                  </a:cubicBezTo>
                  <a:cubicBezTo>
                    <a:pt x="484" y="407"/>
                    <a:pt x="314" y="407"/>
                    <a:pt x="193" y="476"/>
                  </a:cubicBezTo>
                  <a:cubicBezTo>
                    <a:pt x="116" y="344"/>
                    <a:pt x="0" y="141"/>
                    <a:pt x="0" y="14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7" name="Freeform 44">
              <a:extLst>
                <a:ext uri="{FF2B5EF4-FFF2-40B4-BE49-F238E27FC236}">
                  <a16:creationId xmlns:a16="http://schemas.microsoft.com/office/drawing/2014/main" id="{AC594EAB-B185-4E26-872F-2DFD15D777AD}"/>
                </a:ext>
              </a:extLst>
            </p:cNvPr>
            <p:cNvSpPr>
              <a:spLocks/>
            </p:cNvSpPr>
            <p:nvPr/>
          </p:nvSpPr>
          <p:spPr bwMode="auto">
            <a:xfrm>
              <a:off x="5081" y="2053"/>
              <a:ext cx="613" cy="784"/>
            </a:xfrm>
            <a:custGeom>
              <a:avLst/>
              <a:gdLst>
                <a:gd name="T0" fmla="*/ 0 w 258"/>
                <a:gd name="T1" fmla="*/ 329 h 330"/>
                <a:gd name="T2" fmla="*/ 141 w 258"/>
                <a:gd name="T3" fmla="*/ 330 h 330"/>
                <a:gd name="T4" fmla="*/ 258 w 258"/>
                <a:gd name="T5" fmla="*/ 125 h 330"/>
                <a:gd name="T6" fmla="*/ 187 w 258"/>
                <a:gd name="T7" fmla="*/ 0 h 330"/>
                <a:gd name="T8" fmla="*/ 0 w 258"/>
                <a:gd name="T9" fmla="*/ 329 h 330"/>
              </a:gdLst>
              <a:ahLst/>
              <a:cxnLst>
                <a:cxn ang="0">
                  <a:pos x="T0" y="T1"/>
                </a:cxn>
                <a:cxn ang="0">
                  <a:pos x="T2" y="T3"/>
                </a:cxn>
                <a:cxn ang="0">
                  <a:pos x="T4" y="T5"/>
                </a:cxn>
                <a:cxn ang="0">
                  <a:pos x="T6" y="T7"/>
                </a:cxn>
                <a:cxn ang="0">
                  <a:pos x="T8" y="T9"/>
                </a:cxn>
              </a:cxnLst>
              <a:rect l="0" t="0" r="r" b="b"/>
              <a:pathLst>
                <a:path w="258" h="330">
                  <a:moveTo>
                    <a:pt x="0" y="329"/>
                  </a:moveTo>
                  <a:cubicBezTo>
                    <a:pt x="0" y="329"/>
                    <a:pt x="99" y="329"/>
                    <a:pt x="141" y="330"/>
                  </a:cubicBezTo>
                  <a:cubicBezTo>
                    <a:pt x="152" y="251"/>
                    <a:pt x="197" y="175"/>
                    <a:pt x="258" y="125"/>
                  </a:cubicBezTo>
                  <a:cubicBezTo>
                    <a:pt x="222" y="61"/>
                    <a:pt x="198" y="20"/>
                    <a:pt x="187" y="0"/>
                  </a:cubicBezTo>
                  <a:cubicBezTo>
                    <a:pt x="84" y="74"/>
                    <a:pt x="10" y="196"/>
                    <a:pt x="0"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8" name="Freeform 45">
              <a:extLst>
                <a:ext uri="{FF2B5EF4-FFF2-40B4-BE49-F238E27FC236}">
                  <a16:creationId xmlns:a16="http://schemas.microsoft.com/office/drawing/2014/main" id="{904AA03B-2EC5-4B45-82C5-C1953A1A2CB4}"/>
                </a:ext>
              </a:extLst>
            </p:cNvPr>
            <p:cNvSpPr>
              <a:spLocks/>
            </p:cNvSpPr>
            <p:nvPr/>
          </p:nvSpPr>
          <p:spPr bwMode="auto">
            <a:xfrm>
              <a:off x="4219" y="1267"/>
              <a:ext cx="1423" cy="1665"/>
            </a:xfrm>
            <a:custGeom>
              <a:avLst/>
              <a:gdLst>
                <a:gd name="T0" fmla="*/ 1 w 599"/>
                <a:gd name="T1" fmla="*/ 701 h 701"/>
                <a:gd name="T2" fmla="*/ 405 w 599"/>
                <a:gd name="T3" fmla="*/ 0 h 701"/>
                <a:gd name="T4" fmla="*/ 599 w 599"/>
                <a:gd name="T5" fmla="*/ 334 h 701"/>
                <a:gd name="T6" fmla="*/ 388 w 599"/>
                <a:gd name="T7" fmla="*/ 701 h 701"/>
                <a:gd name="T8" fmla="*/ 1 w 599"/>
                <a:gd name="T9" fmla="*/ 701 h 701"/>
              </a:gdLst>
              <a:ahLst/>
              <a:cxnLst>
                <a:cxn ang="0">
                  <a:pos x="T0" y="T1"/>
                </a:cxn>
                <a:cxn ang="0">
                  <a:pos x="T2" y="T3"/>
                </a:cxn>
                <a:cxn ang="0">
                  <a:pos x="T4" y="T5"/>
                </a:cxn>
                <a:cxn ang="0">
                  <a:pos x="T6" y="T7"/>
                </a:cxn>
                <a:cxn ang="0">
                  <a:pos x="T8" y="T9"/>
                </a:cxn>
              </a:cxnLst>
              <a:rect l="0" t="0" r="r" b="b"/>
              <a:pathLst>
                <a:path w="599" h="701">
                  <a:moveTo>
                    <a:pt x="1" y="701"/>
                  </a:moveTo>
                  <a:cubicBezTo>
                    <a:pt x="0" y="423"/>
                    <a:pt x="166" y="137"/>
                    <a:pt x="405" y="0"/>
                  </a:cubicBezTo>
                  <a:cubicBezTo>
                    <a:pt x="472" y="112"/>
                    <a:pt x="580" y="299"/>
                    <a:pt x="599" y="334"/>
                  </a:cubicBezTo>
                  <a:cubicBezTo>
                    <a:pt x="473" y="415"/>
                    <a:pt x="389" y="562"/>
                    <a:pt x="388" y="701"/>
                  </a:cubicBezTo>
                  <a:cubicBezTo>
                    <a:pt x="235" y="701"/>
                    <a:pt x="1" y="701"/>
                    <a:pt x="1"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9" name="Freeform 46">
              <a:extLst>
                <a:ext uri="{FF2B5EF4-FFF2-40B4-BE49-F238E27FC236}">
                  <a16:creationId xmlns:a16="http://schemas.microsoft.com/office/drawing/2014/main" id="{26E9573A-5ABF-47CC-A24A-50C17742AB87}"/>
                </a:ext>
              </a:extLst>
            </p:cNvPr>
            <p:cNvSpPr>
              <a:spLocks/>
            </p:cNvSpPr>
            <p:nvPr/>
          </p:nvSpPr>
          <p:spPr bwMode="auto">
            <a:xfrm>
              <a:off x="5074" y="3098"/>
              <a:ext cx="625" cy="774"/>
            </a:xfrm>
            <a:custGeom>
              <a:avLst/>
              <a:gdLst>
                <a:gd name="T0" fmla="*/ 192 w 263"/>
                <a:gd name="T1" fmla="*/ 326 h 326"/>
                <a:gd name="T2" fmla="*/ 263 w 263"/>
                <a:gd name="T3" fmla="*/ 205 h 326"/>
                <a:gd name="T4" fmla="*/ 144 w 263"/>
                <a:gd name="T5" fmla="*/ 1 h 326"/>
                <a:gd name="T6" fmla="*/ 0 w 263"/>
                <a:gd name="T7" fmla="*/ 0 h 326"/>
                <a:gd name="T8" fmla="*/ 192 w 263"/>
                <a:gd name="T9" fmla="*/ 326 h 326"/>
              </a:gdLst>
              <a:ahLst/>
              <a:cxnLst>
                <a:cxn ang="0">
                  <a:pos x="T0" y="T1"/>
                </a:cxn>
                <a:cxn ang="0">
                  <a:pos x="T2" y="T3"/>
                </a:cxn>
                <a:cxn ang="0">
                  <a:pos x="T4" y="T5"/>
                </a:cxn>
                <a:cxn ang="0">
                  <a:pos x="T6" y="T7"/>
                </a:cxn>
                <a:cxn ang="0">
                  <a:pos x="T8" y="T9"/>
                </a:cxn>
              </a:cxnLst>
              <a:rect l="0" t="0" r="r" b="b"/>
              <a:pathLst>
                <a:path w="263" h="326">
                  <a:moveTo>
                    <a:pt x="192" y="326"/>
                  </a:moveTo>
                  <a:cubicBezTo>
                    <a:pt x="192" y="326"/>
                    <a:pt x="241" y="241"/>
                    <a:pt x="263" y="205"/>
                  </a:cubicBezTo>
                  <a:cubicBezTo>
                    <a:pt x="201" y="156"/>
                    <a:pt x="156" y="78"/>
                    <a:pt x="144" y="1"/>
                  </a:cubicBezTo>
                  <a:cubicBezTo>
                    <a:pt x="70" y="0"/>
                    <a:pt x="23" y="0"/>
                    <a:pt x="0" y="0"/>
                  </a:cubicBezTo>
                  <a:cubicBezTo>
                    <a:pt x="13" y="127"/>
                    <a:pt x="81" y="251"/>
                    <a:pt x="192"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0" name="Freeform 47">
              <a:extLst>
                <a:ext uri="{FF2B5EF4-FFF2-40B4-BE49-F238E27FC236}">
                  <a16:creationId xmlns:a16="http://schemas.microsoft.com/office/drawing/2014/main" id="{ECD65CEA-9978-4F92-A95F-CFC164F207D6}"/>
                </a:ext>
              </a:extLst>
            </p:cNvPr>
            <p:cNvSpPr>
              <a:spLocks/>
            </p:cNvSpPr>
            <p:nvPr/>
          </p:nvSpPr>
          <p:spPr bwMode="auto">
            <a:xfrm>
              <a:off x="4222" y="2998"/>
              <a:ext cx="1422" cy="1667"/>
            </a:xfrm>
            <a:custGeom>
              <a:avLst/>
              <a:gdLst>
                <a:gd name="T0" fmla="*/ 406 w 599"/>
                <a:gd name="T1" fmla="*/ 702 h 702"/>
                <a:gd name="T2" fmla="*/ 0 w 599"/>
                <a:gd name="T3" fmla="*/ 1 h 702"/>
                <a:gd name="T4" fmla="*/ 387 w 599"/>
                <a:gd name="T5" fmla="*/ 0 h 702"/>
                <a:gd name="T6" fmla="*/ 599 w 599"/>
                <a:gd name="T7" fmla="*/ 367 h 702"/>
                <a:gd name="T8" fmla="*/ 406 w 599"/>
                <a:gd name="T9" fmla="*/ 702 h 702"/>
              </a:gdLst>
              <a:ahLst/>
              <a:cxnLst>
                <a:cxn ang="0">
                  <a:pos x="T0" y="T1"/>
                </a:cxn>
                <a:cxn ang="0">
                  <a:pos x="T2" y="T3"/>
                </a:cxn>
                <a:cxn ang="0">
                  <a:pos x="T4" y="T5"/>
                </a:cxn>
                <a:cxn ang="0">
                  <a:pos x="T6" y="T7"/>
                </a:cxn>
                <a:cxn ang="0">
                  <a:pos x="T8" y="T9"/>
                </a:cxn>
              </a:cxnLst>
              <a:rect l="0" t="0" r="r" b="b"/>
              <a:pathLst>
                <a:path w="599" h="702">
                  <a:moveTo>
                    <a:pt x="406" y="702"/>
                  </a:moveTo>
                  <a:cubicBezTo>
                    <a:pt x="165" y="564"/>
                    <a:pt x="0" y="277"/>
                    <a:pt x="0" y="1"/>
                  </a:cubicBezTo>
                  <a:cubicBezTo>
                    <a:pt x="131" y="0"/>
                    <a:pt x="347" y="0"/>
                    <a:pt x="387" y="0"/>
                  </a:cubicBezTo>
                  <a:cubicBezTo>
                    <a:pt x="394" y="150"/>
                    <a:pt x="479" y="297"/>
                    <a:pt x="599" y="367"/>
                  </a:cubicBezTo>
                  <a:cubicBezTo>
                    <a:pt x="523" y="499"/>
                    <a:pt x="406" y="702"/>
                    <a:pt x="406"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1" name="Freeform 48">
              <a:extLst>
                <a:ext uri="{FF2B5EF4-FFF2-40B4-BE49-F238E27FC236}">
                  <a16:creationId xmlns:a16="http://schemas.microsoft.com/office/drawing/2014/main" id="{17D04BDA-EFFA-402C-9545-F4B5C5F552BA}"/>
                </a:ext>
              </a:extLst>
            </p:cNvPr>
            <p:cNvSpPr>
              <a:spLocks/>
            </p:cNvSpPr>
            <p:nvPr/>
          </p:nvSpPr>
          <p:spPr bwMode="auto">
            <a:xfrm>
              <a:off x="6715" y="2053"/>
              <a:ext cx="613" cy="784"/>
            </a:xfrm>
            <a:custGeom>
              <a:avLst/>
              <a:gdLst>
                <a:gd name="T0" fmla="*/ 258 w 258"/>
                <a:gd name="T1" fmla="*/ 329 h 330"/>
                <a:gd name="T2" fmla="*/ 117 w 258"/>
                <a:gd name="T3" fmla="*/ 330 h 330"/>
                <a:gd name="T4" fmla="*/ 0 w 258"/>
                <a:gd name="T5" fmla="*/ 125 h 330"/>
                <a:gd name="T6" fmla="*/ 71 w 258"/>
                <a:gd name="T7" fmla="*/ 0 h 330"/>
                <a:gd name="T8" fmla="*/ 258 w 258"/>
                <a:gd name="T9" fmla="*/ 329 h 330"/>
              </a:gdLst>
              <a:ahLst/>
              <a:cxnLst>
                <a:cxn ang="0">
                  <a:pos x="T0" y="T1"/>
                </a:cxn>
                <a:cxn ang="0">
                  <a:pos x="T2" y="T3"/>
                </a:cxn>
                <a:cxn ang="0">
                  <a:pos x="T4" y="T5"/>
                </a:cxn>
                <a:cxn ang="0">
                  <a:pos x="T6" y="T7"/>
                </a:cxn>
                <a:cxn ang="0">
                  <a:pos x="T8" y="T9"/>
                </a:cxn>
              </a:cxnLst>
              <a:rect l="0" t="0" r="r" b="b"/>
              <a:pathLst>
                <a:path w="258" h="330">
                  <a:moveTo>
                    <a:pt x="258" y="329"/>
                  </a:moveTo>
                  <a:cubicBezTo>
                    <a:pt x="258" y="329"/>
                    <a:pt x="159" y="329"/>
                    <a:pt x="117" y="330"/>
                  </a:cubicBezTo>
                  <a:cubicBezTo>
                    <a:pt x="106" y="251"/>
                    <a:pt x="61" y="175"/>
                    <a:pt x="0" y="125"/>
                  </a:cubicBezTo>
                  <a:cubicBezTo>
                    <a:pt x="36" y="61"/>
                    <a:pt x="60" y="20"/>
                    <a:pt x="71" y="0"/>
                  </a:cubicBezTo>
                  <a:cubicBezTo>
                    <a:pt x="174" y="74"/>
                    <a:pt x="248" y="196"/>
                    <a:pt x="258"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2" name="Freeform 49">
              <a:extLst>
                <a:ext uri="{FF2B5EF4-FFF2-40B4-BE49-F238E27FC236}">
                  <a16:creationId xmlns:a16="http://schemas.microsoft.com/office/drawing/2014/main" id="{39DCF4DA-2ED4-494D-AD58-CA25B3C257E8}"/>
                </a:ext>
              </a:extLst>
            </p:cNvPr>
            <p:cNvSpPr>
              <a:spLocks/>
            </p:cNvSpPr>
            <p:nvPr/>
          </p:nvSpPr>
          <p:spPr bwMode="auto">
            <a:xfrm>
              <a:off x="6767" y="1267"/>
              <a:ext cx="1423" cy="1665"/>
            </a:xfrm>
            <a:custGeom>
              <a:avLst/>
              <a:gdLst>
                <a:gd name="T0" fmla="*/ 598 w 599"/>
                <a:gd name="T1" fmla="*/ 701 h 701"/>
                <a:gd name="T2" fmla="*/ 194 w 599"/>
                <a:gd name="T3" fmla="*/ 0 h 701"/>
                <a:gd name="T4" fmla="*/ 0 w 599"/>
                <a:gd name="T5" fmla="*/ 334 h 701"/>
                <a:gd name="T6" fmla="*/ 211 w 599"/>
                <a:gd name="T7" fmla="*/ 701 h 701"/>
                <a:gd name="T8" fmla="*/ 598 w 599"/>
                <a:gd name="T9" fmla="*/ 701 h 701"/>
              </a:gdLst>
              <a:ahLst/>
              <a:cxnLst>
                <a:cxn ang="0">
                  <a:pos x="T0" y="T1"/>
                </a:cxn>
                <a:cxn ang="0">
                  <a:pos x="T2" y="T3"/>
                </a:cxn>
                <a:cxn ang="0">
                  <a:pos x="T4" y="T5"/>
                </a:cxn>
                <a:cxn ang="0">
                  <a:pos x="T6" y="T7"/>
                </a:cxn>
                <a:cxn ang="0">
                  <a:pos x="T8" y="T9"/>
                </a:cxn>
              </a:cxnLst>
              <a:rect l="0" t="0" r="r" b="b"/>
              <a:pathLst>
                <a:path w="599" h="701">
                  <a:moveTo>
                    <a:pt x="598" y="701"/>
                  </a:moveTo>
                  <a:cubicBezTo>
                    <a:pt x="599" y="423"/>
                    <a:pt x="433" y="137"/>
                    <a:pt x="194" y="0"/>
                  </a:cubicBezTo>
                  <a:cubicBezTo>
                    <a:pt x="127" y="112"/>
                    <a:pt x="19" y="299"/>
                    <a:pt x="0" y="334"/>
                  </a:cubicBezTo>
                  <a:cubicBezTo>
                    <a:pt x="126" y="415"/>
                    <a:pt x="210" y="562"/>
                    <a:pt x="211" y="701"/>
                  </a:cubicBezTo>
                  <a:cubicBezTo>
                    <a:pt x="364" y="701"/>
                    <a:pt x="598" y="701"/>
                    <a:pt x="598"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3" name="Freeform 50">
              <a:extLst>
                <a:ext uri="{FF2B5EF4-FFF2-40B4-BE49-F238E27FC236}">
                  <a16:creationId xmlns:a16="http://schemas.microsoft.com/office/drawing/2014/main" id="{A37E946D-0D7D-4B21-AE39-34003ADF7772}"/>
                </a:ext>
              </a:extLst>
            </p:cNvPr>
            <p:cNvSpPr>
              <a:spLocks/>
            </p:cNvSpPr>
            <p:nvPr/>
          </p:nvSpPr>
          <p:spPr bwMode="auto">
            <a:xfrm>
              <a:off x="6710" y="3098"/>
              <a:ext cx="625" cy="774"/>
            </a:xfrm>
            <a:custGeom>
              <a:avLst/>
              <a:gdLst>
                <a:gd name="T0" fmla="*/ 71 w 263"/>
                <a:gd name="T1" fmla="*/ 326 h 326"/>
                <a:gd name="T2" fmla="*/ 0 w 263"/>
                <a:gd name="T3" fmla="*/ 205 h 326"/>
                <a:gd name="T4" fmla="*/ 119 w 263"/>
                <a:gd name="T5" fmla="*/ 0 h 326"/>
                <a:gd name="T6" fmla="*/ 263 w 263"/>
                <a:gd name="T7" fmla="*/ 0 h 326"/>
                <a:gd name="T8" fmla="*/ 71 w 263"/>
                <a:gd name="T9" fmla="*/ 326 h 326"/>
              </a:gdLst>
              <a:ahLst/>
              <a:cxnLst>
                <a:cxn ang="0">
                  <a:pos x="T0" y="T1"/>
                </a:cxn>
                <a:cxn ang="0">
                  <a:pos x="T2" y="T3"/>
                </a:cxn>
                <a:cxn ang="0">
                  <a:pos x="T4" y="T5"/>
                </a:cxn>
                <a:cxn ang="0">
                  <a:pos x="T6" y="T7"/>
                </a:cxn>
                <a:cxn ang="0">
                  <a:pos x="T8" y="T9"/>
                </a:cxn>
              </a:cxnLst>
              <a:rect l="0" t="0" r="r" b="b"/>
              <a:pathLst>
                <a:path w="263" h="326">
                  <a:moveTo>
                    <a:pt x="71" y="326"/>
                  </a:moveTo>
                  <a:cubicBezTo>
                    <a:pt x="71" y="326"/>
                    <a:pt x="22" y="240"/>
                    <a:pt x="0" y="205"/>
                  </a:cubicBezTo>
                  <a:cubicBezTo>
                    <a:pt x="62" y="155"/>
                    <a:pt x="106" y="78"/>
                    <a:pt x="119" y="0"/>
                  </a:cubicBezTo>
                  <a:cubicBezTo>
                    <a:pt x="193" y="0"/>
                    <a:pt x="240" y="0"/>
                    <a:pt x="263" y="0"/>
                  </a:cubicBezTo>
                  <a:cubicBezTo>
                    <a:pt x="250" y="126"/>
                    <a:pt x="182" y="251"/>
                    <a:pt x="71"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4" name="Freeform 51">
              <a:extLst>
                <a:ext uri="{FF2B5EF4-FFF2-40B4-BE49-F238E27FC236}">
                  <a16:creationId xmlns:a16="http://schemas.microsoft.com/office/drawing/2014/main" id="{2FEEC316-D05C-4296-9AE8-4A7A764E5FF5}"/>
                </a:ext>
              </a:extLst>
            </p:cNvPr>
            <p:cNvSpPr>
              <a:spLocks/>
            </p:cNvSpPr>
            <p:nvPr/>
          </p:nvSpPr>
          <p:spPr bwMode="auto">
            <a:xfrm>
              <a:off x="6765" y="2998"/>
              <a:ext cx="1422" cy="1667"/>
            </a:xfrm>
            <a:custGeom>
              <a:avLst/>
              <a:gdLst>
                <a:gd name="T0" fmla="*/ 194 w 599"/>
                <a:gd name="T1" fmla="*/ 702 h 702"/>
                <a:gd name="T2" fmla="*/ 599 w 599"/>
                <a:gd name="T3" fmla="*/ 1 h 702"/>
                <a:gd name="T4" fmla="*/ 212 w 599"/>
                <a:gd name="T5" fmla="*/ 0 h 702"/>
                <a:gd name="T6" fmla="*/ 0 w 599"/>
                <a:gd name="T7" fmla="*/ 367 h 702"/>
                <a:gd name="T8" fmla="*/ 194 w 599"/>
                <a:gd name="T9" fmla="*/ 702 h 702"/>
              </a:gdLst>
              <a:ahLst/>
              <a:cxnLst>
                <a:cxn ang="0">
                  <a:pos x="T0" y="T1"/>
                </a:cxn>
                <a:cxn ang="0">
                  <a:pos x="T2" y="T3"/>
                </a:cxn>
                <a:cxn ang="0">
                  <a:pos x="T4" y="T5"/>
                </a:cxn>
                <a:cxn ang="0">
                  <a:pos x="T6" y="T7"/>
                </a:cxn>
                <a:cxn ang="0">
                  <a:pos x="T8" y="T9"/>
                </a:cxn>
              </a:cxnLst>
              <a:rect l="0" t="0" r="r" b="b"/>
              <a:pathLst>
                <a:path w="599" h="702">
                  <a:moveTo>
                    <a:pt x="194" y="702"/>
                  </a:moveTo>
                  <a:cubicBezTo>
                    <a:pt x="435" y="564"/>
                    <a:pt x="599" y="277"/>
                    <a:pt x="599" y="1"/>
                  </a:cubicBezTo>
                  <a:cubicBezTo>
                    <a:pt x="468" y="0"/>
                    <a:pt x="252" y="0"/>
                    <a:pt x="212" y="0"/>
                  </a:cubicBezTo>
                  <a:cubicBezTo>
                    <a:pt x="205" y="150"/>
                    <a:pt x="120" y="297"/>
                    <a:pt x="0" y="367"/>
                  </a:cubicBezTo>
                  <a:cubicBezTo>
                    <a:pt x="76" y="499"/>
                    <a:pt x="194" y="702"/>
                    <a:pt x="194"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5" name="Freeform 52">
              <a:extLst>
                <a:ext uri="{FF2B5EF4-FFF2-40B4-BE49-F238E27FC236}">
                  <a16:creationId xmlns:a16="http://schemas.microsoft.com/office/drawing/2014/main" id="{E6DB8DBE-EA45-4ED5-AA5F-76386584674C}"/>
                </a:ext>
              </a:extLst>
            </p:cNvPr>
            <p:cNvSpPr>
              <a:spLocks/>
            </p:cNvSpPr>
            <p:nvPr/>
          </p:nvSpPr>
          <p:spPr bwMode="auto">
            <a:xfrm>
              <a:off x="5756" y="3718"/>
              <a:ext cx="900" cy="427"/>
            </a:xfrm>
            <a:custGeom>
              <a:avLst/>
              <a:gdLst>
                <a:gd name="T0" fmla="*/ 379 w 379"/>
                <a:gd name="T1" fmla="*/ 121 h 180"/>
                <a:gd name="T2" fmla="*/ 309 w 379"/>
                <a:gd name="T3" fmla="*/ 0 h 180"/>
                <a:gd name="T4" fmla="*/ 73 w 379"/>
                <a:gd name="T5" fmla="*/ 0 h 180"/>
                <a:gd name="T6" fmla="*/ 0 w 379"/>
                <a:gd name="T7" fmla="*/ 124 h 180"/>
                <a:gd name="T8" fmla="*/ 379 w 379"/>
                <a:gd name="T9" fmla="*/ 121 h 180"/>
              </a:gdLst>
              <a:ahLst/>
              <a:cxnLst>
                <a:cxn ang="0">
                  <a:pos x="T0" y="T1"/>
                </a:cxn>
                <a:cxn ang="0">
                  <a:pos x="T2" y="T3"/>
                </a:cxn>
                <a:cxn ang="0">
                  <a:pos x="T4" y="T5"/>
                </a:cxn>
                <a:cxn ang="0">
                  <a:pos x="T6" y="T7"/>
                </a:cxn>
                <a:cxn ang="0">
                  <a:pos x="T8" y="T9"/>
                </a:cxn>
              </a:cxnLst>
              <a:rect l="0" t="0" r="r" b="b"/>
              <a:pathLst>
                <a:path w="379" h="180">
                  <a:moveTo>
                    <a:pt x="379" y="121"/>
                  </a:moveTo>
                  <a:cubicBezTo>
                    <a:pt x="379" y="121"/>
                    <a:pt x="329" y="37"/>
                    <a:pt x="309" y="0"/>
                  </a:cubicBezTo>
                  <a:cubicBezTo>
                    <a:pt x="235" y="29"/>
                    <a:pt x="146" y="28"/>
                    <a:pt x="73" y="0"/>
                  </a:cubicBezTo>
                  <a:cubicBezTo>
                    <a:pt x="35" y="64"/>
                    <a:pt x="12" y="104"/>
                    <a:pt x="0" y="124"/>
                  </a:cubicBezTo>
                  <a:cubicBezTo>
                    <a:pt x="116" y="177"/>
                    <a:pt x="258" y="180"/>
                    <a:pt x="379" y="12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6" name="Freeform 53">
              <a:extLst>
                <a:ext uri="{FF2B5EF4-FFF2-40B4-BE49-F238E27FC236}">
                  <a16:creationId xmlns:a16="http://schemas.microsoft.com/office/drawing/2014/main" id="{EA1439D9-C232-45B3-8C35-EDFCE8681738}"/>
                </a:ext>
              </a:extLst>
            </p:cNvPr>
            <p:cNvSpPr>
              <a:spLocks/>
            </p:cNvSpPr>
            <p:nvPr/>
          </p:nvSpPr>
          <p:spPr bwMode="auto">
            <a:xfrm>
              <a:off x="5247" y="3907"/>
              <a:ext cx="1922" cy="1128"/>
            </a:xfrm>
            <a:custGeom>
              <a:avLst/>
              <a:gdLst>
                <a:gd name="T0" fmla="*/ 809 w 809"/>
                <a:gd name="T1" fmla="*/ 335 h 475"/>
                <a:gd name="T2" fmla="*/ 0 w 809"/>
                <a:gd name="T3" fmla="*/ 336 h 475"/>
                <a:gd name="T4" fmla="*/ 192 w 809"/>
                <a:gd name="T5" fmla="*/ 0 h 475"/>
                <a:gd name="T6" fmla="*/ 615 w 809"/>
                <a:gd name="T7" fmla="*/ 0 h 475"/>
                <a:gd name="T8" fmla="*/ 809 w 809"/>
                <a:gd name="T9" fmla="*/ 335 h 475"/>
              </a:gdLst>
              <a:ahLst/>
              <a:cxnLst>
                <a:cxn ang="0">
                  <a:pos x="T0" y="T1"/>
                </a:cxn>
                <a:cxn ang="0">
                  <a:pos x="T2" y="T3"/>
                </a:cxn>
                <a:cxn ang="0">
                  <a:pos x="T4" y="T5"/>
                </a:cxn>
                <a:cxn ang="0">
                  <a:pos x="T6" y="T7"/>
                </a:cxn>
                <a:cxn ang="0">
                  <a:pos x="T8" y="T9"/>
                </a:cxn>
              </a:cxnLst>
              <a:rect l="0" t="0" r="r" b="b"/>
              <a:pathLst>
                <a:path w="809" h="475">
                  <a:moveTo>
                    <a:pt x="809" y="335"/>
                  </a:moveTo>
                  <a:cubicBezTo>
                    <a:pt x="569" y="475"/>
                    <a:pt x="238" y="474"/>
                    <a:pt x="0" y="336"/>
                  </a:cubicBezTo>
                  <a:cubicBezTo>
                    <a:pt x="64" y="222"/>
                    <a:pt x="172" y="34"/>
                    <a:pt x="192" y="0"/>
                  </a:cubicBezTo>
                  <a:cubicBezTo>
                    <a:pt x="325" y="69"/>
                    <a:pt x="495" y="69"/>
                    <a:pt x="615" y="0"/>
                  </a:cubicBezTo>
                  <a:cubicBezTo>
                    <a:pt x="692" y="132"/>
                    <a:pt x="809" y="335"/>
                    <a:pt x="809" y="335"/>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80" name="TextBox 79">
            <a:extLst>
              <a:ext uri="{FF2B5EF4-FFF2-40B4-BE49-F238E27FC236}">
                <a16:creationId xmlns:a16="http://schemas.microsoft.com/office/drawing/2014/main" id="{43203D75-409E-45DC-9CE6-00BC72937942}"/>
              </a:ext>
            </a:extLst>
          </p:cNvPr>
          <p:cNvSpPr txBox="1"/>
          <p:nvPr/>
        </p:nvSpPr>
        <p:spPr>
          <a:xfrm>
            <a:off x="2871789" y="2343150"/>
            <a:ext cx="2525543" cy="160020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Presidente</a:t>
            </a:r>
          </a:p>
        </p:txBody>
      </p:sp>
      <p:sp>
        <p:nvSpPr>
          <p:cNvPr id="82" name="TextBox 81">
            <a:extLst>
              <a:ext uri="{FF2B5EF4-FFF2-40B4-BE49-F238E27FC236}">
                <a16:creationId xmlns:a16="http://schemas.microsoft.com/office/drawing/2014/main" id="{6C86CC6F-C87F-45ED-A301-ED9792239466}"/>
              </a:ext>
            </a:extLst>
          </p:cNvPr>
          <p:cNvSpPr txBox="1"/>
          <p:nvPr/>
        </p:nvSpPr>
        <p:spPr>
          <a:xfrm>
            <a:off x="8400449" y="1003593"/>
            <a:ext cx="3701521" cy="5467317"/>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Poppins"/>
                <a:ea typeface="+mn-ea"/>
                <a:cs typeface="Poppins"/>
              </a:rPr>
              <a:t>Vice-Chairperson</a:t>
            </a:r>
            <a:r>
              <a:rPr kumimoji="0" lang="en-US" sz="2800" b="0" i="0" u="none" strike="noStrike" kern="1200" cap="none" spc="0" normalizeH="0" baseline="0" noProof="0">
                <a:ln>
                  <a:noFill/>
                </a:ln>
                <a:solidFill>
                  <a:prstClr val="black"/>
                </a:solidFill>
                <a:effectLst/>
                <a:uLnTx/>
                <a:uFillTx/>
                <a:latin typeface="Poppins"/>
                <a:ea typeface="+mn-ea"/>
                <a:cs typeface="Poppins"/>
              </a:rPr>
              <a:t>: A person who leads the meeting in the absence of the Chairperson.</a:t>
            </a:r>
          </a:p>
          <a:p>
            <a:pPr marL="0" marR="0" lvl="0" indent="0" algn="l" defTabSz="914400" rtl="0" eaLnBrk="1" fontAlgn="auto" latinLnBrk="0" hangingPunct="1">
              <a:spcBef>
                <a:spcPts val="0"/>
              </a:spcBef>
              <a:spcAft>
                <a:spcPts val="0"/>
              </a:spcAft>
              <a:buClrTx/>
              <a:buSzTx/>
              <a:buFontTx/>
              <a:buNone/>
              <a:tabLst/>
              <a:defRPr/>
            </a:pPr>
            <a:endParaRPr kumimoji="0" lang="es-MX" sz="28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Vice-Presidente:</a:t>
            </a:r>
            <a:r>
              <a:rPr kumimoji="0" lang="es-MX" sz="2800" b="0" i="0" u="none" strike="noStrike" kern="1200" cap="none" spc="0" normalizeH="0" baseline="0" noProof="0">
                <a:ln>
                  <a:noFill/>
                </a:ln>
                <a:solidFill>
                  <a:srgbClr val="0070C0"/>
                </a:solidFill>
                <a:effectLst/>
                <a:uLnTx/>
                <a:uFillTx/>
                <a:latin typeface="Poppins"/>
                <a:ea typeface="+mn-ea"/>
                <a:cs typeface="Poppins"/>
              </a:rPr>
              <a:t> La persona que está a cargo de la reunión cuando el presidente/a esté ausente.</a:t>
            </a:r>
          </a:p>
        </p:txBody>
      </p:sp>
      <p:grpSp>
        <p:nvGrpSpPr>
          <p:cNvPr id="67" name="Group 66">
            <a:extLst>
              <a:ext uri="{FF2B5EF4-FFF2-40B4-BE49-F238E27FC236}">
                <a16:creationId xmlns:a16="http://schemas.microsoft.com/office/drawing/2014/main" id="{4AD169EB-5BF7-4074-8DEB-BB0109AD1DF3}"/>
              </a:ext>
            </a:extLst>
          </p:cNvPr>
          <p:cNvGrpSpPr/>
          <p:nvPr/>
        </p:nvGrpSpPr>
        <p:grpSpPr>
          <a:xfrm>
            <a:off x="976185" y="-729048"/>
            <a:ext cx="6190734" cy="3225114"/>
            <a:chOff x="1557338" y="-386398"/>
            <a:chExt cx="5029200" cy="2968624"/>
          </a:xfrm>
        </p:grpSpPr>
        <p:grpSp>
          <p:nvGrpSpPr>
            <p:cNvPr id="10" name="Group 9">
              <a:extLst>
                <a:ext uri="{FF2B5EF4-FFF2-40B4-BE49-F238E27FC236}">
                  <a16:creationId xmlns:a16="http://schemas.microsoft.com/office/drawing/2014/main" id="{8481136F-4C81-42E7-8842-912EF132AD2D}"/>
                </a:ext>
              </a:extLst>
            </p:cNvPr>
            <p:cNvGrpSpPr/>
            <p:nvPr/>
          </p:nvGrpSpPr>
          <p:grpSpPr>
            <a:xfrm>
              <a:off x="2583441" y="1255076"/>
              <a:ext cx="3000375" cy="1327150"/>
              <a:chOff x="6426778" y="1283651"/>
              <a:chExt cx="3000375" cy="1327150"/>
            </a:xfrm>
          </p:grpSpPr>
          <p:sp>
            <p:nvSpPr>
              <p:cNvPr id="38" name="Freeform 18">
                <a:extLst>
                  <a:ext uri="{FF2B5EF4-FFF2-40B4-BE49-F238E27FC236}">
                    <a16:creationId xmlns:a16="http://schemas.microsoft.com/office/drawing/2014/main" id="{6E7F9F95-D8FE-44FE-A54F-F584C1D327CD}"/>
                  </a:ext>
                </a:extLst>
              </p:cNvPr>
              <p:cNvSpPr>
                <a:spLocks/>
              </p:cNvSpPr>
              <p:nvPr/>
            </p:nvSpPr>
            <p:spPr bwMode="auto">
              <a:xfrm>
                <a:off x="6426778" y="1283651"/>
                <a:ext cx="3000375" cy="1327150"/>
              </a:xfrm>
              <a:custGeom>
                <a:avLst/>
                <a:gdLst>
                  <a:gd name="T0" fmla="*/ 140 w 796"/>
                  <a:gd name="T1" fmla="*/ 351 h 352"/>
                  <a:gd name="T2" fmla="*/ 0 w 796"/>
                  <a:gd name="T3" fmla="*/ 274 h 352"/>
                  <a:gd name="T4" fmla="*/ 796 w 796"/>
                  <a:gd name="T5" fmla="*/ 274 h 352"/>
                  <a:gd name="T6" fmla="*/ 659 w 796"/>
                  <a:gd name="T7" fmla="*/ 352 h 352"/>
                  <a:gd name="T8" fmla="*/ 140 w 796"/>
                  <a:gd name="T9" fmla="*/ 351 h 352"/>
                </a:gdLst>
                <a:ahLst/>
                <a:cxnLst>
                  <a:cxn ang="0">
                    <a:pos x="T0" y="T1"/>
                  </a:cxn>
                  <a:cxn ang="0">
                    <a:pos x="T2" y="T3"/>
                  </a:cxn>
                  <a:cxn ang="0">
                    <a:pos x="T4" y="T5"/>
                  </a:cxn>
                  <a:cxn ang="0">
                    <a:pos x="T6" y="T7"/>
                  </a:cxn>
                  <a:cxn ang="0">
                    <a:pos x="T8" y="T9"/>
                  </a:cxn>
                </a:cxnLst>
                <a:rect l="0" t="0" r="r" b="b"/>
                <a:pathLst>
                  <a:path w="796" h="352">
                    <a:moveTo>
                      <a:pt x="140" y="351"/>
                    </a:moveTo>
                    <a:cubicBezTo>
                      <a:pt x="90" y="323"/>
                      <a:pt x="32" y="291"/>
                      <a:pt x="0" y="274"/>
                    </a:cubicBezTo>
                    <a:cubicBezTo>
                      <a:pt x="192" y="4"/>
                      <a:pt x="626" y="0"/>
                      <a:pt x="796" y="274"/>
                    </a:cubicBezTo>
                    <a:cubicBezTo>
                      <a:pt x="723" y="315"/>
                      <a:pt x="689" y="333"/>
                      <a:pt x="659" y="352"/>
                    </a:cubicBezTo>
                    <a:cubicBezTo>
                      <a:pt x="515" y="191"/>
                      <a:pt x="288" y="189"/>
                      <a:pt x="140" y="351"/>
                    </a:cubicBezTo>
                    <a:close/>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1" name="TextBox 60">
                <a:extLst>
                  <a:ext uri="{FF2B5EF4-FFF2-40B4-BE49-F238E27FC236}">
                    <a16:creationId xmlns:a16="http://schemas.microsoft.com/office/drawing/2014/main" id="{900FB2A7-A86B-4F7D-9E68-5250BE3E2113}"/>
                  </a:ext>
                </a:extLst>
              </p:cNvPr>
              <p:cNvSpPr txBox="1"/>
              <p:nvPr/>
            </p:nvSpPr>
            <p:spPr>
              <a:xfrm>
                <a:off x="7410644"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01</a:t>
                </a:r>
              </a:p>
            </p:txBody>
          </p:sp>
        </p:grpSp>
        <p:sp>
          <p:nvSpPr>
            <p:cNvPr id="43" name="Freeform 23">
              <a:extLst>
                <a:ext uri="{FF2B5EF4-FFF2-40B4-BE49-F238E27FC236}">
                  <a16:creationId xmlns:a16="http://schemas.microsoft.com/office/drawing/2014/main" id="{1B376416-8121-4F2D-9A01-2548C6F6A3D9}"/>
                </a:ext>
              </a:extLst>
            </p:cNvPr>
            <p:cNvSpPr>
              <a:spLocks/>
            </p:cNvSpPr>
            <p:nvPr/>
          </p:nvSpPr>
          <p:spPr bwMode="auto">
            <a:xfrm>
              <a:off x="1557338" y="-386398"/>
              <a:ext cx="5029200" cy="2778125"/>
            </a:xfrm>
            <a:custGeom>
              <a:avLst/>
              <a:gdLst>
                <a:gd name="T0" fmla="*/ 333 w 1423"/>
                <a:gd name="T1" fmla="*/ 737 h 737"/>
                <a:gd name="T2" fmla="*/ 0 w 1423"/>
                <a:gd name="T3" fmla="*/ 543 h 737"/>
                <a:gd name="T4" fmla="*/ 1423 w 1423"/>
                <a:gd name="T5" fmla="*/ 542 h 737"/>
                <a:gd name="T6" fmla="*/ 1090 w 1423"/>
                <a:gd name="T7" fmla="*/ 737 h 737"/>
                <a:gd name="T8" fmla="*/ 333 w 1423"/>
                <a:gd name="T9" fmla="*/ 737 h 737"/>
              </a:gdLst>
              <a:ahLst/>
              <a:cxnLst>
                <a:cxn ang="0">
                  <a:pos x="T0" y="T1"/>
                </a:cxn>
                <a:cxn ang="0">
                  <a:pos x="T2" y="T3"/>
                </a:cxn>
                <a:cxn ang="0">
                  <a:pos x="T4" y="T5"/>
                </a:cxn>
                <a:cxn ang="0">
                  <a:pos x="T6" y="T7"/>
                </a:cxn>
                <a:cxn ang="0">
                  <a:pos x="T8" y="T9"/>
                </a:cxn>
              </a:cxnLst>
              <a:rect l="0" t="0" r="r" b="b"/>
              <a:pathLst>
                <a:path w="1423" h="737">
                  <a:moveTo>
                    <a:pt x="333" y="737"/>
                  </a:moveTo>
                  <a:cubicBezTo>
                    <a:pt x="216" y="668"/>
                    <a:pt x="82" y="592"/>
                    <a:pt x="0" y="543"/>
                  </a:cubicBezTo>
                  <a:cubicBezTo>
                    <a:pt x="332" y="3"/>
                    <a:pt x="1090" y="0"/>
                    <a:pt x="1423" y="542"/>
                  </a:cubicBezTo>
                  <a:cubicBezTo>
                    <a:pt x="1321" y="602"/>
                    <a:pt x="1187" y="678"/>
                    <a:pt x="1090" y="737"/>
                  </a:cubicBezTo>
                  <a:cubicBezTo>
                    <a:pt x="919" y="459"/>
                    <a:pt x="519" y="452"/>
                    <a:pt x="333" y="737"/>
                  </a:cubicBezTo>
                  <a:close/>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4" name="TextBox 83">
              <a:extLst>
                <a:ext uri="{FF2B5EF4-FFF2-40B4-BE49-F238E27FC236}">
                  <a16:creationId xmlns:a16="http://schemas.microsoft.com/office/drawing/2014/main" id="{297C72DE-BA81-44BD-86E9-92D53A56A923}"/>
                </a:ext>
              </a:extLst>
            </p:cNvPr>
            <p:cNvSpPr txBox="1"/>
            <p:nvPr/>
          </p:nvSpPr>
          <p:spPr>
            <a:xfrm>
              <a:off x="1928813" y="662672"/>
              <a:ext cx="4214812" cy="8498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Serves as the Chairperson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his or her absences.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Funge como el Presidente en su ausencia</a:t>
              </a: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a:t>
              </a:r>
            </a:p>
          </p:txBody>
        </p:sp>
      </p:grpSp>
      <p:grpSp>
        <p:nvGrpSpPr>
          <p:cNvPr id="68" name="Group 67">
            <a:extLst>
              <a:ext uri="{FF2B5EF4-FFF2-40B4-BE49-F238E27FC236}">
                <a16:creationId xmlns:a16="http://schemas.microsoft.com/office/drawing/2014/main" id="{10D34CFA-7D3A-4736-950A-E830C02011D1}"/>
              </a:ext>
            </a:extLst>
          </p:cNvPr>
          <p:cNvGrpSpPr/>
          <p:nvPr/>
        </p:nvGrpSpPr>
        <p:grpSpPr>
          <a:xfrm>
            <a:off x="4230540" y="1581665"/>
            <a:ext cx="4357406" cy="5276335"/>
            <a:chOff x="4230540" y="1969452"/>
            <a:chExt cx="3884761" cy="4648201"/>
          </a:xfrm>
        </p:grpSpPr>
        <p:grpSp>
          <p:nvGrpSpPr>
            <p:cNvPr id="12" name="Group 11">
              <a:extLst>
                <a:ext uri="{FF2B5EF4-FFF2-40B4-BE49-F238E27FC236}">
                  <a16:creationId xmlns:a16="http://schemas.microsoft.com/office/drawing/2014/main" id="{2F103D4E-BEDA-4969-801A-1BEFB60DFCAE}"/>
                </a:ext>
              </a:extLst>
            </p:cNvPr>
            <p:cNvGrpSpPr/>
            <p:nvPr/>
          </p:nvGrpSpPr>
          <p:grpSpPr>
            <a:xfrm>
              <a:off x="4230540" y="2645726"/>
              <a:ext cx="2093051" cy="2597150"/>
              <a:chOff x="8073877" y="2674301"/>
              <a:chExt cx="2093051" cy="2597150"/>
            </a:xfrm>
          </p:grpSpPr>
          <p:sp>
            <p:nvSpPr>
              <p:cNvPr id="41" name="Freeform 21">
                <a:extLst>
                  <a:ext uri="{FF2B5EF4-FFF2-40B4-BE49-F238E27FC236}">
                    <a16:creationId xmlns:a16="http://schemas.microsoft.com/office/drawing/2014/main" id="{2E0655EC-2B78-4C6C-B242-FF953D5347DD}"/>
                  </a:ext>
                </a:extLst>
              </p:cNvPr>
              <p:cNvSpPr>
                <a:spLocks/>
              </p:cNvSpPr>
              <p:nvPr/>
            </p:nvSpPr>
            <p:spPr bwMode="auto">
              <a:xfrm>
                <a:off x="8146040" y="2674301"/>
                <a:ext cx="2020888" cy="2597150"/>
              </a:xfrm>
              <a:custGeom>
                <a:avLst/>
                <a:gdLst>
                  <a:gd name="T0" fmla="*/ 262 w 536"/>
                  <a:gd name="T1" fmla="*/ 83 h 689"/>
                  <a:gd name="T2" fmla="*/ 398 w 536"/>
                  <a:gd name="T3" fmla="*/ 0 h 689"/>
                  <a:gd name="T4" fmla="*/ 0 w 536"/>
                  <a:gd name="T5" fmla="*/ 689 h 689"/>
                  <a:gd name="T6" fmla="*/ 1 w 536"/>
                  <a:gd name="T7" fmla="*/ 532 h 689"/>
                  <a:gd name="T8" fmla="*/ 262 w 536"/>
                  <a:gd name="T9" fmla="*/ 83 h 689"/>
                </a:gdLst>
                <a:ahLst/>
                <a:cxnLst>
                  <a:cxn ang="0">
                    <a:pos x="T0" y="T1"/>
                  </a:cxn>
                  <a:cxn ang="0">
                    <a:pos x="T2" y="T3"/>
                  </a:cxn>
                  <a:cxn ang="0">
                    <a:pos x="T4" y="T5"/>
                  </a:cxn>
                  <a:cxn ang="0">
                    <a:pos x="T6" y="T7"/>
                  </a:cxn>
                  <a:cxn ang="0">
                    <a:pos x="T8" y="T9"/>
                  </a:cxn>
                </a:cxnLst>
                <a:rect l="0" t="0" r="r" b="b"/>
                <a:pathLst>
                  <a:path w="536" h="689">
                    <a:moveTo>
                      <a:pt x="262" y="83"/>
                    </a:moveTo>
                    <a:cubicBezTo>
                      <a:pt x="311" y="54"/>
                      <a:pt x="368" y="19"/>
                      <a:pt x="398" y="0"/>
                    </a:cubicBezTo>
                    <a:cubicBezTo>
                      <a:pt x="536" y="301"/>
                      <a:pt x="323" y="679"/>
                      <a:pt x="0" y="689"/>
                    </a:cubicBezTo>
                    <a:cubicBezTo>
                      <a:pt x="1" y="606"/>
                      <a:pt x="3" y="567"/>
                      <a:pt x="1" y="532"/>
                    </a:cubicBezTo>
                    <a:cubicBezTo>
                      <a:pt x="213" y="488"/>
                      <a:pt x="328" y="292"/>
                      <a:pt x="262" y="83"/>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2" name="TextBox 61">
                <a:extLst>
                  <a:ext uri="{FF2B5EF4-FFF2-40B4-BE49-F238E27FC236}">
                    <a16:creationId xmlns:a16="http://schemas.microsoft.com/office/drawing/2014/main" id="{798DAD40-EA91-4358-9380-46F0C8795DBD}"/>
                  </a:ext>
                </a:extLst>
              </p:cNvPr>
              <p:cNvSpPr txBox="1"/>
              <p:nvPr/>
            </p:nvSpPr>
            <p:spPr>
              <a:xfrm>
                <a:off x="8073877" y="457128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02</a:t>
                </a:r>
              </a:p>
            </p:txBody>
          </p:sp>
        </p:grpSp>
        <p:sp>
          <p:nvSpPr>
            <p:cNvPr id="42" name="Freeform 22">
              <a:extLst>
                <a:ext uri="{FF2B5EF4-FFF2-40B4-BE49-F238E27FC236}">
                  <a16:creationId xmlns:a16="http://schemas.microsoft.com/office/drawing/2014/main" id="{372D955D-ED43-40F4-953E-BF8DC275AEB2}"/>
                </a:ext>
              </a:extLst>
            </p:cNvPr>
            <p:cNvSpPr>
              <a:spLocks/>
            </p:cNvSpPr>
            <p:nvPr/>
          </p:nvSpPr>
          <p:spPr bwMode="auto">
            <a:xfrm>
              <a:off x="4305879" y="1969452"/>
              <a:ext cx="3809422" cy="4648201"/>
            </a:xfrm>
            <a:custGeom>
              <a:avLst/>
              <a:gdLst>
                <a:gd name="T0" fmla="*/ 379 w 1015"/>
                <a:gd name="T1" fmla="*/ 191 h 1233"/>
                <a:gd name="T2" fmla="*/ 714 w 1015"/>
                <a:gd name="T3" fmla="*/ 0 h 1233"/>
                <a:gd name="T4" fmla="*/ 2 w 1015"/>
                <a:gd name="T5" fmla="*/ 1233 h 1233"/>
                <a:gd name="T6" fmla="*/ 0 w 1015"/>
                <a:gd name="T7" fmla="*/ 847 h 1233"/>
                <a:gd name="T8" fmla="*/ 379 w 1015"/>
                <a:gd name="T9" fmla="*/ 191 h 1233"/>
              </a:gdLst>
              <a:ahLst/>
              <a:cxnLst>
                <a:cxn ang="0">
                  <a:pos x="T0" y="T1"/>
                </a:cxn>
                <a:cxn ang="0">
                  <a:pos x="T2" y="T3"/>
                </a:cxn>
                <a:cxn ang="0">
                  <a:pos x="T4" y="T5"/>
                </a:cxn>
                <a:cxn ang="0">
                  <a:pos x="T6" y="T7"/>
                </a:cxn>
                <a:cxn ang="0">
                  <a:pos x="T8" y="T9"/>
                </a:cxn>
              </a:cxnLst>
              <a:rect l="0" t="0" r="r" b="b"/>
              <a:pathLst>
                <a:path w="1015" h="1233">
                  <a:moveTo>
                    <a:pt x="379" y="191"/>
                  </a:moveTo>
                  <a:cubicBezTo>
                    <a:pt x="497" y="124"/>
                    <a:pt x="630" y="47"/>
                    <a:pt x="714" y="0"/>
                  </a:cubicBezTo>
                  <a:cubicBezTo>
                    <a:pt x="1015" y="557"/>
                    <a:pt x="639" y="1216"/>
                    <a:pt x="2" y="1233"/>
                  </a:cubicBezTo>
                  <a:cubicBezTo>
                    <a:pt x="1" y="1114"/>
                    <a:pt x="2" y="960"/>
                    <a:pt x="0" y="847"/>
                  </a:cubicBezTo>
                  <a:cubicBezTo>
                    <a:pt x="326" y="838"/>
                    <a:pt x="532" y="495"/>
                    <a:pt x="379" y="191"/>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6" name="TextBox 85">
              <a:extLst>
                <a:ext uri="{FF2B5EF4-FFF2-40B4-BE49-F238E27FC236}">
                  <a16:creationId xmlns:a16="http://schemas.microsoft.com/office/drawing/2014/main" id="{61FA0DCE-24A9-4DB7-B7FB-CD1482D324B4}"/>
                </a:ext>
              </a:extLst>
            </p:cNvPr>
            <p:cNvSpPr txBox="1"/>
            <p:nvPr/>
          </p:nvSpPr>
          <p:spPr>
            <a:xfrm>
              <a:off x="5339391" y="2966065"/>
              <a:ext cx="1785938" cy="17895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Represents the Chairperson in assigned duties.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Representa al Presidente en sus deberes</a:t>
              </a: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nvGrpSpPr>
          <p:cNvPr id="69" name="Group 68">
            <a:extLst>
              <a:ext uri="{FF2B5EF4-FFF2-40B4-BE49-F238E27FC236}">
                <a16:creationId xmlns:a16="http://schemas.microsoft.com/office/drawing/2014/main" id="{2AE50EFD-A3BF-4480-98E0-6DCE4A814DF2}"/>
              </a:ext>
            </a:extLst>
          </p:cNvPr>
          <p:cNvGrpSpPr/>
          <p:nvPr/>
        </p:nvGrpSpPr>
        <p:grpSpPr>
          <a:xfrm>
            <a:off x="-543697" y="1668163"/>
            <a:ext cx="4528456" cy="5189838"/>
            <a:chOff x="172027" y="2009139"/>
            <a:chExt cx="3812731" cy="4677411"/>
          </a:xfrm>
        </p:grpSpPr>
        <p:grpSp>
          <p:nvGrpSpPr>
            <p:cNvPr id="8" name="Group 7">
              <a:extLst>
                <a:ext uri="{FF2B5EF4-FFF2-40B4-BE49-F238E27FC236}">
                  <a16:creationId xmlns:a16="http://schemas.microsoft.com/office/drawing/2014/main" id="{86FFBE32-1ED2-46BA-AB96-3AFF55D8CF6C}"/>
                </a:ext>
              </a:extLst>
            </p:cNvPr>
            <p:cNvGrpSpPr/>
            <p:nvPr/>
          </p:nvGrpSpPr>
          <p:grpSpPr>
            <a:xfrm>
              <a:off x="1810328" y="2653664"/>
              <a:ext cx="2174430" cy="2597150"/>
              <a:chOff x="5653665" y="2682239"/>
              <a:chExt cx="2174430" cy="2597150"/>
            </a:xfrm>
          </p:grpSpPr>
          <p:sp>
            <p:nvSpPr>
              <p:cNvPr id="39" name="Freeform 19">
                <a:extLst>
                  <a:ext uri="{FF2B5EF4-FFF2-40B4-BE49-F238E27FC236}">
                    <a16:creationId xmlns:a16="http://schemas.microsoft.com/office/drawing/2014/main" id="{5E5BE486-6778-4611-A98D-BE6BC8D7166E}"/>
                  </a:ext>
                </a:extLst>
              </p:cNvPr>
              <p:cNvSpPr>
                <a:spLocks/>
              </p:cNvSpPr>
              <p:nvPr/>
            </p:nvSpPr>
            <p:spPr bwMode="auto">
              <a:xfrm>
                <a:off x="5653665" y="2682239"/>
                <a:ext cx="2078038" cy="2597150"/>
              </a:xfrm>
              <a:custGeom>
                <a:avLst/>
                <a:gdLst>
                  <a:gd name="T0" fmla="*/ 547 w 551"/>
                  <a:gd name="T1" fmla="*/ 530 h 689"/>
                  <a:gd name="T2" fmla="*/ 551 w 551"/>
                  <a:gd name="T3" fmla="*/ 689 h 689"/>
                  <a:gd name="T4" fmla="*/ 153 w 551"/>
                  <a:gd name="T5" fmla="*/ 0 h 689"/>
                  <a:gd name="T6" fmla="*/ 289 w 551"/>
                  <a:gd name="T7" fmla="*/ 80 h 689"/>
                  <a:gd name="T8" fmla="*/ 547 w 551"/>
                  <a:gd name="T9" fmla="*/ 530 h 689"/>
                </a:gdLst>
                <a:ahLst/>
                <a:cxnLst>
                  <a:cxn ang="0">
                    <a:pos x="T0" y="T1"/>
                  </a:cxn>
                  <a:cxn ang="0">
                    <a:pos x="T2" y="T3"/>
                  </a:cxn>
                  <a:cxn ang="0">
                    <a:pos x="T4" y="T5"/>
                  </a:cxn>
                  <a:cxn ang="0">
                    <a:pos x="T6" y="T7"/>
                  </a:cxn>
                  <a:cxn ang="0">
                    <a:pos x="T8" y="T9"/>
                  </a:cxn>
                </a:cxnLst>
                <a:rect l="0" t="0" r="r" b="b"/>
                <a:pathLst>
                  <a:path w="551" h="689">
                    <a:moveTo>
                      <a:pt x="547" y="530"/>
                    </a:moveTo>
                    <a:cubicBezTo>
                      <a:pt x="548" y="587"/>
                      <a:pt x="549" y="653"/>
                      <a:pt x="551" y="689"/>
                    </a:cubicBezTo>
                    <a:cubicBezTo>
                      <a:pt x="221" y="658"/>
                      <a:pt x="0" y="284"/>
                      <a:pt x="153" y="0"/>
                    </a:cubicBezTo>
                    <a:cubicBezTo>
                      <a:pt x="225" y="43"/>
                      <a:pt x="257" y="63"/>
                      <a:pt x="289" y="80"/>
                    </a:cubicBezTo>
                    <a:cubicBezTo>
                      <a:pt x="221" y="285"/>
                      <a:pt x="333" y="482"/>
                      <a:pt x="547" y="530"/>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3" name="TextBox 62">
                <a:extLst>
                  <a:ext uri="{FF2B5EF4-FFF2-40B4-BE49-F238E27FC236}">
                    <a16:creationId xmlns:a16="http://schemas.microsoft.com/office/drawing/2014/main" id="{57248F1B-4C38-4FF0-9ABC-CD3AB31B7DBF}"/>
                  </a:ext>
                </a:extLst>
              </p:cNvPr>
              <p:cNvSpPr txBox="1"/>
              <p:nvPr/>
            </p:nvSpPr>
            <p:spPr>
              <a:xfrm>
                <a:off x="6726309" y="4568721"/>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03</a:t>
                </a:r>
              </a:p>
            </p:txBody>
          </p:sp>
        </p:grpSp>
        <p:sp>
          <p:nvSpPr>
            <p:cNvPr id="40" name="Freeform 20">
              <a:extLst>
                <a:ext uri="{FF2B5EF4-FFF2-40B4-BE49-F238E27FC236}">
                  <a16:creationId xmlns:a16="http://schemas.microsoft.com/office/drawing/2014/main" id="{990F5D33-C218-46A6-85C1-3178CCF04412}"/>
                </a:ext>
              </a:extLst>
            </p:cNvPr>
            <p:cNvSpPr>
              <a:spLocks/>
            </p:cNvSpPr>
            <p:nvPr/>
          </p:nvSpPr>
          <p:spPr bwMode="auto">
            <a:xfrm>
              <a:off x="172027" y="2009139"/>
              <a:ext cx="3714173" cy="4677411"/>
            </a:xfrm>
            <a:custGeom>
              <a:avLst/>
              <a:gdLst>
                <a:gd name="T0" fmla="*/ 1018 w 1018"/>
                <a:gd name="T1" fmla="*/ 848 h 1233"/>
                <a:gd name="T2" fmla="*/ 1016 w 1018"/>
                <a:gd name="T3" fmla="*/ 1233 h 1233"/>
                <a:gd name="T4" fmla="*/ 304 w 1018"/>
                <a:gd name="T5" fmla="*/ 0 h 1233"/>
                <a:gd name="T6" fmla="*/ 639 w 1018"/>
                <a:gd name="T7" fmla="*/ 192 h 1233"/>
                <a:gd name="T8" fmla="*/ 1018 w 1018"/>
                <a:gd name="T9" fmla="*/ 848 h 1233"/>
              </a:gdLst>
              <a:ahLst/>
              <a:cxnLst>
                <a:cxn ang="0">
                  <a:pos x="T0" y="T1"/>
                </a:cxn>
                <a:cxn ang="0">
                  <a:pos x="T2" y="T3"/>
                </a:cxn>
                <a:cxn ang="0">
                  <a:pos x="T4" y="T5"/>
                </a:cxn>
                <a:cxn ang="0">
                  <a:pos x="T6" y="T7"/>
                </a:cxn>
                <a:cxn ang="0">
                  <a:pos x="T8" y="T9"/>
                </a:cxn>
              </a:cxnLst>
              <a:rect l="0" t="0" r="r" b="b"/>
              <a:pathLst>
                <a:path w="1018" h="1233">
                  <a:moveTo>
                    <a:pt x="1018" y="848"/>
                  </a:moveTo>
                  <a:cubicBezTo>
                    <a:pt x="1016" y="983"/>
                    <a:pt x="1017" y="1137"/>
                    <a:pt x="1016" y="1233"/>
                  </a:cubicBezTo>
                  <a:cubicBezTo>
                    <a:pt x="382" y="1216"/>
                    <a:pt x="0" y="560"/>
                    <a:pt x="304" y="0"/>
                  </a:cubicBezTo>
                  <a:cubicBezTo>
                    <a:pt x="407" y="59"/>
                    <a:pt x="540" y="137"/>
                    <a:pt x="639" y="192"/>
                  </a:cubicBezTo>
                  <a:cubicBezTo>
                    <a:pt x="484" y="479"/>
                    <a:pt x="678" y="829"/>
                    <a:pt x="1018" y="848"/>
                  </a:cubicBezTo>
                  <a:close/>
                </a:path>
              </a:pathLst>
            </a:custGeom>
            <a:gradFill flip="none" rotWithShape="1">
              <a:gsLst>
                <a:gs pos="100000">
                  <a:schemeClr val="accent5"/>
                </a:gs>
                <a:gs pos="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8" name="TextBox 87">
              <a:extLst>
                <a:ext uri="{FF2B5EF4-FFF2-40B4-BE49-F238E27FC236}">
                  <a16:creationId xmlns:a16="http://schemas.microsoft.com/office/drawing/2014/main" id="{28D268E5-45DA-480D-80F5-48A7D89155AB}"/>
                </a:ext>
              </a:extLst>
            </p:cNvPr>
            <p:cNvSpPr txBox="1"/>
            <p:nvPr/>
          </p:nvSpPr>
          <p:spPr>
            <a:xfrm>
              <a:off x="994113" y="2663155"/>
              <a:ext cx="1776821" cy="1581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with the other officers and school staff.</a:t>
              </a:r>
              <a:endParaRPr kumimoji="0" lang="es-MX"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sp>
        <p:nvSpPr>
          <p:cNvPr id="2" name="TextBox 1">
            <a:extLst>
              <a:ext uri="{FF2B5EF4-FFF2-40B4-BE49-F238E27FC236}">
                <a16:creationId xmlns:a16="http://schemas.microsoft.com/office/drawing/2014/main" id="{89D09ED3-F269-ECE5-35A4-A35432DD625B}"/>
              </a:ext>
            </a:extLst>
          </p:cNvPr>
          <p:cNvSpPr txBox="1"/>
          <p:nvPr/>
        </p:nvSpPr>
        <p:spPr>
          <a:xfrm>
            <a:off x="7917837" y="144435"/>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9F386702-4FBB-8CB9-4228-9A4B70B3EDFF}"/>
              </a:ext>
            </a:extLst>
          </p:cNvPr>
          <p:cNvSpPr txBox="1"/>
          <p:nvPr/>
        </p:nvSpPr>
        <p:spPr>
          <a:xfrm>
            <a:off x="1120458" y="4212927"/>
            <a:ext cx="208469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Participa en la panificación de la agenda con los otros funcionarios y 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escolar</a:t>
            </a:r>
          </a:p>
        </p:txBody>
      </p:sp>
    </p:spTree>
    <p:extLst>
      <p:ext uri="{BB962C8B-B14F-4D97-AF65-F5344CB8AC3E}">
        <p14:creationId xmlns:p14="http://schemas.microsoft.com/office/powerpoint/2010/main" val="26702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04471" y="92976"/>
            <a:ext cx="3502210" cy="965199"/>
          </a:xfrm>
          <a:prstGeom prst="rect">
            <a:avLst/>
          </a:prstGeom>
          <a:noFill/>
        </p:spPr>
        <p:txBody>
          <a:bodyPr wrap="none" lIns="91440" tIns="45720" rIns="91440" bIns="45720" rtlCol="0" anchor="t">
            <a:noAutofit/>
          </a:bodyPr>
          <a:lstStyle/>
          <a:p>
            <a:pPr>
              <a:defRPr/>
            </a:pPr>
            <a:r>
              <a:rPr lang="en-US" sz="2800" b="1" dirty="0">
                <a:solidFill>
                  <a:srgbClr val="3F3F3F"/>
                </a:solidFill>
                <a:latin typeface="Poppins"/>
                <a:cs typeface="Poppins"/>
              </a:rPr>
              <a:t>Agenda Template </a:t>
            </a:r>
            <a:endParaRPr lang="es-MX" sz="2800" dirty="0">
              <a:solidFill>
                <a:srgbClr val="3F3F3F"/>
              </a:solidFill>
              <a:latin typeface="Poppins"/>
              <a:cs typeface="Poppins"/>
            </a:endParaRPr>
          </a:p>
          <a:p>
            <a:pPr>
              <a:defRPr/>
            </a:pPr>
            <a:r>
              <a:rPr lang="en-US" sz="2800" b="1" dirty="0">
                <a:solidFill>
                  <a:srgbClr val="3F3F3F"/>
                </a:solidFill>
                <a:latin typeface="Poppins"/>
                <a:cs typeface="Poppins"/>
              </a:rPr>
              <a:t>(</a:t>
            </a:r>
            <a:r>
              <a:rPr lang="en-US" sz="2800" b="1" i="1" dirty="0">
                <a:solidFill>
                  <a:srgbClr val="3F3F3F"/>
                </a:solidFill>
                <a:latin typeface="Poppins"/>
                <a:cs typeface="Poppins"/>
              </a:rPr>
              <a:t>Attachment M1</a:t>
            </a:r>
            <a:r>
              <a:rPr lang="en-US" sz="2800" b="1" dirty="0">
                <a:solidFill>
                  <a:srgbClr val="3F3F3F"/>
                </a:solidFill>
                <a:latin typeface="Poppins"/>
                <a:cs typeface="Poppins"/>
              </a:rPr>
              <a:t>)</a:t>
            </a:r>
            <a:endParaRPr lang="es-MX" sz="2800" dirty="0">
              <a:solidFill>
                <a:srgbClr val="3F3F3F"/>
              </a:solidFill>
              <a:latin typeface="Poppins"/>
              <a:cs typeface="Poppins"/>
            </a:endParaRPr>
          </a:p>
          <a:p>
            <a:pPr marL="0" marR="0" lvl="0" indent="0" algn="l" defTabSz="914400">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267672" y="1017841"/>
            <a:ext cx="3305684" cy="5667632"/>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SSC agendas must include: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Welcome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Call to order</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Flag Salute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sng"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Public Comments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Roll Call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Approval of Minutes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Principal Update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Unfinished Business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Presentations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New Business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sng"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Agenda Recommendations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Announcements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Adjournment</a:t>
            </a:r>
          </a:p>
        </p:txBody>
      </p:sp>
      <p:sp>
        <p:nvSpPr>
          <p:cNvPr id="39" name="TextBox 38">
            <a:extLst>
              <a:ext uri="{FF2B5EF4-FFF2-40B4-BE49-F238E27FC236}">
                <a16:creationId xmlns:a16="http://schemas.microsoft.com/office/drawing/2014/main" id="{629E4A7C-C136-4755-8A0C-2D84391697C6}"/>
              </a:ext>
            </a:extLst>
          </p:cNvPr>
          <p:cNvSpPr txBox="1"/>
          <p:nvPr/>
        </p:nvSpPr>
        <p:spPr>
          <a:xfrm>
            <a:off x="6226630" y="1274731"/>
            <a:ext cx="3011714" cy="4647098"/>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2" name="Rectangle 1">
            <a:extLst>
              <a:ext uri="{FF2B5EF4-FFF2-40B4-BE49-F238E27FC236}">
                <a16:creationId xmlns:a16="http://schemas.microsoft.com/office/drawing/2014/main" id="{5F7971C8-3F20-41E6-B185-A931C9B063A6}"/>
              </a:ext>
            </a:extLst>
          </p:cNvPr>
          <p:cNvSpPr>
            <a:spLocks noChangeArrowheads="1"/>
          </p:cNvSpPr>
          <p:nvPr/>
        </p:nvSpPr>
        <p:spPr bwMode="auto">
          <a:xfrm>
            <a:off x="3633249" y="1152572"/>
            <a:ext cx="3437533" cy="5289857"/>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rPr>
              <a:t>La agenda de SSC debe incluir:</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Bienvenida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 Llamada al orden</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Saludo a la bandera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sng"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Comentarios públicos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Pasar lista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Aprobación de actas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Actualización del director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Asuntos pendientes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Presentaciones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a:ea typeface="+mn-ea"/>
                <a:cs typeface="Poppins"/>
              </a:rPr>
              <a:t>Nuevos asuntos (Acción) </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sng"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Recomendaciones para la agenda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Anuncios</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Clausura</a:t>
            </a:r>
          </a:p>
        </p:txBody>
      </p:sp>
      <p:sp>
        <p:nvSpPr>
          <p:cNvPr id="9" name="TextBox 8">
            <a:extLst>
              <a:ext uri="{FF2B5EF4-FFF2-40B4-BE49-F238E27FC236}">
                <a16:creationId xmlns:a16="http://schemas.microsoft.com/office/drawing/2014/main" id="{0518B658-A701-A193-6AB8-DD2D4D7D9AFF}"/>
              </a:ext>
            </a:extLst>
          </p:cNvPr>
          <p:cNvSpPr txBox="1"/>
          <p:nvPr/>
        </p:nvSpPr>
        <p:spPr>
          <a:xfrm>
            <a:off x="3573183" y="235994"/>
            <a:ext cx="40921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Planilla de la Agenda (</a:t>
            </a:r>
            <a:r>
              <a:rPr lang="es-MX" sz="2800" b="1" i="1" dirty="0">
                <a:solidFill>
                  <a:srgbClr val="0070C0"/>
                </a:solidFill>
                <a:latin typeface="Poppins"/>
                <a:cs typeface="Segoe UI"/>
              </a:rPr>
              <a:t>Adjunto M1)</a:t>
            </a:r>
            <a:endParaRPr lang="en-US" dirty="0"/>
          </a:p>
        </p:txBody>
      </p:sp>
      <p:grpSp>
        <p:nvGrpSpPr>
          <p:cNvPr id="16" name="Group 15">
            <a:extLst>
              <a:ext uri="{FF2B5EF4-FFF2-40B4-BE49-F238E27FC236}">
                <a16:creationId xmlns:a16="http://schemas.microsoft.com/office/drawing/2014/main" id="{B685E25B-F83E-FE1A-649D-288AB83CDFF1}"/>
              </a:ext>
            </a:extLst>
          </p:cNvPr>
          <p:cNvGrpSpPr/>
          <p:nvPr/>
        </p:nvGrpSpPr>
        <p:grpSpPr>
          <a:xfrm>
            <a:off x="7173884" y="957104"/>
            <a:ext cx="3391593" cy="5492395"/>
            <a:chOff x="4141357" y="762748"/>
            <a:chExt cx="3391593" cy="5492395"/>
          </a:xfrm>
        </p:grpSpPr>
        <p:pic>
          <p:nvPicPr>
            <p:cNvPr id="12" name="Picture 11">
              <a:extLst>
                <a:ext uri="{FF2B5EF4-FFF2-40B4-BE49-F238E27FC236}">
                  <a16:creationId xmlns:a16="http://schemas.microsoft.com/office/drawing/2014/main" id="{3F98474F-090D-959B-74CE-1F211F141B24}"/>
                </a:ext>
              </a:extLst>
            </p:cNvPr>
            <p:cNvPicPr>
              <a:picLocks noChangeAspect="1"/>
            </p:cNvPicPr>
            <p:nvPr/>
          </p:nvPicPr>
          <p:blipFill>
            <a:blip r:embed="rId3"/>
            <a:stretch>
              <a:fillRect/>
            </a:stretch>
          </p:blipFill>
          <p:spPr>
            <a:xfrm>
              <a:off x="4162000" y="762748"/>
              <a:ext cx="3355502" cy="4367602"/>
            </a:xfrm>
            <a:prstGeom prst="rect">
              <a:avLst/>
            </a:prstGeom>
            <a:ln w="12700">
              <a:solidFill>
                <a:schemeClr val="tx1"/>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95A9D914-3D82-9F29-8330-BCD99FEAE885}"/>
                </a:ext>
              </a:extLst>
            </p:cNvPr>
            <p:cNvPicPr>
              <a:picLocks noChangeAspect="1"/>
            </p:cNvPicPr>
            <p:nvPr/>
          </p:nvPicPr>
          <p:blipFill>
            <a:blip r:embed="rId4"/>
            <a:stretch>
              <a:fillRect/>
            </a:stretch>
          </p:blipFill>
          <p:spPr>
            <a:xfrm>
              <a:off x="4165203" y="4707874"/>
              <a:ext cx="3328022" cy="1547269"/>
            </a:xfrm>
            <a:prstGeom prst="rect">
              <a:avLst/>
            </a:prstGeom>
            <a:ln w="12700">
              <a:solidFill>
                <a:schemeClr val="tx1"/>
              </a:solidFill>
            </a:ln>
          </p:spPr>
        </p:pic>
        <p:sp>
          <p:nvSpPr>
            <p:cNvPr id="10" name="Rectangle 9">
              <a:extLst>
                <a:ext uri="{FF2B5EF4-FFF2-40B4-BE49-F238E27FC236}">
                  <a16:creationId xmlns:a16="http://schemas.microsoft.com/office/drawing/2014/main" id="{6E9442BD-EC70-7DB7-3DD7-FCB2B9841F7B}"/>
                </a:ext>
              </a:extLst>
            </p:cNvPr>
            <p:cNvSpPr/>
            <p:nvPr/>
          </p:nvSpPr>
          <p:spPr>
            <a:xfrm>
              <a:off x="4207859" y="2291150"/>
              <a:ext cx="3325091" cy="36575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7" name="Rectangle 6">
              <a:extLst>
                <a:ext uri="{FF2B5EF4-FFF2-40B4-BE49-F238E27FC236}">
                  <a16:creationId xmlns:a16="http://schemas.microsoft.com/office/drawing/2014/main" id="{098EA9C8-B8E4-35DB-C61A-965FC0611908}"/>
                </a:ext>
              </a:extLst>
            </p:cNvPr>
            <p:cNvSpPr/>
            <p:nvPr/>
          </p:nvSpPr>
          <p:spPr>
            <a:xfrm>
              <a:off x="4141357" y="4164048"/>
              <a:ext cx="3358342" cy="9339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Rectangle 7">
              <a:extLst>
                <a:ext uri="{FF2B5EF4-FFF2-40B4-BE49-F238E27FC236}">
                  <a16:creationId xmlns:a16="http://schemas.microsoft.com/office/drawing/2014/main" id="{322C50D4-5F67-4965-846C-5D35727CBF88}"/>
                </a:ext>
              </a:extLst>
            </p:cNvPr>
            <p:cNvSpPr/>
            <p:nvPr/>
          </p:nvSpPr>
          <p:spPr>
            <a:xfrm>
              <a:off x="4211207" y="5619395"/>
              <a:ext cx="3306294" cy="6033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grpSp>
      <p:sp>
        <p:nvSpPr>
          <p:cNvPr id="21" name="TextBox 20">
            <a:extLst>
              <a:ext uri="{FF2B5EF4-FFF2-40B4-BE49-F238E27FC236}">
                <a16:creationId xmlns:a16="http://schemas.microsoft.com/office/drawing/2014/main" id="{52FECDC5-1392-6DEB-D349-38D9748D2AC2}"/>
              </a:ext>
            </a:extLst>
          </p:cNvPr>
          <p:cNvSpPr txBox="1"/>
          <p:nvPr/>
        </p:nvSpPr>
        <p:spPr>
          <a:xfrm>
            <a:off x="10756669" y="2261062"/>
            <a:ext cx="1155469" cy="95410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Public Comment must be on all agendas. </a:t>
            </a:r>
            <a:r>
              <a:rPr lang="en-US" sz="800" dirty="0">
                <a:solidFill>
                  <a:srgbClr val="FF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Comentatio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Publico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debe</a:t>
            </a:r>
            <a:r>
              <a:rPr lang="en-US" sz="800" dirty="0">
                <a:solidFill>
                  <a:srgbClr val="C00000"/>
                </a:solidFill>
                <a:latin typeface="Poppins "/>
                <a:cs typeface="Poppins Thin" panose="00000300000000000000" pitchFamily="2" charset="0"/>
              </a:rPr>
              <a:t> de star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todas</a:t>
            </a:r>
            <a:r>
              <a:rPr lang="en-US" sz="800" dirty="0">
                <a:solidFill>
                  <a:srgbClr val="C00000"/>
                </a:solidFill>
                <a:latin typeface="Poppins "/>
                <a:cs typeface="Poppins Thin" panose="00000300000000000000" pitchFamily="2" charset="0"/>
              </a:rPr>
              <a:t> la agendas.</a:t>
            </a:r>
          </a:p>
        </p:txBody>
      </p:sp>
      <p:cxnSp>
        <p:nvCxnSpPr>
          <p:cNvPr id="23" name="Straight Arrow Connector 22">
            <a:extLst>
              <a:ext uri="{FF2B5EF4-FFF2-40B4-BE49-F238E27FC236}">
                <a16:creationId xmlns:a16="http://schemas.microsoft.com/office/drawing/2014/main" id="{7023662D-8367-8039-899F-379D1BD09CC3}"/>
              </a:ext>
            </a:extLst>
          </p:cNvPr>
          <p:cNvCxnSpPr>
            <a:cxnSpLocks/>
          </p:cNvCxnSpPr>
          <p:nvPr/>
        </p:nvCxnSpPr>
        <p:spPr>
          <a:xfrm flipH="1">
            <a:off x="10274531" y="2679927"/>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A5AB55A-0EAA-A605-3A6E-E72A15B7BAD1}"/>
              </a:ext>
            </a:extLst>
          </p:cNvPr>
          <p:cNvSpPr txBox="1"/>
          <p:nvPr/>
        </p:nvSpPr>
        <p:spPr>
          <a:xfrm>
            <a:off x="10767752" y="4317077"/>
            <a:ext cx="1155469" cy="707886"/>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Agenda items to include</a:t>
            </a:r>
          </a:p>
          <a:p>
            <a:r>
              <a:rPr lang="en-US" sz="800" dirty="0">
                <a:solidFill>
                  <a:srgbClr val="C00000"/>
                </a:solidFill>
                <a:latin typeface="Poppins "/>
                <a:cs typeface="Poppins Thin" panose="00000300000000000000" pitchFamily="2" charset="0"/>
              </a:rPr>
              <a:t>Puntos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la agenda que </a:t>
            </a:r>
            <a:r>
              <a:rPr lang="en-US" sz="800" dirty="0" err="1">
                <a:solidFill>
                  <a:srgbClr val="C00000"/>
                </a:solidFill>
                <a:latin typeface="Poppins "/>
                <a:cs typeface="Poppins Thin" panose="00000300000000000000" pitchFamily="2" charset="0"/>
              </a:rPr>
              <a:t>deben</a:t>
            </a:r>
            <a:r>
              <a:rPr lang="en-US" sz="800" dirty="0">
                <a:solidFill>
                  <a:srgbClr val="C00000"/>
                </a:solidFill>
                <a:latin typeface="Poppins "/>
                <a:cs typeface="Poppins Thin" panose="00000300000000000000" pitchFamily="2" charset="0"/>
              </a:rPr>
              <a:t> de </a:t>
            </a:r>
            <a:r>
              <a:rPr lang="en-US" sz="800" dirty="0" err="1">
                <a:solidFill>
                  <a:srgbClr val="C00000"/>
                </a:solidFill>
                <a:latin typeface="Poppins "/>
                <a:cs typeface="Poppins Thin" panose="00000300000000000000" pitchFamily="2" charset="0"/>
              </a:rPr>
              <a:t>incluyer</a:t>
            </a:r>
            <a:r>
              <a:rPr lang="en-US" sz="800" dirty="0">
                <a:solidFill>
                  <a:srgbClr val="C00000"/>
                </a:solidFill>
                <a:latin typeface="Poppins "/>
                <a:cs typeface="Poppins Thin" panose="00000300000000000000" pitchFamily="2" charset="0"/>
              </a:rPr>
              <a:t>.</a:t>
            </a:r>
          </a:p>
        </p:txBody>
      </p:sp>
      <p:cxnSp>
        <p:nvCxnSpPr>
          <p:cNvPr id="25" name="Straight Arrow Connector 24">
            <a:extLst>
              <a:ext uri="{FF2B5EF4-FFF2-40B4-BE49-F238E27FC236}">
                <a16:creationId xmlns:a16="http://schemas.microsoft.com/office/drawing/2014/main" id="{3BF78E1C-1F2C-6EF1-4405-A9A623F0829D}"/>
              </a:ext>
            </a:extLst>
          </p:cNvPr>
          <p:cNvCxnSpPr>
            <a:cxnSpLocks/>
          </p:cNvCxnSpPr>
          <p:nvPr/>
        </p:nvCxnSpPr>
        <p:spPr>
          <a:xfrm flipH="1">
            <a:off x="10244050" y="4594625"/>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14F283-B1C9-7152-2D8C-79EDCB2C48DB}"/>
              </a:ext>
            </a:extLst>
          </p:cNvPr>
          <p:cNvSpPr txBox="1"/>
          <p:nvPr/>
        </p:nvSpPr>
        <p:spPr>
          <a:xfrm>
            <a:off x="10770523" y="5741324"/>
            <a:ext cx="1274619" cy="83099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Posting and contact information</a:t>
            </a:r>
          </a:p>
          <a:p>
            <a:r>
              <a:rPr lang="es-MX" sz="800" dirty="0">
                <a:solidFill>
                  <a:srgbClr val="C00000"/>
                </a:solidFill>
                <a:latin typeface="Poppins "/>
                <a:cs typeface="Poppins Thin" panose="00000300000000000000" pitchFamily="2" charset="0"/>
              </a:rPr>
              <a:t>Fecha de cuando se publico la agenda y </a:t>
            </a:r>
            <a:r>
              <a:rPr lang="es-MX" sz="800" dirty="0" err="1">
                <a:solidFill>
                  <a:srgbClr val="C00000"/>
                </a:solidFill>
                <a:latin typeface="Poppins "/>
                <a:cs typeface="Poppins Thin" panose="00000300000000000000" pitchFamily="2" charset="0"/>
              </a:rPr>
              <a:t>informcacion</a:t>
            </a:r>
            <a:r>
              <a:rPr lang="es-MX" sz="800" dirty="0">
                <a:solidFill>
                  <a:srgbClr val="C00000"/>
                </a:solidFill>
                <a:latin typeface="Poppins "/>
                <a:cs typeface="Poppins Thin" panose="00000300000000000000" pitchFamily="2" charset="0"/>
              </a:rPr>
              <a:t> de </a:t>
            </a:r>
            <a:r>
              <a:rPr lang="es-MX" sz="800" dirty="0" err="1">
                <a:solidFill>
                  <a:srgbClr val="C00000"/>
                </a:solidFill>
                <a:latin typeface="Poppins "/>
                <a:cs typeface="Poppins Thin" panose="00000300000000000000" pitchFamily="2" charset="0"/>
              </a:rPr>
              <a:t>contactol</a:t>
            </a:r>
            <a:endParaRPr lang="es-MX" sz="800" dirty="0">
              <a:solidFill>
                <a:srgbClr val="C00000"/>
              </a:solidFill>
              <a:latin typeface="Poppins "/>
              <a:cs typeface="Poppins Thin" panose="00000300000000000000" pitchFamily="2" charset="0"/>
            </a:endParaRPr>
          </a:p>
        </p:txBody>
      </p:sp>
      <p:cxnSp>
        <p:nvCxnSpPr>
          <p:cNvPr id="27" name="Straight Arrow Connector 26">
            <a:extLst>
              <a:ext uri="{FF2B5EF4-FFF2-40B4-BE49-F238E27FC236}">
                <a16:creationId xmlns:a16="http://schemas.microsoft.com/office/drawing/2014/main" id="{802D5CDC-8B86-2ABD-FE08-12F15888B320}"/>
              </a:ext>
            </a:extLst>
          </p:cNvPr>
          <p:cNvCxnSpPr>
            <a:cxnSpLocks/>
          </p:cNvCxnSpPr>
          <p:nvPr/>
        </p:nvCxnSpPr>
        <p:spPr>
          <a:xfrm flipH="1">
            <a:off x="10379825" y="6027185"/>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997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37128" y="2939788"/>
            <a:ext cx="1887166" cy="88183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Secretary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Secretaria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82515" y="-98853"/>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193094" y="794855"/>
                <a:ext cx="3917164" cy="1041170"/>
              </a:xfrm>
              <a:prstGeom prst="rect">
                <a:avLst/>
              </a:prstGeom>
              <a:noFill/>
            </p:spPr>
            <p:txBody>
              <a:bodyPr wrap="square" rtlCol="0">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00"/>
                    </a:solidFill>
                    <a:effectLst/>
                    <a:uLnTx/>
                    <a:uFillTx/>
                    <a:latin typeface="Poppings"/>
                    <a:ea typeface="Calibri" panose="020F0502020204030204" pitchFamily="34" charset="0"/>
                    <a:cs typeface="+mn-cs"/>
                  </a:rPr>
                  <a:t>Transmits true and correct copies of the minutes of such meetings to members</a:t>
                </a:r>
                <a:r>
                  <a:rPr kumimoji="0" lang="en-US" sz="2100" b="1" i="0" u="none" strike="noStrike" kern="1200" cap="none" spc="0" normalizeH="0" baseline="0" noProof="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gs"/>
                    <a:ea typeface="+mn-ea"/>
                    <a:cs typeface="Poppins" panose="00000500000000000000" pitchFamily="2" charset="0"/>
                  </a:rPr>
                  <a:t>Entregar copia precisa y correcta de las actas a  los miembros.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763436" y="2107172"/>
                <a:ext cx="1491391" cy="2885882"/>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endParaRPr kumimoji="0" lang="es-MX"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435258"/>
            <a:chOff x="1011308" y="1222042"/>
            <a:chExt cx="2108200" cy="4818782"/>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818782"/>
              <a:chOff x="1620908" y="1209342"/>
              <a:chExt cx="1912938" cy="4818782"/>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78117" y="2382392"/>
                <a:ext cx="1480912" cy="36457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Other duties as assigned by the SSC 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Desempeñar otras  responsabilidades establecidas  por el Presidente.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92829" y="207416"/>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391889" y="884846"/>
            <a:ext cx="3646484" cy="5659084"/>
          </a:xfrm>
          <a:prstGeom prst="rect">
            <a:avLst/>
          </a:prstGeom>
          <a:noFill/>
        </p:spPr>
        <p:txBody>
          <a:bodyPr wrap="squar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ea typeface="+mn-ea"/>
                <a:cs typeface="Poppins"/>
              </a:rPr>
              <a:t>Secretary</a:t>
            </a:r>
            <a:r>
              <a:rPr kumimoji="0" lang="en-US" sz="2800" b="0" i="0" u="none" strike="noStrike" kern="1200" cap="none" spc="0" normalizeH="0" baseline="0" noProof="0" dirty="0">
                <a:ln>
                  <a:noFill/>
                </a:ln>
                <a:effectLst/>
                <a:uLnTx/>
                <a:uFillTx/>
                <a:latin typeface="Poppins"/>
                <a:ea typeface="+mn-ea"/>
                <a:cs typeface="Poppins"/>
              </a:rPr>
              <a:t>: A person that is responsible for the</a:t>
            </a:r>
            <a:r>
              <a:rPr lang="en-US" sz="2800" dirty="0">
                <a:latin typeface="Poppins"/>
                <a:cs typeface="Poppins"/>
              </a:rPr>
              <a:t> </a:t>
            </a:r>
            <a:r>
              <a:rPr kumimoji="0" lang="en-US" sz="2800" b="0" i="0" u="none" strike="noStrike" kern="1200" cap="none" spc="0" normalizeH="0" baseline="0" noProof="0" dirty="0">
                <a:ln>
                  <a:noFill/>
                </a:ln>
                <a:effectLst/>
                <a:uLnTx/>
                <a:uFillTx/>
                <a:latin typeface="Poppins"/>
                <a:ea typeface="+mn-ea"/>
                <a:cs typeface="Poppins"/>
              </a:rPr>
              <a:t>documentation of the council’s business.</a:t>
            </a:r>
          </a:p>
          <a:p>
            <a:pPr marL="0" marR="0" lvl="0" indent="0" algn="l" defTabSz="914400" rtl="0" eaLnBrk="1" fontAlgn="auto" latinLnBrk="0" hangingPunct="1">
              <a:spcBef>
                <a:spcPts val="0"/>
              </a:spcBef>
              <a:spcAft>
                <a:spcPts val="0"/>
              </a:spcAft>
              <a:buClrTx/>
              <a:buSzTx/>
              <a:buFontTx/>
              <a:buNone/>
              <a:tabLst/>
              <a:defRPr/>
            </a:pPr>
            <a:endParaRPr kumimoji="0" lang="es-MX" sz="11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a:defRPr/>
            </a:pPr>
            <a:r>
              <a:rPr kumimoji="0" lang="es-MX" sz="2800" b="1" i="0" u="none" strike="noStrike" kern="1200" cap="none" spc="0" normalizeH="0" baseline="0" noProof="0" dirty="0">
                <a:ln>
                  <a:noFill/>
                </a:ln>
                <a:solidFill>
                  <a:srgbClr val="0070C0"/>
                </a:solidFill>
                <a:effectLst/>
                <a:uLnTx/>
                <a:uFillTx/>
                <a:latin typeface="Poppins"/>
                <a:ea typeface="+mn-ea"/>
                <a:cs typeface="Poppins"/>
              </a:rPr>
              <a:t>Secretario/a: </a:t>
            </a:r>
            <a:r>
              <a:rPr kumimoji="0" lang="es-MX" sz="2800" b="0" i="0" u="none" strike="noStrike" kern="1200" cap="none" spc="0" normalizeH="0" baseline="0" noProof="0" dirty="0">
                <a:ln>
                  <a:noFill/>
                </a:ln>
                <a:solidFill>
                  <a:srgbClr val="0070C0"/>
                </a:solidFill>
                <a:effectLst/>
                <a:uLnTx/>
                <a:uFillTx/>
                <a:latin typeface="Poppins"/>
                <a:ea typeface="+mn-ea"/>
                <a:cs typeface="Poppins"/>
              </a:rPr>
              <a:t>Una persona que es responsable de la documentación de los asuntos </a:t>
            </a:r>
            <a:endParaRPr lang="es-MX" sz="2800" dirty="0">
              <a:solidFill>
                <a:srgbClr val="0070C0"/>
              </a:solidFill>
              <a:latin typeface="Poppins"/>
              <a:cs typeface="Poppins"/>
            </a:endParaRPr>
          </a:p>
          <a:p>
            <a:pPr marL="0" marR="0" lvl="0" indent="0" algn="l" defTabSz="914400">
              <a:spcBef>
                <a:spcPts val="0"/>
              </a:spcBef>
              <a:spcAft>
                <a:spcPts val="0"/>
              </a:spcAft>
              <a:buClrTx/>
              <a:buSzTx/>
              <a:buFontTx/>
              <a:buNone/>
              <a:tabLst/>
              <a:defRPr/>
            </a:pPr>
            <a:r>
              <a:rPr kumimoji="0" lang="es-MX" sz="2800" b="0" i="0" u="none" strike="noStrike" kern="1200" cap="none" spc="0" normalizeH="0" baseline="0" noProof="0" dirty="0">
                <a:ln>
                  <a:noFill/>
                </a:ln>
                <a:solidFill>
                  <a:srgbClr val="0070C0"/>
                </a:solidFill>
                <a:effectLst/>
                <a:uLnTx/>
                <a:uFillTx/>
                <a:latin typeface="Poppins"/>
                <a:ea typeface="+mn-ea"/>
                <a:cs typeface="Poppins"/>
              </a:rPr>
              <a:t>del consejo.</a:t>
            </a:r>
            <a:endParaRPr lang="es-MX" dirty="0">
              <a:ea typeface="+mn-ea"/>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144371" y="5507924"/>
              <a:ext cx="4068433" cy="799912"/>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gs"/>
                  <a:ea typeface="Calibri" panose="020F0502020204030204" pitchFamily="34" charset="0"/>
                  <a:cs typeface="+mn-cs"/>
                </a:rPr>
                <a:t>Maintains a current roster of SSC members</a:t>
              </a:r>
              <a:r>
                <a:rPr kumimoji="0" lang="en-US" sz="1800" b="1" i="0" u="none" strike="noStrike" kern="1200" cap="none" spc="0" normalizeH="0" baseline="0" noProof="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gs"/>
                  <a:ea typeface="+mn-ea"/>
                  <a:cs typeface="Poppins" panose="00000500000000000000" pitchFamily="2" charset="0"/>
                </a:rPr>
                <a:t>Mantener una lista actualizada de la membresía de SSC.</a:t>
              </a:r>
            </a:p>
          </p:txBody>
        </p:sp>
      </p:grpSp>
    </p:spTree>
    <p:extLst>
      <p:ext uri="{BB962C8B-B14F-4D97-AF65-F5344CB8AC3E}">
        <p14:creationId xmlns:p14="http://schemas.microsoft.com/office/powerpoint/2010/main" val="16208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30644" y="58882"/>
            <a:ext cx="3411183"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Minute Template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P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20" name="TextBox 19">
            <a:extLst>
              <a:ext uri="{FF2B5EF4-FFF2-40B4-BE49-F238E27FC236}">
                <a16:creationId xmlns:a16="http://schemas.microsoft.com/office/drawing/2014/main" id="{3D7EE77F-A8F0-4436-81C5-1CE48D8ED6CB}"/>
              </a:ext>
            </a:extLst>
          </p:cNvPr>
          <p:cNvSpPr txBox="1"/>
          <p:nvPr/>
        </p:nvSpPr>
        <p:spPr>
          <a:xfrm>
            <a:off x="360141" y="1324823"/>
            <a:ext cx="4033205" cy="5161131"/>
          </a:xfrm>
          <a:prstGeom prst="rect">
            <a:avLst/>
          </a:prstGeom>
          <a:noFill/>
        </p:spPr>
        <p:txBody>
          <a:bodyPr wrap="square" lIns="91440" tIns="45720" rIns="91440" bIns="45720" anchor="t">
            <a:noAutofit/>
          </a:bodyPr>
          <a:lstStyle/>
          <a:p>
            <a:pPr>
              <a:defRPr/>
            </a:pPr>
            <a:r>
              <a:rPr kumimoji="0" lang="en-US" sz="1700" b="1" i="0" u="none" strike="noStrike" kern="1200" cap="none" spc="0" normalizeH="0" baseline="0" noProof="0" dirty="0">
                <a:ln>
                  <a:noFill/>
                </a:ln>
                <a:effectLst/>
                <a:uLnTx/>
                <a:uFillTx/>
                <a:latin typeface="Poppins"/>
                <a:cs typeface="Poppins"/>
              </a:rPr>
              <a:t>The minutes template has suggested language to support your writing of minutes.</a:t>
            </a:r>
            <a:r>
              <a:rPr lang="en-US" sz="1700" b="1" dirty="0">
                <a:latin typeface="Poppins"/>
                <a:cs typeface="Poppins"/>
              </a:rPr>
              <a:t> </a:t>
            </a:r>
            <a:r>
              <a:rPr kumimoji="0" lang="en-US" sz="1700" b="1" i="0" u="none" strike="noStrike" kern="1200" cap="none" spc="0" normalizeH="0" baseline="0" noProof="0" dirty="0">
                <a:ln>
                  <a:noFill/>
                </a:ln>
                <a:effectLst/>
                <a:uLnTx/>
                <a:uFillTx/>
                <a:latin typeface="Poppins"/>
                <a:cs typeface="Poppins"/>
              </a:rPr>
              <a:t> You must represent every item listed on the agenda in your minutes. The minutes must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629920" indent="-629920">
              <a:defRPr/>
            </a:pPr>
            <a:r>
              <a:rPr kumimoji="0" lang="en-US" sz="1700" b="1" i="0" u="none" strike="noStrike" kern="1200" cap="none" spc="0" normalizeH="0" baseline="0" noProof="0" dirty="0">
                <a:ln>
                  <a:noFill/>
                </a:ln>
                <a:effectLst/>
                <a:uLnTx/>
                <a:uFillTx/>
                <a:latin typeface="Poppins"/>
                <a:cs typeface="Poppins"/>
              </a:rPr>
              <a:t>Who</a:t>
            </a:r>
            <a:r>
              <a:rPr kumimoji="0" lang="en-US" sz="1700" b="0" i="0" u="none" strike="noStrike" kern="1200" cap="none" spc="0" normalizeH="0" baseline="0" noProof="0" dirty="0">
                <a:ln>
                  <a:noFill/>
                </a:ln>
                <a:effectLst/>
                <a:uLnTx/>
                <a:uFillTx/>
                <a:latin typeface="Poppins"/>
                <a:cs typeface="Poppins"/>
              </a:rPr>
              <a:t>: name and title of person</a:t>
            </a:r>
            <a:r>
              <a:rPr lang="en-US" sz="1700" dirty="0">
                <a:latin typeface="Poppins"/>
                <a:cs typeface="Poppins"/>
              </a:rPr>
              <a:t> </a:t>
            </a:r>
            <a:endParaRPr lang="en-US" sz="17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effectLst/>
                <a:uLnTx/>
                <a:uFillTx/>
                <a:latin typeface="Poppins"/>
                <a:cs typeface="Poppins"/>
              </a:rPr>
              <a:t>What</a:t>
            </a:r>
            <a:r>
              <a:rPr kumimoji="0" lang="en-US" sz="1700" b="0" i="0" u="none" strike="noStrike" kern="1200" cap="none" spc="0" normalizeH="0" baseline="0" noProof="0" dirty="0">
                <a:ln>
                  <a:noFill/>
                </a:ln>
                <a:effectLst/>
                <a:uLnTx/>
                <a:uFillTx/>
                <a:latin typeface="Poppins"/>
                <a:cs typeface="Poppins"/>
              </a:rPr>
              <a:t>: name of presentation/topic and a brief overview of what was presented.</a:t>
            </a:r>
            <a:endParaRPr lang="en-US" sz="1700" b="0" i="0" u="none" strike="noStrike" kern="1200" cap="none" spc="0" normalizeH="0" baseline="0" noProof="0" dirty="0">
              <a:ln>
                <a:noFill/>
              </a:ln>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effectLst/>
                <a:uLnTx/>
                <a:uFillTx/>
                <a:latin typeface="Poppins"/>
                <a:cs typeface="Poppins"/>
              </a:rPr>
              <a:t>Time: </a:t>
            </a:r>
            <a:r>
              <a:rPr kumimoji="0" lang="en-US" sz="1700" b="0" i="0" u="none" strike="noStrike" kern="1200" cap="none" spc="0" normalizeH="0" baseline="0" noProof="0" dirty="0">
                <a:ln>
                  <a:noFill/>
                </a:ln>
                <a:effectLst/>
                <a:uLnTx/>
                <a:uFillTx/>
                <a:latin typeface="Poppins"/>
                <a:cs typeface="Poppins"/>
              </a:rPr>
              <a:t>Starting and ending time.</a:t>
            </a:r>
            <a:endParaRPr lang="en-US" sz="1700" b="0" i="0" u="none" strike="noStrike" kern="1200" cap="none" spc="0" normalizeH="0" baseline="0" noProof="0" dirty="0">
              <a:ln>
                <a:noFill/>
              </a:ln>
              <a:effectLst/>
              <a:uLnTx/>
              <a:uFillTx/>
              <a:latin typeface="Poppins"/>
              <a:cs typeface="Poppins"/>
            </a:endParaRPr>
          </a:p>
          <a:p>
            <a:pPr marL="629920" indent="-629920">
              <a:defRPr/>
            </a:pPr>
            <a:r>
              <a:rPr kumimoji="0" lang="en-US" sz="1700" b="1" i="0" u="none" strike="noStrike" kern="1200" cap="none" spc="0" normalizeH="0" baseline="0" noProof="0">
                <a:ln>
                  <a:noFill/>
                </a:ln>
                <a:effectLst/>
                <a:uLnTx/>
                <a:uFillTx/>
                <a:latin typeface="Poppins"/>
                <a:cs typeface="Poppins"/>
              </a:rPr>
              <a:t>Roll call and establishment of quorum:</a:t>
            </a:r>
            <a:r>
              <a:rPr lang="en-US" sz="1700" b="1">
                <a:latin typeface="Poppins"/>
                <a:cs typeface="Poppins"/>
              </a:rPr>
              <a:t> </a:t>
            </a:r>
            <a:r>
              <a:rPr kumimoji="0" lang="en-US" sz="1700" i="0" u="none" strike="noStrike" kern="1200" cap="none" spc="0" normalizeH="0" baseline="0" noProof="0" dirty="0">
                <a:ln>
                  <a:noFill/>
                </a:ln>
                <a:effectLst/>
                <a:uLnTx/>
                <a:uFillTx/>
                <a:latin typeface="Poppins"/>
                <a:cs typeface="Poppins"/>
              </a:rPr>
              <a:t> </a:t>
            </a:r>
            <a:r>
              <a:rPr kumimoji="0" lang="en-US" sz="1700" b="0" i="0" u="none" strike="noStrike" kern="1200" cap="none" spc="0" normalizeH="0" baseline="0" noProof="0">
                <a:ln>
                  <a:noFill/>
                </a:ln>
                <a:effectLst/>
                <a:uLnTx/>
                <a:uFillTx/>
                <a:latin typeface="Poppins"/>
                <a:cs typeface="Poppins"/>
              </a:rPr>
              <a:t>50+1% of the members must be present to establish quorum.</a:t>
            </a:r>
            <a:r>
              <a:rPr lang="en-US" sz="1700">
                <a:latin typeface="Poppins"/>
                <a:cs typeface="Poppins"/>
              </a:rPr>
              <a:t> </a:t>
            </a:r>
            <a:r>
              <a:rPr kumimoji="0" lang="en-US" sz="1700" b="0" i="0" u="none" strike="noStrike" kern="1200" cap="none" spc="0" normalizeH="0" baseline="0" noProof="0">
                <a:ln>
                  <a:noFill/>
                </a:ln>
                <a:effectLst/>
                <a:uLnTx/>
                <a:uFillTx/>
                <a:latin typeface="Poppins"/>
                <a:cs typeface="Poppins"/>
              </a:rPr>
              <a:t> </a:t>
            </a:r>
            <a:r>
              <a:rPr kumimoji="0" lang="en-US" sz="1700" b="0" i="1" u="none" strike="noStrike" kern="1200" cap="none" spc="0" normalizeH="0" baseline="0" noProof="0">
                <a:ln>
                  <a:noFill/>
                </a:ln>
                <a:effectLst/>
                <a:uLnTx/>
                <a:uFillTx/>
                <a:latin typeface="Poppins"/>
                <a:cs typeface="Poppins"/>
              </a:rPr>
              <a:t>If quorum is not established the meeting is informative only no action can be taken.</a:t>
            </a:r>
            <a:endParaRPr lang="en-US" sz="1700" b="0" i="0" u="none" strike="noStrike" kern="1200" cap="none" spc="0" normalizeH="0" baseline="0" noProof="0">
              <a:ln>
                <a:noFill/>
              </a:ln>
              <a:effectLst/>
              <a:uLnTx/>
              <a:uFillTx/>
              <a:latin typeface="Poppins"/>
              <a:cs typeface="Poppins"/>
            </a:endParaRPr>
          </a:p>
        </p:txBody>
      </p:sp>
      <p:sp>
        <p:nvSpPr>
          <p:cNvPr id="2" name="TextBox 1">
            <a:extLst>
              <a:ext uri="{FF2B5EF4-FFF2-40B4-BE49-F238E27FC236}">
                <a16:creationId xmlns:a16="http://schemas.microsoft.com/office/drawing/2014/main" id="{7CE2F0A2-F973-B7D9-9455-20D07B1BFEF5}"/>
              </a:ext>
            </a:extLst>
          </p:cNvPr>
          <p:cNvSpPr txBox="1"/>
          <p:nvPr/>
        </p:nvSpPr>
        <p:spPr>
          <a:xfrm>
            <a:off x="4333131" y="1128051"/>
            <a:ext cx="4324150" cy="5510957"/>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La planilla del acta cuenta con lenguaje sugerido para apoyar con la redacción del acta. Debe de representar cada asunto enumerado en la agenda dentro del acta. El acta debe de incluir lo siguiente: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Quién</a:t>
            </a:r>
            <a:r>
              <a:rPr kumimoji="0" lang="es-CO" sz="1700" b="0" i="0" u="none" strike="noStrike" kern="1200" cap="none" spc="0" normalizeH="0" baseline="0" noProof="0" dirty="0">
                <a:ln>
                  <a:noFill/>
                </a:ln>
                <a:solidFill>
                  <a:srgbClr val="0070C0"/>
                </a:solidFill>
                <a:effectLst/>
                <a:uLnTx/>
                <a:uFillTx/>
                <a:latin typeface="Poppins"/>
                <a:cs typeface="Poppins"/>
              </a:rPr>
              <a:t>: nombre y cargo de las personas</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Qué</a:t>
            </a:r>
            <a:r>
              <a:rPr kumimoji="0" lang="es-CO" sz="1700" b="0" i="0" u="none" strike="noStrike" kern="1200" cap="none" spc="0" normalizeH="0" baseline="0" noProof="0" dirty="0">
                <a:ln>
                  <a:noFill/>
                </a:ln>
                <a:solidFill>
                  <a:srgbClr val="0070C0"/>
                </a:solidFill>
                <a:effectLst/>
                <a:uLnTx/>
                <a:uFillTx/>
                <a:latin typeface="Poppins"/>
                <a:cs typeface="Poppins"/>
              </a:rPr>
              <a:t>: nombre de la presentación/tema y breve repaso general de lo que se presentó.</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Cuándo: </a:t>
            </a:r>
            <a:r>
              <a:rPr kumimoji="0" lang="es-CO" sz="1700" b="0" i="0" u="none" strike="noStrike" kern="1200" cap="none" spc="0" normalizeH="0" baseline="0" noProof="0" dirty="0">
                <a:ln>
                  <a:noFill/>
                </a:ln>
                <a:solidFill>
                  <a:srgbClr val="0070C0"/>
                </a:solidFill>
                <a:effectLst/>
                <a:uLnTx/>
                <a:uFillTx/>
                <a:latin typeface="Poppins"/>
                <a:cs typeface="Poppins"/>
              </a:rPr>
              <a:t>Horario de inicio y clausura.</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Pasar lista y establecer quórum: </a:t>
            </a:r>
            <a:r>
              <a:rPr kumimoji="0" lang="es-CO" sz="1700" b="0"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 50+1% de los miembros deben de estar presentes para establecer quórum. Si no se establece quórum, la reunión se califica como informative y no se pueden tratar los asuntos</a:t>
            </a:r>
            <a:r>
              <a:rPr kumimoji="0" lang="es-CO" sz="1700" b="0"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endParaRPr lang="es-CO" sz="1700" b="0"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EC2B1D6B-4611-210E-75C2-3ED4C75C18B1}"/>
              </a:ext>
            </a:extLst>
          </p:cNvPr>
          <p:cNvSpPr txBox="1"/>
          <p:nvPr/>
        </p:nvSpPr>
        <p:spPr>
          <a:xfrm>
            <a:off x="4255063" y="105197"/>
            <a:ext cx="4350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800" b="1" dirty="0">
                <a:solidFill>
                  <a:srgbClr val="0070C0"/>
                </a:solidFill>
                <a:latin typeface="Poppins"/>
              </a:rPr>
              <a:t>Planilla de las Actas (</a:t>
            </a:r>
            <a:r>
              <a:rPr lang="es-MX" sz="2800" b="1" i="1" dirty="0">
                <a:solidFill>
                  <a:srgbClr val="0070C0"/>
                </a:solidFill>
                <a:latin typeface="Poppins"/>
              </a:rPr>
              <a:t>Adjunto P</a:t>
            </a:r>
            <a:r>
              <a:rPr lang="es-MX" sz="2800" b="1" dirty="0">
                <a:solidFill>
                  <a:srgbClr val="0070C0"/>
                </a:solidFill>
                <a:latin typeface="Poppins"/>
              </a:rPr>
              <a:t>)</a:t>
            </a:r>
            <a:endParaRPr lang="en-US" dirty="0">
              <a:cs typeface="Calibri" panose="020F0502020204030204"/>
            </a:endParaRPr>
          </a:p>
        </p:txBody>
      </p:sp>
      <p:grpSp>
        <p:nvGrpSpPr>
          <p:cNvPr id="26" name="Group 25">
            <a:extLst>
              <a:ext uri="{FF2B5EF4-FFF2-40B4-BE49-F238E27FC236}">
                <a16:creationId xmlns:a16="http://schemas.microsoft.com/office/drawing/2014/main" id="{45A891FE-D1CF-95DA-F58A-E5DF43020CA7}"/>
              </a:ext>
            </a:extLst>
          </p:cNvPr>
          <p:cNvGrpSpPr/>
          <p:nvPr/>
        </p:nvGrpSpPr>
        <p:grpSpPr>
          <a:xfrm>
            <a:off x="8817132" y="1104180"/>
            <a:ext cx="1956739" cy="4635063"/>
            <a:chOff x="8740932" y="1043220"/>
            <a:chExt cx="1956739" cy="4635063"/>
          </a:xfrm>
        </p:grpSpPr>
        <p:pic>
          <p:nvPicPr>
            <p:cNvPr id="17" name="Picture 16">
              <a:extLst>
                <a:ext uri="{FF2B5EF4-FFF2-40B4-BE49-F238E27FC236}">
                  <a16:creationId xmlns:a16="http://schemas.microsoft.com/office/drawing/2014/main" id="{B9A37D0D-336F-2774-EC59-B25355B92C05}"/>
                </a:ext>
              </a:extLst>
            </p:cNvPr>
            <p:cNvPicPr>
              <a:picLocks noChangeAspect="1"/>
            </p:cNvPicPr>
            <p:nvPr/>
          </p:nvPicPr>
          <p:blipFill>
            <a:blip r:embed="rId3"/>
            <a:stretch>
              <a:fillRect/>
            </a:stretch>
          </p:blipFill>
          <p:spPr>
            <a:xfrm>
              <a:off x="8787950" y="3231576"/>
              <a:ext cx="1893538" cy="2446707"/>
            </a:xfrm>
            <a:prstGeom prst="rect">
              <a:avLst/>
            </a:prstGeom>
            <a:ln w="12700">
              <a:solidFill>
                <a:schemeClr val="tx1"/>
              </a:solidFill>
            </a:ln>
          </p:spPr>
        </p:pic>
        <p:pic>
          <p:nvPicPr>
            <p:cNvPr id="15" name="Picture 14">
              <a:extLst>
                <a:ext uri="{FF2B5EF4-FFF2-40B4-BE49-F238E27FC236}">
                  <a16:creationId xmlns:a16="http://schemas.microsoft.com/office/drawing/2014/main" id="{CC5918C8-F91D-5DD5-0DD0-3AF3C995754F}"/>
                </a:ext>
              </a:extLst>
            </p:cNvPr>
            <p:cNvPicPr>
              <a:picLocks noChangeAspect="1"/>
            </p:cNvPicPr>
            <p:nvPr/>
          </p:nvPicPr>
          <p:blipFill>
            <a:blip r:embed="rId4"/>
            <a:stretch>
              <a:fillRect/>
            </a:stretch>
          </p:blipFill>
          <p:spPr>
            <a:xfrm>
              <a:off x="8740932" y="1043220"/>
              <a:ext cx="1956739" cy="2601635"/>
            </a:xfrm>
            <a:prstGeom prst="rect">
              <a:avLst/>
            </a:prstGeom>
            <a:ln w="12700">
              <a:solidFill>
                <a:schemeClr val="tx1"/>
              </a:solidFill>
            </a:ln>
          </p:spPr>
        </p:pic>
      </p:grpSp>
      <p:sp>
        <p:nvSpPr>
          <p:cNvPr id="18" name="TextBox 17">
            <a:extLst>
              <a:ext uri="{FF2B5EF4-FFF2-40B4-BE49-F238E27FC236}">
                <a16:creationId xmlns:a16="http://schemas.microsoft.com/office/drawing/2014/main" id="{78D8D279-A052-85BD-02F1-A8C7404093BE}"/>
              </a:ext>
            </a:extLst>
          </p:cNvPr>
          <p:cNvSpPr txBox="1"/>
          <p:nvPr/>
        </p:nvSpPr>
        <p:spPr>
          <a:xfrm>
            <a:off x="11000314" y="5460725"/>
            <a:ext cx="1078079" cy="830997"/>
          </a:xfrm>
          <a:prstGeom prst="rect">
            <a:avLst/>
          </a:prstGeom>
          <a:noFill/>
          <a:ln w="19050">
            <a:solidFill>
              <a:schemeClr val="tx1"/>
            </a:solidFill>
          </a:ln>
        </p:spPr>
        <p:txBody>
          <a:bodyPr wrap="square" rtlCol="0">
            <a:spAutoFit/>
          </a:bodyPr>
          <a:lstStyle/>
          <a:p>
            <a:r>
              <a:rPr lang="en-US" sz="800" dirty="0">
                <a:latin typeface="Poppings"/>
              </a:rPr>
              <a:t>Motions must be documented in the minutes.  </a:t>
            </a:r>
            <a:r>
              <a:rPr lang="en-US" sz="800" dirty="0">
                <a:solidFill>
                  <a:srgbClr val="C00000"/>
                </a:solidFill>
                <a:latin typeface="Poppings"/>
              </a:rPr>
              <a:t>Las </a:t>
            </a:r>
            <a:r>
              <a:rPr lang="en-US" sz="800" dirty="0" err="1">
                <a:solidFill>
                  <a:srgbClr val="C00000"/>
                </a:solidFill>
                <a:latin typeface="Poppings"/>
              </a:rPr>
              <a:t>mociones</a:t>
            </a:r>
            <a:r>
              <a:rPr lang="en-US" sz="800" dirty="0">
                <a:solidFill>
                  <a:srgbClr val="C00000"/>
                </a:solidFill>
                <a:latin typeface="Poppings"/>
              </a:rPr>
              <a:t> </a:t>
            </a:r>
            <a:r>
              <a:rPr lang="en-US" sz="800" dirty="0" err="1">
                <a:solidFill>
                  <a:srgbClr val="C00000"/>
                </a:solidFill>
                <a:latin typeface="Poppings"/>
              </a:rPr>
              <a:t>tienen</a:t>
            </a:r>
            <a:r>
              <a:rPr lang="en-US" sz="800" dirty="0">
                <a:solidFill>
                  <a:srgbClr val="C00000"/>
                </a:solidFill>
                <a:latin typeface="Poppings"/>
              </a:rPr>
              <a:t> que </a:t>
            </a:r>
            <a:r>
              <a:rPr lang="en-US" sz="800" dirty="0" err="1">
                <a:solidFill>
                  <a:srgbClr val="C00000"/>
                </a:solidFill>
                <a:latin typeface="Poppings"/>
              </a:rPr>
              <a:t>quedar</a:t>
            </a:r>
            <a:r>
              <a:rPr lang="en-US" sz="800" dirty="0">
                <a:solidFill>
                  <a:srgbClr val="C00000"/>
                </a:solidFill>
                <a:latin typeface="Poppings"/>
              </a:rPr>
              <a:t> </a:t>
            </a:r>
            <a:r>
              <a:rPr lang="en-US" sz="800" dirty="0" err="1">
                <a:solidFill>
                  <a:srgbClr val="C00000"/>
                </a:solidFill>
                <a:latin typeface="Poppings"/>
              </a:rPr>
              <a:t>anotadas</a:t>
            </a:r>
            <a:r>
              <a:rPr lang="en-US" sz="800" dirty="0">
                <a:solidFill>
                  <a:srgbClr val="C00000"/>
                </a:solidFill>
                <a:latin typeface="Poppings"/>
              </a:rPr>
              <a:t> </a:t>
            </a:r>
            <a:r>
              <a:rPr lang="en-US" sz="800" dirty="0" err="1">
                <a:solidFill>
                  <a:srgbClr val="C00000"/>
                </a:solidFill>
                <a:latin typeface="Poppings"/>
              </a:rPr>
              <a:t>en</a:t>
            </a:r>
            <a:r>
              <a:rPr lang="en-US" sz="800" dirty="0">
                <a:solidFill>
                  <a:srgbClr val="C00000"/>
                </a:solidFill>
                <a:latin typeface="Poppings"/>
              </a:rPr>
              <a:t> las </a:t>
            </a:r>
            <a:r>
              <a:rPr lang="en-US" sz="800" dirty="0" err="1">
                <a:solidFill>
                  <a:srgbClr val="C00000"/>
                </a:solidFill>
                <a:latin typeface="Poppings"/>
              </a:rPr>
              <a:t>actas</a:t>
            </a:r>
            <a:r>
              <a:rPr lang="en-US" sz="800" dirty="0">
                <a:solidFill>
                  <a:srgbClr val="C00000"/>
                </a:solidFill>
                <a:latin typeface="Poppings"/>
              </a:rPr>
              <a:t>.</a:t>
            </a:r>
          </a:p>
        </p:txBody>
      </p:sp>
      <p:cxnSp>
        <p:nvCxnSpPr>
          <p:cNvPr id="23" name="Straight Arrow Connector 22">
            <a:extLst>
              <a:ext uri="{FF2B5EF4-FFF2-40B4-BE49-F238E27FC236}">
                <a16:creationId xmlns:a16="http://schemas.microsoft.com/office/drawing/2014/main" id="{9FE6C760-CBEF-6A53-5342-1D8824B0D2AB}"/>
              </a:ext>
            </a:extLst>
          </p:cNvPr>
          <p:cNvCxnSpPr>
            <a:cxnSpLocks/>
          </p:cNvCxnSpPr>
          <p:nvPr/>
        </p:nvCxnSpPr>
        <p:spPr>
          <a:xfrm flipH="1" flipV="1">
            <a:off x="10507288" y="5245331"/>
            <a:ext cx="507076"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42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153442" y="178025"/>
            <a:ext cx="4248625" cy="793019"/>
          </a:xfrm>
        </p:spPr>
        <p:txBody>
          <a:bodyPr vert="horz" lIns="91440" tIns="45720" rIns="91440" bIns="45720" rtlCol="0" anchor="ctr">
            <a:normAutofit fontScale="90000"/>
          </a:bodyPr>
          <a:lstStyle/>
          <a:p>
            <a:r>
              <a:rPr lang="en-US" sz="2800" b="1" kern="1200" dirty="0">
                <a:latin typeface="Poppins"/>
                <a:cs typeface="Poppins"/>
              </a:rPr>
              <a:t>Attendance Roster</a:t>
            </a:r>
            <a:br>
              <a:rPr lang="en-US" sz="2800" b="1" kern="1200" dirty="0">
                <a:latin typeface="Poppins"/>
              </a:rPr>
            </a:br>
            <a:r>
              <a:rPr lang="en-US" sz="2800" b="1" kern="1200" dirty="0">
                <a:solidFill>
                  <a:srgbClr val="0070C0"/>
                </a:solidFill>
                <a:latin typeface="Poppins"/>
                <a:cs typeface="Poppins"/>
              </a:rPr>
              <a:t>Lista de Asistencia</a:t>
            </a:r>
          </a:p>
        </p:txBody>
      </p:sp>
      <p:sp>
        <p:nvSpPr>
          <p:cNvPr id="3" name="TextBox 2">
            <a:extLst>
              <a:ext uri="{FF2B5EF4-FFF2-40B4-BE49-F238E27FC236}">
                <a16:creationId xmlns:a16="http://schemas.microsoft.com/office/drawing/2014/main" id="{8250D6FD-0757-066B-91B7-77A02F4D2301}"/>
              </a:ext>
            </a:extLst>
          </p:cNvPr>
          <p:cNvSpPr txBox="1"/>
          <p:nvPr/>
        </p:nvSpPr>
        <p:spPr>
          <a:xfrm>
            <a:off x="4701473" y="292494"/>
            <a:ext cx="7058160" cy="1754326"/>
          </a:xfrm>
          <a:prstGeom prst="rect">
            <a:avLst/>
          </a:prstGeom>
          <a:solidFill>
            <a:srgbClr val="FFFF00"/>
          </a:solidFill>
          <a:ln w="190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oppins"/>
                <a:ea typeface="+mn-ea"/>
                <a:cs typeface="+mn-cs"/>
              </a:rPr>
              <a:t>If your SSC voted to meet via Zoom or </a:t>
            </a:r>
            <a:r>
              <a:rPr lang="en-US" sz="1200" dirty="0">
                <a:latin typeface="Poppins"/>
              </a:rPr>
              <a:t>hybrid</a:t>
            </a:r>
            <a:r>
              <a:rPr kumimoji="0" lang="en-US" sz="1200" b="0" i="0" u="none" strike="noStrike" kern="1200" cap="none" spc="0" normalizeH="0" baseline="0" noProof="0" dirty="0">
                <a:ln>
                  <a:noFill/>
                </a:ln>
                <a:effectLst/>
                <a:uLnTx/>
                <a:uFillTx/>
                <a:latin typeface="Poppins"/>
                <a:ea typeface="+mn-ea"/>
                <a:cs typeface="+mn-cs"/>
              </a:rPr>
              <a:t> for the rest of the year, members must sign-in via Chat by writing their names and roles.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oppins"/>
                <a:ea typeface="+mn-ea"/>
                <a:cs typeface="+mn-cs"/>
              </a:rPr>
              <a:t>If hybrid you must also have physical paper sign-ins.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You will submit single usage report to your file.</a:t>
            </a:r>
            <a:endParaRPr kumimoji="0" lang="en-US" sz="1200" b="0" i="0" u="none" strike="noStrike" kern="1200" cap="none" spc="0" normalizeH="0" baseline="0" noProof="0" dirty="0">
              <a:ln>
                <a:noFill/>
              </a:ln>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70C0"/>
                </a:solidFill>
                <a:effectLst/>
                <a:uLnTx/>
                <a:uFillTx/>
                <a:latin typeface="Poppins"/>
                <a:ea typeface="+mn-ea"/>
                <a:cs typeface="+mn-cs"/>
              </a:rPr>
              <a:t>Si su SSC votó por reunirse por medio de Zoom o en formato híbrido para lo que resta del año, deben registrarse por medio del Chat al escribir su nombre y cargo.  Si la reunión es hibrido tiene que tener una lista física de papel para los participantes in vivo.  También someterán el reporte del usuario único a su archivo.</a:t>
            </a:r>
            <a:endParaRPr kumimoji="0" lang="es-MX" sz="1200" b="0" i="0" u="none" strike="noStrike" kern="1200" cap="none" spc="0" normalizeH="0" baseline="0" noProof="0" dirty="0">
              <a:ln>
                <a:noFill/>
              </a:ln>
              <a:solidFill>
                <a:srgbClr val="0070C0"/>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706B936A-C7CA-578A-1694-AED739D25B4E}"/>
              </a:ext>
            </a:extLst>
          </p:cNvPr>
          <p:cNvSpPr txBox="1"/>
          <p:nvPr/>
        </p:nvSpPr>
        <p:spPr>
          <a:xfrm>
            <a:off x="277975" y="3426225"/>
            <a:ext cx="5119414" cy="965199"/>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Sign-in Sheets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L</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Lista de asistencia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L</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11" name="TextBox 10">
            <a:extLst>
              <a:ext uri="{FF2B5EF4-FFF2-40B4-BE49-F238E27FC236}">
                <a16:creationId xmlns:a16="http://schemas.microsoft.com/office/drawing/2014/main" id="{39E8829B-6100-0D08-5859-E4F698735518}"/>
              </a:ext>
            </a:extLst>
          </p:cNvPr>
          <p:cNvSpPr txBox="1"/>
          <p:nvPr/>
        </p:nvSpPr>
        <p:spPr>
          <a:xfrm>
            <a:off x="767048" y="5967234"/>
            <a:ext cx="1911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Elementary/</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Primarias</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sp>
        <p:nvSpPr>
          <p:cNvPr id="12" name="TextBox 11">
            <a:extLst>
              <a:ext uri="{FF2B5EF4-FFF2-40B4-BE49-F238E27FC236}">
                <a16:creationId xmlns:a16="http://schemas.microsoft.com/office/drawing/2014/main" id="{13D874A6-5C4B-0580-896C-AA703B21C516}"/>
              </a:ext>
            </a:extLst>
          </p:cNvPr>
          <p:cNvSpPr txBox="1"/>
          <p:nvPr/>
        </p:nvSpPr>
        <p:spPr>
          <a:xfrm>
            <a:off x="3131725" y="6040305"/>
            <a:ext cx="247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Secondary/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Poppins"/>
                <a:ea typeface="+mn-ea"/>
                <a:cs typeface="+mn-cs"/>
              </a:rPr>
              <a:t>Nivel </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secundario</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pic>
        <p:nvPicPr>
          <p:cNvPr id="16" name="Picture 15">
            <a:extLst>
              <a:ext uri="{FF2B5EF4-FFF2-40B4-BE49-F238E27FC236}">
                <a16:creationId xmlns:a16="http://schemas.microsoft.com/office/drawing/2014/main" id="{5873DB08-38C7-739F-1173-E677976FDC7D}"/>
              </a:ext>
            </a:extLst>
          </p:cNvPr>
          <p:cNvPicPr>
            <a:picLocks noChangeAspect="1"/>
          </p:cNvPicPr>
          <p:nvPr/>
        </p:nvPicPr>
        <p:blipFill>
          <a:blip r:embed="rId3"/>
          <a:stretch>
            <a:fillRect/>
          </a:stretch>
        </p:blipFill>
        <p:spPr>
          <a:xfrm>
            <a:off x="614996" y="928927"/>
            <a:ext cx="2427610" cy="2131252"/>
          </a:xfrm>
          <a:prstGeom prst="rect">
            <a:avLst/>
          </a:prstGeom>
          <a:ln w="19050">
            <a:solidFill>
              <a:schemeClr val="tx1"/>
            </a:solid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5449E0B-AF73-9A13-EFF8-E8B4D5716E60}"/>
              </a:ext>
            </a:extLst>
          </p:cNvPr>
          <p:cNvSpPr txBox="1"/>
          <p:nvPr/>
        </p:nvSpPr>
        <p:spPr>
          <a:xfrm>
            <a:off x="5907860" y="3116084"/>
            <a:ext cx="589100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Public Comment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S</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 Publico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a:t>
            </a:r>
            <a:r>
              <a:rPr lang="es-MX" sz="2400" b="1" i="1" dirty="0">
                <a:solidFill>
                  <a:srgbClr val="0070C0"/>
                </a:solidFill>
                <a:latin typeface="Poppins" panose="00000500000000000000" pitchFamily="2" charset="0"/>
                <a:cs typeface="Poppins" panose="00000500000000000000" pitchFamily="2" charset="0"/>
              </a:rPr>
              <a:t>S</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p:txBody>
      </p:sp>
      <p:pic>
        <p:nvPicPr>
          <p:cNvPr id="20" name="Picture 19">
            <a:extLst>
              <a:ext uri="{FF2B5EF4-FFF2-40B4-BE49-F238E27FC236}">
                <a16:creationId xmlns:a16="http://schemas.microsoft.com/office/drawing/2014/main" id="{BB6D07B3-1D75-E759-9324-BFD9D833C235}"/>
              </a:ext>
            </a:extLst>
          </p:cNvPr>
          <p:cNvPicPr>
            <a:picLocks noChangeAspect="1"/>
          </p:cNvPicPr>
          <p:nvPr/>
        </p:nvPicPr>
        <p:blipFill>
          <a:blip r:embed="rId4"/>
          <a:stretch>
            <a:fillRect/>
          </a:stretch>
        </p:blipFill>
        <p:spPr>
          <a:xfrm>
            <a:off x="7825942" y="4269128"/>
            <a:ext cx="1869260" cy="239662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7EDEDF34-449F-724E-F04E-1AB646EC647D}"/>
              </a:ext>
            </a:extLst>
          </p:cNvPr>
          <p:cNvPicPr>
            <a:picLocks noChangeAspect="1"/>
          </p:cNvPicPr>
          <p:nvPr/>
        </p:nvPicPr>
        <p:blipFill>
          <a:blip r:embed="rId5"/>
          <a:stretch>
            <a:fillRect/>
          </a:stretch>
        </p:blipFill>
        <p:spPr>
          <a:xfrm>
            <a:off x="1070258" y="4297680"/>
            <a:ext cx="1144591" cy="149352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608D0DC-94DD-0359-8827-079B8E29D7E8}"/>
              </a:ext>
            </a:extLst>
          </p:cNvPr>
          <p:cNvPicPr>
            <a:picLocks noChangeAspect="1"/>
          </p:cNvPicPr>
          <p:nvPr/>
        </p:nvPicPr>
        <p:blipFill>
          <a:blip r:embed="rId6"/>
          <a:stretch>
            <a:fillRect/>
          </a:stretch>
        </p:blipFill>
        <p:spPr>
          <a:xfrm>
            <a:off x="3383279" y="4345283"/>
            <a:ext cx="1151863" cy="1512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83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511299" y="114300"/>
            <a:ext cx="3411183"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Minute Template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M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grpSp>
        <p:nvGrpSpPr>
          <p:cNvPr id="13" name="Group 12">
            <a:extLst>
              <a:ext uri="{FF2B5EF4-FFF2-40B4-BE49-F238E27FC236}">
                <a16:creationId xmlns:a16="http://schemas.microsoft.com/office/drawing/2014/main" id="{22DFBD33-F8E9-4EBC-B018-B73C79692836}"/>
              </a:ext>
            </a:extLst>
          </p:cNvPr>
          <p:cNvGrpSpPr/>
          <p:nvPr/>
        </p:nvGrpSpPr>
        <p:grpSpPr>
          <a:xfrm>
            <a:off x="5085026" y="1270034"/>
            <a:ext cx="1767019" cy="4910652"/>
            <a:chOff x="4003588" y="1218299"/>
            <a:chExt cx="2088294" cy="5124452"/>
          </a:xfrm>
        </p:grpSpPr>
        <p:pic>
          <p:nvPicPr>
            <p:cNvPr id="7" name="Picture 6">
              <a:extLst>
                <a:ext uri="{FF2B5EF4-FFF2-40B4-BE49-F238E27FC236}">
                  <a16:creationId xmlns:a16="http://schemas.microsoft.com/office/drawing/2014/main" id="{48EFAA2B-01AB-432B-A974-326D73CBAFB6}"/>
                </a:ext>
              </a:extLst>
            </p:cNvPr>
            <p:cNvPicPr>
              <a:picLocks noChangeAspect="1"/>
            </p:cNvPicPr>
            <p:nvPr/>
          </p:nvPicPr>
          <p:blipFill>
            <a:blip r:embed="rId3"/>
            <a:stretch>
              <a:fillRect/>
            </a:stretch>
          </p:blipFill>
          <p:spPr>
            <a:xfrm>
              <a:off x="4013500" y="1218299"/>
              <a:ext cx="2078382" cy="2386291"/>
            </a:xfrm>
            <a:prstGeom prst="rect">
              <a:avLst/>
            </a:prstGeom>
            <a:ln>
              <a:solidFill>
                <a:schemeClr val="tx1">
                  <a:lumMod val="75000"/>
                  <a:lumOff val="25000"/>
                </a:schemeClr>
              </a:solidFill>
            </a:ln>
          </p:spPr>
        </p:pic>
        <p:pic>
          <p:nvPicPr>
            <p:cNvPr id="10" name="Picture 9">
              <a:extLst>
                <a:ext uri="{FF2B5EF4-FFF2-40B4-BE49-F238E27FC236}">
                  <a16:creationId xmlns:a16="http://schemas.microsoft.com/office/drawing/2014/main" id="{DA18BFF1-60CF-4DA8-BC4F-330AB1BEA1B7}"/>
                </a:ext>
              </a:extLst>
            </p:cNvPr>
            <p:cNvPicPr>
              <a:picLocks noChangeAspect="1"/>
            </p:cNvPicPr>
            <p:nvPr/>
          </p:nvPicPr>
          <p:blipFill>
            <a:blip r:embed="rId4"/>
            <a:stretch>
              <a:fillRect/>
            </a:stretch>
          </p:blipFill>
          <p:spPr>
            <a:xfrm>
              <a:off x="4003588" y="3587194"/>
              <a:ext cx="2088293" cy="1747326"/>
            </a:xfrm>
            <a:prstGeom prst="rect">
              <a:avLst/>
            </a:prstGeom>
            <a:ln>
              <a:solidFill>
                <a:schemeClr val="tx1">
                  <a:lumMod val="75000"/>
                  <a:lumOff val="25000"/>
                </a:schemeClr>
              </a:solidFill>
            </a:ln>
          </p:spPr>
        </p:pic>
        <p:pic>
          <p:nvPicPr>
            <p:cNvPr id="12" name="Picture 11">
              <a:extLst>
                <a:ext uri="{FF2B5EF4-FFF2-40B4-BE49-F238E27FC236}">
                  <a16:creationId xmlns:a16="http://schemas.microsoft.com/office/drawing/2014/main" id="{05EE7DB2-7CF8-4FF6-9697-CD34B2B25709}"/>
                </a:ext>
              </a:extLst>
            </p:cNvPr>
            <p:cNvPicPr>
              <a:picLocks noChangeAspect="1"/>
            </p:cNvPicPr>
            <p:nvPr/>
          </p:nvPicPr>
          <p:blipFill>
            <a:blip r:embed="rId5"/>
            <a:stretch>
              <a:fillRect/>
            </a:stretch>
          </p:blipFill>
          <p:spPr>
            <a:xfrm>
              <a:off x="4015946" y="5301693"/>
              <a:ext cx="2075935" cy="1041058"/>
            </a:xfrm>
            <a:prstGeom prst="rect">
              <a:avLst/>
            </a:prstGeom>
            <a:ln>
              <a:solidFill>
                <a:schemeClr val="tx1">
                  <a:lumMod val="75000"/>
                  <a:lumOff val="25000"/>
                </a:schemeClr>
              </a:solidFill>
            </a:ln>
          </p:spPr>
        </p:pic>
      </p:grpSp>
      <p:sp>
        <p:nvSpPr>
          <p:cNvPr id="20" name="TextBox 19">
            <a:extLst>
              <a:ext uri="{FF2B5EF4-FFF2-40B4-BE49-F238E27FC236}">
                <a16:creationId xmlns:a16="http://schemas.microsoft.com/office/drawing/2014/main" id="{3D7EE77F-A8F0-4436-81C5-1CE48D8ED6CB}"/>
              </a:ext>
            </a:extLst>
          </p:cNvPr>
          <p:cNvSpPr txBox="1"/>
          <p:nvPr/>
        </p:nvSpPr>
        <p:spPr>
          <a:xfrm>
            <a:off x="152323" y="1117005"/>
            <a:ext cx="4168568" cy="5396658"/>
          </a:xfrm>
          <a:prstGeom prst="rect">
            <a:avLst/>
          </a:prstGeom>
          <a:noFill/>
        </p:spPr>
        <p:txBody>
          <a:bodyPr wrap="square" lIns="91440" tIns="45720" rIns="91440" bIns="45720" anchor="t">
            <a:noAutofit/>
          </a:bodyPr>
          <a:lstStyle/>
          <a:p>
            <a:pPr>
              <a:defRPr/>
            </a:pPr>
            <a:r>
              <a:rPr kumimoji="0" lang="en-US" sz="1700" b="1" i="0" u="none" strike="noStrike" kern="1200" cap="none" spc="0" normalizeH="0" baseline="0" noProof="0" dirty="0">
                <a:ln>
                  <a:noFill/>
                </a:ln>
                <a:effectLst/>
                <a:uLnTx/>
                <a:uFillTx/>
                <a:latin typeface="Poppins"/>
                <a:cs typeface="Poppins"/>
              </a:rPr>
              <a:t>The minutes template has suggested language to support your writing of minutes.</a:t>
            </a:r>
            <a:r>
              <a:rPr lang="en-US" sz="1700" b="1" dirty="0">
                <a:latin typeface="Poppins"/>
                <a:cs typeface="Poppins"/>
              </a:rPr>
              <a:t> </a:t>
            </a:r>
            <a:r>
              <a:rPr kumimoji="0" lang="en-US" sz="1700" b="1" i="0" u="none" strike="noStrike" kern="1200" cap="none" spc="0" normalizeH="0" baseline="0" noProof="0" dirty="0">
                <a:ln>
                  <a:noFill/>
                </a:ln>
                <a:effectLst/>
                <a:uLnTx/>
                <a:uFillTx/>
                <a:latin typeface="Poppins"/>
                <a:cs typeface="Poppins"/>
              </a:rPr>
              <a:t> You must represent every item listed on the agenda in your minutes. The minutes must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endParaRPr lang="en-US" sz="1700" b="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629920" indent="-629920">
              <a:defRPr/>
            </a:pPr>
            <a:r>
              <a:rPr kumimoji="0" lang="en-US" sz="1700" b="1" i="0" u="none" strike="noStrike" kern="1200" cap="none" spc="0" normalizeH="0" baseline="0" noProof="0" dirty="0">
                <a:ln>
                  <a:noFill/>
                </a:ln>
                <a:effectLst/>
                <a:uLnTx/>
                <a:uFillTx/>
                <a:latin typeface="Poppins"/>
                <a:cs typeface="Poppins"/>
              </a:rPr>
              <a:t>Motions: </a:t>
            </a:r>
            <a:r>
              <a:rPr kumimoji="0" lang="en-US" sz="1700" b="0" i="0" u="none" strike="noStrike" kern="1200" cap="none" spc="0" normalizeH="0" baseline="0" noProof="0" dirty="0">
                <a:ln>
                  <a:noFill/>
                </a:ln>
                <a:effectLst/>
                <a:uLnTx/>
                <a:uFillTx/>
                <a:latin typeface="Poppins"/>
                <a:cs typeface="Poppins"/>
              </a:rPr>
              <a:t>Action/Advisement from a member that</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must include their name, what they stated, name of person who seconded the motion and a vote must be taken.</a:t>
            </a:r>
            <a:endParaRPr lang="en-US" sz="1700" dirty="0">
              <a:latin typeface="Poppins"/>
              <a:cs typeface="Poppins"/>
            </a:endParaRPr>
          </a:p>
          <a:p>
            <a:pPr marL="629920" indent="-629920">
              <a:defRPr/>
            </a:pPr>
            <a:endParaRPr lang="en-US" sz="1700" b="1" dirty="0">
              <a:latin typeface="Poppins"/>
              <a:cs typeface="Poppins"/>
            </a:endParaRPr>
          </a:p>
          <a:p>
            <a:pPr marL="629920" indent="-629920">
              <a:defRPr/>
            </a:pPr>
            <a:r>
              <a:rPr kumimoji="0" lang="en-US" sz="1700" b="1" i="0" u="none" strike="noStrike" kern="1200" cap="none" spc="0" normalizeH="0" baseline="0" noProof="0" dirty="0">
                <a:ln>
                  <a:noFill/>
                </a:ln>
                <a:effectLst/>
                <a:uLnTx/>
                <a:uFillTx/>
                <a:latin typeface="Poppins"/>
                <a:cs typeface="Poppins"/>
              </a:rPr>
              <a:t>Vote: </a:t>
            </a:r>
            <a:r>
              <a:rPr kumimoji="0" lang="en-US" sz="1700" b="0" i="0" u="none" strike="noStrike" kern="1200" cap="none" spc="0" normalizeH="0" baseline="0" noProof="0" dirty="0">
                <a:ln>
                  <a:noFill/>
                </a:ln>
                <a:effectLst/>
                <a:uLnTx/>
                <a:uFillTx/>
                <a:latin typeface="Poppins"/>
                <a:cs typeface="Poppins"/>
              </a:rPr>
              <a:t>Part of the motion process.</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Minutes must reflect how many are in favor, are against, or</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abstain, and if the motion passed or failed.</a:t>
            </a:r>
            <a:endParaRPr lang="en-US"/>
          </a:p>
        </p:txBody>
      </p:sp>
      <p:sp>
        <p:nvSpPr>
          <p:cNvPr id="2" name="TextBox 1">
            <a:extLst>
              <a:ext uri="{FF2B5EF4-FFF2-40B4-BE49-F238E27FC236}">
                <a16:creationId xmlns:a16="http://schemas.microsoft.com/office/drawing/2014/main" id="{7CE2F0A2-F973-B7D9-9455-20D07B1BFEF5}"/>
              </a:ext>
            </a:extLst>
          </p:cNvPr>
          <p:cNvSpPr txBox="1"/>
          <p:nvPr/>
        </p:nvSpPr>
        <p:spPr>
          <a:xfrm>
            <a:off x="7648458" y="1017715"/>
            <a:ext cx="4261243" cy="5510957"/>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La planilla del acta cuenta con lenguaje sugerido para apoyar con la redacción del acta. Debe de representar cada asunto enumerado en la agenda dentro del acta. El acta debe de incluir lo siguiente: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Mociones: </a:t>
            </a:r>
            <a:r>
              <a:rPr kumimoji="0" lang="es-CO" sz="1700" b="0" i="0" u="none" strike="noStrike" kern="1200" cap="none" spc="0" normalizeH="0" baseline="0" noProof="0" dirty="0">
                <a:ln>
                  <a:noFill/>
                </a:ln>
                <a:solidFill>
                  <a:srgbClr val="0070C0"/>
                </a:solidFill>
                <a:effectLst/>
                <a:uLnTx/>
                <a:uFillTx/>
                <a:latin typeface="Poppins"/>
                <a:cs typeface="Poppins"/>
              </a:rPr>
              <a:t>Las acciones/asesoramiento de los miembros deben incluir su nombre, lo que expresaron, nombre de la persona que secundó la moción </a:t>
            </a:r>
            <a:r>
              <a:rPr kumimoji="0" lang="es-CO" sz="1700" b="0" i="0" u="none" strike="noStrike" kern="1200" cap="none" spc="0" normalizeH="0" baseline="0" noProof="0">
                <a:ln>
                  <a:noFill/>
                </a:ln>
                <a:solidFill>
                  <a:srgbClr val="0070C0"/>
                </a:solidFill>
                <a:effectLst/>
                <a:uLnTx/>
                <a:uFillTx/>
                <a:latin typeface="Poppins"/>
                <a:cs typeface="Poppins"/>
              </a:rPr>
              <a:t>y se debe de someter a votación.</a:t>
            </a:r>
            <a:endParaRPr lang="es-CO" sz="1700" b="0" i="0" u="none" strike="noStrike" kern="1200" cap="none" spc="0" normalizeH="0" baseline="0" noProof="0">
              <a:ln>
                <a:noFill/>
              </a:ln>
              <a:solidFill>
                <a:srgbClr val="0070C0"/>
              </a:solidFill>
              <a:effectLst/>
              <a:uLnTx/>
              <a:uFillTx/>
              <a:latin typeface="Poppins"/>
              <a:cs typeface="Poppins"/>
            </a:endParaRPr>
          </a:p>
          <a:p>
            <a:pPr marL="629920" indent="-629920">
              <a:defRPr/>
            </a:pPr>
            <a:endParaRPr lang="es-CO" sz="1700" b="1" dirty="0">
              <a:solidFill>
                <a:srgbClr val="0070C0"/>
              </a:solidFill>
              <a:latin typeface="Poppins"/>
              <a:cs typeface="Poppins"/>
            </a:endParaRPr>
          </a:p>
          <a:p>
            <a:pPr marL="629920" marR="0" lvl="0" indent="-629920" algn="l" defTabSz="914400">
              <a:lnSpc>
                <a:spcPct val="100000"/>
              </a:lnSpc>
              <a:spcBef>
                <a:spcPts val="0"/>
              </a:spcBef>
              <a:spcAft>
                <a:spcPts val="0"/>
              </a:spcAft>
              <a:buClrTx/>
              <a:buSzTx/>
              <a:buFontTx/>
              <a:buNone/>
              <a:tabLst/>
              <a:defRPr/>
            </a:pPr>
            <a:r>
              <a:rPr lang="es-CO" sz="1700" b="1" dirty="0">
                <a:solidFill>
                  <a:srgbClr val="0070C0"/>
                </a:solidFill>
                <a:latin typeface="Poppins"/>
                <a:cs typeface="Poppins"/>
              </a:rPr>
              <a:t>Votación</a:t>
            </a:r>
            <a:r>
              <a:rPr kumimoji="0" lang="es-CO" sz="1700" b="1" i="0" u="none" strike="noStrike" kern="1200" cap="none" spc="0" normalizeH="0" baseline="0" noProof="0" dirty="0">
                <a:ln>
                  <a:noFill/>
                </a:ln>
                <a:solidFill>
                  <a:srgbClr val="0070C0"/>
                </a:solidFill>
                <a:effectLst/>
                <a:uLnTx/>
                <a:uFillTx/>
                <a:latin typeface="Poppins"/>
                <a:cs typeface="Poppins"/>
              </a:rPr>
              <a:t>: </a:t>
            </a:r>
            <a:r>
              <a:rPr kumimoji="0" lang="es-CO" sz="1700" b="0" i="0" u="none" strike="noStrike" kern="1200" cap="none" spc="0" normalizeH="0" baseline="0" noProof="0" dirty="0">
                <a:ln>
                  <a:noFill/>
                </a:ln>
                <a:solidFill>
                  <a:srgbClr val="0070C0"/>
                </a:solidFill>
                <a:effectLst/>
                <a:uLnTx/>
                <a:uFillTx/>
                <a:latin typeface="Poppins"/>
                <a:cs typeface="Poppins"/>
              </a:rPr>
              <a:t>Parte del proceso de la moción. El acta debe reflejar cuántos están a favor, en contra, o que se abstienen y si la moción se aprobó o fracasó.</a:t>
            </a:r>
            <a:endParaRPr lang="es-CO"/>
          </a:p>
        </p:txBody>
      </p:sp>
      <p:sp>
        <p:nvSpPr>
          <p:cNvPr id="3" name="TextBox 2">
            <a:extLst>
              <a:ext uri="{FF2B5EF4-FFF2-40B4-BE49-F238E27FC236}">
                <a16:creationId xmlns:a16="http://schemas.microsoft.com/office/drawing/2014/main" id="{EC2B1D6B-4611-210E-75C2-3ED4C75C18B1}"/>
              </a:ext>
            </a:extLst>
          </p:cNvPr>
          <p:cNvSpPr txBox="1"/>
          <p:nvPr/>
        </p:nvSpPr>
        <p:spPr>
          <a:xfrm>
            <a:off x="7467601" y="0"/>
            <a:ext cx="4350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Planilla de las Actas (</a:t>
            </a:r>
            <a:r>
              <a:rPr lang="es-MX" sz="2800" b="1" i="1">
                <a:solidFill>
                  <a:srgbClr val="0070C0"/>
                </a:solidFill>
                <a:latin typeface="Poppins"/>
              </a:rPr>
              <a:t>Adjunto M </a:t>
            </a:r>
            <a:r>
              <a:rPr lang="es-MX" sz="2800" b="1">
                <a:solidFill>
                  <a:srgbClr val="0070C0"/>
                </a:solidFill>
                <a:latin typeface="Poppins"/>
              </a:rPr>
              <a:t>)</a:t>
            </a:r>
            <a:endParaRPr lang="en-US"/>
          </a:p>
        </p:txBody>
      </p:sp>
    </p:spTree>
    <p:extLst>
      <p:ext uri="{BB962C8B-B14F-4D97-AF65-F5344CB8AC3E}">
        <p14:creationId xmlns:p14="http://schemas.microsoft.com/office/powerpoint/2010/main" val="186636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sldNum" idx="12"/>
          </p:nvPr>
        </p:nvSpPr>
        <p:spPr>
          <a:xfrm>
            <a:off x="8778233" y="6301263"/>
            <a:ext cx="2804400" cy="261600"/>
          </a:xfrm>
          <a:prstGeom prst="rect">
            <a:avLst/>
          </a:prstGeom>
        </p:spPr>
        <p:txBody>
          <a:bodyPr spcFirstLastPara="1" wrap="square" lIns="0" tIns="0" rIns="0" bIns="0" anchor="t" anchorCtr="0">
            <a:spAutoFit/>
          </a:bodyPr>
          <a:lstStyle/>
          <a:p>
            <a:pPr marL="0" lvl="0" indent="0" algn="r" rtl="0">
              <a:spcBef>
                <a:spcPts val="0"/>
              </a:spcBef>
              <a:spcAft>
                <a:spcPts val="0"/>
              </a:spcAft>
              <a:buClr>
                <a:srgbClr val="000000"/>
              </a:buClr>
              <a:buFont typeface="Arial"/>
              <a:buNone/>
            </a:pPr>
            <a:fld id="{00000000-1234-1234-1234-123412341234}" type="slidenum">
              <a:rPr lang="en-US" sz="1700">
                <a:solidFill>
                  <a:schemeClr val="lt1"/>
                </a:solidFill>
              </a:rPr>
              <a:t>4</a:t>
            </a:fld>
            <a:endParaRPr sz="1700">
              <a:solidFill>
                <a:schemeClr val="lt1"/>
              </a:solidFill>
            </a:endParaRPr>
          </a:p>
        </p:txBody>
      </p:sp>
      <p:sp>
        <p:nvSpPr>
          <p:cNvPr id="33" name="Title 7"/>
          <p:cNvSpPr>
            <a:spLocks noGrp="1"/>
          </p:cNvSpPr>
          <p:nvPr>
            <p:ph type="title"/>
          </p:nvPr>
        </p:nvSpPr>
        <p:spPr>
          <a:xfrm>
            <a:off x="275044" y="285654"/>
            <a:ext cx="4190718" cy="1094396"/>
          </a:xfrm>
        </p:spPr>
        <p:txBody>
          <a:bodyPr>
            <a:normAutofit/>
          </a:bodyPr>
          <a:lstStyle/>
          <a:p>
            <a:pPr algn="ctr"/>
            <a:r>
              <a:rPr lang="en-US" sz="2800" b="1" dirty="0">
                <a:latin typeface="Poppins"/>
                <a:cs typeface="Poppins"/>
              </a:rPr>
              <a:t>How to Rename Yourself on Zoom</a:t>
            </a:r>
          </a:p>
        </p:txBody>
      </p:sp>
      <p:sp>
        <p:nvSpPr>
          <p:cNvPr id="32" name="Content Placeholder 2"/>
          <p:cNvSpPr txBox="1">
            <a:spLocks/>
          </p:cNvSpPr>
          <p:nvPr/>
        </p:nvSpPr>
        <p:spPr>
          <a:xfrm>
            <a:off x="264925" y="1418506"/>
            <a:ext cx="3928251" cy="53349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oppins"/>
                <a:cs typeface="Poppins"/>
              </a:rPr>
              <a:t>In the Zoom meeting, click on the “</a:t>
            </a:r>
            <a:r>
              <a:rPr lang="en-US" sz="2400" b="1" dirty="0">
                <a:latin typeface="Poppins"/>
                <a:cs typeface="Poppins"/>
              </a:rPr>
              <a:t>Participants</a:t>
            </a:r>
            <a:r>
              <a:rPr lang="en-US" sz="2400" dirty="0">
                <a:latin typeface="Poppins"/>
                <a:cs typeface="Poppins"/>
              </a:rPr>
              <a:t>” list on the bottom of your Zoom window.</a:t>
            </a:r>
          </a:p>
          <a:p>
            <a:r>
              <a:rPr lang="en-US" sz="2400" dirty="0">
                <a:latin typeface="Poppins"/>
                <a:cs typeface="Poppins"/>
              </a:rPr>
              <a:t>Hover your mouse over your name in the “Participants” list on the right side of the Zoom screen. Click    on “</a:t>
            </a:r>
            <a:r>
              <a:rPr lang="en-US" sz="2400" b="1" dirty="0">
                <a:latin typeface="Poppins"/>
                <a:cs typeface="Poppins"/>
              </a:rPr>
              <a:t>Rename</a:t>
            </a:r>
            <a:r>
              <a:rPr lang="en-US" sz="2400" dirty="0">
                <a:latin typeface="Poppins"/>
                <a:cs typeface="Poppins"/>
              </a:rPr>
              <a:t>”.</a:t>
            </a:r>
          </a:p>
          <a:p>
            <a:r>
              <a:rPr lang="en-US" sz="2400" dirty="0">
                <a:latin typeface="Poppins"/>
                <a:cs typeface="Poppins"/>
              </a:rPr>
              <a:t>Please rename yourself with your </a:t>
            </a:r>
            <a:r>
              <a:rPr lang="en-US" sz="2400" b="1" dirty="0">
                <a:latin typeface="Poppins"/>
                <a:cs typeface="Poppins"/>
              </a:rPr>
              <a:t>first</a:t>
            </a:r>
            <a:r>
              <a:rPr lang="en-US" sz="2400" dirty="0">
                <a:latin typeface="Poppins"/>
                <a:cs typeface="Poppins"/>
              </a:rPr>
              <a:t> and </a:t>
            </a:r>
            <a:r>
              <a:rPr lang="en-US" sz="2400" b="1" dirty="0">
                <a:latin typeface="Poppins"/>
                <a:cs typeface="Poppins"/>
              </a:rPr>
              <a:t>last</a:t>
            </a:r>
            <a:r>
              <a:rPr lang="en-US" sz="2400" dirty="0">
                <a:latin typeface="Poppins"/>
                <a:cs typeface="Poppins"/>
              </a:rPr>
              <a:t> name.</a:t>
            </a:r>
          </a:p>
        </p:txBody>
      </p:sp>
      <p:sp>
        <p:nvSpPr>
          <p:cNvPr id="34" name="Title 7"/>
          <p:cNvSpPr txBox="1">
            <a:spLocks/>
          </p:cNvSpPr>
          <p:nvPr/>
        </p:nvSpPr>
        <p:spPr>
          <a:xfrm>
            <a:off x="8095754" y="91695"/>
            <a:ext cx="4004806" cy="1277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err="1">
                <a:solidFill>
                  <a:srgbClr val="0070C0"/>
                </a:solidFill>
                <a:latin typeface="Poppins"/>
                <a:cs typeface="Poppins"/>
              </a:rPr>
              <a:t>Cómo</a:t>
            </a:r>
            <a:r>
              <a:rPr lang="en-US" sz="2800" b="1" dirty="0">
                <a:solidFill>
                  <a:srgbClr val="0070C0"/>
                </a:solidFill>
                <a:latin typeface="Poppins"/>
                <a:cs typeface="Poppins"/>
              </a:rPr>
              <a:t> Cambiar </a:t>
            </a:r>
            <a:r>
              <a:rPr lang="en-US" sz="2800" b="1" err="1">
                <a:solidFill>
                  <a:srgbClr val="0070C0"/>
                </a:solidFill>
                <a:latin typeface="Poppins"/>
                <a:cs typeface="Poppins"/>
              </a:rPr>
              <a:t>su</a:t>
            </a:r>
            <a:r>
              <a:rPr lang="en-US" sz="2800" b="1" dirty="0">
                <a:solidFill>
                  <a:srgbClr val="0070C0"/>
                </a:solidFill>
                <a:latin typeface="Poppins"/>
                <a:cs typeface="Poppins"/>
              </a:rPr>
              <a:t> </a:t>
            </a:r>
            <a:endParaRPr lang="en-US" sz="2800" b="1" dirty="0">
              <a:solidFill>
                <a:srgbClr val="0070C0"/>
              </a:solidFill>
              <a:latin typeface="Poppins" panose="00000500000000000000" pitchFamily="2" charset="0"/>
              <a:cs typeface="Poppins" panose="00000500000000000000" pitchFamily="2" charset="0"/>
            </a:endParaRPr>
          </a:p>
          <a:p>
            <a:pPr algn="ctr"/>
            <a:r>
              <a:rPr lang="en-US" sz="2800" b="1" dirty="0">
                <a:solidFill>
                  <a:srgbClr val="0070C0"/>
                </a:solidFill>
                <a:latin typeface="Poppins"/>
                <a:cs typeface="Poppins"/>
              </a:rPr>
              <a:t>Nombre </a:t>
            </a:r>
            <a:r>
              <a:rPr lang="en-US" sz="2800" b="1" err="1">
                <a:solidFill>
                  <a:srgbClr val="0070C0"/>
                </a:solidFill>
                <a:latin typeface="Poppins"/>
                <a:cs typeface="Poppins"/>
              </a:rPr>
              <a:t>en</a:t>
            </a:r>
            <a:r>
              <a:rPr lang="en-US" sz="2800" b="1" dirty="0">
                <a:solidFill>
                  <a:srgbClr val="0070C0"/>
                </a:solidFill>
                <a:latin typeface="Poppins"/>
                <a:cs typeface="Poppins"/>
              </a:rPr>
              <a:t> Zoom</a:t>
            </a:r>
          </a:p>
        </p:txBody>
      </p:sp>
      <p:sp>
        <p:nvSpPr>
          <p:cNvPr id="35" name="Content Placeholder 3"/>
          <p:cNvSpPr txBox="1">
            <a:spLocks/>
          </p:cNvSpPr>
          <p:nvPr/>
        </p:nvSpPr>
        <p:spPr>
          <a:xfrm>
            <a:off x="7955280" y="1356584"/>
            <a:ext cx="4140926" cy="55014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457200" algn="l"/>
              </a:tabLst>
            </a:pPr>
            <a:r>
              <a:rPr lang="es-ES" sz="2400" dirty="0">
                <a:solidFill>
                  <a:srgbClr val="0070C0"/>
                </a:solidFill>
                <a:latin typeface="Poppins"/>
                <a:cs typeface="Poppins"/>
              </a:rPr>
              <a:t>En la reunión de Zoom, haga clic en la lista de "</a:t>
            </a:r>
            <a:r>
              <a:rPr lang="es-ES" sz="2400" b="1" dirty="0">
                <a:solidFill>
                  <a:srgbClr val="0070C0"/>
                </a:solidFill>
                <a:latin typeface="Poppins"/>
                <a:cs typeface="Poppins"/>
              </a:rPr>
              <a:t>Participantes</a:t>
            </a:r>
            <a:r>
              <a:rPr lang="es-ES" sz="2400" dirty="0">
                <a:solidFill>
                  <a:srgbClr val="0070C0"/>
                </a:solidFill>
                <a:latin typeface="Poppins"/>
                <a:cs typeface="Poppins"/>
              </a:rPr>
              <a:t>" en la parte inferior de la ventana de Zoom.</a:t>
            </a:r>
          </a:p>
          <a:p>
            <a:pPr>
              <a:spcBef>
                <a:spcPts val="0"/>
              </a:spcBef>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Pase el cursor sobre su nombre en la lista de "Participantes" al lado derecho de la pantalla de Zoom. Haga clic </a:t>
            </a:r>
            <a:endParaRPr lang="es-ES" sz="2400" dirty="0">
              <a:solidFill>
                <a:srgbClr val="0070C0"/>
              </a:solidFill>
              <a:latin typeface="Poppins" panose="00000500000000000000" pitchFamily="2" charset="0"/>
              <a:cs typeface="Poppins" panose="00000500000000000000" pitchFamily="2" charset="0"/>
            </a:endParaRPr>
          </a:p>
          <a:p>
            <a:pPr marL="234950" indent="0">
              <a:spcBef>
                <a:spcPts val="0"/>
              </a:spcBef>
              <a:buNone/>
              <a:tabLst>
                <a:tab pos="234950" algn="l"/>
              </a:tabLst>
            </a:pPr>
            <a:r>
              <a:rPr lang="es-ES" sz="2400" dirty="0">
                <a:solidFill>
                  <a:srgbClr val="0070C0"/>
                </a:solidFill>
                <a:latin typeface="Poppins"/>
                <a:cs typeface="Poppins"/>
              </a:rPr>
              <a:t>en “</a:t>
            </a:r>
            <a:r>
              <a:rPr lang="es-ES" sz="2400" b="1" dirty="0">
                <a:solidFill>
                  <a:srgbClr val="0070C0"/>
                </a:solidFill>
                <a:latin typeface="Poppins"/>
                <a:cs typeface="Poppins"/>
              </a:rPr>
              <a:t>Renombrar</a:t>
            </a:r>
            <a:r>
              <a:rPr lang="es-ES" sz="2400" dirty="0">
                <a:solidFill>
                  <a:srgbClr val="0070C0"/>
                </a:solidFill>
                <a:latin typeface="Poppins"/>
                <a:cs typeface="Poppins"/>
              </a:rPr>
              <a:t>".</a:t>
            </a:r>
          </a:p>
          <a:p>
            <a:pPr marL="0" indent="0">
              <a:spcBef>
                <a:spcPts val="0"/>
              </a:spcBef>
              <a:buFont typeface="Arial" panose="020B0604020202020204" pitchFamily="34" charset="0"/>
              <a:buNone/>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Cambie su nombre incluyendo su </a:t>
            </a:r>
            <a:r>
              <a:rPr lang="es-ES" sz="2400" b="1" dirty="0">
                <a:solidFill>
                  <a:srgbClr val="0070C0"/>
                </a:solidFill>
                <a:latin typeface="Poppins"/>
                <a:cs typeface="Poppins"/>
              </a:rPr>
              <a:t>nombre </a:t>
            </a:r>
          </a:p>
          <a:p>
            <a:pPr>
              <a:spcBef>
                <a:spcPts val="0"/>
              </a:spcBef>
              <a:tabLst>
                <a:tab pos="457200" algn="l"/>
              </a:tabLst>
            </a:pPr>
            <a:r>
              <a:rPr lang="es-ES" sz="2400" dirty="0">
                <a:solidFill>
                  <a:srgbClr val="0070C0"/>
                </a:solidFill>
                <a:latin typeface="Poppins"/>
                <a:cs typeface="Poppins"/>
              </a:rPr>
              <a:t>y </a:t>
            </a:r>
            <a:r>
              <a:rPr lang="es-ES" sz="2400" b="1" dirty="0">
                <a:solidFill>
                  <a:srgbClr val="0070C0"/>
                </a:solidFill>
                <a:latin typeface="Poppins"/>
                <a:cs typeface="Poppins"/>
              </a:rPr>
              <a:t>apellido</a:t>
            </a:r>
            <a:r>
              <a:rPr lang="es-ES" sz="2400" dirty="0">
                <a:solidFill>
                  <a:srgbClr val="0070C0"/>
                </a:solidFill>
                <a:latin typeface="Poppins"/>
                <a:cs typeface="Poppins"/>
              </a:rPr>
              <a:t>.</a:t>
            </a:r>
            <a:endParaRPr lang="es-ES"/>
          </a:p>
          <a:p>
            <a:endParaRPr lang="en-US" i="1" dirty="0">
              <a:solidFill>
                <a:schemeClr val="bg1"/>
              </a:solidFill>
            </a:endParaRPr>
          </a:p>
        </p:txBody>
      </p:sp>
      <p:pic>
        <p:nvPicPr>
          <p:cNvPr id="36" name="Picture 35">
            <a:extLst>
              <a:ext uri="{FF2B5EF4-FFF2-40B4-BE49-F238E27FC236}">
                <a16:creationId xmlns:a16="http://schemas.microsoft.com/office/drawing/2014/main" id="{6787AF90-166E-4441-A259-670C475FE81C}"/>
              </a:ext>
            </a:extLst>
          </p:cNvPr>
          <p:cNvPicPr>
            <a:picLocks noChangeAspect="1"/>
          </p:cNvPicPr>
          <p:nvPr/>
        </p:nvPicPr>
        <p:blipFill rotWithShape="1">
          <a:blip r:embed="rId3"/>
          <a:srcRect l="1661" t="17074" r="53492" b="69062"/>
          <a:stretch/>
        </p:blipFill>
        <p:spPr>
          <a:xfrm>
            <a:off x="4061192" y="1489167"/>
            <a:ext cx="3911982" cy="1188719"/>
          </a:xfrm>
          <a:prstGeom prst="rect">
            <a:avLst/>
          </a:prstGeom>
        </p:spPr>
      </p:pic>
      <p:pic>
        <p:nvPicPr>
          <p:cNvPr id="37" name="Picture 36">
            <a:extLst>
              <a:ext uri="{FF2B5EF4-FFF2-40B4-BE49-F238E27FC236}">
                <a16:creationId xmlns:a16="http://schemas.microsoft.com/office/drawing/2014/main" id="{E782E812-9F6A-4974-B3C1-4D6644CA9322}"/>
              </a:ext>
            </a:extLst>
          </p:cNvPr>
          <p:cNvPicPr>
            <a:picLocks noChangeAspect="1"/>
          </p:cNvPicPr>
          <p:nvPr/>
        </p:nvPicPr>
        <p:blipFill rotWithShape="1">
          <a:blip r:embed="rId3"/>
          <a:srcRect l="1832" t="44801" r="18442" b="41336"/>
          <a:stretch/>
        </p:blipFill>
        <p:spPr>
          <a:xfrm>
            <a:off x="4127861" y="3048261"/>
            <a:ext cx="3876069" cy="896722"/>
          </a:xfrm>
          <a:prstGeom prst="rect">
            <a:avLst/>
          </a:prstGeom>
        </p:spPr>
      </p:pic>
      <p:pic>
        <p:nvPicPr>
          <p:cNvPr id="38" name="Picture 37">
            <a:extLst>
              <a:ext uri="{FF2B5EF4-FFF2-40B4-BE49-F238E27FC236}">
                <a16:creationId xmlns:a16="http://schemas.microsoft.com/office/drawing/2014/main" id="{8CAF4B6B-EC3D-48B5-AED7-CBD5FAC0AEE1}"/>
              </a:ext>
            </a:extLst>
          </p:cNvPr>
          <p:cNvPicPr>
            <a:picLocks noChangeAspect="1"/>
          </p:cNvPicPr>
          <p:nvPr/>
        </p:nvPicPr>
        <p:blipFill rotWithShape="1">
          <a:blip r:embed="rId3"/>
          <a:srcRect l="1831" t="69062" r="48339" b="3210"/>
          <a:stretch/>
        </p:blipFill>
        <p:spPr>
          <a:xfrm>
            <a:off x="4245427" y="4224347"/>
            <a:ext cx="3670665" cy="1949052"/>
          </a:xfrm>
          <a:prstGeom prst="rect">
            <a:avLst/>
          </a:prstGeom>
        </p:spPr>
      </p:pic>
    </p:spTree>
    <p:extLst>
      <p:ext uri="{BB962C8B-B14F-4D97-AF65-F5344CB8AC3E}">
        <p14:creationId xmlns:p14="http://schemas.microsoft.com/office/powerpoint/2010/main" val="2986181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488092" y="2240919"/>
            <a:ext cx="3080813" cy="2371148"/>
          </a:xfrm>
        </p:spPr>
        <p:txBody>
          <a:bodyPr vert="horz" lIns="91440" tIns="45720" rIns="91440" bIns="45720" rtlCol="0" anchor="ctr">
            <a:normAutofit fontScale="90000"/>
          </a:bodyPr>
          <a:lstStyle/>
          <a:p>
            <a:r>
              <a:rPr lang="en-US" sz="3200" b="1" kern="1200" dirty="0">
                <a:latin typeface="Poppings"/>
              </a:rPr>
              <a:t>Roll Call Voting Roster</a:t>
            </a:r>
            <a:br>
              <a:rPr lang="en-US" sz="3200" b="1" kern="1200" dirty="0">
                <a:latin typeface="Poppings"/>
              </a:rPr>
            </a:br>
            <a:br>
              <a:rPr lang="en-US" sz="3200" b="1" kern="1200" dirty="0">
                <a:latin typeface="Poppings"/>
              </a:rPr>
            </a:br>
            <a:r>
              <a:rPr lang="en-US" sz="3200" b="1" kern="1200" dirty="0">
                <a:solidFill>
                  <a:srgbClr val="0070C0"/>
                </a:solidFill>
                <a:latin typeface="Poppings"/>
              </a:rPr>
              <a:t>Lista de Asistencia para la </a:t>
            </a:r>
            <a:r>
              <a:rPr lang="en-US" sz="3200" b="1" kern="1200" err="1">
                <a:solidFill>
                  <a:srgbClr val="0070C0"/>
                </a:solidFill>
                <a:latin typeface="Poppings"/>
              </a:rPr>
              <a:t>Votación</a:t>
            </a:r>
            <a:endParaRPr lang="en-US" sz="3200" b="1" kern="1200" err="1">
              <a:solidFill>
                <a:srgbClr val="0070C0"/>
              </a:solidFill>
              <a:latin typeface="Poppings"/>
              <a:cs typeface="Calibri Light"/>
            </a:endParaRPr>
          </a:p>
        </p:txBody>
      </p:sp>
      <p:pic>
        <p:nvPicPr>
          <p:cNvPr id="7" name="Picture 6">
            <a:extLst>
              <a:ext uri="{FF2B5EF4-FFF2-40B4-BE49-F238E27FC236}">
                <a16:creationId xmlns:a16="http://schemas.microsoft.com/office/drawing/2014/main" id="{9D6A30F6-2B0F-444C-BF9F-B1978E8C4061}"/>
              </a:ext>
            </a:extLst>
          </p:cNvPr>
          <p:cNvPicPr>
            <a:picLocks noChangeAspect="1"/>
          </p:cNvPicPr>
          <p:nvPr/>
        </p:nvPicPr>
        <p:blipFill>
          <a:blip r:embed="rId3"/>
          <a:stretch>
            <a:fillRect/>
          </a:stretch>
        </p:blipFill>
        <p:spPr>
          <a:xfrm>
            <a:off x="3912436" y="970109"/>
            <a:ext cx="7909463" cy="5142385"/>
          </a:xfrm>
          <a:prstGeom prst="rect">
            <a:avLst/>
          </a:prstGeom>
          <a:ln w="28575">
            <a:solidFill>
              <a:schemeClr val="tx1"/>
            </a:solidFill>
          </a:ln>
        </p:spPr>
      </p:pic>
    </p:spTree>
    <p:extLst>
      <p:ext uri="{BB962C8B-B14F-4D97-AF65-F5344CB8AC3E}">
        <p14:creationId xmlns:p14="http://schemas.microsoft.com/office/powerpoint/2010/main" val="563606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2749589" y="2488629"/>
            <a:ext cx="2739069" cy="183332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 </a:t>
            </a:r>
            <a:r>
              <a:rPr kumimoji="0" lang="en-US" sz="23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Parliamentarian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3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Representante Parlamentario</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831613" y="-208396"/>
            <a:ext cx="4640707" cy="2484534"/>
            <a:chOff x="1922764"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22764" y="277479"/>
              <a:ext cx="4365625" cy="1911350"/>
              <a:chOff x="1922764"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22764"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529120"/>
                <a:ext cx="3164059" cy="1236181"/>
              </a:xfrm>
              <a:prstGeom prst="rect">
                <a:avLst/>
              </a:prstGeom>
              <a:noFill/>
            </p:spPr>
            <p:txBody>
              <a:bodyPr wrap="square" rtlCol="0">
                <a:normAutofit fontScale="85000" lnSpcReduction="20000"/>
              </a:bodyPr>
              <a:lstStyle/>
              <a:p>
                <a:pPr marL="0" marR="228600" lvl="0" indent="0" algn="ctr" defTabSz="914400" rtl="0" eaLnBrk="1" fontAlgn="auto" latinLnBrk="0" hangingPunct="1">
                  <a:lnSpc>
                    <a:spcPct val="107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Assists the Chairperson in ensuring all rules and bylaws are followed.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9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Ayudar al presidente en asegurar que todas las reglas y estatutos se respeten.</a:t>
                </a:r>
                <a:endPar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062598" y="959005"/>
            <a:ext cx="3100565" cy="4910454"/>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818366" y="1979375"/>
                <a:ext cx="1315548" cy="288588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endParaRPr kumimoji="0" lang="es-MX"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Poppins"/>
                    <a:ea typeface="+mn-ea"/>
                    <a:cs typeface="Poppins"/>
                  </a:rPr>
                  <a:t>Participar en la planificación de la agenda con los otros funcionarios y personal escolar.</a:t>
                </a:r>
                <a:endParaRPr kumimoji="0" lang="es-MX"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381629" y="963827"/>
            <a:ext cx="2526384" cy="4770828"/>
            <a:chOff x="1011308" y="1222042"/>
            <a:chExt cx="2108200" cy="4512236"/>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436642" y="3299892"/>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512236"/>
              <a:chOff x="1620908" y="1209342"/>
              <a:chExt cx="1912938" cy="4512236"/>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75048" y="2093714"/>
                <a:ext cx="1725111" cy="3627864"/>
              </a:xfrm>
              <a:prstGeom prst="rect">
                <a:avLst/>
              </a:prstGeom>
              <a:noFill/>
            </p:spPr>
            <p:txBody>
              <a:bodyPr wrap="square" lIns="91440" tIns="45720" rIns="91440" bIns="45720" rtlCol="0" anchor="t">
                <a:noAutofit/>
              </a:bodyPr>
              <a:lstStyle/>
              <a:p>
                <a:pPr marL="0" marR="22860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Be knowledgeable about the governing documents of SSC.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Tener conocimientos sobre los documentos de guía para el SSC.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25508" y="179292"/>
            <a:ext cx="3805165" cy="492588"/>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281992" y="1441061"/>
            <a:ext cx="3891872" cy="4751414"/>
          </a:xfrm>
          <a:prstGeom prst="rect">
            <a:avLst/>
          </a:prstGeom>
          <a:noFill/>
        </p:spPr>
        <p:txBody>
          <a:bodyPr wrap="square" lIns="91440" tIns="45720" rIns="91440" bIns="45720" rtlCol="0" anchor="t">
            <a:noAutofit/>
          </a:bodyPr>
          <a:lstStyle/>
          <a:p>
            <a:pPr>
              <a:defRPr/>
            </a:pPr>
            <a:r>
              <a:rPr kumimoji="0" lang="en-US" sz="2400" b="1" i="0" u="none" strike="noStrike" kern="1200" cap="none" spc="0" normalizeH="0" baseline="0" noProof="0" dirty="0">
                <a:ln>
                  <a:noFill/>
                </a:ln>
                <a:effectLst/>
                <a:uLnTx/>
                <a:uFillTx/>
                <a:latin typeface="Poppins"/>
                <a:ea typeface="+mn-ea"/>
                <a:cs typeface="Poppins"/>
              </a:rPr>
              <a:t>Parliamentarian</a:t>
            </a:r>
            <a:r>
              <a:rPr kumimoji="0" lang="en-US" sz="2400" b="0" i="0" u="none" strike="noStrike" kern="1200" cap="none" spc="0" normalizeH="0" baseline="0" noProof="0" dirty="0">
                <a:ln>
                  <a:noFill/>
                </a:ln>
                <a:effectLst/>
                <a:uLnTx/>
                <a:uFillTx/>
                <a:latin typeface="Poppins"/>
                <a:ea typeface="+mn-ea"/>
                <a:cs typeface="Poppins"/>
              </a:rPr>
              <a:t>: A</a:t>
            </a:r>
            <a:r>
              <a:rPr lang="en-US" sz="2400" dirty="0">
                <a:latin typeface="Poppins"/>
                <a:cs typeface="Poppins"/>
              </a:rPr>
              <a:t> person </a:t>
            </a:r>
            <a:r>
              <a:rPr kumimoji="0" lang="en-US" sz="2400" b="0" i="0" u="none" strike="noStrike" kern="1200" cap="none" spc="0" normalizeH="0" baseline="0" noProof="0" dirty="0">
                <a:ln>
                  <a:noFill/>
                </a:ln>
                <a:solidFill>
                  <a:srgbClr val="202124"/>
                </a:solidFill>
                <a:effectLst/>
                <a:uLnTx/>
                <a:uFillTx/>
                <a:latin typeface="Poppins"/>
                <a:ea typeface="Roboto"/>
                <a:cs typeface="Poppins"/>
              </a:rPr>
              <a:t>who is expert in the formal rules and procedures of deliberation of the committee or council.</a:t>
            </a:r>
            <a:endParaRPr lang="en-US" sz="2400" b="0" i="0" u="none" strike="noStrike" kern="1200" cap="none" spc="0" normalizeH="0" baseline="0" noProof="0" dirty="0">
              <a:ln>
                <a:noFill/>
              </a:ln>
              <a:solidFill>
                <a:srgbClr val="202124"/>
              </a:solidFill>
              <a:effectLst/>
              <a:uLnTx/>
              <a:uFillTx/>
              <a:latin typeface="Poppins"/>
              <a:ea typeface="Roboto"/>
              <a:cs typeface="Poppins"/>
            </a:endParaRPr>
          </a:p>
          <a:p>
            <a:pPr marL="0" marR="0" lvl="0" indent="0" algn="l" defTabSz="914400" rtl="0" eaLnBrk="1" fontAlgn="auto" latinLnBrk="0" hangingPunct="1">
              <a:spcBef>
                <a:spcPts val="0"/>
              </a:spcBef>
              <a:spcAft>
                <a:spcPts val="0"/>
              </a:spcAft>
              <a:buClrTx/>
              <a:buSzTx/>
              <a:buFontTx/>
              <a:buNone/>
              <a:tabLst/>
              <a:defRPr/>
            </a:pPr>
            <a:endParaRPr lang="es-MX" sz="9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a:ea typeface="+mn-ea"/>
                <a:cs typeface="Poppins"/>
              </a:rPr>
              <a:t>Representante Parlamentario: </a:t>
            </a:r>
            <a:r>
              <a:rPr kumimoji="0" lang="es-MX" sz="2400" b="0" i="0" u="none" strike="noStrike" kern="1200" cap="none" spc="0" normalizeH="0" baseline="0" noProof="0" dirty="0">
                <a:ln>
                  <a:noFill/>
                </a:ln>
                <a:solidFill>
                  <a:srgbClr val="0070C0"/>
                </a:solidFill>
                <a:effectLst/>
                <a:uLnTx/>
                <a:uFillTx/>
                <a:latin typeface="Poppins"/>
                <a:ea typeface="+mn-ea"/>
                <a:cs typeface="Poppins"/>
              </a:rPr>
              <a:t>La persona que es experta en las reglas y procedimientos formales para las deliberaciones del comité o consejo.</a:t>
            </a:r>
            <a:endParaRPr lang="es-MX" sz="2400" b="0" i="0" u="none" strike="noStrike" kern="1200" cap="none" spc="0" normalizeH="0" baseline="0" noProof="0" dirty="0">
              <a:ln>
                <a:noFill/>
              </a:ln>
              <a:solidFill>
                <a:srgbClr val="0070C0"/>
              </a:solidFill>
              <a:effectLst/>
              <a:uLnTx/>
              <a:uFillTx/>
              <a:latin typeface="Poppins"/>
              <a:cs typeface="Poppins"/>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752249" y="4537514"/>
            <a:ext cx="4679978" cy="2406983"/>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478530" y="5167802"/>
              <a:ext cx="3453457" cy="1153659"/>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Votes on any matter submitted for a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Votar por cualquier asunto que se someta a votación.</a:t>
              </a:r>
            </a:p>
          </p:txBody>
        </p:sp>
      </p:grpSp>
    </p:spTree>
    <p:extLst>
      <p:ext uri="{BB962C8B-B14F-4D97-AF65-F5344CB8AC3E}">
        <p14:creationId xmlns:p14="http://schemas.microsoft.com/office/powerpoint/2010/main" val="728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387927" y="2717546"/>
            <a:ext cx="4663500" cy="3967689"/>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All members have</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 equal</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rights,</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privileges, and obligations.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The minority has rights that must be protected.</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Full and free discussion of all motions, reports, and other business items is a right of all members.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2000" b="0" i="1"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7162961" y="91125"/>
            <a:ext cx="4961336" cy="1773812"/>
          </a:xfrm>
          <a:prstGeom prst="rect">
            <a:avLst/>
          </a:prstGeom>
          <a:noFill/>
        </p:spPr>
        <p:txBody>
          <a:bodyPr wrap="none" lIns="91440" tIns="45720" rIns="91440" bIns="45720" rtlCol="0" anchor="t">
            <a:noAutofit/>
          </a:bodyPr>
          <a:lstStyle/>
          <a:p>
            <a:r>
              <a:rPr lang="es-MX" sz="2800" b="1" dirty="0">
                <a:solidFill>
                  <a:srgbClr val="0070C0"/>
                </a:solidFill>
                <a:latin typeface="Poppins"/>
                <a:ea typeface="Segoe UI"/>
                <a:cs typeface="Segoe UI"/>
              </a:rPr>
              <a:t>Normas Selectas de las </a:t>
            </a:r>
            <a:endParaRPr lang="en-US" dirty="0">
              <a:solidFill>
                <a:srgbClr val="000000"/>
              </a:solidFill>
              <a:latin typeface="Calibri" panose="020F0502020204030204"/>
              <a:ea typeface="Segoe UI"/>
              <a:cs typeface="Calibri" panose="020F0502020204030204"/>
            </a:endParaRPr>
          </a:p>
          <a:p>
            <a:r>
              <a:rPr lang="es-MX" sz="2800" b="1" dirty="0">
                <a:solidFill>
                  <a:srgbClr val="0070C0"/>
                </a:solidFill>
                <a:latin typeface="Poppins"/>
                <a:ea typeface="Segoe UI"/>
                <a:cs typeface="Segoe UI"/>
              </a:rPr>
              <a:t>Normas de </a:t>
            </a:r>
            <a:r>
              <a:rPr lang="es-MX" sz="2800" dirty="0">
                <a:solidFill>
                  <a:srgbClr val="0070C0"/>
                </a:solidFill>
                <a:latin typeface="Poppins"/>
                <a:ea typeface="Segoe UI"/>
                <a:cs typeface="Segoe UI"/>
              </a:rPr>
              <a:t>​</a:t>
            </a:r>
            <a:r>
              <a:rPr lang="es-MX" sz="2800" b="1" dirty="0">
                <a:solidFill>
                  <a:srgbClr val="0070C0"/>
                </a:solidFill>
                <a:latin typeface="Poppins"/>
                <a:ea typeface="Segoe UI"/>
                <a:cs typeface="Segoe UI"/>
              </a:rPr>
              <a:t>Orden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Parlamentario de Robert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a:t>
            </a:r>
            <a:r>
              <a:rPr lang="es-MX" sz="2800" b="1" i="1" dirty="0">
                <a:solidFill>
                  <a:srgbClr val="0070C0"/>
                </a:solidFill>
                <a:latin typeface="Poppins"/>
                <a:ea typeface="Segoe UI"/>
                <a:cs typeface="Segoe UI"/>
              </a:rPr>
              <a:t>Adjunto Q</a:t>
            </a:r>
            <a:r>
              <a:rPr lang="es-MX" sz="2800" b="1" dirty="0">
                <a:solidFill>
                  <a:srgbClr val="0070C0"/>
                </a:solidFill>
                <a:latin typeface="Poppins"/>
                <a:ea typeface="Segoe UI"/>
                <a:cs typeface="Segoe UI"/>
              </a:rPr>
              <a:t>)</a:t>
            </a: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219227" y="2071083"/>
            <a:ext cx="2393244"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387534" y="2714044"/>
            <a:ext cx="5499666" cy="369331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tienen los </a:t>
            </a:r>
            <a:r>
              <a:rPr kumimoji="0" lang="es-MX" sz="2400" b="1" i="0" u="none" strike="noStrike" kern="1200" cap="none" spc="0" normalizeH="0" baseline="0" noProof="0" dirty="0">
                <a:ln>
                  <a:noFill/>
                </a:ln>
                <a:solidFill>
                  <a:srgbClr val="0070C0"/>
                </a:solidFill>
                <a:effectLst/>
                <a:uLnTx/>
                <a:uFillTx/>
                <a:latin typeface="Poppins"/>
                <a:ea typeface="+mn-ea"/>
                <a:cs typeface="+mn-cs"/>
              </a:rPr>
              <a:t>mismos derechos</a:t>
            </a:r>
            <a:r>
              <a:rPr kumimoji="0" lang="es-MX" sz="2400" b="0" i="0" u="none" strike="noStrike" kern="1200" cap="none" spc="0" normalizeH="0" baseline="0" noProof="0" dirty="0">
                <a:ln>
                  <a:noFill/>
                </a:ln>
                <a:solidFill>
                  <a:srgbClr val="0070C0"/>
                </a:solidFill>
                <a:effectLst/>
                <a:uLnTx/>
                <a:uFillTx/>
                <a:latin typeface="Poppins"/>
                <a:ea typeface="+mn-ea"/>
                <a:cs typeface="+mn-cs"/>
              </a:rPr>
              <a:t>, privilegios y obligaciones.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minoría tiene derechos, lo cuales deben ser protegidos.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disfrutan el derecho a discusión plena y libre en cuanto a todas las mociones, los informes y otros asuntos.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8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383253" y="2071123"/>
            <a:ext cx="3416938"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8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3A352BC8-C269-C5FB-E002-F806D567B6A7}"/>
              </a:ext>
            </a:extLst>
          </p:cNvPr>
          <p:cNvSpPr txBox="1"/>
          <p:nvPr/>
        </p:nvSpPr>
        <p:spPr>
          <a:xfrm>
            <a:off x="224287" y="37381"/>
            <a:ext cx="449723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F3F3F"/>
                </a:solidFill>
                <a:latin typeface="Poppins"/>
                <a:cs typeface="Segoe UI"/>
              </a:rPr>
              <a:t>Selected Roberts Rules</a:t>
            </a:r>
            <a:r>
              <a:rPr lang="en-US" sz="2800" dirty="0">
                <a:solidFill>
                  <a:srgbClr val="3F3F3F"/>
                </a:solidFill>
                <a:latin typeface="Poppins"/>
                <a:cs typeface="Segoe UI"/>
              </a:rPr>
              <a:t>​</a:t>
            </a:r>
          </a:p>
          <a:p>
            <a:r>
              <a:rPr lang="en-US" sz="2800" b="1" dirty="0">
                <a:solidFill>
                  <a:srgbClr val="3F3F3F"/>
                </a:solidFill>
                <a:latin typeface="Poppins"/>
                <a:cs typeface="Segoe UI"/>
              </a:rPr>
              <a:t> of Order </a:t>
            </a:r>
          </a:p>
          <a:p>
            <a:r>
              <a:rPr lang="en-US" sz="2800" b="1" dirty="0">
                <a:solidFill>
                  <a:srgbClr val="3F3F3F"/>
                </a:solidFill>
                <a:latin typeface="Poppins"/>
                <a:cs typeface="Segoe UI"/>
              </a:rPr>
              <a:t>(</a:t>
            </a:r>
            <a:r>
              <a:rPr lang="en-US" sz="2800" b="1" i="1" dirty="0">
                <a:solidFill>
                  <a:srgbClr val="3F3F3F"/>
                </a:solidFill>
                <a:latin typeface="Poppins"/>
                <a:cs typeface="Segoe UI"/>
              </a:rPr>
              <a:t>Attachment Q</a:t>
            </a:r>
            <a:r>
              <a:rPr lang="en-US" sz="2800" b="1" dirty="0">
                <a:solidFill>
                  <a:srgbClr val="3F3F3F"/>
                </a:solidFill>
                <a:latin typeface="Poppins"/>
                <a:cs typeface="Segoe UI"/>
              </a:rPr>
              <a:t>)</a:t>
            </a:r>
            <a:endParaRPr lang="en-US" dirty="0"/>
          </a:p>
        </p:txBody>
      </p:sp>
      <p:pic>
        <p:nvPicPr>
          <p:cNvPr id="4" name="Picture 3">
            <a:extLst>
              <a:ext uri="{FF2B5EF4-FFF2-40B4-BE49-F238E27FC236}">
                <a16:creationId xmlns:a16="http://schemas.microsoft.com/office/drawing/2014/main" id="{6893CFE6-7C47-EAF2-22AD-7B529390F3B4}"/>
              </a:ext>
            </a:extLst>
          </p:cNvPr>
          <p:cNvPicPr>
            <a:picLocks noChangeAspect="1"/>
          </p:cNvPicPr>
          <p:nvPr/>
        </p:nvPicPr>
        <p:blipFill>
          <a:blip r:embed="rId4"/>
          <a:stretch>
            <a:fillRect/>
          </a:stretch>
        </p:blipFill>
        <p:spPr>
          <a:xfrm>
            <a:off x="5318260" y="269420"/>
            <a:ext cx="1266775" cy="1704853"/>
          </a:xfrm>
          <a:prstGeom prst="rect">
            <a:avLst/>
          </a:prstGeom>
          <a:ln w="12700">
            <a:solidFill>
              <a:schemeClr val="tx1"/>
            </a:solidFill>
          </a:ln>
        </p:spPr>
      </p:pic>
    </p:spTree>
    <p:extLst>
      <p:ext uri="{BB962C8B-B14F-4D97-AF65-F5344CB8AC3E}">
        <p14:creationId xmlns:p14="http://schemas.microsoft.com/office/powerpoint/2010/main" val="38982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52377" y="43327"/>
            <a:ext cx="4999477" cy="1513667"/>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57228" y="1942158"/>
            <a:ext cx="5869658" cy="484254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Members may not make a motion or speak in debate until they have been recognized by the Chairperson or the presiding officer and subsequently obtained the floor.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A member may speak a second time on the same question (motion) if all other members have been given an opportunity to speak at least once on the same question (motion).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Members must not question the motives of other members. Customarily, all remarks are addressed to the presiding officer.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p>
        </p:txBody>
      </p:sp>
      <p:sp>
        <p:nvSpPr>
          <p:cNvPr id="7" name="TextBox 6">
            <a:extLst>
              <a:ext uri="{FF2B5EF4-FFF2-40B4-BE49-F238E27FC236}">
                <a16:creationId xmlns:a16="http://schemas.microsoft.com/office/drawing/2014/main" id="{73CAE92A-B585-42E3-AF6C-719432D47A27}"/>
              </a:ext>
            </a:extLst>
          </p:cNvPr>
          <p:cNvSpPr txBox="1"/>
          <p:nvPr/>
        </p:nvSpPr>
        <p:spPr>
          <a:xfrm>
            <a:off x="6106932" y="2129754"/>
            <a:ext cx="5986308" cy="4657447"/>
          </a:xfrm>
          <a:prstGeom prst="rect">
            <a:avLst/>
          </a:prstGeom>
          <a:noFill/>
        </p:spPr>
        <p:txBody>
          <a:bodyPr wrap="square" lIns="91440" tIns="45720" rIns="91440" bIns="45720" anchor="t">
            <a:normAutofit lnSpcReduction="10000"/>
          </a:bodyPr>
          <a:lstStyle/>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Los miembros no pueden hacer una moción o hablar durante el debate hasta que hayan sido reconocidos por el presidente o funcionario que rige y le conceda la palabra. </a:t>
            </a:r>
            <a:endParaRPr kumimoji="0" lang="es-CO" sz="1700" b="0" i="0" u="none" strike="noStrike" kern="1200" cap="none" spc="0" normalizeH="0" baseline="0" noProof="0">
              <a:ln>
                <a:noFill/>
              </a:ln>
              <a:solidFill>
                <a:srgbClr val="0070C0"/>
              </a:solidFill>
              <a:effectLst/>
              <a:uLnTx/>
              <a:uFillTx/>
              <a:latin typeface="Poppins"/>
              <a:ea typeface="+mn-ea"/>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Un miembro puede hablar por segunda vez referente al mismo asunto (moción) si todos los miembros han tenido la oportunidad de hablar por lo menos una vez referente al mismo asunto (moción).</a:t>
            </a: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p>
        </p:txBody>
      </p:sp>
      <p:sp>
        <p:nvSpPr>
          <p:cNvPr id="2" name="TextBox 1">
            <a:extLst>
              <a:ext uri="{FF2B5EF4-FFF2-40B4-BE49-F238E27FC236}">
                <a16:creationId xmlns:a16="http://schemas.microsoft.com/office/drawing/2014/main" id="{8A6F10B8-26BF-7A6B-ED5C-A8FAC7A9E8F2}"/>
              </a:ext>
            </a:extLst>
          </p:cNvPr>
          <p:cNvSpPr txBox="1"/>
          <p:nvPr/>
        </p:nvSpPr>
        <p:spPr>
          <a:xfrm>
            <a:off x="6185586" y="28832"/>
            <a:ext cx="6010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Selectas de las </a:t>
            </a:r>
            <a:endParaRPr lang="en-US" sz="2800" dirty="0">
              <a:solidFill>
                <a:srgbClr val="0070C0"/>
              </a:solidFill>
              <a:latin typeface="Poppins"/>
              <a:cs typeface="Poppins"/>
            </a:endParaRPr>
          </a:p>
          <a:p>
            <a:r>
              <a:rPr lang="es-MX" sz="2800" b="1" dirty="0">
                <a:solidFill>
                  <a:srgbClr val="0070C0"/>
                </a:solidFill>
                <a:latin typeface="Poppins"/>
                <a:cs typeface="Poppins"/>
              </a:rPr>
              <a:t>Normas de </a:t>
            </a:r>
            <a:r>
              <a:rPr lang="es-MX" sz="2800" dirty="0">
                <a:solidFill>
                  <a:srgbClr val="0070C0"/>
                </a:solidFill>
                <a:latin typeface="Poppins"/>
                <a:cs typeface="Poppins"/>
              </a:rPr>
              <a:t> </a:t>
            </a:r>
            <a:r>
              <a:rPr lang="es-MX" sz="2800" b="1" dirty="0">
                <a:solidFill>
                  <a:srgbClr val="0070C0"/>
                </a:solidFill>
                <a:latin typeface="Poppins"/>
                <a:cs typeface="Poppins"/>
              </a:rPr>
              <a:t>Orden </a:t>
            </a:r>
            <a:endParaRPr lang="es-MX" sz="2800" dirty="0">
              <a:solidFill>
                <a:srgbClr val="0070C0"/>
              </a:solidFill>
              <a:latin typeface="Poppins"/>
              <a:cs typeface="Poppins"/>
            </a:endParaRPr>
          </a:p>
          <a:p>
            <a:r>
              <a:rPr lang="es-MX" sz="2800" b="1" dirty="0">
                <a:solidFill>
                  <a:srgbClr val="0070C0"/>
                </a:solidFill>
                <a:latin typeface="Poppins"/>
                <a:cs typeface="Poppins"/>
              </a:rPr>
              <a:t>Parlamentario de Robert </a:t>
            </a:r>
            <a:endParaRPr lang="es-MX" sz="2800" dirty="0">
              <a:solidFill>
                <a:srgbClr val="0070C0"/>
              </a:solidFill>
              <a:latin typeface="Poppins"/>
              <a:cs typeface="Poppins"/>
            </a:endParaRPr>
          </a:p>
          <a:p>
            <a:r>
              <a:rPr lang="es-MX" sz="2800" b="1" dirty="0">
                <a:solidFill>
                  <a:srgbClr val="0070C0"/>
                </a:solidFill>
                <a:latin typeface="Poppins"/>
                <a:cs typeface="Poppins"/>
              </a:rPr>
              <a:t>(</a:t>
            </a:r>
            <a:r>
              <a:rPr lang="es-MX" sz="2800" b="1" i="1" dirty="0">
                <a:solidFill>
                  <a:srgbClr val="0070C0"/>
                </a:solidFill>
                <a:latin typeface="Poppins"/>
                <a:cs typeface="Poppins"/>
              </a:rPr>
              <a:t>Adjunto Q </a:t>
            </a:r>
            <a:r>
              <a:rPr lang="es-MX" sz="2800" b="1" dirty="0">
                <a:solidFill>
                  <a:srgbClr val="0070C0"/>
                </a:solidFill>
                <a:latin typeface="Poppins"/>
                <a:cs typeface="Poppins"/>
              </a:rPr>
              <a:t>)</a:t>
            </a:r>
            <a:endParaRPr lang="en-US" dirty="0"/>
          </a:p>
        </p:txBody>
      </p:sp>
      <p:sp>
        <p:nvSpPr>
          <p:cNvPr id="4" name="TextBox 3">
            <a:extLst>
              <a:ext uri="{FF2B5EF4-FFF2-40B4-BE49-F238E27FC236}">
                <a16:creationId xmlns:a16="http://schemas.microsoft.com/office/drawing/2014/main" id="{CC35EDC3-006D-9714-A7CF-D00B3DC9F6EF}"/>
              </a:ext>
            </a:extLst>
          </p:cNvPr>
          <p:cNvSpPr txBox="1"/>
          <p:nvPr/>
        </p:nvSpPr>
        <p:spPr>
          <a:xfrm>
            <a:off x="6436412" y="1721203"/>
            <a:ext cx="4451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14A80BDB-A1CF-B0EC-D0F2-E5D46247BB27}"/>
              </a:ext>
            </a:extLst>
          </p:cNvPr>
          <p:cNvSpPr txBox="1"/>
          <p:nvPr/>
        </p:nvSpPr>
        <p:spPr>
          <a:xfrm>
            <a:off x="61744" y="1560720"/>
            <a:ext cx="4700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7131B629-EB5B-6BEE-17D7-18B0E6DED870}"/>
              </a:ext>
            </a:extLst>
          </p:cNvPr>
          <p:cNvPicPr>
            <a:picLocks noChangeAspect="1"/>
          </p:cNvPicPr>
          <p:nvPr/>
        </p:nvPicPr>
        <p:blipFill>
          <a:blip r:embed="rId3"/>
          <a:stretch>
            <a:fillRect/>
          </a:stretch>
        </p:blipFill>
        <p:spPr>
          <a:xfrm>
            <a:off x="4861060" y="132260"/>
            <a:ext cx="1266775" cy="1704853"/>
          </a:xfrm>
          <a:prstGeom prst="rect">
            <a:avLst/>
          </a:prstGeom>
          <a:ln w="12700">
            <a:solidFill>
              <a:schemeClr val="tx1"/>
            </a:solidFill>
          </a:ln>
        </p:spPr>
      </p:pic>
    </p:spTree>
    <p:extLst>
      <p:ext uri="{BB962C8B-B14F-4D97-AF65-F5344CB8AC3E}">
        <p14:creationId xmlns:p14="http://schemas.microsoft.com/office/powerpoint/2010/main" val="496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1000"/>
                                        <p:tgtEl>
                                          <p:spTgt spid="7">
                                            <p:txEl>
                                              <p:pRg st="3" end="3"/>
                                            </p:txEl>
                                          </p:spTgt>
                                        </p:tgtEl>
                                      </p:cBhvr>
                                    </p:animEffect>
                                    <p:anim calcmode="lin" valueType="num">
                                      <p:cBhvr>
                                        <p:cTn id="4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61783" y="1778805"/>
            <a:ext cx="5101793" cy="4821833"/>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In doing business, the simplest and most direct procedure should be used. For example, when voting on a motion, one can raise a hand, use a ballot, and consensus.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Logical precedence governs the introduction and disposition of motions.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Only one question (motion) can be considered at a time.</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62675" y="72081"/>
            <a:ext cx="4628774" cy="1378443"/>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 </a:t>
            </a:r>
            <a:endParaRPr lang="en-US" dirty="0"/>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3756" y="1429280"/>
            <a:ext cx="2088444"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053715" y="1662035"/>
            <a:ext cx="5345394" cy="4401205"/>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6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a:t>
            </a:r>
            <a:r>
              <a:rPr lang="es-MX" sz="2400" dirty="0">
                <a:solidFill>
                  <a:srgbClr val="0070C0"/>
                </a:solidFill>
                <a:latin typeface="Poppins"/>
              </a:rPr>
              <a:t>A</a:t>
            </a:r>
            <a:r>
              <a:rPr kumimoji="0" lang="es-MX" sz="2400" b="0" i="0" u="none" strike="noStrike" kern="1200" cap="none" spc="0" normalizeH="0" baseline="0" noProof="0" dirty="0">
                <a:ln>
                  <a:noFill/>
                </a:ln>
                <a:solidFill>
                  <a:srgbClr val="0070C0"/>
                </a:solidFill>
                <a:effectLst/>
                <a:uLnTx/>
                <a:uFillTx/>
                <a:latin typeface="Poppins"/>
                <a:ea typeface="+mn-ea"/>
                <a:cs typeface="+mn-cs"/>
              </a:rPr>
              <a:t> tratar asuntos, se debe utilizar el procedimiento más sencillo y directo. Por ejemplo, cuando se vota por una moción, se puede levantar la mano, usar una boleta electoral y por consenso.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prioridad de la lógica dirige la presentación y disposición de las mociones.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Solamente un asunto (moción) se puede considerar a la vez. </a:t>
            </a:r>
            <a:endParaRPr lang="es-MX" sz="24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053178" y="1481555"/>
            <a:ext cx="3156884"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4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06733BBE-2754-B9B9-DF1F-A990DE720FE2}"/>
              </a:ext>
            </a:extLst>
          </p:cNvPr>
          <p:cNvSpPr txBox="1"/>
          <p:nvPr/>
        </p:nvSpPr>
        <p:spPr>
          <a:xfrm>
            <a:off x="5908590" y="-2059"/>
            <a:ext cx="62854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Q</a:t>
            </a:r>
            <a:r>
              <a:rPr lang="es-MX" sz="2800" b="1" dirty="0">
                <a:solidFill>
                  <a:srgbClr val="0070C0"/>
                </a:solidFill>
                <a:latin typeface="Poppins"/>
                <a:cs typeface="Segoe UI"/>
              </a:rPr>
              <a:t>)</a:t>
            </a:r>
            <a:endParaRPr lang="en-US" dirty="0"/>
          </a:p>
        </p:txBody>
      </p:sp>
      <p:pic>
        <p:nvPicPr>
          <p:cNvPr id="3" name="Picture 2">
            <a:extLst>
              <a:ext uri="{FF2B5EF4-FFF2-40B4-BE49-F238E27FC236}">
                <a16:creationId xmlns:a16="http://schemas.microsoft.com/office/drawing/2014/main" id="{503EF87A-9E6F-F1D2-30F7-7C48E34C26DD}"/>
              </a:ext>
            </a:extLst>
          </p:cNvPr>
          <p:cNvPicPr>
            <a:picLocks noChangeAspect="1"/>
          </p:cNvPicPr>
          <p:nvPr/>
        </p:nvPicPr>
        <p:blipFill>
          <a:blip r:embed="rId3"/>
          <a:stretch>
            <a:fillRect/>
          </a:stretch>
        </p:blipFill>
        <p:spPr>
          <a:xfrm>
            <a:off x="4556260" y="193220"/>
            <a:ext cx="1266775" cy="1704853"/>
          </a:xfrm>
          <a:prstGeom prst="rect">
            <a:avLst/>
          </a:prstGeom>
          <a:ln w="12700">
            <a:solidFill>
              <a:schemeClr val="tx1"/>
            </a:solidFill>
          </a:ln>
        </p:spPr>
      </p:pic>
    </p:spTree>
    <p:extLst>
      <p:ext uri="{BB962C8B-B14F-4D97-AF65-F5344CB8AC3E}">
        <p14:creationId xmlns:p14="http://schemas.microsoft.com/office/powerpoint/2010/main" val="41662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83269" y="133865"/>
            <a:ext cx="5823260" cy="96732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N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a:defRPr/>
            </a:pPr>
            <a:endParaRPr lang="es-MX" sz="2400" b="1" u="sng" dirty="0">
              <a:latin typeface="Poppins"/>
              <a:cs typeface="Poppins"/>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114737" y="2158401"/>
            <a:ext cx="5622523" cy="4428135"/>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Members must not question the motives of other members. Customarily, all remarks are addressed to the presiding officer.</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7" name="TextBox 6">
            <a:extLst>
              <a:ext uri="{FF2B5EF4-FFF2-40B4-BE49-F238E27FC236}">
                <a16:creationId xmlns:a16="http://schemas.microsoft.com/office/drawing/2014/main" id="{73CAE92A-B585-42E3-AF6C-719432D47A27}"/>
              </a:ext>
            </a:extLst>
          </p:cNvPr>
          <p:cNvSpPr txBox="1"/>
          <p:nvPr/>
        </p:nvSpPr>
        <p:spPr>
          <a:xfrm>
            <a:off x="5737976" y="2107605"/>
            <a:ext cx="6227422" cy="4485695"/>
          </a:xfrm>
          <a:prstGeom prst="rect">
            <a:avLst/>
          </a:prstGeom>
          <a:noFill/>
        </p:spPr>
        <p:txBody>
          <a:bodyPr wrap="square" lIns="91440" tIns="45720" rIns="91440" bIns="45720" anchor="t">
            <a:noAutofit/>
          </a:bodyPr>
          <a:lstStyle/>
          <a:p>
            <a:pPr marL="396875"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endParaRPr lang="es-CO" sz="2200" b="0" i="0" u="none" strike="noStrike" kern="1200" cap="none" spc="0" normalizeH="0" baseline="0" noProof="0">
              <a:ln>
                <a:noFill/>
              </a:ln>
              <a:solidFill>
                <a:srgbClr val="0070C0"/>
              </a:solidFill>
              <a:effectLst/>
              <a:uLnTx/>
              <a:uFillTx/>
              <a:latin typeface="Poppins"/>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endParaRPr lang="es-CO" sz="2200" b="0" i="0" u="none" strike="noStrike" kern="1200" cap="none" spc="0" normalizeH="0" baseline="0" noProof="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EA777E8B-9341-DE90-2BF0-A7D4F4CC789E}"/>
              </a:ext>
            </a:extLst>
          </p:cNvPr>
          <p:cNvSpPr txBox="1"/>
          <p:nvPr/>
        </p:nvSpPr>
        <p:spPr>
          <a:xfrm>
            <a:off x="6083643" y="80319"/>
            <a:ext cx="60692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N </a:t>
            </a:r>
            <a:r>
              <a:rPr lang="es-MX" sz="2800" b="1" dirty="0">
                <a:solidFill>
                  <a:srgbClr val="0070C0"/>
                </a:solidFill>
                <a:latin typeface="Poppins"/>
                <a:cs typeface="Segoe UI"/>
              </a:rPr>
              <a:t>)</a:t>
            </a:r>
            <a:endParaRPr lang="en-US" dirty="0"/>
          </a:p>
        </p:txBody>
      </p:sp>
      <p:sp>
        <p:nvSpPr>
          <p:cNvPr id="4" name="TextBox 3">
            <a:extLst>
              <a:ext uri="{FF2B5EF4-FFF2-40B4-BE49-F238E27FC236}">
                <a16:creationId xmlns:a16="http://schemas.microsoft.com/office/drawing/2014/main" id="{7AC20A14-ECAE-6157-B738-52F72509FE87}"/>
              </a:ext>
            </a:extLst>
          </p:cNvPr>
          <p:cNvSpPr txBox="1"/>
          <p:nvPr/>
        </p:nvSpPr>
        <p:spPr>
          <a:xfrm>
            <a:off x="5999205" y="1692875"/>
            <a:ext cx="33754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689C0B76-F6ED-BD45-865F-08C263343243}"/>
              </a:ext>
            </a:extLst>
          </p:cNvPr>
          <p:cNvSpPr txBox="1"/>
          <p:nvPr/>
        </p:nvSpPr>
        <p:spPr>
          <a:xfrm>
            <a:off x="181232" y="1712440"/>
            <a:ext cx="23107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C241E8AF-7E89-8D81-5787-4B8F71614C4E}"/>
              </a:ext>
            </a:extLst>
          </p:cNvPr>
          <p:cNvPicPr>
            <a:picLocks noChangeAspect="1"/>
          </p:cNvPicPr>
          <p:nvPr/>
        </p:nvPicPr>
        <p:blipFill>
          <a:blip r:embed="rId3"/>
          <a:stretch>
            <a:fillRect/>
          </a:stretch>
        </p:blipFill>
        <p:spPr>
          <a:xfrm>
            <a:off x="4632460" y="177980"/>
            <a:ext cx="1266775" cy="1704853"/>
          </a:xfrm>
          <a:prstGeom prst="rect">
            <a:avLst/>
          </a:prstGeom>
          <a:ln w="12700">
            <a:solidFill>
              <a:schemeClr val="tx1"/>
            </a:solidFill>
          </a:ln>
        </p:spPr>
      </p:pic>
    </p:spTree>
    <p:extLst>
      <p:ext uri="{BB962C8B-B14F-4D97-AF65-F5344CB8AC3E}">
        <p14:creationId xmlns:p14="http://schemas.microsoft.com/office/powerpoint/2010/main" val="24883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16635" y="206432"/>
            <a:ext cx="3598128"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Public Comment </a:t>
            </a:r>
            <a:endParaRPr lang="en-US"/>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a:t>
            </a:r>
            <a:r>
              <a:rPr kumimoji="0" lang="en-US" sz="2800" b="1" i="1" u="none" strike="noStrike" kern="1200" cap="none" spc="0" normalizeH="0" baseline="0" noProof="0">
                <a:ln>
                  <a:noFill/>
                </a:ln>
                <a:solidFill>
                  <a:srgbClr val="3F3F3F"/>
                </a:solidFill>
                <a:effectLst/>
                <a:uLnTx/>
                <a:uFillTx/>
                <a:latin typeface="Poppins"/>
                <a:ea typeface="+mn-ea"/>
                <a:cs typeface="Poppins"/>
              </a:rPr>
              <a:t>Attachment P</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3" name="TextBox 2">
            <a:extLst>
              <a:ext uri="{FF2B5EF4-FFF2-40B4-BE49-F238E27FC236}">
                <a16:creationId xmlns:a16="http://schemas.microsoft.com/office/drawing/2014/main" id="{6D587A9D-CE74-4FDA-B036-51249D720DD6}"/>
              </a:ext>
            </a:extLst>
          </p:cNvPr>
          <p:cNvSpPr txBox="1"/>
          <p:nvPr/>
        </p:nvSpPr>
        <p:spPr>
          <a:xfrm>
            <a:off x="8487236" y="2767220"/>
            <a:ext cx="3474857"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Please display timer when leading Public Comment.</a:t>
            </a:r>
            <a:endParaRPr lang="en-US" sz="2400" b="1" i="0" u="none" strike="noStrike" kern="1200" cap="none" spc="0" normalizeH="0" baseline="0" noProof="0" dirty="0">
              <a:ln>
                <a:noFill/>
              </a:ln>
              <a:effectLst/>
              <a:uLnTx/>
              <a:uFillTx/>
              <a:latin typeface="Poppins"/>
              <a:cs typeface="Poppins"/>
            </a:endParaRPr>
          </a:p>
          <a:p>
            <a:pPr>
              <a:defRPr/>
            </a:pPr>
            <a:endParaRPr lang="en-US" sz="2400" b="1" dirty="0">
              <a:solidFill>
                <a:srgbClr val="000000"/>
              </a:solidFill>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70C0"/>
                </a:solidFill>
                <a:effectLst/>
                <a:uLnTx/>
                <a:uFillTx/>
                <a:latin typeface="Poppins"/>
                <a:cs typeface="Poppins"/>
              </a:rPr>
              <a:t>Favor de mostrar el cronómetro al realizar el Comentario Público.</a:t>
            </a:r>
            <a:endParaRPr lang="es-CO" sz="2400" b="1" i="0" u="none" strike="noStrike" kern="1200" cap="none" spc="0" normalizeH="0" baseline="0" noProof="0" dirty="0">
              <a:ln>
                <a:noFill/>
              </a:ln>
              <a:solidFill>
                <a:srgbClr val="0070C0"/>
              </a:solidFill>
              <a:effectLst/>
              <a:uLnTx/>
              <a:uFillTx/>
              <a:latin typeface="Poppins"/>
              <a:cs typeface="Poppins"/>
            </a:endParaRPr>
          </a:p>
        </p:txBody>
      </p:sp>
      <p:pic>
        <p:nvPicPr>
          <p:cNvPr id="5" name="Online Media 4" title="1 Minute Timer">
            <a:hlinkClick r:id="" action="ppaction://media"/>
            <a:extLst>
              <a:ext uri="{FF2B5EF4-FFF2-40B4-BE49-F238E27FC236}">
                <a16:creationId xmlns:a16="http://schemas.microsoft.com/office/drawing/2014/main" id="{2FB7B9B4-9FFF-434D-A1DE-BA5DCA9E4FEF}"/>
              </a:ext>
            </a:extLst>
          </p:cNvPr>
          <p:cNvPicPr>
            <a:picLocks noRot="1" noChangeAspect="1"/>
          </p:cNvPicPr>
          <p:nvPr>
            <a:videoFile r:link="rId1"/>
          </p:nvPr>
        </p:nvPicPr>
        <p:blipFill>
          <a:blip r:embed="rId4"/>
          <a:stretch>
            <a:fillRect/>
          </a:stretch>
        </p:blipFill>
        <p:spPr>
          <a:xfrm>
            <a:off x="317915" y="1869934"/>
            <a:ext cx="7853318" cy="4437125"/>
          </a:xfrm>
          <a:prstGeom prst="rect">
            <a:avLst/>
          </a:prstGeom>
        </p:spPr>
      </p:pic>
      <p:pic>
        <p:nvPicPr>
          <p:cNvPr id="4" name="Picture 3">
            <a:extLst>
              <a:ext uri="{FF2B5EF4-FFF2-40B4-BE49-F238E27FC236}">
                <a16:creationId xmlns:a16="http://schemas.microsoft.com/office/drawing/2014/main" id="{555E1B2F-BF80-416A-91C3-7EAC755D116C}"/>
              </a:ext>
            </a:extLst>
          </p:cNvPr>
          <p:cNvPicPr>
            <a:picLocks noChangeAspect="1"/>
          </p:cNvPicPr>
          <p:nvPr/>
        </p:nvPicPr>
        <p:blipFill>
          <a:blip r:embed="rId5"/>
          <a:stretch>
            <a:fillRect/>
          </a:stretch>
        </p:blipFill>
        <p:spPr>
          <a:xfrm>
            <a:off x="5059421" y="85264"/>
            <a:ext cx="891115" cy="1202006"/>
          </a:xfrm>
          <a:prstGeom prst="rect">
            <a:avLst/>
          </a:prstGeom>
        </p:spPr>
      </p:pic>
      <p:sp>
        <p:nvSpPr>
          <p:cNvPr id="2" name="TextBox 1">
            <a:extLst>
              <a:ext uri="{FF2B5EF4-FFF2-40B4-BE49-F238E27FC236}">
                <a16:creationId xmlns:a16="http://schemas.microsoft.com/office/drawing/2014/main" id="{B3769135-5497-8014-12FF-2315D659BCC4}"/>
              </a:ext>
            </a:extLst>
          </p:cNvPr>
          <p:cNvSpPr txBox="1"/>
          <p:nvPr/>
        </p:nvSpPr>
        <p:spPr>
          <a:xfrm>
            <a:off x="7772400" y="203886"/>
            <a:ext cx="42466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Comentario Público (</a:t>
            </a:r>
            <a:r>
              <a:rPr lang="es-MX" sz="2800" b="1" i="1">
                <a:solidFill>
                  <a:srgbClr val="0070C0"/>
                </a:solidFill>
                <a:latin typeface="Poppins"/>
              </a:rPr>
              <a:t>Adjunto P</a:t>
            </a:r>
            <a:r>
              <a:rPr lang="es-MX" sz="2800" b="1">
                <a:solidFill>
                  <a:srgbClr val="0070C0"/>
                </a:solidFill>
                <a:latin typeface="Poppins"/>
              </a:rPr>
              <a:t>)</a:t>
            </a:r>
            <a:endParaRPr lang="en-US"/>
          </a:p>
        </p:txBody>
      </p:sp>
    </p:spTree>
    <p:extLst>
      <p:ext uri="{BB962C8B-B14F-4D97-AF65-F5344CB8AC3E}">
        <p14:creationId xmlns:p14="http://schemas.microsoft.com/office/powerpoint/2010/main" val="2579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DF04E-7B2F-4F47-92DF-4C46B918DFB1}"/>
              </a:ext>
            </a:extLst>
          </p:cNvPr>
          <p:cNvSpPr>
            <a:spLocks noGrp="1"/>
          </p:cNvSpPr>
          <p:nvPr>
            <p:ph type="title"/>
          </p:nvPr>
        </p:nvSpPr>
        <p:spPr>
          <a:xfrm>
            <a:off x="8202521" y="1007731"/>
            <a:ext cx="3447284" cy="4834282"/>
          </a:xfrm>
        </p:spPr>
        <p:txBody>
          <a:bodyPr vert="horz" lIns="91440" tIns="45720" rIns="91440" bIns="45720" rtlCol="0" anchor="ctr">
            <a:normAutofit/>
          </a:bodyPr>
          <a:lstStyle/>
          <a:p>
            <a:r>
              <a:rPr lang="en-US" sz="2400" b="1" dirty="0">
                <a:latin typeface="+mn-lt"/>
              </a:rPr>
              <a:t>THE GREENE ACT School/District Councils &amp; English Learner Committees </a:t>
            </a:r>
            <a:br>
              <a:rPr lang="en-US" sz="2400" b="1" dirty="0">
                <a:latin typeface="+mn-lt"/>
              </a:rPr>
            </a:br>
            <a:br>
              <a:rPr lang="en-US" sz="2400" b="1" dirty="0">
                <a:latin typeface="+mn-lt"/>
              </a:rPr>
            </a:br>
            <a:r>
              <a:rPr lang="es-CO" sz="2400" b="1" dirty="0">
                <a:solidFill>
                  <a:srgbClr val="0070C0"/>
                </a:solidFill>
                <a:latin typeface="+mn-lt"/>
              </a:rPr>
              <a:t>El DECRETO “GREENE” </a:t>
            </a:r>
            <a:br>
              <a:rPr lang="es-CO" sz="2400" b="1" dirty="0">
                <a:latin typeface="+mn-lt"/>
              </a:rPr>
            </a:br>
            <a:r>
              <a:rPr lang="es-CO" sz="2400" b="1" dirty="0">
                <a:solidFill>
                  <a:srgbClr val="0070C0"/>
                </a:solidFill>
                <a:latin typeface="+mn-lt"/>
              </a:rPr>
              <a:t>Los consejos escolares/del distrito y Comités para Aprendices de Inglés</a:t>
            </a:r>
          </a:p>
        </p:txBody>
      </p:sp>
      <p:pic>
        <p:nvPicPr>
          <p:cNvPr id="2" name="Picture 2" descr="A list of a meeting&#10;&#10;Description automatically generated">
            <a:extLst>
              <a:ext uri="{FF2B5EF4-FFF2-40B4-BE49-F238E27FC236}">
                <a16:creationId xmlns:a16="http://schemas.microsoft.com/office/drawing/2014/main" id="{568E85BE-87D9-7C7C-6CF4-9AAC775241D6}"/>
              </a:ext>
            </a:extLst>
          </p:cNvPr>
          <p:cNvPicPr>
            <a:picLocks noChangeAspect="1"/>
          </p:cNvPicPr>
          <p:nvPr/>
        </p:nvPicPr>
        <p:blipFill>
          <a:blip r:embed="rId3"/>
          <a:stretch>
            <a:fillRect/>
          </a:stretch>
        </p:blipFill>
        <p:spPr>
          <a:xfrm>
            <a:off x="756055" y="472540"/>
            <a:ext cx="3659659" cy="5211537"/>
          </a:xfrm>
          <a:prstGeom prst="rect">
            <a:avLst/>
          </a:prstGeom>
        </p:spPr>
      </p:pic>
      <p:pic>
        <p:nvPicPr>
          <p:cNvPr id="3" name="Picture 3">
            <a:extLst>
              <a:ext uri="{FF2B5EF4-FFF2-40B4-BE49-F238E27FC236}">
                <a16:creationId xmlns:a16="http://schemas.microsoft.com/office/drawing/2014/main" id="{0D41F96D-87FD-42A0-F71F-3811BCE4A46C}"/>
              </a:ext>
            </a:extLst>
          </p:cNvPr>
          <p:cNvPicPr>
            <a:picLocks noChangeAspect="1"/>
          </p:cNvPicPr>
          <p:nvPr/>
        </p:nvPicPr>
        <p:blipFill>
          <a:blip r:embed="rId4"/>
          <a:stretch>
            <a:fillRect/>
          </a:stretch>
        </p:blipFill>
        <p:spPr>
          <a:xfrm>
            <a:off x="3761734" y="1625536"/>
            <a:ext cx="3335712" cy="5062150"/>
          </a:xfrm>
          <a:prstGeom prst="rect">
            <a:avLst/>
          </a:prstGeom>
        </p:spPr>
      </p:pic>
    </p:spTree>
    <p:extLst>
      <p:ext uri="{BB962C8B-B14F-4D97-AF65-F5344CB8AC3E}">
        <p14:creationId xmlns:p14="http://schemas.microsoft.com/office/powerpoint/2010/main" val="3990789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D35B8A-3A80-41EC-904E-ED2167035BBB}"/>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5" name="TextBox 4">
            <a:extLst>
              <a:ext uri="{FF2B5EF4-FFF2-40B4-BE49-F238E27FC236}">
                <a16:creationId xmlns:a16="http://schemas.microsoft.com/office/drawing/2014/main" id="{2343EA4D-94A0-4733-967B-192D2ED6DA79}"/>
              </a:ext>
            </a:extLst>
          </p:cNvPr>
          <p:cNvSpPr txBox="1"/>
          <p:nvPr/>
        </p:nvSpPr>
        <p:spPr>
          <a:xfrm>
            <a:off x="368432" y="1496595"/>
            <a:ext cx="5093189" cy="415498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meeting held by a committee or council shall be </a:t>
            </a:r>
            <a:r>
              <a:rPr kumimoji="0" lang="en-US" sz="2400" b="1" i="0" u="none" strike="noStrike" kern="1200" cap="none" spc="0" normalizeH="0" baseline="0" noProof="0">
                <a:ln>
                  <a:noFill/>
                </a:ln>
                <a:solidFill>
                  <a:prstClr val="black"/>
                </a:solidFill>
                <a:effectLst/>
                <a:uLnTx/>
                <a:uFillTx/>
                <a:latin typeface="Poppins"/>
                <a:ea typeface="+mn-ea"/>
                <a:cs typeface="Poppins"/>
              </a:rPr>
              <a:t>open to the public</a:t>
            </a:r>
            <a:r>
              <a:rPr kumimoji="0" lang="en-US" sz="2400" b="0" i="0" u="none" strike="noStrike" kern="1200" cap="none" spc="0" normalizeH="0" baseline="0" noProof="0">
                <a:ln>
                  <a:noFill/>
                </a:ln>
                <a:solidFill>
                  <a:prstClr val="black"/>
                </a:solidFill>
                <a:effectLst/>
                <a:uLnTx/>
                <a:uFillTx/>
                <a:latin typeface="Poppins"/>
                <a:ea typeface="+mn-ea"/>
                <a:cs typeface="Poppin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Poppins"/>
              <a:ea typeface="+mn-ea"/>
              <a:cs typeface="Poppin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member of the </a:t>
            </a:r>
            <a:r>
              <a:rPr kumimoji="0" lang="en-US" sz="2400" b="1" i="0" u="none" strike="noStrike" kern="1200" cap="none" spc="0" normalizeH="0" baseline="0" noProof="0">
                <a:ln>
                  <a:noFill/>
                </a:ln>
                <a:solidFill>
                  <a:prstClr val="black"/>
                </a:solidFill>
                <a:effectLst/>
                <a:uLnTx/>
                <a:uFillTx/>
                <a:latin typeface="Poppins"/>
                <a:ea typeface="+mn-ea"/>
                <a:cs typeface="Poppins"/>
              </a:rPr>
              <a:t>public shall be able to address </a:t>
            </a:r>
            <a:r>
              <a:rPr kumimoji="0" lang="en-US" sz="2400" b="0" i="0" u="none" strike="noStrike" kern="1200" cap="none" spc="0" normalizeH="0" baseline="0" noProof="0">
                <a:ln>
                  <a:noFill/>
                </a:ln>
                <a:solidFill>
                  <a:prstClr val="black"/>
                </a:solidFill>
                <a:effectLst/>
                <a:uLnTx/>
                <a:uFillTx/>
                <a:latin typeface="Poppins"/>
                <a:ea typeface="+mn-ea"/>
                <a:cs typeface="Poppins"/>
              </a:rPr>
              <a:t>the council or committee </a:t>
            </a:r>
            <a:r>
              <a:rPr kumimoji="0" lang="en-US" sz="2400" b="1" i="0" u="none" strike="noStrike" kern="1200" cap="none" spc="0" normalizeH="0" baseline="0" noProof="0">
                <a:ln>
                  <a:noFill/>
                </a:ln>
                <a:solidFill>
                  <a:prstClr val="black"/>
                </a:solidFill>
                <a:effectLst/>
                <a:uLnTx/>
                <a:uFillTx/>
                <a:latin typeface="Poppins"/>
                <a:ea typeface="+mn-ea"/>
                <a:cs typeface="Poppins"/>
              </a:rPr>
              <a:t>during the meeting </a:t>
            </a:r>
            <a:r>
              <a:rPr kumimoji="0" lang="en-US" sz="2400" b="0" i="0" u="none" strike="noStrike" kern="1200" cap="none" spc="0" normalizeH="0" baseline="0" noProof="0">
                <a:ln>
                  <a:noFill/>
                </a:ln>
                <a:solidFill>
                  <a:prstClr val="black"/>
                </a:solidFill>
                <a:effectLst/>
                <a:uLnTx/>
                <a:uFillTx/>
                <a:latin typeface="Poppins"/>
                <a:ea typeface="+mn-ea"/>
                <a:cs typeface="Poppins"/>
              </a:rPr>
              <a:t>on any item within the subject matter jurisdiction of the council or committee.</a:t>
            </a:r>
          </a:p>
        </p:txBody>
      </p:sp>
      <p:sp>
        <p:nvSpPr>
          <p:cNvPr id="17" name="TextBox 16">
            <a:extLst>
              <a:ext uri="{FF2B5EF4-FFF2-40B4-BE49-F238E27FC236}">
                <a16:creationId xmlns:a16="http://schemas.microsoft.com/office/drawing/2014/main" id="{F1D1943C-7273-423F-BD5B-1FAEA46C0E77}"/>
              </a:ext>
            </a:extLst>
          </p:cNvPr>
          <p:cNvSpPr txBox="1"/>
          <p:nvPr/>
        </p:nvSpPr>
        <p:spPr>
          <a:xfrm>
            <a:off x="6156354" y="1334174"/>
            <a:ext cx="5884190" cy="5100371"/>
          </a:xfrm>
          <a:prstGeom prst="rect">
            <a:avLst/>
          </a:prstGeom>
          <a:noFill/>
        </p:spPr>
        <p:txBody>
          <a:bodyPr wrap="square" lIns="91440" tIns="45720" rIns="91440" bIns="45720" anchor="t">
            <a:spAutoFit/>
          </a:bodyPr>
          <a:lstStyle/>
          <a:p>
            <a:pPr marL="342900" marR="0" lvl="0" indent="-342900" defTabSz="914400" rtl="0" eaLnBrk="1" fontAlgn="auto" latinLnBrk="0" hangingPunct="1">
              <a:lnSpc>
                <a:spcPct val="100000"/>
              </a:lnSpc>
              <a:spcBef>
                <a:spcPts val="945"/>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6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un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celebre</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estar</a:t>
            </a:r>
            <a:r>
              <a:rPr kumimoji="0" lang="es-CO" sz="24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abierta</a:t>
            </a:r>
            <a:r>
              <a:rPr kumimoji="0" lang="es-CO" sz="2400" b="1"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1" i="0" u="none" strike="noStrike" kern="1200" cap="none" spc="-10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público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a:t>
            </a: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457200" marR="0" lvl="0" indent="-457200" defTabSz="914400" rtl="0" eaLnBrk="1" fontAlgn="auto" latinLnBrk="0" hangingPunct="1">
              <a:lnSpc>
                <a:spcPct val="100000"/>
              </a:lnSpc>
              <a:spcBef>
                <a:spcPts val="25"/>
              </a:spcBef>
              <a:spcAft>
                <a:spcPts val="0"/>
              </a:spcAft>
              <a:buClrTx/>
              <a:buSzTx/>
              <a:buFont typeface="+mj-lt"/>
              <a:buAutoNum type="arabicPeriod"/>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342900" marR="128270" lvl="0" indent="-342900" defTabSz="914400" rtl="0" eaLnBrk="1" fontAlgn="auto" latinLnBrk="0" hangingPunct="1">
              <a:lnSpc>
                <a:spcPct val="107000"/>
              </a:lnSpc>
              <a:spcBef>
                <a:spcPts val="0"/>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Se le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brindar a cualquier miembro del público</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oportunidad de dirigirse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0"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durante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relación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asunto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7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tenga que ver con la materia bajo jurisdicción del consejo o comité.</a:t>
            </a:r>
            <a:endParaRPr kumimoji="0" lang="es-CO" sz="2400" b="0" i="0"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p:txBody>
      </p:sp>
      <p:sp>
        <p:nvSpPr>
          <p:cNvPr id="2" name="TextBox 1">
            <a:extLst>
              <a:ext uri="{FF2B5EF4-FFF2-40B4-BE49-F238E27FC236}">
                <a16:creationId xmlns:a16="http://schemas.microsoft.com/office/drawing/2014/main" id="{9D694BAB-37A5-DAC4-77DB-904C5EDE9A61}"/>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grpSp>
        <p:nvGrpSpPr>
          <p:cNvPr id="9" name="Group 8">
            <a:extLst>
              <a:ext uri="{FF2B5EF4-FFF2-40B4-BE49-F238E27FC236}">
                <a16:creationId xmlns:a16="http://schemas.microsoft.com/office/drawing/2014/main" id="{36891F1C-1624-0766-6347-8CFB59BC858F}"/>
              </a:ext>
            </a:extLst>
          </p:cNvPr>
          <p:cNvGrpSpPr/>
          <p:nvPr/>
        </p:nvGrpSpPr>
        <p:grpSpPr>
          <a:xfrm>
            <a:off x="4821411" y="260854"/>
            <a:ext cx="1288916" cy="1337142"/>
            <a:chOff x="4765589" y="133312"/>
            <a:chExt cx="1288916" cy="1337142"/>
          </a:xfrm>
        </p:grpSpPr>
        <p:pic>
          <p:nvPicPr>
            <p:cNvPr id="4" name="Picture 2" descr="A list of a meeting&#10;&#10;Description automatically generated">
              <a:extLst>
                <a:ext uri="{FF2B5EF4-FFF2-40B4-BE49-F238E27FC236}">
                  <a16:creationId xmlns:a16="http://schemas.microsoft.com/office/drawing/2014/main" id="{135A2F87-3A64-83B8-508C-597FA6384BD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8" name="Picture 3">
              <a:extLst>
                <a:ext uri="{FF2B5EF4-FFF2-40B4-BE49-F238E27FC236}">
                  <a16:creationId xmlns:a16="http://schemas.microsoft.com/office/drawing/2014/main" id="{9079FCD3-5C7E-8964-E464-AB1735D93BAE}"/>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1902525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3EA4D-94A0-4733-967B-192D2ED6DA79}"/>
              </a:ext>
            </a:extLst>
          </p:cNvPr>
          <p:cNvSpPr txBox="1"/>
          <p:nvPr/>
        </p:nvSpPr>
        <p:spPr>
          <a:xfrm>
            <a:off x="334932" y="955787"/>
            <a:ext cx="5105199" cy="5816977"/>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00" b="0" i="0" u="none" strike="noStrike" kern="1200" cap="none" spc="0" normalizeH="0" baseline="0" noProof="0">
              <a:ln>
                <a:noFill/>
              </a:ln>
              <a:solidFill>
                <a:prstClr val="black"/>
              </a:solidFill>
              <a:effectLst/>
              <a:uLnTx/>
              <a:uFillTx/>
              <a:latin typeface="Poppins"/>
              <a:ea typeface="+mn-ea"/>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3. The council or committee </a:t>
            </a:r>
            <a:r>
              <a:rPr kumimoji="0" lang="en-US" sz="2000" b="1" i="0" u="none" strike="noStrike" kern="1200" cap="none" spc="0" normalizeH="0" baseline="0" noProof="0">
                <a:ln>
                  <a:noFill/>
                </a:ln>
                <a:solidFill>
                  <a:prstClr val="black"/>
                </a:solidFill>
                <a:effectLst/>
                <a:uLnTx/>
                <a:uFillTx/>
                <a:latin typeface="Poppins"/>
                <a:ea typeface="+mn-ea"/>
                <a:cs typeface="Poppins"/>
              </a:rPr>
              <a:t>may not take any action </a:t>
            </a:r>
            <a:r>
              <a:rPr kumimoji="0" lang="en-US" sz="2000" b="0" i="0" u="none" strike="noStrike" kern="1200" cap="none" spc="0" normalizeH="0" baseline="0" noProof="0">
                <a:ln>
                  <a:noFill/>
                </a:ln>
                <a:solidFill>
                  <a:prstClr val="black"/>
                </a:solidFill>
                <a:effectLst/>
                <a:uLnTx/>
                <a:uFillTx/>
                <a:latin typeface="Poppins"/>
                <a:ea typeface="+mn-ea"/>
                <a:cs typeface="Poppins"/>
              </a:rPr>
              <a:t>on any item of business </a:t>
            </a:r>
            <a:r>
              <a:rPr kumimoji="0" lang="en-US" sz="2000" b="1" i="0" u="none" strike="noStrike" kern="1200" cap="none" spc="0" normalizeH="0" baseline="0" noProof="0">
                <a:ln>
                  <a:noFill/>
                </a:ln>
                <a:solidFill>
                  <a:prstClr val="black"/>
                </a:solidFill>
                <a:effectLst/>
                <a:uLnTx/>
                <a:uFillTx/>
                <a:latin typeface="Poppins"/>
                <a:ea typeface="+mn-ea"/>
                <a:cs typeface="Poppins"/>
              </a:rPr>
              <a:t>unless </a:t>
            </a:r>
            <a:r>
              <a:rPr kumimoji="0" lang="en-US" sz="2000" b="0" i="0" u="none" strike="noStrike" kern="1200" cap="none" spc="0" normalizeH="0" baseline="0" noProof="0">
                <a:ln>
                  <a:noFill/>
                </a:ln>
                <a:solidFill>
                  <a:prstClr val="black"/>
                </a:solidFill>
                <a:effectLst/>
                <a:uLnTx/>
                <a:uFillTx/>
                <a:latin typeface="Poppins"/>
                <a:ea typeface="+mn-ea"/>
                <a:cs typeface="Poppins"/>
              </a:rPr>
              <a:t>a) the item appeared on the posted agenda, or b) the council or committee members present, by </a:t>
            </a:r>
            <a:r>
              <a:rPr kumimoji="0" lang="en-US" sz="2000" b="1" i="0" u="none" strike="noStrike" kern="1200" cap="none" spc="0" normalizeH="0" baseline="0" noProof="0">
                <a:ln>
                  <a:noFill/>
                </a:ln>
                <a:solidFill>
                  <a:prstClr val="black"/>
                </a:solidFill>
                <a:effectLst/>
                <a:uLnTx/>
                <a:uFillTx/>
                <a:latin typeface="Poppins"/>
                <a:ea typeface="+mn-ea"/>
                <a:cs typeface="Poppins"/>
              </a:rPr>
              <a:t>unanimous vote</a:t>
            </a:r>
            <a:r>
              <a:rPr kumimoji="0" lang="en-US" sz="2000" b="0" i="0" u="none" strike="noStrike" kern="1200" cap="none" spc="0" normalizeH="0" baseline="0" noProof="0">
                <a:ln>
                  <a:noFill/>
                </a:ln>
                <a:solidFill>
                  <a:prstClr val="black"/>
                </a:solidFill>
                <a:effectLst/>
                <a:uLnTx/>
                <a:uFillTx/>
                <a:latin typeface="Poppins"/>
                <a:ea typeface="+mn-ea"/>
                <a:cs typeface="Poppins"/>
              </a:rPr>
              <a:t>, find that there is a need to take immediate action and that the need for action came to the attention of the council or committee </a:t>
            </a:r>
            <a:r>
              <a:rPr kumimoji="0" lang="en-US" sz="2000" b="1" i="0" u="none" strike="noStrike" kern="1200" cap="none" spc="0" normalizeH="0" baseline="0" noProof="0">
                <a:ln>
                  <a:noFill/>
                </a:ln>
                <a:solidFill>
                  <a:prstClr val="black"/>
                </a:solidFill>
                <a:effectLst/>
                <a:uLnTx/>
                <a:uFillTx/>
                <a:latin typeface="Poppins"/>
                <a:ea typeface="+mn-ea"/>
                <a:cs typeface="Poppins"/>
              </a:rPr>
              <a:t>subsequent  </a:t>
            </a:r>
            <a:r>
              <a:rPr kumimoji="0" lang="en-US" sz="2000" b="0" i="0" u="none" strike="noStrike" kern="1200" cap="none" spc="0" normalizeH="0" baseline="0" noProof="0">
                <a:ln>
                  <a:noFill/>
                </a:ln>
                <a:solidFill>
                  <a:prstClr val="black"/>
                </a:solidFill>
                <a:effectLst/>
                <a:uLnTx/>
                <a:uFillTx/>
                <a:latin typeface="Poppins"/>
                <a:ea typeface="+mn-ea"/>
                <a:cs typeface="Poppins"/>
              </a:rPr>
              <a:t>to the posting of the agenda.</a:t>
            </a:r>
            <a:endParaRPr lang="en-US" sz="2000" b="0" i="0" u="none" strike="noStrike" kern="1200" cap="none" spc="0" normalizeH="0" baseline="0" noProof="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i="0" u="none" strike="noStrike" kern="1200" cap="none" spc="0" normalizeH="0" baseline="0" noProof="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Poppins"/>
                <a:ea typeface="+mn-ea"/>
                <a:cs typeface="Poppins"/>
              </a:rPr>
              <a:t>4. Any materials provided to a council or committee shall be made available to any member of the public </a:t>
            </a:r>
            <a:r>
              <a:rPr kumimoji="0" lang="en-US" sz="2000" b="0" i="0" u="none" strike="noStrike" kern="1200" cap="none" spc="0" normalizeH="0" baseline="0" noProof="0">
                <a:ln>
                  <a:noFill/>
                </a:ln>
                <a:solidFill>
                  <a:prstClr val="black"/>
                </a:solidFill>
                <a:effectLst/>
                <a:uLnTx/>
                <a:uFillTx/>
                <a:latin typeface="Poppins"/>
                <a:ea typeface="+mn-ea"/>
                <a:cs typeface="Poppins"/>
              </a:rPr>
              <a:t>who requests the materials pursuant to the California Public Records Act.</a:t>
            </a:r>
            <a:endParaRPr lang="en-US" sz="2000" b="0" i="0" u="none" strike="noStrike" kern="1200" cap="none" spc="0" normalizeH="0" baseline="0" noProof="0">
              <a:ln>
                <a:noFill/>
              </a:ln>
              <a:solidFill>
                <a:prstClr val="black"/>
              </a:solidFill>
              <a:effectLst/>
              <a:uLnTx/>
              <a:uFillTx/>
              <a:latin typeface="Poppins"/>
              <a:cs typeface="Poppins"/>
            </a:endParaRPr>
          </a:p>
        </p:txBody>
      </p:sp>
      <p:sp>
        <p:nvSpPr>
          <p:cNvPr id="17" name="TextBox 16">
            <a:extLst>
              <a:ext uri="{FF2B5EF4-FFF2-40B4-BE49-F238E27FC236}">
                <a16:creationId xmlns:a16="http://schemas.microsoft.com/office/drawing/2014/main" id="{F1D1943C-7273-423F-BD5B-1FAEA46C0E77}"/>
              </a:ext>
            </a:extLst>
          </p:cNvPr>
          <p:cNvSpPr txBox="1"/>
          <p:nvPr/>
        </p:nvSpPr>
        <p:spPr>
          <a:xfrm>
            <a:off x="6898922" y="960498"/>
            <a:ext cx="5025709" cy="6178871"/>
          </a:xfrm>
          <a:prstGeom prst="rect">
            <a:avLst/>
          </a:prstGeom>
          <a:noFill/>
        </p:spPr>
        <p:txBody>
          <a:bodyPr wrap="square" lIns="91440" tIns="45720" rIns="91440" bIns="45720" anchor="t">
            <a:spAutoFit/>
          </a:bodyPr>
          <a:lstStyle/>
          <a:p>
            <a:pPr marL="0" marR="149860" lvl="0" indent="57150" algn="l" defTabSz="914400" rtl="0" eaLnBrk="1" fontAlgn="auto" latinLnBrk="0" hangingPunct="1">
              <a:lnSpc>
                <a:spcPct val="107000"/>
              </a:lnSpc>
              <a:spcBef>
                <a:spcPts val="0"/>
              </a:spcBef>
              <a:spcAft>
                <a:spcPts val="0"/>
              </a:spcAft>
              <a:buClrTx/>
              <a:buSzPts val="1300"/>
              <a:buFontTx/>
              <a:buNone/>
              <a:tabLst>
                <a:tab pos="521335" algn="l"/>
              </a:tabLst>
              <a:defRPr/>
            </a:pP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3. El consejo o el comité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no puede tomar ninguna acción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en tratar un asunto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 menos</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a:t>
            </a:r>
            <a:r>
              <a:rPr kumimoji="0" lang="es-CO" sz="20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el</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asunto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se</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incluyó</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la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agenda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publicada,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b)</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los miembros</a:t>
            </a:r>
            <a:r>
              <a:rPr kumimoji="0" lang="es-CO" sz="2000" b="0" i="0" u="none" strike="noStrike" kern="1200" cap="none" spc="-1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del consejo o comité deciden, por medio un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voto unánime</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 que se necesita tomar acción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inmediata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y</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 dicha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necesidad</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no</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se dio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conocer</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al</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consejo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 comité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después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 se publicó la agenda.</a:t>
            </a:r>
            <a:endParaRPr lang="en-US">
              <a:cs typeface="Calibri" panose="020F0502020204030204"/>
            </a:endParaRPr>
          </a:p>
          <a:p>
            <a:pPr marL="342900" marR="0" lvl="0" indent="-285750" algn="l" defTabSz="914400" rtl="0" eaLnBrk="1" fontAlgn="auto" latinLnBrk="0" hangingPunct="1">
              <a:lnSpc>
                <a:spcPct val="100000"/>
              </a:lnSpc>
              <a:spcBef>
                <a:spcPts val="40"/>
              </a:spcBef>
              <a:spcAft>
                <a:spcPts val="0"/>
              </a:spcAft>
              <a:buClrTx/>
              <a:buSzTx/>
              <a:buFont typeface="+mj-lt"/>
              <a:buAutoNum type="arabicPeriod"/>
              <a:tabLst/>
              <a:defRPr/>
            </a:pPr>
            <a:endParaRPr lang="es-CO" sz="11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endParaRPr>
          </a:p>
          <a:p>
            <a:pPr marL="0" marR="296545" lvl="0" indent="57150" algn="l" defTabSz="914400" rtl="0" eaLnBrk="1" fontAlgn="auto" latinLnBrk="0" hangingPunct="1">
              <a:lnSpc>
                <a:spcPct val="107000"/>
              </a:lnSpc>
              <a:spcBef>
                <a:spcPts val="5"/>
              </a:spcBef>
              <a:spcAft>
                <a:spcPts val="0"/>
              </a:spcAft>
              <a:buClrTx/>
              <a:buSzPts val="1300"/>
              <a:buFontTx/>
              <a:buNone/>
              <a:tabLst>
                <a:tab pos="521335" algn="l"/>
              </a:tabLst>
              <a:defRPr/>
            </a:pP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4. Cualquier</a:t>
            </a:r>
            <a:r>
              <a:rPr kumimoji="0" lang="es-CO" sz="2000" b="1" i="0" u="none" strike="noStrike" kern="1200" cap="none" spc="-5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material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provistos</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para</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comité</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consejo</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debe</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estar</a:t>
            </a:r>
            <a:r>
              <a:rPr kumimoji="0" lang="es-CO" sz="2000" b="1" i="0" u="none" strike="noStrike" kern="1200" cap="none" spc="-10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disponibles para los miembros del público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quienes soliciten dichos materiales de conformidad con la Ley en California para Registros Públicos.</a:t>
            </a:r>
            <a:endParaRPr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endParaRPr>
          </a:p>
        </p:txBody>
      </p:sp>
      <p:sp>
        <p:nvSpPr>
          <p:cNvPr id="2" name="TextBox 1">
            <a:extLst>
              <a:ext uri="{FF2B5EF4-FFF2-40B4-BE49-F238E27FC236}">
                <a16:creationId xmlns:a16="http://schemas.microsoft.com/office/drawing/2014/main" id="{B106F384-959A-BFD5-FE23-BD83D6E6753D}"/>
              </a:ext>
            </a:extLst>
          </p:cNvPr>
          <p:cNvSpPr txBox="1"/>
          <p:nvPr/>
        </p:nvSpPr>
        <p:spPr>
          <a:xfrm>
            <a:off x="887663" y="165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Poppins"/>
              </a:rPr>
              <a:t>THE GREENE ACT</a:t>
            </a:r>
            <a:endParaRPr lang="en-US"/>
          </a:p>
        </p:txBody>
      </p:sp>
      <p:sp>
        <p:nvSpPr>
          <p:cNvPr id="3" name="TextBox 2">
            <a:extLst>
              <a:ext uri="{FF2B5EF4-FFF2-40B4-BE49-F238E27FC236}">
                <a16:creationId xmlns:a16="http://schemas.microsoft.com/office/drawing/2014/main" id="{7CE803FC-D938-966A-4536-4B24399CE4BE}"/>
              </a:ext>
            </a:extLst>
          </p:cNvPr>
          <p:cNvSpPr txBox="1"/>
          <p:nvPr/>
        </p:nvSpPr>
        <p:spPr>
          <a:xfrm>
            <a:off x="7946189" y="165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a:solidFill>
                  <a:srgbClr val="0070C0"/>
                </a:solidFill>
                <a:latin typeface="Poppins"/>
              </a:rPr>
              <a:t>El DECRETO “GREENE” </a:t>
            </a:r>
            <a:endParaRPr lang="en-US"/>
          </a:p>
        </p:txBody>
      </p:sp>
      <p:grpSp>
        <p:nvGrpSpPr>
          <p:cNvPr id="8" name="Group 7">
            <a:extLst>
              <a:ext uri="{FF2B5EF4-FFF2-40B4-BE49-F238E27FC236}">
                <a16:creationId xmlns:a16="http://schemas.microsoft.com/office/drawing/2014/main" id="{D2333D9A-4799-19ED-583D-41C93EDA9397}"/>
              </a:ext>
            </a:extLst>
          </p:cNvPr>
          <p:cNvGrpSpPr/>
          <p:nvPr/>
        </p:nvGrpSpPr>
        <p:grpSpPr>
          <a:xfrm>
            <a:off x="5329411" y="167275"/>
            <a:ext cx="1288916" cy="1337142"/>
            <a:chOff x="4765589" y="133312"/>
            <a:chExt cx="1288916" cy="1337142"/>
          </a:xfrm>
        </p:grpSpPr>
        <p:pic>
          <p:nvPicPr>
            <p:cNvPr id="6" name="Picture 5" descr="A list of a meeting&#10;&#10;Description automatically generated">
              <a:extLst>
                <a:ext uri="{FF2B5EF4-FFF2-40B4-BE49-F238E27FC236}">
                  <a16:creationId xmlns:a16="http://schemas.microsoft.com/office/drawing/2014/main" id="{B08316CA-6924-4B95-410D-2A3B037CAC8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20782654-FB29-34AA-3202-0D082BCFB7CF}"/>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414894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623238" y="1946770"/>
            <a:ext cx="5052944" cy="3416320"/>
          </a:xfrm>
          <a:prstGeom prst="rect">
            <a:avLst/>
          </a:prstGeom>
          <a:noFill/>
        </p:spPr>
        <p:txBody>
          <a:bodyPr wrap="square" lIns="91440" tIns="45720" rIns="91440" bIns="45720" rtlCol="0" anchor="t">
            <a:spAutoFit/>
          </a:bodyPr>
          <a:lstStyle/>
          <a:p>
            <a:r>
              <a:rPr lang="en-US" sz="2400" dirty="0">
                <a:latin typeface="Poppins"/>
                <a:cs typeface="Poppins"/>
              </a:rPr>
              <a:t>If you need assistance, accessing zoom for this meeting send an email to </a:t>
            </a:r>
            <a:r>
              <a:rPr lang="en-US" sz="2400" dirty="0">
                <a:highlight>
                  <a:srgbClr val="FFFF00"/>
                </a:highlight>
                <a:latin typeface="Poppins"/>
                <a:cs typeface="Poppins"/>
              </a:rPr>
              <a:t>___________</a:t>
            </a:r>
            <a:r>
              <a:rPr lang="en-US" sz="2400" dirty="0">
                <a:latin typeface="Poppins"/>
                <a:cs typeface="Poppins"/>
              </a:rPr>
              <a:t> and a team member will assist you.</a:t>
            </a:r>
          </a:p>
          <a:p>
            <a:endParaRPr lang="en-US" sz="2400" dirty="0">
              <a:latin typeface="Poppins"/>
              <a:cs typeface="Poppins"/>
            </a:endParaRPr>
          </a:p>
          <a:p>
            <a:r>
              <a:rPr lang="en-US" sz="2400" dirty="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6624314" y="1990977"/>
            <a:ext cx="5361011" cy="3416320"/>
          </a:xfrm>
          <a:prstGeom prst="rect">
            <a:avLst/>
          </a:prstGeom>
          <a:noFill/>
        </p:spPr>
        <p:txBody>
          <a:bodyPr wrap="square" lIns="91440" tIns="45720" rIns="91440" bIns="45720" rtlCol="0" anchor="t">
            <a:spAutoFit/>
          </a:bodyPr>
          <a:lstStyle/>
          <a:p>
            <a:r>
              <a:rPr lang="es-419" sz="2400" dirty="0">
                <a:solidFill>
                  <a:srgbClr val="0070C0"/>
                </a:solidFill>
                <a:latin typeface="Poppins"/>
                <a:cs typeface="Poppins"/>
              </a:rPr>
              <a:t>Si necesita ayuda con acceder a Zoom para esta reunión, envíe un email a </a:t>
            </a:r>
            <a:r>
              <a:rPr lang="es-419" sz="2400" dirty="0">
                <a:solidFill>
                  <a:srgbClr val="0070C0"/>
                </a:solidFill>
                <a:highlight>
                  <a:srgbClr val="FFFF00"/>
                </a:highlight>
                <a:latin typeface="Poppins"/>
                <a:cs typeface="Poppins"/>
              </a:rPr>
              <a:t>_______________</a:t>
            </a:r>
            <a:r>
              <a:rPr lang="es-419" sz="2400" dirty="0">
                <a:solidFill>
                  <a:srgbClr val="0070C0"/>
                </a:solidFill>
                <a:latin typeface="Poppins"/>
                <a:cs typeface="Poppins"/>
              </a:rPr>
              <a:t> y un miembro de nuestro equipo le ayudará.</a:t>
            </a:r>
          </a:p>
          <a:p>
            <a:endParaRPr lang="es-419" sz="2400" dirty="0">
              <a:solidFill>
                <a:srgbClr val="0070C0"/>
              </a:solidFill>
              <a:latin typeface="Poppins"/>
              <a:cs typeface="Poppins"/>
            </a:endParaRPr>
          </a:p>
          <a:p>
            <a:r>
              <a:rPr lang="es-419" sz="2400" dirty="0">
                <a:solidFill>
                  <a:srgbClr val="0070C0"/>
                </a:solidFill>
                <a:latin typeface="Poppins"/>
                <a:cs typeface="Poppins"/>
              </a:rPr>
              <a:t>Zoom tiene una pestaña de Chat en la que usted puede hacer preguntas a los presentadores. </a:t>
            </a:r>
          </a:p>
        </p:txBody>
      </p:sp>
      <p:sp>
        <p:nvSpPr>
          <p:cNvPr id="7" name="TextBox 6">
            <a:extLst>
              <a:ext uri="{FF2B5EF4-FFF2-40B4-BE49-F238E27FC236}">
                <a16:creationId xmlns:a16="http://schemas.microsoft.com/office/drawing/2014/main" id="{E04E95D8-1B83-4DB0-ACF5-BF1F593676DC}"/>
              </a:ext>
            </a:extLst>
          </p:cNvPr>
          <p:cNvSpPr txBox="1"/>
          <p:nvPr/>
        </p:nvSpPr>
        <p:spPr>
          <a:xfrm>
            <a:off x="463628" y="419513"/>
            <a:ext cx="3494553" cy="523220"/>
          </a:xfrm>
          <a:prstGeom prst="rect">
            <a:avLst/>
          </a:prstGeom>
          <a:noFill/>
        </p:spPr>
        <p:txBody>
          <a:bodyPr wrap="square" lIns="91440" tIns="45720" rIns="91440" bIns="45720" rtlCol="0" anchor="t">
            <a:spAutoFit/>
          </a:bodyPr>
          <a:lstStyle/>
          <a:p>
            <a:r>
              <a:rPr lang="en-US" sz="2800" b="1" dirty="0">
                <a:latin typeface="Poppings"/>
              </a:rPr>
              <a:t>Engaging on Zoom</a:t>
            </a: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5621635" y="147656"/>
            <a:ext cx="942023" cy="972236"/>
          </a:xfrm>
          <a:prstGeom prst="rect">
            <a:avLst/>
          </a:prstGeom>
        </p:spPr>
      </p:pic>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5</a:t>
            </a:fld>
            <a:endParaRPr lang="en-US"/>
          </a:p>
        </p:txBody>
      </p:sp>
      <p:sp>
        <p:nvSpPr>
          <p:cNvPr id="4" name="TextBox 3">
            <a:extLst>
              <a:ext uri="{FF2B5EF4-FFF2-40B4-BE49-F238E27FC236}">
                <a16:creationId xmlns:a16="http://schemas.microsoft.com/office/drawing/2014/main" id="{08D54345-6FD8-9454-F998-76948887DADE}"/>
              </a:ext>
            </a:extLst>
          </p:cNvPr>
          <p:cNvSpPr txBox="1"/>
          <p:nvPr/>
        </p:nvSpPr>
        <p:spPr>
          <a:xfrm>
            <a:off x="7238011" y="201880"/>
            <a:ext cx="427709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gs"/>
                <a:cs typeface="Segoe UI"/>
              </a:rPr>
              <a:t>Participación por medio de Zoom</a:t>
            </a:r>
            <a:endParaRPr lang="en-US" sz="2800" dirty="0">
              <a:solidFill>
                <a:srgbClr val="000000"/>
              </a:solidFill>
              <a:latin typeface="Poppings"/>
              <a:cs typeface="Segoe UI"/>
            </a:endParaRPr>
          </a:p>
        </p:txBody>
      </p:sp>
    </p:spTree>
    <p:extLst>
      <p:ext uri="{BB962C8B-B14F-4D97-AF65-F5344CB8AC3E}">
        <p14:creationId xmlns:p14="http://schemas.microsoft.com/office/powerpoint/2010/main" val="68767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D4C98C-C3E2-4336-A888-038B07FF1394}"/>
              </a:ext>
            </a:extLst>
          </p:cNvPr>
          <p:cNvSpPr txBox="1"/>
          <p:nvPr/>
        </p:nvSpPr>
        <p:spPr>
          <a:xfrm>
            <a:off x="1640" y="1330162"/>
            <a:ext cx="5588922" cy="5332229"/>
          </a:xfrm>
          <a:prstGeom prst="rect">
            <a:avLst/>
          </a:prstGeom>
          <a:noFill/>
        </p:spPr>
        <p:txBody>
          <a:bodyPr wrap="square" lIns="91440" tIns="45720" rIns="91440" bIns="45720" anchor="t">
            <a:spAutoFit/>
          </a:body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5.	Notice of the meeting shall be posted at the school site or other appropriate </a:t>
            </a:r>
            <a:r>
              <a:rPr kumimoji="0" lang="en-US" sz="2000" b="1" i="0" u="none" strike="noStrike" kern="1200" cap="none" spc="0" normalizeH="0" baseline="0" noProof="0">
                <a:ln>
                  <a:noFill/>
                </a:ln>
                <a:solidFill>
                  <a:prstClr val="black"/>
                </a:solidFill>
                <a:effectLst/>
                <a:uLnTx/>
                <a:uFillTx/>
                <a:latin typeface="Poppins"/>
                <a:ea typeface="+mn-ea"/>
                <a:cs typeface="Poppins"/>
              </a:rPr>
              <a:t>place accessible to the public at least 72 hours prior to the meeting</a:t>
            </a:r>
            <a:r>
              <a:rPr kumimoji="0" lang="en-US" sz="2000" b="0" i="0" u="none" strike="noStrike" kern="1200" cap="none" spc="0" normalizeH="0" baseline="0" noProof="0">
                <a:ln>
                  <a:noFill/>
                </a:ln>
                <a:solidFill>
                  <a:prstClr val="black"/>
                </a:solidFill>
                <a:effectLst/>
                <a:uLnTx/>
                <a:uFillTx/>
                <a:latin typeface="Poppins"/>
                <a:ea typeface="+mn-ea"/>
                <a:cs typeface="Poppins"/>
              </a:rPr>
              <a:t>.</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6.	The meeting notice shall specify the </a:t>
            </a:r>
            <a:r>
              <a:rPr kumimoji="0" lang="en-US" sz="2000" b="1" i="0" u="none" strike="noStrike" kern="1200" cap="none" spc="0" normalizeH="0" baseline="0" noProof="0">
                <a:ln>
                  <a:noFill/>
                </a:ln>
                <a:solidFill>
                  <a:prstClr val="black"/>
                </a:solidFill>
                <a:effectLst/>
                <a:uLnTx/>
                <a:uFillTx/>
                <a:latin typeface="Poppins"/>
                <a:ea typeface="+mn-ea"/>
                <a:cs typeface="Poppins"/>
              </a:rPr>
              <a:t>date, time, and location </a:t>
            </a:r>
            <a:r>
              <a:rPr kumimoji="0" lang="en-US" sz="2000" b="0" i="0" u="none" strike="noStrike" kern="1200" cap="none" spc="0" normalizeH="0" baseline="0" noProof="0">
                <a:ln>
                  <a:noFill/>
                </a:ln>
                <a:solidFill>
                  <a:prstClr val="black"/>
                </a:solidFill>
                <a:effectLst/>
                <a:uLnTx/>
                <a:uFillTx/>
                <a:latin typeface="Poppins"/>
                <a:ea typeface="+mn-ea"/>
                <a:cs typeface="Poppins"/>
              </a:rPr>
              <a:t>of the meeting and contain an agenda describing each item of business to be discussed or acted upon.</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7.	If a council or committee violates the procedural meeting requirements of this section, upon the demand of any person, the council or committee shall reconsider the items at its next meeting, after allowing for public input on the item.</a:t>
            </a:r>
          </a:p>
        </p:txBody>
      </p:sp>
      <p:sp>
        <p:nvSpPr>
          <p:cNvPr id="11" name="TextBox 10">
            <a:extLst>
              <a:ext uri="{FF2B5EF4-FFF2-40B4-BE49-F238E27FC236}">
                <a16:creationId xmlns:a16="http://schemas.microsoft.com/office/drawing/2014/main" id="{BE8BC42E-B2D7-4595-B012-477013908EC4}"/>
              </a:ext>
            </a:extLst>
          </p:cNvPr>
          <p:cNvSpPr txBox="1"/>
          <p:nvPr/>
        </p:nvSpPr>
        <p:spPr>
          <a:xfrm>
            <a:off x="5593767" y="1170992"/>
            <a:ext cx="6612610" cy="5924699"/>
          </a:xfrm>
          <a:prstGeom prst="rect">
            <a:avLst/>
          </a:prstGeom>
          <a:noFill/>
        </p:spPr>
        <p:txBody>
          <a:bodyPr wrap="square" lIns="91440" tIns="45720" rIns="91440" bIns="45720" anchor="t">
            <a:spAutoFit/>
          </a:bodyPr>
          <a:lstStyle/>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5.	Las notificaciones para las reuniones deben ser </a:t>
            </a:r>
            <a:r>
              <a:rPr kumimoji="0" lang="es-ES" sz="2000" b="1" i="0" u="none" strike="noStrike" kern="1200" cap="none" spc="0" normalizeH="0" baseline="0" noProof="0">
                <a:ln>
                  <a:noFill/>
                </a:ln>
                <a:solidFill>
                  <a:srgbClr val="0070C0"/>
                </a:solidFill>
                <a:effectLst/>
                <a:uLnTx/>
                <a:uFillTx/>
                <a:latin typeface="Poppins"/>
                <a:ea typeface="+mn-ea"/>
                <a:cs typeface="Poppins"/>
              </a:rPr>
              <a:t>colocadas a la vista del público </a:t>
            </a:r>
            <a:r>
              <a:rPr kumimoji="0" lang="es-ES" sz="2000" b="0" i="0" u="none" strike="noStrike" kern="1200" cap="none" spc="0" normalizeH="0" baseline="0" noProof="0">
                <a:ln>
                  <a:noFill/>
                </a:ln>
                <a:solidFill>
                  <a:srgbClr val="0070C0"/>
                </a:solidFill>
                <a:effectLst/>
                <a:uLnTx/>
                <a:uFillTx/>
                <a:latin typeface="Poppins"/>
                <a:ea typeface="+mn-ea"/>
                <a:cs typeface="Poppins"/>
              </a:rPr>
              <a:t>en el plantel escolar u otra ubicación apropiada para acceso fácil para el público con </a:t>
            </a:r>
            <a:r>
              <a:rPr kumimoji="0" lang="es-ES" sz="2000" b="1" i="0" u="none" strike="noStrike" kern="1200" cap="none" spc="0" normalizeH="0" baseline="0" noProof="0">
                <a:ln>
                  <a:noFill/>
                </a:ln>
                <a:solidFill>
                  <a:srgbClr val="0070C0"/>
                </a:solidFill>
                <a:effectLst/>
                <a:uLnTx/>
                <a:uFillTx/>
                <a:latin typeface="Poppins"/>
                <a:ea typeface="+mn-ea"/>
                <a:cs typeface="Poppins"/>
              </a:rPr>
              <a:t>por lo menos 72 horas de anticipación a la reunión</a:t>
            </a:r>
            <a:r>
              <a:rPr kumimoji="0" lang="es-ES" sz="2000" b="0" i="0" u="none" strike="noStrike" kern="1200" cap="none" spc="0" normalizeH="0" baseline="0" noProof="0">
                <a:ln>
                  <a:noFill/>
                </a:ln>
                <a:solidFill>
                  <a:srgbClr val="0070C0"/>
                </a:solidFill>
                <a:effectLst/>
                <a:uLnTx/>
                <a:uFillTx/>
                <a:latin typeface="Poppins"/>
                <a:ea typeface="+mn-ea"/>
                <a:cs typeface="Poppins"/>
              </a:rPr>
              <a:t>.</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6.	La notificación para la reunión debe especificar la </a:t>
            </a:r>
            <a:r>
              <a:rPr kumimoji="0" lang="es-ES" sz="2000" b="1" i="0" u="none" strike="noStrike" kern="1200" cap="none" spc="0" normalizeH="0" baseline="0" noProof="0">
                <a:ln>
                  <a:noFill/>
                </a:ln>
                <a:solidFill>
                  <a:srgbClr val="0070C0"/>
                </a:solidFill>
                <a:effectLst/>
                <a:uLnTx/>
                <a:uFillTx/>
                <a:latin typeface="Poppins"/>
                <a:ea typeface="+mn-ea"/>
                <a:cs typeface="Poppins"/>
              </a:rPr>
              <a:t>fecha, hora y ubicación </a:t>
            </a:r>
            <a:r>
              <a:rPr kumimoji="0" lang="es-ES" sz="2000" b="0" i="0" u="none" strike="noStrike" kern="1200" cap="none" spc="0" normalizeH="0" baseline="0" noProof="0">
                <a:ln>
                  <a:noFill/>
                </a:ln>
                <a:solidFill>
                  <a:srgbClr val="0070C0"/>
                </a:solidFill>
                <a:effectLst/>
                <a:uLnTx/>
                <a:uFillTx/>
                <a:latin typeface="Poppins"/>
                <a:ea typeface="+mn-ea"/>
                <a:cs typeface="Poppins"/>
              </a:rPr>
              <a:t>de la reunión e incluir una agenda que describe cada asunto de negocios que se discutirá o tratará.</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7.	Si un consejo o comité quebranta los procedimientos requeridos para la reunión de esta sección, la exigencia de cualquier persona, el consejo o comité deberá reconsiderar el asunto durante su próxima reunión, después de permitirle al público presentar sus sugerencias referente al asunto.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Poppins"/>
              <a:ea typeface="+mn-ea"/>
              <a:cs typeface="Poppins"/>
            </a:endParaRPr>
          </a:p>
        </p:txBody>
      </p:sp>
      <p:sp>
        <p:nvSpPr>
          <p:cNvPr id="3" name="TextBox 2">
            <a:extLst>
              <a:ext uri="{FF2B5EF4-FFF2-40B4-BE49-F238E27FC236}">
                <a16:creationId xmlns:a16="http://schemas.microsoft.com/office/drawing/2014/main" id="{CE435757-81E7-B8F0-B1A6-0A2CA8F7129F}"/>
              </a:ext>
            </a:extLst>
          </p:cNvPr>
          <p:cNvSpPr txBox="1"/>
          <p:nvPr/>
        </p:nvSpPr>
        <p:spPr>
          <a:xfrm>
            <a:off x="180211" y="99632"/>
            <a:ext cx="4697702" cy="1126158"/>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2" name="TextBox 1">
            <a:extLst>
              <a:ext uri="{FF2B5EF4-FFF2-40B4-BE49-F238E27FC236}">
                <a16:creationId xmlns:a16="http://schemas.microsoft.com/office/drawing/2014/main" id="{AA69E178-2DD5-5C8D-F144-3A9FA11067EE}"/>
              </a:ext>
            </a:extLst>
          </p:cNvPr>
          <p:cNvSpPr txBox="1"/>
          <p:nvPr/>
        </p:nvSpPr>
        <p:spPr>
          <a:xfrm>
            <a:off x="6408821" y="272716"/>
            <a:ext cx="49890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 </a:t>
            </a:r>
            <a:endParaRPr lang="en-US" sz="3200" dirty="0">
              <a:cs typeface="Calibri"/>
            </a:endParaRPr>
          </a:p>
        </p:txBody>
      </p:sp>
      <p:grpSp>
        <p:nvGrpSpPr>
          <p:cNvPr id="7" name="Group 6">
            <a:extLst>
              <a:ext uri="{FF2B5EF4-FFF2-40B4-BE49-F238E27FC236}">
                <a16:creationId xmlns:a16="http://schemas.microsoft.com/office/drawing/2014/main" id="{9AF4236C-0D60-65E4-36DC-55FBA3BF5BF4}"/>
              </a:ext>
            </a:extLst>
          </p:cNvPr>
          <p:cNvGrpSpPr/>
          <p:nvPr/>
        </p:nvGrpSpPr>
        <p:grpSpPr>
          <a:xfrm>
            <a:off x="4821411" y="274222"/>
            <a:ext cx="887864" cy="909353"/>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225BBC29-89C1-E448-92D2-D1F2187AC211}"/>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6" name="Picture 5">
              <a:extLst>
                <a:ext uri="{FF2B5EF4-FFF2-40B4-BE49-F238E27FC236}">
                  <a16:creationId xmlns:a16="http://schemas.microsoft.com/office/drawing/2014/main" id="{828BE698-452C-354C-7C8B-3909BDD923A1}"/>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183789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B1C0-2A7D-4E86-8880-4E58E0BE8950}"/>
              </a:ext>
            </a:extLst>
          </p:cNvPr>
          <p:cNvSpPr txBox="1"/>
          <p:nvPr/>
        </p:nvSpPr>
        <p:spPr>
          <a:xfrm>
            <a:off x="379259" y="5695818"/>
            <a:ext cx="6016927" cy="1255826"/>
          </a:xfrm>
          <a:prstGeom prst="rect">
            <a:avLst/>
          </a:prstGeom>
          <a:noFill/>
        </p:spPr>
        <p:txBody>
          <a:bodyPr wrap="square" lIns="91440" tIns="45720" rIns="91440" bIns="4572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Poppins"/>
                <a:ea typeface="+mn-ea"/>
                <a:cs typeface="Poppins"/>
              </a:rPr>
              <a:t>* Notices and agendas should be posted in an area that is visible to all members of the school community, including </a:t>
            </a:r>
            <a:r>
              <a:rPr lang="en-US" b="1" i="1" dirty="0">
                <a:solidFill>
                  <a:srgbClr val="000000"/>
                </a:solidFill>
                <a:latin typeface="Poppins"/>
                <a:cs typeface="Poppins"/>
              </a:rPr>
              <a:t>parents</a:t>
            </a:r>
            <a:r>
              <a:rPr kumimoji="0" lang="en-US" sz="1800" b="1" i="1" u="none" strike="noStrike" kern="1200" cap="none" spc="0" normalizeH="0" baseline="0" noProof="0" dirty="0">
                <a:ln>
                  <a:noFill/>
                </a:ln>
                <a:solidFill>
                  <a:srgbClr val="000000"/>
                </a:solidFill>
                <a:effectLst/>
                <a:uLnTx/>
                <a:uFillTx/>
                <a:latin typeface="Poppins"/>
                <a:ea typeface="+mn-ea"/>
                <a:cs typeface="Poppins"/>
              </a:rPr>
              <a:t>/guardians. </a:t>
            </a:r>
            <a:endParaRPr kumimoji="0" lang="en-US" sz="1800" b="0" i="0" u="none" strike="noStrike" kern="1200" cap="none" spc="0" normalizeH="0" baseline="0" noProof="0" dirty="0">
              <a:ln>
                <a:noFill/>
              </a:ln>
              <a:solidFill>
                <a:prstClr val="black"/>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F5AE299F-DD0C-4EEA-B7C8-BEBA12561D36}"/>
              </a:ext>
            </a:extLst>
          </p:cNvPr>
          <p:cNvSpPr txBox="1"/>
          <p:nvPr/>
        </p:nvSpPr>
        <p:spPr>
          <a:xfrm>
            <a:off x="6695216" y="1131527"/>
            <a:ext cx="5197202"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srgbClr val="0070C0"/>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8.	No es necesario describir en la agenda como puntos del orden del día, preguntas o afirmaciones breves hechas durante la reunión de parte de miembros del consejo, comité o público, que no tengan un impacto significativo en los estudiantes, el personal escolar o el distrito escolar, o que puedan resolverse solamente por medio de proveer información.</a:t>
            </a:r>
          </a:p>
        </p:txBody>
      </p:sp>
      <p:sp>
        <p:nvSpPr>
          <p:cNvPr id="11" name="TextBox 10">
            <a:extLst>
              <a:ext uri="{FF2B5EF4-FFF2-40B4-BE49-F238E27FC236}">
                <a16:creationId xmlns:a16="http://schemas.microsoft.com/office/drawing/2014/main" id="{9CE85445-DD22-4205-8E16-616E1ADE3E06}"/>
              </a:ext>
            </a:extLst>
          </p:cNvPr>
          <p:cNvSpPr txBox="1"/>
          <p:nvPr/>
        </p:nvSpPr>
        <p:spPr>
          <a:xfrm>
            <a:off x="299582" y="1121177"/>
            <a:ext cx="4752865"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8.	Questions or brief statements made at the meeting by members of the council, committee, or public that do not have a significant effect on pupils or employees in the school or school district, or that can be resolved solely by the provision of information, need not be described on an agenda as items of business.</a:t>
            </a:r>
          </a:p>
        </p:txBody>
      </p:sp>
      <p:sp>
        <p:nvSpPr>
          <p:cNvPr id="10" name="Rectangle 1">
            <a:extLst>
              <a:ext uri="{FF2B5EF4-FFF2-40B4-BE49-F238E27FC236}">
                <a16:creationId xmlns:a16="http://schemas.microsoft.com/office/drawing/2014/main" id="{BB1F8949-6ED7-43EF-AD61-CD0AF638A61C}"/>
              </a:ext>
            </a:extLst>
          </p:cNvPr>
          <p:cNvSpPr>
            <a:spLocks noChangeArrowheads="1"/>
          </p:cNvSpPr>
          <p:nvPr/>
        </p:nvSpPr>
        <p:spPr bwMode="auto">
          <a:xfrm>
            <a:off x="7064470" y="5491362"/>
            <a:ext cx="4748271" cy="1072741"/>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1800" b="1" i="0" u="none" strike="noStrike" kern="1200" cap="none" spc="0" normalizeH="0" baseline="0" noProof="0">
                <a:ln>
                  <a:noFill/>
                </a:ln>
                <a:solidFill>
                  <a:srgbClr val="0070C0"/>
                </a:solidFill>
                <a:effectLst/>
                <a:uLnTx/>
                <a:uFillTx/>
                <a:latin typeface="Poppins"/>
                <a:ea typeface="+mn-ea"/>
                <a:cs typeface="Poppins"/>
              </a:rPr>
              <a:t>* Los avisos y agendas deben publicarse en un área visible para todos los miembros de la comunidad escolar, incluidos los padres/tutores. </a:t>
            </a:r>
          </a:p>
        </p:txBody>
      </p:sp>
      <p:sp>
        <p:nvSpPr>
          <p:cNvPr id="3" name="TextBox 2">
            <a:extLst>
              <a:ext uri="{FF2B5EF4-FFF2-40B4-BE49-F238E27FC236}">
                <a16:creationId xmlns:a16="http://schemas.microsoft.com/office/drawing/2014/main" id="{5C99F25D-612B-BD33-841D-D62CF662B5B7}"/>
              </a:ext>
            </a:extLst>
          </p:cNvPr>
          <p:cNvSpPr txBox="1"/>
          <p:nvPr/>
        </p:nvSpPr>
        <p:spPr>
          <a:xfrm>
            <a:off x="180211" y="99632"/>
            <a:ext cx="4430334" cy="1233104"/>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2" name="TextBox 1">
            <a:extLst>
              <a:ext uri="{FF2B5EF4-FFF2-40B4-BE49-F238E27FC236}">
                <a16:creationId xmlns:a16="http://schemas.microsoft.com/office/drawing/2014/main" id="{180D8C35-EA77-F186-06F0-C1F28E15B876}"/>
              </a:ext>
            </a:extLst>
          </p:cNvPr>
          <p:cNvSpPr txBox="1"/>
          <p:nvPr/>
        </p:nvSpPr>
        <p:spPr>
          <a:xfrm>
            <a:off x="7571874" y="459874"/>
            <a:ext cx="41736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dirty="0">
                <a:solidFill>
                  <a:srgbClr val="0070C0"/>
                </a:solidFill>
                <a:latin typeface="Poppins"/>
              </a:rPr>
              <a:t>El DECRETO “GREENE”</a:t>
            </a:r>
            <a:endParaRPr lang="en-US" sz="2800" dirty="0">
              <a:cs typeface="Calibri"/>
            </a:endParaRPr>
          </a:p>
        </p:txBody>
      </p:sp>
      <p:grpSp>
        <p:nvGrpSpPr>
          <p:cNvPr id="8" name="Group 7">
            <a:extLst>
              <a:ext uri="{FF2B5EF4-FFF2-40B4-BE49-F238E27FC236}">
                <a16:creationId xmlns:a16="http://schemas.microsoft.com/office/drawing/2014/main" id="{F5BE0B2A-176F-4A11-B597-E69C6AC12B7B}"/>
              </a:ext>
            </a:extLst>
          </p:cNvPr>
          <p:cNvGrpSpPr/>
          <p:nvPr/>
        </p:nvGrpSpPr>
        <p:grpSpPr>
          <a:xfrm>
            <a:off x="5356152" y="274222"/>
            <a:ext cx="887865" cy="909352"/>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7F00937E-87C4-78AF-BB75-13AA26E994FB}"/>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4316A154-0ACD-FD38-9B5D-A93874D663B8}"/>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3411180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5" descr="Hands holding each other's wrists and interlinked to form a circle">
            <a:extLst>
              <a:ext uri="{FF2B5EF4-FFF2-40B4-BE49-F238E27FC236}">
                <a16:creationId xmlns:a16="http://schemas.microsoft.com/office/drawing/2014/main" id="{441CCA14-5C9F-7FD8-AD1E-2AE95B9FF2F2}"/>
              </a:ext>
            </a:extLst>
          </p:cNvPr>
          <p:cNvPicPr>
            <a:picLocks noChangeAspect="1"/>
          </p:cNvPicPr>
          <p:nvPr/>
        </p:nvPicPr>
        <p:blipFill rotWithShape="1">
          <a:blip r:embed="rId3"/>
          <a:srcRect l="4759" r="1124" b="-1"/>
          <a:stretch/>
        </p:blipFill>
        <p:spPr>
          <a:xfrm>
            <a:off x="160421" y="227273"/>
            <a:ext cx="8359538" cy="6309885"/>
          </a:xfrm>
          <a:prstGeom prst="rect">
            <a:avLst/>
          </a:prstGeom>
        </p:spPr>
      </p:pic>
      <p:sp>
        <p:nvSpPr>
          <p:cNvPr id="4" name="TextBox 3">
            <a:extLst>
              <a:ext uri="{FF2B5EF4-FFF2-40B4-BE49-F238E27FC236}">
                <a16:creationId xmlns:a16="http://schemas.microsoft.com/office/drawing/2014/main" id="{159662CF-FF42-44B9-BD8E-0B227BE9402F}"/>
              </a:ext>
            </a:extLst>
          </p:cNvPr>
          <p:cNvSpPr txBox="1"/>
          <p:nvPr/>
        </p:nvSpPr>
        <p:spPr>
          <a:xfrm>
            <a:off x="9474922" y="1205608"/>
            <a:ext cx="2365425" cy="50893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Poppins"/>
                <a:ea typeface="+mn-ea"/>
                <a:cs typeface="+mn-cs"/>
              </a:rPr>
              <a:t>Next Steps</a:t>
            </a:r>
          </a:p>
        </p:txBody>
      </p:sp>
      <p:sp>
        <p:nvSpPr>
          <p:cNvPr id="3" name="Content Placeholder 2">
            <a:extLst>
              <a:ext uri="{FF2B5EF4-FFF2-40B4-BE49-F238E27FC236}">
                <a16:creationId xmlns:a16="http://schemas.microsoft.com/office/drawing/2014/main" id="{B9C8D0CF-83E2-4625-A65A-AD9D72A0C85F}"/>
              </a:ext>
            </a:extLst>
          </p:cNvPr>
          <p:cNvSpPr>
            <a:spLocks noGrp="1"/>
          </p:cNvSpPr>
          <p:nvPr>
            <p:ph idx="1"/>
          </p:nvPr>
        </p:nvSpPr>
        <p:spPr>
          <a:xfrm>
            <a:off x="8980267" y="1874059"/>
            <a:ext cx="2869127" cy="3747840"/>
          </a:xfrm>
        </p:spPr>
        <p:txBody>
          <a:bodyPr vert="horz" lIns="91440" tIns="45720" rIns="91440" bIns="45720" rtlCol="0" anchor="t">
            <a:noAutofit/>
          </a:bodyPr>
          <a:lstStyle/>
          <a:p>
            <a:pPr marL="0" indent="0">
              <a:buNone/>
            </a:pPr>
            <a:r>
              <a:rPr lang="en-US" sz="2400" b="1" dirty="0"/>
              <a:t>How might we work together to support one another as leaders?</a:t>
            </a:r>
            <a:endParaRPr lang="en-US" sz="2400" b="1" dirty="0">
              <a:cs typeface="Poppins"/>
            </a:endParaRPr>
          </a:p>
          <a:p>
            <a:pPr marL="0" indent="0" algn="ctr">
              <a:buNone/>
            </a:pPr>
            <a:r>
              <a:rPr lang="es-MX" sz="3200" b="1" dirty="0">
                <a:solidFill>
                  <a:srgbClr val="0070C0"/>
                </a:solidFill>
                <a:ea typeface="+mj-ea"/>
                <a:cs typeface="+mj-cs"/>
              </a:rPr>
              <a:t>Próximos Pasos</a:t>
            </a:r>
            <a:endParaRPr lang="en-US" sz="3200" b="1">
              <a:cs typeface="Poppins"/>
            </a:endParaRPr>
          </a:p>
          <a:p>
            <a:pPr marL="0" indent="0">
              <a:buNone/>
            </a:pPr>
            <a:r>
              <a:rPr lang="es-MX" sz="2400" b="1" dirty="0">
                <a:solidFill>
                  <a:srgbClr val="0070C0"/>
                </a:solidFill>
              </a:rPr>
              <a:t>¿Cómo podemos trabajar juntos para apoyarnos uno al otro como líderes?</a:t>
            </a:r>
            <a:endParaRPr lang="es-MX" sz="2400" b="1" dirty="0">
              <a:solidFill>
                <a:srgbClr val="0070C0"/>
              </a:solidFill>
              <a:cs typeface="Poppins"/>
            </a:endParaRPr>
          </a:p>
          <a:p>
            <a:pPr marL="0" indent="0">
              <a:buNone/>
            </a:pPr>
            <a:endParaRPr lang="en-US" sz="2400" b="1"/>
          </a:p>
        </p:txBody>
      </p:sp>
    </p:spTree>
    <p:extLst>
      <p:ext uri="{BB962C8B-B14F-4D97-AF65-F5344CB8AC3E}">
        <p14:creationId xmlns:p14="http://schemas.microsoft.com/office/powerpoint/2010/main" val="1803717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F59B471-C8F2-45B5-5ABF-A7701077785A}"/>
              </a:ext>
            </a:extLst>
          </p:cNvPr>
          <p:cNvGraphicFramePr>
            <a:graphicFrameLocks noGrp="1"/>
          </p:cNvGraphicFramePr>
          <p:nvPr>
            <p:extLst>
              <p:ext uri="{D42A27DB-BD31-4B8C-83A1-F6EECF244321}">
                <p14:modId xmlns:p14="http://schemas.microsoft.com/office/powerpoint/2010/main" val="1211275452"/>
              </p:ext>
            </p:extLst>
          </p:nvPr>
        </p:nvGraphicFramePr>
        <p:xfrm>
          <a:off x="3119887" y="1207698"/>
          <a:ext cx="6904539" cy="4619885"/>
        </p:xfrm>
        <a:graphic>
          <a:graphicData uri="http://schemas.openxmlformats.org/drawingml/2006/table">
            <a:tbl>
              <a:tblPr>
                <a:tableStyleId>{5C22544A-7EE6-4342-B048-85BDC9FD1C3A}</a:tableStyleId>
              </a:tblPr>
              <a:tblGrid>
                <a:gridCol w="6904539">
                  <a:extLst>
                    <a:ext uri="{9D8B030D-6E8A-4147-A177-3AD203B41FA5}">
                      <a16:colId xmlns:a16="http://schemas.microsoft.com/office/drawing/2014/main" val="2233777184"/>
                    </a:ext>
                  </a:extLst>
                </a:gridCol>
              </a:tblGrid>
              <a:tr h="4619885">
                <a:tc>
                  <a:txBody>
                    <a:bodyPr/>
                    <a:lstStyle/>
                    <a:p>
                      <a:pPr marL="0" marR="0" algn="ctr">
                        <a:lnSpc>
                          <a:spcPct val="107000"/>
                        </a:lnSpc>
                        <a:spcBef>
                          <a:spcPts val="0"/>
                        </a:spcBef>
                        <a:spcAft>
                          <a:spcPts val="800"/>
                        </a:spcAft>
                      </a:pPr>
                      <a:endParaRPr lang="en-US" sz="2400" b="1" dirty="0">
                        <a:effectLst/>
                      </a:endParaRPr>
                    </a:p>
                    <a:p>
                      <a:pPr marL="0" marR="0" lvl="0" algn="ctr">
                        <a:lnSpc>
                          <a:spcPct val="107000"/>
                        </a:lnSpc>
                        <a:spcBef>
                          <a:spcPts val="0"/>
                        </a:spcBef>
                        <a:spcAft>
                          <a:spcPts val="800"/>
                        </a:spcAft>
                        <a:buNone/>
                      </a:pPr>
                      <a:endParaRPr lang="en-US" sz="2400" b="1" dirty="0">
                        <a:effectLst/>
                      </a:endParaRPr>
                    </a:p>
                    <a:p>
                      <a:pPr marL="0" marR="0" lvl="0" algn="ctr">
                        <a:lnSpc>
                          <a:spcPct val="107000"/>
                        </a:lnSpc>
                        <a:spcBef>
                          <a:spcPts val="0"/>
                        </a:spcBef>
                        <a:spcAft>
                          <a:spcPts val="800"/>
                        </a:spcAft>
                        <a:buNone/>
                      </a:pPr>
                      <a:r>
                        <a:rPr lang="en-US" sz="2400" b="1" dirty="0">
                          <a:effectLst/>
                        </a:rPr>
                        <a:t>Family Engagement Resources</a:t>
                      </a:r>
                      <a:endParaRPr lang="en-US" dirty="0"/>
                    </a:p>
                    <a:p>
                      <a:pPr marL="0" marR="0" algn="ctr">
                        <a:lnSpc>
                          <a:spcPct val="107000"/>
                        </a:lnSpc>
                        <a:spcBef>
                          <a:spcPts val="0"/>
                        </a:spcBef>
                        <a:spcAft>
                          <a:spcPts val="800"/>
                        </a:spcAft>
                      </a:pPr>
                      <a:r>
                        <a:rPr lang="es-MX" sz="2400" b="1" noProof="0" dirty="0">
                          <a:solidFill>
                            <a:srgbClr val="002060"/>
                          </a:solidFill>
                          <a:effectLst/>
                        </a:rPr>
                        <a:t>Recursos para la Participación de Familias</a:t>
                      </a:r>
                    </a:p>
                    <a:p>
                      <a:pPr marL="0" marR="0" algn="ctr">
                        <a:lnSpc>
                          <a:spcPct val="107000"/>
                        </a:lnSpc>
                        <a:spcBef>
                          <a:spcPts val="0"/>
                        </a:spcBef>
                        <a:spcAft>
                          <a:spcPts val="800"/>
                        </a:spcAft>
                      </a:pPr>
                      <a:r>
                        <a:rPr lang="en-US" sz="2400" dirty="0">
                          <a:effectLst/>
                        </a:rPr>
                        <a:t>Resources are available on the home page of Student, Family, and Community Engagement (SFACE):/</a:t>
                      </a:r>
                      <a:r>
                        <a:rPr lang="es-MX" sz="2400" noProof="0" dirty="0">
                          <a:solidFill>
                            <a:srgbClr val="002060"/>
                          </a:solidFill>
                          <a:effectLst/>
                        </a:rPr>
                        <a:t>Hay recursos disponibles en la pagina de principal de la Oficina de Participación de Estudiantes, Familias, y Comunidad </a:t>
                      </a:r>
                      <a:r>
                        <a:rPr lang="en-US" sz="2400" b="1" u="sng" dirty="0">
                          <a:solidFill>
                            <a:schemeClr val="tx1"/>
                          </a:solidFill>
                          <a:effectLst/>
                          <a:hlinkClick r:id="rId3">
                            <a:extLst>
                              <a:ext uri="{A12FA001-AC4F-418D-AE19-62706E023703}">
                                <ahyp:hlinkClr xmlns:ahyp="http://schemas.microsoft.com/office/drawing/2018/hyperlinkcolor" val="tx"/>
                              </a:ext>
                            </a:extLst>
                          </a:hlinkClick>
                        </a:rPr>
                        <a:t>https://achieve.lausd.org/sface</a:t>
                      </a:r>
                      <a:r>
                        <a:rPr lang="en-US" sz="2400" b="1" dirty="0">
                          <a:solidFill>
                            <a:schemeClr val="tx1"/>
                          </a:solidFill>
                          <a:effectLst/>
                        </a:rPr>
                        <a:t>.</a:t>
                      </a:r>
                      <a:endParaRPr lang="en-US" sz="2400" b="1" dirty="0">
                        <a:solidFill>
                          <a:schemeClr val="tx1"/>
                        </a:solidFill>
                        <a:effectLst/>
                        <a:latin typeface="Poppins"/>
                        <a:ea typeface="Calibri" panose="020F0502020204030204" pitchFamily="34" charset="0"/>
                      </a:endParaRPr>
                    </a:p>
                  </a:txBody>
                  <a:tcPr marL="188595" marR="188595" marT="0" marB="0"/>
                </a:tc>
                <a:extLst>
                  <a:ext uri="{0D108BD9-81ED-4DB2-BD59-A6C34878D82A}">
                    <a16:rowId xmlns:a16="http://schemas.microsoft.com/office/drawing/2014/main" val="502189647"/>
                  </a:ext>
                </a:extLst>
              </a:tr>
            </a:tbl>
          </a:graphicData>
        </a:graphic>
      </p:graphicFrame>
      <p:pic>
        <p:nvPicPr>
          <p:cNvPr id="15" name="Picture 14">
            <a:extLst>
              <a:ext uri="{FF2B5EF4-FFF2-40B4-BE49-F238E27FC236}">
                <a16:creationId xmlns:a16="http://schemas.microsoft.com/office/drawing/2014/main" id="{3AF29C56-1186-D549-965F-C157CE7D5E14}"/>
              </a:ext>
            </a:extLst>
          </p:cNvPr>
          <p:cNvPicPr>
            <a:picLocks noChangeAspect="1"/>
          </p:cNvPicPr>
          <p:nvPr/>
        </p:nvPicPr>
        <p:blipFill>
          <a:blip r:embed="rId4"/>
          <a:stretch>
            <a:fillRect/>
          </a:stretch>
        </p:blipFill>
        <p:spPr>
          <a:xfrm>
            <a:off x="542826" y="2215517"/>
            <a:ext cx="1882377" cy="2599998"/>
          </a:xfrm>
          <a:prstGeom prst="rect">
            <a:avLst/>
          </a:prstGeom>
        </p:spPr>
      </p:pic>
    </p:spTree>
    <p:extLst>
      <p:ext uri="{BB962C8B-B14F-4D97-AF65-F5344CB8AC3E}">
        <p14:creationId xmlns:p14="http://schemas.microsoft.com/office/powerpoint/2010/main" val="3622304311"/>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5A23226-C78D-4514-8D9F-332ACB61CF49}"/>
              </a:ext>
            </a:extLst>
          </p:cNvPr>
          <p:cNvSpPr txBox="1"/>
          <p:nvPr/>
        </p:nvSpPr>
        <p:spPr>
          <a:xfrm>
            <a:off x="380701" y="2083876"/>
            <a:ext cx="3861996"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Poppins"/>
                <a:ea typeface="+mn-ea"/>
                <a:cs typeface="+mn-cs"/>
              </a:rPr>
              <a:t>Contact information</a:t>
            </a:r>
            <a:br>
              <a:rPr kumimoji="0" lang="en-US" sz="2400" b="1" i="0" u="none" strike="noStrike" kern="1200" cap="none" spc="0" normalizeH="0" baseline="0" noProof="0">
                <a:ln>
                  <a:noFill/>
                </a:ln>
                <a:solidFill>
                  <a:prstClr val="black"/>
                </a:solidFill>
                <a:effectLst/>
                <a:uLnTx/>
                <a:uFillTx/>
                <a:latin typeface="Poppins"/>
                <a:ea typeface="+mn-ea"/>
                <a:cs typeface="+mn-cs"/>
              </a:rPr>
            </a:br>
            <a:r>
              <a:rPr kumimoji="0" lang="es-CO" sz="2400" b="1" i="0" u="none" strike="noStrike" kern="1200" cap="none" spc="0" normalizeH="0" baseline="0" noProof="0">
                <a:ln>
                  <a:noFill/>
                </a:ln>
                <a:solidFill>
                  <a:srgbClr val="FFFFFF"/>
                </a:solidFill>
                <a:effectLst/>
                <a:uLnTx/>
                <a:uFillTx/>
                <a:latin typeface="Poppins"/>
                <a:ea typeface="+mn-ea"/>
                <a:cs typeface="+mn-cs"/>
              </a:rPr>
              <a:t>Información de Contacto</a:t>
            </a:r>
            <a:r>
              <a:rPr kumimoji="0" lang="en-US" sz="2400"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Name:___________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E-mail:___________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Phone: 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p:txBody>
      </p:sp>
      <p:grpSp>
        <p:nvGrpSpPr>
          <p:cNvPr id="6" name="Group 5">
            <a:extLst>
              <a:ext uri="{FF2B5EF4-FFF2-40B4-BE49-F238E27FC236}">
                <a16:creationId xmlns:a16="http://schemas.microsoft.com/office/drawing/2014/main" id="{7F5EDC5C-AB2F-1676-0253-1E1F0C22033F}"/>
              </a:ext>
            </a:extLst>
          </p:cNvPr>
          <p:cNvGrpSpPr/>
          <p:nvPr/>
        </p:nvGrpSpPr>
        <p:grpSpPr>
          <a:xfrm>
            <a:off x="3337995" y="1159472"/>
            <a:ext cx="4709564" cy="5073706"/>
            <a:chOff x="1639765" y="2336819"/>
            <a:chExt cx="3113935" cy="3636675"/>
          </a:xfrm>
        </p:grpSpPr>
        <p:sp>
          <p:nvSpPr>
            <p:cNvPr id="7" name="Oval 6">
              <a:extLst>
                <a:ext uri="{FF2B5EF4-FFF2-40B4-BE49-F238E27FC236}">
                  <a16:creationId xmlns:a16="http://schemas.microsoft.com/office/drawing/2014/main" id="{42971CD3-8B26-89DD-BC85-1A408CDE176E}"/>
                </a:ext>
              </a:extLst>
            </p:cNvPr>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6">
              <a:extLst>
                <a:ext uri="{FF2B5EF4-FFF2-40B4-BE49-F238E27FC236}">
                  <a16:creationId xmlns:a16="http://schemas.microsoft.com/office/drawing/2014/main" id="{05E31FFB-50F0-228B-D76C-BBFAF78D60BB}"/>
                </a:ext>
              </a:extLst>
            </p:cNvPr>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A5C77B4-C146-AEF4-ABB9-2B3F679F8A02}"/>
                </a:ext>
              </a:extLst>
            </p:cNvPr>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B301E12E-FAC4-8D13-766E-6EEC25B6D019}"/>
              </a:ext>
            </a:extLst>
          </p:cNvPr>
          <p:cNvSpPr txBox="1"/>
          <p:nvPr/>
        </p:nvSpPr>
        <p:spPr>
          <a:xfrm>
            <a:off x="3805955" y="3278581"/>
            <a:ext cx="4159306" cy="1754326"/>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panose="00000500000000000000" pitchFamily="2" charset="0"/>
                <a:cs typeface="Poppins" panose="00000500000000000000" pitchFamily="2" charset="0"/>
              </a:rPr>
              <a:t>Thank you for your leadership</a:t>
            </a:r>
          </a:p>
          <a:p>
            <a:pPr algn="ctr"/>
            <a:r>
              <a:rPr lang="en-US" sz="2000" b="1" dirty="0">
                <a:solidFill>
                  <a:srgbClr val="FFFF00"/>
                </a:solidFill>
                <a:latin typeface="Poppins"/>
                <a:cs typeface="Poppins"/>
              </a:rPr>
              <a:t> and commitment!</a:t>
            </a:r>
            <a:endParaRPr lang="en-US" sz="2000" b="1" dirty="0">
              <a:solidFill>
                <a:srgbClr val="FFFF00"/>
              </a:solidFill>
              <a:latin typeface="Poppins" panose="00000500000000000000" pitchFamily="2" charset="0"/>
              <a:cs typeface="Poppins" panose="00000500000000000000" pitchFamily="2" charset="0"/>
            </a:endParaRPr>
          </a:p>
          <a:p>
            <a:pPr algn="ctr"/>
            <a:endParaRPr lang="en-US" sz="800" b="1" dirty="0">
              <a:solidFill>
                <a:srgbClr val="FFFF00"/>
              </a:solidFill>
              <a:latin typeface="Poppins" panose="00000500000000000000" pitchFamily="2" charset="0"/>
              <a:cs typeface="Poppins" panose="00000500000000000000" pitchFamily="2" charset="0"/>
            </a:endParaRPr>
          </a:p>
          <a:p>
            <a:pPr algn="ctr"/>
            <a:r>
              <a:rPr lang="es-MX" sz="2000" b="1" dirty="0">
                <a:solidFill>
                  <a:schemeClr val="bg1"/>
                </a:solidFill>
                <a:latin typeface="Poppins"/>
                <a:cs typeface="Poppins"/>
              </a:rPr>
              <a:t>Gracias por su liderazgo </a:t>
            </a:r>
            <a:endParaRPr lang="es-MX" sz="2000" dirty="0">
              <a:solidFill>
                <a:schemeClr val="bg1"/>
              </a:solidFill>
              <a:latin typeface="Poppins" panose="00000500000000000000" pitchFamily="2" charset="0"/>
              <a:cs typeface="Poppins" panose="00000500000000000000" pitchFamily="2" charset="0"/>
            </a:endParaRPr>
          </a:p>
          <a:p>
            <a:pPr algn="ctr"/>
            <a:r>
              <a:rPr lang="es-MX" sz="2000" b="1" dirty="0">
                <a:solidFill>
                  <a:schemeClr val="bg1"/>
                </a:solidFill>
                <a:latin typeface="Poppins"/>
                <a:cs typeface="Poppins"/>
              </a:rPr>
              <a:t>y compromiso!</a:t>
            </a:r>
            <a:endParaRPr lang="es-MX" sz="2000">
              <a:solidFill>
                <a:schemeClr val="bg1"/>
              </a:solidFill>
              <a:latin typeface="Poppins" panose="00000500000000000000" pitchFamily="2" charset="0"/>
              <a:cs typeface="Poppins" panose="00000500000000000000" pitchFamily="2" charset="0"/>
            </a:endParaRPr>
          </a:p>
          <a:p>
            <a:pPr algn="ctr"/>
            <a:endParaRPr lang="en-US" sz="2000" dirty="0">
              <a:solidFill>
                <a:srgbClr val="FFFF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8343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5400-A808-4359-8ED8-8DD169C7554D}"/>
              </a:ext>
            </a:extLst>
          </p:cNvPr>
          <p:cNvSpPr>
            <a:spLocks noGrp="1"/>
          </p:cNvSpPr>
          <p:nvPr>
            <p:ph type="title"/>
          </p:nvPr>
        </p:nvSpPr>
        <p:spPr>
          <a:xfrm>
            <a:off x="306513" y="186902"/>
            <a:ext cx="3892378" cy="1084615"/>
          </a:xfrm>
        </p:spPr>
        <p:txBody>
          <a:bodyPr vert="horz" lIns="91440" tIns="45720" rIns="91440" bIns="45720" rtlCol="0" anchor="b">
            <a:normAutofit/>
          </a:bodyPr>
          <a:lstStyle/>
          <a:p>
            <a:r>
              <a:rPr lang="en-US" sz="2400" b="1" dirty="0">
                <a:latin typeface="Poppins" panose="00000500000000000000" pitchFamily="2" charset="0"/>
                <a:cs typeface="Poppins" panose="00000500000000000000" pitchFamily="2" charset="0"/>
              </a:rPr>
              <a:t>School Site Council Members Training</a:t>
            </a:r>
            <a:br>
              <a:rPr lang="en-US" sz="2400" b="1" dirty="0">
                <a:latin typeface="Poppins" panose="00000500000000000000" pitchFamily="2" charset="0"/>
                <a:cs typeface="Poppins" panose="00000500000000000000" pitchFamily="2" charset="0"/>
              </a:rPr>
            </a:br>
            <a:endParaRPr lang="es-MX" sz="2400" b="1" dirty="0">
              <a:solidFill>
                <a:srgbClr val="0070C0"/>
              </a:solidFill>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09832366-94BE-4187-BC3B-ADC74A948B9F}"/>
              </a:ext>
            </a:extLst>
          </p:cNvPr>
          <p:cNvSpPr>
            <a:spLocks noGrp="1"/>
          </p:cNvSpPr>
          <p:nvPr>
            <p:ph type="sldNum" sz="quarter" idx="12"/>
          </p:nvPr>
        </p:nvSpPr>
        <p:spPr>
          <a:xfrm>
            <a:off x="10511554" y="6356350"/>
            <a:ext cx="842246" cy="365125"/>
          </a:xfrm>
        </p:spPr>
        <p:txBody>
          <a:bodyPr/>
          <a:lstStyle/>
          <a:p>
            <a:fld id="{ADAD750B-947C-400E-B8CE-3DD0E804B3D6}" type="slidenum">
              <a:rPr lang="en-US" smtClean="0"/>
              <a:t>6</a:t>
            </a:fld>
            <a:endParaRPr lang="en-US" dirty="0"/>
          </a:p>
        </p:txBody>
      </p:sp>
      <p:pic>
        <p:nvPicPr>
          <p:cNvPr id="9" name="Picture 8">
            <a:extLst>
              <a:ext uri="{FF2B5EF4-FFF2-40B4-BE49-F238E27FC236}">
                <a16:creationId xmlns:a16="http://schemas.microsoft.com/office/drawing/2014/main" id="{533944A8-AB94-4AFD-9C8D-2859918CAD0D}"/>
              </a:ext>
            </a:extLst>
          </p:cNvPr>
          <p:cNvPicPr>
            <a:picLocks noChangeAspect="1"/>
          </p:cNvPicPr>
          <p:nvPr/>
        </p:nvPicPr>
        <p:blipFill>
          <a:blip r:embed="rId3"/>
          <a:stretch>
            <a:fillRect/>
          </a:stretch>
        </p:blipFill>
        <p:spPr>
          <a:xfrm>
            <a:off x="4623018" y="1879116"/>
            <a:ext cx="2687501" cy="3421044"/>
          </a:xfrm>
          <a:prstGeom prst="rect">
            <a:avLst/>
          </a:prstGeom>
        </p:spPr>
      </p:pic>
      <p:sp>
        <p:nvSpPr>
          <p:cNvPr id="3" name="TextBox 2">
            <a:extLst>
              <a:ext uri="{FF2B5EF4-FFF2-40B4-BE49-F238E27FC236}">
                <a16:creationId xmlns:a16="http://schemas.microsoft.com/office/drawing/2014/main" id="{9C45D15B-4609-4FE5-8118-BABD80E008EC}"/>
              </a:ext>
            </a:extLst>
          </p:cNvPr>
          <p:cNvSpPr txBox="1"/>
          <p:nvPr/>
        </p:nvSpPr>
        <p:spPr>
          <a:xfrm>
            <a:off x="1391831" y="6353346"/>
            <a:ext cx="8626109" cy="400110"/>
          </a:xfrm>
          <a:prstGeom prst="rect">
            <a:avLst/>
          </a:prstGeom>
          <a:noFill/>
        </p:spPr>
        <p:txBody>
          <a:bodyPr wrap="square" lIns="91440" tIns="45720" rIns="91440" bIns="45720" rtlCol="0" anchor="t">
            <a:spAutoFit/>
          </a:bodyPr>
          <a:lstStyle/>
          <a:p>
            <a:r>
              <a:rPr lang="en-US" sz="2000" dirty="0">
                <a:latin typeface="Poppins"/>
                <a:cs typeface="Poppins"/>
              </a:rPr>
              <a:t>Link: </a:t>
            </a:r>
            <a:r>
              <a:rPr lang="en-US" sz="2000" u="sng" dirty="0">
                <a:solidFill>
                  <a:srgbClr val="0563C1"/>
                </a:solidFill>
                <a:effectLst/>
                <a:latin typeface="Poppins"/>
                <a:ea typeface="Calibri" panose="020F0502020204030204" pitchFamily="34" charset="0"/>
                <a:cs typeface="Poppins"/>
                <a:hlinkClick r:id="rId4"/>
              </a:rPr>
              <a:t>Strategic Plan / Strategic Plan 2022 - 2026 Home (lausd.net)</a:t>
            </a:r>
            <a:endParaRPr lang="en-US" sz="2000" dirty="0">
              <a:effectLst/>
              <a:latin typeface="Poppins"/>
              <a:ea typeface="Calibri" panose="020F0502020204030204" pitchFamily="34" charset="0"/>
              <a:cs typeface="Poppins"/>
            </a:endParaRPr>
          </a:p>
        </p:txBody>
      </p:sp>
      <p:sp>
        <p:nvSpPr>
          <p:cNvPr id="8" name="TextBox 7">
            <a:extLst>
              <a:ext uri="{FF2B5EF4-FFF2-40B4-BE49-F238E27FC236}">
                <a16:creationId xmlns:a16="http://schemas.microsoft.com/office/drawing/2014/main" id="{89254F5F-AB6F-CB4E-2134-F54D4431A0FF}"/>
              </a:ext>
            </a:extLst>
          </p:cNvPr>
          <p:cNvSpPr txBox="1"/>
          <p:nvPr/>
        </p:nvSpPr>
        <p:spPr>
          <a:xfrm>
            <a:off x="247409" y="1468241"/>
            <a:ext cx="3523810" cy="3761659"/>
          </a:xfrm>
          <a:prstGeom prst="rect">
            <a:avLst/>
          </a:prstGeom>
          <a:noFill/>
        </p:spPr>
        <p:txBody>
          <a:bodyPr wrap="square" lIns="91440" tIns="45720" rIns="91440" bIns="45720" rtlCol="0" anchor="t">
            <a:noAutofit/>
          </a:bodyPr>
          <a:lstStyle/>
          <a:p>
            <a:r>
              <a:rPr lang="en-US" sz="2000" dirty="0">
                <a:latin typeface="Poppins"/>
                <a:cs typeface="Poppins"/>
              </a:rPr>
              <a:t>School Site Council (SSC) and English Learner Advisory Committee (ELAC) are part of the LAUSD Strategic Plan: </a:t>
            </a:r>
            <a:endParaRPr lang="en-US" sz="2000" dirty="0">
              <a:latin typeface="Poppins" panose="00000500000000000000" pitchFamily="2" charset="0"/>
              <a:cs typeface="Poppins" panose="00000500000000000000" pitchFamily="2" charset="0"/>
            </a:endParaRPr>
          </a:p>
          <a:p>
            <a:r>
              <a:rPr lang="en-US" sz="2000" b="1" u="sng" dirty="0">
                <a:latin typeface="Poppins"/>
                <a:cs typeface="Poppins"/>
              </a:rPr>
              <a:t>Pillar 3, Priority 3D </a:t>
            </a:r>
            <a:r>
              <a:rPr lang="en-US" sz="2000" b="1" dirty="0">
                <a:latin typeface="Poppins"/>
                <a:cs typeface="Poppins"/>
              </a:rPr>
              <a:t>-Engagement and Collaboration. Honoring Perspectives: </a:t>
            </a:r>
            <a:r>
              <a:rPr lang="en-US" sz="2000" dirty="0">
                <a:latin typeface="Poppins"/>
                <a:cs typeface="Poppins"/>
              </a:rPr>
              <a:t>Honor and act upon the perspectives of students and everyone we serve </a:t>
            </a:r>
          </a:p>
        </p:txBody>
      </p:sp>
      <p:sp>
        <p:nvSpPr>
          <p:cNvPr id="12" name="TextBox 11">
            <a:extLst>
              <a:ext uri="{FF2B5EF4-FFF2-40B4-BE49-F238E27FC236}">
                <a16:creationId xmlns:a16="http://schemas.microsoft.com/office/drawing/2014/main" id="{48D08483-D6C7-11FA-E33D-E0E0D2F434ED}"/>
              </a:ext>
            </a:extLst>
          </p:cNvPr>
          <p:cNvSpPr txBox="1"/>
          <p:nvPr/>
        </p:nvSpPr>
        <p:spPr>
          <a:xfrm>
            <a:off x="8382803" y="1428001"/>
            <a:ext cx="3561546" cy="4513298"/>
          </a:xfrm>
          <a:prstGeom prst="rect">
            <a:avLst/>
          </a:prstGeom>
          <a:noFill/>
        </p:spPr>
        <p:txBody>
          <a:bodyPr wrap="square" lIns="91440" tIns="45720" rIns="91440" bIns="45720" rtlCol="0" anchor="t">
            <a:noAutofit/>
          </a:bodyPr>
          <a:lstStyle/>
          <a:p>
            <a:r>
              <a:rPr lang="es-MX" sz="2000" dirty="0">
                <a:solidFill>
                  <a:srgbClr val="0070C0"/>
                </a:solidFill>
                <a:latin typeface="Poppins"/>
                <a:cs typeface="Poppins"/>
              </a:rPr>
              <a:t>El consejo del Plantel Escolar (SSC) y el Comité Asesor para Aprendices de Inglés (ELAC) son parte del Plan Estratégico de LAUSD: </a:t>
            </a:r>
            <a:r>
              <a:rPr lang="es-MX" sz="2000" b="1" u="sng" dirty="0">
                <a:solidFill>
                  <a:srgbClr val="0070C0"/>
                </a:solidFill>
                <a:latin typeface="Poppins"/>
                <a:cs typeface="Poppins"/>
              </a:rPr>
              <a:t>Pilar 3, Prioridad 3D </a:t>
            </a:r>
            <a:r>
              <a:rPr lang="es-MX" sz="2000" b="1" dirty="0">
                <a:solidFill>
                  <a:srgbClr val="0070C0"/>
                </a:solidFill>
                <a:latin typeface="Poppins"/>
                <a:cs typeface="Poppins"/>
              </a:rPr>
              <a:t>-Compromiso y Colaboración. Valorar las Perspectivas</a:t>
            </a:r>
            <a:r>
              <a:rPr lang="es-MX" sz="2000" dirty="0">
                <a:solidFill>
                  <a:srgbClr val="0070C0"/>
                </a:solidFill>
                <a:latin typeface="Poppins"/>
                <a:cs typeface="Poppins"/>
              </a:rPr>
              <a:t>: </a:t>
            </a:r>
            <a:r>
              <a:rPr lang="es-ES" sz="2000" dirty="0">
                <a:solidFill>
                  <a:srgbClr val="0070C0"/>
                </a:solidFill>
                <a:latin typeface="Poppins"/>
                <a:cs typeface="Poppins"/>
              </a:rPr>
              <a:t>Valorar las perspectivas de los estudiantes y de todas las</a:t>
            </a:r>
          </a:p>
          <a:p>
            <a:r>
              <a:rPr lang="es-ES" sz="2000" dirty="0">
                <a:solidFill>
                  <a:srgbClr val="0070C0"/>
                </a:solidFill>
                <a:latin typeface="Poppins" panose="00000500000000000000" pitchFamily="2" charset="0"/>
                <a:cs typeface="Poppins" panose="00000500000000000000" pitchFamily="2" charset="0"/>
              </a:rPr>
              <a:t>personas a las que prestamos servicio</a:t>
            </a:r>
            <a:endParaRPr lang="es-MX" sz="2000" dirty="0">
              <a:solidFill>
                <a:srgbClr val="0070C0"/>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040F9DDE-1E06-8B8E-B8E6-3A8EA998D418}"/>
              </a:ext>
            </a:extLst>
          </p:cNvPr>
          <p:cNvSpPr txBox="1"/>
          <p:nvPr/>
        </p:nvSpPr>
        <p:spPr>
          <a:xfrm>
            <a:off x="6853305" y="188090"/>
            <a:ext cx="5211967" cy="830997"/>
          </a:xfrm>
          <a:prstGeom prst="rect">
            <a:avLst/>
          </a:prstGeom>
          <a:noFill/>
        </p:spPr>
        <p:txBody>
          <a:bodyPr wrap="square" lIns="91440" tIns="45720" rIns="91440" bIns="45720" rtlCol="0" anchor="t">
            <a:spAutoFit/>
          </a:bodyPr>
          <a:lstStyle/>
          <a:p>
            <a:r>
              <a:rPr lang="es-MX" sz="2400" b="1" dirty="0">
                <a:solidFill>
                  <a:srgbClr val="0070C0"/>
                </a:solidFill>
                <a:latin typeface="Poppins"/>
                <a:cs typeface="Poppins"/>
              </a:rPr>
              <a:t>Capacitación de Miembros del </a:t>
            </a:r>
            <a:br>
              <a:rPr lang="es-MX" sz="2400" b="1" dirty="0">
                <a:latin typeface="Poppins" panose="00000500000000000000" pitchFamily="2" charset="0"/>
                <a:cs typeface="Poppins" panose="00000500000000000000" pitchFamily="2" charset="0"/>
              </a:rPr>
            </a:br>
            <a:r>
              <a:rPr lang="es-MX" sz="2400" b="1" dirty="0">
                <a:solidFill>
                  <a:srgbClr val="0070C0"/>
                </a:solidFill>
                <a:latin typeface="Poppins"/>
                <a:cs typeface="Poppins"/>
              </a:rPr>
              <a:t>Consejo del Plantel Escolar</a:t>
            </a:r>
            <a:endParaRPr lang="en-US" sz="2400" dirty="0">
              <a:latin typeface="Poppins"/>
              <a:cs typeface="Poppins"/>
            </a:endParaRPr>
          </a:p>
        </p:txBody>
      </p:sp>
    </p:spTree>
    <p:extLst>
      <p:ext uri="{BB962C8B-B14F-4D97-AF65-F5344CB8AC3E}">
        <p14:creationId xmlns:p14="http://schemas.microsoft.com/office/powerpoint/2010/main" val="24318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98111" y="467832"/>
            <a:ext cx="5224135" cy="587296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4181478" y="3280033"/>
            <a:ext cx="4290695" cy="584775"/>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SSC Composition</a:t>
            </a:r>
          </a:p>
        </p:txBody>
      </p:sp>
      <p:sp>
        <p:nvSpPr>
          <p:cNvPr id="13" name="TextBox 12"/>
          <p:cNvSpPr txBox="1"/>
          <p:nvPr/>
        </p:nvSpPr>
        <p:spPr>
          <a:xfrm>
            <a:off x="4110853" y="3816147"/>
            <a:ext cx="4290695" cy="1077218"/>
          </a:xfrm>
          <a:prstGeom prst="rect">
            <a:avLst/>
          </a:prstGeom>
          <a:noFill/>
        </p:spPr>
        <p:txBody>
          <a:bodyPr wrap="square" lIns="91440" tIns="45720" rIns="91440" bIns="45720" rtlCol="0" anchor="t">
            <a:spAutoFit/>
          </a:bodyPr>
          <a:lstStyle/>
          <a:p>
            <a:pPr algn="ctr"/>
            <a:r>
              <a:rPr lang="es-MX" sz="3200" b="1" dirty="0">
                <a:solidFill>
                  <a:schemeClr val="bg1"/>
                </a:solidFill>
                <a:latin typeface="Poppins"/>
                <a:cs typeface="Poppins"/>
              </a:rPr>
              <a:t>Composición </a:t>
            </a:r>
            <a:endParaRPr lang="es-MX" sz="3200" dirty="0">
              <a:solidFill>
                <a:schemeClr val="bg1"/>
              </a:solidFill>
              <a:latin typeface="Poppins" panose="00000500000000000000" pitchFamily="2" charset="0"/>
              <a:cs typeface="Poppins" panose="00000500000000000000" pitchFamily="2" charset="0"/>
            </a:endParaRPr>
          </a:p>
          <a:p>
            <a:pPr algn="ctr"/>
            <a:r>
              <a:rPr lang="es-MX" sz="3200" b="1" dirty="0">
                <a:solidFill>
                  <a:schemeClr val="bg1"/>
                </a:solidFill>
                <a:latin typeface="Poppins"/>
                <a:cs typeface="Poppins"/>
              </a:rPr>
              <a:t>del SSC</a:t>
            </a:r>
            <a:endParaRPr lang="es-MX" sz="3200" dirty="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631843FB-1A9B-48C1-9A61-ADB3A6F686C4}"/>
              </a:ext>
            </a:extLst>
          </p:cNvPr>
          <p:cNvSpPr>
            <a:spLocks noGrp="1"/>
          </p:cNvSpPr>
          <p:nvPr>
            <p:ph type="sldNum" sz="quarter" idx="12"/>
          </p:nvPr>
        </p:nvSpPr>
        <p:spPr/>
        <p:txBody>
          <a:bodyPr/>
          <a:lstStyle/>
          <a:p>
            <a:fld id="{ADAD750B-947C-400E-B8CE-3DD0E804B3D6}" type="slidenum">
              <a:rPr lang="en-US" smtClean="0"/>
              <a:t>7</a:t>
            </a:fld>
            <a:endParaRPr lang="en-US"/>
          </a:p>
        </p:txBody>
      </p:sp>
    </p:spTree>
    <p:extLst>
      <p:ext uri="{BB962C8B-B14F-4D97-AF65-F5344CB8AC3E}">
        <p14:creationId xmlns:p14="http://schemas.microsoft.com/office/powerpoint/2010/main" val="344593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240"/>
          <p:cNvGrpSpPr/>
          <p:nvPr/>
        </p:nvGrpSpPr>
        <p:grpSpPr>
          <a:xfrm>
            <a:off x="256756" y="1854455"/>
            <a:ext cx="2748998" cy="3381401"/>
            <a:chOff x="1826058" y="2336819"/>
            <a:chExt cx="2927642" cy="3456506"/>
          </a:xfrm>
        </p:grpSpPr>
        <p:sp>
          <p:nvSpPr>
            <p:cNvPr id="242"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1" name="Group 230"/>
          <p:cNvGrpSpPr/>
          <p:nvPr/>
        </p:nvGrpSpPr>
        <p:grpSpPr>
          <a:xfrm>
            <a:off x="2781935" y="0"/>
            <a:ext cx="2638843" cy="2886289"/>
            <a:chOff x="1826058" y="2336819"/>
            <a:chExt cx="2927642" cy="3456506"/>
          </a:xfrm>
        </p:grpSpPr>
        <p:sp>
          <p:nvSpPr>
            <p:cNvPr id="233"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8" name="Group 237"/>
          <p:cNvGrpSpPr/>
          <p:nvPr/>
        </p:nvGrpSpPr>
        <p:grpSpPr>
          <a:xfrm>
            <a:off x="6421063" y="702751"/>
            <a:ext cx="3110688" cy="3186513"/>
            <a:chOff x="1826058" y="2336819"/>
            <a:chExt cx="2927642" cy="3456506"/>
          </a:xfrm>
        </p:grpSpPr>
        <p:sp>
          <p:nvSpPr>
            <p:cNvPr id="23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5" name="Group 234"/>
          <p:cNvGrpSpPr/>
          <p:nvPr/>
        </p:nvGrpSpPr>
        <p:grpSpPr>
          <a:xfrm>
            <a:off x="6600584" y="3922152"/>
            <a:ext cx="2793961" cy="2881573"/>
            <a:chOff x="1826058" y="2336819"/>
            <a:chExt cx="2927642" cy="3456506"/>
          </a:xfrm>
        </p:grpSpPr>
        <p:sp>
          <p:nvSpPr>
            <p:cNvPr id="236"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Group 229"/>
          <p:cNvGrpSpPr/>
          <p:nvPr/>
        </p:nvGrpSpPr>
        <p:grpSpPr>
          <a:xfrm>
            <a:off x="661941" y="-879987"/>
            <a:ext cx="10887519" cy="11222212"/>
            <a:chOff x="3053949" y="187525"/>
            <a:chExt cx="6084102" cy="6271133"/>
          </a:xfrm>
        </p:grpSpPr>
        <p:grpSp>
          <p:nvGrpSpPr>
            <p:cNvPr id="127" name="tree trunk"/>
            <p:cNvGrpSpPr/>
            <p:nvPr/>
          </p:nvGrpSpPr>
          <p:grpSpPr>
            <a:xfrm>
              <a:off x="3603772" y="895084"/>
              <a:ext cx="4907842" cy="5563574"/>
              <a:chOff x="3419106" y="859958"/>
              <a:chExt cx="4907842" cy="5563574"/>
            </a:xfrm>
          </p:grpSpPr>
          <p:sp>
            <p:nvSpPr>
              <p:cNvPr id="227" name="Freeform 226"/>
              <p:cNvSpPr>
                <a:spLocks/>
              </p:cNvSpPr>
              <p:nvPr/>
            </p:nvSpPr>
            <p:spPr bwMode="auto">
              <a:xfrm>
                <a:off x="3419106" y="859958"/>
                <a:ext cx="2266891" cy="5563574"/>
              </a:xfrm>
              <a:custGeom>
                <a:avLst/>
                <a:gdLst>
                  <a:gd name="T0" fmla="*/ 497 w 503"/>
                  <a:gd name="T1" fmla="*/ 0 h 1234"/>
                  <a:gd name="T2" fmla="*/ 493 w 503"/>
                  <a:gd name="T3" fmla="*/ 142 h 1234"/>
                  <a:gd name="T4" fmla="*/ 481 w 503"/>
                  <a:gd name="T5" fmla="*/ 149 h 1234"/>
                  <a:gd name="T6" fmla="*/ 465 w 503"/>
                  <a:gd name="T7" fmla="*/ 140 h 1234"/>
                  <a:gd name="T8" fmla="*/ 437 w 503"/>
                  <a:gd name="T9" fmla="*/ 127 h 1234"/>
                  <a:gd name="T10" fmla="*/ 355 w 503"/>
                  <a:gd name="T11" fmla="*/ 107 h 1234"/>
                  <a:gd name="T12" fmla="*/ 224 w 503"/>
                  <a:gd name="T13" fmla="*/ 78 h 1234"/>
                  <a:gd name="T14" fmla="*/ 220 w 503"/>
                  <a:gd name="T15" fmla="*/ 80 h 1234"/>
                  <a:gd name="T16" fmla="*/ 297 w 503"/>
                  <a:gd name="T17" fmla="*/ 105 h 1234"/>
                  <a:gd name="T18" fmla="*/ 416 w 503"/>
                  <a:gd name="T19" fmla="*/ 128 h 1234"/>
                  <a:gd name="T20" fmla="*/ 491 w 503"/>
                  <a:gd name="T21" fmla="*/ 201 h 1234"/>
                  <a:gd name="T22" fmla="*/ 490 w 503"/>
                  <a:gd name="T23" fmla="*/ 234 h 1234"/>
                  <a:gd name="T24" fmla="*/ 489 w 503"/>
                  <a:gd name="T25" fmla="*/ 300 h 1234"/>
                  <a:gd name="T26" fmla="*/ 486 w 503"/>
                  <a:gd name="T27" fmla="*/ 377 h 1234"/>
                  <a:gd name="T28" fmla="*/ 486 w 503"/>
                  <a:gd name="T29" fmla="*/ 463 h 1234"/>
                  <a:gd name="T30" fmla="*/ 483 w 503"/>
                  <a:gd name="T31" fmla="*/ 482 h 1234"/>
                  <a:gd name="T32" fmla="*/ 474 w 503"/>
                  <a:gd name="T33" fmla="*/ 472 h 1234"/>
                  <a:gd name="T34" fmla="*/ 447 w 503"/>
                  <a:gd name="T35" fmla="*/ 438 h 1234"/>
                  <a:gd name="T36" fmla="*/ 438 w 503"/>
                  <a:gd name="T37" fmla="*/ 430 h 1234"/>
                  <a:gd name="T38" fmla="*/ 407 w 503"/>
                  <a:gd name="T39" fmla="*/ 407 h 1234"/>
                  <a:gd name="T40" fmla="*/ 388 w 503"/>
                  <a:gd name="T41" fmla="*/ 397 h 1234"/>
                  <a:gd name="T42" fmla="*/ 342 w 503"/>
                  <a:gd name="T43" fmla="*/ 381 h 1234"/>
                  <a:gd name="T44" fmla="*/ 89 w 503"/>
                  <a:gd name="T45" fmla="*/ 321 h 1234"/>
                  <a:gd name="T46" fmla="*/ 3 w 503"/>
                  <a:gd name="T47" fmla="*/ 296 h 1234"/>
                  <a:gd name="T48" fmla="*/ 0 w 503"/>
                  <a:gd name="T49" fmla="*/ 306 h 1234"/>
                  <a:gd name="T50" fmla="*/ 69 w 503"/>
                  <a:gd name="T51" fmla="*/ 331 h 1234"/>
                  <a:gd name="T52" fmla="*/ 326 w 503"/>
                  <a:gd name="T53" fmla="*/ 393 h 1234"/>
                  <a:gd name="T54" fmla="*/ 410 w 503"/>
                  <a:gd name="T55" fmla="*/ 445 h 1234"/>
                  <a:gd name="T56" fmla="*/ 468 w 503"/>
                  <a:gd name="T57" fmla="*/ 536 h 1234"/>
                  <a:gd name="T58" fmla="*/ 481 w 503"/>
                  <a:gd name="T59" fmla="*/ 603 h 1234"/>
                  <a:gd name="T60" fmla="*/ 478 w 503"/>
                  <a:gd name="T61" fmla="*/ 697 h 1234"/>
                  <a:gd name="T62" fmla="*/ 476 w 503"/>
                  <a:gd name="T63" fmla="*/ 725 h 1234"/>
                  <a:gd name="T64" fmla="*/ 475 w 503"/>
                  <a:gd name="T65" fmla="*/ 809 h 1234"/>
                  <a:gd name="T66" fmla="*/ 472 w 503"/>
                  <a:gd name="T67" fmla="*/ 898 h 1234"/>
                  <a:gd name="T68" fmla="*/ 469 w 503"/>
                  <a:gd name="T69" fmla="*/ 987 h 1234"/>
                  <a:gd name="T70" fmla="*/ 467 w 503"/>
                  <a:gd name="T71" fmla="*/ 1070 h 1234"/>
                  <a:gd name="T72" fmla="*/ 465 w 503"/>
                  <a:gd name="T73" fmla="*/ 1139 h 1234"/>
                  <a:gd name="T74" fmla="*/ 464 w 503"/>
                  <a:gd name="T75" fmla="*/ 1188 h 1234"/>
                  <a:gd name="T76" fmla="*/ 464 w 503"/>
                  <a:gd name="T77" fmla="*/ 1200 h 1234"/>
                  <a:gd name="T78" fmla="*/ 464 w 503"/>
                  <a:gd name="T79" fmla="*/ 1215 h 1234"/>
                  <a:gd name="T80" fmla="*/ 466 w 503"/>
                  <a:gd name="T81" fmla="*/ 1217 h 1234"/>
                  <a:gd name="T82" fmla="*/ 470 w 503"/>
                  <a:gd name="T83" fmla="*/ 1222 h 1234"/>
                  <a:gd name="T84" fmla="*/ 486 w 503"/>
                  <a:gd name="T85" fmla="*/ 1232 h 1234"/>
                  <a:gd name="T86" fmla="*/ 500 w 503"/>
                  <a:gd name="T87" fmla="*/ 1234 h 1234"/>
                  <a:gd name="T88" fmla="*/ 503 w 503"/>
                  <a:gd name="T89" fmla="*/ 1234 h 1234"/>
                  <a:gd name="T90" fmla="*/ 503 w 503"/>
                  <a:gd name="T91" fmla="*/ 0 h 1234"/>
                  <a:gd name="T92" fmla="*/ 497 w 503"/>
                  <a:gd name="T93"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3" h="1234">
                    <a:moveTo>
                      <a:pt x="497" y="0"/>
                    </a:moveTo>
                    <a:cubicBezTo>
                      <a:pt x="493" y="142"/>
                      <a:pt x="493" y="142"/>
                      <a:pt x="493" y="142"/>
                    </a:cubicBezTo>
                    <a:cubicBezTo>
                      <a:pt x="492" y="150"/>
                      <a:pt x="486" y="152"/>
                      <a:pt x="481" y="149"/>
                    </a:cubicBezTo>
                    <a:cubicBezTo>
                      <a:pt x="473" y="144"/>
                      <a:pt x="473" y="144"/>
                      <a:pt x="465" y="140"/>
                    </a:cubicBezTo>
                    <a:cubicBezTo>
                      <a:pt x="456" y="135"/>
                      <a:pt x="446" y="131"/>
                      <a:pt x="437" y="127"/>
                    </a:cubicBezTo>
                    <a:cubicBezTo>
                      <a:pt x="411" y="117"/>
                      <a:pt x="383" y="111"/>
                      <a:pt x="355" y="107"/>
                    </a:cubicBezTo>
                    <a:cubicBezTo>
                      <a:pt x="309" y="101"/>
                      <a:pt x="264" y="100"/>
                      <a:pt x="224" y="78"/>
                    </a:cubicBezTo>
                    <a:cubicBezTo>
                      <a:pt x="223" y="78"/>
                      <a:pt x="221" y="80"/>
                      <a:pt x="220" y="80"/>
                    </a:cubicBezTo>
                    <a:cubicBezTo>
                      <a:pt x="244" y="93"/>
                      <a:pt x="270" y="100"/>
                      <a:pt x="297" y="105"/>
                    </a:cubicBezTo>
                    <a:cubicBezTo>
                      <a:pt x="338" y="113"/>
                      <a:pt x="377" y="113"/>
                      <a:pt x="416" y="128"/>
                    </a:cubicBezTo>
                    <a:cubicBezTo>
                      <a:pt x="450" y="141"/>
                      <a:pt x="492" y="183"/>
                      <a:pt x="491" y="201"/>
                    </a:cubicBezTo>
                    <a:cubicBezTo>
                      <a:pt x="491" y="212"/>
                      <a:pt x="491" y="223"/>
                      <a:pt x="490" y="234"/>
                    </a:cubicBezTo>
                    <a:cubicBezTo>
                      <a:pt x="490" y="256"/>
                      <a:pt x="489" y="278"/>
                      <a:pt x="489" y="300"/>
                    </a:cubicBezTo>
                    <a:cubicBezTo>
                      <a:pt x="488" y="326"/>
                      <a:pt x="487" y="352"/>
                      <a:pt x="486" y="377"/>
                    </a:cubicBezTo>
                    <a:cubicBezTo>
                      <a:pt x="486" y="407"/>
                      <a:pt x="485" y="433"/>
                      <a:pt x="486" y="463"/>
                    </a:cubicBezTo>
                    <a:cubicBezTo>
                      <a:pt x="486" y="469"/>
                      <a:pt x="485" y="482"/>
                      <a:pt x="483" y="482"/>
                    </a:cubicBezTo>
                    <a:cubicBezTo>
                      <a:pt x="479" y="482"/>
                      <a:pt x="475" y="474"/>
                      <a:pt x="474" y="472"/>
                    </a:cubicBezTo>
                    <a:cubicBezTo>
                      <a:pt x="466" y="460"/>
                      <a:pt x="457" y="448"/>
                      <a:pt x="447" y="438"/>
                    </a:cubicBezTo>
                    <a:cubicBezTo>
                      <a:pt x="444" y="435"/>
                      <a:pt x="441" y="432"/>
                      <a:pt x="438" y="430"/>
                    </a:cubicBezTo>
                    <a:cubicBezTo>
                      <a:pt x="429" y="421"/>
                      <a:pt x="418" y="413"/>
                      <a:pt x="407" y="407"/>
                    </a:cubicBezTo>
                    <a:cubicBezTo>
                      <a:pt x="401" y="403"/>
                      <a:pt x="394" y="400"/>
                      <a:pt x="388" y="397"/>
                    </a:cubicBezTo>
                    <a:cubicBezTo>
                      <a:pt x="373" y="390"/>
                      <a:pt x="357" y="385"/>
                      <a:pt x="342" y="381"/>
                    </a:cubicBezTo>
                    <a:cubicBezTo>
                      <a:pt x="221" y="352"/>
                      <a:pt x="150" y="343"/>
                      <a:pt x="89" y="321"/>
                    </a:cubicBezTo>
                    <a:cubicBezTo>
                      <a:pt x="36" y="303"/>
                      <a:pt x="3" y="296"/>
                      <a:pt x="3" y="296"/>
                    </a:cubicBezTo>
                    <a:cubicBezTo>
                      <a:pt x="0" y="306"/>
                      <a:pt x="0" y="306"/>
                      <a:pt x="0" y="306"/>
                    </a:cubicBezTo>
                    <a:cubicBezTo>
                      <a:pt x="0" y="306"/>
                      <a:pt x="16" y="313"/>
                      <a:pt x="69" y="331"/>
                    </a:cubicBezTo>
                    <a:cubicBezTo>
                      <a:pt x="130" y="352"/>
                      <a:pt x="205" y="364"/>
                      <a:pt x="326" y="393"/>
                    </a:cubicBezTo>
                    <a:cubicBezTo>
                      <a:pt x="360" y="401"/>
                      <a:pt x="387" y="421"/>
                      <a:pt x="410" y="445"/>
                    </a:cubicBezTo>
                    <a:cubicBezTo>
                      <a:pt x="434" y="471"/>
                      <a:pt x="453" y="504"/>
                      <a:pt x="468" y="536"/>
                    </a:cubicBezTo>
                    <a:cubicBezTo>
                      <a:pt x="477" y="558"/>
                      <a:pt x="481" y="579"/>
                      <a:pt x="481" y="603"/>
                    </a:cubicBezTo>
                    <a:cubicBezTo>
                      <a:pt x="480" y="634"/>
                      <a:pt x="479" y="666"/>
                      <a:pt x="478" y="697"/>
                    </a:cubicBezTo>
                    <a:cubicBezTo>
                      <a:pt x="477" y="706"/>
                      <a:pt x="477" y="715"/>
                      <a:pt x="476" y="725"/>
                    </a:cubicBezTo>
                    <a:cubicBezTo>
                      <a:pt x="476" y="753"/>
                      <a:pt x="475" y="781"/>
                      <a:pt x="475" y="809"/>
                    </a:cubicBezTo>
                    <a:cubicBezTo>
                      <a:pt x="473" y="839"/>
                      <a:pt x="473" y="869"/>
                      <a:pt x="472" y="898"/>
                    </a:cubicBezTo>
                    <a:cubicBezTo>
                      <a:pt x="471" y="928"/>
                      <a:pt x="470" y="958"/>
                      <a:pt x="469" y="987"/>
                    </a:cubicBezTo>
                    <a:cubicBezTo>
                      <a:pt x="469" y="1015"/>
                      <a:pt x="468" y="1042"/>
                      <a:pt x="467" y="1070"/>
                    </a:cubicBezTo>
                    <a:cubicBezTo>
                      <a:pt x="466" y="1093"/>
                      <a:pt x="466" y="1116"/>
                      <a:pt x="465" y="1139"/>
                    </a:cubicBezTo>
                    <a:cubicBezTo>
                      <a:pt x="465" y="1155"/>
                      <a:pt x="464" y="1172"/>
                      <a:pt x="464" y="1188"/>
                    </a:cubicBezTo>
                    <a:cubicBezTo>
                      <a:pt x="464" y="1192"/>
                      <a:pt x="464" y="1196"/>
                      <a:pt x="464" y="1200"/>
                    </a:cubicBezTo>
                    <a:cubicBezTo>
                      <a:pt x="464" y="1205"/>
                      <a:pt x="462" y="1210"/>
                      <a:pt x="464" y="1215"/>
                    </a:cubicBezTo>
                    <a:cubicBezTo>
                      <a:pt x="465" y="1216"/>
                      <a:pt x="465" y="1216"/>
                      <a:pt x="466" y="1217"/>
                    </a:cubicBezTo>
                    <a:cubicBezTo>
                      <a:pt x="467" y="1219"/>
                      <a:pt x="468" y="1220"/>
                      <a:pt x="470" y="1222"/>
                    </a:cubicBezTo>
                    <a:cubicBezTo>
                      <a:pt x="474" y="1227"/>
                      <a:pt x="480" y="1230"/>
                      <a:pt x="486" y="1232"/>
                    </a:cubicBezTo>
                    <a:cubicBezTo>
                      <a:pt x="490" y="1233"/>
                      <a:pt x="495" y="1234"/>
                      <a:pt x="500" y="1234"/>
                    </a:cubicBezTo>
                    <a:cubicBezTo>
                      <a:pt x="501" y="1234"/>
                      <a:pt x="502" y="1234"/>
                      <a:pt x="503" y="1234"/>
                    </a:cubicBezTo>
                    <a:cubicBezTo>
                      <a:pt x="503" y="0"/>
                      <a:pt x="503" y="0"/>
                      <a:pt x="503" y="0"/>
                    </a:cubicBezTo>
                    <a:lnTo>
                      <a:pt x="497" y="0"/>
                    </a:lnTo>
                    <a:close/>
                  </a:path>
                </a:pathLst>
              </a:custGeom>
              <a:solidFill>
                <a:srgbClr val="7F5439">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8" name="Freeform 227"/>
              <p:cNvSpPr>
                <a:spLocks/>
              </p:cNvSpPr>
              <p:nvPr/>
            </p:nvSpPr>
            <p:spPr bwMode="auto">
              <a:xfrm>
                <a:off x="5685997" y="859958"/>
                <a:ext cx="2640951" cy="5563574"/>
              </a:xfrm>
              <a:custGeom>
                <a:avLst/>
                <a:gdLst>
                  <a:gd name="T0" fmla="*/ 484 w 586"/>
                  <a:gd name="T1" fmla="*/ 450 h 1234"/>
                  <a:gd name="T2" fmla="*/ 51 w 586"/>
                  <a:gd name="T3" fmla="*/ 594 h 1234"/>
                  <a:gd name="T4" fmla="*/ 30 w 586"/>
                  <a:gd name="T5" fmla="*/ 620 h 1234"/>
                  <a:gd name="T6" fmla="*/ 25 w 586"/>
                  <a:gd name="T7" fmla="*/ 607 h 1234"/>
                  <a:gd name="T8" fmla="*/ 24 w 586"/>
                  <a:gd name="T9" fmla="*/ 577 h 1234"/>
                  <a:gd name="T10" fmla="*/ 23 w 586"/>
                  <a:gd name="T11" fmla="*/ 537 h 1234"/>
                  <a:gd name="T12" fmla="*/ 22 w 586"/>
                  <a:gd name="T13" fmla="*/ 492 h 1234"/>
                  <a:gd name="T14" fmla="*/ 20 w 586"/>
                  <a:gd name="T15" fmla="*/ 443 h 1234"/>
                  <a:gd name="T16" fmla="*/ 19 w 586"/>
                  <a:gd name="T17" fmla="*/ 395 h 1234"/>
                  <a:gd name="T18" fmla="*/ 18 w 586"/>
                  <a:gd name="T19" fmla="*/ 351 h 1234"/>
                  <a:gd name="T20" fmla="*/ 16 w 586"/>
                  <a:gd name="T21" fmla="*/ 314 h 1234"/>
                  <a:gd name="T22" fmla="*/ 16 w 586"/>
                  <a:gd name="T23" fmla="*/ 289 h 1234"/>
                  <a:gd name="T24" fmla="*/ 24 w 586"/>
                  <a:gd name="T25" fmla="*/ 266 h 1234"/>
                  <a:gd name="T26" fmla="*/ 67 w 586"/>
                  <a:gd name="T27" fmla="*/ 233 h 1234"/>
                  <a:gd name="T28" fmla="*/ 198 w 586"/>
                  <a:gd name="T29" fmla="*/ 201 h 1234"/>
                  <a:gd name="T30" fmla="*/ 266 w 586"/>
                  <a:gd name="T31" fmla="*/ 169 h 1234"/>
                  <a:gd name="T32" fmla="*/ 42 w 586"/>
                  <a:gd name="T33" fmla="*/ 229 h 1234"/>
                  <a:gd name="T34" fmla="*/ 19 w 586"/>
                  <a:gd name="T35" fmla="*/ 246 h 1234"/>
                  <a:gd name="T36" fmla="*/ 14 w 586"/>
                  <a:gd name="T37" fmla="*/ 226 h 1234"/>
                  <a:gd name="T38" fmla="*/ 13 w 586"/>
                  <a:gd name="T39" fmla="*/ 184 h 1234"/>
                  <a:gd name="T40" fmla="*/ 11 w 586"/>
                  <a:gd name="T41" fmla="*/ 117 h 1234"/>
                  <a:gd name="T42" fmla="*/ 9 w 586"/>
                  <a:gd name="T43" fmla="*/ 53 h 1234"/>
                  <a:gd name="T44" fmla="*/ 8 w 586"/>
                  <a:gd name="T45" fmla="*/ 9 h 1234"/>
                  <a:gd name="T46" fmla="*/ 8 w 586"/>
                  <a:gd name="T47" fmla="*/ 0 h 1234"/>
                  <a:gd name="T48" fmla="*/ 0 w 586"/>
                  <a:gd name="T49" fmla="*/ 1234 h 1234"/>
                  <a:gd name="T50" fmla="*/ 34 w 586"/>
                  <a:gd name="T51" fmla="*/ 1221 h 1234"/>
                  <a:gd name="T52" fmla="*/ 42 w 586"/>
                  <a:gd name="T53" fmla="*/ 1208 h 1234"/>
                  <a:gd name="T54" fmla="*/ 41 w 586"/>
                  <a:gd name="T55" fmla="*/ 1177 h 1234"/>
                  <a:gd name="T56" fmla="*/ 39 w 586"/>
                  <a:gd name="T57" fmla="*/ 1110 h 1234"/>
                  <a:gd name="T58" fmla="*/ 35 w 586"/>
                  <a:gd name="T59" fmla="*/ 973 h 1234"/>
                  <a:gd name="T60" fmla="*/ 29 w 586"/>
                  <a:gd name="T61" fmla="*/ 790 h 1234"/>
                  <a:gd name="T62" fmla="*/ 48 w 586"/>
                  <a:gd name="T63" fmla="*/ 646 h 1234"/>
                  <a:gd name="T64" fmla="*/ 152 w 586"/>
                  <a:gd name="T65" fmla="*/ 540 h 1234"/>
                  <a:gd name="T66" fmla="*/ 506 w 586"/>
                  <a:gd name="T67" fmla="*/ 457 h 1234"/>
                  <a:gd name="T68" fmla="*/ 583 w 586"/>
                  <a:gd name="T69" fmla="*/ 425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6" h="1234">
                    <a:moveTo>
                      <a:pt x="583" y="425"/>
                    </a:moveTo>
                    <a:cubicBezTo>
                      <a:pt x="583" y="425"/>
                      <a:pt x="545" y="432"/>
                      <a:pt x="484" y="450"/>
                    </a:cubicBezTo>
                    <a:cubicBezTo>
                      <a:pt x="413" y="472"/>
                      <a:pt x="332" y="481"/>
                      <a:pt x="192" y="510"/>
                    </a:cubicBezTo>
                    <a:cubicBezTo>
                      <a:pt x="137" y="522"/>
                      <a:pt x="89" y="554"/>
                      <a:pt x="51" y="594"/>
                    </a:cubicBezTo>
                    <a:cubicBezTo>
                      <a:pt x="46" y="600"/>
                      <a:pt x="42" y="606"/>
                      <a:pt x="37" y="612"/>
                    </a:cubicBezTo>
                    <a:cubicBezTo>
                      <a:pt x="35" y="615"/>
                      <a:pt x="33" y="618"/>
                      <a:pt x="30" y="620"/>
                    </a:cubicBezTo>
                    <a:cubicBezTo>
                      <a:pt x="25" y="623"/>
                      <a:pt x="25" y="621"/>
                      <a:pt x="25" y="616"/>
                    </a:cubicBezTo>
                    <a:cubicBezTo>
                      <a:pt x="25" y="613"/>
                      <a:pt x="25" y="610"/>
                      <a:pt x="25" y="607"/>
                    </a:cubicBezTo>
                    <a:cubicBezTo>
                      <a:pt x="25" y="602"/>
                      <a:pt x="25" y="598"/>
                      <a:pt x="24" y="594"/>
                    </a:cubicBezTo>
                    <a:cubicBezTo>
                      <a:pt x="24" y="588"/>
                      <a:pt x="24" y="583"/>
                      <a:pt x="24" y="577"/>
                    </a:cubicBezTo>
                    <a:cubicBezTo>
                      <a:pt x="24" y="571"/>
                      <a:pt x="24" y="564"/>
                      <a:pt x="23" y="558"/>
                    </a:cubicBezTo>
                    <a:cubicBezTo>
                      <a:pt x="23" y="551"/>
                      <a:pt x="23" y="544"/>
                      <a:pt x="23" y="537"/>
                    </a:cubicBezTo>
                    <a:cubicBezTo>
                      <a:pt x="23" y="530"/>
                      <a:pt x="22" y="522"/>
                      <a:pt x="22" y="515"/>
                    </a:cubicBezTo>
                    <a:cubicBezTo>
                      <a:pt x="22" y="507"/>
                      <a:pt x="22" y="499"/>
                      <a:pt x="22" y="492"/>
                    </a:cubicBezTo>
                    <a:cubicBezTo>
                      <a:pt x="21" y="484"/>
                      <a:pt x="21" y="476"/>
                      <a:pt x="21" y="468"/>
                    </a:cubicBezTo>
                    <a:cubicBezTo>
                      <a:pt x="21" y="460"/>
                      <a:pt x="20" y="451"/>
                      <a:pt x="20" y="443"/>
                    </a:cubicBezTo>
                    <a:cubicBezTo>
                      <a:pt x="20" y="435"/>
                      <a:pt x="20" y="427"/>
                      <a:pt x="20" y="419"/>
                    </a:cubicBezTo>
                    <a:cubicBezTo>
                      <a:pt x="19" y="411"/>
                      <a:pt x="19" y="403"/>
                      <a:pt x="19" y="395"/>
                    </a:cubicBezTo>
                    <a:cubicBezTo>
                      <a:pt x="19" y="387"/>
                      <a:pt x="19" y="380"/>
                      <a:pt x="18" y="372"/>
                    </a:cubicBezTo>
                    <a:cubicBezTo>
                      <a:pt x="18" y="365"/>
                      <a:pt x="18" y="358"/>
                      <a:pt x="18" y="351"/>
                    </a:cubicBezTo>
                    <a:cubicBezTo>
                      <a:pt x="17" y="344"/>
                      <a:pt x="17" y="338"/>
                      <a:pt x="17" y="331"/>
                    </a:cubicBezTo>
                    <a:cubicBezTo>
                      <a:pt x="17" y="326"/>
                      <a:pt x="17" y="320"/>
                      <a:pt x="16" y="314"/>
                    </a:cubicBezTo>
                    <a:cubicBezTo>
                      <a:pt x="16" y="310"/>
                      <a:pt x="16" y="305"/>
                      <a:pt x="16" y="300"/>
                    </a:cubicBezTo>
                    <a:cubicBezTo>
                      <a:pt x="16" y="297"/>
                      <a:pt x="16" y="293"/>
                      <a:pt x="16" y="289"/>
                    </a:cubicBezTo>
                    <a:cubicBezTo>
                      <a:pt x="16" y="286"/>
                      <a:pt x="17" y="283"/>
                      <a:pt x="17" y="279"/>
                    </a:cubicBezTo>
                    <a:cubicBezTo>
                      <a:pt x="17" y="274"/>
                      <a:pt x="21" y="270"/>
                      <a:pt x="24" y="266"/>
                    </a:cubicBezTo>
                    <a:cubicBezTo>
                      <a:pt x="28" y="262"/>
                      <a:pt x="32" y="258"/>
                      <a:pt x="37" y="254"/>
                    </a:cubicBezTo>
                    <a:cubicBezTo>
                      <a:pt x="46" y="246"/>
                      <a:pt x="56" y="239"/>
                      <a:pt x="67" y="233"/>
                    </a:cubicBezTo>
                    <a:cubicBezTo>
                      <a:pt x="73" y="230"/>
                      <a:pt x="79" y="227"/>
                      <a:pt x="85" y="224"/>
                    </a:cubicBezTo>
                    <a:cubicBezTo>
                      <a:pt x="122" y="209"/>
                      <a:pt x="159" y="209"/>
                      <a:pt x="198" y="201"/>
                    </a:cubicBezTo>
                    <a:cubicBezTo>
                      <a:pt x="224" y="196"/>
                      <a:pt x="250" y="187"/>
                      <a:pt x="272" y="174"/>
                    </a:cubicBezTo>
                    <a:cubicBezTo>
                      <a:pt x="272" y="173"/>
                      <a:pt x="267" y="169"/>
                      <a:pt x="266" y="169"/>
                    </a:cubicBezTo>
                    <a:cubicBezTo>
                      <a:pt x="228" y="191"/>
                      <a:pt x="185" y="193"/>
                      <a:pt x="141" y="199"/>
                    </a:cubicBezTo>
                    <a:cubicBezTo>
                      <a:pt x="107" y="203"/>
                      <a:pt x="71" y="209"/>
                      <a:pt x="42" y="229"/>
                    </a:cubicBezTo>
                    <a:cubicBezTo>
                      <a:pt x="38" y="232"/>
                      <a:pt x="34" y="235"/>
                      <a:pt x="30" y="238"/>
                    </a:cubicBezTo>
                    <a:cubicBezTo>
                      <a:pt x="27" y="241"/>
                      <a:pt x="23" y="246"/>
                      <a:pt x="19" y="246"/>
                    </a:cubicBezTo>
                    <a:cubicBezTo>
                      <a:pt x="15" y="246"/>
                      <a:pt x="14" y="240"/>
                      <a:pt x="14" y="237"/>
                    </a:cubicBezTo>
                    <a:cubicBezTo>
                      <a:pt x="14" y="234"/>
                      <a:pt x="14" y="229"/>
                      <a:pt x="14" y="226"/>
                    </a:cubicBezTo>
                    <a:cubicBezTo>
                      <a:pt x="14" y="219"/>
                      <a:pt x="14" y="218"/>
                      <a:pt x="14" y="212"/>
                    </a:cubicBezTo>
                    <a:cubicBezTo>
                      <a:pt x="14" y="202"/>
                      <a:pt x="13" y="193"/>
                      <a:pt x="13" y="184"/>
                    </a:cubicBezTo>
                    <a:cubicBezTo>
                      <a:pt x="13" y="173"/>
                      <a:pt x="12" y="162"/>
                      <a:pt x="12" y="151"/>
                    </a:cubicBezTo>
                    <a:cubicBezTo>
                      <a:pt x="12" y="140"/>
                      <a:pt x="12" y="129"/>
                      <a:pt x="11" y="117"/>
                    </a:cubicBezTo>
                    <a:cubicBezTo>
                      <a:pt x="11" y="106"/>
                      <a:pt x="11" y="95"/>
                      <a:pt x="10" y="84"/>
                    </a:cubicBezTo>
                    <a:cubicBezTo>
                      <a:pt x="10" y="74"/>
                      <a:pt x="10" y="64"/>
                      <a:pt x="9" y="53"/>
                    </a:cubicBezTo>
                    <a:cubicBezTo>
                      <a:pt x="9" y="44"/>
                      <a:pt x="9" y="35"/>
                      <a:pt x="9" y="27"/>
                    </a:cubicBezTo>
                    <a:cubicBezTo>
                      <a:pt x="9" y="21"/>
                      <a:pt x="8" y="15"/>
                      <a:pt x="8" y="9"/>
                    </a:cubicBezTo>
                    <a:cubicBezTo>
                      <a:pt x="8" y="6"/>
                      <a:pt x="8" y="4"/>
                      <a:pt x="8" y="1"/>
                    </a:cubicBezTo>
                    <a:cubicBezTo>
                      <a:pt x="8" y="1"/>
                      <a:pt x="8" y="0"/>
                      <a:pt x="8" y="0"/>
                    </a:cubicBezTo>
                    <a:cubicBezTo>
                      <a:pt x="0" y="0"/>
                      <a:pt x="0" y="0"/>
                      <a:pt x="0" y="0"/>
                    </a:cubicBezTo>
                    <a:cubicBezTo>
                      <a:pt x="0" y="1234"/>
                      <a:pt x="0" y="1234"/>
                      <a:pt x="0" y="1234"/>
                    </a:cubicBezTo>
                    <a:cubicBezTo>
                      <a:pt x="9" y="1234"/>
                      <a:pt x="18" y="1232"/>
                      <a:pt x="25" y="1227"/>
                    </a:cubicBezTo>
                    <a:cubicBezTo>
                      <a:pt x="28" y="1226"/>
                      <a:pt x="31" y="1224"/>
                      <a:pt x="34" y="1221"/>
                    </a:cubicBezTo>
                    <a:cubicBezTo>
                      <a:pt x="36" y="1220"/>
                      <a:pt x="37" y="1219"/>
                      <a:pt x="39" y="1216"/>
                    </a:cubicBezTo>
                    <a:cubicBezTo>
                      <a:pt x="41" y="1213"/>
                      <a:pt x="42" y="1211"/>
                      <a:pt x="42" y="1208"/>
                    </a:cubicBezTo>
                    <a:cubicBezTo>
                      <a:pt x="41" y="1205"/>
                      <a:pt x="41" y="1201"/>
                      <a:pt x="41" y="1198"/>
                    </a:cubicBezTo>
                    <a:cubicBezTo>
                      <a:pt x="41" y="1191"/>
                      <a:pt x="41" y="1184"/>
                      <a:pt x="41" y="1177"/>
                    </a:cubicBezTo>
                    <a:cubicBezTo>
                      <a:pt x="40" y="1162"/>
                      <a:pt x="40" y="1148"/>
                      <a:pt x="39" y="1134"/>
                    </a:cubicBezTo>
                    <a:cubicBezTo>
                      <a:pt x="39" y="1126"/>
                      <a:pt x="39" y="1118"/>
                      <a:pt x="39" y="1110"/>
                    </a:cubicBezTo>
                    <a:cubicBezTo>
                      <a:pt x="38" y="1088"/>
                      <a:pt x="37" y="1067"/>
                      <a:pt x="37" y="1045"/>
                    </a:cubicBezTo>
                    <a:cubicBezTo>
                      <a:pt x="36" y="1021"/>
                      <a:pt x="36" y="997"/>
                      <a:pt x="35" y="973"/>
                    </a:cubicBezTo>
                    <a:cubicBezTo>
                      <a:pt x="34" y="948"/>
                      <a:pt x="34" y="923"/>
                      <a:pt x="33" y="899"/>
                    </a:cubicBezTo>
                    <a:cubicBezTo>
                      <a:pt x="32" y="863"/>
                      <a:pt x="31" y="826"/>
                      <a:pt x="29" y="790"/>
                    </a:cubicBezTo>
                    <a:cubicBezTo>
                      <a:pt x="27" y="756"/>
                      <a:pt x="24" y="720"/>
                      <a:pt x="29" y="686"/>
                    </a:cubicBezTo>
                    <a:cubicBezTo>
                      <a:pt x="31" y="672"/>
                      <a:pt x="40" y="657"/>
                      <a:pt x="48" y="646"/>
                    </a:cubicBezTo>
                    <a:cubicBezTo>
                      <a:pt x="56" y="632"/>
                      <a:pt x="65" y="620"/>
                      <a:pt x="75" y="608"/>
                    </a:cubicBezTo>
                    <a:cubicBezTo>
                      <a:pt x="97" y="582"/>
                      <a:pt x="122" y="557"/>
                      <a:pt x="152" y="540"/>
                    </a:cubicBezTo>
                    <a:cubicBezTo>
                      <a:pt x="169" y="531"/>
                      <a:pt x="189" y="523"/>
                      <a:pt x="209" y="519"/>
                    </a:cubicBezTo>
                    <a:cubicBezTo>
                      <a:pt x="349" y="490"/>
                      <a:pt x="435" y="478"/>
                      <a:pt x="506" y="457"/>
                    </a:cubicBezTo>
                    <a:cubicBezTo>
                      <a:pt x="567" y="439"/>
                      <a:pt x="586" y="435"/>
                      <a:pt x="586" y="435"/>
                    </a:cubicBezTo>
                    <a:lnTo>
                      <a:pt x="583" y="425"/>
                    </a:lnTo>
                    <a:close/>
                  </a:path>
                </a:pathLst>
              </a:custGeom>
              <a:solidFill>
                <a:srgbClr val="7F5439">
                  <a:lumMod val="5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28" name="leaf"/>
            <p:cNvGrpSpPr/>
            <p:nvPr/>
          </p:nvGrpSpPr>
          <p:grpSpPr>
            <a:xfrm>
              <a:off x="5649833" y="187525"/>
              <a:ext cx="473207" cy="824734"/>
              <a:chOff x="5465167" y="152399"/>
              <a:chExt cx="473207" cy="824734"/>
            </a:xfrm>
          </p:grpSpPr>
          <p:sp>
            <p:nvSpPr>
              <p:cNvPr id="225" name="Freeform 224"/>
              <p:cNvSpPr>
                <a:spLocks/>
              </p:cNvSpPr>
              <p:nvPr/>
            </p:nvSpPr>
            <p:spPr bwMode="auto">
              <a:xfrm>
                <a:off x="5465167" y="152399"/>
                <a:ext cx="234351" cy="824734"/>
              </a:xfrm>
              <a:custGeom>
                <a:avLst/>
                <a:gdLst>
                  <a:gd name="T0" fmla="*/ 50 w 52"/>
                  <a:gd name="T1" fmla="*/ 5 h 183"/>
                  <a:gd name="T2" fmla="*/ 48 w 52"/>
                  <a:gd name="T3" fmla="*/ 15 h 183"/>
                  <a:gd name="T4" fmla="*/ 44 w 52"/>
                  <a:gd name="T5" fmla="*/ 26 h 183"/>
                  <a:gd name="T6" fmla="*/ 32 w 52"/>
                  <a:gd name="T7" fmla="*/ 44 h 183"/>
                  <a:gd name="T8" fmla="*/ 26 w 52"/>
                  <a:gd name="T9" fmla="*/ 54 h 183"/>
                  <a:gd name="T10" fmla="*/ 1 w 52"/>
                  <a:gd name="T11" fmla="*/ 116 h 183"/>
                  <a:gd name="T12" fmla="*/ 25 w 52"/>
                  <a:gd name="T13" fmla="*/ 163 h 183"/>
                  <a:gd name="T14" fmla="*/ 50 w 52"/>
                  <a:gd name="T15" fmla="*/ 178 h 183"/>
                  <a:gd name="T16" fmla="*/ 52 w 52"/>
                  <a:gd name="T17" fmla="*/ 183 h 183"/>
                  <a:gd name="T18" fmla="*/ 52 w 52"/>
                  <a:gd name="T19" fmla="*/ 0 h 183"/>
                  <a:gd name="T20" fmla="*/ 50 w 52"/>
                  <a:gd name="T2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83">
                    <a:moveTo>
                      <a:pt x="50" y="5"/>
                    </a:moveTo>
                    <a:cubicBezTo>
                      <a:pt x="49" y="9"/>
                      <a:pt x="49" y="12"/>
                      <a:pt x="48" y="15"/>
                    </a:cubicBezTo>
                    <a:cubicBezTo>
                      <a:pt x="47" y="19"/>
                      <a:pt x="45" y="22"/>
                      <a:pt x="44" y="26"/>
                    </a:cubicBezTo>
                    <a:cubicBezTo>
                      <a:pt x="41" y="32"/>
                      <a:pt x="37" y="38"/>
                      <a:pt x="32" y="44"/>
                    </a:cubicBezTo>
                    <a:cubicBezTo>
                      <a:pt x="30" y="47"/>
                      <a:pt x="28" y="50"/>
                      <a:pt x="26" y="54"/>
                    </a:cubicBezTo>
                    <a:cubicBezTo>
                      <a:pt x="15" y="71"/>
                      <a:pt x="3" y="92"/>
                      <a:pt x="1" y="116"/>
                    </a:cubicBezTo>
                    <a:cubicBezTo>
                      <a:pt x="0" y="139"/>
                      <a:pt x="11" y="154"/>
                      <a:pt x="25" y="163"/>
                    </a:cubicBezTo>
                    <a:cubicBezTo>
                      <a:pt x="33" y="169"/>
                      <a:pt x="48" y="175"/>
                      <a:pt x="50" y="178"/>
                    </a:cubicBezTo>
                    <a:cubicBezTo>
                      <a:pt x="51" y="180"/>
                      <a:pt x="50" y="183"/>
                      <a:pt x="52" y="183"/>
                    </a:cubicBezTo>
                    <a:cubicBezTo>
                      <a:pt x="52" y="0"/>
                      <a:pt x="52" y="0"/>
                      <a:pt x="52" y="0"/>
                    </a:cubicBezTo>
                    <a:cubicBezTo>
                      <a:pt x="51" y="0"/>
                      <a:pt x="50" y="4"/>
                      <a:pt x="5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6" name="Freeform 225"/>
              <p:cNvSpPr>
                <a:spLocks/>
              </p:cNvSpPr>
              <p:nvPr/>
            </p:nvSpPr>
            <p:spPr bwMode="auto">
              <a:xfrm>
                <a:off x="5699517" y="152399"/>
                <a:ext cx="238857" cy="824734"/>
              </a:xfrm>
              <a:custGeom>
                <a:avLst/>
                <a:gdLst>
                  <a:gd name="T0" fmla="*/ 51 w 53"/>
                  <a:gd name="T1" fmla="*/ 116 h 183"/>
                  <a:gd name="T2" fmla="*/ 27 w 53"/>
                  <a:gd name="T3" fmla="*/ 54 h 183"/>
                  <a:gd name="T4" fmla="*/ 20 w 53"/>
                  <a:gd name="T5" fmla="*/ 44 h 183"/>
                  <a:gd name="T6" fmla="*/ 9 w 53"/>
                  <a:gd name="T7" fmla="*/ 26 h 183"/>
                  <a:gd name="T8" fmla="*/ 5 w 53"/>
                  <a:gd name="T9" fmla="*/ 15 h 183"/>
                  <a:gd name="T10" fmla="*/ 3 w 53"/>
                  <a:gd name="T11" fmla="*/ 6 h 183"/>
                  <a:gd name="T12" fmla="*/ 0 w 53"/>
                  <a:gd name="T13" fmla="*/ 0 h 183"/>
                  <a:gd name="T14" fmla="*/ 0 w 53"/>
                  <a:gd name="T15" fmla="*/ 0 h 183"/>
                  <a:gd name="T16" fmla="*/ 0 w 53"/>
                  <a:gd name="T17" fmla="*/ 183 h 183"/>
                  <a:gd name="T18" fmla="*/ 3 w 53"/>
                  <a:gd name="T19" fmla="*/ 178 h 183"/>
                  <a:gd name="T20" fmla="*/ 27 w 53"/>
                  <a:gd name="T21" fmla="*/ 163 h 183"/>
                  <a:gd name="T22" fmla="*/ 51 w 53"/>
                  <a:gd name="T2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83">
                    <a:moveTo>
                      <a:pt x="51" y="116"/>
                    </a:moveTo>
                    <a:cubicBezTo>
                      <a:pt x="50" y="92"/>
                      <a:pt x="38" y="71"/>
                      <a:pt x="27" y="54"/>
                    </a:cubicBezTo>
                    <a:cubicBezTo>
                      <a:pt x="25" y="50"/>
                      <a:pt x="22" y="47"/>
                      <a:pt x="20" y="44"/>
                    </a:cubicBezTo>
                    <a:cubicBezTo>
                      <a:pt x="16" y="38"/>
                      <a:pt x="12" y="32"/>
                      <a:pt x="9" y="26"/>
                    </a:cubicBezTo>
                    <a:cubicBezTo>
                      <a:pt x="7" y="22"/>
                      <a:pt x="6" y="19"/>
                      <a:pt x="5" y="15"/>
                    </a:cubicBezTo>
                    <a:cubicBezTo>
                      <a:pt x="4" y="12"/>
                      <a:pt x="4" y="9"/>
                      <a:pt x="3" y="6"/>
                    </a:cubicBezTo>
                    <a:cubicBezTo>
                      <a:pt x="3" y="5"/>
                      <a:pt x="3" y="0"/>
                      <a:pt x="0" y="0"/>
                    </a:cubicBezTo>
                    <a:cubicBezTo>
                      <a:pt x="0" y="0"/>
                      <a:pt x="0" y="0"/>
                      <a:pt x="0" y="0"/>
                    </a:cubicBezTo>
                    <a:cubicBezTo>
                      <a:pt x="0" y="183"/>
                      <a:pt x="0" y="183"/>
                      <a:pt x="0" y="183"/>
                    </a:cubicBezTo>
                    <a:cubicBezTo>
                      <a:pt x="2" y="183"/>
                      <a:pt x="1" y="181"/>
                      <a:pt x="3" y="178"/>
                    </a:cubicBezTo>
                    <a:cubicBezTo>
                      <a:pt x="5" y="174"/>
                      <a:pt x="20" y="169"/>
                      <a:pt x="27" y="163"/>
                    </a:cubicBezTo>
                    <a:cubicBezTo>
                      <a:pt x="42" y="154"/>
                      <a:pt x="53" y="139"/>
                      <a:pt x="51" y="11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29" name="leaf"/>
            <p:cNvGrpSpPr/>
            <p:nvPr/>
          </p:nvGrpSpPr>
          <p:grpSpPr>
            <a:xfrm>
              <a:off x="4113033" y="1003245"/>
              <a:ext cx="522782" cy="347019"/>
              <a:chOff x="3928367" y="968119"/>
              <a:chExt cx="522782" cy="347019"/>
            </a:xfrm>
          </p:grpSpPr>
          <p:sp>
            <p:nvSpPr>
              <p:cNvPr id="223" name="Freeform 222"/>
              <p:cNvSpPr>
                <a:spLocks/>
              </p:cNvSpPr>
              <p:nvPr/>
            </p:nvSpPr>
            <p:spPr bwMode="auto">
              <a:xfrm>
                <a:off x="3928367" y="990653"/>
                <a:ext cx="518275" cy="324485"/>
              </a:xfrm>
              <a:custGeom>
                <a:avLst/>
                <a:gdLst>
                  <a:gd name="T0" fmla="*/ 3 w 115"/>
                  <a:gd name="T1" fmla="*/ 3 h 72"/>
                  <a:gd name="T2" fmla="*/ 9 w 115"/>
                  <a:gd name="T3" fmla="*/ 7 h 72"/>
                  <a:gd name="T4" fmla="*/ 14 w 115"/>
                  <a:gd name="T5" fmla="*/ 12 h 72"/>
                  <a:gd name="T6" fmla="*/ 23 w 115"/>
                  <a:gd name="T7" fmla="*/ 25 h 72"/>
                  <a:gd name="T8" fmla="*/ 27 w 115"/>
                  <a:gd name="T9" fmla="*/ 32 h 72"/>
                  <a:gd name="T10" fmla="*/ 59 w 115"/>
                  <a:gd name="T11" fmla="*/ 65 h 72"/>
                  <a:gd name="T12" fmla="*/ 95 w 115"/>
                  <a:gd name="T13" fmla="*/ 63 h 72"/>
                  <a:gd name="T14" fmla="*/ 111 w 115"/>
                  <a:gd name="T15" fmla="*/ 52 h 72"/>
                  <a:gd name="T16" fmla="*/ 115 w 115"/>
                  <a:gd name="T17" fmla="*/ 52 h 72"/>
                  <a:gd name="T18" fmla="*/ 1 w 115"/>
                  <a:gd name="T19" fmla="*/ 0 h 72"/>
                  <a:gd name="T20" fmla="*/ 3 w 115"/>
                  <a:gd name="T2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72">
                    <a:moveTo>
                      <a:pt x="3" y="3"/>
                    </a:moveTo>
                    <a:cubicBezTo>
                      <a:pt x="5" y="5"/>
                      <a:pt x="7" y="6"/>
                      <a:pt x="9" y="7"/>
                    </a:cubicBezTo>
                    <a:cubicBezTo>
                      <a:pt x="11" y="9"/>
                      <a:pt x="13" y="11"/>
                      <a:pt x="14" y="12"/>
                    </a:cubicBezTo>
                    <a:cubicBezTo>
                      <a:pt x="18" y="16"/>
                      <a:pt x="20" y="21"/>
                      <a:pt x="23" y="25"/>
                    </a:cubicBezTo>
                    <a:cubicBezTo>
                      <a:pt x="24" y="27"/>
                      <a:pt x="25" y="29"/>
                      <a:pt x="27" y="32"/>
                    </a:cubicBezTo>
                    <a:cubicBezTo>
                      <a:pt x="35" y="44"/>
                      <a:pt x="44" y="57"/>
                      <a:pt x="59" y="65"/>
                    </a:cubicBezTo>
                    <a:cubicBezTo>
                      <a:pt x="73" y="72"/>
                      <a:pt x="85" y="70"/>
                      <a:pt x="95" y="63"/>
                    </a:cubicBezTo>
                    <a:cubicBezTo>
                      <a:pt x="101" y="60"/>
                      <a:pt x="109" y="52"/>
                      <a:pt x="111" y="52"/>
                    </a:cubicBezTo>
                    <a:cubicBezTo>
                      <a:pt x="113" y="52"/>
                      <a:pt x="114" y="53"/>
                      <a:pt x="115" y="52"/>
                    </a:cubicBezTo>
                    <a:cubicBezTo>
                      <a:pt x="1" y="0"/>
                      <a:pt x="1" y="0"/>
                      <a:pt x="1" y="0"/>
                    </a:cubicBezTo>
                    <a:cubicBezTo>
                      <a:pt x="0" y="1"/>
                      <a:pt x="3" y="2"/>
                      <a:pt x="3"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4" name="Freeform 223"/>
              <p:cNvSpPr>
                <a:spLocks/>
              </p:cNvSpPr>
              <p:nvPr/>
            </p:nvSpPr>
            <p:spPr bwMode="auto">
              <a:xfrm>
                <a:off x="3932874" y="968119"/>
                <a:ext cx="518275" cy="256884"/>
              </a:xfrm>
              <a:custGeom>
                <a:avLst/>
                <a:gdLst>
                  <a:gd name="T0" fmla="*/ 87 w 115"/>
                  <a:gd name="T1" fmla="*/ 6 h 57"/>
                  <a:gd name="T2" fmla="*/ 41 w 115"/>
                  <a:gd name="T3" fmla="*/ 4 h 57"/>
                  <a:gd name="T4" fmla="*/ 33 w 115"/>
                  <a:gd name="T5" fmla="*/ 5 h 57"/>
                  <a:gd name="T6" fmla="*/ 18 w 115"/>
                  <a:gd name="T7" fmla="*/ 7 h 57"/>
                  <a:gd name="T8" fmla="*/ 11 w 115"/>
                  <a:gd name="T9" fmla="*/ 6 h 57"/>
                  <a:gd name="T10" fmla="*/ 4 w 115"/>
                  <a:gd name="T11" fmla="*/ 5 h 57"/>
                  <a:gd name="T12" fmla="*/ 0 w 115"/>
                  <a:gd name="T13" fmla="*/ 5 h 57"/>
                  <a:gd name="T14" fmla="*/ 0 w 115"/>
                  <a:gd name="T15" fmla="*/ 5 h 57"/>
                  <a:gd name="T16" fmla="*/ 114 w 115"/>
                  <a:gd name="T17" fmla="*/ 57 h 57"/>
                  <a:gd name="T18" fmla="*/ 111 w 115"/>
                  <a:gd name="T19" fmla="*/ 54 h 57"/>
                  <a:gd name="T20" fmla="*/ 110 w 115"/>
                  <a:gd name="T21" fmla="*/ 35 h 57"/>
                  <a:gd name="T22" fmla="*/ 87 w 115"/>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57">
                    <a:moveTo>
                      <a:pt x="87" y="6"/>
                    </a:moveTo>
                    <a:cubicBezTo>
                      <a:pt x="71" y="0"/>
                      <a:pt x="55" y="2"/>
                      <a:pt x="41" y="4"/>
                    </a:cubicBezTo>
                    <a:cubicBezTo>
                      <a:pt x="38" y="4"/>
                      <a:pt x="35" y="5"/>
                      <a:pt x="33" y="5"/>
                    </a:cubicBezTo>
                    <a:cubicBezTo>
                      <a:pt x="28" y="6"/>
                      <a:pt x="23" y="7"/>
                      <a:pt x="18" y="7"/>
                    </a:cubicBezTo>
                    <a:cubicBezTo>
                      <a:pt x="16" y="7"/>
                      <a:pt x="13" y="7"/>
                      <a:pt x="11" y="6"/>
                    </a:cubicBezTo>
                    <a:cubicBezTo>
                      <a:pt x="8" y="6"/>
                      <a:pt x="6" y="5"/>
                      <a:pt x="4" y="5"/>
                    </a:cubicBezTo>
                    <a:cubicBezTo>
                      <a:pt x="3" y="5"/>
                      <a:pt x="0" y="3"/>
                      <a:pt x="0" y="5"/>
                    </a:cubicBezTo>
                    <a:cubicBezTo>
                      <a:pt x="0" y="5"/>
                      <a:pt x="0" y="5"/>
                      <a:pt x="0" y="5"/>
                    </a:cubicBezTo>
                    <a:cubicBezTo>
                      <a:pt x="114" y="57"/>
                      <a:pt x="114" y="57"/>
                      <a:pt x="114" y="57"/>
                    </a:cubicBezTo>
                    <a:cubicBezTo>
                      <a:pt x="115" y="56"/>
                      <a:pt x="113" y="56"/>
                      <a:pt x="111" y="54"/>
                    </a:cubicBezTo>
                    <a:cubicBezTo>
                      <a:pt x="110" y="51"/>
                      <a:pt x="111" y="41"/>
                      <a:pt x="110" y="35"/>
                    </a:cubicBezTo>
                    <a:cubicBezTo>
                      <a:pt x="108" y="22"/>
                      <a:pt x="101" y="12"/>
                      <a:pt x="87" y="6"/>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0" name="leaf"/>
            <p:cNvGrpSpPr/>
            <p:nvPr/>
          </p:nvGrpSpPr>
          <p:grpSpPr>
            <a:xfrm>
              <a:off x="3919244" y="1647710"/>
              <a:ext cx="500248" cy="797693"/>
              <a:chOff x="3734578" y="1612584"/>
              <a:chExt cx="500248" cy="797693"/>
            </a:xfrm>
          </p:grpSpPr>
          <p:sp>
            <p:nvSpPr>
              <p:cNvPr id="221" name="Freeform 220"/>
              <p:cNvSpPr>
                <a:spLocks/>
              </p:cNvSpPr>
              <p:nvPr/>
            </p:nvSpPr>
            <p:spPr bwMode="auto">
              <a:xfrm>
                <a:off x="3734578" y="1617090"/>
                <a:ext cx="328992" cy="793187"/>
              </a:xfrm>
              <a:custGeom>
                <a:avLst/>
                <a:gdLst>
                  <a:gd name="T0" fmla="*/ 20 w 73"/>
                  <a:gd name="T1" fmla="*/ 6 h 176"/>
                  <a:gd name="T2" fmla="*/ 21 w 73"/>
                  <a:gd name="T3" fmla="*/ 16 h 176"/>
                  <a:gd name="T4" fmla="*/ 20 w 73"/>
                  <a:gd name="T5" fmla="*/ 27 h 176"/>
                  <a:gd name="T6" fmla="*/ 14 w 73"/>
                  <a:gd name="T7" fmla="*/ 48 h 176"/>
                  <a:gd name="T8" fmla="*/ 11 w 73"/>
                  <a:gd name="T9" fmla="*/ 59 h 176"/>
                  <a:gd name="T10" fmla="*/ 5 w 73"/>
                  <a:gd name="T11" fmla="*/ 126 h 176"/>
                  <a:gd name="T12" fmla="*/ 42 w 73"/>
                  <a:gd name="T13" fmla="*/ 164 h 176"/>
                  <a:gd name="T14" fmla="*/ 69 w 73"/>
                  <a:gd name="T15" fmla="*/ 171 h 176"/>
                  <a:gd name="T16" fmla="*/ 73 w 73"/>
                  <a:gd name="T17" fmla="*/ 175 h 176"/>
                  <a:gd name="T18" fmla="*/ 21 w 73"/>
                  <a:gd name="T19" fmla="*/ 0 h 176"/>
                  <a:gd name="T20" fmla="*/ 20 w 73"/>
                  <a:gd name="T21"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76">
                    <a:moveTo>
                      <a:pt x="20" y="6"/>
                    </a:moveTo>
                    <a:cubicBezTo>
                      <a:pt x="20" y="9"/>
                      <a:pt x="21" y="13"/>
                      <a:pt x="21" y="16"/>
                    </a:cubicBezTo>
                    <a:cubicBezTo>
                      <a:pt x="21" y="20"/>
                      <a:pt x="21" y="23"/>
                      <a:pt x="20" y="27"/>
                    </a:cubicBezTo>
                    <a:cubicBezTo>
                      <a:pt x="19" y="34"/>
                      <a:pt x="17" y="41"/>
                      <a:pt x="14" y="48"/>
                    </a:cubicBezTo>
                    <a:cubicBezTo>
                      <a:pt x="13" y="52"/>
                      <a:pt x="12" y="55"/>
                      <a:pt x="11" y="59"/>
                    </a:cubicBezTo>
                    <a:cubicBezTo>
                      <a:pt x="5" y="79"/>
                      <a:pt x="0" y="102"/>
                      <a:pt x="5" y="126"/>
                    </a:cubicBezTo>
                    <a:cubicBezTo>
                      <a:pt x="10" y="148"/>
                      <a:pt x="25" y="159"/>
                      <a:pt x="42" y="164"/>
                    </a:cubicBezTo>
                    <a:cubicBezTo>
                      <a:pt x="51" y="167"/>
                      <a:pt x="66" y="169"/>
                      <a:pt x="69" y="171"/>
                    </a:cubicBezTo>
                    <a:cubicBezTo>
                      <a:pt x="71" y="173"/>
                      <a:pt x="71" y="176"/>
                      <a:pt x="73" y="175"/>
                    </a:cubicBezTo>
                    <a:cubicBezTo>
                      <a:pt x="21" y="0"/>
                      <a:pt x="21" y="0"/>
                      <a:pt x="21" y="0"/>
                    </a:cubicBezTo>
                    <a:cubicBezTo>
                      <a:pt x="19" y="1"/>
                      <a:pt x="20" y="4"/>
                      <a:pt x="20" y="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2" name="Freeform 221"/>
              <p:cNvSpPr>
                <a:spLocks/>
              </p:cNvSpPr>
              <p:nvPr/>
            </p:nvSpPr>
            <p:spPr bwMode="auto">
              <a:xfrm>
                <a:off x="3829219" y="1612584"/>
                <a:ext cx="405607" cy="793187"/>
              </a:xfrm>
              <a:custGeom>
                <a:avLst/>
                <a:gdLst>
                  <a:gd name="T0" fmla="*/ 82 w 90"/>
                  <a:gd name="T1" fmla="*/ 98 h 176"/>
                  <a:gd name="T2" fmla="*/ 40 w 90"/>
                  <a:gd name="T3" fmla="*/ 45 h 176"/>
                  <a:gd name="T4" fmla="*/ 32 w 90"/>
                  <a:gd name="T5" fmla="*/ 38 h 176"/>
                  <a:gd name="T6" fmla="*/ 15 w 90"/>
                  <a:gd name="T7" fmla="*/ 23 h 176"/>
                  <a:gd name="T8" fmla="*/ 9 w 90"/>
                  <a:gd name="T9" fmla="*/ 14 h 176"/>
                  <a:gd name="T10" fmla="*/ 4 w 90"/>
                  <a:gd name="T11" fmla="*/ 6 h 176"/>
                  <a:gd name="T12" fmla="*/ 0 w 90"/>
                  <a:gd name="T13" fmla="*/ 1 h 176"/>
                  <a:gd name="T14" fmla="*/ 0 w 90"/>
                  <a:gd name="T15" fmla="*/ 1 h 176"/>
                  <a:gd name="T16" fmla="*/ 52 w 90"/>
                  <a:gd name="T17" fmla="*/ 176 h 176"/>
                  <a:gd name="T18" fmla="*/ 53 w 90"/>
                  <a:gd name="T19" fmla="*/ 170 h 176"/>
                  <a:gd name="T20" fmla="*/ 72 w 90"/>
                  <a:gd name="T21" fmla="*/ 150 h 176"/>
                  <a:gd name="T22" fmla="*/ 82 w 90"/>
                  <a:gd name="T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6">
                    <a:moveTo>
                      <a:pt x="82" y="98"/>
                    </a:moveTo>
                    <a:cubicBezTo>
                      <a:pt x="73" y="75"/>
                      <a:pt x="57" y="59"/>
                      <a:pt x="40" y="45"/>
                    </a:cubicBezTo>
                    <a:cubicBezTo>
                      <a:pt x="38" y="42"/>
                      <a:pt x="35" y="40"/>
                      <a:pt x="32" y="38"/>
                    </a:cubicBezTo>
                    <a:cubicBezTo>
                      <a:pt x="26" y="33"/>
                      <a:pt x="20" y="29"/>
                      <a:pt x="15" y="23"/>
                    </a:cubicBezTo>
                    <a:cubicBezTo>
                      <a:pt x="13" y="20"/>
                      <a:pt x="11" y="18"/>
                      <a:pt x="9" y="14"/>
                    </a:cubicBezTo>
                    <a:cubicBezTo>
                      <a:pt x="7" y="12"/>
                      <a:pt x="6" y="9"/>
                      <a:pt x="4" y="6"/>
                    </a:cubicBezTo>
                    <a:cubicBezTo>
                      <a:pt x="4" y="5"/>
                      <a:pt x="2" y="0"/>
                      <a:pt x="0" y="1"/>
                    </a:cubicBezTo>
                    <a:cubicBezTo>
                      <a:pt x="0" y="1"/>
                      <a:pt x="0" y="1"/>
                      <a:pt x="0" y="1"/>
                    </a:cubicBezTo>
                    <a:cubicBezTo>
                      <a:pt x="52" y="176"/>
                      <a:pt x="52" y="176"/>
                      <a:pt x="52" y="176"/>
                    </a:cubicBezTo>
                    <a:cubicBezTo>
                      <a:pt x="54" y="176"/>
                      <a:pt x="52" y="174"/>
                      <a:pt x="53" y="170"/>
                    </a:cubicBezTo>
                    <a:cubicBezTo>
                      <a:pt x="54" y="166"/>
                      <a:pt x="66" y="157"/>
                      <a:pt x="72" y="150"/>
                    </a:cubicBezTo>
                    <a:cubicBezTo>
                      <a:pt x="84" y="136"/>
                      <a:pt x="90" y="119"/>
                      <a:pt x="82" y="9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1" name="leaf"/>
            <p:cNvGrpSpPr/>
            <p:nvPr/>
          </p:nvGrpSpPr>
          <p:grpSpPr>
            <a:xfrm>
              <a:off x="4054446" y="2463430"/>
              <a:ext cx="446167" cy="439408"/>
              <a:chOff x="3869780" y="2428304"/>
              <a:chExt cx="446167" cy="439408"/>
            </a:xfrm>
          </p:grpSpPr>
          <p:sp>
            <p:nvSpPr>
              <p:cNvPr id="219" name="Freeform 218"/>
              <p:cNvSpPr>
                <a:spLocks/>
              </p:cNvSpPr>
              <p:nvPr/>
            </p:nvSpPr>
            <p:spPr bwMode="auto">
              <a:xfrm>
                <a:off x="3878793" y="2459851"/>
                <a:ext cx="437154" cy="407861"/>
              </a:xfrm>
              <a:custGeom>
                <a:avLst/>
                <a:gdLst>
                  <a:gd name="T0" fmla="*/ 3 w 97"/>
                  <a:gd name="T1" fmla="*/ 88 h 90"/>
                  <a:gd name="T2" fmla="*/ 10 w 97"/>
                  <a:gd name="T3" fmla="*/ 84 h 90"/>
                  <a:gd name="T4" fmla="*/ 17 w 97"/>
                  <a:gd name="T5" fmla="*/ 81 h 90"/>
                  <a:gd name="T6" fmla="*/ 31 w 97"/>
                  <a:gd name="T7" fmla="*/ 78 h 90"/>
                  <a:gd name="T8" fmla="*/ 39 w 97"/>
                  <a:gd name="T9" fmla="*/ 77 h 90"/>
                  <a:gd name="T10" fmla="*/ 83 w 97"/>
                  <a:gd name="T11" fmla="*/ 58 h 90"/>
                  <a:gd name="T12" fmla="*/ 95 w 97"/>
                  <a:gd name="T13" fmla="*/ 23 h 90"/>
                  <a:gd name="T14" fmla="*/ 90 w 97"/>
                  <a:gd name="T15" fmla="*/ 4 h 90"/>
                  <a:gd name="T16" fmla="*/ 91 w 97"/>
                  <a:gd name="T17" fmla="*/ 0 h 90"/>
                  <a:gd name="T18" fmla="*/ 0 w 97"/>
                  <a:gd name="T19" fmla="*/ 90 h 90"/>
                  <a:gd name="T20" fmla="*/ 3 w 97"/>
                  <a:gd name="T21"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0">
                    <a:moveTo>
                      <a:pt x="3" y="88"/>
                    </a:moveTo>
                    <a:cubicBezTo>
                      <a:pt x="6" y="87"/>
                      <a:pt x="7" y="86"/>
                      <a:pt x="10" y="84"/>
                    </a:cubicBezTo>
                    <a:cubicBezTo>
                      <a:pt x="12" y="83"/>
                      <a:pt x="14" y="82"/>
                      <a:pt x="17" y="81"/>
                    </a:cubicBezTo>
                    <a:cubicBezTo>
                      <a:pt x="21" y="79"/>
                      <a:pt x="26" y="79"/>
                      <a:pt x="31" y="78"/>
                    </a:cubicBezTo>
                    <a:cubicBezTo>
                      <a:pt x="34" y="77"/>
                      <a:pt x="37" y="77"/>
                      <a:pt x="39" y="77"/>
                    </a:cubicBezTo>
                    <a:cubicBezTo>
                      <a:pt x="54" y="73"/>
                      <a:pt x="70" y="69"/>
                      <a:pt x="83" y="58"/>
                    </a:cubicBezTo>
                    <a:cubicBezTo>
                      <a:pt x="95" y="48"/>
                      <a:pt x="97" y="35"/>
                      <a:pt x="95" y="23"/>
                    </a:cubicBezTo>
                    <a:cubicBezTo>
                      <a:pt x="94" y="16"/>
                      <a:pt x="89" y="6"/>
                      <a:pt x="90" y="4"/>
                    </a:cubicBezTo>
                    <a:cubicBezTo>
                      <a:pt x="90" y="2"/>
                      <a:pt x="92" y="1"/>
                      <a:pt x="91" y="0"/>
                    </a:cubicBezTo>
                    <a:cubicBezTo>
                      <a:pt x="0" y="90"/>
                      <a:pt x="0" y="90"/>
                      <a:pt x="0" y="90"/>
                    </a:cubicBezTo>
                    <a:cubicBezTo>
                      <a:pt x="0" y="90"/>
                      <a:pt x="3" y="89"/>
                      <a:pt x="3" y="88"/>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0" name="Freeform 219"/>
              <p:cNvSpPr>
                <a:spLocks/>
              </p:cNvSpPr>
              <p:nvPr/>
            </p:nvSpPr>
            <p:spPr bwMode="auto">
              <a:xfrm>
                <a:off x="3869780" y="2428304"/>
                <a:ext cx="419127" cy="439408"/>
              </a:xfrm>
              <a:custGeom>
                <a:avLst/>
                <a:gdLst>
                  <a:gd name="T0" fmla="*/ 35 w 93"/>
                  <a:gd name="T1" fmla="*/ 14 h 97"/>
                  <a:gd name="T2" fmla="*/ 15 w 93"/>
                  <a:gd name="T3" fmla="*/ 57 h 97"/>
                  <a:gd name="T4" fmla="*/ 14 w 93"/>
                  <a:gd name="T5" fmla="*/ 65 h 97"/>
                  <a:gd name="T6" fmla="*/ 10 w 93"/>
                  <a:gd name="T7" fmla="*/ 80 h 97"/>
                  <a:gd name="T8" fmla="*/ 7 w 93"/>
                  <a:gd name="T9" fmla="*/ 87 h 97"/>
                  <a:gd name="T10" fmla="*/ 3 w 93"/>
                  <a:gd name="T11" fmla="*/ 92 h 97"/>
                  <a:gd name="T12" fmla="*/ 2 w 93"/>
                  <a:gd name="T13" fmla="*/ 97 h 97"/>
                  <a:gd name="T14" fmla="*/ 2 w 93"/>
                  <a:gd name="T15" fmla="*/ 97 h 97"/>
                  <a:gd name="T16" fmla="*/ 93 w 93"/>
                  <a:gd name="T17" fmla="*/ 7 h 97"/>
                  <a:gd name="T18" fmla="*/ 89 w 93"/>
                  <a:gd name="T19" fmla="*/ 8 h 97"/>
                  <a:gd name="T20" fmla="*/ 70 w 93"/>
                  <a:gd name="T21" fmla="*/ 3 h 97"/>
                  <a:gd name="T22" fmla="*/ 35 w 93"/>
                  <a:gd name="T2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7">
                    <a:moveTo>
                      <a:pt x="35" y="14"/>
                    </a:moveTo>
                    <a:cubicBezTo>
                      <a:pt x="23" y="27"/>
                      <a:pt x="19" y="43"/>
                      <a:pt x="15" y="57"/>
                    </a:cubicBezTo>
                    <a:cubicBezTo>
                      <a:pt x="15" y="60"/>
                      <a:pt x="14" y="62"/>
                      <a:pt x="14" y="65"/>
                    </a:cubicBezTo>
                    <a:cubicBezTo>
                      <a:pt x="13" y="70"/>
                      <a:pt x="12" y="75"/>
                      <a:pt x="10" y="80"/>
                    </a:cubicBezTo>
                    <a:cubicBezTo>
                      <a:pt x="9" y="82"/>
                      <a:pt x="8" y="84"/>
                      <a:pt x="7" y="87"/>
                    </a:cubicBezTo>
                    <a:cubicBezTo>
                      <a:pt x="6" y="89"/>
                      <a:pt x="4" y="90"/>
                      <a:pt x="3" y="92"/>
                    </a:cubicBezTo>
                    <a:cubicBezTo>
                      <a:pt x="3" y="93"/>
                      <a:pt x="0" y="96"/>
                      <a:pt x="2" y="97"/>
                    </a:cubicBezTo>
                    <a:cubicBezTo>
                      <a:pt x="2" y="97"/>
                      <a:pt x="2" y="97"/>
                      <a:pt x="2" y="97"/>
                    </a:cubicBezTo>
                    <a:cubicBezTo>
                      <a:pt x="93" y="7"/>
                      <a:pt x="93" y="7"/>
                      <a:pt x="93" y="7"/>
                    </a:cubicBezTo>
                    <a:cubicBezTo>
                      <a:pt x="92" y="6"/>
                      <a:pt x="92" y="7"/>
                      <a:pt x="89" y="8"/>
                    </a:cubicBezTo>
                    <a:cubicBezTo>
                      <a:pt x="86" y="9"/>
                      <a:pt x="77" y="4"/>
                      <a:pt x="70" y="3"/>
                    </a:cubicBezTo>
                    <a:cubicBezTo>
                      <a:pt x="58" y="0"/>
                      <a:pt x="45" y="2"/>
                      <a:pt x="35" y="14"/>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2" name="leaf"/>
            <p:cNvGrpSpPr/>
            <p:nvPr/>
          </p:nvGrpSpPr>
          <p:grpSpPr>
            <a:xfrm>
              <a:off x="4820592" y="2152465"/>
              <a:ext cx="279418" cy="455181"/>
              <a:chOff x="4635926" y="2117339"/>
              <a:chExt cx="279418" cy="455181"/>
            </a:xfrm>
          </p:grpSpPr>
          <p:sp>
            <p:nvSpPr>
              <p:cNvPr id="217" name="Freeform 216"/>
              <p:cNvSpPr>
                <a:spLocks/>
              </p:cNvSpPr>
              <p:nvPr/>
            </p:nvSpPr>
            <p:spPr bwMode="auto">
              <a:xfrm>
                <a:off x="4635926" y="2121846"/>
                <a:ext cx="180270" cy="450674"/>
              </a:xfrm>
              <a:custGeom>
                <a:avLst/>
                <a:gdLst>
                  <a:gd name="T0" fmla="*/ 14 w 40"/>
                  <a:gd name="T1" fmla="*/ 3 h 100"/>
                  <a:gd name="T2" fmla="*/ 14 w 40"/>
                  <a:gd name="T3" fmla="*/ 9 h 100"/>
                  <a:gd name="T4" fmla="*/ 13 w 40"/>
                  <a:gd name="T5" fmla="*/ 15 h 100"/>
                  <a:gd name="T6" fmla="*/ 10 w 40"/>
                  <a:gd name="T7" fmla="*/ 27 h 100"/>
                  <a:gd name="T8" fmla="*/ 7 w 40"/>
                  <a:gd name="T9" fmla="*/ 33 h 100"/>
                  <a:gd name="T10" fmla="*/ 3 w 40"/>
                  <a:gd name="T11" fmla="*/ 70 h 100"/>
                  <a:gd name="T12" fmla="*/ 22 w 40"/>
                  <a:gd name="T13" fmla="*/ 93 h 100"/>
                  <a:gd name="T14" fmla="*/ 37 w 40"/>
                  <a:gd name="T15" fmla="*/ 97 h 100"/>
                  <a:gd name="T16" fmla="*/ 40 w 40"/>
                  <a:gd name="T17" fmla="*/ 100 h 100"/>
                  <a:gd name="T18" fmla="*/ 14 w 40"/>
                  <a:gd name="T19" fmla="*/ 0 h 100"/>
                  <a:gd name="T20" fmla="*/ 14 w 40"/>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0">
                    <a:moveTo>
                      <a:pt x="14" y="3"/>
                    </a:moveTo>
                    <a:cubicBezTo>
                      <a:pt x="14" y="5"/>
                      <a:pt x="14" y="7"/>
                      <a:pt x="14" y="9"/>
                    </a:cubicBezTo>
                    <a:cubicBezTo>
                      <a:pt x="14" y="11"/>
                      <a:pt x="14" y="13"/>
                      <a:pt x="13" y="15"/>
                    </a:cubicBezTo>
                    <a:cubicBezTo>
                      <a:pt x="13" y="19"/>
                      <a:pt x="11" y="23"/>
                      <a:pt x="10" y="27"/>
                    </a:cubicBezTo>
                    <a:cubicBezTo>
                      <a:pt x="9" y="29"/>
                      <a:pt x="8" y="31"/>
                      <a:pt x="7" y="33"/>
                    </a:cubicBezTo>
                    <a:cubicBezTo>
                      <a:pt x="4" y="44"/>
                      <a:pt x="0" y="57"/>
                      <a:pt x="3" y="70"/>
                    </a:cubicBezTo>
                    <a:cubicBezTo>
                      <a:pt x="5" y="83"/>
                      <a:pt x="13" y="89"/>
                      <a:pt x="22" y="93"/>
                    </a:cubicBezTo>
                    <a:cubicBezTo>
                      <a:pt x="27" y="95"/>
                      <a:pt x="36" y="96"/>
                      <a:pt x="37" y="97"/>
                    </a:cubicBezTo>
                    <a:cubicBezTo>
                      <a:pt x="39" y="98"/>
                      <a:pt x="39" y="100"/>
                      <a:pt x="40" y="100"/>
                    </a:cubicBezTo>
                    <a:cubicBezTo>
                      <a:pt x="14" y="0"/>
                      <a:pt x="14" y="0"/>
                      <a:pt x="14" y="0"/>
                    </a:cubicBezTo>
                    <a:cubicBezTo>
                      <a:pt x="14" y="0"/>
                      <a:pt x="14" y="2"/>
                      <a:pt x="14"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8" name="Freeform 217"/>
              <p:cNvSpPr>
                <a:spLocks/>
              </p:cNvSpPr>
              <p:nvPr/>
            </p:nvSpPr>
            <p:spPr bwMode="auto">
              <a:xfrm>
                <a:off x="4699020" y="2117339"/>
                <a:ext cx="216324" cy="455181"/>
              </a:xfrm>
              <a:custGeom>
                <a:avLst/>
                <a:gdLst>
                  <a:gd name="T0" fmla="*/ 44 w 48"/>
                  <a:gd name="T1" fmla="*/ 57 h 101"/>
                  <a:gd name="T2" fmla="*/ 22 w 48"/>
                  <a:gd name="T3" fmla="*/ 26 h 101"/>
                  <a:gd name="T4" fmla="*/ 17 w 48"/>
                  <a:gd name="T5" fmla="*/ 22 h 101"/>
                  <a:gd name="T6" fmla="*/ 9 w 48"/>
                  <a:gd name="T7" fmla="*/ 14 h 101"/>
                  <a:gd name="T8" fmla="*/ 5 w 48"/>
                  <a:gd name="T9" fmla="*/ 8 h 101"/>
                  <a:gd name="T10" fmla="*/ 3 w 48"/>
                  <a:gd name="T11" fmla="*/ 3 h 101"/>
                  <a:gd name="T12" fmla="*/ 0 w 48"/>
                  <a:gd name="T13" fmla="*/ 1 h 101"/>
                  <a:gd name="T14" fmla="*/ 0 w 48"/>
                  <a:gd name="T15" fmla="*/ 1 h 101"/>
                  <a:gd name="T16" fmla="*/ 26 w 48"/>
                  <a:gd name="T17" fmla="*/ 101 h 101"/>
                  <a:gd name="T18" fmla="*/ 26 w 48"/>
                  <a:gd name="T19" fmla="*/ 97 h 101"/>
                  <a:gd name="T20" fmla="*/ 38 w 48"/>
                  <a:gd name="T21" fmla="*/ 86 h 101"/>
                  <a:gd name="T22" fmla="*/ 44 w 48"/>
                  <a:gd name="T2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1">
                    <a:moveTo>
                      <a:pt x="44" y="57"/>
                    </a:moveTo>
                    <a:cubicBezTo>
                      <a:pt x="40" y="44"/>
                      <a:pt x="31" y="35"/>
                      <a:pt x="22" y="26"/>
                    </a:cubicBezTo>
                    <a:cubicBezTo>
                      <a:pt x="21" y="25"/>
                      <a:pt x="19" y="23"/>
                      <a:pt x="17" y="22"/>
                    </a:cubicBezTo>
                    <a:cubicBezTo>
                      <a:pt x="14" y="19"/>
                      <a:pt x="11" y="17"/>
                      <a:pt x="9" y="14"/>
                    </a:cubicBezTo>
                    <a:cubicBezTo>
                      <a:pt x="7" y="12"/>
                      <a:pt x="6" y="10"/>
                      <a:pt x="5" y="8"/>
                    </a:cubicBezTo>
                    <a:cubicBezTo>
                      <a:pt x="4" y="7"/>
                      <a:pt x="4" y="5"/>
                      <a:pt x="3" y="3"/>
                    </a:cubicBezTo>
                    <a:cubicBezTo>
                      <a:pt x="2" y="3"/>
                      <a:pt x="2" y="0"/>
                      <a:pt x="0" y="1"/>
                    </a:cubicBezTo>
                    <a:cubicBezTo>
                      <a:pt x="0" y="1"/>
                      <a:pt x="0" y="1"/>
                      <a:pt x="0" y="1"/>
                    </a:cubicBezTo>
                    <a:cubicBezTo>
                      <a:pt x="26" y="101"/>
                      <a:pt x="26" y="101"/>
                      <a:pt x="26" y="101"/>
                    </a:cubicBezTo>
                    <a:cubicBezTo>
                      <a:pt x="27" y="100"/>
                      <a:pt x="26" y="100"/>
                      <a:pt x="26" y="97"/>
                    </a:cubicBezTo>
                    <a:cubicBezTo>
                      <a:pt x="27" y="95"/>
                      <a:pt x="34" y="90"/>
                      <a:pt x="38" y="86"/>
                    </a:cubicBezTo>
                    <a:cubicBezTo>
                      <a:pt x="44" y="79"/>
                      <a:pt x="48" y="69"/>
                      <a:pt x="44" y="57"/>
                    </a:cubicBezTo>
                    <a:close/>
                  </a:path>
                </a:pathLst>
              </a:custGeom>
              <a:solidFill>
                <a:srgbClr val="3B913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3" name="leaf"/>
            <p:cNvGrpSpPr/>
            <p:nvPr/>
          </p:nvGrpSpPr>
          <p:grpSpPr>
            <a:xfrm>
              <a:off x="4675860" y="943429"/>
              <a:ext cx="283925" cy="423634"/>
              <a:chOff x="4491194" y="908303"/>
              <a:chExt cx="283925" cy="423634"/>
            </a:xfrm>
          </p:grpSpPr>
          <p:sp>
            <p:nvSpPr>
              <p:cNvPr id="215" name="Freeform 214"/>
              <p:cNvSpPr>
                <a:spLocks/>
              </p:cNvSpPr>
              <p:nvPr/>
            </p:nvSpPr>
            <p:spPr bwMode="auto">
              <a:xfrm>
                <a:off x="4491194" y="912810"/>
                <a:ext cx="211817" cy="419127"/>
              </a:xfrm>
              <a:custGeom>
                <a:avLst/>
                <a:gdLst>
                  <a:gd name="T0" fmla="*/ 2 w 47"/>
                  <a:gd name="T1" fmla="*/ 3 h 93"/>
                  <a:gd name="T2" fmla="*/ 3 w 47"/>
                  <a:gd name="T3" fmla="*/ 9 h 93"/>
                  <a:gd name="T4" fmla="*/ 4 w 47"/>
                  <a:gd name="T5" fmla="*/ 15 h 93"/>
                  <a:gd name="T6" fmla="*/ 3 w 47"/>
                  <a:gd name="T7" fmla="*/ 27 h 93"/>
                  <a:gd name="T8" fmla="*/ 2 w 47"/>
                  <a:gd name="T9" fmla="*/ 33 h 93"/>
                  <a:gd name="T10" fmla="*/ 5 w 47"/>
                  <a:gd name="T11" fmla="*/ 71 h 93"/>
                  <a:gd name="T12" fmla="*/ 28 w 47"/>
                  <a:gd name="T13" fmla="*/ 89 h 93"/>
                  <a:gd name="T14" fmla="*/ 44 w 47"/>
                  <a:gd name="T15" fmla="*/ 90 h 93"/>
                  <a:gd name="T16" fmla="*/ 47 w 47"/>
                  <a:gd name="T17" fmla="*/ 92 h 93"/>
                  <a:gd name="T18" fmla="*/ 2 w 47"/>
                  <a:gd name="T19" fmla="*/ 0 h 93"/>
                  <a:gd name="T20" fmla="*/ 2 w 47"/>
                  <a:gd name="T21"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3">
                    <a:moveTo>
                      <a:pt x="2" y="3"/>
                    </a:moveTo>
                    <a:cubicBezTo>
                      <a:pt x="2" y="5"/>
                      <a:pt x="3" y="7"/>
                      <a:pt x="3" y="9"/>
                    </a:cubicBezTo>
                    <a:cubicBezTo>
                      <a:pt x="4" y="11"/>
                      <a:pt x="4" y="13"/>
                      <a:pt x="4" y="15"/>
                    </a:cubicBezTo>
                    <a:cubicBezTo>
                      <a:pt x="4" y="19"/>
                      <a:pt x="3" y="23"/>
                      <a:pt x="3" y="27"/>
                    </a:cubicBezTo>
                    <a:cubicBezTo>
                      <a:pt x="2" y="29"/>
                      <a:pt x="2" y="31"/>
                      <a:pt x="2" y="33"/>
                    </a:cubicBezTo>
                    <a:cubicBezTo>
                      <a:pt x="0" y="45"/>
                      <a:pt x="0" y="58"/>
                      <a:pt x="5" y="71"/>
                    </a:cubicBezTo>
                    <a:cubicBezTo>
                      <a:pt x="9" y="83"/>
                      <a:pt x="18" y="88"/>
                      <a:pt x="28" y="89"/>
                    </a:cubicBezTo>
                    <a:cubicBezTo>
                      <a:pt x="34" y="90"/>
                      <a:pt x="43" y="89"/>
                      <a:pt x="44" y="90"/>
                    </a:cubicBezTo>
                    <a:cubicBezTo>
                      <a:pt x="46" y="91"/>
                      <a:pt x="46" y="93"/>
                      <a:pt x="47" y="92"/>
                    </a:cubicBezTo>
                    <a:cubicBezTo>
                      <a:pt x="2" y="0"/>
                      <a:pt x="2" y="0"/>
                      <a:pt x="2" y="0"/>
                    </a:cubicBezTo>
                    <a:cubicBezTo>
                      <a:pt x="1" y="0"/>
                      <a:pt x="2" y="2"/>
                      <a:pt x="2"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6" name="Freeform 215"/>
              <p:cNvSpPr>
                <a:spLocks/>
              </p:cNvSpPr>
              <p:nvPr/>
            </p:nvSpPr>
            <p:spPr bwMode="auto">
              <a:xfrm>
                <a:off x="4500208" y="908303"/>
                <a:ext cx="274911" cy="419127"/>
              </a:xfrm>
              <a:custGeom>
                <a:avLst/>
                <a:gdLst>
                  <a:gd name="T0" fmla="*/ 54 w 61"/>
                  <a:gd name="T1" fmla="*/ 47 h 93"/>
                  <a:gd name="T2" fmla="*/ 26 w 61"/>
                  <a:gd name="T3" fmla="*/ 21 h 93"/>
                  <a:gd name="T4" fmla="*/ 21 w 61"/>
                  <a:gd name="T5" fmla="*/ 18 h 93"/>
                  <a:gd name="T6" fmla="*/ 11 w 61"/>
                  <a:gd name="T7" fmla="*/ 12 h 93"/>
                  <a:gd name="T8" fmla="*/ 6 w 61"/>
                  <a:gd name="T9" fmla="*/ 7 h 93"/>
                  <a:gd name="T10" fmla="*/ 3 w 61"/>
                  <a:gd name="T11" fmla="*/ 3 h 93"/>
                  <a:gd name="T12" fmla="*/ 0 w 61"/>
                  <a:gd name="T13" fmla="*/ 1 h 93"/>
                  <a:gd name="T14" fmla="*/ 0 w 61"/>
                  <a:gd name="T15" fmla="*/ 1 h 93"/>
                  <a:gd name="T16" fmla="*/ 45 w 61"/>
                  <a:gd name="T17" fmla="*/ 93 h 93"/>
                  <a:gd name="T18" fmla="*/ 45 w 61"/>
                  <a:gd name="T19" fmla="*/ 90 h 93"/>
                  <a:gd name="T20" fmla="*/ 54 w 61"/>
                  <a:gd name="T21" fmla="*/ 77 h 93"/>
                  <a:gd name="T22" fmla="*/ 54 w 61"/>
                  <a:gd name="T2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93">
                    <a:moveTo>
                      <a:pt x="54" y="47"/>
                    </a:moveTo>
                    <a:cubicBezTo>
                      <a:pt x="48" y="35"/>
                      <a:pt x="37" y="28"/>
                      <a:pt x="26" y="21"/>
                    </a:cubicBezTo>
                    <a:cubicBezTo>
                      <a:pt x="25" y="20"/>
                      <a:pt x="23" y="19"/>
                      <a:pt x="21" y="18"/>
                    </a:cubicBezTo>
                    <a:cubicBezTo>
                      <a:pt x="17" y="16"/>
                      <a:pt x="14" y="14"/>
                      <a:pt x="11" y="12"/>
                    </a:cubicBezTo>
                    <a:cubicBezTo>
                      <a:pt x="9" y="10"/>
                      <a:pt x="7" y="9"/>
                      <a:pt x="6" y="7"/>
                    </a:cubicBezTo>
                    <a:cubicBezTo>
                      <a:pt x="5" y="6"/>
                      <a:pt x="4" y="4"/>
                      <a:pt x="3" y="3"/>
                    </a:cubicBezTo>
                    <a:cubicBezTo>
                      <a:pt x="2" y="2"/>
                      <a:pt x="1" y="0"/>
                      <a:pt x="0" y="1"/>
                    </a:cubicBezTo>
                    <a:cubicBezTo>
                      <a:pt x="0" y="1"/>
                      <a:pt x="0" y="1"/>
                      <a:pt x="0" y="1"/>
                    </a:cubicBezTo>
                    <a:cubicBezTo>
                      <a:pt x="45" y="93"/>
                      <a:pt x="45" y="93"/>
                      <a:pt x="45" y="93"/>
                    </a:cubicBezTo>
                    <a:cubicBezTo>
                      <a:pt x="46" y="93"/>
                      <a:pt x="45" y="92"/>
                      <a:pt x="45" y="90"/>
                    </a:cubicBezTo>
                    <a:cubicBezTo>
                      <a:pt x="45" y="88"/>
                      <a:pt x="51" y="81"/>
                      <a:pt x="54" y="77"/>
                    </a:cubicBezTo>
                    <a:cubicBezTo>
                      <a:pt x="59" y="68"/>
                      <a:pt x="61" y="58"/>
                      <a:pt x="54" y="47"/>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4" name="leaf"/>
            <p:cNvGrpSpPr/>
            <p:nvPr/>
          </p:nvGrpSpPr>
          <p:grpSpPr>
            <a:xfrm>
              <a:off x="4825099" y="1368292"/>
              <a:ext cx="297444" cy="292938"/>
              <a:chOff x="4640433" y="1333166"/>
              <a:chExt cx="297444" cy="292938"/>
            </a:xfrm>
          </p:grpSpPr>
          <p:sp>
            <p:nvSpPr>
              <p:cNvPr id="213" name="Freeform 212"/>
              <p:cNvSpPr>
                <a:spLocks/>
              </p:cNvSpPr>
              <p:nvPr/>
            </p:nvSpPr>
            <p:spPr bwMode="auto">
              <a:xfrm>
                <a:off x="4644939" y="1351193"/>
                <a:ext cx="292938" cy="274911"/>
              </a:xfrm>
              <a:custGeom>
                <a:avLst/>
                <a:gdLst>
                  <a:gd name="T0" fmla="*/ 2 w 65"/>
                  <a:gd name="T1" fmla="*/ 59 h 61"/>
                  <a:gd name="T2" fmla="*/ 7 w 65"/>
                  <a:gd name="T3" fmla="*/ 57 h 61"/>
                  <a:gd name="T4" fmla="*/ 11 w 65"/>
                  <a:gd name="T5" fmla="*/ 54 h 61"/>
                  <a:gd name="T6" fmla="*/ 21 w 65"/>
                  <a:gd name="T7" fmla="*/ 52 h 61"/>
                  <a:gd name="T8" fmla="*/ 26 w 65"/>
                  <a:gd name="T9" fmla="*/ 51 h 61"/>
                  <a:gd name="T10" fmla="*/ 56 w 65"/>
                  <a:gd name="T11" fmla="*/ 39 h 61"/>
                  <a:gd name="T12" fmla="*/ 64 w 65"/>
                  <a:gd name="T13" fmla="*/ 15 h 61"/>
                  <a:gd name="T14" fmla="*/ 60 w 65"/>
                  <a:gd name="T15" fmla="*/ 3 h 61"/>
                  <a:gd name="T16" fmla="*/ 61 w 65"/>
                  <a:gd name="T17" fmla="*/ 0 h 61"/>
                  <a:gd name="T18" fmla="*/ 0 w 65"/>
                  <a:gd name="T19" fmla="*/ 60 h 61"/>
                  <a:gd name="T20" fmla="*/ 2 w 65"/>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1">
                    <a:moveTo>
                      <a:pt x="2" y="59"/>
                    </a:moveTo>
                    <a:cubicBezTo>
                      <a:pt x="4" y="58"/>
                      <a:pt x="5" y="57"/>
                      <a:pt x="7" y="57"/>
                    </a:cubicBezTo>
                    <a:cubicBezTo>
                      <a:pt x="8" y="56"/>
                      <a:pt x="10" y="55"/>
                      <a:pt x="11" y="54"/>
                    </a:cubicBezTo>
                    <a:cubicBezTo>
                      <a:pt x="14" y="53"/>
                      <a:pt x="18" y="53"/>
                      <a:pt x="21" y="52"/>
                    </a:cubicBezTo>
                    <a:cubicBezTo>
                      <a:pt x="23" y="52"/>
                      <a:pt x="25" y="52"/>
                      <a:pt x="26" y="51"/>
                    </a:cubicBezTo>
                    <a:cubicBezTo>
                      <a:pt x="36" y="49"/>
                      <a:pt x="47" y="46"/>
                      <a:pt x="56" y="39"/>
                    </a:cubicBezTo>
                    <a:cubicBezTo>
                      <a:pt x="64" y="32"/>
                      <a:pt x="65" y="24"/>
                      <a:pt x="64" y="15"/>
                    </a:cubicBezTo>
                    <a:cubicBezTo>
                      <a:pt x="63" y="11"/>
                      <a:pt x="60" y="4"/>
                      <a:pt x="60" y="3"/>
                    </a:cubicBezTo>
                    <a:cubicBezTo>
                      <a:pt x="61" y="1"/>
                      <a:pt x="62" y="1"/>
                      <a:pt x="61" y="0"/>
                    </a:cubicBezTo>
                    <a:cubicBezTo>
                      <a:pt x="0" y="60"/>
                      <a:pt x="0" y="60"/>
                      <a:pt x="0" y="60"/>
                    </a:cubicBezTo>
                    <a:cubicBezTo>
                      <a:pt x="0" y="61"/>
                      <a:pt x="2" y="60"/>
                      <a:pt x="2" y="5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4" name="Freeform 213"/>
              <p:cNvSpPr>
                <a:spLocks/>
              </p:cNvSpPr>
              <p:nvPr/>
            </p:nvSpPr>
            <p:spPr bwMode="auto">
              <a:xfrm>
                <a:off x="4640433" y="1333166"/>
                <a:ext cx="279418" cy="288432"/>
              </a:xfrm>
              <a:custGeom>
                <a:avLst/>
                <a:gdLst>
                  <a:gd name="T0" fmla="*/ 23 w 62"/>
                  <a:gd name="T1" fmla="*/ 9 h 64"/>
                  <a:gd name="T2" fmla="*/ 10 w 62"/>
                  <a:gd name="T3" fmla="*/ 38 h 64"/>
                  <a:gd name="T4" fmla="*/ 9 w 62"/>
                  <a:gd name="T5" fmla="*/ 43 h 64"/>
                  <a:gd name="T6" fmla="*/ 7 w 62"/>
                  <a:gd name="T7" fmla="*/ 53 h 64"/>
                  <a:gd name="T8" fmla="*/ 4 w 62"/>
                  <a:gd name="T9" fmla="*/ 57 h 64"/>
                  <a:gd name="T10" fmla="*/ 2 w 62"/>
                  <a:gd name="T11" fmla="*/ 61 h 64"/>
                  <a:gd name="T12" fmla="*/ 1 w 62"/>
                  <a:gd name="T13" fmla="*/ 64 h 64"/>
                  <a:gd name="T14" fmla="*/ 1 w 62"/>
                  <a:gd name="T15" fmla="*/ 64 h 64"/>
                  <a:gd name="T16" fmla="*/ 62 w 62"/>
                  <a:gd name="T17" fmla="*/ 4 h 64"/>
                  <a:gd name="T18" fmla="*/ 59 w 62"/>
                  <a:gd name="T19" fmla="*/ 5 h 64"/>
                  <a:gd name="T20" fmla="*/ 47 w 62"/>
                  <a:gd name="T21" fmla="*/ 1 h 64"/>
                  <a:gd name="T22" fmla="*/ 23 w 62"/>
                  <a:gd name="T2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4">
                    <a:moveTo>
                      <a:pt x="23" y="9"/>
                    </a:moveTo>
                    <a:cubicBezTo>
                      <a:pt x="16" y="17"/>
                      <a:pt x="12" y="28"/>
                      <a:pt x="10" y="38"/>
                    </a:cubicBezTo>
                    <a:cubicBezTo>
                      <a:pt x="10" y="39"/>
                      <a:pt x="9" y="41"/>
                      <a:pt x="9" y="43"/>
                    </a:cubicBezTo>
                    <a:cubicBezTo>
                      <a:pt x="9" y="46"/>
                      <a:pt x="8" y="50"/>
                      <a:pt x="7" y="53"/>
                    </a:cubicBezTo>
                    <a:cubicBezTo>
                      <a:pt x="6" y="54"/>
                      <a:pt x="5" y="56"/>
                      <a:pt x="4" y="57"/>
                    </a:cubicBezTo>
                    <a:cubicBezTo>
                      <a:pt x="4" y="59"/>
                      <a:pt x="3" y="60"/>
                      <a:pt x="2" y="61"/>
                    </a:cubicBezTo>
                    <a:cubicBezTo>
                      <a:pt x="1" y="62"/>
                      <a:pt x="0" y="63"/>
                      <a:pt x="1" y="64"/>
                    </a:cubicBezTo>
                    <a:cubicBezTo>
                      <a:pt x="1" y="64"/>
                      <a:pt x="1" y="64"/>
                      <a:pt x="1" y="64"/>
                    </a:cubicBezTo>
                    <a:cubicBezTo>
                      <a:pt x="62" y="4"/>
                      <a:pt x="62" y="4"/>
                      <a:pt x="62" y="4"/>
                    </a:cubicBezTo>
                    <a:cubicBezTo>
                      <a:pt x="62" y="3"/>
                      <a:pt x="61" y="4"/>
                      <a:pt x="59" y="5"/>
                    </a:cubicBezTo>
                    <a:cubicBezTo>
                      <a:pt x="57" y="5"/>
                      <a:pt x="51" y="2"/>
                      <a:pt x="47" y="1"/>
                    </a:cubicBezTo>
                    <a:cubicBezTo>
                      <a:pt x="39" y="0"/>
                      <a:pt x="30" y="1"/>
                      <a:pt x="23"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5" name="leaf"/>
            <p:cNvGrpSpPr/>
            <p:nvPr/>
          </p:nvGrpSpPr>
          <p:grpSpPr>
            <a:xfrm>
              <a:off x="7060441" y="1429130"/>
              <a:ext cx="518277" cy="340261"/>
              <a:chOff x="6875775" y="1394004"/>
              <a:chExt cx="518277" cy="340261"/>
            </a:xfrm>
          </p:grpSpPr>
          <p:sp>
            <p:nvSpPr>
              <p:cNvPr id="211" name="Freeform 210"/>
              <p:cNvSpPr>
                <a:spLocks/>
              </p:cNvSpPr>
              <p:nvPr/>
            </p:nvSpPr>
            <p:spPr bwMode="auto">
              <a:xfrm>
                <a:off x="6875777" y="1409780"/>
                <a:ext cx="518275" cy="324485"/>
              </a:xfrm>
              <a:custGeom>
                <a:avLst/>
                <a:gdLst>
                  <a:gd name="T0" fmla="*/ 112 w 115"/>
                  <a:gd name="T1" fmla="*/ 3 h 72"/>
                  <a:gd name="T2" fmla="*/ 106 w 115"/>
                  <a:gd name="T3" fmla="*/ 7 h 72"/>
                  <a:gd name="T4" fmla="*/ 101 w 115"/>
                  <a:gd name="T5" fmla="*/ 12 h 72"/>
                  <a:gd name="T6" fmla="*/ 93 w 115"/>
                  <a:gd name="T7" fmla="*/ 25 h 72"/>
                  <a:gd name="T8" fmla="*/ 89 w 115"/>
                  <a:gd name="T9" fmla="*/ 32 h 72"/>
                  <a:gd name="T10" fmla="*/ 56 w 115"/>
                  <a:gd name="T11" fmla="*/ 65 h 72"/>
                  <a:gd name="T12" fmla="*/ 20 w 115"/>
                  <a:gd name="T13" fmla="*/ 63 h 72"/>
                  <a:gd name="T14" fmla="*/ 4 w 115"/>
                  <a:gd name="T15" fmla="*/ 52 h 72"/>
                  <a:gd name="T16" fmla="*/ 0 w 115"/>
                  <a:gd name="T17" fmla="*/ 52 h 72"/>
                  <a:gd name="T18" fmla="*/ 115 w 115"/>
                  <a:gd name="T19" fmla="*/ 0 h 72"/>
                  <a:gd name="T20" fmla="*/ 112 w 115"/>
                  <a:gd name="T2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72">
                    <a:moveTo>
                      <a:pt x="112" y="3"/>
                    </a:moveTo>
                    <a:cubicBezTo>
                      <a:pt x="110" y="5"/>
                      <a:pt x="108" y="6"/>
                      <a:pt x="106" y="7"/>
                    </a:cubicBezTo>
                    <a:cubicBezTo>
                      <a:pt x="104" y="9"/>
                      <a:pt x="103" y="11"/>
                      <a:pt x="101" y="12"/>
                    </a:cubicBezTo>
                    <a:cubicBezTo>
                      <a:pt x="98" y="16"/>
                      <a:pt x="95" y="21"/>
                      <a:pt x="93" y="25"/>
                    </a:cubicBezTo>
                    <a:cubicBezTo>
                      <a:pt x="91" y="27"/>
                      <a:pt x="90" y="29"/>
                      <a:pt x="89" y="32"/>
                    </a:cubicBezTo>
                    <a:cubicBezTo>
                      <a:pt x="81" y="44"/>
                      <a:pt x="71" y="57"/>
                      <a:pt x="56" y="65"/>
                    </a:cubicBezTo>
                    <a:cubicBezTo>
                      <a:pt x="43" y="72"/>
                      <a:pt x="30" y="70"/>
                      <a:pt x="20" y="63"/>
                    </a:cubicBezTo>
                    <a:cubicBezTo>
                      <a:pt x="15" y="60"/>
                      <a:pt x="7" y="52"/>
                      <a:pt x="4" y="52"/>
                    </a:cubicBezTo>
                    <a:cubicBezTo>
                      <a:pt x="2" y="52"/>
                      <a:pt x="1" y="53"/>
                      <a:pt x="0" y="52"/>
                    </a:cubicBezTo>
                    <a:cubicBezTo>
                      <a:pt x="115" y="0"/>
                      <a:pt x="115" y="0"/>
                      <a:pt x="115" y="0"/>
                    </a:cubicBezTo>
                    <a:cubicBezTo>
                      <a:pt x="115" y="1"/>
                      <a:pt x="113" y="2"/>
                      <a:pt x="112" y="3"/>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2" name="Freeform 211"/>
              <p:cNvSpPr>
                <a:spLocks/>
              </p:cNvSpPr>
              <p:nvPr/>
            </p:nvSpPr>
            <p:spPr bwMode="auto">
              <a:xfrm>
                <a:off x="6875775" y="1394004"/>
                <a:ext cx="518275" cy="256884"/>
              </a:xfrm>
              <a:custGeom>
                <a:avLst/>
                <a:gdLst>
                  <a:gd name="T0" fmla="*/ 28 w 115"/>
                  <a:gd name="T1" fmla="*/ 6 h 57"/>
                  <a:gd name="T2" fmla="*/ 74 w 115"/>
                  <a:gd name="T3" fmla="*/ 4 h 57"/>
                  <a:gd name="T4" fmla="*/ 81 w 115"/>
                  <a:gd name="T5" fmla="*/ 5 h 57"/>
                  <a:gd name="T6" fmla="*/ 96 w 115"/>
                  <a:gd name="T7" fmla="*/ 7 h 57"/>
                  <a:gd name="T8" fmla="*/ 104 w 115"/>
                  <a:gd name="T9" fmla="*/ 6 h 57"/>
                  <a:gd name="T10" fmla="*/ 110 w 115"/>
                  <a:gd name="T11" fmla="*/ 5 h 57"/>
                  <a:gd name="T12" fmla="*/ 115 w 115"/>
                  <a:gd name="T13" fmla="*/ 5 h 57"/>
                  <a:gd name="T14" fmla="*/ 115 w 115"/>
                  <a:gd name="T15" fmla="*/ 5 h 57"/>
                  <a:gd name="T16" fmla="*/ 0 w 115"/>
                  <a:gd name="T17" fmla="*/ 57 h 57"/>
                  <a:gd name="T18" fmla="*/ 3 w 115"/>
                  <a:gd name="T19" fmla="*/ 54 h 57"/>
                  <a:gd name="T20" fmla="*/ 5 w 115"/>
                  <a:gd name="T21" fmla="*/ 35 h 57"/>
                  <a:gd name="T22" fmla="*/ 28 w 115"/>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57">
                    <a:moveTo>
                      <a:pt x="28" y="6"/>
                    </a:moveTo>
                    <a:cubicBezTo>
                      <a:pt x="43" y="0"/>
                      <a:pt x="59" y="2"/>
                      <a:pt x="74" y="4"/>
                    </a:cubicBezTo>
                    <a:cubicBezTo>
                      <a:pt x="76" y="4"/>
                      <a:pt x="79" y="5"/>
                      <a:pt x="81" y="5"/>
                    </a:cubicBezTo>
                    <a:cubicBezTo>
                      <a:pt x="86" y="6"/>
                      <a:pt x="91" y="7"/>
                      <a:pt x="96" y="7"/>
                    </a:cubicBezTo>
                    <a:cubicBezTo>
                      <a:pt x="99" y="7"/>
                      <a:pt x="101" y="7"/>
                      <a:pt x="104" y="6"/>
                    </a:cubicBezTo>
                    <a:cubicBezTo>
                      <a:pt x="106" y="6"/>
                      <a:pt x="108" y="5"/>
                      <a:pt x="110" y="5"/>
                    </a:cubicBezTo>
                    <a:cubicBezTo>
                      <a:pt x="111" y="5"/>
                      <a:pt x="114" y="3"/>
                      <a:pt x="115" y="5"/>
                    </a:cubicBezTo>
                    <a:cubicBezTo>
                      <a:pt x="115" y="5"/>
                      <a:pt x="115" y="5"/>
                      <a:pt x="115" y="5"/>
                    </a:cubicBezTo>
                    <a:cubicBezTo>
                      <a:pt x="0" y="57"/>
                      <a:pt x="0" y="57"/>
                      <a:pt x="0" y="57"/>
                    </a:cubicBezTo>
                    <a:cubicBezTo>
                      <a:pt x="0" y="56"/>
                      <a:pt x="1" y="56"/>
                      <a:pt x="3" y="54"/>
                    </a:cubicBezTo>
                    <a:cubicBezTo>
                      <a:pt x="4" y="51"/>
                      <a:pt x="4" y="41"/>
                      <a:pt x="5" y="35"/>
                    </a:cubicBezTo>
                    <a:cubicBezTo>
                      <a:pt x="7" y="22"/>
                      <a:pt x="13" y="12"/>
                      <a:pt x="28" y="6"/>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6" name="leaf"/>
            <p:cNvGrpSpPr/>
            <p:nvPr/>
          </p:nvGrpSpPr>
          <p:grpSpPr>
            <a:xfrm>
              <a:off x="7686880" y="2206546"/>
              <a:ext cx="500248" cy="799947"/>
              <a:chOff x="7502214" y="2171420"/>
              <a:chExt cx="500248" cy="799947"/>
            </a:xfrm>
          </p:grpSpPr>
          <p:sp>
            <p:nvSpPr>
              <p:cNvPr id="209" name="Freeform 208"/>
              <p:cNvSpPr>
                <a:spLocks/>
              </p:cNvSpPr>
              <p:nvPr/>
            </p:nvSpPr>
            <p:spPr bwMode="auto">
              <a:xfrm>
                <a:off x="7673470" y="2175926"/>
                <a:ext cx="328992" cy="795441"/>
              </a:xfrm>
              <a:custGeom>
                <a:avLst/>
                <a:gdLst>
                  <a:gd name="T0" fmla="*/ 53 w 73"/>
                  <a:gd name="T1" fmla="*/ 6 h 176"/>
                  <a:gd name="T2" fmla="*/ 52 w 73"/>
                  <a:gd name="T3" fmla="*/ 16 h 176"/>
                  <a:gd name="T4" fmla="*/ 53 w 73"/>
                  <a:gd name="T5" fmla="*/ 27 h 176"/>
                  <a:gd name="T6" fmla="*/ 59 w 73"/>
                  <a:gd name="T7" fmla="*/ 48 h 176"/>
                  <a:gd name="T8" fmla="*/ 62 w 73"/>
                  <a:gd name="T9" fmla="*/ 59 h 176"/>
                  <a:gd name="T10" fmla="*/ 68 w 73"/>
                  <a:gd name="T11" fmla="*/ 126 h 176"/>
                  <a:gd name="T12" fmla="*/ 32 w 73"/>
                  <a:gd name="T13" fmla="*/ 164 h 176"/>
                  <a:gd name="T14" fmla="*/ 4 w 73"/>
                  <a:gd name="T15" fmla="*/ 171 h 176"/>
                  <a:gd name="T16" fmla="*/ 0 w 73"/>
                  <a:gd name="T17" fmla="*/ 175 h 176"/>
                  <a:gd name="T18" fmla="*/ 52 w 73"/>
                  <a:gd name="T19" fmla="*/ 0 h 176"/>
                  <a:gd name="T20" fmla="*/ 53 w 73"/>
                  <a:gd name="T21"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76">
                    <a:moveTo>
                      <a:pt x="53" y="6"/>
                    </a:moveTo>
                    <a:cubicBezTo>
                      <a:pt x="53" y="9"/>
                      <a:pt x="53" y="13"/>
                      <a:pt x="52" y="16"/>
                    </a:cubicBezTo>
                    <a:cubicBezTo>
                      <a:pt x="52" y="20"/>
                      <a:pt x="53" y="24"/>
                      <a:pt x="53" y="27"/>
                    </a:cubicBezTo>
                    <a:cubicBezTo>
                      <a:pt x="54" y="34"/>
                      <a:pt x="56" y="41"/>
                      <a:pt x="59" y="48"/>
                    </a:cubicBezTo>
                    <a:cubicBezTo>
                      <a:pt x="60" y="52"/>
                      <a:pt x="61" y="55"/>
                      <a:pt x="62" y="59"/>
                    </a:cubicBezTo>
                    <a:cubicBezTo>
                      <a:pt x="68" y="79"/>
                      <a:pt x="73" y="103"/>
                      <a:pt x="68" y="126"/>
                    </a:cubicBezTo>
                    <a:cubicBezTo>
                      <a:pt x="63" y="148"/>
                      <a:pt x="49" y="159"/>
                      <a:pt x="32" y="164"/>
                    </a:cubicBezTo>
                    <a:cubicBezTo>
                      <a:pt x="23" y="167"/>
                      <a:pt x="7" y="169"/>
                      <a:pt x="4" y="171"/>
                    </a:cubicBezTo>
                    <a:cubicBezTo>
                      <a:pt x="2" y="173"/>
                      <a:pt x="2" y="176"/>
                      <a:pt x="0" y="175"/>
                    </a:cubicBezTo>
                    <a:cubicBezTo>
                      <a:pt x="52" y="0"/>
                      <a:pt x="52" y="0"/>
                      <a:pt x="52" y="0"/>
                    </a:cubicBezTo>
                    <a:cubicBezTo>
                      <a:pt x="54" y="1"/>
                      <a:pt x="53" y="5"/>
                      <a:pt x="53" y="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0" name="Freeform 209"/>
              <p:cNvSpPr>
                <a:spLocks/>
              </p:cNvSpPr>
              <p:nvPr/>
            </p:nvSpPr>
            <p:spPr bwMode="auto">
              <a:xfrm>
                <a:off x="7502214" y="2171420"/>
                <a:ext cx="405607" cy="795441"/>
              </a:xfrm>
              <a:custGeom>
                <a:avLst/>
                <a:gdLst>
                  <a:gd name="T0" fmla="*/ 8 w 90"/>
                  <a:gd name="T1" fmla="*/ 98 h 176"/>
                  <a:gd name="T2" fmla="*/ 50 w 90"/>
                  <a:gd name="T3" fmla="*/ 45 h 176"/>
                  <a:gd name="T4" fmla="*/ 59 w 90"/>
                  <a:gd name="T5" fmla="*/ 38 h 176"/>
                  <a:gd name="T6" fmla="*/ 75 w 90"/>
                  <a:gd name="T7" fmla="*/ 23 h 176"/>
                  <a:gd name="T8" fmla="*/ 81 w 90"/>
                  <a:gd name="T9" fmla="*/ 15 h 176"/>
                  <a:gd name="T10" fmla="*/ 86 w 90"/>
                  <a:gd name="T11" fmla="*/ 6 h 176"/>
                  <a:gd name="T12" fmla="*/ 90 w 90"/>
                  <a:gd name="T13" fmla="*/ 1 h 176"/>
                  <a:gd name="T14" fmla="*/ 90 w 90"/>
                  <a:gd name="T15" fmla="*/ 1 h 176"/>
                  <a:gd name="T16" fmla="*/ 38 w 90"/>
                  <a:gd name="T17" fmla="*/ 176 h 176"/>
                  <a:gd name="T18" fmla="*/ 37 w 90"/>
                  <a:gd name="T19" fmla="*/ 170 h 176"/>
                  <a:gd name="T20" fmla="*/ 18 w 90"/>
                  <a:gd name="T21" fmla="*/ 150 h 176"/>
                  <a:gd name="T22" fmla="*/ 8 w 90"/>
                  <a:gd name="T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6">
                    <a:moveTo>
                      <a:pt x="8" y="98"/>
                    </a:moveTo>
                    <a:cubicBezTo>
                      <a:pt x="17" y="75"/>
                      <a:pt x="34" y="59"/>
                      <a:pt x="50" y="45"/>
                    </a:cubicBezTo>
                    <a:cubicBezTo>
                      <a:pt x="53" y="42"/>
                      <a:pt x="56" y="40"/>
                      <a:pt x="59" y="38"/>
                    </a:cubicBezTo>
                    <a:cubicBezTo>
                      <a:pt x="64" y="33"/>
                      <a:pt x="70" y="29"/>
                      <a:pt x="75" y="23"/>
                    </a:cubicBezTo>
                    <a:cubicBezTo>
                      <a:pt x="77" y="21"/>
                      <a:pt x="80" y="18"/>
                      <a:pt x="81" y="15"/>
                    </a:cubicBezTo>
                    <a:cubicBezTo>
                      <a:pt x="83" y="12"/>
                      <a:pt x="84" y="9"/>
                      <a:pt x="86" y="6"/>
                    </a:cubicBezTo>
                    <a:cubicBezTo>
                      <a:pt x="87" y="5"/>
                      <a:pt x="88" y="0"/>
                      <a:pt x="90" y="1"/>
                    </a:cubicBezTo>
                    <a:cubicBezTo>
                      <a:pt x="90" y="1"/>
                      <a:pt x="90" y="1"/>
                      <a:pt x="90" y="1"/>
                    </a:cubicBezTo>
                    <a:cubicBezTo>
                      <a:pt x="38" y="176"/>
                      <a:pt x="38" y="176"/>
                      <a:pt x="38" y="176"/>
                    </a:cubicBezTo>
                    <a:cubicBezTo>
                      <a:pt x="36" y="176"/>
                      <a:pt x="38" y="175"/>
                      <a:pt x="37" y="170"/>
                    </a:cubicBezTo>
                    <a:cubicBezTo>
                      <a:pt x="36" y="166"/>
                      <a:pt x="24" y="157"/>
                      <a:pt x="18" y="150"/>
                    </a:cubicBezTo>
                    <a:cubicBezTo>
                      <a:pt x="7" y="136"/>
                      <a:pt x="0" y="119"/>
                      <a:pt x="8" y="9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7" name="leaf"/>
            <p:cNvGrpSpPr/>
            <p:nvPr/>
          </p:nvGrpSpPr>
          <p:grpSpPr>
            <a:xfrm>
              <a:off x="7894190" y="2979453"/>
              <a:ext cx="446168" cy="437154"/>
              <a:chOff x="7709524" y="2944327"/>
              <a:chExt cx="446168" cy="437154"/>
            </a:xfrm>
          </p:grpSpPr>
          <p:sp>
            <p:nvSpPr>
              <p:cNvPr id="207" name="Freeform 206"/>
              <p:cNvSpPr>
                <a:spLocks/>
              </p:cNvSpPr>
              <p:nvPr/>
            </p:nvSpPr>
            <p:spPr bwMode="auto">
              <a:xfrm>
                <a:off x="7709524" y="2971367"/>
                <a:ext cx="441661" cy="410114"/>
              </a:xfrm>
              <a:custGeom>
                <a:avLst/>
                <a:gdLst>
                  <a:gd name="T0" fmla="*/ 94 w 98"/>
                  <a:gd name="T1" fmla="*/ 89 h 91"/>
                  <a:gd name="T2" fmla="*/ 88 w 98"/>
                  <a:gd name="T3" fmla="*/ 85 h 91"/>
                  <a:gd name="T4" fmla="*/ 81 w 98"/>
                  <a:gd name="T5" fmla="*/ 82 h 91"/>
                  <a:gd name="T6" fmla="*/ 66 w 98"/>
                  <a:gd name="T7" fmla="*/ 78 h 91"/>
                  <a:gd name="T8" fmla="*/ 58 w 98"/>
                  <a:gd name="T9" fmla="*/ 77 h 91"/>
                  <a:gd name="T10" fmla="*/ 14 w 98"/>
                  <a:gd name="T11" fmla="*/ 58 h 91"/>
                  <a:gd name="T12" fmla="*/ 2 w 98"/>
                  <a:gd name="T13" fmla="*/ 23 h 91"/>
                  <a:gd name="T14" fmla="*/ 7 w 98"/>
                  <a:gd name="T15" fmla="*/ 4 h 91"/>
                  <a:gd name="T16" fmla="*/ 6 w 98"/>
                  <a:gd name="T17" fmla="*/ 0 h 91"/>
                  <a:gd name="T18" fmla="*/ 98 w 98"/>
                  <a:gd name="T19" fmla="*/ 90 h 91"/>
                  <a:gd name="T20" fmla="*/ 94 w 98"/>
                  <a:gd name="T2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1">
                    <a:moveTo>
                      <a:pt x="94" y="89"/>
                    </a:moveTo>
                    <a:cubicBezTo>
                      <a:pt x="92" y="88"/>
                      <a:pt x="90" y="86"/>
                      <a:pt x="88" y="85"/>
                    </a:cubicBezTo>
                    <a:cubicBezTo>
                      <a:pt x="85" y="83"/>
                      <a:pt x="83" y="82"/>
                      <a:pt x="81" y="82"/>
                    </a:cubicBezTo>
                    <a:cubicBezTo>
                      <a:pt x="76" y="80"/>
                      <a:pt x="71" y="79"/>
                      <a:pt x="66" y="78"/>
                    </a:cubicBezTo>
                    <a:cubicBezTo>
                      <a:pt x="63" y="78"/>
                      <a:pt x="60" y="77"/>
                      <a:pt x="58" y="77"/>
                    </a:cubicBezTo>
                    <a:cubicBezTo>
                      <a:pt x="43" y="74"/>
                      <a:pt x="27" y="69"/>
                      <a:pt x="14" y="58"/>
                    </a:cubicBezTo>
                    <a:cubicBezTo>
                      <a:pt x="2" y="48"/>
                      <a:pt x="0" y="35"/>
                      <a:pt x="2" y="23"/>
                    </a:cubicBezTo>
                    <a:cubicBezTo>
                      <a:pt x="4" y="17"/>
                      <a:pt x="8" y="6"/>
                      <a:pt x="7" y="4"/>
                    </a:cubicBezTo>
                    <a:cubicBezTo>
                      <a:pt x="7" y="2"/>
                      <a:pt x="5" y="1"/>
                      <a:pt x="6" y="0"/>
                    </a:cubicBezTo>
                    <a:cubicBezTo>
                      <a:pt x="98" y="90"/>
                      <a:pt x="98" y="90"/>
                      <a:pt x="98" y="90"/>
                    </a:cubicBezTo>
                    <a:cubicBezTo>
                      <a:pt x="97" y="91"/>
                      <a:pt x="94" y="89"/>
                      <a:pt x="94" y="8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8" name="Freeform 207"/>
              <p:cNvSpPr>
                <a:spLocks/>
              </p:cNvSpPr>
              <p:nvPr/>
            </p:nvSpPr>
            <p:spPr bwMode="auto">
              <a:xfrm>
                <a:off x="7736565" y="2944327"/>
                <a:ext cx="419127" cy="432647"/>
              </a:xfrm>
              <a:custGeom>
                <a:avLst/>
                <a:gdLst>
                  <a:gd name="T0" fmla="*/ 58 w 93"/>
                  <a:gd name="T1" fmla="*/ 13 h 96"/>
                  <a:gd name="T2" fmla="*/ 78 w 93"/>
                  <a:gd name="T3" fmla="*/ 56 h 96"/>
                  <a:gd name="T4" fmla="*/ 79 w 93"/>
                  <a:gd name="T5" fmla="*/ 64 h 96"/>
                  <a:gd name="T6" fmla="*/ 83 w 93"/>
                  <a:gd name="T7" fmla="*/ 79 h 96"/>
                  <a:gd name="T8" fmla="*/ 86 w 93"/>
                  <a:gd name="T9" fmla="*/ 86 h 96"/>
                  <a:gd name="T10" fmla="*/ 90 w 93"/>
                  <a:gd name="T11" fmla="*/ 92 h 96"/>
                  <a:gd name="T12" fmla="*/ 92 w 93"/>
                  <a:gd name="T13" fmla="*/ 96 h 96"/>
                  <a:gd name="T14" fmla="*/ 92 w 93"/>
                  <a:gd name="T15" fmla="*/ 96 h 96"/>
                  <a:gd name="T16" fmla="*/ 0 w 93"/>
                  <a:gd name="T17" fmla="*/ 6 h 96"/>
                  <a:gd name="T18" fmla="*/ 4 w 93"/>
                  <a:gd name="T19" fmla="*/ 7 h 96"/>
                  <a:gd name="T20" fmla="*/ 23 w 93"/>
                  <a:gd name="T21" fmla="*/ 2 h 96"/>
                  <a:gd name="T22" fmla="*/ 58 w 93"/>
                  <a:gd name="T2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6">
                    <a:moveTo>
                      <a:pt x="58" y="13"/>
                    </a:moveTo>
                    <a:cubicBezTo>
                      <a:pt x="70" y="26"/>
                      <a:pt x="74" y="42"/>
                      <a:pt x="78" y="56"/>
                    </a:cubicBezTo>
                    <a:cubicBezTo>
                      <a:pt x="78" y="59"/>
                      <a:pt x="79" y="62"/>
                      <a:pt x="79" y="64"/>
                    </a:cubicBezTo>
                    <a:cubicBezTo>
                      <a:pt x="80" y="69"/>
                      <a:pt x="81" y="74"/>
                      <a:pt x="83" y="79"/>
                    </a:cubicBezTo>
                    <a:cubicBezTo>
                      <a:pt x="84" y="82"/>
                      <a:pt x="85" y="84"/>
                      <a:pt x="86" y="86"/>
                    </a:cubicBezTo>
                    <a:cubicBezTo>
                      <a:pt x="87" y="88"/>
                      <a:pt x="89" y="90"/>
                      <a:pt x="90" y="92"/>
                    </a:cubicBezTo>
                    <a:cubicBezTo>
                      <a:pt x="91" y="92"/>
                      <a:pt x="93" y="95"/>
                      <a:pt x="92" y="96"/>
                    </a:cubicBezTo>
                    <a:cubicBezTo>
                      <a:pt x="92" y="96"/>
                      <a:pt x="92" y="96"/>
                      <a:pt x="92" y="96"/>
                    </a:cubicBezTo>
                    <a:cubicBezTo>
                      <a:pt x="0" y="6"/>
                      <a:pt x="0" y="6"/>
                      <a:pt x="0" y="6"/>
                    </a:cubicBezTo>
                    <a:cubicBezTo>
                      <a:pt x="1" y="5"/>
                      <a:pt x="1" y="7"/>
                      <a:pt x="4" y="7"/>
                    </a:cubicBezTo>
                    <a:cubicBezTo>
                      <a:pt x="7" y="8"/>
                      <a:pt x="16" y="3"/>
                      <a:pt x="23" y="2"/>
                    </a:cubicBezTo>
                    <a:cubicBezTo>
                      <a:pt x="35" y="0"/>
                      <a:pt x="48" y="1"/>
                      <a:pt x="58" y="13"/>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8" name="leaf"/>
            <p:cNvGrpSpPr/>
            <p:nvPr/>
          </p:nvGrpSpPr>
          <p:grpSpPr>
            <a:xfrm>
              <a:off x="6938761" y="2709048"/>
              <a:ext cx="279418" cy="455181"/>
              <a:chOff x="6754095" y="2673922"/>
              <a:chExt cx="279418" cy="455181"/>
            </a:xfrm>
          </p:grpSpPr>
          <p:sp>
            <p:nvSpPr>
              <p:cNvPr id="205" name="Freeform 204"/>
              <p:cNvSpPr>
                <a:spLocks/>
              </p:cNvSpPr>
              <p:nvPr/>
            </p:nvSpPr>
            <p:spPr bwMode="auto">
              <a:xfrm>
                <a:off x="6857750" y="2678429"/>
                <a:ext cx="175763" cy="450674"/>
              </a:xfrm>
              <a:custGeom>
                <a:avLst/>
                <a:gdLst>
                  <a:gd name="T0" fmla="*/ 26 w 39"/>
                  <a:gd name="T1" fmla="*/ 3 h 100"/>
                  <a:gd name="T2" fmla="*/ 25 w 39"/>
                  <a:gd name="T3" fmla="*/ 9 h 100"/>
                  <a:gd name="T4" fmla="*/ 26 w 39"/>
                  <a:gd name="T5" fmla="*/ 15 h 100"/>
                  <a:gd name="T6" fmla="*/ 30 w 39"/>
                  <a:gd name="T7" fmla="*/ 27 h 100"/>
                  <a:gd name="T8" fmla="*/ 32 w 39"/>
                  <a:gd name="T9" fmla="*/ 33 h 100"/>
                  <a:gd name="T10" fmla="*/ 37 w 39"/>
                  <a:gd name="T11" fmla="*/ 71 h 100"/>
                  <a:gd name="T12" fmla="*/ 17 w 39"/>
                  <a:gd name="T13" fmla="*/ 93 h 100"/>
                  <a:gd name="T14" fmla="*/ 2 w 39"/>
                  <a:gd name="T15" fmla="*/ 98 h 100"/>
                  <a:gd name="T16" fmla="*/ 0 w 39"/>
                  <a:gd name="T17" fmla="*/ 100 h 100"/>
                  <a:gd name="T18" fmla="*/ 25 w 39"/>
                  <a:gd name="T19" fmla="*/ 0 h 100"/>
                  <a:gd name="T20" fmla="*/ 26 w 39"/>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0">
                    <a:moveTo>
                      <a:pt x="26" y="3"/>
                    </a:moveTo>
                    <a:cubicBezTo>
                      <a:pt x="26" y="5"/>
                      <a:pt x="25" y="7"/>
                      <a:pt x="25" y="9"/>
                    </a:cubicBezTo>
                    <a:cubicBezTo>
                      <a:pt x="25" y="11"/>
                      <a:pt x="25" y="13"/>
                      <a:pt x="26" y="15"/>
                    </a:cubicBezTo>
                    <a:cubicBezTo>
                      <a:pt x="27" y="19"/>
                      <a:pt x="28" y="23"/>
                      <a:pt x="30" y="27"/>
                    </a:cubicBezTo>
                    <a:cubicBezTo>
                      <a:pt x="30" y="29"/>
                      <a:pt x="31" y="31"/>
                      <a:pt x="32" y="33"/>
                    </a:cubicBezTo>
                    <a:cubicBezTo>
                      <a:pt x="36" y="44"/>
                      <a:pt x="39" y="57"/>
                      <a:pt x="37" y="71"/>
                    </a:cubicBezTo>
                    <a:cubicBezTo>
                      <a:pt x="34" y="83"/>
                      <a:pt x="26" y="90"/>
                      <a:pt x="17" y="93"/>
                    </a:cubicBezTo>
                    <a:cubicBezTo>
                      <a:pt x="12" y="95"/>
                      <a:pt x="3" y="96"/>
                      <a:pt x="2" y="98"/>
                    </a:cubicBezTo>
                    <a:cubicBezTo>
                      <a:pt x="0" y="99"/>
                      <a:pt x="1" y="100"/>
                      <a:pt x="0" y="100"/>
                    </a:cubicBezTo>
                    <a:cubicBezTo>
                      <a:pt x="25" y="0"/>
                      <a:pt x="25" y="0"/>
                      <a:pt x="25" y="0"/>
                    </a:cubicBezTo>
                    <a:cubicBezTo>
                      <a:pt x="26" y="0"/>
                      <a:pt x="26" y="3"/>
                      <a:pt x="26"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6" name="Freeform 205"/>
              <p:cNvSpPr>
                <a:spLocks/>
              </p:cNvSpPr>
              <p:nvPr/>
            </p:nvSpPr>
            <p:spPr bwMode="auto">
              <a:xfrm>
                <a:off x="6754095" y="2673922"/>
                <a:ext cx="216324" cy="455181"/>
              </a:xfrm>
              <a:custGeom>
                <a:avLst/>
                <a:gdLst>
                  <a:gd name="T0" fmla="*/ 4 w 48"/>
                  <a:gd name="T1" fmla="*/ 57 h 101"/>
                  <a:gd name="T2" fmla="*/ 26 w 48"/>
                  <a:gd name="T3" fmla="*/ 27 h 101"/>
                  <a:gd name="T4" fmla="*/ 31 w 48"/>
                  <a:gd name="T5" fmla="*/ 22 h 101"/>
                  <a:gd name="T6" fmla="*/ 40 w 48"/>
                  <a:gd name="T7" fmla="*/ 14 h 101"/>
                  <a:gd name="T8" fmla="*/ 43 w 48"/>
                  <a:gd name="T9" fmla="*/ 9 h 101"/>
                  <a:gd name="T10" fmla="*/ 45 w 48"/>
                  <a:gd name="T11" fmla="*/ 4 h 101"/>
                  <a:gd name="T12" fmla="*/ 48 w 48"/>
                  <a:gd name="T13" fmla="*/ 1 h 101"/>
                  <a:gd name="T14" fmla="*/ 48 w 48"/>
                  <a:gd name="T15" fmla="*/ 1 h 101"/>
                  <a:gd name="T16" fmla="*/ 23 w 48"/>
                  <a:gd name="T17" fmla="*/ 101 h 101"/>
                  <a:gd name="T18" fmla="*/ 22 w 48"/>
                  <a:gd name="T19" fmla="*/ 98 h 101"/>
                  <a:gd name="T20" fmla="*/ 10 w 48"/>
                  <a:gd name="T21" fmla="*/ 87 h 101"/>
                  <a:gd name="T22" fmla="*/ 4 w 48"/>
                  <a:gd name="T2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1">
                    <a:moveTo>
                      <a:pt x="4" y="57"/>
                    </a:moveTo>
                    <a:cubicBezTo>
                      <a:pt x="8" y="45"/>
                      <a:pt x="17" y="35"/>
                      <a:pt x="26" y="27"/>
                    </a:cubicBezTo>
                    <a:cubicBezTo>
                      <a:pt x="28" y="25"/>
                      <a:pt x="29" y="24"/>
                      <a:pt x="31" y="22"/>
                    </a:cubicBezTo>
                    <a:cubicBezTo>
                      <a:pt x="34" y="20"/>
                      <a:pt x="37" y="17"/>
                      <a:pt x="40" y="14"/>
                    </a:cubicBezTo>
                    <a:cubicBezTo>
                      <a:pt x="41" y="12"/>
                      <a:pt x="42" y="11"/>
                      <a:pt x="43" y="9"/>
                    </a:cubicBezTo>
                    <a:cubicBezTo>
                      <a:pt x="44" y="7"/>
                      <a:pt x="45" y="6"/>
                      <a:pt x="45" y="4"/>
                    </a:cubicBezTo>
                    <a:cubicBezTo>
                      <a:pt x="46" y="3"/>
                      <a:pt x="47" y="0"/>
                      <a:pt x="48" y="1"/>
                    </a:cubicBezTo>
                    <a:cubicBezTo>
                      <a:pt x="48" y="1"/>
                      <a:pt x="48" y="1"/>
                      <a:pt x="48" y="1"/>
                    </a:cubicBezTo>
                    <a:cubicBezTo>
                      <a:pt x="23" y="101"/>
                      <a:pt x="23" y="101"/>
                      <a:pt x="23" y="101"/>
                    </a:cubicBezTo>
                    <a:cubicBezTo>
                      <a:pt x="21" y="101"/>
                      <a:pt x="22" y="100"/>
                      <a:pt x="22" y="98"/>
                    </a:cubicBezTo>
                    <a:cubicBezTo>
                      <a:pt x="21" y="95"/>
                      <a:pt x="14" y="91"/>
                      <a:pt x="10" y="87"/>
                    </a:cubicBezTo>
                    <a:cubicBezTo>
                      <a:pt x="4" y="79"/>
                      <a:pt x="0" y="70"/>
                      <a:pt x="4" y="57"/>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9" name="leaf"/>
            <p:cNvGrpSpPr/>
            <p:nvPr/>
          </p:nvGrpSpPr>
          <p:grpSpPr>
            <a:xfrm>
              <a:off x="6352884" y="1426879"/>
              <a:ext cx="252378" cy="401100"/>
              <a:chOff x="6168218" y="1391753"/>
              <a:chExt cx="252378" cy="401100"/>
            </a:xfrm>
          </p:grpSpPr>
          <p:sp>
            <p:nvSpPr>
              <p:cNvPr id="203" name="Freeform 202"/>
              <p:cNvSpPr>
                <a:spLocks/>
              </p:cNvSpPr>
              <p:nvPr/>
            </p:nvSpPr>
            <p:spPr bwMode="auto">
              <a:xfrm>
                <a:off x="6258353" y="1391753"/>
                <a:ext cx="162243" cy="401100"/>
              </a:xfrm>
              <a:custGeom>
                <a:avLst/>
                <a:gdLst>
                  <a:gd name="T0" fmla="*/ 25 w 36"/>
                  <a:gd name="T1" fmla="*/ 3 h 89"/>
                  <a:gd name="T2" fmla="*/ 24 w 36"/>
                  <a:gd name="T3" fmla="*/ 8 h 89"/>
                  <a:gd name="T4" fmla="*/ 25 w 36"/>
                  <a:gd name="T5" fmla="*/ 14 h 89"/>
                  <a:gd name="T6" fmla="*/ 28 w 36"/>
                  <a:gd name="T7" fmla="*/ 24 h 89"/>
                  <a:gd name="T8" fmla="*/ 30 w 36"/>
                  <a:gd name="T9" fmla="*/ 30 h 89"/>
                  <a:gd name="T10" fmla="*/ 33 w 36"/>
                  <a:gd name="T11" fmla="*/ 64 h 89"/>
                  <a:gd name="T12" fmla="*/ 15 w 36"/>
                  <a:gd name="T13" fmla="*/ 83 h 89"/>
                  <a:gd name="T14" fmla="*/ 2 w 36"/>
                  <a:gd name="T15" fmla="*/ 87 h 89"/>
                  <a:gd name="T16" fmla="*/ 0 w 36"/>
                  <a:gd name="T17" fmla="*/ 89 h 89"/>
                  <a:gd name="T18" fmla="*/ 24 w 36"/>
                  <a:gd name="T19" fmla="*/ 0 h 89"/>
                  <a:gd name="T20" fmla="*/ 25 w 36"/>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89">
                    <a:moveTo>
                      <a:pt x="25" y="3"/>
                    </a:moveTo>
                    <a:cubicBezTo>
                      <a:pt x="25" y="5"/>
                      <a:pt x="25" y="6"/>
                      <a:pt x="24" y="8"/>
                    </a:cubicBezTo>
                    <a:cubicBezTo>
                      <a:pt x="24" y="10"/>
                      <a:pt x="25" y="12"/>
                      <a:pt x="25" y="14"/>
                    </a:cubicBezTo>
                    <a:cubicBezTo>
                      <a:pt x="25" y="17"/>
                      <a:pt x="27" y="21"/>
                      <a:pt x="28" y="24"/>
                    </a:cubicBezTo>
                    <a:cubicBezTo>
                      <a:pt x="29" y="26"/>
                      <a:pt x="29" y="28"/>
                      <a:pt x="30" y="30"/>
                    </a:cubicBezTo>
                    <a:cubicBezTo>
                      <a:pt x="33" y="40"/>
                      <a:pt x="36" y="52"/>
                      <a:pt x="33" y="64"/>
                    </a:cubicBezTo>
                    <a:cubicBezTo>
                      <a:pt x="31" y="75"/>
                      <a:pt x="24" y="81"/>
                      <a:pt x="15" y="83"/>
                    </a:cubicBezTo>
                    <a:cubicBezTo>
                      <a:pt x="11" y="85"/>
                      <a:pt x="3" y="86"/>
                      <a:pt x="2" y="87"/>
                    </a:cubicBezTo>
                    <a:cubicBezTo>
                      <a:pt x="0" y="88"/>
                      <a:pt x="1" y="89"/>
                      <a:pt x="0" y="89"/>
                    </a:cubicBezTo>
                    <a:cubicBezTo>
                      <a:pt x="24" y="0"/>
                      <a:pt x="24" y="0"/>
                      <a:pt x="24" y="0"/>
                    </a:cubicBezTo>
                    <a:cubicBezTo>
                      <a:pt x="25" y="0"/>
                      <a:pt x="25" y="2"/>
                      <a:pt x="25" y="3"/>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4" name="Freeform 203"/>
              <p:cNvSpPr>
                <a:spLocks/>
              </p:cNvSpPr>
              <p:nvPr/>
            </p:nvSpPr>
            <p:spPr bwMode="auto">
              <a:xfrm>
                <a:off x="6168218" y="1391753"/>
                <a:ext cx="198297" cy="401100"/>
              </a:xfrm>
              <a:custGeom>
                <a:avLst/>
                <a:gdLst>
                  <a:gd name="T0" fmla="*/ 4 w 44"/>
                  <a:gd name="T1" fmla="*/ 50 h 89"/>
                  <a:gd name="T2" fmla="*/ 24 w 44"/>
                  <a:gd name="T3" fmla="*/ 23 h 89"/>
                  <a:gd name="T4" fmla="*/ 29 w 44"/>
                  <a:gd name="T5" fmla="*/ 19 h 89"/>
                  <a:gd name="T6" fmla="*/ 37 w 44"/>
                  <a:gd name="T7" fmla="*/ 11 h 89"/>
                  <a:gd name="T8" fmla="*/ 40 w 44"/>
                  <a:gd name="T9" fmla="*/ 7 h 89"/>
                  <a:gd name="T10" fmla="*/ 42 w 44"/>
                  <a:gd name="T11" fmla="*/ 3 h 89"/>
                  <a:gd name="T12" fmla="*/ 44 w 44"/>
                  <a:gd name="T13" fmla="*/ 0 h 89"/>
                  <a:gd name="T14" fmla="*/ 44 w 44"/>
                  <a:gd name="T15" fmla="*/ 0 h 89"/>
                  <a:gd name="T16" fmla="*/ 20 w 44"/>
                  <a:gd name="T17" fmla="*/ 89 h 89"/>
                  <a:gd name="T18" fmla="*/ 19 w 44"/>
                  <a:gd name="T19" fmla="*/ 86 h 89"/>
                  <a:gd name="T20" fmla="*/ 9 w 44"/>
                  <a:gd name="T21" fmla="*/ 76 h 89"/>
                  <a:gd name="T22" fmla="*/ 4 w 44"/>
                  <a:gd name="T23" fmla="*/ 5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9">
                    <a:moveTo>
                      <a:pt x="4" y="50"/>
                    </a:moveTo>
                    <a:cubicBezTo>
                      <a:pt x="8" y="38"/>
                      <a:pt x="16" y="30"/>
                      <a:pt x="24" y="23"/>
                    </a:cubicBezTo>
                    <a:cubicBezTo>
                      <a:pt x="26" y="21"/>
                      <a:pt x="27" y="20"/>
                      <a:pt x="29" y="19"/>
                    </a:cubicBezTo>
                    <a:cubicBezTo>
                      <a:pt x="31" y="17"/>
                      <a:pt x="34" y="14"/>
                      <a:pt x="37" y="11"/>
                    </a:cubicBezTo>
                    <a:cubicBezTo>
                      <a:pt x="38" y="10"/>
                      <a:pt x="39" y="9"/>
                      <a:pt x="40" y="7"/>
                    </a:cubicBezTo>
                    <a:cubicBezTo>
                      <a:pt x="41" y="6"/>
                      <a:pt x="41" y="4"/>
                      <a:pt x="42" y="3"/>
                    </a:cubicBezTo>
                    <a:cubicBezTo>
                      <a:pt x="42" y="2"/>
                      <a:pt x="43" y="0"/>
                      <a:pt x="44" y="0"/>
                    </a:cubicBezTo>
                    <a:cubicBezTo>
                      <a:pt x="44" y="0"/>
                      <a:pt x="44" y="0"/>
                      <a:pt x="44" y="0"/>
                    </a:cubicBezTo>
                    <a:cubicBezTo>
                      <a:pt x="20" y="89"/>
                      <a:pt x="20" y="89"/>
                      <a:pt x="20" y="89"/>
                    </a:cubicBezTo>
                    <a:cubicBezTo>
                      <a:pt x="19" y="89"/>
                      <a:pt x="20" y="88"/>
                      <a:pt x="19" y="86"/>
                    </a:cubicBezTo>
                    <a:cubicBezTo>
                      <a:pt x="18" y="84"/>
                      <a:pt x="12" y="80"/>
                      <a:pt x="9" y="76"/>
                    </a:cubicBezTo>
                    <a:cubicBezTo>
                      <a:pt x="3" y="69"/>
                      <a:pt x="0" y="61"/>
                      <a:pt x="4" y="50"/>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0" name="leaf"/>
            <p:cNvGrpSpPr/>
            <p:nvPr/>
          </p:nvGrpSpPr>
          <p:grpSpPr>
            <a:xfrm>
              <a:off x="5884183" y="1115914"/>
              <a:ext cx="324485" cy="310965"/>
              <a:chOff x="5699517" y="1080788"/>
              <a:chExt cx="324485" cy="310965"/>
            </a:xfrm>
          </p:grpSpPr>
          <p:sp>
            <p:nvSpPr>
              <p:cNvPr id="201" name="Freeform 200"/>
              <p:cNvSpPr>
                <a:spLocks/>
              </p:cNvSpPr>
              <p:nvPr/>
            </p:nvSpPr>
            <p:spPr bwMode="auto">
              <a:xfrm>
                <a:off x="5713037" y="1085295"/>
                <a:ext cx="310965" cy="306458"/>
              </a:xfrm>
              <a:custGeom>
                <a:avLst/>
                <a:gdLst>
                  <a:gd name="T0" fmla="*/ 68 w 69"/>
                  <a:gd name="T1" fmla="*/ 3 h 68"/>
                  <a:gd name="T2" fmla="*/ 65 w 69"/>
                  <a:gd name="T3" fmla="*/ 7 h 68"/>
                  <a:gd name="T4" fmla="*/ 62 w 69"/>
                  <a:gd name="T5" fmla="*/ 12 h 68"/>
                  <a:gd name="T6" fmla="*/ 59 w 69"/>
                  <a:gd name="T7" fmla="*/ 23 h 68"/>
                  <a:gd name="T8" fmla="*/ 57 w 69"/>
                  <a:gd name="T9" fmla="*/ 28 h 68"/>
                  <a:gd name="T10" fmla="*/ 42 w 69"/>
                  <a:gd name="T11" fmla="*/ 58 h 68"/>
                  <a:gd name="T12" fmla="*/ 16 w 69"/>
                  <a:gd name="T13" fmla="*/ 65 h 68"/>
                  <a:gd name="T14" fmla="*/ 3 w 69"/>
                  <a:gd name="T15" fmla="*/ 61 h 68"/>
                  <a:gd name="T16" fmla="*/ 0 w 69"/>
                  <a:gd name="T17" fmla="*/ 62 h 68"/>
                  <a:gd name="T18" fmla="*/ 69 w 69"/>
                  <a:gd name="T19" fmla="*/ 0 h 68"/>
                  <a:gd name="T20" fmla="*/ 68 w 69"/>
                  <a:gd name="T2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8">
                    <a:moveTo>
                      <a:pt x="68" y="3"/>
                    </a:moveTo>
                    <a:cubicBezTo>
                      <a:pt x="67" y="4"/>
                      <a:pt x="66" y="6"/>
                      <a:pt x="65" y="7"/>
                    </a:cubicBezTo>
                    <a:cubicBezTo>
                      <a:pt x="63" y="9"/>
                      <a:pt x="63" y="10"/>
                      <a:pt x="62" y="12"/>
                    </a:cubicBezTo>
                    <a:cubicBezTo>
                      <a:pt x="60" y="15"/>
                      <a:pt x="60" y="19"/>
                      <a:pt x="59" y="23"/>
                    </a:cubicBezTo>
                    <a:cubicBezTo>
                      <a:pt x="58" y="24"/>
                      <a:pt x="58" y="26"/>
                      <a:pt x="57" y="28"/>
                    </a:cubicBezTo>
                    <a:cubicBezTo>
                      <a:pt x="54" y="38"/>
                      <a:pt x="51" y="50"/>
                      <a:pt x="42" y="58"/>
                    </a:cubicBezTo>
                    <a:cubicBezTo>
                      <a:pt x="34" y="67"/>
                      <a:pt x="25" y="68"/>
                      <a:pt x="16" y="65"/>
                    </a:cubicBezTo>
                    <a:cubicBezTo>
                      <a:pt x="11" y="64"/>
                      <a:pt x="4" y="61"/>
                      <a:pt x="3" y="61"/>
                    </a:cubicBezTo>
                    <a:cubicBezTo>
                      <a:pt x="1" y="61"/>
                      <a:pt x="0" y="62"/>
                      <a:pt x="0" y="62"/>
                    </a:cubicBezTo>
                    <a:cubicBezTo>
                      <a:pt x="69" y="0"/>
                      <a:pt x="69" y="0"/>
                      <a:pt x="69" y="0"/>
                    </a:cubicBezTo>
                    <a:cubicBezTo>
                      <a:pt x="69" y="1"/>
                      <a:pt x="68" y="2"/>
                      <a:pt x="68"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2" name="Freeform 201"/>
              <p:cNvSpPr>
                <a:spLocks/>
              </p:cNvSpPr>
              <p:nvPr/>
            </p:nvSpPr>
            <p:spPr bwMode="auto">
              <a:xfrm>
                <a:off x="5699517" y="1080788"/>
                <a:ext cx="324485" cy="283925"/>
              </a:xfrm>
              <a:custGeom>
                <a:avLst/>
                <a:gdLst>
                  <a:gd name="T0" fmla="*/ 11 w 72"/>
                  <a:gd name="T1" fmla="*/ 21 h 63"/>
                  <a:gd name="T2" fmla="*/ 43 w 72"/>
                  <a:gd name="T3" fmla="*/ 9 h 63"/>
                  <a:gd name="T4" fmla="*/ 48 w 72"/>
                  <a:gd name="T5" fmla="*/ 8 h 63"/>
                  <a:gd name="T6" fmla="*/ 59 w 72"/>
                  <a:gd name="T7" fmla="*/ 7 h 63"/>
                  <a:gd name="T8" fmla="*/ 64 w 72"/>
                  <a:gd name="T9" fmla="*/ 5 h 63"/>
                  <a:gd name="T10" fmla="*/ 69 w 72"/>
                  <a:gd name="T11" fmla="*/ 2 h 63"/>
                  <a:gd name="T12" fmla="*/ 72 w 72"/>
                  <a:gd name="T13" fmla="*/ 1 h 63"/>
                  <a:gd name="T14" fmla="*/ 72 w 72"/>
                  <a:gd name="T15" fmla="*/ 1 h 63"/>
                  <a:gd name="T16" fmla="*/ 3 w 72"/>
                  <a:gd name="T17" fmla="*/ 63 h 63"/>
                  <a:gd name="T18" fmla="*/ 4 w 72"/>
                  <a:gd name="T19" fmla="*/ 60 h 63"/>
                  <a:gd name="T20" fmla="*/ 1 w 72"/>
                  <a:gd name="T21" fmla="*/ 46 h 63"/>
                  <a:gd name="T22" fmla="*/ 11 w 72"/>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63">
                    <a:moveTo>
                      <a:pt x="11" y="21"/>
                    </a:moveTo>
                    <a:cubicBezTo>
                      <a:pt x="20" y="13"/>
                      <a:pt x="32" y="11"/>
                      <a:pt x="43" y="9"/>
                    </a:cubicBezTo>
                    <a:cubicBezTo>
                      <a:pt x="45" y="9"/>
                      <a:pt x="47" y="9"/>
                      <a:pt x="48" y="8"/>
                    </a:cubicBezTo>
                    <a:cubicBezTo>
                      <a:pt x="52" y="8"/>
                      <a:pt x="56" y="8"/>
                      <a:pt x="59" y="7"/>
                    </a:cubicBezTo>
                    <a:cubicBezTo>
                      <a:pt x="61" y="6"/>
                      <a:pt x="63" y="5"/>
                      <a:pt x="64" y="5"/>
                    </a:cubicBezTo>
                    <a:cubicBezTo>
                      <a:pt x="66" y="4"/>
                      <a:pt x="67" y="3"/>
                      <a:pt x="69" y="2"/>
                    </a:cubicBezTo>
                    <a:cubicBezTo>
                      <a:pt x="69" y="2"/>
                      <a:pt x="71" y="0"/>
                      <a:pt x="72" y="1"/>
                    </a:cubicBezTo>
                    <a:cubicBezTo>
                      <a:pt x="72" y="1"/>
                      <a:pt x="72" y="1"/>
                      <a:pt x="72" y="1"/>
                    </a:cubicBezTo>
                    <a:cubicBezTo>
                      <a:pt x="3" y="63"/>
                      <a:pt x="3" y="63"/>
                      <a:pt x="3" y="63"/>
                    </a:cubicBezTo>
                    <a:cubicBezTo>
                      <a:pt x="2" y="62"/>
                      <a:pt x="3" y="62"/>
                      <a:pt x="4" y="60"/>
                    </a:cubicBezTo>
                    <a:cubicBezTo>
                      <a:pt x="4" y="58"/>
                      <a:pt x="2" y="51"/>
                      <a:pt x="1" y="46"/>
                    </a:cubicBezTo>
                    <a:cubicBezTo>
                      <a:pt x="0" y="37"/>
                      <a:pt x="2" y="28"/>
                      <a:pt x="11" y="21"/>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1" name="leaf"/>
            <p:cNvGrpSpPr/>
            <p:nvPr/>
          </p:nvGrpSpPr>
          <p:grpSpPr>
            <a:xfrm>
              <a:off x="6312324" y="2943399"/>
              <a:ext cx="283925" cy="428141"/>
              <a:chOff x="6127658" y="2908273"/>
              <a:chExt cx="283925" cy="428141"/>
            </a:xfrm>
          </p:grpSpPr>
          <p:sp>
            <p:nvSpPr>
              <p:cNvPr id="199" name="Freeform 198"/>
              <p:cNvSpPr>
                <a:spLocks/>
              </p:cNvSpPr>
              <p:nvPr/>
            </p:nvSpPr>
            <p:spPr bwMode="auto">
              <a:xfrm>
                <a:off x="6199766" y="2912780"/>
                <a:ext cx="211817" cy="423634"/>
              </a:xfrm>
              <a:custGeom>
                <a:avLst/>
                <a:gdLst>
                  <a:gd name="T0" fmla="*/ 44 w 47"/>
                  <a:gd name="T1" fmla="*/ 3 h 94"/>
                  <a:gd name="T2" fmla="*/ 43 w 47"/>
                  <a:gd name="T3" fmla="*/ 9 h 94"/>
                  <a:gd name="T4" fmla="*/ 42 w 47"/>
                  <a:gd name="T5" fmla="*/ 15 h 94"/>
                  <a:gd name="T6" fmla="*/ 44 w 47"/>
                  <a:gd name="T7" fmla="*/ 27 h 94"/>
                  <a:gd name="T8" fmla="*/ 45 w 47"/>
                  <a:gd name="T9" fmla="*/ 33 h 94"/>
                  <a:gd name="T10" fmla="*/ 42 w 47"/>
                  <a:gd name="T11" fmla="*/ 71 h 94"/>
                  <a:gd name="T12" fmla="*/ 19 w 47"/>
                  <a:gd name="T13" fmla="*/ 90 h 94"/>
                  <a:gd name="T14" fmla="*/ 3 w 47"/>
                  <a:gd name="T15" fmla="*/ 91 h 94"/>
                  <a:gd name="T16" fmla="*/ 0 w 47"/>
                  <a:gd name="T17" fmla="*/ 93 h 94"/>
                  <a:gd name="T18" fmla="*/ 44 w 47"/>
                  <a:gd name="T19" fmla="*/ 0 h 94"/>
                  <a:gd name="T20" fmla="*/ 44 w 47"/>
                  <a:gd name="T2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4">
                    <a:moveTo>
                      <a:pt x="44" y="3"/>
                    </a:moveTo>
                    <a:cubicBezTo>
                      <a:pt x="44" y="5"/>
                      <a:pt x="43" y="7"/>
                      <a:pt x="43" y="9"/>
                    </a:cubicBezTo>
                    <a:cubicBezTo>
                      <a:pt x="43" y="11"/>
                      <a:pt x="42" y="13"/>
                      <a:pt x="42" y="15"/>
                    </a:cubicBezTo>
                    <a:cubicBezTo>
                      <a:pt x="42" y="19"/>
                      <a:pt x="43" y="23"/>
                      <a:pt x="44" y="27"/>
                    </a:cubicBezTo>
                    <a:cubicBezTo>
                      <a:pt x="44" y="29"/>
                      <a:pt x="45" y="31"/>
                      <a:pt x="45" y="33"/>
                    </a:cubicBezTo>
                    <a:cubicBezTo>
                      <a:pt x="46" y="45"/>
                      <a:pt x="47" y="59"/>
                      <a:pt x="42" y="71"/>
                    </a:cubicBezTo>
                    <a:cubicBezTo>
                      <a:pt x="37" y="83"/>
                      <a:pt x="29" y="88"/>
                      <a:pt x="19" y="90"/>
                    </a:cubicBezTo>
                    <a:cubicBezTo>
                      <a:pt x="13" y="90"/>
                      <a:pt x="4" y="90"/>
                      <a:pt x="3" y="91"/>
                    </a:cubicBezTo>
                    <a:cubicBezTo>
                      <a:pt x="1" y="92"/>
                      <a:pt x="1" y="94"/>
                      <a:pt x="0" y="93"/>
                    </a:cubicBezTo>
                    <a:cubicBezTo>
                      <a:pt x="44" y="0"/>
                      <a:pt x="44" y="0"/>
                      <a:pt x="44" y="0"/>
                    </a:cubicBezTo>
                    <a:cubicBezTo>
                      <a:pt x="45" y="0"/>
                      <a:pt x="45" y="2"/>
                      <a:pt x="44"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0" name="Freeform 199"/>
              <p:cNvSpPr>
                <a:spLocks/>
              </p:cNvSpPr>
              <p:nvPr/>
            </p:nvSpPr>
            <p:spPr bwMode="auto">
              <a:xfrm>
                <a:off x="6127658" y="2908273"/>
                <a:ext cx="270405" cy="423634"/>
              </a:xfrm>
              <a:custGeom>
                <a:avLst/>
                <a:gdLst>
                  <a:gd name="T0" fmla="*/ 6 w 60"/>
                  <a:gd name="T1" fmla="*/ 48 h 94"/>
                  <a:gd name="T2" fmla="*/ 34 w 60"/>
                  <a:gd name="T3" fmla="*/ 22 h 94"/>
                  <a:gd name="T4" fmla="*/ 40 w 60"/>
                  <a:gd name="T5" fmla="*/ 19 h 94"/>
                  <a:gd name="T6" fmla="*/ 50 w 60"/>
                  <a:gd name="T7" fmla="*/ 12 h 94"/>
                  <a:gd name="T8" fmla="*/ 54 w 60"/>
                  <a:gd name="T9" fmla="*/ 8 h 94"/>
                  <a:gd name="T10" fmla="*/ 57 w 60"/>
                  <a:gd name="T11" fmla="*/ 3 h 94"/>
                  <a:gd name="T12" fmla="*/ 60 w 60"/>
                  <a:gd name="T13" fmla="*/ 1 h 94"/>
                  <a:gd name="T14" fmla="*/ 60 w 60"/>
                  <a:gd name="T15" fmla="*/ 1 h 94"/>
                  <a:gd name="T16" fmla="*/ 16 w 60"/>
                  <a:gd name="T17" fmla="*/ 94 h 94"/>
                  <a:gd name="T18" fmla="*/ 16 w 60"/>
                  <a:gd name="T19" fmla="*/ 91 h 94"/>
                  <a:gd name="T20" fmla="*/ 7 w 60"/>
                  <a:gd name="T21" fmla="*/ 78 h 94"/>
                  <a:gd name="T22" fmla="*/ 6 w 60"/>
                  <a:gd name="T23"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94">
                    <a:moveTo>
                      <a:pt x="6" y="48"/>
                    </a:moveTo>
                    <a:cubicBezTo>
                      <a:pt x="13" y="36"/>
                      <a:pt x="24" y="28"/>
                      <a:pt x="34" y="22"/>
                    </a:cubicBezTo>
                    <a:cubicBezTo>
                      <a:pt x="36" y="21"/>
                      <a:pt x="38" y="20"/>
                      <a:pt x="40" y="19"/>
                    </a:cubicBezTo>
                    <a:cubicBezTo>
                      <a:pt x="43" y="17"/>
                      <a:pt x="47" y="15"/>
                      <a:pt x="50" y="12"/>
                    </a:cubicBezTo>
                    <a:cubicBezTo>
                      <a:pt x="51" y="11"/>
                      <a:pt x="53" y="9"/>
                      <a:pt x="54" y="8"/>
                    </a:cubicBezTo>
                    <a:cubicBezTo>
                      <a:pt x="55" y="6"/>
                      <a:pt x="56" y="5"/>
                      <a:pt x="57" y="3"/>
                    </a:cubicBezTo>
                    <a:cubicBezTo>
                      <a:pt x="58" y="3"/>
                      <a:pt x="59" y="0"/>
                      <a:pt x="60" y="1"/>
                    </a:cubicBezTo>
                    <a:cubicBezTo>
                      <a:pt x="60" y="1"/>
                      <a:pt x="60" y="1"/>
                      <a:pt x="60" y="1"/>
                    </a:cubicBezTo>
                    <a:cubicBezTo>
                      <a:pt x="16" y="94"/>
                      <a:pt x="16" y="94"/>
                      <a:pt x="16" y="94"/>
                    </a:cubicBezTo>
                    <a:cubicBezTo>
                      <a:pt x="15" y="94"/>
                      <a:pt x="16" y="93"/>
                      <a:pt x="16" y="91"/>
                    </a:cubicBezTo>
                    <a:cubicBezTo>
                      <a:pt x="16" y="88"/>
                      <a:pt x="10" y="82"/>
                      <a:pt x="7" y="78"/>
                    </a:cubicBezTo>
                    <a:cubicBezTo>
                      <a:pt x="2" y="69"/>
                      <a:pt x="0" y="59"/>
                      <a:pt x="6" y="4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2" name="apple"/>
            <p:cNvGrpSpPr/>
            <p:nvPr/>
          </p:nvGrpSpPr>
          <p:grpSpPr>
            <a:xfrm>
              <a:off x="4756363" y="2627179"/>
              <a:ext cx="270405" cy="270404"/>
              <a:chOff x="4446643" y="2750537"/>
              <a:chExt cx="270405" cy="270404"/>
            </a:xfrm>
          </p:grpSpPr>
          <p:sp>
            <p:nvSpPr>
              <p:cNvPr id="197" name="Freeform 196"/>
              <p:cNvSpPr>
                <a:spLocks/>
              </p:cNvSpPr>
              <p:nvPr/>
            </p:nvSpPr>
            <p:spPr bwMode="auto">
              <a:xfrm>
                <a:off x="4451150" y="2764057"/>
                <a:ext cx="265898" cy="256884"/>
              </a:xfrm>
              <a:custGeom>
                <a:avLst/>
                <a:gdLst>
                  <a:gd name="T0" fmla="*/ 3 w 59"/>
                  <a:gd name="T1" fmla="*/ 55 h 57"/>
                  <a:gd name="T2" fmla="*/ 6 w 59"/>
                  <a:gd name="T3" fmla="*/ 53 h 57"/>
                  <a:gd name="T4" fmla="*/ 11 w 59"/>
                  <a:gd name="T5" fmla="*/ 51 h 57"/>
                  <a:gd name="T6" fmla="*/ 19 w 59"/>
                  <a:gd name="T7" fmla="*/ 49 h 57"/>
                  <a:gd name="T8" fmla="*/ 24 w 59"/>
                  <a:gd name="T9" fmla="*/ 48 h 57"/>
                  <a:gd name="T10" fmla="*/ 50 w 59"/>
                  <a:gd name="T11" fmla="*/ 36 h 57"/>
                  <a:gd name="T12" fmla="*/ 57 w 59"/>
                  <a:gd name="T13" fmla="*/ 14 h 57"/>
                  <a:gd name="T14" fmla="*/ 54 w 59"/>
                  <a:gd name="T15" fmla="*/ 3 h 57"/>
                  <a:gd name="T16" fmla="*/ 55 w 59"/>
                  <a:gd name="T17" fmla="*/ 0 h 57"/>
                  <a:gd name="T18" fmla="*/ 0 w 59"/>
                  <a:gd name="T19" fmla="*/ 56 h 57"/>
                  <a:gd name="T20" fmla="*/ 3 w 59"/>
                  <a:gd name="T2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7">
                    <a:moveTo>
                      <a:pt x="3" y="55"/>
                    </a:moveTo>
                    <a:cubicBezTo>
                      <a:pt x="4" y="55"/>
                      <a:pt x="5" y="54"/>
                      <a:pt x="6" y="53"/>
                    </a:cubicBezTo>
                    <a:cubicBezTo>
                      <a:pt x="8" y="52"/>
                      <a:pt x="9" y="51"/>
                      <a:pt x="11" y="51"/>
                    </a:cubicBezTo>
                    <a:cubicBezTo>
                      <a:pt x="13" y="50"/>
                      <a:pt x="16" y="49"/>
                      <a:pt x="19" y="49"/>
                    </a:cubicBezTo>
                    <a:cubicBezTo>
                      <a:pt x="21" y="48"/>
                      <a:pt x="23" y="48"/>
                      <a:pt x="24" y="48"/>
                    </a:cubicBezTo>
                    <a:cubicBezTo>
                      <a:pt x="33" y="45"/>
                      <a:pt x="43" y="43"/>
                      <a:pt x="50" y="36"/>
                    </a:cubicBezTo>
                    <a:cubicBezTo>
                      <a:pt x="58" y="29"/>
                      <a:pt x="59" y="21"/>
                      <a:pt x="57" y="14"/>
                    </a:cubicBezTo>
                    <a:cubicBezTo>
                      <a:pt x="56" y="10"/>
                      <a:pt x="54" y="4"/>
                      <a:pt x="54" y="3"/>
                    </a:cubicBezTo>
                    <a:cubicBezTo>
                      <a:pt x="54" y="1"/>
                      <a:pt x="55" y="1"/>
                      <a:pt x="55" y="0"/>
                    </a:cubicBezTo>
                    <a:cubicBezTo>
                      <a:pt x="0" y="56"/>
                      <a:pt x="0" y="56"/>
                      <a:pt x="0" y="56"/>
                    </a:cubicBezTo>
                    <a:cubicBezTo>
                      <a:pt x="1" y="57"/>
                      <a:pt x="2" y="56"/>
                      <a:pt x="3" y="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8" name="Freeform 197"/>
              <p:cNvSpPr>
                <a:spLocks/>
              </p:cNvSpPr>
              <p:nvPr/>
            </p:nvSpPr>
            <p:spPr bwMode="auto">
              <a:xfrm>
                <a:off x="4446643" y="2750537"/>
                <a:ext cx="252378" cy="265898"/>
              </a:xfrm>
              <a:custGeom>
                <a:avLst/>
                <a:gdLst>
                  <a:gd name="T0" fmla="*/ 20 w 56"/>
                  <a:gd name="T1" fmla="*/ 8 h 59"/>
                  <a:gd name="T2" fmla="*/ 9 w 56"/>
                  <a:gd name="T3" fmla="*/ 35 h 59"/>
                  <a:gd name="T4" fmla="*/ 8 w 56"/>
                  <a:gd name="T5" fmla="*/ 40 h 59"/>
                  <a:gd name="T6" fmla="*/ 6 w 56"/>
                  <a:gd name="T7" fmla="*/ 49 h 59"/>
                  <a:gd name="T8" fmla="*/ 4 w 56"/>
                  <a:gd name="T9" fmla="*/ 53 h 59"/>
                  <a:gd name="T10" fmla="*/ 2 w 56"/>
                  <a:gd name="T11" fmla="*/ 57 h 59"/>
                  <a:gd name="T12" fmla="*/ 1 w 56"/>
                  <a:gd name="T13" fmla="*/ 59 h 59"/>
                  <a:gd name="T14" fmla="*/ 1 w 56"/>
                  <a:gd name="T15" fmla="*/ 59 h 59"/>
                  <a:gd name="T16" fmla="*/ 56 w 56"/>
                  <a:gd name="T17" fmla="*/ 3 h 59"/>
                  <a:gd name="T18" fmla="*/ 53 w 56"/>
                  <a:gd name="T19" fmla="*/ 4 h 59"/>
                  <a:gd name="T20" fmla="*/ 42 w 56"/>
                  <a:gd name="T21" fmla="*/ 1 h 59"/>
                  <a:gd name="T22" fmla="*/ 20 w 56"/>
                  <a:gd name="T23"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20" y="8"/>
                    </a:moveTo>
                    <a:cubicBezTo>
                      <a:pt x="14" y="16"/>
                      <a:pt x="11" y="26"/>
                      <a:pt x="9" y="35"/>
                    </a:cubicBezTo>
                    <a:cubicBezTo>
                      <a:pt x="9" y="37"/>
                      <a:pt x="9" y="38"/>
                      <a:pt x="8" y="40"/>
                    </a:cubicBezTo>
                    <a:cubicBezTo>
                      <a:pt x="8" y="43"/>
                      <a:pt x="7" y="46"/>
                      <a:pt x="6" y="49"/>
                    </a:cubicBezTo>
                    <a:cubicBezTo>
                      <a:pt x="6" y="50"/>
                      <a:pt x="5" y="52"/>
                      <a:pt x="4" y="53"/>
                    </a:cubicBezTo>
                    <a:cubicBezTo>
                      <a:pt x="4" y="54"/>
                      <a:pt x="3" y="55"/>
                      <a:pt x="2" y="57"/>
                    </a:cubicBezTo>
                    <a:cubicBezTo>
                      <a:pt x="2" y="57"/>
                      <a:pt x="0" y="59"/>
                      <a:pt x="1" y="59"/>
                    </a:cubicBezTo>
                    <a:cubicBezTo>
                      <a:pt x="1" y="59"/>
                      <a:pt x="1" y="59"/>
                      <a:pt x="1" y="59"/>
                    </a:cubicBezTo>
                    <a:cubicBezTo>
                      <a:pt x="56" y="3"/>
                      <a:pt x="56" y="3"/>
                      <a:pt x="56" y="3"/>
                    </a:cubicBezTo>
                    <a:cubicBezTo>
                      <a:pt x="55" y="2"/>
                      <a:pt x="55" y="3"/>
                      <a:pt x="53" y="4"/>
                    </a:cubicBezTo>
                    <a:cubicBezTo>
                      <a:pt x="51" y="4"/>
                      <a:pt x="45" y="2"/>
                      <a:pt x="42" y="1"/>
                    </a:cubicBezTo>
                    <a:cubicBezTo>
                      <a:pt x="34" y="0"/>
                      <a:pt x="26" y="1"/>
                      <a:pt x="20" y="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3" name="leaf"/>
            <p:cNvGrpSpPr/>
            <p:nvPr/>
          </p:nvGrpSpPr>
          <p:grpSpPr>
            <a:xfrm>
              <a:off x="5090996" y="2875798"/>
              <a:ext cx="527290" cy="721078"/>
              <a:chOff x="4906330" y="2840672"/>
              <a:chExt cx="527290" cy="721078"/>
            </a:xfrm>
          </p:grpSpPr>
          <p:sp>
            <p:nvSpPr>
              <p:cNvPr id="191" name="Freeform 190"/>
              <p:cNvSpPr>
                <a:spLocks/>
              </p:cNvSpPr>
              <p:nvPr/>
            </p:nvSpPr>
            <p:spPr bwMode="auto">
              <a:xfrm>
                <a:off x="4919851" y="2845178"/>
                <a:ext cx="513769" cy="716572"/>
              </a:xfrm>
              <a:custGeom>
                <a:avLst/>
                <a:gdLst>
                  <a:gd name="T0" fmla="*/ 4 w 114"/>
                  <a:gd name="T1" fmla="*/ 155 h 159"/>
                  <a:gd name="T2" fmla="*/ 11 w 114"/>
                  <a:gd name="T3" fmla="*/ 147 h 159"/>
                  <a:gd name="T4" fmla="*/ 20 w 114"/>
                  <a:gd name="T5" fmla="*/ 140 h 159"/>
                  <a:gd name="T6" fmla="*/ 39 w 114"/>
                  <a:gd name="T7" fmla="*/ 130 h 159"/>
                  <a:gd name="T8" fmla="*/ 49 w 114"/>
                  <a:gd name="T9" fmla="*/ 125 h 159"/>
                  <a:gd name="T10" fmla="*/ 102 w 114"/>
                  <a:gd name="T11" fmla="*/ 83 h 159"/>
                  <a:gd name="T12" fmla="*/ 105 w 114"/>
                  <a:gd name="T13" fmla="*/ 30 h 159"/>
                  <a:gd name="T14" fmla="*/ 91 w 114"/>
                  <a:gd name="T15" fmla="*/ 6 h 159"/>
                  <a:gd name="T16" fmla="*/ 91 w 114"/>
                  <a:gd name="T17" fmla="*/ 0 h 159"/>
                  <a:gd name="T18" fmla="*/ 0 w 114"/>
                  <a:gd name="T19" fmla="*/ 158 h 159"/>
                  <a:gd name="T20" fmla="*/ 4 w 114"/>
                  <a:gd name="T2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59">
                    <a:moveTo>
                      <a:pt x="4" y="155"/>
                    </a:moveTo>
                    <a:cubicBezTo>
                      <a:pt x="7" y="152"/>
                      <a:pt x="9" y="150"/>
                      <a:pt x="11" y="147"/>
                    </a:cubicBezTo>
                    <a:cubicBezTo>
                      <a:pt x="14" y="144"/>
                      <a:pt x="17" y="142"/>
                      <a:pt x="20" y="140"/>
                    </a:cubicBezTo>
                    <a:cubicBezTo>
                      <a:pt x="26" y="136"/>
                      <a:pt x="32" y="133"/>
                      <a:pt x="39" y="130"/>
                    </a:cubicBezTo>
                    <a:cubicBezTo>
                      <a:pt x="42" y="128"/>
                      <a:pt x="46" y="127"/>
                      <a:pt x="49" y="125"/>
                    </a:cubicBezTo>
                    <a:cubicBezTo>
                      <a:pt x="68" y="115"/>
                      <a:pt x="88" y="103"/>
                      <a:pt x="102" y="83"/>
                    </a:cubicBezTo>
                    <a:cubicBezTo>
                      <a:pt x="114" y="64"/>
                      <a:pt x="112" y="46"/>
                      <a:pt x="105" y="30"/>
                    </a:cubicBezTo>
                    <a:cubicBezTo>
                      <a:pt x="100" y="22"/>
                      <a:pt x="91" y="9"/>
                      <a:pt x="91" y="6"/>
                    </a:cubicBezTo>
                    <a:cubicBezTo>
                      <a:pt x="91" y="3"/>
                      <a:pt x="93" y="1"/>
                      <a:pt x="91" y="0"/>
                    </a:cubicBezTo>
                    <a:cubicBezTo>
                      <a:pt x="0" y="158"/>
                      <a:pt x="0" y="158"/>
                      <a:pt x="0" y="158"/>
                    </a:cubicBezTo>
                    <a:cubicBezTo>
                      <a:pt x="1" y="159"/>
                      <a:pt x="3" y="156"/>
                      <a:pt x="4" y="1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2" name="Freeform 191"/>
              <p:cNvSpPr>
                <a:spLocks/>
              </p:cNvSpPr>
              <p:nvPr/>
            </p:nvSpPr>
            <p:spPr bwMode="auto">
              <a:xfrm>
                <a:off x="4906330" y="2840672"/>
                <a:ext cx="423634" cy="716572"/>
              </a:xfrm>
              <a:custGeom>
                <a:avLst/>
                <a:gdLst>
                  <a:gd name="T0" fmla="*/ 16 w 94"/>
                  <a:gd name="T1" fmla="*/ 33 h 159"/>
                  <a:gd name="T2" fmla="*/ 6 w 94"/>
                  <a:gd name="T3" fmla="*/ 100 h 159"/>
                  <a:gd name="T4" fmla="*/ 7 w 94"/>
                  <a:gd name="T5" fmla="*/ 111 h 159"/>
                  <a:gd name="T6" fmla="*/ 8 w 94"/>
                  <a:gd name="T7" fmla="*/ 133 h 159"/>
                  <a:gd name="T8" fmla="*/ 6 w 94"/>
                  <a:gd name="T9" fmla="*/ 143 h 159"/>
                  <a:gd name="T10" fmla="*/ 3 w 94"/>
                  <a:gd name="T11" fmla="*/ 153 h 159"/>
                  <a:gd name="T12" fmla="*/ 3 w 94"/>
                  <a:gd name="T13" fmla="*/ 159 h 159"/>
                  <a:gd name="T14" fmla="*/ 3 w 94"/>
                  <a:gd name="T15" fmla="*/ 159 h 159"/>
                  <a:gd name="T16" fmla="*/ 94 w 94"/>
                  <a:gd name="T17" fmla="*/ 1 h 159"/>
                  <a:gd name="T18" fmla="*/ 89 w 94"/>
                  <a:gd name="T19" fmla="*/ 4 h 159"/>
                  <a:gd name="T20" fmla="*/ 61 w 94"/>
                  <a:gd name="T21" fmla="*/ 4 h 159"/>
                  <a:gd name="T22" fmla="*/ 16 w 94"/>
                  <a:gd name="T23" fmla="*/ 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59">
                    <a:moveTo>
                      <a:pt x="16" y="33"/>
                    </a:moveTo>
                    <a:cubicBezTo>
                      <a:pt x="6" y="55"/>
                      <a:pt x="6" y="78"/>
                      <a:pt x="6" y="100"/>
                    </a:cubicBezTo>
                    <a:cubicBezTo>
                      <a:pt x="7" y="103"/>
                      <a:pt x="7" y="107"/>
                      <a:pt x="7" y="111"/>
                    </a:cubicBezTo>
                    <a:cubicBezTo>
                      <a:pt x="8" y="118"/>
                      <a:pt x="9" y="125"/>
                      <a:pt x="8" y="133"/>
                    </a:cubicBezTo>
                    <a:cubicBezTo>
                      <a:pt x="8" y="136"/>
                      <a:pt x="7" y="140"/>
                      <a:pt x="6" y="143"/>
                    </a:cubicBezTo>
                    <a:cubicBezTo>
                      <a:pt x="5" y="146"/>
                      <a:pt x="4" y="150"/>
                      <a:pt x="3" y="153"/>
                    </a:cubicBezTo>
                    <a:cubicBezTo>
                      <a:pt x="3" y="154"/>
                      <a:pt x="0" y="158"/>
                      <a:pt x="3" y="159"/>
                    </a:cubicBezTo>
                    <a:cubicBezTo>
                      <a:pt x="3" y="159"/>
                      <a:pt x="3" y="159"/>
                      <a:pt x="3" y="159"/>
                    </a:cubicBezTo>
                    <a:cubicBezTo>
                      <a:pt x="94" y="1"/>
                      <a:pt x="94" y="1"/>
                      <a:pt x="94" y="1"/>
                    </a:cubicBezTo>
                    <a:cubicBezTo>
                      <a:pt x="92" y="0"/>
                      <a:pt x="93" y="2"/>
                      <a:pt x="89" y="4"/>
                    </a:cubicBezTo>
                    <a:cubicBezTo>
                      <a:pt x="85" y="6"/>
                      <a:pt x="70" y="3"/>
                      <a:pt x="61" y="4"/>
                    </a:cubicBezTo>
                    <a:cubicBezTo>
                      <a:pt x="43" y="5"/>
                      <a:pt x="27" y="13"/>
                      <a:pt x="16" y="33"/>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4" name="apple"/>
            <p:cNvGrpSpPr/>
            <p:nvPr/>
          </p:nvGrpSpPr>
          <p:grpSpPr>
            <a:xfrm>
              <a:off x="5221025" y="1437719"/>
              <a:ext cx="144216" cy="148722"/>
              <a:chOff x="4987452" y="1472875"/>
              <a:chExt cx="144216" cy="148722"/>
            </a:xfrm>
          </p:grpSpPr>
          <p:sp>
            <p:nvSpPr>
              <p:cNvPr id="189" name="Freeform 188"/>
              <p:cNvSpPr>
                <a:spLocks/>
              </p:cNvSpPr>
              <p:nvPr/>
            </p:nvSpPr>
            <p:spPr bwMode="auto">
              <a:xfrm>
                <a:off x="4987452" y="1481888"/>
                <a:ext cx="144216" cy="139709"/>
              </a:xfrm>
              <a:custGeom>
                <a:avLst/>
                <a:gdLst>
                  <a:gd name="T0" fmla="*/ 2 w 32"/>
                  <a:gd name="T1" fmla="*/ 30 h 31"/>
                  <a:gd name="T2" fmla="*/ 4 w 32"/>
                  <a:gd name="T3" fmla="*/ 28 h 31"/>
                  <a:gd name="T4" fmla="*/ 6 w 32"/>
                  <a:gd name="T5" fmla="*/ 27 h 31"/>
                  <a:gd name="T6" fmla="*/ 11 w 32"/>
                  <a:gd name="T7" fmla="*/ 26 h 31"/>
                  <a:gd name="T8" fmla="*/ 13 w 32"/>
                  <a:gd name="T9" fmla="*/ 26 h 31"/>
                  <a:gd name="T10" fmla="*/ 27 w 32"/>
                  <a:gd name="T11" fmla="*/ 19 h 31"/>
                  <a:gd name="T12" fmla="*/ 31 w 32"/>
                  <a:gd name="T13" fmla="*/ 8 h 31"/>
                  <a:gd name="T14" fmla="*/ 29 w 32"/>
                  <a:gd name="T15" fmla="*/ 1 h 31"/>
                  <a:gd name="T16" fmla="*/ 30 w 32"/>
                  <a:gd name="T17" fmla="*/ 0 h 31"/>
                  <a:gd name="T18" fmla="*/ 0 w 32"/>
                  <a:gd name="T19" fmla="*/ 30 h 31"/>
                  <a:gd name="T20" fmla="*/ 2 w 32"/>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2" y="30"/>
                    </a:moveTo>
                    <a:cubicBezTo>
                      <a:pt x="2" y="29"/>
                      <a:pt x="3" y="29"/>
                      <a:pt x="4" y="28"/>
                    </a:cubicBezTo>
                    <a:cubicBezTo>
                      <a:pt x="4" y="28"/>
                      <a:pt x="5" y="28"/>
                      <a:pt x="6" y="27"/>
                    </a:cubicBezTo>
                    <a:cubicBezTo>
                      <a:pt x="7" y="27"/>
                      <a:pt x="9" y="26"/>
                      <a:pt x="11" y="26"/>
                    </a:cubicBezTo>
                    <a:cubicBezTo>
                      <a:pt x="12" y="26"/>
                      <a:pt x="12" y="26"/>
                      <a:pt x="13" y="26"/>
                    </a:cubicBezTo>
                    <a:cubicBezTo>
                      <a:pt x="18" y="25"/>
                      <a:pt x="23" y="23"/>
                      <a:pt x="27" y="19"/>
                    </a:cubicBezTo>
                    <a:cubicBezTo>
                      <a:pt x="31" y="16"/>
                      <a:pt x="32" y="12"/>
                      <a:pt x="31" y="8"/>
                    </a:cubicBezTo>
                    <a:cubicBezTo>
                      <a:pt x="30" y="6"/>
                      <a:pt x="29" y="2"/>
                      <a:pt x="29" y="1"/>
                    </a:cubicBezTo>
                    <a:cubicBezTo>
                      <a:pt x="29" y="1"/>
                      <a:pt x="30" y="0"/>
                      <a:pt x="30" y="0"/>
                    </a:cubicBezTo>
                    <a:cubicBezTo>
                      <a:pt x="0" y="30"/>
                      <a:pt x="0" y="30"/>
                      <a:pt x="0" y="30"/>
                    </a:cubicBezTo>
                    <a:cubicBezTo>
                      <a:pt x="1" y="31"/>
                      <a:pt x="1" y="30"/>
                      <a:pt x="2" y="30"/>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0" name="Freeform 189"/>
              <p:cNvSpPr>
                <a:spLocks/>
              </p:cNvSpPr>
              <p:nvPr/>
            </p:nvSpPr>
            <p:spPr bwMode="auto">
              <a:xfrm>
                <a:off x="4987452" y="1472875"/>
                <a:ext cx="135202" cy="144216"/>
              </a:xfrm>
              <a:custGeom>
                <a:avLst/>
                <a:gdLst>
                  <a:gd name="T0" fmla="*/ 10 w 30"/>
                  <a:gd name="T1" fmla="*/ 5 h 32"/>
                  <a:gd name="T2" fmla="*/ 5 w 30"/>
                  <a:gd name="T3" fmla="*/ 19 h 32"/>
                  <a:gd name="T4" fmla="*/ 4 w 30"/>
                  <a:gd name="T5" fmla="*/ 22 h 32"/>
                  <a:gd name="T6" fmla="*/ 3 w 30"/>
                  <a:gd name="T7" fmla="*/ 27 h 32"/>
                  <a:gd name="T8" fmla="*/ 2 w 30"/>
                  <a:gd name="T9" fmla="*/ 29 h 32"/>
                  <a:gd name="T10" fmla="*/ 1 w 30"/>
                  <a:gd name="T11" fmla="*/ 31 h 32"/>
                  <a:gd name="T12" fmla="*/ 0 w 30"/>
                  <a:gd name="T13" fmla="*/ 32 h 32"/>
                  <a:gd name="T14" fmla="*/ 0 w 30"/>
                  <a:gd name="T15" fmla="*/ 32 h 32"/>
                  <a:gd name="T16" fmla="*/ 30 w 30"/>
                  <a:gd name="T17" fmla="*/ 2 h 32"/>
                  <a:gd name="T18" fmla="*/ 28 w 30"/>
                  <a:gd name="T19" fmla="*/ 3 h 32"/>
                  <a:gd name="T20" fmla="*/ 22 w 30"/>
                  <a:gd name="T21" fmla="*/ 1 h 32"/>
                  <a:gd name="T22" fmla="*/ 10 w 30"/>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0" y="5"/>
                    </a:moveTo>
                    <a:cubicBezTo>
                      <a:pt x="7" y="9"/>
                      <a:pt x="6" y="14"/>
                      <a:pt x="5" y="19"/>
                    </a:cubicBezTo>
                    <a:cubicBezTo>
                      <a:pt x="4" y="20"/>
                      <a:pt x="4" y="21"/>
                      <a:pt x="4" y="22"/>
                    </a:cubicBezTo>
                    <a:cubicBezTo>
                      <a:pt x="4" y="23"/>
                      <a:pt x="4" y="25"/>
                      <a:pt x="3" y="27"/>
                    </a:cubicBezTo>
                    <a:cubicBezTo>
                      <a:pt x="3" y="28"/>
                      <a:pt x="2" y="28"/>
                      <a:pt x="2" y="29"/>
                    </a:cubicBezTo>
                    <a:cubicBezTo>
                      <a:pt x="2" y="30"/>
                      <a:pt x="1" y="30"/>
                      <a:pt x="1" y="31"/>
                    </a:cubicBezTo>
                    <a:cubicBezTo>
                      <a:pt x="1" y="31"/>
                      <a:pt x="0" y="32"/>
                      <a:pt x="0" y="32"/>
                    </a:cubicBezTo>
                    <a:cubicBezTo>
                      <a:pt x="0" y="32"/>
                      <a:pt x="0" y="32"/>
                      <a:pt x="0" y="32"/>
                    </a:cubicBezTo>
                    <a:cubicBezTo>
                      <a:pt x="30" y="2"/>
                      <a:pt x="30" y="2"/>
                      <a:pt x="30" y="2"/>
                    </a:cubicBezTo>
                    <a:cubicBezTo>
                      <a:pt x="29" y="2"/>
                      <a:pt x="29" y="2"/>
                      <a:pt x="28" y="3"/>
                    </a:cubicBezTo>
                    <a:cubicBezTo>
                      <a:pt x="27" y="3"/>
                      <a:pt x="24" y="1"/>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5" name="apple"/>
            <p:cNvGrpSpPr/>
            <p:nvPr/>
          </p:nvGrpSpPr>
          <p:grpSpPr>
            <a:xfrm>
              <a:off x="6359645" y="1827979"/>
              <a:ext cx="139709" cy="148722"/>
              <a:chOff x="6213286" y="1892002"/>
              <a:chExt cx="139709" cy="148722"/>
            </a:xfrm>
          </p:grpSpPr>
          <p:sp>
            <p:nvSpPr>
              <p:cNvPr id="183" name="Freeform 182"/>
              <p:cNvSpPr>
                <a:spLocks/>
              </p:cNvSpPr>
              <p:nvPr/>
            </p:nvSpPr>
            <p:spPr bwMode="auto">
              <a:xfrm>
                <a:off x="6213286" y="1901015"/>
                <a:ext cx="139709" cy="139709"/>
              </a:xfrm>
              <a:custGeom>
                <a:avLst/>
                <a:gdLst>
                  <a:gd name="T0" fmla="*/ 1 w 31"/>
                  <a:gd name="T1" fmla="*/ 30 h 31"/>
                  <a:gd name="T2" fmla="*/ 3 w 31"/>
                  <a:gd name="T3" fmla="*/ 29 h 31"/>
                  <a:gd name="T4" fmla="*/ 6 w 31"/>
                  <a:gd name="T5" fmla="*/ 28 h 31"/>
                  <a:gd name="T6" fmla="*/ 10 w 31"/>
                  <a:gd name="T7" fmla="*/ 26 h 31"/>
                  <a:gd name="T8" fmla="*/ 13 w 31"/>
                  <a:gd name="T9" fmla="*/ 26 h 31"/>
                  <a:gd name="T10" fmla="*/ 27 w 31"/>
                  <a:gd name="T11" fmla="*/ 19 h 31"/>
                  <a:gd name="T12" fmla="*/ 31 w 31"/>
                  <a:gd name="T13" fmla="*/ 8 h 31"/>
                  <a:gd name="T14" fmla="*/ 29 w 31"/>
                  <a:gd name="T15" fmla="*/ 2 h 31"/>
                  <a:gd name="T16" fmla="*/ 29 w 31"/>
                  <a:gd name="T17" fmla="*/ 0 h 31"/>
                  <a:gd name="T18" fmla="*/ 0 w 31"/>
                  <a:gd name="T19" fmla="*/ 30 h 31"/>
                  <a:gd name="T20" fmla="*/ 1 w 31"/>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1">
                    <a:moveTo>
                      <a:pt x="1" y="30"/>
                    </a:moveTo>
                    <a:cubicBezTo>
                      <a:pt x="2" y="30"/>
                      <a:pt x="3" y="29"/>
                      <a:pt x="3" y="29"/>
                    </a:cubicBezTo>
                    <a:cubicBezTo>
                      <a:pt x="4" y="28"/>
                      <a:pt x="5" y="28"/>
                      <a:pt x="6" y="28"/>
                    </a:cubicBezTo>
                    <a:cubicBezTo>
                      <a:pt x="7" y="27"/>
                      <a:pt x="9" y="27"/>
                      <a:pt x="10" y="26"/>
                    </a:cubicBezTo>
                    <a:cubicBezTo>
                      <a:pt x="11" y="26"/>
                      <a:pt x="12" y="26"/>
                      <a:pt x="13" y="26"/>
                    </a:cubicBezTo>
                    <a:cubicBezTo>
                      <a:pt x="18" y="25"/>
                      <a:pt x="23" y="23"/>
                      <a:pt x="27" y="19"/>
                    </a:cubicBezTo>
                    <a:cubicBezTo>
                      <a:pt x="31" y="16"/>
                      <a:pt x="31" y="12"/>
                      <a:pt x="31" y="8"/>
                    </a:cubicBezTo>
                    <a:cubicBezTo>
                      <a:pt x="30" y="6"/>
                      <a:pt x="29" y="2"/>
                      <a:pt x="29" y="2"/>
                    </a:cubicBezTo>
                    <a:cubicBezTo>
                      <a:pt x="29" y="1"/>
                      <a:pt x="30" y="1"/>
                      <a:pt x="29" y="0"/>
                    </a:cubicBezTo>
                    <a:cubicBezTo>
                      <a:pt x="0" y="30"/>
                      <a:pt x="0" y="30"/>
                      <a:pt x="0" y="30"/>
                    </a:cubicBezTo>
                    <a:cubicBezTo>
                      <a:pt x="0" y="31"/>
                      <a:pt x="1" y="30"/>
                      <a:pt x="1" y="30"/>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84" name="Freeform 183"/>
              <p:cNvSpPr>
                <a:spLocks/>
              </p:cNvSpPr>
              <p:nvPr/>
            </p:nvSpPr>
            <p:spPr bwMode="auto">
              <a:xfrm>
                <a:off x="6213286" y="1892002"/>
                <a:ext cx="130696" cy="144216"/>
              </a:xfrm>
              <a:custGeom>
                <a:avLst/>
                <a:gdLst>
                  <a:gd name="T0" fmla="*/ 10 w 29"/>
                  <a:gd name="T1" fmla="*/ 5 h 32"/>
                  <a:gd name="T2" fmla="*/ 4 w 29"/>
                  <a:gd name="T3" fmla="*/ 19 h 32"/>
                  <a:gd name="T4" fmla="*/ 4 w 29"/>
                  <a:gd name="T5" fmla="*/ 22 h 32"/>
                  <a:gd name="T6" fmla="*/ 3 w 29"/>
                  <a:gd name="T7" fmla="*/ 27 h 32"/>
                  <a:gd name="T8" fmla="*/ 2 w 29"/>
                  <a:gd name="T9" fmla="*/ 29 h 32"/>
                  <a:gd name="T10" fmla="*/ 1 w 29"/>
                  <a:gd name="T11" fmla="*/ 31 h 32"/>
                  <a:gd name="T12" fmla="*/ 0 w 29"/>
                  <a:gd name="T13" fmla="*/ 32 h 32"/>
                  <a:gd name="T14" fmla="*/ 0 w 29"/>
                  <a:gd name="T15" fmla="*/ 32 h 32"/>
                  <a:gd name="T16" fmla="*/ 29 w 29"/>
                  <a:gd name="T17" fmla="*/ 2 h 32"/>
                  <a:gd name="T18" fmla="*/ 28 w 29"/>
                  <a:gd name="T19" fmla="*/ 3 h 32"/>
                  <a:gd name="T20" fmla="*/ 22 w 29"/>
                  <a:gd name="T21" fmla="*/ 1 h 32"/>
                  <a:gd name="T22" fmla="*/ 10 w 29"/>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2">
                    <a:moveTo>
                      <a:pt x="10" y="5"/>
                    </a:moveTo>
                    <a:cubicBezTo>
                      <a:pt x="7" y="9"/>
                      <a:pt x="5" y="15"/>
                      <a:pt x="4" y="19"/>
                    </a:cubicBezTo>
                    <a:cubicBezTo>
                      <a:pt x="4" y="20"/>
                      <a:pt x="4" y="21"/>
                      <a:pt x="4" y="22"/>
                    </a:cubicBezTo>
                    <a:cubicBezTo>
                      <a:pt x="4" y="24"/>
                      <a:pt x="3" y="25"/>
                      <a:pt x="3" y="27"/>
                    </a:cubicBezTo>
                    <a:cubicBezTo>
                      <a:pt x="2" y="28"/>
                      <a:pt x="2" y="28"/>
                      <a:pt x="2" y="29"/>
                    </a:cubicBezTo>
                    <a:cubicBezTo>
                      <a:pt x="1" y="30"/>
                      <a:pt x="1" y="30"/>
                      <a:pt x="1" y="31"/>
                    </a:cubicBezTo>
                    <a:cubicBezTo>
                      <a:pt x="0" y="31"/>
                      <a:pt x="0" y="32"/>
                      <a:pt x="0" y="32"/>
                    </a:cubicBezTo>
                    <a:cubicBezTo>
                      <a:pt x="0" y="32"/>
                      <a:pt x="0" y="32"/>
                      <a:pt x="0" y="32"/>
                    </a:cubicBezTo>
                    <a:cubicBezTo>
                      <a:pt x="29" y="2"/>
                      <a:pt x="29" y="2"/>
                      <a:pt x="29" y="2"/>
                    </a:cubicBezTo>
                    <a:cubicBezTo>
                      <a:pt x="29" y="2"/>
                      <a:pt x="29" y="2"/>
                      <a:pt x="28" y="3"/>
                    </a:cubicBezTo>
                    <a:cubicBezTo>
                      <a:pt x="27" y="3"/>
                      <a:pt x="24" y="2"/>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6" name="leaf"/>
            <p:cNvGrpSpPr/>
            <p:nvPr/>
          </p:nvGrpSpPr>
          <p:grpSpPr>
            <a:xfrm>
              <a:off x="6569208" y="1787419"/>
              <a:ext cx="297445" cy="292938"/>
              <a:chOff x="6384542" y="1752293"/>
              <a:chExt cx="297445" cy="292938"/>
            </a:xfrm>
          </p:grpSpPr>
          <p:sp>
            <p:nvSpPr>
              <p:cNvPr id="177" name="Freeform 176"/>
              <p:cNvSpPr>
                <a:spLocks/>
              </p:cNvSpPr>
              <p:nvPr/>
            </p:nvSpPr>
            <p:spPr bwMode="auto">
              <a:xfrm>
                <a:off x="6384542" y="1770320"/>
                <a:ext cx="292938" cy="274911"/>
              </a:xfrm>
              <a:custGeom>
                <a:avLst/>
                <a:gdLst>
                  <a:gd name="T0" fmla="*/ 63 w 65"/>
                  <a:gd name="T1" fmla="*/ 59 h 61"/>
                  <a:gd name="T2" fmla="*/ 59 w 65"/>
                  <a:gd name="T3" fmla="*/ 57 h 61"/>
                  <a:gd name="T4" fmla="*/ 54 w 65"/>
                  <a:gd name="T5" fmla="*/ 54 h 61"/>
                  <a:gd name="T6" fmla="*/ 44 w 65"/>
                  <a:gd name="T7" fmla="*/ 52 h 61"/>
                  <a:gd name="T8" fmla="*/ 39 w 65"/>
                  <a:gd name="T9" fmla="*/ 51 h 61"/>
                  <a:gd name="T10" fmla="*/ 10 w 65"/>
                  <a:gd name="T11" fmla="*/ 39 h 61"/>
                  <a:gd name="T12" fmla="*/ 2 w 65"/>
                  <a:gd name="T13" fmla="*/ 15 h 61"/>
                  <a:gd name="T14" fmla="*/ 5 w 65"/>
                  <a:gd name="T15" fmla="*/ 3 h 61"/>
                  <a:gd name="T16" fmla="*/ 4 w 65"/>
                  <a:gd name="T17" fmla="*/ 0 h 61"/>
                  <a:gd name="T18" fmla="*/ 65 w 65"/>
                  <a:gd name="T19" fmla="*/ 60 h 61"/>
                  <a:gd name="T20" fmla="*/ 63 w 65"/>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1">
                    <a:moveTo>
                      <a:pt x="63" y="59"/>
                    </a:moveTo>
                    <a:cubicBezTo>
                      <a:pt x="61" y="58"/>
                      <a:pt x="60" y="57"/>
                      <a:pt x="59" y="57"/>
                    </a:cubicBezTo>
                    <a:cubicBezTo>
                      <a:pt x="57" y="56"/>
                      <a:pt x="56" y="55"/>
                      <a:pt x="54" y="54"/>
                    </a:cubicBezTo>
                    <a:cubicBezTo>
                      <a:pt x="51" y="53"/>
                      <a:pt x="47" y="53"/>
                      <a:pt x="44" y="52"/>
                    </a:cubicBezTo>
                    <a:cubicBezTo>
                      <a:pt x="42" y="52"/>
                      <a:pt x="41" y="52"/>
                      <a:pt x="39" y="51"/>
                    </a:cubicBezTo>
                    <a:cubicBezTo>
                      <a:pt x="29" y="49"/>
                      <a:pt x="18" y="46"/>
                      <a:pt x="10" y="39"/>
                    </a:cubicBezTo>
                    <a:cubicBezTo>
                      <a:pt x="2" y="32"/>
                      <a:pt x="0" y="24"/>
                      <a:pt x="2" y="15"/>
                    </a:cubicBezTo>
                    <a:cubicBezTo>
                      <a:pt x="3" y="11"/>
                      <a:pt x="5" y="4"/>
                      <a:pt x="5" y="3"/>
                    </a:cubicBezTo>
                    <a:cubicBezTo>
                      <a:pt x="5" y="1"/>
                      <a:pt x="3" y="1"/>
                      <a:pt x="4" y="0"/>
                    </a:cubicBezTo>
                    <a:cubicBezTo>
                      <a:pt x="65" y="60"/>
                      <a:pt x="65" y="60"/>
                      <a:pt x="65" y="60"/>
                    </a:cubicBezTo>
                    <a:cubicBezTo>
                      <a:pt x="65" y="61"/>
                      <a:pt x="63" y="60"/>
                      <a:pt x="63" y="59"/>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8" name="Freeform 177"/>
              <p:cNvSpPr>
                <a:spLocks/>
              </p:cNvSpPr>
              <p:nvPr/>
            </p:nvSpPr>
            <p:spPr bwMode="auto">
              <a:xfrm>
                <a:off x="6402569" y="1752293"/>
                <a:ext cx="279418" cy="288432"/>
              </a:xfrm>
              <a:custGeom>
                <a:avLst/>
                <a:gdLst>
                  <a:gd name="T0" fmla="*/ 39 w 62"/>
                  <a:gd name="T1" fmla="*/ 9 h 64"/>
                  <a:gd name="T2" fmla="*/ 52 w 62"/>
                  <a:gd name="T3" fmla="*/ 38 h 64"/>
                  <a:gd name="T4" fmla="*/ 53 w 62"/>
                  <a:gd name="T5" fmla="*/ 43 h 64"/>
                  <a:gd name="T6" fmla="*/ 56 w 62"/>
                  <a:gd name="T7" fmla="*/ 53 h 64"/>
                  <a:gd name="T8" fmla="*/ 58 w 62"/>
                  <a:gd name="T9" fmla="*/ 57 h 64"/>
                  <a:gd name="T10" fmla="*/ 60 w 62"/>
                  <a:gd name="T11" fmla="*/ 61 h 64"/>
                  <a:gd name="T12" fmla="*/ 61 w 62"/>
                  <a:gd name="T13" fmla="*/ 64 h 64"/>
                  <a:gd name="T14" fmla="*/ 61 w 62"/>
                  <a:gd name="T15" fmla="*/ 64 h 64"/>
                  <a:gd name="T16" fmla="*/ 0 w 62"/>
                  <a:gd name="T17" fmla="*/ 4 h 64"/>
                  <a:gd name="T18" fmla="*/ 3 w 62"/>
                  <a:gd name="T19" fmla="*/ 5 h 64"/>
                  <a:gd name="T20" fmla="*/ 15 w 62"/>
                  <a:gd name="T21" fmla="*/ 1 h 64"/>
                  <a:gd name="T22" fmla="*/ 39 w 62"/>
                  <a:gd name="T2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4">
                    <a:moveTo>
                      <a:pt x="39" y="9"/>
                    </a:moveTo>
                    <a:cubicBezTo>
                      <a:pt x="47" y="17"/>
                      <a:pt x="50" y="28"/>
                      <a:pt x="52" y="38"/>
                    </a:cubicBezTo>
                    <a:cubicBezTo>
                      <a:pt x="53" y="39"/>
                      <a:pt x="53" y="41"/>
                      <a:pt x="53" y="43"/>
                    </a:cubicBezTo>
                    <a:cubicBezTo>
                      <a:pt x="54" y="46"/>
                      <a:pt x="54" y="50"/>
                      <a:pt x="56" y="53"/>
                    </a:cubicBezTo>
                    <a:cubicBezTo>
                      <a:pt x="56" y="54"/>
                      <a:pt x="57" y="56"/>
                      <a:pt x="58" y="57"/>
                    </a:cubicBezTo>
                    <a:cubicBezTo>
                      <a:pt x="59" y="59"/>
                      <a:pt x="59" y="60"/>
                      <a:pt x="60" y="61"/>
                    </a:cubicBezTo>
                    <a:cubicBezTo>
                      <a:pt x="61" y="62"/>
                      <a:pt x="62" y="63"/>
                      <a:pt x="61" y="64"/>
                    </a:cubicBezTo>
                    <a:cubicBezTo>
                      <a:pt x="61" y="64"/>
                      <a:pt x="61" y="64"/>
                      <a:pt x="61" y="64"/>
                    </a:cubicBezTo>
                    <a:cubicBezTo>
                      <a:pt x="0" y="4"/>
                      <a:pt x="0" y="4"/>
                      <a:pt x="0" y="4"/>
                    </a:cubicBezTo>
                    <a:cubicBezTo>
                      <a:pt x="1" y="3"/>
                      <a:pt x="1" y="4"/>
                      <a:pt x="3" y="5"/>
                    </a:cubicBezTo>
                    <a:cubicBezTo>
                      <a:pt x="5" y="5"/>
                      <a:pt x="11" y="2"/>
                      <a:pt x="15" y="1"/>
                    </a:cubicBezTo>
                    <a:cubicBezTo>
                      <a:pt x="24" y="0"/>
                      <a:pt x="32" y="1"/>
                      <a:pt x="39"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7" name="apple"/>
            <p:cNvGrpSpPr/>
            <p:nvPr/>
          </p:nvGrpSpPr>
          <p:grpSpPr>
            <a:xfrm>
              <a:off x="6679624" y="3188204"/>
              <a:ext cx="265898" cy="270405"/>
              <a:chOff x="6569318" y="3331907"/>
              <a:chExt cx="265898" cy="270405"/>
            </a:xfrm>
          </p:grpSpPr>
          <p:sp>
            <p:nvSpPr>
              <p:cNvPr id="175" name="Freeform 174"/>
              <p:cNvSpPr>
                <a:spLocks/>
              </p:cNvSpPr>
              <p:nvPr/>
            </p:nvSpPr>
            <p:spPr bwMode="auto">
              <a:xfrm>
                <a:off x="6573825" y="3349934"/>
                <a:ext cx="261391" cy="252378"/>
              </a:xfrm>
              <a:custGeom>
                <a:avLst/>
                <a:gdLst>
                  <a:gd name="T0" fmla="*/ 2 w 58"/>
                  <a:gd name="T1" fmla="*/ 55 h 56"/>
                  <a:gd name="T2" fmla="*/ 6 w 58"/>
                  <a:gd name="T3" fmla="*/ 52 h 56"/>
                  <a:gd name="T4" fmla="*/ 10 w 58"/>
                  <a:gd name="T5" fmla="*/ 50 h 56"/>
                  <a:gd name="T6" fmla="*/ 19 w 58"/>
                  <a:gd name="T7" fmla="*/ 48 h 56"/>
                  <a:gd name="T8" fmla="*/ 24 w 58"/>
                  <a:gd name="T9" fmla="*/ 47 h 56"/>
                  <a:gd name="T10" fmla="*/ 50 w 58"/>
                  <a:gd name="T11" fmla="*/ 35 h 56"/>
                  <a:gd name="T12" fmla="*/ 57 w 58"/>
                  <a:gd name="T13" fmla="*/ 14 h 56"/>
                  <a:gd name="T14" fmla="*/ 53 w 58"/>
                  <a:gd name="T15" fmla="*/ 2 h 56"/>
                  <a:gd name="T16" fmla="*/ 54 w 58"/>
                  <a:gd name="T17" fmla="*/ 0 h 56"/>
                  <a:gd name="T18" fmla="*/ 0 w 58"/>
                  <a:gd name="T19" fmla="*/ 56 h 56"/>
                  <a:gd name="T20" fmla="*/ 2 w 58"/>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2" y="55"/>
                    </a:moveTo>
                    <a:cubicBezTo>
                      <a:pt x="4" y="54"/>
                      <a:pt x="5" y="53"/>
                      <a:pt x="6" y="52"/>
                    </a:cubicBezTo>
                    <a:cubicBezTo>
                      <a:pt x="7" y="51"/>
                      <a:pt x="9" y="51"/>
                      <a:pt x="10" y="50"/>
                    </a:cubicBezTo>
                    <a:cubicBezTo>
                      <a:pt x="13" y="49"/>
                      <a:pt x="16" y="48"/>
                      <a:pt x="19" y="48"/>
                    </a:cubicBezTo>
                    <a:cubicBezTo>
                      <a:pt x="21" y="48"/>
                      <a:pt x="22" y="47"/>
                      <a:pt x="24" y="47"/>
                    </a:cubicBezTo>
                    <a:cubicBezTo>
                      <a:pt x="33" y="45"/>
                      <a:pt x="42" y="42"/>
                      <a:pt x="50" y="35"/>
                    </a:cubicBezTo>
                    <a:cubicBezTo>
                      <a:pt x="57" y="29"/>
                      <a:pt x="58" y="21"/>
                      <a:pt x="57" y="14"/>
                    </a:cubicBezTo>
                    <a:cubicBezTo>
                      <a:pt x="56" y="10"/>
                      <a:pt x="53" y="3"/>
                      <a:pt x="53" y="2"/>
                    </a:cubicBezTo>
                    <a:cubicBezTo>
                      <a:pt x="54" y="1"/>
                      <a:pt x="55" y="0"/>
                      <a:pt x="54" y="0"/>
                    </a:cubicBezTo>
                    <a:cubicBezTo>
                      <a:pt x="0" y="56"/>
                      <a:pt x="0" y="56"/>
                      <a:pt x="0" y="56"/>
                    </a:cubicBezTo>
                    <a:cubicBezTo>
                      <a:pt x="0" y="56"/>
                      <a:pt x="2" y="55"/>
                      <a:pt x="2" y="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6" name="Freeform 175"/>
              <p:cNvSpPr>
                <a:spLocks/>
              </p:cNvSpPr>
              <p:nvPr/>
            </p:nvSpPr>
            <p:spPr bwMode="auto">
              <a:xfrm>
                <a:off x="6569318" y="3331907"/>
                <a:ext cx="247871" cy="270405"/>
              </a:xfrm>
              <a:custGeom>
                <a:avLst/>
                <a:gdLst>
                  <a:gd name="T0" fmla="*/ 20 w 55"/>
                  <a:gd name="T1" fmla="*/ 9 h 60"/>
                  <a:gd name="T2" fmla="*/ 9 w 55"/>
                  <a:gd name="T3" fmla="*/ 35 h 60"/>
                  <a:gd name="T4" fmla="*/ 8 w 55"/>
                  <a:gd name="T5" fmla="*/ 40 h 60"/>
                  <a:gd name="T6" fmla="*/ 6 w 55"/>
                  <a:gd name="T7" fmla="*/ 49 h 60"/>
                  <a:gd name="T8" fmla="*/ 4 w 55"/>
                  <a:gd name="T9" fmla="*/ 53 h 60"/>
                  <a:gd name="T10" fmla="*/ 2 w 55"/>
                  <a:gd name="T11" fmla="*/ 57 h 60"/>
                  <a:gd name="T12" fmla="*/ 1 w 55"/>
                  <a:gd name="T13" fmla="*/ 60 h 60"/>
                  <a:gd name="T14" fmla="*/ 1 w 55"/>
                  <a:gd name="T15" fmla="*/ 60 h 60"/>
                  <a:gd name="T16" fmla="*/ 55 w 55"/>
                  <a:gd name="T17" fmla="*/ 4 h 60"/>
                  <a:gd name="T18" fmla="*/ 53 w 55"/>
                  <a:gd name="T19" fmla="*/ 4 h 60"/>
                  <a:gd name="T20" fmla="*/ 41 w 55"/>
                  <a:gd name="T21" fmla="*/ 1 h 60"/>
                  <a:gd name="T22" fmla="*/ 20 w 55"/>
                  <a:gd name="T2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0">
                    <a:moveTo>
                      <a:pt x="20" y="9"/>
                    </a:moveTo>
                    <a:cubicBezTo>
                      <a:pt x="13" y="17"/>
                      <a:pt x="11" y="26"/>
                      <a:pt x="9" y="35"/>
                    </a:cubicBezTo>
                    <a:cubicBezTo>
                      <a:pt x="8" y="37"/>
                      <a:pt x="8" y="39"/>
                      <a:pt x="8" y="40"/>
                    </a:cubicBezTo>
                    <a:cubicBezTo>
                      <a:pt x="7" y="43"/>
                      <a:pt x="7" y="46"/>
                      <a:pt x="6" y="49"/>
                    </a:cubicBezTo>
                    <a:cubicBezTo>
                      <a:pt x="5" y="51"/>
                      <a:pt x="5" y="52"/>
                      <a:pt x="4" y="53"/>
                    </a:cubicBezTo>
                    <a:cubicBezTo>
                      <a:pt x="3" y="55"/>
                      <a:pt x="3" y="56"/>
                      <a:pt x="2" y="57"/>
                    </a:cubicBezTo>
                    <a:cubicBezTo>
                      <a:pt x="1" y="57"/>
                      <a:pt x="0" y="59"/>
                      <a:pt x="1" y="60"/>
                    </a:cubicBezTo>
                    <a:cubicBezTo>
                      <a:pt x="1" y="60"/>
                      <a:pt x="1" y="60"/>
                      <a:pt x="1" y="60"/>
                    </a:cubicBezTo>
                    <a:cubicBezTo>
                      <a:pt x="55" y="4"/>
                      <a:pt x="55" y="4"/>
                      <a:pt x="55" y="4"/>
                    </a:cubicBezTo>
                    <a:cubicBezTo>
                      <a:pt x="55" y="3"/>
                      <a:pt x="54" y="4"/>
                      <a:pt x="53" y="4"/>
                    </a:cubicBezTo>
                    <a:cubicBezTo>
                      <a:pt x="51" y="5"/>
                      <a:pt x="45" y="2"/>
                      <a:pt x="41" y="1"/>
                    </a:cubicBezTo>
                    <a:cubicBezTo>
                      <a:pt x="34" y="0"/>
                      <a:pt x="26" y="1"/>
                      <a:pt x="20"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8" name="leaf"/>
            <p:cNvGrpSpPr/>
            <p:nvPr/>
          </p:nvGrpSpPr>
          <p:grpSpPr>
            <a:xfrm>
              <a:off x="7204659" y="3074094"/>
              <a:ext cx="644464" cy="608410"/>
              <a:chOff x="7019993" y="3038968"/>
              <a:chExt cx="644464" cy="608410"/>
            </a:xfrm>
          </p:grpSpPr>
          <p:sp>
            <p:nvSpPr>
              <p:cNvPr id="169" name="Freeform 168"/>
              <p:cNvSpPr>
                <a:spLocks/>
              </p:cNvSpPr>
              <p:nvPr/>
            </p:nvSpPr>
            <p:spPr bwMode="auto">
              <a:xfrm>
                <a:off x="7019993" y="3088542"/>
                <a:ext cx="635451" cy="558836"/>
              </a:xfrm>
              <a:custGeom>
                <a:avLst/>
                <a:gdLst>
                  <a:gd name="T0" fmla="*/ 135 w 141"/>
                  <a:gd name="T1" fmla="*/ 122 h 124"/>
                  <a:gd name="T2" fmla="*/ 127 w 141"/>
                  <a:gd name="T3" fmla="*/ 116 h 124"/>
                  <a:gd name="T4" fmla="*/ 116 w 141"/>
                  <a:gd name="T5" fmla="*/ 112 h 124"/>
                  <a:gd name="T6" fmla="*/ 95 w 141"/>
                  <a:gd name="T7" fmla="*/ 108 h 124"/>
                  <a:gd name="T8" fmla="*/ 84 w 141"/>
                  <a:gd name="T9" fmla="*/ 107 h 124"/>
                  <a:gd name="T10" fmla="*/ 21 w 141"/>
                  <a:gd name="T11" fmla="*/ 83 h 124"/>
                  <a:gd name="T12" fmla="*/ 2 w 141"/>
                  <a:gd name="T13" fmla="*/ 33 h 124"/>
                  <a:gd name="T14" fmla="*/ 8 w 141"/>
                  <a:gd name="T15" fmla="*/ 6 h 124"/>
                  <a:gd name="T16" fmla="*/ 6 w 141"/>
                  <a:gd name="T17" fmla="*/ 0 h 124"/>
                  <a:gd name="T18" fmla="*/ 141 w 141"/>
                  <a:gd name="T19" fmla="*/ 123 h 124"/>
                  <a:gd name="T20" fmla="*/ 135 w 141"/>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4">
                    <a:moveTo>
                      <a:pt x="135" y="122"/>
                    </a:moveTo>
                    <a:cubicBezTo>
                      <a:pt x="132" y="120"/>
                      <a:pt x="130" y="118"/>
                      <a:pt x="127" y="116"/>
                    </a:cubicBezTo>
                    <a:cubicBezTo>
                      <a:pt x="123" y="115"/>
                      <a:pt x="120" y="113"/>
                      <a:pt x="116" y="112"/>
                    </a:cubicBezTo>
                    <a:cubicBezTo>
                      <a:pt x="110" y="110"/>
                      <a:pt x="102" y="109"/>
                      <a:pt x="95" y="108"/>
                    </a:cubicBezTo>
                    <a:cubicBezTo>
                      <a:pt x="91" y="108"/>
                      <a:pt x="88" y="107"/>
                      <a:pt x="84" y="107"/>
                    </a:cubicBezTo>
                    <a:cubicBezTo>
                      <a:pt x="63" y="103"/>
                      <a:pt x="40" y="98"/>
                      <a:pt x="21" y="83"/>
                    </a:cubicBezTo>
                    <a:cubicBezTo>
                      <a:pt x="3" y="68"/>
                      <a:pt x="0" y="51"/>
                      <a:pt x="2" y="33"/>
                    </a:cubicBezTo>
                    <a:cubicBezTo>
                      <a:pt x="4" y="24"/>
                      <a:pt x="9" y="9"/>
                      <a:pt x="8" y="6"/>
                    </a:cubicBezTo>
                    <a:cubicBezTo>
                      <a:pt x="7" y="3"/>
                      <a:pt x="5" y="2"/>
                      <a:pt x="6" y="0"/>
                    </a:cubicBezTo>
                    <a:cubicBezTo>
                      <a:pt x="141" y="123"/>
                      <a:pt x="141" y="123"/>
                      <a:pt x="141" y="123"/>
                    </a:cubicBezTo>
                    <a:cubicBezTo>
                      <a:pt x="140" y="124"/>
                      <a:pt x="137" y="122"/>
                      <a:pt x="135" y="122"/>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0" name="Freeform 169"/>
              <p:cNvSpPr>
                <a:spLocks/>
              </p:cNvSpPr>
              <p:nvPr/>
            </p:nvSpPr>
            <p:spPr bwMode="auto">
              <a:xfrm>
                <a:off x="7047033" y="3038968"/>
                <a:ext cx="617424" cy="603904"/>
              </a:xfrm>
              <a:custGeom>
                <a:avLst/>
                <a:gdLst>
                  <a:gd name="T0" fmla="*/ 84 w 137"/>
                  <a:gd name="T1" fmla="*/ 19 h 134"/>
                  <a:gd name="T2" fmla="*/ 113 w 137"/>
                  <a:gd name="T3" fmla="*/ 79 h 134"/>
                  <a:gd name="T4" fmla="*/ 116 w 137"/>
                  <a:gd name="T5" fmla="*/ 90 h 134"/>
                  <a:gd name="T6" fmla="*/ 122 w 137"/>
                  <a:gd name="T7" fmla="*/ 111 h 134"/>
                  <a:gd name="T8" fmla="*/ 127 w 137"/>
                  <a:gd name="T9" fmla="*/ 120 h 134"/>
                  <a:gd name="T10" fmla="*/ 133 w 137"/>
                  <a:gd name="T11" fmla="*/ 128 h 134"/>
                  <a:gd name="T12" fmla="*/ 135 w 137"/>
                  <a:gd name="T13" fmla="*/ 134 h 134"/>
                  <a:gd name="T14" fmla="*/ 135 w 137"/>
                  <a:gd name="T15" fmla="*/ 134 h 134"/>
                  <a:gd name="T16" fmla="*/ 0 w 137"/>
                  <a:gd name="T17" fmla="*/ 11 h 134"/>
                  <a:gd name="T18" fmla="*/ 6 w 137"/>
                  <a:gd name="T19" fmla="*/ 13 h 134"/>
                  <a:gd name="T20" fmla="*/ 33 w 137"/>
                  <a:gd name="T21" fmla="*/ 4 h 134"/>
                  <a:gd name="T22" fmla="*/ 84 w 137"/>
                  <a:gd name="T23"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4">
                    <a:moveTo>
                      <a:pt x="84" y="19"/>
                    </a:moveTo>
                    <a:cubicBezTo>
                      <a:pt x="100" y="36"/>
                      <a:pt x="108" y="58"/>
                      <a:pt x="113" y="79"/>
                    </a:cubicBezTo>
                    <a:cubicBezTo>
                      <a:pt x="114" y="82"/>
                      <a:pt x="115" y="86"/>
                      <a:pt x="116" y="90"/>
                    </a:cubicBezTo>
                    <a:cubicBezTo>
                      <a:pt x="117" y="97"/>
                      <a:pt x="119" y="104"/>
                      <a:pt x="122" y="111"/>
                    </a:cubicBezTo>
                    <a:cubicBezTo>
                      <a:pt x="123" y="114"/>
                      <a:pt x="125" y="117"/>
                      <a:pt x="127" y="120"/>
                    </a:cubicBezTo>
                    <a:cubicBezTo>
                      <a:pt x="129" y="123"/>
                      <a:pt x="131" y="126"/>
                      <a:pt x="133" y="128"/>
                    </a:cubicBezTo>
                    <a:cubicBezTo>
                      <a:pt x="134" y="129"/>
                      <a:pt x="137" y="133"/>
                      <a:pt x="135" y="134"/>
                    </a:cubicBezTo>
                    <a:cubicBezTo>
                      <a:pt x="135" y="134"/>
                      <a:pt x="135" y="134"/>
                      <a:pt x="135" y="134"/>
                    </a:cubicBezTo>
                    <a:cubicBezTo>
                      <a:pt x="0" y="11"/>
                      <a:pt x="0" y="11"/>
                      <a:pt x="0" y="11"/>
                    </a:cubicBezTo>
                    <a:cubicBezTo>
                      <a:pt x="1" y="10"/>
                      <a:pt x="2" y="12"/>
                      <a:pt x="6" y="13"/>
                    </a:cubicBezTo>
                    <a:cubicBezTo>
                      <a:pt x="10" y="14"/>
                      <a:pt x="23" y="7"/>
                      <a:pt x="33" y="4"/>
                    </a:cubicBezTo>
                    <a:cubicBezTo>
                      <a:pt x="50" y="0"/>
                      <a:pt x="68" y="2"/>
                      <a:pt x="84" y="1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9" name="apple"/>
            <p:cNvGrpSpPr/>
            <p:nvPr/>
          </p:nvGrpSpPr>
          <p:grpSpPr>
            <a:xfrm>
              <a:off x="8315783" y="2866783"/>
              <a:ext cx="144216" cy="144216"/>
              <a:chOff x="8142171" y="2944327"/>
              <a:chExt cx="144216" cy="144216"/>
            </a:xfrm>
          </p:grpSpPr>
          <p:sp>
            <p:nvSpPr>
              <p:cNvPr id="167" name="Freeform 166"/>
              <p:cNvSpPr>
                <a:spLocks/>
              </p:cNvSpPr>
              <p:nvPr/>
            </p:nvSpPr>
            <p:spPr bwMode="auto">
              <a:xfrm>
                <a:off x="8142171" y="2953340"/>
                <a:ext cx="144216" cy="135202"/>
              </a:xfrm>
              <a:custGeom>
                <a:avLst/>
                <a:gdLst>
                  <a:gd name="T0" fmla="*/ 2 w 32"/>
                  <a:gd name="T1" fmla="*/ 30 h 30"/>
                  <a:gd name="T2" fmla="*/ 4 w 32"/>
                  <a:gd name="T3" fmla="*/ 28 h 30"/>
                  <a:gd name="T4" fmla="*/ 6 w 32"/>
                  <a:gd name="T5" fmla="*/ 27 h 30"/>
                  <a:gd name="T6" fmla="*/ 11 w 32"/>
                  <a:gd name="T7" fmla="*/ 26 h 30"/>
                  <a:gd name="T8" fmla="*/ 13 w 32"/>
                  <a:gd name="T9" fmla="*/ 25 h 30"/>
                  <a:gd name="T10" fmla="*/ 27 w 32"/>
                  <a:gd name="T11" fmla="*/ 19 h 30"/>
                  <a:gd name="T12" fmla="*/ 31 w 32"/>
                  <a:gd name="T13" fmla="*/ 7 h 30"/>
                  <a:gd name="T14" fmla="*/ 29 w 32"/>
                  <a:gd name="T15" fmla="*/ 1 h 30"/>
                  <a:gd name="T16" fmla="*/ 29 w 32"/>
                  <a:gd name="T17" fmla="*/ 0 h 30"/>
                  <a:gd name="T18" fmla="*/ 0 w 32"/>
                  <a:gd name="T19" fmla="*/ 30 h 30"/>
                  <a:gd name="T20" fmla="*/ 2 w 3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0">
                    <a:moveTo>
                      <a:pt x="2" y="30"/>
                    </a:moveTo>
                    <a:cubicBezTo>
                      <a:pt x="2" y="29"/>
                      <a:pt x="3" y="29"/>
                      <a:pt x="4" y="28"/>
                    </a:cubicBezTo>
                    <a:cubicBezTo>
                      <a:pt x="4" y="28"/>
                      <a:pt x="5" y="27"/>
                      <a:pt x="6" y="27"/>
                    </a:cubicBezTo>
                    <a:cubicBezTo>
                      <a:pt x="7" y="26"/>
                      <a:pt x="9" y="26"/>
                      <a:pt x="11" y="26"/>
                    </a:cubicBezTo>
                    <a:cubicBezTo>
                      <a:pt x="11" y="26"/>
                      <a:pt x="12" y="26"/>
                      <a:pt x="13" y="25"/>
                    </a:cubicBezTo>
                    <a:cubicBezTo>
                      <a:pt x="18" y="24"/>
                      <a:pt x="23" y="23"/>
                      <a:pt x="27" y="19"/>
                    </a:cubicBezTo>
                    <a:cubicBezTo>
                      <a:pt x="31" y="15"/>
                      <a:pt x="32" y="11"/>
                      <a:pt x="31" y="7"/>
                    </a:cubicBezTo>
                    <a:cubicBezTo>
                      <a:pt x="30" y="5"/>
                      <a:pt x="29" y="2"/>
                      <a:pt x="29" y="1"/>
                    </a:cubicBezTo>
                    <a:cubicBezTo>
                      <a:pt x="29" y="0"/>
                      <a:pt x="30" y="0"/>
                      <a:pt x="29" y="0"/>
                    </a:cubicBezTo>
                    <a:cubicBezTo>
                      <a:pt x="0" y="30"/>
                      <a:pt x="0" y="30"/>
                      <a:pt x="0" y="30"/>
                    </a:cubicBezTo>
                    <a:cubicBezTo>
                      <a:pt x="1" y="30"/>
                      <a:pt x="1" y="30"/>
                      <a:pt x="2" y="30"/>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8" name="Freeform 167"/>
              <p:cNvSpPr>
                <a:spLocks/>
              </p:cNvSpPr>
              <p:nvPr/>
            </p:nvSpPr>
            <p:spPr bwMode="auto">
              <a:xfrm>
                <a:off x="8142171" y="2944327"/>
                <a:ext cx="130696" cy="144216"/>
              </a:xfrm>
              <a:custGeom>
                <a:avLst/>
                <a:gdLst>
                  <a:gd name="T0" fmla="*/ 10 w 29"/>
                  <a:gd name="T1" fmla="*/ 5 h 32"/>
                  <a:gd name="T2" fmla="*/ 4 w 29"/>
                  <a:gd name="T3" fmla="*/ 19 h 32"/>
                  <a:gd name="T4" fmla="*/ 4 w 29"/>
                  <a:gd name="T5" fmla="*/ 22 h 32"/>
                  <a:gd name="T6" fmla="*/ 3 w 29"/>
                  <a:gd name="T7" fmla="*/ 26 h 32"/>
                  <a:gd name="T8" fmla="*/ 2 w 29"/>
                  <a:gd name="T9" fmla="*/ 29 h 32"/>
                  <a:gd name="T10" fmla="*/ 1 w 29"/>
                  <a:gd name="T11" fmla="*/ 31 h 32"/>
                  <a:gd name="T12" fmla="*/ 0 w 29"/>
                  <a:gd name="T13" fmla="*/ 32 h 32"/>
                  <a:gd name="T14" fmla="*/ 0 w 29"/>
                  <a:gd name="T15" fmla="*/ 32 h 32"/>
                  <a:gd name="T16" fmla="*/ 29 w 29"/>
                  <a:gd name="T17" fmla="*/ 2 h 32"/>
                  <a:gd name="T18" fmla="*/ 28 w 29"/>
                  <a:gd name="T19" fmla="*/ 2 h 32"/>
                  <a:gd name="T20" fmla="*/ 22 w 29"/>
                  <a:gd name="T21" fmla="*/ 1 h 32"/>
                  <a:gd name="T22" fmla="*/ 10 w 29"/>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2">
                    <a:moveTo>
                      <a:pt x="10" y="5"/>
                    </a:moveTo>
                    <a:cubicBezTo>
                      <a:pt x="7" y="9"/>
                      <a:pt x="5" y="14"/>
                      <a:pt x="4" y="19"/>
                    </a:cubicBezTo>
                    <a:cubicBezTo>
                      <a:pt x="4" y="20"/>
                      <a:pt x="4" y="21"/>
                      <a:pt x="4" y="22"/>
                    </a:cubicBezTo>
                    <a:cubicBezTo>
                      <a:pt x="4" y="23"/>
                      <a:pt x="4" y="25"/>
                      <a:pt x="3" y="26"/>
                    </a:cubicBezTo>
                    <a:cubicBezTo>
                      <a:pt x="3" y="27"/>
                      <a:pt x="2" y="28"/>
                      <a:pt x="2" y="29"/>
                    </a:cubicBezTo>
                    <a:cubicBezTo>
                      <a:pt x="2" y="29"/>
                      <a:pt x="1" y="30"/>
                      <a:pt x="1" y="31"/>
                    </a:cubicBezTo>
                    <a:cubicBezTo>
                      <a:pt x="1" y="31"/>
                      <a:pt x="0" y="32"/>
                      <a:pt x="0" y="32"/>
                    </a:cubicBezTo>
                    <a:cubicBezTo>
                      <a:pt x="0" y="32"/>
                      <a:pt x="0" y="32"/>
                      <a:pt x="0" y="32"/>
                    </a:cubicBezTo>
                    <a:cubicBezTo>
                      <a:pt x="29" y="2"/>
                      <a:pt x="29" y="2"/>
                      <a:pt x="29" y="2"/>
                    </a:cubicBezTo>
                    <a:cubicBezTo>
                      <a:pt x="29" y="2"/>
                      <a:pt x="29" y="2"/>
                      <a:pt x="28" y="2"/>
                    </a:cubicBezTo>
                    <a:cubicBezTo>
                      <a:pt x="27" y="3"/>
                      <a:pt x="24" y="1"/>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0" name="leaf"/>
            <p:cNvGrpSpPr/>
            <p:nvPr/>
          </p:nvGrpSpPr>
          <p:grpSpPr>
            <a:xfrm>
              <a:off x="8380918" y="2476950"/>
              <a:ext cx="757133" cy="507009"/>
              <a:chOff x="8196252" y="2441824"/>
              <a:chExt cx="757133" cy="507009"/>
            </a:xfrm>
          </p:grpSpPr>
          <p:sp>
            <p:nvSpPr>
              <p:cNvPr id="161" name="Freeform 160"/>
              <p:cNvSpPr>
                <a:spLocks/>
              </p:cNvSpPr>
              <p:nvPr/>
            </p:nvSpPr>
            <p:spPr bwMode="auto">
              <a:xfrm>
                <a:off x="8200759" y="2473371"/>
                <a:ext cx="752626" cy="475462"/>
              </a:xfrm>
              <a:custGeom>
                <a:avLst/>
                <a:gdLst>
                  <a:gd name="T0" fmla="*/ 163 w 167"/>
                  <a:gd name="T1" fmla="*/ 4 h 105"/>
                  <a:gd name="T2" fmla="*/ 154 w 167"/>
                  <a:gd name="T3" fmla="*/ 10 h 105"/>
                  <a:gd name="T4" fmla="*/ 147 w 167"/>
                  <a:gd name="T5" fmla="*/ 18 h 105"/>
                  <a:gd name="T6" fmla="*/ 135 w 167"/>
                  <a:gd name="T7" fmla="*/ 36 h 105"/>
                  <a:gd name="T8" fmla="*/ 129 w 167"/>
                  <a:gd name="T9" fmla="*/ 46 h 105"/>
                  <a:gd name="T10" fmla="*/ 82 w 167"/>
                  <a:gd name="T11" fmla="*/ 94 h 105"/>
                  <a:gd name="T12" fmla="*/ 29 w 167"/>
                  <a:gd name="T13" fmla="*/ 92 h 105"/>
                  <a:gd name="T14" fmla="*/ 6 w 167"/>
                  <a:gd name="T15" fmla="*/ 76 h 105"/>
                  <a:gd name="T16" fmla="*/ 0 w 167"/>
                  <a:gd name="T17" fmla="*/ 76 h 105"/>
                  <a:gd name="T18" fmla="*/ 167 w 167"/>
                  <a:gd name="T19" fmla="*/ 0 h 105"/>
                  <a:gd name="T20" fmla="*/ 163 w 167"/>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05">
                    <a:moveTo>
                      <a:pt x="163" y="4"/>
                    </a:moveTo>
                    <a:cubicBezTo>
                      <a:pt x="160" y="7"/>
                      <a:pt x="157" y="8"/>
                      <a:pt x="154" y="10"/>
                    </a:cubicBezTo>
                    <a:cubicBezTo>
                      <a:pt x="152" y="13"/>
                      <a:pt x="149" y="15"/>
                      <a:pt x="147" y="18"/>
                    </a:cubicBezTo>
                    <a:cubicBezTo>
                      <a:pt x="142" y="24"/>
                      <a:pt x="138" y="30"/>
                      <a:pt x="135" y="36"/>
                    </a:cubicBezTo>
                    <a:cubicBezTo>
                      <a:pt x="133" y="39"/>
                      <a:pt x="131" y="43"/>
                      <a:pt x="129" y="46"/>
                    </a:cubicBezTo>
                    <a:cubicBezTo>
                      <a:pt x="117" y="64"/>
                      <a:pt x="103" y="83"/>
                      <a:pt x="82" y="94"/>
                    </a:cubicBezTo>
                    <a:cubicBezTo>
                      <a:pt x="62" y="105"/>
                      <a:pt x="44" y="101"/>
                      <a:pt x="29" y="92"/>
                    </a:cubicBezTo>
                    <a:cubicBezTo>
                      <a:pt x="21" y="87"/>
                      <a:pt x="9" y="76"/>
                      <a:pt x="6" y="76"/>
                    </a:cubicBezTo>
                    <a:cubicBezTo>
                      <a:pt x="3" y="75"/>
                      <a:pt x="1" y="77"/>
                      <a:pt x="0" y="76"/>
                    </a:cubicBezTo>
                    <a:cubicBezTo>
                      <a:pt x="167" y="0"/>
                      <a:pt x="167" y="0"/>
                      <a:pt x="167" y="0"/>
                    </a:cubicBezTo>
                    <a:cubicBezTo>
                      <a:pt x="167" y="1"/>
                      <a:pt x="164" y="4"/>
                      <a:pt x="163" y="4"/>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2" name="Freeform 161"/>
              <p:cNvSpPr>
                <a:spLocks/>
              </p:cNvSpPr>
              <p:nvPr/>
            </p:nvSpPr>
            <p:spPr bwMode="auto">
              <a:xfrm>
                <a:off x="8196252" y="2441824"/>
                <a:ext cx="757133" cy="376314"/>
              </a:xfrm>
              <a:custGeom>
                <a:avLst/>
                <a:gdLst>
                  <a:gd name="T0" fmla="*/ 41 w 168"/>
                  <a:gd name="T1" fmla="*/ 9 h 83"/>
                  <a:gd name="T2" fmla="*/ 108 w 168"/>
                  <a:gd name="T3" fmla="*/ 5 h 83"/>
                  <a:gd name="T4" fmla="*/ 119 w 168"/>
                  <a:gd name="T5" fmla="*/ 7 h 83"/>
                  <a:gd name="T6" fmla="*/ 141 w 168"/>
                  <a:gd name="T7" fmla="*/ 10 h 83"/>
                  <a:gd name="T8" fmla="*/ 152 w 168"/>
                  <a:gd name="T9" fmla="*/ 9 h 83"/>
                  <a:gd name="T10" fmla="*/ 161 w 168"/>
                  <a:gd name="T11" fmla="*/ 7 h 83"/>
                  <a:gd name="T12" fmla="*/ 168 w 168"/>
                  <a:gd name="T13" fmla="*/ 7 h 83"/>
                  <a:gd name="T14" fmla="*/ 168 w 168"/>
                  <a:gd name="T15" fmla="*/ 7 h 83"/>
                  <a:gd name="T16" fmla="*/ 1 w 168"/>
                  <a:gd name="T17" fmla="*/ 83 h 83"/>
                  <a:gd name="T18" fmla="*/ 5 w 168"/>
                  <a:gd name="T19" fmla="*/ 78 h 83"/>
                  <a:gd name="T20" fmla="*/ 8 w 168"/>
                  <a:gd name="T21" fmla="*/ 50 h 83"/>
                  <a:gd name="T22" fmla="*/ 41 w 168"/>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83">
                    <a:moveTo>
                      <a:pt x="41" y="9"/>
                    </a:moveTo>
                    <a:cubicBezTo>
                      <a:pt x="63" y="0"/>
                      <a:pt x="87" y="2"/>
                      <a:pt x="108" y="5"/>
                    </a:cubicBezTo>
                    <a:cubicBezTo>
                      <a:pt x="112" y="6"/>
                      <a:pt x="115" y="6"/>
                      <a:pt x="119" y="7"/>
                    </a:cubicBezTo>
                    <a:cubicBezTo>
                      <a:pt x="126" y="8"/>
                      <a:pt x="133" y="10"/>
                      <a:pt x="141" y="10"/>
                    </a:cubicBezTo>
                    <a:cubicBezTo>
                      <a:pt x="144" y="10"/>
                      <a:pt x="148" y="10"/>
                      <a:pt x="152" y="9"/>
                    </a:cubicBezTo>
                    <a:cubicBezTo>
                      <a:pt x="155" y="8"/>
                      <a:pt x="158" y="7"/>
                      <a:pt x="161" y="7"/>
                    </a:cubicBezTo>
                    <a:cubicBezTo>
                      <a:pt x="162" y="6"/>
                      <a:pt x="167" y="4"/>
                      <a:pt x="168" y="7"/>
                    </a:cubicBezTo>
                    <a:cubicBezTo>
                      <a:pt x="168" y="7"/>
                      <a:pt x="168" y="7"/>
                      <a:pt x="168" y="7"/>
                    </a:cubicBezTo>
                    <a:cubicBezTo>
                      <a:pt x="1" y="83"/>
                      <a:pt x="1" y="83"/>
                      <a:pt x="1" y="83"/>
                    </a:cubicBezTo>
                    <a:cubicBezTo>
                      <a:pt x="0" y="81"/>
                      <a:pt x="2" y="81"/>
                      <a:pt x="5" y="78"/>
                    </a:cubicBezTo>
                    <a:cubicBezTo>
                      <a:pt x="7" y="74"/>
                      <a:pt x="6" y="59"/>
                      <a:pt x="8" y="50"/>
                    </a:cubicBezTo>
                    <a:cubicBezTo>
                      <a:pt x="11" y="32"/>
                      <a:pt x="19" y="17"/>
                      <a:pt x="41"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1" name="apple"/>
            <p:cNvGrpSpPr/>
            <p:nvPr/>
          </p:nvGrpSpPr>
          <p:grpSpPr>
            <a:xfrm>
              <a:off x="3617292" y="2292174"/>
              <a:ext cx="144216" cy="256884"/>
              <a:chOff x="3432626" y="2257048"/>
              <a:chExt cx="144216" cy="256884"/>
            </a:xfrm>
          </p:grpSpPr>
          <p:sp>
            <p:nvSpPr>
              <p:cNvPr id="157" name="Freeform 156"/>
              <p:cNvSpPr>
                <a:spLocks/>
              </p:cNvSpPr>
              <p:nvPr/>
            </p:nvSpPr>
            <p:spPr bwMode="auto">
              <a:xfrm>
                <a:off x="3536281" y="2257048"/>
                <a:ext cx="22534" cy="139709"/>
              </a:xfrm>
              <a:custGeom>
                <a:avLst/>
                <a:gdLst>
                  <a:gd name="T0" fmla="*/ 5 w 5"/>
                  <a:gd name="T1" fmla="*/ 1 h 31"/>
                  <a:gd name="T2" fmla="*/ 0 w 5"/>
                  <a:gd name="T3" fmla="*/ 2 h 31"/>
                  <a:gd name="T4" fmla="*/ 0 w 5"/>
                  <a:gd name="T5" fmla="*/ 2 h 31"/>
                  <a:gd name="T6" fmla="*/ 0 w 5"/>
                  <a:gd name="T7" fmla="*/ 2 h 31"/>
                  <a:gd name="T8" fmla="*/ 0 w 5"/>
                  <a:gd name="T9" fmla="*/ 2 h 31"/>
                  <a:gd name="T10" fmla="*/ 0 w 5"/>
                  <a:gd name="T11" fmla="*/ 2 h 31"/>
                  <a:gd name="T12" fmla="*/ 3 w 5"/>
                  <a:gd name="T13" fmla="*/ 30 h 31"/>
                  <a:gd name="T14" fmla="*/ 3 w 5"/>
                  <a:gd name="T15" fmla="*/ 30 h 31"/>
                  <a:gd name="T16" fmla="*/ 5 w 5"/>
                  <a:gd name="T17" fmla="*/ 31 h 31"/>
                  <a:gd name="T18" fmla="*/ 5 w 5"/>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1">
                    <a:moveTo>
                      <a:pt x="5" y="1"/>
                    </a:moveTo>
                    <a:cubicBezTo>
                      <a:pt x="2" y="1"/>
                      <a:pt x="1" y="0"/>
                      <a:pt x="0" y="2"/>
                    </a:cubicBezTo>
                    <a:cubicBezTo>
                      <a:pt x="0" y="2"/>
                      <a:pt x="0" y="2"/>
                      <a:pt x="0" y="2"/>
                    </a:cubicBezTo>
                    <a:cubicBezTo>
                      <a:pt x="0" y="2"/>
                      <a:pt x="0" y="2"/>
                      <a:pt x="0" y="2"/>
                    </a:cubicBezTo>
                    <a:cubicBezTo>
                      <a:pt x="0" y="2"/>
                      <a:pt x="0" y="2"/>
                      <a:pt x="0" y="2"/>
                    </a:cubicBezTo>
                    <a:cubicBezTo>
                      <a:pt x="0" y="2"/>
                      <a:pt x="0" y="2"/>
                      <a:pt x="0" y="2"/>
                    </a:cubicBezTo>
                    <a:cubicBezTo>
                      <a:pt x="0" y="2"/>
                      <a:pt x="3" y="30"/>
                      <a:pt x="3" y="30"/>
                    </a:cubicBezTo>
                    <a:cubicBezTo>
                      <a:pt x="3" y="30"/>
                      <a:pt x="3" y="30"/>
                      <a:pt x="3" y="30"/>
                    </a:cubicBezTo>
                    <a:cubicBezTo>
                      <a:pt x="3" y="31"/>
                      <a:pt x="3" y="31"/>
                      <a:pt x="5" y="31"/>
                    </a:cubicBezTo>
                    <a:cubicBezTo>
                      <a:pt x="5" y="1"/>
                      <a:pt x="5" y="1"/>
                      <a:pt x="5" y="1"/>
                    </a:cubicBezTo>
                    <a:close/>
                  </a:path>
                </a:pathLst>
              </a:custGeom>
              <a:solidFill>
                <a:srgbClr val="7F5439">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8" name="Freeform 157"/>
              <p:cNvSpPr>
                <a:spLocks/>
              </p:cNvSpPr>
              <p:nvPr/>
            </p:nvSpPr>
            <p:spPr bwMode="auto">
              <a:xfrm>
                <a:off x="3558815" y="2257048"/>
                <a:ext cx="18027" cy="139709"/>
              </a:xfrm>
              <a:custGeom>
                <a:avLst/>
                <a:gdLst>
                  <a:gd name="T0" fmla="*/ 4 w 4"/>
                  <a:gd name="T1" fmla="*/ 2 h 31"/>
                  <a:gd name="T2" fmla="*/ 4 w 4"/>
                  <a:gd name="T3" fmla="*/ 2 h 31"/>
                  <a:gd name="T4" fmla="*/ 4 w 4"/>
                  <a:gd name="T5" fmla="*/ 2 h 31"/>
                  <a:gd name="T6" fmla="*/ 0 w 4"/>
                  <a:gd name="T7" fmla="*/ 1 h 31"/>
                  <a:gd name="T8" fmla="*/ 0 w 4"/>
                  <a:gd name="T9" fmla="*/ 31 h 31"/>
                  <a:gd name="T10" fmla="*/ 1 w 4"/>
                  <a:gd name="T11" fmla="*/ 30 h 31"/>
                  <a:gd name="T12" fmla="*/ 4 w 4"/>
                  <a:gd name="T13" fmla="*/ 2 h 31"/>
                  <a:gd name="T14" fmla="*/ 4 w 4"/>
                  <a:gd name="T15" fmla="*/ 2 h 31"/>
                  <a:gd name="T16" fmla="*/ 4 w 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1">
                    <a:moveTo>
                      <a:pt x="4" y="2"/>
                    </a:moveTo>
                    <a:cubicBezTo>
                      <a:pt x="4" y="2"/>
                      <a:pt x="4" y="2"/>
                      <a:pt x="4" y="2"/>
                    </a:cubicBezTo>
                    <a:cubicBezTo>
                      <a:pt x="4" y="2"/>
                      <a:pt x="4" y="2"/>
                      <a:pt x="4" y="2"/>
                    </a:cubicBezTo>
                    <a:cubicBezTo>
                      <a:pt x="4" y="0"/>
                      <a:pt x="2" y="1"/>
                      <a:pt x="0" y="1"/>
                    </a:cubicBezTo>
                    <a:cubicBezTo>
                      <a:pt x="0" y="31"/>
                      <a:pt x="0" y="31"/>
                      <a:pt x="0" y="31"/>
                    </a:cubicBezTo>
                    <a:cubicBezTo>
                      <a:pt x="1" y="31"/>
                      <a:pt x="1" y="31"/>
                      <a:pt x="1" y="30"/>
                    </a:cubicBezTo>
                    <a:cubicBezTo>
                      <a:pt x="4" y="2"/>
                      <a:pt x="4" y="2"/>
                      <a:pt x="4" y="2"/>
                    </a:cubicBezTo>
                    <a:cubicBezTo>
                      <a:pt x="4" y="2"/>
                      <a:pt x="4" y="2"/>
                      <a:pt x="4" y="2"/>
                    </a:cubicBezTo>
                    <a:cubicBezTo>
                      <a:pt x="4" y="2"/>
                      <a:pt x="4" y="2"/>
                      <a:pt x="4" y="2"/>
                    </a:cubicBezTo>
                    <a:close/>
                  </a:path>
                </a:pathLst>
              </a:custGeom>
              <a:solidFill>
                <a:srgbClr val="7F543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9" name="Freeform 158"/>
              <p:cNvSpPr>
                <a:spLocks/>
              </p:cNvSpPr>
              <p:nvPr/>
            </p:nvSpPr>
            <p:spPr bwMode="auto">
              <a:xfrm>
                <a:off x="3437133" y="2378730"/>
                <a:ext cx="139709" cy="135202"/>
              </a:xfrm>
              <a:custGeom>
                <a:avLst/>
                <a:gdLst>
                  <a:gd name="T0" fmla="*/ 1 w 31"/>
                  <a:gd name="T1" fmla="*/ 29 h 30"/>
                  <a:gd name="T2" fmla="*/ 3 w 31"/>
                  <a:gd name="T3" fmla="*/ 28 h 30"/>
                  <a:gd name="T4" fmla="*/ 5 w 31"/>
                  <a:gd name="T5" fmla="*/ 27 h 30"/>
                  <a:gd name="T6" fmla="*/ 10 w 31"/>
                  <a:gd name="T7" fmla="*/ 26 h 30"/>
                  <a:gd name="T8" fmla="*/ 12 w 31"/>
                  <a:gd name="T9" fmla="*/ 25 h 30"/>
                  <a:gd name="T10" fmla="*/ 27 w 31"/>
                  <a:gd name="T11" fmla="*/ 19 h 30"/>
                  <a:gd name="T12" fmla="*/ 30 w 31"/>
                  <a:gd name="T13" fmla="*/ 7 h 30"/>
                  <a:gd name="T14" fmla="*/ 28 w 31"/>
                  <a:gd name="T15" fmla="*/ 1 h 30"/>
                  <a:gd name="T16" fmla="*/ 29 w 31"/>
                  <a:gd name="T17" fmla="*/ 0 h 30"/>
                  <a:gd name="T18" fmla="*/ 0 w 31"/>
                  <a:gd name="T19" fmla="*/ 30 h 30"/>
                  <a:gd name="T20" fmla="*/ 1 w 31"/>
                  <a:gd name="T2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 y="29"/>
                    </a:moveTo>
                    <a:cubicBezTo>
                      <a:pt x="2" y="29"/>
                      <a:pt x="2" y="28"/>
                      <a:pt x="3" y="28"/>
                    </a:cubicBezTo>
                    <a:cubicBezTo>
                      <a:pt x="4" y="27"/>
                      <a:pt x="4" y="27"/>
                      <a:pt x="5" y="27"/>
                    </a:cubicBezTo>
                    <a:cubicBezTo>
                      <a:pt x="7" y="26"/>
                      <a:pt x="8" y="26"/>
                      <a:pt x="10" y="26"/>
                    </a:cubicBezTo>
                    <a:cubicBezTo>
                      <a:pt x="11" y="25"/>
                      <a:pt x="12" y="25"/>
                      <a:pt x="12" y="25"/>
                    </a:cubicBezTo>
                    <a:cubicBezTo>
                      <a:pt x="17" y="24"/>
                      <a:pt x="22" y="22"/>
                      <a:pt x="27" y="19"/>
                    </a:cubicBezTo>
                    <a:cubicBezTo>
                      <a:pt x="30" y="15"/>
                      <a:pt x="31" y="11"/>
                      <a:pt x="30" y="7"/>
                    </a:cubicBezTo>
                    <a:cubicBezTo>
                      <a:pt x="30" y="5"/>
                      <a:pt x="28" y="2"/>
                      <a:pt x="28" y="1"/>
                    </a:cubicBezTo>
                    <a:cubicBezTo>
                      <a:pt x="29" y="0"/>
                      <a:pt x="29" y="0"/>
                      <a:pt x="29" y="0"/>
                    </a:cubicBezTo>
                    <a:cubicBezTo>
                      <a:pt x="0" y="30"/>
                      <a:pt x="0" y="30"/>
                      <a:pt x="0" y="30"/>
                    </a:cubicBezTo>
                    <a:cubicBezTo>
                      <a:pt x="0" y="30"/>
                      <a:pt x="1" y="29"/>
                      <a:pt x="1" y="2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0" name="Freeform 159"/>
              <p:cNvSpPr>
                <a:spLocks/>
              </p:cNvSpPr>
              <p:nvPr/>
            </p:nvSpPr>
            <p:spPr bwMode="auto">
              <a:xfrm>
                <a:off x="3432626" y="2369716"/>
                <a:ext cx="135202" cy="144216"/>
              </a:xfrm>
              <a:custGeom>
                <a:avLst/>
                <a:gdLst>
                  <a:gd name="T0" fmla="*/ 11 w 30"/>
                  <a:gd name="T1" fmla="*/ 4 h 32"/>
                  <a:gd name="T2" fmla="*/ 5 w 30"/>
                  <a:gd name="T3" fmla="*/ 19 h 32"/>
                  <a:gd name="T4" fmla="*/ 4 w 30"/>
                  <a:gd name="T5" fmla="*/ 21 h 32"/>
                  <a:gd name="T6" fmla="*/ 3 w 30"/>
                  <a:gd name="T7" fmla="*/ 26 h 32"/>
                  <a:gd name="T8" fmla="*/ 2 w 30"/>
                  <a:gd name="T9" fmla="*/ 28 h 32"/>
                  <a:gd name="T10" fmla="*/ 1 w 30"/>
                  <a:gd name="T11" fmla="*/ 30 h 32"/>
                  <a:gd name="T12" fmla="*/ 1 w 30"/>
                  <a:gd name="T13" fmla="*/ 32 h 32"/>
                  <a:gd name="T14" fmla="*/ 1 w 30"/>
                  <a:gd name="T15" fmla="*/ 32 h 32"/>
                  <a:gd name="T16" fmla="*/ 30 w 30"/>
                  <a:gd name="T17" fmla="*/ 2 h 32"/>
                  <a:gd name="T18" fmla="*/ 28 w 30"/>
                  <a:gd name="T19" fmla="*/ 2 h 32"/>
                  <a:gd name="T20" fmla="*/ 22 w 30"/>
                  <a:gd name="T21" fmla="*/ 0 h 32"/>
                  <a:gd name="T22" fmla="*/ 11 w 30"/>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1" y="4"/>
                    </a:moveTo>
                    <a:cubicBezTo>
                      <a:pt x="7" y="9"/>
                      <a:pt x="6" y="14"/>
                      <a:pt x="5" y="19"/>
                    </a:cubicBezTo>
                    <a:cubicBezTo>
                      <a:pt x="5" y="20"/>
                      <a:pt x="5" y="20"/>
                      <a:pt x="4" y="21"/>
                    </a:cubicBezTo>
                    <a:cubicBezTo>
                      <a:pt x="4" y="23"/>
                      <a:pt x="4" y="25"/>
                      <a:pt x="3" y="26"/>
                    </a:cubicBezTo>
                    <a:cubicBezTo>
                      <a:pt x="3" y="27"/>
                      <a:pt x="3" y="28"/>
                      <a:pt x="2" y="28"/>
                    </a:cubicBezTo>
                    <a:cubicBezTo>
                      <a:pt x="2" y="29"/>
                      <a:pt x="1" y="30"/>
                      <a:pt x="1" y="30"/>
                    </a:cubicBezTo>
                    <a:cubicBezTo>
                      <a:pt x="1" y="31"/>
                      <a:pt x="0" y="31"/>
                      <a:pt x="1" y="32"/>
                    </a:cubicBezTo>
                    <a:cubicBezTo>
                      <a:pt x="1" y="32"/>
                      <a:pt x="1" y="32"/>
                      <a:pt x="1" y="32"/>
                    </a:cubicBezTo>
                    <a:cubicBezTo>
                      <a:pt x="30" y="2"/>
                      <a:pt x="30" y="2"/>
                      <a:pt x="30" y="2"/>
                    </a:cubicBezTo>
                    <a:cubicBezTo>
                      <a:pt x="29" y="1"/>
                      <a:pt x="29" y="2"/>
                      <a:pt x="28" y="2"/>
                    </a:cubicBezTo>
                    <a:cubicBezTo>
                      <a:pt x="28" y="2"/>
                      <a:pt x="24" y="1"/>
                      <a:pt x="22" y="0"/>
                    </a:cubicBezTo>
                    <a:cubicBezTo>
                      <a:pt x="18" y="0"/>
                      <a:pt x="14" y="0"/>
                      <a:pt x="11" y="4"/>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2" name="leaf"/>
            <p:cNvGrpSpPr/>
            <p:nvPr/>
          </p:nvGrpSpPr>
          <p:grpSpPr>
            <a:xfrm>
              <a:off x="3053949" y="1936141"/>
              <a:ext cx="757133" cy="504756"/>
              <a:chOff x="2869283" y="1901015"/>
              <a:chExt cx="757133" cy="504756"/>
            </a:xfrm>
          </p:grpSpPr>
          <p:sp>
            <p:nvSpPr>
              <p:cNvPr id="153" name="Freeform 152"/>
              <p:cNvSpPr>
                <a:spLocks/>
              </p:cNvSpPr>
              <p:nvPr/>
            </p:nvSpPr>
            <p:spPr bwMode="auto">
              <a:xfrm>
                <a:off x="2869283" y="1928056"/>
                <a:ext cx="752626" cy="477715"/>
              </a:xfrm>
              <a:custGeom>
                <a:avLst/>
                <a:gdLst>
                  <a:gd name="T0" fmla="*/ 4 w 167"/>
                  <a:gd name="T1" fmla="*/ 5 h 106"/>
                  <a:gd name="T2" fmla="*/ 13 w 167"/>
                  <a:gd name="T3" fmla="*/ 11 h 106"/>
                  <a:gd name="T4" fmla="*/ 21 w 167"/>
                  <a:gd name="T5" fmla="*/ 19 h 106"/>
                  <a:gd name="T6" fmla="*/ 33 w 167"/>
                  <a:gd name="T7" fmla="*/ 37 h 106"/>
                  <a:gd name="T8" fmla="*/ 38 w 167"/>
                  <a:gd name="T9" fmla="*/ 47 h 106"/>
                  <a:gd name="T10" fmla="*/ 85 w 167"/>
                  <a:gd name="T11" fmla="*/ 95 h 106"/>
                  <a:gd name="T12" fmla="*/ 138 w 167"/>
                  <a:gd name="T13" fmla="*/ 93 h 106"/>
                  <a:gd name="T14" fmla="*/ 161 w 167"/>
                  <a:gd name="T15" fmla="*/ 76 h 106"/>
                  <a:gd name="T16" fmla="*/ 167 w 167"/>
                  <a:gd name="T17" fmla="*/ 76 h 106"/>
                  <a:gd name="T18" fmla="*/ 1 w 167"/>
                  <a:gd name="T19" fmla="*/ 0 h 106"/>
                  <a:gd name="T20" fmla="*/ 4 w 167"/>
                  <a:gd name="T21"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06">
                    <a:moveTo>
                      <a:pt x="4" y="5"/>
                    </a:moveTo>
                    <a:cubicBezTo>
                      <a:pt x="7" y="7"/>
                      <a:pt x="10" y="9"/>
                      <a:pt x="13" y="11"/>
                    </a:cubicBezTo>
                    <a:cubicBezTo>
                      <a:pt x="16" y="13"/>
                      <a:pt x="18" y="16"/>
                      <a:pt x="21" y="19"/>
                    </a:cubicBezTo>
                    <a:cubicBezTo>
                      <a:pt x="25" y="24"/>
                      <a:pt x="29" y="31"/>
                      <a:pt x="33" y="37"/>
                    </a:cubicBezTo>
                    <a:cubicBezTo>
                      <a:pt x="35" y="40"/>
                      <a:pt x="36" y="43"/>
                      <a:pt x="38" y="47"/>
                    </a:cubicBezTo>
                    <a:cubicBezTo>
                      <a:pt x="50" y="64"/>
                      <a:pt x="64" y="83"/>
                      <a:pt x="85" y="95"/>
                    </a:cubicBezTo>
                    <a:cubicBezTo>
                      <a:pt x="105" y="106"/>
                      <a:pt x="123" y="102"/>
                      <a:pt x="138" y="93"/>
                    </a:cubicBezTo>
                    <a:cubicBezTo>
                      <a:pt x="146" y="88"/>
                      <a:pt x="158" y="77"/>
                      <a:pt x="161" y="76"/>
                    </a:cubicBezTo>
                    <a:cubicBezTo>
                      <a:pt x="164" y="76"/>
                      <a:pt x="166" y="78"/>
                      <a:pt x="167" y="76"/>
                    </a:cubicBezTo>
                    <a:cubicBezTo>
                      <a:pt x="1" y="0"/>
                      <a:pt x="1" y="0"/>
                      <a:pt x="1" y="0"/>
                    </a:cubicBezTo>
                    <a:cubicBezTo>
                      <a:pt x="0" y="2"/>
                      <a:pt x="3" y="4"/>
                      <a:pt x="4" y="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4" name="Freeform 153"/>
              <p:cNvSpPr>
                <a:spLocks/>
              </p:cNvSpPr>
              <p:nvPr/>
            </p:nvSpPr>
            <p:spPr bwMode="auto">
              <a:xfrm>
                <a:off x="2873790" y="1901015"/>
                <a:ext cx="752626" cy="369553"/>
              </a:xfrm>
              <a:custGeom>
                <a:avLst/>
                <a:gdLst>
                  <a:gd name="T0" fmla="*/ 126 w 167"/>
                  <a:gd name="T1" fmla="*/ 8 h 82"/>
                  <a:gd name="T2" fmla="*/ 59 w 167"/>
                  <a:gd name="T3" fmla="*/ 5 h 82"/>
                  <a:gd name="T4" fmla="*/ 48 w 167"/>
                  <a:gd name="T5" fmla="*/ 7 h 82"/>
                  <a:gd name="T6" fmla="*/ 27 w 167"/>
                  <a:gd name="T7" fmla="*/ 9 h 82"/>
                  <a:gd name="T8" fmla="*/ 16 w 167"/>
                  <a:gd name="T9" fmla="*/ 8 h 82"/>
                  <a:gd name="T10" fmla="*/ 6 w 167"/>
                  <a:gd name="T11" fmla="*/ 6 h 82"/>
                  <a:gd name="T12" fmla="*/ 0 w 167"/>
                  <a:gd name="T13" fmla="*/ 6 h 82"/>
                  <a:gd name="T14" fmla="*/ 0 w 167"/>
                  <a:gd name="T15" fmla="*/ 6 h 82"/>
                  <a:gd name="T16" fmla="*/ 166 w 167"/>
                  <a:gd name="T17" fmla="*/ 82 h 82"/>
                  <a:gd name="T18" fmla="*/ 162 w 167"/>
                  <a:gd name="T19" fmla="*/ 77 h 82"/>
                  <a:gd name="T20" fmla="*/ 160 w 167"/>
                  <a:gd name="T21" fmla="*/ 49 h 82"/>
                  <a:gd name="T22" fmla="*/ 126 w 167"/>
                  <a:gd name="T23"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82">
                    <a:moveTo>
                      <a:pt x="126" y="8"/>
                    </a:moveTo>
                    <a:cubicBezTo>
                      <a:pt x="104" y="0"/>
                      <a:pt x="80" y="2"/>
                      <a:pt x="59" y="5"/>
                    </a:cubicBezTo>
                    <a:cubicBezTo>
                      <a:pt x="56" y="5"/>
                      <a:pt x="52" y="6"/>
                      <a:pt x="48" y="7"/>
                    </a:cubicBezTo>
                    <a:cubicBezTo>
                      <a:pt x="41" y="8"/>
                      <a:pt x="34" y="9"/>
                      <a:pt x="27" y="9"/>
                    </a:cubicBezTo>
                    <a:cubicBezTo>
                      <a:pt x="23" y="9"/>
                      <a:pt x="19" y="9"/>
                      <a:pt x="16" y="8"/>
                    </a:cubicBezTo>
                    <a:cubicBezTo>
                      <a:pt x="12" y="8"/>
                      <a:pt x="9" y="7"/>
                      <a:pt x="6" y="6"/>
                    </a:cubicBezTo>
                    <a:cubicBezTo>
                      <a:pt x="5" y="6"/>
                      <a:pt x="0" y="4"/>
                      <a:pt x="0" y="6"/>
                    </a:cubicBezTo>
                    <a:cubicBezTo>
                      <a:pt x="0" y="6"/>
                      <a:pt x="0" y="6"/>
                      <a:pt x="0" y="6"/>
                    </a:cubicBezTo>
                    <a:cubicBezTo>
                      <a:pt x="166" y="82"/>
                      <a:pt x="166" y="82"/>
                      <a:pt x="166" y="82"/>
                    </a:cubicBezTo>
                    <a:cubicBezTo>
                      <a:pt x="167" y="80"/>
                      <a:pt x="165" y="81"/>
                      <a:pt x="162" y="77"/>
                    </a:cubicBezTo>
                    <a:cubicBezTo>
                      <a:pt x="160" y="74"/>
                      <a:pt x="161" y="59"/>
                      <a:pt x="160" y="49"/>
                    </a:cubicBezTo>
                    <a:cubicBezTo>
                      <a:pt x="157" y="32"/>
                      <a:pt x="148" y="16"/>
                      <a:pt x="126" y="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244" name="TextBox 243"/>
          <p:cNvSpPr txBox="1"/>
          <p:nvPr/>
        </p:nvSpPr>
        <p:spPr>
          <a:xfrm>
            <a:off x="3171963" y="1396585"/>
            <a:ext cx="1877176" cy="646331"/>
          </a:xfrm>
          <a:prstGeom prst="rect">
            <a:avLst/>
          </a:prstGeom>
          <a:noFill/>
        </p:spPr>
        <p:txBody>
          <a:bodyPr wrap="square" rtlCol="0">
            <a:spAutoFit/>
          </a:bodyPr>
          <a:lstStyle/>
          <a:p>
            <a:r>
              <a:rPr lang="en-US" b="1" dirty="0">
                <a:solidFill>
                  <a:schemeClr val="bg1"/>
                </a:solidFill>
                <a:latin typeface="Poppins" panose="00000500000000000000" pitchFamily="2" charset="0"/>
                <a:cs typeface="Poppins" panose="00000500000000000000" pitchFamily="2" charset="0"/>
              </a:rPr>
              <a:t>Insert name of Principal </a:t>
            </a:r>
            <a:endParaRPr lang="en-US" dirty="0">
              <a:solidFill>
                <a:schemeClr val="bg1"/>
              </a:solidFill>
              <a:latin typeface="Poppins" panose="00000500000000000000" pitchFamily="2" charset="0"/>
              <a:cs typeface="Poppins" panose="00000500000000000000" pitchFamily="2" charset="0"/>
            </a:endParaRPr>
          </a:p>
        </p:txBody>
      </p:sp>
      <p:sp>
        <p:nvSpPr>
          <p:cNvPr id="245" name="TextBox 244"/>
          <p:cNvSpPr txBox="1"/>
          <p:nvPr/>
        </p:nvSpPr>
        <p:spPr>
          <a:xfrm>
            <a:off x="7379081" y="2075829"/>
            <a:ext cx="1408023" cy="1200329"/>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names of Parent Members</a:t>
            </a:r>
            <a:endParaRPr lang="en-US">
              <a:solidFill>
                <a:schemeClr val="bg1"/>
              </a:solidFill>
              <a:latin typeface="Poppins" panose="00000500000000000000" pitchFamily="2" charset="0"/>
              <a:cs typeface="Poppins" panose="00000500000000000000" pitchFamily="2" charset="0"/>
            </a:endParaRPr>
          </a:p>
        </p:txBody>
      </p:sp>
      <p:sp>
        <p:nvSpPr>
          <p:cNvPr id="246" name="TextBox 245"/>
          <p:cNvSpPr txBox="1"/>
          <p:nvPr/>
        </p:nvSpPr>
        <p:spPr>
          <a:xfrm>
            <a:off x="773853" y="3324889"/>
            <a:ext cx="1703044" cy="1200329"/>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names of Teacher Members</a:t>
            </a:r>
            <a:endParaRPr lang="en-US">
              <a:solidFill>
                <a:schemeClr val="bg1"/>
              </a:solidFill>
              <a:latin typeface="Poppins" panose="00000500000000000000" pitchFamily="2" charset="0"/>
              <a:cs typeface="Poppins" panose="00000500000000000000" pitchFamily="2" charset="0"/>
            </a:endParaRPr>
          </a:p>
        </p:txBody>
      </p:sp>
      <p:sp>
        <p:nvSpPr>
          <p:cNvPr id="247" name="TextBox 246"/>
          <p:cNvSpPr txBox="1"/>
          <p:nvPr/>
        </p:nvSpPr>
        <p:spPr>
          <a:xfrm>
            <a:off x="6955317" y="5198045"/>
            <a:ext cx="2035277" cy="1200329"/>
          </a:xfrm>
          <a:prstGeom prst="rect">
            <a:avLst/>
          </a:prstGeom>
          <a:noFill/>
        </p:spPr>
        <p:txBody>
          <a:bodyPr wrap="square" rtlCol="0">
            <a:spAutoFit/>
          </a:bodyPr>
          <a:lstStyle/>
          <a:p>
            <a:pPr algn="ctr"/>
            <a:r>
              <a:rPr lang="en-US" b="1">
                <a:solidFill>
                  <a:schemeClr val="bg1"/>
                </a:solidFill>
                <a:latin typeface="Poppins" panose="00000500000000000000" pitchFamily="2" charset="0"/>
                <a:cs typeface="Poppins" panose="00000500000000000000" pitchFamily="2" charset="0"/>
              </a:rPr>
              <a:t>Secondary Level Only</a:t>
            </a:r>
          </a:p>
          <a:p>
            <a:pPr algn="ctr"/>
            <a:r>
              <a:rPr lang="en-US" b="1">
                <a:solidFill>
                  <a:schemeClr val="bg1"/>
                </a:solidFill>
                <a:latin typeface="Poppins" panose="00000500000000000000" pitchFamily="2" charset="0"/>
                <a:cs typeface="Poppins" panose="00000500000000000000" pitchFamily="2" charset="0"/>
              </a:rPr>
              <a:t>Insert names of Students</a:t>
            </a:r>
            <a:endParaRPr lang="en-US">
              <a:solidFill>
                <a:schemeClr val="bg1"/>
              </a:solidFill>
              <a:latin typeface="Poppins" panose="00000500000000000000" pitchFamily="2" charset="0"/>
              <a:cs typeface="Poppins" panose="00000500000000000000" pitchFamily="2" charset="0"/>
            </a:endParaRPr>
          </a:p>
        </p:txBody>
      </p:sp>
      <p:sp>
        <p:nvSpPr>
          <p:cNvPr id="250" name="TextBox 249"/>
          <p:cNvSpPr txBox="1"/>
          <p:nvPr/>
        </p:nvSpPr>
        <p:spPr>
          <a:xfrm>
            <a:off x="-5547" y="5799415"/>
            <a:ext cx="3584964" cy="646331"/>
          </a:xfrm>
          <a:prstGeom prst="rect">
            <a:avLst/>
          </a:prstGeom>
          <a:noFill/>
        </p:spPr>
        <p:txBody>
          <a:bodyPr wrap="square" rtlCol="0">
            <a:spAutoFit/>
          </a:bodyPr>
          <a:lstStyle/>
          <a:p>
            <a:pPr algn="ctr"/>
            <a:r>
              <a:rPr lang="en-US" b="1">
                <a:solidFill>
                  <a:schemeClr val="tx1">
                    <a:lumMod val="75000"/>
                    <a:lumOff val="25000"/>
                  </a:schemeClr>
                </a:solidFill>
                <a:latin typeface="Poppins" panose="00000500000000000000" pitchFamily="2" charset="0"/>
                <a:cs typeface="Poppins" panose="00000500000000000000" pitchFamily="2" charset="0"/>
              </a:rPr>
              <a:t>Composition</a:t>
            </a:r>
          </a:p>
          <a:p>
            <a:pPr algn="ctr"/>
            <a:r>
              <a:rPr lang="es-MX" sz="1700">
                <a:solidFill>
                  <a:srgbClr val="0070C0"/>
                </a:solidFill>
                <a:highlight>
                  <a:srgbClr val="FFFF00"/>
                </a:highlight>
                <a:latin typeface="Poppins" panose="00000500000000000000" pitchFamily="2" charset="0"/>
                <a:cs typeface="Poppins" panose="00000500000000000000" pitchFamily="2" charset="0"/>
              </a:rPr>
              <a:t>(Insert #of SSC Members)</a:t>
            </a:r>
          </a:p>
        </p:txBody>
      </p:sp>
      <p:sp>
        <p:nvSpPr>
          <p:cNvPr id="102" name="TextBox 101"/>
          <p:cNvSpPr txBox="1"/>
          <p:nvPr/>
        </p:nvSpPr>
        <p:spPr>
          <a:xfrm>
            <a:off x="8981893" y="5746461"/>
            <a:ext cx="3345712" cy="646331"/>
          </a:xfrm>
          <a:prstGeom prst="rect">
            <a:avLst/>
          </a:prstGeom>
          <a:noFill/>
        </p:spPr>
        <p:txBody>
          <a:bodyPr wrap="square" rtlCol="0">
            <a:spAutoFit/>
          </a:bodyPr>
          <a:lstStyle/>
          <a:p>
            <a:pPr algn="ctr"/>
            <a:r>
              <a:rPr lang="es-MX" b="1">
                <a:solidFill>
                  <a:srgbClr val="0070C0"/>
                </a:solidFill>
                <a:latin typeface="Poppins" panose="00000500000000000000" pitchFamily="2" charset="0"/>
                <a:cs typeface="Poppins" panose="00000500000000000000" pitchFamily="2" charset="0"/>
              </a:rPr>
              <a:t>Composición</a:t>
            </a:r>
          </a:p>
          <a:p>
            <a:pPr algn="ctr"/>
            <a:r>
              <a:rPr lang="es-MX">
                <a:solidFill>
                  <a:srgbClr val="0070C0"/>
                </a:solidFill>
                <a:highlight>
                  <a:srgbClr val="FFFF00"/>
                </a:highlight>
                <a:latin typeface="Poppins" panose="00000500000000000000" pitchFamily="2" charset="0"/>
                <a:cs typeface="Poppins" panose="00000500000000000000" pitchFamily="2" charset="0"/>
              </a:rPr>
              <a:t>(Insert #of SSC Members)</a:t>
            </a:r>
          </a:p>
        </p:txBody>
      </p:sp>
      <p:grpSp>
        <p:nvGrpSpPr>
          <p:cNvPr id="106" name="Group 105"/>
          <p:cNvGrpSpPr/>
          <p:nvPr/>
        </p:nvGrpSpPr>
        <p:grpSpPr>
          <a:xfrm>
            <a:off x="2773423" y="2813469"/>
            <a:ext cx="2954731" cy="3436091"/>
            <a:chOff x="1826058" y="2336819"/>
            <a:chExt cx="2927642" cy="3456506"/>
          </a:xfrm>
        </p:grpSpPr>
        <p:sp>
          <p:nvSpPr>
            <p:cNvPr id="107"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Box 108"/>
          <p:cNvSpPr txBox="1"/>
          <p:nvPr/>
        </p:nvSpPr>
        <p:spPr>
          <a:xfrm>
            <a:off x="3401044" y="4440791"/>
            <a:ext cx="2035277" cy="923330"/>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 of Other Staff Member</a:t>
            </a:r>
            <a:endParaRPr lang="en-US">
              <a:solidFill>
                <a:schemeClr val="bg1"/>
              </a:solidFill>
              <a:latin typeface="Poppins" panose="00000500000000000000" pitchFamily="2" charset="0"/>
              <a:cs typeface="Poppins" panose="00000500000000000000" pitchFamily="2" charset="0"/>
            </a:endParaRPr>
          </a:p>
        </p:txBody>
      </p:sp>
      <p:sp>
        <p:nvSpPr>
          <p:cNvPr id="110" name="TextBox 109"/>
          <p:cNvSpPr txBox="1"/>
          <p:nvPr/>
        </p:nvSpPr>
        <p:spPr>
          <a:xfrm>
            <a:off x="57509" y="158151"/>
            <a:ext cx="2556388"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Poppins" panose="00000500000000000000" pitchFamily="2" charset="0"/>
                <a:cs typeface="Poppins" panose="00000500000000000000" pitchFamily="2" charset="0"/>
              </a:rPr>
              <a:t>SSC Members </a:t>
            </a:r>
          </a:p>
          <a:p>
            <a:pPr algn="ctr"/>
            <a:r>
              <a:rPr lang="en-US" sz="2400" b="1" dirty="0">
                <a:solidFill>
                  <a:schemeClr val="tx1">
                    <a:lumMod val="75000"/>
                    <a:lumOff val="25000"/>
                  </a:schemeClr>
                </a:solidFill>
                <a:latin typeface="Poppins" panose="00000500000000000000" pitchFamily="2" charset="0"/>
                <a:cs typeface="Poppins" panose="00000500000000000000" pitchFamily="2" charset="0"/>
              </a:rPr>
              <a:t>2023-2024</a:t>
            </a:r>
            <a:endParaRPr lang="en-US" sz="2400"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111" name="TextBox 110"/>
          <p:cNvSpPr txBox="1"/>
          <p:nvPr/>
        </p:nvSpPr>
        <p:spPr>
          <a:xfrm>
            <a:off x="9049620" y="158001"/>
            <a:ext cx="3142380" cy="830997"/>
          </a:xfrm>
          <a:prstGeom prst="rect">
            <a:avLst/>
          </a:prstGeom>
          <a:noFill/>
        </p:spPr>
        <p:txBody>
          <a:bodyPr wrap="square" rtlCol="0">
            <a:spAutoFit/>
          </a:bodyPr>
          <a:lstStyle/>
          <a:p>
            <a:pPr algn="ctr"/>
            <a:r>
              <a:rPr lang="es-MX" sz="2400" b="1" dirty="0">
                <a:solidFill>
                  <a:srgbClr val="0070C0"/>
                </a:solidFill>
                <a:latin typeface="Poppins" panose="00000500000000000000" pitchFamily="2" charset="0"/>
                <a:cs typeface="Poppins" panose="00000500000000000000" pitchFamily="2" charset="0"/>
              </a:rPr>
              <a:t>Miembros del SSC</a:t>
            </a:r>
          </a:p>
          <a:p>
            <a:pPr algn="ctr"/>
            <a:r>
              <a:rPr lang="es-MX" sz="2400" b="1" dirty="0">
                <a:solidFill>
                  <a:srgbClr val="0070C0"/>
                </a:solidFill>
                <a:latin typeface="Poppins" panose="00000500000000000000" pitchFamily="2" charset="0"/>
                <a:cs typeface="Poppins" panose="00000500000000000000" pitchFamily="2" charset="0"/>
              </a:rPr>
              <a:t>2023-2024</a:t>
            </a:r>
            <a:endParaRPr lang="es-MX" sz="2400" dirty="0">
              <a:solidFill>
                <a:srgbClr val="0070C0"/>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C02D7A9D-AD09-419A-B265-2242B0F90073}"/>
              </a:ext>
            </a:extLst>
          </p:cNvPr>
          <p:cNvSpPr>
            <a:spLocks noGrp="1"/>
          </p:cNvSpPr>
          <p:nvPr>
            <p:ph type="sldNum" sz="quarter" idx="12"/>
          </p:nvPr>
        </p:nvSpPr>
        <p:spPr>
          <a:xfrm>
            <a:off x="9364852" y="54274"/>
            <a:ext cx="2743200" cy="365125"/>
          </a:xfrm>
        </p:spPr>
        <p:txBody>
          <a:bodyPr/>
          <a:lstStyle/>
          <a:p>
            <a:fld id="{ADAD750B-947C-400E-B8CE-3DD0E804B3D6}" type="slidenum">
              <a:rPr lang="en-US" smtClean="0"/>
              <a:t>8</a:t>
            </a:fld>
            <a:endParaRPr lang="en-US"/>
          </a:p>
        </p:txBody>
      </p:sp>
    </p:spTree>
    <p:extLst>
      <p:ext uri="{BB962C8B-B14F-4D97-AF65-F5344CB8AC3E}">
        <p14:creationId xmlns:p14="http://schemas.microsoft.com/office/powerpoint/2010/main" val="2783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fade">
                                      <p:cBhvr>
                                        <p:cTn id="10" dur="500"/>
                                        <p:tgtEl>
                                          <p:spTgt spid="2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500"/>
                                        <p:tgtEl>
                                          <p:spTgt spid="245"/>
                                        </p:tgtEl>
                                      </p:cBhvr>
                                    </p:animEffect>
                                  </p:childTnLst>
                                </p:cTn>
                              </p:par>
                              <p:par>
                                <p:cTn id="16" presetID="10" presetClass="entr" presetSubtype="0" fill="hold"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500"/>
                                        <p:tgtEl>
                                          <p:spTgt spid="246"/>
                                        </p:tgtEl>
                                      </p:cBhvr>
                                    </p:animEffect>
                                  </p:childTnLst>
                                </p:cTn>
                              </p:par>
                              <p:par>
                                <p:cTn id="24" presetID="10" presetClass="entr" presetSubtype="0" fill="hold"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fade">
                                      <p:cBhvr>
                                        <p:cTn id="26" dur="500"/>
                                        <p:tgtEl>
                                          <p:spTgt spid="2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7"/>
                                        </p:tgtEl>
                                        <p:attrNameLst>
                                          <p:attrName>style.visibility</p:attrName>
                                        </p:attrNameLst>
                                      </p:cBhvr>
                                      <p:to>
                                        <p:strVal val="visible"/>
                                      </p:to>
                                    </p:set>
                                    <p:animEffect transition="in" filter="fade">
                                      <p:cBhvr>
                                        <p:cTn id="39" dur="500"/>
                                        <p:tgtEl>
                                          <p:spTgt spid="247"/>
                                        </p:tgtEl>
                                      </p:cBhvr>
                                    </p:animEffect>
                                  </p:childTnLst>
                                </p:cTn>
                              </p:par>
                              <p:par>
                                <p:cTn id="40" presetID="10" presetClass="entr" presetSubtype="0" fill="hold" nodeType="with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246" grpId="0"/>
      <p:bldP spid="247"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9338" y="1988288"/>
            <a:ext cx="4880345" cy="4658879"/>
            <a:chOff x="3913740" y="886201"/>
            <a:chExt cx="4611756" cy="4939096"/>
          </a:xfrm>
        </p:grpSpPr>
        <p:sp>
          <p:nvSpPr>
            <p:cNvPr id="50" name="Oval 49"/>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a:grpSpLocks noChangeAspect="1"/>
            </p:cNvGrpSpPr>
            <p:nvPr/>
          </p:nvGrpSpPr>
          <p:grpSpPr bwMode="auto">
            <a:xfrm>
              <a:off x="4244191" y="886201"/>
              <a:ext cx="3937000" cy="4648200"/>
              <a:chOff x="2585" y="690"/>
              <a:chExt cx="2480" cy="2928"/>
            </a:xfrm>
          </p:grpSpPr>
          <p:sp>
            <p:nvSpPr>
              <p:cNvPr id="48"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7173835" y="2227277"/>
            <a:ext cx="4465674" cy="4419890"/>
            <a:chOff x="3913740" y="886201"/>
            <a:chExt cx="4611756" cy="4939096"/>
          </a:xfrm>
        </p:grpSpPr>
        <p:sp>
          <p:nvSpPr>
            <p:cNvPr id="47" name="Oval 46"/>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a:grpSpLocks noChangeAspect="1"/>
            </p:cNvGrpSpPr>
            <p:nvPr/>
          </p:nvGrpSpPr>
          <p:grpSpPr bwMode="auto">
            <a:xfrm>
              <a:off x="4244191" y="886201"/>
              <a:ext cx="3937000" cy="4648200"/>
              <a:chOff x="2585" y="690"/>
              <a:chExt cx="2480" cy="2928"/>
            </a:xfrm>
          </p:grpSpPr>
          <p:sp>
            <p:nvSpPr>
              <p:cNvPr id="52"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p:cNvGrpSpPr/>
          <p:nvPr/>
        </p:nvGrpSpPr>
        <p:grpSpPr>
          <a:xfrm>
            <a:off x="627069" y="1872133"/>
            <a:ext cx="4879004" cy="4690242"/>
            <a:chOff x="632232" y="1827592"/>
            <a:chExt cx="3321660" cy="3606947"/>
          </a:xfrm>
        </p:grpSpPr>
        <p:sp>
          <p:nvSpPr>
            <p:cNvPr id="66"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nvSpPr>
          <p:spPr bwMode="auto">
            <a:xfrm>
              <a:off x="1920021" y="1827592"/>
              <a:ext cx="2033871" cy="1191881"/>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908490" y="2168266"/>
            <a:ext cx="4574862" cy="4478900"/>
            <a:chOff x="632232" y="2242257"/>
            <a:chExt cx="3193493" cy="3192282"/>
          </a:xfrm>
        </p:grpSpPr>
        <p:sp>
          <p:nvSpPr>
            <p:cNvPr id="69"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1906737" y="2242257"/>
              <a:ext cx="1916832" cy="89519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981834" y="3421978"/>
            <a:ext cx="3958775" cy="2215991"/>
          </a:xfrm>
          <a:prstGeom prst="rect">
            <a:avLst/>
          </a:prstGeom>
          <a:noFill/>
        </p:spPr>
        <p:txBody>
          <a:bodyPr wrap="square" lIns="91440" tIns="45720" rIns="91440" bIns="45720" rtlCol="0" anchor="t">
            <a:spAutoFit/>
          </a:bodyPr>
          <a:lstStyle/>
          <a:p>
            <a:pPr algn="ctr"/>
            <a:r>
              <a:rPr lang="en-US" sz="2300" b="1" dirty="0">
                <a:solidFill>
                  <a:srgbClr val="FFFF00"/>
                </a:solidFill>
                <a:latin typeface="Poppins"/>
                <a:cs typeface="Poppins"/>
              </a:rPr>
              <a:t>SSC is a group of members that develop, review, and evaluate the effectiveness of the School Plan for Student Achievement (SPSA ).</a:t>
            </a:r>
            <a:endParaRPr lang="en-US" sz="2300" dirty="0">
              <a:solidFill>
                <a:srgbClr val="FFFF00"/>
              </a:solidFill>
              <a:latin typeface="Poppins"/>
              <a:cs typeface="Poppins"/>
            </a:endParaRPr>
          </a:p>
        </p:txBody>
      </p:sp>
      <p:sp>
        <p:nvSpPr>
          <p:cNvPr id="4" name="TextBox 3"/>
          <p:cNvSpPr txBox="1"/>
          <p:nvPr/>
        </p:nvSpPr>
        <p:spPr>
          <a:xfrm>
            <a:off x="7225608" y="210833"/>
            <a:ext cx="4565679" cy="954107"/>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 Qué es el Consejo del Plantel Escolar?</a:t>
            </a:r>
          </a:p>
        </p:txBody>
      </p:sp>
      <p:sp>
        <p:nvSpPr>
          <p:cNvPr id="35" name="TextBox 34"/>
          <p:cNvSpPr txBox="1"/>
          <p:nvPr/>
        </p:nvSpPr>
        <p:spPr>
          <a:xfrm>
            <a:off x="338172" y="295625"/>
            <a:ext cx="5711938" cy="1077218"/>
          </a:xfrm>
          <a:prstGeom prst="rect">
            <a:avLst/>
          </a:prstGeom>
          <a:noFill/>
        </p:spPr>
        <p:txBody>
          <a:bodyPr wrap="square" rtlCol="0">
            <a:spAutoFit/>
          </a:bodyPr>
          <a:lstStyle/>
          <a:p>
            <a:pPr algn="ctr"/>
            <a:r>
              <a:rPr lang="en-US" sz="3200" b="1">
                <a:latin typeface="Poppins" panose="00000500000000000000" pitchFamily="2" charset="0"/>
                <a:cs typeface="Poppins" panose="00000500000000000000" pitchFamily="2" charset="0"/>
              </a:rPr>
              <a:t>What is School Site Council?</a:t>
            </a:r>
          </a:p>
        </p:txBody>
      </p:sp>
      <p:sp>
        <p:nvSpPr>
          <p:cNvPr id="34" name="TextBox 33"/>
          <p:cNvSpPr txBox="1"/>
          <p:nvPr/>
        </p:nvSpPr>
        <p:spPr>
          <a:xfrm>
            <a:off x="7411532" y="3493304"/>
            <a:ext cx="3868843" cy="2677656"/>
          </a:xfrm>
          <a:prstGeom prst="rect">
            <a:avLst/>
          </a:prstGeom>
          <a:noFill/>
        </p:spPr>
        <p:txBody>
          <a:bodyPr wrap="square" lIns="91440" tIns="45720" rIns="91440" bIns="45720" rtlCol="0" anchor="t">
            <a:spAutoFit/>
          </a:bodyPr>
          <a:lstStyle/>
          <a:p>
            <a:pPr algn="ctr"/>
            <a:r>
              <a:rPr lang="es-MX" sz="2400" b="1">
                <a:solidFill>
                  <a:schemeClr val="bg1"/>
                </a:solidFill>
                <a:latin typeface="Poppins"/>
                <a:cs typeface="Poppins"/>
              </a:rPr>
              <a:t>Es un grupo de partes interesadas que desarrolla, repasa, y evalúa la efectividad del Plan Escolar para el Rendimiento Estudiantil (SPSA).</a:t>
            </a:r>
            <a:endParaRPr lang="es-MX" sz="2400">
              <a:solidFill>
                <a:schemeClr val="bg1"/>
              </a:solidFill>
              <a:latin typeface="Poppins"/>
              <a:cs typeface="Poppins"/>
            </a:endParaRPr>
          </a:p>
        </p:txBody>
      </p:sp>
      <p:sp>
        <p:nvSpPr>
          <p:cNvPr id="6" name="Slide Number Placeholder 5">
            <a:extLst>
              <a:ext uri="{FF2B5EF4-FFF2-40B4-BE49-F238E27FC236}">
                <a16:creationId xmlns:a16="http://schemas.microsoft.com/office/drawing/2014/main" id="{5C2793A7-DB98-4EA6-85B1-0CAEAA935FF5}"/>
              </a:ext>
            </a:extLst>
          </p:cNvPr>
          <p:cNvSpPr>
            <a:spLocks noGrp="1"/>
          </p:cNvSpPr>
          <p:nvPr>
            <p:ph type="sldNum" sz="quarter" idx="12"/>
          </p:nvPr>
        </p:nvSpPr>
        <p:spPr/>
        <p:txBody>
          <a:bodyPr/>
          <a:lstStyle/>
          <a:p>
            <a:fld id="{ADAD750B-947C-400E-B8CE-3DD0E804B3D6}" type="slidenum">
              <a:rPr lang="en-US" smtClean="0"/>
              <a:t>9</a:t>
            </a:fld>
            <a:endParaRPr lang="en-US"/>
          </a:p>
        </p:txBody>
      </p:sp>
    </p:spTree>
    <p:extLst>
      <p:ext uri="{BB962C8B-B14F-4D97-AF65-F5344CB8AC3E}">
        <p14:creationId xmlns:p14="http://schemas.microsoft.com/office/powerpoint/2010/main" val="34358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13445</Words>
  <Application>Microsoft Office PowerPoint</Application>
  <PresentationFormat>Widescreen</PresentationFormat>
  <Paragraphs>1507</Paragraphs>
  <Slides>54</Slides>
  <Notes>53</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54</vt:i4>
      </vt:variant>
    </vt:vector>
  </HeadingPairs>
  <TitlesOfParts>
    <vt:vector size="69" baseType="lpstr">
      <vt:lpstr>-apple-system</vt:lpstr>
      <vt:lpstr>Arial</vt:lpstr>
      <vt:lpstr>Calibri</vt:lpstr>
      <vt:lpstr>Calibri Light</vt:lpstr>
      <vt:lpstr>Corbel</vt:lpstr>
      <vt:lpstr>Franklin Gothic Heavy</vt:lpstr>
      <vt:lpstr>Poppings</vt:lpstr>
      <vt:lpstr>Poppins</vt:lpstr>
      <vt:lpstr>Poppins </vt:lpstr>
      <vt:lpstr>Poppins SemiBold</vt:lpstr>
      <vt:lpstr>Symbol</vt:lpstr>
      <vt:lpstr>Times New Roman</vt:lpstr>
      <vt:lpstr>Wingdings</vt:lpstr>
      <vt:lpstr>Office Theme</vt:lpstr>
      <vt:lpstr>1_PresenterMedia.com Animated Theme</vt:lpstr>
      <vt:lpstr>PowerPoint Presentation</vt:lpstr>
      <vt:lpstr>PowerPoint Presentation</vt:lpstr>
      <vt:lpstr>PowerPoint Presentation</vt:lpstr>
      <vt:lpstr>How to Rename Yourself on Zoom</vt:lpstr>
      <vt:lpstr>PowerPoint Presentation</vt:lpstr>
      <vt:lpstr>School Site Council Members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Attendance Roster Lista de Asistencia</vt:lpstr>
      <vt:lpstr>PowerPoint Presentation</vt:lpstr>
      <vt:lpstr>Roll Call Voting Roster  Lista de Asistencia para la Votación</vt:lpstr>
      <vt:lpstr>PowerPoint Presentation</vt:lpstr>
      <vt:lpstr>PowerPoint Presentation</vt:lpstr>
      <vt:lpstr>PowerPoint Presentation</vt:lpstr>
      <vt:lpstr>PowerPoint Presentation</vt:lpstr>
      <vt:lpstr>PowerPoint Presentation</vt:lpstr>
      <vt:lpstr>PowerPoint Presentation</vt:lpstr>
      <vt:lpstr>THE GREENE ACT School/District Councils &amp; English Learner Committees   El DECRETO “GREENE”  Los consejos escolares/del distrito y Comités para Aprendices de Inglés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Acosta, Gloria</cp:lastModifiedBy>
  <cp:revision>1109</cp:revision>
  <cp:lastPrinted>2022-07-20T22:37:56Z</cp:lastPrinted>
  <dcterms:created xsi:type="dcterms:W3CDTF">2015-09-01T20:56:00Z</dcterms:created>
  <dcterms:modified xsi:type="dcterms:W3CDTF">2023-08-23T23:35:52Z</dcterms:modified>
</cp:coreProperties>
</file>