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63" r:id="rId4"/>
  </p:sldMasterIdLst>
  <p:notesMasterIdLst>
    <p:notesMasterId r:id="rId37"/>
  </p:notesMasterIdLst>
  <p:sldIdLst>
    <p:sldId id="947" r:id="rId5"/>
    <p:sldId id="282" r:id="rId6"/>
    <p:sldId id="942" r:id="rId7"/>
    <p:sldId id="943" r:id="rId8"/>
    <p:sldId id="281" r:id="rId9"/>
    <p:sldId id="945" r:id="rId10"/>
    <p:sldId id="946" r:id="rId11"/>
    <p:sldId id="952" r:id="rId12"/>
    <p:sldId id="1010" r:id="rId13"/>
    <p:sldId id="957" r:id="rId14"/>
    <p:sldId id="987" r:id="rId15"/>
    <p:sldId id="944" r:id="rId16"/>
    <p:sldId id="988" r:id="rId17"/>
    <p:sldId id="989" r:id="rId18"/>
    <p:sldId id="283" r:id="rId19"/>
    <p:sldId id="996" r:id="rId20"/>
    <p:sldId id="973" r:id="rId21"/>
    <p:sldId id="978" r:id="rId22"/>
    <p:sldId id="980" r:id="rId23"/>
    <p:sldId id="976" r:id="rId24"/>
    <p:sldId id="998" r:id="rId25"/>
    <p:sldId id="1002" r:id="rId26"/>
    <p:sldId id="979" r:id="rId27"/>
    <p:sldId id="983" r:id="rId28"/>
    <p:sldId id="982" r:id="rId29"/>
    <p:sldId id="1001" r:id="rId30"/>
    <p:sldId id="1000" r:id="rId31"/>
    <p:sldId id="1005" r:id="rId32"/>
    <p:sldId id="1011" r:id="rId33"/>
    <p:sldId id="984" r:id="rId34"/>
    <p:sldId id="997" r:id="rId35"/>
    <p:sldId id="975" r:id="rId3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71D627-D8CC-EFBC-2745-1BFCFF867D5A}" name="Diaz, Reina" initials="DR" userId="S::reina.diaz@lausd.net::c2ebe06e-d444-4599-ab8b-ad04ba649ac3" providerId="AD"/>
  <p188:author id="{36326760-4AE3-D8E1-5DC7-BE4121ABC13E}" name="Plascencia jr., Antonio" initials="PA" userId="S::antonio.plascencia@lausd.net::7245011a-847c-4164-864f-20746e31869c" providerId="AD"/>
  <p188:author id="{45415977-6DAE-7FBB-A88A-F4DD6092DC95}" name="Panossian, Diane" initials="PD" userId="S::dpanossi@lausd.net::06780c0c-7b52-4f26-b55a-4d6ce13af3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086DF-9DE7-0883-E898-E94DDE5B59ED}" v="36" dt="2025-08-08T15:22:42.595"/>
    <p1510:client id="{DA6334BA-F6EC-4EDE-A54B-96B9BB8ACFA7}" v="83" dt="2025-08-08T16:03:29.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68697" autoAdjust="0"/>
  </p:normalViewPr>
  <p:slideViewPr>
    <p:cSldViewPr snapToGrid="0">
      <p:cViewPr varScale="1">
        <p:scale>
          <a:sx n="97" d="100"/>
          <a:sy n="97" d="100"/>
        </p:scale>
        <p:origin x="90" y="3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64C481-2571-4F25-ABDE-F799400C818B}" type="datetimeFigureOut">
              <a:rPr lang="en-US" smtClean="0"/>
              <a:t>8/8/2025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2C5849-D8BB-42EC-971F-9CD710D78AF1}" type="slidenum">
              <a:rPr lang="en-US" smtClean="0"/>
              <a:t>‹#›</a:t>
            </a:fld>
            <a:endParaRPr lang="en-US"/>
          </a:p>
        </p:txBody>
      </p:sp>
    </p:spTree>
    <p:extLst>
      <p:ext uri="{BB962C8B-B14F-4D97-AF65-F5344CB8AC3E}">
        <p14:creationId xmlns:p14="http://schemas.microsoft.com/office/powerpoint/2010/main" val="400930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3" Type="http://schemas.openxmlformats.org/officeDocument/2006/relationships/hyperlink" Target="https://en.wikipedia.org/wiki/Left-wing_politics" TargetMode="External"/><Relationship Id="rId18" Type="http://schemas.openxmlformats.org/officeDocument/2006/relationships/hyperlink" Target="https://en.wikipedia.org/wiki/African_American_church" TargetMode="External"/><Relationship Id="rId26" Type="http://schemas.openxmlformats.org/officeDocument/2006/relationships/hyperlink" Target="https://en.wikipedia.org/wiki/Nonviolent_resistance" TargetMode="External"/><Relationship Id="rId21" Type="http://schemas.openxmlformats.org/officeDocument/2006/relationships/hyperlink" Target="https://en.wikipedia.org/wiki/People_of_color" TargetMode="External"/><Relationship Id="rId34" Type="http://schemas.openxmlformats.org/officeDocument/2006/relationships/hyperlink" Target="https://en.wikipedia.org/wiki/Larry_Itliong#cite_note-Hurt-5" TargetMode="External"/><Relationship Id="rId7" Type="http://schemas.openxmlformats.org/officeDocument/2006/relationships/hyperlink" Target="https://en.wikipedia.org/wiki/Labor_leader" TargetMode="External"/><Relationship Id="rId12" Type="http://schemas.openxmlformats.org/officeDocument/2006/relationships/hyperlink" Target="https://en.wikipedia.org/wiki/Labor_union" TargetMode="External"/><Relationship Id="rId17" Type="http://schemas.openxmlformats.org/officeDocument/2006/relationships/hyperlink" Target="https://en.wikipedia.org/wiki/Assassination_of_Martin_Luther_King_Jr." TargetMode="External"/><Relationship Id="rId25" Type="http://schemas.openxmlformats.org/officeDocument/2006/relationships/hyperlink" Target="https://en.wikipedia.org/wiki/Mahatma_Gandhi" TargetMode="External"/><Relationship Id="rId33" Type="http://schemas.openxmlformats.org/officeDocument/2006/relationships/hyperlink" Target="https://en.wikipedia.org/wiki/Delano_grape_strike" TargetMode="External"/><Relationship Id="rId38" Type="http://schemas.openxmlformats.org/officeDocument/2006/relationships/hyperlink" Target="https://en.wikipedia.org/wiki/Asian_American_movement" TargetMode="External"/><Relationship Id="rId2" Type="http://schemas.openxmlformats.org/officeDocument/2006/relationships/slide" Target="../slides/slide11.xml"/><Relationship Id="rId16" Type="http://schemas.openxmlformats.org/officeDocument/2006/relationships/hyperlink" Target="https://en.wikipedia.org/wiki/Civil_rights_movement" TargetMode="External"/><Relationship Id="rId20" Type="http://schemas.openxmlformats.org/officeDocument/2006/relationships/hyperlink" Target="https://en.wikipedia.org/wiki/Civil_and_political_rights" TargetMode="External"/><Relationship Id="rId29" Type="http://schemas.openxmlformats.org/officeDocument/2006/relationships/hyperlink" Target="https://en.wikipedia.org/wiki/Larry_Itliong#cite_note-NYT2012-4" TargetMode="External"/><Relationship Id="rId1" Type="http://schemas.openxmlformats.org/officeDocument/2006/relationships/notesMaster" Target="../notesMasters/notesMaster1.xml"/><Relationship Id="rId6" Type="http://schemas.openxmlformats.org/officeDocument/2006/relationships/hyperlink" Target="https://en.wikipedia.org/wiki/Help:IPA/Spanish" TargetMode="External"/><Relationship Id="rId11" Type="http://schemas.openxmlformats.org/officeDocument/2006/relationships/hyperlink" Target="https://en.wikipedia.org/wiki/United_Farm_Workers" TargetMode="External"/><Relationship Id="rId24" Type="http://schemas.openxmlformats.org/officeDocument/2006/relationships/hyperlink" Target="https://en.wikipedia.org/wiki/Christian_beliefs" TargetMode="External"/><Relationship Id="rId32" Type="http://schemas.openxmlformats.org/officeDocument/2006/relationships/hyperlink" Target="https://en.wikipedia.org/wiki/Minimum_wage" TargetMode="External"/><Relationship Id="rId37" Type="http://schemas.openxmlformats.org/officeDocument/2006/relationships/hyperlink" Target="https://en.wikipedia.org/wiki/Larry_Itliong#cite_note-8" TargetMode="External"/><Relationship Id="rId5" Type="http://schemas.openxmlformats.org/officeDocument/2006/relationships/hyperlink" Target="https://en.wikipedia.org/wiki/Help:IPA/English" TargetMode="External"/><Relationship Id="rId15" Type="http://schemas.openxmlformats.org/officeDocument/2006/relationships/hyperlink" Target="https://en.wikipedia.org/wiki/Baptist" TargetMode="External"/><Relationship Id="rId23" Type="http://schemas.openxmlformats.org/officeDocument/2006/relationships/hyperlink" Target="https://en.wikipedia.org/wiki/Civil_disobedience" TargetMode="External"/><Relationship Id="rId28" Type="http://schemas.openxmlformats.org/officeDocument/2006/relationships/hyperlink" Target="https://en.wikipedia.org/wiki/Larry_Itliong#cite_note-death-1" TargetMode="External"/><Relationship Id="rId36" Type="http://schemas.openxmlformats.org/officeDocument/2006/relationships/hyperlink" Target="https://en.wikipedia.org/wiki/Larry_Itliong#cite_note-Fight-7" TargetMode="External"/><Relationship Id="rId10" Type="http://schemas.openxmlformats.org/officeDocument/2006/relationships/hyperlink" Target="https://en.wikipedia.org/wiki/Agricultural_Workers_Organizing_Committee" TargetMode="External"/><Relationship Id="rId19" Type="http://schemas.openxmlformats.org/officeDocument/2006/relationships/hyperlink" Target="https://en.wikipedia.org/wiki/Martin_Luther_King_Sr." TargetMode="External"/><Relationship Id="rId31" Type="http://schemas.openxmlformats.org/officeDocument/2006/relationships/hyperlink" Target="https://en.wikipedia.org/wiki/Philip_Vera_Cruz" TargetMode="External"/><Relationship Id="rId4" Type="http://schemas.openxmlformats.org/officeDocument/2006/relationships/hyperlink" Target="https://www.britannica.com/event/American-civil-rights-movement" TargetMode="External"/><Relationship Id="rId9" Type="http://schemas.openxmlformats.org/officeDocument/2006/relationships/hyperlink" Target="https://en.wikipedia.org/wiki/Dolores_Huerta" TargetMode="External"/><Relationship Id="rId14" Type="http://schemas.openxmlformats.org/officeDocument/2006/relationships/hyperlink" Target="https://en.wikipedia.org/wiki/Catholic_social_teaching" TargetMode="External"/><Relationship Id="rId22" Type="http://schemas.openxmlformats.org/officeDocument/2006/relationships/hyperlink" Target="https://en.wikipedia.org/wiki/Nonviolence" TargetMode="External"/><Relationship Id="rId27" Type="http://schemas.openxmlformats.org/officeDocument/2006/relationships/hyperlink" Target="https://en.wikipedia.org/wiki/Jim_Crow_laws" TargetMode="External"/><Relationship Id="rId30" Type="http://schemas.openxmlformats.org/officeDocument/2006/relationships/hyperlink" Target="https://en.wikipedia.org/wiki/West_Coast_of_the_United_States" TargetMode="External"/><Relationship Id="rId35" Type="http://schemas.openxmlformats.org/officeDocument/2006/relationships/hyperlink" Target="https://en.wikipedia.org/wiki/Larry_Itliong#cite_note-Weber-6" TargetMode="External"/><Relationship Id="rId8" Type="http://schemas.openxmlformats.org/officeDocument/2006/relationships/hyperlink" Target="https://en.wikipedia.org/wiki/Civil_rights" TargetMode="External"/><Relationship Id="rId3" Type="http://schemas.openxmlformats.org/officeDocument/2006/relationships/hyperlink" Target="https://www.britannica.com/event/Montgomery-bus-boycott"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chieve.lausd.net/Page/1130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Click</a:t>
            </a:r>
          </a:p>
          <a:p>
            <a:endParaRPr lang="en-US"/>
          </a:p>
        </p:txBody>
      </p:sp>
      <p:sp>
        <p:nvSpPr>
          <p:cNvPr id="4" name="Slide Number Placeholder 3"/>
          <p:cNvSpPr>
            <a:spLocks noGrp="1"/>
          </p:cNvSpPr>
          <p:nvPr>
            <p:ph type="sldNum" sz="quarter" idx="5"/>
          </p:nvPr>
        </p:nvSpPr>
        <p:spPr/>
        <p:txBody>
          <a:bodyPr/>
          <a:lstStyle/>
          <a:p>
            <a:fld id="{1B2C5849-D8BB-42EC-971F-9CD710D78AF1}" type="slidenum">
              <a:rPr lang="en-US" smtClean="0"/>
              <a:t>1</a:t>
            </a:fld>
            <a:endParaRPr lang="en-US"/>
          </a:p>
        </p:txBody>
      </p:sp>
    </p:spTree>
    <p:extLst>
      <p:ext uri="{BB962C8B-B14F-4D97-AF65-F5344CB8AC3E}">
        <p14:creationId xmlns:p14="http://schemas.microsoft.com/office/powerpoint/2010/main" val="2472298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 </a:t>
            </a:r>
            <a:r>
              <a:rPr lang="en-US" dirty="0"/>
              <a:t>Our purpose together today is the following:</a:t>
            </a:r>
          </a:p>
          <a:p>
            <a:pPr>
              <a:buFont typeface="Wingdings" panose="05000000000000000000" pitchFamily="2" charset="2"/>
              <a:buChar char="v"/>
            </a:pPr>
            <a:r>
              <a:rPr lang="en-US" dirty="0">
                <a:latin typeface="Poppings"/>
              </a:rPr>
              <a:t>To </a:t>
            </a:r>
            <a:r>
              <a:rPr lang="en-US" b="1" dirty="0">
                <a:latin typeface="Poppings"/>
              </a:rPr>
              <a:t>review</a:t>
            </a:r>
            <a:r>
              <a:rPr lang="en-US" dirty="0">
                <a:latin typeface="Poppings"/>
              </a:rPr>
              <a:t> the </a:t>
            </a:r>
            <a:r>
              <a:rPr lang="en-US" b="1" dirty="0">
                <a:latin typeface="Poppings"/>
              </a:rPr>
              <a:t>functions</a:t>
            </a:r>
            <a:r>
              <a:rPr lang="en-US" dirty="0">
                <a:latin typeface="Poppings"/>
              </a:rPr>
              <a:t> and </a:t>
            </a:r>
            <a:r>
              <a:rPr lang="en-US" b="1" dirty="0">
                <a:latin typeface="Poppings"/>
              </a:rPr>
              <a:t>operation</a:t>
            </a:r>
            <a:r>
              <a:rPr lang="en-US" dirty="0">
                <a:latin typeface="Poppings"/>
              </a:rPr>
              <a:t> of the mandated School Site Council (</a:t>
            </a:r>
            <a:r>
              <a:rPr lang="en-US" b="1" dirty="0">
                <a:solidFill>
                  <a:srgbClr val="FFFF00"/>
                </a:solidFill>
                <a:latin typeface="Poppings"/>
              </a:rPr>
              <a:t>SSC</a:t>
            </a:r>
            <a:r>
              <a:rPr lang="en-US" dirty="0">
                <a:latin typeface="Poppings"/>
              </a:rPr>
              <a:t>).</a:t>
            </a:r>
            <a:endParaRPr lang="en-US" dirty="0">
              <a:latin typeface="Poppings"/>
              <a:cs typeface="Calibri"/>
            </a:endParaRPr>
          </a:p>
          <a:p>
            <a:pPr>
              <a:buFont typeface="Wingdings" panose="05000000000000000000" pitchFamily="2" charset="2"/>
              <a:buChar char="v"/>
            </a:pPr>
            <a:r>
              <a:rPr lang="en-US" dirty="0">
                <a:latin typeface="Poppings"/>
              </a:rPr>
              <a:t> </a:t>
            </a:r>
            <a:r>
              <a:rPr lang="en-US" b="1" dirty="0">
                <a:latin typeface="Poppings"/>
              </a:rPr>
              <a:t>Understand</a:t>
            </a:r>
            <a:r>
              <a:rPr lang="en-US" dirty="0">
                <a:latin typeface="Poppings"/>
              </a:rPr>
              <a:t> the </a:t>
            </a:r>
            <a:r>
              <a:rPr lang="en-US" b="1" dirty="0">
                <a:latin typeface="Poppings"/>
              </a:rPr>
              <a:t>roles</a:t>
            </a:r>
            <a:r>
              <a:rPr lang="en-US" dirty="0">
                <a:latin typeface="Poppings"/>
              </a:rPr>
              <a:t> and  </a:t>
            </a:r>
            <a:r>
              <a:rPr lang="en-US" b="1" dirty="0">
                <a:latin typeface="Poppings"/>
              </a:rPr>
              <a:t>responsibilities</a:t>
            </a:r>
            <a:r>
              <a:rPr lang="en-US" dirty="0">
                <a:latin typeface="Poppings"/>
              </a:rPr>
              <a:t> of the School Site Council Committee (</a:t>
            </a:r>
            <a:r>
              <a:rPr lang="en-US" b="1" dirty="0">
                <a:solidFill>
                  <a:srgbClr val="FFFF00"/>
                </a:solidFill>
                <a:latin typeface="Poppings"/>
              </a:rPr>
              <a:t>SSC</a:t>
            </a:r>
            <a:r>
              <a:rPr lang="en-US" dirty="0">
                <a:latin typeface="Poppings"/>
              </a:rPr>
              <a:t>) </a:t>
            </a:r>
            <a:endParaRPr lang="en-US" dirty="0">
              <a:latin typeface="Poppings"/>
              <a:cs typeface="Calibri"/>
            </a:endParaRPr>
          </a:p>
          <a:p>
            <a:pPr>
              <a:buFont typeface="Wingdings" panose="05000000000000000000" pitchFamily="2" charset="2"/>
              <a:buChar char="v"/>
            </a:pPr>
            <a:r>
              <a:rPr lang="en-US" b="1" dirty="0">
                <a:latin typeface="Poppings"/>
              </a:rPr>
              <a:t>Understand</a:t>
            </a:r>
            <a:r>
              <a:rPr lang="en-US" dirty="0">
                <a:latin typeface="Poppings"/>
              </a:rPr>
              <a:t> the </a:t>
            </a:r>
            <a:r>
              <a:rPr lang="en-US" b="1" dirty="0">
                <a:latin typeface="Poppings"/>
              </a:rPr>
              <a:t>orientation</a:t>
            </a:r>
            <a:r>
              <a:rPr lang="en-US" dirty="0">
                <a:latin typeface="Poppings"/>
              </a:rPr>
              <a:t> and </a:t>
            </a:r>
            <a:r>
              <a:rPr lang="en-US" b="1" dirty="0">
                <a:latin typeface="Poppings"/>
              </a:rPr>
              <a:t>election</a:t>
            </a:r>
            <a:r>
              <a:rPr lang="en-US" dirty="0">
                <a:latin typeface="Poppings"/>
              </a:rPr>
              <a:t> </a:t>
            </a:r>
            <a:r>
              <a:rPr lang="en-US" b="1" dirty="0">
                <a:latin typeface="Poppings"/>
              </a:rPr>
              <a:t>process</a:t>
            </a:r>
            <a:r>
              <a:rPr lang="en-US" dirty="0">
                <a:latin typeface="Poppings"/>
              </a:rPr>
              <a:t> for </a:t>
            </a:r>
            <a:r>
              <a:rPr lang="en-US" b="1" dirty="0">
                <a:latin typeface="Poppings"/>
              </a:rPr>
              <a:t>the </a:t>
            </a:r>
            <a:r>
              <a:rPr lang="en-US" b="1" dirty="0">
                <a:solidFill>
                  <a:srgbClr val="FFFF00"/>
                </a:solidFill>
                <a:latin typeface="Poppings"/>
              </a:rPr>
              <a:t>SSC</a:t>
            </a:r>
            <a:r>
              <a:rPr lang="en-US" b="1" dirty="0">
                <a:latin typeface="Poppings"/>
              </a:rPr>
              <a:t>. </a:t>
            </a:r>
            <a:endParaRPr lang="en-US" b="1" dirty="0">
              <a:latin typeface="Poppings"/>
              <a:cs typeface="Calibri"/>
            </a:endParaRPr>
          </a:p>
          <a:p>
            <a:endParaRPr lang="en-US" dirty="0"/>
          </a:p>
          <a:p>
            <a:r>
              <a:rPr lang="en-US" b="1" dirty="0"/>
              <a:t>Click</a:t>
            </a: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20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 </a:t>
            </a:r>
          </a:p>
          <a:p>
            <a:r>
              <a:rPr lang="en-US" b="1"/>
              <a:t>Say: </a:t>
            </a:r>
            <a:r>
              <a:rPr lang="en-US"/>
              <a:t>We are going to start our session with a little reflection.</a:t>
            </a:r>
            <a:endParaRPr lang="en-US">
              <a:ea typeface="Calibri"/>
              <a:cs typeface="Calibri"/>
            </a:endParaRPr>
          </a:p>
          <a:p>
            <a:endParaRPr lang="en-US" b="1"/>
          </a:p>
          <a:p>
            <a:r>
              <a:rPr lang="en-US" b="1"/>
              <a:t>The Civil Rights Movement has been in existence since the early 30’s where historical/great leaders set the pathway for equal voice and opportunity.</a:t>
            </a:r>
            <a:endParaRPr lang="en-US" b="1">
              <a:ea typeface="Calibri"/>
              <a:cs typeface="Calibri"/>
            </a:endParaRPr>
          </a:p>
          <a:p>
            <a:endParaRPr lang="en-US"/>
          </a:p>
          <a:p>
            <a:r>
              <a:rPr lang="en-US"/>
              <a:t>We saw it through Rosa Parks who fought against segregation, with Cesar Chavez who was an American labor leader and civil rights activists, with Martin Luther King when he gave his "I Have A Dream" speech, and Modesto "Larry" Dulay </a:t>
            </a:r>
            <a:r>
              <a:rPr lang="en-US" err="1"/>
              <a:t>Itliong</a:t>
            </a:r>
            <a:r>
              <a:rPr lang="en-US"/>
              <a:t>, who organized the West Coast agricultural workers starting in the 1930’s and rose to national prominences in 1965.</a:t>
            </a:r>
            <a:r>
              <a:rPr lang="en-US" b="1"/>
              <a:t> (For more information, see notes below.)</a:t>
            </a:r>
            <a:endParaRPr lang="en-US" b="1">
              <a:ea typeface="Calibri"/>
              <a:cs typeface="Calibri"/>
            </a:endParaRPr>
          </a:p>
          <a:p>
            <a:endParaRPr lang="en-US" b="1"/>
          </a:p>
          <a:p>
            <a:r>
              <a:rPr lang="en-US" b="1"/>
              <a:t>In that same year (1965) President Lyndon B. Johnson established </a:t>
            </a:r>
            <a:r>
              <a:rPr lang="en-US"/>
              <a:t>the Elementary and Secondary Education Act (ESEA), which is part of that establishment of opportunities for underserved students and families in our work with Title I.  Most recently, President Obama reauthorized the ESEA in 2015 and renamed it the Every Student Succeeds Act that dictates educational requirements for our students and families.</a:t>
            </a:r>
            <a:endParaRPr lang="en-US">
              <a:ea typeface="Calibri"/>
              <a:cs typeface="Calibri"/>
            </a:endParaRPr>
          </a:p>
          <a:p>
            <a:endParaRPr lang="en-US"/>
          </a:p>
          <a:p>
            <a:r>
              <a:rPr lang="en-US"/>
              <a:t>This brief outline is shared by LAUSD to ground parent and family engagement throughout LAUSD.</a:t>
            </a:r>
            <a:endParaRPr lang="en-US">
              <a:ea typeface="Calibri"/>
              <a:cs typeface="Calibri"/>
            </a:endParaRPr>
          </a:p>
          <a:p>
            <a:endParaRPr lang="en-US"/>
          </a:p>
          <a:p>
            <a:r>
              <a:rPr lang="en-US" b="1"/>
              <a:t>Click</a:t>
            </a:r>
          </a:p>
          <a:p>
            <a:endParaRPr lang="en-US"/>
          </a:p>
          <a:p>
            <a:endParaRPr lang="en-US"/>
          </a:p>
          <a:p>
            <a:endParaRPr lang="en-US"/>
          </a:p>
          <a:p>
            <a:r>
              <a:rPr lang="en-US" b="1"/>
              <a:t>Just for your information: </a:t>
            </a:r>
          </a:p>
          <a:p>
            <a:endParaRPr lang="en-US"/>
          </a:p>
          <a:p>
            <a:r>
              <a:rPr lang="en-US" b="1" i="0">
                <a:solidFill>
                  <a:srgbClr val="1A1A1A"/>
                </a:solidFill>
                <a:effectLst/>
                <a:latin typeface="Georgia" panose="02040502050405020303" pitchFamily="18" charset="0"/>
              </a:rPr>
              <a:t>Rosa Parks </a:t>
            </a:r>
            <a:r>
              <a:rPr lang="en-US" b="0" i="0">
                <a:solidFill>
                  <a:srgbClr val="1A1A1A"/>
                </a:solidFill>
                <a:effectLst/>
                <a:latin typeface="Georgia" panose="02040502050405020303" pitchFamily="18" charset="0"/>
              </a:rPr>
              <a:t>was an American civil rights activist whose refusal to give up her seat on a public bus precipitated the 1955–56 </a:t>
            </a:r>
            <a:r>
              <a:rPr lang="en-US" b="0" i="0" u="none" strike="noStrike">
                <a:solidFill>
                  <a:srgbClr val="14599D"/>
                </a:solidFill>
                <a:effectLst/>
                <a:latin typeface="Georgia" panose="02040502050405020303" pitchFamily="18" charset="0"/>
                <a:hlinkClick r:id="rId3"/>
              </a:rPr>
              <a:t>Montgomery bus boycott</a:t>
            </a:r>
            <a:r>
              <a:rPr lang="en-US" b="0" i="0">
                <a:solidFill>
                  <a:srgbClr val="1A1A1A"/>
                </a:solidFill>
                <a:effectLst/>
                <a:latin typeface="Georgia" panose="02040502050405020303" pitchFamily="18" charset="0"/>
              </a:rPr>
              <a:t> in Alabama, which became the spark that ignited the </a:t>
            </a:r>
            <a:r>
              <a:rPr lang="en-US" b="0" i="0" u="none" strike="noStrike">
                <a:solidFill>
                  <a:srgbClr val="14599D"/>
                </a:solidFill>
                <a:effectLst/>
                <a:latin typeface="Georgia" panose="02040502050405020303" pitchFamily="18" charset="0"/>
                <a:hlinkClick r:id="rId4"/>
              </a:rPr>
              <a:t>civil rights movement in the United States</a:t>
            </a:r>
            <a:r>
              <a:rPr lang="en-US" b="0" i="0">
                <a:solidFill>
                  <a:srgbClr val="1A1A1A"/>
                </a:solidFill>
                <a:effectLst/>
                <a:latin typeface="Georgia" panose="02040502050405020303" pitchFamily="18" charset="0"/>
              </a:rPr>
              <a:t>. She is known as the “mother of the civil rights movement.”</a:t>
            </a:r>
            <a:endParaRPr lang="en-US"/>
          </a:p>
          <a:p>
            <a:endParaRPr lang="en-US"/>
          </a:p>
          <a:p>
            <a:r>
              <a:rPr lang="en-US" b="1" i="0">
                <a:solidFill>
                  <a:srgbClr val="202122"/>
                </a:solidFill>
                <a:effectLst/>
                <a:latin typeface="Arial"/>
                <a:cs typeface="Arial"/>
              </a:rPr>
              <a:t>Cesar Chavez</a:t>
            </a:r>
            <a:r>
              <a:rPr lang="en-US" b="0" i="0">
                <a:solidFill>
                  <a:srgbClr val="202122"/>
                </a:solidFill>
                <a:effectLst/>
                <a:latin typeface="Arial"/>
                <a:cs typeface="Arial"/>
              </a:rPr>
              <a:t> (born </a:t>
            </a:r>
            <a:r>
              <a:rPr lang="en-US" b="1" i="0">
                <a:solidFill>
                  <a:srgbClr val="202122"/>
                </a:solidFill>
                <a:effectLst/>
                <a:latin typeface="Arial"/>
                <a:cs typeface="Arial"/>
              </a:rPr>
              <a:t>Cesario Estrada Chavez</a:t>
            </a:r>
            <a:r>
              <a:rPr lang="en-US" b="0" i="0">
                <a:solidFill>
                  <a:srgbClr val="202122"/>
                </a:solidFill>
                <a:effectLst/>
                <a:latin typeface="Arial"/>
                <a:cs typeface="Arial"/>
              </a:rPr>
              <a:t> </a:t>
            </a:r>
            <a:r>
              <a:rPr lang="en-US" b="0" i="0" u="none" strike="noStrike">
                <a:solidFill>
                  <a:srgbClr val="0645AD"/>
                </a:solidFill>
                <a:effectLst/>
                <a:latin typeface="Arial"/>
                <a:cs typeface="Arial"/>
                <a:hlinkClick r:id="rId5" tooltip="Help:IPA/English"/>
              </a:rPr>
              <a:t>/ˈtʃɑːvɛz/</a:t>
            </a:r>
            <a:r>
              <a:rPr lang="en-US" b="0" i="0">
                <a:solidFill>
                  <a:srgbClr val="202122"/>
                </a:solidFill>
                <a:effectLst/>
                <a:latin typeface="Arial"/>
                <a:cs typeface="Arial"/>
              </a:rPr>
              <a:t>; </a:t>
            </a:r>
            <a:r>
              <a:rPr lang="en-US"/>
              <a:t>Spanish: </a:t>
            </a:r>
            <a:r>
              <a:rPr lang="en-US" b="0" i="0" u="none" strike="noStrike">
                <a:solidFill>
                  <a:srgbClr val="0645AD"/>
                </a:solidFill>
                <a:effectLst/>
                <a:latin typeface="Arial"/>
                <a:cs typeface="Arial"/>
                <a:hlinkClick r:id="rId6" tooltip="Help:IPA/Spanish"/>
              </a:rPr>
              <a:t>[ˈt͡ʃaβes]</a:t>
            </a:r>
            <a:r>
              <a:rPr lang="en-US" b="0" i="0">
                <a:solidFill>
                  <a:srgbClr val="202122"/>
                </a:solidFill>
                <a:effectLst/>
                <a:latin typeface="Arial"/>
                <a:cs typeface="Arial"/>
              </a:rPr>
              <a:t>; March 31, 1927 – April 23, 1993) was an American </a:t>
            </a:r>
            <a:r>
              <a:rPr lang="en-US" b="0" i="0" u="none" strike="noStrike">
                <a:solidFill>
                  <a:srgbClr val="0645AD"/>
                </a:solidFill>
                <a:effectLst/>
                <a:latin typeface="Arial"/>
                <a:cs typeface="Arial"/>
                <a:hlinkClick r:id="rId7" tooltip="Labor leader"/>
              </a:rPr>
              <a:t>labor leader</a:t>
            </a:r>
            <a:r>
              <a:rPr lang="en-US" b="0" i="0">
                <a:solidFill>
                  <a:srgbClr val="202122"/>
                </a:solidFill>
                <a:effectLst/>
                <a:latin typeface="Arial"/>
                <a:cs typeface="Arial"/>
              </a:rPr>
              <a:t> and </a:t>
            </a:r>
            <a:r>
              <a:rPr lang="en-US" b="0" i="0" u="none" strike="noStrike">
                <a:solidFill>
                  <a:srgbClr val="0645AD"/>
                </a:solidFill>
                <a:effectLst/>
                <a:latin typeface="Arial"/>
                <a:cs typeface="Arial"/>
                <a:hlinkClick r:id="rId8" tooltip="Civil rights"/>
              </a:rPr>
              <a:t>civil rights</a:t>
            </a:r>
            <a:r>
              <a:rPr lang="en-US" b="0" i="0">
                <a:solidFill>
                  <a:srgbClr val="202122"/>
                </a:solidFill>
                <a:effectLst/>
                <a:latin typeface="Arial"/>
                <a:cs typeface="Arial"/>
              </a:rPr>
              <a:t> activist. Along with </a:t>
            </a:r>
            <a:r>
              <a:rPr lang="en-US" b="0" i="0" u="none" strike="noStrike">
                <a:solidFill>
                  <a:srgbClr val="0645AD"/>
                </a:solidFill>
                <a:effectLst/>
                <a:latin typeface="Arial"/>
                <a:cs typeface="Arial"/>
                <a:hlinkClick r:id="rId9" tooltip="Dolores Huerta"/>
              </a:rPr>
              <a:t>Dolores Huerta</a:t>
            </a:r>
            <a:r>
              <a:rPr lang="en-US" b="0" i="0">
                <a:solidFill>
                  <a:srgbClr val="202122"/>
                </a:solidFill>
                <a:effectLst/>
                <a:latin typeface="Arial"/>
                <a:cs typeface="Arial"/>
              </a:rPr>
              <a:t>, he co-founded the National Farm Workers Association (NFWA), which later merged with the </a:t>
            </a:r>
            <a:r>
              <a:rPr lang="en-US" b="0" i="0" u="none" strike="noStrike">
                <a:solidFill>
                  <a:srgbClr val="0645AD"/>
                </a:solidFill>
                <a:effectLst/>
                <a:latin typeface="Arial"/>
                <a:cs typeface="Arial"/>
                <a:hlinkClick r:id="rId10" tooltip="Agricultural Workers Organizing Committee"/>
              </a:rPr>
              <a:t>Agricultural Workers Organizing Committee</a:t>
            </a:r>
            <a:r>
              <a:rPr lang="en-US" b="0" i="0">
                <a:solidFill>
                  <a:srgbClr val="202122"/>
                </a:solidFill>
                <a:effectLst/>
                <a:latin typeface="Arial"/>
                <a:cs typeface="Arial"/>
              </a:rPr>
              <a:t> (AWOC) to become the </a:t>
            </a:r>
            <a:r>
              <a:rPr lang="en-US" b="0" i="0" u="none" strike="noStrike">
                <a:solidFill>
                  <a:srgbClr val="0645AD"/>
                </a:solidFill>
                <a:effectLst/>
                <a:latin typeface="Arial"/>
                <a:cs typeface="Arial"/>
                <a:hlinkClick r:id="rId11" tooltip="United Farm Workers"/>
              </a:rPr>
              <a:t>United Farm Workers</a:t>
            </a:r>
            <a:r>
              <a:rPr lang="en-US" b="0" i="0">
                <a:solidFill>
                  <a:srgbClr val="202122"/>
                </a:solidFill>
                <a:effectLst/>
                <a:latin typeface="Arial"/>
                <a:cs typeface="Arial"/>
              </a:rPr>
              <a:t> (UFW) </a:t>
            </a:r>
            <a:r>
              <a:rPr lang="en-US" b="0" i="0" u="none" strike="noStrike">
                <a:solidFill>
                  <a:srgbClr val="0645AD"/>
                </a:solidFill>
                <a:effectLst/>
                <a:latin typeface="Arial"/>
                <a:cs typeface="Arial"/>
                <a:hlinkClick r:id="rId12" tooltip="Labor union"/>
              </a:rPr>
              <a:t>labor union</a:t>
            </a:r>
            <a:r>
              <a:rPr lang="en-US" b="0" i="0">
                <a:solidFill>
                  <a:srgbClr val="202122"/>
                </a:solidFill>
                <a:effectLst/>
                <a:latin typeface="Arial"/>
                <a:cs typeface="Arial"/>
              </a:rPr>
              <a:t>. Ideologically, his world-view combined </a:t>
            </a:r>
            <a:r>
              <a:rPr lang="en-US" b="0" i="0" u="none" strike="noStrike">
                <a:solidFill>
                  <a:srgbClr val="0645AD"/>
                </a:solidFill>
                <a:effectLst/>
                <a:latin typeface="Arial"/>
                <a:cs typeface="Arial"/>
                <a:hlinkClick r:id="rId13" tooltip="Left-wing politics"/>
              </a:rPr>
              <a:t>leftist politics</a:t>
            </a:r>
            <a:r>
              <a:rPr lang="en-US" b="0" i="0">
                <a:solidFill>
                  <a:srgbClr val="202122"/>
                </a:solidFill>
                <a:effectLst/>
                <a:latin typeface="Arial"/>
                <a:cs typeface="Arial"/>
              </a:rPr>
              <a:t> with </a:t>
            </a:r>
            <a:r>
              <a:rPr lang="en-US" b="0" i="0" u="none" strike="noStrike">
                <a:solidFill>
                  <a:srgbClr val="0645AD"/>
                </a:solidFill>
                <a:effectLst/>
                <a:latin typeface="Arial"/>
                <a:cs typeface="Arial"/>
                <a:hlinkClick r:id="rId14" tooltip="Catholic social teaching"/>
              </a:rPr>
              <a:t>Catholic social teachings</a:t>
            </a:r>
            <a:r>
              <a:rPr lang="en-US" b="0" i="0">
                <a:solidFill>
                  <a:srgbClr val="202122"/>
                </a:solidFill>
                <a:effectLst/>
                <a:latin typeface="Arial"/>
                <a:cs typeface="Arial"/>
              </a:rPr>
              <a:t>.</a:t>
            </a:r>
            <a:endParaRPr lang="en-US">
              <a:latin typeface="Arial"/>
              <a:cs typeface="Arial"/>
            </a:endParaRPr>
          </a:p>
          <a:p>
            <a:endParaRPr lang="en-US"/>
          </a:p>
          <a:p>
            <a:r>
              <a:rPr lang="en-US" b="1" i="0">
                <a:solidFill>
                  <a:srgbClr val="202122"/>
                </a:solidFill>
                <a:effectLst/>
                <a:latin typeface="Arial" panose="020B0604020202020204" pitchFamily="34" charset="0"/>
              </a:rPr>
              <a:t>Martin Luther King Jr.</a:t>
            </a:r>
            <a:r>
              <a:rPr lang="en-US" b="0" i="0">
                <a:solidFill>
                  <a:srgbClr val="202122"/>
                </a:solidFill>
                <a:effectLst/>
                <a:latin typeface="Arial" panose="020B0604020202020204" pitchFamily="34" charset="0"/>
              </a:rPr>
              <a:t> (born </a:t>
            </a:r>
            <a:r>
              <a:rPr lang="en-US" b="1" i="0">
                <a:solidFill>
                  <a:srgbClr val="202122"/>
                </a:solidFill>
                <a:effectLst/>
                <a:latin typeface="Arial" panose="020B0604020202020204" pitchFamily="34" charset="0"/>
              </a:rPr>
              <a:t>Michael King Jr.</a:t>
            </a:r>
            <a:r>
              <a:rPr lang="en-US" b="0" i="0">
                <a:solidFill>
                  <a:srgbClr val="202122"/>
                </a:solidFill>
                <a:effectLst/>
                <a:latin typeface="Arial" panose="020B0604020202020204" pitchFamily="34" charset="0"/>
              </a:rPr>
              <a:t>; January 15, 1929 – April 4, 1968) was an American </a:t>
            </a:r>
            <a:r>
              <a:rPr lang="en-US" b="0" i="0" u="none" strike="noStrike">
                <a:solidFill>
                  <a:srgbClr val="0645AD"/>
                </a:solidFill>
                <a:effectLst/>
                <a:latin typeface="Arial" panose="020B0604020202020204" pitchFamily="34" charset="0"/>
                <a:hlinkClick r:id="rId15" tooltip="Baptist"/>
              </a:rPr>
              <a:t>Baptist</a:t>
            </a:r>
            <a:r>
              <a:rPr lang="en-US" b="0" i="0">
                <a:solidFill>
                  <a:srgbClr val="202122"/>
                </a:solidFill>
                <a:effectLst/>
                <a:latin typeface="Arial" panose="020B0604020202020204" pitchFamily="34" charset="0"/>
              </a:rPr>
              <a:t> minister and activist who became the most visible spokesman and leader in the </a:t>
            </a:r>
            <a:r>
              <a:rPr lang="en-US" b="0" i="0" u="none" strike="noStrike">
                <a:solidFill>
                  <a:srgbClr val="0645AD"/>
                </a:solidFill>
                <a:effectLst/>
                <a:latin typeface="Arial" panose="020B0604020202020204" pitchFamily="34" charset="0"/>
                <a:hlinkClick r:id="rId16" tooltip="Civil rights movement"/>
              </a:rPr>
              <a:t>civil rights movement</a:t>
            </a:r>
            <a:r>
              <a:rPr lang="en-US" b="0" i="0">
                <a:solidFill>
                  <a:srgbClr val="202122"/>
                </a:solidFill>
                <a:effectLst/>
                <a:latin typeface="Arial" panose="020B0604020202020204" pitchFamily="34" charset="0"/>
              </a:rPr>
              <a:t> from 1955 until </a:t>
            </a:r>
            <a:r>
              <a:rPr lang="en-US" b="0" i="0" u="none" strike="noStrike">
                <a:solidFill>
                  <a:srgbClr val="0645AD"/>
                </a:solidFill>
                <a:effectLst/>
                <a:latin typeface="Arial" panose="020B0604020202020204" pitchFamily="34" charset="0"/>
                <a:hlinkClick r:id="rId17" tooltip="Assassination of Martin Luther King Jr."/>
              </a:rPr>
              <a:t>his assassination</a:t>
            </a:r>
            <a:r>
              <a:rPr lang="en-US" b="0" i="0">
                <a:solidFill>
                  <a:srgbClr val="202122"/>
                </a:solidFill>
                <a:effectLst/>
                <a:latin typeface="Arial" panose="020B0604020202020204" pitchFamily="34" charset="0"/>
              </a:rPr>
              <a:t> in 1968. An </a:t>
            </a:r>
            <a:r>
              <a:rPr lang="en-US" b="0" i="0" u="none" strike="noStrike">
                <a:solidFill>
                  <a:srgbClr val="0645AD"/>
                </a:solidFill>
                <a:effectLst/>
                <a:latin typeface="Arial" panose="020B0604020202020204" pitchFamily="34" charset="0"/>
                <a:hlinkClick r:id="rId18" tooltip="African American church"/>
              </a:rPr>
              <a:t>African American church</a:t>
            </a:r>
            <a:r>
              <a:rPr lang="en-US" b="0" i="0">
                <a:solidFill>
                  <a:srgbClr val="202122"/>
                </a:solidFill>
                <a:effectLst/>
                <a:latin typeface="Arial" panose="020B0604020202020204" pitchFamily="34" charset="0"/>
              </a:rPr>
              <a:t> leader and the son of early civil rights activist and minister </a:t>
            </a:r>
            <a:r>
              <a:rPr lang="en-US" b="0" i="0" u="none" strike="noStrike">
                <a:solidFill>
                  <a:srgbClr val="0645AD"/>
                </a:solidFill>
                <a:effectLst/>
                <a:latin typeface="Arial" panose="020B0604020202020204" pitchFamily="34" charset="0"/>
                <a:hlinkClick r:id="rId19" tooltip="Martin Luther King Sr."/>
              </a:rPr>
              <a:t>Martin Luther King Sr.</a:t>
            </a:r>
            <a:r>
              <a:rPr lang="en-US" b="0" i="0">
                <a:solidFill>
                  <a:srgbClr val="202122"/>
                </a:solidFill>
                <a:effectLst/>
                <a:latin typeface="Arial" panose="020B0604020202020204" pitchFamily="34" charset="0"/>
              </a:rPr>
              <a:t>, King advanced </a:t>
            </a:r>
            <a:r>
              <a:rPr lang="en-US" b="0" i="0" u="none" strike="noStrike">
                <a:solidFill>
                  <a:srgbClr val="0645AD"/>
                </a:solidFill>
                <a:effectLst/>
                <a:latin typeface="Arial" panose="020B0604020202020204" pitchFamily="34" charset="0"/>
                <a:hlinkClick r:id="rId20" tooltip="Civil and political rights"/>
              </a:rPr>
              <a:t>civil rights</a:t>
            </a:r>
            <a:r>
              <a:rPr lang="en-US" b="0" i="0">
                <a:solidFill>
                  <a:srgbClr val="202122"/>
                </a:solidFill>
                <a:effectLst/>
                <a:latin typeface="Arial" panose="020B0604020202020204" pitchFamily="34" charset="0"/>
              </a:rPr>
              <a:t> for </a:t>
            </a:r>
            <a:r>
              <a:rPr lang="en-US" b="0" i="0" u="none" strike="noStrike">
                <a:solidFill>
                  <a:srgbClr val="0645AD"/>
                </a:solidFill>
                <a:effectLst/>
                <a:latin typeface="Arial" panose="020B0604020202020204" pitchFamily="34" charset="0"/>
                <a:hlinkClick r:id="rId21" tooltip="People of color"/>
              </a:rPr>
              <a:t>people of color</a:t>
            </a:r>
            <a:r>
              <a:rPr lang="en-US" b="0" i="0">
                <a:solidFill>
                  <a:srgbClr val="202122"/>
                </a:solidFill>
                <a:effectLst/>
                <a:latin typeface="Arial" panose="020B0604020202020204" pitchFamily="34" charset="0"/>
              </a:rPr>
              <a:t> in the United States through </a:t>
            </a:r>
            <a:r>
              <a:rPr lang="en-US" b="0" i="0" u="none" strike="noStrike">
                <a:solidFill>
                  <a:srgbClr val="0645AD"/>
                </a:solidFill>
                <a:effectLst/>
                <a:latin typeface="Arial" panose="020B0604020202020204" pitchFamily="34" charset="0"/>
                <a:hlinkClick r:id="rId22" tooltip="Nonviolence"/>
              </a:rPr>
              <a:t>nonviolence</a:t>
            </a:r>
            <a:r>
              <a:rPr lang="en-US" b="0" i="0">
                <a:solidFill>
                  <a:srgbClr val="202122"/>
                </a:solidFill>
                <a:effectLst/>
                <a:latin typeface="Arial" panose="020B0604020202020204" pitchFamily="34" charset="0"/>
              </a:rPr>
              <a:t> and </a:t>
            </a:r>
            <a:r>
              <a:rPr lang="en-US" b="0" i="0" u="none" strike="noStrike">
                <a:solidFill>
                  <a:srgbClr val="0645AD"/>
                </a:solidFill>
                <a:effectLst/>
                <a:latin typeface="Arial" panose="020B0604020202020204" pitchFamily="34" charset="0"/>
                <a:hlinkClick r:id="rId23" tooltip="Civil disobedience"/>
              </a:rPr>
              <a:t>civil disobedience</a:t>
            </a:r>
            <a:r>
              <a:rPr lang="en-US" b="0" i="0">
                <a:solidFill>
                  <a:srgbClr val="202122"/>
                </a:solidFill>
                <a:effectLst/>
                <a:latin typeface="Arial" panose="020B0604020202020204" pitchFamily="34" charset="0"/>
              </a:rPr>
              <a:t>. Inspired by his </a:t>
            </a:r>
            <a:r>
              <a:rPr lang="en-US" b="0" i="0" u="none" strike="noStrike">
                <a:solidFill>
                  <a:srgbClr val="0645AD"/>
                </a:solidFill>
                <a:effectLst/>
                <a:latin typeface="Arial" panose="020B0604020202020204" pitchFamily="34" charset="0"/>
                <a:hlinkClick r:id="rId24" tooltip="Christian beliefs"/>
              </a:rPr>
              <a:t>Christian beliefs</a:t>
            </a:r>
            <a:r>
              <a:rPr lang="en-US" b="0" i="0">
                <a:solidFill>
                  <a:srgbClr val="202122"/>
                </a:solidFill>
                <a:effectLst/>
                <a:latin typeface="Arial" panose="020B0604020202020204" pitchFamily="34" charset="0"/>
              </a:rPr>
              <a:t> and the nonviolent activism of </a:t>
            </a:r>
            <a:r>
              <a:rPr lang="en-US" b="0" i="0" u="none" strike="noStrike">
                <a:solidFill>
                  <a:srgbClr val="0645AD"/>
                </a:solidFill>
                <a:effectLst/>
                <a:latin typeface="Arial" panose="020B0604020202020204" pitchFamily="34" charset="0"/>
                <a:hlinkClick r:id="rId25" tooltip="Mahatma Gandhi"/>
              </a:rPr>
              <a:t>Mahatma Gandhi</a:t>
            </a:r>
            <a:r>
              <a:rPr lang="en-US" b="0" i="0">
                <a:solidFill>
                  <a:srgbClr val="202122"/>
                </a:solidFill>
                <a:effectLst/>
                <a:latin typeface="Arial" panose="020B0604020202020204" pitchFamily="34" charset="0"/>
              </a:rPr>
              <a:t>, he led targeted, </a:t>
            </a:r>
            <a:r>
              <a:rPr lang="en-US" b="0" i="0" u="none" strike="noStrike">
                <a:solidFill>
                  <a:srgbClr val="0645AD"/>
                </a:solidFill>
                <a:effectLst/>
                <a:latin typeface="Arial" panose="020B0604020202020204" pitchFamily="34" charset="0"/>
                <a:hlinkClick r:id="rId26" tooltip="Nonviolent resistance"/>
              </a:rPr>
              <a:t>nonviolent resistance</a:t>
            </a:r>
            <a:r>
              <a:rPr lang="en-US" b="0" i="0">
                <a:solidFill>
                  <a:srgbClr val="202122"/>
                </a:solidFill>
                <a:effectLst/>
                <a:latin typeface="Arial" panose="020B0604020202020204" pitchFamily="34" charset="0"/>
              </a:rPr>
              <a:t> against </a:t>
            </a:r>
            <a:r>
              <a:rPr lang="en-US" b="0" i="0" u="none" strike="noStrike">
                <a:solidFill>
                  <a:srgbClr val="0645AD"/>
                </a:solidFill>
                <a:effectLst/>
                <a:latin typeface="Arial" panose="020B0604020202020204" pitchFamily="34" charset="0"/>
                <a:hlinkClick r:id="rId27" tooltip="Jim Crow laws"/>
              </a:rPr>
              <a:t>Jim Crow laws</a:t>
            </a:r>
            <a:r>
              <a:rPr lang="en-US" b="0" i="0">
                <a:solidFill>
                  <a:srgbClr val="202122"/>
                </a:solidFill>
                <a:effectLst/>
                <a:latin typeface="Arial" panose="020B0604020202020204" pitchFamily="34" charset="0"/>
              </a:rPr>
              <a:t> and other forms of discrimination.</a:t>
            </a:r>
            <a:endParaRPr lang="en-US"/>
          </a:p>
          <a:p>
            <a:endParaRPr lang="en-US"/>
          </a:p>
          <a:p>
            <a:r>
              <a:rPr lang="en-US" b="1" i="0">
                <a:solidFill>
                  <a:srgbClr val="202122"/>
                </a:solidFill>
                <a:effectLst/>
                <a:latin typeface="Arial" panose="020B0604020202020204" pitchFamily="34" charset="0"/>
              </a:rPr>
              <a:t>Modesto</a:t>
            </a:r>
            <a:r>
              <a:rPr lang="en-US" b="0" i="0">
                <a:solidFill>
                  <a:srgbClr val="202122"/>
                </a:solidFill>
                <a:effectLst/>
                <a:latin typeface="Arial" panose="020B0604020202020204" pitchFamily="34" charset="0"/>
              </a:rPr>
              <a:t> "</a:t>
            </a:r>
            <a:r>
              <a:rPr lang="en-US" b="1" i="0">
                <a:solidFill>
                  <a:srgbClr val="202122"/>
                </a:solidFill>
                <a:effectLst/>
                <a:latin typeface="Arial" panose="020B0604020202020204" pitchFamily="34" charset="0"/>
              </a:rPr>
              <a:t>Larry</a:t>
            </a:r>
            <a:r>
              <a:rPr lang="en-US" b="0" i="0">
                <a:solidFill>
                  <a:srgbClr val="202122"/>
                </a:solidFill>
                <a:effectLst/>
                <a:latin typeface="Arial" panose="020B0604020202020204" pitchFamily="34" charset="0"/>
              </a:rPr>
              <a:t>" </a:t>
            </a:r>
            <a:r>
              <a:rPr lang="en-US" b="1" i="0">
                <a:solidFill>
                  <a:srgbClr val="202122"/>
                </a:solidFill>
                <a:effectLst/>
                <a:latin typeface="Arial" panose="020B0604020202020204" pitchFamily="34" charset="0"/>
              </a:rPr>
              <a:t>Dulay </a:t>
            </a:r>
            <a:r>
              <a:rPr lang="en-US" b="1" i="0" err="1">
                <a:solidFill>
                  <a:srgbClr val="202122"/>
                </a:solidFill>
                <a:effectLst/>
                <a:latin typeface="Arial" panose="020B0604020202020204" pitchFamily="34" charset="0"/>
              </a:rPr>
              <a:t>Itliong</a:t>
            </a:r>
            <a:r>
              <a:rPr lang="en-US" b="0" i="0">
                <a:solidFill>
                  <a:srgbClr val="202122"/>
                </a:solidFill>
                <a:effectLst/>
                <a:latin typeface="Arial" panose="020B0604020202020204" pitchFamily="34" charset="0"/>
              </a:rPr>
              <a:t> (October 25, 1913 – February 1977</a:t>
            </a:r>
            <a:r>
              <a:rPr lang="en-US" b="0" i="0" u="none" strike="noStrike" baseline="30000">
                <a:solidFill>
                  <a:srgbClr val="0645AD"/>
                </a:solidFill>
                <a:effectLst/>
                <a:latin typeface="Arial" panose="020B0604020202020204" pitchFamily="34" charset="0"/>
                <a:hlinkClick r:id="rId28"/>
              </a:rPr>
              <a:t>[a]</a:t>
            </a:r>
            <a:r>
              <a:rPr lang="en-US" b="0" i="0">
                <a:solidFill>
                  <a:srgbClr val="202122"/>
                </a:solidFill>
                <a:effectLst/>
                <a:latin typeface="Arial" panose="020B0604020202020204" pitchFamily="34" charset="0"/>
              </a:rPr>
              <a:t>), also known as "</a:t>
            </a:r>
            <a:r>
              <a:rPr lang="en-US" b="1" i="0">
                <a:solidFill>
                  <a:srgbClr val="202122"/>
                </a:solidFill>
                <a:effectLst/>
                <a:latin typeface="Arial" panose="020B0604020202020204" pitchFamily="34" charset="0"/>
              </a:rPr>
              <a:t>Seven Fingers</a:t>
            </a:r>
            <a:r>
              <a:rPr lang="en-US" b="0" i="0">
                <a:solidFill>
                  <a:srgbClr val="202122"/>
                </a:solidFill>
                <a:effectLst/>
                <a:latin typeface="Arial" panose="020B0604020202020204" pitchFamily="34" charset="0"/>
              </a:rPr>
              <a:t>",</a:t>
            </a:r>
            <a:r>
              <a:rPr lang="en-US" b="0" i="0" u="none" strike="noStrike" baseline="30000">
                <a:solidFill>
                  <a:srgbClr val="0645AD"/>
                </a:solidFill>
                <a:effectLst/>
                <a:latin typeface="Arial" panose="020B0604020202020204" pitchFamily="34" charset="0"/>
                <a:hlinkClick r:id="rId29"/>
              </a:rPr>
              <a:t>[3]</a:t>
            </a:r>
            <a:r>
              <a:rPr lang="en-US" b="0" i="0">
                <a:solidFill>
                  <a:srgbClr val="202122"/>
                </a:solidFill>
                <a:effectLst/>
                <a:latin typeface="Arial" panose="020B0604020202020204" pitchFamily="34" charset="0"/>
              </a:rPr>
              <a:t> was a Filipino-American labor organizer. </a:t>
            </a:r>
          </a:p>
          <a:p>
            <a:r>
              <a:rPr lang="en-US" b="0" i="0">
                <a:solidFill>
                  <a:srgbClr val="202122"/>
                </a:solidFill>
                <a:effectLst/>
                <a:latin typeface="Arial"/>
                <a:cs typeface="Arial"/>
              </a:rPr>
              <a:t>He organized </a:t>
            </a:r>
            <a:r>
              <a:rPr lang="en-US" b="0" i="0" u="none" strike="noStrike">
                <a:solidFill>
                  <a:srgbClr val="0645AD"/>
                </a:solidFill>
                <a:effectLst/>
                <a:latin typeface="Arial"/>
                <a:cs typeface="Arial"/>
                <a:hlinkClick r:id="rId30" tooltip="West Coast of the United States"/>
              </a:rPr>
              <a:t>West Coast</a:t>
            </a:r>
            <a:r>
              <a:rPr lang="en-US" b="0" i="0">
                <a:solidFill>
                  <a:srgbClr val="202122"/>
                </a:solidFill>
                <a:effectLst/>
                <a:latin typeface="Arial"/>
                <a:cs typeface="Arial"/>
              </a:rPr>
              <a:t> agricultural workers starting in the 1930s, and rose to national prominence in 1965, when he, </a:t>
            </a:r>
            <a:r>
              <a:rPr lang="en-US" b="0" i="0" u="none" strike="noStrike">
                <a:solidFill>
                  <a:srgbClr val="0645AD"/>
                </a:solidFill>
                <a:effectLst/>
                <a:latin typeface="Arial"/>
                <a:cs typeface="Arial"/>
                <a:hlinkClick r:id="rId31" tooltip="Philip Vera Cruz"/>
              </a:rPr>
              <a:t>Philip Vera Cruz</a:t>
            </a:r>
            <a:r>
              <a:rPr lang="en-US" b="0" i="0">
                <a:solidFill>
                  <a:srgbClr val="202122"/>
                </a:solidFill>
                <a:effectLst/>
                <a:latin typeface="Arial"/>
                <a:cs typeface="Arial"/>
              </a:rPr>
              <a:t>, Benjamin Gines and Pete Velasco, walked off the farms of area table-grape growers, demanding wages equal to the federal </a:t>
            </a:r>
            <a:r>
              <a:rPr lang="en-US" b="0" i="0" u="none" strike="noStrike">
                <a:solidFill>
                  <a:srgbClr val="0645AD"/>
                </a:solidFill>
                <a:effectLst/>
                <a:latin typeface="Arial"/>
                <a:cs typeface="Arial"/>
                <a:hlinkClick r:id="rId32" tooltip="Minimum wage"/>
              </a:rPr>
              <a:t>minimum wage</a:t>
            </a:r>
            <a:r>
              <a:rPr lang="en-US" b="0" i="0">
                <a:solidFill>
                  <a:srgbClr val="202122"/>
                </a:solidFill>
                <a:effectLst/>
                <a:latin typeface="Arial"/>
                <a:cs typeface="Arial"/>
              </a:rPr>
              <a:t>, that became known as the </a:t>
            </a:r>
            <a:r>
              <a:rPr lang="en-US" b="0" i="0" u="none" strike="noStrike">
                <a:solidFill>
                  <a:srgbClr val="0645AD"/>
                </a:solidFill>
                <a:effectLst/>
                <a:latin typeface="Arial"/>
                <a:cs typeface="Arial"/>
                <a:hlinkClick r:id="rId33" tooltip="Delano grape strike"/>
              </a:rPr>
              <a:t>Delano grape strike</a:t>
            </a:r>
            <a:r>
              <a:rPr lang="en-US" b="0" i="0">
                <a:solidFill>
                  <a:srgbClr val="202122"/>
                </a:solidFill>
                <a:effectLst/>
                <a:latin typeface="Arial"/>
                <a:cs typeface="Arial"/>
              </a:rPr>
              <a:t>.</a:t>
            </a:r>
            <a:r>
              <a:rPr lang="en-US" b="0" i="0" u="none" strike="noStrike" baseline="30000">
                <a:solidFill>
                  <a:srgbClr val="0645AD"/>
                </a:solidFill>
                <a:effectLst/>
                <a:latin typeface="Arial"/>
                <a:cs typeface="Arial"/>
                <a:hlinkClick r:id="rId34"/>
              </a:rPr>
              <a:t>[4]</a:t>
            </a:r>
            <a:r>
              <a:rPr lang="en-US" b="0" i="0" u="none" strike="noStrike" baseline="30000">
                <a:solidFill>
                  <a:srgbClr val="0645AD"/>
                </a:solidFill>
                <a:effectLst/>
                <a:latin typeface="Arial"/>
                <a:cs typeface="Arial"/>
                <a:hlinkClick r:id="rId35"/>
              </a:rPr>
              <a:t>[5]</a:t>
            </a:r>
            <a:r>
              <a:rPr lang="en-US" b="0" i="0" u="none" strike="noStrike" baseline="30000">
                <a:solidFill>
                  <a:srgbClr val="0645AD"/>
                </a:solidFill>
                <a:effectLst/>
                <a:latin typeface="Arial"/>
                <a:cs typeface="Arial"/>
                <a:hlinkClick r:id="rId36"/>
              </a:rPr>
              <a:t>[6]</a:t>
            </a:r>
            <a:r>
              <a:rPr lang="en-US" b="0" i="0">
                <a:solidFill>
                  <a:srgbClr val="202122"/>
                </a:solidFill>
                <a:effectLst/>
                <a:latin typeface="Arial"/>
                <a:cs typeface="Arial"/>
              </a:rPr>
              <a:t> He has been described as "one of the fathers of the West Coast labor movement."</a:t>
            </a:r>
            <a:r>
              <a:rPr lang="en-US" b="0" i="0" u="none" strike="noStrike" baseline="30000">
                <a:solidFill>
                  <a:srgbClr val="0645AD"/>
                </a:solidFill>
                <a:effectLst/>
                <a:latin typeface="Arial"/>
                <a:cs typeface="Arial"/>
                <a:hlinkClick r:id="rId37"/>
              </a:rPr>
              <a:t>[7]</a:t>
            </a:r>
            <a:r>
              <a:rPr lang="en-US" b="0" i="0">
                <a:solidFill>
                  <a:srgbClr val="202122"/>
                </a:solidFill>
                <a:effectLst/>
                <a:latin typeface="Arial"/>
                <a:cs typeface="Arial"/>
              </a:rPr>
              <a:t> He is regarded as a key figure of the </a:t>
            </a:r>
            <a:r>
              <a:rPr lang="en-US" b="0" i="0" u="none" strike="noStrike">
                <a:solidFill>
                  <a:srgbClr val="0645AD"/>
                </a:solidFill>
                <a:effectLst/>
                <a:latin typeface="Arial"/>
                <a:cs typeface="Arial"/>
                <a:hlinkClick r:id="rId38" tooltip="Asian American movement"/>
              </a:rPr>
              <a:t>Asian American movement</a:t>
            </a:r>
            <a:r>
              <a:rPr lang="en-US" b="0" i="0">
                <a:solidFill>
                  <a:srgbClr val="202122"/>
                </a:solidFill>
                <a:effectLst/>
                <a:latin typeface="Arial"/>
                <a:cs typeface="Arial"/>
              </a:rPr>
              <a:t>.</a:t>
            </a:r>
            <a:endParaRPr lang="en-US">
              <a:latin typeface="Arial"/>
              <a:cs typeface="Arial"/>
            </a:endParaRPr>
          </a:p>
          <a:p>
            <a:pPr marL="139700"/>
            <a:endParaRPr lang="en-US">
              <a:ea typeface="Calibri"/>
              <a:cs typeface="Calibri"/>
            </a:endParaRPr>
          </a:p>
          <a:p>
            <a:pPr marL="139700" indent="0">
              <a:buNone/>
            </a:pPr>
            <a:endParaRPr lang="en-US">
              <a:ea typeface="Calibri"/>
              <a:cs typeface="Calibri"/>
            </a:endParaRPr>
          </a:p>
        </p:txBody>
      </p:sp>
    </p:spTree>
    <p:extLst>
      <p:ext uri="{BB962C8B-B14F-4D97-AF65-F5344CB8AC3E}">
        <p14:creationId xmlns:p14="http://schemas.microsoft.com/office/powerpoint/2010/main" val="69418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70C0"/>
                </a:solidFill>
                <a:latin typeface="Poppins" panose="00000500000000000000" pitchFamily="2" charset="0"/>
                <a:cs typeface="Poppins" panose="00000500000000000000" pitchFamily="2" charset="0"/>
              </a:rPr>
              <a:t>Say: </a:t>
            </a:r>
            <a:r>
              <a:rPr lang="en-US" dirty="0">
                <a:solidFill>
                  <a:srgbClr val="0070C0"/>
                </a:solidFill>
                <a:latin typeface="Poppins" panose="00000500000000000000" pitchFamily="2" charset="0"/>
                <a:cs typeface="Poppins" panose="00000500000000000000" pitchFamily="2" charset="0"/>
              </a:rPr>
              <a:t>One of the structures that supports the Civil Rights Movement by creating an opportunity for all families, staff and students to work together in closing the achievement gap is the School Site Council and the ELAC, as noted in the previous slide.  Our District provides guidance about the proper formation and functioning of the SSC and ELAC through Bulletin 6745.7, which contains the guidelines for SSC and ELAC as well as a variety of templates that you find in the back to support your work as members and officers.</a:t>
            </a:r>
          </a:p>
          <a:p>
            <a:endParaRPr lang="en-US" dirty="0">
              <a:solidFill>
                <a:srgbClr val="0070C0"/>
              </a:solidFill>
              <a:latin typeface="Poppins" panose="00000500000000000000" pitchFamily="2" charset="0"/>
              <a:cs typeface="Poppins" panose="00000500000000000000" pitchFamily="2" charset="0"/>
            </a:endParaRPr>
          </a:p>
          <a:p>
            <a:pPr defTabSz="931774">
              <a:defRPr/>
            </a:pPr>
            <a:r>
              <a:rPr lang="en-US" dirty="0">
                <a:solidFill>
                  <a:srgbClr val="0070C0"/>
                </a:solidFill>
                <a:latin typeface="Poppins"/>
                <a:cs typeface="Poppins"/>
              </a:rPr>
              <a:t>You can download a copy of the Bulletin by going to </a:t>
            </a:r>
            <a:r>
              <a:rPr lang="en-US" dirty="0">
                <a:solidFill>
                  <a:srgbClr val="0070C0"/>
                </a:solidFill>
              </a:rPr>
              <a:t>https://bit.ly/Policies_Families_SFACE</a:t>
            </a:r>
          </a:p>
          <a:p>
            <a:pPr defTabSz="931774">
              <a:defRPr/>
            </a:pPr>
            <a:endParaRPr lang="en-US" b="1" dirty="0">
              <a:latin typeface="Poppins" panose="00000500000000000000" pitchFamily="2" charset="0"/>
              <a:cs typeface="Poppins" panose="00000500000000000000" pitchFamily="2" charset="0"/>
            </a:endParaRPr>
          </a:p>
          <a:p>
            <a:pPr defTabSz="931774">
              <a:defRPr/>
            </a:pPr>
            <a:r>
              <a:rPr lang="en-US" b="1" dirty="0">
                <a:solidFill>
                  <a:srgbClr val="0070C0"/>
                </a:solidFill>
                <a:latin typeface="Poppins" panose="00000500000000000000" pitchFamily="2" charset="0"/>
                <a:cs typeface="Poppins" panose="00000500000000000000" pitchFamily="2" charset="0"/>
              </a:rPr>
              <a:t>Note: </a:t>
            </a:r>
            <a:r>
              <a:rPr lang="en-US" dirty="0">
                <a:solidFill>
                  <a:srgbClr val="0070C0"/>
                </a:solidFill>
                <a:latin typeface="Poppins" panose="00000500000000000000" pitchFamily="2" charset="0"/>
                <a:cs typeface="Poppins" panose="00000500000000000000" pitchFamily="2" charset="0"/>
              </a:rPr>
              <a:t>The Word version of all templates is available in Tools for Schools under the SSC tab: </a:t>
            </a:r>
            <a:r>
              <a:rPr lang="en-US" u="sng" dirty="0">
                <a:hlinkClick r:id="rId3">
                  <a:extLst>
                    <a:ext uri="{A12FA001-AC4F-418D-AE19-62706E023703}">
                      <ahyp:hlinkClr xmlns:ahyp="http://schemas.microsoft.com/office/drawing/2018/hyperlinkcolor" val="tx"/>
                    </a:ext>
                  </a:extLst>
                </a:hlinkClick>
              </a:rPr>
              <a:t>https://achieve.lausd.net/Page/11304</a:t>
            </a:r>
            <a:r>
              <a:rPr lang="en-US" dirty="0"/>
              <a:t> </a:t>
            </a:r>
          </a:p>
          <a:p>
            <a:endParaRPr lang="en-US" dirty="0"/>
          </a:p>
          <a:p>
            <a:r>
              <a:rPr lang="en-US" b="1" dirty="0"/>
              <a:t>Click</a:t>
            </a:r>
          </a:p>
        </p:txBody>
      </p:sp>
      <p:sp>
        <p:nvSpPr>
          <p:cNvPr id="4" name="Slide Number Placeholder 3"/>
          <p:cNvSpPr>
            <a:spLocks noGrp="1"/>
          </p:cNvSpPr>
          <p:nvPr>
            <p:ph type="sldNum" sz="quarter" idx="5"/>
          </p:nvPr>
        </p:nvSpPr>
        <p:spPr/>
        <p:txBody>
          <a:bodyPr/>
          <a:lstStyle/>
          <a:p>
            <a:fld id="{57F77EFE-4655-564D-AE33-2E2A2E0DF702}" type="slidenum">
              <a:rPr lang="en-US" smtClean="0"/>
              <a:t>12</a:t>
            </a:fld>
            <a:endParaRPr lang="en-US"/>
          </a:p>
        </p:txBody>
      </p:sp>
      <p:sp>
        <p:nvSpPr>
          <p:cNvPr id="5" name="Footer Placeholder 4">
            <a:extLst>
              <a:ext uri="{FF2B5EF4-FFF2-40B4-BE49-F238E27FC236}">
                <a16:creationId xmlns:a16="http://schemas.microsoft.com/office/drawing/2014/main" id="{3979085A-54AC-47A7-BC2D-9CE50EECDA1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668202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 </a:t>
            </a:r>
            <a:r>
              <a:rPr lang="en-US" dirty="0"/>
              <a:t>If you become a member, these are some key items you need to know.</a:t>
            </a:r>
          </a:p>
          <a:p>
            <a:endParaRPr lang="en-US" dirty="0"/>
          </a:p>
          <a:p>
            <a:r>
              <a:rPr lang="en-US" dirty="0"/>
              <a:t>These handouts can be found </a:t>
            </a:r>
            <a:r>
              <a:rPr lang="en-US" dirty="0">
                <a:solidFill>
                  <a:srgbClr val="0070C0"/>
                </a:solidFill>
                <a:latin typeface="Poppins" panose="00000500000000000000" pitchFamily="2" charset="0"/>
                <a:cs typeface="Poppins" panose="00000500000000000000" pitchFamily="2" charset="0"/>
              </a:rPr>
              <a:t>in Tools for Schools under the SSC tab: </a:t>
            </a:r>
            <a:r>
              <a:rPr lang="en-US" u="sng" dirty="0">
                <a:hlinkClick r:id="rId3">
                  <a:extLst>
                    <a:ext uri="{A12FA001-AC4F-418D-AE19-62706E023703}">
                      <ahyp:hlinkClr xmlns:ahyp="http://schemas.microsoft.com/office/drawing/2018/hyperlinkcolor" val="tx"/>
                    </a:ext>
                  </a:extLst>
                </a:hlinkClick>
              </a:rPr>
              <a:t>https://achieve.lausd.net/Page/11304</a:t>
            </a:r>
            <a:r>
              <a:rPr lang="en-US" dirty="0"/>
              <a:t> </a:t>
            </a:r>
          </a:p>
          <a:p>
            <a:endParaRPr lang="en-US" dirty="0"/>
          </a:p>
          <a:p>
            <a:r>
              <a:rPr lang="en-US" dirty="0"/>
              <a:t>As members, you will be asked to sign the </a:t>
            </a:r>
            <a:r>
              <a:rPr lang="en-US" b="1" u="sng" dirty="0"/>
              <a:t>LAUSD Operating Norms and the Code of Conduct for ELAC and SSC</a:t>
            </a:r>
            <a:r>
              <a:rPr lang="en-US" dirty="0"/>
              <a:t>.</a:t>
            </a:r>
          </a:p>
          <a:p>
            <a:pPr marL="174708" indent="-174708">
              <a:buFont typeface="Wingdings" panose="05000000000000000000" pitchFamily="2" charset="2"/>
              <a:buChar char="v"/>
            </a:pPr>
            <a:r>
              <a:rPr lang="en-US" dirty="0"/>
              <a:t>It asks that we keep students as priority in making decisions.</a:t>
            </a:r>
          </a:p>
          <a:p>
            <a:pPr marL="174708" indent="-174708">
              <a:buFont typeface="Wingdings" panose="05000000000000000000" pitchFamily="2" charset="2"/>
              <a:buChar char="v"/>
            </a:pPr>
            <a:r>
              <a:rPr lang="en-US" dirty="0"/>
              <a:t>Listen attentively, speak respectfully and not interrupt while another is speaking</a:t>
            </a:r>
          </a:p>
          <a:p>
            <a:pPr marL="174708" indent="-174708">
              <a:buFont typeface="Wingdings" panose="05000000000000000000" pitchFamily="2" charset="2"/>
              <a:buChar char="v"/>
            </a:pPr>
            <a:r>
              <a:rPr lang="en-US" dirty="0"/>
              <a:t>Believe we can agree to disagree and that there is more than one solution to a problem.</a:t>
            </a:r>
          </a:p>
          <a:p>
            <a:endParaRPr lang="en-US" dirty="0"/>
          </a:p>
          <a:p>
            <a:r>
              <a:rPr lang="en-US" dirty="0"/>
              <a:t>The </a:t>
            </a:r>
            <a:r>
              <a:rPr lang="en-US" b="1" u="sng" dirty="0"/>
              <a:t>Greene Act </a:t>
            </a:r>
            <a:r>
              <a:rPr lang="en-US" dirty="0"/>
              <a:t>is what guides the operation of our ELAC and SSC meetings.</a:t>
            </a:r>
            <a:endParaRPr lang="en-US" dirty="0">
              <a:cs typeface="Calibri"/>
            </a:endParaRPr>
          </a:p>
          <a:p>
            <a:r>
              <a:rPr lang="en-US" dirty="0"/>
              <a:t>Some of the key requirements are: </a:t>
            </a:r>
          </a:p>
          <a:p>
            <a:pPr marL="174708" indent="-174708">
              <a:buFont typeface="Wingdings" panose="05000000000000000000" pitchFamily="2" charset="2"/>
              <a:buChar char="v"/>
            </a:pPr>
            <a:r>
              <a:rPr lang="en-US" dirty="0"/>
              <a:t>Any member of the </a:t>
            </a:r>
            <a:r>
              <a:rPr lang="en-US" b="1" dirty="0"/>
              <a:t>public shall be able to address</a:t>
            </a:r>
            <a:r>
              <a:rPr lang="en-US" dirty="0"/>
              <a:t> the committee or council </a:t>
            </a:r>
            <a:r>
              <a:rPr lang="en-US" b="1" dirty="0"/>
              <a:t>during the meeting </a:t>
            </a:r>
            <a:r>
              <a:rPr lang="en-US" dirty="0"/>
              <a:t>on any item within the subject matter jurisdiction of the council or committee. </a:t>
            </a:r>
            <a:endParaRPr lang="en-US" sz="500" dirty="0">
              <a:cs typeface="Calibri" panose="020F0502020204030204"/>
            </a:endParaRPr>
          </a:p>
          <a:p>
            <a:pPr marL="174708" indent="-174708">
              <a:buFont typeface="Wingdings" panose="05000000000000000000" pitchFamily="2" charset="2"/>
              <a:buChar char="v"/>
            </a:pPr>
            <a:r>
              <a:rPr lang="en-US" b="1" dirty="0"/>
              <a:t>Notice of the meeting </a:t>
            </a:r>
            <a:r>
              <a:rPr lang="en-US" dirty="0"/>
              <a:t>shall be posted at the school site or other appropriate place accessible to the public </a:t>
            </a:r>
            <a:r>
              <a:rPr lang="en-US" b="1" dirty="0"/>
              <a:t>at least 72 hours </a:t>
            </a:r>
            <a:r>
              <a:rPr lang="en-US" dirty="0"/>
              <a:t>prior to the meeting. </a:t>
            </a:r>
            <a:endParaRPr lang="en-US" sz="800" dirty="0">
              <a:cs typeface="Calibri" panose="020F0502020204030204"/>
            </a:endParaRPr>
          </a:p>
          <a:p>
            <a:pPr marL="174708" indent="-174708">
              <a:buFont typeface="Wingdings" panose="05000000000000000000" pitchFamily="2" charset="2"/>
              <a:buChar char="v"/>
            </a:pPr>
            <a:r>
              <a:rPr lang="en-US" dirty="0"/>
              <a:t>The meeting </a:t>
            </a:r>
            <a:r>
              <a:rPr lang="en-US" b="1" dirty="0"/>
              <a:t>notice shall specify the date, time, and location and contain an agenda </a:t>
            </a:r>
            <a:r>
              <a:rPr lang="en-US" dirty="0"/>
              <a:t>describing each item of business to be discussed or acted upon.</a:t>
            </a:r>
            <a:endParaRPr lang="en-US" sz="500" dirty="0">
              <a:cs typeface="Calibri" panose="020F0502020204030204"/>
            </a:endParaRPr>
          </a:p>
          <a:p>
            <a:endParaRPr lang="en-US" dirty="0"/>
          </a:p>
          <a:p>
            <a:r>
              <a:rPr lang="en-US" dirty="0"/>
              <a:t>If you notice, these documents are about keeping order and offering respect to all.</a:t>
            </a:r>
          </a:p>
          <a:p>
            <a:endParaRPr lang="en-US" dirty="0"/>
          </a:p>
          <a:p>
            <a:r>
              <a:rPr lang="en-US" b="1" dirty="0"/>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852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t>Say: </a:t>
            </a:r>
            <a:r>
              <a:rPr lang="en-US" dirty="0"/>
              <a:t>If you become a member of the SSC or ELAC, these are some key items you need to know. These are tools that will help support our officers as they lead the work in partnership with us.</a:t>
            </a:r>
          </a:p>
          <a:p>
            <a:endParaRPr lang="en-US" b="1" dirty="0"/>
          </a:p>
          <a:p>
            <a:r>
              <a:rPr lang="en-US" b="1" dirty="0"/>
              <a:t>Attachment Q </a:t>
            </a:r>
            <a:r>
              <a:rPr lang="en-US" dirty="0"/>
              <a:t>is the Selected Robber's Rules of Order Parliamentary Procedures</a:t>
            </a:r>
          </a:p>
          <a:p>
            <a:endParaRPr lang="en-US" dirty="0"/>
          </a:p>
          <a:p>
            <a:r>
              <a:rPr lang="en-US" b="1" dirty="0"/>
              <a:t>Parliamentary Procedures Rules Booklet </a:t>
            </a:r>
            <a:r>
              <a:rPr lang="en-US" dirty="0"/>
              <a:t>provides additional guidance and definitions.</a:t>
            </a:r>
          </a:p>
          <a:p>
            <a:endParaRPr lang="en-US" dirty="0"/>
          </a:p>
          <a:p>
            <a:r>
              <a:rPr lang="en-US" b="1" dirty="0"/>
              <a:t>Click</a:t>
            </a:r>
            <a:endParaRPr b="1"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636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dirty="0">
                <a:solidFill>
                  <a:schemeClr val="bg1"/>
                </a:solidFill>
              </a:rPr>
              <a:t>Say: </a:t>
            </a:r>
            <a:r>
              <a:rPr lang="en-US" b="0" dirty="0">
                <a:solidFill>
                  <a:schemeClr val="bg1"/>
                </a:solidFill>
              </a:rPr>
              <a:t>Today we will cover the </a:t>
            </a:r>
            <a:r>
              <a:rPr lang="en-US" dirty="0">
                <a:solidFill>
                  <a:schemeClr val="bg1"/>
                </a:solidFill>
                <a:latin typeface="Poppings"/>
              </a:rPr>
              <a:t>School Site Council (SSC) and English Learner Advisory Committee: Purpose, Composition and Responsibilities.</a:t>
            </a:r>
            <a:r>
              <a:rPr lang="en-US" b="0" dirty="0">
                <a:solidFill>
                  <a:schemeClr val="bg1"/>
                </a:solidFill>
                <a:latin typeface="Poppings"/>
                <a:cs typeface="+mn-cs"/>
              </a:rPr>
              <a:t> In addition to the roles and responsibilities of the </a:t>
            </a:r>
            <a:r>
              <a:rPr lang="en-US" b="0" dirty="0">
                <a:latin typeface="Poppins"/>
                <a:cs typeface="Poppins"/>
              </a:rPr>
              <a:t>School Site Council (SSC) Officer.</a:t>
            </a:r>
          </a:p>
          <a:p>
            <a:endParaRPr lang="en-US" dirty="0">
              <a:solidFill>
                <a:schemeClr val="bg1"/>
              </a:solidFill>
              <a:latin typeface="Poppings"/>
            </a:endParaRPr>
          </a:p>
          <a:p>
            <a:endParaRPr lang="en-US" dirty="0">
              <a:solidFill>
                <a:schemeClr val="bg1"/>
              </a:solidFill>
              <a:latin typeface="Poppings"/>
            </a:endParaRPr>
          </a:p>
          <a:p>
            <a:r>
              <a:rPr lang="en-US" b="1" dirty="0">
                <a:solidFill>
                  <a:schemeClr val="bg1"/>
                </a:solidFill>
                <a:latin typeface="Poppings"/>
              </a:rPr>
              <a:t>Click</a:t>
            </a:r>
            <a:endParaRPr lang="en-US" b="1" dirty="0">
              <a:solidFill>
                <a:schemeClr val="bg1"/>
              </a:solidFill>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91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Click</a:t>
            </a:r>
          </a:p>
          <a:p>
            <a:endParaRPr lang="en-US"/>
          </a:p>
        </p:txBody>
      </p:sp>
      <p:sp>
        <p:nvSpPr>
          <p:cNvPr id="4" name="Slide Number Placeholder 3"/>
          <p:cNvSpPr>
            <a:spLocks noGrp="1"/>
          </p:cNvSpPr>
          <p:nvPr>
            <p:ph type="sldNum" sz="quarter" idx="5"/>
          </p:nvPr>
        </p:nvSpPr>
        <p:spPr/>
        <p:txBody>
          <a:bodyPr/>
          <a:lstStyle/>
          <a:p>
            <a:fld id="{1B2C5849-D8BB-42EC-971F-9CD710D78AF1}" type="slidenum">
              <a:rPr lang="en-US" smtClean="0"/>
              <a:t>16</a:t>
            </a:fld>
            <a:endParaRPr lang="en-US"/>
          </a:p>
        </p:txBody>
      </p:sp>
    </p:spTree>
    <p:extLst>
      <p:ext uri="{BB962C8B-B14F-4D97-AF65-F5344CB8AC3E}">
        <p14:creationId xmlns:p14="http://schemas.microsoft.com/office/powerpoint/2010/main" val="179088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a:solidFill>
                  <a:srgbClr val="002060"/>
                </a:solidFill>
              </a:rPr>
              <a:t>Say: </a:t>
            </a:r>
            <a:r>
              <a:rPr lang="en-US"/>
              <a:t>Why do schools</a:t>
            </a:r>
            <a:r>
              <a:rPr lang="en-US" baseline="0"/>
              <a:t> form a </a:t>
            </a:r>
            <a:r>
              <a:rPr lang="en-US"/>
              <a:t>SSC?  Because it is required by law as the decision-making group of stakeholders (at each school with its own CDS code) which develops the plan for </a:t>
            </a:r>
            <a:r>
              <a:rPr lang="en-US" baseline="0"/>
              <a:t>additional funds </a:t>
            </a:r>
            <a:r>
              <a:rPr lang="en-US"/>
              <a:t>to provide</a:t>
            </a:r>
            <a:r>
              <a:rPr lang="en-US" baseline="0"/>
              <a:t> resources </a:t>
            </a:r>
            <a:r>
              <a:rPr lang="en-US"/>
              <a:t>for</a:t>
            </a:r>
            <a:r>
              <a:rPr lang="en-US" baseline="0"/>
              <a:t> students that are at risk of failing.</a:t>
            </a:r>
            <a:endParaRPr lang="en-US">
              <a:solidFill>
                <a:srgbClr val="002060"/>
              </a:solidFill>
              <a:ea typeface="Calibri"/>
              <a:cs typeface="Calibri"/>
            </a:endParaRPr>
          </a:p>
          <a:p>
            <a:pPr defTabSz="349415">
              <a:defRPr/>
            </a:pPr>
            <a:endParaRPr lang="en-US">
              <a:solidFill>
                <a:srgbClr val="000000"/>
              </a:solidFill>
              <a:latin typeface="Calibri"/>
              <a:ea typeface="Calibri"/>
              <a:cs typeface="Calibri"/>
            </a:endParaRPr>
          </a:p>
          <a:p>
            <a:pPr defTabSz="349415">
              <a:defRPr/>
            </a:pPr>
            <a:r>
              <a:rPr lang="en-US" b="1">
                <a:solidFill>
                  <a:srgbClr val="000000"/>
                </a:solidFill>
                <a:latin typeface="Calibri" panose="020F0502020204030204"/>
                <a:ea typeface="Calibri" panose="020F0502020204030204"/>
                <a:cs typeface="Calibri" panose="020F0502020204030204"/>
              </a:rPr>
              <a:t>Note:</a:t>
            </a:r>
            <a:r>
              <a:rPr lang="en-US">
                <a:solidFill>
                  <a:srgbClr val="000000"/>
                </a:solidFill>
                <a:latin typeface="Calibri" panose="020F0502020204030204"/>
                <a:ea typeface="Calibri" panose="020F0502020204030204"/>
                <a:cs typeface="Calibri" panose="020F0502020204030204"/>
              </a:rPr>
              <a:t> The Con App is an application that the District completes each year to receive Title I, II, III and IV funding.</a:t>
            </a: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43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a:solidFill>
                  <a:srgbClr val="002060"/>
                </a:solidFill>
              </a:rPr>
              <a:t>Say:</a:t>
            </a:r>
            <a:r>
              <a:rPr lang="en-US">
                <a:solidFill>
                  <a:srgbClr val="002060"/>
                </a:solidFill>
              </a:rPr>
              <a:t> </a:t>
            </a:r>
            <a:r>
              <a:rPr lang="en-US"/>
              <a:t>Schools receiving Title I funds need to develop a plan for those funds, called the SPSA, and that plan needs to show the thinking of why the funds are going to be spent as planned.  The SPSA needs to be developed by the SSC, and the plan and its corresponding budget need to be approved by the SSC, which usually happens in February or March of each year.</a:t>
            </a:r>
          </a:p>
          <a:p>
            <a:pPr defTabSz="349415">
              <a:defRPr/>
            </a:pPr>
            <a:endParaRPr lang="en-US"/>
          </a:p>
          <a:p>
            <a:pPr defTabSz="349415">
              <a:defRPr/>
            </a:pPr>
            <a:r>
              <a:rPr lang="en-US"/>
              <a:t>This is your main responsibility.  As SSC members you will develop the SPSA after reviewing student and family data, developing some key findings about the data, identifying some measurable goals to improve the data and strategies to meet those goals.</a:t>
            </a:r>
          </a:p>
          <a:p>
            <a:pPr defTabSz="349415">
              <a:defRPr/>
            </a:pPr>
            <a:endParaRPr lang="en-US"/>
          </a:p>
          <a:p>
            <a:pPr defTabSz="349415">
              <a:defRPr/>
            </a:pPr>
            <a:r>
              <a:rPr lang="en-US" b="1"/>
              <a:t>Click</a:t>
            </a:r>
            <a:endParaRPr lang="en-US" b="1">
              <a:ea typeface="Calibri"/>
              <a:cs typeface="Calibri"/>
            </a:endParaRPr>
          </a:p>
          <a:p>
            <a:pPr defTabSz="349415">
              <a:defRPr/>
            </a:pPr>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9720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a:solidFill>
                  <a:srgbClr val="002060"/>
                </a:solidFill>
              </a:rPr>
              <a:t>Say: </a:t>
            </a:r>
            <a:r>
              <a:rPr lang="en-US">
                <a:solidFill>
                  <a:srgbClr val="002060"/>
                </a:solidFill>
              </a:rPr>
              <a:t>In more detail, the development of the SPSA must be done in consultation with others, and there are some additional responsibilities of the council.  (Read the slide)</a:t>
            </a:r>
            <a:endParaRPr lang="en-US">
              <a:solidFill>
                <a:srgbClr val="002060"/>
              </a:solidFill>
              <a:ea typeface="Calibri"/>
              <a:cs typeface="Calibri"/>
            </a:endParaRPr>
          </a:p>
          <a:p>
            <a:pPr marL="412115" indent="-412115">
              <a:buFont typeface="Wingdings" panose="05000000000000000000" pitchFamily="2" charset="2"/>
              <a:buChar char="v"/>
            </a:pPr>
            <a:r>
              <a:rPr lang="en-US" b="1"/>
              <a:t>Develop the content</a:t>
            </a:r>
            <a:r>
              <a:rPr lang="en-US" b="1" baseline="0"/>
              <a:t> of the SPSA.</a:t>
            </a:r>
          </a:p>
          <a:p>
            <a:pPr marL="412115" indent="-412115">
              <a:buFont typeface="Wingdings" panose="05000000000000000000" pitchFamily="2" charset="2"/>
              <a:buChar char="v"/>
            </a:pPr>
            <a:r>
              <a:rPr lang="en-US" b="1"/>
              <a:t>Shall</a:t>
            </a:r>
            <a:r>
              <a:rPr lang="en-US" b="1" baseline="0"/>
              <a:t> </a:t>
            </a:r>
            <a:r>
              <a:rPr lang="en-US" b="1"/>
              <a:t>review the SPSA annually</a:t>
            </a:r>
            <a:r>
              <a:rPr lang="en-US" b="1" baseline="0"/>
              <a:t> and update, including the proposed expenditure of funds allocated to the school through the Con App and the LCAP.</a:t>
            </a:r>
          </a:p>
          <a:p>
            <a:pPr marL="412115" indent="-412115">
              <a:buFont typeface="Wingdings" panose="05000000000000000000" pitchFamily="2" charset="2"/>
              <a:buChar char="v"/>
            </a:pPr>
            <a:r>
              <a:rPr lang="en-US" b="1"/>
              <a:t>Review</a:t>
            </a:r>
            <a:r>
              <a:rPr lang="en-US" b="1" baseline="0"/>
              <a:t> and approve the SPSA at a regularly scheduled meeting whenever there are material changes that affect </a:t>
            </a:r>
            <a:r>
              <a:rPr lang="en-US" b="0" baseline="0"/>
              <a:t>the academic programs for students covered by programs identified in this part CA ED Code, Section 64001 [</a:t>
            </a:r>
            <a:r>
              <a:rPr lang="en-US" b="0" baseline="0" err="1"/>
              <a:t>i</a:t>
            </a:r>
            <a:r>
              <a:rPr lang="en-US" b="0" baseline="0"/>
              <a:t>]</a:t>
            </a:r>
          </a:p>
          <a:p>
            <a:pPr marL="412115" indent="-412115">
              <a:buFont typeface="Wingdings" panose="05000000000000000000" pitchFamily="2" charset="2"/>
              <a:buChar char="v"/>
            </a:pPr>
            <a:r>
              <a:rPr lang="en-US" b="1"/>
              <a:t>Respond to</a:t>
            </a:r>
            <a:r>
              <a:rPr lang="en-US"/>
              <a:t> </a:t>
            </a:r>
            <a:r>
              <a:rPr lang="en-US" b="1">
                <a:solidFill>
                  <a:srgbClr val="00B050"/>
                </a:solidFill>
              </a:rPr>
              <a:t>ELAC’s written advice on the SPSA within </a:t>
            </a:r>
            <a:r>
              <a:rPr lang="en-US" b="1"/>
              <a:t>30 calendar days </a:t>
            </a:r>
            <a:r>
              <a:rPr lang="en-US"/>
              <a:t>or at the next SSC meeting. </a:t>
            </a:r>
            <a:endParaRPr lang="en-US">
              <a:ea typeface="Calibri" panose="020F0502020204030204"/>
              <a:cs typeface="Calibri"/>
            </a:endParaRPr>
          </a:p>
          <a:p>
            <a:pPr defTabSz="349415">
              <a:defRPr/>
            </a:pPr>
            <a:endParaRPr lang="en-US"/>
          </a:p>
          <a:p>
            <a:pPr defTabSz="349415">
              <a:defRPr/>
            </a:pPr>
            <a:r>
              <a:rPr lang="en-US" b="1"/>
              <a:t>Click</a:t>
            </a: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68837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Please ensure that each school leadership member offers a warm greeting.</a:t>
            </a:r>
          </a:p>
          <a:p>
            <a:endParaRPr lang="en-US"/>
          </a:p>
          <a:p>
            <a:r>
              <a:rPr lang="en-US" b="1"/>
              <a:t>Click</a:t>
            </a:r>
          </a:p>
        </p:txBody>
      </p:sp>
      <p:sp>
        <p:nvSpPr>
          <p:cNvPr id="4" name="Slide Number Placeholder 3"/>
          <p:cNvSpPr>
            <a:spLocks noGrp="1"/>
          </p:cNvSpPr>
          <p:nvPr>
            <p:ph type="sldNum" sz="quarter" idx="10"/>
          </p:nvPr>
        </p:nvSpPr>
        <p:spPr/>
        <p:txBody>
          <a:bodyPr/>
          <a:lstStyle/>
          <a:p>
            <a:pPr defTabSz="474739">
              <a:defRPr/>
            </a:pPr>
            <a:fld id="{C322E50C-B61C-4050-B9C5-492A059AFDDA}" type="slidenum">
              <a:rPr lang="en-US">
                <a:solidFill>
                  <a:prstClr val="black"/>
                </a:solidFill>
                <a:latin typeface="Calibri" panose="020F0502020204030204"/>
              </a:rPr>
              <a:pPr defTabSz="47473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772545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a:solidFill>
                  <a:srgbClr val="002060"/>
                </a:solidFill>
              </a:rPr>
              <a:t>Say: </a:t>
            </a:r>
            <a:r>
              <a:rPr lang="en-US"/>
              <a:t>The SSC has a role</a:t>
            </a:r>
            <a:r>
              <a:rPr lang="en-US" baseline="0"/>
              <a:t> in </a:t>
            </a:r>
            <a:r>
              <a:rPr lang="en-US"/>
              <a:t>giving input into the development and approving </a:t>
            </a:r>
            <a:r>
              <a:rPr lang="en-US" baseline="0"/>
              <a:t>the Title I Parent and Family Engagement Policy.</a:t>
            </a:r>
            <a:r>
              <a:rPr lang="en-US"/>
              <a:t> (Read the slide.)</a:t>
            </a:r>
            <a:endParaRPr lang="en-US" baseline="0"/>
          </a:p>
          <a:p>
            <a:pPr defTabSz="465887">
              <a:defRPr/>
            </a:pPr>
            <a:endParaRPr lang="en-US">
              <a:solidFill>
                <a:prstClr val="black"/>
              </a:solidFill>
              <a:ea typeface="Calibri"/>
              <a:cs typeface="Calibri"/>
            </a:endParaRPr>
          </a:p>
          <a:p>
            <a:pPr defTabSz="349415">
              <a:defRPr/>
            </a:pPr>
            <a:r>
              <a:rPr lang="en-US" b="1"/>
              <a:t>Click</a:t>
            </a:r>
          </a:p>
          <a:p>
            <a:pPr marL="171450" marR="0" lvl="0" indent="-171450" algn="l" defTabSz="3494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Ensure</a:t>
            </a:r>
            <a:r>
              <a:rPr lang="en-US"/>
              <a:t> that </a:t>
            </a:r>
            <a:r>
              <a:rPr lang="en-US" b="1"/>
              <a:t>all federal parental and</a:t>
            </a:r>
            <a:r>
              <a:rPr lang="en-US"/>
              <a:t> </a:t>
            </a:r>
            <a:r>
              <a:rPr lang="en-US" b="1"/>
              <a:t>family engagement mandates </a:t>
            </a:r>
            <a:r>
              <a:rPr lang="en-US"/>
              <a:t>are met,</a:t>
            </a:r>
            <a:r>
              <a:rPr lang="en-US" baseline="0"/>
              <a:t> specifically:</a:t>
            </a:r>
          </a:p>
          <a:p>
            <a:pPr marL="171450" marR="0" lvl="0" indent="-171450" algn="l" defTabSz="34941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ea typeface="Calibri" panose="020F0502020204030204"/>
              <a:cs typeface="Calibri"/>
            </a:endParaRPr>
          </a:p>
          <a:p>
            <a:pPr marL="793750" marR="0" lvl="0" indent="-388620" algn="l" defTabSz="457200" rtl="0" eaLnBrk="1" fontAlgn="auto" latinLnBrk="0" hangingPunct="1">
              <a:lnSpc>
                <a:spcPct val="100000"/>
              </a:lnSpc>
              <a:spcBef>
                <a:spcPts val="900"/>
              </a:spcBef>
              <a:spcAft>
                <a:spcPts val="0"/>
              </a:spcAft>
              <a:buClr>
                <a:schemeClr val="tx1"/>
              </a:buClr>
              <a:buSzTx/>
              <a:buFont typeface="Wingdings" panose="05000000000000000000" pitchFamily="2" charset="2"/>
              <a:buChar char="v"/>
              <a:tabLst/>
              <a:defRPr/>
            </a:pPr>
            <a:r>
              <a:rPr kumimoji="0" lang="en-US" sz="1200" b="0" i="0" u="none" strike="noStrike" kern="1200" cap="none" spc="0" normalizeH="0" baseline="0" noProof="0">
                <a:ln>
                  <a:noFill/>
                </a:ln>
                <a:effectLst/>
                <a:uLnTx/>
                <a:uFillTx/>
                <a:latin typeface="Poppins" panose="00000500000000000000" pitchFamily="2" charset="0"/>
                <a:cs typeface="Poppins" panose="00000500000000000000" pitchFamily="2" charset="0"/>
              </a:rPr>
              <a:t>The </a:t>
            </a:r>
            <a:r>
              <a:rPr kumimoji="0" lang="en-US" sz="1200" b="1" i="0" u="none" strike="noStrike" kern="1200" cap="none" spc="0" normalizeH="0" baseline="0" noProof="0">
                <a:ln>
                  <a:noFill/>
                </a:ln>
                <a:effectLst/>
                <a:uLnTx/>
                <a:uFillTx/>
                <a:latin typeface="Poppins" panose="00000500000000000000" pitchFamily="2" charset="0"/>
                <a:cs typeface="Poppins" panose="00000500000000000000" pitchFamily="2" charset="0"/>
              </a:rPr>
              <a:t>development and approval </a:t>
            </a:r>
            <a:r>
              <a:rPr kumimoji="0" lang="en-US" sz="1200" b="0" i="0" u="none" strike="noStrike" kern="1200" cap="none" spc="0" normalizeH="0" baseline="0" noProof="0">
                <a:ln>
                  <a:noFill/>
                </a:ln>
                <a:effectLst/>
                <a:uLnTx/>
                <a:uFillTx/>
                <a:latin typeface="Poppins" panose="00000500000000000000" pitchFamily="2" charset="0"/>
                <a:cs typeface="Poppins" panose="00000500000000000000" pitchFamily="2" charset="0"/>
              </a:rPr>
              <a:t>of the school-level </a:t>
            </a:r>
            <a:r>
              <a:rPr kumimoji="0" lang="en-US" sz="1200" b="0" i="1" u="none" strike="noStrike" kern="1200" cap="none" spc="0" normalizeH="0" baseline="0" noProof="0">
                <a:ln>
                  <a:noFill/>
                </a:ln>
                <a:effectLst/>
                <a:uLnTx/>
                <a:uFillTx/>
                <a:latin typeface="Poppins" panose="00000500000000000000" pitchFamily="2" charset="0"/>
                <a:cs typeface="Poppins" panose="00000500000000000000" pitchFamily="2" charset="0"/>
              </a:rPr>
              <a:t>Title I Parent and Family Engagement Policy </a:t>
            </a:r>
            <a:r>
              <a:rPr kumimoji="0" lang="en-US" sz="1200" b="1" i="0" u="none" strike="noStrike" kern="1200" cap="none" spc="0" normalizeH="0" baseline="0" noProof="0">
                <a:ln>
                  <a:noFill/>
                </a:ln>
                <a:effectLst/>
                <a:uLnTx/>
                <a:uFillTx/>
                <a:latin typeface="Poppins" panose="00000500000000000000" pitchFamily="2" charset="0"/>
                <a:cs typeface="Poppins" panose="00000500000000000000" pitchFamily="2" charset="0"/>
              </a:rPr>
              <a:t>(PFEP).</a:t>
            </a:r>
            <a:endParaRPr lang="en-US" sz="1200" b="0" i="0" u="none" strike="noStrike" kern="1200" cap="none" spc="0" normalizeH="0" baseline="0" noProof="0">
              <a:ln>
                <a:noFill/>
              </a:ln>
              <a:effectLst/>
              <a:uLnTx/>
              <a:uFillTx/>
              <a:latin typeface="Poppins" panose="00000500000000000000" pitchFamily="2" charset="0"/>
              <a:cs typeface="Poppins" panose="00000500000000000000" pitchFamily="2" charset="0"/>
            </a:endParaRPr>
          </a:p>
          <a:p>
            <a:pPr marL="793750" marR="0" lvl="0" indent="-388620" algn="l" defTabSz="457200" rtl="0" eaLnBrk="1" fontAlgn="auto" latinLnBrk="0" hangingPunct="1">
              <a:spcBef>
                <a:spcPts val="900"/>
              </a:spcBef>
              <a:spcAft>
                <a:spcPts val="0"/>
              </a:spcAft>
              <a:buClr>
                <a:schemeClr val="tx1"/>
              </a:buClr>
              <a:buSzTx/>
              <a:buFont typeface="Wingdings" panose="05000000000000000000" pitchFamily="2" charset="2"/>
              <a:buChar char="v"/>
              <a:tabLst/>
              <a:defRPr/>
            </a:pPr>
            <a:r>
              <a:rPr kumimoji="0" lang="en-US" sz="1200" b="0" i="0" u="none" strike="noStrike" kern="1200" cap="none" spc="0" normalizeH="0" baseline="0" noProof="0">
                <a:ln>
                  <a:noFill/>
                </a:ln>
                <a:effectLst/>
                <a:uLnTx/>
                <a:uFillTx/>
                <a:latin typeface="Poppins" panose="00000500000000000000" pitchFamily="2" charset="0"/>
                <a:cs typeface="Poppins" panose="00000500000000000000" pitchFamily="2" charset="0"/>
              </a:rPr>
              <a:t>The </a:t>
            </a:r>
            <a:r>
              <a:rPr kumimoji="0" lang="en-US" sz="1200" b="1" i="0" u="none" strike="noStrike" kern="1200" cap="none" spc="0" normalizeH="0" baseline="0" noProof="0">
                <a:ln>
                  <a:noFill/>
                </a:ln>
                <a:effectLst/>
                <a:uLnTx/>
                <a:uFillTx/>
                <a:latin typeface="Poppins" panose="00000500000000000000" pitchFamily="2" charset="0"/>
                <a:cs typeface="Poppins" panose="00000500000000000000" pitchFamily="2" charset="0"/>
              </a:rPr>
              <a:t>development and approval </a:t>
            </a:r>
            <a:r>
              <a:rPr kumimoji="0" lang="en-US" sz="1200" b="0" i="0" u="none" strike="noStrike" kern="1200" cap="none" spc="0" normalizeH="0" baseline="0" noProof="0">
                <a:ln>
                  <a:noFill/>
                </a:ln>
                <a:effectLst/>
                <a:uLnTx/>
                <a:uFillTx/>
                <a:latin typeface="Poppins" panose="00000500000000000000" pitchFamily="2" charset="0"/>
                <a:cs typeface="Poppins" panose="00000500000000000000" pitchFamily="2" charset="0"/>
              </a:rPr>
              <a:t>of the Title I </a:t>
            </a:r>
            <a:r>
              <a:rPr kumimoji="0" lang="en-US" sz="1200" b="1" i="0" u="none" strike="noStrike" kern="1200" cap="none" spc="0" normalizeH="0" baseline="0" noProof="0">
                <a:ln>
                  <a:noFill/>
                </a:ln>
                <a:effectLst/>
                <a:uLnTx/>
                <a:uFillTx/>
                <a:latin typeface="Poppins" panose="00000500000000000000" pitchFamily="2" charset="0"/>
                <a:cs typeface="Poppins" panose="00000500000000000000" pitchFamily="2" charset="0"/>
              </a:rPr>
              <a:t>School-Parent Compact.</a:t>
            </a:r>
            <a:endParaRPr lang="en-US" sz="1200" b="1" i="0" u="none" strike="noStrike" kern="1200" cap="none" spc="0" normalizeH="0" baseline="0" noProof="0">
              <a:ln>
                <a:noFill/>
              </a:ln>
              <a:effectLst/>
              <a:uLnTx/>
              <a:uFillTx/>
              <a:latin typeface="Poppins" panose="00000500000000000000" pitchFamily="2" charset="0"/>
              <a:cs typeface="Poppins" panose="00000500000000000000" pitchFamily="2" charset="0"/>
            </a:endParaRPr>
          </a:p>
          <a:p>
            <a:pPr marL="793750" indent="-388620" defTabSz="457200">
              <a:spcBef>
                <a:spcPts val="900"/>
              </a:spcBef>
              <a:buClr>
                <a:schemeClr val="tx1"/>
              </a:buClr>
              <a:buFont typeface="Wingdings" panose="05000000000000000000" pitchFamily="2" charset="2"/>
              <a:buChar char="v"/>
              <a:defRPr/>
            </a:pPr>
            <a:r>
              <a:rPr lang="en-US" sz="1200">
                <a:latin typeface="Poppins" panose="00000500000000000000" pitchFamily="2" charset="0"/>
                <a:cs typeface="Poppins" panose="00000500000000000000" pitchFamily="2" charset="0"/>
              </a:rPr>
              <a:t>The </a:t>
            </a:r>
            <a:r>
              <a:rPr lang="en-US" sz="1200" b="1">
                <a:latin typeface="Poppins" panose="00000500000000000000" pitchFamily="2" charset="0"/>
                <a:cs typeface="Poppins" panose="00000500000000000000" pitchFamily="2" charset="0"/>
              </a:rPr>
              <a:t>development and approval </a:t>
            </a:r>
            <a:r>
              <a:rPr lang="en-US" sz="1200">
                <a:latin typeface="Poppins" panose="00000500000000000000" pitchFamily="2" charset="0"/>
                <a:cs typeface="Poppins" panose="00000500000000000000" pitchFamily="2" charset="0"/>
              </a:rPr>
              <a:t>of the </a:t>
            </a:r>
            <a:r>
              <a:rPr lang="en-US" sz="1200" b="1">
                <a:latin typeface="Poppins" panose="00000500000000000000" pitchFamily="2" charset="0"/>
                <a:cs typeface="Poppins" panose="00000500000000000000" pitchFamily="2" charset="0"/>
              </a:rPr>
              <a:t>Title I </a:t>
            </a:r>
            <a:r>
              <a:rPr lang="en-US" sz="1200">
                <a:latin typeface="Poppins" panose="00000500000000000000" pitchFamily="2" charset="0"/>
                <a:cs typeface="Poppins" panose="00000500000000000000" pitchFamily="2" charset="0"/>
              </a:rPr>
              <a:t>parent involvement </a:t>
            </a:r>
            <a:r>
              <a:rPr lang="en-US" sz="1200" b="1">
                <a:latin typeface="Poppins" panose="00000500000000000000" pitchFamily="2" charset="0"/>
                <a:cs typeface="Poppins" panose="00000500000000000000" pitchFamily="2" charset="0"/>
              </a:rPr>
              <a:t>budget.</a:t>
            </a:r>
          </a:p>
          <a:p>
            <a:pPr defTabSz="349415">
              <a:defRPr/>
            </a:pPr>
            <a:endParaRPr lang="en-US" b="1"/>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9228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1003399"/>
            <a:r>
              <a:rPr lang="en-US" b="1" dirty="0">
                <a:solidFill>
                  <a:schemeClr val="tx1"/>
                </a:solidFill>
              </a:rPr>
              <a:t>Say: </a:t>
            </a:r>
            <a:r>
              <a:rPr lang="en-US" dirty="0">
                <a:solidFill>
                  <a:schemeClr val="tx1"/>
                </a:solidFill>
              </a:rPr>
              <a:t>This</a:t>
            </a:r>
            <a:r>
              <a:rPr lang="en-US" baseline="0" dirty="0">
                <a:solidFill>
                  <a:schemeClr val="tx1"/>
                </a:solidFill>
              </a:rPr>
              <a:t> slide describes the composition of the SSC at the elementary school level. </a:t>
            </a:r>
            <a:r>
              <a:rPr lang="en-US" dirty="0"/>
              <a:t>(Review the contents of the circle first, explaining the members of the SSC. Then highlight the definition of the parent and community members on the left, being sure to emphasize that only parents can vote for the parent and community seats.)</a:t>
            </a:r>
            <a:endParaRPr lang="en-US" baseline="0" dirty="0">
              <a:solidFill>
                <a:schemeClr val="tx1"/>
              </a:solidFill>
            </a:endParaRPr>
          </a:p>
          <a:p>
            <a:pPr defTabSz="349415">
              <a:defRPr/>
            </a:pPr>
            <a:endParaRPr lang="en-US" baseline="0" dirty="0">
              <a:solidFill>
                <a:schemeClr val="tx1"/>
              </a:solidFill>
            </a:endParaRPr>
          </a:p>
          <a:p>
            <a:pPr defTabSz="1003399"/>
            <a:r>
              <a:rPr lang="en-US" baseline="0" dirty="0">
                <a:solidFill>
                  <a:schemeClr val="tx1"/>
                </a:solidFill>
              </a:rPr>
              <a:t>Please review the </a:t>
            </a:r>
            <a:r>
              <a:rPr lang="en-US" dirty="0"/>
              <a:t>Bulletin</a:t>
            </a:r>
            <a:r>
              <a:rPr lang="en-US" baseline="0" dirty="0">
                <a:solidFill>
                  <a:schemeClr val="tx1"/>
                </a:solidFill>
              </a:rPr>
              <a:t> </a:t>
            </a:r>
            <a:r>
              <a:rPr lang="en-US" dirty="0"/>
              <a:t>6745.6, page</a:t>
            </a:r>
            <a:r>
              <a:rPr lang="en-US" baseline="0" dirty="0">
                <a:solidFill>
                  <a:schemeClr val="tx1"/>
                </a:solidFill>
              </a:rPr>
              <a:t> 37</a:t>
            </a:r>
            <a:r>
              <a:rPr lang="en-US" dirty="0"/>
              <a:t>,</a:t>
            </a:r>
            <a:r>
              <a:rPr lang="en-US" baseline="0" dirty="0">
                <a:solidFill>
                  <a:schemeClr val="tx1"/>
                </a:solidFill>
              </a:rPr>
              <a:t> Attachment A for composition </a:t>
            </a:r>
            <a:r>
              <a:rPr lang="en-US" dirty="0"/>
              <a:t>options</a:t>
            </a:r>
            <a:r>
              <a:rPr lang="en-US" baseline="0" dirty="0">
                <a:solidFill>
                  <a:schemeClr val="tx1"/>
                </a:solidFill>
              </a:rPr>
              <a:t>.</a:t>
            </a:r>
            <a:endParaRPr lang="en-US" baseline="0" dirty="0">
              <a:solidFill>
                <a:schemeClr val="tx1"/>
              </a:solidFill>
              <a:ea typeface="Calibri"/>
              <a:cs typeface="Calibri"/>
            </a:endParaRPr>
          </a:p>
          <a:p>
            <a:pPr defTabSz="1003399"/>
            <a:endParaRPr lang="en-US" baseline="0" dirty="0">
              <a:solidFill>
                <a:schemeClr val="tx1"/>
              </a:solidFill>
            </a:endParaRPr>
          </a:p>
          <a:p>
            <a:pPr defTabSz="1003399"/>
            <a:r>
              <a:rPr lang="en-US" baseline="0" dirty="0">
                <a:solidFill>
                  <a:schemeClr val="tx1"/>
                </a:solidFill>
              </a:rPr>
              <a:t>Standard elementary size is 10 (5 on the staff side – 5 on the Parent/Community Side)</a:t>
            </a:r>
          </a:p>
          <a:p>
            <a:pPr defTabSz="1003399"/>
            <a:r>
              <a:rPr lang="en-US" b="1" dirty="0">
                <a:solidFill>
                  <a:schemeClr val="tx1"/>
                </a:solidFill>
                <a:latin typeface="+mn-lt"/>
              </a:rPr>
              <a:t>All members must be elected by their peers, except the principal or his/her designee, who is the only automatic member.</a:t>
            </a:r>
          </a:p>
          <a:p>
            <a:pPr defTabSz="1003399"/>
            <a:endParaRPr lang="en-US" b="1" dirty="0">
              <a:solidFill>
                <a:srgbClr val="002060"/>
              </a:solidFill>
              <a:latin typeface="+mn-lt"/>
            </a:endParaRPr>
          </a:p>
          <a:p>
            <a:pPr defTabSz="1003399"/>
            <a:r>
              <a:rPr lang="en-US" b="1" dirty="0">
                <a:solidFill>
                  <a:srgbClr val="002060"/>
                </a:solidFill>
                <a:latin typeface="+mn-lt"/>
              </a:rPr>
              <a:t>Click</a:t>
            </a:r>
            <a:endParaRPr lang="en-US" sz="2000" dirty="0">
              <a:solidFill>
                <a:srgbClr val="002060"/>
              </a:solidFill>
              <a:latin typeface="+mn-lt"/>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52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a:t>Say: </a:t>
            </a:r>
            <a:r>
              <a:rPr lang="en-US"/>
              <a:t>There have been changes in the secondary composition with regards to parity between the parents and students; however, there must be parity between the school employees group and the parent/student group. (Read the slide, explaining the contents of the circle first. Then highlight some of the changes on the left.)</a:t>
            </a:r>
          </a:p>
          <a:p>
            <a:endParaRPr lang="en-US"/>
          </a:p>
          <a:p>
            <a:r>
              <a:rPr lang="en-US"/>
              <a:t>Please review the Bulletin 6745.6, Page 38, Attachment A for more composition options. </a:t>
            </a:r>
          </a:p>
          <a:p>
            <a:pPr defTabSz="349415">
              <a:defRPr/>
            </a:pPr>
            <a:r>
              <a:rPr lang="en-US"/>
              <a:t>According to California Education Code, section 65000, for secondary schools:</a:t>
            </a:r>
          </a:p>
          <a:p>
            <a:pPr marL="355239" lvl="1" indent="-182957" defTabSz="349415">
              <a:buClr>
                <a:srgbClr val="242852">
                  <a:lumMod val="60000"/>
                  <a:lumOff val="40000"/>
                </a:srgbClr>
              </a:buClr>
              <a:buFont typeface="Wingdings" panose="05000000000000000000" pitchFamily="2" charset="2"/>
              <a:buChar char="v"/>
              <a:defRPr/>
            </a:pPr>
            <a:r>
              <a:rPr lang="en-US"/>
              <a:t>parity between parents/community and students is no longer required  </a:t>
            </a:r>
          </a:p>
          <a:p>
            <a:pPr marL="355239" lvl="1" indent="-182957" defTabSz="349415">
              <a:buClr>
                <a:srgbClr val="242852">
                  <a:lumMod val="60000"/>
                  <a:lumOff val="40000"/>
                </a:srgbClr>
              </a:buClr>
              <a:buFont typeface="Wingdings" panose="05000000000000000000" pitchFamily="2" charset="2"/>
              <a:buChar char="v"/>
              <a:defRPr/>
            </a:pPr>
            <a:r>
              <a:rPr lang="en-US"/>
              <a:t>parity between staff and non-staff is required</a:t>
            </a:r>
          </a:p>
          <a:p>
            <a:pPr marL="355239" lvl="1" indent="-182957" defTabSz="349415">
              <a:buClr>
                <a:srgbClr val="242852">
                  <a:lumMod val="60000"/>
                  <a:lumOff val="40000"/>
                </a:srgbClr>
              </a:buClr>
              <a:buFont typeface="Wingdings" panose="05000000000000000000" pitchFamily="2" charset="2"/>
              <a:buChar char="v"/>
              <a:defRPr/>
            </a:pPr>
            <a:r>
              <a:rPr lang="en-US"/>
              <a:t>the SSC must be composed of at least 10 members</a:t>
            </a:r>
          </a:p>
          <a:p>
            <a:pPr defTabSz="349415">
              <a:defRPr/>
            </a:pPr>
            <a:r>
              <a:rPr lang="en-US"/>
              <a:t>Community member: </a:t>
            </a:r>
          </a:p>
          <a:p>
            <a:pPr marL="218385" indent="-218385" defTabSz="349415">
              <a:buFont typeface="Wingdings" panose="05000000000000000000" pitchFamily="2" charset="2"/>
              <a:buChar char="v"/>
              <a:defRPr/>
            </a:pPr>
            <a:r>
              <a:rPr lang="en-US"/>
              <a:t>Resides and/or works within a specific school’s attendance boundary. PROOF IS REQUIRED.</a:t>
            </a:r>
          </a:p>
          <a:p>
            <a:pPr defTabSz="349415">
              <a:defRPr/>
            </a:pPr>
            <a:endParaRPr lang="en-US"/>
          </a:p>
          <a:p>
            <a:pPr defTabSz="349415">
              <a:defRPr/>
            </a:pPr>
            <a:r>
              <a:rPr lang="en-US"/>
              <a:t>According to the California Education Code, section 33133(c), at middle schools, a SSC may, but is not required to, include student representation.</a:t>
            </a:r>
          </a:p>
          <a:p>
            <a:pPr defTabSz="349415">
              <a:defRPr/>
            </a:pPr>
            <a:endParaRPr lang="en-US"/>
          </a:p>
          <a:p>
            <a:pPr defTabSz="349415">
              <a:defRPr/>
            </a:pPr>
            <a:r>
              <a:rPr lang="en-US"/>
              <a:t>Once again please note that all members must be elected by </a:t>
            </a:r>
            <a:r>
              <a:rPr lang="en-US" err="1"/>
              <a:t>thier</a:t>
            </a:r>
            <a:r>
              <a:rPr lang="en-US"/>
              <a:t> peers, except the principal or his/her designee, who is the only automatic member.</a:t>
            </a:r>
          </a:p>
          <a:p>
            <a:pPr defTabSz="1003399"/>
            <a:endParaRPr lang="en-US" sz="2000">
              <a:solidFill>
                <a:srgbClr val="002060"/>
              </a:solidFill>
              <a:latin typeface="+mn-lt"/>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910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a:solidFill>
                  <a:srgbClr val="002060"/>
                </a:solidFill>
              </a:rPr>
              <a:t>Say: </a:t>
            </a:r>
            <a:r>
              <a:rPr lang="en-US">
                <a:solidFill>
                  <a:srgbClr val="002060"/>
                </a:solidFill>
              </a:rPr>
              <a:t>This is for your information only. (Read the slide.)</a:t>
            </a:r>
          </a:p>
          <a:p>
            <a:pPr defTabSz="349415">
              <a:defRPr/>
            </a:pPr>
            <a:r>
              <a:rPr lang="en-US">
                <a:solidFill>
                  <a:srgbClr val="002060"/>
                </a:solidFill>
              </a:rPr>
              <a:t>(Select the option that is applicable to your school.)</a:t>
            </a:r>
            <a:endParaRPr lang="en-US">
              <a:solidFill>
                <a:srgbClr val="002060"/>
              </a:solidFill>
              <a:ea typeface="Calibri"/>
              <a:cs typeface="Calibri"/>
            </a:endParaRPr>
          </a:p>
          <a:p>
            <a:pPr marL="0" marR="0" lvl="0" indent="0" algn="l" defTabSz="349415" rtl="0" eaLnBrk="1" fontAlgn="auto" latinLnBrk="0" hangingPunct="1">
              <a:lnSpc>
                <a:spcPct val="100000"/>
              </a:lnSpc>
              <a:spcBef>
                <a:spcPts val="0"/>
              </a:spcBef>
              <a:spcAft>
                <a:spcPts val="0"/>
              </a:spcAft>
              <a:buClrTx/>
              <a:buSzTx/>
              <a:buFontTx/>
              <a:buNone/>
              <a:tabLst/>
              <a:defRPr/>
            </a:pPr>
            <a:r>
              <a:rPr lang="en-US">
                <a:solidFill>
                  <a:srgbClr val="002060"/>
                </a:solidFill>
              </a:rPr>
              <a:t>Option 1: In our Bylaws, we have no alternates, but this might be something we might what to add in our bylaws for next year.</a:t>
            </a:r>
            <a:endParaRPr lang="en-US">
              <a:solidFill>
                <a:srgbClr val="002060"/>
              </a:solidFill>
              <a:ea typeface="Calibri"/>
              <a:cs typeface="Calibri"/>
            </a:endParaRPr>
          </a:p>
          <a:p>
            <a:pPr defTabSz="349415">
              <a:defRPr/>
            </a:pPr>
            <a:r>
              <a:rPr lang="en-US">
                <a:solidFill>
                  <a:srgbClr val="002060"/>
                </a:solidFill>
              </a:rPr>
              <a:t>Or </a:t>
            </a:r>
            <a:endParaRPr lang="en-US">
              <a:solidFill>
                <a:srgbClr val="002060"/>
              </a:solidFill>
              <a:ea typeface="Calibri"/>
              <a:cs typeface="Calibri"/>
            </a:endParaRPr>
          </a:p>
          <a:p>
            <a:pPr defTabSz="349415">
              <a:defRPr/>
            </a:pPr>
            <a:r>
              <a:rPr lang="en-US">
                <a:solidFill>
                  <a:srgbClr val="002060"/>
                </a:solidFill>
              </a:rPr>
              <a:t>Option 2: In our Bylaws, we have 1 alternate for parents, 1 alternate for teachers, 1 alternate for other staff and one for students, if applicable.</a:t>
            </a:r>
            <a:endParaRPr lang="en-US">
              <a:solidFill>
                <a:srgbClr val="002060"/>
              </a:solidFill>
              <a:ea typeface="Calibri"/>
              <a:cs typeface="Calibri"/>
            </a:endParaRPr>
          </a:p>
          <a:p>
            <a:pPr defTabSz="349415">
              <a:defRPr/>
            </a:pPr>
            <a:endParaRPr lang="en-US">
              <a:solidFill>
                <a:srgbClr val="002060"/>
              </a:solidFill>
            </a:endParaRPr>
          </a:p>
          <a:p>
            <a:pPr defTabSz="349415">
              <a:defRPr/>
            </a:pPr>
            <a:r>
              <a:rPr lang="en-US" b="1">
                <a:solidFill>
                  <a:srgbClr val="002060"/>
                </a:solidFill>
              </a:rPr>
              <a:t>Say: </a:t>
            </a:r>
            <a:r>
              <a:rPr lang="en-US">
                <a:solidFill>
                  <a:srgbClr val="002060"/>
                </a:solidFill>
              </a:rPr>
              <a:t>Please keep in mind that alternates are used to fill a mid-year vacancy only. They are elected during our regular election, so that if we lose a member during the year, we don’t need to hold new elections. This is not a shared position or one which allows for the alternate to take the place of a member if he or she is absent.</a:t>
            </a:r>
            <a:endParaRPr lang="en-US">
              <a:solidFill>
                <a:srgbClr val="002060"/>
              </a:solidFill>
              <a:ea typeface="Calibri"/>
              <a:cs typeface="Calibri"/>
            </a:endParaRPr>
          </a:p>
          <a:p>
            <a:pPr defTabSz="349415">
              <a:defRPr/>
            </a:pPr>
            <a:endParaRPr lang="en-US">
              <a:solidFill>
                <a:srgbClr val="002060"/>
              </a:solidFill>
            </a:endParaRPr>
          </a:p>
          <a:p>
            <a:pPr defTabSz="349415">
              <a:defRPr/>
            </a:pPr>
            <a:r>
              <a:rPr lang="en-US" b="1">
                <a:solidFill>
                  <a:srgbClr val="002060"/>
                </a:solidFill>
              </a:rPr>
              <a:t>Click</a:t>
            </a:r>
            <a:endParaRPr lang="en-US" b="1">
              <a:solidFill>
                <a:srgbClr val="002060"/>
              </a:solidFill>
              <a:ea typeface="Calibri"/>
              <a:cs typeface="Calibri"/>
            </a:endParaRPr>
          </a:p>
          <a:p>
            <a:pPr defTabSz="349415">
              <a:defRPr/>
            </a:pPr>
            <a:endParaRPr lang="en-US">
              <a:solidFill>
                <a:srgbClr val="002060"/>
              </a:solidFill>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4138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a:t>
            </a:r>
            <a:r>
              <a:rPr lang="en-US"/>
              <a:t> At the orientation, you were informed of the self-nomination form.  If you didn’t submit it, you can still self nominate during the election meeting.  The form lets us provide any support which may be needed for interested candidates.</a:t>
            </a:r>
          </a:p>
          <a:p>
            <a:endParaRPr lang="en-US"/>
          </a:p>
          <a:p>
            <a:r>
              <a:rPr lang="en-US" b="1"/>
              <a:t>Click</a:t>
            </a:r>
            <a:endParaRPr lang="en-US" b="1">
              <a:ea typeface="Calibri"/>
              <a:cs typeface="Calibri"/>
            </a:endParaRPr>
          </a:p>
          <a:p>
            <a:endParaRPr lang="en-US"/>
          </a:p>
        </p:txBody>
      </p:sp>
      <p:sp>
        <p:nvSpPr>
          <p:cNvPr id="4" name="Slide Number Placeholder 3"/>
          <p:cNvSpPr>
            <a:spLocks noGrp="1"/>
          </p:cNvSpPr>
          <p:nvPr>
            <p:ph type="sldNum" sz="quarter" idx="5"/>
          </p:nvPr>
        </p:nvSpPr>
        <p:spPr/>
        <p:txBody>
          <a:bodyPr/>
          <a:lstStyle/>
          <a:p>
            <a:fld id="{1B2C5849-D8BB-42EC-971F-9CD710D78AF1}" type="slidenum">
              <a:rPr lang="en-US" smtClean="0"/>
              <a:t>24</a:t>
            </a:fld>
            <a:endParaRPr lang="en-US"/>
          </a:p>
        </p:txBody>
      </p:sp>
    </p:spTree>
    <p:extLst>
      <p:ext uri="{BB962C8B-B14F-4D97-AF65-F5344CB8AC3E}">
        <p14:creationId xmlns:p14="http://schemas.microsoft.com/office/powerpoint/2010/main" val="1254498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a:solidFill>
                  <a:srgbClr val="002060"/>
                </a:solidFill>
              </a:rPr>
              <a:t>Say: </a:t>
            </a:r>
            <a:r>
              <a:rPr lang="en-US">
                <a:solidFill>
                  <a:srgbClr val="002060"/>
                </a:solidFill>
              </a:rPr>
              <a:t>SSC has four officers.  I will share a little about each of their responsibilities, which we will review again when we have officer elections.</a:t>
            </a:r>
            <a:endParaRPr lang="en-US">
              <a:solidFill>
                <a:srgbClr val="002060"/>
              </a:solidFill>
              <a:ea typeface="Calibri"/>
              <a:cs typeface="Calibri"/>
            </a:endParaRPr>
          </a:p>
          <a:p>
            <a:r>
              <a:rPr lang="en-US">
                <a:solidFill>
                  <a:srgbClr val="002060"/>
                </a:solidFill>
              </a:rPr>
              <a:t>The first one is Chairperson. (Read descriptions below.)</a:t>
            </a:r>
          </a:p>
          <a:p>
            <a:endParaRPr lang="en-US">
              <a:solidFill>
                <a:srgbClr val="002060"/>
              </a:solidFill>
            </a:endParaRPr>
          </a:p>
          <a:p>
            <a:r>
              <a:rPr lang="en-US"/>
              <a:t>CHAIRPERSON </a:t>
            </a:r>
          </a:p>
          <a:p>
            <a:pPr marL="285750" indent="-285750">
              <a:buFont typeface="Wingdings"/>
              <a:buChar char="v"/>
            </a:pPr>
            <a:r>
              <a:rPr lang="en-US"/>
              <a:t>Preside at all meetings.</a:t>
            </a:r>
          </a:p>
          <a:p>
            <a:pPr marL="297180" indent="-297180">
              <a:buFont typeface="Wingdings" panose="05000000000000000000" pitchFamily="2" charset="2"/>
              <a:buChar char="v"/>
            </a:pPr>
            <a:r>
              <a:rPr lang="en-US"/>
              <a:t>Sign all letters, reports and other communications of the council.</a:t>
            </a:r>
          </a:p>
          <a:p>
            <a:pPr marL="297180" indent="-297180">
              <a:buFont typeface="Wingdings" panose="05000000000000000000" pitchFamily="2" charset="2"/>
              <a:buChar char="v"/>
            </a:pPr>
            <a:r>
              <a:rPr lang="en-US"/>
              <a:t>Perform all duties relevant to the office of the Chairperson.</a:t>
            </a:r>
          </a:p>
          <a:p>
            <a:pPr marL="297180" indent="-297180">
              <a:buFont typeface="Wingdings" panose="05000000000000000000" pitchFamily="2" charset="2"/>
              <a:buChar char="v"/>
            </a:pPr>
            <a:r>
              <a:rPr lang="en-US"/>
              <a:t>Participate in the planning of the meeting agendas.</a:t>
            </a:r>
          </a:p>
          <a:p>
            <a:pPr marL="297180" indent="-297180">
              <a:buFont typeface="Wingdings" panose="05000000000000000000" pitchFamily="2" charset="2"/>
              <a:buChar char="v"/>
            </a:pPr>
            <a:r>
              <a:rPr lang="en-US"/>
              <a:t>Have other such duties as are prescribed by the council.</a:t>
            </a:r>
          </a:p>
          <a:p>
            <a:pPr marL="473976" indent="-244268">
              <a:buFont typeface="Wingdings" panose="05000000000000000000" pitchFamily="2" charset="2"/>
              <a:buChar char="v"/>
            </a:pPr>
            <a:endParaRPr lang="en-US"/>
          </a:p>
          <a:p>
            <a:r>
              <a:rPr lang="en-US"/>
              <a:t>Click VICE-CHAIRPERSON </a:t>
            </a:r>
          </a:p>
          <a:p>
            <a:pPr marL="285750" indent="-285750">
              <a:buFont typeface="Wingdings"/>
              <a:buChar char="v"/>
            </a:pPr>
            <a:r>
              <a:rPr lang="en-US"/>
              <a:t>Represent the Chairperson in assigned duties.</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a:t>Substitute for the Chairperson in his or her absence.</a:t>
            </a:r>
          </a:p>
          <a:p>
            <a:pPr marL="289560" indent="-289560" defTabSz="931774">
              <a:lnSpc>
                <a:spcPct val="70000"/>
              </a:lnSpc>
              <a:spcBef>
                <a:spcPts val="1223"/>
              </a:spcBef>
              <a:spcAft>
                <a:spcPts val="204"/>
              </a:spcAft>
              <a:buClr>
                <a:srgbClr val="4A66AC"/>
              </a:buClr>
              <a:buSzPct val="100000"/>
              <a:buFont typeface="Wingdings" panose="05000000000000000000" pitchFamily="2" charset="2"/>
              <a:buChar char="v"/>
              <a:defRPr/>
            </a:pPr>
            <a:r>
              <a:rPr lang="en-US"/>
              <a:t>Participate in the planning of the agenda.</a:t>
            </a:r>
          </a:p>
          <a:p>
            <a:pPr marL="291179" indent="-291179" defTabSz="349415">
              <a:buFont typeface="Wingdings" panose="05000000000000000000" pitchFamily="2" charset="2"/>
              <a:buChar char="v"/>
              <a:defRPr/>
            </a:pPr>
            <a:endParaRPr lang="en-US"/>
          </a:p>
          <a:p>
            <a:pPr defTabSz="349415">
              <a:defRPr/>
            </a:pPr>
            <a:r>
              <a:rPr lang="en-US"/>
              <a:t>Click SECRETARY  </a:t>
            </a:r>
          </a:p>
          <a:p>
            <a:pPr marL="349250" indent="-349250" defTabSz="465887">
              <a:buFont typeface="Wingdings" panose="05000000000000000000" pitchFamily="2" charset="2"/>
              <a:buChar char="v"/>
              <a:defRPr/>
            </a:pPr>
            <a:r>
              <a:rPr lang="en-US"/>
              <a:t>Conduct roll call to establish quorum.</a:t>
            </a:r>
          </a:p>
          <a:p>
            <a:pPr marL="349250" indent="-349250" defTabSz="465887">
              <a:buFont typeface="Wingdings" panose="05000000000000000000" pitchFamily="2" charset="2"/>
              <a:buChar char="v"/>
              <a:defRPr/>
            </a:pPr>
            <a:r>
              <a:rPr lang="en-US"/>
              <a:t>Keep minutes of all regular and additional meetings of the council.</a:t>
            </a:r>
          </a:p>
          <a:p>
            <a:pPr marL="349250" indent="-349250" defTabSz="465887">
              <a:buFont typeface="Wingdings" panose="05000000000000000000" pitchFamily="2" charset="2"/>
              <a:buChar char="v"/>
              <a:defRPr/>
            </a:pPr>
            <a:r>
              <a:rPr lang="en-US"/>
              <a:t>Provide the signed and dated original meeting minutes to the principal or designee.</a:t>
            </a:r>
          </a:p>
          <a:p>
            <a:pPr marL="349250" indent="-349250" defTabSz="465887">
              <a:buFont typeface="Wingdings" panose="05000000000000000000" pitchFamily="2" charset="2"/>
              <a:buChar char="v"/>
              <a:defRPr/>
            </a:pPr>
            <a:r>
              <a:rPr lang="en-US"/>
              <a:t>Assist in keeping the records of the council.</a:t>
            </a:r>
          </a:p>
          <a:p>
            <a:pPr marL="349250" indent="-349250" defTabSz="465887">
              <a:buFont typeface="Wingdings" panose="05000000000000000000" pitchFamily="2" charset="2"/>
              <a:buChar char="v"/>
              <a:defRPr/>
            </a:pPr>
            <a:r>
              <a:rPr lang="en-US"/>
              <a:t>Maintain a current roster of the council members.</a:t>
            </a:r>
          </a:p>
          <a:p>
            <a:pPr marL="349250" indent="-349250" defTabSz="465887">
              <a:buFont typeface="Wingdings" panose="05000000000000000000" pitchFamily="2" charset="2"/>
              <a:buChar char="v"/>
              <a:defRPr/>
            </a:pPr>
            <a:r>
              <a:rPr lang="en-US"/>
              <a:t>Perform other such duties as are assigned by the Chairperson.</a:t>
            </a:r>
          </a:p>
          <a:p>
            <a:pPr marL="349250" indent="-349250" defTabSz="465887">
              <a:buFont typeface="Wingdings" panose="05000000000000000000" pitchFamily="2" charset="2"/>
              <a:buChar char="v"/>
              <a:defRPr/>
            </a:pPr>
            <a:r>
              <a:rPr lang="en-US"/>
              <a:t>Participate in the planning of the agenda</a:t>
            </a:r>
          </a:p>
          <a:p>
            <a:pPr marL="349415" indent="-349415" defTabSz="465887">
              <a:buFont typeface="Wingdings" panose="05000000000000000000" pitchFamily="2" charset="2"/>
              <a:buChar char="v"/>
              <a:defRPr/>
            </a:pPr>
            <a:endParaRPr lang="en-US"/>
          </a:p>
          <a:p>
            <a:pPr defTabSz="349415">
              <a:defRPr/>
            </a:pPr>
            <a:r>
              <a:rPr lang="en-US"/>
              <a:t>Click PARLIAMENTARIAN  </a:t>
            </a:r>
          </a:p>
          <a:p>
            <a:pPr marL="290830" indent="-290830" defTabSz="465887">
              <a:buFont typeface="Wingdings" panose="05000000000000000000" pitchFamily="2" charset="2"/>
              <a:buChar char="v"/>
              <a:defRPr/>
            </a:pPr>
            <a:r>
              <a:rPr lang="en-US"/>
              <a:t>Assist the Chairperson in ensuring all rules and bylaws are followed.</a:t>
            </a:r>
          </a:p>
          <a:p>
            <a:pPr marL="290830" indent="-290830" defTabSz="465887">
              <a:buFont typeface="Wingdings" panose="05000000000000000000" pitchFamily="2" charset="2"/>
              <a:buChar char="v"/>
              <a:defRPr/>
            </a:pPr>
            <a:r>
              <a:rPr lang="en-US"/>
              <a:t>Be knowledgeable about the California Open Meeting Law (Greene Act), District policies, bylaws of the council, and selected parliamentary procedures.</a:t>
            </a:r>
          </a:p>
          <a:p>
            <a:pPr marL="290830" indent="-290830" defTabSz="465887">
              <a:buFont typeface="Wingdings" panose="05000000000000000000" pitchFamily="2" charset="2"/>
              <a:buChar char="v"/>
              <a:defRPr/>
            </a:pPr>
            <a:r>
              <a:rPr lang="en-US"/>
              <a:t>Participate in the planning of the agenda.</a:t>
            </a:r>
          </a:p>
          <a:p>
            <a:pPr marL="291179" indent="-291179" defTabSz="349415">
              <a:buFont typeface="Wingdings" panose="05000000000000000000" pitchFamily="2" charset="2"/>
              <a:buChar char="v"/>
              <a:defRPr/>
            </a:pPr>
            <a:endParaRPr lang="en-US"/>
          </a:p>
          <a:p>
            <a:pPr defTabSz="349415">
              <a:defRPr/>
            </a:pPr>
            <a:endParaRPr lang="en-US">
              <a:ea typeface="Calibri" panose="020F0502020204030204"/>
              <a:cs typeface="Calibri" panose="020F0502020204030204"/>
            </a:endParaRPr>
          </a:p>
          <a:p>
            <a:pPr marL="291179" indent="-291179" defTabSz="349415">
              <a:buFont typeface="Wingdings" panose="05000000000000000000" pitchFamily="2" charset="2"/>
              <a:buChar char="v"/>
              <a:defRPr/>
            </a:pPr>
            <a:endParaRPr lang="en-US">
              <a:latin typeface="Poppings"/>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641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defTabSz="349415">
              <a:buFont typeface="Wingdings" panose="05000000000000000000" pitchFamily="2" charset="2"/>
              <a:buNone/>
              <a:defRPr/>
            </a:pPr>
            <a:r>
              <a:rPr lang="en-US" b="1">
                <a:solidFill>
                  <a:srgbClr val="002060"/>
                </a:solidFill>
                <a:latin typeface="Poppings"/>
              </a:rPr>
              <a:t>Say:  </a:t>
            </a:r>
            <a:r>
              <a:rPr lang="en-US">
                <a:solidFill>
                  <a:srgbClr val="002060"/>
                </a:solidFill>
                <a:latin typeface="Poppings"/>
              </a:rPr>
              <a:t>The Bylaws allow for SSC to maintain an orderly process of engagement</a:t>
            </a:r>
          </a:p>
          <a:p>
            <a:pPr marL="291179" indent="-291179" defTabSz="349415">
              <a:buFont typeface="Wingdings" panose="05000000000000000000" pitchFamily="2" charset="2"/>
              <a:buChar char="v"/>
              <a:defRPr/>
            </a:pPr>
            <a:r>
              <a:rPr lang="en-US">
                <a:solidFill>
                  <a:srgbClr val="002060"/>
                </a:solidFill>
                <a:latin typeface="Poppings"/>
              </a:rPr>
              <a:t>The Greene Act is the law that outlines the procedures we must follow before and during the meeting.</a:t>
            </a:r>
          </a:p>
          <a:p>
            <a:pPr marL="291179" indent="-291179" defTabSz="349415">
              <a:buFont typeface="Wingdings" panose="05000000000000000000" pitchFamily="2" charset="2"/>
              <a:buChar char="v"/>
              <a:defRPr/>
            </a:pPr>
            <a:endParaRPr lang="en-US">
              <a:solidFill>
                <a:srgbClr val="002060"/>
              </a:solidFill>
              <a:latin typeface="Poppings"/>
            </a:endParaRPr>
          </a:p>
          <a:p>
            <a:pPr marL="291179" indent="-291179" defTabSz="349415">
              <a:buFont typeface="Wingdings" panose="05000000000000000000" pitchFamily="2" charset="2"/>
              <a:buChar char="v"/>
              <a:defRPr/>
            </a:pPr>
            <a:r>
              <a:rPr lang="en-US">
                <a:solidFill>
                  <a:srgbClr val="002060"/>
                </a:solidFill>
                <a:latin typeface="Poppings"/>
              </a:rPr>
              <a:t>The Bylaws and Greene Act help us insure that we are respectful of the voice of all members and insure that we offer an opportunity to the public so that they can address the committee.</a:t>
            </a:r>
          </a:p>
          <a:p>
            <a:pPr marL="291179" indent="-291179" defTabSz="349415">
              <a:buFont typeface="Wingdings" panose="05000000000000000000" pitchFamily="2" charset="2"/>
              <a:buChar char="v"/>
              <a:defRPr/>
            </a:pPr>
            <a:endParaRPr lang="en-US">
              <a:latin typeface="Poppings"/>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648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a:solidFill>
                  <a:schemeClr val="bg1"/>
                </a:solidFill>
              </a:rPr>
              <a:t>Say: </a:t>
            </a:r>
            <a:r>
              <a:rPr lang="en-US" b="0">
                <a:solidFill>
                  <a:schemeClr val="bg1"/>
                </a:solidFill>
              </a:rPr>
              <a:t>As members you will be asked to sign the </a:t>
            </a:r>
            <a:r>
              <a:rPr lang="en-US" b="0" u="sng">
                <a:solidFill>
                  <a:schemeClr val="bg1"/>
                </a:solidFill>
              </a:rPr>
              <a:t>LAUSD Operating Norms and the Code of Conduct for ELAC and SSC</a:t>
            </a:r>
            <a:r>
              <a:rPr lang="en-US" b="0">
                <a:solidFill>
                  <a:schemeClr val="bg1"/>
                </a:solidFill>
              </a:rPr>
              <a:t>.</a:t>
            </a:r>
          </a:p>
          <a:p>
            <a:pPr marL="174708" indent="-174708">
              <a:buFont typeface="Wingdings" panose="05000000000000000000" pitchFamily="2" charset="2"/>
              <a:buChar char="v"/>
            </a:pPr>
            <a:r>
              <a:rPr lang="en-US" b="0">
                <a:solidFill>
                  <a:schemeClr val="bg1"/>
                </a:solidFill>
              </a:rPr>
              <a:t>It asks that we keep students as priority in making decisions.</a:t>
            </a:r>
          </a:p>
          <a:p>
            <a:pPr marL="174708" indent="-174708">
              <a:buFont typeface="Wingdings" panose="05000000000000000000" pitchFamily="2" charset="2"/>
              <a:buChar char="v"/>
            </a:pPr>
            <a:r>
              <a:rPr lang="en-US" b="0">
                <a:solidFill>
                  <a:schemeClr val="bg1"/>
                </a:solidFill>
              </a:rPr>
              <a:t>Listen attentively, speak respectfully and not interrupt while another is speaking</a:t>
            </a:r>
          </a:p>
          <a:p>
            <a:pPr marL="174708" indent="-174708">
              <a:buFont typeface="Wingdings" panose="05000000000000000000" pitchFamily="2" charset="2"/>
              <a:buChar char="v"/>
            </a:pPr>
            <a:r>
              <a:rPr lang="en-US" b="0">
                <a:solidFill>
                  <a:schemeClr val="bg1"/>
                </a:solidFill>
              </a:rPr>
              <a:t>Believe we can agree to disagree and that there is more than one solution to a problem.</a:t>
            </a:r>
          </a:p>
          <a:p>
            <a:endParaRPr lang="en-US" b="0">
              <a:solidFill>
                <a:srgbClr val="002060"/>
              </a:solidFill>
            </a:endParaRPr>
          </a:p>
          <a:p>
            <a:r>
              <a:rPr lang="en-US" b="1">
                <a:solidFill>
                  <a:srgbClr val="002060"/>
                </a:solidFill>
              </a:rPr>
              <a:t>Activity:</a:t>
            </a:r>
          </a:p>
          <a:p>
            <a:r>
              <a:rPr lang="en-US" b="0">
                <a:solidFill>
                  <a:srgbClr val="002060"/>
                </a:solidFill>
              </a:rPr>
              <a:t>Of the three norms that are listed, which is the one that speak to you?</a:t>
            </a:r>
          </a:p>
          <a:p>
            <a:r>
              <a:rPr lang="en-US" b="0">
                <a:solidFill>
                  <a:srgbClr val="002060"/>
                </a:solidFill>
              </a:rPr>
              <a:t>Please write it in the Chat.</a:t>
            </a:r>
          </a:p>
          <a:p>
            <a:endParaRPr lang="en-US" b="0">
              <a:solidFill>
                <a:srgbClr val="002060"/>
              </a:solidFill>
            </a:endParaRPr>
          </a:p>
          <a:p>
            <a:r>
              <a:rPr lang="en-US" b="0">
                <a:solidFill>
                  <a:srgbClr val="002060"/>
                </a:solidFill>
              </a:rPr>
              <a:t>(Read a couple out loud.)</a:t>
            </a:r>
          </a:p>
          <a:p>
            <a:endParaRPr lang="en-US" b="1">
              <a:solidFill>
                <a:srgbClr val="002060"/>
              </a:solidFill>
            </a:endParaRPr>
          </a:p>
          <a:p>
            <a:r>
              <a:rPr lang="en-US" b="1">
                <a:solidFill>
                  <a:srgbClr val="002060"/>
                </a:solidFill>
              </a:rPr>
              <a:t>Click</a:t>
            </a:r>
            <a:endParaRPr b="1">
              <a:solidFill>
                <a:srgbClr val="002060"/>
              </a:solidFill>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881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a:solidFill>
                  <a:srgbClr val="002060"/>
                </a:solidFill>
              </a:rPr>
              <a:t>Say: </a:t>
            </a:r>
            <a:r>
              <a:rPr lang="en-US" b="0">
                <a:solidFill>
                  <a:srgbClr val="002060"/>
                </a:solidFill>
              </a:rPr>
              <a:t>The </a:t>
            </a:r>
            <a:r>
              <a:rPr lang="en-US" b="0" u="sng">
                <a:solidFill>
                  <a:srgbClr val="002060"/>
                </a:solidFill>
              </a:rPr>
              <a:t>Greene Act </a:t>
            </a:r>
            <a:r>
              <a:rPr lang="en-US" b="0">
                <a:solidFill>
                  <a:srgbClr val="002060"/>
                </a:solidFill>
              </a:rPr>
              <a:t>is what guides the operation of our ELAC and SSC meetings.</a:t>
            </a:r>
            <a:endParaRPr lang="en-US" b="0">
              <a:solidFill>
                <a:srgbClr val="002060"/>
              </a:solidFill>
              <a:cs typeface="Calibri"/>
            </a:endParaRPr>
          </a:p>
          <a:p>
            <a:r>
              <a:rPr lang="en-US" b="0">
                <a:solidFill>
                  <a:srgbClr val="002060"/>
                </a:solidFill>
              </a:rPr>
              <a:t>Some of the key requirements are: </a:t>
            </a:r>
          </a:p>
          <a:p>
            <a:pPr marL="174708" indent="-174708">
              <a:buFont typeface="Wingdings" panose="05000000000000000000" pitchFamily="2" charset="2"/>
              <a:buChar char="v"/>
            </a:pPr>
            <a:r>
              <a:rPr lang="en-US" b="0">
                <a:solidFill>
                  <a:srgbClr val="002060"/>
                </a:solidFill>
              </a:rPr>
              <a:t>Any member of the public shall be able to address the committee or council during the meeting on any item within the subject matter jurisdiction of the council or committee. </a:t>
            </a:r>
            <a:endParaRPr lang="en-US" sz="500" b="0">
              <a:solidFill>
                <a:srgbClr val="002060"/>
              </a:solidFill>
              <a:cs typeface="Calibri" panose="020F0502020204030204"/>
            </a:endParaRPr>
          </a:p>
          <a:p>
            <a:pPr marL="174708" indent="-174708">
              <a:buFont typeface="Wingdings" panose="05000000000000000000" pitchFamily="2" charset="2"/>
              <a:buChar char="v"/>
            </a:pPr>
            <a:r>
              <a:rPr lang="en-US" b="0">
                <a:solidFill>
                  <a:srgbClr val="002060"/>
                </a:solidFill>
              </a:rPr>
              <a:t>Notice of the meeting shall be posted at the school site or other appropriate place accessible to the public at least 72 hours prior to the meeting. </a:t>
            </a:r>
            <a:endParaRPr lang="en-US" sz="800" b="0">
              <a:solidFill>
                <a:srgbClr val="002060"/>
              </a:solidFill>
              <a:cs typeface="Calibri" panose="020F0502020204030204"/>
            </a:endParaRPr>
          </a:p>
          <a:p>
            <a:pPr marL="174708" indent="-174708">
              <a:buFont typeface="Wingdings" panose="05000000000000000000" pitchFamily="2" charset="2"/>
              <a:buChar char="v"/>
            </a:pPr>
            <a:r>
              <a:rPr lang="en-US" b="0">
                <a:solidFill>
                  <a:srgbClr val="002060"/>
                </a:solidFill>
              </a:rPr>
              <a:t>The meeting notice shall specify the date, time, and location and contain an agenda describing each item of business to be discussed or acted upon.</a:t>
            </a:r>
            <a:endParaRPr lang="en-US" sz="500" b="0">
              <a:solidFill>
                <a:srgbClr val="002060"/>
              </a:solidFill>
              <a:cs typeface="Calibri" panose="020F0502020204030204"/>
            </a:endParaRPr>
          </a:p>
          <a:p>
            <a:endParaRPr lang="en-US" b="1">
              <a:solidFill>
                <a:srgbClr val="002060"/>
              </a:solidFill>
            </a:endParaRPr>
          </a:p>
          <a:p>
            <a:r>
              <a:rPr lang="en-US" b="1">
                <a:solidFill>
                  <a:srgbClr val="002060"/>
                </a:solidFill>
              </a:rPr>
              <a:t>Click</a:t>
            </a:r>
            <a:endParaRPr b="1">
              <a:solidFill>
                <a:srgbClr val="002060"/>
              </a:solidFill>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7510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2C5849-D8BB-42EC-971F-9CD710D78AF1}" type="slidenum">
              <a:rPr lang="en-US" smtClean="0"/>
              <a:t>29</a:t>
            </a:fld>
            <a:endParaRPr lang="en-US"/>
          </a:p>
        </p:txBody>
      </p:sp>
    </p:spTree>
    <p:extLst>
      <p:ext uri="{BB962C8B-B14F-4D97-AF65-F5344CB8AC3E}">
        <p14:creationId xmlns:p14="http://schemas.microsoft.com/office/powerpoint/2010/main" val="3908850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We have interpretation services if you are joining us on a computer.</a:t>
            </a:r>
          </a:p>
          <a:p>
            <a:r>
              <a:rPr lang="en-US"/>
              <a:t>I am sorry Chromebook don’t offer the translation feature.  If you are on a Chromebook, please stay on your computer so you can see us on the screen and use the Chat feature.  For audio, join us via phone.</a:t>
            </a:r>
          </a:p>
          <a:p>
            <a:r>
              <a:rPr lang="en-US"/>
              <a:t>I will provide more guidance shortly.</a:t>
            </a:r>
          </a:p>
          <a:p>
            <a:endParaRPr lang="en-US"/>
          </a:p>
          <a:p>
            <a:r>
              <a:rPr lang="en-US"/>
              <a:t>For those that are on the computer, please click on the globe icon at the bottom of the screen.</a:t>
            </a:r>
          </a:p>
          <a:p>
            <a:r>
              <a:rPr lang="en-US"/>
              <a:t>Select the language of preference for you.</a:t>
            </a:r>
          </a:p>
          <a:p>
            <a:endParaRPr lang="en-US"/>
          </a:p>
          <a:p>
            <a:r>
              <a:rPr lang="en-US"/>
              <a:t>You will engage and listen to the presentation in the language you select.</a:t>
            </a:r>
          </a:p>
          <a:p>
            <a:endParaRPr lang="en-US"/>
          </a:p>
          <a:p>
            <a:r>
              <a:rPr lang="en-US" b="1"/>
              <a:t>Click</a:t>
            </a:r>
          </a:p>
          <a:p>
            <a:endParaRPr lang="en-US"/>
          </a:p>
        </p:txBody>
      </p:sp>
      <p:sp>
        <p:nvSpPr>
          <p:cNvPr id="4" name="Slide Number Placeholder 3"/>
          <p:cNvSpPr>
            <a:spLocks noGrp="1"/>
          </p:cNvSpPr>
          <p:nvPr>
            <p:ph type="sldNum" sz="quarter" idx="5"/>
          </p:nvPr>
        </p:nvSpPr>
        <p:spPr/>
        <p:txBody>
          <a:bodyPr/>
          <a:lstStyle/>
          <a:p>
            <a:fld id="{57F77EFE-4655-564D-AE33-2E2A2E0DF702}" type="slidenum">
              <a:rPr lang="en-US" smtClean="0"/>
              <a:t>3</a:t>
            </a:fld>
            <a:endParaRPr lang="en-US"/>
          </a:p>
        </p:txBody>
      </p:sp>
      <p:sp>
        <p:nvSpPr>
          <p:cNvPr id="5" name="Footer Placeholder 4">
            <a:extLst>
              <a:ext uri="{FF2B5EF4-FFF2-40B4-BE49-F238E27FC236}">
                <a16:creationId xmlns:a16="http://schemas.microsoft.com/office/drawing/2014/main" id="{3B18B51F-4699-4BB3-94C1-004B988A429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186459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a:solidFill>
                  <a:srgbClr val="002060"/>
                </a:solidFill>
              </a:rPr>
              <a:t>Say</a:t>
            </a:r>
            <a:r>
              <a:rPr lang="en-US">
                <a:solidFill>
                  <a:srgbClr val="002060"/>
                </a:solidFill>
              </a:rPr>
              <a:t>: Do you have any questions regarding SSC. Remember to join us on (date) for SSC elections at (time).</a:t>
            </a:r>
          </a:p>
          <a:p>
            <a:pPr defTabSz="349415">
              <a:defRPr/>
            </a:pPr>
            <a:endParaRPr lang="en-US">
              <a:solidFill>
                <a:srgbClr val="002060"/>
              </a:solidFill>
            </a:endParaRPr>
          </a:p>
          <a:p>
            <a:pPr defTabSz="349415">
              <a:defRPr/>
            </a:pPr>
            <a:r>
              <a:rPr lang="en-US" b="1">
                <a:solidFill>
                  <a:srgbClr val="002060"/>
                </a:solidFill>
              </a:rPr>
              <a:t>Click</a:t>
            </a:r>
            <a:endParaRPr lang="en-US" b="1"/>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3627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a:solidFill>
                  <a:srgbClr val="002060"/>
                </a:solidFill>
              </a:rPr>
              <a:t>Say</a:t>
            </a:r>
            <a:r>
              <a:rPr lang="en-US">
                <a:solidFill>
                  <a:srgbClr val="002060"/>
                </a:solidFill>
              </a:rPr>
              <a:t>: Do you have any questions regarding SSC. Remember to join us on (date) for SSC elections at (time).</a:t>
            </a:r>
          </a:p>
          <a:p>
            <a:pPr defTabSz="349415">
              <a:defRPr/>
            </a:pPr>
            <a:endParaRPr lang="en-US">
              <a:solidFill>
                <a:srgbClr val="002060"/>
              </a:solidFill>
            </a:endParaRPr>
          </a:p>
          <a:p>
            <a:pPr defTabSz="349415">
              <a:defRPr/>
            </a:pPr>
            <a:r>
              <a:rPr lang="en-US" b="1">
                <a:solidFill>
                  <a:srgbClr val="002060"/>
                </a:solidFill>
              </a:rPr>
              <a:t>Click</a:t>
            </a:r>
            <a:endParaRPr lang="en-US" b="1"/>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0150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349415">
              <a:defRPr/>
            </a:pPr>
            <a:r>
              <a:rPr lang="en-US" b="1" dirty="0"/>
              <a:t>Say:</a:t>
            </a:r>
            <a:r>
              <a:rPr lang="en-US" b="1" dirty="0">
                <a:solidFill>
                  <a:srgbClr val="000000"/>
                </a:solidFill>
              </a:rPr>
              <a:t> </a:t>
            </a:r>
            <a:r>
              <a:rPr lang="en-US" dirty="0">
                <a:solidFill>
                  <a:srgbClr val="002060"/>
                </a:solidFill>
              </a:rPr>
              <a:t>Thank you for joining us.  If you have additional questions regarding School Site Councils and how they operate in our District or need additional support, you can always contact the Region Family and Community Engagement Unit.  The names of the administrators for these teams are listed here.</a:t>
            </a:r>
            <a:endParaRPr lang="en-US" dirty="0">
              <a:ea typeface="Calibri"/>
              <a:cs typeface="Calibri"/>
            </a:endParaRPr>
          </a:p>
          <a:p>
            <a:pPr defTabSz="349415">
              <a:defRPr/>
            </a:pPr>
            <a:r>
              <a:rPr lang="en-US" dirty="0">
                <a:solidFill>
                  <a:srgbClr val="002060"/>
                </a:solidFill>
              </a:rPr>
              <a:t>I look forward to partnering with you this year.</a:t>
            </a:r>
            <a:endParaRPr lang="en-US" dirty="0">
              <a:solidFill>
                <a:srgbClr val="002060"/>
              </a:solidFill>
              <a:ea typeface="Calibri"/>
              <a:cs typeface="Calibri"/>
            </a:endParaRPr>
          </a:p>
          <a:p>
            <a:pPr defTabSz="349415">
              <a:defRPr/>
            </a:pPr>
            <a:endParaRPr dirty="0"/>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32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For those who are joining us via phone, please click on the three dots.</a:t>
            </a:r>
          </a:p>
          <a:p>
            <a:r>
              <a:rPr lang="en-US"/>
              <a:t>Select Language Interpretation.</a:t>
            </a:r>
          </a:p>
          <a:p>
            <a:r>
              <a:rPr lang="en-US"/>
              <a:t>Select language of preference</a:t>
            </a:r>
          </a:p>
          <a:p>
            <a:r>
              <a:rPr lang="en-US"/>
              <a:t>Click on Done.</a:t>
            </a:r>
          </a:p>
          <a:p>
            <a:endParaRPr lang="en-US"/>
          </a:p>
          <a:p>
            <a:r>
              <a:rPr lang="en-US" b="1"/>
              <a:t>Click </a:t>
            </a:r>
          </a:p>
        </p:txBody>
      </p:sp>
      <p:sp>
        <p:nvSpPr>
          <p:cNvPr id="4" name="Slide Number Placeholder 3"/>
          <p:cNvSpPr>
            <a:spLocks noGrp="1"/>
          </p:cNvSpPr>
          <p:nvPr>
            <p:ph type="sldNum" sz="quarter" idx="5"/>
          </p:nvPr>
        </p:nvSpPr>
        <p:spPr/>
        <p:txBody>
          <a:bodyPr/>
          <a:lstStyle/>
          <a:p>
            <a:fld id="{57F77EFE-4655-564D-AE33-2E2A2E0DF702}" type="slidenum">
              <a:rPr lang="en-US" smtClean="0"/>
              <a:t>4</a:t>
            </a:fld>
            <a:endParaRPr lang="en-US"/>
          </a:p>
        </p:txBody>
      </p:sp>
      <p:sp>
        <p:nvSpPr>
          <p:cNvPr id="5" name="Footer Placeholder 4">
            <a:extLst>
              <a:ext uri="{FF2B5EF4-FFF2-40B4-BE49-F238E27FC236}">
                <a16:creationId xmlns:a16="http://schemas.microsoft.com/office/drawing/2014/main" id="{E4016FD8-20A6-4A29-858F-5F96DF8E99A6}"/>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985807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a:t>In order to know who is in the room, please do the following 5 steps:</a:t>
            </a:r>
          </a:p>
          <a:p>
            <a:r>
              <a:rPr lang="en-US" b="1"/>
              <a:t>Step 1:</a:t>
            </a:r>
            <a:r>
              <a:rPr lang="en-US"/>
              <a:t>  Hover over your picture located by the picture gallery with your cursor and search for the three dots found on the top right-hand corner of your picture.</a:t>
            </a:r>
            <a:r>
              <a:rPr lang="en-US">
                <a:solidFill>
                  <a:schemeClr val="accent1"/>
                </a:solidFill>
                <a:cs typeface="Calibri"/>
              </a:rPr>
              <a:t> </a:t>
            </a:r>
          </a:p>
          <a:p>
            <a:endParaRPr lang="en-US">
              <a:solidFill>
                <a:schemeClr val="accent1"/>
              </a:solidFill>
              <a:cs typeface="Calibri"/>
            </a:endParaRPr>
          </a:p>
          <a:p>
            <a:r>
              <a:rPr lang="en-US" b="1"/>
              <a:t>Step 2:</a:t>
            </a:r>
            <a:r>
              <a:rPr lang="en-US"/>
              <a:t> Click the three-dotted icon found over your picture.</a:t>
            </a:r>
          </a:p>
          <a:p>
            <a:endParaRPr lang="en-US">
              <a:cs typeface="Calibri"/>
            </a:endParaRPr>
          </a:p>
          <a:p>
            <a:r>
              <a:rPr lang="en-US" b="1"/>
              <a:t>Step 3:</a:t>
            </a:r>
            <a:r>
              <a:rPr lang="en-US"/>
              <a:t> Click </a:t>
            </a:r>
            <a:r>
              <a:rPr lang="en-US" i="1"/>
              <a:t>More.</a:t>
            </a:r>
          </a:p>
          <a:p>
            <a:endParaRPr lang="en-US">
              <a:cs typeface="Calibri"/>
            </a:endParaRPr>
          </a:p>
          <a:p>
            <a:r>
              <a:rPr lang="en-US" b="1"/>
              <a:t>Step 4:</a:t>
            </a:r>
            <a:r>
              <a:rPr lang="en-US"/>
              <a:t> Choose </a:t>
            </a:r>
            <a:r>
              <a:rPr lang="en-US" i="1"/>
              <a:t>Rename</a:t>
            </a:r>
            <a:r>
              <a:rPr lang="en-US"/>
              <a:t> to change your screen name displayed to other participants.</a:t>
            </a:r>
          </a:p>
          <a:p>
            <a:r>
              <a:rPr lang="en-US"/>
              <a:t> </a:t>
            </a:r>
            <a:endParaRPr lang="en-US">
              <a:cs typeface="Calibri"/>
            </a:endParaRPr>
          </a:p>
          <a:p>
            <a:r>
              <a:rPr lang="en-US" b="1"/>
              <a:t>Step 5: </a:t>
            </a:r>
            <a:r>
              <a:rPr lang="en-US"/>
              <a:t>Enter the full name used when you enrolled your students at the school site, then click </a:t>
            </a:r>
            <a:r>
              <a:rPr lang="en-US" i="1"/>
              <a:t>Save</a:t>
            </a:r>
            <a:r>
              <a:rPr lang="en-US"/>
              <a:t> to finish the change. </a:t>
            </a:r>
          </a:p>
          <a:p>
            <a:endParaRPr lang="en-US"/>
          </a:p>
          <a:p>
            <a:pPr defTabSz="931774">
              <a:defRPr/>
            </a:pPr>
            <a:r>
              <a:rPr lang="en-US" b="1"/>
              <a:t>Click</a:t>
            </a:r>
          </a:p>
          <a:p>
            <a:endParaRPr lang="en-US"/>
          </a:p>
        </p:txBody>
      </p:sp>
      <p:sp>
        <p:nvSpPr>
          <p:cNvPr id="4" name="Slide Number Placeholder 3"/>
          <p:cNvSpPr>
            <a:spLocks noGrp="1"/>
          </p:cNvSpPr>
          <p:nvPr>
            <p:ph type="sldNum" sz="quarter" idx="5"/>
          </p:nvPr>
        </p:nvSpPr>
        <p:spPr/>
        <p:txBody>
          <a:bodyPr/>
          <a:lstStyle/>
          <a:p>
            <a:fld id="{1B2C5849-D8BB-42EC-971F-9CD710D78AF1}" type="slidenum">
              <a:rPr lang="en-US" smtClean="0"/>
              <a:t>5</a:t>
            </a:fld>
            <a:endParaRPr lang="en-US"/>
          </a:p>
        </p:txBody>
      </p:sp>
    </p:spTree>
    <p:extLst>
      <p:ext uri="{BB962C8B-B14F-4D97-AF65-F5344CB8AC3E}">
        <p14:creationId xmlns:p14="http://schemas.microsoft.com/office/powerpoint/2010/main" val="2722000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To do: </a:t>
            </a:r>
            <a:r>
              <a:rPr lang="en-US"/>
              <a:t>Add contact e-mail.</a:t>
            </a:r>
          </a:p>
          <a:p>
            <a:endParaRPr lang="en-US"/>
          </a:p>
          <a:p>
            <a:r>
              <a:rPr lang="en-US" b="1"/>
              <a:t>Say: </a:t>
            </a:r>
            <a:r>
              <a:rPr lang="en-US"/>
              <a:t>If you need assistance, accessing zoom for this meeting send an email to </a:t>
            </a:r>
            <a:r>
              <a:rPr lang="en-US">
                <a:highlight>
                  <a:srgbClr val="FFFF00"/>
                </a:highlight>
              </a:rPr>
              <a:t>___________</a:t>
            </a:r>
            <a:r>
              <a:rPr lang="en-US"/>
              <a:t> and a team member will assist you. Zoom includes a “Chat” tab where you can type your questions for the presenters.</a:t>
            </a:r>
          </a:p>
          <a:p>
            <a:endParaRPr lang="en-US"/>
          </a:p>
          <a:p>
            <a:r>
              <a:rPr lang="en-US" b="1"/>
              <a:t>Click</a:t>
            </a:r>
          </a:p>
        </p:txBody>
      </p:sp>
      <p:sp>
        <p:nvSpPr>
          <p:cNvPr id="4" name="Slide Number Placeholder 3"/>
          <p:cNvSpPr>
            <a:spLocks noGrp="1"/>
          </p:cNvSpPr>
          <p:nvPr>
            <p:ph type="sldNum" sz="quarter" idx="5"/>
          </p:nvPr>
        </p:nvSpPr>
        <p:spPr/>
        <p:txBody>
          <a:bodyPr/>
          <a:lstStyle/>
          <a:p>
            <a:fld id="{57F77EFE-4655-564D-AE33-2E2A2E0DF702}" type="slidenum">
              <a:rPr lang="en-US" smtClean="0"/>
              <a:t>6</a:t>
            </a:fld>
            <a:endParaRPr lang="en-US"/>
          </a:p>
        </p:txBody>
      </p:sp>
      <p:sp>
        <p:nvSpPr>
          <p:cNvPr id="5" name="Footer Placeholder 4">
            <a:extLst>
              <a:ext uri="{FF2B5EF4-FFF2-40B4-BE49-F238E27FC236}">
                <a16:creationId xmlns:a16="http://schemas.microsoft.com/office/drawing/2014/main" id="{63B4ABC9-99B9-4FCB-9FB0-7A175F0CB0F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98115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s-CO" b="1" dirty="0" err="1">
                <a:solidFill>
                  <a:srgbClr val="000000"/>
                </a:solidFill>
                <a:cs typeface="Calibri"/>
              </a:rPr>
              <a:t>Ensure</a:t>
            </a:r>
            <a:r>
              <a:rPr lang="es-CO" b="1" dirty="0">
                <a:solidFill>
                  <a:srgbClr val="000000"/>
                </a:solidFill>
                <a:cs typeface="Calibri"/>
              </a:rPr>
              <a:t> </a:t>
            </a:r>
            <a:r>
              <a:rPr lang="es-CO" b="1" dirty="0" err="1">
                <a:solidFill>
                  <a:srgbClr val="000000"/>
                </a:solidFill>
                <a:cs typeface="Calibri"/>
              </a:rPr>
              <a:t>that</a:t>
            </a:r>
            <a:r>
              <a:rPr lang="es-CO" b="1" dirty="0">
                <a:solidFill>
                  <a:srgbClr val="000000"/>
                </a:solidFill>
                <a:cs typeface="Calibri"/>
              </a:rPr>
              <a:t> </a:t>
            </a:r>
            <a:r>
              <a:rPr lang="es-CO" b="1" dirty="0" err="1">
                <a:solidFill>
                  <a:srgbClr val="000000"/>
                </a:solidFill>
                <a:cs typeface="Calibri"/>
              </a:rPr>
              <a:t>the</a:t>
            </a:r>
            <a:r>
              <a:rPr lang="es-CO" b="1" dirty="0">
                <a:solidFill>
                  <a:srgbClr val="000000"/>
                </a:solidFill>
                <a:cs typeface="Calibri"/>
              </a:rPr>
              <a:t> Chat </a:t>
            </a:r>
            <a:r>
              <a:rPr lang="es-CO" b="1" dirty="0" err="1">
                <a:solidFill>
                  <a:srgbClr val="000000"/>
                </a:solidFill>
                <a:cs typeface="Calibri"/>
              </a:rPr>
              <a:t>is</a:t>
            </a:r>
            <a:r>
              <a:rPr lang="es-CO" b="1" dirty="0">
                <a:solidFill>
                  <a:srgbClr val="000000"/>
                </a:solidFill>
                <a:cs typeface="Calibri"/>
              </a:rPr>
              <a:t> set </a:t>
            </a:r>
            <a:r>
              <a:rPr lang="es-CO" b="1" dirty="0" err="1">
                <a:solidFill>
                  <a:srgbClr val="000000"/>
                </a:solidFill>
                <a:cs typeface="Calibri"/>
              </a:rPr>
              <a:t>with</a:t>
            </a:r>
            <a:r>
              <a:rPr lang="es-CO" b="1" dirty="0">
                <a:solidFill>
                  <a:srgbClr val="000000"/>
                </a:solidFill>
                <a:cs typeface="Calibri"/>
              </a:rPr>
              <a:t> Host </a:t>
            </a:r>
            <a:r>
              <a:rPr lang="es-CO" b="1" dirty="0" err="1">
                <a:solidFill>
                  <a:srgbClr val="000000"/>
                </a:solidFill>
                <a:cs typeface="Calibri"/>
              </a:rPr>
              <a:t>only</a:t>
            </a:r>
            <a:r>
              <a:rPr lang="es-CO" b="1" dirty="0">
                <a:solidFill>
                  <a:srgbClr val="000000"/>
                </a:solidFill>
                <a:cs typeface="Calibri"/>
              </a:rPr>
              <a:t> so </a:t>
            </a:r>
            <a:r>
              <a:rPr lang="es-CO" b="1" dirty="0" err="1">
                <a:solidFill>
                  <a:srgbClr val="000000"/>
                </a:solidFill>
                <a:cs typeface="Calibri"/>
              </a:rPr>
              <a:t>that</a:t>
            </a:r>
            <a:r>
              <a:rPr lang="es-CO" b="1" dirty="0">
                <a:solidFill>
                  <a:srgbClr val="000000"/>
                </a:solidFill>
                <a:cs typeface="Calibri"/>
              </a:rPr>
              <a:t> </a:t>
            </a:r>
            <a:r>
              <a:rPr lang="es-CO" b="1" dirty="0" err="1">
                <a:solidFill>
                  <a:srgbClr val="000000"/>
                </a:solidFill>
                <a:cs typeface="Calibri"/>
              </a:rPr>
              <a:t>parents-student</a:t>
            </a:r>
            <a:r>
              <a:rPr lang="es-CO" b="1" dirty="0">
                <a:solidFill>
                  <a:srgbClr val="000000"/>
                </a:solidFill>
                <a:cs typeface="Calibri"/>
              </a:rPr>
              <a:t> </a:t>
            </a:r>
            <a:r>
              <a:rPr lang="es-CO" b="1" dirty="0" err="1">
                <a:solidFill>
                  <a:srgbClr val="000000"/>
                </a:solidFill>
                <a:cs typeface="Calibri"/>
              </a:rPr>
              <a:t>name</a:t>
            </a:r>
            <a:r>
              <a:rPr lang="es-CO" b="1" dirty="0">
                <a:solidFill>
                  <a:srgbClr val="000000"/>
                </a:solidFill>
                <a:cs typeface="Calibri"/>
              </a:rPr>
              <a:t> </a:t>
            </a:r>
            <a:r>
              <a:rPr lang="es-CO" b="1" dirty="0" err="1">
                <a:solidFill>
                  <a:srgbClr val="000000"/>
                </a:solidFill>
                <a:cs typeface="Calibri"/>
              </a:rPr>
              <a:t>association</a:t>
            </a:r>
            <a:r>
              <a:rPr lang="es-CO" b="1" dirty="0">
                <a:solidFill>
                  <a:srgbClr val="000000"/>
                </a:solidFill>
                <a:cs typeface="Calibri"/>
              </a:rPr>
              <a:t> </a:t>
            </a:r>
            <a:r>
              <a:rPr lang="es-CO" b="1" dirty="0" err="1">
                <a:solidFill>
                  <a:srgbClr val="000000"/>
                </a:solidFill>
                <a:cs typeface="Calibri"/>
              </a:rPr>
              <a:t>is</a:t>
            </a:r>
            <a:r>
              <a:rPr lang="es-CO" b="1" dirty="0">
                <a:solidFill>
                  <a:srgbClr val="000000"/>
                </a:solidFill>
                <a:cs typeface="Calibri"/>
              </a:rPr>
              <a:t> </a:t>
            </a:r>
            <a:r>
              <a:rPr lang="es-CO" b="1" dirty="0" err="1">
                <a:solidFill>
                  <a:srgbClr val="000000"/>
                </a:solidFill>
                <a:cs typeface="Calibri"/>
              </a:rPr>
              <a:t>private</a:t>
            </a:r>
            <a:r>
              <a:rPr lang="es-CO" b="1" dirty="0">
                <a:solidFill>
                  <a:srgbClr val="000000"/>
                </a:solidFill>
                <a:cs typeface="Calibri"/>
              </a:rPr>
              <a:t> </a:t>
            </a:r>
            <a:r>
              <a:rPr lang="es-CO" b="1" dirty="0" err="1">
                <a:solidFill>
                  <a:srgbClr val="000000"/>
                </a:solidFill>
                <a:cs typeface="Calibri"/>
              </a:rPr>
              <a:t>for</a:t>
            </a:r>
            <a:r>
              <a:rPr lang="es-CO" b="1" dirty="0">
                <a:solidFill>
                  <a:srgbClr val="000000"/>
                </a:solidFill>
                <a:cs typeface="Calibri"/>
              </a:rPr>
              <a:t> </a:t>
            </a:r>
            <a:r>
              <a:rPr lang="es-CO" b="1" dirty="0" err="1">
                <a:solidFill>
                  <a:srgbClr val="000000"/>
                </a:solidFill>
                <a:cs typeface="Calibri"/>
              </a:rPr>
              <a:t>school</a:t>
            </a:r>
            <a:r>
              <a:rPr lang="es-CO" b="1" dirty="0">
                <a:solidFill>
                  <a:srgbClr val="000000"/>
                </a:solidFill>
                <a:cs typeface="Calibri"/>
              </a:rPr>
              <a:t> </a:t>
            </a:r>
            <a:r>
              <a:rPr lang="es-CO" b="1" dirty="0" err="1">
                <a:solidFill>
                  <a:srgbClr val="000000"/>
                </a:solidFill>
                <a:cs typeface="Calibri"/>
              </a:rPr>
              <a:t>personnel</a:t>
            </a:r>
            <a:r>
              <a:rPr lang="es-CO" b="1" dirty="0">
                <a:solidFill>
                  <a:srgbClr val="000000"/>
                </a:solidFill>
                <a:cs typeface="Calibri"/>
              </a:rPr>
              <a:t> </a:t>
            </a:r>
            <a:r>
              <a:rPr lang="es-CO" b="1" dirty="0" err="1">
                <a:solidFill>
                  <a:srgbClr val="000000"/>
                </a:solidFill>
                <a:cs typeface="Calibri"/>
              </a:rPr>
              <a:t>viewing</a:t>
            </a:r>
            <a:r>
              <a:rPr lang="es-CO" b="1" dirty="0">
                <a:solidFill>
                  <a:srgbClr val="000000"/>
                </a:solidFill>
                <a:cs typeface="Calibri"/>
              </a:rPr>
              <a:t> </a:t>
            </a:r>
            <a:r>
              <a:rPr lang="es-CO" b="1" dirty="0" err="1">
                <a:solidFill>
                  <a:srgbClr val="000000"/>
                </a:solidFill>
                <a:cs typeface="Calibri"/>
              </a:rPr>
              <a:t>only</a:t>
            </a:r>
            <a:r>
              <a:rPr lang="es-CO" b="1" dirty="0">
                <a:solidFill>
                  <a:srgbClr val="000000"/>
                </a:solidFill>
                <a:cs typeface="Calibri"/>
              </a:rPr>
              <a:t>.</a:t>
            </a:r>
            <a:endParaRPr lang="es-CO" b="1" dirty="0">
              <a:solidFill>
                <a:srgbClr val="000000"/>
              </a:solidFill>
            </a:endParaRPr>
          </a:p>
          <a:p>
            <a:endParaRPr lang="es-CO" b="1" dirty="0">
              <a:solidFill>
                <a:srgbClr val="000000"/>
              </a:solidFill>
            </a:endParaRPr>
          </a:p>
          <a:p>
            <a:r>
              <a:rPr lang="es-CO" b="1" dirty="0" err="1">
                <a:solidFill>
                  <a:srgbClr val="000000"/>
                </a:solidFill>
              </a:rPr>
              <a:t>Say</a:t>
            </a:r>
            <a:r>
              <a:rPr lang="es-CO" b="1" dirty="0">
                <a:solidFill>
                  <a:srgbClr val="000000"/>
                </a:solidFill>
              </a:rPr>
              <a:t>:  </a:t>
            </a:r>
            <a:r>
              <a:rPr lang="es-CO" dirty="0" err="1">
                <a:solidFill>
                  <a:srgbClr val="000000"/>
                </a:solidFill>
              </a:rPr>
              <a:t>Please</a:t>
            </a:r>
            <a:r>
              <a:rPr lang="es-CO" dirty="0">
                <a:solidFill>
                  <a:srgbClr val="000000"/>
                </a:solidFill>
              </a:rPr>
              <a:t> note </a:t>
            </a:r>
            <a:r>
              <a:rPr lang="es-CO" dirty="0" err="1">
                <a:solidFill>
                  <a:srgbClr val="000000"/>
                </a:solidFill>
              </a:rPr>
              <a:t>that</a:t>
            </a:r>
            <a:r>
              <a:rPr lang="es-CO" dirty="0">
                <a:solidFill>
                  <a:srgbClr val="000000"/>
                </a:solidFill>
              </a:rPr>
              <a:t> </a:t>
            </a:r>
            <a:r>
              <a:rPr lang="es-CO" dirty="0" err="1">
                <a:solidFill>
                  <a:srgbClr val="000000"/>
                </a:solidFill>
              </a:rPr>
              <a:t>this</a:t>
            </a:r>
            <a:r>
              <a:rPr lang="es-CO" dirty="0">
                <a:solidFill>
                  <a:srgbClr val="000000"/>
                </a:solidFill>
              </a:rPr>
              <a:t> meeting </a:t>
            </a:r>
            <a:r>
              <a:rPr lang="es-CO" dirty="0" err="1">
                <a:solidFill>
                  <a:srgbClr val="000000"/>
                </a:solidFill>
              </a:rPr>
              <a:t>is</a:t>
            </a:r>
            <a:r>
              <a:rPr lang="es-CO" dirty="0">
                <a:solidFill>
                  <a:srgbClr val="000000"/>
                </a:solidFill>
              </a:rPr>
              <a:t> </a:t>
            </a:r>
            <a:r>
              <a:rPr lang="es-CO" dirty="0" err="1">
                <a:solidFill>
                  <a:srgbClr val="000000"/>
                </a:solidFill>
              </a:rPr>
              <a:t>being</a:t>
            </a:r>
            <a:r>
              <a:rPr lang="es-CO" dirty="0">
                <a:solidFill>
                  <a:srgbClr val="000000"/>
                </a:solidFill>
              </a:rPr>
              <a:t> </a:t>
            </a:r>
            <a:r>
              <a:rPr lang="es-CO" dirty="0" err="1">
                <a:solidFill>
                  <a:srgbClr val="000000"/>
                </a:solidFill>
              </a:rPr>
              <a:t>recorded</a:t>
            </a:r>
            <a:r>
              <a:rPr lang="es-CO" dirty="0">
                <a:solidFill>
                  <a:srgbClr val="000000"/>
                </a:solidFill>
              </a:rPr>
              <a:t>. In </a:t>
            </a:r>
            <a:r>
              <a:rPr lang="es-CO" dirty="0" err="1">
                <a:solidFill>
                  <a:srgbClr val="000000"/>
                </a:solidFill>
              </a:rPr>
              <a:t>order</a:t>
            </a:r>
            <a:r>
              <a:rPr lang="es-CO" dirty="0">
                <a:solidFill>
                  <a:srgbClr val="000000"/>
                </a:solidFill>
              </a:rPr>
              <a:t> </a:t>
            </a:r>
            <a:r>
              <a:rPr lang="es-CO" dirty="0" err="1">
                <a:solidFill>
                  <a:srgbClr val="000000"/>
                </a:solidFill>
              </a:rPr>
              <a:t>to</a:t>
            </a:r>
            <a:r>
              <a:rPr lang="es-CO" dirty="0">
                <a:solidFill>
                  <a:srgbClr val="000000"/>
                </a:solidFill>
              </a:rPr>
              <a:t> </a:t>
            </a:r>
            <a:r>
              <a:rPr lang="es-CO" dirty="0" err="1">
                <a:solidFill>
                  <a:srgbClr val="000000"/>
                </a:solidFill>
              </a:rPr>
              <a:t>know</a:t>
            </a:r>
            <a:r>
              <a:rPr lang="es-CO" dirty="0">
                <a:solidFill>
                  <a:srgbClr val="000000"/>
                </a:solidFill>
              </a:rPr>
              <a:t> </a:t>
            </a:r>
            <a:r>
              <a:rPr lang="es-CO" dirty="0" err="1">
                <a:solidFill>
                  <a:srgbClr val="000000"/>
                </a:solidFill>
              </a:rPr>
              <a:t>who</a:t>
            </a:r>
            <a:r>
              <a:rPr lang="es-CO" dirty="0">
                <a:solidFill>
                  <a:srgbClr val="000000"/>
                </a:solidFill>
              </a:rPr>
              <a:t> </a:t>
            </a:r>
            <a:r>
              <a:rPr lang="es-CO" dirty="0" err="1">
                <a:solidFill>
                  <a:srgbClr val="000000"/>
                </a:solidFill>
              </a:rPr>
              <a:t>is</a:t>
            </a:r>
            <a:r>
              <a:rPr lang="es-CO" dirty="0">
                <a:solidFill>
                  <a:srgbClr val="000000"/>
                </a:solidFill>
              </a:rPr>
              <a:t> in </a:t>
            </a:r>
            <a:r>
              <a:rPr lang="es-CO" dirty="0" err="1">
                <a:solidFill>
                  <a:srgbClr val="000000"/>
                </a:solidFill>
              </a:rPr>
              <a:t>the</a:t>
            </a:r>
            <a:r>
              <a:rPr lang="es-CO" dirty="0">
                <a:solidFill>
                  <a:srgbClr val="000000"/>
                </a:solidFill>
              </a:rPr>
              <a:t> </a:t>
            </a:r>
            <a:r>
              <a:rPr lang="es-CO" dirty="0" err="1">
                <a:solidFill>
                  <a:srgbClr val="000000"/>
                </a:solidFill>
              </a:rPr>
              <a:t>room</a:t>
            </a:r>
            <a:r>
              <a:rPr lang="es-CO" dirty="0">
                <a:solidFill>
                  <a:srgbClr val="000000"/>
                </a:solidFill>
              </a:rPr>
              <a:t>, </a:t>
            </a:r>
            <a:r>
              <a:rPr lang="es-CO" dirty="0" err="1">
                <a:solidFill>
                  <a:srgbClr val="000000"/>
                </a:solidFill>
              </a:rPr>
              <a:t>please</a:t>
            </a:r>
            <a:r>
              <a:rPr lang="es-CO" dirty="0">
                <a:solidFill>
                  <a:srgbClr val="000000"/>
                </a:solidFill>
              </a:rPr>
              <a:t> use </a:t>
            </a:r>
            <a:r>
              <a:rPr lang="es-CO" dirty="0" err="1">
                <a:solidFill>
                  <a:srgbClr val="000000"/>
                </a:solidFill>
              </a:rPr>
              <a:t>the</a:t>
            </a:r>
            <a:r>
              <a:rPr lang="es-CO" dirty="0">
                <a:solidFill>
                  <a:srgbClr val="000000"/>
                </a:solidFill>
              </a:rPr>
              <a:t> chat </a:t>
            </a:r>
            <a:r>
              <a:rPr lang="es-CO" dirty="0" err="1">
                <a:solidFill>
                  <a:srgbClr val="000000"/>
                </a:solidFill>
              </a:rPr>
              <a:t>to</a:t>
            </a:r>
            <a:r>
              <a:rPr lang="es-CO" dirty="0">
                <a:solidFill>
                  <a:srgbClr val="000000"/>
                </a:solidFill>
              </a:rPr>
              <a:t> </a:t>
            </a:r>
            <a:r>
              <a:rPr lang="es-CO" dirty="0" err="1">
                <a:solidFill>
                  <a:srgbClr val="000000"/>
                </a:solidFill>
              </a:rPr>
              <a:t>sign</a:t>
            </a:r>
            <a:r>
              <a:rPr lang="es-CO" dirty="0">
                <a:solidFill>
                  <a:srgbClr val="000000"/>
                </a:solidFill>
              </a:rPr>
              <a:t> in </a:t>
            </a:r>
            <a:r>
              <a:rPr lang="es-CO" dirty="0" err="1">
                <a:solidFill>
                  <a:srgbClr val="000000"/>
                </a:solidFill>
              </a:rPr>
              <a:t>for</a:t>
            </a:r>
            <a:r>
              <a:rPr lang="es-CO" dirty="0">
                <a:solidFill>
                  <a:srgbClr val="000000"/>
                </a:solidFill>
              </a:rPr>
              <a:t> </a:t>
            </a:r>
            <a:r>
              <a:rPr lang="es-CO" dirty="0" err="1">
                <a:solidFill>
                  <a:srgbClr val="000000"/>
                </a:solidFill>
              </a:rPr>
              <a:t>this</a:t>
            </a:r>
            <a:r>
              <a:rPr lang="es-CO" dirty="0">
                <a:solidFill>
                  <a:srgbClr val="000000"/>
                </a:solidFill>
              </a:rPr>
              <a:t> meeting. </a:t>
            </a:r>
            <a:endParaRPr lang="en-US" dirty="0">
              <a:solidFill>
                <a:schemeClr val="bg1"/>
              </a:solidFill>
              <a:cs typeface="Calibri"/>
            </a:endParaRPr>
          </a:p>
          <a:p>
            <a:endParaRPr lang="en-US" dirty="0">
              <a:solidFill>
                <a:schemeClr val="bg1"/>
              </a:solidFill>
            </a:endParaRPr>
          </a:p>
          <a:p>
            <a:pPr marL="383540" lvl="1" indent="-171450">
              <a:lnSpc>
                <a:spcPct val="90000"/>
              </a:lnSpc>
              <a:buClr>
                <a:schemeClr val="dk1"/>
              </a:buClr>
              <a:buSzPct val="50000"/>
              <a:buFont typeface="Arial,Sans-Serif" panose="05000000000000000000" pitchFamily="2" charset="2"/>
              <a:buChar char="•"/>
            </a:pPr>
            <a:r>
              <a:rPr lang="en-US" dirty="0"/>
              <a:t>Please enter your first and last name and indicate if you are a parent/legal guardian of a student at the school site, community member, staff or visitor.   </a:t>
            </a:r>
            <a:endParaRPr lang="en-US" dirty="0">
              <a:solidFill>
                <a:schemeClr val="tx1"/>
              </a:solidFill>
              <a:latin typeface="+mn-lt"/>
              <a:cs typeface="Calibri"/>
            </a:endParaRPr>
          </a:p>
          <a:p>
            <a:pPr marL="212090" lvl="1" indent="0">
              <a:lnSpc>
                <a:spcPct val="90000"/>
              </a:lnSpc>
              <a:buClr>
                <a:schemeClr val="dk1"/>
              </a:buClr>
              <a:buSzPct val="50000"/>
              <a:buFont typeface="Arial,Sans-Serif" panose="05000000000000000000" pitchFamily="2" charset="2"/>
              <a:buNone/>
            </a:pPr>
            <a:endParaRPr lang="en-US" dirty="0">
              <a:solidFill>
                <a:schemeClr val="tx1"/>
              </a:solidFill>
              <a:latin typeface="+mn-lt"/>
              <a:cs typeface="Calibri"/>
            </a:endParaRPr>
          </a:p>
          <a:p>
            <a:pPr marL="212090" lvl="1" indent="0">
              <a:lnSpc>
                <a:spcPct val="90000"/>
              </a:lnSpc>
              <a:buClr>
                <a:schemeClr val="dk1"/>
              </a:buClr>
              <a:buSzPct val="50000"/>
              <a:buFont typeface="Arial,Sans-Serif" panose="05000000000000000000" pitchFamily="2" charset="2"/>
              <a:buNone/>
            </a:pPr>
            <a:endParaRPr lang="en-US" dirty="0">
              <a:solidFill>
                <a:schemeClr val="tx1"/>
              </a:solidFill>
              <a:latin typeface="+mn-lt"/>
              <a:cs typeface="Calibri"/>
            </a:endParaRPr>
          </a:p>
          <a:p>
            <a:pPr marL="212090" lvl="1" indent="0">
              <a:lnSpc>
                <a:spcPct val="90000"/>
              </a:lnSpc>
              <a:buClr>
                <a:schemeClr val="dk1"/>
              </a:buClr>
              <a:buSzPct val="50000"/>
              <a:buFont typeface="Arial,Sans-Serif" panose="05000000000000000000" pitchFamily="2" charset="2"/>
              <a:buNone/>
            </a:pPr>
            <a:r>
              <a:rPr lang="en-US" b="1" dirty="0">
                <a:solidFill>
                  <a:schemeClr val="tx1"/>
                </a:solidFill>
                <a:latin typeface="+mn-lt"/>
                <a:cs typeface="Calibri"/>
              </a:rPr>
              <a:t>Important note: </a:t>
            </a:r>
            <a:r>
              <a:rPr lang="en-US" dirty="0">
                <a:solidFill>
                  <a:schemeClr val="tx1"/>
                </a:solidFill>
                <a:latin typeface="+mn-lt"/>
                <a:cs typeface="Calibri"/>
              </a:rPr>
              <a:t>throughout the meeting remind parents not to right student information in the chat as well as emails and phone numbers .</a:t>
            </a:r>
            <a:endParaRPr lang="en-US" dirty="0">
              <a:solidFill>
                <a:srgbClr val="000000"/>
              </a:solidFill>
              <a:latin typeface="Calibri"/>
              <a:cs typeface="Calibri"/>
            </a:endParaRPr>
          </a:p>
          <a:p>
            <a:pPr marL="212090" lvl="1">
              <a:lnSpc>
                <a:spcPct val="90000"/>
              </a:lnSpc>
            </a:pPr>
            <a:r>
              <a:rPr lang="en-US" dirty="0">
                <a:solidFill>
                  <a:srgbClr val="000000"/>
                </a:solidFill>
                <a:latin typeface="Calibri"/>
                <a:cs typeface="Calibri"/>
              </a:rPr>
              <a:t>Click</a:t>
            </a:r>
          </a:p>
          <a:p>
            <a:pPr>
              <a:buClr>
                <a:prstClr val="black"/>
              </a:buClr>
              <a:buSzPct val="50000"/>
            </a:pPr>
            <a:endParaRPr lang="en-US" dirty="0">
              <a:solidFill>
                <a:srgbClr val="FFFFFF"/>
              </a:solidFill>
              <a:latin typeface="Poppins" panose="00000500000000000000" pitchFamily="2" charset="0"/>
              <a:cs typeface="Poppins" panose="00000500000000000000" pitchFamily="2" charset="0"/>
            </a:endParaRPr>
          </a:p>
          <a:p>
            <a:pPr>
              <a:buClr>
                <a:prstClr val="black"/>
              </a:buClr>
              <a:buSzPct val="50000"/>
            </a:pPr>
            <a:endParaRPr lang="en-US" b="1" dirty="0">
              <a:solidFill>
                <a:srgbClr val="FFFFFF"/>
              </a:solidFill>
              <a:latin typeface="Poppins" panose="00000500000000000000" pitchFamily="2" charset="0"/>
              <a:cs typeface="Poppins" panose="00000500000000000000" pitchFamily="2" charset="0"/>
            </a:endParaRPr>
          </a:p>
          <a:p>
            <a:endParaRPr lang="en-US" dirty="0">
              <a:cs typeface="Calibri" panose="020F0502020204030204"/>
            </a:endParaRPr>
          </a:p>
        </p:txBody>
      </p:sp>
      <p:sp>
        <p:nvSpPr>
          <p:cNvPr id="88" name="Google Shape;88;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64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Might I have a volunteer lead us in the Pledge of Allegiance?</a:t>
            </a:r>
          </a:p>
          <a:p>
            <a:endParaRPr lang="en-US" dirty="0"/>
          </a:p>
          <a:p>
            <a:r>
              <a:rPr lang="en-US" b="1" dirty="0"/>
              <a:t>Click</a:t>
            </a:r>
          </a:p>
        </p:txBody>
      </p:sp>
      <p:sp>
        <p:nvSpPr>
          <p:cNvPr id="4" name="Slide Number Placeholder 3"/>
          <p:cNvSpPr>
            <a:spLocks noGrp="1"/>
          </p:cNvSpPr>
          <p:nvPr>
            <p:ph type="sldNum" sz="quarter" idx="5"/>
          </p:nvPr>
        </p:nvSpPr>
        <p:spPr/>
        <p:txBody>
          <a:bodyPr/>
          <a:lstStyle/>
          <a:p>
            <a:fld id="{1B2C5849-D8BB-42EC-971F-9CD710D78AF1}" type="slidenum">
              <a:rPr lang="en-US" smtClean="0"/>
              <a:t>8</a:t>
            </a:fld>
            <a:endParaRPr lang="en-US"/>
          </a:p>
        </p:txBody>
      </p:sp>
    </p:spTree>
    <p:extLst>
      <p:ext uri="{BB962C8B-B14F-4D97-AF65-F5344CB8AC3E}">
        <p14:creationId xmlns:p14="http://schemas.microsoft.com/office/powerpoint/2010/main" val="2585501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CDCBFEBC-95FC-E8C5-DDF8-D979723223F8}"/>
            </a:ext>
          </a:extLst>
        </p:cNvPr>
        <p:cNvGrpSpPr/>
        <p:nvPr/>
      </p:nvGrpSpPr>
      <p:grpSpPr>
        <a:xfrm>
          <a:off x="0" y="0"/>
          <a:ext cx="0" cy="0"/>
          <a:chOff x="0" y="0"/>
          <a:chExt cx="0" cy="0"/>
        </a:xfrm>
      </p:grpSpPr>
      <p:sp>
        <p:nvSpPr>
          <p:cNvPr id="87" name="Google Shape;87;p2:notes">
            <a:extLst>
              <a:ext uri="{FF2B5EF4-FFF2-40B4-BE49-F238E27FC236}">
                <a16:creationId xmlns:a16="http://schemas.microsoft.com/office/drawing/2014/main" id="{919BBED1-51B6-EF0A-258F-21F6179059DA}"/>
              </a:ext>
            </a:extLst>
          </p:cNvPr>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US" b="1"/>
              <a:t>Say: </a:t>
            </a:r>
            <a:r>
              <a:rPr lang="en-US"/>
              <a:t>Our purpose together today is the following:</a:t>
            </a:r>
          </a:p>
          <a:p>
            <a:pPr>
              <a:buFont typeface="Wingdings" panose="05000000000000000000" pitchFamily="2" charset="2"/>
              <a:buChar char="v"/>
            </a:pPr>
            <a:r>
              <a:rPr lang="en-US">
                <a:latin typeface="Poppings"/>
              </a:rPr>
              <a:t>To </a:t>
            </a:r>
            <a:r>
              <a:rPr lang="en-US" b="1">
                <a:latin typeface="Poppings"/>
              </a:rPr>
              <a:t>review</a:t>
            </a:r>
            <a:r>
              <a:rPr lang="en-US">
                <a:latin typeface="Poppings"/>
              </a:rPr>
              <a:t> the </a:t>
            </a:r>
            <a:r>
              <a:rPr lang="en-US" b="1">
                <a:latin typeface="Poppings"/>
              </a:rPr>
              <a:t>functions</a:t>
            </a:r>
            <a:r>
              <a:rPr lang="en-US">
                <a:latin typeface="Poppings"/>
              </a:rPr>
              <a:t> and </a:t>
            </a:r>
            <a:r>
              <a:rPr lang="en-US" b="1">
                <a:latin typeface="Poppings"/>
              </a:rPr>
              <a:t>operation</a:t>
            </a:r>
            <a:r>
              <a:rPr lang="en-US">
                <a:latin typeface="Poppings"/>
              </a:rPr>
              <a:t> of the mandated English Learner Advisory Committee (</a:t>
            </a:r>
            <a:r>
              <a:rPr lang="en-US" b="1">
                <a:solidFill>
                  <a:srgbClr val="7030A0"/>
                </a:solidFill>
                <a:latin typeface="Poppings"/>
              </a:rPr>
              <a:t>ELAC</a:t>
            </a:r>
            <a:r>
              <a:rPr lang="en-US">
                <a:latin typeface="Poppings"/>
              </a:rPr>
              <a:t>) and School Site Council (</a:t>
            </a:r>
            <a:r>
              <a:rPr lang="en-US" b="1">
                <a:solidFill>
                  <a:srgbClr val="FFFF00"/>
                </a:solidFill>
                <a:latin typeface="Poppings"/>
              </a:rPr>
              <a:t>SSC</a:t>
            </a:r>
            <a:r>
              <a:rPr lang="en-US">
                <a:latin typeface="Poppings"/>
              </a:rPr>
              <a:t>).</a:t>
            </a:r>
            <a:endParaRPr lang="en-US">
              <a:latin typeface="Poppings"/>
              <a:cs typeface="Calibri"/>
            </a:endParaRPr>
          </a:p>
          <a:p>
            <a:pPr>
              <a:buFont typeface="Wingdings" panose="05000000000000000000" pitchFamily="2" charset="2"/>
              <a:buChar char="v"/>
            </a:pPr>
            <a:r>
              <a:rPr lang="en-US">
                <a:latin typeface="Poppings"/>
              </a:rPr>
              <a:t> </a:t>
            </a:r>
            <a:r>
              <a:rPr lang="en-US" b="1">
                <a:latin typeface="Poppings"/>
              </a:rPr>
              <a:t>Understand</a:t>
            </a:r>
            <a:r>
              <a:rPr lang="en-US">
                <a:latin typeface="Poppings"/>
              </a:rPr>
              <a:t> the </a:t>
            </a:r>
            <a:r>
              <a:rPr lang="en-US" b="1">
                <a:latin typeface="Poppings"/>
              </a:rPr>
              <a:t>roles</a:t>
            </a:r>
            <a:r>
              <a:rPr lang="en-US">
                <a:latin typeface="Poppings"/>
              </a:rPr>
              <a:t> and  </a:t>
            </a:r>
            <a:r>
              <a:rPr lang="en-US" b="1">
                <a:latin typeface="Poppings"/>
              </a:rPr>
              <a:t>responsibilities</a:t>
            </a:r>
            <a:r>
              <a:rPr lang="en-US">
                <a:latin typeface="Poppings"/>
              </a:rPr>
              <a:t> of the English Learner Advisory Committee (</a:t>
            </a:r>
            <a:r>
              <a:rPr lang="en-US" b="1">
                <a:solidFill>
                  <a:srgbClr val="7030A0"/>
                </a:solidFill>
                <a:latin typeface="Poppings"/>
              </a:rPr>
              <a:t>ELAC</a:t>
            </a:r>
            <a:r>
              <a:rPr lang="en-US">
                <a:latin typeface="Poppings"/>
              </a:rPr>
              <a:t>) members and School Site Council Committee (</a:t>
            </a:r>
            <a:r>
              <a:rPr lang="en-US" b="1">
                <a:solidFill>
                  <a:srgbClr val="FFFF00"/>
                </a:solidFill>
                <a:latin typeface="Poppings"/>
              </a:rPr>
              <a:t>SSC</a:t>
            </a:r>
            <a:r>
              <a:rPr lang="en-US">
                <a:latin typeface="Poppings"/>
              </a:rPr>
              <a:t>) </a:t>
            </a:r>
            <a:endParaRPr lang="en-US">
              <a:latin typeface="Poppings"/>
              <a:cs typeface="Calibri"/>
            </a:endParaRPr>
          </a:p>
          <a:p>
            <a:pPr>
              <a:buFont typeface="Wingdings" panose="05000000000000000000" pitchFamily="2" charset="2"/>
              <a:buChar char="v"/>
            </a:pPr>
            <a:r>
              <a:rPr lang="en-US" b="1">
                <a:latin typeface="Poppings"/>
              </a:rPr>
              <a:t>Understand</a:t>
            </a:r>
            <a:r>
              <a:rPr lang="en-US">
                <a:latin typeface="Poppings"/>
              </a:rPr>
              <a:t> the </a:t>
            </a:r>
            <a:r>
              <a:rPr lang="en-US" b="1">
                <a:latin typeface="Poppings"/>
              </a:rPr>
              <a:t>orientation</a:t>
            </a:r>
            <a:r>
              <a:rPr lang="en-US">
                <a:latin typeface="Poppings"/>
              </a:rPr>
              <a:t> and </a:t>
            </a:r>
            <a:r>
              <a:rPr lang="en-US" b="1">
                <a:latin typeface="Poppings"/>
              </a:rPr>
              <a:t>election</a:t>
            </a:r>
            <a:r>
              <a:rPr lang="en-US">
                <a:latin typeface="Poppings"/>
              </a:rPr>
              <a:t> </a:t>
            </a:r>
            <a:r>
              <a:rPr lang="en-US" b="1">
                <a:latin typeface="Poppings"/>
              </a:rPr>
              <a:t>process</a:t>
            </a:r>
            <a:r>
              <a:rPr lang="en-US">
                <a:latin typeface="Poppings"/>
              </a:rPr>
              <a:t> for the </a:t>
            </a:r>
            <a:r>
              <a:rPr lang="en-US" b="1">
                <a:solidFill>
                  <a:srgbClr val="7030A0"/>
                </a:solidFill>
                <a:latin typeface="Poppings"/>
              </a:rPr>
              <a:t>ELAC </a:t>
            </a:r>
            <a:r>
              <a:rPr lang="en-US" b="1">
                <a:latin typeface="Poppings"/>
              </a:rPr>
              <a:t>and the </a:t>
            </a:r>
            <a:r>
              <a:rPr lang="en-US" b="1">
                <a:solidFill>
                  <a:srgbClr val="FFFF00"/>
                </a:solidFill>
                <a:latin typeface="Poppings"/>
              </a:rPr>
              <a:t>SSC</a:t>
            </a:r>
            <a:r>
              <a:rPr lang="en-US" b="1">
                <a:latin typeface="Poppings"/>
              </a:rPr>
              <a:t>. </a:t>
            </a:r>
            <a:endParaRPr lang="en-US" b="1">
              <a:latin typeface="Poppings"/>
              <a:cs typeface="Calibri"/>
            </a:endParaRPr>
          </a:p>
          <a:p>
            <a:endParaRPr lang="en-US"/>
          </a:p>
          <a:p>
            <a:r>
              <a:rPr lang="en-US" b="1"/>
              <a:t>Click</a:t>
            </a:r>
          </a:p>
        </p:txBody>
      </p:sp>
      <p:sp>
        <p:nvSpPr>
          <p:cNvPr id="88" name="Google Shape;88;p2:notes">
            <a:extLst>
              <a:ext uri="{FF2B5EF4-FFF2-40B4-BE49-F238E27FC236}">
                <a16:creationId xmlns:a16="http://schemas.microsoft.com/office/drawing/2014/main" id="{6BA8948B-53CA-8A79-AAE8-62A161B2CD44}"/>
              </a:ext>
            </a:extLst>
          </p:cNvPr>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5520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3263CA4-42CB-AA4A-9FAE-F706C47A8902}"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84169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3CA4-42CB-AA4A-9FAE-F706C47A8902}"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53392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3CA4-42CB-AA4A-9FAE-F706C47A8902}"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93828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63CA4-42CB-AA4A-9FAE-F706C47A8902}"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781670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63CA4-42CB-AA4A-9FAE-F706C47A8902}"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59992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63CA4-42CB-AA4A-9FAE-F706C47A8902}"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23107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63CA4-42CB-AA4A-9FAE-F706C47A8902}"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67630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63CA4-42CB-AA4A-9FAE-F706C47A8902}"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05886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63CA4-42CB-AA4A-9FAE-F706C47A8902}"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41020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79719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263CA4-42CB-AA4A-9FAE-F706C47A8902}"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52356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pPr defTabSz="685800"/>
            <a:fld id="{33CA334D-47BF-4C51-9467-739C33E87C70}" type="datetimeFigureOut">
              <a:rPr lang="en-US" smtClean="0">
                <a:solidFill>
                  <a:prstClr val="black">
                    <a:tint val="75000"/>
                  </a:prstClr>
                </a:solidFill>
              </a:rPr>
              <a:pPr defTabSz="685800"/>
              <a:t>8/8/2025</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pPr defTabSz="685800"/>
            <a:fld id="{8E591227-F9EB-4B2B-9432-842143BA1678}"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06387913"/>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foundsf.org/index.php?title=File:United-v_farm-workers-delano-grape-strike_13.jpg" TargetMode="External"/><Relationship Id="rId5" Type="http://schemas.openxmlformats.org/officeDocument/2006/relationships/image" Target="../media/image17.jpeg"/><Relationship Id="rId10" Type="http://schemas.openxmlformats.org/officeDocument/2006/relationships/image" Target="../media/image21.svg"/><Relationship Id="rId4" Type="http://schemas.openxmlformats.org/officeDocument/2006/relationships/hyperlink" Target="http://www.teinteresasaber.com/2015/03/rosa-parks-la-madre-del-movimiento-de.html" TargetMode="External"/><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freepngimg.com/png/10552-computer-pc-png-picture" TargetMode="Externa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hyperlink" Target="https://freepngimg.com/png/88489-text-symbol-question-drawing-mark-free-download-png-hq"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mailto:mguerr3@lausd.net" TargetMode="External"/><Relationship Id="rId7" Type="http://schemas.openxmlformats.org/officeDocument/2006/relationships/hyperlink" Target="mailto:mls0363@lausd.net"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hyperlink" Target="mailto:umartin@lausd.net" TargetMode="External"/><Relationship Id="rId5" Type="http://schemas.openxmlformats.org/officeDocument/2006/relationships/hyperlink" Target="mailto:Jjg2443@lausd.net" TargetMode="External"/><Relationship Id="rId4" Type="http://schemas.openxmlformats.org/officeDocument/2006/relationships/hyperlink" Target="mailto:Lxf1109@lausd.ne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D5EC3C-E967-4FAE-90EC-CF76681CBDB7}"/>
              </a:ext>
            </a:extLst>
          </p:cNvPr>
          <p:cNvSpPr txBox="1"/>
          <p:nvPr/>
        </p:nvSpPr>
        <p:spPr>
          <a:xfrm>
            <a:off x="1249229" y="122562"/>
            <a:ext cx="6213514" cy="1200329"/>
          </a:xfrm>
          <a:prstGeom prst="rect">
            <a:avLst/>
          </a:prstGeom>
          <a:noFill/>
        </p:spPr>
        <p:txBody>
          <a:bodyPr wrap="square" lIns="91440" tIns="45720" rIns="91440" bIns="45720" anchor="t">
            <a:spAutoFit/>
          </a:bodyPr>
          <a:lstStyle/>
          <a:p>
            <a:pPr algn="ctr"/>
            <a:r>
              <a:rPr lang="en-US" sz="1800" b="1" dirty="0">
                <a:ln w="0"/>
                <a:latin typeface="Poppins" panose="00000500000000000000"/>
                <a:ea typeface="Impact" charset="0"/>
                <a:cs typeface="Impact" charset="0"/>
              </a:rPr>
              <a:t>School Site Council (SSC) </a:t>
            </a:r>
            <a:endParaRPr lang="en-US" b="1" dirty="0"/>
          </a:p>
          <a:p>
            <a:pPr algn="ctr"/>
            <a:r>
              <a:rPr lang="en-US" sz="1800" b="1" dirty="0">
                <a:ln w="0"/>
                <a:latin typeface="Poppins" panose="00000500000000000000"/>
                <a:ea typeface="Impact" charset="0"/>
                <a:cs typeface="Impact" charset="0"/>
              </a:rPr>
              <a:t>Orientation</a:t>
            </a:r>
          </a:p>
          <a:p>
            <a:pPr algn="ctr"/>
            <a:r>
              <a:rPr lang="en-US" sz="1800" b="1" dirty="0">
                <a:ln w="0"/>
                <a:latin typeface="Poppins" panose="00000500000000000000"/>
                <a:ea typeface="Impact" charset="0"/>
                <a:cs typeface="Impact" charset="0"/>
              </a:rPr>
              <a:t>Date:________</a:t>
            </a:r>
          </a:p>
          <a:p>
            <a:pPr algn="ctr"/>
            <a:r>
              <a:rPr lang="en-US" sz="1800" b="1" dirty="0">
                <a:ln w="0"/>
                <a:latin typeface="Poppins" panose="00000500000000000000"/>
                <a:ea typeface="Impact" charset="0"/>
                <a:cs typeface="Impact" charset="0"/>
              </a:rPr>
              <a:t>School Name: _______________</a:t>
            </a:r>
          </a:p>
        </p:txBody>
      </p:sp>
      <p:sp>
        <p:nvSpPr>
          <p:cNvPr id="5" name="TextBox 4">
            <a:extLst>
              <a:ext uri="{FF2B5EF4-FFF2-40B4-BE49-F238E27FC236}">
                <a16:creationId xmlns:a16="http://schemas.microsoft.com/office/drawing/2014/main" id="{0165E8B5-8B62-42FF-A7DA-A1077092F60F}"/>
              </a:ext>
            </a:extLst>
          </p:cNvPr>
          <p:cNvSpPr txBox="1"/>
          <p:nvPr/>
        </p:nvSpPr>
        <p:spPr>
          <a:xfrm>
            <a:off x="1425139" y="3672020"/>
            <a:ext cx="6213514" cy="923328"/>
          </a:xfrm>
          <a:prstGeom prst="rect">
            <a:avLst/>
          </a:prstGeom>
          <a:noFill/>
          <a:effectLst/>
        </p:spPr>
        <p:txBody>
          <a:bodyPr wrap="square" lIns="91438" tIns="45719" rIns="91438" bIns="45719" rtlCol="0" anchor="t">
            <a:spAutoFit/>
          </a:bodyPr>
          <a:lstStyle/>
          <a:p>
            <a:pPr algn="ctr"/>
            <a:r>
              <a:rPr lang="es-MX" sz="1800" b="1" dirty="0">
                <a:ln w="0"/>
                <a:solidFill>
                  <a:srgbClr val="002060"/>
                </a:solidFill>
                <a:latin typeface="Poppins" panose="00000500000000000000"/>
                <a:ea typeface="Impact" charset="0"/>
                <a:cs typeface="Impact" charset="0"/>
              </a:rPr>
              <a:t>Orientación del Consejo del Plantel Escolar (SSC)</a:t>
            </a:r>
          </a:p>
          <a:p>
            <a:pPr algn="ctr"/>
            <a:r>
              <a:rPr lang="es-MX" sz="1800" b="1" dirty="0">
                <a:ln w="0"/>
                <a:solidFill>
                  <a:srgbClr val="002060"/>
                </a:solidFill>
                <a:latin typeface="Poppins" panose="00000500000000000000"/>
                <a:ea typeface="Impact" charset="0"/>
                <a:cs typeface="Impact" charset="0"/>
              </a:rPr>
              <a:t>Fecha: ____________</a:t>
            </a:r>
          </a:p>
          <a:p>
            <a:pPr algn="ctr"/>
            <a:r>
              <a:rPr lang="es-MX" sz="1800" b="1" dirty="0">
                <a:ln w="0"/>
                <a:solidFill>
                  <a:srgbClr val="002060"/>
                </a:solidFill>
                <a:latin typeface="Poppins" panose="00000500000000000000"/>
                <a:ea typeface="Impact" charset="0"/>
                <a:cs typeface="Impact" charset="0"/>
              </a:rPr>
              <a:t>Nombre de la escuela: _____________</a:t>
            </a:r>
          </a:p>
        </p:txBody>
      </p:sp>
      <p:sp>
        <p:nvSpPr>
          <p:cNvPr id="6" name="TextBox 5">
            <a:extLst>
              <a:ext uri="{FF2B5EF4-FFF2-40B4-BE49-F238E27FC236}">
                <a16:creationId xmlns:a16="http://schemas.microsoft.com/office/drawing/2014/main" id="{9BF54D4D-8B14-48E0-A03F-7C7EFC7CA4B2}"/>
              </a:ext>
            </a:extLst>
          </p:cNvPr>
          <p:cNvSpPr txBox="1"/>
          <p:nvPr/>
        </p:nvSpPr>
        <p:spPr>
          <a:xfrm>
            <a:off x="521110" y="4595348"/>
            <a:ext cx="7953931" cy="253914"/>
          </a:xfrm>
          <a:prstGeom prst="rect">
            <a:avLst/>
          </a:prstGeom>
          <a:noFill/>
        </p:spPr>
        <p:txBody>
          <a:bodyPr wrap="square" lIns="91438" tIns="45719" rIns="91438" bIns="45719" rtlCol="0" anchor="t">
            <a:spAutoFit/>
          </a:bodyPr>
          <a:lstStyle/>
          <a:p>
            <a:r>
              <a:rPr lang="en-US" sz="1050" b="1" dirty="0" err="1">
                <a:solidFill>
                  <a:srgbClr val="002060"/>
                </a:solidFill>
                <a:latin typeface="Poppins"/>
                <a:ea typeface="Helvetica" charset="0"/>
                <a:cs typeface="Helvetica"/>
              </a:rPr>
              <a:t>Boletin</a:t>
            </a:r>
            <a:r>
              <a:rPr lang="en-US" sz="1050" b="1" dirty="0">
                <a:solidFill>
                  <a:srgbClr val="002060"/>
                </a:solidFill>
                <a:latin typeface="Poppins"/>
                <a:ea typeface="Helvetica" charset="0"/>
                <a:cs typeface="Helvetica"/>
              </a:rPr>
              <a:t> 6745.7 Normas para </a:t>
            </a:r>
            <a:r>
              <a:rPr lang="en-US" sz="1050" b="1" dirty="0" err="1">
                <a:solidFill>
                  <a:srgbClr val="002060"/>
                </a:solidFill>
                <a:latin typeface="Poppins"/>
                <a:ea typeface="Helvetica" charset="0"/>
                <a:cs typeface="Helvetica"/>
              </a:rPr>
              <a:t>el</a:t>
            </a:r>
            <a:r>
              <a:rPr lang="en-US" sz="1050" b="1" dirty="0">
                <a:solidFill>
                  <a:srgbClr val="002060"/>
                </a:solidFill>
                <a:latin typeface="Poppins"/>
                <a:ea typeface="Helvetica" charset="0"/>
                <a:cs typeface="Helvetica"/>
              </a:rPr>
              <a:t> </a:t>
            </a:r>
            <a:r>
              <a:rPr lang="en-US" sz="1050" b="1" dirty="0" err="1">
                <a:solidFill>
                  <a:srgbClr val="002060"/>
                </a:solidFill>
                <a:latin typeface="Poppins"/>
                <a:ea typeface="Helvetica" charset="0"/>
                <a:cs typeface="Helvetica"/>
              </a:rPr>
              <a:t>Requerido</a:t>
            </a:r>
            <a:r>
              <a:rPr lang="en-US" sz="1050" b="1" dirty="0">
                <a:solidFill>
                  <a:srgbClr val="002060"/>
                </a:solidFill>
                <a:latin typeface="Poppins"/>
                <a:ea typeface="Helvetica" charset="0"/>
                <a:cs typeface="Helvetica"/>
              </a:rPr>
              <a:t> Consejo del </a:t>
            </a:r>
            <a:r>
              <a:rPr lang="en-US" sz="1050" b="1" dirty="0" err="1">
                <a:solidFill>
                  <a:srgbClr val="002060"/>
                </a:solidFill>
                <a:latin typeface="Poppins"/>
                <a:ea typeface="Helvetica" charset="0"/>
                <a:cs typeface="Helvetica"/>
              </a:rPr>
              <a:t>Plantel</a:t>
            </a:r>
            <a:r>
              <a:rPr lang="en-US" sz="1050" b="1" dirty="0">
                <a:solidFill>
                  <a:srgbClr val="002060"/>
                </a:solidFill>
                <a:latin typeface="Poppins"/>
                <a:ea typeface="Helvetica" charset="0"/>
                <a:cs typeface="Helvetica"/>
              </a:rPr>
              <a:t> Escolar y </a:t>
            </a:r>
            <a:r>
              <a:rPr lang="en-US" sz="1050" b="1" dirty="0" err="1">
                <a:solidFill>
                  <a:srgbClr val="002060"/>
                </a:solidFill>
                <a:latin typeface="Poppins"/>
                <a:ea typeface="Helvetica" charset="0"/>
                <a:cs typeface="Helvetica"/>
              </a:rPr>
              <a:t>el</a:t>
            </a:r>
            <a:r>
              <a:rPr lang="en-US" sz="1050" b="1" dirty="0">
                <a:solidFill>
                  <a:srgbClr val="002060"/>
                </a:solidFill>
                <a:latin typeface="Poppins"/>
                <a:ea typeface="Helvetica" charset="0"/>
                <a:cs typeface="Helvetica"/>
              </a:rPr>
              <a:t> </a:t>
            </a:r>
            <a:r>
              <a:rPr lang="en-US" sz="1050" b="1" dirty="0" err="1">
                <a:solidFill>
                  <a:srgbClr val="002060"/>
                </a:solidFill>
                <a:latin typeface="Poppins"/>
                <a:ea typeface="Helvetica" charset="0"/>
                <a:cs typeface="Helvetica"/>
              </a:rPr>
              <a:t>Comité</a:t>
            </a:r>
            <a:r>
              <a:rPr lang="en-US" sz="1050" b="1" dirty="0">
                <a:solidFill>
                  <a:srgbClr val="002060"/>
                </a:solidFill>
                <a:latin typeface="Poppins"/>
                <a:ea typeface="Helvetica" charset="0"/>
                <a:cs typeface="Helvetica"/>
              </a:rPr>
              <a:t> </a:t>
            </a:r>
            <a:r>
              <a:rPr lang="en-US" sz="1050" b="1" dirty="0" err="1">
                <a:solidFill>
                  <a:srgbClr val="002060"/>
                </a:solidFill>
                <a:latin typeface="Poppins"/>
                <a:ea typeface="Helvetica" charset="0"/>
                <a:cs typeface="Helvetica"/>
              </a:rPr>
              <a:t>Asesor</a:t>
            </a:r>
            <a:r>
              <a:rPr lang="en-US" sz="1050" b="1" dirty="0">
                <a:solidFill>
                  <a:srgbClr val="002060"/>
                </a:solidFill>
                <a:latin typeface="Poppins"/>
                <a:ea typeface="Helvetica" charset="0"/>
                <a:cs typeface="Helvetica"/>
              </a:rPr>
              <a:t> para </a:t>
            </a:r>
            <a:r>
              <a:rPr lang="en-US" sz="1050" b="1" dirty="0" err="1">
                <a:solidFill>
                  <a:srgbClr val="002060"/>
                </a:solidFill>
                <a:latin typeface="Poppins"/>
                <a:ea typeface="Helvetica" charset="0"/>
                <a:cs typeface="Helvetica"/>
              </a:rPr>
              <a:t>Aprendices</a:t>
            </a:r>
            <a:r>
              <a:rPr lang="en-US" sz="1050" b="1" dirty="0">
                <a:solidFill>
                  <a:srgbClr val="002060"/>
                </a:solidFill>
                <a:latin typeface="Poppins"/>
                <a:ea typeface="Helvetica" charset="0"/>
                <a:cs typeface="Helvetica"/>
              </a:rPr>
              <a:t> de Inglés</a:t>
            </a:r>
          </a:p>
        </p:txBody>
      </p:sp>
      <p:sp>
        <p:nvSpPr>
          <p:cNvPr id="8" name="TextBox 7">
            <a:extLst>
              <a:ext uri="{FF2B5EF4-FFF2-40B4-BE49-F238E27FC236}">
                <a16:creationId xmlns:a16="http://schemas.microsoft.com/office/drawing/2014/main" id="{36D93F92-29F0-4063-A0D4-A045F3CEF20B}"/>
              </a:ext>
            </a:extLst>
          </p:cNvPr>
          <p:cNvSpPr txBox="1"/>
          <p:nvPr/>
        </p:nvSpPr>
        <p:spPr>
          <a:xfrm>
            <a:off x="521110" y="1322891"/>
            <a:ext cx="7156605" cy="253914"/>
          </a:xfrm>
          <a:prstGeom prst="rect">
            <a:avLst/>
          </a:prstGeom>
          <a:noFill/>
        </p:spPr>
        <p:txBody>
          <a:bodyPr wrap="square" lIns="91438" tIns="45719" rIns="91438" bIns="45719" rtlCol="0" anchor="t">
            <a:spAutoFit/>
          </a:bodyPr>
          <a:lstStyle/>
          <a:p>
            <a:r>
              <a:rPr lang="en-US" sz="1050" b="1" dirty="0">
                <a:latin typeface="Poppins"/>
                <a:ea typeface="Helvetica" charset="0"/>
                <a:cs typeface="Helvetica"/>
              </a:rPr>
              <a:t>Bulletin 6745.7 Guidelines for Required School Site Council and English Learner Advisory Committee</a:t>
            </a:r>
          </a:p>
        </p:txBody>
      </p:sp>
      <p:pic>
        <p:nvPicPr>
          <p:cNvPr id="1026" name="Picture 2" descr="image">
            <a:extLst>
              <a:ext uri="{FF2B5EF4-FFF2-40B4-BE49-F238E27FC236}">
                <a16:creationId xmlns:a16="http://schemas.microsoft.com/office/drawing/2014/main" id="{AB4AFB6E-8877-B4FA-20CD-0D8A20C6D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606" y="1635600"/>
            <a:ext cx="1907459" cy="190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089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B548D468-BEAA-478F-8350-EB69786E8A23}"/>
              </a:ext>
            </a:extLst>
          </p:cNvPr>
          <p:cNvSpPr txBox="1"/>
          <p:nvPr/>
        </p:nvSpPr>
        <p:spPr>
          <a:xfrm>
            <a:off x="575244" y="1317144"/>
            <a:ext cx="4203234" cy="2862322"/>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800" dirty="0">
                <a:latin typeface="Poppins"/>
                <a:cs typeface="Poppins"/>
              </a:rPr>
              <a:t>To </a:t>
            </a:r>
            <a:r>
              <a:rPr lang="en-US" sz="1800" b="1" dirty="0">
                <a:latin typeface="Poppins"/>
                <a:cs typeface="Poppins"/>
              </a:rPr>
              <a:t>review</a:t>
            </a:r>
            <a:r>
              <a:rPr lang="en-US" sz="1800" dirty="0">
                <a:latin typeface="Poppins"/>
                <a:cs typeface="Poppins"/>
              </a:rPr>
              <a:t> the </a:t>
            </a:r>
            <a:r>
              <a:rPr lang="en-US" sz="1800" b="1" dirty="0">
                <a:latin typeface="Poppins"/>
                <a:cs typeface="Poppins"/>
              </a:rPr>
              <a:t>functions</a:t>
            </a:r>
            <a:r>
              <a:rPr lang="en-US" sz="1800" dirty="0">
                <a:latin typeface="Poppins"/>
                <a:cs typeface="Poppins"/>
              </a:rPr>
              <a:t> and </a:t>
            </a:r>
            <a:r>
              <a:rPr lang="en-US" sz="1800" b="1" dirty="0">
                <a:latin typeface="Poppins"/>
                <a:cs typeface="Poppins"/>
              </a:rPr>
              <a:t>operation</a:t>
            </a:r>
            <a:r>
              <a:rPr lang="en-US" sz="1800" dirty="0">
                <a:latin typeface="Poppins"/>
                <a:cs typeface="Poppins"/>
              </a:rPr>
              <a:t> of the mandated </a:t>
            </a:r>
            <a:r>
              <a:rPr lang="en-US" dirty="0">
                <a:latin typeface="Poppins"/>
                <a:cs typeface="Poppins"/>
              </a:rPr>
              <a:t>School</a:t>
            </a:r>
            <a:r>
              <a:rPr lang="en-US" sz="1800" dirty="0">
                <a:latin typeface="Poppins"/>
                <a:cs typeface="Poppins"/>
              </a:rPr>
              <a:t> Site Council (</a:t>
            </a:r>
            <a:r>
              <a:rPr lang="en-US" sz="1800" b="1" dirty="0">
                <a:latin typeface="Poppins"/>
                <a:cs typeface="Poppins"/>
              </a:rPr>
              <a:t>SSC</a:t>
            </a:r>
            <a:r>
              <a:rPr lang="en-US" sz="1800" dirty="0">
                <a:latin typeface="Poppins"/>
                <a:cs typeface="Poppins"/>
              </a:rPr>
              <a:t>)</a:t>
            </a:r>
          </a:p>
          <a:p>
            <a:pPr marL="285750" indent="-285750">
              <a:buFont typeface="Arial" panose="020B0604020202020204" pitchFamily="34" charset="0"/>
              <a:buChar char="•"/>
            </a:pPr>
            <a:endParaRPr lang="en-US" sz="1800" dirty="0">
              <a:latin typeface="Poppins"/>
              <a:cs typeface="Poppins"/>
            </a:endParaRPr>
          </a:p>
          <a:p>
            <a:pPr marL="285750" indent="-285750">
              <a:buFont typeface="Arial" panose="020B0604020202020204" pitchFamily="34" charset="0"/>
              <a:buChar char="•"/>
            </a:pPr>
            <a:r>
              <a:rPr lang="en-US" sz="1800" b="1" dirty="0">
                <a:latin typeface="Poppins"/>
                <a:cs typeface="Poppins"/>
              </a:rPr>
              <a:t>Understand</a:t>
            </a:r>
            <a:r>
              <a:rPr lang="en-US" sz="1800" dirty="0">
                <a:latin typeface="Poppins"/>
                <a:cs typeface="Poppins"/>
              </a:rPr>
              <a:t> the </a:t>
            </a:r>
            <a:r>
              <a:rPr lang="en-US" sz="1800" b="1" dirty="0">
                <a:latin typeface="Poppins"/>
                <a:cs typeface="Poppins"/>
              </a:rPr>
              <a:t>roles</a:t>
            </a:r>
            <a:r>
              <a:rPr lang="en-US" sz="1800" dirty="0">
                <a:latin typeface="Poppins"/>
                <a:cs typeface="Poppins"/>
              </a:rPr>
              <a:t> and  </a:t>
            </a:r>
            <a:r>
              <a:rPr lang="en-US" sz="1800" b="1" dirty="0">
                <a:latin typeface="Poppins"/>
                <a:cs typeface="Poppins"/>
              </a:rPr>
              <a:t>responsibilities</a:t>
            </a:r>
            <a:r>
              <a:rPr lang="en-US" sz="1800" dirty="0">
                <a:latin typeface="Poppins"/>
                <a:cs typeface="Poppins"/>
              </a:rPr>
              <a:t> of the </a:t>
            </a:r>
            <a:r>
              <a:rPr lang="en-US" sz="1800" b="1" dirty="0">
                <a:latin typeface="Poppins"/>
                <a:cs typeface="Poppins"/>
              </a:rPr>
              <a:t>SSC</a:t>
            </a:r>
            <a:r>
              <a:rPr lang="en-US" sz="1800" dirty="0">
                <a:latin typeface="Poppins"/>
                <a:cs typeface="Poppins"/>
              </a:rPr>
              <a:t> </a:t>
            </a:r>
          </a:p>
          <a:p>
            <a:pPr marL="285750" indent="-285750">
              <a:buFont typeface="Arial" panose="020B0604020202020204" pitchFamily="34" charset="0"/>
              <a:buChar char="•"/>
            </a:pPr>
            <a:endParaRPr lang="en-US" sz="1800" dirty="0">
              <a:latin typeface="Poppins"/>
              <a:cs typeface="Poppins"/>
            </a:endParaRPr>
          </a:p>
          <a:p>
            <a:pPr marL="285750" indent="-285750">
              <a:buFont typeface="Arial" panose="020B0604020202020204" pitchFamily="34" charset="0"/>
              <a:buChar char="•"/>
            </a:pPr>
            <a:r>
              <a:rPr lang="en-US" sz="1800" b="1" dirty="0">
                <a:latin typeface="Poppins"/>
                <a:cs typeface="Poppins"/>
              </a:rPr>
              <a:t>Understand</a:t>
            </a:r>
            <a:r>
              <a:rPr lang="en-US" sz="1800" dirty="0">
                <a:latin typeface="Poppins"/>
                <a:cs typeface="Poppins"/>
              </a:rPr>
              <a:t> the </a:t>
            </a:r>
            <a:r>
              <a:rPr lang="en-US" sz="1800" b="1" dirty="0">
                <a:latin typeface="Poppins"/>
                <a:cs typeface="Poppins"/>
              </a:rPr>
              <a:t>orientation</a:t>
            </a:r>
            <a:r>
              <a:rPr lang="en-US" sz="1800" dirty="0">
                <a:latin typeface="Poppins"/>
                <a:cs typeface="Poppins"/>
              </a:rPr>
              <a:t> and </a:t>
            </a:r>
            <a:r>
              <a:rPr lang="en-US" sz="1800" b="1" dirty="0">
                <a:latin typeface="Poppins"/>
                <a:cs typeface="Poppins"/>
              </a:rPr>
              <a:t>election</a:t>
            </a:r>
            <a:r>
              <a:rPr lang="en-US" sz="1800" dirty="0">
                <a:latin typeface="Poppins"/>
                <a:cs typeface="Poppins"/>
              </a:rPr>
              <a:t> </a:t>
            </a:r>
            <a:r>
              <a:rPr lang="en-US" sz="1800" b="1" dirty="0">
                <a:latin typeface="Poppins"/>
                <a:cs typeface="Poppins"/>
              </a:rPr>
              <a:t>process</a:t>
            </a:r>
            <a:r>
              <a:rPr lang="en-US" sz="1800" dirty="0">
                <a:latin typeface="Poppins"/>
                <a:cs typeface="Poppins"/>
              </a:rPr>
              <a:t> for the </a:t>
            </a:r>
            <a:r>
              <a:rPr lang="en-US" sz="1800" b="1" dirty="0">
                <a:latin typeface="Poppins"/>
                <a:cs typeface="Poppins"/>
              </a:rPr>
              <a:t>ELAC and the SSC</a:t>
            </a:r>
          </a:p>
        </p:txBody>
      </p:sp>
      <p:sp>
        <p:nvSpPr>
          <p:cNvPr id="5" name="TextBox 4">
            <a:extLst>
              <a:ext uri="{FF2B5EF4-FFF2-40B4-BE49-F238E27FC236}">
                <a16:creationId xmlns:a16="http://schemas.microsoft.com/office/drawing/2014/main" id="{8A03A0FB-C50F-4342-9190-922E753316C2}"/>
              </a:ext>
            </a:extLst>
          </p:cNvPr>
          <p:cNvSpPr txBox="1"/>
          <p:nvPr/>
        </p:nvSpPr>
        <p:spPr>
          <a:xfrm>
            <a:off x="5066283" y="1155946"/>
            <a:ext cx="3367491" cy="3184718"/>
          </a:xfrm>
          <a:prstGeom prst="rect">
            <a:avLst/>
          </a:prstGeom>
          <a:noFill/>
        </p:spPr>
        <p:txBody>
          <a:bodyPr wrap="square" lIns="91440" tIns="45720" rIns="91440" bIns="45720" anchor="t">
            <a:spAutoFit/>
          </a:bodyPr>
          <a:lstStyle/>
          <a:p>
            <a:pPr marL="285750" indent="-285750">
              <a:buClr>
                <a:schemeClr val="bg1"/>
              </a:buClr>
              <a:buFont typeface="Arial" panose="020B0604020202020204" pitchFamily="34" charset="0"/>
              <a:buChar char="•"/>
              <a:defRPr/>
            </a:pPr>
            <a:r>
              <a:rPr kumimoji="0" lang="es-CO" sz="1800" b="1" i="0" u="none" strike="noStrike" kern="1200" cap="none" spc="0" normalizeH="0" baseline="0" noProof="0" dirty="0">
                <a:ln>
                  <a:noFill/>
                </a:ln>
                <a:solidFill>
                  <a:srgbClr val="002060"/>
                </a:solidFill>
                <a:effectLst/>
                <a:uLnTx/>
                <a:uFillTx/>
                <a:latin typeface="Poppins"/>
                <a:cs typeface="Poppins"/>
              </a:rPr>
              <a:t>Repasar</a:t>
            </a:r>
            <a:r>
              <a:rPr kumimoji="0" lang="es-CO" sz="1800" b="0" i="0" u="none" strike="noStrike" kern="1200" cap="none" spc="0" normalizeH="0" baseline="0" noProof="0" dirty="0">
                <a:ln>
                  <a:noFill/>
                </a:ln>
                <a:solidFill>
                  <a:srgbClr val="002060"/>
                </a:solidFill>
                <a:effectLst/>
                <a:uLnTx/>
                <a:uFillTx/>
                <a:latin typeface="Poppins"/>
                <a:cs typeface="Poppins"/>
              </a:rPr>
              <a:t> las </a:t>
            </a:r>
            <a:r>
              <a:rPr kumimoji="0" lang="es-CO" sz="1800" b="1" i="0" u="none" strike="noStrike" kern="1200" cap="none" spc="0" normalizeH="0" baseline="0" noProof="0" dirty="0">
                <a:ln>
                  <a:noFill/>
                </a:ln>
                <a:solidFill>
                  <a:srgbClr val="002060"/>
                </a:solidFill>
                <a:effectLst/>
                <a:uLnTx/>
                <a:uFillTx/>
                <a:latin typeface="Poppins"/>
                <a:cs typeface="Poppins"/>
              </a:rPr>
              <a:t>funciones</a:t>
            </a:r>
            <a:r>
              <a:rPr kumimoji="0" lang="es-CO" sz="1800" b="0" i="0" u="none" strike="noStrike" kern="1200" cap="none" spc="0" normalizeH="0" baseline="0" noProof="0" dirty="0">
                <a:ln>
                  <a:noFill/>
                </a:ln>
                <a:solidFill>
                  <a:srgbClr val="002060"/>
                </a:solidFill>
                <a:effectLst/>
                <a:uLnTx/>
                <a:uFillTx/>
                <a:latin typeface="Poppins"/>
                <a:cs typeface="Poppins"/>
              </a:rPr>
              <a:t> y el </a:t>
            </a:r>
            <a:r>
              <a:rPr kumimoji="0" lang="es-CO" sz="1800" b="1" i="0" u="none" strike="noStrike" kern="1200" cap="none" spc="0" normalizeH="0" baseline="0" noProof="0" dirty="0">
                <a:ln>
                  <a:noFill/>
                </a:ln>
                <a:solidFill>
                  <a:srgbClr val="002060"/>
                </a:solidFill>
                <a:effectLst/>
                <a:uLnTx/>
                <a:uFillTx/>
                <a:latin typeface="Poppins"/>
                <a:cs typeface="Poppins"/>
              </a:rPr>
              <a:t>funcionamiento</a:t>
            </a:r>
            <a:r>
              <a:rPr kumimoji="0" lang="es-CO" sz="1800" b="0" i="0" u="none" strike="noStrike" kern="1200" cap="none" spc="0" normalizeH="0" baseline="0" noProof="0" dirty="0">
                <a:ln>
                  <a:noFill/>
                </a:ln>
                <a:solidFill>
                  <a:srgbClr val="002060"/>
                </a:solidFill>
                <a:effectLst/>
                <a:uLnTx/>
                <a:uFillTx/>
                <a:latin typeface="Poppins"/>
                <a:cs typeface="Poppins"/>
              </a:rPr>
              <a:t> del </a:t>
            </a:r>
            <a:r>
              <a:rPr kumimoji="0" lang="es-ES" sz="1800" b="0" i="0" u="none" strike="noStrike" kern="1200" cap="none" spc="0" normalizeH="0" baseline="0" noProof="0" dirty="0">
                <a:ln>
                  <a:noFill/>
                </a:ln>
                <a:solidFill>
                  <a:srgbClr val="002060"/>
                </a:solidFill>
                <a:effectLst/>
                <a:uLnTx/>
                <a:uFillTx/>
                <a:latin typeface="Poppins"/>
                <a:cs typeface="Poppins"/>
              </a:rPr>
              <a:t>Consejo del Plantel Escolar (</a:t>
            </a:r>
            <a:r>
              <a:rPr lang="es-ES" sz="1800" b="1" dirty="0">
                <a:solidFill>
                  <a:srgbClr val="002060"/>
                </a:solidFill>
                <a:latin typeface="Poppins"/>
                <a:cs typeface="Poppins"/>
              </a:rPr>
              <a:t>SSC</a:t>
            </a:r>
            <a:r>
              <a:rPr kumimoji="0" lang="es-ES" sz="1800" b="0" i="0" u="none" strike="noStrike" kern="1200" cap="none" spc="0" normalizeH="0" baseline="0" noProof="0" dirty="0">
                <a:ln>
                  <a:noFill/>
                </a:ln>
                <a:solidFill>
                  <a:srgbClr val="002060"/>
                </a:solidFill>
                <a:effectLst/>
                <a:uLnTx/>
                <a:uFillTx/>
                <a:latin typeface="Poppins"/>
                <a:cs typeface="Poppins"/>
              </a:rPr>
              <a:t>)</a:t>
            </a:r>
            <a:r>
              <a:rPr lang="es-ES" sz="1800" dirty="0">
                <a:solidFill>
                  <a:srgbClr val="002060"/>
                </a:solidFill>
                <a:latin typeface="Poppins"/>
                <a:cs typeface="Poppins"/>
              </a:rPr>
              <a:t> </a:t>
            </a:r>
            <a:endParaRPr lang="en-US" sz="1800" b="0" i="0" u="none" strike="noStrike" kern="1200" cap="none" spc="0" normalizeH="0" baseline="0" noProof="0" dirty="0">
              <a:ln>
                <a:noFill/>
              </a:ln>
              <a:solidFill>
                <a:srgbClr val="002060"/>
              </a:solidFill>
              <a:effectLst/>
              <a:uLnTx/>
              <a:uFillTx/>
              <a:latin typeface="Poppins"/>
              <a:cs typeface="Poppins"/>
            </a:endParaRPr>
          </a:p>
          <a:p>
            <a:pPr marL="285750" indent="-285750">
              <a:buClr>
                <a:schemeClr val="bg1"/>
              </a:buClr>
              <a:buFont typeface="Arial" panose="020B0604020202020204" pitchFamily="34" charset="0"/>
              <a:buChar char="•"/>
              <a:defRPr/>
            </a:pPr>
            <a:endParaRPr lang="es-ES" sz="1800" dirty="0">
              <a:solidFill>
                <a:srgbClr val="002060"/>
              </a:solidFill>
              <a:latin typeface="Poppins"/>
              <a:cs typeface="Poppins"/>
            </a:endParaRPr>
          </a:p>
          <a:p>
            <a:pPr marL="285750" indent="-285750">
              <a:buClr>
                <a:schemeClr val="bg1"/>
              </a:buClr>
              <a:buFont typeface="Arial" panose="020B0604020202020204" pitchFamily="34" charset="0"/>
              <a:buChar char="•"/>
              <a:defRPr/>
            </a:pPr>
            <a:r>
              <a:rPr kumimoji="0" lang="es-CO" sz="1800" b="1" i="0" u="none" strike="noStrike" kern="1200" cap="none" spc="0" normalizeH="0" baseline="0" noProof="0" dirty="0">
                <a:ln>
                  <a:noFill/>
                </a:ln>
                <a:solidFill>
                  <a:srgbClr val="002060"/>
                </a:solidFill>
                <a:effectLst/>
                <a:uLnTx/>
                <a:uFillTx/>
                <a:latin typeface="Poppins"/>
                <a:cs typeface="Poppins"/>
              </a:rPr>
              <a:t>Entender </a:t>
            </a:r>
            <a:r>
              <a:rPr kumimoji="0" lang="es-CO" sz="1800" b="0" i="0" u="none" strike="noStrike" kern="1200" cap="none" spc="0" normalizeH="0" baseline="0" noProof="0" dirty="0">
                <a:ln>
                  <a:noFill/>
                </a:ln>
                <a:solidFill>
                  <a:srgbClr val="002060"/>
                </a:solidFill>
                <a:effectLst/>
                <a:uLnTx/>
                <a:uFillTx/>
                <a:latin typeface="Poppins"/>
                <a:cs typeface="Poppins"/>
              </a:rPr>
              <a:t>las </a:t>
            </a:r>
            <a:r>
              <a:rPr kumimoji="0" lang="es-CO" sz="1800" b="1" i="0" u="none" strike="noStrike" kern="1200" cap="none" spc="0" normalizeH="0" baseline="0" noProof="0" dirty="0">
                <a:ln>
                  <a:noFill/>
                </a:ln>
                <a:solidFill>
                  <a:srgbClr val="002060"/>
                </a:solidFill>
                <a:effectLst/>
                <a:uLnTx/>
                <a:uFillTx/>
                <a:latin typeface="Poppins"/>
                <a:cs typeface="Poppins"/>
              </a:rPr>
              <a:t>funciones</a:t>
            </a:r>
            <a:r>
              <a:rPr kumimoji="0" lang="es-CO" sz="1800" b="0" i="0" u="none" strike="noStrike" kern="1200" cap="none" spc="0" normalizeH="0" baseline="0" noProof="0" dirty="0">
                <a:ln>
                  <a:noFill/>
                </a:ln>
                <a:solidFill>
                  <a:srgbClr val="002060"/>
                </a:solidFill>
                <a:effectLst/>
                <a:uLnTx/>
                <a:uFillTx/>
                <a:latin typeface="Poppins"/>
                <a:cs typeface="Poppins"/>
              </a:rPr>
              <a:t> y </a:t>
            </a:r>
            <a:r>
              <a:rPr kumimoji="0" lang="es-CO" sz="1800" b="1" i="0" u="none" strike="noStrike" kern="1200" cap="none" spc="0" normalizeH="0" baseline="0" noProof="0" dirty="0">
                <a:ln>
                  <a:noFill/>
                </a:ln>
                <a:solidFill>
                  <a:srgbClr val="002060"/>
                </a:solidFill>
                <a:effectLst/>
                <a:uLnTx/>
                <a:uFillTx/>
                <a:latin typeface="Poppins"/>
                <a:cs typeface="Poppins"/>
              </a:rPr>
              <a:t>responsabilidades</a:t>
            </a:r>
            <a:r>
              <a:rPr kumimoji="0" lang="es-CO" sz="1800" b="0" i="0" u="none" strike="noStrike" kern="1200" cap="none" spc="0" normalizeH="0" baseline="0" noProof="0" dirty="0">
                <a:ln>
                  <a:noFill/>
                </a:ln>
                <a:solidFill>
                  <a:srgbClr val="002060"/>
                </a:solidFill>
                <a:effectLst/>
                <a:uLnTx/>
                <a:uFillTx/>
                <a:latin typeface="Poppins"/>
                <a:cs typeface="Poppins"/>
              </a:rPr>
              <a:t> </a:t>
            </a:r>
            <a:r>
              <a:rPr kumimoji="0" lang="es-ES" sz="1800" b="1" i="0" u="none" strike="noStrike" kern="1200" cap="none" spc="0" normalizeH="0" baseline="0" noProof="0" dirty="0">
                <a:ln>
                  <a:noFill/>
                </a:ln>
                <a:solidFill>
                  <a:srgbClr val="002060"/>
                </a:solidFill>
                <a:effectLst/>
                <a:uLnTx/>
                <a:uFillTx/>
                <a:latin typeface="Poppins"/>
                <a:cs typeface="Poppins"/>
              </a:rPr>
              <a:t>SSC</a:t>
            </a:r>
            <a:r>
              <a:rPr lang="es-ES" sz="1800" dirty="0">
                <a:solidFill>
                  <a:srgbClr val="002060"/>
                </a:solidFill>
                <a:latin typeface="Poppins"/>
                <a:cs typeface="Poppins"/>
              </a:rPr>
              <a:t> </a:t>
            </a:r>
            <a:endParaRPr lang="en-US" sz="1800" b="0" i="0" u="none" strike="noStrike" kern="1200" cap="none" spc="0" normalizeH="0" baseline="0" noProof="0" dirty="0">
              <a:ln>
                <a:noFill/>
              </a:ln>
              <a:solidFill>
                <a:srgbClr val="002060"/>
              </a:solidFill>
              <a:effectLst/>
              <a:uLnTx/>
              <a:uFillTx/>
              <a:latin typeface="Poppins"/>
              <a:cs typeface="Poppins"/>
            </a:endParaRPr>
          </a:p>
          <a:p>
            <a:pPr marL="285750" indent="-285750" defTabSz="914400">
              <a:lnSpc>
                <a:spcPct val="90000"/>
              </a:lnSpc>
              <a:spcBef>
                <a:spcPts val="1200"/>
              </a:spcBef>
              <a:spcAft>
                <a:spcPts val="200"/>
              </a:spcAft>
              <a:buClr>
                <a:schemeClr val="bg1"/>
              </a:buClr>
              <a:buSzPct val="100000"/>
              <a:buFont typeface="Arial" panose="020B0604020202020204" pitchFamily="34" charset="0"/>
              <a:buChar char="•"/>
              <a:defRPr/>
            </a:pPr>
            <a:r>
              <a:rPr kumimoji="0" lang="es-CO" sz="1800" b="1" i="0" u="none" strike="noStrike" kern="1200" cap="none" spc="0" normalizeH="0" baseline="0" noProof="0" dirty="0">
                <a:ln>
                  <a:noFill/>
                </a:ln>
                <a:solidFill>
                  <a:srgbClr val="002060"/>
                </a:solidFill>
                <a:effectLst/>
                <a:uLnTx/>
                <a:uFillTx/>
                <a:latin typeface="Poppins"/>
                <a:cs typeface="Poppins"/>
              </a:rPr>
              <a:t>Entender </a:t>
            </a:r>
            <a:r>
              <a:rPr kumimoji="0" lang="es-CO" sz="1800" b="0" i="0" u="none" strike="noStrike" kern="1200" cap="none" spc="0" normalizeH="0" baseline="0" noProof="0" dirty="0">
                <a:ln>
                  <a:noFill/>
                </a:ln>
                <a:solidFill>
                  <a:srgbClr val="002060"/>
                </a:solidFill>
                <a:effectLst/>
                <a:uLnTx/>
                <a:uFillTx/>
                <a:latin typeface="Poppins"/>
                <a:cs typeface="Poppins"/>
              </a:rPr>
              <a:t>el proceso de la </a:t>
            </a:r>
            <a:r>
              <a:rPr kumimoji="0" lang="es-CO" sz="1800" b="1" i="0" u="none" strike="noStrike" kern="1200" cap="none" spc="0" normalizeH="0" baseline="0" noProof="0" dirty="0">
                <a:ln>
                  <a:noFill/>
                </a:ln>
                <a:solidFill>
                  <a:srgbClr val="002060"/>
                </a:solidFill>
                <a:effectLst/>
                <a:uLnTx/>
                <a:uFillTx/>
                <a:latin typeface="Poppins"/>
                <a:cs typeface="Poppins"/>
              </a:rPr>
              <a:t>orientación </a:t>
            </a:r>
            <a:r>
              <a:rPr kumimoji="0" lang="es-CO" sz="1800" b="0" i="0" u="none" strike="noStrike" kern="1200" cap="none" spc="0" normalizeH="0" baseline="0" noProof="0" dirty="0">
                <a:ln>
                  <a:noFill/>
                </a:ln>
                <a:solidFill>
                  <a:srgbClr val="002060"/>
                </a:solidFill>
                <a:effectLst/>
                <a:uLnTx/>
                <a:uFillTx/>
                <a:latin typeface="Poppins"/>
                <a:cs typeface="Poppins"/>
              </a:rPr>
              <a:t>y </a:t>
            </a:r>
            <a:r>
              <a:rPr kumimoji="0" lang="es-CO" sz="1800" b="1" i="0" u="none" strike="noStrike" kern="1200" cap="none" spc="0" normalizeH="0" baseline="0" noProof="0" dirty="0">
                <a:ln>
                  <a:noFill/>
                </a:ln>
                <a:solidFill>
                  <a:srgbClr val="002060"/>
                </a:solidFill>
                <a:effectLst/>
                <a:uLnTx/>
                <a:uFillTx/>
                <a:latin typeface="Poppins"/>
                <a:cs typeface="Poppins"/>
              </a:rPr>
              <a:t>elecciones </a:t>
            </a:r>
            <a:r>
              <a:rPr kumimoji="0" lang="es-CO" sz="1800" b="0" i="0" u="none" strike="noStrike" kern="1200" cap="none" spc="0" normalizeH="0" baseline="0" noProof="0" dirty="0">
                <a:ln>
                  <a:noFill/>
                </a:ln>
                <a:solidFill>
                  <a:srgbClr val="002060"/>
                </a:solidFill>
                <a:effectLst/>
                <a:uLnTx/>
                <a:uFillTx/>
                <a:latin typeface="Poppins"/>
                <a:cs typeface="Poppins"/>
              </a:rPr>
              <a:t>para </a:t>
            </a:r>
            <a:r>
              <a:rPr kumimoji="0" lang="es-CO" sz="1800" b="1" i="0" u="none" strike="noStrike" kern="1200" cap="none" spc="0" normalizeH="0" baseline="0" noProof="0" dirty="0">
                <a:ln>
                  <a:noFill/>
                </a:ln>
                <a:solidFill>
                  <a:srgbClr val="002060"/>
                </a:solidFill>
                <a:effectLst/>
                <a:uLnTx/>
                <a:uFillTx/>
                <a:latin typeface="Poppins"/>
                <a:cs typeface="Poppins"/>
              </a:rPr>
              <a:t>ELAC y SSC</a:t>
            </a:r>
            <a:endParaRPr lang="es-CO" sz="1800" b="1" i="0" u="none" strike="noStrike" kern="1200" cap="none" spc="0" normalizeH="0" baseline="0" noProof="0" dirty="0">
              <a:ln>
                <a:noFill/>
              </a:ln>
              <a:solidFill>
                <a:srgbClr val="002060"/>
              </a:solidFill>
              <a:effectLst/>
              <a:uLnTx/>
              <a:uFillTx/>
              <a:latin typeface="Poppins"/>
              <a:cs typeface="Poppins"/>
            </a:endParaRPr>
          </a:p>
        </p:txBody>
      </p:sp>
      <p:sp>
        <p:nvSpPr>
          <p:cNvPr id="6" name="TextBox 5">
            <a:extLst>
              <a:ext uri="{FF2B5EF4-FFF2-40B4-BE49-F238E27FC236}">
                <a16:creationId xmlns:a16="http://schemas.microsoft.com/office/drawing/2014/main" id="{E4FA486D-8BAC-47EF-BDEE-E6AE758504A8}"/>
              </a:ext>
            </a:extLst>
          </p:cNvPr>
          <p:cNvSpPr txBox="1"/>
          <p:nvPr/>
        </p:nvSpPr>
        <p:spPr>
          <a:xfrm>
            <a:off x="1193569" y="384313"/>
            <a:ext cx="2411895" cy="584775"/>
          </a:xfrm>
          <a:prstGeom prst="rect">
            <a:avLst/>
          </a:prstGeom>
          <a:noFill/>
        </p:spPr>
        <p:txBody>
          <a:bodyPr wrap="square" lIns="91440" tIns="45720" rIns="91440" bIns="45720" rtlCol="0" anchor="t">
            <a:spAutoFit/>
          </a:bodyPr>
          <a:lstStyle/>
          <a:p>
            <a:pPr algn="ctr"/>
            <a:r>
              <a:rPr lang="en-US" sz="3200" b="1">
                <a:latin typeface="Poppins"/>
                <a:cs typeface="Poppins"/>
              </a:rPr>
              <a:t>Purpose</a:t>
            </a:r>
            <a:endParaRPr lang="en-US"/>
          </a:p>
        </p:txBody>
      </p:sp>
      <p:sp>
        <p:nvSpPr>
          <p:cNvPr id="7" name="TextBox 6">
            <a:extLst>
              <a:ext uri="{FF2B5EF4-FFF2-40B4-BE49-F238E27FC236}">
                <a16:creationId xmlns:a16="http://schemas.microsoft.com/office/drawing/2014/main" id="{DC81B9C2-0407-435F-9D7E-188AD0C0645E}"/>
              </a:ext>
            </a:extLst>
          </p:cNvPr>
          <p:cNvSpPr txBox="1"/>
          <p:nvPr/>
        </p:nvSpPr>
        <p:spPr>
          <a:xfrm>
            <a:off x="5544082" y="384313"/>
            <a:ext cx="2411895" cy="584775"/>
          </a:xfrm>
          <a:prstGeom prst="rect">
            <a:avLst/>
          </a:prstGeom>
          <a:noFill/>
        </p:spPr>
        <p:txBody>
          <a:bodyPr wrap="square" lIns="91440" tIns="45720" rIns="91440" bIns="45720" rtlCol="0" anchor="t">
            <a:spAutoFit/>
          </a:bodyPr>
          <a:lstStyle/>
          <a:p>
            <a:pPr algn="ctr"/>
            <a:r>
              <a:rPr lang="en-US" sz="3200" b="1" dirty="0" err="1">
                <a:solidFill>
                  <a:srgbClr val="002060"/>
                </a:solidFill>
                <a:latin typeface="Poppins"/>
                <a:cs typeface="Poppins"/>
              </a:rPr>
              <a:t>Próposito</a:t>
            </a:r>
            <a:endParaRPr lang="en-US" sz="3200" b="1" dirty="0">
              <a:solidFill>
                <a:srgbClr val="002060"/>
              </a:solidFill>
              <a:latin typeface="Poppins"/>
              <a:cs typeface="Poppins"/>
            </a:endParaRPr>
          </a:p>
        </p:txBody>
      </p:sp>
    </p:spTree>
    <p:extLst>
      <p:ext uri="{BB962C8B-B14F-4D97-AF65-F5344CB8AC3E}">
        <p14:creationId xmlns:p14="http://schemas.microsoft.com/office/powerpoint/2010/main" val="1342082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5AB6997-BAE5-49E4-A64C-27C98FB227A8}"/>
              </a:ext>
            </a:extLst>
          </p:cNvPr>
          <p:cNvSpPr txBox="1"/>
          <p:nvPr/>
        </p:nvSpPr>
        <p:spPr>
          <a:xfrm>
            <a:off x="4821126" y="145066"/>
            <a:ext cx="4077384" cy="4776988"/>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2400" b="1" spc="-50" dirty="0">
                <a:latin typeface="Poppins"/>
                <a:ea typeface="+mj-ea"/>
                <a:cs typeface="Poppins"/>
              </a:rPr>
              <a:t>School Site Council (SSC) and the English Learner Advisory Committee (ELAC) Rooted in the Civil Rights Movement</a:t>
            </a:r>
          </a:p>
          <a:p>
            <a:pPr defTabSz="914400">
              <a:lnSpc>
                <a:spcPct val="85000"/>
              </a:lnSpc>
              <a:spcBef>
                <a:spcPct val="0"/>
              </a:spcBef>
              <a:spcAft>
                <a:spcPts val="600"/>
              </a:spcAft>
            </a:pPr>
            <a:endParaRPr lang="es-MX" sz="2400" b="1" spc="-50" dirty="0">
              <a:solidFill>
                <a:srgbClr val="0070C0"/>
              </a:solidFill>
              <a:latin typeface="Poppins" panose="00000500000000000000" pitchFamily="2" charset="0"/>
              <a:ea typeface="+mj-ea"/>
              <a:cs typeface="Poppins" panose="00000500000000000000" pitchFamily="2" charset="0"/>
            </a:endParaRPr>
          </a:p>
          <a:p>
            <a:pPr defTabSz="914400"/>
            <a:r>
              <a:rPr lang="es-MX" sz="2400" b="1" spc="-50" dirty="0">
                <a:solidFill>
                  <a:srgbClr val="002060"/>
                </a:solidFill>
                <a:latin typeface="Poppins"/>
                <a:ea typeface="+mj-ea"/>
                <a:cs typeface="Poppins"/>
              </a:rPr>
              <a:t>Consejo del Plantel</a:t>
            </a:r>
            <a:endParaRPr lang="en-US" sz="2400" spc="-50" dirty="0">
              <a:solidFill>
                <a:srgbClr val="002060"/>
              </a:solidFill>
              <a:ea typeface="+mn-lt"/>
              <a:cs typeface="+mn-lt"/>
            </a:endParaRPr>
          </a:p>
          <a:p>
            <a:pPr defTabSz="914400"/>
            <a:r>
              <a:rPr lang="es-MX" sz="2400" b="1" spc="-50" dirty="0">
                <a:solidFill>
                  <a:srgbClr val="002060"/>
                </a:solidFill>
                <a:latin typeface="Poppins"/>
                <a:ea typeface="+mj-ea"/>
                <a:cs typeface="Poppins"/>
              </a:rPr>
              <a:t>Escolar (SSC) y el Comité Asesor para Aprendices de Ingles (ELAC) son parte del movimiento de derechos cívicos</a:t>
            </a:r>
            <a:endParaRPr lang="es-MX" dirty="0">
              <a:solidFill>
                <a:srgbClr val="002060"/>
              </a:solidFill>
              <a:ea typeface="Calibri"/>
              <a:cs typeface="Calibri"/>
            </a:endParaRPr>
          </a:p>
        </p:txBody>
      </p:sp>
      <p:pic>
        <p:nvPicPr>
          <p:cNvPr id="3" name="Picture 2" descr="A picture containing text, person, bus, outdoor&#10;&#10;Description automatically generated">
            <a:extLst>
              <a:ext uri="{FF2B5EF4-FFF2-40B4-BE49-F238E27FC236}">
                <a16:creationId xmlns:a16="http://schemas.microsoft.com/office/drawing/2014/main" id="{E734E905-6AFE-43C6-9841-7A4643F93F7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8553" y="830943"/>
            <a:ext cx="1215332" cy="1230418"/>
          </a:xfrm>
          <a:prstGeom prst="rect">
            <a:avLst/>
          </a:prstGeom>
          <a:ln>
            <a:noFill/>
          </a:ln>
          <a:effectLst>
            <a:outerShdw blurRad="292100" dist="139700" dir="2700000" algn="tl" rotWithShape="0">
              <a:srgbClr val="333333">
                <a:alpha val="65000"/>
              </a:srgbClr>
            </a:outerShdw>
          </a:effectLst>
        </p:spPr>
      </p:pic>
      <p:pic>
        <p:nvPicPr>
          <p:cNvPr id="15" name="Picture 14" descr="A group of people holding signs and flags&#10;&#10;Description automatically generated with medium confidence">
            <a:extLst>
              <a:ext uri="{FF2B5EF4-FFF2-40B4-BE49-F238E27FC236}">
                <a16:creationId xmlns:a16="http://schemas.microsoft.com/office/drawing/2014/main" id="{B2F6F06A-1B00-4EB2-A07F-57C5FC7291B7}"/>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679419" y="815895"/>
            <a:ext cx="1577648" cy="1242806"/>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222B0BC4-8357-42FA-9B91-9CC41B91802E}"/>
              </a:ext>
            </a:extLst>
          </p:cNvPr>
          <p:cNvPicPr>
            <a:picLocks noChangeAspect="1"/>
          </p:cNvPicPr>
          <p:nvPr/>
        </p:nvPicPr>
        <p:blipFill>
          <a:blip r:embed="rId7"/>
          <a:stretch>
            <a:fillRect/>
          </a:stretch>
        </p:blipFill>
        <p:spPr>
          <a:xfrm>
            <a:off x="526120" y="3110304"/>
            <a:ext cx="1437840" cy="1202208"/>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4E60C331-DF0A-4B47-98ED-805BA9996FCB}"/>
              </a:ext>
            </a:extLst>
          </p:cNvPr>
          <p:cNvPicPr>
            <a:picLocks noChangeAspect="1"/>
          </p:cNvPicPr>
          <p:nvPr/>
        </p:nvPicPr>
        <p:blipFill>
          <a:blip r:embed="rId8"/>
          <a:stretch>
            <a:fillRect/>
          </a:stretch>
        </p:blipFill>
        <p:spPr>
          <a:xfrm>
            <a:off x="2865132" y="3101389"/>
            <a:ext cx="1291773" cy="1199503"/>
          </a:xfrm>
          <a:prstGeom prst="rect">
            <a:avLst/>
          </a:prstGeom>
          <a:ln>
            <a:noFill/>
          </a:ln>
          <a:effectLst>
            <a:outerShdw blurRad="292100" dist="139700" dir="2700000" algn="tl" rotWithShape="0">
              <a:srgbClr val="333333">
                <a:alpha val="65000"/>
              </a:srgbClr>
            </a:outerShdw>
          </a:effectLst>
        </p:spPr>
      </p:pic>
      <p:sp>
        <p:nvSpPr>
          <p:cNvPr id="55" name="TextBox 54">
            <a:extLst>
              <a:ext uri="{FF2B5EF4-FFF2-40B4-BE49-F238E27FC236}">
                <a16:creationId xmlns:a16="http://schemas.microsoft.com/office/drawing/2014/main" id="{D0FECC19-3EA6-43FD-BD6E-4D908A439DBE}"/>
              </a:ext>
            </a:extLst>
          </p:cNvPr>
          <p:cNvSpPr txBox="1"/>
          <p:nvPr/>
        </p:nvSpPr>
        <p:spPr>
          <a:xfrm>
            <a:off x="2299121" y="2453561"/>
            <a:ext cx="2041999" cy="646331"/>
          </a:xfrm>
          <a:prstGeom prst="rect">
            <a:avLst/>
          </a:prstGeom>
          <a:noFill/>
        </p:spPr>
        <p:txBody>
          <a:bodyPr wrap="square" lIns="91440" tIns="45720" rIns="91440" bIns="45720" anchor="t">
            <a:spAutoFit/>
          </a:bodyPr>
          <a:lstStyle/>
          <a:p>
            <a:pPr algn="ctr"/>
            <a:r>
              <a:rPr lang="en-US" b="1" i="0" dirty="0">
                <a:solidFill>
                  <a:srgbClr val="202122"/>
                </a:solidFill>
                <a:effectLst/>
                <a:latin typeface="Poppins"/>
                <a:cs typeface="Poppins"/>
              </a:rPr>
              <a:t>Modesto</a:t>
            </a:r>
            <a:r>
              <a:rPr lang="en-US" b="0" i="0" dirty="0">
                <a:solidFill>
                  <a:srgbClr val="202122"/>
                </a:solidFill>
                <a:effectLst/>
                <a:latin typeface="Poppins"/>
                <a:cs typeface="Poppins"/>
              </a:rPr>
              <a:t> "</a:t>
            </a:r>
            <a:r>
              <a:rPr lang="en-US" b="1" i="0" dirty="0">
                <a:solidFill>
                  <a:srgbClr val="202122"/>
                </a:solidFill>
                <a:effectLst/>
                <a:latin typeface="Poppins"/>
                <a:cs typeface="Poppins"/>
              </a:rPr>
              <a:t>Larry</a:t>
            </a:r>
            <a:r>
              <a:rPr lang="en-US" b="0" i="0" dirty="0">
                <a:solidFill>
                  <a:srgbClr val="202122"/>
                </a:solidFill>
                <a:effectLst/>
                <a:latin typeface="Poppins"/>
                <a:cs typeface="Poppins"/>
              </a:rPr>
              <a:t>" </a:t>
            </a:r>
            <a:r>
              <a:rPr lang="en-US" b="1" i="0" dirty="0">
                <a:solidFill>
                  <a:srgbClr val="202122"/>
                </a:solidFill>
                <a:effectLst/>
                <a:latin typeface="Poppins"/>
                <a:cs typeface="Poppins"/>
              </a:rPr>
              <a:t>Dulay Itliong</a:t>
            </a:r>
            <a:r>
              <a:rPr lang="en-US" b="0" i="0" dirty="0">
                <a:solidFill>
                  <a:srgbClr val="202122"/>
                </a:solidFill>
                <a:effectLst/>
                <a:latin typeface="Poppins"/>
                <a:cs typeface="Poppins"/>
              </a:rPr>
              <a:t> </a:t>
            </a:r>
            <a:endParaRPr lang="en-US" dirty="0">
              <a:latin typeface="Poppins"/>
              <a:cs typeface="Poppins"/>
            </a:endParaRPr>
          </a:p>
        </p:txBody>
      </p:sp>
      <p:sp>
        <p:nvSpPr>
          <p:cNvPr id="56" name="TextBox 55">
            <a:extLst>
              <a:ext uri="{FF2B5EF4-FFF2-40B4-BE49-F238E27FC236}">
                <a16:creationId xmlns:a16="http://schemas.microsoft.com/office/drawing/2014/main" id="{D02E2F33-FC05-4D42-A70E-9983604A7C50}"/>
              </a:ext>
            </a:extLst>
          </p:cNvPr>
          <p:cNvSpPr txBox="1"/>
          <p:nvPr/>
        </p:nvSpPr>
        <p:spPr>
          <a:xfrm>
            <a:off x="122724" y="2417714"/>
            <a:ext cx="2158359" cy="646331"/>
          </a:xfrm>
          <a:prstGeom prst="rect">
            <a:avLst/>
          </a:prstGeom>
          <a:noFill/>
        </p:spPr>
        <p:txBody>
          <a:bodyPr wrap="square" lIns="91440" tIns="45720" rIns="91440" bIns="45720" anchor="t">
            <a:spAutoFit/>
          </a:bodyPr>
          <a:lstStyle/>
          <a:p>
            <a:pPr algn="ctr"/>
            <a:r>
              <a:rPr lang="en-US" b="1" i="0" dirty="0">
                <a:solidFill>
                  <a:srgbClr val="202122"/>
                </a:solidFill>
                <a:effectLst/>
                <a:latin typeface="Poppins" panose="00000500000000000000" pitchFamily="2" charset="0"/>
                <a:cs typeface="Poppins" panose="00000500000000000000" pitchFamily="2" charset="0"/>
              </a:rPr>
              <a:t>Martin Luther King Jr.</a:t>
            </a:r>
            <a:endParaRPr lang="en-US" dirty="0">
              <a:latin typeface="Poppins" panose="00000500000000000000" pitchFamily="2" charset="0"/>
              <a:cs typeface="Poppins" panose="00000500000000000000" pitchFamily="2" charset="0"/>
            </a:endParaRPr>
          </a:p>
        </p:txBody>
      </p:sp>
      <p:sp>
        <p:nvSpPr>
          <p:cNvPr id="57" name="TextBox 56">
            <a:extLst>
              <a:ext uri="{FF2B5EF4-FFF2-40B4-BE49-F238E27FC236}">
                <a16:creationId xmlns:a16="http://schemas.microsoft.com/office/drawing/2014/main" id="{A307F2AC-A028-48DC-BDE9-D3B134E34DDB}"/>
              </a:ext>
            </a:extLst>
          </p:cNvPr>
          <p:cNvSpPr txBox="1"/>
          <p:nvPr/>
        </p:nvSpPr>
        <p:spPr>
          <a:xfrm>
            <a:off x="396113" y="491604"/>
            <a:ext cx="1661886" cy="307777"/>
          </a:xfrm>
          <a:prstGeom prst="rect">
            <a:avLst/>
          </a:prstGeom>
          <a:noFill/>
        </p:spPr>
        <p:txBody>
          <a:bodyPr wrap="square" lIns="91440" tIns="45720" rIns="91440" bIns="45720" anchor="t">
            <a:spAutoFit/>
          </a:bodyPr>
          <a:lstStyle/>
          <a:p>
            <a:pPr algn="ctr"/>
            <a:r>
              <a:rPr lang="en-US" b="1" i="0">
                <a:solidFill>
                  <a:srgbClr val="202122"/>
                </a:solidFill>
                <a:effectLst/>
                <a:latin typeface="Poppins" panose="00000500000000000000" pitchFamily="2" charset="0"/>
                <a:cs typeface="Poppins" panose="00000500000000000000" pitchFamily="2" charset="0"/>
              </a:rPr>
              <a:t>Rosa Parks</a:t>
            </a:r>
            <a:endParaRPr lang="en-US">
              <a:latin typeface="Poppins" panose="00000500000000000000" pitchFamily="2" charset="0"/>
              <a:cs typeface="Poppins" panose="00000500000000000000" pitchFamily="2" charset="0"/>
            </a:endParaRPr>
          </a:p>
        </p:txBody>
      </p:sp>
      <p:sp>
        <p:nvSpPr>
          <p:cNvPr id="58" name="TextBox 57">
            <a:extLst>
              <a:ext uri="{FF2B5EF4-FFF2-40B4-BE49-F238E27FC236}">
                <a16:creationId xmlns:a16="http://schemas.microsoft.com/office/drawing/2014/main" id="{8BE596EB-1485-471B-91CC-5709A1894BD9}"/>
              </a:ext>
            </a:extLst>
          </p:cNvPr>
          <p:cNvSpPr txBox="1"/>
          <p:nvPr/>
        </p:nvSpPr>
        <p:spPr>
          <a:xfrm>
            <a:off x="2182761" y="491604"/>
            <a:ext cx="2158359" cy="369332"/>
          </a:xfrm>
          <a:prstGeom prst="rect">
            <a:avLst/>
          </a:prstGeom>
          <a:noFill/>
        </p:spPr>
        <p:txBody>
          <a:bodyPr wrap="square" lIns="91440" tIns="45720" rIns="91440" bIns="45720" anchor="t">
            <a:spAutoFit/>
          </a:bodyPr>
          <a:lstStyle/>
          <a:p>
            <a:pPr algn="ctr"/>
            <a:r>
              <a:rPr lang="en-US" b="1" i="0" dirty="0">
                <a:solidFill>
                  <a:srgbClr val="202122"/>
                </a:solidFill>
                <a:effectLst/>
                <a:latin typeface="Poppins" panose="00000500000000000000" pitchFamily="2" charset="0"/>
                <a:cs typeface="Poppins" panose="00000500000000000000" pitchFamily="2" charset="0"/>
              </a:rPr>
              <a:t>Cesar Chavez</a:t>
            </a:r>
            <a:endParaRPr lang="en-US" dirty="0">
              <a:latin typeface="Poppins" panose="00000500000000000000" pitchFamily="2" charset="0"/>
              <a:cs typeface="Poppins" panose="00000500000000000000" pitchFamily="2" charset="0"/>
            </a:endParaRPr>
          </a:p>
        </p:txBody>
      </p:sp>
      <p:pic>
        <p:nvPicPr>
          <p:cNvPr id="4" name="Graphic 3" descr="Hamburger Menu Icon with solid fill">
            <a:extLst>
              <a:ext uri="{FF2B5EF4-FFF2-40B4-BE49-F238E27FC236}">
                <a16:creationId xmlns:a16="http://schemas.microsoft.com/office/drawing/2014/main" id="{C3785235-2F67-A11A-6590-32ECC4B3D6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57752" y="2258687"/>
            <a:ext cx="5234117" cy="318054"/>
          </a:xfrm>
          <a:prstGeom prst="rect">
            <a:avLst/>
          </a:prstGeom>
        </p:spPr>
      </p:pic>
    </p:spTree>
    <p:extLst>
      <p:ext uri="{BB962C8B-B14F-4D97-AF65-F5344CB8AC3E}">
        <p14:creationId xmlns:p14="http://schemas.microsoft.com/office/powerpoint/2010/main" val="34215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7D1B9A8-44AD-4F58-854C-09F1F56C8A97}"/>
              </a:ext>
            </a:extLst>
          </p:cNvPr>
          <p:cNvSpPr>
            <a:spLocks noGrp="1"/>
          </p:cNvSpPr>
          <p:nvPr>
            <p:ph type="sldNum" sz="quarter" idx="12"/>
          </p:nvPr>
        </p:nvSpPr>
        <p:spPr/>
        <p:txBody>
          <a:bodyPr/>
          <a:lstStyle/>
          <a:p>
            <a:fld id="{ADAD750B-947C-400E-B8CE-3DD0E804B3D6}" type="slidenum">
              <a:rPr lang="en-US" smtClean="0"/>
              <a:t>12</a:t>
            </a:fld>
            <a:endParaRPr lang="en-US"/>
          </a:p>
        </p:txBody>
      </p:sp>
      <p:sp>
        <p:nvSpPr>
          <p:cNvPr id="7" name="TextBox 6">
            <a:extLst>
              <a:ext uri="{FF2B5EF4-FFF2-40B4-BE49-F238E27FC236}">
                <a16:creationId xmlns:a16="http://schemas.microsoft.com/office/drawing/2014/main" id="{C7E346ED-D36A-4CB4-AF77-13B02068D7DD}"/>
              </a:ext>
            </a:extLst>
          </p:cNvPr>
          <p:cNvSpPr txBox="1"/>
          <p:nvPr/>
        </p:nvSpPr>
        <p:spPr>
          <a:xfrm>
            <a:off x="164933" y="110971"/>
            <a:ext cx="8904143" cy="1188884"/>
          </a:xfrm>
          <a:prstGeom prst="rect">
            <a:avLst/>
          </a:prstGeom>
          <a:noFill/>
        </p:spPr>
        <p:txBody>
          <a:bodyPr wrap="none" lIns="91440" tIns="45720" rIns="91440" bIns="45720" rtlCol="0" anchor="t">
            <a:noAutofit/>
          </a:bodyPr>
          <a:lstStyle/>
          <a:p>
            <a:r>
              <a:rPr lang="en-US" sz="2000" b="1" dirty="0">
                <a:latin typeface="Poppins"/>
                <a:cs typeface="Poppins"/>
              </a:rPr>
              <a:t>Bulletin 6745.6 Guidelines for the Required </a:t>
            </a:r>
            <a:endParaRPr lang="en-US" sz="2000" b="1" dirty="0">
              <a:latin typeface="Poppins" panose="00000500000000000000" pitchFamily="2" charset="0"/>
              <a:cs typeface="Poppins" panose="00000500000000000000" pitchFamily="2" charset="0"/>
            </a:endParaRPr>
          </a:p>
          <a:p>
            <a:r>
              <a:rPr lang="en-US" sz="2000" b="1" dirty="0">
                <a:latin typeface="Poppins"/>
                <a:cs typeface="Poppins"/>
              </a:rPr>
              <a:t>School Site Council and English Learner Advisory Committee</a:t>
            </a:r>
          </a:p>
          <a:p>
            <a:r>
              <a:rPr lang="es-MX" sz="2000" b="1" dirty="0">
                <a:solidFill>
                  <a:srgbClr val="002060"/>
                </a:solidFill>
                <a:latin typeface="Poppins"/>
                <a:cs typeface="Poppins"/>
              </a:rPr>
              <a:t>Boletín 6745.6 Normas para el Requerido Consejo del Plantel</a:t>
            </a:r>
          </a:p>
          <a:p>
            <a:r>
              <a:rPr lang="es-MX" sz="2000" b="1" dirty="0">
                <a:solidFill>
                  <a:srgbClr val="002060"/>
                </a:solidFill>
                <a:latin typeface="Poppins"/>
                <a:cs typeface="Poppins"/>
              </a:rPr>
              <a:t>Escolar y el Comité Asesor para Aprendices de Inglés</a:t>
            </a:r>
            <a:endParaRPr lang="es-MX" sz="2000" b="1" dirty="0">
              <a:solidFill>
                <a:srgbClr val="002060"/>
              </a:solidFill>
              <a:latin typeface="Poppins" panose="00000500000000000000" pitchFamily="2" charset="0"/>
              <a:cs typeface="Poppins" panose="00000500000000000000" pitchFamily="2" charset="0"/>
            </a:endParaRPr>
          </a:p>
        </p:txBody>
      </p:sp>
      <p:sp>
        <p:nvSpPr>
          <p:cNvPr id="9" name="TextBox 8">
            <a:extLst>
              <a:ext uri="{FF2B5EF4-FFF2-40B4-BE49-F238E27FC236}">
                <a16:creationId xmlns:a16="http://schemas.microsoft.com/office/drawing/2014/main" id="{6E371595-6007-4306-87B3-1457F5DB3023}"/>
              </a:ext>
            </a:extLst>
          </p:cNvPr>
          <p:cNvSpPr txBox="1"/>
          <p:nvPr/>
        </p:nvSpPr>
        <p:spPr>
          <a:xfrm>
            <a:off x="3641116" y="1627942"/>
            <a:ext cx="5213283" cy="3139321"/>
          </a:xfrm>
          <a:prstGeom prst="rect">
            <a:avLst/>
          </a:prstGeom>
          <a:noFill/>
        </p:spPr>
        <p:txBody>
          <a:bodyPr wrap="square" lIns="91440" tIns="45720" rIns="91440" bIns="45720" rtlCol="0" anchor="t">
            <a:spAutoFit/>
          </a:bodyPr>
          <a:lstStyle/>
          <a:p>
            <a:pPr algn="ctr"/>
            <a:r>
              <a:rPr lang="en-US" sz="1800" b="1" dirty="0">
                <a:latin typeface="Poppins"/>
                <a:cs typeface="Poppins"/>
              </a:rPr>
              <a:t>Bulletin 6745.7 is available in </a:t>
            </a:r>
          </a:p>
          <a:p>
            <a:pPr algn="ctr"/>
            <a:r>
              <a:rPr lang="en-US" sz="1800" b="1" dirty="0">
                <a:latin typeface="Poppins"/>
                <a:cs typeface="Poppins"/>
              </a:rPr>
              <a:t>English and Spanish.</a:t>
            </a:r>
          </a:p>
          <a:p>
            <a:pPr algn="ctr"/>
            <a:r>
              <a:rPr lang="en-US" sz="1800" dirty="0">
                <a:latin typeface="Poppins"/>
                <a:cs typeface="Poppins"/>
              </a:rPr>
              <a:t>The bulletin and handouts can be found at:</a:t>
            </a:r>
            <a:endParaRPr lang="en-US" sz="1800" b="1" dirty="0">
              <a:latin typeface="Poppins" panose="00000500000000000000" pitchFamily="2" charset="0"/>
              <a:cs typeface="Poppins" panose="00000500000000000000" pitchFamily="2" charset="0"/>
            </a:endParaRPr>
          </a:p>
          <a:p>
            <a:pPr algn="ctr"/>
            <a:r>
              <a:rPr lang="en-US" sz="1800" b="1" dirty="0">
                <a:ea typeface="+mn-lt"/>
                <a:cs typeface="+mn-lt"/>
              </a:rPr>
              <a:t>https://bit.ly/Policies_Families_SFACE</a:t>
            </a:r>
            <a:endParaRPr lang="en-US" b="1" dirty="0"/>
          </a:p>
          <a:p>
            <a:pPr algn="ctr"/>
            <a:endParaRPr lang="en-US" sz="1800" b="1" dirty="0">
              <a:latin typeface="Poppins"/>
              <a:cs typeface="Poppins"/>
            </a:endParaRPr>
          </a:p>
          <a:p>
            <a:pPr algn="ctr"/>
            <a:endParaRPr lang="en-US" sz="1800" b="1" dirty="0">
              <a:solidFill>
                <a:srgbClr val="002060"/>
              </a:solidFill>
              <a:latin typeface="Poppins"/>
              <a:cs typeface="Poppins"/>
            </a:endParaRPr>
          </a:p>
          <a:p>
            <a:pPr algn="ctr"/>
            <a:r>
              <a:rPr lang="es-CO" sz="1800" b="1" dirty="0">
                <a:solidFill>
                  <a:srgbClr val="002060"/>
                </a:solidFill>
                <a:latin typeface="Poppins"/>
                <a:cs typeface="Poppins"/>
              </a:rPr>
              <a:t>El Boletín 6745.7 está disponible </a:t>
            </a:r>
          </a:p>
          <a:p>
            <a:pPr algn="ctr"/>
            <a:r>
              <a:rPr lang="es-CO" sz="1800" b="1" dirty="0">
                <a:solidFill>
                  <a:srgbClr val="002060"/>
                </a:solidFill>
                <a:latin typeface="Poppins"/>
                <a:cs typeface="Poppins"/>
              </a:rPr>
              <a:t>en inglés y español:</a:t>
            </a:r>
          </a:p>
          <a:p>
            <a:pPr algn="ctr"/>
            <a:r>
              <a:rPr lang="es-CO" sz="1800" dirty="0">
                <a:solidFill>
                  <a:srgbClr val="002060"/>
                </a:solidFill>
                <a:latin typeface="Poppins"/>
                <a:cs typeface="Poppins"/>
              </a:rPr>
              <a:t>El boletín y las hojas de información se encuentran en:</a:t>
            </a:r>
          </a:p>
          <a:p>
            <a:pPr algn="ctr"/>
            <a:r>
              <a:rPr lang="es-CO" sz="1800" b="1" dirty="0">
                <a:solidFill>
                  <a:srgbClr val="002060"/>
                </a:solidFill>
                <a:ea typeface="+mn-lt"/>
                <a:cs typeface="+mn-lt"/>
              </a:rPr>
              <a:t>https://bit.ly/Policies_Families_SFACE</a:t>
            </a:r>
            <a:endParaRPr lang="es-CO" b="1" dirty="0">
              <a:solidFill>
                <a:srgbClr val="002060"/>
              </a:solidFill>
            </a:endParaRPr>
          </a:p>
        </p:txBody>
      </p:sp>
      <p:pic>
        <p:nvPicPr>
          <p:cNvPr id="2" name="Picture 1" descr="A document with text on it&#10;&#10;AI-generated content may be incorrect.">
            <a:extLst>
              <a:ext uri="{FF2B5EF4-FFF2-40B4-BE49-F238E27FC236}">
                <a16:creationId xmlns:a16="http://schemas.microsoft.com/office/drawing/2014/main" id="{378D880B-E424-0CA0-9393-16BA7F0F3B20}"/>
              </a:ext>
            </a:extLst>
          </p:cNvPr>
          <p:cNvPicPr>
            <a:picLocks noChangeAspect="1"/>
          </p:cNvPicPr>
          <p:nvPr/>
        </p:nvPicPr>
        <p:blipFill>
          <a:blip r:embed="rId3"/>
          <a:stretch>
            <a:fillRect/>
          </a:stretch>
        </p:blipFill>
        <p:spPr>
          <a:xfrm>
            <a:off x="621611" y="1689652"/>
            <a:ext cx="2500519" cy="31888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26788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842C5EC1-8057-405A-A63C-FB59E7DD2FB0}"/>
              </a:ext>
            </a:extLst>
          </p:cNvPr>
          <p:cNvSpPr txBox="1"/>
          <p:nvPr/>
        </p:nvSpPr>
        <p:spPr>
          <a:xfrm>
            <a:off x="241217" y="3547633"/>
            <a:ext cx="4555172" cy="1323439"/>
          </a:xfrm>
          <a:prstGeom prst="rect">
            <a:avLst/>
          </a:prstGeom>
          <a:noFill/>
        </p:spPr>
        <p:txBody>
          <a:bodyPr wrap="square" lIns="91440" tIns="45720" rIns="91440" bIns="45720" anchor="t">
            <a:spAutoFit/>
          </a:bodyPr>
          <a:lstStyle/>
          <a:p>
            <a:pPr algn="ctr"/>
            <a:r>
              <a:rPr lang="en-US" sz="1600" b="1" dirty="0">
                <a:latin typeface="Poppins"/>
                <a:cs typeface="Poppins"/>
              </a:rPr>
              <a:t>LAUSD Operating Norms and Code Of Conduct for the SSC and the ELAC </a:t>
            </a:r>
          </a:p>
          <a:p>
            <a:pPr algn="ctr"/>
            <a:r>
              <a:rPr lang="en-US" sz="1600" b="1" dirty="0">
                <a:latin typeface="Poppins"/>
                <a:cs typeface="Poppins"/>
              </a:rPr>
              <a:t> </a:t>
            </a:r>
            <a:endParaRPr lang="en-US" sz="1600" dirty="0">
              <a:latin typeface="Poppins"/>
              <a:cs typeface="Poppins"/>
            </a:endParaRPr>
          </a:p>
          <a:p>
            <a:pPr algn="ctr"/>
            <a:r>
              <a:rPr lang="es-CO" sz="1600" b="1" dirty="0">
                <a:solidFill>
                  <a:srgbClr val="002060"/>
                </a:solidFill>
                <a:latin typeface="Poppins"/>
                <a:cs typeface="Poppins"/>
              </a:rPr>
              <a:t>Normas de Funcionamiento de LAUSD para El SSC y ELAC</a:t>
            </a:r>
          </a:p>
        </p:txBody>
      </p:sp>
      <p:sp>
        <p:nvSpPr>
          <p:cNvPr id="5" name="TextBox 4">
            <a:extLst>
              <a:ext uri="{FF2B5EF4-FFF2-40B4-BE49-F238E27FC236}">
                <a16:creationId xmlns:a16="http://schemas.microsoft.com/office/drawing/2014/main" id="{95A6B4B6-5D10-4513-87AA-DE020C1027B8}"/>
              </a:ext>
            </a:extLst>
          </p:cNvPr>
          <p:cNvSpPr txBox="1"/>
          <p:nvPr/>
        </p:nvSpPr>
        <p:spPr>
          <a:xfrm>
            <a:off x="5835235" y="3988366"/>
            <a:ext cx="2221588" cy="584775"/>
          </a:xfrm>
          <a:prstGeom prst="rect">
            <a:avLst/>
          </a:prstGeom>
          <a:noFill/>
        </p:spPr>
        <p:txBody>
          <a:bodyPr wrap="square" lIns="91440" tIns="45720" rIns="91440" bIns="45720" anchor="t">
            <a:spAutoFit/>
          </a:bodyPr>
          <a:lstStyle/>
          <a:p>
            <a:pPr algn="ctr"/>
            <a:r>
              <a:rPr lang="en-US" sz="1600" b="1" dirty="0">
                <a:latin typeface="Poppins"/>
                <a:cs typeface="Poppins"/>
              </a:rPr>
              <a:t>Greene Act</a:t>
            </a:r>
            <a:endParaRPr lang="en-US" sz="1600" b="1" cap="all" dirty="0">
              <a:latin typeface="Poppins"/>
              <a:cs typeface="Poppins"/>
            </a:endParaRPr>
          </a:p>
          <a:p>
            <a:pPr algn="ctr"/>
            <a:r>
              <a:rPr lang="en-US" sz="1600" b="1" dirty="0" err="1">
                <a:solidFill>
                  <a:srgbClr val="002060"/>
                </a:solidFill>
                <a:latin typeface="Poppins"/>
                <a:cs typeface="Poppins"/>
              </a:rPr>
              <a:t>Decreto</a:t>
            </a:r>
            <a:r>
              <a:rPr lang="en-US" sz="1600" b="1" dirty="0">
                <a:solidFill>
                  <a:srgbClr val="002060"/>
                </a:solidFill>
                <a:latin typeface="Poppins"/>
                <a:cs typeface="Poppins"/>
              </a:rPr>
              <a:t> Greene</a:t>
            </a:r>
            <a:endParaRPr lang="en-US" sz="1800" b="1" dirty="0">
              <a:solidFill>
                <a:srgbClr val="002060"/>
              </a:solidFill>
              <a:latin typeface="Poppins"/>
              <a:cs typeface="Poppins"/>
            </a:endParaRPr>
          </a:p>
        </p:txBody>
      </p:sp>
      <p:sp>
        <p:nvSpPr>
          <p:cNvPr id="10" name="TextBox 9">
            <a:extLst>
              <a:ext uri="{FF2B5EF4-FFF2-40B4-BE49-F238E27FC236}">
                <a16:creationId xmlns:a16="http://schemas.microsoft.com/office/drawing/2014/main" id="{8750CB42-832A-45D5-A97F-0EF64677BE38}"/>
              </a:ext>
            </a:extLst>
          </p:cNvPr>
          <p:cNvSpPr txBox="1"/>
          <p:nvPr/>
        </p:nvSpPr>
        <p:spPr>
          <a:xfrm>
            <a:off x="1285461" y="92765"/>
            <a:ext cx="2087819" cy="523220"/>
          </a:xfrm>
          <a:prstGeom prst="rect">
            <a:avLst/>
          </a:prstGeom>
          <a:noFill/>
        </p:spPr>
        <p:txBody>
          <a:bodyPr wrap="square" lIns="91440" tIns="45720" rIns="91440" bIns="45720" rtlCol="0" anchor="t">
            <a:spAutoFit/>
          </a:bodyPr>
          <a:lstStyle/>
          <a:p>
            <a:pPr algn="ctr"/>
            <a:r>
              <a:rPr lang="en-US" sz="2800" b="1">
                <a:latin typeface="Poppins"/>
                <a:cs typeface="Poppins"/>
              </a:rPr>
              <a:t>Handouts</a:t>
            </a:r>
          </a:p>
        </p:txBody>
      </p:sp>
      <p:sp>
        <p:nvSpPr>
          <p:cNvPr id="11" name="TextBox 10">
            <a:extLst>
              <a:ext uri="{FF2B5EF4-FFF2-40B4-BE49-F238E27FC236}">
                <a16:creationId xmlns:a16="http://schemas.microsoft.com/office/drawing/2014/main" id="{887E4D07-B08B-4CF0-AD6C-75D62C0E8F6C}"/>
              </a:ext>
            </a:extLst>
          </p:cNvPr>
          <p:cNvSpPr txBox="1"/>
          <p:nvPr/>
        </p:nvSpPr>
        <p:spPr>
          <a:xfrm>
            <a:off x="4701950" y="86952"/>
            <a:ext cx="4050437" cy="523220"/>
          </a:xfrm>
          <a:prstGeom prst="rect">
            <a:avLst/>
          </a:prstGeom>
          <a:noFill/>
        </p:spPr>
        <p:txBody>
          <a:bodyPr wrap="square" lIns="91440" tIns="45720" rIns="91440" bIns="45720" rtlCol="0" anchor="t">
            <a:spAutoFit/>
          </a:bodyPr>
          <a:lstStyle/>
          <a:p>
            <a:pPr algn="ctr"/>
            <a:r>
              <a:rPr lang="es-MX" sz="2800" b="1" dirty="0">
                <a:solidFill>
                  <a:srgbClr val="002060"/>
                </a:solidFill>
                <a:latin typeface="Poppins"/>
                <a:cs typeface="Poppins"/>
              </a:rPr>
              <a:t>Hojas Informativas</a:t>
            </a:r>
          </a:p>
        </p:txBody>
      </p:sp>
      <p:pic>
        <p:nvPicPr>
          <p:cNvPr id="4" name="Picture 3"/>
          <p:cNvPicPr>
            <a:picLocks noChangeAspect="1"/>
          </p:cNvPicPr>
          <p:nvPr/>
        </p:nvPicPr>
        <p:blipFill>
          <a:blip r:embed="rId3"/>
          <a:stretch>
            <a:fillRect/>
          </a:stretch>
        </p:blipFill>
        <p:spPr>
          <a:xfrm>
            <a:off x="5299614" y="669890"/>
            <a:ext cx="1842210" cy="2515878"/>
          </a:xfrm>
          <a:prstGeom prst="rect">
            <a:avLst/>
          </a:prstGeom>
          <a:ln w="28575">
            <a:solidFill>
              <a:schemeClr val="tx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6527129" y="1341041"/>
            <a:ext cx="1837444" cy="2461418"/>
          </a:xfrm>
          <a:prstGeom prst="rect">
            <a:avLst/>
          </a:prstGeom>
          <a:ln w="28575">
            <a:solidFill>
              <a:schemeClr val="tx1"/>
            </a:solidFill>
          </a:ln>
          <a:effectLst>
            <a:outerShdw blurRad="292100" dist="139700" dir="2700000" algn="tl" rotWithShape="0">
              <a:srgbClr val="333333">
                <a:alpha val="65000"/>
              </a:srgbClr>
            </a:outerShdw>
          </a:effectLst>
        </p:spPr>
      </p:pic>
      <p:pic>
        <p:nvPicPr>
          <p:cNvPr id="7" name="Picture 6" descr="A black and white document with white text&#10;&#10;AI-generated content may be incorrect.">
            <a:extLst>
              <a:ext uri="{FF2B5EF4-FFF2-40B4-BE49-F238E27FC236}">
                <a16:creationId xmlns:a16="http://schemas.microsoft.com/office/drawing/2014/main" id="{3AEB0B32-703D-56B4-BB83-F324D060BAF6}"/>
              </a:ext>
            </a:extLst>
          </p:cNvPr>
          <p:cNvPicPr>
            <a:picLocks noChangeAspect="1"/>
          </p:cNvPicPr>
          <p:nvPr/>
        </p:nvPicPr>
        <p:blipFill>
          <a:blip r:embed="rId5"/>
          <a:stretch>
            <a:fillRect/>
          </a:stretch>
        </p:blipFill>
        <p:spPr>
          <a:xfrm>
            <a:off x="564069" y="669890"/>
            <a:ext cx="1857579" cy="2394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A document with text on it&#10;&#10;AI-generated content may be incorrect.">
            <a:extLst>
              <a:ext uri="{FF2B5EF4-FFF2-40B4-BE49-F238E27FC236}">
                <a16:creationId xmlns:a16="http://schemas.microsoft.com/office/drawing/2014/main" id="{18A90236-18B4-40FC-97FE-DAE4437C4300}"/>
              </a:ext>
            </a:extLst>
          </p:cNvPr>
          <p:cNvPicPr>
            <a:picLocks noChangeAspect="1"/>
          </p:cNvPicPr>
          <p:nvPr/>
        </p:nvPicPr>
        <p:blipFill>
          <a:blip r:embed="rId6"/>
          <a:stretch>
            <a:fillRect/>
          </a:stretch>
        </p:blipFill>
        <p:spPr>
          <a:xfrm>
            <a:off x="2138453" y="911532"/>
            <a:ext cx="1837444" cy="23944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9170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1" name="TextBox 10">
            <a:extLst>
              <a:ext uri="{FF2B5EF4-FFF2-40B4-BE49-F238E27FC236}">
                <a16:creationId xmlns:a16="http://schemas.microsoft.com/office/drawing/2014/main" id="{887E4D07-B08B-4CF0-AD6C-75D62C0E8F6C}"/>
              </a:ext>
            </a:extLst>
          </p:cNvPr>
          <p:cNvSpPr txBox="1"/>
          <p:nvPr/>
        </p:nvSpPr>
        <p:spPr>
          <a:xfrm>
            <a:off x="5029899" y="153023"/>
            <a:ext cx="4050437" cy="523220"/>
          </a:xfrm>
          <a:prstGeom prst="rect">
            <a:avLst/>
          </a:prstGeom>
          <a:noFill/>
        </p:spPr>
        <p:txBody>
          <a:bodyPr wrap="square" lIns="91440" tIns="45720" rIns="91440" bIns="45720" rtlCol="0" anchor="t">
            <a:spAutoFit/>
          </a:bodyPr>
          <a:lstStyle/>
          <a:p>
            <a:pPr algn="ctr"/>
            <a:r>
              <a:rPr lang="es-MX" sz="2800" b="1" dirty="0">
                <a:solidFill>
                  <a:srgbClr val="002060"/>
                </a:solidFill>
                <a:latin typeface="Poppins"/>
                <a:cs typeface="Poppins"/>
              </a:rPr>
              <a:t>Hojas Informativas</a:t>
            </a:r>
          </a:p>
        </p:txBody>
      </p:sp>
      <p:sp>
        <p:nvSpPr>
          <p:cNvPr id="12" name="TextBox 11">
            <a:extLst>
              <a:ext uri="{FF2B5EF4-FFF2-40B4-BE49-F238E27FC236}">
                <a16:creationId xmlns:a16="http://schemas.microsoft.com/office/drawing/2014/main" id="{FFBB6F30-19C1-4709-8B46-1BDC12AD9182}"/>
              </a:ext>
            </a:extLst>
          </p:cNvPr>
          <p:cNvSpPr txBox="1"/>
          <p:nvPr/>
        </p:nvSpPr>
        <p:spPr>
          <a:xfrm>
            <a:off x="1197703" y="145009"/>
            <a:ext cx="2087819" cy="523220"/>
          </a:xfrm>
          <a:prstGeom prst="rect">
            <a:avLst/>
          </a:prstGeom>
          <a:noFill/>
        </p:spPr>
        <p:txBody>
          <a:bodyPr wrap="square" lIns="91440" tIns="45720" rIns="91440" bIns="45720" rtlCol="0" anchor="t">
            <a:spAutoFit/>
          </a:bodyPr>
          <a:lstStyle/>
          <a:p>
            <a:pPr algn="ctr"/>
            <a:r>
              <a:rPr lang="en-US" sz="2800" b="1">
                <a:latin typeface="Poppins"/>
                <a:cs typeface="Poppins"/>
              </a:rPr>
              <a:t>Handouts</a:t>
            </a:r>
          </a:p>
        </p:txBody>
      </p:sp>
      <p:sp>
        <p:nvSpPr>
          <p:cNvPr id="13" name="TextBox 12">
            <a:extLst>
              <a:ext uri="{FF2B5EF4-FFF2-40B4-BE49-F238E27FC236}">
                <a16:creationId xmlns:a16="http://schemas.microsoft.com/office/drawing/2014/main" id="{69A97385-B161-467A-9598-EAAD1D73C3A8}"/>
              </a:ext>
            </a:extLst>
          </p:cNvPr>
          <p:cNvSpPr txBox="1"/>
          <p:nvPr/>
        </p:nvSpPr>
        <p:spPr>
          <a:xfrm>
            <a:off x="178617" y="3884868"/>
            <a:ext cx="4607520" cy="923330"/>
          </a:xfrm>
          <a:prstGeom prst="rect">
            <a:avLst/>
          </a:prstGeom>
          <a:noFill/>
        </p:spPr>
        <p:txBody>
          <a:bodyPr wrap="square" lIns="91440" tIns="45720" rIns="91440" bIns="45720" anchor="t">
            <a:spAutoFit/>
          </a:bodyPr>
          <a:lstStyle/>
          <a:p>
            <a:pPr algn="ctr"/>
            <a:r>
              <a:rPr lang="en-US" sz="1800" b="1" dirty="0">
                <a:latin typeface="Poppins"/>
                <a:cs typeface="Poppins"/>
              </a:rPr>
              <a:t>Roberts Rules of Order: </a:t>
            </a:r>
            <a:r>
              <a:rPr lang="en-US" b="1" dirty="0">
                <a:latin typeface="Poppins"/>
                <a:cs typeface="Poppins"/>
              </a:rPr>
              <a:t>Attachment Q</a:t>
            </a:r>
          </a:p>
          <a:p>
            <a:pPr algn="ctr"/>
            <a:endParaRPr lang="en-US" sz="1800" b="1" cap="all" dirty="0">
              <a:latin typeface="Poppins"/>
              <a:cs typeface="Poppins"/>
            </a:endParaRPr>
          </a:p>
          <a:p>
            <a:pPr algn="ctr"/>
            <a:r>
              <a:rPr lang="es-MX" sz="1800" b="1" dirty="0">
                <a:solidFill>
                  <a:srgbClr val="002060"/>
                </a:solidFill>
                <a:latin typeface="Poppins"/>
                <a:cs typeface="Poppins"/>
              </a:rPr>
              <a:t>Normas </a:t>
            </a:r>
            <a:r>
              <a:rPr lang="en-US" sz="1800" b="1" dirty="0">
                <a:solidFill>
                  <a:srgbClr val="002060"/>
                </a:solidFill>
                <a:latin typeface="Poppins"/>
                <a:cs typeface="Poppins"/>
              </a:rPr>
              <a:t>de Robert</a:t>
            </a:r>
            <a:r>
              <a:rPr lang="en-US" b="1" dirty="0">
                <a:solidFill>
                  <a:srgbClr val="002060"/>
                </a:solidFill>
                <a:latin typeface="Poppins"/>
                <a:cs typeface="Poppins"/>
              </a:rPr>
              <a:t>: </a:t>
            </a:r>
            <a:r>
              <a:rPr lang="en-US" sz="1800" b="1" dirty="0" err="1">
                <a:solidFill>
                  <a:srgbClr val="002060"/>
                </a:solidFill>
                <a:latin typeface="Poppins"/>
                <a:cs typeface="Poppins"/>
              </a:rPr>
              <a:t>Adjunto</a:t>
            </a:r>
            <a:r>
              <a:rPr lang="en-US" sz="1800" b="1" dirty="0">
                <a:solidFill>
                  <a:srgbClr val="002060"/>
                </a:solidFill>
                <a:latin typeface="Poppins"/>
                <a:cs typeface="Poppins"/>
              </a:rPr>
              <a:t> Q</a:t>
            </a:r>
          </a:p>
        </p:txBody>
      </p:sp>
      <p:pic>
        <p:nvPicPr>
          <p:cNvPr id="8" name="Picture 7">
            <a:extLst>
              <a:ext uri="{FF2B5EF4-FFF2-40B4-BE49-F238E27FC236}">
                <a16:creationId xmlns:a16="http://schemas.microsoft.com/office/drawing/2014/main" id="{83D7078C-35EB-4917-81A3-7B956D6C66E4}"/>
              </a:ext>
            </a:extLst>
          </p:cNvPr>
          <p:cNvPicPr>
            <a:picLocks noChangeAspect="1"/>
          </p:cNvPicPr>
          <p:nvPr/>
        </p:nvPicPr>
        <p:blipFill>
          <a:blip r:embed="rId3"/>
          <a:stretch>
            <a:fillRect/>
          </a:stretch>
        </p:blipFill>
        <p:spPr>
          <a:xfrm>
            <a:off x="6218912" y="814802"/>
            <a:ext cx="1940939" cy="250809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69A97385-B161-467A-9598-EAAD1D73C3A8}"/>
              </a:ext>
            </a:extLst>
          </p:cNvPr>
          <p:cNvSpPr txBox="1"/>
          <p:nvPr/>
        </p:nvSpPr>
        <p:spPr>
          <a:xfrm>
            <a:off x="5375349" y="3884868"/>
            <a:ext cx="3359538" cy="923330"/>
          </a:xfrm>
          <a:prstGeom prst="rect">
            <a:avLst/>
          </a:prstGeom>
          <a:noFill/>
        </p:spPr>
        <p:txBody>
          <a:bodyPr wrap="square" lIns="91440" tIns="45720" rIns="91440" bIns="45720" anchor="t">
            <a:spAutoFit/>
          </a:bodyPr>
          <a:lstStyle/>
          <a:p>
            <a:pPr algn="ctr"/>
            <a:r>
              <a:rPr lang="en-US" sz="1800" b="1" dirty="0">
                <a:latin typeface="Poppins"/>
                <a:cs typeface="Poppins"/>
              </a:rPr>
              <a:t>Parliamentary Procedures</a:t>
            </a:r>
            <a:endParaRPr lang="en-US" sz="1800" b="1" cap="all" dirty="0">
              <a:latin typeface="Poppins"/>
              <a:cs typeface="Poppins"/>
            </a:endParaRPr>
          </a:p>
          <a:p>
            <a:pPr algn="ctr"/>
            <a:endParaRPr lang="en-US" sz="1800" b="1" dirty="0">
              <a:solidFill>
                <a:srgbClr val="002060"/>
              </a:solidFill>
              <a:latin typeface="Poppins"/>
              <a:cs typeface="Poppins"/>
            </a:endParaRPr>
          </a:p>
          <a:p>
            <a:pPr algn="ctr"/>
            <a:r>
              <a:rPr lang="en-US" sz="1800" b="1" dirty="0">
                <a:solidFill>
                  <a:srgbClr val="002060"/>
                </a:solidFill>
                <a:latin typeface="Poppins"/>
                <a:cs typeface="Poppins"/>
              </a:rPr>
              <a:t>Reglas </a:t>
            </a:r>
            <a:r>
              <a:rPr lang="en-US" sz="1800" b="1" dirty="0" err="1">
                <a:solidFill>
                  <a:srgbClr val="002060"/>
                </a:solidFill>
                <a:latin typeface="Poppins"/>
                <a:cs typeface="Poppins"/>
              </a:rPr>
              <a:t>Parlamentarias</a:t>
            </a:r>
            <a:endParaRPr lang="en-US" sz="1800" b="1" dirty="0">
              <a:solidFill>
                <a:srgbClr val="002060"/>
              </a:solidFill>
              <a:latin typeface="Poppins"/>
              <a:cs typeface="Poppins"/>
            </a:endParaRPr>
          </a:p>
        </p:txBody>
      </p:sp>
      <p:pic>
        <p:nvPicPr>
          <p:cNvPr id="2" name="Picture 1">
            <a:extLst>
              <a:ext uri="{FF2B5EF4-FFF2-40B4-BE49-F238E27FC236}">
                <a16:creationId xmlns:a16="http://schemas.microsoft.com/office/drawing/2014/main" id="{9A14A212-5264-9B7C-1A97-C5199E46E12D}"/>
              </a:ext>
            </a:extLst>
          </p:cNvPr>
          <p:cNvPicPr>
            <a:picLocks noChangeAspect="1"/>
          </p:cNvPicPr>
          <p:nvPr/>
        </p:nvPicPr>
        <p:blipFill>
          <a:blip r:embed="rId4"/>
          <a:stretch>
            <a:fillRect/>
          </a:stretch>
        </p:blipFill>
        <p:spPr>
          <a:xfrm>
            <a:off x="697568" y="814801"/>
            <a:ext cx="1933285" cy="25080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A document with text on it&#10;&#10;AI-generated content may be incorrect.">
            <a:extLst>
              <a:ext uri="{FF2B5EF4-FFF2-40B4-BE49-F238E27FC236}">
                <a16:creationId xmlns:a16="http://schemas.microsoft.com/office/drawing/2014/main" id="{652FF6FD-7CFD-7551-D1BE-B8A380025D2B}"/>
              </a:ext>
            </a:extLst>
          </p:cNvPr>
          <p:cNvPicPr>
            <a:picLocks noChangeAspect="1"/>
          </p:cNvPicPr>
          <p:nvPr/>
        </p:nvPicPr>
        <p:blipFill>
          <a:blip r:embed="rId5"/>
          <a:stretch>
            <a:fillRect/>
          </a:stretch>
        </p:blipFill>
        <p:spPr>
          <a:xfrm>
            <a:off x="1954619" y="1095783"/>
            <a:ext cx="1940939" cy="2508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31014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842C5EC1-8057-405A-A63C-FB59E7DD2FB0}"/>
              </a:ext>
            </a:extLst>
          </p:cNvPr>
          <p:cNvSpPr txBox="1"/>
          <p:nvPr/>
        </p:nvSpPr>
        <p:spPr>
          <a:xfrm>
            <a:off x="88489" y="3333173"/>
            <a:ext cx="4680155" cy="1354217"/>
          </a:xfrm>
          <a:prstGeom prst="rect">
            <a:avLst/>
          </a:prstGeom>
          <a:noFill/>
        </p:spPr>
        <p:txBody>
          <a:bodyPr wrap="square" lIns="91440" tIns="45720" rIns="91440" bIns="45720" anchor="t">
            <a:spAutoFit/>
          </a:bodyPr>
          <a:lstStyle/>
          <a:p>
            <a:pPr algn="ctr"/>
            <a:r>
              <a:rPr lang="en-US" sz="1600" b="1" dirty="0">
                <a:latin typeface="Poppins"/>
                <a:cs typeface="Poppins"/>
              </a:rPr>
              <a:t>School Site Council (SSC): Purpose, Composition and Responsibilities</a:t>
            </a:r>
          </a:p>
          <a:p>
            <a:pPr algn="ctr"/>
            <a:endParaRPr lang="en-US" sz="1600" b="1" dirty="0">
              <a:latin typeface="Poppins"/>
              <a:cs typeface="Poppins"/>
            </a:endParaRPr>
          </a:p>
          <a:p>
            <a:pPr algn="ctr"/>
            <a:r>
              <a:rPr lang="es-MX" sz="1600" b="1" dirty="0">
                <a:solidFill>
                  <a:srgbClr val="002060"/>
                </a:solidFill>
                <a:latin typeface="Poppins"/>
                <a:cs typeface="Poppins"/>
              </a:rPr>
              <a:t>Consejo del Plantel Escolar: Propósito, Composición, y Responsabilidades</a:t>
            </a:r>
            <a:r>
              <a:rPr lang="en-US" sz="1800" b="1" dirty="0">
                <a:latin typeface="Poppins"/>
                <a:cs typeface="Poppins"/>
              </a:rPr>
              <a:t>  </a:t>
            </a:r>
          </a:p>
        </p:txBody>
      </p:sp>
      <p:pic>
        <p:nvPicPr>
          <p:cNvPr id="9" name="Picture 8">
            <a:extLst>
              <a:ext uri="{FF2B5EF4-FFF2-40B4-BE49-F238E27FC236}">
                <a16:creationId xmlns:a16="http://schemas.microsoft.com/office/drawing/2014/main" id="{3866CA0A-50EF-4079-9A1C-7CAAA771301D}"/>
              </a:ext>
            </a:extLst>
          </p:cNvPr>
          <p:cNvPicPr>
            <a:picLocks noChangeAspect="1"/>
          </p:cNvPicPr>
          <p:nvPr/>
        </p:nvPicPr>
        <p:blipFill>
          <a:blip r:embed="rId3"/>
          <a:stretch>
            <a:fillRect/>
          </a:stretch>
        </p:blipFill>
        <p:spPr>
          <a:xfrm>
            <a:off x="1307485" y="757504"/>
            <a:ext cx="1754912" cy="2213285"/>
          </a:xfrm>
          <a:prstGeom prst="rect">
            <a:avLst/>
          </a:prstGeom>
          <a:ln w="28575">
            <a:solidFill>
              <a:schemeClr val="tx1"/>
            </a:solid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C4DCB232-AB8F-4E49-8BA6-1F9B4B13C690}"/>
              </a:ext>
            </a:extLst>
          </p:cNvPr>
          <p:cNvSpPr txBox="1"/>
          <p:nvPr/>
        </p:nvSpPr>
        <p:spPr>
          <a:xfrm>
            <a:off x="984125" y="155110"/>
            <a:ext cx="2264465" cy="523220"/>
          </a:xfrm>
          <a:prstGeom prst="rect">
            <a:avLst/>
          </a:prstGeom>
          <a:noFill/>
        </p:spPr>
        <p:txBody>
          <a:bodyPr wrap="square" lIns="91440" tIns="45720" rIns="91440" bIns="45720" rtlCol="0" anchor="t">
            <a:spAutoFit/>
          </a:bodyPr>
          <a:lstStyle/>
          <a:p>
            <a:pPr algn="ctr"/>
            <a:r>
              <a:rPr lang="en-US" sz="2800" b="1">
                <a:latin typeface="Poppins"/>
                <a:cs typeface="Poppins"/>
              </a:rPr>
              <a:t>Handouts</a:t>
            </a:r>
          </a:p>
        </p:txBody>
      </p:sp>
      <p:sp>
        <p:nvSpPr>
          <p:cNvPr id="13" name="TextBox 12">
            <a:extLst>
              <a:ext uri="{FF2B5EF4-FFF2-40B4-BE49-F238E27FC236}">
                <a16:creationId xmlns:a16="http://schemas.microsoft.com/office/drawing/2014/main" id="{08E742C6-FFE7-4CD7-918A-CB6BDBFF4AD9}"/>
              </a:ext>
            </a:extLst>
          </p:cNvPr>
          <p:cNvSpPr txBox="1"/>
          <p:nvPr/>
        </p:nvSpPr>
        <p:spPr>
          <a:xfrm>
            <a:off x="5029558" y="149298"/>
            <a:ext cx="3792625" cy="523220"/>
          </a:xfrm>
          <a:prstGeom prst="rect">
            <a:avLst/>
          </a:prstGeom>
          <a:noFill/>
        </p:spPr>
        <p:txBody>
          <a:bodyPr wrap="square" lIns="91440" tIns="45720" rIns="91440" bIns="45720" rtlCol="0" anchor="t">
            <a:spAutoFit/>
          </a:bodyPr>
          <a:lstStyle/>
          <a:p>
            <a:pPr algn="ctr"/>
            <a:r>
              <a:rPr lang="es-MX" sz="2800" b="1" dirty="0">
                <a:solidFill>
                  <a:srgbClr val="002060"/>
                </a:solidFill>
                <a:latin typeface="Poppins"/>
                <a:cs typeface="Poppins"/>
              </a:rPr>
              <a:t>Hojas Informativas</a:t>
            </a:r>
          </a:p>
        </p:txBody>
      </p:sp>
      <p:sp>
        <p:nvSpPr>
          <p:cNvPr id="7" name="TextBox 6">
            <a:extLst>
              <a:ext uri="{FF2B5EF4-FFF2-40B4-BE49-F238E27FC236}">
                <a16:creationId xmlns:a16="http://schemas.microsoft.com/office/drawing/2014/main" id="{BCDED5B9-52DE-977B-0CB7-7764AD67CA23}"/>
              </a:ext>
            </a:extLst>
          </p:cNvPr>
          <p:cNvSpPr txBox="1"/>
          <p:nvPr/>
        </p:nvSpPr>
        <p:spPr>
          <a:xfrm>
            <a:off x="4768644" y="3333173"/>
            <a:ext cx="4524738" cy="1323439"/>
          </a:xfrm>
          <a:prstGeom prst="rect">
            <a:avLst/>
          </a:prstGeom>
          <a:noFill/>
        </p:spPr>
        <p:txBody>
          <a:bodyPr wrap="square" lIns="91440" tIns="45720" rIns="91440" bIns="45720" anchor="t">
            <a:spAutoFit/>
          </a:bodyPr>
          <a:lstStyle/>
          <a:p>
            <a:pPr algn="ctr"/>
            <a:r>
              <a:rPr lang="en-US" sz="1600" b="1" dirty="0">
                <a:latin typeface="Poppins"/>
                <a:cs typeface="Poppins"/>
              </a:rPr>
              <a:t>School Site Council (SSC):</a:t>
            </a:r>
          </a:p>
          <a:p>
            <a:pPr algn="ctr"/>
            <a:r>
              <a:rPr lang="en-US" sz="1600" b="1" dirty="0">
                <a:latin typeface="Poppins"/>
                <a:cs typeface="Poppins"/>
              </a:rPr>
              <a:t>Officer Responsibilities  </a:t>
            </a:r>
          </a:p>
          <a:p>
            <a:pPr algn="ctr" fontAlgn="base"/>
            <a:br>
              <a:rPr lang="en-US" sz="1600" b="1" dirty="0">
                <a:latin typeface="Poppins"/>
              </a:rPr>
            </a:br>
            <a:r>
              <a:rPr lang="es-MX" sz="1600" b="1" dirty="0">
                <a:solidFill>
                  <a:srgbClr val="002060"/>
                </a:solidFill>
                <a:latin typeface="Poppins"/>
                <a:cs typeface="Poppins"/>
              </a:rPr>
              <a:t>Consejo del Plantel Escolar (SSC): </a:t>
            </a:r>
          </a:p>
          <a:p>
            <a:pPr algn="ctr" fontAlgn="base"/>
            <a:r>
              <a:rPr lang="es-MX" sz="1600" b="1" dirty="0">
                <a:solidFill>
                  <a:srgbClr val="002060"/>
                </a:solidFill>
                <a:latin typeface="Poppins"/>
                <a:cs typeface="Poppins"/>
              </a:rPr>
              <a:t>Responsabilidades de los Funcionario</a:t>
            </a:r>
          </a:p>
        </p:txBody>
      </p:sp>
      <p:pic>
        <p:nvPicPr>
          <p:cNvPr id="8" name="Picture 7">
            <a:extLst>
              <a:ext uri="{FF2B5EF4-FFF2-40B4-BE49-F238E27FC236}">
                <a16:creationId xmlns:a16="http://schemas.microsoft.com/office/drawing/2014/main" id="{BE23F9DA-4B89-EBDE-7B48-23F42625D8BD}"/>
              </a:ext>
            </a:extLst>
          </p:cNvPr>
          <p:cNvPicPr>
            <a:picLocks noChangeAspect="1"/>
          </p:cNvPicPr>
          <p:nvPr/>
        </p:nvPicPr>
        <p:blipFill>
          <a:blip r:embed="rId4"/>
          <a:stretch>
            <a:fillRect/>
          </a:stretch>
        </p:blipFill>
        <p:spPr>
          <a:xfrm>
            <a:off x="6097145" y="719585"/>
            <a:ext cx="1739370" cy="2251204"/>
          </a:xfrm>
          <a:prstGeom prst="rect">
            <a:avLst/>
          </a:prstGeom>
          <a:ln>
            <a:noFill/>
          </a:ln>
          <a:effectLst/>
        </p:spPr>
      </p:pic>
    </p:spTree>
    <p:extLst>
      <p:ext uri="{BB962C8B-B14F-4D97-AF65-F5344CB8AC3E}">
        <p14:creationId xmlns:p14="http://schemas.microsoft.com/office/powerpoint/2010/main" val="355578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DF8414-A236-4228-9E05-99479BFCB31E}"/>
              </a:ext>
            </a:extLst>
          </p:cNvPr>
          <p:cNvSpPr/>
          <p:nvPr/>
        </p:nvSpPr>
        <p:spPr>
          <a:xfrm>
            <a:off x="0" y="1938265"/>
            <a:ext cx="9144000" cy="10581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clipart&#10;&#10;Description automatically generated">
            <a:extLst>
              <a:ext uri="{FF2B5EF4-FFF2-40B4-BE49-F238E27FC236}">
                <a16:creationId xmlns:a16="http://schemas.microsoft.com/office/drawing/2014/main" id="{2085B1F1-946B-4935-A118-4D464292AB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089" y="2088565"/>
            <a:ext cx="2514600" cy="757555"/>
          </a:xfrm>
          <a:prstGeom prst="rect">
            <a:avLst/>
          </a:prstGeom>
        </p:spPr>
      </p:pic>
      <p:sp>
        <p:nvSpPr>
          <p:cNvPr id="9" name="TextBox 8">
            <a:extLst>
              <a:ext uri="{FF2B5EF4-FFF2-40B4-BE49-F238E27FC236}">
                <a16:creationId xmlns:a16="http://schemas.microsoft.com/office/drawing/2014/main" id="{B691E4E2-894D-4FBC-87D2-429E20655425}"/>
              </a:ext>
            </a:extLst>
          </p:cNvPr>
          <p:cNvSpPr txBox="1"/>
          <p:nvPr/>
        </p:nvSpPr>
        <p:spPr>
          <a:xfrm>
            <a:off x="110662" y="277673"/>
            <a:ext cx="8593455" cy="800219"/>
          </a:xfrm>
          <a:prstGeom prst="rect">
            <a:avLst/>
          </a:prstGeom>
          <a:noFill/>
        </p:spPr>
        <p:txBody>
          <a:bodyPr wrap="square">
            <a:spAutoFit/>
          </a:bodyPr>
          <a:lstStyle/>
          <a:p>
            <a:r>
              <a:rPr lang="en-US" sz="2800" b="1">
                <a:ln w="0"/>
                <a:effectLst>
                  <a:outerShdw blurRad="38100" dist="19050" dir="2700000" algn="tl" rotWithShape="0">
                    <a:schemeClr val="dk1">
                      <a:alpha val="40000"/>
                    </a:schemeClr>
                  </a:outerShdw>
                </a:effectLst>
                <a:latin typeface="Poppins" panose="00000500000000000000"/>
                <a:ea typeface="Impact" charset="0"/>
                <a:cs typeface="Impact" charset="0"/>
              </a:rPr>
              <a:t>School Site Council (SSC</a:t>
            </a:r>
            <a:r>
              <a:rPr lang="en-US" sz="2800">
                <a:ln w="0"/>
                <a:effectLst>
                  <a:outerShdw blurRad="38100" dist="19050" dir="2700000" algn="tl" rotWithShape="0">
                    <a:schemeClr val="dk1">
                      <a:alpha val="40000"/>
                    </a:schemeClr>
                  </a:outerShdw>
                </a:effectLst>
                <a:latin typeface="Poppins" panose="00000500000000000000"/>
                <a:ea typeface="Impact" charset="0"/>
                <a:cs typeface="Impact" charset="0"/>
              </a:rPr>
              <a:t>) </a:t>
            </a:r>
          </a:p>
          <a:p>
            <a:endParaRPr lang="en-US"/>
          </a:p>
        </p:txBody>
      </p:sp>
      <p:sp>
        <p:nvSpPr>
          <p:cNvPr id="10" name="TextBox 9">
            <a:extLst>
              <a:ext uri="{FF2B5EF4-FFF2-40B4-BE49-F238E27FC236}">
                <a16:creationId xmlns:a16="http://schemas.microsoft.com/office/drawing/2014/main" id="{557CACAB-6879-4A73-BE32-C48065A8563E}"/>
              </a:ext>
            </a:extLst>
          </p:cNvPr>
          <p:cNvSpPr txBox="1"/>
          <p:nvPr/>
        </p:nvSpPr>
        <p:spPr>
          <a:xfrm>
            <a:off x="3244645" y="874462"/>
            <a:ext cx="5875303" cy="1015663"/>
          </a:xfrm>
          <a:prstGeom prst="rect">
            <a:avLst/>
          </a:prstGeom>
          <a:noFill/>
        </p:spPr>
        <p:txBody>
          <a:bodyPr wrap="square" lIns="91440" tIns="45720" rIns="91440" bIns="45720" anchor="t">
            <a:spAutoFit/>
          </a:bodyPr>
          <a:lstStyle/>
          <a:p>
            <a:r>
              <a:rPr lang="en-US" sz="2000" b="1" dirty="0">
                <a:latin typeface="Poppins"/>
                <a:ea typeface="Helvetica" charset="0"/>
                <a:cs typeface="Helvetica"/>
              </a:rPr>
              <a:t>Bulletin 6745.7: </a:t>
            </a:r>
            <a:r>
              <a:rPr lang="en-US" sz="2000" dirty="0">
                <a:latin typeface="Poppins"/>
                <a:ea typeface="Helvetica" charset="0"/>
                <a:cs typeface="Helvetica"/>
              </a:rPr>
              <a:t>Guidelines for the Required School Site Council and English Learner Advisory Committee</a:t>
            </a:r>
          </a:p>
        </p:txBody>
      </p:sp>
      <p:sp>
        <p:nvSpPr>
          <p:cNvPr id="11" name="TextBox 10">
            <a:extLst>
              <a:ext uri="{FF2B5EF4-FFF2-40B4-BE49-F238E27FC236}">
                <a16:creationId xmlns:a16="http://schemas.microsoft.com/office/drawing/2014/main" id="{EA50FD63-C494-4EE7-A1E7-73AB836AF953}"/>
              </a:ext>
            </a:extLst>
          </p:cNvPr>
          <p:cNvSpPr txBox="1"/>
          <p:nvPr/>
        </p:nvSpPr>
        <p:spPr>
          <a:xfrm>
            <a:off x="61435" y="3116156"/>
            <a:ext cx="6824107" cy="738664"/>
          </a:xfrm>
          <a:prstGeom prst="rect">
            <a:avLst/>
          </a:prstGeom>
          <a:noFill/>
        </p:spPr>
        <p:txBody>
          <a:bodyPr wrap="square">
            <a:spAutoFit/>
          </a:bodyPr>
          <a:lstStyle/>
          <a:p>
            <a:r>
              <a:rPr lang="es-MX" sz="2800" b="1" dirty="0">
                <a:ln w="0"/>
                <a:solidFill>
                  <a:srgbClr val="002060"/>
                </a:solidFill>
                <a:latin typeface="Poppins" panose="00000500000000000000"/>
                <a:ea typeface="Impact" charset="0"/>
                <a:cs typeface="Impact" charset="0"/>
              </a:rPr>
              <a:t>Consejo del Plantel Escolar(SSC)</a:t>
            </a:r>
          </a:p>
          <a:p>
            <a:r>
              <a:rPr lang="es-MX" sz="1400" dirty="0">
                <a:ln w="0"/>
                <a:solidFill>
                  <a:schemeClr val="bg1"/>
                </a:solidFill>
                <a:latin typeface="Poppins" panose="00000500000000000000"/>
                <a:ea typeface="Impact" charset="0"/>
                <a:cs typeface="Impact" charset="0"/>
              </a:rPr>
              <a:t> </a:t>
            </a:r>
          </a:p>
        </p:txBody>
      </p:sp>
      <p:sp>
        <p:nvSpPr>
          <p:cNvPr id="12" name="TextBox 11">
            <a:extLst>
              <a:ext uri="{FF2B5EF4-FFF2-40B4-BE49-F238E27FC236}">
                <a16:creationId xmlns:a16="http://schemas.microsoft.com/office/drawing/2014/main" id="{F82E6E8F-ECCE-4CAB-9760-E36548D9E12A}"/>
              </a:ext>
            </a:extLst>
          </p:cNvPr>
          <p:cNvSpPr txBox="1"/>
          <p:nvPr/>
        </p:nvSpPr>
        <p:spPr>
          <a:xfrm>
            <a:off x="3150089" y="3854820"/>
            <a:ext cx="5674422" cy="1015661"/>
          </a:xfrm>
          <a:prstGeom prst="rect">
            <a:avLst/>
          </a:prstGeom>
          <a:noFill/>
        </p:spPr>
        <p:txBody>
          <a:bodyPr wrap="square" lIns="91438" tIns="45719" rIns="91438" bIns="45719" rtlCol="0" anchor="t">
            <a:spAutoFit/>
          </a:bodyPr>
          <a:lstStyle/>
          <a:p>
            <a:r>
              <a:rPr lang="en-US" sz="2000" b="1" dirty="0" err="1">
                <a:solidFill>
                  <a:srgbClr val="002060"/>
                </a:solidFill>
                <a:latin typeface="Poppins"/>
                <a:ea typeface="Helvetica" charset="0"/>
                <a:cs typeface="Helvetica"/>
              </a:rPr>
              <a:t>Bóletin</a:t>
            </a:r>
            <a:r>
              <a:rPr lang="en-US" sz="2000" b="1" dirty="0">
                <a:solidFill>
                  <a:srgbClr val="002060"/>
                </a:solidFill>
                <a:latin typeface="Poppins"/>
                <a:ea typeface="Helvetica" charset="0"/>
                <a:cs typeface="Helvetica"/>
              </a:rPr>
              <a:t> 6745.7: </a:t>
            </a:r>
            <a:r>
              <a:rPr lang="en-US" sz="2000" dirty="0">
                <a:solidFill>
                  <a:srgbClr val="002060"/>
                </a:solidFill>
                <a:latin typeface="Poppins"/>
                <a:ea typeface="Helvetica" charset="0"/>
                <a:cs typeface="Helvetica"/>
              </a:rPr>
              <a:t>Normas para </a:t>
            </a:r>
            <a:r>
              <a:rPr lang="en-US" sz="2000" dirty="0" err="1">
                <a:solidFill>
                  <a:srgbClr val="002060"/>
                </a:solidFill>
                <a:latin typeface="Poppins"/>
                <a:ea typeface="Helvetica" charset="0"/>
                <a:cs typeface="Helvetica"/>
              </a:rPr>
              <a:t>el</a:t>
            </a:r>
            <a:r>
              <a:rPr lang="en-US" sz="2000" dirty="0">
                <a:solidFill>
                  <a:srgbClr val="002060"/>
                </a:solidFill>
                <a:latin typeface="Poppins"/>
                <a:ea typeface="Helvetica" charset="0"/>
                <a:cs typeface="Helvetica"/>
              </a:rPr>
              <a:t> </a:t>
            </a:r>
            <a:r>
              <a:rPr lang="en-US" sz="2000" dirty="0" err="1">
                <a:solidFill>
                  <a:srgbClr val="002060"/>
                </a:solidFill>
                <a:latin typeface="Poppins"/>
                <a:ea typeface="Helvetica" charset="0"/>
                <a:cs typeface="Helvetica"/>
              </a:rPr>
              <a:t>requerido</a:t>
            </a:r>
            <a:r>
              <a:rPr lang="en-US" sz="2000" dirty="0">
                <a:solidFill>
                  <a:srgbClr val="002060"/>
                </a:solidFill>
                <a:latin typeface="Poppins"/>
                <a:ea typeface="Helvetica" charset="0"/>
                <a:cs typeface="Helvetica"/>
              </a:rPr>
              <a:t> Consejo del </a:t>
            </a:r>
            <a:r>
              <a:rPr lang="en-US" sz="2000" dirty="0" err="1">
                <a:solidFill>
                  <a:srgbClr val="002060"/>
                </a:solidFill>
                <a:latin typeface="Poppins"/>
                <a:ea typeface="Helvetica" charset="0"/>
                <a:cs typeface="Helvetica"/>
              </a:rPr>
              <a:t>Plantel</a:t>
            </a:r>
            <a:r>
              <a:rPr lang="en-US" sz="2000" dirty="0">
                <a:solidFill>
                  <a:srgbClr val="002060"/>
                </a:solidFill>
                <a:latin typeface="Poppins"/>
                <a:ea typeface="Helvetica" charset="0"/>
                <a:cs typeface="Helvetica"/>
              </a:rPr>
              <a:t> Escolar y </a:t>
            </a:r>
            <a:r>
              <a:rPr lang="en-US" sz="2000" dirty="0" err="1">
                <a:solidFill>
                  <a:srgbClr val="002060"/>
                </a:solidFill>
                <a:latin typeface="Poppins"/>
                <a:ea typeface="Helvetica" charset="0"/>
                <a:cs typeface="Helvetica"/>
              </a:rPr>
              <a:t>el</a:t>
            </a:r>
            <a:r>
              <a:rPr lang="en-US" sz="2000" dirty="0">
                <a:solidFill>
                  <a:srgbClr val="002060"/>
                </a:solidFill>
                <a:latin typeface="Poppins"/>
                <a:ea typeface="Helvetica" charset="0"/>
                <a:cs typeface="Helvetica"/>
              </a:rPr>
              <a:t> </a:t>
            </a:r>
            <a:r>
              <a:rPr lang="en-US" sz="2000" dirty="0" err="1">
                <a:solidFill>
                  <a:srgbClr val="002060"/>
                </a:solidFill>
                <a:latin typeface="Poppins"/>
                <a:ea typeface="Helvetica" charset="0"/>
                <a:cs typeface="Helvetica"/>
              </a:rPr>
              <a:t>Comité</a:t>
            </a:r>
            <a:r>
              <a:rPr lang="en-US" sz="2000" dirty="0">
                <a:solidFill>
                  <a:srgbClr val="002060"/>
                </a:solidFill>
                <a:latin typeface="Poppins"/>
                <a:ea typeface="Helvetica" charset="0"/>
                <a:cs typeface="Helvetica"/>
              </a:rPr>
              <a:t> </a:t>
            </a:r>
            <a:r>
              <a:rPr lang="en-US" sz="2000" dirty="0" err="1">
                <a:solidFill>
                  <a:srgbClr val="002060"/>
                </a:solidFill>
                <a:latin typeface="Poppins"/>
                <a:ea typeface="Helvetica" charset="0"/>
                <a:cs typeface="Helvetica"/>
              </a:rPr>
              <a:t>Asesor</a:t>
            </a:r>
            <a:r>
              <a:rPr lang="en-US" sz="2000" dirty="0">
                <a:solidFill>
                  <a:srgbClr val="002060"/>
                </a:solidFill>
                <a:latin typeface="Poppins"/>
                <a:ea typeface="Helvetica" charset="0"/>
                <a:cs typeface="Helvetica"/>
              </a:rPr>
              <a:t> para </a:t>
            </a:r>
            <a:r>
              <a:rPr lang="en-US" sz="2000" dirty="0" err="1">
                <a:solidFill>
                  <a:srgbClr val="002060"/>
                </a:solidFill>
                <a:latin typeface="Poppins"/>
                <a:ea typeface="Helvetica" charset="0"/>
                <a:cs typeface="Helvetica"/>
              </a:rPr>
              <a:t>Aprendices</a:t>
            </a:r>
            <a:r>
              <a:rPr lang="en-US" sz="2000" dirty="0">
                <a:solidFill>
                  <a:srgbClr val="002060"/>
                </a:solidFill>
                <a:latin typeface="Poppins"/>
                <a:ea typeface="Helvetica" charset="0"/>
                <a:cs typeface="Helvetica"/>
              </a:rPr>
              <a:t> de Inglés</a:t>
            </a:r>
          </a:p>
        </p:txBody>
      </p:sp>
      <p:pic>
        <p:nvPicPr>
          <p:cNvPr id="2" name="Picture 2" descr="image">
            <a:extLst>
              <a:ext uri="{FF2B5EF4-FFF2-40B4-BE49-F238E27FC236}">
                <a16:creationId xmlns:a16="http://schemas.microsoft.com/office/drawing/2014/main" id="{A1372088-ADB2-C326-FC1F-D2AEEB258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11" y="1986871"/>
            <a:ext cx="923329" cy="9233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a:extLst>
              <a:ext uri="{FF2B5EF4-FFF2-40B4-BE49-F238E27FC236}">
                <a16:creationId xmlns:a16="http://schemas.microsoft.com/office/drawing/2014/main" id="{A1AF5A3A-32E9-50DA-DC05-171019EEF2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4457" y="2005677"/>
            <a:ext cx="923329" cy="9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7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0" y="222474"/>
            <a:ext cx="4011283" cy="954107"/>
          </a:xfrm>
          <a:prstGeom prst="rect">
            <a:avLst/>
          </a:prstGeom>
          <a:noFill/>
        </p:spPr>
        <p:txBody>
          <a:bodyPr wrap="square" lIns="91440" tIns="45720" rIns="91440" bIns="45720" rtlCol="0" anchor="t">
            <a:spAutoFit/>
          </a:bodyPr>
          <a:lstStyle/>
          <a:p>
            <a:pPr algn="ctr"/>
            <a:r>
              <a:rPr lang="en-US" sz="2800" b="1">
                <a:latin typeface="Poppins"/>
                <a:cs typeface="Poppins"/>
              </a:rPr>
              <a:t>Why do schools</a:t>
            </a:r>
          </a:p>
          <a:p>
            <a:pPr algn="ctr"/>
            <a:r>
              <a:rPr lang="en-US" sz="2800" b="1">
                <a:latin typeface="Poppins"/>
                <a:cs typeface="Poppins"/>
              </a:rPr>
              <a:t> form an SSC? </a:t>
            </a:r>
          </a:p>
        </p:txBody>
      </p:sp>
      <p:sp>
        <p:nvSpPr>
          <p:cNvPr id="8" name="TextBox 7">
            <a:extLst>
              <a:ext uri="{FF2B5EF4-FFF2-40B4-BE49-F238E27FC236}">
                <a16:creationId xmlns:a16="http://schemas.microsoft.com/office/drawing/2014/main" id="{FA8812D4-CFBA-49B5-B900-30B36313C2E6}"/>
              </a:ext>
            </a:extLst>
          </p:cNvPr>
          <p:cNvSpPr txBox="1"/>
          <p:nvPr/>
        </p:nvSpPr>
        <p:spPr>
          <a:xfrm>
            <a:off x="-1" y="1409813"/>
            <a:ext cx="4209692" cy="3477875"/>
          </a:xfrm>
          <a:prstGeom prst="rect">
            <a:avLst/>
          </a:prstGeom>
          <a:noFill/>
        </p:spPr>
        <p:txBody>
          <a:bodyPr wrap="square" rtlCol="0">
            <a:spAutoFit/>
          </a:bodyPr>
          <a:lstStyle/>
          <a:p>
            <a:pPr marL="404813" indent="-344488">
              <a:buFont typeface="Arial" panose="020B0604020202020204" pitchFamily="34" charset="0"/>
              <a:buChar char="•"/>
            </a:pPr>
            <a:r>
              <a:rPr lang="en-US" sz="2000">
                <a:latin typeface="Poppins" panose="00000500000000000000" pitchFamily="2" charset="0"/>
                <a:cs typeface="Poppins" panose="00000500000000000000" pitchFamily="2" charset="0"/>
              </a:rPr>
              <a:t>Every school with a County District School (CDS) code assigned by the California Department of Education (CDE) shall establish a </a:t>
            </a:r>
            <a:r>
              <a:rPr lang="en-US" sz="2000" b="1">
                <a:latin typeface="Poppins" panose="00000500000000000000" pitchFamily="2" charset="0"/>
                <a:cs typeface="Poppins" panose="00000500000000000000" pitchFamily="2" charset="0"/>
              </a:rPr>
              <a:t>School Site Council (SSC) as the decision-making council </a:t>
            </a:r>
            <a:r>
              <a:rPr lang="en-US" sz="2000">
                <a:latin typeface="Poppins" panose="00000500000000000000" pitchFamily="2" charset="0"/>
                <a:cs typeface="Poppins" panose="00000500000000000000" pitchFamily="2" charset="0"/>
              </a:rPr>
              <a:t>for all programs funded through the Consolidated Application (Con App).</a:t>
            </a:r>
          </a:p>
        </p:txBody>
      </p:sp>
      <p:sp>
        <p:nvSpPr>
          <p:cNvPr id="5" name="TextBox 4">
            <a:extLst>
              <a:ext uri="{FF2B5EF4-FFF2-40B4-BE49-F238E27FC236}">
                <a16:creationId xmlns:a16="http://schemas.microsoft.com/office/drawing/2014/main" id="{32F45671-8658-4E66-A176-37FECD4F8A80}"/>
              </a:ext>
            </a:extLst>
          </p:cNvPr>
          <p:cNvSpPr txBox="1"/>
          <p:nvPr/>
        </p:nvSpPr>
        <p:spPr>
          <a:xfrm>
            <a:off x="4209691" y="1240778"/>
            <a:ext cx="4858248" cy="3477875"/>
          </a:xfrm>
          <a:prstGeom prst="rect">
            <a:avLst/>
          </a:prstGeom>
          <a:noFill/>
        </p:spPr>
        <p:txBody>
          <a:bodyPr wrap="square">
            <a:spAutoFit/>
          </a:bodyPr>
          <a:lstStyle/>
          <a:p>
            <a:pPr marL="342900" indent="-342900" defTabSz="457200">
              <a:buFont typeface="Arial" panose="020B0604020202020204" pitchFamily="34" charset="0"/>
              <a:buChar char="•"/>
              <a:defRPr/>
            </a:pPr>
            <a:r>
              <a:rPr kumimoji="0" lang="es-CO" sz="20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Cada escuela con un código como escuela de Distrito del Condado (CDS) asignado por la Secretaría de Educación del Estado de California (CDE) debe establecer un </a:t>
            </a:r>
            <a:r>
              <a:rPr kumimoji="0" lang="es-CO" sz="20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Consejo del Plantel </a:t>
            </a:r>
            <a:r>
              <a:rPr lang="es-CO" sz="2000" b="1" dirty="0">
                <a:solidFill>
                  <a:srgbClr val="002060"/>
                </a:solidFill>
                <a:latin typeface="Poppins" panose="00000500000000000000" pitchFamily="2" charset="0"/>
                <a:cs typeface="Poppins" panose="00000500000000000000" pitchFamily="2" charset="0"/>
              </a:rPr>
              <a:t>Escolar</a:t>
            </a:r>
            <a:r>
              <a:rPr kumimoji="0" lang="es-CO" sz="20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 (SSC)</a:t>
            </a:r>
            <a:r>
              <a:rPr kumimoji="0" lang="es-CO" sz="20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 como un </a:t>
            </a:r>
            <a:r>
              <a:rPr kumimoji="0" lang="es-CO" sz="20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consejo</a:t>
            </a:r>
            <a:r>
              <a:rPr lang="es-CO" sz="2000" b="1" dirty="0">
                <a:solidFill>
                  <a:srgbClr val="002060"/>
                </a:solidFill>
                <a:latin typeface="Poppins" panose="00000500000000000000" pitchFamily="2" charset="0"/>
                <a:cs typeface="Poppins" panose="00000500000000000000" pitchFamily="2" charset="0"/>
              </a:rPr>
              <a:t> de </a:t>
            </a:r>
            <a:r>
              <a:rPr kumimoji="0" lang="es-CO" sz="20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toma decisiones</a:t>
            </a:r>
            <a:r>
              <a:rPr kumimoji="0" lang="es-CO" sz="20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 para todos los programas financiados a través de la Solicitud Consolidada (Con App).</a:t>
            </a:r>
          </a:p>
        </p:txBody>
      </p:sp>
      <p:sp>
        <p:nvSpPr>
          <p:cNvPr id="9" name="TextBox 8">
            <a:extLst>
              <a:ext uri="{FF2B5EF4-FFF2-40B4-BE49-F238E27FC236}">
                <a16:creationId xmlns:a16="http://schemas.microsoft.com/office/drawing/2014/main" id="{568E26FD-E5D2-4999-8CC8-B212B88E2402}"/>
              </a:ext>
            </a:extLst>
          </p:cNvPr>
          <p:cNvSpPr txBox="1"/>
          <p:nvPr/>
        </p:nvSpPr>
        <p:spPr>
          <a:xfrm>
            <a:off x="4547285" y="222474"/>
            <a:ext cx="4234405" cy="954107"/>
          </a:xfrm>
          <a:prstGeom prst="rect">
            <a:avLst/>
          </a:prstGeom>
          <a:noFill/>
        </p:spPr>
        <p:txBody>
          <a:bodyPr wrap="square" lIns="91440" tIns="45720" rIns="91440" bIns="45720" anchor="t">
            <a:spAutoFit/>
          </a:bodyPr>
          <a:lstStyle/>
          <a:p>
            <a:pPr algn="ctr"/>
            <a:r>
              <a:rPr lang="es-MX" sz="2800" b="1" dirty="0">
                <a:solidFill>
                  <a:srgbClr val="002060"/>
                </a:solidFill>
                <a:latin typeface="Poppins"/>
                <a:cs typeface="Poppins"/>
              </a:rPr>
              <a:t>¿Por qué las escuelas forman un SSC?</a:t>
            </a:r>
          </a:p>
        </p:txBody>
      </p:sp>
    </p:spTree>
    <p:extLst>
      <p:ext uri="{BB962C8B-B14F-4D97-AF65-F5344CB8AC3E}">
        <p14:creationId xmlns:p14="http://schemas.microsoft.com/office/powerpoint/2010/main" val="333411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371403" y="170024"/>
            <a:ext cx="3520976" cy="954107"/>
          </a:xfrm>
          <a:prstGeom prst="rect">
            <a:avLst/>
          </a:prstGeom>
          <a:noFill/>
        </p:spPr>
        <p:txBody>
          <a:bodyPr wrap="square" lIns="91440" tIns="45720" rIns="91440" bIns="45720" rtlCol="0" anchor="t">
            <a:spAutoFit/>
          </a:bodyPr>
          <a:lstStyle/>
          <a:p>
            <a:pPr algn="ctr"/>
            <a:r>
              <a:rPr lang="en-US" sz="2800" b="1">
                <a:latin typeface="Poppins"/>
                <a:cs typeface="Poppins"/>
              </a:rPr>
              <a:t>Why do schools form a SSC? </a:t>
            </a:r>
          </a:p>
        </p:txBody>
      </p:sp>
      <p:sp>
        <p:nvSpPr>
          <p:cNvPr id="9" name="TextBox 8">
            <a:extLst>
              <a:ext uri="{FF2B5EF4-FFF2-40B4-BE49-F238E27FC236}">
                <a16:creationId xmlns:a16="http://schemas.microsoft.com/office/drawing/2014/main" id="{568E26FD-E5D2-4999-8CC8-B212B88E2402}"/>
              </a:ext>
            </a:extLst>
          </p:cNvPr>
          <p:cNvSpPr txBox="1"/>
          <p:nvPr/>
        </p:nvSpPr>
        <p:spPr>
          <a:xfrm>
            <a:off x="4661222" y="170023"/>
            <a:ext cx="4234405" cy="954107"/>
          </a:xfrm>
          <a:prstGeom prst="rect">
            <a:avLst/>
          </a:prstGeom>
          <a:noFill/>
        </p:spPr>
        <p:txBody>
          <a:bodyPr wrap="square" lIns="91440" tIns="45720" rIns="91440" bIns="45720" anchor="t">
            <a:spAutoFit/>
          </a:bodyPr>
          <a:lstStyle/>
          <a:p>
            <a:pPr algn="ctr"/>
            <a:r>
              <a:rPr lang="es-MX" sz="2800" b="1">
                <a:solidFill>
                  <a:schemeClr val="tx2">
                    <a:lumMod val="10000"/>
                  </a:schemeClr>
                </a:solidFill>
                <a:latin typeface="Poppins"/>
                <a:cs typeface="Poppins"/>
              </a:rPr>
              <a:t>¿Por qué las escuelas forman un SSC?</a:t>
            </a:r>
          </a:p>
        </p:txBody>
      </p:sp>
      <p:sp>
        <p:nvSpPr>
          <p:cNvPr id="10" name="TextBox 9">
            <a:extLst>
              <a:ext uri="{FF2B5EF4-FFF2-40B4-BE49-F238E27FC236}">
                <a16:creationId xmlns:a16="http://schemas.microsoft.com/office/drawing/2014/main" id="{6CB2A7B4-FFC5-4D52-A2C1-68A3F4B7BBBD}"/>
              </a:ext>
            </a:extLst>
          </p:cNvPr>
          <p:cNvSpPr txBox="1"/>
          <p:nvPr/>
        </p:nvSpPr>
        <p:spPr>
          <a:xfrm>
            <a:off x="186458" y="1157692"/>
            <a:ext cx="3627259" cy="3477875"/>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b="1">
                <a:latin typeface="Poppins"/>
                <a:cs typeface="Poppins"/>
              </a:rPr>
              <a:t>Requires</a:t>
            </a:r>
            <a:r>
              <a:rPr lang="en-US" sz="2000">
                <a:latin typeface="Poppins"/>
                <a:cs typeface="Poppins"/>
              </a:rPr>
              <a:t> districts receiving federal, state and other applicable funding, through the Consolidated Application process, ensure that participating schools develop a </a:t>
            </a:r>
            <a:r>
              <a:rPr lang="en-US" sz="2000" b="1">
                <a:latin typeface="Poppins"/>
                <a:cs typeface="Poppins"/>
              </a:rPr>
              <a:t>School Plan for Student Achievement (SPSA). </a:t>
            </a:r>
            <a:endParaRPr lang="en-US" sz="2000" b="1">
              <a:latin typeface="Poppins" panose="00000500000000000000" pitchFamily="2" charset="0"/>
              <a:ea typeface="Calibri" panose="020F0502020204030204" pitchFamily="34" charset="0"/>
              <a:cs typeface="Poppins" panose="00000500000000000000" pitchFamily="2" charset="0"/>
            </a:endParaRPr>
          </a:p>
        </p:txBody>
      </p:sp>
      <p:sp>
        <p:nvSpPr>
          <p:cNvPr id="11" name="TextBox 10">
            <a:extLst>
              <a:ext uri="{FF2B5EF4-FFF2-40B4-BE49-F238E27FC236}">
                <a16:creationId xmlns:a16="http://schemas.microsoft.com/office/drawing/2014/main" id="{270565A1-2D22-40D2-A188-AE03E3359086}"/>
              </a:ext>
            </a:extLst>
          </p:cNvPr>
          <p:cNvSpPr txBox="1"/>
          <p:nvPr/>
        </p:nvSpPr>
        <p:spPr>
          <a:xfrm>
            <a:off x="4822260" y="1157692"/>
            <a:ext cx="3912327" cy="3785652"/>
          </a:xfrm>
          <a:prstGeom prst="rect">
            <a:avLst/>
          </a:prstGeom>
          <a:noFill/>
        </p:spPr>
        <p:txBody>
          <a:bodyPr wrap="square" lIns="91440" tIns="45720" rIns="91440" bIns="45720" anchor="t">
            <a:spAutoFit/>
          </a:bodyPr>
          <a:lstStyle/>
          <a:p>
            <a:pPr marL="342900" indent="-342900" defTabSz="457200">
              <a:buFont typeface="Arial" panose="020B0604020202020204" pitchFamily="34" charset="0"/>
              <a:buChar char="•"/>
              <a:defRPr/>
            </a:pPr>
            <a:r>
              <a:rPr kumimoji="0" lang="es-CO" sz="2000" b="1" i="0" u="none" strike="noStrike" kern="1200" cap="none" spc="0" normalizeH="0" baseline="0" noProof="0">
                <a:ln>
                  <a:noFill/>
                </a:ln>
                <a:solidFill>
                  <a:schemeClr val="tx2">
                    <a:lumMod val="10000"/>
                  </a:schemeClr>
                </a:solidFill>
                <a:effectLst/>
                <a:uLnTx/>
                <a:uFillTx/>
                <a:latin typeface="Poppins"/>
                <a:cs typeface="Poppins"/>
              </a:rPr>
              <a:t>Requiere </a:t>
            </a:r>
            <a:r>
              <a:rPr kumimoji="0" lang="es-CO" sz="2000" b="0" i="0" u="none" strike="noStrike" kern="1200" cap="none" spc="0" normalizeH="0" baseline="0" noProof="0">
                <a:ln>
                  <a:noFill/>
                </a:ln>
                <a:solidFill>
                  <a:schemeClr val="tx2">
                    <a:lumMod val="10000"/>
                  </a:schemeClr>
                </a:solidFill>
                <a:effectLst/>
                <a:uLnTx/>
                <a:uFillTx/>
                <a:latin typeface="Poppins"/>
                <a:cs typeface="Poppins"/>
              </a:rPr>
              <a:t>que los distritos que reciben fondos estatales, federales u otros </a:t>
            </a:r>
            <a:r>
              <a:rPr lang="es-CO" sz="2000">
                <a:solidFill>
                  <a:schemeClr val="tx2">
                    <a:lumMod val="10000"/>
                  </a:schemeClr>
                </a:solidFill>
                <a:latin typeface="Poppins"/>
                <a:cs typeface="Poppins"/>
              </a:rPr>
              <a:t>fondos aplicables </a:t>
            </a:r>
            <a:r>
              <a:rPr kumimoji="0" lang="es-CO" sz="2000" b="0" i="0" u="none" strike="noStrike" kern="1200" cap="none" spc="0" normalizeH="0" baseline="0" noProof="0">
                <a:ln>
                  <a:noFill/>
                </a:ln>
                <a:solidFill>
                  <a:schemeClr val="tx2">
                    <a:lumMod val="10000"/>
                  </a:schemeClr>
                </a:solidFill>
                <a:effectLst/>
                <a:uLnTx/>
                <a:uFillTx/>
                <a:latin typeface="Poppins"/>
                <a:cs typeface="Poppins"/>
              </a:rPr>
              <a:t>mediante el proceso de la Solicitud Consolidada, se aseguren que las escuelas</a:t>
            </a:r>
            <a:r>
              <a:rPr kumimoji="0" lang="es-CO" sz="2000" b="0" i="0" u="none" strike="noStrike" kern="1200" cap="none" spc="0" normalizeH="0" noProof="0">
                <a:ln>
                  <a:noFill/>
                </a:ln>
                <a:solidFill>
                  <a:schemeClr val="tx2">
                    <a:lumMod val="10000"/>
                  </a:schemeClr>
                </a:solidFill>
                <a:effectLst/>
                <a:uLnTx/>
                <a:uFillTx/>
                <a:latin typeface="Poppins"/>
                <a:cs typeface="Poppins"/>
              </a:rPr>
              <a:t> </a:t>
            </a:r>
            <a:r>
              <a:rPr kumimoji="0" lang="es-CO" sz="2000" b="0" i="0" u="none" strike="noStrike" kern="1200" cap="none" spc="0" normalizeH="0" baseline="0" noProof="0">
                <a:ln>
                  <a:noFill/>
                </a:ln>
                <a:solidFill>
                  <a:schemeClr val="tx2">
                    <a:lumMod val="10000"/>
                  </a:schemeClr>
                </a:solidFill>
                <a:effectLst/>
                <a:uLnTx/>
                <a:uFillTx/>
                <a:latin typeface="Poppins"/>
                <a:cs typeface="Poppins"/>
              </a:rPr>
              <a:t>participantes desarrollen un </a:t>
            </a:r>
            <a:r>
              <a:rPr kumimoji="0" lang="es-CO" sz="2000" b="1" i="0" u="none" strike="noStrike" kern="1200" cap="none" spc="0" normalizeH="0" baseline="0" noProof="0">
                <a:ln>
                  <a:noFill/>
                </a:ln>
                <a:solidFill>
                  <a:schemeClr val="tx2">
                    <a:lumMod val="10000"/>
                  </a:schemeClr>
                </a:solidFill>
                <a:effectLst/>
                <a:uLnTx/>
                <a:uFillTx/>
                <a:latin typeface="Poppins"/>
                <a:cs typeface="Poppins"/>
              </a:rPr>
              <a:t>Plan Escolar para el Rendimiento Académico Estudiantil (SPSA</a:t>
            </a:r>
            <a:r>
              <a:rPr lang="es-CO" sz="2000" b="1">
                <a:solidFill>
                  <a:schemeClr val="tx2">
                    <a:lumMod val="10000"/>
                  </a:schemeClr>
                </a:solidFill>
                <a:latin typeface="Poppins"/>
                <a:cs typeface="Poppins"/>
              </a:rPr>
              <a:t>).</a:t>
            </a:r>
            <a:endParaRPr lang="es-CO" sz="2000" b="0" i="0" u="none" strike="noStrike" kern="1200" cap="none" spc="0" normalizeH="0" baseline="0" noProof="0">
              <a:ln>
                <a:noFill/>
              </a:ln>
              <a:solidFill>
                <a:schemeClr val="tx2">
                  <a:lumMod val="10000"/>
                </a:schemeClr>
              </a:solidFill>
              <a:effectLst/>
              <a:uLnTx/>
              <a:uFillTx/>
              <a:latin typeface="Poppins"/>
              <a:cs typeface="Poppins"/>
            </a:endParaRPr>
          </a:p>
        </p:txBody>
      </p:sp>
    </p:spTree>
    <p:extLst>
      <p:ext uri="{BB962C8B-B14F-4D97-AF65-F5344CB8AC3E}">
        <p14:creationId xmlns:p14="http://schemas.microsoft.com/office/powerpoint/2010/main" val="3802343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75564" y="79929"/>
            <a:ext cx="4011283" cy="830997"/>
          </a:xfrm>
          <a:prstGeom prst="rect">
            <a:avLst/>
          </a:prstGeom>
          <a:noFill/>
        </p:spPr>
        <p:txBody>
          <a:bodyPr wrap="square" lIns="91440" tIns="45720" rIns="91440" bIns="45720" rtlCol="0" anchor="t">
            <a:spAutoFit/>
          </a:bodyPr>
          <a:lstStyle/>
          <a:p>
            <a:pPr algn="ctr"/>
            <a:r>
              <a:rPr lang="en-US" sz="2400" b="1">
                <a:latin typeface="Poppins"/>
                <a:cs typeface="Poppins"/>
              </a:rPr>
              <a:t>What are the SSC Responsibilities?</a:t>
            </a:r>
          </a:p>
        </p:txBody>
      </p:sp>
      <p:sp>
        <p:nvSpPr>
          <p:cNvPr id="8" name="TextBox 7">
            <a:extLst>
              <a:ext uri="{FF2B5EF4-FFF2-40B4-BE49-F238E27FC236}">
                <a16:creationId xmlns:a16="http://schemas.microsoft.com/office/drawing/2014/main" id="{FA8812D4-CFBA-49B5-B900-30B36313C2E6}"/>
              </a:ext>
            </a:extLst>
          </p:cNvPr>
          <p:cNvSpPr txBox="1"/>
          <p:nvPr/>
        </p:nvSpPr>
        <p:spPr>
          <a:xfrm>
            <a:off x="4321240" y="36750"/>
            <a:ext cx="4822760" cy="917357"/>
          </a:xfrm>
          <a:prstGeom prst="rect">
            <a:avLst/>
          </a:prstGeom>
          <a:noFill/>
        </p:spPr>
        <p:txBody>
          <a:bodyPr wrap="square" lIns="91440" tIns="45720" rIns="91440" bIns="45720" rtlCol="0" anchor="t" anchorCtr="0">
            <a:normAutofit/>
          </a:bodyPr>
          <a:lstStyle/>
          <a:p>
            <a:pPr algn="ctr"/>
            <a:r>
              <a:rPr lang="en-US" sz="2400" b="1" dirty="0">
                <a:solidFill>
                  <a:srgbClr val="002060"/>
                </a:solidFill>
                <a:latin typeface="Poppins"/>
                <a:cs typeface="Poppins"/>
              </a:rPr>
              <a:t>¿</a:t>
            </a:r>
            <a:r>
              <a:rPr lang="es-MX" sz="2400" b="1" dirty="0">
                <a:solidFill>
                  <a:srgbClr val="002060"/>
                </a:solidFill>
                <a:latin typeface="Poppins"/>
                <a:cs typeface="Poppins"/>
              </a:rPr>
              <a:t>Cuáles son las responsabilidades del SSC?</a:t>
            </a:r>
            <a:endParaRPr lang="en-US" sz="2400" dirty="0">
              <a:solidFill>
                <a:srgbClr val="002060"/>
              </a:solidFill>
            </a:endParaRPr>
          </a:p>
        </p:txBody>
      </p:sp>
      <p:sp>
        <p:nvSpPr>
          <p:cNvPr id="10" name="TextBox 9">
            <a:extLst>
              <a:ext uri="{FF2B5EF4-FFF2-40B4-BE49-F238E27FC236}">
                <a16:creationId xmlns:a16="http://schemas.microsoft.com/office/drawing/2014/main" id="{CBB60EBB-3FBA-4502-B6D3-01C2B87E9B1F}"/>
              </a:ext>
            </a:extLst>
          </p:cNvPr>
          <p:cNvSpPr txBox="1"/>
          <p:nvPr/>
        </p:nvSpPr>
        <p:spPr>
          <a:xfrm>
            <a:off x="-25736" y="1154809"/>
            <a:ext cx="4346976" cy="3908762"/>
          </a:xfrm>
          <a:prstGeom prst="rect">
            <a:avLst/>
          </a:prstGeom>
          <a:noFill/>
        </p:spPr>
        <p:txBody>
          <a:bodyPr wrap="square" lIns="91440" tIns="45720" rIns="91440" bIns="45720" anchor="t">
            <a:spAutoFit/>
          </a:bodyPr>
          <a:lstStyle/>
          <a:p>
            <a:pPr marL="404495" indent="-404495">
              <a:buFont typeface="Arial" panose="020B0604020202020204" pitchFamily="34" charset="0"/>
              <a:buChar char="•"/>
            </a:pPr>
            <a:r>
              <a:rPr lang="en-US" sz="1600" dirty="0">
                <a:latin typeface="Poppins"/>
                <a:cs typeface="Poppins"/>
              </a:rPr>
              <a:t>Develop the content of the SPSA.</a:t>
            </a:r>
          </a:p>
          <a:p>
            <a:pPr marL="404495" indent="-404495">
              <a:buFont typeface="Arial" panose="020B0604020202020204" pitchFamily="34" charset="0"/>
              <a:buChar char="•"/>
            </a:pPr>
            <a:endParaRPr lang="en-US" sz="800" dirty="0">
              <a:latin typeface="Poppins"/>
              <a:cs typeface="Poppins"/>
            </a:endParaRPr>
          </a:p>
          <a:p>
            <a:pPr marL="404495" indent="-404495">
              <a:buFont typeface="Arial" panose="020B0604020202020204" pitchFamily="34" charset="0"/>
              <a:buChar char="•"/>
            </a:pPr>
            <a:r>
              <a:rPr lang="en-US" sz="1600" dirty="0">
                <a:latin typeface="Poppins"/>
                <a:cs typeface="Poppins"/>
              </a:rPr>
              <a:t>Review the SPSA annually and update, including the proposed expenditure of funds allocated to the school.</a:t>
            </a:r>
          </a:p>
          <a:p>
            <a:pPr marL="404495" indent="-404495">
              <a:buFont typeface="Arial" panose="020B0604020202020204" pitchFamily="34" charset="0"/>
              <a:buChar char="•"/>
            </a:pPr>
            <a:endParaRPr lang="en-US" sz="800" dirty="0">
              <a:latin typeface="Poppins"/>
              <a:cs typeface="Poppins"/>
            </a:endParaRPr>
          </a:p>
          <a:p>
            <a:pPr marL="404495" indent="-404495">
              <a:buFont typeface="Arial" panose="020B0604020202020204" pitchFamily="34" charset="0"/>
              <a:buChar char="•"/>
            </a:pPr>
            <a:r>
              <a:rPr lang="en-US" sz="1600" dirty="0">
                <a:latin typeface="Poppins"/>
                <a:cs typeface="Poppins"/>
              </a:rPr>
              <a:t>Review and approve the SPSA  at a regularly scheduled meeting whenever material changes affect the academic programs.</a:t>
            </a:r>
          </a:p>
          <a:p>
            <a:pPr marL="404495" indent="-404495">
              <a:buFont typeface="Arial" panose="020B0604020202020204" pitchFamily="34" charset="0"/>
              <a:buChar char="•"/>
            </a:pPr>
            <a:endParaRPr lang="en-US" sz="800" dirty="0">
              <a:latin typeface="Poppins"/>
              <a:cs typeface="Poppins"/>
            </a:endParaRPr>
          </a:p>
          <a:p>
            <a:pPr marL="404495" indent="-404495">
              <a:buFont typeface="Arial" panose="020B0604020202020204" pitchFamily="34" charset="0"/>
              <a:buChar char="•"/>
            </a:pPr>
            <a:r>
              <a:rPr lang="en-US" sz="1600" dirty="0">
                <a:latin typeface="Poppins"/>
                <a:cs typeface="Poppins"/>
              </a:rPr>
              <a:t>Respond to ELAC’s written advice on EL Programs and services related to the SPSA within 30 calendar days or at the next SSC meeting. </a:t>
            </a:r>
          </a:p>
        </p:txBody>
      </p:sp>
      <p:sp>
        <p:nvSpPr>
          <p:cNvPr id="11" name="TextBox 10">
            <a:extLst>
              <a:ext uri="{FF2B5EF4-FFF2-40B4-BE49-F238E27FC236}">
                <a16:creationId xmlns:a16="http://schemas.microsoft.com/office/drawing/2014/main" id="{2C837A2C-5D7F-4F77-8183-CC0A122F3A96}"/>
              </a:ext>
            </a:extLst>
          </p:cNvPr>
          <p:cNvSpPr txBox="1"/>
          <p:nvPr/>
        </p:nvSpPr>
        <p:spPr>
          <a:xfrm>
            <a:off x="4321240" y="815331"/>
            <a:ext cx="4822760" cy="4078039"/>
          </a:xfrm>
          <a:prstGeom prst="rect">
            <a:avLst/>
          </a:prstGeom>
          <a:noFill/>
        </p:spPr>
        <p:txBody>
          <a:bodyPr wrap="square" lIns="91440" tIns="45720" rIns="91440" bIns="45720" anchor="t">
            <a:spAutoFit/>
          </a:bodyPr>
          <a:lstStyle/>
          <a:p>
            <a:pPr marL="404495" indent="-404495" defTabSz="914400">
              <a:spcBef>
                <a:spcPts val="1200"/>
              </a:spcBef>
              <a:spcAft>
                <a:spcPts val="200"/>
              </a:spcAft>
              <a:buClr>
                <a:schemeClr val="tx2">
                  <a:lumMod val="10000"/>
                </a:schemeClr>
              </a:buClr>
              <a:buSzPct val="100000"/>
              <a:buFont typeface="Arial" panose="020B0604020202020204" pitchFamily="34" charset="0"/>
              <a:buChar char="•"/>
              <a:defRPr/>
            </a:pPr>
            <a:r>
              <a:rPr kumimoji="0" lang="es-CO" sz="1600" b="1" i="0" u="none" strike="noStrike" kern="1200" cap="none" spc="0" normalizeH="0" baseline="0" noProof="0" dirty="0">
                <a:ln>
                  <a:noFill/>
                </a:ln>
                <a:solidFill>
                  <a:srgbClr val="002060"/>
                </a:solidFill>
                <a:effectLst/>
                <a:uLnTx/>
                <a:uFillTx/>
                <a:latin typeface="Poppins"/>
                <a:cs typeface="Poppins"/>
              </a:rPr>
              <a:t>Desarrollar </a:t>
            </a:r>
            <a:r>
              <a:rPr kumimoji="0" lang="es-CO" sz="1600" i="0" u="none" strike="noStrike" kern="1200" cap="none" spc="0" normalizeH="0" baseline="0" noProof="0" dirty="0">
                <a:ln>
                  <a:noFill/>
                </a:ln>
                <a:solidFill>
                  <a:srgbClr val="002060"/>
                </a:solidFill>
                <a:effectLst/>
                <a:uLnTx/>
                <a:uFillTx/>
                <a:latin typeface="Poppins"/>
                <a:cs typeface="Poppins"/>
              </a:rPr>
              <a:t>el contenido del</a:t>
            </a:r>
            <a:r>
              <a:rPr kumimoji="0" lang="es-CO" sz="1600" i="0" u="none" strike="noStrike" kern="1200" cap="none" spc="0" normalizeH="0" noProof="0" dirty="0">
                <a:ln>
                  <a:noFill/>
                </a:ln>
                <a:solidFill>
                  <a:srgbClr val="002060"/>
                </a:solidFill>
                <a:effectLst/>
                <a:uLnTx/>
                <a:uFillTx/>
                <a:latin typeface="Poppins"/>
                <a:cs typeface="Poppins"/>
              </a:rPr>
              <a:t> SPSA.</a:t>
            </a:r>
            <a:endParaRPr kumimoji="0" lang="es-CO" sz="1600" i="0" u="none" strike="noStrike" kern="1200" cap="none" spc="0" normalizeH="0" baseline="0" noProof="0" dirty="0">
              <a:ln>
                <a:noFill/>
              </a:ln>
              <a:solidFill>
                <a:srgbClr val="002060"/>
              </a:solidFill>
              <a:effectLst/>
              <a:uLnTx/>
              <a:uFillTx/>
              <a:latin typeface="Poppins"/>
              <a:cs typeface="Poppins"/>
            </a:endParaRPr>
          </a:p>
          <a:p>
            <a:pPr marL="404495" indent="-404495" defTabSz="914400">
              <a:spcBef>
                <a:spcPts val="1200"/>
              </a:spcBef>
              <a:spcAft>
                <a:spcPts val="200"/>
              </a:spcAft>
              <a:buClr>
                <a:schemeClr val="tx2">
                  <a:lumMod val="10000"/>
                </a:schemeClr>
              </a:buClr>
              <a:buSzPct val="100000"/>
              <a:buFont typeface="Arial" panose="020B0604020202020204" pitchFamily="34" charset="0"/>
              <a:buChar char="•"/>
              <a:defRPr/>
            </a:pPr>
            <a:r>
              <a:rPr kumimoji="0" lang="es-CO" sz="1600" b="1" i="0" u="none" strike="noStrike" kern="1200" cap="none" spc="0" normalizeH="0" baseline="0" noProof="0" dirty="0">
                <a:ln>
                  <a:noFill/>
                </a:ln>
                <a:solidFill>
                  <a:srgbClr val="002060"/>
                </a:solidFill>
                <a:effectLst/>
                <a:uLnTx/>
                <a:uFillTx/>
                <a:latin typeface="Poppins"/>
                <a:cs typeface="Poppins"/>
              </a:rPr>
              <a:t>Revisar el SPSA anualmente </a:t>
            </a:r>
            <a:r>
              <a:rPr kumimoji="0" lang="es-CO" sz="1600" b="0" i="0" u="none" strike="noStrike" kern="1200" cap="none" spc="0" normalizeH="0" baseline="0" noProof="0" dirty="0">
                <a:ln>
                  <a:noFill/>
                </a:ln>
                <a:solidFill>
                  <a:srgbClr val="002060"/>
                </a:solidFill>
                <a:effectLst/>
                <a:uLnTx/>
                <a:uFillTx/>
                <a:latin typeface="Poppins"/>
                <a:cs typeface="Poppins"/>
              </a:rPr>
              <a:t>y</a:t>
            </a:r>
            <a:r>
              <a:rPr kumimoji="0" lang="es-CO" sz="1600" b="1" i="0" u="none" strike="noStrike" kern="1200" cap="none" spc="0" normalizeH="0" baseline="0" noProof="0" dirty="0">
                <a:ln>
                  <a:noFill/>
                </a:ln>
                <a:solidFill>
                  <a:srgbClr val="002060"/>
                </a:solidFill>
                <a:effectLst/>
                <a:uLnTx/>
                <a:uFillTx/>
                <a:latin typeface="Poppins"/>
                <a:cs typeface="Poppins"/>
              </a:rPr>
              <a:t> actualizarlo, incluyendo </a:t>
            </a:r>
            <a:r>
              <a:rPr kumimoji="0" lang="es-CO" sz="1600" b="0" i="0" u="none" strike="noStrike" kern="1200" cap="none" spc="0" normalizeH="0" baseline="0" noProof="0" dirty="0">
                <a:ln>
                  <a:noFill/>
                </a:ln>
                <a:solidFill>
                  <a:srgbClr val="002060"/>
                </a:solidFill>
                <a:effectLst/>
                <a:uLnTx/>
                <a:uFillTx/>
                <a:latin typeface="Poppins"/>
                <a:cs typeface="Poppins"/>
              </a:rPr>
              <a:t>el gasto propuesto de los fondos asignados a la</a:t>
            </a:r>
            <a:r>
              <a:rPr kumimoji="0" lang="es-CO" sz="1600" b="0" i="0" u="none" strike="noStrike" kern="1200" cap="none" spc="0" normalizeH="0" noProof="0" dirty="0">
                <a:ln>
                  <a:noFill/>
                </a:ln>
                <a:solidFill>
                  <a:srgbClr val="002060"/>
                </a:solidFill>
                <a:effectLst/>
                <a:uLnTx/>
                <a:uFillTx/>
                <a:latin typeface="Poppins"/>
                <a:cs typeface="Poppins"/>
              </a:rPr>
              <a:t> escuela.</a:t>
            </a:r>
          </a:p>
          <a:p>
            <a:pPr marL="404495" indent="-404495" defTabSz="914400">
              <a:spcBef>
                <a:spcPts val="1200"/>
              </a:spcBef>
              <a:spcAft>
                <a:spcPts val="200"/>
              </a:spcAft>
              <a:buClr>
                <a:schemeClr val="tx2">
                  <a:lumMod val="10000"/>
                </a:schemeClr>
              </a:buClr>
              <a:buSzPct val="100000"/>
              <a:buFont typeface="Arial" panose="020B0604020202020204" pitchFamily="34" charset="0"/>
              <a:buChar char="•"/>
              <a:defRPr/>
            </a:pPr>
            <a:r>
              <a:rPr lang="es-CO" sz="1600" dirty="0">
                <a:solidFill>
                  <a:srgbClr val="002060"/>
                </a:solidFill>
                <a:latin typeface="Poppins"/>
                <a:cs typeface="Poppins"/>
              </a:rPr>
              <a:t>Revisar y aprobar el SPSA en una reunión programada regularmente siempre que haya cambios materiales que afectan los programas académicos.</a:t>
            </a:r>
          </a:p>
          <a:p>
            <a:pPr marL="404495" indent="-404495" defTabSz="914400">
              <a:spcBef>
                <a:spcPts val="1200"/>
              </a:spcBef>
              <a:spcAft>
                <a:spcPts val="200"/>
              </a:spcAft>
              <a:buClr>
                <a:schemeClr val="tx2">
                  <a:lumMod val="10000"/>
                </a:schemeClr>
              </a:buClr>
              <a:buSzPct val="100000"/>
              <a:buFont typeface="Arial" panose="020B0604020202020204" pitchFamily="34" charset="0"/>
              <a:buChar char="•"/>
              <a:defRPr/>
            </a:pPr>
            <a:r>
              <a:rPr lang="es-CO" sz="1600" dirty="0">
                <a:solidFill>
                  <a:srgbClr val="002060"/>
                </a:solidFill>
                <a:latin typeface="Poppins"/>
                <a:cs typeface="Poppins"/>
              </a:rPr>
              <a:t>Responder al asesoramiento por escrito de ELAC sobre los programas y servicio EL  relacionados con el SPSA dentro de 30 días calendario o en la próxima </a:t>
            </a:r>
            <a:r>
              <a:rPr kumimoji="0" lang="es-CO" sz="1600" b="0" i="0" u="none" strike="noStrike" kern="1200" cap="none" spc="0" normalizeH="0" baseline="0" noProof="0" dirty="0">
                <a:ln>
                  <a:noFill/>
                </a:ln>
                <a:solidFill>
                  <a:srgbClr val="002060"/>
                </a:solidFill>
                <a:effectLst/>
                <a:uLnTx/>
                <a:uFillTx/>
                <a:latin typeface="Poppins"/>
                <a:cs typeface="Poppins"/>
              </a:rPr>
              <a:t>reunión del SSC.</a:t>
            </a:r>
            <a:r>
              <a:rPr lang="es-CO" sz="1600" dirty="0">
                <a:solidFill>
                  <a:srgbClr val="002060"/>
                </a:solidFill>
                <a:latin typeface="Poppins"/>
                <a:cs typeface="Poppins"/>
              </a:rPr>
              <a:t> </a:t>
            </a:r>
            <a:endParaRPr lang="es-CO" sz="16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49189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47758" y="829031"/>
            <a:ext cx="6142635" cy="646331"/>
          </a:xfrm>
          <a:prstGeom prst="rect">
            <a:avLst/>
          </a:prstGeom>
          <a:noFill/>
        </p:spPr>
        <p:txBody>
          <a:bodyPr wrap="square" lIns="91440" tIns="45720" rIns="91440" bIns="45720" rtlCol="0" anchor="t">
            <a:spAutoFit/>
          </a:bodyPr>
          <a:lstStyle/>
          <a:p>
            <a:pPr algn="ctr" defTabSz="342900">
              <a:defRPr/>
            </a:pPr>
            <a:r>
              <a:rPr lang="en-US" sz="3600" b="1" spc="-38" dirty="0">
                <a:latin typeface="Poppins"/>
                <a:cs typeface="Poppins"/>
              </a:rPr>
              <a:t>Welcome          </a:t>
            </a:r>
            <a:r>
              <a:rPr lang="es-MX" sz="3600" b="1" spc="-38" dirty="0">
                <a:solidFill>
                  <a:srgbClr val="002060"/>
                </a:solidFill>
                <a:latin typeface="Poppins"/>
                <a:cs typeface="Poppins"/>
              </a:rPr>
              <a:t>Bienvenidos</a:t>
            </a:r>
          </a:p>
        </p:txBody>
      </p:sp>
      <p:sp>
        <p:nvSpPr>
          <p:cNvPr id="2" name="Slide Number Placeholder 1">
            <a:extLst>
              <a:ext uri="{FF2B5EF4-FFF2-40B4-BE49-F238E27FC236}">
                <a16:creationId xmlns:a16="http://schemas.microsoft.com/office/drawing/2014/main" id="{676C5F8F-61F3-4098-968C-4758231476F0}"/>
              </a:ext>
            </a:extLst>
          </p:cNvPr>
          <p:cNvSpPr>
            <a:spLocks noGrp="1"/>
          </p:cNvSpPr>
          <p:nvPr>
            <p:ph type="sldNum" sz="quarter" idx="12"/>
          </p:nvPr>
        </p:nvSpPr>
        <p:spPr/>
        <p:txBody>
          <a:bodyPr/>
          <a:lstStyle/>
          <a:p>
            <a:pPr algn="r" defTabSz="342900">
              <a:defRPr/>
            </a:pPr>
            <a:fld id="{4FAB73BC-B049-4115-A692-8D63A059BFB8}" type="slidenum">
              <a:rPr lang="en-US" sz="750" dirty="0">
                <a:solidFill>
                  <a:srgbClr val="ACCBF9">
                    <a:lumMod val="50000"/>
                  </a:srgbClr>
                </a:solidFill>
                <a:latin typeface="Poppins"/>
                <a:cs typeface="Arial"/>
              </a:rPr>
              <a:pPr algn="r" defTabSz="342900">
                <a:defRPr/>
              </a:pPr>
              <a:t>2</a:t>
            </a:fld>
            <a:endParaRPr lang="en-US" sz="750">
              <a:solidFill>
                <a:srgbClr val="ACCBF9"/>
              </a:solidFill>
              <a:latin typeface="Poppins"/>
              <a:cs typeface="Arial"/>
            </a:endParaRPr>
          </a:p>
        </p:txBody>
      </p:sp>
      <p:pic>
        <p:nvPicPr>
          <p:cNvPr id="9"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stretch>
            <a:fillRect/>
          </a:stretch>
        </p:blipFill>
        <p:spPr>
          <a:xfrm>
            <a:off x="399105" y="2534832"/>
            <a:ext cx="1251694" cy="1532051"/>
          </a:xfrm>
          <a:prstGeom prst="rect">
            <a:avLst/>
          </a:prstGeom>
          <a:ln w="28575">
            <a:solidFill>
              <a:schemeClr val="tx1"/>
            </a:solidFill>
          </a:ln>
        </p:spPr>
      </p:pic>
      <p:pic>
        <p:nvPicPr>
          <p:cNvPr id="10"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stretch>
            <a:fillRect/>
          </a:stretch>
        </p:blipFill>
        <p:spPr>
          <a:xfrm>
            <a:off x="2132218" y="2539293"/>
            <a:ext cx="1251694" cy="1532051"/>
          </a:xfrm>
          <a:prstGeom prst="rect">
            <a:avLst/>
          </a:prstGeom>
          <a:ln w="28575">
            <a:solidFill>
              <a:schemeClr val="tx1"/>
            </a:solidFill>
          </a:ln>
        </p:spPr>
      </p:pic>
      <p:pic>
        <p:nvPicPr>
          <p:cNvPr id="11"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stretch>
            <a:fillRect/>
          </a:stretch>
        </p:blipFill>
        <p:spPr>
          <a:xfrm>
            <a:off x="5765376" y="2539293"/>
            <a:ext cx="1251694" cy="1519352"/>
          </a:xfrm>
          <a:prstGeom prst="rect">
            <a:avLst/>
          </a:prstGeom>
          <a:ln w="28575">
            <a:solidFill>
              <a:schemeClr val="tx1"/>
            </a:solidFill>
          </a:ln>
        </p:spPr>
      </p:pic>
      <p:pic>
        <p:nvPicPr>
          <p:cNvPr id="12"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stretch>
            <a:fillRect/>
          </a:stretch>
        </p:blipFill>
        <p:spPr>
          <a:xfrm>
            <a:off x="7430133" y="2529059"/>
            <a:ext cx="1251694" cy="1539977"/>
          </a:xfrm>
          <a:prstGeom prst="rect">
            <a:avLst/>
          </a:prstGeom>
          <a:ln w="28575">
            <a:solidFill>
              <a:schemeClr val="tx1"/>
            </a:solidFill>
          </a:ln>
        </p:spPr>
      </p:pic>
      <p:sp>
        <p:nvSpPr>
          <p:cNvPr id="3" name="TextBox 2"/>
          <p:cNvSpPr txBox="1"/>
          <p:nvPr/>
        </p:nvSpPr>
        <p:spPr>
          <a:xfrm>
            <a:off x="449947" y="4551872"/>
            <a:ext cx="8259618" cy="392415"/>
          </a:xfrm>
          <a:prstGeom prst="rect">
            <a:avLst/>
          </a:prstGeom>
          <a:noFill/>
        </p:spPr>
        <p:txBody>
          <a:bodyPr wrap="square" lIns="68580" tIns="34290" rIns="68580" bIns="34290" rtlCol="0" anchor="t">
            <a:spAutoFit/>
          </a:bodyPr>
          <a:lstStyle/>
          <a:p>
            <a:pPr algn="ctr" defTabSz="342900">
              <a:defRPr/>
            </a:pPr>
            <a:r>
              <a:rPr lang="en-US" sz="2100" b="1">
                <a:latin typeface="Poppins"/>
                <a:cs typeface="Poppins"/>
              </a:rPr>
              <a:t>School Leadership Team  /</a:t>
            </a:r>
            <a:r>
              <a:rPr lang="en-US" sz="2100" b="1">
                <a:solidFill>
                  <a:srgbClr val="002060"/>
                </a:solidFill>
                <a:latin typeface="Poppins"/>
                <a:cs typeface="Poppins"/>
              </a:rPr>
              <a:t> </a:t>
            </a:r>
            <a:r>
              <a:rPr lang="es-MX" sz="2100" b="1">
                <a:solidFill>
                  <a:schemeClr val="tx2">
                    <a:lumMod val="10000"/>
                  </a:schemeClr>
                </a:solidFill>
                <a:latin typeface="Poppins"/>
                <a:cs typeface="Poppins"/>
              </a:rPr>
              <a:t>Equipo de Liderazgo Escolar</a:t>
            </a:r>
            <a:endParaRPr lang="en-US" sz="1050">
              <a:solidFill>
                <a:schemeClr val="tx2">
                  <a:lumMod val="10000"/>
                </a:schemeClr>
              </a:solidFill>
              <a:latin typeface="Poppins"/>
              <a:cs typeface="Poppins"/>
            </a:endParaRPr>
          </a:p>
        </p:txBody>
      </p:sp>
      <p:sp>
        <p:nvSpPr>
          <p:cNvPr id="4" name="TextBox 3"/>
          <p:cNvSpPr txBox="1"/>
          <p:nvPr/>
        </p:nvSpPr>
        <p:spPr>
          <a:xfrm>
            <a:off x="244913" y="1574518"/>
            <a:ext cx="1473200" cy="461665"/>
          </a:xfrm>
          <a:prstGeom prst="rect">
            <a:avLst/>
          </a:prstGeom>
          <a:noFill/>
        </p:spPr>
        <p:txBody>
          <a:bodyPr wrap="square" lIns="91440" tIns="45720" rIns="91440" bIns="45720" rtlCol="0" anchor="t">
            <a:spAutoFit/>
          </a:bodyPr>
          <a:lstStyle/>
          <a:p>
            <a:pPr algn="ctr" defTabSz="342900">
              <a:defRPr/>
            </a:pPr>
            <a:r>
              <a:rPr lang="en-US" sz="1200" b="1" dirty="0">
                <a:latin typeface="Poppins"/>
                <a:cs typeface="Poppins"/>
              </a:rPr>
              <a:t>Principal</a:t>
            </a:r>
          </a:p>
          <a:p>
            <a:pPr algn="ctr" defTabSz="342900">
              <a:defRPr/>
            </a:pPr>
            <a:r>
              <a:rPr lang="en-US" sz="1200" b="1" dirty="0">
                <a:solidFill>
                  <a:srgbClr val="002060"/>
                </a:solidFill>
                <a:latin typeface="Poppins"/>
                <a:cs typeface="Poppins"/>
              </a:rPr>
              <a:t>    Director(a)</a:t>
            </a:r>
          </a:p>
        </p:txBody>
      </p:sp>
      <p:sp>
        <p:nvSpPr>
          <p:cNvPr id="15" name="TextBox 14"/>
          <p:cNvSpPr txBox="1"/>
          <p:nvPr/>
        </p:nvSpPr>
        <p:spPr>
          <a:xfrm>
            <a:off x="2017918" y="1578476"/>
            <a:ext cx="1371600" cy="830997"/>
          </a:xfrm>
          <a:prstGeom prst="rect">
            <a:avLst/>
          </a:prstGeom>
          <a:noFill/>
        </p:spPr>
        <p:txBody>
          <a:bodyPr wrap="square" lIns="91440" tIns="45720" rIns="91440" bIns="45720" rtlCol="0" anchor="t">
            <a:spAutoFit/>
          </a:bodyPr>
          <a:lstStyle/>
          <a:p>
            <a:pPr algn="ctr" defTabSz="342900">
              <a:defRPr/>
            </a:pPr>
            <a:r>
              <a:rPr lang="en-US" sz="1200" b="1" dirty="0">
                <a:latin typeface="Poppins"/>
                <a:cs typeface="Poppins"/>
              </a:rPr>
              <a:t>Student Body President</a:t>
            </a:r>
          </a:p>
          <a:p>
            <a:pPr algn="ctr" defTabSz="342900">
              <a:defRPr/>
            </a:pPr>
            <a:r>
              <a:rPr lang="es-MX" sz="1200" b="1" dirty="0">
                <a:solidFill>
                  <a:srgbClr val="002060"/>
                </a:solidFill>
                <a:latin typeface="Poppins"/>
                <a:cs typeface="Poppins"/>
              </a:rPr>
              <a:t>Presidente Estudiantil</a:t>
            </a:r>
          </a:p>
        </p:txBody>
      </p:sp>
      <p:sp>
        <p:nvSpPr>
          <p:cNvPr id="16" name="TextBox 15"/>
          <p:cNvSpPr txBox="1"/>
          <p:nvPr/>
        </p:nvSpPr>
        <p:spPr>
          <a:xfrm>
            <a:off x="5612245" y="1513329"/>
            <a:ext cx="1543626" cy="800219"/>
          </a:xfrm>
          <a:prstGeom prst="rect">
            <a:avLst/>
          </a:prstGeom>
          <a:noFill/>
        </p:spPr>
        <p:txBody>
          <a:bodyPr wrap="square" lIns="91440" tIns="45720" rIns="91440" bIns="45720" rtlCol="0" anchor="t">
            <a:spAutoFit/>
          </a:bodyPr>
          <a:lstStyle/>
          <a:p>
            <a:pPr algn="ctr" defTabSz="342900">
              <a:defRPr/>
            </a:pPr>
            <a:r>
              <a:rPr lang="en-US" sz="1200" b="1">
                <a:latin typeface="Poppins"/>
                <a:cs typeface="Poppins"/>
              </a:rPr>
              <a:t>School Title I Designee</a:t>
            </a:r>
          </a:p>
          <a:p>
            <a:pPr algn="ctr" defTabSz="342900">
              <a:defRPr/>
            </a:pPr>
            <a:r>
              <a:rPr lang="es-MX" sz="1100" b="1">
                <a:solidFill>
                  <a:srgbClr val="002060"/>
                </a:solidFill>
                <a:latin typeface="Poppins"/>
                <a:cs typeface="Poppins"/>
              </a:rPr>
              <a:t>Designada(o) del Programa  Título I </a:t>
            </a:r>
          </a:p>
        </p:txBody>
      </p:sp>
      <p:sp>
        <p:nvSpPr>
          <p:cNvPr id="17" name="TextBox 16"/>
          <p:cNvSpPr txBox="1"/>
          <p:nvPr/>
        </p:nvSpPr>
        <p:spPr>
          <a:xfrm>
            <a:off x="3778929" y="1508709"/>
            <a:ext cx="1397000" cy="830997"/>
          </a:xfrm>
          <a:prstGeom prst="rect">
            <a:avLst/>
          </a:prstGeom>
          <a:noFill/>
        </p:spPr>
        <p:txBody>
          <a:bodyPr wrap="square" lIns="91440" tIns="45720" rIns="91440" bIns="45720" rtlCol="0" anchor="t">
            <a:spAutoFit/>
          </a:bodyPr>
          <a:lstStyle/>
          <a:p>
            <a:pPr algn="ctr" defTabSz="342900">
              <a:defRPr/>
            </a:pPr>
            <a:r>
              <a:rPr lang="en-US" sz="1200" b="1" dirty="0">
                <a:latin typeface="Poppins"/>
                <a:cs typeface="Poppins"/>
              </a:rPr>
              <a:t>Community Representative</a:t>
            </a:r>
          </a:p>
          <a:p>
            <a:pPr algn="ctr" defTabSz="342900">
              <a:defRPr/>
            </a:pPr>
            <a:r>
              <a:rPr lang="es-MX" sz="1200" b="1" dirty="0">
                <a:solidFill>
                  <a:srgbClr val="002060"/>
                </a:solidFill>
                <a:latin typeface="Poppins"/>
                <a:cs typeface="Poppins"/>
              </a:rPr>
              <a:t>Representante de Comunidad</a:t>
            </a:r>
          </a:p>
        </p:txBody>
      </p:sp>
      <p:pic>
        <p:nvPicPr>
          <p:cNvPr id="18" name="Picture 13" descr="A picture containing mug&#10;&#10;Description generated with very high confidence">
            <a:extLst>
              <a:ext uri="{FF2B5EF4-FFF2-40B4-BE49-F238E27FC236}">
                <a16:creationId xmlns:a16="http://schemas.microsoft.com/office/drawing/2014/main" id="{41BB4018-39CC-4C1E-8D3B-A1CA5DFA99FB}"/>
              </a:ext>
            </a:extLst>
          </p:cNvPr>
          <p:cNvPicPr>
            <a:picLocks noChangeAspect="1"/>
          </p:cNvPicPr>
          <p:nvPr/>
        </p:nvPicPr>
        <p:blipFill>
          <a:blip r:embed="rId3"/>
          <a:stretch>
            <a:fillRect/>
          </a:stretch>
        </p:blipFill>
        <p:spPr>
          <a:xfrm>
            <a:off x="3893229" y="2539293"/>
            <a:ext cx="1251694" cy="1519352"/>
          </a:xfrm>
          <a:prstGeom prst="rect">
            <a:avLst/>
          </a:prstGeom>
          <a:ln w="28575">
            <a:solidFill>
              <a:schemeClr val="tx1"/>
            </a:solidFill>
          </a:ln>
        </p:spPr>
      </p:pic>
      <p:sp>
        <p:nvSpPr>
          <p:cNvPr id="19" name="TextBox 18"/>
          <p:cNvSpPr txBox="1"/>
          <p:nvPr/>
        </p:nvSpPr>
        <p:spPr>
          <a:xfrm>
            <a:off x="7109750" y="1508709"/>
            <a:ext cx="1892461" cy="946413"/>
          </a:xfrm>
          <a:prstGeom prst="rect">
            <a:avLst/>
          </a:prstGeom>
          <a:noFill/>
        </p:spPr>
        <p:txBody>
          <a:bodyPr wrap="square" lIns="68580" tIns="34290" rIns="68580" bIns="34290" rtlCol="0" anchor="t">
            <a:spAutoFit/>
          </a:bodyPr>
          <a:lstStyle/>
          <a:p>
            <a:pPr algn="ctr" defTabSz="342900">
              <a:defRPr/>
            </a:pPr>
            <a:r>
              <a:rPr lang="en-US" sz="1200" b="1" dirty="0">
                <a:latin typeface="Poppins"/>
                <a:cs typeface="Poppins"/>
              </a:rPr>
              <a:t>English Learner Program Designee</a:t>
            </a:r>
          </a:p>
          <a:p>
            <a:pPr algn="ctr" defTabSz="342900">
              <a:defRPr/>
            </a:pPr>
            <a:r>
              <a:rPr lang="es-MX" sz="1100" b="1" dirty="0">
                <a:solidFill>
                  <a:srgbClr val="002060"/>
                </a:solidFill>
                <a:latin typeface="Poppins"/>
                <a:cs typeface="Poppins"/>
              </a:rPr>
              <a:t>Designada(o) del Programa de Aprendices de Inglés</a:t>
            </a:r>
          </a:p>
        </p:txBody>
      </p:sp>
      <p:sp>
        <p:nvSpPr>
          <p:cNvPr id="6" name="TextBox 5">
            <a:extLst>
              <a:ext uri="{FF2B5EF4-FFF2-40B4-BE49-F238E27FC236}">
                <a16:creationId xmlns:a16="http://schemas.microsoft.com/office/drawing/2014/main" id="{0947A44F-64F3-B042-9317-15AD8E404B3B}"/>
              </a:ext>
            </a:extLst>
          </p:cNvPr>
          <p:cNvSpPr txBox="1"/>
          <p:nvPr/>
        </p:nvSpPr>
        <p:spPr>
          <a:xfrm>
            <a:off x="630752" y="4090181"/>
            <a:ext cx="697627" cy="300082"/>
          </a:xfrm>
          <a:prstGeom prst="rect">
            <a:avLst/>
          </a:prstGeom>
          <a:noFill/>
        </p:spPr>
        <p:txBody>
          <a:bodyPr wrap="none" lIns="91440" tIns="45720" rIns="91440" bIns="45720" rtlCol="0" anchor="t">
            <a:spAutoFit/>
          </a:bodyPr>
          <a:lstStyle/>
          <a:p>
            <a:pPr defTabSz="342900">
              <a:defRPr/>
            </a:pPr>
            <a:r>
              <a:rPr lang="en-US" sz="1350" dirty="0">
                <a:latin typeface="Poppins"/>
                <a:cs typeface="Poppins"/>
              </a:rPr>
              <a:t>name</a:t>
            </a:r>
          </a:p>
        </p:txBody>
      </p:sp>
      <p:sp>
        <p:nvSpPr>
          <p:cNvPr id="20" name="TextBox 19">
            <a:extLst>
              <a:ext uri="{FF2B5EF4-FFF2-40B4-BE49-F238E27FC236}">
                <a16:creationId xmlns:a16="http://schemas.microsoft.com/office/drawing/2014/main" id="{107441D0-5171-7A44-B7B3-BB8C979C2D55}"/>
              </a:ext>
            </a:extLst>
          </p:cNvPr>
          <p:cNvSpPr txBox="1"/>
          <p:nvPr/>
        </p:nvSpPr>
        <p:spPr>
          <a:xfrm>
            <a:off x="6153571" y="4079642"/>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1" name="TextBox 20">
            <a:extLst>
              <a:ext uri="{FF2B5EF4-FFF2-40B4-BE49-F238E27FC236}">
                <a16:creationId xmlns:a16="http://schemas.microsoft.com/office/drawing/2014/main" id="{36094001-086D-0042-82B6-DEF80D5403DA}"/>
              </a:ext>
            </a:extLst>
          </p:cNvPr>
          <p:cNvSpPr txBox="1"/>
          <p:nvPr/>
        </p:nvSpPr>
        <p:spPr>
          <a:xfrm>
            <a:off x="4135952" y="4116278"/>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2" name="TextBox 21">
            <a:extLst>
              <a:ext uri="{FF2B5EF4-FFF2-40B4-BE49-F238E27FC236}">
                <a16:creationId xmlns:a16="http://schemas.microsoft.com/office/drawing/2014/main" id="{C0B76023-5520-0743-BB53-687FCD1485F2}"/>
              </a:ext>
            </a:extLst>
          </p:cNvPr>
          <p:cNvSpPr txBox="1"/>
          <p:nvPr/>
        </p:nvSpPr>
        <p:spPr>
          <a:xfrm>
            <a:off x="2339680" y="4116278"/>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sp>
        <p:nvSpPr>
          <p:cNvPr id="23" name="TextBox 22">
            <a:extLst>
              <a:ext uri="{FF2B5EF4-FFF2-40B4-BE49-F238E27FC236}">
                <a16:creationId xmlns:a16="http://schemas.microsoft.com/office/drawing/2014/main" id="{55F475A1-9773-034F-8BB7-91EF229C2091}"/>
              </a:ext>
            </a:extLst>
          </p:cNvPr>
          <p:cNvSpPr txBox="1"/>
          <p:nvPr/>
        </p:nvSpPr>
        <p:spPr>
          <a:xfrm>
            <a:off x="7694076" y="4076298"/>
            <a:ext cx="697627" cy="300082"/>
          </a:xfrm>
          <a:prstGeom prst="rect">
            <a:avLst/>
          </a:prstGeom>
          <a:noFill/>
        </p:spPr>
        <p:txBody>
          <a:bodyPr wrap="none" lIns="91440" tIns="45720" rIns="91440" bIns="45720" rtlCol="0" anchor="t">
            <a:spAutoFit/>
          </a:bodyPr>
          <a:lstStyle/>
          <a:p>
            <a:pPr defTabSz="342900">
              <a:defRPr/>
            </a:pPr>
            <a:r>
              <a:rPr lang="en-US" sz="1350">
                <a:latin typeface="Poppins"/>
                <a:cs typeface="Poppins"/>
              </a:rPr>
              <a:t>name</a:t>
            </a:r>
          </a:p>
        </p:txBody>
      </p:sp>
      <p:pic>
        <p:nvPicPr>
          <p:cNvPr id="5" name="Picture 4" descr="A picture containing text, clipart&#10;&#10;Description automatically generated">
            <a:extLst>
              <a:ext uri="{FF2B5EF4-FFF2-40B4-BE49-F238E27FC236}">
                <a16:creationId xmlns:a16="http://schemas.microsoft.com/office/drawing/2014/main" id="{2085B1F1-946B-4935-A118-4D464292AB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4913" y="244058"/>
            <a:ext cx="1887305" cy="568574"/>
          </a:xfrm>
          <a:prstGeom prst="rect">
            <a:avLst/>
          </a:prstGeom>
        </p:spPr>
      </p:pic>
    </p:spTree>
    <p:extLst>
      <p:ext uri="{BB962C8B-B14F-4D97-AF65-F5344CB8AC3E}">
        <p14:creationId xmlns:p14="http://schemas.microsoft.com/office/powerpoint/2010/main" val="309646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64987" y="86366"/>
            <a:ext cx="4465451" cy="954107"/>
          </a:xfrm>
          <a:prstGeom prst="rect">
            <a:avLst/>
          </a:prstGeom>
          <a:noFill/>
        </p:spPr>
        <p:txBody>
          <a:bodyPr wrap="square" lIns="91440" tIns="45720" rIns="91440" bIns="45720" rtlCol="0" anchor="t">
            <a:spAutoFit/>
          </a:bodyPr>
          <a:lstStyle/>
          <a:p>
            <a:pPr algn="ctr"/>
            <a:r>
              <a:rPr lang="en-US" sz="2800" b="1">
                <a:latin typeface="Poppins"/>
                <a:cs typeface="Poppins"/>
              </a:rPr>
              <a:t>What are the SSC Responsibilities?</a:t>
            </a:r>
          </a:p>
        </p:txBody>
      </p:sp>
      <p:sp>
        <p:nvSpPr>
          <p:cNvPr id="8" name="TextBox 7">
            <a:extLst>
              <a:ext uri="{FF2B5EF4-FFF2-40B4-BE49-F238E27FC236}">
                <a16:creationId xmlns:a16="http://schemas.microsoft.com/office/drawing/2014/main" id="{FA8812D4-CFBA-49B5-B900-30B36313C2E6}"/>
              </a:ext>
            </a:extLst>
          </p:cNvPr>
          <p:cNvSpPr txBox="1"/>
          <p:nvPr/>
        </p:nvSpPr>
        <p:spPr>
          <a:xfrm>
            <a:off x="4270687" y="21199"/>
            <a:ext cx="4761587" cy="1384995"/>
          </a:xfrm>
          <a:prstGeom prst="rect">
            <a:avLst/>
          </a:prstGeom>
          <a:noFill/>
        </p:spPr>
        <p:txBody>
          <a:bodyPr wrap="square" lIns="91440" tIns="45720" rIns="91440" bIns="45720" rtlCol="0" anchor="t">
            <a:spAutoFit/>
          </a:bodyPr>
          <a:lstStyle/>
          <a:p>
            <a:pPr algn="ctr"/>
            <a:r>
              <a:rPr lang="en-US" sz="2800" b="1" dirty="0">
                <a:solidFill>
                  <a:srgbClr val="002060"/>
                </a:solidFill>
                <a:latin typeface="Poppins"/>
                <a:cs typeface="Poppins"/>
              </a:rPr>
              <a:t>¿</a:t>
            </a:r>
            <a:r>
              <a:rPr lang="es-MX" sz="2800" b="1" dirty="0">
                <a:solidFill>
                  <a:srgbClr val="002060"/>
                </a:solidFill>
                <a:latin typeface="Poppins"/>
                <a:cs typeface="Poppins"/>
              </a:rPr>
              <a:t>Cuáles son las responsabilidades </a:t>
            </a:r>
          </a:p>
          <a:p>
            <a:pPr algn="ctr"/>
            <a:r>
              <a:rPr lang="es-MX" sz="2800" b="1" dirty="0">
                <a:solidFill>
                  <a:srgbClr val="002060"/>
                </a:solidFill>
                <a:latin typeface="Poppins"/>
                <a:cs typeface="Poppins"/>
              </a:rPr>
              <a:t>del SSC?</a:t>
            </a:r>
          </a:p>
        </p:txBody>
      </p:sp>
      <p:sp>
        <p:nvSpPr>
          <p:cNvPr id="9" name="TextBox 8">
            <a:extLst>
              <a:ext uri="{FF2B5EF4-FFF2-40B4-BE49-F238E27FC236}">
                <a16:creationId xmlns:a16="http://schemas.microsoft.com/office/drawing/2014/main" id="{AF4C104F-A85B-4192-8DDB-B99128AD8E2C}"/>
              </a:ext>
            </a:extLst>
          </p:cNvPr>
          <p:cNvSpPr txBox="1"/>
          <p:nvPr/>
        </p:nvSpPr>
        <p:spPr>
          <a:xfrm>
            <a:off x="64987" y="1255088"/>
            <a:ext cx="4232403" cy="3639458"/>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
                <a:srgbClr val="297FD5">
                  <a:lumMod val="50000"/>
                </a:srgbClr>
              </a:buClr>
              <a:buSzTx/>
              <a:buFontTx/>
              <a:buNone/>
              <a:tabLst/>
              <a:defRPr/>
            </a:pPr>
            <a:r>
              <a:rPr kumimoji="0" lang="en-US" sz="1600" b="1" i="0" u="none" strike="noStrike" kern="1200" cap="none" spc="0" normalizeH="0" baseline="0" noProof="0" dirty="0">
                <a:ln>
                  <a:noFill/>
                </a:ln>
                <a:solidFill>
                  <a:schemeClr val="bg1"/>
                </a:solidFill>
                <a:effectLst/>
                <a:uLnTx/>
                <a:uFillTx/>
                <a:latin typeface="Poppins" panose="00000500000000000000" pitchFamily="2" charset="0"/>
                <a:cs typeface="Poppins" panose="00000500000000000000" pitchFamily="2" charset="0"/>
              </a:rPr>
              <a:t>To </a:t>
            </a:r>
            <a:r>
              <a:rPr kumimoji="0" lang="en-US" sz="16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ensure that all federal mandates, including those for parent involvement, are met, specifically:</a:t>
            </a:r>
            <a:endParaRPr kumimoji="0" lang="en-US"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793750" marR="0" lvl="0" indent="-388620" algn="l" defTabSz="457200" rtl="0" eaLnBrk="1" fontAlgn="auto" latinLnBrk="0" hangingPunct="1">
              <a:lnSpc>
                <a:spcPct val="100000"/>
              </a:lnSpc>
              <a:spcBef>
                <a:spcPts val="900"/>
              </a:spcBef>
              <a:spcAft>
                <a:spcPts val="0"/>
              </a:spcAft>
              <a:buClr>
                <a:schemeClr val="tx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The </a:t>
            </a:r>
            <a:r>
              <a:rPr kumimoji="0" lang="en-US" sz="16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development and approval </a:t>
            </a:r>
            <a:r>
              <a:rPr kumimoji="0" lang="en-US"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of the school-level </a:t>
            </a:r>
            <a:r>
              <a:rPr kumimoji="0" lang="en-US" sz="1600" b="0" i="1" u="none" strike="noStrike" kern="1200" cap="none" spc="0" normalizeH="0" baseline="0" noProof="0" dirty="0">
                <a:ln>
                  <a:noFill/>
                </a:ln>
                <a:effectLst/>
                <a:uLnTx/>
                <a:uFillTx/>
                <a:latin typeface="Poppins" panose="00000500000000000000" pitchFamily="2" charset="0"/>
                <a:cs typeface="Poppins" panose="00000500000000000000" pitchFamily="2" charset="0"/>
              </a:rPr>
              <a:t>Title I Parent and Family Engagement Policy </a:t>
            </a:r>
            <a:r>
              <a:rPr kumimoji="0" lang="en-US" sz="16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(PFEP).</a:t>
            </a:r>
            <a:endParaRPr lang="en-US"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793750" marR="0" lvl="0" indent="-388620" algn="l" defTabSz="457200" rtl="0" eaLnBrk="1" fontAlgn="auto" latinLnBrk="0" hangingPunct="1">
              <a:spcBef>
                <a:spcPts val="900"/>
              </a:spcBef>
              <a:spcAft>
                <a:spcPts val="0"/>
              </a:spcAft>
              <a:buClr>
                <a:schemeClr val="tx1"/>
              </a:buClr>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The </a:t>
            </a:r>
            <a:r>
              <a:rPr kumimoji="0" lang="en-US" sz="16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development and approval </a:t>
            </a:r>
            <a:r>
              <a:rPr kumimoji="0" lang="en-US" sz="1600" b="0" i="0" u="none" strike="noStrike" kern="1200" cap="none" spc="0" normalizeH="0" baseline="0" noProof="0" dirty="0">
                <a:ln>
                  <a:noFill/>
                </a:ln>
                <a:effectLst/>
                <a:uLnTx/>
                <a:uFillTx/>
                <a:latin typeface="Poppins" panose="00000500000000000000" pitchFamily="2" charset="0"/>
                <a:cs typeface="Poppins" panose="00000500000000000000" pitchFamily="2" charset="0"/>
              </a:rPr>
              <a:t>of the Title I </a:t>
            </a:r>
            <a:r>
              <a:rPr kumimoji="0" lang="en-US" sz="1600" b="1" i="0" u="none" strike="noStrike" kern="1200" cap="none" spc="0" normalizeH="0" baseline="0" noProof="0" dirty="0">
                <a:ln>
                  <a:noFill/>
                </a:ln>
                <a:effectLst/>
                <a:uLnTx/>
                <a:uFillTx/>
                <a:latin typeface="Poppins" panose="00000500000000000000" pitchFamily="2" charset="0"/>
                <a:cs typeface="Poppins" panose="00000500000000000000" pitchFamily="2" charset="0"/>
              </a:rPr>
              <a:t>School-Parent Compact.</a:t>
            </a:r>
            <a:endParaRPr lang="en-US" sz="1600" b="1" i="0" u="none" strike="noStrike" kern="1200" cap="none" spc="0" normalizeH="0" baseline="0" noProof="0" dirty="0">
              <a:ln>
                <a:noFill/>
              </a:ln>
              <a:effectLst/>
              <a:uLnTx/>
              <a:uFillTx/>
              <a:latin typeface="Poppins" panose="00000500000000000000" pitchFamily="2" charset="0"/>
              <a:cs typeface="Poppins" panose="00000500000000000000" pitchFamily="2" charset="0"/>
            </a:endParaRPr>
          </a:p>
          <a:p>
            <a:pPr marL="793750" indent="-388620" defTabSz="457200">
              <a:spcBef>
                <a:spcPts val="900"/>
              </a:spcBef>
              <a:buClr>
                <a:schemeClr val="tx1"/>
              </a:buClr>
              <a:buFont typeface="Arial" panose="020B0604020202020204" pitchFamily="34" charset="0"/>
              <a:buChar char="•"/>
              <a:defRPr/>
            </a:pPr>
            <a:r>
              <a:rPr lang="en-US" sz="1600" dirty="0">
                <a:latin typeface="Poppins" panose="00000500000000000000" pitchFamily="2" charset="0"/>
                <a:cs typeface="Poppins" panose="00000500000000000000" pitchFamily="2" charset="0"/>
              </a:rPr>
              <a:t>The </a:t>
            </a:r>
            <a:r>
              <a:rPr lang="en-US" sz="1600" b="1" dirty="0">
                <a:latin typeface="Poppins" panose="00000500000000000000" pitchFamily="2" charset="0"/>
                <a:cs typeface="Poppins" panose="00000500000000000000" pitchFamily="2" charset="0"/>
              </a:rPr>
              <a:t>development and approval </a:t>
            </a:r>
            <a:r>
              <a:rPr lang="en-US" sz="1600" dirty="0">
                <a:latin typeface="Poppins" panose="00000500000000000000" pitchFamily="2" charset="0"/>
                <a:cs typeface="Poppins" panose="00000500000000000000" pitchFamily="2" charset="0"/>
              </a:rPr>
              <a:t>of the </a:t>
            </a:r>
            <a:r>
              <a:rPr lang="en-US" sz="1600" b="1" dirty="0">
                <a:latin typeface="Poppins" panose="00000500000000000000" pitchFamily="2" charset="0"/>
                <a:cs typeface="Poppins" panose="00000500000000000000" pitchFamily="2" charset="0"/>
              </a:rPr>
              <a:t>Title I </a:t>
            </a:r>
            <a:r>
              <a:rPr lang="en-US" sz="1600" dirty="0">
                <a:latin typeface="Poppins" panose="00000500000000000000" pitchFamily="2" charset="0"/>
                <a:cs typeface="Poppins" panose="00000500000000000000" pitchFamily="2" charset="0"/>
              </a:rPr>
              <a:t>parent involvement </a:t>
            </a:r>
            <a:r>
              <a:rPr lang="en-US" sz="1600" b="1" dirty="0">
                <a:latin typeface="Poppins" panose="00000500000000000000" pitchFamily="2" charset="0"/>
                <a:cs typeface="Poppins" panose="00000500000000000000" pitchFamily="2" charset="0"/>
              </a:rPr>
              <a:t>budget.</a:t>
            </a:r>
          </a:p>
        </p:txBody>
      </p:sp>
      <p:sp>
        <p:nvSpPr>
          <p:cNvPr id="10" name="TextBox 9">
            <a:extLst>
              <a:ext uri="{FF2B5EF4-FFF2-40B4-BE49-F238E27FC236}">
                <a16:creationId xmlns:a16="http://schemas.microsoft.com/office/drawing/2014/main" id="{C3FABD53-2B0D-445B-9484-998C1F45F8C6}"/>
              </a:ext>
            </a:extLst>
          </p:cNvPr>
          <p:cNvSpPr txBox="1"/>
          <p:nvPr/>
        </p:nvSpPr>
        <p:spPr>
          <a:xfrm>
            <a:off x="4158963" y="1256748"/>
            <a:ext cx="4985037" cy="3885679"/>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chemeClr val="tx2">
                  <a:lumMod val="10000"/>
                </a:schemeClr>
              </a:buClr>
              <a:buSzTx/>
              <a:buFont typeface="Arial" panose="020B0604020202020204" pitchFamily="34" charset="0"/>
              <a:buChar char="•"/>
              <a:tabLst/>
              <a:defRPr/>
            </a:pPr>
            <a:r>
              <a:rPr kumimoji="0" lang="es-CO" sz="1600" b="1" i="0" u="none" strike="noStrike" kern="1200" cap="none" spc="0" normalizeH="0" baseline="0" noProof="0" dirty="0">
                <a:ln>
                  <a:noFill/>
                </a:ln>
                <a:solidFill>
                  <a:srgbClr val="002060"/>
                </a:solidFill>
                <a:effectLst/>
                <a:uLnTx/>
                <a:uFillTx/>
                <a:latin typeface="Poppins"/>
                <a:cs typeface="Poppins"/>
              </a:rPr>
              <a:t>Asegurar que todos los mandatos federales, que incluye aquellos para la participación de los padres, se cumplan, específicamente:</a:t>
            </a:r>
            <a:endParaRPr lang="en-US" sz="1600" b="0" i="0" u="none" strike="noStrike" kern="1200" cap="none" spc="0" normalizeH="0" baseline="0" noProof="0" dirty="0">
              <a:ln>
                <a:noFill/>
              </a:ln>
              <a:solidFill>
                <a:srgbClr val="002060"/>
              </a:solidFill>
              <a:effectLst/>
              <a:uLnTx/>
              <a:uFillTx/>
              <a:latin typeface="Poppins"/>
              <a:cs typeface="Poppins"/>
            </a:endParaRPr>
          </a:p>
          <a:p>
            <a:pPr marL="793750" indent="-450850" defTabSz="457200">
              <a:spcBef>
                <a:spcPts val="900"/>
              </a:spcBef>
              <a:buClr>
                <a:schemeClr val="tx2">
                  <a:lumMod val="10000"/>
                </a:schemeClr>
              </a:buClr>
              <a:buFont typeface="Arial" panose="020B0604020202020204" pitchFamily="34" charset="0"/>
              <a:buChar char="•"/>
              <a:defRPr/>
            </a:pPr>
            <a:r>
              <a:rPr kumimoji="0" lang="es-CO" sz="1600" b="0" i="0" u="none" strike="noStrike" kern="1200" cap="none" spc="0" normalizeH="0" baseline="0" noProof="0" dirty="0">
                <a:ln>
                  <a:noFill/>
                </a:ln>
                <a:solidFill>
                  <a:srgbClr val="002060"/>
                </a:solidFill>
                <a:effectLst/>
                <a:uLnTx/>
                <a:uFillTx/>
                <a:latin typeface="Poppins"/>
                <a:cs typeface="Poppins"/>
              </a:rPr>
              <a:t>El </a:t>
            </a:r>
            <a:r>
              <a:rPr kumimoji="0" lang="es-CO" sz="1600" b="1" i="0" u="none" strike="noStrike" kern="1200" cap="none" spc="0" normalizeH="0" baseline="0" noProof="0" dirty="0">
                <a:ln>
                  <a:noFill/>
                </a:ln>
                <a:solidFill>
                  <a:srgbClr val="002060"/>
                </a:solidFill>
                <a:effectLst/>
                <a:uLnTx/>
                <a:uFillTx/>
                <a:latin typeface="Poppins"/>
                <a:cs typeface="Poppins"/>
              </a:rPr>
              <a:t>desarrollo y la aprobación </a:t>
            </a:r>
            <a:r>
              <a:rPr kumimoji="0" lang="es-CO" sz="1600" b="0" i="0" u="none" strike="noStrike" kern="1200" cap="none" spc="0" normalizeH="0" baseline="0" noProof="0" dirty="0">
                <a:ln>
                  <a:noFill/>
                </a:ln>
                <a:solidFill>
                  <a:srgbClr val="002060"/>
                </a:solidFill>
                <a:effectLst/>
                <a:uLnTx/>
                <a:uFillTx/>
                <a:latin typeface="Poppins"/>
                <a:cs typeface="Poppins"/>
              </a:rPr>
              <a:t>de la </a:t>
            </a:r>
            <a:r>
              <a:rPr kumimoji="0" lang="es-CO" sz="1600" b="0" i="1" u="none" strike="noStrike" kern="1200" cap="none" spc="0" normalizeH="0" baseline="0" noProof="0" dirty="0">
                <a:ln>
                  <a:noFill/>
                </a:ln>
                <a:solidFill>
                  <a:srgbClr val="002060"/>
                </a:solidFill>
                <a:effectLst/>
                <a:uLnTx/>
                <a:uFillTx/>
                <a:latin typeface="Poppins"/>
                <a:cs typeface="Poppins"/>
              </a:rPr>
              <a:t>Política del Título I para la </a:t>
            </a:r>
            <a:r>
              <a:rPr lang="es-CO" sz="1600" i="1" dirty="0">
                <a:solidFill>
                  <a:srgbClr val="002060"/>
                </a:solidFill>
                <a:latin typeface="Poppins"/>
                <a:cs typeface="Poppins"/>
              </a:rPr>
              <a:t>Involucración de</a:t>
            </a:r>
            <a:r>
              <a:rPr kumimoji="0" lang="es-CO" sz="1600" b="0" i="1" u="none" strike="noStrike" kern="1200" cap="none" spc="0" normalizeH="0" baseline="0" noProof="0" dirty="0">
                <a:ln>
                  <a:noFill/>
                </a:ln>
                <a:solidFill>
                  <a:srgbClr val="002060"/>
                </a:solidFill>
                <a:effectLst/>
                <a:uLnTx/>
                <a:uFillTx/>
                <a:latin typeface="Poppins"/>
                <a:cs typeface="Poppins"/>
              </a:rPr>
              <a:t> los Padres y las Familias </a:t>
            </a:r>
            <a:r>
              <a:rPr kumimoji="0" lang="es-CO" sz="1600" b="0" i="0" u="none" strike="noStrike" kern="1200" cap="none" spc="0" normalizeH="0" baseline="0" noProof="0" dirty="0">
                <a:ln>
                  <a:noFill/>
                </a:ln>
                <a:solidFill>
                  <a:srgbClr val="002060"/>
                </a:solidFill>
                <a:effectLst/>
                <a:uLnTx/>
                <a:uFillTx/>
                <a:latin typeface="Poppins"/>
                <a:cs typeface="Poppins"/>
              </a:rPr>
              <a:t>a nivel escolar </a:t>
            </a:r>
            <a:r>
              <a:rPr kumimoji="0" lang="es-CO" sz="1600" b="1" i="0" u="none" strike="noStrike" kern="1200" cap="none" spc="0" normalizeH="0" baseline="0" noProof="0" dirty="0">
                <a:ln>
                  <a:noFill/>
                </a:ln>
                <a:solidFill>
                  <a:srgbClr val="002060"/>
                </a:solidFill>
                <a:effectLst/>
                <a:uLnTx/>
                <a:uFillTx/>
                <a:latin typeface="Poppins"/>
                <a:cs typeface="Poppins"/>
              </a:rPr>
              <a:t>(PFEP, por sus siglas en inglés).</a:t>
            </a:r>
            <a:endParaRPr lang="es-CO" sz="1600" b="1" i="0" u="none" strike="noStrike" kern="1200" cap="none" spc="0" normalizeH="0" baseline="0" noProof="0" dirty="0">
              <a:ln>
                <a:noFill/>
              </a:ln>
              <a:solidFill>
                <a:srgbClr val="002060"/>
              </a:solidFill>
              <a:effectLst/>
              <a:uLnTx/>
              <a:uFillTx/>
              <a:latin typeface="Poppins"/>
              <a:cs typeface="Poppins"/>
            </a:endParaRPr>
          </a:p>
          <a:p>
            <a:pPr marL="793750" marR="0" lvl="0" indent="-450850" algn="l" defTabSz="457200" rtl="0" eaLnBrk="1" fontAlgn="auto" latinLnBrk="0" hangingPunct="1">
              <a:lnSpc>
                <a:spcPct val="100000"/>
              </a:lnSpc>
              <a:spcBef>
                <a:spcPts val="900"/>
              </a:spcBef>
              <a:spcAft>
                <a:spcPts val="0"/>
              </a:spcAft>
              <a:buClr>
                <a:schemeClr val="tx2">
                  <a:lumMod val="10000"/>
                </a:schemeClr>
              </a:buClr>
              <a:buSzTx/>
              <a:buFont typeface="Arial" panose="020B0604020202020204" pitchFamily="34" charset="0"/>
              <a:buChar char="•"/>
              <a:tabLst/>
              <a:defRPr/>
            </a:pPr>
            <a:r>
              <a:rPr kumimoji="0" lang="es-CO" sz="1600" b="0" i="0" u="none" strike="noStrike" kern="1200" cap="none" spc="0" normalizeH="0" baseline="0" noProof="0" dirty="0">
                <a:ln>
                  <a:noFill/>
                </a:ln>
                <a:solidFill>
                  <a:srgbClr val="002060"/>
                </a:solidFill>
                <a:effectLst/>
                <a:uLnTx/>
                <a:uFillTx/>
                <a:latin typeface="Poppins"/>
                <a:cs typeface="Poppins"/>
              </a:rPr>
              <a:t>El </a:t>
            </a:r>
            <a:r>
              <a:rPr kumimoji="0" lang="es-CO" sz="1600" b="1" i="0" u="none" strike="noStrike" kern="1200" cap="none" spc="0" normalizeH="0" baseline="0" noProof="0" dirty="0">
                <a:ln>
                  <a:noFill/>
                </a:ln>
                <a:solidFill>
                  <a:srgbClr val="002060"/>
                </a:solidFill>
                <a:effectLst/>
                <a:uLnTx/>
                <a:uFillTx/>
                <a:latin typeface="Poppins"/>
                <a:cs typeface="Poppins"/>
              </a:rPr>
              <a:t>desarrollo y la aprobación </a:t>
            </a:r>
            <a:r>
              <a:rPr kumimoji="0" lang="es-CO" sz="1600" b="0" i="0" u="none" strike="noStrike" kern="1200" cap="none" spc="0" normalizeH="0" baseline="0" noProof="0" dirty="0">
                <a:ln>
                  <a:noFill/>
                </a:ln>
                <a:solidFill>
                  <a:srgbClr val="002060"/>
                </a:solidFill>
                <a:effectLst/>
                <a:uLnTx/>
                <a:uFillTx/>
                <a:latin typeface="Poppins"/>
                <a:cs typeface="Poppins"/>
              </a:rPr>
              <a:t>del </a:t>
            </a:r>
            <a:r>
              <a:rPr kumimoji="0" lang="es-CO" sz="1600" b="1" i="1" u="none" strike="noStrike" kern="1200" cap="none" spc="0" normalizeH="0" baseline="0" noProof="0" dirty="0">
                <a:ln>
                  <a:noFill/>
                </a:ln>
                <a:solidFill>
                  <a:srgbClr val="002060"/>
                </a:solidFill>
                <a:effectLst/>
                <a:uLnTx/>
                <a:uFillTx/>
                <a:latin typeface="Poppins"/>
                <a:cs typeface="Poppins"/>
              </a:rPr>
              <a:t>Contrato entre la Escuela y los Padres</a:t>
            </a:r>
            <a:r>
              <a:rPr lang="es-CO" sz="1600" b="1" i="1" dirty="0">
                <a:solidFill>
                  <a:srgbClr val="002060"/>
                </a:solidFill>
                <a:latin typeface="Poppins"/>
                <a:cs typeface="Poppins"/>
              </a:rPr>
              <a:t>.</a:t>
            </a:r>
            <a:endParaRPr lang="es-CO" sz="1600" b="1" i="1" u="none" strike="noStrike" kern="1200" cap="none" spc="0" normalizeH="0" baseline="0" noProof="0" dirty="0">
              <a:ln>
                <a:noFill/>
              </a:ln>
              <a:solidFill>
                <a:srgbClr val="002060"/>
              </a:solidFill>
              <a:effectLst/>
              <a:uLnTx/>
              <a:uFillTx/>
              <a:latin typeface="Poppins"/>
              <a:cs typeface="Poppins"/>
            </a:endParaRPr>
          </a:p>
          <a:p>
            <a:pPr marL="793750" marR="0" lvl="0" indent="-450850" algn="l" defTabSz="457200" rtl="0" eaLnBrk="1" fontAlgn="auto" latinLnBrk="0" hangingPunct="1">
              <a:lnSpc>
                <a:spcPct val="100000"/>
              </a:lnSpc>
              <a:spcBef>
                <a:spcPts val="900"/>
              </a:spcBef>
              <a:spcAft>
                <a:spcPts val="0"/>
              </a:spcAft>
              <a:buClr>
                <a:schemeClr val="tx2">
                  <a:lumMod val="10000"/>
                </a:schemeClr>
              </a:buClr>
              <a:buSzTx/>
              <a:buFont typeface="Arial" panose="020B0604020202020204" pitchFamily="34" charset="0"/>
              <a:buChar char="•"/>
              <a:tabLst/>
              <a:defRPr/>
            </a:pPr>
            <a:r>
              <a:rPr lang="es-CO" sz="1600" dirty="0">
                <a:solidFill>
                  <a:srgbClr val="002060"/>
                </a:solidFill>
                <a:latin typeface="Poppins"/>
                <a:cs typeface="Poppins"/>
              </a:rPr>
              <a:t>El </a:t>
            </a:r>
            <a:r>
              <a:rPr lang="es-CO" sz="1600" b="1" dirty="0">
                <a:solidFill>
                  <a:srgbClr val="002060"/>
                </a:solidFill>
                <a:latin typeface="Poppins"/>
                <a:cs typeface="Poppins"/>
              </a:rPr>
              <a:t>desarrollo</a:t>
            </a:r>
            <a:r>
              <a:rPr lang="es-CO" sz="1600" dirty="0">
                <a:solidFill>
                  <a:srgbClr val="002060"/>
                </a:solidFill>
                <a:latin typeface="Poppins"/>
                <a:cs typeface="Poppins"/>
              </a:rPr>
              <a:t> </a:t>
            </a:r>
            <a:r>
              <a:rPr lang="es-CO" sz="1600" b="1" dirty="0">
                <a:solidFill>
                  <a:srgbClr val="002060"/>
                </a:solidFill>
                <a:latin typeface="Poppins"/>
                <a:cs typeface="Poppins"/>
              </a:rPr>
              <a:t>y aprobación </a:t>
            </a:r>
            <a:r>
              <a:rPr lang="es-CO" sz="1600" dirty="0">
                <a:solidFill>
                  <a:srgbClr val="002060"/>
                </a:solidFill>
                <a:latin typeface="Poppins"/>
                <a:cs typeface="Poppins"/>
              </a:rPr>
              <a:t>del </a:t>
            </a:r>
            <a:r>
              <a:rPr lang="es-CO" sz="1600" b="1" dirty="0">
                <a:solidFill>
                  <a:srgbClr val="002060"/>
                </a:solidFill>
                <a:latin typeface="Poppins"/>
                <a:cs typeface="Poppins"/>
              </a:rPr>
              <a:t>presupuesto </a:t>
            </a:r>
            <a:r>
              <a:rPr lang="es-CO" sz="1600" dirty="0">
                <a:solidFill>
                  <a:srgbClr val="002060"/>
                </a:solidFill>
                <a:latin typeface="Poppins"/>
                <a:cs typeface="Poppins"/>
              </a:rPr>
              <a:t>para la participación de los padres del </a:t>
            </a:r>
            <a:r>
              <a:rPr lang="es-CO" sz="1600" b="1" dirty="0">
                <a:solidFill>
                  <a:srgbClr val="002060"/>
                </a:solidFill>
                <a:latin typeface="Poppins"/>
                <a:cs typeface="Poppins"/>
              </a:rPr>
              <a:t>Título I.</a:t>
            </a:r>
          </a:p>
        </p:txBody>
      </p:sp>
    </p:spTree>
    <p:extLst>
      <p:ext uri="{BB962C8B-B14F-4D97-AF65-F5344CB8AC3E}">
        <p14:creationId xmlns:p14="http://schemas.microsoft.com/office/powerpoint/2010/main" val="831568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1" name="Title 1"/>
          <p:cNvSpPr txBox="1">
            <a:spLocks/>
          </p:cNvSpPr>
          <p:nvPr/>
        </p:nvSpPr>
        <p:spPr>
          <a:xfrm>
            <a:off x="44238" y="116401"/>
            <a:ext cx="2709472" cy="764534"/>
          </a:xfrm>
          <a:prstGeom prst="rect">
            <a:avLst/>
          </a:prstGeom>
          <a:noFill/>
          <a:ln w="28575">
            <a:solidFill>
              <a:schemeClr val="bg2"/>
            </a:solidFill>
          </a:ln>
        </p:spPr>
        <p:txBody>
          <a:bodyPr>
            <a:noAutofit/>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pPr algn="ctr"/>
            <a:r>
              <a:rPr lang="en-US" sz="2000" b="1">
                <a:solidFill>
                  <a:schemeClr val="tx1"/>
                </a:solidFill>
                <a:latin typeface="Poppins" panose="00000500000000000000" pitchFamily="2" charset="0"/>
                <a:ea typeface="Times New Roman"/>
                <a:cs typeface="Poppins" panose="00000500000000000000" pitchFamily="2" charset="0"/>
              </a:rPr>
              <a:t>SSC ELEMENTARY COMPOSITION* </a:t>
            </a:r>
          </a:p>
        </p:txBody>
      </p:sp>
      <p:sp>
        <p:nvSpPr>
          <p:cNvPr id="12" name="Title 1"/>
          <p:cNvSpPr txBox="1">
            <a:spLocks/>
          </p:cNvSpPr>
          <p:nvPr/>
        </p:nvSpPr>
        <p:spPr>
          <a:xfrm>
            <a:off x="5681677" y="116401"/>
            <a:ext cx="3437206" cy="864455"/>
          </a:xfrm>
          <a:prstGeom prst="rect">
            <a:avLst/>
          </a:prstGeom>
          <a:noFill/>
          <a:ln w="28575">
            <a:solidFill>
              <a:schemeClr val="bg2"/>
            </a:solidFill>
          </a:ln>
        </p:spPr>
        <p:txBody>
          <a:bodyPr vert="horz" lIns="68580" tIns="34290" rIns="68580" bIns="3429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defRPr/>
            </a:pPr>
            <a:r>
              <a:rPr lang="es-CO" sz="2000" b="1" spc="-38" dirty="0">
                <a:solidFill>
                  <a:srgbClr val="002060"/>
                </a:solidFill>
                <a:latin typeface="Poppins" panose="00000500000000000000" pitchFamily="2" charset="0"/>
                <a:ea typeface="Times New Roman"/>
                <a:cs typeface="Poppins" panose="00000500000000000000" pitchFamily="2" charset="0"/>
              </a:rPr>
              <a:t>CONFIGURACIÓN DEL </a:t>
            </a:r>
          </a:p>
          <a:p>
            <a:pPr algn="ctr" defTabSz="685800">
              <a:defRPr/>
            </a:pPr>
            <a:r>
              <a:rPr lang="es-CO" sz="2000" b="1" spc="-38" dirty="0">
                <a:solidFill>
                  <a:srgbClr val="002060"/>
                </a:solidFill>
                <a:latin typeface="Poppins" panose="00000500000000000000" pitchFamily="2" charset="0"/>
                <a:ea typeface="Times New Roman"/>
                <a:cs typeface="Poppins" panose="00000500000000000000" pitchFamily="2" charset="0"/>
              </a:rPr>
              <a:t>SSC PARA </a:t>
            </a:r>
          </a:p>
          <a:p>
            <a:pPr algn="ctr" defTabSz="685800">
              <a:defRPr/>
            </a:pPr>
            <a:r>
              <a:rPr lang="es-CO" sz="2000" b="1" spc="-38" dirty="0">
                <a:solidFill>
                  <a:srgbClr val="002060"/>
                </a:solidFill>
                <a:latin typeface="Poppins" panose="00000500000000000000" pitchFamily="2" charset="0"/>
                <a:ea typeface="Times New Roman"/>
                <a:cs typeface="Poppins" panose="00000500000000000000" pitchFamily="2" charset="0"/>
              </a:rPr>
              <a:t>ESCUELAS PRIMARIAS* </a:t>
            </a:r>
          </a:p>
        </p:txBody>
      </p:sp>
      <p:sp>
        <p:nvSpPr>
          <p:cNvPr id="13" name="TextBox 12"/>
          <p:cNvSpPr txBox="1"/>
          <p:nvPr/>
        </p:nvSpPr>
        <p:spPr>
          <a:xfrm flipH="1">
            <a:off x="115435" y="910117"/>
            <a:ext cx="2318339" cy="3762568"/>
          </a:xfrm>
          <a:prstGeom prst="rect">
            <a:avLst/>
          </a:prstGeom>
          <a:noFill/>
          <a:ln>
            <a:noFill/>
          </a:ln>
        </p:spPr>
        <p:txBody>
          <a:bodyPr wrap="square" lIns="68580" tIns="34290" rIns="68580" bIns="34290" rtlCol="0" anchor="t">
            <a:spAutoFit/>
          </a:bodyPr>
          <a:lstStyle/>
          <a:p>
            <a:pPr defTabSz="342900">
              <a:defRPr/>
            </a:pPr>
            <a:r>
              <a:rPr lang="en-US" sz="1200" b="1" dirty="0">
                <a:latin typeface="Poppins"/>
                <a:cs typeface="Poppins"/>
              </a:rPr>
              <a:t>Parent Member: </a:t>
            </a:r>
          </a:p>
          <a:p>
            <a:pPr marL="213995" indent="-213995" defTabSz="342900">
              <a:buClr>
                <a:schemeClr val="tx1"/>
              </a:buClr>
              <a:buFont typeface="Arial" panose="020B0604020202020204" pitchFamily="34" charset="0"/>
              <a:buChar char="•"/>
              <a:defRPr/>
            </a:pPr>
            <a:r>
              <a:rPr lang="en-US" sz="1200" dirty="0">
                <a:latin typeface="Poppins"/>
                <a:cs typeface="Poppins"/>
              </a:rPr>
              <a:t>Is an individual who is a mother, father or legal guardian </a:t>
            </a:r>
            <a:r>
              <a:rPr lang="en-US" sz="1200" b="1" dirty="0">
                <a:latin typeface="Poppins"/>
                <a:cs typeface="Poppins"/>
              </a:rPr>
              <a:t>not employed at the school </a:t>
            </a:r>
            <a:r>
              <a:rPr lang="en-US" sz="1200" dirty="0">
                <a:latin typeface="Poppins"/>
                <a:cs typeface="Poppins"/>
              </a:rPr>
              <a:t>with which the council is affiliated.</a:t>
            </a:r>
          </a:p>
          <a:p>
            <a:pPr marL="213995" indent="-213995" defTabSz="342900">
              <a:buClr>
                <a:schemeClr val="tx1"/>
              </a:buClr>
              <a:buFont typeface="Arial" panose="020B0604020202020204" pitchFamily="34" charset="0"/>
              <a:buChar char="•"/>
              <a:defRPr/>
            </a:pPr>
            <a:endParaRPr lang="en-US" sz="1200" dirty="0">
              <a:latin typeface="Poppins"/>
              <a:cs typeface="Poppins"/>
            </a:endParaRPr>
          </a:p>
          <a:p>
            <a:pPr defTabSz="342900">
              <a:buClr>
                <a:schemeClr val="tx1"/>
              </a:buClr>
              <a:defRPr/>
            </a:pPr>
            <a:r>
              <a:rPr lang="en-US" sz="1200" b="1" dirty="0">
                <a:latin typeface="Poppins"/>
                <a:cs typeface="Poppins"/>
              </a:rPr>
              <a:t>Community Member: </a:t>
            </a:r>
          </a:p>
          <a:p>
            <a:pPr marL="213995" indent="-213995" defTabSz="342900">
              <a:buClr>
                <a:schemeClr val="tx1"/>
              </a:buClr>
              <a:buFont typeface="Arial" panose="020B0604020202020204" pitchFamily="34" charset="0"/>
              <a:buChar char="•"/>
              <a:defRPr/>
            </a:pPr>
            <a:r>
              <a:rPr lang="en-US" sz="1200" dirty="0">
                <a:latin typeface="Poppins"/>
                <a:cs typeface="Poppins"/>
              </a:rPr>
              <a:t>Resides and/or works within a specific school’s attendance boundary. </a:t>
            </a:r>
            <a:r>
              <a:rPr lang="en-US" sz="1200" b="1" dirty="0">
                <a:latin typeface="Poppins"/>
                <a:cs typeface="Poppins"/>
              </a:rPr>
              <a:t>PROOF IS REQUIRED. </a:t>
            </a:r>
          </a:p>
          <a:p>
            <a:pPr marL="171450" indent="-171450" defTabSz="342900">
              <a:buClr>
                <a:schemeClr val="tx1"/>
              </a:buClr>
              <a:buFont typeface="Arial" panose="020B0604020202020204" pitchFamily="34" charset="0"/>
              <a:buChar char="•"/>
              <a:defRPr/>
            </a:pPr>
            <a:endParaRPr lang="en-US" sz="1200" dirty="0">
              <a:latin typeface="Poppins"/>
              <a:cs typeface="Poppins"/>
            </a:endParaRPr>
          </a:p>
          <a:p>
            <a:pPr marL="213995" indent="-213995" defTabSz="342900">
              <a:buClr>
                <a:schemeClr val="tx1"/>
              </a:buClr>
              <a:buFont typeface="Arial" panose="020B0604020202020204" pitchFamily="34" charset="0"/>
              <a:buChar char="•"/>
              <a:defRPr/>
            </a:pPr>
            <a:r>
              <a:rPr lang="en-US" sz="1200" dirty="0">
                <a:latin typeface="Poppins"/>
                <a:cs typeface="Poppins"/>
              </a:rPr>
              <a:t>On </a:t>
            </a:r>
            <a:r>
              <a:rPr lang="en-US" sz="1200" b="1" dirty="0">
                <a:latin typeface="Poppins"/>
                <a:cs typeface="Poppins"/>
              </a:rPr>
              <a:t>an annual basis, parents designate by vote</a:t>
            </a:r>
            <a:r>
              <a:rPr lang="en-US" sz="1200" dirty="0">
                <a:latin typeface="Poppins"/>
                <a:cs typeface="Poppins"/>
              </a:rPr>
              <a:t> whether to assign their parent member seat(s) on the council to eligible community members.</a:t>
            </a:r>
            <a:endParaRPr lang="en-US" sz="1200" b="1" dirty="0">
              <a:latin typeface="Poppins"/>
              <a:cs typeface="Poppins"/>
            </a:endParaRPr>
          </a:p>
        </p:txBody>
      </p:sp>
      <p:sp>
        <p:nvSpPr>
          <p:cNvPr id="14" name="Content Placeholder 11"/>
          <p:cNvSpPr txBox="1">
            <a:spLocks/>
          </p:cNvSpPr>
          <p:nvPr/>
        </p:nvSpPr>
        <p:spPr>
          <a:xfrm flipH="1">
            <a:off x="6216241" y="971484"/>
            <a:ext cx="2664074" cy="3359894"/>
          </a:xfrm>
          <a:prstGeom prst="rect">
            <a:avLst/>
          </a:prstGeom>
          <a:noFill/>
          <a:ln>
            <a:solidFill>
              <a:schemeClr val="bg2"/>
            </a:solidFill>
          </a:ln>
        </p:spPr>
        <p:txBody>
          <a:bodyPr vert="horz" wrap="square" lIns="0" tIns="34290" rIns="0" bIns="34290" rtlCol="0" anchor="t">
            <a:spAutoFit/>
          </a:bodyPr>
          <a:lstStyle>
            <a:lvl1pPr marL="137160" indent="-137160" algn="l" defTabSz="685800" rtl="0" eaLnBrk="1" latinLnBrk="0" hangingPunct="1">
              <a:lnSpc>
                <a:spcPct val="90000"/>
              </a:lnSpc>
              <a:spcBef>
                <a:spcPts val="900"/>
              </a:spcBef>
              <a:spcAft>
                <a:spcPts val="150"/>
              </a:spcAft>
              <a:buClr>
                <a:schemeClr val="tx1"/>
              </a:buClr>
              <a:buFont typeface="Wingdings" pitchFamily="2" charset="2"/>
              <a:buChar char=""/>
              <a:defRPr sz="1650" kern="1200">
                <a:solidFill>
                  <a:schemeClr val="tx1"/>
                </a:solidFill>
                <a:latin typeface="+mn-lt"/>
                <a:ea typeface="+mn-ea"/>
                <a:cs typeface="+mn-cs"/>
              </a:defRPr>
            </a:lvl1pPr>
            <a:lvl2pPr marL="308610" indent="-137160" algn="l" defTabSz="685800" rtl="0" eaLnBrk="1" latinLnBrk="0" hangingPunct="1">
              <a:lnSpc>
                <a:spcPct val="90000"/>
              </a:lnSpc>
              <a:spcBef>
                <a:spcPts val="150"/>
              </a:spcBef>
              <a:spcAft>
                <a:spcPts val="300"/>
              </a:spcAft>
              <a:buClr>
                <a:schemeClr val="tx1"/>
              </a:buClr>
              <a:buFont typeface="Wingdings" pitchFamily="2" charset="2"/>
              <a:buChar char=""/>
              <a:defRPr sz="1500" kern="1200">
                <a:solidFill>
                  <a:schemeClr val="tx1"/>
                </a:solidFill>
                <a:latin typeface="+mn-lt"/>
                <a:ea typeface="+mn-ea"/>
                <a:cs typeface="+mn-cs"/>
              </a:defRPr>
            </a:lvl2pPr>
            <a:lvl3pPr marL="480060" indent="-137160" algn="l" defTabSz="685800" rtl="0" eaLnBrk="1" latinLnBrk="0" hangingPunct="1">
              <a:lnSpc>
                <a:spcPct val="90000"/>
              </a:lnSpc>
              <a:spcBef>
                <a:spcPts val="150"/>
              </a:spcBef>
              <a:spcAft>
                <a:spcPts val="300"/>
              </a:spcAft>
              <a:buClr>
                <a:schemeClr val="tx1"/>
              </a:buClr>
              <a:buFont typeface="Wingdings" pitchFamily="2" charset="2"/>
              <a:buChar char=""/>
              <a:defRPr sz="1350" kern="1200">
                <a:solidFill>
                  <a:schemeClr val="tx1"/>
                </a:solidFill>
                <a:latin typeface="+mn-lt"/>
                <a:ea typeface="+mn-ea"/>
                <a:cs typeface="+mn-cs"/>
              </a:defRPr>
            </a:lvl3pPr>
            <a:lvl4pPr marL="65151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4pPr>
            <a:lvl5pPr marL="822960" indent="-13716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5pPr>
            <a:lvl6pPr marL="9634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6pPr>
            <a:lvl7pPr marL="11038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7pPr>
            <a:lvl8pPr marL="12217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8pPr>
            <a:lvl9pPr marL="1354650" indent="-171450" algn="l" defTabSz="685800" rtl="0" eaLnBrk="1" latinLnBrk="0" hangingPunct="1">
              <a:lnSpc>
                <a:spcPct val="90000"/>
              </a:lnSpc>
              <a:spcBef>
                <a:spcPts val="150"/>
              </a:spcBef>
              <a:spcAft>
                <a:spcPts val="300"/>
              </a:spcAft>
              <a:buClr>
                <a:schemeClr val="tx1"/>
              </a:buClr>
              <a:buFont typeface="Wingdings" pitchFamily="2" charset="2"/>
              <a:buChar char=""/>
              <a:defRPr sz="1200" kern="1200">
                <a:solidFill>
                  <a:schemeClr val="tx1"/>
                </a:solidFill>
                <a:latin typeface="+mn-lt"/>
                <a:ea typeface="+mn-ea"/>
                <a:cs typeface="+mn-cs"/>
              </a:defRPr>
            </a:lvl9pPr>
          </a:lstStyle>
          <a:p>
            <a:pPr indent="0" defTabSz="342900">
              <a:lnSpc>
                <a:spcPct val="100000"/>
              </a:lnSpc>
              <a:spcAft>
                <a:spcPts val="0"/>
              </a:spcAft>
              <a:buNone/>
            </a:pPr>
            <a:r>
              <a:rPr lang="es-CO" sz="1200" b="1" dirty="0">
                <a:solidFill>
                  <a:srgbClr val="002060"/>
                </a:solidFill>
                <a:latin typeface="Poppins"/>
                <a:cs typeface="Poppins"/>
              </a:rPr>
              <a:t>Padre miembro: </a:t>
            </a:r>
            <a:endParaRPr lang="en-US" sz="1400" dirty="0">
              <a:solidFill>
                <a:srgbClr val="002060"/>
              </a:solidFill>
              <a:latin typeface="Poppins"/>
              <a:cs typeface="Poppins"/>
            </a:endParaRPr>
          </a:p>
          <a:p>
            <a:pPr marL="282575" indent="-213995" defTabSz="342900">
              <a:lnSpc>
                <a:spcPct val="100000"/>
              </a:lnSpc>
              <a:spcBef>
                <a:spcPts val="225"/>
              </a:spcBef>
              <a:buClrTx/>
              <a:buFont typeface="Arial" panose="020B0604020202020204" pitchFamily="34" charset="0"/>
              <a:buChar char="•"/>
            </a:pPr>
            <a:r>
              <a:rPr lang="es-CO" sz="1200" dirty="0">
                <a:solidFill>
                  <a:srgbClr val="002060"/>
                </a:solidFill>
                <a:latin typeface="Poppins"/>
                <a:cs typeface="Poppins"/>
              </a:rPr>
              <a:t>Esta persona es madre, padre, o tutor legal quien </a:t>
            </a:r>
            <a:r>
              <a:rPr lang="es-CO" sz="1200" b="1" dirty="0">
                <a:solidFill>
                  <a:srgbClr val="002060"/>
                </a:solidFill>
                <a:latin typeface="Poppins"/>
                <a:cs typeface="Poppins"/>
              </a:rPr>
              <a:t>no es empleado de la escuela </a:t>
            </a:r>
            <a:r>
              <a:rPr lang="es-CO" sz="1200" dirty="0">
                <a:solidFill>
                  <a:srgbClr val="002060"/>
                </a:solidFill>
                <a:latin typeface="Poppins"/>
                <a:cs typeface="Poppins"/>
              </a:rPr>
              <a:t>con la que está</a:t>
            </a:r>
            <a:r>
              <a:rPr lang="es-CO" sz="1200" b="1" dirty="0">
                <a:solidFill>
                  <a:srgbClr val="002060"/>
                </a:solidFill>
                <a:latin typeface="Poppins"/>
                <a:cs typeface="Poppins"/>
              </a:rPr>
              <a:t> afiliada el consejo.</a:t>
            </a:r>
          </a:p>
          <a:p>
            <a:pPr indent="0">
              <a:lnSpc>
                <a:spcPct val="100000"/>
              </a:lnSpc>
              <a:spcBef>
                <a:spcPts val="0"/>
              </a:spcBef>
              <a:buClrTx/>
              <a:buNone/>
            </a:pPr>
            <a:endParaRPr lang="en-US" sz="600" b="1" dirty="0">
              <a:solidFill>
                <a:srgbClr val="002060"/>
              </a:solidFill>
              <a:latin typeface="Poppins"/>
              <a:cs typeface="Poppins"/>
            </a:endParaRPr>
          </a:p>
          <a:p>
            <a:pPr indent="0">
              <a:lnSpc>
                <a:spcPct val="100000"/>
              </a:lnSpc>
              <a:spcBef>
                <a:spcPts val="0"/>
              </a:spcBef>
              <a:buClrTx/>
              <a:buNone/>
            </a:pPr>
            <a:r>
              <a:rPr lang="es-CO" sz="1200" b="1" dirty="0">
                <a:solidFill>
                  <a:srgbClr val="002060"/>
                </a:solidFill>
                <a:latin typeface="Poppins"/>
                <a:cs typeface="Poppins"/>
              </a:rPr>
              <a:t>Miembro de la Comunidad:</a:t>
            </a:r>
          </a:p>
          <a:p>
            <a:pPr marL="282575" indent="-213995">
              <a:lnSpc>
                <a:spcPct val="100000"/>
              </a:lnSpc>
              <a:spcBef>
                <a:spcPts val="0"/>
              </a:spcBef>
              <a:buClrTx/>
              <a:buFont typeface="Arial" panose="020B0604020202020204" pitchFamily="34" charset="0"/>
              <a:buChar char="•"/>
            </a:pPr>
            <a:r>
              <a:rPr lang="es-CO" sz="1200" dirty="0">
                <a:solidFill>
                  <a:srgbClr val="002060"/>
                </a:solidFill>
                <a:latin typeface="Poppins"/>
                <a:cs typeface="Poppins"/>
              </a:rPr>
              <a:t>Vive y/o trabaja dentro de los límites específicos de asistencia escolar. </a:t>
            </a:r>
            <a:r>
              <a:rPr lang="es-CO" sz="1200" b="1" dirty="0">
                <a:solidFill>
                  <a:srgbClr val="002060"/>
                </a:solidFill>
                <a:latin typeface="Poppins"/>
                <a:cs typeface="Poppins"/>
              </a:rPr>
              <a:t>SE REQUIERE COMPROBANTE. </a:t>
            </a:r>
            <a:endParaRPr lang="en-US" sz="1200" b="1" dirty="0">
              <a:solidFill>
                <a:srgbClr val="002060"/>
              </a:solidFill>
              <a:latin typeface="Poppins"/>
              <a:cs typeface="Poppins"/>
            </a:endParaRPr>
          </a:p>
          <a:p>
            <a:pPr marL="282575" indent="-213995">
              <a:lnSpc>
                <a:spcPct val="100000"/>
              </a:lnSpc>
              <a:buClrTx/>
              <a:buFont typeface="Arial" panose="020B0604020202020204" pitchFamily="34" charset="0"/>
              <a:buChar char="•"/>
            </a:pPr>
            <a:r>
              <a:rPr lang="es-CO" sz="1200" b="1" dirty="0">
                <a:solidFill>
                  <a:srgbClr val="002060"/>
                </a:solidFill>
                <a:latin typeface="Poppins"/>
                <a:cs typeface="Poppins"/>
              </a:rPr>
              <a:t>Anualmente, los padres designan por votación </a:t>
            </a:r>
            <a:r>
              <a:rPr lang="es-CO" sz="1200" dirty="0">
                <a:solidFill>
                  <a:srgbClr val="002060"/>
                </a:solidFill>
                <a:latin typeface="Poppins"/>
                <a:cs typeface="Poppins"/>
              </a:rPr>
              <a:t>si asignarán sus puestos como miembros de padres en el comité a los miembros elegibles de la comunidad.</a:t>
            </a:r>
          </a:p>
        </p:txBody>
      </p:sp>
      <p:pic>
        <p:nvPicPr>
          <p:cNvPr id="15" name="Picture 14"/>
          <p:cNvPicPr>
            <a:picLocks noChangeAspect="1"/>
          </p:cNvPicPr>
          <p:nvPr/>
        </p:nvPicPr>
        <p:blipFill>
          <a:blip r:embed="rId3"/>
          <a:stretch>
            <a:fillRect/>
          </a:stretch>
        </p:blipFill>
        <p:spPr>
          <a:xfrm>
            <a:off x="2083334" y="262645"/>
            <a:ext cx="4727239" cy="4649318"/>
          </a:xfrm>
          <a:prstGeom prst="rect">
            <a:avLst/>
          </a:prstGeom>
        </p:spPr>
      </p:pic>
      <p:sp>
        <p:nvSpPr>
          <p:cNvPr id="18" name="TextBox 17"/>
          <p:cNvSpPr txBox="1"/>
          <p:nvPr/>
        </p:nvSpPr>
        <p:spPr>
          <a:xfrm>
            <a:off x="4482791" y="4318554"/>
            <a:ext cx="1929021" cy="646331"/>
          </a:xfrm>
          <a:prstGeom prst="rect">
            <a:avLst/>
          </a:prstGeom>
          <a:noFill/>
        </p:spPr>
        <p:txBody>
          <a:bodyPr wrap="square" rtlCol="0">
            <a:spAutoFit/>
          </a:bodyPr>
          <a:lstStyle/>
          <a:p>
            <a:pPr defTabSz="342900">
              <a:defRPr/>
            </a:pPr>
            <a:r>
              <a:rPr lang="en-US" b="1" dirty="0" err="1">
                <a:solidFill>
                  <a:srgbClr val="002060"/>
                </a:solidFill>
                <a:latin typeface="Calibri" panose="020F0502020204030204"/>
              </a:rPr>
              <a:t>Otro</a:t>
            </a:r>
            <a:r>
              <a:rPr lang="en-US" b="1" dirty="0">
                <a:solidFill>
                  <a:srgbClr val="002060"/>
                </a:solidFill>
                <a:latin typeface="Calibri" panose="020F0502020204030204"/>
              </a:rPr>
              <a:t> Personal </a:t>
            </a:r>
            <a:r>
              <a:rPr lang="en-US" b="1" dirty="0">
                <a:solidFill>
                  <a:schemeClr val="bg1"/>
                </a:solidFill>
                <a:latin typeface="Calibri" panose="020F0502020204030204"/>
              </a:rPr>
              <a:t>Escolar</a:t>
            </a:r>
          </a:p>
        </p:txBody>
      </p:sp>
      <p:sp>
        <p:nvSpPr>
          <p:cNvPr id="19" name="TextBox 18"/>
          <p:cNvSpPr txBox="1"/>
          <p:nvPr/>
        </p:nvSpPr>
        <p:spPr>
          <a:xfrm>
            <a:off x="4997616" y="1816021"/>
            <a:ext cx="800759" cy="461665"/>
          </a:xfrm>
          <a:prstGeom prst="rect">
            <a:avLst/>
          </a:prstGeom>
          <a:noFill/>
        </p:spPr>
        <p:txBody>
          <a:bodyPr wrap="square" rtlCol="0">
            <a:spAutoFit/>
          </a:bodyPr>
          <a:lstStyle/>
          <a:p>
            <a:pPr defTabSz="342900">
              <a:defRPr/>
            </a:pPr>
            <a:endParaRPr lang="en-US" sz="1200" b="1">
              <a:latin typeface="Calibri" panose="020F0502020204030204"/>
            </a:endParaRPr>
          </a:p>
          <a:p>
            <a:pPr defTabSz="342900">
              <a:defRPr/>
            </a:pPr>
            <a:r>
              <a:rPr lang="en-US" sz="1200" b="1">
                <a:latin typeface="Calibri" panose="020F0502020204030204"/>
              </a:rPr>
              <a:t>Maestros</a:t>
            </a:r>
          </a:p>
        </p:txBody>
      </p:sp>
      <p:sp>
        <p:nvSpPr>
          <p:cNvPr id="20" name="TextBox 19">
            <a:extLst>
              <a:ext uri="{FF2B5EF4-FFF2-40B4-BE49-F238E27FC236}">
                <a16:creationId xmlns:a16="http://schemas.microsoft.com/office/drawing/2014/main" id="{32B80192-515B-47F6-8240-8FE1119E3E61}"/>
              </a:ext>
            </a:extLst>
          </p:cNvPr>
          <p:cNvSpPr txBox="1"/>
          <p:nvPr/>
        </p:nvSpPr>
        <p:spPr>
          <a:xfrm>
            <a:off x="2433774" y="1390943"/>
            <a:ext cx="1762508" cy="323165"/>
          </a:xfrm>
          <a:prstGeom prst="rect">
            <a:avLst/>
          </a:prstGeom>
          <a:noFill/>
        </p:spPr>
        <p:txBody>
          <a:bodyPr wrap="square" lIns="0" tIns="0" rIns="0" bIns="0" rtlCol="0" anchor="t">
            <a:spAutoFit/>
          </a:bodyPr>
          <a:lstStyle/>
          <a:p>
            <a:pPr defTabSz="342900">
              <a:defRPr/>
            </a:pPr>
            <a:r>
              <a:rPr lang="es-CO" sz="1050" b="1" dirty="0">
                <a:solidFill>
                  <a:schemeClr val="bg1"/>
                </a:solidFill>
                <a:latin typeface="Calibri" panose="020F0502020204030204"/>
              </a:rPr>
              <a:t>Padres</a:t>
            </a:r>
            <a:r>
              <a:rPr lang="es-CO" sz="1050" b="1" dirty="0">
                <a:solidFill>
                  <a:srgbClr val="002060"/>
                </a:solidFill>
                <a:latin typeface="Calibri" panose="020F0502020204030204"/>
              </a:rPr>
              <a:t>/Tutores Legales y Miembros de la Comunidad</a:t>
            </a:r>
            <a:endParaRPr lang="es-CO" sz="1050" b="1" dirty="0">
              <a:solidFill>
                <a:srgbClr val="002060"/>
              </a:solidFill>
              <a:latin typeface="Calibri" panose="020F0502020204030204"/>
              <a:cs typeface="Calibri"/>
            </a:endParaRPr>
          </a:p>
        </p:txBody>
      </p:sp>
      <p:sp>
        <p:nvSpPr>
          <p:cNvPr id="22" name="Oval Callout 21"/>
          <p:cNvSpPr/>
          <p:nvPr/>
        </p:nvSpPr>
        <p:spPr>
          <a:xfrm rot="17302060">
            <a:off x="2219949" y="1768869"/>
            <a:ext cx="878544" cy="921899"/>
          </a:xfrm>
          <a:prstGeom prst="wedgeEllipseCallout">
            <a:avLst>
              <a:gd name="adj1" fmla="val -54433"/>
              <a:gd name="adj2" fmla="val 7357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defTabSz="342900">
              <a:defRPr/>
            </a:pPr>
            <a:r>
              <a:rPr lang="es-CO" sz="1050" b="1">
                <a:solidFill>
                  <a:schemeClr val="bg1"/>
                </a:solidFill>
                <a:latin typeface="Calibri" panose="020F0502020204030204"/>
              </a:rPr>
              <a:t>No</a:t>
            </a:r>
            <a:r>
              <a:rPr lang="es-CO" sz="1050" b="1">
                <a:solidFill>
                  <a:prstClr val="white"/>
                </a:solidFill>
                <a:latin typeface="Calibri" panose="020F0502020204030204"/>
              </a:rPr>
              <a:t> </a:t>
            </a:r>
            <a:r>
              <a:rPr lang="es-CO" sz="1050" b="1">
                <a:solidFill>
                  <a:schemeClr val="bg1"/>
                </a:solidFill>
                <a:latin typeface="Calibri" panose="020F0502020204030204"/>
              </a:rPr>
              <a:t>es empleado en la escuela del niño </a:t>
            </a:r>
          </a:p>
        </p:txBody>
      </p:sp>
      <p:sp>
        <p:nvSpPr>
          <p:cNvPr id="24" name="Oval Callout 23"/>
          <p:cNvSpPr/>
          <p:nvPr/>
        </p:nvSpPr>
        <p:spPr>
          <a:xfrm rot="17726699">
            <a:off x="3077571" y="252733"/>
            <a:ext cx="736091" cy="1200151"/>
          </a:xfrm>
          <a:prstGeom prst="wedgeEllipseCallout">
            <a:avLst>
              <a:gd name="adj1" fmla="val -54433"/>
              <a:gd name="adj2" fmla="val 7357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defTabSz="342900">
              <a:defRPr/>
            </a:pPr>
            <a:r>
              <a:rPr lang="en-US" sz="1050" b="1">
                <a:solidFill>
                  <a:schemeClr val="bg1"/>
                </a:solidFill>
                <a:latin typeface="Calibri" panose="020F0502020204030204"/>
              </a:rPr>
              <a:t>Not employed at the child’s school </a:t>
            </a:r>
          </a:p>
        </p:txBody>
      </p:sp>
      <p:sp>
        <p:nvSpPr>
          <p:cNvPr id="25" name="Rectangle 24">
            <a:extLst>
              <a:ext uri="{FF2B5EF4-FFF2-40B4-BE49-F238E27FC236}">
                <a16:creationId xmlns:a16="http://schemas.microsoft.com/office/drawing/2014/main" id="{A1A8BD1A-40C2-4DE5-99F3-514894A9B2DC}"/>
              </a:ext>
            </a:extLst>
          </p:cNvPr>
          <p:cNvSpPr/>
          <p:nvPr/>
        </p:nvSpPr>
        <p:spPr>
          <a:xfrm>
            <a:off x="303383" y="4555469"/>
            <a:ext cx="8268929" cy="484748"/>
          </a:xfrm>
          <a:prstGeom prst="rect">
            <a:avLst/>
          </a:prstGeom>
        </p:spPr>
        <p:txBody>
          <a:bodyPr wrap="square" lIns="68580" tIns="34290" rIns="68580" bIns="34290" anchor="t">
            <a:spAutoFit/>
          </a:bodyPr>
          <a:lstStyle/>
          <a:p>
            <a:pPr marL="303530" indent="-171450" defTabSz="342900">
              <a:buFont typeface="Arial" panose="020B0604020202020204" pitchFamily="34" charset="0"/>
              <a:buChar char="•"/>
              <a:defRPr/>
            </a:pPr>
            <a:r>
              <a:rPr lang="en-US" sz="900" b="1" dirty="0">
                <a:solidFill>
                  <a:schemeClr val="bg1"/>
                </a:solidFill>
                <a:latin typeface="Poppins"/>
                <a:cs typeface="Poppins"/>
              </a:rPr>
              <a:t>All members must be elected by their peers, except the principal or his/her designee, who is the only automatic member</a:t>
            </a:r>
            <a:r>
              <a:rPr lang="en-US" sz="900" b="1" dirty="0">
                <a:solidFill>
                  <a:srgbClr val="FFFFFF"/>
                </a:solidFill>
                <a:latin typeface="Poppins"/>
                <a:cs typeface="Poppins"/>
              </a:rPr>
              <a:t>.</a:t>
            </a:r>
            <a:endParaRPr lang="en-US" sz="900" dirty="0">
              <a:solidFill>
                <a:srgbClr val="FFFFFF"/>
              </a:solidFill>
              <a:latin typeface="Poppins"/>
              <a:ea typeface="+mn-lt"/>
              <a:cs typeface="Poppins"/>
            </a:endParaRPr>
          </a:p>
          <a:p>
            <a:pPr marL="303530" indent="-171450" defTabSz="342900">
              <a:buFont typeface="Arial" panose="020B0604020202020204" pitchFamily="34" charset="0"/>
              <a:buChar char="•"/>
              <a:defRPr/>
            </a:pPr>
            <a:r>
              <a:rPr lang="es-CO" sz="900" b="1" dirty="0">
                <a:solidFill>
                  <a:schemeClr val="tx2">
                    <a:lumMod val="10000"/>
                  </a:schemeClr>
                </a:solidFill>
                <a:latin typeface="Poppins"/>
                <a:cs typeface="Poppins"/>
              </a:rPr>
              <a:t>Todos los miembros deben ser electos por el grupo que representa, excepto al director escolar o la persona que él/ella designe, quien es el único miembro automático.</a:t>
            </a:r>
            <a:r>
              <a:rPr lang="en-US" sz="800" b="1" dirty="0">
                <a:solidFill>
                  <a:srgbClr val="FFFFFF"/>
                </a:solidFill>
                <a:latin typeface="Poppins"/>
                <a:cs typeface="Poppins"/>
              </a:rPr>
              <a:t> </a:t>
            </a:r>
          </a:p>
        </p:txBody>
      </p:sp>
      <p:sp>
        <p:nvSpPr>
          <p:cNvPr id="26" name="TextBox 25">
            <a:extLst>
              <a:ext uri="{FF2B5EF4-FFF2-40B4-BE49-F238E27FC236}">
                <a16:creationId xmlns:a16="http://schemas.microsoft.com/office/drawing/2014/main" id="{2C007F59-C3ED-4283-B66F-51A7D583BA2D}"/>
              </a:ext>
            </a:extLst>
          </p:cNvPr>
          <p:cNvSpPr txBox="1"/>
          <p:nvPr/>
        </p:nvSpPr>
        <p:spPr>
          <a:xfrm flipH="1">
            <a:off x="3531488" y="186654"/>
            <a:ext cx="1812721" cy="646331"/>
          </a:xfrm>
          <a:prstGeom prst="rect">
            <a:avLst/>
          </a:prstGeom>
          <a:noFill/>
        </p:spPr>
        <p:txBody>
          <a:bodyPr wrap="square" rtlCol="0">
            <a:spAutoFit/>
          </a:bodyPr>
          <a:lstStyle/>
          <a:p>
            <a:pPr algn="ctr" defTabSz="342900">
              <a:defRPr/>
            </a:pPr>
            <a:r>
              <a:rPr lang="en-US" sz="1800" b="1">
                <a:solidFill>
                  <a:schemeClr val="bg1"/>
                </a:solidFill>
                <a:latin typeface="Calibri" panose="020F0502020204030204"/>
              </a:rPr>
              <a:t>SAMPLE</a:t>
            </a:r>
          </a:p>
          <a:p>
            <a:pPr algn="ctr" defTabSz="342900">
              <a:defRPr/>
            </a:pPr>
            <a:r>
              <a:rPr lang="en-US" sz="1800" b="1" u="sng">
                <a:solidFill>
                  <a:schemeClr val="bg1"/>
                </a:solidFill>
                <a:latin typeface="Calibri" panose="020F0502020204030204"/>
              </a:rPr>
              <a:t>MUESTRA</a:t>
            </a:r>
            <a:endParaRPr lang="en-US" sz="1200" b="1" u="sng">
              <a:solidFill>
                <a:schemeClr val="bg1"/>
              </a:solidFill>
              <a:latin typeface="Calibri" panose="020F0502020204030204"/>
            </a:endParaRPr>
          </a:p>
        </p:txBody>
      </p:sp>
      <p:sp>
        <p:nvSpPr>
          <p:cNvPr id="27" name="TextBox 26"/>
          <p:cNvSpPr txBox="1"/>
          <p:nvPr/>
        </p:nvSpPr>
        <p:spPr>
          <a:xfrm>
            <a:off x="4453733" y="1010539"/>
            <a:ext cx="2027631" cy="623248"/>
          </a:xfrm>
          <a:prstGeom prst="rect">
            <a:avLst/>
          </a:prstGeom>
          <a:noFill/>
        </p:spPr>
        <p:txBody>
          <a:bodyPr wrap="square" lIns="68580" tIns="34290" rIns="68580" bIns="34290" rtlCol="0" anchor="t">
            <a:spAutoFit/>
          </a:bodyPr>
          <a:lstStyle/>
          <a:p>
            <a:pPr defTabSz="342900">
              <a:defRPr/>
            </a:pPr>
            <a:r>
              <a:rPr lang="es-CO" b="1">
                <a:latin typeface="Calibri" panose="020F0502020204030204"/>
              </a:rPr>
              <a:t>Director o designado</a:t>
            </a:r>
          </a:p>
        </p:txBody>
      </p:sp>
    </p:spTree>
    <p:extLst>
      <p:ext uri="{BB962C8B-B14F-4D97-AF65-F5344CB8AC3E}">
        <p14:creationId xmlns:p14="http://schemas.microsoft.com/office/powerpoint/2010/main" val="1183097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6" name="TextBox 25">
            <a:extLst>
              <a:ext uri="{FF2B5EF4-FFF2-40B4-BE49-F238E27FC236}">
                <a16:creationId xmlns:a16="http://schemas.microsoft.com/office/drawing/2014/main" id="{2C007F59-C3ED-4283-B66F-51A7D583BA2D}"/>
              </a:ext>
            </a:extLst>
          </p:cNvPr>
          <p:cNvSpPr txBox="1"/>
          <p:nvPr/>
        </p:nvSpPr>
        <p:spPr>
          <a:xfrm flipH="1">
            <a:off x="3531488" y="186654"/>
            <a:ext cx="1812721" cy="584775"/>
          </a:xfrm>
          <a:prstGeom prst="rect">
            <a:avLst/>
          </a:prstGeom>
          <a:noFill/>
        </p:spPr>
        <p:txBody>
          <a:bodyPr wrap="square" rtlCol="0">
            <a:spAutoFit/>
          </a:bodyPr>
          <a:lstStyle/>
          <a:p>
            <a:pPr algn="ctr" defTabSz="342900">
              <a:defRPr/>
            </a:pPr>
            <a:r>
              <a:rPr lang="en-US" sz="1600" b="1">
                <a:solidFill>
                  <a:schemeClr val="bg1"/>
                </a:solidFill>
                <a:latin typeface="Calibri" panose="020F0502020204030204"/>
              </a:rPr>
              <a:t>SAMPLE</a:t>
            </a:r>
          </a:p>
          <a:p>
            <a:pPr algn="ctr" defTabSz="342900">
              <a:defRPr/>
            </a:pPr>
            <a:r>
              <a:rPr lang="en-US" sz="1600" b="1" u="sng">
                <a:solidFill>
                  <a:schemeClr val="bg1"/>
                </a:solidFill>
                <a:latin typeface="Calibri" panose="020F0502020204030204"/>
              </a:rPr>
              <a:t>MUESTRA</a:t>
            </a:r>
            <a:endParaRPr lang="en-US" sz="1200" b="1" u="sng">
              <a:solidFill>
                <a:schemeClr val="bg1"/>
              </a:solidFill>
              <a:latin typeface="Calibri" panose="020F0502020204030204"/>
            </a:endParaRPr>
          </a:p>
        </p:txBody>
      </p:sp>
      <p:sp>
        <p:nvSpPr>
          <p:cNvPr id="16" name="Title 1"/>
          <p:cNvSpPr txBox="1">
            <a:spLocks/>
          </p:cNvSpPr>
          <p:nvPr/>
        </p:nvSpPr>
        <p:spPr>
          <a:xfrm>
            <a:off x="115435" y="116249"/>
            <a:ext cx="2557606" cy="721376"/>
          </a:xfrm>
          <a:prstGeom prst="rect">
            <a:avLst/>
          </a:prstGeom>
          <a:noFill/>
          <a:ln w="28575">
            <a:solidFill>
              <a:schemeClr val="bg2"/>
            </a:solidFill>
          </a:ln>
        </p:spPr>
        <p:txBody>
          <a:bodyPr vert="horz" lIns="68580" tIns="34290" rIns="68580" bIns="34290" rtlCol="0" anchor="ctr">
            <a:normAutofit fontScale="92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defRPr/>
            </a:pPr>
            <a:r>
              <a:rPr lang="en-US" sz="2400" b="1" spc="-38" dirty="0">
                <a:solidFill>
                  <a:schemeClr val="tx1"/>
                </a:solidFill>
                <a:latin typeface="Poppins" panose="00000500000000000000" pitchFamily="2" charset="0"/>
                <a:ea typeface="Times New Roman"/>
                <a:cs typeface="Poppins" panose="00000500000000000000" pitchFamily="2" charset="0"/>
              </a:rPr>
              <a:t>SSC SECONDARY COMPOSITION*</a:t>
            </a:r>
          </a:p>
        </p:txBody>
      </p:sp>
      <p:sp>
        <p:nvSpPr>
          <p:cNvPr id="17" name="Title 1"/>
          <p:cNvSpPr txBox="1">
            <a:spLocks/>
          </p:cNvSpPr>
          <p:nvPr/>
        </p:nvSpPr>
        <p:spPr>
          <a:xfrm>
            <a:off x="5973541" y="85749"/>
            <a:ext cx="3149473" cy="853581"/>
          </a:xfrm>
          <a:prstGeom prst="rect">
            <a:avLst/>
          </a:prstGeom>
          <a:noFill/>
          <a:ln w="28575">
            <a:solidFill>
              <a:schemeClr val="bg2"/>
            </a:solidFill>
          </a:ln>
        </p:spPr>
        <p:txBody>
          <a:bodyPr vert="horz" lIns="68580" tIns="34290" rIns="68580" bIns="34290" rtlCol="0" anchor="b">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defRPr/>
            </a:pPr>
            <a:r>
              <a:rPr lang="es-CO" sz="2400" b="1" spc="-38" dirty="0">
                <a:solidFill>
                  <a:srgbClr val="002060"/>
                </a:solidFill>
                <a:latin typeface="Poppins" panose="00000500000000000000" pitchFamily="2" charset="0"/>
                <a:ea typeface="Times New Roman"/>
                <a:cs typeface="Poppins" panose="00000500000000000000" pitchFamily="2" charset="0"/>
              </a:rPr>
              <a:t>CONFIGURACIÓN DEL SSC PARA ESCUELAS </a:t>
            </a:r>
            <a:r>
              <a:rPr lang="es-CO" sz="2300" b="1" spc="-38" dirty="0">
                <a:solidFill>
                  <a:srgbClr val="002060"/>
                </a:solidFill>
                <a:latin typeface="Poppins" panose="00000500000000000000" pitchFamily="2" charset="0"/>
                <a:ea typeface="Times New Roman"/>
                <a:cs typeface="Poppins" panose="00000500000000000000" pitchFamily="2" charset="0"/>
              </a:rPr>
              <a:t>SECUNDARIAS</a:t>
            </a:r>
            <a:r>
              <a:rPr lang="es-CO" sz="2400" b="1" spc="-38" dirty="0">
                <a:solidFill>
                  <a:srgbClr val="002060"/>
                </a:solidFill>
                <a:latin typeface="Poppins" panose="00000500000000000000" pitchFamily="2" charset="0"/>
                <a:ea typeface="Times New Roman"/>
                <a:cs typeface="Poppins" panose="00000500000000000000" pitchFamily="2" charset="0"/>
              </a:rPr>
              <a:t>*</a:t>
            </a:r>
          </a:p>
        </p:txBody>
      </p:sp>
      <p:sp>
        <p:nvSpPr>
          <p:cNvPr id="21" name="TextBox 20"/>
          <p:cNvSpPr txBox="1"/>
          <p:nvPr/>
        </p:nvSpPr>
        <p:spPr>
          <a:xfrm flipH="1">
            <a:off x="117516" y="748312"/>
            <a:ext cx="2436710" cy="42704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68580" tIns="34290" rIns="68580" bIns="34290" rtlCol="0" anchor="t">
            <a:spAutoFit/>
          </a:bodyPr>
          <a:lstStyle/>
          <a:p>
            <a:pPr defTabSz="342900">
              <a:defRPr/>
            </a:pPr>
            <a:r>
              <a:rPr lang="en-US" sz="1300" b="1" dirty="0">
                <a:solidFill>
                  <a:schemeClr val="tx1"/>
                </a:solidFill>
                <a:latin typeface="Poppins"/>
                <a:cs typeface="Poppins"/>
              </a:rPr>
              <a:t>According to California Education Code, section 65000, for secondary schools:</a:t>
            </a:r>
          </a:p>
          <a:p>
            <a:pPr marL="348615" lvl="1" indent="-179070" defTabSz="342900">
              <a:buFont typeface="Arial" panose="020B0604020202020204" pitchFamily="34" charset="0"/>
              <a:buChar char="•"/>
              <a:defRPr/>
            </a:pPr>
            <a:r>
              <a:rPr lang="en-US" sz="1300" dirty="0">
                <a:solidFill>
                  <a:schemeClr val="tx1"/>
                </a:solidFill>
                <a:latin typeface="Poppins"/>
                <a:cs typeface="Poppins"/>
              </a:rPr>
              <a:t>parity between parents/community and students is</a:t>
            </a:r>
            <a:r>
              <a:rPr lang="en-US" sz="1300" b="1" dirty="0">
                <a:solidFill>
                  <a:schemeClr val="tx1"/>
                </a:solidFill>
                <a:latin typeface="Poppins"/>
                <a:cs typeface="Poppins"/>
              </a:rPr>
              <a:t> no longer required  </a:t>
            </a:r>
          </a:p>
          <a:p>
            <a:pPr marL="348615" lvl="1" indent="-179070" defTabSz="342900">
              <a:buFont typeface="Arial" panose="020B0604020202020204" pitchFamily="34" charset="0"/>
              <a:buChar char="•"/>
              <a:defRPr/>
            </a:pPr>
            <a:r>
              <a:rPr lang="en-US" sz="1300" dirty="0">
                <a:solidFill>
                  <a:schemeClr val="tx1"/>
                </a:solidFill>
                <a:latin typeface="Poppins"/>
                <a:cs typeface="Poppins"/>
              </a:rPr>
              <a:t>parity between staff and non-staff is required</a:t>
            </a:r>
          </a:p>
          <a:p>
            <a:pPr marL="348615" lvl="1" indent="-179070" defTabSz="342900">
              <a:buFont typeface="Arial" panose="020B0604020202020204" pitchFamily="34" charset="0"/>
              <a:buChar char="•"/>
              <a:defRPr/>
            </a:pPr>
            <a:r>
              <a:rPr lang="en-US" sz="1300" dirty="0">
                <a:solidFill>
                  <a:schemeClr val="tx1"/>
                </a:solidFill>
                <a:latin typeface="Poppins"/>
                <a:cs typeface="Poppins"/>
              </a:rPr>
              <a:t>the SSC must be composed of at</a:t>
            </a:r>
            <a:r>
              <a:rPr lang="en-US" sz="1300" b="1" dirty="0">
                <a:solidFill>
                  <a:schemeClr val="tx1"/>
                </a:solidFill>
                <a:latin typeface="Poppins"/>
                <a:cs typeface="Poppins"/>
              </a:rPr>
              <a:t> least 10 members</a:t>
            </a:r>
            <a:endParaRPr lang="en-US" sz="1300" b="1" dirty="0">
              <a:solidFill>
                <a:schemeClr val="tx1"/>
              </a:solidFill>
              <a:latin typeface="Poppins" panose="00000500000000000000" pitchFamily="2" charset="0"/>
              <a:cs typeface="Poppins" panose="00000500000000000000" pitchFamily="2" charset="0"/>
            </a:endParaRPr>
          </a:p>
          <a:p>
            <a:pPr defTabSz="342900">
              <a:defRPr/>
            </a:pPr>
            <a:endParaRPr lang="en-US" sz="1300" b="1" dirty="0">
              <a:solidFill>
                <a:schemeClr val="tx1"/>
              </a:solidFill>
              <a:latin typeface="Poppins" panose="00000500000000000000" pitchFamily="2" charset="0"/>
              <a:cs typeface="Poppins" panose="00000500000000000000" pitchFamily="2" charset="0"/>
            </a:endParaRPr>
          </a:p>
          <a:p>
            <a:pPr defTabSz="342900">
              <a:defRPr/>
            </a:pPr>
            <a:r>
              <a:rPr lang="en-US" sz="1300" dirty="0">
                <a:solidFill>
                  <a:schemeClr val="tx1"/>
                </a:solidFill>
                <a:latin typeface="Poppins"/>
                <a:cs typeface="Poppins"/>
              </a:rPr>
              <a:t>*According to the California Education Code, section 33133(c), </a:t>
            </a:r>
            <a:r>
              <a:rPr lang="en-US" sz="1300" b="1" dirty="0">
                <a:solidFill>
                  <a:schemeClr val="tx1"/>
                </a:solidFill>
                <a:latin typeface="Poppins"/>
                <a:cs typeface="Poppins"/>
              </a:rPr>
              <a:t>at middle schools, an SSC may, but is not required to,</a:t>
            </a:r>
            <a:r>
              <a:rPr lang="en-US" sz="1300" dirty="0">
                <a:solidFill>
                  <a:schemeClr val="tx1"/>
                </a:solidFill>
                <a:latin typeface="Poppins"/>
                <a:cs typeface="Poppins"/>
              </a:rPr>
              <a:t> include student representation.</a:t>
            </a:r>
            <a:endParaRPr lang="en-US" sz="1300" b="1" u="sng" dirty="0">
              <a:solidFill>
                <a:schemeClr val="tx1"/>
              </a:solidFill>
              <a:latin typeface="Poppins"/>
              <a:cs typeface="Poppins"/>
            </a:endParaRPr>
          </a:p>
        </p:txBody>
      </p:sp>
      <p:pic>
        <p:nvPicPr>
          <p:cNvPr id="23" name="Picture 22"/>
          <p:cNvPicPr>
            <a:picLocks noChangeAspect="1"/>
          </p:cNvPicPr>
          <p:nvPr/>
        </p:nvPicPr>
        <p:blipFill>
          <a:blip r:embed="rId3"/>
          <a:stretch>
            <a:fillRect/>
          </a:stretch>
        </p:blipFill>
        <p:spPr>
          <a:xfrm>
            <a:off x="2213852" y="326312"/>
            <a:ext cx="4386583" cy="4232918"/>
          </a:xfrm>
          <a:prstGeom prst="rect">
            <a:avLst/>
          </a:prstGeom>
        </p:spPr>
      </p:pic>
      <p:sp>
        <p:nvSpPr>
          <p:cNvPr id="27" name="TextBox 26"/>
          <p:cNvSpPr txBox="1"/>
          <p:nvPr/>
        </p:nvSpPr>
        <p:spPr>
          <a:xfrm flipH="1">
            <a:off x="5800592" y="893381"/>
            <a:ext cx="3227973" cy="4093428"/>
          </a:xfrm>
          <a:prstGeom prst="rect">
            <a:avLst/>
          </a:prstGeom>
          <a:noFill/>
        </p:spPr>
        <p:txBody>
          <a:bodyPr wrap="square" lIns="91440" tIns="45720" rIns="91440" bIns="45720" rtlCol="0" anchor="t">
            <a:spAutoFit/>
          </a:bodyPr>
          <a:lstStyle/>
          <a:p>
            <a:pPr defTabSz="342900">
              <a:defRPr/>
            </a:pPr>
            <a:r>
              <a:rPr lang="es-CO" sz="1300" b="1" dirty="0">
                <a:solidFill>
                  <a:srgbClr val="002060"/>
                </a:solidFill>
                <a:latin typeface="Poppins"/>
                <a:cs typeface="Poppins"/>
              </a:rPr>
              <a:t>De conformidad con la sección 65000 del Código de Educación del Estado de California, para las escuelas de nivel secundario:</a:t>
            </a:r>
          </a:p>
          <a:p>
            <a:pPr marL="556895" lvl="1" indent="-213995" defTabSz="342900">
              <a:buFont typeface="Arial" panose="020B0604020202020204" pitchFamily="34" charset="0"/>
              <a:buChar char="•"/>
              <a:defRPr/>
            </a:pPr>
            <a:r>
              <a:rPr lang="es-CO" sz="1300" b="1" dirty="0">
                <a:solidFill>
                  <a:srgbClr val="002060"/>
                </a:solidFill>
                <a:latin typeface="Poppins"/>
                <a:cs typeface="Poppins"/>
              </a:rPr>
              <a:t>No se requiere </a:t>
            </a:r>
            <a:r>
              <a:rPr lang="es-CO" sz="1300" dirty="0">
                <a:solidFill>
                  <a:srgbClr val="002060"/>
                </a:solidFill>
                <a:latin typeface="Poppins"/>
                <a:cs typeface="Poppins"/>
              </a:rPr>
              <a:t>paridad entre los padres de familia/comunidad y los estudiantes  </a:t>
            </a:r>
            <a:endParaRPr lang="es-CO" sz="1300" dirty="0">
              <a:solidFill>
                <a:srgbClr val="002060"/>
              </a:solidFill>
              <a:latin typeface="Poppins" panose="00000500000000000000" pitchFamily="2" charset="0"/>
              <a:cs typeface="Poppins" panose="00000500000000000000" pitchFamily="2" charset="0"/>
            </a:endParaRPr>
          </a:p>
          <a:p>
            <a:pPr marL="556895" lvl="1" indent="-213995" defTabSz="342900">
              <a:buFont typeface="Arial" panose="020B0604020202020204" pitchFamily="34" charset="0"/>
              <a:buChar char="•"/>
              <a:defRPr/>
            </a:pPr>
            <a:r>
              <a:rPr lang="es-CO" sz="1300" dirty="0">
                <a:solidFill>
                  <a:srgbClr val="002060"/>
                </a:solidFill>
                <a:latin typeface="Poppins"/>
                <a:cs typeface="Poppins"/>
              </a:rPr>
              <a:t>se requiere paridad entre las personas que son empleados y las que no lo son.</a:t>
            </a:r>
          </a:p>
          <a:p>
            <a:pPr marL="556895" lvl="1" indent="-213995" defTabSz="342900">
              <a:buFont typeface="Arial" panose="020B0604020202020204" pitchFamily="34" charset="0"/>
              <a:buChar char="•"/>
              <a:defRPr/>
            </a:pPr>
            <a:r>
              <a:rPr lang="es-CO" sz="1300" dirty="0">
                <a:solidFill>
                  <a:srgbClr val="002060"/>
                </a:solidFill>
                <a:latin typeface="Poppins"/>
                <a:cs typeface="Poppins"/>
              </a:rPr>
              <a:t>el SSC debe de contar con </a:t>
            </a:r>
            <a:r>
              <a:rPr lang="es-CO" sz="1300" b="1" dirty="0">
                <a:solidFill>
                  <a:srgbClr val="002060"/>
                </a:solidFill>
                <a:latin typeface="Poppins"/>
                <a:cs typeface="Poppins"/>
              </a:rPr>
              <a:t>mínimamente 10 miembros.</a:t>
            </a:r>
          </a:p>
          <a:p>
            <a:pPr defTabSz="342900">
              <a:defRPr/>
            </a:pPr>
            <a:endParaRPr lang="en-US" sz="1300" b="1" dirty="0">
              <a:solidFill>
                <a:srgbClr val="002060"/>
              </a:solidFill>
              <a:latin typeface="Poppins" panose="00000500000000000000" pitchFamily="2" charset="0"/>
              <a:cs typeface="Poppins" panose="00000500000000000000" pitchFamily="2" charset="0"/>
            </a:endParaRPr>
          </a:p>
          <a:p>
            <a:pPr defTabSz="342900">
              <a:defRPr/>
            </a:pPr>
            <a:r>
              <a:rPr lang="es-CO" sz="1300" dirty="0">
                <a:solidFill>
                  <a:srgbClr val="002060"/>
                </a:solidFill>
                <a:latin typeface="Poppins"/>
                <a:cs typeface="Poppins"/>
              </a:rPr>
              <a:t>*Conforme la sección 33133 (c) del Código de Educación del Estado de California, en las </a:t>
            </a:r>
            <a:r>
              <a:rPr lang="es-CO" sz="1300" b="1" dirty="0">
                <a:solidFill>
                  <a:srgbClr val="002060"/>
                </a:solidFill>
                <a:latin typeface="Poppins"/>
                <a:cs typeface="Poppins"/>
              </a:rPr>
              <a:t>escuelas intermedias, un SSC puede, pero no se le requiere</a:t>
            </a:r>
            <a:r>
              <a:rPr lang="es-CO" sz="1300" dirty="0">
                <a:solidFill>
                  <a:srgbClr val="002060"/>
                </a:solidFill>
                <a:latin typeface="Poppins"/>
                <a:cs typeface="Poppins"/>
              </a:rPr>
              <a:t>, que incluya representación estudiantil.</a:t>
            </a:r>
          </a:p>
        </p:txBody>
      </p:sp>
      <p:sp>
        <p:nvSpPr>
          <p:cNvPr id="31" name="Oval Callout 30"/>
          <p:cNvSpPr/>
          <p:nvPr/>
        </p:nvSpPr>
        <p:spPr>
          <a:xfrm rot="18240000">
            <a:off x="2263081" y="2380446"/>
            <a:ext cx="676741" cy="1163092"/>
          </a:xfrm>
          <a:prstGeom prst="wedgeEllipseCallout">
            <a:avLst>
              <a:gd name="adj1" fmla="val 37722"/>
              <a:gd name="adj2" fmla="val 72335"/>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defTabSz="342900">
              <a:defRPr/>
            </a:pPr>
            <a:r>
              <a:rPr lang="en-US" sz="1050" b="1">
                <a:solidFill>
                  <a:prstClr val="black"/>
                </a:solidFill>
                <a:latin typeface="Calibri" panose="020F0502020204030204"/>
              </a:rPr>
              <a:t>Not </a:t>
            </a:r>
            <a:r>
              <a:rPr lang="en-US" sz="1050" b="1">
                <a:solidFill>
                  <a:schemeClr val="bg1"/>
                </a:solidFill>
                <a:latin typeface="Calibri" panose="020F0502020204030204"/>
              </a:rPr>
              <a:t>employed at the child’s </a:t>
            </a:r>
            <a:r>
              <a:rPr lang="en-US" sz="1050" b="1">
                <a:solidFill>
                  <a:prstClr val="black"/>
                </a:solidFill>
                <a:latin typeface="Calibri" panose="020F0502020204030204"/>
              </a:rPr>
              <a:t>school </a:t>
            </a:r>
          </a:p>
        </p:txBody>
      </p:sp>
      <p:sp>
        <p:nvSpPr>
          <p:cNvPr id="32" name="Oval Callout 31"/>
          <p:cNvSpPr/>
          <p:nvPr/>
        </p:nvSpPr>
        <p:spPr>
          <a:xfrm rot="12420000">
            <a:off x="2616286" y="3567210"/>
            <a:ext cx="723304" cy="1167643"/>
          </a:xfrm>
          <a:prstGeom prst="wedgeEllipseCallout">
            <a:avLst>
              <a:gd name="adj1" fmla="val -54433"/>
              <a:gd name="adj2" fmla="val 7357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defTabSz="342900">
              <a:defRPr/>
            </a:pPr>
            <a:r>
              <a:rPr lang="es-CO" sz="1050" b="1">
                <a:solidFill>
                  <a:schemeClr val="bg1"/>
                </a:solidFill>
                <a:latin typeface="Calibri" panose="020F0502020204030204"/>
              </a:rPr>
              <a:t>No es empleado en la escuela del niño </a:t>
            </a:r>
          </a:p>
        </p:txBody>
      </p:sp>
      <p:sp>
        <p:nvSpPr>
          <p:cNvPr id="33" name="TextBox 32">
            <a:extLst>
              <a:ext uri="{FF2B5EF4-FFF2-40B4-BE49-F238E27FC236}">
                <a16:creationId xmlns:a16="http://schemas.microsoft.com/office/drawing/2014/main" id="{196867B0-5DC2-4E51-9FE5-E6A8426B29C3}"/>
              </a:ext>
            </a:extLst>
          </p:cNvPr>
          <p:cNvSpPr txBox="1"/>
          <p:nvPr/>
        </p:nvSpPr>
        <p:spPr>
          <a:xfrm>
            <a:off x="3409668" y="4167912"/>
            <a:ext cx="2052551" cy="830997"/>
          </a:xfrm>
          <a:prstGeom prst="rect">
            <a:avLst/>
          </a:prstGeom>
          <a:noFill/>
        </p:spPr>
        <p:txBody>
          <a:bodyPr wrap="square" lIns="0" tIns="0" rIns="0" bIns="0" rtlCol="0" anchor="t">
            <a:spAutoFit/>
          </a:bodyPr>
          <a:lstStyle/>
          <a:p>
            <a:pPr defTabSz="342900">
              <a:defRPr/>
            </a:pPr>
            <a:r>
              <a:rPr lang="es-CO" b="1">
                <a:latin typeface="Poppings"/>
              </a:rPr>
              <a:t>Padres/Tutores Legales y Miembros </a:t>
            </a:r>
            <a:r>
              <a:rPr lang="es-CO" b="1">
                <a:solidFill>
                  <a:schemeClr val="bg1"/>
                </a:solidFill>
                <a:latin typeface="Poppings"/>
              </a:rPr>
              <a:t>de la Comunidad</a:t>
            </a:r>
            <a:endParaRPr lang="es-CO" b="1">
              <a:solidFill>
                <a:schemeClr val="bg1"/>
              </a:solidFill>
              <a:latin typeface="Poppings"/>
              <a:cs typeface="Calibri"/>
            </a:endParaRPr>
          </a:p>
        </p:txBody>
      </p:sp>
      <p:sp>
        <p:nvSpPr>
          <p:cNvPr id="34" name="TextBox 33"/>
          <p:cNvSpPr txBox="1"/>
          <p:nvPr/>
        </p:nvSpPr>
        <p:spPr>
          <a:xfrm>
            <a:off x="2883945" y="1492178"/>
            <a:ext cx="1523199" cy="369332"/>
          </a:xfrm>
          <a:prstGeom prst="rect">
            <a:avLst/>
          </a:prstGeom>
          <a:noFill/>
        </p:spPr>
        <p:txBody>
          <a:bodyPr wrap="square" lIns="91440" tIns="45720" rIns="91440" bIns="45720" rtlCol="0" anchor="t">
            <a:spAutoFit/>
          </a:bodyPr>
          <a:lstStyle/>
          <a:p>
            <a:pPr defTabSz="342900">
              <a:defRPr/>
            </a:pPr>
            <a:r>
              <a:rPr lang="es-CO" b="1">
                <a:latin typeface="Poppings"/>
              </a:rPr>
              <a:t>Estudiantes</a:t>
            </a:r>
          </a:p>
        </p:txBody>
      </p:sp>
      <p:sp>
        <p:nvSpPr>
          <p:cNvPr id="2" name="TextBox 1">
            <a:extLst>
              <a:ext uri="{FF2B5EF4-FFF2-40B4-BE49-F238E27FC236}">
                <a16:creationId xmlns:a16="http://schemas.microsoft.com/office/drawing/2014/main" id="{1B728111-6BAF-5904-AF6A-C6D68BD9FAD4}"/>
              </a:ext>
            </a:extLst>
          </p:cNvPr>
          <p:cNvSpPr txBox="1"/>
          <p:nvPr/>
        </p:nvSpPr>
        <p:spPr>
          <a:xfrm>
            <a:off x="4968233" y="1721483"/>
            <a:ext cx="13426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Poppings"/>
              </a:rPr>
              <a:t>Maestros</a:t>
            </a:r>
          </a:p>
        </p:txBody>
      </p:sp>
      <p:sp>
        <p:nvSpPr>
          <p:cNvPr id="3" name="TextBox 2">
            <a:extLst>
              <a:ext uri="{FF2B5EF4-FFF2-40B4-BE49-F238E27FC236}">
                <a16:creationId xmlns:a16="http://schemas.microsoft.com/office/drawing/2014/main" id="{E36B8F9B-B185-4923-CD43-5D36451F3B7F}"/>
              </a:ext>
            </a:extLst>
          </p:cNvPr>
          <p:cNvSpPr txBox="1"/>
          <p:nvPr/>
        </p:nvSpPr>
        <p:spPr>
          <a:xfrm>
            <a:off x="4407144" y="1175971"/>
            <a:ext cx="10550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latin typeface="Poppings"/>
              </a:rPr>
              <a:t>Director</a:t>
            </a:r>
          </a:p>
        </p:txBody>
      </p:sp>
    </p:spTree>
    <p:extLst>
      <p:ext uri="{BB962C8B-B14F-4D97-AF65-F5344CB8AC3E}">
        <p14:creationId xmlns:p14="http://schemas.microsoft.com/office/powerpoint/2010/main" val="397415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0" y="-8485"/>
            <a:ext cx="4777004" cy="954107"/>
          </a:xfrm>
          <a:prstGeom prst="rect">
            <a:avLst/>
          </a:prstGeom>
          <a:noFill/>
        </p:spPr>
        <p:txBody>
          <a:bodyPr wrap="square" lIns="91440" tIns="45720" rIns="91440" bIns="45720" rtlCol="0" anchor="t">
            <a:spAutoFit/>
          </a:bodyPr>
          <a:lstStyle/>
          <a:p>
            <a:pPr algn="ctr"/>
            <a:r>
              <a:rPr lang="en-US" sz="2800" b="1">
                <a:latin typeface="Poppins"/>
                <a:cs typeface="Poppins"/>
              </a:rPr>
              <a:t>SSC </a:t>
            </a:r>
          </a:p>
          <a:p>
            <a:pPr algn="ctr"/>
            <a:r>
              <a:rPr lang="en-US" sz="2800" b="1">
                <a:latin typeface="Poppins"/>
                <a:cs typeface="Poppins"/>
              </a:rPr>
              <a:t>Alternates </a:t>
            </a:r>
            <a:r>
              <a:rPr lang="en-US" sz="2800" b="1" i="1">
                <a:latin typeface="Poppins"/>
                <a:cs typeface="Poppins"/>
              </a:rPr>
              <a:t>Optional</a:t>
            </a:r>
            <a:r>
              <a:rPr lang="en-US" sz="2800" b="1">
                <a:latin typeface="Poppins"/>
                <a:cs typeface="Poppins"/>
              </a:rPr>
              <a:t> </a:t>
            </a:r>
          </a:p>
        </p:txBody>
      </p:sp>
      <p:sp>
        <p:nvSpPr>
          <p:cNvPr id="8" name="TextBox 7">
            <a:extLst>
              <a:ext uri="{FF2B5EF4-FFF2-40B4-BE49-F238E27FC236}">
                <a16:creationId xmlns:a16="http://schemas.microsoft.com/office/drawing/2014/main" id="{FA8812D4-CFBA-49B5-B900-30B36313C2E6}"/>
              </a:ext>
            </a:extLst>
          </p:cNvPr>
          <p:cNvSpPr txBox="1"/>
          <p:nvPr/>
        </p:nvSpPr>
        <p:spPr>
          <a:xfrm>
            <a:off x="3934775" y="61996"/>
            <a:ext cx="5417529" cy="954107"/>
          </a:xfrm>
          <a:prstGeom prst="rect">
            <a:avLst/>
          </a:prstGeom>
          <a:noFill/>
        </p:spPr>
        <p:txBody>
          <a:bodyPr wrap="square" lIns="91440" tIns="45720" rIns="91440" bIns="45720" rtlCol="0" anchor="t">
            <a:spAutoFit/>
          </a:bodyPr>
          <a:lstStyle/>
          <a:p>
            <a:pPr algn="ctr"/>
            <a:r>
              <a:rPr lang="en-US" sz="2800" b="1" dirty="0" err="1">
                <a:solidFill>
                  <a:srgbClr val="002060"/>
                </a:solidFill>
                <a:latin typeface="Poppins"/>
                <a:cs typeface="Poppins"/>
              </a:rPr>
              <a:t>Suplentes</a:t>
            </a:r>
            <a:r>
              <a:rPr lang="en-US" sz="2800" b="1" dirty="0">
                <a:solidFill>
                  <a:srgbClr val="002060"/>
                </a:solidFill>
                <a:latin typeface="Poppins"/>
                <a:cs typeface="Poppins"/>
              </a:rPr>
              <a:t> del </a:t>
            </a:r>
          </a:p>
          <a:p>
            <a:pPr algn="ctr"/>
            <a:r>
              <a:rPr lang="en-US" sz="2800" b="1" dirty="0">
                <a:solidFill>
                  <a:srgbClr val="002060"/>
                </a:solidFill>
                <a:latin typeface="Poppins"/>
                <a:cs typeface="Poppins"/>
              </a:rPr>
              <a:t>SSC </a:t>
            </a:r>
            <a:r>
              <a:rPr lang="en-US" sz="2800" b="1" i="1" dirty="0" err="1">
                <a:solidFill>
                  <a:srgbClr val="002060"/>
                </a:solidFill>
                <a:latin typeface="Poppins"/>
                <a:cs typeface="Poppins"/>
              </a:rPr>
              <a:t>Opcional</a:t>
            </a:r>
            <a:endParaRPr lang="es-MX" sz="2800" b="1" i="1" dirty="0">
              <a:solidFill>
                <a:srgbClr val="002060"/>
              </a:solidFill>
              <a:latin typeface="Poppins"/>
              <a:cs typeface="Poppins"/>
            </a:endParaRPr>
          </a:p>
        </p:txBody>
      </p:sp>
      <p:sp>
        <p:nvSpPr>
          <p:cNvPr id="5" name="TextBox 4">
            <a:extLst>
              <a:ext uri="{FF2B5EF4-FFF2-40B4-BE49-F238E27FC236}">
                <a16:creationId xmlns:a16="http://schemas.microsoft.com/office/drawing/2014/main" id="{2B26F917-2FAA-4295-A6D9-E0E2DFC5E078}"/>
              </a:ext>
            </a:extLst>
          </p:cNvPr>
          <p:cNvSpPr txBox="1"/>
          <p:nvPr/>
        </p:nvSpPr>
        <p:spPr>
          <a:xfrm>
            <a:off x="137072" y="945622"/>
            <a:ext cx="4080365" cy="3693319"/>
          </a:xfrm>
          <a:prstGeom prst="rect">
            <a:avLst/>
          </a:prstGeom>
          <a:noFill/>
        </p:spPr>
        <p:txBody>
          <a:bodyPr wrap="square" lIns="91440" tIns="45720" rIns="91440" bIns="45720" anchor="t">
            <a:spAutoFit/>
          </a:bodyPr>
          <a:lstStyle/>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effectLst/>
                <a:uLnTx/>
                <a:uFillTx/>
                <a:latin typeface="Poppins"/>
                <a:cs typeface="Poppins"/>
              </a:rPr>
              <a:t>Election </a:t>
            </a:r>
            <a:r>
              <a:rPr kumimoji="0" lang="en-US" sz="1800" b="0" i="0" u="none" strike="noStrike" kern="1200" cap="none" spc="0" normalizeH="0" baseline="0" noProof="0">
                <a:ln>
                  <a:noFill/>
                </a:ln>
                <a:effectLst/>
                <a:uLnTx/>
                <a:uFillTx/>
                <a:latin typeface="Poppins"/>
                <a:cs typeface="Poppins"/>
              </a:rPr>
              <a:t>of </a:t>
            </a:r>
            <a:r>
              <a:rPr kumimoji="0" lang="en-US" sz="1800" b="1" i="0" u="none" strike="noStrike" kern="1200" cap="none" spc="0" normalizeH="0" baseline="0" noProof="0">
                <a:ln>
                  <a:noFill/>
                </a:ln>
                <a:effectLst/>
                <a:uLnTx/>
                <a:uFillTx/>
                <a:latin typeface="Poppins"/>
                <a:cs typeface="Poppins"/>
              </a:rPr>
              <a:t>alternates</a:t>
            </a:r>
            <a:r>
              <a:rPr kumimoji="0" lang="en-US" sz="1800" b="0" i="0" u="none" strike="noStrike" kern="1200" cap="none" spc="0" normalizeH="0" baseline="0" noProof="0">
                <a:ln>
                  <a:noFill/>
                </a:ln>
                <a:effectLst/>
                <a:uLnTx/>
                <a:uFillTx/>
                <a:latin typeface="Poppins"/>
                <a:cs typeface="Poppins"/>
              </a:rPr>
              <a:t> for the council is </a:t>
            </a:r>
            <a:r>
              <a:rPr kumimoji="0" lang="en-US" sz="1800" b="1" i="1" u="sng" strike="noStrike" kern="1200" cap="none" spc="0" normalizeH="0" baseline="0" noProof="0">
                <a:ln>
                  <a:noFill/>
                </a:ln>
                <a:effectLst/>
                <a:uLnTx/>
                <a:uFillTx/>
                <a:latin typeface="Poppins"/>
                <a:cs typeface="Poppins"/>
              </a:rPr>
              <a:t>optional</a:t>
            </a:r>
            <a:r>
              <a:rPr kumimoji="0" lang="en-US" sz="1800" b="0" i="0" u="sng" strike="noStrike" kern="1200" cap="none" spc="0" normalizeH="0" baseline="0" noProof="0">
                <a:ln>
                  <a:noFill/>
                </a:ln>
                <a:effectLst/>
                <a:uLnTx/>
                <a:uFillTx/>
                <a:latin typeface="Poppins"/>
                <a:cs typeface="Poppins"/>
              </a:rPr>
              <a:t>.</a:t>
            </a:r>
            <a:endParaRPr lang="en-US" sz="1800" b="0" i="0" u="sng" strike="noStrike" kern="1200" cap="none" spc="0" normalizeH="0" baseline="0" noProof="0">
              <a:ln>
                <a:noFill/>
              </a:ln>
              <a:effectLst/>
              <a:uLnTx/>
              <a:uFillTx/>
              <a:latin typeface="Poppins"/>
              <a:cs typeface="Poppins"/>
            </a:endParaRPr>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sz="1800" b="0" i="0" u="sng" strike="noStrike" kern="1200" cap="none" spc="0" normalizeH="0" baseline="0" noProof="0">
              <a:ln>
                <a:noFill/>
              </a:ln>
              <a:effectLst/>
              <a:uLnTx/>
              <a:uFillTx/>
              <a:latin typeface="Poppins" panose="00000500000000000000" pitchFamily="2" charset="0"/>
              <a:cs typeface="Poppins" panose="00000500000000000000" pitchFamily="2" charset="0"/>
            </a:endParaRPr>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US" sz="1800" b="1" i="0" u="none" strike="noStrike" kern="1200" cap="none" spc="0" normalizeH="0" baseline="0" noProof="0">
                <a:ln>
                  <a:noFill/>
                </a:ln>
                <a:effectLst/>
                <a:uLnTx/>
                <a:uFillTx/>
                <a:latin typeface="Poppins"/>
                <a:cs typeface="Poppins"/>
              </a:rPr>
              <a:t>Alternates </a:t>
            </a:r>
            <a:r>
              <a:rPr kumimoji="0" lang="en-US" sz="1800" b="0" i="0" u="none" strike="noStrike" kern="1200" cap="none" spc="0" normalizeH="0" baseline="0" noProof="0">
                <a:ln>
                  <a:noFill/>
                </a:ln>
                <a:effectLst/>
                <a:uLnTx/>
                <a:uFillTx/>
                <a:latin typeface="Poppins"/>
                <a:cs typeface="Poppins"/>
              </a:rPr>
              <a:t>should be </a:t>
            </a:r>
            <a:r>
              <a:rPr kumimoji="0" lang="en-US" sz="1800" b="1" i="0" u="none" strike="noStrike" kern="1200" cap="none" spc="0" normalizeH="0" baseline="0" noProof="0">
                <a:ln>
                  <a:noFill/>
                </a:ln>
                <a:effectLst/>
                <a:uLnTx/>
                <a:uFillTx/>
                <a:latin typeface="Poppins"/>
                <a:cs typeface="Poppins"/>
              </a:rPr>
              <a:t>elected for all stakeholder groups </a:t>
            </a:r>
            <a:r>
              <a:rPr kumimoji="0" lang="en-US" sz="1800" b="0" i="0" u="none" strike="noStrike" kern="1200" cap="none" spc="0" normalizeH="0" baseline="0" noProof="0" err="1">
                <a:ln>
                  <a:noFill/>
                </a:ln>
                <a:effectLst/>
                <a:uLnTx/>
                <a:uFillTx/>
                <a:latin typeface="Poppins"/>
                <a:cs typeface="Poppins"/>
              </a:rPr>
              <a:t>e.g</a:t>
            </a:r>
            <a:r>
              <a:rPr lang="en-US" sz="1800">
                <a:latin typeface="Poppins"/>
                <a:cs typeface="Poppins"/>
              </a:rPr>
              <a:t>.,</a:t>
            </a:r>
            <a:r>
              <a:rPr kumimoji="0" lang="en-US" sz="1800" b="0" i="0" u="none" strike="noStrike" kern="1200" cap="none" spc="0" normalizeH="0" baseline="0" noProof="0">
                <a:ln>
                  <a:noFill/>
                </a:ln>
                <a:effectLst/>
                <a:uLnTx/>
                <a:uFillTx/>
                <a:latin typeface="Poppins"/>
                <a:cs typeface="Poppins"/>
              </a:rPr>
              <a:t> teachers, parents, students, and other school personnel, except the principal or designee.</a:t>
            </a:r>
            <a:endParaRPr lang="en-US" sz="1800" b="0" i="0" u="none" strike="noStrike" kern="1200" cap="none" spc="0" normalizeH="0" baseline="0" noProof="0">
              <a:ln>
                <a:noFill/>
              </a:ln>
              <a:effectLst/>
              <a:uLnTx/>
              <a:uFillTx/>
              <a:latin typeface="Poppins"/>
              <a:cs typeface="Poppins"/>
            </a:endParaRPr>
          </a:p>
          <a:p>
            <a:pPr marL="285750" marR="0" lvl="0" indent="-285750" algn="l" defTabSz="4572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sz="1800" b="0" i="0" u="none" strike="noStrike" kern="1200" cap="none" spc="0" normalizeH="0" baseline="0" noProof="0">
              <a:ln>
                <a:noFill/>
              </a:ln>
              <a:effectLst/>
              <a:uLnTx/>
              <a:uFillTx/>
              <a:latin typeface="Poppins" panose="00000500000000000000" pitchFamily="2" charset="0"/>
              <a:cs typeface="Poppins" panose="00000500000000000000" pitchFamily="2" charset="0"/>
            </a:endParaRPr>
          </a:p>
          <a:p>
            <a:pPr marL="285750" indent="-285750" defTabSz="457200">
              <a:buClr>
                <a:schemeClr val="tx1"/>
              </a:buClr>
              <a:buFont typeface="Arial" panose="020B0604020202020204" pitchFamily="34" charset="0"/>
              <a:buChar char="•"/>
              <a:defRPr/>
            </a:pPr>
            <a:r>
              <a:rPr kumimoji="0" lang="en-US" sz="1800" b="0" i="0" u="none" strike="noStrike" kern="1200" cap="none" spc="0" normalizeH="0" baseline="0" noProof="0">
                <a:ln>
                  <a:noFill/>
                </a:ln>
                <a:effectLst/>
                <a:uLnTx/>
                <a:uFillTx/>
                <a:latin typeface="Poppins"/>
                <a:cs typeface="Poppins"/>
              </a:rPr>
              <a:t>The</a:t>
            </a:r>
            <a:r>
              <a:rPr lang="en-US" sz="1800">
                <a:latin typeface="Poppins"/>
                <a:cs typeface="Poppins"/>
              </a:rPr>
              <a:t> </a:t>
            </a:r>
            <a:r>
              <a:rPr kumimoji="0" lang="en-US" sz="1800" b="1" i="0" u="none" strike="noStrike" kern="1200" cap="none" spc="0" normalizeH="0" baseline="0" noProof="0">
                <a:ln>
                  <a:noFill/>
                </a:ln>
                <a:effectLst/>
                <a:uLnTx/>
                <a:uFillTx/>
                <a:latin typeface="Poppins"/>
                <a:cs typeface="Poppins"/>
              </a:rPr>
              <a:t>principal’s designee </a:t>
            </a:r>
            <a:r>
              <a:rPr kumimoji="0" lang="en-US" sz="1800" b="1" i="0" u="sng" strike="noStrike" kern="1200" cap="none" spc="0" normalizeH="0" baseline="0" noProof="0">
                <a:ln>
                  <a:noFill/>
                </a:ln>
                <a:effectLst/>
                <a:highlight>
                  <a:srgbClr val="FFFF00"/>
                </a:highlight>
                <a:uLnTx/>
                <a:uFillTx/>
                <a:latin typeface="Poppins"/>
                <a:cs typeface="Poppins"/>
              </a:rPr>
              <a:t>is not</a:t>
            </a:r>
            <a:r>
              <a:rPr kumimoji="0" lang="en-US" sz="1800" b="1" i="0" strike="noStrike" kern="1200" cap="none" spc="0" normalizeH="0" baseline="0" noProof="0">
                <a:ln>
                  <a:noFill/>
                </a:ln>
                <a:effectLst/>
                <a:uLnTx/>
                <a:uFillTx/>
                <a:latin typeface="Poppins"/>
                <a:cs typeface="Poppins"/>
              </a:rPr>
              <a:t> an </a:t>
            </a:r>
            <a:r>
              <a:rPr kumimoji="0" lang="en-US" sz="1800" b="1" i="0" u="none" strike="noStrike" kern="1200" cap="none" spc="0" normalizeH="0" baseline="0" noProof="0">
                <a:ln>
                  <a:noFill/>
                </a:ln>
                <a:effectLst/>
                <a:uLnTx/>
                <a:uFillTx/>
                <a:latin typeface="Poppins"/>
                <a:cs typeface="Poppins"/>
              </a:rPr>
              <a:t>alternate</a:t>
            </a:r>
            <a:r>
              <a:rPr lang="en-US" sz="1800" b="1">
                <a:latin typeface="Poppins"/>
                <a:cs typeface="Poppins"/>
              </a:rPr>
              <a:t> </a:t>
            </a:r>
            <a:r>
              <a:rPr kumimoji="0" lang="en-US" sz="1800" b="1" i="0" u="none" strike="noStrike" kern="1200" cap="none" spc="0" normalizeH="0" baseline="0" noProof="0">
                <a:ln>
                  <a:noFill/>
                </a:ln>
                <a:effectLst/>
                <a:uLnTx/>
                <a:uFillTx/>
                <a:latin typeface="Poppins"/>
                <a:cs typeface="Poppins"/>
              </a:rPr>
              <a:t>but a member of the SSC.</a:t>
            </a:r>
            <a:endParaRPr lang="en-US" sz="1800" b="1" i="0" u="none" strike="noStrike" kern="1200" cap="none" spc="0" normalizeH="0" baseline="0" noProof="0">
              <a:ln>
                <a:noFill/>
              </a:ln>
              <a:effectLst/>
              <a:uLnTx/>
              <a:uFillTx/>
              <a:latin typeface="Poppins"/>
              <a:cs typeface="Poppins"/>
            </a:endParaRPr>
          </a:p>
        </p:txBody>
      </p:sp>
      <p:sp>
        <p:nvSpPr>
          <p:cNvPr id="9" name="TextBox 8">
            <a:extLst>
              <a:ext uri="{FF2B5EF4-FFF2-40B4-BE49-F238E27FC236}">
                <a16:creationId xmlns:a16="http://schemas.microsoft.com/office/drawing/2014/main" id="{68D15BDD-B9F8-46E2-8840-54C9D42EBA99}"/>
              </a:ext>
            </a:extLst>
          </p:cNvPr>
          <p:cNvSpPr txBox="1"/>
          <p:nvPr/>
        </p:nvSpPr>
        <p:spPr>
          <a:xfrm>
            <a:off x="4361935" y="945622"/>
            <a:ext cx="4695568" cy="4041876"/>
          </a:xfrm>
          <a:prstGeom prst="rect">
            <a:avLst/>
          </a:prstGeom>
          <a:noFill/>
        </p:spPr>
        <p:txBody>
          <a:bodyPr wrap="square" lIns="91440" tIns="45720" rIns="91440" bIns="45720" anchor="t">
            <a:spAutoFit/>
          </a:bodyPr>
          <a:lstStyle/>
          <a:p>
            <a:pPr marL="342900" indent="-342900" defTabSz="457200">
              <a:lnSpc>
                <a:spcPct val="110000"/>
              </a:lnSpc>
              <a:buClr>
                <a:schemeClr val="tx2">
                  <a:lumMod val="10000"/>
                </a:schemeClr>
              </a:buClr>
              <a:buFont typeface="Arial" panose="020B0604020202020204" pitchFamily="34" charset="0"/>
              <a:buChar char="•"/>
              <a:defRPr/>
            </a:pPr>
            <a:r>
              <a:rPr kumimoji="0" lang="es-CO" sz="1800" b="1" i="0" u="none" strike="noStrike" kern="1200" cap="none" spc="0" normalizeH="0" baseline="0" noProof="0" dirty="0">
                <a:ln>
                  <a:noFill/>
                </a:ln>
                <a:solidFill>
                  <a:srgbClr val="002060"/>
                </a:solidFill>
                <a:effectLst/>
                <a:uLnTx/>
                <a:uFillTx/>
                <a:latin typeface="Poppins"/>
                <a:cs typeface="Poppins"/>
              </a:rPr>
              <a:t>La elección </a:t>
            </a:r>
            <a:r>
              <a:rPr kumimoji="0" lang="es-CO" sz="1800" b="0" i="0" u="none" strike="noStrike" kern="1200" cap="none" spc="0" normalizeH="0" baseline="0" noProof="0" dirty="0">
                <a:ln>
                  <a:noFill/>
                </a:ln>
                <a:solidFill>
                  <a:srgbClr val="002060"/>
                </a:solidFill>
                <a:effectLst/>
                <a:uLnTx/>
                <a:uFillTx/>
                <a:latin typeface="Poppins"/>
                <a:cs typeface="Poppins"/>
              </a:rPr>
              <a:t>de </a:t>
            </a:r>
            <a:r>
              <a:rPr lang="es-CO" sz="1800" dirty="0">
                <a:solidFill>
                  <a:srgbClr val="002060"/>
                </a:solidFill>
                <a:latin typeface="Poppins"/>
                <a:cs typeface="Poppins"/>
              </a:rPr>
              <a:t>los </a:t>
            </a:r>
            <a:r>
              <a:rPr lang="es-CO" sz="1800" b="1" dirty="0">
                <a:solidFill>
                  <a:srgbClr val="002060"/>
                </a:solidFill>
                <a:latin typeface="Poppins"/>
                <a:cs typeface="Poppins"/>
              </a:rPr>
              <a:t>suplentes</a:t>
            </a:r>
            <a:r>
              <a:rPr kumimoji="0" lang="es-CO" sz="1800" b="1" i="0" u="none" strike="noStrike" kern="1200" cap="none" spc="0" normalizeH="0" baseline="0" noProof="0" dirty="0">
                <a:ln>
                  <a:noFill/>
                </a:ln>
                <a:solidFill>
                  <a:srgbClr val="002060"/>
                </a:solidFill>
                <a:effectLst/>
                <a:uLnTx/>
                <a:uFillTx/>
                <a:latin typeface="Poppins"/>
                <a:cs typeface="Poppins"/>
              </a:rPr>
              <a:t> </a:t>
            </a:r>
            <a:r>
              <a:rPr kumimoji="0" lang="es-CO" sz="1800" b="0" i="0" u="none" strike="noStrike" kern="1200" cap="none" spc="0" normalizeH="0" baseline="0" noProof="0" dirty="0">
                <a:ln>
                  <a:noFill/>
                </a:ln>
                <a:solidFill>
                  <a:srgbClr val="002060"/>
                </a:solidFill>
                <a:effectLst/>
                <a:uLnTx/>
                <a:uFillTx/>
                <a:latin typeface="Poppins"/>
                <a:cs typeface="Poppins"/>
              </a:rPr>
              <a:t>para el consejo o comité es </a:t>
            </a:r>
            <a:r>
              <a:rPr kumimoji="0" lang="es-CO" sz="1800" b="1" i="1" u="sng" strike="noStrike" kern="1200" cap="none" spc="0" normalizeH="0" baseline="0" noProof="0" dirty="0">
                <a:ln>
                  <a:noFill/>
                </a:ln>
                <a:solidFill>
                  <a:srgbClr val="002060"/>
                </a:solidFill>
                <a:effectLst/>
                <a:uLnTx/>
                <a:uFillTx/>
                <a:latin typeface="Poppins"/>
                <a:cs typeface="Poppins"/>
              </a:rPr>
              <a:t>opcional</a:t>
            </a:r>
            <a:r>
              <a:rPr kumimoji="0" lang="es-CO" sz="1800" b="0" i="0" u="sng" strike="noStrike" kern="1200" cap="none" spc="0" normalizeH="0" baseline="0" noProof="0" dirty="0">
                <a:ln>
                  <a:noFill/>
                </a:ln>
                <a:solidFill>
                  <a:srgbClr val="002060"/>
                </a:solidFill>
                <a:effectLst/>
                <a:uLnTx/>
                <a:uFillTx/>
                <a:latin typeface="Poppins"/>
                <a:cs typeface="Poppins"/>
              </a:rPr>
              <a:t>.</a:t>
            </a:r>
            <a:endParaRPr lang="es-CO" sz="1800" b="0" i="0" u="sng" strike="noStrike" kern="1200" cap="none" spc="0" normalizeH="0" baseline="0" noProof="0" dirty="0">
              <a:ln>
                <a:noFill/>
              </a:ln>
              <a:solidFill>
                <a:srgbClr val="002060"/>
              </a:solidFill>
              <a:effectLst/>
              <a:uLnTx/>
              <a:uFillTx/>
              <a:latin typeface="Poppins"/>
              <a:cs typeface="Poppins"/>
            </a:endParaRPr>
          </a:p>
          <a:p>
            <a:pPr marL="342900" indent="-342900" defTabSz="457200">
              <a:lnSpc>
                <a:spcPct val="110000"/>
              </a:lnSpc>
              <a:buClr>
                <a:schemeClr val="tx2">
                  <a:lumMod val="10000"/>
                </a:schemeClr>
              </a:buClr>
              <a:buFont typeface="Arial" panose="020B0604020202020204" pitchFamily="34" charset="0"/>
              <a:buChar char="•"/>
              <a:defRPr/>
            </a:pPr>
            <a:endParaRPr lang="es-CO" sz="1800" b="0" i="0" u="sng"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342900" marR="0" lvl="0" indent="-342900" algn="l" defTabSz="457200" rtl="0" eaLnBrk="1" fontAlgn="auto" latinLnBrk="0" hangingPunct="1">
              <a:lnSpc>
                <a:spcPct val="110000"/>
              </a:lnSpc>
              <a:spcBef>
                <a:spcPts val="0"/>
              </a:spcBef>
              <a:spcAft>
                <a:spcPts val="0"/>
              </a:spcAft>
              <a:buClr>
                <a:schemeClr val="tx2">
                  <a:lumMod val="10000"/>
                </a:schemeClr>
              </a:buClr>
              <a:buSzTx/>
              <a:buFont typeface="Arial" panose="020B0604020202020204" pitchFamily="34" charset="0"/>
              <a:buChar char="•"/>
              <a:tabLst/>
              <a:defRPr/>
            </a:pPr>
            <a:r>
              <a:rPr kumimoji="0" lang="es-CO" sz="1800" b="0" i="0" u="none" strike="noStrike" kern="1200" cap="none" spc="0" normalizeH="0" baseline="0" noProof="0" dirty="0">
                <a:ln>
                  <a:noFill/>
                </a:ln>
                <a:solidFill>
                  <a:srgbClr val="002060"/>
                </a:solidFill>
                <a:effectLst/>
                <a:uLnTx/>
                <a:uFillTx/>
                <a:latin typeface="Poppins"/>
                <a:cs typeface="Poppins"/>
              </a:rPr>
              <a:t>Se debería de </a:t>
            </a:r>
            <a:r>
              <a:rPr kumimoji="0" lang="es-CO" sz="1800" b="1" i="0" u="none" strike="noStrike" kern="1200" cap="none" spc="0" normalizeH="0" baseline="0" noProof="0" dirty="0">
                <a:ln>
                  <a:noFill/>
                </a:ln>
                <a:solidFill>
                  <a:srgbClr val="002060"/>
                </a:solidFill>
                <a:effectLst/>
                <a:uLnTx/>
                <a:uFillTx/>
                <a:latin typeface="Poppins"/>
                <a:cs typeface="Poppins"/>
              </a:rPr>
              <a:t>elegir a suplentes </a:t>
            </a:r>
            <a:r>
              <a:rPr kumimoji="0" lang="es-CO" sz="1800" b="0" i="0" u="none" strike="noStrike" kern="1200" cap="none" spc="0" normalizeH="0" baseline="0" noProof="0" dirty="0">
                <a:ln>
                  <a:noFill/>
                </a:ln>
                <a:solidFill>
                  <a:srgbClr val="002060"/>
                </a:solidFill>
                <a:effectLst/>
                <a:uLnTx/>
                <a:uFillTx/>
                <a:latin typeface="Poppins"/>
                <a:cs typeface="Poppins"/>
              </a:rPr>
              <a:t>para </a:t>
            </a:r>
            <a:r>
              <a:rPr kumimoji="0" lang="es-CO" sz="1800" b="1" i="0" u="none" strike="noStrike" kern="1200" cap="none" spc="0" normalizeH="0" baseline="0" noProof="0" dirty="0">
                <a:ln>
                  <a:noFill/>
                </a:ln>
                <a:solidFill>
                  <a:srgbClr val="002060"/>
                </a:solidFill>
                <a:effectLst/>
                <a:uLnTx/>
                <a:uFillTx/>
                <a:latin typeface="Poppins"/>
                <a:cs typeface="Poppins"/>
              </a:rPr>
              <a:t>todas las partes interesadas </a:t>
            </a:r>
            <a:r>
              <a:rPr kumimoji="0" lang="es-CO" sz="1800" b="0" i="0" u="none" strike="noStrike" kern="1200" cap="none" spc="0" normalizeH="0" baseline="0" noProof="0" dirty="0">
                <a:ln>
                  <a:noFill/>
                </a:ln>
                <a:solidFill>
                  <a:srgbClr val="002060"/>
                </a:solidFill>
                <a:effectLst/>
                <a:uLnTx/>
                <a:uFillTx/>
                <a:latin typeface="Poppins"/>
                <a:cs typeface="Poppins"/>
              </a:rPr>
              <a:t>como los maestros, padres, estudiantes y otros empleados escolares, excepto para el director escolar o la persona designada.</a:t>
            </a:r>
            <a:endParaRPr lang="es-CO" sz="1800" b="0" i="0" u="none" strike="noStrike" kern="1200" cap="none" spc="0" normalizeH="0" baseline="0" noProof="0" dirty="0">
              <a:ln>
                <a:noFill/>
              </a:ln>
              <a:solidFill>
                <a:srgbClr val="002060"/>
              </a:solidFill>
              <a:effectLst/>
              <a:uLnTx/>
              <a:uFillTx/>
              <a:latin typeface="Poppins"/>
              <a:cs typeface="Poppins"/>
            </a:endParaRPr>
          </a:p>
          <a:p>
            <a:pPr marL="342900" marR="0" lvl="0" indent="-342900" algn="l" defTabSz="457200" rtl="0" eaLnBrk="1" fontAlgn="auto" latinLnBrk="0" hangingPunct="1">
              <a:lnSpc>
                <a:spcPct val="110000"/>
              </a:lnSpc>
              <a:spcBef>
                <a:spcPts val="0"/>
              </a:spcBef>
              <a:spcAft>
                <a:spcPts val="0"/>
              </a:spcAft>
              <a:buClr>
                <a:schemeClr val="tx2">
                  <a:lumMod val="10000"/>
                </a:schemeClr>
              </a:buClr>
              <a:buSzTx/>
              <a:buFont typeface="Arial" panose="020B0604020202020204" pitchFamily="34" charset="0"/>
              <a:buChar char="•"/>
              <a:tabLst/>
              <a:defRPr/>
            </a:pPr>
            <a:endParaRPr lang="es-CO" sz="18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342900" marR="0" lvl="0" indent="-342900" algn="l" defTabSz="457200" rtl="0" eaLnBrk="1" fontAlgn="auto" latinLnBrk="0" hangingPunct="1">
              <a:lnSpc>
                <a:spcPct val="110000"/>
              </a:lnSpc>
              <a:spcBef>
                <a:spcPts val="0"/>
              </a:spcBef>
              <a:spcAft>
                <a:spcPts val="0"/>
              </a:spcAft>
              <a:buClr>
                <a:schemeClr val="tx2">
                  <a:lumMod val="10000"/>
                </a:schemeClr>
              </a:buClr>
              <a:buSzTx/>
              <a:buFont typeface="Arial" panose="020B0604020202020204" pitchFamily="34" charset="0"/>
              <a:buChar char="•"/>
              <a:tabLst/>
              <a:defRPr/>
            </a:pPr>
            <a:r>
              <a:rPr kumimoji="0" lang="es-CO" sz="1800" b="0" i="0" u="none" strike="noStrike" kern="1200" cap="none" spc="0" normalizeH="0" baseline="0" noProof="0" dirty="0">
                <a:ln>
                  <a:noFill/>
                </a:ln>
                <a:solidFill>
                  <a:srgbClr val="002060"/>
                </a:solidFill>
                <a:effectLst/>
                <a:uLnTx/>
                <a:uFillTx/>
                <a:latin typeface="Poppins"/>
                <a:cs typeface="Poppins"/>
              </a:rPr>
              <a:t>La </a:t>
            </a:r>
            <a:r>
              <a:rPr kumimoji="0" lang="es-CO" sz="1800" b="1" i="0" u="none" strike="noStrike" kern="1200" cap="none" spc="0" normalizeH="0" baseline="0" noProof="0" dirty="0">
                <a:ln>
                  <a:noFill/>
                </a:ln>
                <a:solidFill>
                  <a:srgbClr val="002060"/>
                </a:solidFill>
                <a:effectLst/>
                <a:uLnTx/>
                <a:uFillTx/>
                <a:latin typeface="Poppins"/>
                <a:cs typeface="Poppins"/>
              </a:rPr>
              <a:t>persona designada </a:t>
            </a:r>
            <a:r>
              <a:rPr kumimoji="0" lang="es-CO" sz="1800" b="0" i="0" u="none" strike="noStrike" kern="1200" cap="none" spc="0" normalizeH="0" baseline="0" noProof="0" dirty="0">
                <a:ln>
                  <a:noFill/>
                </a:ln>
                <a:solidFill>
                  <a:srgbClr val="002060"/>
                </a:solidFill>
                <a:effectLst/>
                <a:uLnTx/>
                <a:uFillTx/>
                <a:latin typeface="Poppins"/>
                <a:cs typeface="Poppins"/>
              </a:rPr>
              <a:t>por el director escolar </a:t>
            </a:r>
            <a:r>
              <a:rPr kumimoji="0" lang="es-CO" sz="1800" b="1" i="0" u="none" strike="noStrike" kern="1200" cap="none" spc="0" normalizeH="0" baseline="0" noProof="0" dirty="0">
                <a:ln>
                  <a:noFill/>
                </a:ln>
                <a:solidFill>
                  <a:srgbClr val="002060"/>
                </a:solidFill>
                <a:effectLst/>
                <a:highlight>
                  <a:srgbClr val="FFFF00"/>
                </a:highlight>
                <a:uLnTx/>
                <a:uFillTx/>
                <a:latin typeface="Poppins"/>
                <a:cs typeface="Poppins"/>
              </a:rPr>
              <a:t>no es </a:t>
            </a:r>
            <a:r>
              <a:rPr kumimoji="0" lang="es-CO" sz="1800" b="1" i="0" u="none" strike="noStrike" kern="1200" cap="none" spc="0" normalizeH="0" baseline="0" noProof="0" dirty="0">
                <a:ln>
                  <a:noFill/>
                </a:ln>
                <a:solidFill>
                  <a:srgbClr val="002060"/>
                </a:solidFill>
                <a:effectLst/>
                <a:uLnTx/>
                <a:uFillTx/>
                <a:latin typeface="Poppins"/>
                <a:cs typeface="Poppins"/>
              </a:rPr>
              <a:t>un suplente, pero es miembro del SSC.</a:t>
            </a:r>
            <a:endParaRPr lang="es-CO" sz="1800" b="1" i="0" u="none" strike="noStrike" kern="1200" cap="none" spc="0" normalizeH="0" baseline="0" noProof="0" dirty="0">
              <a:ln>
                <a:noFill/>
              </a:ln>
              <a:solidFill>
                <a:srgbClr val="002060"/>
              </a:solidFill>
              <a:effectLst/>
              <a:uLnTx/>
              <a:uFillTx/>
              <a:latin typeface="Poppins"/>
              <a:cs typeface="Poppins"/>
            </a:endParaRPr>
          </a:p>
        </p:txBody>
      </p:sp>
    </p:spTree>
    <p:extLst>
      <p:ext uri="{BB962C8B-B14F-4D97-AF65-F5344CB8AC3E}">
        <p14:creationId xmlns:p14="http://schemas.microsoft.com/office/powerpoint/2010/main" val="4107174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5EE408-7D40-42E9-8F8B-1E1F27B43C33}"/>
              </a:ext>
            </a:extLst>
          </p:cNvPr>
          <p:cNvSpPr txBox="1"/>
          <p:nvPr/>
        </p:nvSpPr>
        <p:spPr>
          <a:xfrm>
            <a:off x="1127726" y="104065"/>
            <a:ext cx="6888547" cy="461665"/>
          </a:xfrm>
          <a:prstGeom prst="rect">
            <a:avLst/>
          </a:prstGeom>
          <a:noFill/>
        </p:spPr>
        <p:txBody>
          <a:bodyPr wrap="square" lIns="91440" tIns="45720" rIns="91440" bIns="45720" rtlCol="0" anchor="t">
            <a:spAutoFit/>
          </a:bodyPr>
          <a:lstStyle/>
          <a:p>
            <a:r>
              <a:rPr lang="en-US" sz="2400" b="1">
                <a:latin typeface="Poppins"/>
                <a:cs typeface="Poppins"/>
              </a:rPr>
              <a:t>SSC Parent Member Self-Nomination Form</a:t>
            </a:r>
          </a:p>
        </p:txBody>
      </p:sp>
      <p:sp>
        <p:nvSpPr>
          <p:cNvPr id="6" name="TextBox 5">
            <a:extLst>
              <a:ext uri="{FF2B5EF4-FFF2-40B4-BE49-F238E27FC236}">
                <a16:creationId xmlns:a16="http://schemas.microsoft.com/office/drawing/2014/main" id="{BD1B392C-4701-4916-945E-F34F69131960}"/>
              </a:ext>
            </a:extLst>
          </p:cNvPr>
          <p:cNvSpPr txBox="1"/>
          <p:nvPr/>
        </p:nvSpPr>
        <p:spPr>
          <a:xfrm>
            <a:off x="1494503" y="521560"/>
            <a:ext cx="6066504" cy="830997"/>
          </a:xfrm>
          <a:prstGeom prst="rect">
            <a:avLst/>
          </a:prstGeom>
          <a:noFill/>
        </p:spPr>
        <p:txBody>
          <a:bodyPr wrap="square" lIns="91440" tIns="45720" rIns="91440" bIns="45720" rtlCol="0" anchor="t">
            <a:spAutoFit/>
          </a:bodyPr>
          <a:lstStyle/>
          <a:p>
            <a:r>
              <a:rPr lang="es-MX" sz="2400" b="1" dirty="0">
                <a:solidFill>
                  <a:srgbClr val="002060"/>
                </a:solidFill>
                <a:latin typeface="Poppins" panose="00000500000000000000" pitchFamily="2" charset="0"/>
                <a:cs typeface="Poppins" panose="00000500000000000000" pitchFamily="2" charset="0"/>
              </a:rPr>
              <a:t>Formulario de SSC para auto nominación de padres miembros</a:t>
            </a:r>
          </a:p>
        </p:txBody>
      </p:sp>
      <p:sp>
        <p:nvSpPr>
          <p:cNvPr id="9" name="TextBox 8">
            <a:extLst>
              <a:ext uri="{FF2B5EF4-FFF2-40B4-BE49-F238E27FC236}">
                <a16:creationId xmlns:a16="http://schemas.microsoft.com/office/drawing/2014/main" id="{C039C3D8-98E9-4019-B317-21FAEEA6F9ED}"/>
              </a:ext>
            </a:extLst>
          </p:cNvPr>
          <p:cNvSpPr txBox="1"/>
          <p:nvPr/>
        </p:nvSpPr>
        <p:spPr>
          <a:xfrm>
            <a:off x="538952" y="1837385"/>
            <a:ext cx="4764385" cy="877163"/>
          </a:xfrm>
          <a:prstGeom prst="rect">
            <a:avLst/>
          </a:prstGeom>
          <a:noFill/>
        </p:spPr>
        <p:txBody>
          <a:bodyPr wrap="square" lIns="91440" tIns="45720" rIns="91440" bIns="45720" rtlCol="0" anchor="t">
            <a:spAutoFit/>
          </a:bodyPr>
          <a:lstStyle/>
          <a:p>
            <a:r>
              <a:rPr lang="en-US" sz="1700" b="1" dirty="0">
                <a:latin typeface="Poppins"/>
                <a:cs typeface="Poppins"/>
              </a:rPr>
              <a:t>Paper form available in the main office.</a:t>
            </a:r>
          </a:p>
          <a:p>
            <a:r>
              <a:rPr lang="en-US" sz="1700" b="1" dirty="0" err="1">
                <a:solidFill>
                  <a:srgbClr val="002060"/>
                </a:solidFill>
                <a:latin typeface="Poppins"/>
                <a:cs typeface="Poppins"/>
              </a:rPr>
              <a:t>Formulario</a:t>
            </a:r>
            <a:r>
              <a:rPr lang="en-US" sz="1700" b="1" dirty="0">
                <a:solidFill>
                  <a:srgbClr val="002060"/>
                </a:solidFill>
                <a:latin typeface="Poppins"/>
                <a:cs typeface="Poppins"/>
              </a:rPr>
              <a:t> para </a:t>
            </a:r>
            <a:r>
              <a:rPr lang="en-US" sz="1700" b="1" dirty="0" err="1">
                <a:solidFill>
                  <a:srgbClr val="002060"/>
                </a:solidFill>
                <a:latin typeface="Poppins"/>
                <a:cs typeface="Poppins"/>
              </a:rPr>
              <a:t>llenar</a:t>
            </a:r>
            <a:r>
              <a:rPr lang="en-US" sz="1700" b="1" dirty="0">
                <a:solidFill>
                  <a:srgbClr val="002060"/>
                </a:solidFill>
                <a:latin typeface="Poppins"/>
                <a:cs typeface="Poppins"/>
              </a:rPr>
              <a:t> </a:t>
            </a:r>
            <a:r>
              <a:rPr lang="en-US" sz="1700" b="1" dirty="0" err="1">
                <a:solidFill>
                  <a:srgbClr val="002060"/>
                </a:solidFill>
                <a:latin typeface="Poppins"/>
                <a:cs typeface="Poppins"/>
              </a:rPr>
              <a:t>en</a:t>
            </a:r>
            <a:r>
              <a:rPr lang="en-US" sz="1700" b="1" dirty="0">
                <a:solidFill>
                  <a:srgbClr val="002060"/>
                </a:solidFill>
                <a:latin typeface="Poppins"/>
                <a:cs typeface="Poppins"/>
              </a:rPr>
              <a:t> </a:t>
            </a:r>
            <a:r>
              <a:rPr lang="en-US" sz="1700" b="1" dirty="0" err="1">
                <a:solidFill>
                  <a:srgbClr val="002060"/>
                </a:solidFill>
                <a:latin typeface="Poppins"/>
                <a:cs typeface="Poppins"/>
              </a:rPr>
              <a:t>papel</a:t>
            </a:r>
            <a:r>
              <a:rPr lang="en-US" sz="1700" b="1" dirty="0">
                <a:solidFill>
                  <a:srgbClr val="002060"/>
                </a:solidFill>
                <a:latin typeface="Poppins"/>
                <a:cs typeface="Poppins"/>
              </a:rPr>
              <a:t> disponible </a:t>
            </a:r>
            <a:r>
              <a:rPr lang="en-US" sz="1700" b="1" dirty="0" err="1">
                <a:solidFill>
                  <a:srgbClr val="002060"/>
                </a:solidFill>
                <a:latin typeface="Poppins"/>
                <a:cs typeface="Poppins"/>
              </a:rPr>
              <a:t>en</a:t>
            </a:r>
            <a:r>
              <a:rPr lang="en-US" sz="1700" b="1" dirty="0">
                <a:solidFill>
                  <a:srgbClr val="002060"/>
                </a:solidFill>
                <a:latin typeface="Poppins"/>
                <a:cs typeface="Poppins"/>
              </a:rPr>
              <a:t> la </a:t>
            </a:r>
            <a:r>
              <a:rPr lang="en-US" sz="1700" b="1" dirty="0" err="1">
                <a:solidFill>
                  <a:srgbClr val="002060"/>
                </a:solidFill>
                <a:latin typeface="Poppins"/>
                <a:cs typeface="Poppins"/>
              </a:rPr>
              <a:t>oficina</a:t>
            </a:r>
            <a:r>
              <a:rPr lang="en-US" sz="1700" b="1" dirty="0">
                <a:solidFill>
                  <a:srgbClr val="002060"/>
                </a:solidFill>
                <a:latin typeface="Poppins"/>
                <a:cs typeface="Poppins"/>
              </a:rPr>
              <a:t> principal.</a:t>
            </a:r>
          </a:p>
        </p:txBody>
      </p:sp>
      <p:sp>
        <p:nvSpPr>
          <p:cNvPr id="11" name="TextBox 10">
            <a:extLst>
              <a:ext uri="{FF2B5EF4-FFF2-40B4-BE49-F238E27FC236}">
                <a16:creationId xmlns:a16="http://schemas.microsoft.com/office/drawing/2014/main" id="{7D5375C8-52F4-469E-820E-4359786372AB}"/>
              </a:ext>
            </a:extLst>
          </p:cNvPr>
          <p:cNvSpPr txBox="1"/>
          <p:nvPr/>
        </p:nvSpPr>
        <p:spPr>
          <a:xfrm>
            <a:off x="538952" y="3062794"/>
            <a:ext cx="4629166" cy="1138773"/>
          </a:xfrm>
          <a:prstGeom prst="rect">
            <a:avLst/>
          </a:prstGeom>
          <a:noFill/>
        </p:spPr>
        <p:txBody>
          <a:bodyPr wrap="square" lIns="91440" tIns="45720" rIns="91440" bIns="45720" anchor="t">
            <a:spAutoFit/>
          </a:bodyPr>
          <a:lstStyle/>
          <a:p>
            <a:r>
              <a:rPr lang="en-US" sz="1700" b="1" dirty="0">
                <a:solidFill>
                  <a:srgbClr val="002060"/>
                </a:solidFill>
                <a:latin typeface="Poppins"/>
                <a:cs typeface="Poppins"/>
              </a:rPr>
              <a:t>Electronic fillable form available at the following link: </a:t>
            </a:r>
            <a:r>
              <a:rPr lang="en-US" sz="1700" b="1" dirty="0">
                <a:solidFill>
                  <a:srgbClr val="002060"/>
                </a:solidFill>
                <a:highlight>
                  <a:srgbClr val="FFFF00"/>
                </a:highlight>
                <a:latin typeface="Poppins"/>
                <a:cs typeface="Poppins"/>
              </a:rPr>
              <a:t>_____________</a:t>
            </a:r>
            <a:endParaRPr lang="en-US" b="1" dirty="0">
              <a:solidFill>
                <a:srgbClr val="002060"/>
              </a:solidFill>
              <a:latin typeface="Poppins"/>
              <a:cs typeface="Poppins"/>
            </a:endParaRPr>
          </a:p>
          <a:p>
            <a:r>
              <a:rPr lang="es-CO" sz="1700" b="1" dirty="0">
                <a:solidFill>
                  <a:srgbClr val="002060"/>
                </a:solidFill>
                <a:latin typeface="Poppins"/>
                <a:cs typeface="Poppins"/>
              </a:rPr>
              <a:t>Formulario electrónico está disponible en el siguiente enlace: </a:t>
            </a:r>
            <a:r>
              <a:rPr lang="es-CO" sz="1700" b="1" dirty="0">
                <a:solidFill>
                  <a:srgbClr val="002060"/>
                </a:solidFill>
                <a:highlight>
                  <a:srgbClr val="FFFF00"/>
                </a:highlight>
                <a:latin typeface="Poppins"/>
                <a:cs typeface="Poppins"/>
              </a:rPr>
              <a:t>___________</a:t>
            </a:r>
          </a:p>
        </p:txBody>
      </p:sp>
      <p:pic>
        <p:nvPicPr>
          <p:cNvPr id="4" name="Picture 3">
            <a:extLst>
              <a:ext uri="{FF2B5EF4-FFF2-40B4-BE49-F238E27FC236}">
                <a16:creationId xmlns:a16="http://schemas.microsoft.com/office/drawing/2014/main" id="{3FBBFC3D-C931-AE35-11F3-B6D33D9CF5FC}"/>
              </a:ext>
            </a:extLst>
          </p:cNvPr>
          <p:cNvPicPr>
            <a:picLocks noChangeAspect="1"/>
          </p:cNvPicPr>
          <p:nvPr/>
        </p:nvPicPr>
        <p:blipFill>
          <a:blip r:embed="rId3"/>
          <a:stretch>
            <a:fillRect/>
          </a:stretch>
        </p:blipFill>
        <p:spPr>
          <a:xfrm>
            <a:off x="6037006" y="1503649"/>
            <a:ext cx="2221045" cy="3118291"/>
          </a:xfrm>
          <a:prstGeom prst="rect">
            <a:avLst/>
          </a:prstGeom>
          <a:ln w="28575">
            <a:solidFill>
              <a:schemeClr val="tx1"/>
            </a:solidFill>
          </a:ln>
        </p:spPr>
      </p:pic>
    </p:spTree>
    <p:extLst>
      <p:ext uri="{BB962C8B-B14F-4D97-AF65-F5344CB8AC3E}">
        <p14:creationId xmlns:p14="http://schemas.microsoft.com/office/powerpoint/2010/main" val="2802484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extBox 3">
            <a:extLst>
              <a:ext uri="{FF2B5EF4-FFF2-40B4-BE49-F238E27FC236}">
                <a16:creationId xmlns:a16="http://schemas.microsoft.com/office/drawing/2014/main" id="{BDC714B0-4800-4E4B-A54F-230553E3A953}"/>
              </a:ext>
            </a:extLst>
          </p:cNvPr>
          <p:cNvSpPr txBox="1"/>
          <p:nvPr/>
        </p:nvSpPr>
        <p:spPr>
          <a:xfrm>
            <a:off x="4572000" y="1074871"/>
            <a:ext cx="4347714" cy="369332"/>
          </a:xfrm>
          <a:prstGeom prst="rect">
            <a:avLst/>
          </a:prstGeom>
          <a:noFill/>
        </p:spPr>
        <p:txBody>
          <a:bodyPr wrap="square" lIns="91440" tIns="45720" rIns="91440" bIns="45720" rtlCol="0" anchor="t">
            <a:spAutoFit/>
          </a:bodyPr>
          <a:lstStyle/>
          <a:p>
            <a:pPr algn="ctr">
              <a:buClr>
                <a:srgbClr val="4A66AC"/>
              </a:buClr>
              <a:defRPr/>
            </a:pPr>
            <a:r>
              <a:rPr kumimoji="0" lang="es-CO" sz="1800" b="1" i="0" u="none" strike="noStrike" kern="1200" cap="none" spc="0" normalizeH="0" baseline="0" noProof="0" dirty="0">
                <a:ln>
                  <a:noFill/>
                </a:ln>
                <a:solidFill>
                  <a:srgbClr val="002060"/>
                </a:solidFill>
                <a:effectLst/>
                <a:uLnTx/>
                <a:uFillTx/>
                <a:latin typeface="Poppins"/>
                <a:cs typeface="Poppins"/>
              </a:rPr>
              <a:t>PRESIDENTE</a:t>
            </a:r>
            <a:r>
              <a:rPr lang="es-CO" sz="1800" b="1" dirty="0">
                <a:solidFill>
                  <a:srgbClr val="002060"/>
                </a:solidFill>
                <a:latin typeface="Poppins"/>
                <a:cs typeface="Poppins"/>
              </a:rPr>
              <a:t>/A  </a:t>
            </a:r>
          </a:p>
        </p:txBody>
      </p:sp>
      <p:sp>
        <p:nvSpPr>
          <p:cNvPr id="6" name="TextBox 5">
            <a:extLst>
              <a:ext uri="{FF2B5EF4-FFF2-40B4-BE49-F238E27FC236}">
                <a16:creationId xmlns:a16="http://schemas.microsoft.com/office/drawing/2014/main" id="{16B5ECA2-F372-4D5B-91BD-E7B4262B936E}"/>
              </a:ext>
            </a:extLst>
          </p:cNvPr>
          <p:cNvSpPr txBox="1"/>
          <p:nvPr/>
        </p:nvSpPr>
        <p:spPr>
          <a:xfrm>
            <a:off x="224286" y="1096339"/>
            <a:ext cx="4114799" cy="646331"/>
          </a:xfrm>
          <a:prstGeom prst="rect">
            <a:avLst/>
          </a:prstGeom>
          <a:noFill/>
        </p:spPr>
        <p:txBody>
          <a:bodyPr wrap="square" lIns="91440" tIns="45720" rIns="91440" bIns="45720" anchor="t">
            <a:spAutoFit/>
          </a:bodyPr>
          <a:lstStyle/>
          <a:p>
            <a:pPr algn="ctr"/>
            <a:r>
              <a:rPr lang="en-US" sz="1800" b="1">
                <a:latin typeface="Poppins"/>
                <a:cs typeface="Poppins"/>
              </a:rPr>
              <a:t>CHAIRPERSON </a:t>
            </a:r>
          </a:p>
          <a:p>
            <a:pPr marL="0" indent="0">
              <a:buNone/>
            </a:pPr>
            <a:endParaRPr lang="en-US" sz="1800">
              <a:latin typeface="Poppins"/>
              <a:cs typeface="Poppins"/>
            </a:endParaRPr>
          </a:p>
        </p:txBody>
      </p:sp>
      <p:sp>
        <p:nvSpPr>
          <p:cNvPr id="7" name="TextBox 6">
            <a:extLst>
              <a:ext uri="{FF2B5EF4-FFF2-40B4-BE49-F238E27FC236}">
                <a16:creationId xmlns:a16="http://schemas.microsoft.com/office/drawing/2014/main" id="{08886E2E-9CFE-4C1A-B7E7-60F1B87E273B}"/>
              </a:ext>
            </a:extLst>
          </p:cNvPr>
          <p:cNvSpPr txBox="1"/>
          <p:nvPr/>
        </p:nvSpPr>
        <p:spPr>
          <a:xfrm>
            <a:off x="185467" y="202213"/>
            <a:ext cx="4011283" cy="523220"/>
          </a:xfrm>
          <a:prstGeom prst="rect">
            <a:avLst/>
          </a:prstGeom>
          <a:noFill/>
        </p:spPr>
        <p:txBody>
          <a:bodyPr wrap="square" lIns="91440" tIns="45720" rIns="91440" bIns="45720" rtlCol="0" anchor="t">
            <a:spAutoFit/>
          </a:bodyPr>
          <a:lstStyle/>
          <a:p>
            <a:pPr algn="ctr"/>
            <a:r>
              <a:rPr lang="en-US" sz="2800" b="1">
                <a:latin typeface="Poppins"/>
                <a:cs typeface="Poppins"/>
              </a:rPr>
              <a:t>SSC Officers</a:t>
            </a:r>
          </a:p>
        </p:txBody>
      </p:sp>
      <p:sp>
        <p:nvSpPr>
          <p:cNvPr id="8" name="TextBox 7">
            <a:extLst>
              <a:ext uri="{FF2B5EF4-FFF2-40B4-BE49-F238E27FC236}">
                <a16:creationId xmlns:a16="http://schemas.microsoft.com/office/drawing/2014/main" id="{FA8812D4-CFBA-49B5-B900-30B36313C2E6}"/>
              </a:ext>
            </a:extLst>
          </p:cNvPr>
          <p:cNvSpPr txBox="1"/>
          <p:nvPr/>
        </p:nvSpPr>
        <p:spPr>
          <a:xfrm>
            <a:off x="4740322" y="239450"/>
            <a:ext cx="4114798" cy="523220"/>
          </a:xfrm>
          <a:prstGeom prst="rect">
            <a:avLst/>
          </a:prstGeom>
          <a:noFill/>
        </p:spPr>
        <p:txBody>
          <a:bodyPr wrap="square" lIns="91440" tIns="45720" rIns="91440" bIns="45720" rtlCol="0" anchor="t">
            <a:spAutoFit/>
          </a:bodyPr>
          <a:lstStyle/>
          <a:p>
            <a:pPr algn="ctr"/>
            <a:r>
              <a:rPr lang="es-MX" sz="2800" b="1" dirty="0">
                <a:solidFill>
                  <a:srgbClr val="002060"/>
                </a:solidFill>
                <a:latin typeface="Poppins"/>
                <a:cs typeface="Poppins"/>
              </a:rPr>
              <a:t>Funcionarios del SSC</a:t>
            </a:r>
          </a:p>
        </p:txBody>
      </p:sp>
      <p:sp>
        <p:nvSpPr>
          <p:cNvPr id="9" name="TextBox 8">
            <a:extLst>
              <a:ext uri="{FF2B5EF4-FFF2-40B4-BE49-F238E27FC236}">
                <a16:creationId xmlns:a16="http://schemas.microsoft.com/office/drawing/2014/main" id="{97C2F7AF-84C2-4287-A853-116CA9036B2D}"/>
              </a:ext>
            </a:extLst>
          </p:cNvPr>
          <p:cNvSpPr txBox="1"/>
          <p:nvPr/>
        </p:nvSpPr>
        <p:spPr>
          <a:xfrm>
            <a:off x="250913" y="1855266"/>
            <a:ext cx="4572000" cy="369332"/>
          </a:xfrm>
          <a:prstGeom prst="rect">
            <a:avLst/>
          </a:prstGeom>
          <a:noFill/>
        </p:spPr>
        <p:txBody>
          <a:bodyPr wrap="square" lIns="91440" tIns="45720" rIns="91440" bIns="45720" anchor="t">
            <a:spAutoFit/>
          </a:bodyPr>
          <a:lstStyle/>
          <a:p>
            <a:pPr marL="0" indent="0" algn="ctr">
              <a:buNone/>
            </a:pPr>
            <a:r>
              <a:rPr lang="en-US" sz="1800" b="1">
                <a:latin typeface="Poppins"/>
                <a:cs typeface="Poppins"/>
              </a:rPr>
              <a:t>VICE-CHAIRPERSON</a:t>
            </a:r>
          </a:p>
        </p:txBody>
      </p:sp>
      <p:sp>
        <p:nvSpPr>
          <p:cNvPr id="10" name="TextBox 9">
            <a:extLst>
              <a:ext uri="{FF2B5EF4-FFF2-40B4-BE49-F238E27FC236}">
                <a16:creationId xmlns:a16="http://schemas.microsoft.com/office/drawing/2014/main" id="{12DAF9B4-F269-4DC8-AE0F-BFBE2838A38D}"/>
              </a:ext>
            </a:extLst>
          </p:cNvPr>
          <p:cNvSpPr txBox="1"/>
          <p:nvPr/>
        </p:nvSpPr>
        <p:spPr>
          <a:xfrm>
            <a:off x="4796766" y="1855266"/>
            <a:ext cx="4001910" cy="369332"/>
          </a:xfrm>
          <a:prstGeom prst="rect">
            <a:avLst/>
          </a:prstGeom>
          <a:noFill/>
        </p:spPr>
        <p:txBody>
          <a:bodyPr wrap="square" lIns="91440" tIns="45720" rIns="91440" bIns="45720" anchor="t">
            <a:spAutoFit/>
          </a:bodyPr>
          <a:lstStyle/>
          <a:p>
            <a:pPr marL="0" indent="0" algn="ctr">
              <a:buClr>
                <a:srgbClr val="4A66AC"/>
              </a:buClr>
              <a:buNone/>
              <a:defRPr/>
            </a:pPr>
            <a:r>
              <a:rPr kumimoji="0" lang="es-CO" sz="1800" b="1" i="0" u="none" strike="noStrike" kern="1200" cap="none" spc="0" normalizeH="0" baseline="0" noProof="0" dirty="0">
                <a:ln>
                  <a:noFill/>
                </a:ln>
                <a:solidFill>
                  <a:srgbClr val="002060"/>
                </a:solidFill>
                <a:effectLst/>
                <a:uLnTx/>
                <a:uFillTx/>
                <a:latin typeface="Poppins"/>
                <a:cs typeface="Poppins"/>
              </a:rPr>
              <a:t>VICE-PRESIDENTE</a:t>
            </a:r>
            <a:endParaRPr lang="es-CO" sz="1800" b="1" dirty="0">
              <a:solidFill>
                <a:srgbClr val="002060"/>
              </a:solidFill>
              <a:latin typeface="Poppins"/>
              <a:cs typeface="Poppins"/>
            </a:endParaRPr>
          </a:p>
        </p:txBody>
      </p:sp>
      <p:sp>
        <p:nvSpPr>
          <p:cNvPr id="11" name="TextBox 10">
            <a:extLst>
              <a:ext uri="{FF2B5EF4-FFF2-40B4-BE49-F238E27FC236}">
                <a16:creationId xmlns:a16="http://schemas.microsoft.com/office/drawing/2014/main" id="{B14EC1BE-B7DE-4423-A686-E6E6FB574637}"/>
              </a:ext>
            </a:extLst>
          </p:cNvPr>
          <p:cNvSpPr txBox="1"/>
          <p:nvPr/>
        </p:nvSpPr>
        <p:spPr>
          <a:xfrm>
            <a:off x="625074" y="2705693"/>
            <a:ext cx="3499557" cy="369332"/>
          </a:xfrm>
          <a:prstGeom prst="rect">
            <a:avLst/>
          </a:prstGeom>
          <a:noFill/>
        </p:spPr>
        <p:txBody>
          <a:bodyPr wrap="square" lIns="91440" tIns="45720" rIns="91440" bIns="45720" anchor="t">
            <a:spAutoFit/>
          </a:bodyPr>
          <a:lstStyle/>
          <a:p>
            <a:pPr algn="ctr" defTabSz="342900">
              <a:defRPr/>
            </a:pPr>
            <a:r>
              <a:rPr lang="en-US" sz="1800" b="1" dirty="0">
                <a:latin typeface="Poppins"/>
                <a:cs typeface="Poppins"/>
              </a:rPr>
              <a:t>SECRETARY</a:t>
            </a:r>
          </a:p>
        </p:txBody>
      </p:sp>
      <p:sp>
        <p:nvSpPr>
          <p:cNvPr id="13" name="TextBox 12">
            <a:extLst>
              <a:ext uri="{FF2B5EF4-FFF2-40B4-BE49-F238E27FC236}">
                <a16:creationId xmlns:a16="http://schemas.microsoft.com/office/drawing/2014/main" id="{50751B82-D073-4183-8581-D8AFF5068FA0}"/>
              </a:ext>
            </a:extLst>
          </p:cNvPr>
          <p:cNvSpPr txBox="1"/>
          <p:nvPr/>
        </p:nvSpPr>
        <p:spPr>
          <a:xfrm>
            <a:off x="5223670" y="2835266"/>
            <a:ext cx="3087510" cy="369332"/>
          </a:xfrm>
          <a:prstGeom prst="rect">
            <a:avLst/>
          </a:prstGeom>
          <a:noFill/>
        </p:spPr>
        <p:txBody>
          <a:bodyPr wrap="square" lIns="91440" tIns="45720" rIns="91440" bIns="45720" anchor="t">
            <a:spAutoFit/>
          </a:bodyPr>
          <a:lstStyle/>
          <a:p>
            <a:pPr algn="ctr" defTabSz="342900">
              <a:defRPr/>
            </a:pPr>
            <a:r>
              <a:rPr lang="es-CO" sz="1800" b="1" dirty="0">
                <a:solidFill>
                  <a:srgbClr val="002060"/>
                </a:solidFill>
                <a:latin typeface="Poppins"/>
                <a:cs typeface="Poppins"/>
              </a:rPr>
              <a:t>SECRETARIO/A</a:t>
            </a:r>
          </a:p>
        </p:txBody>
      </p:sp>
      <p:sp>
        <p:nvSpPr>
          <p:cNvPr id="15" name="TextBox 14">
            <a:extLst>
              <a:ext uri="{FF2B5EF4-FFF2-40B4-BE49-F238E27FC236}">
                <a16:creationId xmlns:a16="http://schemas.microsoft.com/office/drawing/2014/main" id="{D95ECD40-8528-47CD-933D-F0A092013244}"/>
              </a:ext>
            </a:extLst>
          </p:cNvPr>
          <p:cNvSpPr txBox="1"/>
          <p:nvPr/>
        </p:nvSpPr>
        <p:spPr>
          <a:xfrm>
            <a:off x="625074" y="3615661"/>
            <a:ext cx="3484604" cy="369332"/>
          </a:xfrm>
          <a:prstGeom prst="rect">
            <a:avLst/>
          </a:prstGeom>
          <a:noFill/>
        </p:spPr>
        <p:txBody>
          <a:bodyPr wrap="square" lIns="91440" tIns="45720" rIns="91440" bIns="45720" anchor="t">
            <a:spAutoFit/>
          </a:bodyPr>
          <a:lstStyle/>
          <a:p>
            <a:pPr algn="ctr" defTabSz="342900">
              <a:defRPr/>
            </a:pPr>
            <a:r>
              <a:rPr lang="en-US" sz="1800" b="1">
                <a:latin typeface="Poppins"/>
                <a:cs typeface="Poppins"/>
              </a:rPr>
              <a:t>PARLIAMENTARIAN</a:t>
            </a:r>
          </a:p>
        </p:txBody>
      </p:sp>
      <p:sp>
        <p:nvSpPr>
          <p:cNvPr id="17" name="TextBox 16">
            <a:extLst>
              <a:ext uri="{FF2B5EF4-FFF2-40B4-BE49-F238E27FC236}">
                <a16:creationId xmlns:a16="http://schemas.microsoft.com/office/drawing/2014/main" id="{3DB74B95-8BB3-4A1E-8FDC-305300E99535}"/>
              </a:ext>
            </a:extLst>
          </p:cNvPr>
          <p:cNvSpPr txBox="1"/>
          <p:nvPr/>
        </p:nvSpPr>
        <p:spPr>
          <a:xfrm>
            <a:off x="4822913" y="3615661"/>
            <a:ext cx="4270076" cy="369332"/>
          </a:xfrm>
          <a:prstGeom prst="rect">
            <a:avLst/>
          </a:prstGeom>
          <a:noFill/>
        </p:spPr>
        <p:txBody>
          <a:bodyPr wrap="square" lIns="91440" tIns="45720" rIns="91440" bIns="45720" anchor="t">
            <a:spAutoFit/>
          </a:bodyPr>
          <a:lstStyle/>
          <a:p>
            <a:pPr algn="ctr" defTabSz="342900">
              <a:defRPr/>
            </a:pPr>
            <a:r>
              <a:rPr lang="en-US" sz="1800" b="1" dirty="0">
                <a:solidFill>
                  <a:srgbClr val="002060"/>
                </a:solidFill>
                <a:latin typeface="Poppins"/>
                <a:cs typeface="Poppins"/>
              </a:rPr>
              <a:t>REPRESENTANTE PARLAMENTARIO</a:t>
            </a:r>
          </a:p>
        </p:txBody>
      </p:sp>
    </p:spTree>
    <p:extLst>
      <p:ext uri="{BB962C8B-B14F-4D97-AF65-F5344CB8AC3E}">
        <p14:creationId xmlns:p14="http://schemas.microsoft.com/office/powerpoint/2010/main" val="33574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3" grpId="0"/>
      <p:bldP spid="15"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extBox 3">
            <a:extLst>
              <a:ext uri="{FF2B5EF4-FFF2-40B4-BE49-F238E27FC236}">
                <a16:creationId xmlns:a16="http://schemas.microsoft.com/office/drawing/2014/main" id="{BDC714B0-4800-4E4B-A54F-230553E3A953}"/>
              </a:ext>
            </a:extLst>
          </p:cNvPr>
          <p:cNvSpPr txBox="1"/>
          <p:nvPr/>
        </p:nvSpPr>
        <p:spPr>
          <a:xfrm>
            <a:off x="4623864" y="888521"/>
            <a:ext cx="4347714" cy="369332"/>
          </a:xfrm>
          <a:prstGeom prst="rect">
            <a:avLst/>
          </a:prstGeom>
          <a:noFill/>
        </p:spPr>
        <p:txBody>
          <a:bodyPr wrap="square" lIns="91440" tIns="45720" rIns="91440" bIns="45720" rtlCol="0" anchor="t">
            <a:spAutoFit/>
          </a:bodyPr>
          <a:lstStyle/>
          <a:p>
            <a:pPr algn="ctr">
              <a:buClr>
                <a:srgbClr val="4A66AC"/>
              </a:buClr>
              <a:defRPr/>
            </a:pPr>
            <a:endParaRPr lang="es-CO" sz="1800" b="1" i="0" u="none" strike="noStrike" kern="1200" cap="none" spc="0" normalizeH="0" baseline="0" noProof="0">
              <a:ln>
                <a:noFill/>
              </a:ln>
              <a:solidFill>
                <a:srgbClr val="002060"/>
              </a:solidFill>
              <a:effectLst/>
              <a:uLnTx/>
              <a:uFillTx/>
              <a:latin typeface="Poppins"/>
              <a:cs typeface="Poppins"/>
            </a:endParaRPr>
          </a:p>
        </p:txBody>
      </p:sp>
      <p:sp>
        <p:nvSpPr>
          <p:cNvPr id="6" name="TextBox 5">
            <a:extLst>
              <a:ext uri="{FF2B5EF4-FFF2-40B4-BE49-F238E27FC236}">
                <a16:creationId xmlns:a16="http://schemas.microsoft.com/office/drawing/2014/main" id="{16B5ECA2-F372-4D5B-91BD-E7B4262B936E}"/>
              </a:ext>
            </a:extLst>
          </p:cNvPr>
          <p:cNvSpPr txBox="1"/>
          <p:nvPr/>
        </p:nvSpPr>
        <p:spPr>
          <a:xfrm>
            <a:off x="198408" y="737347"/>
            <a:ext cx="4114799" cy="4247317"/>
          </a:xfrm>
          <a:prstGeom prst="rect">
            <a:avLst/>
          </a:prstGeom>
          <a:noFill/>
        </p:spPr>
        <p:txBody>
          <a:bodyPr wrap="square" lIns="91440" tIns="45720" rIns="91440" bIns="45720" anchor="t">
            <a:spAutoFit/>
          </a:bodyPr>
          <a:lstStyle/>
          <a:p>
            <a:pPr marL="285750" indent="-285750">
              <a:buFont typeface="Arial"/>
              <a:buChar char="•"/>
            </a:pPr>
            <a:r>
              <a:rPr lang="en-US" sz="1800" b="1" dirty="0">
                <a:latin typeface="Poppins"/>
                <a:cs typeface="Poppins"/>
              </a:rPr>
              <a:t>Personalize </a:t>
            </a:r>
            <a:r>
              <a:rPr lang="en-US" sz="1800" dirty="0">
                <a:latin typeface="Poppins"/>
                <a:cs typeface="Poppins"/>
              </a:rPr>
              <a:t>standard bylaws provided in BUL. 6745.7</a:t>
            </a:r>
          </a:p>
          <a:p>
            <a:pPr marL="285750" indent="-285750">
              <a:buFont typeface="Arial"/>
              <a:buChar char="•"/>
            </a:pPr>
            <a:endParaRPr lang="en-US" sz="1800" dirty="0">
              <a:latin typeface="Poppins"/>
              <a:cs typeface="Poppins"/>
            </a:endParaRPr>
          </a:p>
          <a:p>
            <a:pPr marL="285750" indent="-285750">
              <a:buFont typeface="Arial"/>
              <a:buChar char="•"/>
            </a:pPr>
            <a:r>
              <a:rPr lang="en-US" sz="1800" dirty="0">
                <a:latin typeface="Poppins"/>
                <a:cs typeface="Poppins"/>
              </a:rPr>
              <a:t>Bylaws allow SSC </a:t>
            </a:r>
            <a:r>
              <a:rPr lang="en-US" sz="1800" b="1" dirty="0">
                <a:latin typeface="Poppins"/>
                <a:cs typeface="Poppins"/>
              </a:rPr>
              <a:t>maintain orderly flow </a:t>
            </a:r>
            <a:r>
              <a:rPr lang="en-US" sz="1800" dirty="0">
                <a:latin typeface="Poppins"/>
                <a:cs typeface="Poppins"/>
              </a:rPr>
              <a:t>of engagement</a:t>
            </a:r>
          </a:p>
          <a:p>
            <a:pPr marL="285750" indent="-285750">
              <a:buFont typeface="Arial"/>
              <a:buChar char="•"/>
            </a:pPr>
            <a:endParaRPr lang="en-US" sz="1800" b="1" dirty="0">
              <a:latin typeface="Poppins"/>
              <a:cs typeface="Poppins"/>
            </a:endParaRPr>
          </a:p>
          <a:p>
            <a:pPr marL="285750" indent="-285750">
              <a:buFont typeface="Arial"/>
              <a:buChar char="•"/>
            </a:pPr>
            <a:r>
              <a:rPr lang="en-US" sz="1800" b="1" dirty="0">
                <a:latin typeface="Poppins"/>
                <a:cs typeface="Poppins"/>
              </a:rPr>
              <a:t>Bylaws </a:t>
            </a:r>
            <a:r>
              <a:rPr lang="en-US" sz="1800" dirty="0">
                <a:latin typeface="Poppins"/>
                <a:cs typeface="Poppins"/>
              </a:rPr>
              <a:t>follow Greene Act requirements </a:t>
            </a:r>
            <a:r>
              <a:rPr lang="en-US" sz="1800" b="1" dirty="0">
                <a:latin typeface="Poppins"/>
                <a:cs typeface="Poppins"/>
              </a:rPr>
              <a:t>from the CA Education Code</a:t>
            </a:r>
          </a:p>
          <a:p>
            <a:pPr marL="285750" indent="-285750">
              <a:buFont typeface="Arial"/>
              <a:buChar char="•"/>
            </a:pPr>
            <a:endParaRPr lang="en-US" sz="1800" b="1" dirty="0">
              <a:latin typeface="Poppins"/>
              <a:cs typeface="Poppins"/>
            </a:endParaRPr>
          </a:p>
          <a:p>
            <a:pPr marL="285750" indent="-285750">
              <a:buFont typeface="Arial"/>
              <a:buChar char="•"/>
            </a:pPr>
            <a:r>
              <a:rPr lang="en-US" sz="1800" b="1" dirty="0">
                <a:latin typeface="Poppins"/>
                <a:cs typeface="Poppins"/>
              </a:rPr>
              <a:t>Modifications must be approved </a:t>
            </a:r>
            <a:r>
              <a:rPr lang="en-US" sz="1800" dirty="0">
                <a:latin typeface="Poppins"/>
                <a:cs typeface="Poppins"/>
              </a:rPr>
              <a:t>by the Region School Family and Community Engagement Unit</a:t>
            </a:r>
          </a:p>
          <a:p>
            <a:endParaRPr lang="en-US" sz="1800" dirty="0">
              <a:latin typeface="Poppins"/>
              <a:cs typeface="Poppins"/>
            </a:endParaRPr>
          </a:p>
        </p:txBody>
      </p:sp>
      <p:sp>
        <p:nvSpPr>
          <p:cNvPr id="7" name="TextBox 6">
            <a:extLst>
              <a:ext uri="{FF2B5EF4-FFF2-40B4-BE49-F238E27FC236}">
                <a16:creationId xmlns:a16="http://schemas.microsoft.com/office/drawing/2014/main" id="{08886E2E-9CFE-4C1A-B7E7-60F1B87E273B}"/>
              </a:ext>
            </a:extLst>
          </p:cNvPr>
          <p:cNvSpPr txBox="1"/>
          <p:nvPr/>
        </p:nvSpPr>
        <p:spPr>
          <a:xfrm>
            <a:off x="198408" y="53268"/>
            <a:ext cx="4011283" cy="523220"/>
          </a:xfrm>
          <a:prstGeom prst="rect">
            <a:avLst/>
          </a:prstGeom>
          <a:noFill/>
        </p:spPr>
        <p:txBody>
          <a:bodyPr wrap="square" lIns="91440" tIns="45720" rIns="91440" bIns="45720" rtlCol="0" anchor="t">
            <a:spAutoFit/>
          </a:bodyPr>
          <a:lstStyle/>
          <a:p>
            <a:pPr algn="ctr"/>
            <a:r>
              <a:rPr lang="en-US" sz="2800" b="1">
                <a:latin typeface="Poppins"/>
                <a:cs typeface="Poppins"/>
              </a:rPr>
              <a:t>Bylaw</a:t>
            </a:r>
            <a:r>
              <a:rPr lang="en-US" sz="2800" b="1">
                <a:solidFill>
                  <a:schemeClr val="bg1"/>
                </a:solidFill>
                <a:latin typeface="Poppins"/>
                <a:cs typeface="Poppins"/>
              </a:rPr>
              <a:t>s</a:t>
            </a:r>
          </a:p>
        </p:txBody>
      </p:sp>
      <p:sp>
        <p:nvSpPr>
          <p:cNvPr id="8" name="TextBox 7">
            <a:extLst>
              <a:ext uri="{FF2B5EF4-FFF2-40B4-BE49-F238E27FC236}">
                <a16:creationId xmlns:a16="http://schemas.microsoft.com/office/drawing/2014/main" id="{FA8812D4-CFBA-49B5-B900-30B36313C2E6}"/>
              </a:ext>
            </a:extLst>
          </p:cNvPr>
          <p:cNvSpPr txBox="1"/>
          <p:nvPr/>
        </p:nvSpPr>
        <p:spPr>
          <a:xfrm>
            <a:off x="4873924" y="77522"/>
            <a:ext cx="3326921" cy="523220"/>
          </a:xfrm>
          <a:prstGeom prst="rect">
            <a:avLst/>
          </a:prstGeom>
          <a:noFill/>
        </p:spPr>
        <p:txBody>
          <a:bodyPr wrap="square" lIns="91440" tIns="45720" rIns="91440" bIns="45720" rtlCol="0" anchor="t">
            <a:spAutoFit/>
          </a:bodyPr>
          <a:lstStyle/>
          <a:p>
            <a:pPr algn="ctr"/>
            <a:r>
              <a:rPr lang="es-MX" sz="2800" b="1" dirty="0">
                <a:solidFill>
                  <a:srgbClr val="002060"/>
                </a:solidFill>
                <a:latin typeface="Poppins"/>
                <a:cs typeface="Poppins"/>
              </a:rPr>
              <a:t>Estatutos</a:t>
            </a:r>
          </a:p>
        </p:txBody>
      </p:sp>
      <p:sp>
        <p:nvSpPr>
          <p:cNvPr id="3" name="TextBox 2">
            <a:extLst>
              <a:ext uri="{FF2B5EF4-FFF2-40B4-BE49-F238E27FC236}">
                <a16:creationId xmlns:a16="http://schemas.microsoft.com/office/drawing/2014/main" id="{DB5A9A86-AF65-51B2-85C6-005CE5A81EC9}"/>
              </a:ext>
            </a:extLst>
          </p:cNvPr>
          <p:cNvSpPr txBox="1"/>
          <p:nvPr/>
        </p:nvSpPr>
        <p:spPr>
          <a:xfrm>
            <a:off x="4489089" y="737347"/>
            <a:ext cx="4303219" cy="4328631"/>
          </a:xfrm>
          <a:prstGeom prst="rect">
            <a:avLst/>
          </a:prstGeom>
          <a:noFill/>
        </p:spPr>
        <p:txBody>
          <a:bodyPr wrap="square" lIns="91440" tIns="45720" rIns="91440" bIns="45720" anchor="t">
            <a:normAutofit lnSpcReduction="10000"/>
          </a:bodyPr>
          <a:lstStyle/>
          <a:p>
            <a:pPr marL="285750" indent="-285750">
              <a:buFont typeface="Arial"/>
              <a:buChar char="•"/>
            </a:pPr>
            <a:r>
              <a:rPr lang="es-MX" sz="1800" b="1" dirty="0">
                <a:solidFill>
                  <a:srgbClr val="002060"/>
                </a:solidFill>
                <a:latin typeface="Poppins"/>
                <a:cs typeface="Poppins"/>
              </a:rPr>
              <a:t>Personalizar </a:t>
            </a:r>
            <a:r>
              <a:rPr lang="es-MX" sz="1800" dirty="0">
                <a:solidFill>
                  <a:srgbClr val="002060"/>
                </a:solidFill>
                <a:latin typeface="Poppins"/>
                <a:cs typeface="Poppins"/>
              </a:rPr>
              <a:t>los estatutos estandarizados proveídos en el boletín 6745.7</a:t>
            </a:r>
          </a:p>
          <a:p>
            <a:pPr marL="285750" indent="-285750">
              <a:buFont typeface="Arial"/>
              <a:buChar char="•"/>
            </a:pPr>
            <a:endParaRPr lang="es-MX" sz="1800" b="1" dirty="0">
              <a:solidFill>
                <a:srgbClr val="002060"/>
              </a:solidFill>
              <a:latin typeface="Poppins"/>
              <a:cs typeface="Poppins"/>
            </a:endParaRPr>
          </a:p>
          <a:p>
            <a:pPr marL="285750" indent="-285750">
              <a:buFont typeface="Arial"/>
              <a:buChar char="•"/>
            </a:pPr>
            <a:r>
              <a:rPr lang="es-MX" sz="1800" dirty="0">
                <a:solidFill>
                  <a:srgbClr val="002060"/>
                </a:solidFill>
                <a:latin typeface="Poppins"/>
                <a:cs typeface="Poppins"/>
              </a:rPr>
              <a:t>Los estatutos permiten que SSC mantenga un </a:t>
            </a:r>
            <a:r>
              <a:rPr lang="es-MX" sz="1800" b="1" dirty="0">
                <a:solidFill>
                  <a:srgbClr val="002060"/>
                </a:solidFill>
                <a:latin typeface="Poppins"/>
                <a:cs typeface="Poppins"/>
              </a:rPr>
              <a:t>flujo ordenado </a:t>
            </a:r>
            <a:r>
              <a:rPr lang="es-MX" sz="1800" dirty="0">
                <a:solidFill>
                  <a:srgbClr val="002060"/>
                </a:solidFill>
                <a:latin typeface="Poppins"/>
                <a:cs typeface="Poppins"/>
              </a:rPr>
              <a:t>de participación</a:t>
            </a:r>
            <a:r>
              <a:rPr lang="es-MX" sz="1800" b="1" dirty="0">
                <a:solidFill>
                  <a:srgbClr val="002060"/>
                </a:solidFill>
                <a:latin typeface="Poppins"/>
                <a:cs typeface="Poppins"/>
              </a:rPr>
              <a:t>.</a:t>
            </a:r>
          </a:p>
          <a:p>
            <a:pPr marL="285750" indent="-285750">
              <a:buFont typeface="Arial"/>
              <a:buChar char="•"/>
            </a:pPr>
            <a:endParaRPr lang="es-MX" sz="1800" b="1" dirty="0">
              <a:solidFill>
                <a:srgbClr val="002060"/>
              </a:solidFill>
              <a:latin typeface="Poppins"/>
              <a:cs typeface="Poppins"/>
            </a:endParaRPr>
          </a:p>
          <a:p>
            <a:pPr marL="285750" indent="-285750">
              <a:buFont typeface="Arial"/>
              <a:buChar char="•"/>
            </a:pPr>
            <a:r>
              <a:rPr lang="es-MX" sz="1800" dirty="0">
                <a:solidFill>
                  <a:srgbClr val="002060"/>
                </a:solidFill>
                <a:latin typeface="Poppins"/>
                <a:cs typeface="Poppins"/>
              </a:rPr>
              <a:t>Los estatutos </a:t>
            </a:r>
            <a:r>
              <a:rPr lang="es-MX" sz="1800" b="1" dirty="0">
                <a:solidFill>
                  <a:srgbClr val="002060"/>
                </a:solidFill>
                <a:latin typeface="Poppins"/>
                <a:cs typeface="Poppins"/>
              </a:rPr>
              <a:t>siguen los requisitos del Decreto Greene </a:t>
            </a:r>
            <a:r>
              <a:rPr lang="es-MX" sz="1800" dirty="0">
                <a:solidFill>
                  <a:srgbClr val="002060"/>
                </a:solidFill>
                <a:latin typeface="Poppins"/>
                <a:cs typeface="Poppins"/>
              </a:rPr>
              <a:t>del Código de Educación de CA</a:t>
            </a:r>
          </a:p>
          <a:p>
            <a:pPr marL="285750" indent="-285750">
              <a:buFont typeface="Arial"/>
              <a:buChar char="•"/>
            </a:pPr>
            <a:endParaRPr lang="es-MX" sz="1800" b="1" dirty="0">
              <a:solidFill>
                <a:srgbClr val="002060"/>
              </a:solidFill>
              <a:latin typeface="Poppins"/>
              <a:cs typeface="Poppins"/>
            </a:endParaRPr>
          </a:p>
          <a:p>
            <a:pPr marL="285750" indent="-285750">
              <a:buFont typeface="Arial"/>
              <a:buChar char="•"/>
            </a:pPr>
            <a:r>
              <a:rPr lang="es-MX" sz="1800" dirty="0">
                <a:solidFill>
                  <a:srgbClr val="002060"/>
                </a:solidFill>
                <a:latin typeface="Poppins"/>
                <a:cs typeface="Poppins"/>
              </a:rPr>
              <a:t>Las </a:t>
            </a:r>
            <a:r>
              <a:rPr lang="es-MX" sz="1800" b="1" dirty="0">
                <a:solidFill>
                  <a:srgbClr val="002060"/>
                </a:solidFill>
                <a:latin typeface="Poppins"/>
                <a:cs typeface="Poppins"/>
              </a:rPr>
              <a:t>modificaciones deben ser aprobadas </a:t>
            </a:r>
            <a:r>
              <a:rPr lang="es-MX" sz="1800" dirty="0">
                <a:solidFill>
                  <a:srgbClr val="002060"/>
                </a:solidFill>
                <a:latin typeface="Poppins"/>
                <a:cs typeface="Poppins"/>
              </a:rPr>
              <a:t>por la Unidad de Participación de los Padres y la Comunidad de la Región</a:t>
            </a:r>
          </a:p>
        </p:txBody>
      </p:sp>
    </p:spTree>
    <p:extLst>
      <p:ext uri="{BB962C8B-B14F-4D97-AF65-F5344CB8AC3E}">
        <p14:creationId xmlns:p14="http://schemas.microsoft.com/office/powerpoint/2010/main" val="93344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4" fill="hold" grpId="0" nodeType="withEffect" nodePh="1">
                                  <p:stCondLst>
                                    <p:cond delay="0"/>
                                  </p:stCondLst>
                                  <p:endCondLst>
                                    <p:cond evt="begin" delay="0">
                                      <p:tn val="8"/>
                                    </p:cond>
                                  </p:end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TextBox 2">
            <a:extLst>
              <a:ext uri="{FF2B5EF4-FFF2-40B4-BE49-F238E27FC236}">
                <a16:creationId xmlns:a16="http://schemas.microsoft.com/office/drawing/2014/main" id="{842C5EC1-8057-405A-A63C-FB59E7DD2FB0}"/>
              </a:ext>
            </a:extLst>
          </p:cNvPr>
          <p:cNvSpPr txBox="1"/>
          <p:nvPr/>
        </p:nvSpPr>
        <p:spPr>
          <a:xfrm>
            <a:off x="203458" y="189435"/>
            <a:ext cx="3881097" cy="1231106"/>
          </a:xfrm>
          <a:prstGeom prst="rect">
            <a:avLst/>
          </a:prstGeom>
          <a:noFill/>
        </p:spPr>
        <p:txBody>
          <a:bodyPr wrap="square" lIns="91440" tIns="45720" rIns="91440" bIns="45720" anchor="t">
            <a:spAutoFit/>
          </a:bodyPr>
          <a:lstStyle/>
          <a:p>
            <a:pPr algn="ctr"/>
            <a:r>
              <a:rPr lang="en-US" sz="1800" b="1">
                <a:solidFill>
                  <a:schemeClr val="bg1"/>
                </a:solidFill>
                <a:latin typeface="Poppins"/>
                <a:cs typeface="Poppins"/>
              </a:rPr>
              <a:t>LAUSD </a:t>
            </a:r>
            <a:r>
              <a:rPr lang="en-US" sz="1800" b="1">
                <a:latin typeface="Poppins"/>
                <a:cs typeface="Poppins"/>
              </a:rPr>
              <a:t>Operating Norms and Code of Conduct for the SSC and the ELAC  </a:t>
            </a:r>
            <a:br>
              <a:rPr lang="en-US" sz="2000">
                <a:latin typeface="Poppins"/>
              </a:rPr>
            </a:br>
            <a:endParaRPr lang="en-US" sz="2000" b="1">
              <a:latin typeface="Poppins"/>
              <a:cs typeface="Poppins"/>
            </a:endParaRPr>
          </a:p>
        </p:txBody>
      </p:sp>
      <p:sp>
        <p:nvSpPr>
          <p:cNvPr id="8" name="TextBox 7">
            <a:extLst>
              <a:ext uri="{FF2B5EF4-FFF2-40B4-BE49-F238E27FC236}">
                <a16:creationId xmlns:a16="http://schemas.microsoft.com/office/drawing/2014/main" id="{B655CFCD-330D-4793-9DA4-4B7D57F9A93C}"/>
              </a:ext>
            </a:extLst>
          </p:cNvPr>
          <p:cNvSpPr txBox="1"/>
          <p:nvPr/>
        </p:nvSpPr>
        <p:spPr>
          <a:xfrm>
            <a:off x="4781607" y="189435"/>
            <a:ext cx="3881097" cy="923330"/>
          </a:xfrm>
          <a:prstGeom prst="rect">
            <a:avLst/>
          </a:prstGeom>
          <a:noFill/>
        </p:spPr>
        <p:txBody>
          <a:bodyPr wrap="square" lIns="91440" tIns="45720" rIns="91440" bIns="45720" anchor="t">
            <a:spAutoFit/>
          </a:bodyPr>
          <a:lstStyle/>
          <a:p>
            <a:pPr algn="ctr"/>
            <a:r>
              <a:rPr lang="en-US" sz="1800" b="1" dirty="0">
                <a:solidFill>
                  <a:srgbClr val="002060"/>
                </a:solidFill>
                <a:latin typeface="Poppins"/>
                <a:cs typeface="Poppins"/>
              </a:rPr>
              <a:t>Normas de </a:t>
            </a:r>
            <a:r>
              <a:rPr lang="en-US" sz="1800" b="1" dirty="0" err="1">
                <a:solidFill>
                  <a:srgbClr val="002060"/>
                </a:solidFill>
                <a:latin typeface="Poppins"/>
                <a:cs typeface="Poppins"/>
              </a:rPr>
              <a:t>Funcionamiento</a:t>
            </a:r>
            <a:r>
              <a:rPr lang="en-US" sz="1800" b="1" dirty="0">
                <a:solidFill>
                  <a:srgbClr val="002060"/>
                </a:solidFill>
                <a:latin typeface="Poppins"/>
                <a:cs typeface="Poppins"/>
              </a:rPr>
              <a:t> de LAUSD y Código de </a:t>
            </a:r>
            <a:r>
              <a:rPr lang="en-US" sz="1800" b="1" dirty="0" err="1">
                <a:solidFill>
                  <a:srgbClr val="002060"/>
                </a:solidFill>
                <a:latin typeface="Poppins"/>
                <a:cs typeface="Poppins"/>
              </a:rPr>
              <a:t>Conducta</a:t>
            </a:r>
            <a:r>
              <a:rPr lang="en-US" sz="1800" b="1" dirty="0">
                <a:solidFill>
                  <a:srgbClr val="002060"/>
                </a:solidFill>
                <a:latin typeface="Poppins"/>
                <a:cs typeface="Poppins"/>
              </a:rPr>
              <a:t> para </a:t>
            </a:r>
            <a:r>
              <a:rPr lang="en-US" sz="1800" b="1" dirty="0" err="1">
                <a:solidFill>
                  <a:srgbClr val="002060"/>
                </a:solidFill>
                <a:latin typeface="Poppins"/>
                <a:cs typeface="Poppins"/>
              </a:rPr>
              <a:t>el</a:t>
            </a:r>
            <a:r>
              <a:rPr lang="en-US" sz="1800" b="1" dirty="0">
                <a:solidFill>
                  <a:srgbClr val="002060"/>
                </a:solidFill>
                <a:latin typeface="Poppins"/>
                <a:cs typeface="Poppins"/>
              </a:rPr>
              <a:t> SSC y ELAC</a:t>
            </a:r>
          </a:p>
        </p:txBody>
      </p:sp>
      <p:sp>
        <p:nvSpPr>
          <p:cNvPr id="12" name="TextBox 11">
            <a:extLst>
              <a:ext uri="{FF2B5EF4-FFF2-40B4-BE49-F238E27FC236}">
                <a16:creationId xmlns:a16="http://schemas.microsoft.com/office/drawing/2014/main" id="{AD7D6310-B077-4AE3-A0E0-A719F49B49CE}"/>
              </a:ext>
            </a:extLst>
          </p:cNvPr>
          <p:cNvSpPr txBox="1"/>
          <p:nvPr/>
        </p:nvSpPr>
        <p:spPr>
          <a:xfrm>
            <a:off x="472965" y="1168413"/>
            <a:ext cx="3733275" cy="3785652"/>
          </a:xfrm>
          <a:prstGeom prst="rect">
            <a:avLst/>
          </a:prstGeom>
          <a:noFill/>
        </p:spPr>
        <p:txBody>
          <a:bodyPr wrap="square" lIns="91440" tIns="45720" rIns="91440" bIns="45720" anchor="t">
            <a:spAutoFit/>
          </a:bodyPr>
          <a:lstStyle/>
          <a:p>
            <a:r>
              <a:rPr lang="en-US" sz="1600" dirty="0">
                <a:latin typeface="Poppins"/>
                <a:cs typeface="Poppins"/>
              </a:rPr>
              <a:t>As members, you will be asked to sign the </a:t>
            </a:r>
            <a:r>
              <a:rPr lang="en-US" sz="1600" u="sng" dirty="0">
                <a:latin typeface="Poppins"/>
                <a:cs typeface="Poppins"/>
              </a:rPr>
              <a:t>LAUSD Operating Norms and the Code of Conduct for ELAC and SSC</a:t>
            </a:r>
            <a:r>
              <a:rPr lang="en-US" sz="1600" dirty="0">
                <a:latin typeface="Poppins"/>
                <a:cs typeface="Poppins"/>
              </a:rPr>
              <a:t>.</a:t>
            </a:r>
          </a:p>
          <a:p>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a:cs typeface="Poppins"/>
              </a:rPr>
              <a:t>It asks that we keep students as a priority in making decisions.</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Listen attentively, speak respectfully and not interrupt while another is speaking</a:t>
            </a:r>
          </a:p>
          <a:p>
            <a:pPr marL="285750" indent="-285750">
              <a:buFont typeface="Arial" panose="020B0604020202020204" pitchFamily="34" charset="0"/>
              <a:buChar char="•"/>
            </a:pPr>
            <a:endParaRPr lang="en-US" sz="16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600" dirty="0">
                <a:latin typeface="Poppins" panose="00000500000000000000" pitchFamily="2" charset="0"/>
                <a:cs typeface="Poppins" panose="00000500000000000000" pitchFamily="2" charset="0"/>
              </a:rPr>
              <a:t>Believe we can agree to disagree and that there is more than one solution to a problem.</a:t>
            </a:r>
          </a:p>
        </p:txBody>
      </p:sp>
      <p:sp>
        <p:nvSpPr>
          <p:cNvPr id="13" name="TextBox 12">
            <a:extLst>
              <a:ext uri="{FF2B5EF4-FFF2-40B4-BE49-F238E27FC236}">
                <a16:creationId xmlns:a16="http://schemas.microsoft.com/office/drawing/2014/main" id="{AE685E55-0F1A-4E63-BEEF-A43482B27580}"/>
              </a:ext>
            </a:extLst>
          </p:cNvPr>
          <p:cNvSpPr txBox="1"/>
          <p:nvPr/>
        </p:nvSpPr>
        <p:spPr>
          <a:xfrm>
            <a:off x="4500473" y="1176065"/>
            <a:ext cx="4443363" cy="3823592"/>
          </a:xfrm>
          <a:prstGeom prst="rect">
            <a:avLst/>
          </a:prstGeom>
          <a:noFill/>
        </p:spPr>
        <p:txBody>
          <a:bodyPr wrap="square" lIns="91440" tIns="45720" rIns="91440" bIns="45720" anchor="t">
            <a:normAutofit lnSpcReduction="10000"/>
          </a:bodyPr>
          <a:lstStyle/>
          <a:p>
            <a:pPr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dirty="0">
                <a:solidFill>
                  <a:srgbClr val="002060"/>
                </a:solidFill>
                <a:latin typeface="Poppins"/>
                <a:cs typeface="Poppins"/>
              </a:rPr>
              <a:t>Como miembros, se les pedirá que firmen las </a:t>
            </a:r>
            <a:r>
              <a:rPr lang="es-ES" sz="1600" u="sng" dirty="0">
                <a:solidFill>
                  <a:srgbClr val="002060"/>
                </a:solidFill>
                <a:latin typeface="Poppins"/>
                <a:cs typeface="Poppins"/>
              </a:rPr>
              <a:t>Normas de Funcionamiento y el Código de Conducta de LAUSD para ELAC y SSC.</a:t>
            </a:r>
            <a:endParaRPr lang="en-US" sz="1600" u="sng" dirty="0">
              <a:solidFill>
                <a:srgbClr val="002060"/>
              </a:solidFill>
              <a:latin typeface="Poppins"/>
              <a:cs typeface="Poppins"/>
            </a:endParaRPr>
          </a:p>
          <a:p>
            <a:pP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600" u="sng" dirty="0">
              <a:solidFill>
                <a:srgbClr val="002060"/>
              </a:solidFill>
              <a:latin typeface="Poppins"/>
              <a:cs typeface="Poppins"/>
            </a:endParaRPr>
          </a:p>
          <a:p>
            <a:pPr marL="285750" marR="0" indent="-285750">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dirty="0">
                <a:solidFill>
                  <a:srgbClr val="002060"/>
                </a:solidFill>
                <a:latin typeface="Poppins"/>
                <a:cs typeface="Poppins"/>
              </a:rPr>
              <a:t>Pide que mantengamos a los estudiantes como la prioridad en la toma de decisiones.</a:t>
            </a:r>
            <a:endParaRPr lang="en-US" sz="1600" dirty="0">
              <a:solidFill>
                <a:srgbClr val="002060"/>
              </a:solidFill>
              <a:latin typeface="Poppins"/>
              <a:cs typeface="Poppins"/>
            </a:endParaRPr>
          </a:p>
          <a:p>
            <a:pPr indent="-285750">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600" dirty="0">
              <a:solidFill>
                <a:srgbClr val="002060"/>
              </a:solidFill>
              <a:latin typeface="Poppins"/>
              <a:cs typeface="Poppins"/>
            </a:endParaRPr>
          </a:p>
          <a:p>
            <a:pPr marL="287338" marR="0" indent="-287338">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dirty="0">
                <a:solidFill>
                  <a:srgbClr val="002060"/>
                </a:solidFill>
                <a:latin typeface="Poppins"/>
                <a:cs typeface="Poppins"/>
              </a:rPr>
              <a:t>Escuchar atentamente, hablar con respeto y no interrumpir mientras hablan otras personas</a:t>
            </a:r>
            <a:endParaRPr lang="en-US" sz="1600" dirty="0">
              <a:solidFill>
                <a:srgbClr val="002060"/>
              </a:solidFill>
              <a:latin typeface="Poppins"/>
              <a:cs typeface="Poppins"/>
            </a:endParaRPr>
          </a:p>
          <a:p>
            <a:pPr indent="-285750">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s-ES" sz="1600" dirty="0">
              <a:solidFill>
                <a:srgbClr val="002060"/>
              </a:solidFill>
              <a:latin typeface="Poppins"/>
              <a:cs typeface="Poppins"/>
            </a:endParaRPr>
          </a:p>
          <a:p>
            <a:pPr marL="285750" marR="0" indent="-285750">
              <a:spcBef>
                <a:spcPts val="0"/>
              </a:spcBef>
              <a:spcAft>
                <a:spcPts val="0"/>
              </a:spcAft>
              <a:buFont typeface="Arial" panose="020B0604020202020204" pitchFamily="34" charset="0"/>
              <a:buChar char="•"/>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s-ES" sz="1600" dirty="0">
                <a:solidFill>
                  <a:srgbClr val="002060"/>
                </a:solidFill>
                <a:latin typeface="Poppins"/>
                <a:cs typeface="Poppins"/>
              </a:rPr>
              <a:t>Creer que podemos estar de acuerdo en estar en desacuerdo y que hay más de una solución a un problema.</a:t>
            </a:r>
            <a:endParaRPr lang="en-US" sz="1600" dirty="0">
              <a:solidFill>
                <a:srgbClr val="002060"/>
              </a:solidFill>
              <a:latin typeface="Poppins"/>
              <a:cs typeface="Poppins"/>
            </a:endParaRPr>
          </a:p>
        </p:txBody>
      </p:sp>
      <p:pic>
        <p:nvPicPr>
          <p:cNvPr id="4" name="Picture 3" descr="A screenshot of a cell phone&#10;&#10;Description automatically generated">
            <a:extLst>
              <a:ext uri="{FF2B5EF4-FFF2-40B4-BE49-F238E27FC236}">
                <a16:creationId xmlns:a16="http://schemas.microsoft.com/office/drawing/2014/main" id="{3016FE6D-1C1F-18A1-F2CE-8B26A6784A72}"/>
              </a:ext>
            </a:extLst>
          </p:cNvPr>
          <p:cNvPicPr>
            <a:picLocks noChangeAspect="1"/>
          </p:cNvPicPr>
          <p:nvPr/>
        </p:nvPicPr>
        <p:blipFill>
          <a:blip r:embed="rId3"/>
          <a:stretch>
            <a:fillRect/>
          </a:stretch>
        </p:blipFill>
        <p:spPr>
          <a:xfrm>
            <a:off x="4089046" y="4149"/>
            <a:ext cx="706556" cy="9246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4657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TextBox 4">
            <a:extLst>
              <a:ext uri="{FF2B5EF4-FFF2-40B4-BE49-F238E27FC236}">
                <a16:creationId xmlns:a16="http://schemas.microsoft.com/office/drawing/2014/main" id="{95A6B4B6-5D10-4513-87AA-DE020C1027B8}"/>
              </a:ext>
            </a:extLst>
          </p:cNvPr>
          <p:cNvSpPr txBox="1"/>
          <p:nvPr/>
        </p:nvSpPr>
        <p:spPr>
          <a:xfrm>
            <a:off x="5256014" y="219154"/>
            <a:ext cx="2912044" cy="461665"/>
          </a:xfrm>
          <a:prstGeom prst="rect">
            <a:avLst/>
          </a:prstGeom>
          <a:noFill/>
        </p:spPr>
        <p:txBody>
          <a:bodyPr wrap="square" lIns="91440" tIns="45720" rIns="91440" bIns="45720" anchor="t">
            <a:spAutoFit/>
          </a:bodyPr>
          <a:lstStyle/>
          <a:p>
            <a:pPr algn="ctr"/>
            <a:r>
              <a:rPr lang="en-US" sz="2400" b="1" dirty="0" err="1">
                <a:solidFill>
                  <a:srgbClr val="002060"/>
                </a:solidFill>
                <a:latin typeface="Poppins"/>
                <a:cs typeface="Poppins"/>
              </a:rPr>
              <a:t>Decreto</a:t>
            </a:r>
            <a:r>
              <a:rPr lang="en-US" sz="2400" b="1" dirty="0">
                <a:solidFill>
                  <a:srgbClr val="002060"/>
                </a:solidFill>
                <a:latin typeface="Poppins"/>
                <a:cs typeface="Poppins"/>
              </a:rPr>
              <a:t> Greene</a:t>
            </a:r>
          </a:p>
        </p:txBody>
      </p:sp>
      <p:sp>
        <p:nvSpPr>
          <p:cNvPr id="12" name="TextBox 11">
            <a:extLst>
              <a:ext uri="{FF2B5EF4-FFF2-40B4-BE49-F238E27FC236}">
                <a16:creationId xmlns:a16="http://schemas.microsoft.com/office/drawing/2014/main" id="{459DDB1C-1F14-4326-B6AA-D651633C290B}"/>
              </a:ext>
            </a:extLst>
          </p:cNvPr>
          <p:cNvSpPr txBox="1"/>
          <p:nvPr/>
        </p:nvSpPr>
        <p:spPr>
          <a:xfrm>
            <a:off x="257160" y="878246"/>
            <a:ext cx="4312574" cy="3970318"/>
          </a:xfrm>
          <a:prstGeom prst="rect">
            <a:avLst/>
          </a:prstGeom>
          <a:noFill/>
        </p:spPr>
        <p:txBody>
          <a:bodyPr wrap="square" lIns="91440" tIns="45720" rIns="91440" bIns="45720" anchor="t">
            <a:spAutoFit/>
          </a:bodyPr>
          <a:lstStyle/>
          <a:p>
            <a:r>
              <a:rPr lang="en-US" sz="1400" b="1" dirty="0">
                <a:solidFill>
                  <a:schemeClr val="bg1"/>
                </a:solidFill>
                <a:latin typeface="Poppins"/>
                <a:cs typeface="Poppins"/>
              </a:rPr>
              <a:t>The </a:t>
            </a:r>
            <a:r>
              <a:rPr lang="en-US" sz="1400" b="1" u="sng" dirty="0">
                <a:latin typeface="Poppins"/>
                <a:cs typeface="Poppins"/>
              </a:rPr>
              <a:t>Greene Act </a:t>
            </a:r>
            <a:r>
              <a:rPr lang="en-US" sz="1400" b="1" dirty="0">
                <a:latin typeface="Poppins"/>
                <a:cs typeface="Poppins"/>
              </a:rPr>
              <a:t>is what guides the operation of our ELAC and SSC meetings. Some of the key requirements are: </a:t>
            </a:r>
            <a:endParaRPr lang="en-US" sz="1400" b="1" dirty="0">
              <a:latin typeface="Poppins" panose="00000500000000000000" pitchFamily="2" charset="0"/>
              <a:cs typeface="Poppins" panose="00000500000000000000" pitchFamily="2" charset="0"/>
            </a:endParaRPr>
          </a:p>
          <a:p>
            <a:endParaRPr lang="en-US" sz="14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dirty="0">
                <a:latin typeface="Poppins"/>
                <a:cs typeface="Poppins"/>
              </a:rPr>
              <a:t>Any member of the </a:t>
            </a:r>
            <a:r>
              <a:rPr lang="en-US" sz="1400" b="1" dirty="0">
                <a:latin typeface="Poppins"/>
                <a:cs typeface="Poppins"/>
              </a:rPr>
              <a:t>public shall be able to address</a:t>
            </a:r>
            <a:r>
              <a:rPr lang="en-US" sz="1400" dirty="0">
                <a:latin typeface="Poppins"/>
                <a:cs typeface="Poppins"/>
              </a:rPr>
              <a:t> the council or committee during the meeting on any item within the subject matter jurisdiction of the council or committee. </a:t>
            </a:r>
          </a:p>
          <a:p>
            <a:pPr marL="285750" indent="-285750">
              <a:buFont typeface="Arial" panose="020B0604020202020204" pitchFamily="34" charset="0"/>
              <a:buChar char="•"/>
            </a:pPr>
            <a:endParaRPr lang="en-US" sz="1400" b="1"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b="1" dirty="0">
                <a:latin typeface="Poppins"/>
                <a:cs typeface="Poppins"/>
              </a:rPr>
              <a:t>Notice of the meeting</a:t>
            </a:r>
            <a:r>
              <a:rPr lang="en-US" sz="1400" dirty="0">
                <a:latin typeface="Poppins"/>
                <a:cs typeface="Poppins"/>
              </a:rPr>
              <a:t> shall be posted 72 hours prior to the meeting. </a:t>
            </a:r>
          </a:p>
          <a:p>
            <a:pPr marL="285750" indent="-285750">
              <a:buFont typeface="Arial" panose="020B0604020202020204" pitchFamily="34" charset="0"/>
              <a:buChar char="•"/>
            </a:pPr>
            <a:endParaRPr lang="en-US" sz="14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400" dirty="0">
                <a:latin typeface="Poppins"/>
                <a:cs typeface="Poppins"/>
              </a:rPr>
              <a:t>The </a:t>
            </a:r>
            <a:r>
              <a:rPr lang="en-US" sz="1400" b="1" dirty="0">
                <a:latin typeface="Poppins"/>
                <a:cs typeface="Poppins"/>
              </a:rPr>
              <a:t>meeting notice shall specify the date, time, and location of the meeting and contain an agenda</a:t>
            </a:r>
            <a:r>
              <a:rPr lang="en-US" sz="1400" dirty="0">
                <a:latin typeface="Poppins"/>
                <a:cs typeface="Poppins"/>
              </a:rPr>
              <a:t> describing each item of business to be discussed or acted upon.</a:t>
            </a:r>
          </a:p>
        </p:txBody>
      </p:sp>
      <p:sp>
        <p:nvSpPr>
          <p:cNvPr id="13" name="TextBox 12">
            <a:extLst>
              <a:ext uri="{FF2B5EF4-FFF2-40B4-BE49-F238E27FC236}">
                <a16:creationId xmlns:a16="http://schemas.microsoft.com/office/drawing/2014/main" id="{4279B9E9-2752-4EE5-9104-876AAB01E379}"/>
              </a:ext>
            </a:extLst>
          </p:cNvPr>
          <p:cNvSpPr txBox="1"/>
          <p:nvPr/>
        </p:nvSpPr>
        <p:spPr>
          <a:xfrm>
            <a:off x="512470" y="219154"/>
            <a:ext cx="2899591" cy="461665"/>
          </a:xfrm>
          <a:prstGeom prst="rect">
            <a:avLst/>
          </a:prstGeom>
          <a:noFill/>
        </p:spPr>
        <p:txBody>
          <a:bodyPr wrap="square" lIns="91440" tIns="45720" rIns="91440" bIns="45720" anchor="t">
            <a:spAutoFit/>
          </a:bodyPr>
          <a:lstStyle/>
          <a:p>
            <a:pPr algn="ctr"/>
            <a:r>
              <a:rPr lang="en-US" sz="2400" b="1" dirty="0">
                <a:latin typeface="Poppins"/>
                <a:cs typeface="Poppins"/>
              </a:rPr>
              <a:t>Greene Act</a:t>
            </a:r>
          </a:p>
        </p:txBody>
      </p:sp>
      <p:sp>
        <p:nvSpPr>
          <p:cNvPr id="6" name="TextBox 5">
            <a:extLst>
              <a:ext uri="{FF2B5EF4-FFF2-40B4-BE49-F238E27FC236}">
                <a16:creationId xmlns:a16="http://schemas.microsoft.com/office/drawing/2014/main" id="{1B6B2762-2112-4A6B-9370-06B32D146881}"/>
              </a:ext>
            </a:extLst>
          </p:cNvPr>
          <p:cNvSpPr txBox="1"/>
          <p:nvPr/>
        </p:nvSpPr>
        <p:spPr>
          <a:xfrm>
            <a:off x="4920830" y="752994"/>
            <a:ext cx="4073097" cy="4220822"/>
          </a:xfrm>
          <a:prstGeom prst="rect">
            <a:avLst/>
          </a:prstGeom>
          <a:noFill/>
        </p:spPr>
        <p:txBody>
          <a:bodyPr wrap="square" lIns="91440" tIns="45720" rIns="91440" bIns="45720" rtlCol="0" anchor="t">
            <a:noAutofit/>
          </a:bodyPr>
          <a:lstStyle/>
          <a:p>
            <a:r>
              <a:rPr kumimoji="0" lang="es-ES" altLang="en-US" sz="1400" b="1" i="0" u="none" strike="noStrike" cap="none" normalizeH="0" baseline="0" dirty="0">
                <a:ln>
                  <a:noFill/>
                </a:ln>
                <a:solidFill>
                  <a:srgbClr val="002060"/>
                </a:solidFill>
                <a:effectLst/>
                <a:latin typeface="Poppins"/>
                <a:ea typeface="Times New Roman" panose="02020603050405020304" pitchFamily="18" charset="0"/>
                <a:cs typeface="Poppins"/>
              </a:rPr>
              <a:t>El Decreto Greene es lo que guía el funcionamiento de nuestras reuniones de ELAC y SSC. Algunos de los requisitos clave son:</a:t>
            </a:r>
            <a:endParaRPr lang="es-ES" altLang="en-US" sz="1400" b="1" i="0" u="none" strike="noStrike" cap="none" normalizeH="0" baseline="0" dirty="0">
              <a:ln>
                <a:noFill/>
              </a:ln>
              <a:solidFill>
                <a:srgbClr val="002060"/>
              </a:solidFill>
              <a:effectLst/>
              <a:latin typeface="Poppins"/>
              <a:ea typeface="Times New Roman" panose="02020603050405020304" pitchFamily="18" charset="0"/>
              <a:cs typeface="Poppins"/>
            </a:endParaRPr>
          </a:p>
          <a:p>
            <a:endParaRPr lang="es-ES" altLang="en-US" sz="1400" b="1" i="0" u="none" strike="noStrike" cap="none" normalizeH="0" baseline="0" dirty="0">
              <a:ln>
                <a:noFill/>
              </a:ln>
              <a:solidFill>
                <a:srgbClr val="002060"/>
              </a:solidFill>
              <a:effectLst/>
              <a:latin typeface="Poppins" panose="00000500000000000000" pitchFamily="2" charset="0"/>
              <a:ea typeface="Times New Roman" panose="02020603050405020304" pitchFamily="18" charset="0"/>
              <a:cs typeface="Poppins" panose="00000500000000000000" pitchFamily="2" charset="0"/>
            </a:endParaRPr>
          </a:p>
          <a:p>
            <a:pPr marL="285750" indent="-285750">
              <a:buFont typeface="Arial" panose="020B0604020202020204" pitchFamily="34" charset="0"/>
              <a:buChar char="•"/>
            </a:pPr>
            <a:r>
              <a:rPr kumimoji="0" lang="es-ES" altLang="en-US" sz="1400" i="0" u="none" strike="noStrike" cap="none" normalizeH="0" baseline="0" dirty="0">
                <a:ln>
                  <a:noFill/>
                </a:ln>
                <a:solidFill>
                  <a:srgbClr val="002060"/>
                </a:solidFill>
                <a:effectLst/>
                <a:latin typeface="Poppins"/>
                <a:ea typeface="Times New Roman" panose="02020603050405020304" pitchFamily="18" charset="0"/>
                <a:cs typeface="Poppins"/>
              </a:rPr>
              <a:t>Se le </a:t>
            </a:r>
            <a:r>
              <a:rPr lang="es-ES" altLang="en-US" sz="1400" dirty="0">
                <a:solidFill>
                  <a:srgbClr val="002060"/>
                </a:solidFill>
                <a:latin typeface="Poppins"/>
                <a:ea typeface="Times New Roman" panose="02020603050405020304" pitchFamily="18" charset="0"/>
                <a:cs typeface="Poppins"/>
              </a:rPr>
              <a:t>debe brindar a c</a:t>
            </a:r>
            <a:r>
              <a:rPr kumimoji="0" lang="es-ES" altLang="en-US" sz="1400" i="0" u="none" strike="noStrike" cap="none" normalizeH="0" baseline="0" dirty="0">
                <a:ln>
                  <a:noFill/>
                </a:ln>
                <a:solidFill>
                  <a:srgbClr val="002060"/>
                </a:solidFill>
                <a:effectLst/>
                <a:latin typeface="Poppins"/>
                <a:ea typeface="Times New Roman" panose="02020603050405020304" pitchFamily="18" charset="0"/>
                <a:cs typeface="Poppins"/>
              </a:rPr>
              <a:t>ualquier miembro del </a:t>
            </a:r>
            <a:r>
              <a:rPr kumimoji="0" lang="es-ES" altLang="en-US" sz="1400" b="1" i="0" u="none" strike="noStrike" cap="none" normalizeH="0" baseline="0" dirty="0">
                <a:ln>
                  <a:noFill/>
                </a:ln>
                <a:solidFill>
                  <a:srgbClr val="002060"/>
                </a:solidFill>
                <a:effectLst/>
                <a:latin typeface="Poppins"/>
                <a:ea typeface="Times New Roman" panose="02020603050405020304" pitchFamily="18" charset="0"/>
                <a:cs typeface="Poppins"/>
              </a:rPr>
              <a:t>público la oportunidad de dirigirse al consejo o </a:t>
            </a:r>
            <a:r>
              <a:rPr kumimoji="0" lang="es-ES" altLang="en-US" sz="1400" i="0" u="none" strike="noStrike" cap="none" normalizeH="0" baseline="0" dirty="0">
                <a:ln>
                  <a:noFill/>
                </a:ln>
                <a:solidFill>
                  <a:srgbClr val="002060"/>
                </a:solidFill>
                <a:effectLst/>
                <a:latin typeface="Poppins"/>
                <a:ea typeface="Times New Roman" panose="02020603050405020304" pitchFamily="18" charset="0"/>
                <a:cs typeface="Poppins"/>
              </a:rPr>
              <a:t>comité durante la reunión</a:t>
            </a:r>
            <a:r>
              <a:rPr lang="es-ES" altLang="en-US" sz="1400" dirty="0">
                <a:solidFill>
                  <a:srgbClr val="002060"/>
                </a:solidFill>
                <a:latin typeface="Poppins"/>
                <a:ea typeface="Times New Roman" panose="02020603050405020304" pitchFamily="18" charset="0"/>
                <a:cs typeface="Poppins"/>
              </a:rPr>
              <a:t> en relación a cualquier asunto que tenga que ver con la materia bajo jurisdicción del consejo o comité.</a:t>
            </a:r>
          </a:p>
          <a:p>
            <a:pPr marL="285750" indent="-285750">
              <a:buFont typeface="Arial" panose="020B0604020202020204" pitchFamily="34" charset="0"/>
              <a:buChar char="•"/>
            </a:pPr>
            <a:endParaRPr lang="es-ES" altLang="en-US" sz="1400" dirty="0">
              <a:solidFill>
                <a:srgbClr val="002060"/>
              </a:solidFill>
              <a:latin typeface="Poppins" panose="00000500000000000000" pitchFamily="2" charset="0"/>
              <a:ea typeface="Times New Roman" panose="02020603050405020304" pitchFamily="18" charset="0"/>
              <a:cs typeface="Poppins" panose="00000500000000000000" pitchFamily="2" charset="0"/>
            </a:endParaRPr>
          </a:p>
          <a:p>
            <a:pPr marL="285750" indent="-285750">
              <a:buFont typeface="Arial" panose="020B0604020202020204" pitchFamily="34" charset="0"/>
              <a:buChar char="•"/>
            </a:pPr>
            <a:r>
              <a:rPr kumimoji="0" lang="es-ES" altLang="en-US" sz="1400" b="1" i="0" u="none" strike="noStrike" cap="none" normalizeH="0" baseline="0" dirty="0">
                <a:ln>
                  <a:noFill/>
                </a:ln>
                <a:solidFill>
                  <a:srgbClr val="002060"/>
                </a:solidFill>
                <a:effectLst/>
                <a:latin typeface="Poppins"/>
                <a:ea typeface="Times New Roman" panose="02020603050405020304" pitchFamily="18" charset="0"/>
                <a:cs typeface="Poppins"/>
              </a:rPr>
              <a:t>El aviso de la reunión </a:t>
            </a:r>
            <a:r>
              <a:rPr kumimoji="0" lang="es-ES" altLang="en-US" sz="1400" i="0" u="none" strike="noStrike" cap="none" normalizeH="0" baseline="0" dirty="0">
                <a:ln>
                  <a:noFill/>
                </a:ln>
                <a:solidFill>
                  <a:srgbClr val="002060"/>
                </a:solidFill>
                <a:effectLst/>
                <a:latin typeface="Poppins"/>
                <a:ea typeface="Times New Roman" panose="02020603050405020304" pitchFamily="18" charset="0"/>
                <a:cs typeface="Poppins"/>
              </a:rPr>
              <a:t>se publicará al menos 72 horas antes de la reunión.</a:t>
            </a:r>
            <a:endParaRPr lang="es-ES" altLang="en-US" sz="1400" i="0" u="none" strike="noStrike" cap="none" normalizeH="0" baseline="0" dirty="0">
              <a:ln>
                <a:noFill/>
              </a:ln>
              <a:solidFill>
                <a:srgbClr val="002060"/>
              </a:solidFill>
              <a:effectLst/>
              <a:latin typeface="Poppins"/>
              <a:ea typeface="Times New Roman" panose="02020603050405020304" pitchFamily="18" charset="0"/>
              <a:cs typeface="Poppins"/>
            </a:endParaRPr>
          </a:p>
          <a:p>
            <a:pPr marL="285750" indent="-285750">
              <a:buFont typeface="Arial" panose="020B0604020202020204" pitchFamily="34" charset="0"/>
              <a:buChar char="•"/>
            </a:pPr>
            <a:endParaRPr lang="es-ES" altLang="en-US" sz="1400" i="0" u="none" strike="noStrike" cap="none" normalizeH="0" baseline="0" dirty="0">
              <a:ln>
                <a:noFill/>
              </a:ln>
              <a:solidFill>
                <a:srgbClr val="002060"/>
              </a:solidFill>
              <a:effectLst/>
              <a:latin typeface="Poppins" panose="00000500000000000000" pitchFamily="2" charset="0"/>
              <a:ea typeface="Times New Roman" panose="02020603050405020304" pitchFamily="18" charset="0"/>
              <a:cs typeface="Poppins" panose="00000500000000000000" pitchFamily="2" charset="0"/>
            </a:endParaRPr>
          </a:p>
          <a:p>
            <a:pPr marL="285750" indent="-285750">
              <a:buFont typeface="Arial" panose="020B0604020202020204" pitchFamily="34" charset="0"/>
              <a:buChar char="•"/>
            </a:pPr>
            <a:r>
              <a:rPr lang="es-ES" altLang="en-US" sz="1400" dirty="0">
                <a:solidFill>
                  <a:srgbClr val="002060"/>
                </a:solidFill>
                <a:latin typeface="Poppins"/>
                <a:ea typeface="Times New Roman" panose="02020603050405020304" pitchFamily="18" charset="0"/>
                <a:cs typeface="Poppins"/>
              </a:rPr>
              <a:t>La notificación para</a:t>
            </a:r>
            <a:r>
              <a:rPr kumimoji="0" lang="es-ES" altLang="en-US" sz="1400" b="1" i="0" u="none" strike="noStrike" cap="none" normalizeH="0" baseline="0" dirty="0">
                <a:ln>
                  <a:noFill/>
                </a:ln>
                <a:solidFill>
                  <a:srgbClr val="002060"/>
                </a:solidFill>
                <a:effectLst/>
                <a:latin typeface="Poppins"/>
                <a:ea typeface="Times New Roman" panose="02020603050405020304" pitchFamily="18" charset="0"/>
                <a:cs typeface="Poppins"/>
              </a:rPr>
              <a:t> la reunión debe especificar la fecha, hora y </a:t>
            </a:r>
            <a:r>
              <a:rPr lang="es-ES" altLang="en-US" sz="1400" b="1" dirty="0">
                <a:solidFill>
                  <a:srgbClr val="002060"/>
                </a:solidFill>
                <a:latin typeface="Poppins"/>
                <a:ea typeface="Times New Roman" panose="02020603050405020304" pitchFamily="18" charset="0"/>
                <a:cs typeface="Poppins"/>
              </a:rPr>
              <a:t>ubicar e incluir una</a:t>
            </a:r>
            <a:r>
              <a:rPr kumimoji="0" lang="es-ES" altLang="en-US" sz="1400" b="1" i="0" u="none" strike="noStrike" cap="none" normalizeH="0" baseline="0" dirty="0">
                <a:ln>
                  <a:noFill/>
                </a:ln>
                <a:solidFill>
                  <a:srgbClr val="002060"/>
                </a:solidFill>
                <a:effectLst/>
                <a:latin typeface="Poppins"/>
                <a:ea typeface="Times New Roman" panose="02020603050405020304" pitchFamily="18" charset="0"/>
                <a:cs typeface="Poppins"/>
              </a:rPr>
              <a:t> agenda </a:t>
            </a:r>
            <a:r>
              <a:rPr kumimoji="0" lang="es-ES" altLang="en-US" sz="1400" i="0" u="none" strike="noStrike" cap="none" normalizeH="0" baseline="0" dirty="0">
                <a:ln>
                  <a:noFill/>
                </a:ln>
                <a:solidFill>
                  <a:srgbClr val="002060"/>
                </a:solidFill>
                <a:effectLst/>
                <a:latin typeface="Poppins"/>
                <a:ea typeface="Times New Roman" panose="02020603050405020304" pitchFamily="18" charset="0"/>
                <a:cs typeface="Poppins"/>
              </a:rPr>
              <a:t>que describa cada asunto que se discutirá o</a:t>
            </a:r>
            <a:r>
              <a:rPr kumimoji="0" lang="es-ES" altLang="en-US" sz="1400" i="0" u="none" strike="noStrike" cap="none" normalizeH="0" dirty="0">
                <a:ln>
                  <a:noFill/>
                </a:ln>
                <a:solidFill>
                  <a:srgbClr val="002060"/>
                </a:solidFill>
                <a:effectLst/>
                <a:latin typeface="Poppins"/>
                <a:ea typeface="Times New Roman" panose="02020603050405020304" pitchFamily="18" charset="0"/>
                <a:cs typeface="Poppins"/>
              </a:rPr>
              <a:t> </a:t>
            </a:r>
            <a:r>
              <a:rPr kumimoji="0" lang="es-ES" altLang="en-US" sz="1400" i="0" u="none" strike="noStrike" cap="none" normalizeH="0" baseline="0" dirty="0">
                <a:ln>
                  <a:noFill/>
                </a:ln>
                <a:solidFill>
                  <a:srgbClr val="002060"/>
                </a:solidFill>
                <a:effectLst/>
                <a:latin typeface="Poppins"/>
                <a:ea typeface="Times New Roman" panose="02020603050405020304" pitchFamily="18" charset="0"/>
                <a:cs typeface="Poppins"/>
              </a:rPr>
              <a:t>tratará.</a:t>
            </a:r>
            <a:r>
              <a:rPr lang="en-US" altLang="en-US" sz="1400" dirty="0">
                <a:solidFill>
                  <a:srgbClr val="002060"/>
                </a:solidFill>
                <a:latin typeface="Poppins"/>
                <a:cs typeface="Poppins"/>
              </a:rPr>
              <a:t> </a:t>
            </a:r>
            <a:endParaRPr lang="en-US" altLang="en-US" sz="1400" i="0" u="none" strike="noStrike" cap="none" normalizeH="0" baseline="0" dirty="0">
              <a:ln>
                <a:noFill/>
              </a:ln>
              <a:solidFill>
                <a:srgbClr val="002060"/>
              </a:solidFill>
              <a:effectLst/>
              <a:latin typeface="Poppins" panose="00000500000000000000" pitchFamily="2" charset="0"/>
              <a:cs typeface="Poppins" panose="00000500000000000000" pitchFamily="2" charset="0"/>
            </a:endParaRPr>
          </a:p>
        </p:txBody>
      </p:sp>
      <p:pic>
        <p:nvPicPr>
          <p:cNvPr id="3" name="Picture 2" descr="A screen shot of a document&#10;&#10;Description automatically generated">
            <a:extLst>
              <a:ext uri="{FF2B5EF4-FFF2-40B4-BE49-F238E27FC236}">
                <a16:creationId xmlns:a16="http://schemas.microsoft.com/office/drawing/2014/main" id="{F0C6E84D-28CF-E1A2-23C2-D016D56ED45E}"/>
              </a:ext>
            </a:extLst>
          </p:cNvPr>
          <p:cNvPicPr>
            <a:picLocks noChangeAspect="1"/>
          </p:cNvPicPr>
          <p:nvPr/>
        </p:nvPicPr>
        <p:blipFill>
          <a:blip r:embed="rId3"/>
          <a:stretch>
            <a:fillRect/>
          </a:stretch>
        </p:blipFill>
        <p:spPr>
          <a:xfrm>
            <a:off x="3775700" y="18198"/>
            <a:ext cx="474575" cy="662621"/>
          </a:xfrm>
          <a:prstGeom prst="rect">
            <a:avLst/>
          </a:prstGeom>
          <a:ln>
            <a:noFill/>
          </a:ln>
          <a:effectLst>
            <a:outerShdw blurRad="292100" dist="139700" dir="2700000" algn="tl" rotWithShape="0">
              <a:srgbClr val="333333">
                <a:alpha val="65000"/>
              </a:srgbClr>
            </a:outerShdw>
          </a:effectLst>
        </p:spPr>
      </p:pic>
      <p:pic>
        <p:nvPicPr>
          <p:cNvPr id="7" name="Picture 6" descr="A screen shot of a document&#10;&#10;Description automatically generated">
            <a:extLst>
              <a:ext uri="{FF2B5EF4-FFF2-40B4-BE49-F238E27FC236}">
                <a16:creationId xmlns:a16="http://schemas.microsoft.com/office/drawing/2014/main" id="{FD578675-298E-B75D-EE87-5A337CD27CB2}"/>
              </a:ext>
            </a:extLst>
          </p:cNvPr>
          <p:cNvPicPr>
            <a:picLocks noChangeAspect="1"/>
          </p:cNvPicPr>
          <p:nvPr/>
        </p:nvPicPr>
        <p:blipFill>
          <a:blip r:embed="rId4"/>
          <a:stretch>
            <a:fillRect/>
          </a:stretch>
        </p:blipFill>
        <p:spPr>
          <a:xfrm>
            <a:off x="4082616" y="60447"/>
            <a:ext cx="531298" cy="7159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0360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6707D1-B2A2-ECC0-5B35-A86B56908CB9}"/>
              </a:ext>
            </a:extLst>
          </p:cNvPr>
          <p:cNvPicPr>
            <a:picLocks noChangeAspect="1"/>
          </p:cNvPicPr>
          <p:nvPr/>
        </p:nvPicPr>
        <p:blipFill>
          <a:blip r:embed="rId3"/>
          <a:stretch>
            <a:fillRect/>
          </a:stretch>
        </p:blipFill>
        <p:spPr>
          <a:xfrm>
            <a:off x="725355" y="1040122"/>
            <a:ext cx="3146513" cy="4040316"/>
          </a:xfrm>
          <a:prstGeom prst="rect">
            <a:avLst/>
          </a:prstGeom>
          <a:ln w="28575">
            <a:solidFill>
              <a:schemeClr val="tx1"/>
            </a:solidFill>
          </a:ln>
        </p:spPr>
      </p:pic>
      <p:pic>
        <p:nvPicPr>
          <p:cNvPr id="4" name="Picture 3">
            <a:extLst>
              <a:ext uri="{FF2B5EF4-FFF2-40B4-BE49-F238E27FC236}">
                <a16:creationId xmlns:a16="http://schemas.microsoft.com/office/drawing/2014/main" id="{83235A1C-95E5-C3BE-2558-851D1306DCD4}"/>
              </a:ext>
            </a:extLst>
          </p:cNvPr>
          <p:cNvPicPr>
            <a:picLocks noChangeAspect="1"/>
          </p:cNvPicPr>
          <p:nvPr/>
        </p:nvPicPr>
        <p:blipFill>
          <a:blip r:embed="rId4"/>
          <a:stretch>
            <a:fillRect/>
          </a:stretch>
        </p:blipFill>
        <p:spPr>
          <a:xfrm>
            <a:off x="5126947" y="983767"/>
            <a:ext cx="3071122" cy="4007659"/>
          </a:xfrm>
          <a:prstGeom prst="rect">
            <a:avLst/>
          </a:prstGeom>
          <a:ln w="28575">
            <a:solidFill>
              <a:schemeClr val="tx1"/>
            </a:solidFill>
          </a:ln>
        </p:spPr>
      </p:pic>
      <p:sp>
        <p:nvSpPr>
          <p:cNvPr id="6" name="TextBox 5">
            <a:extLst>
              <a:ext uri="{FF2B5EF4-FFF2-40B4-BE49-F238E27FC236}">
                <a16:creationId xmlns:a16="http://schemas.microsoft.com/office/drawing/2014/main" id="{FF67FE76-B764-D29B-EA35-12B399499520}"/>
              </a:ext>
            </a:extLst>
          </p:cNvPr>
          <p:cNvSpPr txBox="1"/>
          <p:nvPr/>
        </p:nvSpPr>
        <p:spPr>
          <a:xfrm>
            <a:off x="239564" y="63062"/>
            <a:ext cx="3928767" cy="830997"/>
          </a:xfrm>
          <a:prstGeom prst="rect">
            <a:avLst/>
          </a:prstGeom>
          <a:noFill/>
        </p:spPr>
        <p:txBody>
          <a:bodyPr wrap="square" rtlCol="0">
            <a:spAutoFit/>
          </a:bodyPr>
          <a:lstStyle/>
          <a:p>
            <a:pPr algn="ctr"/>
            <a:r>
              <a:rPr lang="en-US" sz="2400" b="1" dirty="0"/>
              <a:t>2025-2026 SSC Membership Training</a:t>
            </a:r>
          </a:p>
        </p:txBody>
      </p:sp>
      <p:sp>
        <p:nvSpPr>
          <p:cNvPr id="7" name="TextBox 6">
            <a:extLst>
              <a:ext uri="{FF2B5EF4-FFF2-40B4-BE49-F238E27FC236}">
                <a16:creationId xmlns:a16="http://schemas.microsoft.com/office/drawing/2014/main" id="{C91FD27F-76F2-96E4-41A2-AA85563655C3}"/>
              </a:ext>
            </a:extLst>
          </p:cNvPr>
          <p:cNvSpPr txBox="1"/>
          <p:nvPr/>
        </p:nvSpPr>
        <p:spPr>
          <a:xfrm>
            <a:off x="4477406" y="63062"/>
            <a:ext cx="4275608" cy="830997"/>
          </a:xfrm>
          <a:prstGeom prst="rect">
            <a:avLst/>
          </a:prstGeom>
          <a:noFill/>
        </p:spPr>
        <p:txBody>
          <a:bodyPr wrap="square" rtlCol="0">
            <a:spAutoFit/>
          </a:bodyPr>
          <a:lstStyle/>
          <a:p>
            <a:pPr algn="ctr"/>
            <a:r>
              <a:rPr lang="es-MX" sz="2400" b="1" dirty="0">
                <a:solidFill>
                  <a:srgbClr val="002060"/>
                </a:solidFill>
              </a:rPr>
              <a:t>Capacitación para Miembros del SSC 2025-2026</a:t>
            </a:r>
          </a:p>
        </p:txBody>
      </p:sp>
    </p:spTree>
    <p:extLst>
      <p:ext uri="{BB962C8B-B14F-4D97-AF65-F5344CB8AC3E}">
        <p14:creationId xmlns:p14="http://schemas.microsoft.com/office/powerpoint/2010/main" val="265540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2F4AAACC-60BD-4D2E-9517-AD0F31F1BD90}"/>
              </a:ext>
            </a:extLst>
          </p:cNvPr>
          <p:cNvSpPr txBox="1">
            <a:spLocks/>
          </p:cNvSpPr>
          <p:nvPr/>
        </p:nvSpPr>
        <p:spPr>
          <a:xfrm>
            <a:off x="5207479" y="1141873"/>
            <a:ext cx="3573472" cy="272382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a:buFont typeface="Arial" panose="020B0604020202020204" pitchFamily="34" charset="0"/>
              <a:buChar char="•"/>
            </a:pPr>
            <a:r>
              <a:rPr lang="es-CO" sz="1700" dirty="0">
                <a:solidFill>
                  <a:srgbClr val="002060"/>
                </a:solidFill>
                <a:latin typeface="Poppins" panose="00000500000000000000" pitchFamily="2" charset="0"/>
                <a:cs typeface="Poppins" panose="00000500000000000000" pitchFamily="2" charset="0"/>
              </a:rPr>
              <a:t>Haga clic en el símbolo del mundo en la parte de abajo de su pantalla.</a:t>
            </a:r>
            <a:endParaRPr lang="en-US" sz="1700" dirty="0">
              <a:solidFill>
                <a:srgbClr val="002060"/>
              </a:solidFill>
              <a:latin typeface="Poppins" panose="00000500000000000000" pitchFamily="2" charset="0"/>
              <a:cs typeface="Poppins" panose="00000500000000000000" pitchFamily="2" charset="0"/>
            </a:endParaRPr>
          </a:p>
          <a:p>
            <a:pPr>
              <a:buFont typeface="Arial" panose="020B0604020202020204" pitchFamily="34" charset="0"/>
              <a:buChar char="•"/>
            </a:pPr>
            <a:r>
              <a:rPr lang="es-CO" sz="1700" dirty="0">
                <a:solidFill>
                  <a:srgbClr val="002060"/>
                </a:solidFill>
                <a:latin typeface="Poppins"/>
                <a:cs typeface="Poppins"/>
              </a:rPr>
              <a:t>Seleccione el idioma que le gustaría escuchar.</a:t>
            </a:r>
          </a:p>
          <a:p>
            <a:pPr>
              <a:buFont typeface="Arial" panose="020B0604020202020204" pitchFamily="34" charset="0"/>
              <a:buChar char="•"/>
            </a:pPr>
            <a:r>
              <a:rPr lang="es-CO" sz="1700" dirty="0">
                <a:solidFill>
                  <a:srgbClr val="002060"/>
                </a:solidFill>
                <a:latin typeface="Poppins" panose="00000500000000000000" pitchFamily="2" charset="0"/>
                <a:cs typeface="Poppins" panose="00000500000000000000" pitchFamily="2" charset="0"/>
              </a:rPr>
              <a:t>Participará y escuchará la presentación en el idioma que seleccione.</a:t>
            </a:r>
          </a:p>
        </p:txBody>
      </p:sp>
      <p:sp>
        <p:nvSpPr>
          <p:cNvPr id="6" name="TextBox 5">
            <a:extLst>
              <a:ext uri="{FF2B5EF4-FFF2-40B4-BE49-F238E27FC236}">
                <a16:creationId xmlns:a16="http://schemas.microsoft.com/office/drawing/2014/main" id="{27193BA9-05F4-45EB-835B-DEE339A6A87F}"/>
              </a:ext>
            </a:extLst>
          </p:cNvPr>
          <p:cNvSpPr txBox="1"/>
          <p:nvPr/>
        </p:nvSpPr>
        <p:spPr>
          <a:xfrm>
            <a:off x="420345" y="1104935"/>
            <a:ext cx="3428894" cy="2723823"/>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Poppins" panose="00000500000000000000" pitchFamily="2" charset="0"/>
                <a:cs typeface="Poppins" panose="00000500000000000000" pitchFamily="2" charset="0"/>
              </a:rPr>
              <a:t>Click on the globe icon at the bottom of the screen.</a:t>
            </a:r>
          </a:p>
          <a:p>
            <a:pPr marL="285750" indent="-285750">
              <a:buFont typeface="Arial" panose="020B0604020202020204" pitchFamily="34" charset="0"/>
              <a:buChar char="•"/>
            </a:pPr>
            <a:endParaRPr lang="en-US" sz="17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700" dirty="0">
                <a:latin typeface="Poppins" panose="00000500000000000000" pitchFamily="2" charset="0"/>
                <a:cs typeface="Poppins" panose="00000500000000000000" pitchFamily="2" charset="0"/>
              </a:rPr>
              <a:t>Select the language of preference for you.</a:t>
            </a:r>
          </a:p>
          <a:p>
            <a:pPr marL="285750" indent="-285750">
              <a:buFont typeface="Arial" panose="020B0604020202020204" pitchFamily="34" charset="0"/>
              <a:buChar char="•"/>
            </a:pPr>
            <a:endParaRPr lang="en-US" sz="1700" dirty="0">
              <a:latin typeface="Poppins" panose="00000500000000000000" pitchFamily="2" charset="0"/>
              <a:cs typeface="Poppins" panose="00000500000000000000" pitchFamily="2" charset="0"/>
            </a:endParaRPr>
          </a:p>
          <a:p>
            <a:pPr marL="285750" indent="-285750">
              <a:buFont typeface="Arial" panose="020B0604020202020204" pitchFamily="34" charset="0"/>
              <a:buChar char="•"/>
            </a:pPr>
            <a:r>
              <a:rPr lang="en-US" sz="1700" dirty="0">
                <a:latin typeface="Poppins" panose="00000500000000000000" pitchFamily="2" charset="0"/>
                <a:cs typeface="Poppins" panose="00000500000000000000" pitchFamily="2" charset="0"/>
              </a:rPr>
              <a:t>You will engage and listen to the presentation in the language you select.</a:t>
            </a:r>
          </a:p>
          <a:p>
            <a:endParaRPr lang="en-US" sz="1800" dirty="0"/>
          </a:p>
        </p:txBody>
      </p:sp>
      <p:sp>
        <p:nvSpPr>
          <p:cNvPr id="7" name="Text Placeholder 2">
            <a:extLst>
              <a:ext uri="{FF2B5EF4-FFF2-40B4-BE49-F238E27FC236}">
                <a16:creationId xmlns:a16="http://schemas.microsoft.com/office/drawing/2014/main" id="{5999004D-E1B1-4CA0-B6ED-896C651A5B98}"/>
              </a:ext>
            </a:extLst>
          </p:cNvPr>
          <p:cNvSpPr txBox="1">
            <a:spLocks/>
          </p:cNvSpPr>
          <p:nvPr/>
        </p:nvSpPr>
        <p:spPr>
          <a:xfrm>
            <a:off x="334260" y="198674"/>
            <a:ext cx="3360145" cy="961901"/>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8100" indent="0">
              <a:buNone/>
            </a:pPr>
            <a:r>
              <a:rPr lang="en-US" sz="2000" b="1" dirty="0">
                <a:solidFill>
                  <a:schemeClr val="tx2">
                    <a:lumMod val="10000"/>
                  </a:schemeClr>
                </a:solidFill>
                <a:latin typeface="Poppins"/>
                <a:ea typeface="+mj-ea"/>
                <a:cs typeface="Poppins"/>
              </a:rPr>
              <a:t>Interpretation Services: Laptop or Computer</a:t>
            </a:r>
          </a:p>
          <a:p>
            <a:pPr marL="38100" indent="0">
              <a:buNone/>
            </a:pPr>
            <a:endParaRPr lang="en-US" sz="2500" dirty="0">
              <a:solidFill>
                <a:schemeClr val="tx1"/>
              </a:solidFill>
              <a:latin typeface="+mj-lt"/>
              <a:cs typeface="Calibri" panose="020F0502020204030204" pitchFamily="34" charset="0"/>
            </a:endParaRPr>
          </a:p>
        </p:txBody>
      </p:sp>
      <p:pic>
        <p:nvPicPr>
          <p:cNvPr id="10" name="Picture 11" descr="Graphical user interface, application&#10;&#10;Description automatically generated">
            <a:extLst>
              <a:ext uri="{FF2B5EF4-FFF2-40B4-BE49-F238E27FC236}">
                <a16:creationId xmlns:a16="http://schemas.microsoft.com/office/drawing/2014/main" id="{C29E054E-6C59-41B3-B508-E093FD10A69E}"/>
              </a:ext>
            </a:extLst>
          </p:cNvPr>
          <p:cNvPicPr>
            <a:picLocks noChangeAspect="1"/>
          </p:cNvPicPr>
          <p:nvPr/>
        </p:nvPicPr>
        <p:blipFill rotWithShape="1">
          <a:blip r:embed="rId3"/>
          <a:srcRect t="27001"/>
          <a:stretch/>
        </p:blipFill>
        <p:spPr>
          <a:xfrm>
            <a:off x="0" y="4092571"/>
            <a:ext cx="9144000" cy="700740"/>
          </a:xfrm>
          <a:prstGeom prst="rect">
            <a:avLst/>
          </a:prstGeom>
        </p:spPr>
      </p:pic>
      <p:sp>
        <p:nvSpPr>
          <p:cNvPr id="11" name="Oval 10">
            <a:extLst>
              <a:ext uri="{FF2B5EF4-FFF2-40B4-BE49-F238E27FC236}">
                <a16:creationId xmlns:a16="http://schemas.microsoft.com/office/drawing/2014/main" id="{5C01BA47-DE88-4E0E-AAFF-C5A59DACACEB}"/>
              </a:ext>
            </a:extLst>
          </p:cNvPr>
          <p:cNvSpPr/>
          <p:nvPr/>
        </p:nvSpPr>
        <p:spPr>
          <a:xfrm>
            <a:off x="5371881" y="3853921"/>
            <a:ext cx="1163187" cy="1151993"/>
          </a:xfrm>
          <a:prstGeom prst="ellipse">
            <a:avLst/>
          </a:prstGeom>
          <a:noFill/>
          <a:ln w="571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orbel" panose="020B0503020204020204"/>
            </a:endParaRPr>
          </a:p>
        </p:txBody>
      </p:sp>
      <p:pic>
        <p:nvPicPr>
          <p:cNvPr id="3" name="Picture 2" descr="A picture containing text, electronics, indoor, computer&#10;&#10;Description automatically generated">
            <a:extLst>
              <a:ext uri="{FF2B5EF4-FFF2-40B4-BE49-F238E27FC236}">
                <a16:creationId xmlns:a16="http://schemas.microsoft.com/office/drawing/2014/main" id="{E5901DF0-70FA-44BF-9CD2-3986E4E3CD6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787704" y="350189"/>
            <a:ext cx="1101629" cy="810386"/>
          </a:xfrm>
          <a:prstGeom prst="rect">
            <a:avLst/>
          </a:prstGeom>
        </p:spPr>
      </p:pic>
      <p:sp>
        <p:nvSpPr>
          <p:cNvPr id="4" name="Slide Number Placeholder 3">
            <a:extLst>
              <a:ext uri="{FF2B5EF4-FFF2-40B4-BE49-F238E27FC236}">
                <a16:creationId xmlns:a16="http://schemas.microsoft.com/office/drawing/2014/main" id="{F87FB44E-6E00-4A74-96AA-76A75F1EA277}"/>
              </a:ext>
            </a:extLst>
          </p:cNvPr>
          <p:cNvSpPr>
            <a:spLocks noGrp="1"/>
          </p:cNvSpPr>
          <p:nvPr>
            <p:ph type="sldNum" sz="quarter" idx="12"/>
          </p:nvPr>
        </p:nvSpPr>
        <p:spPr/>
        <p:txBody>
          <a:bodyPr/>
          <a:lstStyle/>
          <a:p>
            <a:fld id="{ADAD750B-947C-400E-B8CE-3DD0E804B3D6}" type="slidenum">
              <a:rPr lang="en-US" smtClean="0"/>
              <a:t>3</a:t>
            </a:fld>
            <a:endParaRPr lang="en-US"/>
          </a:p>
        </p:txBody>
      </p:sp>
      <p:sp>
        <p:nvSpPr>
          <p:cNvPr id="8" name="TextBox 7">
            <a:extLst>
              <a:ext uri="{FF2B5EF4-FFF2-40B4-BE49-F238E27FC236}">
                <a16:creationId xmlns:a16="http://schemas.microsoft.com/office/drawing/2014/main" id="{DC7BDFFC-00C0-55F5-8F21-C724D7218CDF}"/>
              </a:ext>
            </a:extLst>
          </p:cNvPr>
          <p:cNvSpPr txBox="1"/>
          <p:nvPr/>
        </p:nvSpPr>
        <p:spPr>
          <a:xfrm>
            <a:off x="4978066" y="168215"/>
            <a:ext cx="3895106" cy="1015663"/>
          </a:xfrm>
          <a:prstGeom prst="rect">
            <a:avLst/>
          </a:prstGeom>
          <a:noFill/>
        </p:spPr>
        <p:txBody>
          <a:bodyPr wrap="square">
            <a:spAutoFit/>
          </a:bodyPr>
          <a:lstStyle/>
          <a:p>
            <a:pPr marL="38100" indent="0">
              <a:buNone/>
            </a:pPr>
            <a:r>
              <a:rPr lang="es-MX" sz="2000" b="1" dirty="0">
                <a:solidFill>
                  <a:srgbClr val="002060"/>
                </a:solidFill>
                <a:latin typeface="Poppins" panose="00000500000000000000" pitchFamily="2" charset="0"/>
                <a:cs typeface="Poppins" panose="00000500000000000000" pitchFamily="2" charset="0"/>
              </a:rPr>
              <a:t>Servicios de interpretación: computadora portátil o </a:t>
            </a:r>
          </a:p>
          <a:p>
            <a:pPr marL="38100" indent="0">
              <a:buNone/>
            </a:pPr>
            <a:r>
              <a:rPr lang="es-MX" sz="2000" b="1" dirty="0">
                <a:solidFill>
                  <a:srgbClr val="002060"/>
                </a:solidFill>
                <a:latin typeface="Poppins" panose="00000500000000000000" pitchFamily="2" charset="0"/>
                <a:cs typeface="Poppins" panose="00000500000000000000" pitchFamily="2" charset="0"/>
              </a:rPr>
              <a:t>de escritorio  </a:t>
            </a:r>
            <a:endParaRPr lang="es-MX" sz="2000" dirty="0">
              <a:solidFill>
                <a:srgbClr val="002060"/>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324033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10" name="Picture 9" descr="A picture containing vector graphics, light&#10;&#10;Description automatically generated">
            <a:extLst>
              <a:ext uri="{FF2B5EF4-FFF2-40B4-BE49-F238E27FC236}">
                <a16:creationId xmlns:a16="http://schemas.microsoft.com/office/drawing/2014/main" id="{DB415DAB-9EC7-40D5-860E-961E2B2E32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900" y="0"/>
            <a:ext cx="9144000" cy="5083749"/>
          </a:xfrm>
          <a:prstGeom prst="rect">
            <a:avLst/>
          </a:prstGeom>
        </p:spPr>
      </p:pic>
    </p:spTree>
    <p:extLst>
      <p:ext uri="{BB962C8B-B14F-4D97-AF65-F5344CB8AC3E}">
        <p14:creationId xmlns:p14="http://schemas.microsoft.com/office/powerpoint/2010/main" val="838989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Oval 2">
            <a:extLst>
              <a:ext uri="{FF2B5EF4-FFF2-40B4-BE49-F238E27FC236}">
                <a16:creationId xmlns:a16="http://schemas.microsoft.com/office/drawing/2014/main" id="{3F8C6F09-5025-4518-BB03-4A65E057F872}"/>
              </a:ext>
            </a:extLst>
          </p:cNvPr>
          <p:cNvSpPr/>
          <p:nvPr/>
        </p:nvSpPr>
        <p:spPr>
          <a:xfrm>
            <a:off x="772379" y="2129630"/>
            <a:ext cx="2187146" cy="216243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dirty="0">
                <a:latin typeface="Poppins"/>
                <a:cs typeface="Poppins"/>
              </a:rPr>
              <a:t>School Logo</a:t>
            </a:r>
          </a:p>
        </p:txBody>
      </p:sp>
      <p:sp>
        <p:nvSpPr>
          <p:cNvPr id="4" name="Title 2">
            <a:extLst>
              <a:ext uri="{FF2B5EF4-FFF2-40B4-BE49-F238E27FC236}">
                <a16:creationId xmlns:a16="http://schemas.microsoft.com/office/drawing/2014/main" id="{82F0E8B3-B4D9-420E-B038-E3412382C6E9}"/>
              </a:ext>
            </a:extLst>
          </p:cNvPr>
          <p:cNvSpPr txBox="1">
            <a:spLocks/>
          </p:cNvSpPr>
          <p:nvPr/>
        </p:nvSpPr>
        <p:spPr>
          <a:xfrm>
            <a:off x="412954" y="157542"/>
            <a:ext cx="5624052" cy="1131570"/>
          </a:xfrm>
          <a:prstGeom prst="rect">
            <a:avLst/>
          </a:prstGeom>
        </p:spPr>
        <p:txBody>
          <a:bodyPr/>
          <a:lstStyle>
            <a:lvl1pPr algn="l" defTabSz="685800" rtl="0" eaLnBrk="1" latinLnBrk="0" hangingPunct="1">
              <a:lnSpc>
                <a:spcPct val="85000"/>
              </a:lnSpc>
              <a:spcBef>
                <a:spcPct val="0"/>
              </a:spcBef>
              <a:buNone/>
              <a:defRPr sz="3000" kern="1200" cap="all" baseline="0">
                <a:solidFill>
                  <a:schemeClr val="bg2"/>
                </a:solidFill>
                <a:latin typeface="+mj-lt"/>
                <a:ea typeface="+mj-ea"/>
                <a:cs typeface="+mj-cs"/>
              </a:defRPr>
            </a:lvl1pPr>
          </a:lstStyle>
          <a:p>
            <a:r>
              <a:rPr lang="en-US" sz="2800" b="1" cap="none" dirty="0">
                <a:solidFill>
                  <a:schemeClr val="tx1"/>
                </a:solidFill>
                <a:latin typeface="Poppins"/>
                <a:cs typeface="Poppins"/>
              </a:rPr>
              <a:t>Contact Information</a:t>
            </a:r>
          </a:p>
          <a:p>
            <a:r>
              <a:rPr lang="es-MX" sz="2800" b="1" cap="none" dirty="0">
                <a:solidFill>
                  <a:schemeClr val="tx2">
                    <a:lumMod val="10000"/>
                  </a:schemeClr>
                </a:solidFill>
                <a:latin typeface="Poppins"/>
                <a:cs typeface="Poppins"/>
              </a:rPr>
              <a:t>Información de Contacto</a:t>
            </a:r>
            <a:endParaRPr lang="es-MX" sz="2800" b="1" dirty="0">
              <a:solidFill>
                <a:schemeClr val="tx2">
                  <a:lumMod val="10000"/>
                </a:schemeClr>
              </a:solidFill>
              <a:latin typeface="Poppins"/>
              <a:cs typeface="Poppins"/>
            </a:endParaRPr>
          </a:p>
          <a:p>
            <a:pPr algn="ctr"/>
            <a:endParaRPr lang="en-US" cap="none" dirty="0">
              <a:solidFill>
                <a:schemeClr val="tx1"/>
              </a:solidFill>
              <a:latin typeface="Poppins"/>
              <a:cs typeface="Poppins"/>
            </a:endParaRPr>
          </a:p>
        </p:txBody>
      </p:sp>
      <p:sp>
        <p:nvSpPr>
          <p:cNvPr id="6" name="TextBox 5">
            <a:extLst>
              <a:ext uri="{FF2B5EF4-FFF2-40B4-BE49-F238E27FC236}">
                <a16:creationId xmlns:a16="http://schemas.microsoft.com/office/drawing/2014/main" id="{18AB5DAE-947D-9BE3-FE4B-ED519D9F50CF}"/>
              </a:ext>
            </a:extLst>
          </p:cNvPr>
          <p:cNvSpPr txBox="1"/>
          <p:nvPr/>
        </p:nvSpPr>
        <p:spPr>
          <a:xfrm>
            <a:off x="3607323" y="2219260"/>
            <a:ext cx="5253345" cy="2496065"/>
          </a:xfrm>
          <a:prstGeom prst="rect">
            <a:avLst/>
          </a:prstGeom>
        </p:spPr>
        <p:txBody>
          <a:bodyPr rot="0" spcFirstLastPara="0" vertOverflow="overflow" horzOverflow="overflow" vert="horz" lIns="0" tIns="34290" rIns="0" bIns="34290" numCol="1" spcCol="0" rtlCol="0" fromWordArt="0" anchor="t" anchorCtr="0" forceAA="0" compatLnSpc="1">
            <a:prstTxWarp prst="textNoShape">
              <a:avLst/>
            </a:prstTxWarp>
            <a:normAutofit lnSpcReduction="10000"/>
          </a:bodyPr>
          <a:lstStyle/>
          <a:p>
            <a:pPr>
              <a:spcAft>
                <a:spcPts val="450"/>
              </a:spcAft>
              <a:buClr>
                <a:schemeClr val="accent1"/>
              </a:buClr>
              <a:buFont typeface="Calibri" panose="020F0502020204030204" pitchFamily="34" charset="0"/>
            </a:pPr>
            <a:r>
              <a:rPr lang="en-US" sz="1900" dirty="0">
                <a:latin typeface="Poppins"/>
                <a:cs typeface="Poppins"/>
              </a:rPr>
              <a:t>Name and Title </a:t>
            </a:r>
          </a:p>
          <a:p>
            <a:pPr>
              <a:spcAft>
                <a:spcPts val="450"/>
              </a:spcAft>
              <a:buClr>
                <a:schemeClr val="accent1"/>
              </a:buClr>
              <a:buFont typeface="Calibri" panose="020F0502020204030204" pitchFamily="34" charset="0"/>
            </a:pPr>
            <a:r>
              <a:rPr lang="en-US" sz="1900" dirty="0">
                <a:latin typeface="Poppins"/>
                <a:cs typeface="Poppins"/>
              </a:rPr>
              <a:t>E-mail:                                                            </a:t>
            </a:r>
            <a:endParaRPr lang="en-US" sz="1900" dirty="0">
              <a:latin typeface="Poppins"/>
              <a:ea typeface="Calibri"/>
              <a:cs typeface="Poppins"/>
            </a:endParaRPr>
          </a:p>
          <a:p>
            <a:pPr>
              <a:spcAft>
                <a:spcPts val="450"/>
              </a:spcAft>
              <a:buClr>
                <a:schemeClr val="accent1"/>
              </a:buClr>
              <a:buFont typeface="Calibri" panose="020F0502020204030204" pitchFamily="34" charset="0"/>
            </a:pPr>
            <a:r>
              <a:rPr lang="en-US" sz="1900" dirty="0">
                <a:latin typeface="Poppins"/>
                <a:cs typeface="Poppins"/>
              </a:rPr>
              <a:t>Phone Number: </a:t>
            </a:r>
          </a:p>
          <a:p>
            <a:pPr>
              <a:spcAft>
                <a:spcPts val="450"/>
              </a:spcAft>
              <a:buClr>
                <a:schemeClr val="accent1"/>
              </a:buClr>
              <a:buFont typeface="Calibri" panose="020F0502020204030204" pitchFamily="34" charset="0"/>
            </a:pPr>
            <a:endParaRPr lang="en-US" sz="1900" dirty="0">
              <a:solidFill>
                <a:schemeClr val="tx2">
                  <a:lumMod val="10000"/>
                </a:schemeClr>
              </a:solidFill>
              <a:latin typeface="Poppins"/>
              <a:ea typeface="Calibri"/>
              <a:cs typeface="Poppins"/>
            </a:endParaRPr>
          </a:p>
          <a:p>
            <a:pPr>
              <a:spcAft>
                <a:spcPts val="450"/>
              </a:spcAft>
              <a:buClr>
                <a:schemeClr val="accent1"/>
              </a:buClr>
              <a:buFont typeface="Calibri" panose="020F0502020204030204" pitchFamily="34" charset="0"/>
            </a:pPr>
            <a:r>
              <a:rPr lang="en-US" sz="1900" dirty="0">
                <a:solidFill>
                  <a:srgbClr val="002060"/>
                </a:solidFill>
                <a:latin typeface="Poppins"/>
                <a:cs typeface="Poppins"/>
              </a:rPr>
              <a:t>Nombre y </a:t>
            </a:r>
            <a:r>
              <a:rPr lang="en-US" sz="1900" dirty="0" err="1">
                <a:solidFill>
                  <a:srgbClr val="002060"/>
                </a:solidFill>
                <a:latin typeface="Poppins"/>
                <a:cs typeface="Poppins"/>
              </a:rPr>
              <a:t>Título</a:t>
            </a:r>
            <a:r>
              <a:rPr lang="en-US" sz="1900" dirty="0">
                <a:solidFill>
                  <a:srgbClr val="002060"/>
                </a:solidFill>
                <a:latin typeface="Poppins"/>
                <a:cs typeface="Poppins"/>
              </a:rPr>
              <a:t>:</a:t>
            </a:r>
          </a:p>
          <a:p>
            <a:pPr>
              <a:spcAft>
                <a:spcPts val="450"/>
              </a:spcAft>
              <a:buClr>
                <a:schemeClr val="accent1"/>
              </a:buClr>
              <a:buFont typeface="Calibri" panose="020F0502020204030204" pitchFamily="34" charset="0"/>
            </a:pPr>
            <a:r>
              <a:rPr lang="en-US" sz="1900" dirty="0">
                <a:solidFill>
                  <a:srgbClr val="002060"/>
                </a:solidFill>
                <a:latin typeface="Poppins"/>
                <a:cs typeface="Poppins"/>
              </a:rPr>
              <a:t>Correo Electrónico:                                              </a:t>
            </a:r>
          </a:p>
          <a:p>
            <a:pPr>
              <a:spcAft>
                <a:spcPts val="450"/>
              </a:spcAft>
              <a:buClr>
                <a:schemeClr val="accent1"/>
              </a:buClr>
              <a:buFont typeface="Calibri" panose="020F0502020204030204" pitchFamily="34" charset="0"/>
            </a:pPr>
            <a:r>
              <a:rPr lang="en-US" sz="1900" dirty="0" err="1">
                <a:solidFill>
                  <a:srgbClr val="002060"/>
                </a:solidFill>
                <a:latin typeface="Poppins"/>
                <a:cs typeface="Poppins"/>
              </a:rPr>
              <a:t>Número</a:t>
            </a:r>
            <a:r>
              <a:rPr lang="en-US" sz="1900" dirty="0">
                <a:solidFill>
                  <a:srgbClr val="002060"/>
                </a:solidFill>
                <a:latin typeface="Poppins"/>
                <a:cs typeface="Poppins"/>
              </a:rPr>
              <a:t> de </a:t>
            </a:r>
            <a:r>
              <a:rPr lang="en-US" sz="1900" dirty="0" err="1">
                <a:solidFill>
                  <a:srgbClr val="002060"/>
                </a:solidFill>
                <a:latin typeface="Poppins"/>
                <a:cs typeface="Poppins"/>
              </a:rPr>
              <a:t>teléfono</a:t>
            </a:r>
            <a:r>
              <a:rPr lang="en-US" sz="1900" dirty="0">
                <a:solidFill>
                  <a:srgbClr val="002060"/>
                </a:solidFill>
                <a:latin typeface="Poppins"/>
                <a:cs typeface="Poppins"/>
              </a:rPr>
              <a:t>: </a:t>
            </a:r>
            <a:endParaRPr lang="en-US" sz="1900" dirty="0">
              <a:solidFill>
                <a:srgbClr val="002060"/>
              </a:solidFill>
              <a:latin typeface="Poppins"/>
              <a:ea typeface="Calibri"/>
              <a:cs typeface="Poppins"/>
            </a:endParaRPr>
          </a:p>
          <a:p>
            <a:pPr>
              <a:spcAft>
                <a:spcPts val="450"/>
              </a:spcAft>
              <a:buClr>
                <a:schemeClr val="accent1"/>
              </a:buClr>
              <a:buFont typeface="Calibri" panose="020F0502020204030204" pitchFamily="34" charset="0"/>
            </a:pPr>
            <a:endParaRPr lang="en-US" sz="1800" dirty="0">
              <a:solidFill>
                <a:schemeClr val="tx1">
                  <a:lumMod val="75000"/>
                  <a:lumOff val="25000"/>
                </a:schemeClr>
              </a:solidFill>
              <a:latin typeface="Poppins"/>
              <a:ea typeface="Calibri"/>
              <a:cs typeface="Poppins"/>
            </a:endParaRPr>
          </a:p>
          <a:p>
            <a:pPr>
              <a:lnSpc>
                <a:spcPct val="90000"/>
              </a:lnSpc>
              <a:spcAft>
                <a:spcPts val="450"/>
              </a:spcAft>
              <a:buClr>
                <a:schemeClr val="accent1"/>
              </a:buClr>
              <a:buFont typeface="Calibri" panose="020F0502020204030204" pitchFamily="34" charset="0"/>
            </a:pPr>
            <a:endParaRPr lang="en-US" sz="1800" dirty="0">
              <a:solidFill>
                <a:schemeClr val="tx1">
                  <a:lumMod val="75000"/>
                  <a:lumOff val="25000"/>
                </a:schemeClr>
              </a:solidFill>
              <a:latin typeface="Poppins"/>
              <a:ea typeface="Calibri"/>
              <a:cs typeface="Poppins"/>
            </a:endParaRPr>
          </a:p>
        </p:txBody>
      </p:sp>
      <p:pic>
        <p:nvPicPr>
          <p:cNvPr id="2" name="Picture 1" descr="A picture containing text, clipart&#10;&#10;Description automatically generated">
            <a:extLst>
              <a:ext uri="{FF2B5EF4-FFF2-40B4-BE49-F238E27FC236}">
                <a16:creationId xmlns:a16="http://schemas.microsoft.com/office/drawing/2014/main" id="{AABD1165-756B-E092-2343-074E4A40C3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068" y="223993"/>
            <a:ext cx="2514600" cy="757555"/>
          </a:xfrm>
          <a:prstGeom prst="rect">
            <a:avLst/>
          </a:prstGeom>
        </p:spPr>
      </p:pic>
    </p:spTree>
    <p:extLst>
      <p:ext uri="{BB962C8B-B14F-4D97-AF65-F5344CB8AC3E}">
        <p14:creationId xmlns:p14="http://schemas.microsoft.com/office/powerpoint/2010/main" val="18974415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9"/>
        <p:cNvGrpSpPr/>
        <p:nvPr/>
      </p:nvGrpSpPr>
      <p:grpSpPr>
        <a:xfrm>
          <a:off x="0" y="0"/>
          <a:ext cx="0" cy="0"/>
          <a:chOff x="0" y="0"/>
          <a:chExt cx="0" cy="0"/>
        </a:xfrm>
      </p:grpSpPr>
      <p:sp>
        <p:nvSpPr>
          <p:cNvPr id="7" name="TextBox 6">
            <a:extLst>
              <a:ext uri="{FF2B5EF4-FFF2-40B4-BE49-F238E27FC236}">
                <a16:creationId xmlns:a16="http://schemas.microsoft.com/office/drawing/2014/main" id="{08886E2E-9CFE-4C1A-B7E7-60F1B87E273B}"/>
              </a:ext>
            </a:extLst>
          </p:cNvPr>
          <p:cNvSpPr txBox="1"/>
          <p:nvPr/>
        </p:nvSpPr>
        <p:spPr>
          <a:xfrm>
            <a:off x="198408" y="0"/>
            <a:ext cx="4011283" cy="523220"/>
          </a:xfrm>
          <a:prstGeom prst="rect">
            <a:avLst/>
          </a:prstGeom>
          <a:noFill/>
        </p:spPr>
        <p:txBody>
          <a:bodyPr wrap="square" lIns="91440" tIns="45720" rIns="91440" bIns="45720" rtlCol="0" anchor="t">
            <a:spAutoFit/>
          </a:bodyPr>
          <a:lstStyle/>
          <a:p>
            <a:pPr algn="ctr"/>
            <a:r>
              <a:rPr lang="en-US" sz="2800" b="1" dirty="0">
                <a:latin typeface="Poppins"/>
                <a:cs typeface="Poppins"/>
              </a:rPr>
              <a:t>Thank you!!!</a:t>
            </a:r>
            <a:endParaRPr lang="en-US" sz="1400" dirty="0"/>
          </a:p>
        </p:txBody>
      </p:sp>
      <p:sp>
        <p:nvSpPr>
          <p:cNvPr id="8" name="TextBox 7">
            <a:extLst>
              <a:ext uri="{FF2B5EF4-FFF2-40B4-BE49-F238E27FC236}">
                <a16:creationId xmlns:a16="http://schemas.microsoft.com/office/drawing/2014/main" id="{FA8812D4-CFBA-49B5-B900-30B36313C2E6}"/>
              </a:ext>
            </a:extLst>
          </p:cNvPr>
          <p:cNvSpPr txBox="1"/>
          <p:nvPr/>
        </p:nvSpPr>
        <p:spPr>
          <a:xfrm>
            <a:off x="4990761" y="0"/>
            <a:ext cx="3326921" cy="523220"/>
          </a:xfrm>
          <a:prstGeom prst="rect">
            <a:avLst/>
          </a:prstGeom>
          <a:noFill/>
        </p:spPr>
        <p:txBody>
          <a:bodyPr wrap="square" lIns="91440" tIns="45720" rIns="91440" bIns="45720" rtlCol="0" anchor="t">
            <a:spAutoFit/>
          </a:bodyPr>
          <a:lstStyle/>
          <a:p>
            <a:pPr algn="ctr"/>
            <a:r>
              <a:rPr lang="es-MX" sz="2800" b="1" dirty="0">
                <a:solidFill>
                  <a:srgbClr val="002060"/>
                </a:solidFill>
                <a:latin typeface="Poppins"/>
                <a:cs typeface="Poppins"/>
              </a:rPr>
              <a:t>¡¡¡Gracias!!!</a:t>
            </a:r>
          </a:p>
        </p:txBody>
      </p:sp>
      <p:graphicFrame>
        <p:nvGraphicFramePr>
          <p:cNvPr id="4" name="Table 3">
            <a:extLst>
              <a:ext uri="{FF2B5EF4-FFF2-40B4-BE49-F238E27FC236}">
                <a16:creationId xmlns:a16="http://schemas.microsoft.com/office/drawing/2014/main" id="{6A505722-4DCD-4B84-94E2-DD0A2484899D}"/>
              </a:ext>
            </a:extLst>
          </p:cNvPr>
          <p:cNvGraphicFramePr>
            <a:graphicFrameLocks noGrp="1"/>
          </p:cNvGraphicFramePr>
          <p:nvPr>
            <p:extLst>
              <p:ext uri="{D42A27DB-BD31-4B8C-83A1-F6EECF244321}">
                <p14:modId xmlns:p14="http://schemas.microsoft.com/office/powerpoint/2010/main" val="3666021410"/>
              </p:ext>
            </p:extLst>
          </p:nvPr>
        </p:nvGraphicFramePr>
        <p:xfrm>
          <a:off x="187565" y="1600438"/>
          <a:ext cx="8877499" cy="3503472"/>
        </p:xfrm>
        <a:graphic>
          <a:graphicData uri="http://schemas.openxmlformats.org/drawingml/2006/table">
            <a:tbl>
              <a:tblPr firstRow="1" firstCol="1" lastRow="1" lastCol="1" bandRow="1" bandCol="1">
                <a:tableStyleId>{5C22544A-7EE6-4342-B048-85BDC9FD1C3A}</a:tableStyleId>
              </a:tblPr>
              <a:tblGrid>
                <a:gridCol w="3617656">
                  <a:extLst>
                    <a:ext uri="{9D8B030D-6E8A-4147-A177-3AD203B41FA5}">
                      <a16:colId xmlns:a16="http://schemas.microsoft.com/office/drawing/2014/main" val="3411962698"/>
                    </a:ext>
                  </a:extLst>
                </a:gridCol>
                <a:gridCol w="2733870">
                  <a:extLst>
                    <a:ext uri="{9D8B030D-6E8A-4147-A177-3AD203B41FA5}">
                      <a16:colId xmlns:a16="http://schemas.microsoft.com/office/drawing/2014/main" val="2506570332"/>
                    </a:ext>
                  </a:extLst>
                </a:gridCol>
                <a:gridCol w="2525973">
                  <a:extLst>
                    <a:ext uri="{9D8B030D-6E8A-4147-A177-3AD203B41FA5}">
                      <a16:colId xmlns:a16="http://schemas.microsoft.com/office/drawing/2014/main" val="4044398936"/>
                    </a:ext>
                  </a:extLst>
                </a:gridCol>
              </a:tblGrid>
              <a:tr h="404341">
                <a:tc>
                  <a:txBody>
                    <a:bodyPr/>
                    <a:lstStyle/>
                    <a:p>
                      <a:pPr marL="67945" marR="0" algn="ctr">
                        <a:lnSpc>
                          <a:spcPct val="150000"/>
                        </a:lnSpc>
                        <a:spcBef>
                          <a:spcPts val="0"/>
                        </a:spcBef>
                        <a:spcAft>
                          <a:spcPts val="0"/>
                        </a:spcAft>
                      </a:pPr>
                      <a:r>
                        <a:rPr lang="en-US" sz="1500" dirty="0">
                          <a:solidFill>
                            <a:schemeClr val="tx1"/>
                          </a:solidFill>
                          <a:effectLst/>
                          <a:latin typeface="Poppins"/>
                          <a:cs typeface="Poppins"/>
                        </a:rPr>
                        <a:t>Region/</a:t>
                      </a:r>
                      <a:r>
                        <a:rPr lang="en-US" sz="1500" dirty="0" err="1">
                          <a:solidFill>
                            <a:schemeClr val="tx1"/>
                          </a:solidFill>
                          <a:effectLst/>
                          <a:latin typeface="Poppins"/>
                          <a:cs typeface="Poppins"/>
                        </a:rPr>
                        <a:t>Región</a:t>
                      </a:r>
                      <a:endParaRPr lang="en-US" sz="1500" dirty="0">
                        <a:solidFill>
                          <a:schemeClr val="tx1"/>
                        </a:solidFill>
                        <a:effectLst/>
                        <a:latin typeface="Poppins"/>
                        <a:ea typeface="Calibri" panose="020F0502020204030204" pitchFamily="34" charset="0"/>
                        <a:cs typeface="Poppins"/>
                      </a:endParaRPr>
                    </a:p>
                  </a:txBody>
                  <a:tcPr marL="0" marR="0" marT="0" marB="0">
                    <a:solidFill>
                      <a:srgbClr val="007A37"/>
                    </a:solidFill>
                  </a:tcPr>
                </a:tc>
                <a:tc>
                  <a:txBody>
                    <a:bodyPr/>
                    <a:lstStyle/>
                    <a:p>
                      <a:pPr marL="67945" marR="0" algn="l">
                        <a:lnSpc>
                          <a:spcPct val="150000"/>
                        </a:lnSpc>
                        <a:spcBef>
                          <a:spcPts val="0"/>
                        </a:spcBef>
                        <a:spcAft>
                          <a:spcPts val="0"/>
                        </a:spcAft>
                      </a:pPr>
                      <a:r>
                        <a:rPr lang="en-US" sz="1500" dirty="0">
                          <a:solidFill>
                            <a:schemeClr val="tx1"/>
                          </a:solidFill>
                          <a:effectLst/>
                          <a:latin typeface="Poppins"/>
                          <a:cs typeface="Poppins"/>
                        </a:rPr>
                        <a:t>FACE</a:t>
                      </a:r>
                      <a:r>
                        <a:rPr lang="en-US" sz="1500" spc="-5" dirty="0">
                          <a:solidFill>
                            <a:schemeClr val="tx1"/>
                          </a:solidFill>
                          <a:effectLst/>
                          <a:latin typeface="Poppins"/>
                          <a:cs typeface="Poppins"/>
                        </a:rPr>
                        <a:t> </a:t>
                      </a:r>
                      <a:r>
                        <a:rPr lang="en-US" sz="1500" spc="-10" dirty="0">
                          <a:solidFill>
                            <a:schemeClr val="tx1"/>
                          </a:solidFill>
                          <a:effectLst/>
                          <a:latin typeface="Poppins"/>
                          <a:cs typeface="Poppins"/>
                        </a:rPr>
                        <a:t>Administrative Coordinator</a:t>
                      </a:r>
                      <a:endParaRPr lang="en-US" sz="1500" dirty="0">
                        <a:solidFill>
                          <a:schemeClr val="tx1"/>
                        </a:solidFill>
                        <a:effectLst/>
                        <a:latin typeface="Poppins"/>
                        <a:ea typeface="Calibri" panose="020F0502020204030204" pitchFamily="34" charset="0"/>
                        <a:cs typeface="Poppins"/>
                      </a:endParaRPr>
                    </a:p>
                  </a:txBody>
                  <a:tcPr marL="0" marR="0" marT="0" marB="0">
                    <a:solidFill>
                      <a:srgbClr val="007A37"/>
                    </a:solidFill>
                  </a:tcPr>
                </a:tc>
                <a:tc>
                  <a:txBody>
                    <a:bodyPr/>
                    <a:lstStyle/>
                    <a:p>
                      <a:pPr marL="67945" marR="0" algn="ctr">
                        <a:lnSpc>
                          <a:spcPct val="150000"/>
                        </a:lnSpc>
                        <a:spcBef>
                          <a:spcPts val="0"/>
                        </a:spcBef>
                        <a:spcAft>
                          <a:spcPts val="0"/>
                        </a:spcAft>
                      </a:pPr>
                      <a:r>
                        <a:rPr lang="en-US" sz="1500" spc="-10" dirty="0">
                          <a:solidFill>
                            <a:schemeClr val="tx1"/>
                          </a:solidFill>
                          <a:effectLst/>
                          <a:latin typeface="Poppins"/>
                          <a:cs typeface="Poppins"/>
                        </a:rPr>
                        <a:t>Email</a:t>
                      </a:r>
                      <a:endParaRPr lang="en-US" sz="1500" dirty="0">
                        <a:solidFill>
                          <a:schemeClr val="tx1"/>
                        </a:solidFill>
                        <a:effectLst/>
                        <a:latin typeface="Poppins"/>
                        <a:ea typeface="Calibri" panose="020F0502020204030204" pitchFamily="34" charset="0"/>
                        <a:cs typeface="Poppins"/>
                      </a:endParaRPr>
                    </a:p>
                  </a:txBody>
                  <a:tcPr marL="0" marR="0" marT="0" marB="0">
                    <a:solidFill>
                      <a:srgbClr val="007A37"/>
                    </a:solidFill>
                  </a:tcPr>
                </a:tc>
                <a:extLst>
                  <a:ext uri="{0D108BD9-81ED-4DB2-BD59-A6C34878D82A}">
                    <a16:rowId xmlns:a16="http://schemas.microsoft.com/office/drawing/2014/main" val="685440219"/>
                  </a:ext>
                </a:extLst>
              </a:tr>
              <a:tr h="456295">
                <a:tc>
                  <a:txBody>
                    <a:bodyPr/>
                    <a:lstStyle/>
                    <a:p>
                      <a:pPr marL="67945" marR="0" algn="l">
                        <a:lnSpc>
                          <a:spcPct val="150000"/>
                        </a:lnSpc>
                        <a:spcBef>
                          <a:spcPts val="0"/>
                        </a:spcBef>
                        <a:spcAft>
                          <a:spcPts val="0"/>
                        </a:spcAft>
                      </a:pPr>
                      <a:r>
                        <a:rPr lang="en-US" sz="1500" spc="-10">
                          <a:solidFill>
                            <a:schemeClr val="tx1"/>
                          </a:solidFill>
                          <a:effectLst/>
                          <a:latin typeface="Poppins" panose="00000500000000000000" pitchFamily="2" charset="0"/>
                          <a:ea typeface="Calibri" panose="020F0502020204030204" pitchFamily="34" charset="0"/>
                          <a:cs typeface="Poppins" panose="00000500000000000000" pitchFamily="2" charset="0"/>
                        </a:rPr>
                        <a:t>East/Este</a:t>
                      </a:r>
                      <a:endParaRPr lang="en-US" sz="150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rgbClr val="007A37"/>
                    </a:solidFill>
                  </a:tcPr>
                </a:tc>
                <a:tc>
                  <a:txBody>
                    <a:bodyPr/>
                    <a:lstStyle/>
                    <a:p>
                      <a:pPr marL="67945" marR="0" algn="l">
                        <a:lnSpc>
                          <a:spcPct val="150000"/>
                        </a:lnSpc>
                        <a:spcBef>
                          <a:spcPts val="0"/>
                        </a:spcBef>
                        <a:spcAft>
                          <a:spcPts val="0"/>
                        </a:spcAft>
                      </a:pPr>
                      <a:r>
                        <a:rPr lang="en-US" sz="1400">
                          <a:solidFill>
                            <a:schemeClr val="tx1"/>
                          </a:solidFill>
                          <a:effectLst/>
                          <a:latin typeface="Poppins" panose="00000500000000000000" pitchFamily="2" charset="0"/>
                          <a:cs typeface="Poppins" panose="00000500000000000000" pitchFamily="2" charset="0"/>
                        </a:rPr>
                        <a:t>Megan</a:t>
                      </a:r>
                      <a:r>
                        <a:rPr lang="en-US" sz="1400" spc="-15">
                          <a:solidFill>
                            <a:schemeClr val="tx1"/>
                          </a:solidFill>
                          <a:effectLst/>
                          <a:latin typeface="Poppins" panose="00000500000000000000" pitchFamily="2" charset="0"/>
                          <a:cs typeface="Poppins" panose="00000500000000000000" pitchFamily="2" charset="0"/>
                        </a:rPr>
                        <a:t> </a:t>
                      </a:r>
                      <a:r>
                        <a:rPr lang="en-US" sz="1400" spc="-10">
                          <a:solidFill>
                            <a:schemeClr val="tx1"/>
                          </a:solidFill>
                          <a:effectLst/>
                          <a:latin typeface="Poppins" panose="00000500000000000000" pitchFamily="2" charset="0"/>
                          <a:cs typeface="Poppins" panose="00000500000000000000" pitchFamily="2" charset="0"/>
                        </a:rPr>
                        <a:t>Guerrero</a:t>
                      </a:r>
                    </a:p>
                    <a:p>
                      <a:pPr marL="67945" marR="0" algn="l">
                        <a:lnSpc>
                          <a:spcPct val="150000"/>
                        </a:lnSpc>
                        <a:spcBef>
                          <a:spcPts val="0"/>
                        </a:spcBef>
                        <a:spcAft>
                          <a:spcPts val="0"/>
                        </a:spcAft>
                      </a:pPr>
                      <a:r>
                        <a:rPr lang="en-US" sz="1400" spc="-10">
                          <a:solidFill>
                            <a:schemeClr val="tx1"/>
                          </a:solidFill>
                          <a:effectLst/>
                          <a:latin typeface="Poppins" panose="00000500000000000000" pitchFamily="2" charset="0"/>
                          <a:ea typeface="Calibri" panose="020F0502020204030204" pitchFamily="34" charset="0"/>
                          <a:cs typeface="Poppins" panose="00000500000000000000" pitchFamily="2" charset="0"/>
                        </a:rPr>
                        <a:t>Amaris Medina</a:t>
                      </a:r>
                      <a:endParaRPr lang="en-US" sz="140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chemeClr val="accent6">
                        <a:lumMod val="60000"/>
                        <a:lumOff val="40000"/>
                      </a:schemeClr>
                    </a:solidFill>
                  </a:tcPr>
                </a:tc>
                <a:tc>
                  <a:txBody>
                    <a:bodyPr/>
                    <a:lstStyle/>
                    <a:p>
                      <a:pPr marL="67945" marR="0" algn="l">
                        <a:lnSpc>
                          <a:spcPct val="150000"/>
                        </a:lnSpc>
                        <a:spcBef>
                          <a:spcPts val="0"/>
                        </a:spcBef>
                        <a:spcAft>
                          <a:spcPts val="0"/>
                        </a:spcAft>
                      </a:pPr>
                      <a:r>
                        <a:rPr lang="en-US" sz="1400" u="none" strike="noStrike" spc="-10" dirty="0">
                          <a:solidFill>
                            <a:schemeClr val="tx1"/>
                          </a:solidFill>
                          <a:effectLst/>
                          <a:latin typeface="Poppins"/>
                          <a:cs typeface="Poppins"/>
                          <a:hlinkClick r:id="rId3">
                            <a:extLst>
                              <a:ext uri="{A12FA001-AC4F-418D-AE19-62706E023703}">
                                <ahyp:hlinkClr xmlns:ahyp="http://schemas.microsoft.com/office/drawing/2018/hyperlinkcolor" val="tx"/>
                              </a:ext>
                            </a:extLst>
                          </a:hlinkClick>
                        </a:rPr>
                        <a:t>mguerr3@lausd.net</a:t>
                      </a:r>
                      <a:endParaRPr lang="en-US" sz="1400" u="none" strike="noStrike" spc="-10" dirty="0">
                        <a:solidFill>
                          <a:schemeClr val="tx1"/>
                        </a:solidFill>
                        <a:effectLst/>
                        <a:latin typeface="Poppins"/>
                        <a:cs typeface="Poppins"/>
                      </a:endParaRPr>
                    </a:p>
                    <a:p>
                      <a:pPr marL="67945" marR="0" algn="l">
                        <a:lnSpc>
                          <a:spcPct val="150000"/>
                        </a:lnSpc>
                        <a:spcBef>
                          <a:spcPts val="0"/>
                        </a:spcBef>
                        <a:spcAft>
                          <a:spcPts val="0"/>
                        </a:spcAft>
                      </a:pPr>
                      <a:r>
                        <a:rPr lang="en-US" sz="1400" u="none" strike="noStrike" spc="-10" dirty="0">
                          <a:solidFill>
                            <a:schemeClr val="tx1"/>
                          </a:solidFill>
                          <a:effectLst/>
                          <a:latin typeface="Poppins"/>
                          <a:ea typeface="Calibri" panose="020F0502020204030204" pitchFamily="34" charset="0"/>
                          <a:cs typeface="Poppins"/>
                        </a:rPr>
                        <a:t>amaris.medina@lausd.net</a:t>
                      </a:r>
                      <a:endParaRPr lang="en-US" sz="1400" dirty="0">
                        <a:solidFill>
                          <a:schemeClr val="tx1"/>
                        </a:solidFill>
                        <a:effectLst/>
                        <a:latin typeface="Poppins"/>
                        <a:ea typeface="Calibri" panose="020F0502020204030204" pitchFamily="34" charset="0"/>
                        <a:cs typeface="Poppins"/>
                      </a:endParaRPr>
                    </a:p>
                  </a:txBody>
                  <a:tcPr marL="0" marR="0" marT="0" marB="0">
                    <a:solidFill>
                      <a:schemeClr val="accent6">
                        <a:lumMod val="40000"/>
                        <a:lumOff val="60000"/>
                      </a:schemeClr>
                    </a:solidFill>
                  </a:tcPr>
                </a:tc>
                <a:extLst>
                  <a:ext uri="{0D108BD9-81ED-4DB2-BD59-A6C34878D82A}">
                    <a16:rowId xmlns:a16="http://schemas.microsoft.com/office/drawing/2014/main" val="2146496159"/>
                  </a:ext>
                </a:extLst>
              </a:tr>
              <a:tr h="529032">
                <a:tc>
                  <a:txBody>
                    <a:bodyPr/>
                    <a:lstStyle/>
                    <a:p>
                      <a:pPr marL="67945" marR="0" algn="l">
                        <a:lnSpc>
                          <a:spcPct val="150000"/>
                        </a:lnSpc>
                        <a:spcBef>
                          <a:spcPts val="80"/>
                        </a:spcBef>
                        <a:spcAft>
                          <a:spcPts val="0"/>
                        </a:spcAft>
                      </a:pPr>
                      <a:r>
                        <a:rPr lang="en-US" sz="1500" spc="-20">
                          <a:solidFill>
                            <a:schemeClr val="tx1"/>
                          </a:solidFill>
                          <a:effectLst/>
                          <a:latin typeface="Poppins" panose="00000500000000000000" pitchFamily="2" charset="0"/>
                          <a:cs typeface="Poppins" panose="00000500000000000000" pitchFamily="2" charset="0"/>
                        </a:rPr>
                        <a:t>West/Oeste</a:t>
                      </a:r>
                      <a:endParaRPr lang="en-US" sz="150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rgbClr val="007A37"/>
                    </a:solidFill>
                  </a:tcPr>
                </a:tc>
                <a:tc>
                  <a:txBody>
                    <a:bodyPr/>
                    <a:lstStyle/>
                    <a:p>
                      <a:pPr marL="73025" marR="0" algn="l">
                        <a:lnSpc>
                          <a:spcPct val="200000"/>
                        </a:lnSpc>
                        <a:spcBef>
                          <a:spcPts val="0"/>
                        </a:spcBef>
                        <a:spcAft>
                          <a:spcPts val="0"/>
                        </a:spcAft>
                      </a:pPr>
                      <a:r>
                        <a:rPr lang="en-US" sz="1400" dirty="0">
                          <a:solidFill>
                            <a:schemeClr val="tx1"/>
                          </a:solidFill>
                          <a:effectLst/>
                          <a:latin typeface="Poppins" panose="00000500000000000000" pitchFamily="2" charset="0"/>
                          <a:ea typeface="Times New Roman" panose="02020603050405020304" pitchFamily="18" charset="0"/>
                          <a:cs typeface="Times New Roman" panose="02020603050405020304" pitchFamily="18" charset="0"/>
                        </a:rPr>
                        <a:t>Crystal Dukes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60000"/>
                        <a:lumOff val="40000"/>
                      </a:schemeClr>
                    </a:solidFill>
                  </a:tcPr>
                </a:tc>
                <a:tc>
                  <a:txBody>
                    <a:bodyPr/>
                    <a:lstStyle/>
                    <a:p>
                      <a:pPr marL="74295" marR="0">
                        <a:lnSpc>
                          <a:spcPts val="1280"/>
                        </a:lnSpc>
                        <a:spcBef>
                          <a:spcPts val="0"/>
                        </a:spcBef>
                        <a:spcAft>
                          <a:spcPts val="0"/>
                        </a:spcAft>
                      </a:pPr>
                      <a:endParaRPr lang="en-US" sz="1400" dirty="0">
                        <a:solidFill>
                          <a:schemeClr val="tx1"/>
                        </a:solidFill>
                        <a:effectLst/>
                        <a:latin typeface="Poppins" panose="00000500000000000000" pitchFamily="2" charset="0"/>
                        <a:ea typeface="Times New Roman" panose="02020603050405020304" pitchFamily="18" charset="0"/>
                        <a:cs typeface="Times New Roman" panose="02020603050405020304" pitchFamily="18" charset="0"/>
                      </a:endParaRPr>
                    </a:p>
                    <a:p>
                      <a:pPr marL="74295" marR="0">
                        <a:lnSpc>
                          <a:spcPts val="1280"/>
                        </a:lnSpc>
                        <a:spcBef>
                          <a:spcPts val="0"/>
                        </a:spcBef>
                        <a:spcAft>
                          <a:spcPts val="0"/>
                        </a:spcAft>
                      </a:pPr>
                      <a:r>
                        <a:rPr lang="en-US" sz="1400" dirty="0">
                          <a:solidFill>
                            <a:schemeClr val="tx1"/>
                          </a:solidFill>
                          <a:effectLst/>
                          <a:latin typeface="Poppins" panose="00000500000000000000" pitchFamily="2" charset="0"/>
                          <a:ea typeface="Times New Roman" panose="02020603050405020304" pitchFamily="18" charset="0"/>
                          <a:cs typeface="Times New Roman" panose="02020603050405020304" pitchFamily="18" charset="0"/>
                        </a:rPr>
                        <a:t>crystal.dukes@lausd.net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solidFill>
                      <a:schemeClr val="accent6">
                        <a:lumMod val="40000"/>
                        <a:lumOff val="60000"/>
                      </a:schemeClr>
                    </a:solidFill>
                  </a:tcPr>
                </a:tc>
                <a:extLst>
                  <a:ext uri="{0D108BD9-81ED-4DB2-BD59-A6C34878D82A}">
                    <a16:rowId xmlns:a16="http://schemas.microsoft.com/office/drawing/2014/main" val="2072824554"/>
                  </a:ext>
                </a:extLst>
              </a:tr>
              <a:tr h="404341">
                <a:tc>
                  <a:txBody>
                    <a:bodyPr/>
                    <a:lstStyle/>
                    <a:p>
                      <a:pPr marL="67945" marR="0" algn="l">
                        <a:lnSpc>
                          <a:spcPct val="150000"/>
                        </a:lnSpc>
                        <a:spcBef>
                          <a:spcPts val="0"/>
                        </a:spcBef>
                        <a:spcAft>
                          <a:spcPts val="0"/>
                        </a:spcAft>
                      </a:pPr>
                      <a:r>
                        <a:rPr lang="en-US" sz="1500" spc="-10">
                          <a:solidFill>
                            <a:schemeClr val="tx1"/>
                          </a:solidFill>
                          <a:effectLst/>
                          <a:latin typeface="Poppins" panose="00000500000000000000" pitchFamily="2" charset="0"/>
                          <a:cs typeface="Poppins" panose="00000500000000000000" pitchFamily="2" charset="0"/>
                        </a:rPr>
                        <a:t>North/Norte</a:t>
                      </a:r>
                      <a:endParaRPr lang="en-US" sz="150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rgbClr val="007A37"/>
                    </a:solidFill>
                  </a:tcPr>
                </a:tc>
                <a:tc>
                  <a:txBody>
                    <a:bodyPr/>
                    <a:lstStyle/>
                    <a:p>
                      <a:pPr marL="67945" marR="0" algn="l">
                        <a:lnSpc>
                          <a:spcPct val="150000"/>
                        </a:lnSpc>
                        <a:spcBef>
                          <a:spcPts val="0"/>
                        </a:spcBef>
                        <a:spcAft>
                          <a:spcPts val="0"/>
                        </a:spcAft>
                      </a:pPr>
                      <a:r>
                        <a:rPr lang="en-US" sz="1500">
                          <a:solidFill>
                            <a:schemeClr val="tx1"/>
                          </a:solidFill>
                          <a:effectLst/>
                          <a:latin typeface="Poppins"/>
                          <a:ea typeface="Calibri" panose="020F0502020204030204" pitchFamily="34" charset="0"/>
                          <a:cs typeface="Poppins"/>
                        </a:rPr>
                        <a:t>Laura Fuentes &amp; </a:t>
                      </a:r>
                      <a:endParaRPr lang="en-US" sz="150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p>
                      <a:pPr marL="67945" marR="0" lvl="0" algn="l">
                        <a:lnSpc>
                          <a:spcPct val="150000"/>
                        </a:lnSpc>
                        <a:spcBef>
                          <a:spcPts val="0"/>
                        </a:spcBef>
                        <a:spcAft>
                          <a:spcPts val="0"/>
                        </a:spcAft>
                        <a:buNone/>
                      </a:pPr>
                      <a:r>
                        <a:rPr lang="en-US" sz="1500">
                          <a:solidFill>
                            <a:schemeClr val="tx1"/>
                          </a:solidFill>
                          <a:effectLst/>
                          <a:latin typeface="Poppins"/>
                          <a:ea typeface="Calibri" panose="020F0502020204030204" pitchFamily="34" charset="0"/>
                          <a:cs typeface="Poppins"/>
                        </a:rPr>
                        <a:t>Jeremiah Gonzalez</a:t>
                      </a:r>
                    </a:p>
                  </a:txBody>
                  <a:tcPr marL="0" marR="0" marT="0" marB="0">
                    <a:solidFill>
                      <a:schemeClr val="accent6">
                        <a:lumMod val="60000"/>
                        <a:lumOff val="40000"/>
                      </a:schemeClr>
                    </a:solidFill>
                  </a:tcPr>
                </a:tc>
                <a:tc>
                  <a:txBody>
                    <a:bodyPr/>
                    <a:lstStyle/>
                    <a:p>
                      <a:pPr marL="67945" marR="0" algn="l">
                        <a:lnSpc>
                          <a:spcPct val="150000"/>
                        </a:lnSpc>
                        <a:spcBef>
                          <a:spcPts val="0"/>
                        </a:spcBef>
                        <a:spcAft>
                          <a:spcPts val="0"/>
                        </a:spcAft>
                      </a:pPr>
                      <a:r>
                        <a:rPr lang="en-US" sz="1500" dirty="0">
                          <a:solidFill>
                            <a:schemeClr val="tx1"/>
                          </a:solidFill>
                          <a:effectLst/>
                          <a:latin typeface="Poppins"/>
                          <a:ea typeface="Calibri" panose="020F0502020204030204" pitchFamily="34" charset="0"/>
                          <a:cs typeface="Poppins"/>
                          <a:hlinkClick r:id="rId4">
                            <a:extLst>
                              <a:ext uri="{A12FA001-AC4F-418D-AE19-62706E023703}">
                                <ahyp:hlinkClr xmlns:ahyp="http://schemas.microsoft.com/office/drawing/2018/hyperlinkcolor" val="tx"/>
                              </a:ext>
                            </a:extLst>
                          </a:hlinkClick>
                        </a:rPr>
                        <a:t>Lxf1109@lausd.net</a:t>
                      </a:r>
                      <a:r>
                        <a:rPr lang="en-US" sz="1500" dirty="0">
                          <a:solidFill>
                            <a:schemeClr val="tx1"/>
                          </a:solidFill>
                          <a:effectLst/>
                          <a:latin typeface="Poppins"/>
                          <a:ea typeface="Calibri" panose="020F0502020204030204" pitchFamily="34" charset="0"/>
                          <a:cs typeface="Poppins"/>
                        </a:rPr>
                        <a:t> </a:t>
                      </a:r>
                    </a:p>
                    <a:p>
                      <a:pPr marL="67945" marR="0" lvl="0" algn="l">
                        <a:lnSpc>
                          <a:spcPct val="150000"/>
                        </a:lnSpc>
                        <a:spcBef>
                          <a:spcPts val="0"/>
                        </a:spcBef>
                        <a:spcAft>
                          <a:spcPts val="0"/>
                        </a:spcAft>
                        <a:buNone/>
                      </a:pPr>
                      <a:r>
                        <a:rPr lang="en-US" sz="1500" dirty="0">
                          <a:solidFill>
                            <a:schemeClr val="tx1"/>
                          </a:solidFill>
                          <a:effectLst/>
                          <a:latin typeface="Poppins"/>
                          <a:ea typeface="Calibri" panose="020F0502020204030204" pitchFamily="34" charset="0"/>
                          <a:cs typeface="Poppins"/>
                          <a:hlinkClick r:id="rId5">
                            <a:extLst>
                              <a:ext uri="{A12FA001-AC4F-418D-AE19-62706E023703}">
                                <ahyp:hlinkClr xmlns:ahyp="http://schemas.microsoft.com/office/drawing/2018/hyperlinkcolor" val="tx"/>
                              </a:ext>
                            </a:extLst>
                          </a:hlinkClick>
                        </a:rPr>
                        <a:t>Jjg2443@lausd.net</a:t>
                      </a:r>
                      <a:r>
                        <a:rPr lang="en-US" sz="1500" dirty="0">
                          <a:solidFill>
                            <a:schemeClr val="tx1"/>
                          </a:solidFill>
                          <a:effectLst/>
                          <a:latin typeface="Poppins"/>
                          <a:ea typeface="Calibri" panose="020F0502020204030204" pitchFamily="34" charset="0"/>
                          <a:cs typeface="Poppins"/>
                        </a:rPr>
                        <a:t> </a:t>
                      </a:r>
                    </a:p>
                  </a:txBody>
                  <a:tcPr marL="0" marR="0" marT="0" marB="0">
                    <a:solidFill>
                      <a:schemeClr val="accent6">
                        <a:lumMod val="40000"/>
                        <a:lumOff val="60000"/>
                      </a:schemeClr>
                    </a:solidFill>
                  </a:tcPr>
                </a:tc>
                <a:extLst>
                  <a:ext uri="{0D108BD9-81ED-4DB2-BD59-A6C34878D82A}">
                    <a16:rowId xmlns:a16="http://schemas.microsoft.com/office/drawing/2014/main" val="1981831210"/>
                  </a:ext>
                </a:extLst>
              </a:tr>
              <a:tr h="404341">
                <a:tc>
                  <a:txBody>
                    <a:bodyPr/>
                    <a:lstStyle/>
                    <a:p>
                      <a:pPr marL="67945" marR="0" algn="l">
                        <a:lnSpc>
                          <a:spcPct val="150000"/>
                        </a:lnSpc>
                        <a:spcBef>
                          <a:spcPts val="0"/>
                        </a:spcBef>
                        <a:spcAft>
                          <a:spcPts val="0"/>
                        </a:spcAft>
                      </a:pPr>
                      <a:r>
                        <a:rPr lang="en-US" sz="1500" spc="-10">
                          <a:solidFill>
                            <a:schemeClr val="tx1"/>
                          </a:solidFill>
                          <a:effectLst/>
                          <a:latin typeface="Poppins" panose="00000500000000000000" pitchFamily="2" charset="0"/>
                          <a:cs typeface="Poppins" panose="00000500000000000000" pitchFamily="2" charset="0"/>
                        </a:rPr>
                        <a:t>South/Sur</a:t>
                      </a:r>
                      <a:endParaRPr lang="en-US" sz="150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rgbClr val="007A37"/>
                    </a:solidFill>
                  </a:tcPr>
                </a:tc>
                <a:tc>
                  <a:txBody>
                    <a:bodyPr/>
                    <a:lstStyle/>
                    <a:p>
                      <a:pPr marL="67945" marR="0" algn="l">
                        <a:lnSpc>
                          <a:spcPct val="150000"/>
                        </a:lnSpc>
                        <a:spcBef>
                          <a:spcPts val="0"/>
                        </a:spcBef>
                        <a:spcAft>
                          <a:spcPts val="0"/>
                        </a:spcAft>
                      </a:pPr>
                      <a:r>
                        <a:rPr lang="en-US" sz="1500" dirty="0">
                          <a:solidFill>
                            <a:schemeClr val="tx1"/>
                          </a:solidFill>
                          <a:effectLst/>
                          <a:latin typeface="Poppins" panose="00000500000000000000" pitchFamily="2" charset="0"/>
                          <a:ea typeface="Calibri" panose="020F0502020204030204" pitchFamily="34" charset="0"/>
                          <a:cs typeface="Poppins" panose="00000500000000000000" pitchFamily="2" charset="0"/>
                        </a:rPr>
                        <a:t>Ursula Martin</a:t>
                      </a:r>
                    </a:p>
                  </a:txBody>
                  <a:tcPr marL="0" marR="0" marT="0" marB="0">
                    <a:solidFill>
                      <a:schemeClr val="accent6">
                        <a:lumMod val="60000"/>
                        <a:lumOff val="40000"/>
                      </a:schemeClr>
                    </a:solidFill>
                  </a:tcPr>
                </a:tc>
                <a:tc>
                  <a:txBody>
                    <a:bodyPr/>
                    <a:lstStyle/>
                    <a:p>
                      <a:pPr marL="67945" marR="0" algn="l">
                        <a:lnSpc>
                          <a:spcPct val="150000"/>
                        </a:lnSpc>
                        <a:spcBef>
                          <a:spcPts val="0"/>
                        </a:spcBef>
                        <a:spcAft>
                          <a:spcPts val="0"/>
                        </a:spcAft>
                      </a:pPr>
                      <a:r>
                        <a:rPr lang="en-US" sz="1500" dirty="0">
                          <a:solidFill>
                            <a:schemeClr val="tx1"/>
                          </a:solidFill>
                          <a:effectLst/>
                          <a:latin typeface="Poppins" panose="00000500000000000000" pitchFamily="2" charset="0"/>
                          <a:ea typeface="Calibri" panose="020F0502020204030204" pitchFamily="34" charset="0"/>
                          <a:cs typeface="Poppins" panose="00000500000000000000" pitchFamily="2" charset="0"/>
                          <a:hlinkClick r:id="rId6">
                            <a:extLst>
                              <a:ext uri="{A12FA001-AC4F-418D-AE19-62706E023703}">
                                <ahyp:hlinkClr xmlns:ahyp="http://schemas.microsoft.com/office/drawing/2018/hyperlinkcolor" val="tx"/>
                              </a:ext>
                            </a:extLst>
                          </a:hlinkClick>
                        </a:rPr>
                        <a:t>umartin@lausd.net</a:t>
                      </a:r>
                      <a:r>
                        <a:rPr lang="en-US" sz="1500" dirty="0">
                          <a:solidFill>
                            <a:schemeClr val="tx1"/>
                          </a:solidFill>
                          <a:effectLst/>
                          <a:latin typeface="Poppins" panose="00000500000000000000" pitchFamily="2" charset="0"/>
                          <a:ea typeface="Calibri" panose="020F0502020204030204" pitchFamily="34" charset="0"/>
                          <a:cs typeface="Poppins" panose="00000500000000000000" pitchFamily="2" charset="0"/>
                        </a:rPr>
                        <a:t> </a:t>
                      </a:r>
                    </a:p>
                  </a:txBody>
                  <a:tcPr marL="0" marR="0" marT="0" marB="0">
                    <a:solidFill>
                      <a:schemeClr val="accent6">
                        <a:lumMod val="40000"/>
                        <a:lumOff val="60000"/>
                      </a:schemeClr>
                    </a:solidFill>
                  </a:tcPr>
                </a:tc>
                <a:extLst>
                  <a:ext uri="{0D108BD9-81ED-4DB2-BD59-A6C34878D82A}">
                    <a16:rowId xmlns:a16="http://schemas.microsoft.com/office/drawing/2014/main" val="2164236458"/>
                  </a:ext>
                </a:extLst>
              </a:tr>
              <a:tr h="404341">
                <a:tc>
                  <a:txBody>
                    <a:bodyPr/>
                    <a:lstStyle/>
                    <a:p>
                      <a:pPr marL="67945" marR="0" algn="l">
                        <a:lnSpc>
                          <a:spcPct val="150000"/>
                        </a:lnSpc>
                        <a:spcBef>
                          <a:spcPts val="0"/>
                        </a:spcBef>
                        <a:spcAft>
                          <a:spcPts val="0"/>
                        </a:spcAft>
                      </a:pPr>
                      <a:r>
                        <a:rPr lang="en-US" sz="1500" b="1" dirty="0">
                          <a:solidFill>
                            <a:schemeClr val="tx1"/>
                          </a:solidFill>
                          <a:effectLst/>
                          <a:latin typeface="Poppins"/>
                          <a:cs typeface="Poppins"/>
                        </a:rPr>
                        <a:t>Virtual</a:t>
                      </a:r>
                      <a:r>
                        <a:rPr lang="en-US" sz="1500" b="1" spc="-20" dirty="0">
                          <a:solidFill>
                            <a:schemeClr val="tx1"/>
                          </a:solidFill>
                          <a:effectLst/>
                          <a:latin typeface="Poppins"/>
                          <a:cs typeface="Poppins"/>
                        </a:rPr>
                        <a:t> </a:t>
                      </a:r>
                      <a:r>
                        <a:rPr lang="en-US" sz="1500" b="1" spc="-10" dirty="0">
                          <a:solidFill>
                            <a:schemeClr val="tx1"/>
                          </a:solidFill>
                          <a:effectLst/>
                          <a:latin typeface="Poppins"/>
                          <a:cs typeface="Poppins"/>
                        </a:rPr>
                        <a:t>Academy/</a:t>
                      </a:r>
                    </a:p>
                    <a:p>
                      <a:pPr marL="67945" marR="0" algn="l">
                        <a:lnSpc>
                          <a:spcPct val="150000"/>
                        </a:lnSpc>
                        <a:spcBef>
                          <a:spcPts val="0"/>
                        </a:spcBef>
                        <a:spcAft>
                          <a:spcPts val="0"/>
                        </a:spcAft>
                      </a:pPr>
                      <a:r>
                        <a:rPr lang="en-US" sz="1500" b="1" spc="-10" dirty="0">
                          <a:solidFill>
                            <a:schemeClr val="tx1"/>
                          </a:solidFill>
                          <a:effectLst/>
                          <a:latin typeface="Poppins"/>
                          <a:cs typeface="Poppins"/>
                        </a:rPr>
                        <a:t>Academia Virtual</a:t>
                      </a:r>
                      <a:endParaRPr lang="en-US" sz="1500" b="1" dirty="0">
                        <a:solidFill>
                          <a:schemeClr val="tx1"/>
                        </a:solidFill>
                        <a:effectLst/>
                        <a:latin typeface="Poppins"/>
                        <a:ea typeface="Calibri" panose="020F0502020204030204" pitchFamily="34" charset="0"/>
                        <a:cs typeface="Poppins"/>
                      </a:endParaRPr>
                    </a:p>
                  </a:txBody>
                  <a:tcPr marL="0" marR="0" marT="0" marB="0">
                    <a:solidFill>
                      <a:srgbClr val="007A37"/>
                    </a:solidFill>
                  </a:tcPr>
                </a:tc>
                <a:tc>
                  <a:txBody>
                    <a:bodyPr/>
                    <a:lstStyle/>
                    <a:p>
                      <a:pPr marL="67945" marR="0" algn="l">
                        <a:lnSpc>
                          <a:spcPct val="150000"/>
                        </a:lnSpc>
                        <a:spcBef>
                          <a:spcPts val="0"/>
                        </a:spcBef>
                        <a:spcAft>
                          <a:spcPts val="0"/>
                        </a:spcAft>
                      </a:pPr>
                      <a:r>
                        <a:rPr lang="en-US" sz="1500" b="0" kern="1200" dirty="0">
                          <a:solidFill>
                            <a:schemeClr val="tx1"/>
                          </a:solidFill>
                          <a:effectLst/>
                          <a:latin typeface="Poppins"/>
                          <a:ea typeface="+mn-ea"/>
                          <a:cs typeface="Poppins"/>
                        </a:rPr>
                        <a:t>Marie Sa </a:t>
                      </a:r>
                      <a:r>
                        <a:rPr lang="en-US" sz="1500" b="0" kern="1200" dirty="0" err="1">
                          <a:solidFill>
                            <a:schemeClr val="tx1"/>
                          </a:solidFill>
                          <a:effectLst/>
                          <a:latin typeface="Poppins"/>
                          <a:ea typeface="+mn-ea"/>
                          <a:cs typeface="Poppins"/>
                        </a:rPr>
                        <a:t>Michinard</a:t>
                      </a:r>
                      <a:endParaRPr lang="en-US" sz="1500" b="0" kern="1200" dirty="0">
                        <a:solidFill>
                          <a:schemeClr val="tx1"/>
                        </a:solidFill>
                        <a:effectLst/>
                        <a:latin typeface="Poppins"/>
                        <a:ea typeface="+mn-ea"/>
                        <a:cs typeface="Poppins"/>
                      </a:endParaRPr>
                    </a:p>
                  </a:txBody>
                  <a:tcPr marL="0" marR="0" marT="0" marB="0">
                    <a:solidFill>
                      <a:schemeClr val="accent6">
                        <a:lumMod val="60000"/>
                        <a:lumOff val="40000"/>
                      </a:schemeClr>
                    </a:solidFill>
                  </a:tcPr>
                </a:tc>
                <a:tc>
                  <a:txBody>
                    <a:bodyPr/>
                    <a:lstStyle/>
                    <a:p>
                      <a:pPr marL="67945" marR="0" algn="l">
                        <a:lnSpc>
                          <a:spcPct val="150000"/>
                        </a:lnSpc>
                        <a:spcBef>
                          <a:spcPts val="0"/>
                        </a:spcBef>
                        <a:spcAft>
                          <a:spcPts val="0"/>
                        </a:spcAft>
                      </a:pPr>
                      <a:r>
                        <a:rPr lang="en-US" sz="1500" dirty="0">
                          <a:solidFill>
                            <a:schemeClr val="tx1"/>
                          </a:solidFill>
                          <a:effectLst/>
                          <a:latin typeface="Poppins" panose="00000500000000000000" pitchFamily="2" charset="0"/>
                          <a:ea typeface="Calibri" panose="020F0502020204030204" pitchFamily="34" charset="0"/>
                          <a:cs typeface="Poppins" panose="00000500000000000000" pitchFamily="2" charset="0"/>
                          <a:hlinkClick r:id="rId7">
                            <a:extLst>
                              <a:ext uri="{A12FA001-AC4F-418D-AE19-62706E023703}">
                                <ahyp:hlinkClr xmlns:ahyp="http://schemas.microsoft.com/office/drawing/2018/hyperlinkcolor" val="tx"/>
                              </a:ext>
                            </a:extLst>
                          </a:hlinkClick>
                        </a:rPr>
                        <a:t>mls0363@lausd.net</a:t>
                      </a:r>
                      <a:endParaRPr lang="en-US" sz="15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p>
                      <a:pPr marL="67945" marR="0" algn="l">
                        <a:lnSpc>
                          <a:spcPct val="150000"/>
                        </a:lnSpc>
                        <a:spcBef>
                          <a:spcPts val="0"/>
                        </a:spcBef>
                        <a:spcAft>
                          <a:spcPts val="0"/>
                        </a:spcAft>
                      </a:pPr>
                      <a:endParaRPr lang="en-US" sz="15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0" marR="0" marT="0" marB="0">
                    <a:solidFill>
                      <a:schemeClr val="accent6">
                        <a:lumMod val="40000"/>
                        <a:lumOff val="60000"/>
                      </a:schemeClr>
                    </a:solidFill>
                  </a:tcPr>
                </a:tc>
                <a:extLst>
                  <a:ext uri="{0D108BD9-81ED-4DB2-BD59-A6C34878D82A}">
                    <a16:rowId xmlns:a16="http://schemas.microsoft.com/office/drawing/2014/main" val="185171652"/>
                  </a:ext>
                </a:extLst>
              </a:tr>
            </a:tbl>
          </a:graphicData>
        </a:graphic>
      </p:graphicFrame>
      <p:sp>
        <p:nvSpPr>
          <p:cNvPr id="6" name="Rectangle 1">
            <a:extLst>
              <a:ext uri="{FF2B5EF4-FFF2-40B4-BE49-F238E27FC236}">
                <a16:creationId xmlns:a16="http://schemas.microsoft.com/office/drawing/2014/main" id="{AE3DFED1-A76B-4D0D-9187-63C859E98FCD}"/>
              </a:ext>
            </a:extLst>
          </p:cNvPr>
          <p:cNvSpPr>
            <a:spLocks noChangeArrowheads="1"/>
          </p:cNvSpPr>
          <p:nvPr/>
        </p:nvSpPr>
        <p:spPr bwMode="auto">
          <a:xfrm>
            <a:off x="1484670" y="523220"/>
            <a:ext cx="65775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1600" i="0" u="none" strike="noStrike" cap="none" normalizeH="0" baseline="0" dirty="0">
                <a:ln>
                  <a:noFill/>
                </a:ln>
                <a:effectLst/>
                <a:latin typeface="Poppins"/>
                <a:ea typeface="Calibri"/>
                <a:cs typeface="Poppins"/>
              </a:rPr>
              <a:t>Contact your Region Family</a:t>
            </a:r>
            <a:r>
              <a:rPr kumimoji="0" lang="en-US" altLang="en-US" sz="1600" i="0" u="none" strike="noStrike" cap="none" normalizeH="0" dirty="0">
                <a:ln>
                  <a:noFill/>
                </a:ln>
                <a:effectLst/>
                <a:latin typeface="Poppins"/>
                <a:ea typeface="Calibri"/>
                <a:cs typeface="Poppins"/>
              </a:rPr>
              <a:t> and </a:t>
            </a:r>
            <a:r>
              <a:rPr kumimoji="0" lang="en-US" altLang="en-US" sz="1600" i="0" u="none" strike="noStrike" cap="none" normalizeH="0" baseline="0" dirty="0">
                <a:ln>
                  <a:noFill/>
                </a:ln>
                <a:effectLst/>
                <a:latin typeface="Poppins"/>
                <a:ea typeface="Calibri"/>
                <a:cs typeface="Poppins"/>
              </a:rPr>
              <a:t>Community Engagement (FACE) </a:t>
            </a:r>
            <a:r>
              <a:rPr lang="en-US" altLang="en-US" sz="1600" dirty="0">
                <a:latin typeface="Poppins"/>
                <a:ea typeface="Calibri"/>
                <a:cs typeface="Poppins"/>
              </a:rPr>
              <a:t>Administrative Coordinator</a:t>
            </a:r>
            <a:r>
              <a:rPr kumimoji="0" lang="en-US" altLang="en-US" sz="1600" i="0" u="none" strike="noStrike" cap="none" normalizeH="0" baseline="0" dirty="0">
                <a:ln>
                  <a:noFill/>
                </a:ln>
                <a:effectLst/>
                <a:latin typeface="Poppins"/>
                <a:ea typeface="Calibri"/>
                <a:cs typeface="Poppins"/>
              </a:rPr>
              <a:t>.</a:t>
            </a:r>
            <a:endParaRPr lang="en-US" altLang="en-US" sz="1600" i="0" u="none" strike="noStrike" cap="none" normalizeH="0" baseline="0" dirty="0">
              <a:ln>
                <a:noFill/>
              </a:ln>
              <a:effectLst/>
              <a:latin typeface="Poppins"/>
              <a:ea typeface="Calibri"/>
              <a:cs typeface="Poppins"/>
            </a:endParaRPr>
          </a:p>
          <a:p>
            <a:pPr marL="0" marR="0" lvl="0" indent="0" algn="l" defTabSz="914400" rtl="0" eaLnBrk="0" fontAlgn="base" latinLnBrk="0" hangingPunct="0">
              <a:lnSpc>
                <a:spcPct val="100000"/>
              </a:lnSpc>
              <a:spcBef>
                <a:spcPct val="0"/>
              </a:spcBef>
              <a:spcAft>
                <a:spcPct val="0"/>
              </a:spcAft>
              <a:buClrTx/>
              <a:buSzTx/>
              <a:buFontTx/>
              <a:buNone/>
              <a:tabLst/>
            </a:pPr>
            <a:r>
              <a:rPr lang="es-MX" altLang="en-US" sz="1600" dirty="0">
                <a:solidFill>
                  <a:srgbClr val="002060"/>
                </a:solidFill>
                <a:latin typeface="Poppins"/>
                <a:cs typeface="Poppins"/>
              </a:rPr>
              <a:t>Comuníquese con su Administrador de la Unidad de Participación de Familias   y Comunidad (FACE).</a:t>
            </a:r>
            <a:endParaRPr lang="es-MX" altLang="en-US" sz="1600" i="0" u="none" strike="noStrike" cap="none" normalizeH="0" baseline="0" dirty="0">
              <a:ln>
                <a:noFill/>
              </a:ln>
              <a:solidFill>
                <a:srgbClr val="002060"/>
              </a:solidFill>
              <a:effectLst/>
              <a:latin typeface="Poppins"/>
              <a:cs typeface="Poppins"/>
            </a:endParaRPr>
          </a:p>
        </p:txBody>
      </p:sp>
    </p:spTree>
    <p:extLst>
      <p:ext uri="{BB962C8B-B14F-4D97-AF65-F5344CB8AC3E}">
        <p14:creationId xmlns:p14="http://schemas.microsoft.com/office/powerpoint/2010/main" val="1340968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le:Smartphone icon - Noun Project 283536.svg - Wikimedia ...">
            <a:extLst>
              <a:ext uri="{FF2B5EF4-FFF2-40B4-BE49-F238E27FC236}">
                <a16:creationId xmlns:a16="http://schemas.microsoft.com/office/drawing/2014/main" id="{DB2825E2-D85B-4F2B-8739-1761EDFAE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6495" y="247973"/>
            <a:ext cx="992246" cy="992246"/>
          </a:xfrm>
          <a:prstGeom prst="rect">
            <a:avLst/>
          </a:prstGeom>
          <a:noFill/>
        </p:spPr>
      </p:pic>
      <p:sp>
        <p:nvSpPr>
          <p:cNvPr id="13" name="TextBox 12">
            <a:extLst>
              <a:ext uri="{FF2B5EF4-FFF2-40B4-BE49-F238E27FC236}">
                <a16:creationId xmlns:a16="http://schemas.microsoft.com/office/drawing/2014/main" id="{6E630DCA-C5E1-4547-B42A-EB46E7D5E094}"/>
              </a:ext>
            </a:extLst>
          </p:cNvPr>
          <p:cNvSpPr txBox="1"/>
          <p:nvPr/>
        </p:nvSpPr>
        <p:spPr>
          <a:xfrm>
            <a:off x="144044" y="263888"/>
            <a:ext cx="4178574" cy="807895"/>
          </a:xfrm>
          <a:prstGeom prst="rect">
            <a:avLst/>
          </a:prstGeom>
          <a:noFill/>
        </p:spPr>
        <p:txBody>
          <a:bodyPr rot="0" spcFirstLastPara="0" vertOverflow="overflow" horzOverflow="overflow" vert="horz" wrap="square" lIns="68562" tIns="34281" rIns="68562" bIns="34281" numCol="1" spcCol="0" rtlCol="0" fromWordArt="0" anchor="t" anchorCtr="0" forceAA="0" compatLnSpc="1">
            <a:prstTxWarp prst="textNoShape">
              <a:avLst/>
            </a:prstTxWarp>
            <a:spAutoFit/>
          </a:bodyPr>
          <a:lstStyle/>
          <a:p>
            <a:pPr defTabSz="685800">
              <a:defRPr/>
            </a:pPr>
            <a:r>
              <a:rPr lang="en-US" sz="2400" b="1">
                <a:solidFill>
                  <a:schemeClr val="tx2">
                    <a:lumMod val="10000"/>
                  </a:schemeClr>
                </a:solidFill>
                <a:latin typeface="Poppins"/>
                <a:cs typeface="Calibri"/>
              </a:rPr>
              <a:t>Interpretation Services: Mobile Device</a:t>
            </a:r>
          </a:p>
        </p:txBody>
      </p:sp>
      <p:grpSp>
        <p:nvGrpSpPr>
          <p:cNvPr id="2" name="Group 1">
            <a:extLst>
              <a:ext uri="{FF2B5EF4-FFF2-40B4-BE49-F238E27FC236}">
                <a16:creationId xmlns:a16="http://schemas.microsoft.com/office/drawing/2014/main" id="{C8376C7E-554F-4793-BFFD-78BF1ADB658B}"/>
              </a:ext>
            </a:extLst>
          </p:cNvPr>
          <p:cNvGrpSpPr/>
          <p:nvPr/>
        </p:nvGrpSpPr>
        <p:grpSpPr>
          <a:xfrm>
            <a:off x="292185" y="1599603"/>
            <a:ext cx="3199567" cy="1428724"/>
            <a:chOff x="280241" y="2559164"/>
            <a:chExt cx="4266089" cy="1904965"/>
          </a:xfrm>
        </p:grpSpPr>
        <p:pic>
          <p:nvPicPr>
            <p:cNvPr id="15" name="Picture 5" descr="Graphical user interface, application&#10;&#10;Description automatically generated">
              <a:extLst>
                <a:ext uri="{FF2B5EF4-FFF2-40B4-BE49-F238E27FC236}">
                  <a16:creationId xmlns:a16="http://schemas.microsoft.com/office/drawing/2014/main" id="{944286BE-9174-4962-AE85-2ACAF5D705CE}"/>
                </a:ext>
              </a:extLst>
            </p:cNvPr>
            <p:cNvPicPr>
              <a:picLocks noChangeAspect="1"/>
            </p:cNvPicPr>
            <p:nvPr/>
          </p:nvPicPr>
          <p:blipFill>
            <a:blip r:embed="rId4"/>
            <a:stretch>
              <a:fillRect/>
            </a:stretch>
          </p:blipFill>
          <p:spPr>
            <a:xfrm>
              <a:off x="280241" y="2559164"/>
              <a:ext cx="4266089" cy="1904965"/>
            </a:xfrm>
            <a:prstGeom prst="rect">
              <a:avLst/>
            </a:prstGeom>
          </p:spPr>
        </p:pic>
        <p:sp>
          <p:nvSpPr>
            <p:cNvPr id="16" name="Rectangle: Rounded Corners 15">
              <a:extLst>
                <a:ext uri="{FF2B5EF4-FFF2-40B4-BE49-F238E27FC236}">
                  <a16:creationId xmlns:a16="http://schemas.microsoft.com/office/drawing/2014/main" id="{7027A996-FBAD-4BCB-8965-462D510A139D}"/>
                </a:ext>
              </a:extLst>
            </p:cNvPr>
            <p:cNvSpPr/>
            <p:nvPr/>
          </p:nvSpPr>
          <p:spPr>
            <a:xfrm>
              <a:off x="3699967" y="3418873"/>
              <a:ext cx="731673"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grpSp>
        <p:nvGrpSpPr>
          <p:cNvPr id="3" name="Group 2">
            <a:extLst>
              <a:ext uri="{FF2B5EF4-FFF2-40B4-BE49-F238E27FC236}">
                <a16:creationId xmlns:a16="http://schemas.microsoft.com/office/drawing/2014/main" id="{37A2EA74-D9E0-4ADC-8E97-0E10C0FD5A7F}"/>
              </a:ext>
            </a:extLst>
          </p:cNvPr>
          <p:cNvGrpSpPr/>
          <p:nvPr/>
        </p:nvGrpSpPr>
        <p:grpSpPr>
          <a:xfrm>
            <a:off x="315168" y="3168136"/>
            <a:ext cx="3167225" cy="969510"/>
            <a:chOff x="404189" y="5050591"/>
            <a:chExt cx="4222967" cy="1292680"/>
          </a:xfrm>
        </p:grpSpPr>
        <p:pic>
          <p:nvPicPr>
            <p:cNvPr id="17" name="Picture 2" descr="Graphical user interface, application&#10;&#10;Description automatically generated">
              <a:extLst>
                <a:ext uri="{FF2B5EF4-FFF2-40B4-BE49-F238E27FC236}">
                  <a16:creationId xmlns:a16="http://schemas.microsoft.com/office/drawing/2014/main" id="{E0326063-E03A-4913-98C1-E4191663E558}"/>
                </a:ext>
              </a:extLst>
            </p:cNvPr>
            <p:cNvPicPr>
              <a:picLocks noChangeAspect="1"/>
            </p:cNvPicPr>
            <p:nvPr/>
          </p:nvPicPr>
          <p:blipFill>
            <a:blip r:embed="rId5"/>
            <a:stretch>
              <a:fillRect/>
            </a:stretch>
          </p:blipFill>
          <p:spPr>
            <a:xfrm>
              <a:off x="404189" y="5050591"/>
              <a:ext cx="4222967" cy="1292680"/>
            </a:xfrm>
            <a:prstGeom prst="rect">
              <a:avLst/>
            </a:prstGeom>
          </p:spPr>
        </p:pic>
        <p:sp>
          <p:nvSpPr>
            <p:cNvPr id="18" name="Rectangle: Rounded Corners 17">
              <a:extLst>
                <a:ext uri="{FF2B5EF4-FFF2-40B4-BE49-F238E27FC236}">
                  <a16:creationId xmlns:a16="http://schemas.microsoft.com/office/drawing/2014/main" id="{66B2C229-BF89-4772-A72F-E6F9B4B96462}"/>
                </a:ext>
              </a:extLst>
            </p:cNvPr>
            <p:cNvSpPr/>
            <p:nvPr/>
          </p:nvSpPr>
          <p:spPr>
            <a:xfrm>
              <a:off x="3746754" y="5532728"/>
              <a:ext cx="714790" cy="6647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pic>
        <p:nvPicPr>
          <p:cNvPr id="19" name="Picture 7" descr="Graphical user interface, application&#10;&#10;Description automatically generated">
            <a:extLst>
              <a:ext uri="{FF2B5EF4-FFF2-40B4-BE49-F238E27FC236}">
                <a16:creationId xmlns:a16="http://schemas.microsoft.com/office/drawing/2014/main" id="{3338F73B-65BA-4E9B-8282-9EBAEDB55622}"/>
              </a:ext>
            </a:extLst>
          </p:cNvPr>
          <p:cNvPicPr>
            <a:picLocks noChangeAspect="1"/>
          </p:cNvPicPr>
          <p:nvPr/>
        </p:nvPicPr>
        <p:blipFill rotWithShape="1">
          <a:blip r:embed="rId6"/>
          <a:srcRect b="38605"/>
          <a:stretch/>
        </p:blipFill>
        <p:spPr>
          <a:xfrm>
            <a:off x="4086893" y="1653880"/>
            <a:ext cx="1958459" cy="1297814"/>
          </a:xfrm>
          <a:prstGeom prst="rect">
            <a:avLst/>
          </a:prstGeom>
          <a:ln w="57150">
            <a:solidFill>
              <a:schemeClr val="tx1"/>
            </a:solidFill>
          </a:ln>
        </p:spPr>
      </p:pic>
      <p:pic>
        <p:nvPicPr>
          <p:cNvPr id="20" name="Picture 7" descr="Graphical user interface, application&#10;&#10;Description automatically generated">
            <a:extLst>
              <a:ext uri="{FF2B5EF4-FFF2-40B4-BE49-F238E27FC236}">
                <a16:creationId xmlns:a16="http://schemas.microsoft.com/office/drawing/2014/main" id="{8A42A13F-7C64-4E97-95CD-6832541AF897}"/>
              </a:ext>
            </a:extLst>
          </p:cNvPr>
          <p:cNvPicPr>
            <a:picLocks noChangeAspect="1"/>
          </p:cNvPicPr>
          <p:nvPr/>
        </p:nvPicPr>
        <p:blipFill rotWithShape="1">
          <a:blip r:embed="rId7"/>
          <a:srcRect b="10870"/>
          <a:stretch/>
        </p:blipFill>
        <p:spPr>
          <a:xfrm>
            <a:off x="3988487" y="3309763"/>
            <a:ext cx="2056865" cy="1655766"/>
          </a:xfrm>
          <a:prstGeom prst="rect">
            <a:avLst/>
          </a:prstGeom>
          <a:ln w="57150">
            <a:solidFill>
              <a:schemeClr val="tx1"/>
            </a:solidFill>
          </a:ln>
        </p:spPr>
      </p:pic>
      <p:pic>
        <p:nvPicPr>
          <p:cNvPr id="21" name="Picture 12" descr="Graphical user interface, text, application, email&#10;&#10;Description automatically generated">
            <a:extLst>
              <a:ext uri="{FF2B5EF4-FFF2-40B4-BE49-F238E27FC236}">
                <a16:creationId xmlns:a16="http://schemas.microsoft.com/office/drawing/2014/main" id="{F71512B5-11BF-467D-BF0C-61D3A5D37F12}"/>
              </a:ext>
            </a:extLst>
          </p:cNvPr>
          <p:cNvPicPr>
            <a:picLocks noChangeAspect="1"/>
          </p:cNvPicPr>
          <p:nvPr/>
        </p:nvPicPr>
        <p:blipFill rotWithShape="1">
          <a:blip r:embed="rId8"/>
          <a:srcRect l="3383" t="4751" r="4099" b="25185"/>
          <a:stretch/>
        </p:blipFill>
        <p:spPr>
          <a:xfrm>
            <a:off x="6610577" y="1806904"/>
            <a:ext cx="2132325" cy="1167681"/>
          </a:xfrm>
          <a:prstGeom prst="rect">
            <a:avLst/>
          </a:prstGeom>
          <a:ln w="57150">
            <a:solidFill>
              <a:schemeClr val="tx1"/>
            </a:solidFill>
          </a:ln>
        </p:spPr>
      </p:pic>
      <p:grpSp>
        <p:nvGrpSpPr>
          <p:cNvPr id="4" name="Group 3">
            <a:extLst>
              <a:ext uri="{FF2B5EF4-FFF2-40B4-BE49-F238E27FC236}">
                <a16:creationId xmlns:a16="http://schemas.microsoft.com/office/drawing/2014/main" id="{1CAF0865-6764-40BA-AB47-2EAE2FD9A069}"/>
              </a:ext>
            </a:extLst>
          </p:cNvPr>
          <p:cNvGrpSpPr/>
          <p:nvPr/>
        </p:nvGrpSpPr>
        <p:grpSpPr>
          <a:xfrm>
            <a:off x="6551445" y="3297227"/>
            <a:ext cx="2254344" cy="1519035"/>
            <a:chOff x="8744766" y="3719813"/>
            <a:chExt cx="3005792" cy="2025380"/>
          </a:xfrm>
        </p:grpSpPr>
        <p:pic>
          <p:nvPicPr>
            <p:cNvPr id="22" name="Picture 8" descr="Graphical user interface, text, application, chat or text message&#10;&#10;Description automatically generated">
              <a:extLst>
                <a:ext uri="{FF2B5EF4-FFF2-40B4-BE49-F238E27FC236}">
                  <a16:creationId xmlns:a16="http://schemas.microsoft.com/office/drawing/2014/main" id="{865CBBFA-F3FE-49DF-9EBE-941FC1C33294}"/>
                </a:ext>
              </a:extLst>
            </p:cNvPr>
            <p:cNvPicPr>
              <a:picLocks noChangeAspect="1"/>
            </p:cNvPicPr>
            <p:nvPr/>
          </p:nvPicPr>
          <p:blipFill rotWithShape="1">
            <a:blip r:embed="rId9"/>
            <a:srcRect t="10145" b="19339"/>
            <a:stretch/>
          </p:blipFill>
          <p:spPr>
            <a:xfrm>
              <a:off x="8826982" y="3719813"/>
              <a:ext cx="2847472" cy="2025380"/>
            </a:xfrm>
            <a:prstGeom prst="rect">
              <a:avLst/>
            </a:prstGeom>
            <a:ln w="57150">
              <a:solidFill>
                <a:schemeClr val="tx1"/>
              </a:solidFill>
            </a:ln>
          </p:spPr>
        </p:pic>
        <p:sp>
          <p:nvSpPr>
            <p:cNvPr id="23" name="Rectangle: Rounded Corners 22">
              <a:extLst>
                <a:ext uri="{FF2B5EF4-FFF2-40B4-BE49-F238E27FC236}">
                  <a16:creationId xmlns:a16="http://schemas.microsoft.com/office/drawing/2014/main" id="{90B0DED3-0614-40A4-92CA-800E84304676}"/>
                </a:ext>
              </a:extLst>
            </p:cNvPr>
            <p:cNvSpPr/>
            <p:nvPr/>
          </p:nvSpPr>
          <p:spPr>
            <a:xfrm>
              <a:off x="10951355" y="3773533"/>
              <a:ext cx="696223" cy="416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24" name="Rectangle: Rounded Corners 23">
              <a:extLst>
                <a:ext uri="{FF2B5EF4-FFF2-40B4-BE49-F238E27FC236}">
                  <a16:creationId xmlns:a16="http://schemas.microsoft.com/office/drawing/2014/main" id="{0CA08E9A-5FF4-45A7-86DD-B6E8413028CC}"/>
                </a:ext>
              </a:extLst>
            </p:cNvPr>
            <p:cNvSpPr/>
            <p:nvPr/>
          </p:nvSpPr>
          <p:spPr>
            <a:xfrm>
              <a:off x="8744766" y="5090361"/>
              <a:ext cx="3005792" cy="29920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grpSp>
      <p:sp>
        <p:nvSpPr>
          <p:cNvPr id="6" name="Slide Number Placeholder 5">
            <a:extLst>
              <a:ext uri="{FF2B5EF4-FFF2-40B4-BE49-F238E27FC236}">
                <a16:creationId xmlns:a16="http://schemas.microsoft.com/office/drawing/2014/main" id="{8DC1DB6D-EA5F-480D-9D70-4826D8E81356}"/>
              </a:ext>
            </a:extLst>
          </p:cNvPr>
          <p:cNvSpPr>
            <a:spLocks noGrp="1"/>
          </p:cNvSpPr>
          <p:nvPr>
            <p:ph type="sldNum" sz="quarter" idx="12"/>
          </p:nvPr>
        </p:nvSpPr>
        <p:spPr/>
        <p:txBody>
          <a:bodyPr/>
          <a:lstStyle/>
          <a:p>
            <a:fld id="{ADAD750B-947C-400E-B8CE-3DD0E804B3D6}" type="slidenum">
              <a:rPr lang="en-US" smtClean="0"/>
              <a:t>4</a:t>
            </a:fld>
            <a:endParaRPr lang="en-US"/>
          </a:p>
        </p:txBody>
      </p:sp>
      <p:sp>
        <p:nvSpPr>
          <p:cNvPr id="7" name="Rectangle: Rounded Corners 6">
            <a:extLst>
              <a:ext uri="{FF2B5EF4-FFF2-40B4-BE49-F238E27FC236}">
                <a16:creationId xmlns:a16="http://schemas.microsoft.com/office/drawing/2014/main" id="{4CCA3D76-B71A-2D29-C90B-6AC2393FE713}"/>
              </a:ext>
            </a:extLst>
          </p:cNvPr>
          <p:cNvSpPr/>
          <p:nvPr/>
        </p:nvSpPr>
        <p:spPr>
          <a:xfrm>
            <a:off x="8283623" y="1764930"/>
            <a:ext cx="522167" cy="3123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9" name="Rectangle: Rounded Corners 8">
            <a:extLst>
              <a:ext uri="{FF2B5EF4-FFF2-40B4-BE49-F238E27FC236}">
                <a16:creationId xmlns:a16="http://schemas.microsoft.com/office/drawing/2014/main" id="{637062C8-3E14-495E-272B-32612FB5719B}"/>
              </a:ext>
            </a:extLst>
          </p:cNvPr>
          <p:cNvSpPr/>
          <p:nvPr/>
        </p:nvSpPr>
        <p:spPr>
          <a:xfrm>
            <a:off x="6551445" y="2617886"/>
            <a:ext cx="2254345" cy="22440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5" name="Rectangle: Rounded Corners 23">
            <a:extLst>
              <a:ext uri="{FF2B5EF4-FFF2-40B4-BE49-F238E27FC236}">
                <a16:creationId xmlns:a16="http://schemas.microsoft.com/office/drawing/2014/main" id="{CA61D008-128E-4BFD-26C1-9B5D7BF6301B}"/>
              </a:ext>
            </a:extLst>
          </p:cNvPr>
          <p:cNvSpPr/>
          <p:nvPr/>
        </p:nvSpPr>
        <p:spPr>
          <a:xfrm>
            <a:off x="4134944" y="2630739"/>
            <a:ext cx="1862356" cy="22440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8" name="Rectangle: Rounded Corners 23">
            <a:extLst>
              <a:ext uri="{FF2B5EF4-FFF2-40B4-BE49-F238E27FC236}">
                <a16:creationId xmlns:a16="http://schemas.microsoft.com/office/drawing/2014/main" id="{86F61A41-3A44-BA2C-54DF-62D99518B526}"/>
              </a:ext>
            </a:extLst>
          </p:cNvPr>
          <p:cNvSpPr/>
          <p:nvPr/>
        </p:nvSpPr>
        <p:spPr>
          <a:xfrm>
            <a:off x="3988486" y="3779017"/>
            <a:ext cx="2083337" cy="22440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49">
              <a:solidFill>
                <a:prstClr val="white"/>
              </a:solidFill>
              <a:latin typeface="Corbel" panose="020B0503020204020204"/>
            </a:endParaRPr>
          </a:p>
        </p:txBody>
      </p:sp>
      <p:sp>
        <p:nvSpPr>
          <p:cNvPr id="11" name="TextBox 10">
            <a:extLst>
              <a:ext uri="{FF2B5EF4-FFF2-40B4-BE49-F238E27FC236}">
                <a16:creationId xmlns:a16="http://schemas.microsoft.com/office/drawing/2014/main" id="{883D9CC8-B0F3-37ED-20F3-8F3A946858B1}"/>
              </a:ext>
            </a:extLst>
          </p:cNvPr>
          <p:cNvSpPr txBox="1"/>
          <p:nvPr/>
        </p:nvSpPr>
        <p:spPr>
          <a:xfrm>
            <a:off x="4607626" y="208309"/>
            <a:ext cx="4536374" cy="830997"/>
          </a:xfrm>
          <a:prstGeom prst="rect">
            <a:avLst/>
          </a:prstGeom>
          <a:noFill/>
        </p:spPr>
        <p:txBody>
          <a:bodyPr wrap="square">
            <a:spAutoFit/>
          </a:bodyPr>
          <a:lstStyle/>
          <a:p>
            <a:pPr>
              <a:defRPr/>
            </a:pPr>
            <a:r>
              <a:rPr lang="es-CO" sz="2400" b="1" dirty="0">
                <a:solidFill>
                  <a:srgbClr val="002060"/>
                </a:solidFill>
                <a:latin typeface="Poppins"/>
                <a:cs typeface="Calibri"/>
              </a:rPr>
              <a:t>Servicios de interpretación: Dispositivo móvil</a:t>
            </a:r>
            <a:endParaRPr lang="en-US" sz="2400" b="1" dirty="0">
              <a:solidFill>
                <a:srgbClr val="002060"/>
              </a:solidFill>
              <a:latin typeface="Poppins"/>
              <a:cs typeface="Calibri"/>
            </a:endParaRPr>
          </a:p>
        </p:txBody>
      </p:sp>
    </p:spTree>
    <p:extLst>
      <p:ext uri="{BB962C8B-B14F-4D97-AF65-F5344CB8AC3E}">
        <p14:creationId xmlns:p14="http://schemas.microsoft.com/office/powerpoint/2010/main" val="2610289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A0C52D-9395-4199-AAEB-083F50FC784A}"/>
              </a:ext>
            </a:extLst>
          </p:cNvPr>
          <p:cNvSpPr txBox="1"/>
          <p:nvPr/>
        </p:nvSpPr>
        <p:spPr>
          <a:xfrm>
            <a:off x="317675" y="946208"/>
            <a:ext cx="3790684" cy="3985706"/>
          </a:xfrm>
          <a:prstGeom prst="rect">
            <a:avLst/>
          </a:prstGeom>
          <a:noFill/>
        </p:spPr>
        <p:txBody>
          <a:bodyPr wrap="square" lIns="91440" tIns="45720" rIns="91440" bIns="45720" rtlCol="0" anchor="t">
            <a:spAutoFit/>
          </a:bodyPr>
          <a:lstStyle/>
          <a:p>
            <a:r>
              <a:rPr lang="en-US" sz="1700" b="1" dirty="0">
                <a:latin typeface="Poppins"/>
                <a:cs typeface="Poppins"/>
              </a:rPr>
              <a:t>Step 1:</a:t>
            </a:r>
            <a:r>
              <a:rPr lang="en-US" sz="1700" dirty="0">
                <a:latin typeface="Poppins"/>
                <a:cs typeface="Poppins"/>
              </a:rPr>
              <a:t>  Hover over your picture located by the picture gallery with your cursor and search for the three dots found on the top right-hand corner of your picture. </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2:</a:t>
            </a:r>
            <a:r>
              <a:rPr lang="en-US" sz="1700" dirty="0">
                <a:latin typeface="Poppins"/>
                <a:cs typeface="Poppins"/>
              </a:rPr>
              <a:t> Click the three-dotted icon found over your picture.</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3:</a:t>
            </a:r>
            <a:r>
              <a:rPr lang="en-US" sz="1700" dirty="0">
                <a:latin typeface="Poppins"/>
                <a:cs typeface="Poppins"/>
              </a:rPr>
              <a:t> Click </a:t>
            </a:r>
            <a:r>
              <a:rPr lang="en-US" sz="1700" i="1" dirty="0">
                <a:latin typeface="Poppins"/>
                <a:cs typeface="Poppins"/>
              </a:rPr>
              <a:t>More.</a:t>
            </a:r>
          </a:p>
          <a:p>
            <a:endParaRPr lang="en-US" sz="500" dirty="0">
              <a:latin typeface="Poppins" panose="00000500000000000000" pitchFamily="2" charset="0"/>
              <a:cs typeface="Poppins" panose="00000500000000000000" pitchFamily="2" charset="0"/>
            </a:endParaRPr>
          </a:p>
          <a:p>
            <a:r>
              <a:rPr lang="en-US" sz="1700" b="1" dirty="0">
                <a:latin typeface="Poppins"/>
                <a:cs typeface="Poppins"/>
              </a:rPr>
              <a:t>Step 4:</a:t>
            </a:r>
            <a:r>
              <a:rPr lang="en-US" sz="1700" dirty="0">
                <a:latin typeface="Poppins"/>
                <a:cs typeface="Poppins"/>
              </a:rPr>
              <a:t> Choose </a:t>
            </a:r>
            <a:r>
              <a:rPr lang="en-US" sz="1700" i="1" dirty="0">
                <a:latin typeface="Poppins"/>
                <a:cs typeface="Poppins"/>
              </a:rPr>
              <a:t>Rename.</a:t>
            </a:r>
            <a:r>
              <a:rPr lang="en-US" sz="1700" dirty="0">
                <a:latin typeface="Poppins"/>
                <a:cs typeface="Poppins"/>
              </a:rPr>
              <a:t> </a:t>
            </a:r>
            <a:endParaRPr lang="en-US" sz="500" dirty="0">
              <a:latin typeface="Poppins"/>
              <a:cs typeface="Poppins"/>
            </a:endParaRPr>
          </a:p>
          <a:p>
            <a:r>
              <a:rPr lang="en-US" sz="1700" b="1" dirty="0">
                <a:latin typeface="Poppins"/>
                <a:cs typeface="Poppins"/>
              </a:rPr>
              <a:t>Step 5: </a:t>
            </a:r>
            <a:r>
              <a:rPr lang="en-US" sz="1700" dirty="0">
                <a:latin typeface="Poppins"/>
                <a:cs typeface="Poppins"/>
              </a:rPr>
              <a:t>Enter the full name used when you enrolled your students at the school site, then click </a:t>
            </a:r>
            <a:r>
              <a:rPr lang="en-US" sz="1700" i="1" dirty="0">
                <a:latin typeface="Poppins"/>
                <a:cs typeface="Poppins"/>
              </a:rPr>
              <a:t>Save</a:t>
            </a:r>
            <a:r>
              <a:rPr lang="en-US" sz="1700" dirty="0">
                <a:latin typeface="Poppins"/>
                <a:cs typeface="Poppins"/>
              </a:rPr>
              <a:t> to finish the change. </a:t>
            </a:r>
          </a:p>
        </p:txBody>
      </p:sp>
      <p:sp>
        <p:nvSpPr>
          <p:cNvPr id="3" name="TextBox 2">
            <a:extLst>
              <a:ext uri="{FF2B5EF4-FFF2-40B4-BE49-F238E27FC236}">
                <a16:creationId xmlns:a16="http://schemas.microsoft.com/office/drawing/2014/main" id="{8BD027D5-D670-4BED-B825-6E7BEBC0334A}"/>
              </a:ext>
            </a:extLst>
          </p:cNvPr>
          <p:cNvSpPr txBox="1"/>
          <p:nvPr/>
        </p:nvSpPr>
        <p:spPr>
          <a:xfrm>
            <a:off x="4472202" y="969111"/>
            <a:ext cx="4474436" cy="3985706"/>
          </a:xfrm>
          <a:prstGeom prst="rect">
            <a:avLst/>
          </a:prstGeom>
          <a:noFill/>
        </p:spPr>
        <p:txBody>
          <a:bodyPr wrap="square" lIns="91440" tIns="45720" rIns="91440" bIns="45720" anchor="t">
            <a:spAutoFit/>
          </a:bodyPr>
          <a:lstStyle/>
          <a:p>
            <a:r>
              <a:rPr lang="es-CO" sz="1700" b="1" dirty="0">
                <a:solidFill>
                  <a:srgbClr val="002060"/>
                </a:solidFill>
                <a:latin typeface="Poppins"/>
                <a:cs typeface="Poppins"/>
              </a:rPr>
              <a:t>Paso 1:  </a:t>
            </a:r>
            <a:r>
              <a:rPr lang="es-CO" sz="1700" dirty="0">
                <a:solidFill>
                  <a:srgbClr val="002060"/>
                </a:solidFill>
                <a:latin typeface="Poppins"/>
                <a:cs typeface="Poppins"/>
              </a:rPr>
              <a:t>Ponga su cursor en su foto ubicada en la galería de fotos y busque los tres puntitos en la esquina de la parte derecha de su rectángulo con su foto.</a:t>
            </a:r>
          </a:p>
          <a:p>
            <a:endParaRPr lang="es-CO" sz="500" dirty="0">
              <a:solidFill>
                <a:srgbClr val="002060"/>
              </a:solidFill>
              <a:latin typeface="Poppins" panose="00000500000000000000" pitchFamily="2" charset="0"/>
              <a:cs typeface="Poppins" panose="00000500000000000000" pitchFamily="2" charset="0"/>
            </a:endParaRPr>
          </a:p>
          <a:p>
            <a:r>
              <a:rPr lang="es-CO" sz="1700" b="1" dirty="0">
                <a:solidFill>
                  <a:srgbClr val="002060"/>
                </a:solidFill>
                <a:latin typeface="Poppins"/>
                <a:cs typeface="Poppins"/>
              </a:rPr>
              <a:t>Paso 2: </a:t>
            </a:r>
            <a:r>
              <a:rPr lang="es-CO" sz="1700" dirty="0">
                <a:solidFill>
                  <a:srgbClr val="002060"/>
                </a:solidFill>
                <a:latin typeface="Poppins"/>
                <a:cs typeface="Poppins"/>
              </a:rPr>
              <a:t>Haga clic en los tres puntitos que están en su foto.</a:t>
            </a:r>
          </a:p>
          <a:p>
            <a:endParaRPr lang="es-CO" sz="500" dirty="0">
              <a:solidFill>
                <a:srgbClr val="002060"/>
              </a:solidFill>
              <a:latin typeface="Poppins" panose="00000500000000000000" pitchFamily="2" charset="0"/>
              <a:cs typeface="Poppins" panose="00000500000000000000" pitchFamily="2" charset="0"/>
            </a:endParaRPr>
          </a:p>
          <a:p>
            <a:r>
              <a:rPr lang="es-CO" sz="1700" b="1" dirty="0">
                <a:solidFill>
                  <a:srgbClr val="002060"/>
                </a:solidFill>
                <a:latin typeface="Poppins"/>
                <a:cs typeface="Poppins"/>
              </a:rPr>
              <a:t>Paso 3: </a:t>
            </a:r>
            <a:r>
              <a:rPr lang="es-CO" sz="1700" dirty="0">
                <a:solidFill>
                  <a:srgbClr val="002060"/>
                </a:solidFill>
                <a:latin typeface="Poppins"/>
                <a:cs typeface="Poppins"/>
              </a:rPr>
              <a:t>Haga clic en </a:t>
            </a:r>
            <a:r>
              <a:rPr lang="es-CO" sz="1700" i="1" dirty="0">
                <a:solidFill>
                  <a:srgbClr val="002060"/>
                </a:solidFill>
                <a:latin typeface="Poppins"/>
                <a:cs typeface="Poppins"/>
              </a:rPr>
              <a:t>Más. </a:t>
            </a:r>
          </a:p>
          <a:p>
            <a:endParaRPr lang="es-CO" sz="500" i="1" dirty="0">
              <a:solidFill>
                <a:srgbClr val="002060"/>
              </a:solidFill>
              <a:latin typeface="Poppins" panose="00000500000000000000" pitchFamily="2" charset="0"/>
              <a:cs typeface="Poppins" panose="00000500000000000000" pitchFamily="2" charset="0"/>
            </a:endParaRPr>
          </a:p>
          <a:p>
            <a:r>
              <a:rPr lang="es-CO" sz="1700" b="1" dirty="0">
                <a:solidFill>
                  <a:srgbClr val="002060"/>
                </a:solidFill>
                <a:latin typeface="Poppins"/>
                <a:cs typeface="Poppins"/>
              </a:rPr>
              <a:t>Paso 4: </a:t>
            </a:r>
            <a:r>
              <a:rPr lang="es-CO" sz="1700" dirty="0">
                <a:solidFill>
                  <a:srgbClr val="002060"/>
                </a:solidFill>
                <a:latin typeface="Poppins"/>
                <a:cs typeface="Poppins"/>
              </a:rPr>
              <a:t>Escoja </a:t>
            </a:r>
            <a:r>
              <a:rPr lang="es-CO" sz="1700" i="1" dirty="0">
                <a:solidFill>
                  <a:srgbClr val="002060"/>
                </a:solidFill>
                <a:latin typeface="Poppins"/>
                <a:cs typeface="Poppins"/>
              </a:rPr>
              <a:t>Re nombrar.</a:t>
            </a:r>
            <a:r>
              <a:rPr lang="es-CO" sz="1700" dirty="0">
                <a:solidFill>
                  <a:srgbClr val="002060"/>
                </a:solidFill>
                <a:latin typeface="Poppins"/>
                <a:cs typeface="Poppins"/>
              </a:rPr>
              <a:t> </a:t>
            </a:r>
            <a:endParaRPr lang="es-CO" sz="500" dirty="0">
              <a:solidFill>
                <a:srgbClr val="002060"/>
              </a:solidFill>
              <a:latin typeface="Poppins"/>
              <a:cs typeface="Poppins"/>
            </a:endParaRPr>
          </a:p>
          <a:p>
            <a:r>
              <a:rPr lang="es-CO" sz="1700" b="1" dirty="0">
                <a:solidFill>
                  <a:srgbClr val="002060"/>
                </a:solidFill>
                <a:latin typeface="Poppins"/>
                <a:cs typeface="Poppins"/>
              </a:rPr>
              <a:t>Paso 5:</a:t>
            </a:r>
            <a:r>
              <a:rPr lang="es-CO" sz="1700" dirty="0">
                <a:solidFill>
                  <a:srgbClr val="002060"/>
                </a:solidFill>
                <a:latin typeface="Poppins"/>
                <a:cs typeface="Poppins"/>
              </a:rPr>
              <a:t> Ingrese su nombre completo de la manera que lo escribió al matricular a sus estudiantes en el plantel escolar, después haga clic en </a:t>
            </a:r>
            <a:r>
              <a:rPr lang="es-CO" sz="1700" i="1" dirty="0">
                <a:solidFill>
                  <a:srgbClr val="002060"/>
                </a:solidFill>
                <a:latin typeface="Poppins"/>
                <a:cs typeface="Poppins"/>
              </a:rPr>
              <a:t>Guardar </a:t>
            </a:r>
            <a:r>
              <a:rPr lang="es-CO" sz="1700" dirty="0">
                <a:solidFill>
                  <a:srgbClr val="002060"/>
                </a:solidFill>
                <a:latin typeface="Poppins"/>
                <a:cs typeface="Poppins"/>
              </a:rPr>
              <a:t>para aceptar el cambio. </a:t>
            </a:r>
          </a:p>
        </p:txBody>
      </p:sp>
      <p:sp>
        <p:nvSpPr>
          <p:cNvPr id="4" name="TextBox 3">
            <a:extLst>
              <a:ext uri="{FF2B5EF4-FFF2-40B4-BE49-F238E27FC236}">
                <a16:creationId xmlns:a16="http://schemas.microsoft.com/office/drawing/2014/main" id="{6143E6B3-DD76-41BC-9AC3-B5D34A538C06}"/>
              </a:ext>
            </a:extLst>
          </p:cNvPr>
          <p:cNvSpPr txBox="1"/>
          <p:nvPr/>
        </p:nvSpPr>
        <p:spPr>
          <a:xfrm>
            <a:off x="451641" y="138295"/>
            <a:ext cx="3205959"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400" b="1" spc="-38">
                <a:latin typeface="Poppins"/>
                <a:ea typeface="+mj-ea"/>
                <a:cs typeface="Poppins"/>
              </a:rPr>
              <a:t>Steps to Rename Yourself on Zoom</a:t>
            </a:r>
          </a:p>
        </p:txBody>
      </p:sp>
      <p:sp>
        <p:nvSpPr>
          <p:cNvPr id="6" name="TextBox 5">
            <a:extLst>
              <a:ext uri="{FF2B5EF4-FFF2-40B4-BE49-F238E27FC236}">
                <a16:creationId xmlns:a16="http://schemas.microsoft.com/office/drawing/2014/main" id="{84AB6DEC-8581-4F21-8328-30D2F672BB52}"/>
              </a:ext>
            </a:extLst>
          </p:cNvPr>
          <p:cNvSpPr txBox="1"/>
          <p:nvPr/>
        </p:nvSpPr>
        <p:spPr>
          <a:xfrm>
            <a:off x="4559118" y="138114"/>
            <a:ext cx="4108919" cy="830997"/>
          </a:xfrm>
          <a:prstGeom prst="rect">
            <a:avLst/>
          </a:prstGeom>
          <a:noFill/>
        </p:spPr>
        <p:txBody>
          <a:bodyPr wrap="square" lIns="91440" tIns="45720" rIns="91440" bIns="45720" anchor="t">
            <a:spAutoFit/>
          </a:bodyPr>
          <a:lstStyle/>
          <a:p>
            <a:pPr algn="ctr"/>
            <a:r>
              <a:rPr lang="es-CO" sz="2400" b="1" dirty="0">
                <a:solidFill>
                  <a:srgbClr val="002060"/>
                </a:solidFill>
                <a:latin typeface="Poppins"/>
                <a:cs typeface="Poppins"/>
              </a:rPr>
              <a:t>Cómo cambiar su nombre en su pantalla</a:t>
            </a:r>
          </a:p>
        </p:txBody>
      </p:sp>
    </p:spTree>
    <p:extLst>
      <p:ext uri="{BB962C8B-B14F-4D97-AF65-F5344CB8AC3E}">
        <p14:creationId xmlns:p14="http://schemas.microsoft.com/office/powerpoint/2010/main" val="248444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16D679-29A2-4837-8980-ECEDE5138028}"/>
              </a:ext>
            </a:extLst>
          </p:cNvPr>
          <p:cNvSpPr txBox="1"/>
          <p:nvPr/>
        </p:nvSpPr>
        <p:spPr>
          <a:xfrm>
            <a:off x="146194" y="1357848"/>
            <a:ext cx="3825221" cy="2862322"/>
          </a:xfrm>
          <a:prstGeom prst="rect">
            <a:avLst/>
          </a:prstGeom>
          <a:noFill/>
          <a:ln>
            <a:noFill/>
          </a:ln>
        </p:spPr>
        <p:txBody>
          <a:bodyPr wrap="square" lIns="91440" tIns="45720" rIns="91440" bIns="45720" rtlCol="0" anchor="t">
            <a:spAutoFit/>
          </a:bodyPr>
          <a:lstStyle/>
          <a:p>
            <a:r>
              <a:rPr lang="en-US" sz="2000">
                <a:latin typeface="Poppins"/>
                <a:cs typeface="Poppins"/>
              </a:rPr>
              <a:t>If you need assistance accessing Zoom for this meeting, send an email to </a:t>
            </a:r>
            <a:r>
              <a:rPr lang="en-US" sz="2000">
                <a:highlight>
                  <a:srgbClr val="FFFF00"/>
                </a:highlight>
                <a:latin typeface="Poppins"/>
                <a:cs typeface="Poppins"/>
              </a:rPr>
              <a:t>___________</a:t>
            </a:r>
            <a:r>
              <a:rPr lang="en-US" sz="2000">
                <a:latin typeface="Poppins"/>
                <a:cs typeface="Poppins"/>
              </a:rPr>
              <a:t> and a team member will assist you.</a:t>
            </a:r>
          </a:p>
          <a:p>
            <a:endParaRPr lang="en-US" sz="2000">
              <a:latin typeface="Poppins" panose="00000500000000000000" pitchFamily="2" charset="0"/>
              <a:cs typeface="Poppins" panose="00000500000000000000" pitchFamily="2" charset="0"/>
            </a:endParaRPr>
          </a:p>
          <a:p>
            <a:r>
              <a:rPr lang="en-US" sz="2000">
                <a:latin typeface="Poppins"/>
                <a:cs typeface="Poppins"/>
              </a:rPr>
              <a:t>Zoom includes a “Chat” tab where you can type your questions for the presenters.</a:t>
            </a:r>
          </a:p>
        </p:txBody>
      </p:sp>
      <p:sp>
        <p:nvSpPr>
          <p:cNvPr id="3" name="TextBox 2">
            <a:extLst>
              <a:ext uri="{FF2B5EF4-FFF2-40B4-BE49-F238E27FC236}">
                <a16:creationId xmlns:a16="http://schemas.microsoft.com/office/drawing/2014/main" id="{A854D252-83CB-4770-8918-816DF8DADA5D}"/>
              </a:ext>
            </a:extLst>
          </p:cNvPr>
          <p:cNvSpPr txBox="1"/>
          <p:nvPr/>
        </p:nvSpPr>
        <p:spPr>
          <a:xfrm>
            <a:off x="4571579" y="1357848"/>
            <a:ext cx="4427994" cy="3170099"/>
          </a:xfrm>
          <a:prstGeom prst="rect">
            <a:avLst/>
          </a:prstGeom>
          <a:noFill/>
        </p:spPr>
        <p:txBody>
          <a:bodyPr wrap="square" lIns="91440" tIns="45720" rIns="91440" bIns="45720" rtlCol="0" anchor="t">
            <a:spAutoFit/>
          </a:bodyPr>
          <a:lstStyle/>
          <a:p>
            <a:r>
              <a:rPr lang="es-419" sz="2000" dirty="0">
                <a:solidFill>
                  <a:srgbClr val="002060"/>
                </a:solidFill>
                <a:latin typeface="Poppins"/>
                <a:cs typeface="Poppins"/>
              </a:rPr>
              <a:t>Si necesita ayuda con acceder a Zoom para esta reunión, envíe un correo electrónico a </a:t>
            </a:r>
            <a:r>
              <a:rPr lang="es-419" sz="2000" dirty="0">
                <a:solidFill>
                  <a:srgbClr val="002060"/>
                </a:solidFill>
                <a:highlight>
                  <a:srgbClr val="FFFF00"/>
                </a:highlight>
                <a:latin typeface="Poppins"/>
                <a:cs typeface="Poppins"/>
              </a:rPr>
              <a:t>_______________</a:t>
            </a:r>
            <a:r>
              <a:rPr lang="es-419" sz="2000" dirty="0">
                <a:solidFill>
                  <a:srgbClr val="002060"/>
                </a:solidFill>
                <a:latin typeface="Poppins"/>
                <a:cs typeface="Poppins"/>
              </a:rPr>
              <a:t> y un miembro de nuestro equipo le ayudará.</a:t>
            </a:r>
          </a:p>
          <a:p>
            <a:endParaRPr lang="es-419" sz="2000" dirty="0">
              <a:solidFill>
                <a:srgbClr val="002060"/>
              </a:solidFill>
              <a:latin typeface="Poppins" panose="00000500000000000000" pitchFamily="2" charset="0"/>
              <a:cs typeface="Poppins" panose="00000500000000000000" pitchFamily="2" charset="0"/>
            </a:endParaRPr>
          </a:p>
          <a:p>
            <a:r>
              <a:rPr lang="es-419" sz="2000" dirty="0">
                <a:solidFill>
                  <a:srgbClr val="002060"/>
                </a:solidFill>
                <a:latin typeface="Poppins"/>
                <a:cs typeface="Poppins"/>
              </a:rPr>
              <a:t>Zoom tiene una pestaña de Chat en la que usted puede hacer preguntas a los presentadores. </a:t>
            </a:r>
            <a:endParaRPr lang="es-419" sz="2000" dirty="0">
              <a:solidFill>
                <a:srgbClr val="002060"/>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E04E95D8-1B83-4DB0-ACF5-BF1F593676DC}"/>
              </a:ext>
            </a:extLst>
          </p:cNvPr>
          <p:cNvSpPr txBox="1"/>
          <p:nvPr/>
        </p:nvSpPr>
        <p:spPr>
          <a:xfrm>
            <a:off x="141387" y="313096"/>
            <a:ext cx="3373709" cy="461665"/>
          </a:xfrm>
          <a:prstGeom prst="rect">
            <a:avLst/>
          </a:prstGeom>
          <a:noFill/>
        </p:spPr>
        <p:txBody>
          <a:bodyPr wrap="square" lIns="91440" tIns="45720" rIns="91440" bIns="45720" rtlCol="0" anchor="t">
            <a:spAutoFit/>
          </a:bodyPr>
          <a:lstStyle/>
          <a:p>
            <a:r>
              <a:rPr lang="en-US" sz="2400" b="1">
                <a:solidFill>
                  <a:schemeClr val="tx2">
                    <a:lumMod val="10000"/>
                  </a:schemeClr>
                </a:solidFill>
                <a:latin typeface="Poppins"/>
                <a:cs typeface="Poppins"/>
              </a:rPr>
              <a:t>Engaging on Zoom</a:t>
            </a:r>
          </a:p>
        </p:txBody>
      </p:sp>
      <p:pic>
        <p:nvPicPr>
          <p:cNvPr id="9" name="Picture 8">
            <a:extLst>
              <a:ext uri="{FF2B5EF4-FFF2-40B4-BE49-F238E27FC236}">
                <a16:creationId xmlns:a16="http://schemas.microsoft.com/office/drawing/2014/main" id="{AEC49464-3118-4C8C-98F1-690252D99900}"/>
              </a:ext>
            </a:extLst>
          </p:cNvPr>
          <p:cNvPicPr>
            <a:picLocks noChangeAspect="1"/>
          </p:cNvPicPr>
          <p:nvPr/>
        </p:nvPicPr>
        <p:blipFill>
          <a:blip r:embed="rId3"/>
          <a:stretch>
            <a:fillRect/>
          </a:stretch>
        </p:blipFill>
        <p:spPr>
          <a:xfrm>
            <a:off x="3902451" y="285018"/>
            <a:ext cx="883305" cy="911635"/>
          </a:xfrm>
          <a:prstGeom prst="rect">
            <a:avLst/>
          </a:prstGeom>
        </p:spPr>
      </p:pic>
      <p:sp>
        <p:nvSpPr>
          <p:cNvPr id="5" name="Slide Number Placeholder 4">
            <a:extLst>
              <a:ext uri="{FF2B5EF4-FFF2-40B4-BE49-F238E27FC236}">
                <a16:creationId xmlns:a16="http://schemas.microsoft.com/office/drawing/2014/main" id="{30903904-45E8-47F3-9794-F7FEEAA08811}"/>
              </a:ext>
            </a:extLst>
          </p:cNvPr>
          <p:cNvSpPr>
            <a:spLocks noGrp="1"/>
          </p:cNvSpPr>
          <p:nvPr>
            <p:ph type="sldNum" sz="quarter" idx="12"/>
          </p:nvPr>
        </p:nvSpPr>
        <p:spPr/>
        <p:txBody>
          <a:bodyPr/>
          <a:lstStyle/>
          <a:p>
            <a:fld id="{ADAD750B-947C-400E-B8CE-3DD0E804B3D6}" type="slidenum">
              <a:rPr lang="en-US" dirty="0" smtClean="0">
                <a:latin typeface="Poppins"/>
                <a:cs typeface="Poppins"/>
              </a:rPr>
              <a:t>6</a:t>
            </a:fld>
            <a:endParaRPr lang="en-US">
              <a:latin typeface="Poppins"/>
              <a:cs typeface="Poppins"/>
            </a:endParaRPr>
          </a:p>
        </p:txBody>
      </p:sp>
      <p:sp>
        <p:nvSpPr>
          <p:cNvPr id="6" name="TextBox 5">
            <a:extLst>
              <a:ext uri="{FF2B5EF4-FFF2-40B4-BE49-F238E27FC236}">
                <a16:creationId xmlns:a16="http://schemas.microsoft.com/office/drawing/2014/main" id="{18347EDA-BF30-80E0-5B11-F8029A0F7C1E}"/>
              </a:ext>
            </a:extLst>
          </p:cNvPr>
          <p:cNvSpPr txBox="1"/>
          <p:nvPr/>
        </p:nvSpPr>
        <p:spPr>
          <a:xfrm>
            <a:off x="5225143" y="190495"/>
            <a:ext cx="3075709" cy="830997"/>
          </a:xfrm>
          <a:prstGeom prst="rect">
            <a:avLst/>
          </a:prstGeom>
          <a:noFill/>
        </p:spPr>
        <p:txBody>
          <a:bodyPr wrap="square">
            <a:spAutoFit/>
          </a:bodyPr>
          <a:lstStyle/>
          <a:p>
            <a:r>
              <a:rPr lang="es-MX" sz="2400" b="1" dirty="0">
                <a:solidFill>
                  <a:srgbClr val="002060"/>
                </a:solidFill>
                <a:latin typeface="Poppins"/>
                <a:cs typeface="Poppins"/>
              </a:rPr>
              <a:t>Participación por medio de Zoom</a:t>
            </a:r>
            <a:endParaRPr lang="en-US" sz="2400" b="1" dirty="0">
              <a:solidFill>
                <a:srgbClr val="002060"/>
              </a:solidFill>
              <a:latin typeface="Poppins"/>
              <a:cs typeface="Poppins"/>
            </a:endParaRPr>
          </a:p>
        </p:txBody>
      </p:sp>
    </p:spTree>
    <p:extLst>
      <p:ext uri="{BB962C8B-B14F-4D97-AF65-F5344CB8AC3E}">
        <p14:creationId xmlns:p14="http://schemas.microsoft.com/office/powerpoint/2010/main" val="687671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3">
            <a:alphaModFix/>
          </a:blip>
          <a:srcRect l="-19288" t="-26035" b="-172"/>
          <a:stretch>
            <a:fillRect/>
          </a:stretch>
        </p:blipFill>
        <p:spPr>
          <a:xfrm>
            <a:off x="186687" y="627602"/>
            <a:ext cx="2677698" cy="3173850"/>
          </a:xfrm>
          <a:prstGeom prst="rect">
            <a:avLst/>
          </a:prstGeom>
          <a:ln>
            <a:noFill/>
          </a:ln>
          <a:effectLst/>
        </p:spPr>
      </p:pic>
      <p:sp>
        <p:nvSpPr>
          <p:cNvPr id="5" name="Google Shape;106;p16">
            <a:extLst>
              <a:ext uri="{FF2B5EF4-FFF2-40B4-BE49-F238E27FC236}">
                <a16:creationId xmlns:a16="http://schemas.microsoft.com/office/drawing/2014/main" id="{A3D053FC-118F-334E-9AE1-7A3A0FA68A5E}"/>
              </a:ext>
            </a:extLst>
          </p:cNvPr>
          <p:cNvSpPr txBox="1">
            <a:spLocks/>
          </p:cNvSpPr>
          <p:nvPr/>
        </p:nvSpPr>
        <p:spPr>
          <a:xfrm>
            <a:off x="4745483" y="138596"/>
            <a:ext cx="1478336" cy="557763"/>
          </a:xfrm>
          <a:prstGeom prst="rect">
            <a:avLst/>
          </a:prstGeom>
          <a:noFill/>
          <a:ln>
            <a:noFill/>
          </a:ln>
        </p:spPr>
        <p:txBody>
          <a:bodyPr spcFirstLastPara="1" wrap="square" lIns="68569" tIns="34275" rIns="68569" bIns="34275"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Bef>
                <a:spcPts val="0"/>
              </a:spcBef>
              <a:buClr>
                <a:schemeClr val="dk1"/>
              </a:buClr>
              <a:buSzPts val="4400"/>
            </a:pPr>
            <a:r>
              <a:rPr lang="en-US" sz="2800">
                <a:solidFill>
                  <a:schemeClr val="bg1"/>
                </a:solidFill>
                <a:latin typeface="Poppins"/>
                <a:cs typeface="Poppins"/>
              </a:rPr>
              <a:t>Sign In</a:t>
            </a:r>
          </a:p>
        </p:txBody>
      </p:sp>
      <p:sp>
        <p:nvSpPr>
          <p:cNvPr id="6" name="Google Shape;107;p16">
            <a:extLst>
              <a:ext uri="{FF2B5EF4-FFF2-40B4-BE49-F238E27FC236}">
                <a16:creationId xmlns:a16="http://schemas.microsoft.com/office/drawing/2014/main" id="{83DAF118-54CC-7A40-9A85-CFF8F0003D57}"/>
              </a:ext>
            </a:extLst>
          </p:cNvPr>
          <p:cNvSpPr txBox="1">
            <a:spLocks/>
          </p:cNvSpPr>
          <p:nvPr/>
        </p:nvSpPr>
        <p:spPr>
          <a:xfrm>
            <a:off x="3117773" y="647835"/>
            <a:ext cx="5464367" cy="1566692"/>
          </a:xfrm>
          <a:prstGeom prst="rect">
            <a:avLst/>
          </a:prstGeom>
          <a:noFill/>
          <a:ln>
            <a:noFill/>
          </a:ln>
        </p:spPr>
        <p:txBody>
          <a:bodyPr spcFirstLastPara="1" wrap="square" lIns="68569" tIns="34275" rIns="68569" bIns="34275"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Clr>
                <a:schemeClr val="dk1"/>
              </a:buClr>
              <a:buSzPts val="2800"/>
              <a:buNone/>
            </a:pPr>
            <a:r>
              <a:rPr lang="en-US" sz="1800" b="1" dirty="0">
                <a:solidFill>
                  <a:schemeClr val="tx1"/>
                </a:solidFill>
                <a:latin typeface="Poppins"/>
                <a:cs typeface="Poppins"/>
              </a:rPr>
              <a:t>Attendance:</a:t>
            </a:r>
            <a:r>
              <a:rPr lang="en-US" sz="1800" dirty="0">
                <a:solidFill>
                  <a:schemeClr val="tx1"/>
                </a:solidFill>
                <a:latin typeface="Poppins"/>
                <a:cs typeface="Poppins"/>
              </a:rPr>
              <a:t> </a:t>
            </a:r>
            <a:endParaRPr lang="en-US" sz="1800" dirty="0">
              <a:solidFill>
                <a:schemeClr val="tx1"/>
              </a:solidFill>
              <a:latin typeface="Poppins" panose="00000500000000000000" pitchFamily="2" charset="0"/>
              <a:cs typeface="Poppins" panose="00000500000000000000" pitchFamily="2" charset="0"/>
            </a:endParaRPr>
          </a:p>
          <a:p>
            <a:pPr marL="0" indent="0">
              <a:spcBef>
                <a:spcPts val="0"/>
              </a:spcBef>
              <a:spcAft>
                <a:spcPts val="0"/>
              </a:spcAft>
              <a:buClr>
                <a:schemeClr val="dk1"/>
              </a:buClr>
              <a:buSzPts val="2800"/>
              <a:buNone/>
            </a:pPr>
            <a:r>
              <a:rPr lang="en-US" sz="1800" dirty="0">
                <a:solidFill>
                  <a:schemeClr val="tx1"/>
                </a:solidFill>
                <a:latin typeface="Poppins"/>
                <a:cs typeface="Poppins"/>
              </a:rPr>
              <a:t>Welcome! Please sign in on the Chat.  </a:t>
            </a:r>
          </a:p>
          <a:p>
            <a:pPr marL="0" indent="0">
              <a:spcBef>
                <a:spcPts val="0"/>
              </a:spcBef>
              <a:spcAft>
                <a:spcPts val="0"/>
              </a:spcAft>
              <a:buClr>
                <a:schemeClr val="dk1"/>
              </a:buClr>
              <a:buSzPts val="2800"/>
              <a:buNone/>
            </a:pPr>
            <a:endParaRPr lang="en-US" sz="1800" dirty="0">
              <a:solidFill>
                <a:schemeClr val="tx1"/>
              </a:solidFill>
              <a:latin typeface="Poppins" panose="00000500000000000000" pitchFamily="2" charset="0"/>
              <a:cs typeface="Poppins" panose="00000500000000000000" pitchFamily="2" charset="0"/>
            </a:endParaRPr>
          </a:p>
          <a:p>
            <a:pPr marL="383540" lvl="1">
              <a:spcBef>
                <a:spcPts val="0"/>
              </a:spcBef>
              <a:spcAft>
                <a:spcPts val="0"/>
              </a:spcAft>
              <a:buClr>
                <a:schemeClr val="tx1"/>
              </a:buClr>
              <a:buSzPct val="50000"/>
              <a:buFont typeface="Arial" panose="020B0604020202020204" pitchFamily="34" charset="0"/>
              <a:buChar char="•"/>
            </a:pPr>
            <a:r>
              <a:rPr lang="en-US" sz="1600" dirty="0">
                <a:solidFill>
                  <a:schemeClr val="tx1"/>
                </a:solidFill>
                <a:latin typeface="Poppins"/>
                <a:cs typeface="Poppins"/>
              </a:rPr>
              <a:t>Please enter your first and last name and indicate if you are a parent/legal guardian of a student at the school site, community member, staff or visitor. </a:t>
            </a:r>
            <a:endParaRPr lang="en-US" sz="1600" dirty="0">
              <a:solidFill>
                <a:schemeClr val="tx1"/>
              </a:solidFill>
              <a:latin typeface="Poppins" panose="00000500000000000000" pitchFamily="2" charset="0"/>
              <a:cs typeface="Poppins" panose="00000500000000000000" pitchFamily="2" charset="0"/>
            </a:endParaRPr>
          </a:p>
          <a:p>
            <a:pPr marL="383540" lvl="1">
              <a:spcBef>
                <a:spcPts val="0"/>
              </a:spcBef>
              <a:spcAft>
                <a:spcPts val="0"/>
              </a:spcAft>
              <a:buClr>
                <a:schemeClr val="tx1"/>
              </a:buClr>
              <a:buSzPct val="50000"/>
              <a:buFont typeface="Arial" panose="020B0604020202020204" pitchFamily="34" charset="0"/>
              <a:buChar char="•"/>
            </a:pPr>
            <a:endParaRPr lang="en-US" sz="1600" dirty="0">
              <a:solidFill>
                <a:schemeClr val="tx1"/>
              </a:solidFill>
              <a:latin typeface="Poppins"/>
              <a:cs typeface="Poppins"/>
            </a:endParaRPr>
          </a:p>
        </p:txBody>
      </p:sp>
      <p:sp>
        <p:nvSpPr>
          <p:cNvPr id="9" name="Google Shape;107;p16">
            <a:extLst>
              <a:ext uri="{FF2B5EF4-FFF2-40B4-BE49-F238E27FC236}">
                <a16:creationId xmlns:a16="http://schemas.microsoft.com/office/drawing/2014/main" id="{83B81D84-ED56-9E45-A4BC-48DB17DFC9A8}"/>
              </a:ext>
            </a:extLst>
          </p:cNvPr>
          <p:cNvSpPr txBox="1">
            <a:spLocks/>
          </p:cNvSpPr>
          <p:nvPr/>
        </p:nvSpPr>
        <p:spPr>
          <a:xfrm>
            <a:off x="3117773" y="2928974"/>
            <a:ext cx="5617566" cy="1433707"/>
          </a:xfrm>
          <a:prstGeom prst="rect">
            <a:avLst/>
          </a:prstGeom>
          <a:noFill/>
          <a:ln>
            <a:noFill/>
          </a:ln>
        </p:spPr>
        <p:txBody>
          <a:bodyPr spcFirstLastPara="1" wrap="square" lIns="68569" tIns="34275" rIns="68569" bIns="34275" anchor="t" anchorCtr="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spcBef>
                <a:spcPts val="0"/>
              </a:spcBef>
              <a:spcAft>
                <a:spcPts val="0"/>
              </a:spcAft>
              <a:buClr>
                <a:schemeClr val="dk1"/>
              </a:buClr>
              <a:buSzPts val="2800"/>
              <a:buNone/>
            </a:pPr>
            <a:r>
              <a:rPr lang="es-CO" sz="1800" b="1" dirty="0">
                <a:solidFill>
                  <a:srgbClr val="002060"/>
                </a:solidFill>
                <a:latin typeface="Poppins"/>
                <a:cs typeface="Poppins"/>
              </a:rPr>
              <a:t>Asistencia: </a:t>
            </a:r>
            <a:endParaRPr lang="es-CO" sz="1800" b="1" dirty="0">
              <a:solidFill>
                <a:srgbClr val="002060"/>
              </a:solidFill>
              <a:latin typeface="Poppins" panose="00000500000000000000" pitchFamily="2" charset="0"/>
              <a:cs typeface="Poppins" panose="00000500000000000000" pitchFamily="2" charset="0"/>
            </a:endParaRPr>
          </a:p>
          <a:p>
            <a:pPr marL="0" indent="0">
              <a:spcBef>
                <a:spcPts val="0"/>
              </a:spcBef>
              <a:spcAft>
                <a:spcPts val="0"/>
              </a:spcAft>
              <a:buClr>
                <a:schemeClr val="dk1"/>
              </a:buClr>
              <a:buSzPct val="50000"/>
              <a:buNone/>
            </a:pPr>
            <a:r>
              <a:rPr lang="es-CO" sz="1800" dirty="0">
                <a:solidFill>
                  <a:srgbClr val="002060"/>
                </a:solidFill>
                <a:latin typeface="Poppins"/>
                <a:cs typeface="Poppins"/>
              </a:rPr>
              <a:t>¡Bienvenidos! Por favor, registrarse en el “Chat”.</a:t>
            </a:r>
          </a:p>
          <a:p>
            <a:pPr marL="0" indent="0">
              <a:spcBef>
                <a:spcPts val="0"/>
              </a:spcBef>
              <a:spcAft>
                <a:spcPts val="0"/>
              </a:spcAft>
              <a:buClr>
                <a:schemeClr val="dk1"/>
              </a:buClr>
              <a:buSzPct val="50000"/>
              <a:buNone/>
            </a:pPr>
            <a:r>
              <a:rPr lang="es-CO" sz="1800" dirty="0">
                <a:solidFill>
                  <a:srgbClr val="002060"/>
                </a:solidFill>
                <a:latin typeface="Poppins"/>
                <a:cs typeface="Poppins"/>
              </a:rPr>
              <a:t> </a:t>
            </a:r>
            <a:endParaRPr lang="es-CO" sz="1800" dirty="0">
              <a:solidFill>
                <a:srgbClr val="002060"/>
              </a:solidFill>
              <a:latin typeface="Poppins" panose="00000500000000000000" pitchFamily="2" charset="0"/>
              <a:cs typeface="Poppins" panose="00000500000000000000" pitchFamily="2" charset="0"/>
            </a:endParaRPr>
          </a:p>
          <a:p>
            <a:pPr marL="383540" lvl="1">
              <a:spcBef>
                <a:spcPts val="0"/>
              </a:spcBef>
              <a:spcAft>
                <a:spcPts val="0"/>
              </a:spcAft>
              <a:buClr>
                <a:schemeClr val="dk1"/>
              </a:buClr>
              <a:buSzPct val="50000"/>
              <a:buFont typeface="Arial" panose="020B0604020202020204" pitchFamily="34" charset="0"/>
              <a:buChar char="•"/>
            </a:pPr>
            <a:r>
              <a:rPr lang="es-CO" sz="1600" dirty="0">
                <a:solidFill>
                  <a:srgbClr val="002060"/>
                </a:solidFill>
                <a:latin typeface="Poppins"/>
                <a:cs typeface="Poppins"/>
              </a:rPr>
              <a:t>Favor de escribir su nombre y apellido e indique si usted es un padre o madre/tutor legal, miembro de la comunidad, </a:t>
            </a:r>
            <a:r>
              <a:rPr lang="es-CO" sz="1600" dirty="0" err="1">
                <a:solidFill>
                  <a:srgbClr val="002060"/>
                </a:solidFill>
                <a:latin typeface="Poppins"/>
                <a:cs typeface="Poppins"/>
              </a:rPr>
              <a:t>empliado</a:t>
            </a:r>
            <a:r>
              <a:rPr lang="es-CO" sz="1600" dirty="0">
                <a:solidFill>
                  <a:srgbClr val="002060"/>
                </a:solidFill>
                <a:latin typeface="Poppins"/>
                <a:cs typeface="Poppins"/>
              </a:rPr>
              <a:t>/a o visitante. </a:t>
            </a:r>
            <a:endParaRPr lang="es-CO" sz="1600" dirty="0">
              <a:solidFill>
                <a:srgbClr val="002060"/>
              </a:solidFill>
              <a:latin typeface="Poppins" panose="00000500000000000000" pitchFamily="2" charset="0"/>
              <a:cs typeface="Poppins" panose="00000500000000000000" pitchFamily="2" charset="0"/>
            </a:endParaRPr>
          </a:p>
          <a:p>
            <a:pPr marL="383540" lvl="1">
              <a:spcBef>
                <a:spcPts val="0"/>
              </a:spcBef>
              <a:spcAft>
                <a:spcPts val="0"/>
              </a:spcAft>
              <a:buClr>
                <a:schemeClr val="dk1"/>
              </a:buClr>
              <a:buSzPct val="50000"/>
              <a:buFont typeface="Arial" panose="020B0604020202020204" pitchFamily="34" charset="0"/>
              <a:buChar char="•"/>
            </a:pPr>
            <a:endParaRPr lang="es-CO" sz="1600" dirty="0">
              <a:solidFill>
                <a:schemeClr val="tx2">
                  <a:lumMod val="10000"/>
                </a:schemeClr>
              </a:solidFill>
              <a:latin typeface="Poppins"/>
              <a:cs typeface="Poppins"/>
            </a:endParaRPr>
          </a:p>
        </p:txBody>
      </p:sp>
    </p:spTree>
    <p:extLst>
      <p:ext uri="{BB962C8B-B14F-4D97-AF65-F5344CB8AC3E}">
        <p14:creationId xmlns:p14="http://schemas.microsoft.com/office/powerpoint/2010/main" val="422495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49A369-87CF-4084-8B3D-2A33F0F615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 b="98500" l="0" r="97417"/>
                    </a14:imgEffect>
                  </a14:imgLayer>
                </a14:imgProps>
              </a:ext>
            </a:extLst>
          </a:blip>
          <a:stretch>
            <a:fillRect/>
          </a:stretch>
        </p:blipFill>
        <p:spPr>
          <a:xfrm>
            <a:off x="3454786" y="178138"/>
            <a:ext cx="1646955" cy="1215465"/>
          </a:xfrm>
          <a:prstGeom prst="rect">
            <a:avLst/>
          </a:prstGeom>
        </p:spPr>
      </p:pic>
      <p:sp>
        <p:nvSpPr>
          <p:cNvPr id="11" name="TextBox 10">
            <a:extLst>
              <a:ext uri="{FF2B5EF4-FFF2-40B4-BE49-F238E27FC236}">
                <a16:creationId xmlns:a16="http://schemas.microsoft.com/office/drawing/2014/main" id="{937C39FA-5632-4458-9C7F-AFA07E4292DD}"/>
              </a:ext>
            </a:extLst>
          </p:cNvPr>
          <p:cNvSpPr txBox="1"/>
          <p:nvPr/>
        </p:nvSpPr>
        <p:spPr>
          <a:xfrm>
            <a:off x="5101742" y="554066"/>
            <a:ext cx="4042258" cy="461665"/>
          </a:xfrm>
          <a:prstGeom prst="rect">
            <a:avLst/>
          </a:prstGeom>
          <a:noFill/>
        </p:spPr>
        <p:txBody>
          <a:bodyPr wrap="square" lIns="91440" tIns="45720" rIns="91440" bIns="45720" anchor="t">
            <a:spAutoFit/>
          </a:bodyPr>
          <a:lstStyle/>
          <a:p>
            <a:r>
              <a:rPr lang="es-MX" sz="2400" b="1" dirty="0">
                <a:solidFill>
                  <a:srgbClr val="002060"/>
                </a:solidFill>
                <a:latin typeface="Poppins"/>
                <a:cs typeface="Poppins"/>
              </a:rPr>
              <a:t>Juramento a la Bandera</a:t>
            </a:r>
            <a:endParaRPr lang="en-US" sz="2400" dirty="0">
              <a:solidFill>
                <a:srgbClr val="002060"/>
              </a:solidFill>
              <a:latin typeface="Poppins"/>
              <a:cs typeface="Poppins"/>
            </a:endParaRPr>
          </a:p>
        </p:txBody>
      </p:sp>
      <p:sp>
        <p:nvSpPr>
          <p:cNvPr id="13" name="TextBox 12">
            <a:extLst>
              <a:ext uri="{FF2B5EF4-FFF2-40B4-BE49-F238E27FC236}">
                <a16:creationId xmlns:a16="http://schemas.microsoft.com/office/drawing/2014/main" id="{108BAA20-3323-4A40-969C-04E0B9A52629}"/>
              </a:ext>
            </a:extLst>
          </p:cNvPr>
          <p:cNvSpPr txBox="1"/>
          <p:nvPr/>
        </p:nvSpPr>
        <p:spPr>
          <a:xfrm>
            <a:off x="153188" y="555039"/>
            <a:ext cx="3568425" cy="461665"/>
          </a:xfrm>
          <a:prstGeom prst="rect">
            <a:avLst/>
          </a:prstGeom>
          <a:noFill/>
        </p:spPr>
        <p:txBody>
          <a:bodyPr wrap="square" lIns="91440" tIns="45720" rIns="91440" bIns="45720" anchor="t">
            <a:spAutoFit/>
          </a:bodyPr>
          <a:lstStyle/>
          <a:p>
            <a:r>
              <a:rPr lang="en-US" sz="2400" b="1">
                <a:latin typeface="Poppins"/>
                <a:cs typeface="Poppins"/>
              </a:rPr>
              <a:t>Pledge of Allegiance </a:t>
            </a:r>
            <a:endParaRPr lang="en-US" sz="2400">
              <a:latin typeface="Poppins" panose="00000500000000000000" pitchFamily="2" charset="0"/>
              <a:cs typeface="Poppins" panose="00000500000000000000" pitchFamily="2" charset="0"/>
            </a:endParaRPr>
          </a:p>
        </p:txBody>
      </p:sp>
      <p:sp>
        <p:nvSpPr>
          <p:cNvPr id="2" name="TextBox 1">
            <a:extLst>
              <a:ext uri="{FF2B5EF4-FFF2-40B4-BE49-F238E27FC236}">
                <a16:creationId xmlns:a16="http://schemas.microsoft.com/office/drawing/2014/main" id="{793E8942-9B11-45B6-B501-6BC77E72737E}"/>
              </a:ext>
            </a:extLst>
          </p:cNvPr>
          <p:cNvSpPr txBox="1"/>
          <p:nvPr/>
        </p:nvSpPr>
        <p:spPr>
          <a:xfrm>
            <a:off x="5101741" y="1310640"/>
            <a:ext cx="3858491" cy="3046988"/>
          </a:xfrm>
          <a:prstGeom prst="rect">
            <a:avLst/>
          </a:prstGeom>
          <a:noFill/>
        </p:spPr>
        <p:txBody>
          <a:bodyPr wrap="square" lIns="91440" tIns="45720" rIns="91440" bIns="45720" rtlCol="0" anchor="t">
            <a:spAutoFit/>
          </a:bodyPr>
          <a:lstStyle/>
          <a:p>
            <a:r>
              <a:rPr lang="es-MX" sz="2400" dirty="0">
                <a:solidFill>
                  <a:srgbClr val="002060"/>
                </a:solidFill>
                <a:latin typeface="Poppins"/>
                <a:cs typeface="Poppins"/>
              </a:rPr>
              <a:t>Prometo lealtad a la bandera de los Estados Unidos de América y a la República que representa, una nación ante Dios, indivisible con libertad y justicia para todos.</a:t>
            </a:r>
          </a:p>
        </p:txBody>
      </p:sp>
      <p:sp>
        <p:nvSpPr>
          <p:cNvPr id="3" name="TextBox 2">
            <a:extLst>
              <a:ext uri="{FF2B5EF4-FFF2-40B4-BE49-F238E27FC236}">
                <a16:creationId xmlns:a16="http://schemas.microsoft.com/office/drawing/2014/main" id="{2CBC06BF-6741-4997-95F0-EDC31392B5BC}"/>
              </a:ext>
            </a:extLst>
          </p:cNvPr>
          <p:cNvSpPr txBox="1"/>
          <p:nvPr/>
        </p:nvSpPr>
        <p:spPr>
          <a:xfrm>
            <a:off x="182880" y="1310640"/>
            <a:ext cx="3858491" cy="3046988"/>
          </a:xfrm>
          <a:prstGeom prst="rect">
            <a:avLst/>
          </a:prstGeom>
          <a:noFill/>
        </p:spPr>
        <p:txBody>
          <a:bodyPr wrap="square" lIns="91440" tIns="45720" rIns="91440" bIns="45720" rtlCol="0" anchor="t">
            <a:spAutoFit/>
          </a:bodyPr>
          <a:lstStyle/>
          <a:p>
            <a:r>
              <a:rPr lang="en-US" sz="2400">
                <a:latin typeface="Poppins"/>
                <a:cs typeface="Poppins"/>
              </a:rPr>
              <a:t>I pledge allegiance to the flag of the United States of America and to the Republic for which it stands, one nation under God, indivisible, with liberty and justice for all.</a:t>
            </a:r>
          </a:p>
        </p:txBody>
      </p:sp>
    </p:spTree>
    <p:extLst>
      <p:ext uri="{BB962C8B-B14F-4D97-AF65-F5344CB8AC3E}">
        <p14:creationId xmlns:p14="http://schemas.microsoft.com/office/powerpoint/2010/main" val="401702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70379524-AC52-C5E7-37FB-BB1B607211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7580093-1B45-3BA3-5E4F-10051DD56AB6}"/>
              </a:ext>
            </a:extLst>
          </p:cNvPr>
          <p:cNvSpPr txBox="1"/>
          <p:nvPr/>
        </p:nvSpPr>
        <p:spPr>
          <a:xfrm>
            <a:off x="218523" y="723661"/>
            <a:ext cx="4348298" cy="429348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1700">
                <a:latin typeface="Poppins"/>
                <a:cs typeface="Poppins"/>
              </a:rPr>
              <a:t>English Learner Advisory Committee (ELAC)</a:t>
            </a:r>
          </a:p>
          <a:p>
            <a:pPr marL="285750" indent="-285750">
              <a:buFont typeface="Arial" panose="020B0604020202020204" pitchFamily="34" charset="0"/>
              <a:buChar char="•"/>
            </a:pPr>
            <a:r>
              <a:rPr lang="en-US" sz="1700">
                <a:latin typeface="Poppins"/>
                <a:cs typeface="Poppins"/>
              </a:rPr>
              <a:t>School Site Council (SSC)</a:t>
            </a:r>
          </a:p>
          <a:p>
            <a:pPr marL="285750" indent="-285750">
              <a:buFont typeface="Arial" panose="020B0604020202020204" pitchFamily="34" charset="0"/>
              <a:buChar char="•"/>
            </a:pPr>
            <a:r>
              <a:rPr lang="en-US" sz="1700">
                <a:latin typeface="Poppins"/>
                <a:cs typeface="Poppins"/>
              </a:rPr>
              <a:t>English Learner (EL)</a:t>
            </a:r>
          </a:p>
          <a:p>
            <a:pPr marL="285750" indent="-285750">
              <a:buFont typeface="Arial" panose="020B0604020202020204" pitchFamily="34" charset="0"/>
              <a:buChar char="•"/>
            </a:pPr>
            <a:r>
              <a:rPr lang="en-US" sz="1700">
                <a:latin typeface="Poppins"/>
                <a:cs typeface="Poppins"/>
              </a:rPr>
              <a:t>Reclassified Fluent English Proficient (RFEP)</a:t>
            </a:r>
          </a:p>
          <a:p>
            <a:pPr marL="285750" indent="-285750">
              <a:buFont typeface="Arial" panose="020B0604020202020204" pitchFamily="34" charset="0"/>
              <a:buChar char="•"/>
            </a:pPr>
            <a:r>
              <a:rPr lang="en-US" sz="1700">
                <a:latin typeface="Poppins"/>
                <a:cs typeface="Poppins"/>
              </a:rPr>
              <a:t>Initial Fluent English Proficient (IFEP)</a:t>
            </a:r>
          </a:p>
          <a:p>
            <a:pPr marL="285750" indent="-285750">
              <a:buFont typeface="Arial" panose="020B0604020202020204" pitchFamily="34" charset="0"/>
              <a:buChar char="•"/>
            </a:pPr>
            <a:r>
              <a:rPr lang="en-US" sz="1700">
                <a:latin typeface="Poppins"/>
                <a:cs typeface="Poppins"/>
              </a:rPr>
              <a:t>English Only (EO)</a:t>
            </a:r>
          </a:p>
          <a:p>
            <a:pPr marL="285750" indent="-285750">
              <a:buFont typeface="Arial" panose="020B0604020202020204" pitchFamily="34" charset="0"/>
              <a:buChar char="•"/>
            </a:pPr>
            <a:r>
              <a:rPr lang="en-US" sz="1700">
                <a:latin typeface="Poppins"/>
                <a:cs typeface="Poppins"/>
              </a:rPr>
              <a:t>Uniform Complaint Procedures (UCP)</a:t>
            </a:r>
          </a:p>
          <a:p>
            <a:pPr marL="285750" indent="-285750">
              <a:buFont typeface="Arial" panose="020B0604020202020204" pitchFamily="34" charset="0"/>
              <a:buChar char="•"/>
            </a:pPr>
            <a:r>
              <a:rPr lang="en-US" sz="1700">
                <a:latin typeface="Poppins"/>
                <a:cs typeface="Poppins"/>
              </a:rPr>
              <a:t>District English Learner Advisory Committee (DELAC)</a:t>
            </a:r>
          </a:p>
          <a:p>
            <a:pPr marL="285750" indent="-285750">
              <a:buFont typeface="Arial" panose="020B0604020202020204" pitchFamily="34" charset="0"/>
              <a:buChar char="•"/>
            </a:pPr>
            <a:r>
              <a:rPr lang="en-US" sz="1700">
                <a:latin typeface="Poppins"/>
                <a:cs typeface="Poppins"/>
              </a:rPr>
              <a:t>Transitional Kindergarten (TK)</a:t>
            </a:r>
          </a:p>
          <a:p>
            <a:pPr marL="285750" indent="-285750">
              <a:buFont typeface="Arial" panose="020B0604020202020204" pitchFamily="34" charset="0"/>
              <a:buChar char="•"/>
            </a:pPr>
            <a:r>
              <a:rPr lang="en-US" sz="1700">
                <a:latin typeface="Poppins"/>
                <a:cs typeface="Poppins"/>
              </a:rPr>
              <a:t>Expanded Transitional Kindergarten (ETK)</a:t>
            </a:r>
          </a:p>
          <a:p>
            <a:pPr marL="285750" indent="-285750">
              <a:buFont typeface="Arial" panose="020B0604020202020204" pitchFamily="34" charset="0"/>
              <a:buChar char="•"/>
            </a:pPr>
            <a:endParaRPr lang="en-US" sz="1800">
              <a:latin typeface="Poppins"/>
              <a:cs typeface="Poppins"/>
            </a:endParaRPr>
          </a:p>
        </p:txBody>
      </p:sp>
      <p:sp>
        <p:nvSpPr>
          <p:cNvPr id="5" name="TextBox 4">
            <a:extLst>
              <a:ext uri="{FF2B5EF4-FFF2-40B4-BE49-F238E27FC236}">
                <a16:creationId xmlns:a16="http://schemas.microsoft.com/office/drawing/2014/main" id="{6013DA70-6359-9394-CF30-AB849EED8207}"/>
              </a:ext>
            </a:extLst>
          </p:cNvPr>
          <p:cNvSpPr txBox="1"/>
          <p:nvPr/>
        </p:nvSpPr>
        <p:spPr>
          <a:xfrm>
            <a:off x="4562951" y="724754"/>
            <a:ext cx="4353927" cy="4016484"/>
          </a:xfrm>
          <a:prstGeom prst="rect">
            <a:avLst/>
          </a:prstGeom>
          <a:noFill/>
        </p:spPr>
        <p:txBody>
          <a:bodyPr wrap="square" lIns="91440" tIns="45720" rIns="91440" bIns="45720" anchor="t">
            <a:spAutoFit/>
          </a:bodyPr>
          <a:lstStyle/>
          <a:p>
            <a:pPr marL="285750" indent="-285750">
              <a:buClr>
                <a:schemeClr val="bg1"/>
              </a:buClr>
              <a:buFont typeface="Arial" panose="020B0604020202020204" pitchFamily="34" charset="0"/>
              <a:buChar char="•"/>
              <a:defRPr/>
            </a:pPr>
            <a:r>
              <a:rPr kumimoji="0" lang="es-CO" sz="1700" b="0" i="0" u="none" strike="noStrike" kern="1200" cap="none" spc="0" normalizeH="0" baseline="0" noProof="0" dirty="0">
                <a:ln>
                  <a:noFill/>
                </a:ln>
                <a:solidFill>
                  <a:srgbClr val="002060"/>
                </a:solidFill>
                <a:effectLst/>
                <a:uLnTx/>
                <a:uFillTx/>
                <a:latin typeface="Poppins"/>
                <a:cs typeface="Poppins"/>
              </a:rPr>
              <a:t>Comité Asesor para Aprendices </a:t>
            </a:r>
            <a:r>
              <a:rPr kumimoji="0" lang="es-CO" sz="1700" i="0" u="none" strike="noStrike" kern="1200" cap="none" spc="0" normalizeH="0" baseline="0" noProof="0" dirty="0">
                <a:ln>
                  <a:noFill/>
                </a:ln>
                <a:solidFill>
                  <a:srgbClr val="002060"/>
                </a:solidFill>
                <a:effectLst/>
                <a:uLnTx/>
                <a:uFillTx/>
                <a:latin typeface="Poppins"/>
                <a:cs typeface="Poppins"/>
              </a:rPr>
              <a:t>de Inglés (ELAC)</a:t>
            </a:r>
            <a:r>
              <a:rPr lang="es-CO" sz="1700" dirty="0">
                <a:solidFill>
                  <a:srgbClr val="002060"/>
                </a:solidFill>
                <a:latin typeface="Poppins"/>
                <a:cs typeface="Poppins"/>
              </a:rPr>
              <a:t> </a:t>
            </a:r>
            <a:r>
              <a:rPr kumimoji="0" lang="es-CO" sz="1700" i="0" u="none" strike="noStrike" kern="1200" cap="none" spc="0" normalizeH="0" baseline="0" noProof="0" dirty="0">
                <a:ln>
                  <a:noFill/>
                </a:ln>
                <a:solidFill>
                  <a:srgbClr val="002060"/>
                </a:solidFill>
                <a:effectLst/>
                <a:uLnTx/>
                <a:uFillTx/>
                <a:latin typeface="Poppins"/>
                <a:cs typeface="Poppins"/>
              </a:rPr>
              <a:t> </a:t>
            </a:r>
            <a:endParaRPr lang="en-US" sz="1700" dirty="0">
              <a:solidFill>
                <a:srgbClr val="002060"/>
              </a:solidFill>
              <a:latin typeface="Poppins"/>
              <a:cs typeface="Poppins"/>
            </a:endParaRPr>
          </a:p>
          <a:p>
            <a:pPr marL="285750" indent="-285750">
              <a:buClr>
                <a:schemeClr val="bg1"/>
              </a:buClr>
              <a:buFont typeface="Arial" panose="020B0604020202020204" pitchFamily="34" charset="0"/>
              <a:buChar char="•"/>
              <a:defRPr/>
            </a:pPr>
            <a:r>
              <a:rPr kumimoji="0" lang="es-ES" sz="1700" i="0" u="none" strike="noStrike" kern="1200" cap="none" spc="0" normalizeH="0" baseline="0" noProof="0" dirty="0">
                <a:ln>
                  <a:noFill/>
                </a:ln>
                <a:solidFill>
                  <a:srgbClr val="002060"/>
                </a:solidFill>
                <a:effectLst/>
                <a:uLnTx/>
                <a:uFillTx/>
                <a:latin typeface="Poppins"/>
                <a:cs typeface="Poppins"/>
              </a:rPr>
              <a:t>Consejo del Plantel Escolar (</a:t>
            </a:r>
            <a:r>
              <a:rPr lang="es-ES" sz="1700" dirty="0">
                <a:solidFill>
                  <a:srgbClr val="002060"/>
                </a:solidFill>
                <a:latin typeface="Poppins"/>
                <a:cs typeface="Poppins"/>
              </a:rPr>
              <a:t>SSC</a:t>
            </a:r>
            <a:r>
              <a:rPr kumimoji="0" lang="es-ES" sz="1700" i="0" u="none" strike="noStrike" kern="1200" cap="none" spc="0" normalizeH="0" baseline="0" noProof="0" dirty="0">
                <a:ln>
                  <a:noFill/>
                </a:ln>
                <a:solidFill>
                  <a:srgbClr val="002060"/>
                </a:solidFill>
                <a:effectLst/>
                <a:uLnTx/>
                <a:uFillTx/>
                <a:latin typeface="Poppins"/>
                <a:cs typeface="Poppins"/>
              </a:rPr>
              <a:t>)</a:t>
            </a:r>
            <a:endParaRPr lang="es-ES" sz="1700" dirty="0">
              <a:solidFill>
                <a:srgbClr val="002060"/>
              </a:solidFill>
              <a:latin typeface="Poppins"/>
              <a:cs typeface="Poppins"/>
            </a:endParaRPr>
          </a:p>
          <a:p>
            <a:pPr marL="285750" indent="-285750">
              <a:buClr>
                <a:schemeClr val="bg1"/>
              </a:buClr>
              <a:buFont typeface="Arial" panose="020B0604020202020204" pitchFamily="34" charset="0"/>
              <a:buChar char="•"/>
              <a:defRPr/>
            </a:pPr>
            <a:r>
              <a:rPr lang="es-ES" sz="1700" dirty="0">
                <a:solidFill>
                  <a:srgbClr val="002060"/>
                </a:solidFill>
                <a:latin typeface="Poppins"/>
                <a:cs typeface="Poppins"/>
              </a:rPr>
              <a:t>Aprendiz de inglés (EL)</a:t>
            </a:r>
          </a:p>
          <a:p>
            <a:pPr marL="285750" indent="-285750">
              <a:buClr>
                <a:schemeClr val="bg1"/>
              </a:buClr>
              <a:buFont typeface="Arial" panose="020B0604020202020204" pitchFamily="34" charset="0"/>
              <a:buChar char="•"/>
              <a:defRPr/>
            </a:pPr>
            <a:r>
              <a:rPr lang="es-ES" sz="1700" dirty="0">
                <a:solidFill>
                  <a:srgbClr val="002060"/>
                </a:solidFill>
                <a:latin typeface="Poppins"/>
                <a:cs typeface="Poppins"/>
              </a:rPr>
              <a:t>Reclasificación como Competente en el idioma inglés (RFEP)</a:t>
            </a:r>
          </a:p>
          <a:p>
            <a:pPr marL="285750" indent="-285750">
              <a:buClr>
                <a:schemeClr val="bg1"/>
              </a:buClr>
              <a:buFont typeface="Arial" panose="020B0604020202020204" pitchFamily="34" charset="0"/>
              <a:buChar char="•"/>
              <a:defRPr/>
            </a:pPr>
            <a:r>
              <a:rPr lang="es-ES" sz="1700" dirty="0">
                <a:solidFill>
                  <a:srgbClr val="002060"/>
                </a:solidFill>
                <a:latin typeface="Poppins"/>
                <a:cs typeface="Poppins"/>
              </a:rPr>
              <a:t>Inicialmente Competente en el idioma inglés (IFEP)</a:t>
            </a:r>
          </a:p>
          <a:p>
            <a:pPr marL="285750" indent="-285750">
              <a:buClr>
                <a:schemeClr val="bg1"/>
              </a:buClr>
              <a:buFont typeface="Arial" panose="020B0604020202020204" pitchFamily="34" charset="0"/>
              <a:buChar char="•"/>
              <a:defRPr/>
            </a:pPr>
            <a:r>
              <a:rPr lang="es-ES" sz="1700" dirty="0">
                <a:solidFill>
                  <a:srgbClr val="002060"/>
                </a:solidFill>
                <a:latin typeface="Poppins"/>
                <a:cs typeface="Poppins"/>
              </a:rPr>
              <a:t>Sólo inglés (EO)</a:t>
            </a:r>
          </a:p>
          <a:p>
            <a:pPr marL="285750" indent="-285750">
              <a:buClr>
                <a:schemeClr val="bg1"/>
              </a:buClr>
              <a:buFont typeface="Arial" panose="020B0604020202020204" pitchFamily="34" charset="0"/>
              <a:buChar char="•"/>
              <a:defRPr/>
            </a:pPr>
            <a:r>
              <a:rPr lang="es-ES" sz="1700" dirty="0">
                <a:solidFill>
                  <a:srgbClr val="002060"/>
                </a:solidFill>
                <a:latin typeface="Poppins"/>
                <a:cs typeface="Poppins"/>
              </a:rPr>
              <a:t>Uniformes para Presentación de Quejas (UCP)</a:t>
            </a:r>
          </a:p>
          <a:p>
            <a:pPr marL="285750" indent="-285750">
              <a:buClr>
                <a:schemeClr val="bg1"/>
              </a:buClr>
              <a:buFont typeface="Arial" panose="020B0604020202020204" pitchFamily="34" charset="0"/>
              <a:buChar char="•"/>
              <a:defRPr/>
            </a:pPr>
            <a:r>
              <a:rPr lang="es-ES" sz="1700" dirty="0">
                <a:solidFill>
                  <a:srgbClr val="002060"/>
                </a:solidFill>
                <a:latin typeface="Poppins"/>
                <a:cs typeface="Poppins"/>
              </a:rPr>
              <a:t>Comité Asesor del Distrito para Aprendices de Inglés (DELAC)</a:t>
            </a:r>
          </a:p>
          <a:p>
            <a:pPr marL="285750" indent="-285750">
              <a:buClr>
                <a:schemeClr val="bg1"/>
              </a:buClr>
              <a:buFont typeface="Arial" panose="020B0604020202020204" pitchFamily="34" charset="0"/>
              <a:buChar char="•"/>
              <a:defRPr/>
            </a:pPr>
            <a:r>
              <a:rPr lang="es-ES" sz="1700" dirty="0" err="1">
                <a:solidFill>
                  <a:srgbClr val="002060"/>
                </a:solidFill>
                <a:latin typeface="Poppins"/>
                <a:cs typeface="Poppins"/>
              </a:rPr>
              <a:t>Kinder</a:t>
            </a:r>
            <a:r>
              <a:rPr lang="es-ES" sz="1700" dirty="0">
                <a:solidFill>
                  <a:srgbClr val="002060"/>
                </a:solidFill>
                <a:latin typeface="Poppins"/>
                <a:cs typeface="Poppins"/>
              </a:rPr>
              <a:t> Transicional (TK)</a:t>
            </a:r>
          </a:p>
          <a:p>
            <a:pPr marL="285750" indent="-285750">
              <a:buClr>
                <a:schemeClr val="bg1"/>
              </a:buClr>
              <a:buFont typeface="Arial" panose="020B0604020202020204" pitchFamily="34" charset="0"/>
              <a:buChar char="•"/>
              <a:defRPr/>
            </a:pPr>
            <a:r>
              <a:rPr lang="es-ES" sz="1700" dirty="0" err="1">
                <a:solidFill>
                  <a:srgbClr val="002060"/>
                </a:solidFill>
                <a:latin typeface="Poppins"/>
                <a:cs typeface="Poppins"/>
              </a:rPr>
              <a:t>Kinder</a:t>
            </a:r>
            <a:r>
              <a:rPr lang="es-ES" sz="1700" dirty="0">
                <a:solidFill>
                  <a:srgbClr val="002060"/>
                </a:solidFill>
                <a:latin typeface="Poppins"/>
                <a:cs typeface="Poppins"/>
              </a:rPr>
              <a:t> Transicional Ampliado (ETK)</a:t>
            </a:r>
          </a:p>
        </p:txBody>
      </p:sp>
      <p:sp>
        <p:nvSpPr>
          <p:cNvPr id="6" name="TextBox 5">
            <a:extLst>
              <a:ext uri="{FF2B5EF4-FFF2-40B4-BE49-F238E27FC236}">
                <a16:creationId xmlns:a16="http://schemas.microsoft.com/office/drawing/2014/main" id="{A5188EDA-8330-8866-82BC-2C6C7093E79F}"/>
              </a:ext>
            </a:extLst>
          </p:cNvPr>
          <p:cNvSpPr txBox="1"/>
          <p:nvPr/>
        </p:nvSpPr>
        <p:spPr>
          <a:xfrm>
            <a:off x="221678" y="93430"/>
            <a:ext cx="4341990" cy="584775"/>
          </a:xfrm>
          <a:prstGeom prst="rect">
            <a:avLst/>
          </a:prstGeom>
          <a:noFill/>
        </p:spPr>
        <p:txBody>
          <a:bodyPr wrap="square" lIns="91440" tIns="45720" rIns="91440" bIns="45720" rtlCol="0" anchor="t">
            <a:spAutoFit/>
          </a:bodyPr>
          <a:lstStyle/>
          <a:p>
            <a:pPr algn="ctr"/>
            <a:r>
              <a:rPr lang="en-US" sz="3200" b="1">
                <a:latin typeface="Poppins"/>
                <a:cs typeface="Poppins"/>
              </a:rPr>
              <a:t>Abbreviations</a:t>
            </a:r>
          </a:p>
        </p:txBody>
      </p:sp>
      <p:sp>
        <p:nvSpPr>
          <p:cNvPr id="7" name="TextBox 6">
            <a:extLst>
              <a:ext uri="{FF2B5EF4-FFF2-40B4-BE49-F238E27FC236}">
                <a16:creationId xmlns:a16="http://schemas.microsoft.com/office/drawing/2014/main" id="{433C4F8A-1584-A7AD-82E4-9691B78CA628}"/>
              </a:ext>
            </a:extLst>
          </p:cNvPr>
          <p:cNvSpPr txBox="1"/>
          <p:nvPr/>
        </p:nvSpPr>
        <p:spPr>
          <a:xfrm>
            <a:off x="4565346" y="93430"/>
            <a:ext cx="4571274" cy="584775"/>
          </a:xfrm>
          <a:prstGeom prst="rect">
            <a:avLst/>
          </a:prstGeom>
          <a:noFill/>
        </p:spPr>
        <p:txBody>
          <a:bodyPr wrap="square" lIns="91440" tIns="45720" rIns="91440" bIns="45720" rtlCol="0" anchor="t">
            <a:spAutoFit/>
          </a:bodyPr>
          <a:lstStyle/>
          <a:p>
            <a:pPr algn="ctr"/>
            <a:r>
              <a:rPr lang="en-US" sz="3200" b="1" dirty="0" err="1">
                <a:solidFill>
                  <a:srgbClr val="002060"/>
                </a:solidFill>
                <a:latin typeface="Poppins"/>
                <a:cs typeface="Poppins"/>
              </a:rPr>
              <a:t>Abreviaciones</a:t>
            </a:r>
            <a:endParaRPr lang="en-US" sz="3200" b="1" dirty="0">
              <a:solidFill>
                <a:srgbClr val="002060"/>
              </a:solidFill>
              <a:latin typeface="Poppins"/>
              <a:cs typeface="Poppins"/>
            </a:endParaRPr>
          </a:p>
        </p:txBody>
      </p:sp>
    </p:spTree>
    <p:extLst>
      <p:ext uri="{BB962C8B-B14F-4D97-AF65-F5344CB8AC3E}">
        <p14:creationId xmlns:p14="http://schemas.microsoft.com/office/powerpoint/2010/main" val="4132982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591AD94336DA428E6CB44E827B6A29" ma:contentTypeVersion="16" ma:contentTypeDescription="Create a new document." ma:contentTypeScope="" ma:versionID="0d67f6b1e3cf842c1b49fea0e49f6a10">
  <xsd:schema xmlns:xsd="http://www.w3.org/2001/XMLSchema" xmlns:xs="http://www.w3.org/2001/XMLSchema" xmlns:p="http://schemas.microsoft.com/office/2006/metadata/properties" xmlns:ns2="580bc5d4-5407-4ab4-be3c-8d0488a67140" xmlns:ns3="0abc6e79-c2ec-4c7b-8af9-8ec6530c6c02" xmlns:ns4="f57c6168-7b34-4967-b8a0-cf0e91f2343a" targetNamespace="http://schemas.microsoft.com/office/2006/metadata/properties" ma:root="true" ma:fieldsID="6123ac0ec65ed4a9ef85fadf538d2a0e" ns2:_="" ns3:_="" ns4:_="">
    <xsd:import namespace="580bc5d4-5407-4ab4-be3c-8d0488a67140"/>
    <xsd:import namespace="0abc6e79-c2ec-4c7b-8af9-8ec6530c6c02"/>
    <xsd:import namespace="f57c6168-7b34-4967-b8a0-cf0e91f2343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0bc5d4-5407-4ab4-be3c-8d0488a67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522e4ffc-addb-439b-972d-eea4499adee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bc6e79-c2ec-4c7b-8af9-8ec6530c6c0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7c6168-7b34-4967-b8a0-cf0e91f2343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f38307e-f21f-46c4-8fc6-0a690e846254}" ma:internalName="TaxCatchAll" ma:showField="CatchAllData" ma:web="f57c6168-7b34-4967-b8a0-cf0e91f23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7c6168-7b34-4967-b8a0-cf0e91f2343a" xsi:nil="true"/>
    <lcf76f155ced4ddcb4097134ff3c332f xmlns="580bc5d4-5407-4ab4-be3c-8d0488a67140">
      <Terms xmlns="http://schemas.microsoft.com/office/infopath/2007/PartnerControls"/>
    </lcf76f155ced4ddcb4097134ff3c332f>
    <SharedWithUsers xmlns="0abc6e79-c2ec-4c7b-8af9-8ec6530c6c02">
      <UserInfo>
        <DisplayName>Cardenas, Angelina</DisplayName>
        <AccountId>16</AccountId>
        <AccountType/>
      </UserInfo>
      <UserInfo>
        <DisplayName>Diaz, Reina</DisplayName>
        <AccountId>19</AccountId>
        <AccountType/>
      </UserInfo>
      <UserInfo>
        <DisplayName>Panossian, Diane</DisplayName>
        <AccountId>12</AccountId>
        <AccountType/>
      </UserInfo>
      <UserInfo>
        <DisplayName>Acosta, Gloria</DisplayName>
        <AccountId>14</AccountId>
        <AccountType/>
      </UserInfo>
    </SharedWithUsers>
  </documentManagement>
</p:properties>
</file>

<file path=customXml/itemProps1.xml><?xml version="1.0" encoding="utf-8"?>
<ds:datastoreItem xmlns:ds="http://schemas.openxmlformats.org/officeDocument/2006/customXml" ds:itemID="{3C862332-D63E-4C65-A594-17B732F1F701}">
  <ds:schemaRefs>
    <ds:schemaRef ds:uri="0abc6e79-c2ec-4c7b-8af9-8ec6530c6c02"/>
    <ds:schemaRef ds:uri="580bc5d4-5407-4ab4-be3c-8d0488a67140"/>
    <ds:schemaRef ds:uri="f57c6168-7b34-4967-b8a0-cf0e91f234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537C9FF-B9BD-4784-B8C9-912E1C94003D}">
  <ds:schemaRefs>
    <ds:schemaRef ds:uri="http://schemas.microsoft.com/sharepoint/v3/contenttype/forms"/>
  </ds:schemaRefs>
</ds:datastoreItem>
</file>

<file path=customXml/itemProps3.xml><?xml version="1.0" encoding="utf-8"?>
<ds:datastoreItem xmlns:ds="http://schemas.openxmlformats.org/officeDocument/2006/customXml" ds:itemID="{E76B8986-A045-401C-ABF4-219C7CC79C55}">
  <ds:schemaRefs>
    <ds:schemaRef ds:uri="http://schemas.microsoft.com/office/2006/documentManagement/types"/>
    <ds:schemaRef ds:uri="http://www.w3.org/XML/1998/namespace"/>
    <ds:schemaRef ds:uri="580bc5d4-5407-4ab4-be3c-8d0488a67140"/>
    <ds:schemaRef ds:uri="http://purl.org/dc/dcmitype/"/>
    <ds:schemaRef ds:uri="http://schemas.microsoft.com/office/infopath/2007/PartnerControls"/>
    <ds:schemaRef ds:uri="http://schemas.openxmlformats.org/package/2006/metadata/core-properties"/>
    <ds:schemaRef ds:uri="http://purl.org/dc/terms/"/>
    <ds:schemaRef ds:uri="f57c6168-7b34-4967-b8a0-cf0e91f2343a"/>
    <ds:schemaRef ds:uri="0abc6e79-c2ec-4c7b-8af9-8ec6530c6c0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53</TotalTime>
  <Words>6197</Words>
  <Application>Microsoft Office PowerPoint</Application>
  <PresentationFormat>On-screen Show (16:9)</PresentationFormat>
  <Paragraphs>619</Paragraphs>
  <Slides>32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Aptos</vt:lpstr>
      <vt:lpstr>Aptos Display</vt:lpstr>
      <vt:lpstr>Arial</vt:lpstr>
      <vt:lpstr>Arial,Sans-Serif</vt:lpstr>
      <vt:lpstr>Calibri</vt:lpstr>
      <vt:lpstr>Corbel</vt:lpstr>
      <vt:lpstr>Georgia</vt:lpstr>
      <vt:lpstr>Poppings</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Corey</dc:creator>
  <cp:lastModifiedBy>Acosta, Gloria</cp:lastModifiedBy>
  <cp:revision>2</cp:revision>
  <cp:lastPrinted>2023-07-03T21:40:59Z</cp:lastPrinted>
  <dcterms:created xsi:type="dcterms:W3CDTF">2017-10-19T16:15:01Z</dcterms:created>
  <dcterms:modified xsi:type="dcterms:W3CDTF">2025-08-08T16:03:29Z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0x010100F8591AD94336DA428E6CB44E827B6A29</vt:lpwstr>
  </property>
  <property fmtid="{D5CDD505-2E9C-101B-9397-08002B2CF9AE}" pid="3" name="MediaServiceImageTags">
    <vt:lpwstr/>
  </property>
</Properties>
</file>