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53"/>
  </p:notesMasterIdLst>
  <p:sldIdLst>
    <p:sldId id="296" r:id="rId5"/>
    <p:sldId id="299" r:id="rId6"/>
    <p:sldId id="297" r:id="rId7"/>
    <p:sldId id="945" r:id="rId8"/>
    <p:sldId id="950" r:id="rId9"/>
    <p:sldId id="952" r:id="rId10"/>
    <p:sldId id="953" r:id="rId11"/>
    <p:sldId id="946" r:id="rId12"/>
    <p:sldId id="951" r:id="rId13"/>
    <p:sldId id="1021" r:id="rId14"/>
    <p:sldId id="1013" r:id="rId15"/>
    <p:sldId id="1031" r:id="rId16"/>
    <p:sldId id="1022" r:id="rId17"/>
    <p:sldId id="1011" r:id="rId18"/>
    <p:sldId id="1023" r:id="rId19"/>
    <p:sldId id="1024" r:id="rId20"/>
    <p:sldId id="1028" r:id="rId21"/>
    <p:sldId id="964" r:id="rId22"/>
    <p:sldId id="1036" r:id="rId23"/>
    <p:sldId id="1052" r:id="rId24"/>
    <p:sldId id="1041" r:id="rId25"/>
    <p:sldId id="1051" r:id="rId26"/>
    <p:sldId id="1054" r:id="rId27"/>
    <p:sldId id="1048" r:id="rId28"/>
    <p:sldId id="1055" r:id="rId29"/>
    <p:sldId id="1033" r:id="rId30"/>
    <p:sldId id="1039" r:id="rId31"/>
    <p:sldId id="1040" r:id="rId32"/>
    <p:sldId id="1035" r:id="rId33"/>
    <p:sldId id="1053" r:id="rId34"/>
    <p:sldId id="1034" r:id="rId35"/>
    <p:sldId id="1046" r:id="rId36"/>
    <p:sldId id="1047" r:id="rId37"/>
    <p:sldId id="1044" r:id="rId38"/>
    <p:sldId id="1056" r:id="rId39"/>
    <p:sldId id="1037" r:id="rId40"/>
    <p:sldId id="1018" r:id="rId41"/>
    <p:sldId id="1049" r:id="rId42"/>
    <p:sldId id="1020" r:id="rId43"/>
    <p:sldId id="1038" r:id="rId44"/>
    <p:sldId id="1019" r:id="rId45"/>
    <p:sldId id="1029" r:id="rId46"/>
    <p:sldId id="1045" r:id="rId47"/>
    <p:sldId id="1012" r:id="rId48"/>
    <p:sldId id="1017" r:id="rId49"/>
    <p:sldId id="972" r:id="rId50"/>
    <p:sldId id="1025" r:id="rId51"/>
    <p:sldId id="1026" r:id="rId52"/>
  </p:sldIdLst>
  <p:sldSz cx="12192000" cy="6858000"/>
  <p:notesSz cx="6858000" cy="9144000"/>
  <p:embeddedFontLs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Poppins" panose="00000500000000000000" pitchFamily="2" charset="0"/>
      <p:regular r:id="rId58"/>
      <p:bold r:id="rId59"/>
      <p:italic r:id="rId60"/>
      <p:boldItalic r:id="rId61"/>
    </p:embeddedFont>
    <p:embeddedFont>
      <p:font typeface="Poppins Medium" panose="00000600000000000000" pitchFamily="2" charset="0"/>
      <p:regular r:id="rId62"/>
      <p:bold r:id="rId63"/>
      <p:italic r:id="rId64"/>
      <p:boldItalic r:id="rId65"/>
    </p:embeddedFont>
    <p:embeddedFont>
      <p:font typeface="Poppins SemiBold" panose="00000700000000000000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04" roundtripDataSignature="AMtx7miseyFwHG0z1ye171tnLkyj2jT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E4129-C48B-4A05-9C35-02A486478CDE}" v="55" dt="2025-09-02T17:54:49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809" autoAdjust="0"/>
  </p:normalViewPr>
  <p:slideViewPr>
    <p:cSldViewPr snapToGrid="0">
      <p:cViewPr varScale="1">
        <p:scale>
          <a:sx n="42" d="100"/>
          <a:sy n="42" d="100"/>
        </p:scale>
        <p:origin x="1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microsoft.com/office/2015/10/relationships/revisionInfo" Target="revisionInfo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104" Type="http://customschemas.google.com/relationships/presentationmetadata" Target="metadata"/><Relationship Id="rId7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0ECE-99C2-4ABE-8A2E-6ECBF64642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3B809D-1868-4E96-B886-67838D3D6123}">
      <dgm:prSet/>
      <dgm:spPr/>
      <dgm:t>
        <a:bodyPr/>
        <a:lstStyle/>
        <a:p>
          <a:r>
            <a:rPr lang="en-US" b="1" i="0"/>
            <a:t>English Learner Advisory Committee (ELAC): Officer Responsibilities  </a:t>
          </a:r>
          <a:endParaRPr lang="en-US"/>
        </a:p>
      </dgm:t>
    </dgm:pt>
    <dgm:pt modelId="{7FDDBFD6-9C85-4176-94BB-91C2BF52ABBA}" type="parTrans" cxnId="{2FB6B086-7DD1-49F6-B18E-063301164CE5}">
      <dgm:prSet/>
      <dgm:spPr/>
      <dgm:t>
        <a:bodyPr/>
        <a:lstStyle/>
        <a:p>
          <a:endParaRPr lang="en-US"/>
        </a:p>
      </dgm:t>
    </dgm:pt>
    <dgm:pt modelId="{CD161533-EF59-4B97-957B-712B761AA042}" type="sibTrans" cxnId="{2FB6B086-7DD1-49F6-B18E-063301164CE5}">
      <dgm:prSet/>
      <dgm:spPr/>
      <dgm:t>
        <a:bodyPr/>
        <a:lstStyle/>
        <a:p>
          <a:endParaRPr lang="en-US"/>
        </a:p>
      </dgm:t>
    </dgm:pt>
    <dgm:pt modelId="{53653D1D-F3F0-4EA2-8B58-B328767A9141}">
      <dgm:prSet/>
      <dgm:spPr/>
      <dgm:t>
        <a:bodyPr/>
        <a:lstStyle/>
        <a:p>
          <a:r>
            <a:rPr lang="es-MX" b="1" i="0"/>
            <a:t>Comité Asesor para Aprendices de Inglés (ELAC):</a:t>
          </a:r>
          <a:br>
            <a:rPr lang="es-MX" b="1" i="0"/>
          </a:br>
          <a:r>
            <a:rPr lang="es-MX" b="1" i="0"/>
            <a:t>Responsabilidades de los Funcionarios</a:t>
          </a:r>
          <a:endParaRPr lang="en-US"/>
        </a:p>
      </dgm:t>
    </dgm:pt>
    <dgm:pt modelId="{A4AB9C98-060E-4727-9A92-47E9DD43726A}" type="parTrans" cxnId="{3C7AE525-EDDE-4DDF-93D1-0D169886FC99}">
      <dgm:prSet/>
      <dgm:spPr/>
      <dgm:t>
        <a:bodyPr/>
        <a:lstStyle/>
        <a:p>
          <a:endParaRPr lang="en-US"/>
        </a:p>
      </dgm:t>
    </dgm:pt>
    <dgm:pt modelId="{0CEC622D-6B91-4E8B-A771-4F04B51A28CF}" type="sibTrans" cxnId="{3C7AE525-EDDE-4DDF-93D1-0D169886FC99}">
      <dgm:prSet/>
      <dgm:spPr/>
      <dgm:t>
        <a:bodyPr/>
        <a:lstStyle/>
        <a:p>
          <a:endParaRPr lang="en-US"/>
        </a:p>
      </dgm:t>
    </dgm:pt>
    <dgm:pt modelId="{BFF4F0DD-4D41-45CB-8EA9-ABE8B77FFA07}" type="pres">
      <dgm:prSet presAssocID="{79040ECE-99C2-4ABE-8A2E-6ECBF6464262}" presName="linear" presStyleCnt="0">
        <dgm:presLayoutVars>
          <dgm:animLvl val="lvl"/>
          <dgm:resizeHandles val="exact"/>
        </dgm:presLayoutVars>
      </dgm:prSet>
      <dgm:spPr/>
    </dgm:pt>
    <dgm:pt modelId="{8ECBE45A-5AC0-4372-8CF3-9DABFCEAC296}" type="pres">
      <dgm:prSet presAssocID="{903B809D-1868-4E96-B886-67838D3D6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A2098D-D922-4BFC-B23E-535BEB83C29A}" type="pres">
      <dgm:prSet presAssocID="{CD161533-EF59-4B97-957B-712B761AA042}" presName="spacer" presStyleCnt="0"/>
      <dgm:spPr/>
    </dgm:pt>
    <dgm:pt modelId="{7EC9F21A-7000-42F9-AEAB-658418B52745}" type="pres">
      <dgm:prSet presAssocID="{53653D1D-F3F0-4EA2-8B58-B328767A91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7AE525-EDDE-4DDF-93D1-0D169886FC99}" srcId="{79040ECE-99C2-4ABE-8A2E-6ECBF6464262}" destId="{53653D1D-F3F0-4EA2-8B58-B328767A9141}" srcOrd="1" destOrd="0" parTransId="{A4AB9C98-060E-4727-9A92-47E9DD43726A}" sibTransId="{0CEC622D-6B91-4E8B-A771-4F04B51A28CF}"/>
    <dgm:cxn modelId="{D2103C3C-1372-4DFF-8128-744F11B0D32A}" type="presOf" srcId="{53653D1D-F3F0-4EA2-8B58-B328767A9141}" destId="{7EC9F21A-7000-42F9-AEAB-658418B52745}" srcOrd="0" destOrd="0" presId="urn:microsoft.com/office/officeart/2005/8/layout/vList2"/>
    <dgm:cxn modelId="{3F446F40-B358-4B55-8D65-E05CC6B157FC}" type="presOf" srcId="{903B809D-1868-4E96-B886-67838D3D6123}" destId="{8ECBE45A-5AC0-4372-8CF3-9DABFCEAC296}" srcOrd="0" destOrd="0" presId="urn:microsoft.com/office/officeart/2005/8/layout/vList2"/>
    <dgm:cxn modelId="{F9AE2E41-ACF6-4263-95F0-98E85603EDA5}" type="presOf" srcId="{79040ECE-99C2-4ABE-8A2E-6ECBF6464262}" destId="{BFF4F0DD-4D41-45CB-8EA9-ABE8B77FFA07}" srcOrd="0" destOrd="0" presId="urn:microsoft.com/office/officeart/2005/8/layout/vList2"/>
    <dgm:cxn modelId="{2FB6B086-7DD1-49F6-B18E-063301164CE5}" srcId="{79040ECE-99C2-4ABE-8A2E-6ECBF6464262}" destId="{903B809D-1868-4E96-B886-67838D3D6123}" srcOrd="0" destOrd="0" parTransId="{7FDDBFD6-9C85-4176-94BB-91C2BF52ABBA}" sibTransId="{CD161533-EF59-4B97-957B-712B761AA042}"/>
    <dgm:cxn modelId="{81B2813F-00F4-47A9-A721-4EC86D66F00D}" type="presParOf" srcId="{BFF4F0DD-4D41-45CB-8EA9-ABE8B77FFA07}" destId="{8ECBE45A-5AC0-4372-8CF3-9DABFCEAC296}" srcOrd="0" destOrd="0" presId="urn:microsoft.com/office/officeart/2005/8/layout/vList2"/>
    <dgm:cxn modelId="{78350C35-8D9A-4C8D-8355-4DC210BB65FA}" type="presParOf" srcId="{BFF4F0DD-4D41-45CB-8EA9-ABE8B77FFA07}" destId="{E0A2098D-D922-4BFC-B23E-535BEB83C29A}" srcOrd="1" destOrd="0" presId="urn:microsoft.com/office/officeart/2005/8/layout/vList2"/>
    <dgm:cxn modelId="{806BE63F-DA9B-46FB-988B-7AE58CBD0205}" type="presParOf" srcId="{BFF4F0DD-4D41-45CB-8EA9-ABE8B77FFA07}" destId="{7EC9F21A-7000-42F9-AEAB-658418B5274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BE45A-5AC0-4372-8CF3-9DABFCEAC296}">
      <dsp:nvSpPr>
        <dsp:cNvPr id="0" name=""/>
        <dsp:cNvSpPr/>
      </dsp:nvSpPr>
      <dsp:spPr>
        <a:xfrm>
          <a:off x="0" y="279509"/>
          <a:ext cx="5771773" cy="1956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English Learner Advisory Committee (ELAC): Officer Responsibilities  </a:t>
          </a:r>
          <a:endParaRPr lang="en-US" sz="2900" kern="1200"/>
        </a:p>
      </dsp:txBody>
      <dsp:txXfrm>
        <a:off x="95498" y="375007"/>
        <a:ext cx="5580777" cy="1765280"/>
      </dsp:txXfrm>
    </dsp:sp>
    <dsp:sp modelId="{7EC9F21A-7000-42F9-AEAB-658418B52745}">
      <dsp:nvSpPr>
        <dsp:cNvPr id="0" name=""/>
        <dsp:cNvSpPr/>
      </dsp:nvSpPr>
      <dsp:spPr>
        <a:xfrm>
          <a:off x="0" y="2319306"/>
          <a:ext cx="5771773" cy="1956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i="0" kern="1200"/>
            <a:t>Comité Asesor para Aprendices de Inglés (ELAC):</a:t>
          </a:r>
          <a:br>
            <a:rPr lang="es-MX" sz="2900" b="1" i="0" kern="1200"/>
          </a:br>
          <a:r>
            <a:rPr lang="es-MX" sz="2900" b="1" i="0" kern="1200"/>
            <a:t>Responsabilidades de los Funcionarios</a:t>
          </a:r>
          <a:endParaRPr lang="en-US" sz="2900" kern="1200"/>
        </a:p>
      </dsp:txBody>
      <dsp:txXfrm>
        <a:off x="95498" y="2414804"/>
        <a:ext cx="5580777" cy="176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5F8F35B-D21D-5D06-F260-F7006D1A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A9ACE546-57B4-F7B5-1A35-6F50C969B0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Thank you for taking the time and interest in joining today’s ELAC Orientation meeting. 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B33E6DEA-BA87-586D-4094-44E06D8B30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174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2564E4E6-9DC2-1FAD-5F91-0B4D26539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F4AA0A59-7D39-63A4-595E-A7D6572D3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We will begin with an overview of the English Learner Advisory Committee (ELAC).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928DF312-605D-1C5E-48D8-F9E765D6B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92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5EA26AA1-D0DE-39E6-7B1D-B7B17FD3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B7DA9EDF-05FF-7C46-D756-02570EAE3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LAUSD provides guidance on the proper formation and function of the ELAC, referenced on Bulletin 6745.7: Guidelines for the Required School Site Council and English Learner Advisory Committee. </a:t>
            </a:r>
            <a:endParaRPr lang="en-US"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4A3A0CC9-4004-562A-DC7B-3CC395991E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723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BEBAFE67-FB69-BCF2-19D9-CAAC4B14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7BB392AF-DCC4-7185-C5AC-E403BDEC49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</a:t>
            </a:r>
            <a:r>
              <a:rPr lang="en-US" dirty="0"/>
              <a:t> At the </a:t>
            </a:r>
            <a:r>
              <a:rPr lang="en-US" b="1" dirty="0"/>
              <a:t>school site level</a:t>
            </a:r>
            <a:r>
              <a:rPr lang="en-US" dirty="0"/>
              <a:t>, the "Greene Act" refers to a </a:t>
            </a:r>
            <a:r>
              <a:rPr lang="en-US" b="1" dirty="0"/>
              <a:t>specific part of California’s Education Code</a:t>
            </a:r>
            <a:r>
              <a:rPr lang="en-US" dirty="0"/>
              <a:t> (often cited as </a:t>
            </a:r>
            <a:r>
              <a:rPr lang="en-US" b="1" dirty="0"/>
              <a:t>Greene Act requirements</a:t>
            </a:r>
            <a:r>
              <a:rPr lang="en-US" dirty="0"/>
              <a:t>), which ensures that </a:t>
            </a:r>
            <a:r>
              <a:rPr lang="en-US" b="1" dirty="0"/>
              <a:t>advisory committees like ELAC operate transparently and publicly</a:t>
            </a:r>
            <a:r>
              <a:rPr lang="en-US" dirty="0"/>
              <a:t>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🔑 </a:t>
            </a:r>
            <a:r>
              <a:rPr lang="en-US" b="1" dirty="0"/>
              <a:t>Purpose: To ensure that ELAC meetings are open, public, and follow rules that protect parent and community involvement</a:t>
            </a:r>
            <a:r>
              <a:rPr lang="en-US" dirty="0"/>
              <a:t> — especially for English learner families.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55303686-CE3F-CB8D-8903-B0FAC83FC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199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7A48762D-2353-D289-0220-FD7BFD2F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26584427-6CB9-D6B1-4C2E-371526D61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</a:t>
            </a:r>
            <a:r>
              <a:rPr lang="en-US" dirty="0"/>
              <a:t>: Here's a list of </a:t>
            </a:r>
            <a:r>
              <a:rPr lang="en-US" b="1" dirty="0"/>
              <a:t>commonly used abbreviations</a:t>
            </a:r>
            <a:r>
              <a:rPr lang="en-US" dirty="0"/>
              <a:t> that are often mentioned during </a:t>
            </a:r>
            <a:r>
              <a:rPr lang="en-US" b="1" dirty="0"/>
              <a:t>ELAC (English Learner Advisory Committee)</a:t>
            </a:r>
            <a:r>
              <a:rPr lang="en-US"/>
              <a:t> meetings.</a:t>
            </a:r>
          </a:p>
          <a:p>
            <a:pPr marL="0" indent="0"/>
            <a:r>
              <a:rPr lang="en-US" dirty="0"/>
              <a:t>This can be a helpful reference for parents, staff, and community members involved in ELAC discussions.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3CB6DBFC-105F-D32D-58BA-04E4DAE57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539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6F96995-9B09-4E70-F335-E606332C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4020D339-B076-4EF7-1C65-B9E82BDEC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Ask:</a:t>
            </a:r>
            <a:r>
              <a:rPr lang="en-US" dirty="0"/>
              <a:t> Why must schools form an ELAC?</a:t>
            </a:r>
          </a:p>
          <a:p>
            <a:pPr marL="0" indent="0"/>
            <a:r>
              <a:rPr lang="en-US" b="1" dirty="0">
                <a:solidFill>
                  <a:schemeClr val="tx1"/>
                </a:solidFill>
              </a:rPr>
              <a:t>Say:</a:t>
            </a:r>
            <a:r>
              <a:rPr lang="en-US" dirty="0">
                <a:solidFill>
                  <a:schemeClr val="tx1"/>
                </a:solidFill>
              </a:rPr>
              <a:t> In accordance with the California Education Code, section 52176(b), </a:t>
            </a:r>
            <a:r>
              <a:rPr lang="en-US" u="sng" dirty="0">
                <a:solidFill>
                  <a:schemeClr val="tx1"/>
                </a:solidFill>
              </a:rPr>
              <a:t>all schools with twenty-one or more English Learner (EL) students</a:t>
            </a:r>
            <a:r>
              <a:rPr lang="en-US" dirty="0">
                <a:solidFill>
                  <a:schemeClr val="tx1"/>
                </a:solidFill>
              </a:rPr>
              <a:t>, not including Reclassified Fluent English Proficient (RFEP) students, are required to establish an English Learner Advisory Committee (ELAC). </a:t>
            </a: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EL Designees will share that the school currently has </a:t>
            </a:r>
            <a:r>
              <a:rPr lang="en-US" b="1" dirty="0">
                <a:solidFill>
                  <a:schemeClr val="tx1"/>
                </a:solidFill>
              </a:rPr>
              <a:t>___ identified English Learner students</a:t>
            </a:r>
            <a:r>
              <a:rPr lang="en-US" dirty="0">
                <a:solidFill>
                  <a:schemeClr val="tx1"/>
                </a:solidFill>
              </a:rPr>
              <a:t>. Since this number is greater than 21, we are required by California law to form an </a:t>
            </a:r>
            <a:r>
              <a:rPr lang="en-US" b="1" dirty="0">
                <a:solidFill>
                  <a:schemeClr val="tx1"/>
                </a:solidFill>
              </a:rPr>
              <a:t>English Learner Advisory Committee (ELAC)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10C72ACA-18FB-4478-55E4-81A99C70A0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329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CB668198-6D75-176D-1745-07B25BB8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417A509F-6818-CE17-3FB5-8067626E01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b="1" dirty="0">
                <a:solidFill>
                  <a:schemeClr val="tx1"/>
                </a:solidFill>
              </a:rPr>
              <a:t>Schools are required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u="sng" dirty="0">
                <a:solidFill>
                  <a:schemeClr val="tx1"/>
                </a:solidFill>
              </a:rPr>
              <a:t>form </a:t>
            </a:r>
            <a:r>
              <a:rPr lang="en-US" dirty="0">
                <a:solidFill>
                  <a:schemeClr val="tx1"/>
                </a:solidFill>
              </a:rPr>
              <a:t>an ELAC at </a:t>
            </a:r>
            <a:r>
              <a:rPr lang="en-US" b="1" u="sng" dirty="0">
                <a:solidFill>
                  <a:schemeClr val="tx1"/>
                </a:solidFill>
              </a:rPr>
              <a:t>any time during the school year </a:t>
            </a:r>
            <a:r>
              <a:rPr lang="en-US" dirty="0">
                <a:solidFill>
                  <a:schemeClr val="tx1"/>
                </a:solidFill>
              </a:rPr>
              <a:t>when the </a:t>
            </a:r>
            <a:r>
              <a:rPr lang="en-US" b="1" dirty="0">
                <a:solidFill>
                  <a:srgbClr val="FF0000"/>
                </a:solidFill>
              </a:rPr>
              <a:t>number of identified English Learner students reaches 21 or more</a:t>
            </a:r>
            <a:r>
              <a:rPr lang="en-US" dirty="0">
                <a:solidFill>
                  <a:schemeClr val="tx1"/>
                </a:solidFill>
              </a:rPr>
              <a:t>. All parents with EL students attending the school where the ELAC is established are eligible and should be encouraged to participate in the ELAC.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908DB582-7534-1087-67BC-6561B72C6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386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D63517AB-439A-424F-2DCD-F100A25C3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5A0F0C45-9836-2144-85AC-DC14BAE22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tx1"/>
                </a:solidFill>
              </a:rPr>
              <a:t>Say</a:t>
            </a:r>
            <a:r>
              <a:rPr lang="en-US" dirty="0">
                <a:solidFill>
                  <a:schemeClr val="tx1"/>
                </a:solidFill>
              </a:rPr>
              <a:t>: What are the ELAC Member Responsibilities?</a:t>
            </a: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Read the following: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tx1"/>
                </a:solidFill>
              </a:rPr>
              <a:t>Contribute to the development </a:t>
            </a:r>
            <a:r>
              <a:rPr lang="en-US" dirty="0">
                <a:solidFill>
                  <a:schemeClr val="tx1"/>
                </a:solidFill>
              </a:rPr>
              <a:t>of the School Plan for Student Achievement (SPSA) for ELs.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tx1"/>
                </a:solidFill>
              </a:rPr>
              <a:t>Assist in developing </a:t>
            </a:r>
            <a:r>
              <a:rPr lang="en-US" dirty="0">
                <a:solidFill>
                  <a:schemeClr val="tx1"/>
                </a:solidFill>
              </a:rPr>
              <a:t>the schoolwide needs assessment.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chemeClr val="tx1"/>
                </a:solidFill>
              </a:rPr>
              <a:t>Assist with ways to make parents </a:t>
            </a:r>
            <a:r>
              <a:rPr lang="en-US" b="1" dirty="0">
                <a:solidFill>
                  <a:schemeClr val="tx1"/>
                </a:solidFill>
              </a:rPr>
              <a:t>aware of the importance </a:t>
            </a:r>
            <a:r>
              <a:rPr lang="en-US" dirty="0">
                <a:solidFill>
                  <a:schemeClr val="tx1"/>
                </a:solidFill>
              </a:rPr>
              <a:t>of regular school attendance. 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Provide written advice </a:t>
            </a:r>
            <a:r>
              <a:rPr lang="en-US" dirty="0">
                <a:solidFill>
                  <a:schemeClr val="tx1"/>
                </a:solidFill>
              </a:rPr>
              <a:t>to the SSC regarding programs and services for EL students.</a:t>
            </a:r>
          </a:p>
          <a:p>
            <a:pPr marL="0" indent="0"/>
            <a:endParaRPr lang="en-US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CF6B4FF9-01E3-95A5-DB18-AA59E5243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527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B953FEE-683A-4D37-CA3E-2E39EFCF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2B2AB904-5094-B76D-5E80-331B03A56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/>
            <a:r>
              <a:rPr lang="en-US" b="1" dirty="0">
                <a:solidFill>
                  <a:schemeClr val="tx1"/>
                </a:solidFill>
              </a:rPr>
              <a:t>Read the following: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Provide advice on EL supports: Advice may be centered </a:t>
            </a:r>
            <a:r>
              <a:rPr lang="en-US" dirty="0">
                <a:solidFill>
                  <a:schemeClr val="tx1"/>
                </a:solidFill>
              </a:rPr>
              <a:t>on student performance and parent and family engagement data</a:t>
            </a:r>
            <a:r>
              <a:rPr lang="en-US" b="1" dirty="0">
                <a:solidFill>
                  <a:schemeClr val="tx1"/>
                </a:solidFill>
              </a:rPr>
              <a:t> (refer to Bulletin 6745. 7 – page 23, letter f).</a:t>
            </a:r>
            <a:endParaRPr lang="en-US" dirty="0">
              <a:solidFill>
                <a:schemeClr val="tx1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ELPAC</a:t>
            </a:r>
            <a:endParaRPr lang="en-US" dirty="0">
              <a:solidFill>
                <a:srgbClr val="444444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I-Ready</a:t>
            </a:r>
            <a:endParaRPr lang="en-US" dirty="0">
              <a:solidFill>
                <a:srgbClr val="444444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Reading Inventory (RI)</a:t>
            </a:r>
            <a:endParaRPr lang="en-US" dirty="0">
              <a:solidFill>
                <a:srgbClr val="444444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Reclassification rates</a:t>
            </a:r>
            <a:endParaRPr lang="en-US" dirty="0">
              <a:solidFill>
                <a:srgbClr val="444444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Long Term English Learner (LTEL) data</a:t>
            </a:r>
            <a:endParaRPr lang="en-US" dirty="0">
              <a:solidFill>
                <a:srgbClr val="444444"/>
              </a:solidFill>
            </a:endParaRPr>
          </a:p>
          <a:p>
            <a:pPr marL="641985" lvl="1" indent="-285750">
              <a:buFont typeface="Courier New,monospace"/>
              <a:buChar char="o"/>
            </a:pPr>
            <a:r>
              <a:rPr lang="en-US" dirty="0">
                <a:solidFill>
                  <a:schemeClr val="tx1"/>
                </a:solidFill>
              </a:rPr>
              <a:t>Smarter Balanced Assessment (SBA)</a:t>
            </a:r>
            <a:endParaRPr lang="en-US" dirty="0">
              <a:solidFill>
                <a:srgbClr val="444444"/>
              </a:solidFill>
            </a:endParaRPr>
          </a:p>
          <a:p>
            <a:pPr marL="380365" indent="-380365">
              <a:spcAft>
                <a:spcPts val="400"/>
              </a:spcAft>
              <a:buFont typeface="Arial,Sans-Serif"/>
              <a:buChar char="•"/>
            </a:pPr>
            <a:r>
              <a:rPr lang="en-US" dirty="0">
                <a:solidFill>
                  <a:schemeClr val="tx1"/>
                </a:solidFill>
              </a:rPr>
              <a:t>Each </a:t>
            </a:r>
            <a:r>
              <a:rPr lang="en-US" b="1" dirty="0">
                <a:solidFill>
                  <a:schemeClr val="tx1"/>
                </a:solidFill>
              </a:rPr>
              <a:t>ELAC must have the opportunity to elect one </a:t>
            </a:r>
            <a:r>
              <a:rPr lang="en-US" dirty="0">
                <a:solidFill>
                  <a:schemeClr val="tx1"/>
                </a:solidFill>
              </a:rPr>
              <a:t>English Learner parent member to attend the Region ELAC Delegate Convening. 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D41FB391-24D4-9961-1972-70EE58A07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94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2FC35932-AD1E-F985-0854-1F762705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713527f5b_0_415:notes">
            <a:extLst>
              <a:ext uri="{FF2B5EF4-FFF2-40B4-BE49-F238E27FC236}">
                <a16:creationId xmlns:a16="http://schemas.microsoft.com/office/drawing/2014/main" id="{6128427B-4B9C-1283-1C8F-89F654620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Do: </a:t>
            </a:r>
            <a:r>
              <a:rPr lang="en-US" dirty="0"/>
              <a:t>Explain how ELAC provides advice to SSC and how SSC responds within 30 days or at the next meeting</a:t>
            </a:r>
          </a:p>
          <a:p>
            <a:pPr marL="641985" lvl="1" indent="-285750">
              <a:buFont typeface="Courier New,monospace"/>
              <a:buChar char="o"/>
            </a:pP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ELAC Reviews EL Programs &amp; Data</a:t>
            </a:r>
            <a:br>
              <a:rPr lang="en-US" b="1" dirty="0"/>
            </a:br>
            <a:r>
              <a:rPr lang="en-US" b="1" dirty="0"/>
              <a:t> ↓</a:t>
            </a: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ELAC Prepares Written Advice/Recommendations</a:t>
            </a:r>
            <a:br>
              <a:rPr lang="en-US" b="1" dirty="0"/>
            </a:br>
            <a:r>
              <a:rPr lang="en-US" b="1" dirty="0"/>
              <a:t> ↓</a:t>
            </a: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ELAC Submits Written Advice to SSC</a:t>
            </a:r>
            <a:br>
              <a:rPr lang="en-US" b="1" dirty="0"/>
            </a:br>
            <a:r>
              <a:rPr lang="en-US" b="1" dirty="0"/>
              <a:t> ↓</a:t>
            </a: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SSC Receives Advice</a:t>
            </a:r>
            <a:br>
              <a:rPr lang="en-US" b="1" dirty="0"/>
            </a:br>
            <a:r>
              <a:rPr lang="en-US" b="1" dirty="0"/>
              <a:t> ↓</a:t>
            </a: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SSC Reviews Advice</a:t>
            </a:r>
            <a:br>
              <a:rPr lang="en-US" b="1" dirty="0"/>
            </a:br>
            <a:r>
              <a:rPr lang="en-US" b="1" dirty="0"/>
              <a:t> ↓</a:t>
            </a:r>
            <a:endParaRPr lang="en-US" dirty="0"/>
          </a:p>
          <a:p>
            <a:pPr marL="171450" indent="-171450">
              <a:buChar char="•"/>
            </a:pPr>
            <a:r>
              <a:rPr lang="en-US" b="1" dirty="0"/>
              <a:t>SSC Responds in Writing</a:t>
            </a:r>
            <a:endParaRPr lang="en-US" dirty="0"/>
          </a:p>
          <a:p>
            <a:pPr marL="171450" indent="-171450">
              <a:buChar char="•"/>
            </a:pPr>
            <a:r>
              <a:rPr lang="en-US" dirty="0"/>
              <a:t>Within </a:t>
            </a:r>
            <a:r>
              <a:rPr lang="en-US" b="1" dirty="0"/>
              <a:t>30 days</a:t>
            </a:r>
            <a:r>
              <a:rPr lang="en-US" dirty="0"/>
              <a:t> OR</a:t>
            </a:r>
          </a:p>
          <a:p>
            <a:pPr marL="171450" indent="-171450">
              <a:buChar char="•"/>
            </a:pPr>
            <a:r>
              <a:rPr lang="en-US" dirty="0"/>
              <a:t>At the </a:t>
            </a:r>
            <a:r>
              <a:rPr lang="en-US" b="1" dirty="0"/>
              <a:t>next SSC meeting</a:t>
            </a:r>
            <a:r>
              <a:rPr lang="en-US" dirty="0"/>
              <a:t> (whichever comes first)</a:t>
            </a:r>
            <a:br>
              <a:rPr lang="en-US" dirty="0"/>
            </a:br>
            <a:r>
              <a:rPr lang="en-US" dirty="0"/>
              <a:t> ↓</a:t>
            </a:r>
          </a:p>
          <a:p>
            <a:pPr marL="171450" indent="-171450">
              <a:buChar char="•"/>
            </a:pPr>
            <a:r>
              <a:rPr lang="en-US" b="1" dirty="0"/>
              <a:t>Response Communicated Back to ELAC &amp; Community</a:t>
            </a:r>
            <a:endParaRPr lang="en-US" dirty="0"/>
          </a:p>
          <a:p>
            <a:pPr marL="171450" indent="-171450">
              <a:buChar char="•"/>
            </a:pPr>
            <a:r>
              <a:rPr lang="en-US" dirty="0"/>
              <a:t>Explains how advice was accepted, modified, or declined</a:t>
            </a:r>
          </a:p>
          <a:p>
            <a:pPr marL="0" indent="0"/>
            <a:endParaRPr lang="en-US" dirty="0"/>
          </a:p>
        </p:txBody>
      </p:sp>
      <p:sp>
        <p:nvSpPr>
          <p:cNvPr id="189" name="Google Shape;189;g25713527f5b_0_415:notes">
            <a:extLst>
              <a:ext uri="{FF2B5EF4-FFF2-40B4-BE49-F238E27FC236}">
                <a16:creationId xmlns:a16="http://schemas.microsoft.com/office/drawing/2014/main" id="{99D34CAF-E813-B087-C573-C285D8B7B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299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DDFAEB34-BF76-A4D2-5365-12B9C601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1220546F-8304-31D4-51C7-2D51AFC6DB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</a:t>
            </a:r>
            <a:r>
              <a:rPr lang="en-US" b="0" dirty="0"/>
              <a:t>Now let’s review additional responsibilities of ELAC members</a:t>
            </a:r>
          </a:p>
          <a:p>
            <a:r>
              <a:rPr lang="en-US" b="1" dirty="0"/>
              <a:t>Attend all meetings.</a:t>
            </a:r>
            <a:br>
              <a:rPr lang="en-US" dirty="0"/>
            </a:br>
            <a:r>
              <a:rPr lang="en-US" dirty="0"/>
              <a:t>Consistent participation is expected.</a:t>
            </a:r>
          </a:p>
          <a:p>
            <a:r>
              <a:rPr lang="en-US" b="1" dirty="0"/>
              <a:t>Be in person or log into the school site’s virtual meeting platform when voting.</a:t>
            </a:r>
            <a:br>
              <a:rPr lang="en-US" dirty="0"/>
            </a:br>
            <a:r>
              <a:rPr lang="en-US" dirty="0"/>
              <a:t>Members must be present (physically or virtually) to cast votes.</a:t>
            </a:r>
          </a:p>
          <a:p>
            <a:r>
              <a:rPr lang="en-US" b="1" dirty="0"/>
              <a:t>Convene at least six times per year</a:t>
            </a:r>
            <a:br>
              <a:rPr lang="en-US" dirty="0"/>
            </a:br>
            <a:r>
              <a:rPr lang="en-US" dirty="0"/>
              <a:t>Meetings should be scheduled at times convenient for the members.</a:t>
            </a:r>
          </a:p>
          <a:p>
            <a:r>
              <a:rPr lang="en-US" b="1" i="1" dirty="0"/>
              <a:t>Note: </a:t>
            </a:r>
            <a:r>
              <a:rPr lang="en-US" i="1" dirty="0"/>
              <a:t>These six meetings do </a:t>
            </a:r>
            <a:r>
              <a:rPr lang="en-US" b="1" i="1" dirty="0"/>
              <a:t>not</a:t>
            </a:r>
            <a:r>
              <a:rPr lang="en-US" i="1" dirty="0"/>
              <a:t> include the mandatory orientation and election.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DEFA89F1-24F4-9384-2FB0-290A1F855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03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65E33B48-15C2-4BEB-A08E-65251486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087E90CB-7D90-D73D-3474-710C96CD6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Do</a:t>
            </a:r>
            <a:r>
              <a:rPr lang="en-US" dirty="0"/>
              <a:t>: Please ensure that each school leadership team member offers a warm greeting.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A80AA2BB-59FC-7CEC-FE21-FABA79815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7236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B2585F2-1F6E-09F1-D558-6CE96308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BB1EAC92-EE44-EB39-C4C7-B2CD78E2CC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b="0" dirty="0"/>
              <a:t>Now let’s look at the Composition for ELAC? </a:t>
            </a:r>
          </a:p>
          <a:p>
            <a:pPr marL="0" indent="0"/>
            <a:r>
              <a:rPr lang="en-US" b="1" dirty="0"/>
              <a:t>Who Can Join ELAC?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52671E72-F135-5596-A738-AFF2C8EB5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632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5BADA160-4E74-C7CC-2257-524399C6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FF3355F0-D244-E6B2-E4E4-67CD828EE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b="0" dirty="0"/>
              <a:t>Parents and legal guardians of English Learners (EL) shall constitute at least the same percentage of the ELAC membership as their children </a:t>
            </a:r>
          </a:p>
          <a:p>
            <a:pPr marL="0" indent="0"/>
            <a:r>
              <a:rPr lang="en-US" b="0" dirty="0"/>
              <a:t>represent of the student body</a:t>
            </a:r>
            <a:r>
              <a:rPr lang="en-US" b="1" dirty="0"/>
              <a:t> (California Education Code, Section 52176 (b).</a:t>
            </a:r>
          </a:p>
          <a:p>
            <a:pPr marL="0" indent="0"/>
            <a:endParaRPr lang="en-US" b="1" dirty="0"/>
          </a:p>
          <a:p>
            <a:pPr marL="0" indent="0"/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D6A41507-B0BE-93F9-B7B0-9116BC1DB5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30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FDB59D71-EF31-E25D-A061-DCB38D28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4477655E-6041-09FF-9D4B-98927E876E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b="0" dirty="0"/>
              <a:t>Other </a:t>
            </a:r>
            <a:r>
              <a:rPr lang="en-US" b="1" dirty="0"/>
              <a:t>ELAC members </a:t>
            </a:r>
            <a:r>
              <a:rPr lang="en-US" b="0" dirty="0"/>
              <a:t>may be elected from the following groups: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Parents/legal guardians of students from any of these language classifications: Reclassified Fluent English Proficient (RFEP), Initial Fluent English Proficient (IFEP), and English Only (EO)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LAUSD employees from the school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Secondary students (grades 6-12)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Community members or representatives from community-based organizations that are actively involved in the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PTA/PTSA/Booster Club members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59B4BE32-92C9-475B-F42E-D27BE32645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048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730A45F-26A9-5C88-A7AC-E59F99C3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FBA0D5EB-A5E5-A83F-F2E3-23788A07C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b="0" dirty="0"/>
              <a:t>Each school site </a:t>
            </a:r>
            <a:r>
              <a:rPr lang="en-US" b="1" dirty="0"/>
              <a:t>ELAC must elect</a:t>
            </a:r>
            <a:r>
              <a:rPr lang="en-US" b="0" dirty="0"/>
              <a:t> one of its EL members to be the EL Delegate (5CCR Section 11308 [b]) and attend the Region EL Delegate Convening.</a:t>
            </a:r>
          </a:p>
          <a:p>
            <a:pPr marL="0" indent="0"/>
            <a:r>
              <a:rPr lang="en-US" b="0" dirty="0"/>
              <a:t>The EL Delegate must be occupied by an EL parent / legal guardian.</a:t>
            </a:r>
            <a:endParaRPr b="0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4A90B8ED-CF5F-BB79-EADE-12F4C400D5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407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03680B7-986F-FA31-F7CB-3A793C00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6B3C6D33-5EF3-694E-4134-C02D95586F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lang="en-US" b="1" dirty="0"/>
              <a:t>Say: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The EL Delegate must attend the Region EL Delegate Convening when scheduled by Region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The EL Delegate has the opportunity to nominate or self-nominate to run for a seat on the DELAC.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The EL Delegate votes to seat representatives on the DELAC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As a DELAC representative you learn about:</a:t>
            </a: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English Learner supports at the District level.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Local Control and Accountability Plan (LCAP).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613133EE-15E2-11D2-DD22-BE585E9C2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3602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9C0541A5-AFD7-36ED-6D1C-1C791DA0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0DA07C87-4805-5966-2B75-3FF2F85CA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What is the DELAC?</a:t>
            </a:r>
          </a:p>
          <a:p>
            <a:pPr marL="0" indent="0"/>
            <a:endParaRPr dirty="0" err="1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559ADDE9-D493-49EB-3A50-083DE88443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81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DAC10221-3B70-2115-FB58-D9255C18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E7DCA92E-CF45-DE10-F900-6D79B5917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None/>
              <a:tabLst/>
              <a:defRPr/>
            </a:pPr>
            <a:r>
              <a:rPr lang="en-US" b="1" dirty="0"/>
              <a:t>Say: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Poppins"/>
                <a:sym typeface="Arial"/>
              </a:rPr>
              <a:t>California Education Code (62002.5, 52176) and the CA Code of Regulations (11308) require the establishment of a District English Learner Advisory Committee (DELAC) for districts with 51 or more English Learners. LAUSD’s DELAC is a group of parents who represent the parents/guardians of English Learners in LAUSD.</a:t>
            </a: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Arial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76BF05E8-D250-2344-F52C-ED9D6497B4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0245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2E8C202-C353-9B86-74CE-4935FE76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A895E44F-F4A4-648D-7D2B-12CE1E1FC7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</a:t>
            </a:r>
            <a:r>
              <a:rPr lang="en-US" dirty="0"/>
              <a:t>What are the DELAC’s responsibilities?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Review the following: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Development of a district master plan for education programs and services for English learners. The district master plan will take into consideration the school site master plans.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Conducting of a district wide needs assessment on a school-by-school basis.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Establishment of district program, goals, and objectives for programs and services for English learners.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Development of a plan to ensure compliance with any applicable teacher and/or teacher aide requirements.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Calibri"/>
              <a:cs typeface="Calibri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A0633562-D7E1-2E6B-128E-4A85D17167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8756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E459154B-74D9-B0B6-D6AA-457C2E66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4263D318-6BD0-B21F-209C-D61797858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Do: </a:t>
            </a:r>
            <a:r>
              <a:rPr lang="en-US" b="0" dirty="0"/>
              <a:t>Continue reviewing: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Review and comment on the school district reclassification procedures.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Review and comment on the written notifications required to be sent to parents and guardians.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If the DELAC acts as the English learner parent advisory committee under California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Education Code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Calibri"/>
                <a:cs typeface="Arial"/>
                <a:sym typeface="Arial"/>
              </a:rPr>
              <a:t> Sections 52063(b)(1) and 52062(a)(2), the DELAC shall also review and comment on the development or annual update of the Local Control and Accountability Plan (LCAP).*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Calibri"/>
              <a:cs typeface="Poppins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787A20EE-DA45-BAE4-8080-7B26035DE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680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162D967D-9910-3A13-1687-95FD0903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04237869-62C6-4AE7-FFEF-12927B003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</a:t>
            </a:r>
            <a:r>
              <a:rPr lang="en-US" b="0" dirty="0"/>
              <a:t>These are the dates scheduled for the EL Delegate Convenings.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Reminder: </a:t>
            </a:r>
            <a:r>
              <a:rPr lang="en-US" dirty="0"/>
              <a:t>The EL Delegate </a:t>
            </a:r>
            <a:r>
              <a:rPr lang="en-US" b="1" dirty="0"/>
              <a:t>must attend </a:t>
            </a:r>
            <a:r>
              <a:rPr lang="en-US" dirty="0"/>
              <a:t>the Region EL Delegate Convening, where both representatives and alternates will be elected to serve on the District English Learner Advisory Committee (DELAC).</a:t>
            </a:r>
            <a:endParaRPr b="1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EAB7F2BE-37FB-E9DB-57D8-9EEF8DBAB3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128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E02F78CE-6E21-A08F-C82A-B9FCA9D39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5548B499-2235-C1E0-8788-9E634D264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</a:t>
            </a:r>
            <a:r>
              <a:rPr lang="en-US" dirty="0"/>
              <a:t> We have interpretation services if you are joining us on a computer. Chromebook do not offer the translation feature.  If you are on a Chromebook, please stay on your computer so you can see us on the screen and use the chat feature.  For audio join us via phone.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I will provide more guidance shortly.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For those that are on the computer please click on the globe icon at the bottom of the screen.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Select the language of preference.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You will engage and listen to the presentation in the language you select.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Click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Diga: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Tenemos servicios de interpretación, si nos acompaña a través de una computadora.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Desafortunadamente los </a:t>
            </a:r>
            <a:r>
              <a:rPr lang="es-CO" dirty="0" err="1"/>
              <a:t>Chromebooks</a:t>
            </a:r>
            <a:r>
              <a:rPr lang="es-CO" dirty="0"/>
              <a:t> no ofrecen esta característica.  Si está usando un Chromebook, quédese en la computadora para que pueda ver la presentación en una pantalla más grande y usar el chat.  Pero, puede usar su teléfono para escuchar el audio.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Daré más instrucciones a continuación.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Para los que nos acompañan en una computadora, haga clic en el símbolo del mundo en la parte de abajo de la pantalla.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Seleccione su idioma de preferencia.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Participará y escuchará la presentación en el idioma que seleccione.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6F20A616-AC5D-C110-8329-A9E6177A7C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138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40170A52-9F8D-E392-D111-24C270C1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B48A7B7C-EB7A-942A-1103-B4BD426F3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Officers are elected to the </a:t>
            </a:r>
            <a:r>
              <a:rPr lang="en-US" b="1" dirty="0"/>
              <a:t>English Learner Advisory Committee (ELAC)</a:t>
            </a:r>
            <a:r>
              <a:rPr lang="en-US" dirty="0"/>
              <a:t> to help </a:t>
            </a:r>
            <a:r>
              <a:rPr lang="en-US" b="1" dirty="0"/>
              <a:t>organize, lead, and manage</a:t>
            </a:r>
            <a:r>
              <a:rPr lang="en-US" dirty="0"/>
              <a:t> the work of the committee effectively throughout the school year.</a:t>
            </a:r>
          </a:p>
          <a:p>
            <a:pPr marL="0" indent="0"/>
            <a:r>
              <a:rPr lang="en-US" dirty="0"/>
              <a:t>Elections give ELAC a </a:t>
            </a:r>
            <a:r>
              <a:rPr lang="en-US" b="1" dirty="0"/>
              <a:t>democratic, parent-led structure</a:t>
            </a:r>
            <a:r>
              <a:rPr lang="en-US" dirty="0"/>
              <a:t>, which is important because </a:t>
            </a:r>
            <a:r>
              <a:rPr lang="en-US" b="1" dirty="0"/>
              <a:t>parents of English Learners must be the majority</a:t>
            </a:r>
            <a:r>
              <a:rPr lang="en-US" dirty="0"/>
              <a:t> of the committee and have a strong voice in school decisions.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87F4613A-810D-BBF9-0426-8D257014C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8451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B9976B1-48CD-89C9-7CE8-E0D47FC9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C11BF1ED-5E82-B839-DAA8-655701476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The Chairperson shall</a:t>
            </a:r>
            <a:r>
              <a:rPr lang="en-US" dirty="0"/>
              <a:t>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Preside</a:t>
            </a: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 at all meetings of the ELAC, ensuring all rules and bylaws are followed.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Sign all letters, reports, and other communications of the ELAC.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Perform all duties relevant to the office of the Chairperson.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meeting agendas.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Have other such duties as prescribed by the ELAC.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7C088A4D-571A-6B37-A9DD-9004FAAC9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826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A11D18F7-93EB-3AEF-51CB-FD655B13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1A7B5192-7F89-BACF-018A-5AE76EE191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Vice-Chairperson shall: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Represent the Chairperson in assigned duties.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Serve as the Chairperson in his or her absence from a meeting.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Participate in the planning of meeting agendas.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E146F2AD-99CA-C6D1-8AE5-2115DF7D0F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351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B414EADA-52FD-40DA-DEA1-6766EF247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0B24BD20-3BEA-C932-8447-D31B55D305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Secretary shall: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Keep minutes of all meetings of the ELAC.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Transmit true and correct copies of the minutes of such meetings to members of the ELAC and to the coordinator/designee.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Assist in the maintenance of ELAC records.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Maintain a current roster of ELAC members.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Participate in the planning of the agenda.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Perform other such duties as are assigned by the Chairperson of the ELAC.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D05A2ACF-56D4-CAD8-BD98-90F65F157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4108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753B7885-83AB-13C4-E6FB-5A0F34613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1DB98C72-AED1-BCC7-6882-B8974212B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Parliamentarian shall: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0" dirty="0"/>
              <a:t>Assist </a:t>
            </a: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the Chairperson in ensuring all rules and bylaws are followed.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Vote on any matter submitted for a vote.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Be knowledgeable about the bylaws of the committee, parliamentary procedures, prescribed by Robert's Rules of Order, and the California Open Meeting Law (Greene Act).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the agenda.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CADBB6D1-F8B0-F01C-928C-296169BB7C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7127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371029C7-32D9-D04F-AEEA-C8826A5C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9A4BF54C-6FD2-8E10-4920-CE6106E323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What is the school’s responsibility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 an ELAC, if a school has 21 or more English Learner students enrolled.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and support ELAC members by helping parents participate meaningfully.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elections to ensure fairness and parent leadership.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Organize regular meetings to keep ELAC members active and informed.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Respond to recommendations by respecting the committee’s advisory role.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 DELAC by linking the school ELAC to the district-level committee.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E7EA89B2-9E1F-BF06-968D-7B7B4140E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6384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C691F63B-DF1B-D18E-50BB-8D3D76DBE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E2E456FA-5B3F-C67C-2BE3-5A5C96C34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</a:t>
            </a:r>
            <a:r>
              <a:rPr lang="en-US" dirty="0"/>
              <a:t>: ELAC members shall receive training materials and training which will assist them in carrying out their required advisory responsibilities.</a:t>
            </a:r>
          </a:p>
          <a:p>
            <a:pPr marL="0" indent="0"/>
            <a:r>
              <a:rPr lang="en-US" dirty="0"/>
              <a:t>Ongoing support and development opportunities shall be provided to ensure members are informed and confident in fulfilling their roles.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1B2DEC1A-1E87-1AB2-6A56-7D6CE31DF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759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6FE0BC7F-EB42-0DF3-8AA0-8E7B1250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686B544D-9DE4-B61A-2872-A29E9B63F8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Say: </a:t>
            </a:r>
            <a:r>
              <a:rPr lang="en-US" dirty="0"/>
              <a:t>An </a:t>
            </a:r>
            <a:r>
              <a:rPr lang="en-US" b="1" dirty="0"/>
              <a:t>ELAC agenda</a:t>
            </a:r>
            <a:r>
              <a:rPr lang="en-US" dirty="0"/>
              <a:t> is a list of required topics that will be discussed at an ELAC meeting.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The agenda must be posted 72 hours before the meeting</a:t>
            </a:r>
            <a:r>
              <a:rPr lang="en-US" b="1" dirty="0"/>
              <a:t> – </a:t>
            </a:r>
            <a:r>
              <a:rPr lang="en-US" b="0" dirty="0"/>
              <a:t>this is a </a:t>
            </a:r>
            <a:r>
              <a:rPr lang="en-US" b="1" dirty="0"/>
              <a:t>legal requirement </a:t>
            </a:r>
            <a:r>
              <a:rPr lang="en-US" b="0" dirty="0"/>
              <a:t>under the </a:t>
            </a:r>
            <a:r>
              <a:rPr lang="en-US" b="1" dirty="0"/>
              <a:t>Greene Act.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It </a:t>
            </a:r>
            <a:r>
              <a:rPr lang="en-US" b="1" dirty="0"/>
              <a:t>keeps the meeting organized </a:t>
            </a:r>
            <a:r>
              <a:rPr lang="en-US" b="0" dirty="0"/>
              <a:t>and</a:t>
            </a:r>
            <a:r>
              <a:rPr lang="en-US" b="1" dirty="0"/>
              <a:t> informs the public.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It ensures </a:t>
            </a:r>
            <a:r>
              <a:rPr lang="en-US" b="1" dirty="0"/>
              <a:t>parents know what will be discussed </a:t>
            </a:r>
            <a:r>
              <a:rPr lang="en-US" b="0" dirty="0"/>
              <a:t>so they can participate.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It helps the school stay </a:t>
            </a:r>
            <a:r>
              <a:rPr lang="en-US" b="1" dirty="0"/>
              <a:t>transparent and accountable.</a:t>
            </a:r>
            <a:endParaRPr lang="en-US"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7EE83EDB-9EDA-7483-1D36-070350127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7784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4A974B30-C0C7-8E2F-4D02-256F0190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64110764-D2BD-3713-D77C-E9E159DA3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</a:t>
            </a:r>
            <a:r>
              <a:rPr lang="en-US" dirty="0"/>
              <a:t>This handout explains the </a:t>
            </a:r>
            <a:r>
              <a:rPr lang="en-US" b="1" dirty="0"/>
              <a:t>English Learner Advisory Committee (ELAC)</a:t>
            </a:r>
            <a:r>
              <a:rPr lang="en-US" dirty="0"/>
              <a:t>—specifically its: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Purpose</a:t>
            </a:r>
            <a:r>
              <a:rPr lang="en-US" dirty="0"/>
              <a:t>: Why the committee exists and what it aims to do.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Composition</a:t>
            </a:r>
            <a:r>
              <a:rPr lang="en-US" dirty="0"/>
              <a:t>: Who can be members and how the committee is formed.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Responsibilities</a:t>
            </a:r>
            <a:r>
              <a:rPr lang="en-US" dirty="0"/>
              <a:t>: What the committee members are expected to do throughout the school year.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It serves as a guide to help parents, staff, and community members understand the role and duties of ELAC, which supports English Learner (EL) students and their families in the school community.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28F3C2B3-4481-CAC1-22FD-74BEC77AEB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842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5110CA62-91E2-D430-EDFB-710CEFB0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B81E3A41-2AF4-EA6C-E06B-8D2EDB693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Say: ELAC At a Glance</a:t>
            </a:r>
            <a:r>
              <a:rPr lang="en-US" dirty="0"/>
              <a:t> is a quick summary of the ELAC’s work throughout the school year, including the state requirements for ELAC as outlined in the </a:t>
            </a:r>
            <a:r>
              <a:rPr lang="en-US" b="1" dirty="0"/>
              <a:t>California Education Code. </a:t>
            </a:r>
            <a:r>
              <a:rPr lang="en-US" b="0" dirty="0"/>
              <a:t>It is encouraged that the school shares his document with English Learner parents and ELAC members.</a:t>
            </a:r>
            <a:endParaRPr b="0"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C8E361AC-6C7C-3EA5-DEB6-AFDEDAD13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22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59C650CB-4121-5230-FBA4-01C04438F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E372DB8F-D50B-0E92-1AF7-3C1157A2BC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For those who are joining us via phone, please click on the three dots.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Select language interpretation.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Select language of preference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Click on done.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Click 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Diga: </a:t>
            </a:r>
            <a:r>
              <a:rPr lang="es-CO" dirty="0"/>
              <a:t>Para los que nos acompañan por teléfono, haga clic en los tres puntos.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Seleccione interpretación de idiomas.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Seleccione idioma de preferencia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Haga clic en aceptar.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Clic 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2C1201C5-06D8-986C-D910-A16D19F67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63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DB9B4C9-5AB9-DC84-9363-C0FFB117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3D8C0945-D135-1A18-C7D7-6685CEBBF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</a:t>
            </a:r>
            <a:r>
              <a:rPr lang="en-US" dirty="0"/>
              <a:t>: A </a:t>
            </a:r>
            <a:r>
              <a:rPr lang="en-US" b="1" dirty="0"/>
              <a:t>Parent Member Self-Nomination Form </a:t>
            </a:r>
            <a:r>
              <a:rPr lang="en-US" dirty="0"/>
              <a:t>is a way for parents or legal guardians to volunteer to join a school committee that helps improve education and programs for students. By submitting this form, you are saying: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You want to advise on the decisions that affect how the school supports English Learners.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You want to give feedback on school programs, budgets, and family engagement.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You want to become more involved in your child’s education.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You want to represent the voices of other families in your school community.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</a:pPr>
            <a:r>
              <a:rPr lang="en-US" dirty="0"/>
              <a:t>Parent Member Self-Nomination Forms are available at your school.</a:t>
            </a:r>
          </a:p>
          <a:p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F4CCC883-0B69-4A23-EC1B-8F3FCB5D82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1004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39E6348-9446-FBC6-947B-6F80296E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3BD42756-CFD7-959E-CAEC-A423DCF39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Say: </a:t>
            </a:r>
            <a:r>
              <a:rPr lang="en-US" b="0" dirty="0"/>
              <a:t>Each </a:t>
            </a:r>
            <a:r>
              <a:rPr lang="en-US" b="1" dirty="0"/>
              <a:t>ELAC must elect 4 officers, </a:t>
            </a:r>
            <a:r>
              <a:rPr lang="en-US" b="0" dirty="0"/>
              <a:t>read the description for each officer.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The following are: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0" dirty="0"/>
              <a:t>Chairperson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0" dirty="0"/>
              <a:t>Vice-Chairperson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0" dirty="0"/>
              <a:t>Secretary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b="0" dirty="0"/>
              <a:t>Parliamentarian</a:t>
            </a:r>
            <a:endParaRPr b="0"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8E74E5A8-EC3C-1557-0806-5D4F41CF31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4334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B6B8898-637F-2368-B611-91DB4109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6535FAE3-EA84-3AE5-E139-68DE7E000C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dirty="0"/>
              <a:t>Say: </a:t>
            </a:r>
            <a:r>
              <a:rPr lang="en-US" b="1" dirty="0"/>
              <a:t>Bylaws</a:t>
            </a:r>
            <a:r>
              <a:rPr lang="en-US" dirty="0"/>
              <a:t> are the </a:t>
            </a:r>
            <a:r>
              <a:rPr lang="en-US" b="1" dirty="0"/>
              <a:t>rules</a:t>
            </a:r>
            <a:r>
              <a:rPr lang="en-US" dirty="0"/>
              <a:t> that guide how the </a:t>
            </a:r>
            <a:r>
              <a:rPr lang="en-US" b="1" dirty="0"/>
              <a:t>English Learner Advisory Committee (ELAC)</a:t>
            </a:r>
            <a:r>
              <a:rPr lang="en-US" dirty="0"/>
              <a:t> is organized and how it operates.</a:t>
            </a:r>
          </a:p>
          <a:p>
            <a:r>
              <a:rPr lang="en-US"/>
              <a:t>Bylaws Are Important:</a:t>
            </a:r>
          </a:p>
          <a:p>
            <a:pPr marL="171450" indent="-171450">
              <a:buChar char="•"/>
            </a:pPr>
            <a:r>
              <a:rPr lang="en-US"/>
              <a:t>They keep meetings </a:t>
            </a:r>
            <a:r>
              <a:rPr lang="en-US" b="1"/>
              <a:t>fair</a:t>
            </a:r>
            <a:r>
              <a:rPr lang="en-US"/>
              <a:t>, </a:t>
            </a:r>
            <a:r>
              <a:rPr lang="en-US" b="1"/>
              <a:t>organized</a:t>
            </a:r>
            <a:r>
              <a:rPr lang="en-US"/>
              <a:t>, and </a:t>
            </a:r>
            <a:r>
              <a:rPr lang="en-US" b="1"/>
              <a:t>legal</a:t>
            </a:r>
            <a:r>
              <a:rPr lang="en-US"/>
              <a:t>.</a:t>
            </a:r>
          </a:p>
          <a:p>
            <a:pPr marL="171450" indent="-171450">
              <a:buChar char="•"/>
            </a:pPr>
            <a:r>
              <a:rPr lang="en-US"/>
              <a:t>They ensure all voices, especially </a:t>
            </a:r>
            <a:r>
              <a:rPr lang="en-US" b="1"/>
              <a:t>parents of English Learners</a:t>
            </a:r>
            <a:r>
              <a:rPr lang="en-US"/>
              <a:t>, are included.</a:t>
            </a:r>
          </a:p>
          <a:p>
            <a:pPr marL="171450" indent="-171450">
              <a:buChar char="•"/>
            </a:pPr>
            <a:r>
              <a:rPr lang="en-US" dirty="0"/>
              <a:t>They help prevent confusion or conflict about how the committee works.</a:t>
            </a:r>
          </a:p>
          <a:p>
            <a:pPr marL="171450" indent="-171450">
              <a:buChar char="•"/>
            </a:pPr>
            <a:r>
              <a:rPr lang="en-US" dirty="0"/>
              <a:t>They are required in many districts as part of compliance.</a:t>
            </a:r>
          </a:p>
          <a:p>
            <a:pPr marL="0" indent="0"/>
            <a:endParaRPr lang="en-US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AA53C0CC-D3B3-BA56-F734-2890147D9D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4245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914C79CE-41EE-9616-3C89-3744D31A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E30D6FD2-41F7-2605-D96D-A3F4A38DA8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The LAUSD Operating Norms and Code of Conduct  </a:t>
            </a:r>
            <a:r>
              <a:rPr lang="en-US" dirty="0"/>
              <a:t>are guidelines that ensure respectful, inclusive, and effective engagement in school site-level and district-level parent advisory committees.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Why They Matter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Build trust and safety for all participants.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Encourage meaningful engagement, especially from families of English Learners.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Help meetings run smoothly, efficiently, and with shared respect.</a:t>
            </a:r>
            <a:endParaRPr lang="en-US" dirty="0">
              <a:solidFill>
                <a:srgbClr val="444444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Align with broader district values around equity, transparency, and community partnership.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984FB3D6-DE6D-B07A-B4B8-232393A5E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1318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2857DEAC-8A98-7263-631F-42106232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B170C55E-1588-CC45-58C2-92E596300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</a:t>
            </a:r>
            <a:r>
              <a:rPr lang="en-US" dirty="0"/>
              <a:t>: The </a:t>
            </a:r>
            <a:r>
              <a:rPr lang="en-US" b="1" dirty="0"/>
              <a:t>LAUSD Operating Norms and Code of Conduct </a:t>
            </a:r>
            <a:r>
              <a:rPr lang="en-US" dirty="0"/>
              <a:t>establish expectations for conduct and participation in district committees. They ensure a respectful, equitable, and procedural environment aligned with legal standards. </a:t>
            </a:r>
            <a:r>
              <a:rPr lang="en-US" b="1" dirty="0"/>
              <a:t>ELAC </a:t>
            </a:r>
            <a:r>
              <a:rPr lang="en-US" dirty="0"/>
              <a:t>members must adhere to these norms, regardless of their signature.</a:t>
            </a:r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78943CFB-4485-169D-63EC-C1C83536A8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1129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1F21F16-FDC4-2759-DD16-B0E6A92A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5863DAA2-E2C1-6ADA-65A3-C93F7228DD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Char char="•"/>
            </a:pPr>
            <a:r>
              <a:rPr lang="en-US" b="1" dirty="0"/>
              <a:t>Say: Robert’s Rules of Order</a:t>
            </a:r>
            <a:r>
              <a:rPr lang="en-US" dirty="0"/>
              <a:t> are a set of formal meeting procedures (also called </a:t>
            </a:r>
            <a:r>
              <a:rPr lang="en-US" b="1" dirty="0"/>
              <a:t>parliamentary procedures</a:t>
            </a:r>
            <a:r>
              <a:rPr lang="en-US" dirty="0"/>
              <a:t>) used to keep meetings </a:t>
            </a:r>
            <a:r>
              <a:rPr lang="en-US" b="1" dirty="0"/>
              <a:t>fair, organized, and respectful</a:t>
            </a:r>
            <a:r>
              <a:rPr lang="en-US" dirty="0"/>
              <a:t>. </a:t>
            </a:r>
          </a:p>
          <a:p>
            <a:pPr marL="171450" indent="-171450">
              <a:buChar char="•"/>
            </a:pPr>
            <a:r>
              <a:rPr lang="en-US" dirty="0"/>
              <a:t>Many school committees, including </a:t>
            </a:r>
            <a:r>
              <a:rPr lang="en-US" b="1" dirty="0"/>
              <a:t>ELAC</a:t>
            </a:r>
            <a:r>
              <a:rPr lang="en-US" dirty="0"/>
              <a:t>, follow RRO to make sure everyone has a voice, and decisions are made clearly and democratically.</a:t>
            </a:r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F8F3E81E-8ACE-2B31-BE38-A974340946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10165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defTabSz="349415">
              <a:defRPr/>
            </a:pPr>
            <a:r>
              <a:rPr lang="en-US" b="1" dirty="0">
                <a:solidFill>
                  <a:srgbClr val="002060"/>
                </a:solidFill>
              </a:rPr>
              <a:t>Ask</a:t>
            </a:r>
            <a:r>
              <a:rPr lang="en-US" dirty="0">
                <a:solidFill>
                  <a:srgbClr val="002060"/>
                </a:solidFill>
              </a:rPr>
              <a:t>: Do you have any questions regarding the ELAC?</a:t>
            </a:r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847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3C8F4592-1ADB-7A86-078A-1DA7772E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521097FF-CF7D-E8AB-DF62-5BCB938AE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Do: </a:t>
            </a:r>
            <a:r>
              <a:rPr lang="en-US" dirty="0"/>
              <a:t>Insert your school’s logo and contact information.</a:t>
            </a:r>
            <a:endParaRPr dirty="0"/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6B6D67B3-A7EB-D30D-7844-08AF3BF1A6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873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3EFEC9B-12C3-1D1F-70CB-B9FB0B7C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713527f5b_0_436:notes">
            <a:extLst>
              <a:ext uri="{FF2B5EF4-FFF2-40B4-BE49-F238E27FC236}">
                <a16:creationId xmlns:a16="http://schemas.microsoft.com/office/drawing/2014/main" id="{8FA36D9C-FB60-9EC1-1F04-A98CEC897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Say: </a:t>
            </a:r>
            <a:r>
              <a:rPr lang="en-US" b="0" dirty="0"/>
              <a:t>You may 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ontact your Region Family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 and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Community Engagement </a:t>
            </a:r>
            <a:r>
              <a:rPr lang="en-US" altLang="en-US" sz="1200" b="0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Administrative Coordinator if you have additional questions regarding the EL Delegate Convening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oppins"/>
              <a:ea typeface="Calibri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Thank you for joining today’s ELAC Orientation.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Please join us for the ELAC Election scheduled on (Add date and time).</a:t>
            </a:r>
          </a:p>
        </p:txBody>
      </p:sp>
      <p:sp>
        <p:nvSpPr>
          <p:cNvPr id="212" name="Google Shape;212;g25713527f5b_0_436:notes">
            <a:extLst>
              <a:ext uri="{FF2B5EF4-FFF2-40B4-BE49-F238E27FC236}">
                <a16:creationId xmlns:a16="http://schemas.microsoft.com/office/drawing/2014/main" id="{F724B40F-863B-C07C-49B9-3757CEA168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303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80BCB641-EC16-4B7C-6F6D-6266B64F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3B0807AC-2E17-DC4B-F6AF-9963CBBAC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We’d like to know who is in the room, please rename yourself by following these 5 steps.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Step 1:</a:t>
            </a:r>
            <a:r>
              <a:rPr lang="en-US" dirty="0"/>
              <a:t>  Hover over your picture located by the picture gallery with your cursor and search for the three dots found on the top right-hand corner of your picture.</a:t>
            </a:r>
            <a:r>
              <a:rPr lang="en-US" dirty="0">
                <a:solidFill>
                  <a:srgbClr val="5B9BD5"/>
                </a:solidFill>
              </a:rPr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Step 2:</a:t>
            </a:r>
            <a:r>
              <a:rPr lang="en-US" dirty="0"/>
              <a:t> Click the three-dotted icon found over your picture.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Step 3:</a:t>
            </a:r>
            <a:r>
              <a:rPr lang="en-US" dirty="0"/>
              <a:t> Click </a:t>
            </a:r>
            <a:r>
              <a:rPr lang="en-US" i="1" dirty="0"/>
              <a:t>More.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Step 4:</a:t>
            </a:r>
            <a:r>
              <a:rPr lang="en-US" dirty="0"/>
              <a:t> Choose </a:t>
            </a:r>
            <a:r>
              <a:rPr lang="en-US" i="1" dirty="0"/>
              <a:t>Rename</a:t>
            </a:r>
            <a:r>
              <a:rPr lang="en-US" dirty="0"/>
              <a:t> to change your screen name displayed to other participants.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Step 5: </a:t>
            </a:r>
            <a:r>
              <a:rPr lang="en-US" dirty="0"/>
              <a:t>Enter the full name used when you enrolled your students at the school site, then click </a:t>
            </a:r>
            <a:r>
              <a:rPr lang="en-US" i="1" dirty="0"/>
              <a:t>Save</a:t>
            </a:r>
            <a:r>
              <a:rPr lang="en-US" dirty="0"/>
              <a:t> to finish the change.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Click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Diga: 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Queremos saber quién está presente, favor de cambiar su nombre en su pantalla, siga los cinco pasos a continuación.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Paso 1:</a:t>
            </a:r>
            <a:r>
              <a:rPr lang="es-CO" dirty="0"/>
              <a:t>  Ponga su cursor en el cuadro en la galería de participantes con su nombre y busque los tres puntitos en la esquina derecha superior de su cuadro.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Paso 2:</a:t>
            </a:r>
            <a:r>
              <a:rPr lang="es-CO" dirty="0"/>
              <a:t> Haga clic en el ícono con los tres puntos en su cuadro.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Step 3:</a:t>
            </a:r>
            <a:r>
              <a:rPr lang="es-CO" dirty="0"/>
              <a:t> Haga clic en Más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Paso 4:</a:t>
            </a:r>
            <a:r>
              <a:rPr lang="es-CO" dirty="0"/>
              <a:t> Seleccione Renombrar para cambiar su nombre que se muestra a los participantes.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 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Paso 5: </a:t>
            </a:r>
            <a:r>
              <a:rPr lang="es-CO" dirty="0"/>
              <a:t>Ingrese su nombre completo que se usó para inscribir a su estudiante en el plantel escolar, después haga clic en Aceptar para efectuar el cambio. 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B4A49601-1E9F-5552-0D72-A5619DD81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403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D2E795F8-8853-7BA8-F00D-002BA506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63711FC4-FB12-5E60-AE3A-D03C77848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</a:t>
            </a:r>
            <a:r>
              <a:rPr lang="en-US" dirty="0"/>
              <a:t> If you need assistance, accessing zoom for this meeting send an email to ___________ and a team member will assist you.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Zoom includes a “Chat” tab where you can type your questions for the presenters.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b="1" dirty="0"/>
              <a:t>Click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b="1" dirty="0"/>
              <a:t>Diga: </a:t>
            </a:r>
            <a:r>
              <a:rPr lang="es-CO" dirty="0"/>
              <a:t>Si necesita ayuda con acceder a Zoom durante esta sesión, envíe un correo electrónico a ____________ y alguien del equipo le ayudará.</a:t>
            </a:r>
            <a:r>
              <a:rPr lang="en-US" dirty="0"/>
              <a:t> 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Zoom incluye una pestaña de chat en la que puede enviar preguntas a los presentadores.</a:t>
            </a:r>
            <a:r>
              <a:rPr lang="en-US" dirty="0"/>
              <a:t> 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s-CO" dirty="0"/>
              <a:t> </a:t>
            </a:r>
            <a:r>
              <a:rPr lang="en-US" dirty="0"/>
              <a:t> 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6D2C8514-089C-0EEA-C413-5C60C0D3A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348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B93B4923-7E2B-F5F7-7E9B-F5E0460D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C1AC3686-CA58-8651-76E4-44583A77AD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Do</a:t>
            </a:r>
            <a:r>
              <a:rPr lang="en-US" dirty="0"/>
              <a:t>: Have a participant lead the Pledge of Allegiance in both languages.</a:t>
            </a:r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524A97D2-4307-C55D-3375-9004A3C8E2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05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2CAA3E23-E426-E014-CA77-18CC9ECB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E81AA98F-241C-4679-9F4C-DD157FFAD5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/>
            <a:r>
              <a:rPr lang="en-US" b="1" dirty="0">
                <a:solidFill>
                  <a:schemeClr val="tx1"/>
                </a:solidFill>
              </a:rPr>
              <a:t>Do: </a:t>
            </a:r>
            <a:r>
              <a:rPr lang="en-US" dirty="0">
                <a:solidFill>
                  <a:schemeClr val="tx1"/>
                </a:solidFill>
              </a:rPr>
              <a:t>Review the purpose of today's ELAC Orientation meeting:</a:t>
            </a:r>
            <a:endParaRPr lang="en-US" dirty="0">
              <a:solidFill>
                <a:srgbClr val="444444"/>
              </a:solidFill>
            </a:endParaRPr>
          </a:p>
          <a:p>
            <a:pPr marL="1085850" lvl="1" indent="-171450">
              <a:buFont typeface="Arial,Sans-Serif"/>
              <a:buChar char="•"/>
            </a:pPr>
            <a:r>
              <a:rPr lang="en-US" dirty="0">
                <a:solidFill>
                  <a:schemeClr val="tx1"/>
                </a:solidFill>
              </a:rPr>
              <a:t>Review the functions and operation of the mandated English Learner Advisory Committee (ELAC).</a:t>
            </a:r>
            <a:endParaRPr lang="en-US" dirty="0">
              <a:solidFill>
                <a:srgbClr val="444444"/>
              </a:solidFill>
            </a:endParaRPr>
          </a:p>
          <a:p>
            <a:pPr marL="1085850" lvl="1" indent="-171450">
              <a:buFont typeface="Arial,Sans-Serif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roles and responsibilities of the ELAC members.</a:t>
            </a:r>
            <a:endParaRPr lang="en-US" dirty="0">
              <a:solidFill>
                <a:srgbClr val="444444"/>
              </a:solidFill>
            </a:endParaRPr>
          </a:p>
          <a:p>
            <a:pPr marL="1085850" lvl="1" indent="-171450">
              <a:buFont typeface="Arial,Sans-Serif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orientation and election process for the ELAC.</a:t>
            </a:r>
            <a:endParaRPr lang="en-US"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4E69714D-710B-98A2-EE4B-4BA7D9C10A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847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2B26EB41-5D05-1DB4-15F5-4761933A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6ba25e7c_1_0:notes">
            <a:extLst>
              <a:ext uri="{FF2B5EF4-FFF2-40B4-BE49-F238E27FC236}">
                <a16:creationId xmlns:a16="http://schemas.microsoft.com/office/drawing/2014/main" id="{6ECEDD03-AD33-2D3C-A387-6BEB3F001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b="1" dirty="0"/>
              <a:t>Say: </a:t>
            </a:r>
            <a:r>
              <a:rPr lang="en-US" dirty="0"/>
              <a:t>If you are joining in person, please sign in on the sign-in sheet. If you are joining via Zoom, sign-in on the chat. </a:t>
            </a:r>
            <a:endParaRPr lang="en-US" dirty="0">
              <a:solidFill>
                <a:srgbClr val="444444"/>
              </a:solidFill>
            </a:endParaRPr>
          </a:p>
          <a:p>
            <a:pPr marL="0" indent="0"/>
            <a:r>
              <a:rPr lang="en-US" dirty="0"/>
              <a:t>Let us know if you are a parent/legal guardian of an EL, community member, or visitor.</a:t>
            </a:r>
          </a:p>
          <a:p>
            <a:pPr marL="0" indent="0"/>
            <a:r>
              <a:rPr lang="en-US" b="1" dirty="0">
                <a:solidFill>
                  <a:srgbClr val="444444"/>
                </a:solidFill>
              </a:rPr>
              <a:t>Chat should be open to “Panelist” only and link must remain open at all times.</a:t>
            </a:r>
          </a:p>
          <a:p>
            <a:pPr marL="0" indent="0"/>
            <a:endParaRPr lang="en-US" dirty="0">
              <a:solidFill>
                <a:srgbClr val="444444"/>
              </a:solidFill>
            </a:endParaRPr>
          </a:p>
          <a:p>
            <a:pPr marL="0" indent="0"/>
            <a:endParaRPr lang="es-CO" dirty="0">
              <a:solidFill>
                <a:srgbClr val="002060"/>
              </a:solidFill>
            </a:endParaRPr>
          </a:p>
          <a:p>
            <a:pPr marL="0" indent="0"/>
            <a:endParaRPr dirty="0"/>
          </a:p>
        </p:txBody>
      </p:sp>
      <p:sp>
        <p:nvSpPr>
          <p:cNvPr id="161" name="Google Shape;161;g30e6ba25e7c_1_0:notes">
            <a:extLst>
              <a:ext uri="{FF2B5EF4-FFF2-40B4-BE49-F238E27FC236}">
                <a16:creationId xmlns:a16="http://schemas.microsoft.com/office/drawing/2014/main" id="{DD8A05F5-C5D8-FB51-05C8-EF2FB2AA9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155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713527f5b_0_7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5713527f5b_0_7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5713527f5b_0_7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5713527f5b_0_7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5713527f5b_0_7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713527f5b_0_790"/>
          <p:cNvSpPr txBox="1">
            <a:spLocks noGrp="1"/>
          </p:cNvSpPr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5713527f5b_0_790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5713527f5b_0_79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5713527f5b_0_79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5713527f5b_0_79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713527f5b_0_73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5713527f5b_0_7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5713527f5b_0_7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5713527f5b_0_7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5713527f5b_0_7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713527f5b_0_73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5713527f5b_0_73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5713527f5b_0_7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5713527f5b_0_7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5713527f5b_0_7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713527f5b_0_74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5713527f5b_0_7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5713527f5b_0_7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5713527f5b_0_7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5713527f5b_0_7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5713527f5b_0_7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713527f5b_0_75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5713527f5b_0_75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5713527f5b_0_75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5713527f5b_0_75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5713527f5b_0_75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5713527f5b_0_75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5713527f5b_0_7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5713527f5b_0_75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713527f5b_0_7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5713527f5b_0_7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5713527f5b_0_7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5713527f5b_0_7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713527f5b_0_7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5713527f5b_0_77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25713527f5b_0_7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25713527f5b_0_7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5713527f5b_0_77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5713527f5b_0_77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713527f5b_0_7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5713527f5b_0_77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5713527f5b_0_7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25713527f5b_0_77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5713527f5b_0_77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5713527f5b_0_77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713527f5b_0_78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5713527f5b_0_78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5713527f5b_0_78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5713527f5b_0_78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5713527f5b_0_78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713527f5b_0_7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5713527f5b_0_7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5713527f5b_0_7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5713527f5b_0_7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5713527f5b_0_7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bit.ly/Policies_Families_SFA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7.png"/><Relationship Id="rId10" Type="http://schemas.microsoft.com/office/2007/relationships/diagramDrawing" Target="../diagrams/drawing1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freepngimg.com/png/88489-text-symbol-question-drawing-mark-free-download-png-hq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Jjg2443@lausd.net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Lxf1109@lausd.net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rystal.dukes@lausd.net" TargetMode="External"/><Relationship Id="rId5" Type="http://schemas.openxmlformats.org/officeDocument/2006/relationships/hyperlink" Target="mailto:amaris.medina@lausd.net" TargetMode="External"/><Relationship Id="rId10" Type="http://schemas.openxmlformats.org/officeDocument/2006/relationships/hyperlink" Target="mailto:mls0363@lausd.net" TargetMode="External"/><Relationship Id="rId4" Type="http://schemas.openxmlformats.org/officeDocument/2006/relationships/hyperlink" Target="mailto:mguerr3@lausd.net" TargetMode="External"/><Relationship Id="rId9" Type="http://schemas.openxmlformats.org/officeDocument/2006/relationships/hyperlink" Target="mailto:umartin@lausd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C59C402A-72DA-42F7-CB8D-3A8FB7789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1CAFBB4B-E113-E7CF-8B4A-D6A9ADD5C3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5" y="248856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0D5EC3C-E967-4FAE-90EC-CF76681CBDB7}"/>
              </a:ext>
            </a:extLst>
          </p:cNvPr>
          <p:cNvSpPr txBox="1"/>
          <p:nvPr/>
        </p:nvSpPr>
        <p:spPr>
          <a:xfrm>
            <a:off x="1666863" y="81060"/>
            <a:ext cx="886042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Medium"/>
                <a:ea typeface="Impact" charset="0"/>
                <a:cs typeface="Impact" charset="0"/>
              </a:rPr>
              <a:t>English Learner Advisory Committee (ELAC) Orientation</a:t>
            </a:r>
            <a:endParaRPr lang="en-US" sz="2400">
              <a:solidFill>
                <a:schemeClr val="bg1"/>
              </a:solidFill>
              <a:latin typeface="Poppins Medium"/>
              <a:ea typeface="Impact" charset="0"/>
              <a:cs typeface="Impact" charset="0"/>
            </a:endParaRPr>
          </a:p>
          <a:p>
            <a:pPr algn="ctr"/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Medium"/>
                <a:ea typeface="Impact" charset="0"/>
                <a:cs typeface="Impact" charset="0"/>
              </a:rPr>
              <a:t>Date:________</a:t>
            </a:r>
            <a:endParaRPr lang="en-US" sz="24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2C2C2C">
                    <a:alpha val="40000"/>
                  </a:srgbClr>
                </a:outerShdw>
              </a:effectLst>
              <a:latin typeface="Poppins Medium"/>
              <a:ea typeface="Impact" charset="0"/>
              <a:cs typeface="Impact" charset="0"/>
            </a:endParaRPr>
          </a:p>
          <a:p>
            <a:pPr algn="ctr"/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Poppins Medium"/>
                <a:ea typeface="Impact" charset="0"/>
                <a:cs typeface="Impact" charset="0"/>
              </a:rPr>
              <a:t>School Name: _______________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DF8414-A236-4228-9E05-99479BFCB31E}"/>
              </a:ext>
            </a:extLst>
          </p:cNvPr>
          <p:cNvSpPr/>
          <p:nvPr/>
        </p:nvSpPr>
        <p:spPr>
          <a:xfrm>
            <a:off x="1" y="2901735"/>
            <a:ext cx="12191998" cy="1058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3F139A-F792-AFE5-545E-AFBE1DB88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6" y="3048000"/>
            <a:ext cx="2514600" cy="762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165E8B5-8B62-42FF-A7DA-A1077092F60F}"/>
              </a:ext>
            </a:extLst>
          </p:cNvPr>
          <p:cNvSpPr txBox="1"/>
          <p:nvPr/>
        </p:nvSpPr>
        <p:spPr>
          <a:xfrm>
            <a:off x="180472" y="3961415"/>
            <a:ext cx="11817833" cy="1200327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/>
                <a:ea typeface="Impact" charset="0"/>
                <a:cs typeface="Impact" charset="0"/>
              </a:rPr>
              <a:t>Orientación del Comité Asesor para Aprendices de Inglés (ELAC)</a:t>
            </a:r>
            <a:endParaRPr lang="en-US" sz="2400">
              <a:solidFill>
                <a:srgbClr val="FFC000"/>
              </a:solidFill>
              <a:cs typeface="Arial"/>
            </a:endParaRPr>
          </a:p>
          <a:p>
            <a:pPr algn="ctr"/>
            <a:r>
              <a:rPr lang="es-MX" sz="24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/>
                <a:ea typeface="Impact" charset="0"/>
                <a:cs typeface="Impact" charset="0"/>
              </a:rPr>
              <a:t>Fecha: ____________</a:t>
            </a:r>
            <a:endParaRPr lang="es-MX" sz="240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rgbClr val="2C2C2C">
                    <a:alpha val="40000"/>
                  </a:srgbClr>
                </a:outerShdw>
              </a:effectLst>
              <a:latin typeface="Poppins" panose="00000500000000000000"/>
              <a:ea typeface="Impact" charset="0"/>
              <a:cs typeface="Impact" charset="0"/>
            </a:endParaRPr>
          </a:p>
          <a:p>
            <a:pPr algn="ctr"/>
            <a:r>
              <a:rPr lang="es-MX" sz="24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Poppins" panose="00000500000000000000"/>
                <a:ea typeface="Impact" charset="0"/>
                <a:cs typeface="Impact" charset="0"/>
              </a:rPr>
              <a:t>Nombre de la escuela: _____________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BF54D4D-8B14-48E0-A03F-7C7EFC7CA4B2}"/>
              </a:ext>
            </a:extLst>
          </p:cNvPr>
          <p:cNvSpPr txBox="1"/>
          <p:nvPr/>
        </p:nvSpPr>
        <p:spPr>
          <a:xfrm>
            <a:off x="711" y="6038453"/>
            <a:ext cx="11145756" cy="1107994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Boletin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6745.7 Normas para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el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Requerido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Consejo del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Plantel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Escolar y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el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240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Inglés</a:t>
            </a:r>
          </a:p>
          <a:p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Helvetic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3F57379-46D8-5365-AA2E-B62F7F772EA9}"/>
              </a:ext>
            </a:extLst>
          </p:cNvPr>
          <p:cNvSpPr txBox="1"/>
          <p:nvPr/>
        </p:nvSpPr>
        <p:spPr>
          <a:xfrm>
            <a:off x="710" y="2081399"/>
            <a:ext cx="10811546" cy="830995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Bulletin 6745.7 Guidelines for Required School Site Council and English Learner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69332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9A0DEFA4-5B4F-DD63-FD6A-3BC3D46AC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DB372D-560C-F993-FE87-71F3A54D002D}"/>
              </a:ext>
            </a:extLst>
          </p:cNvPr>
          <p:cNvSpPr/>
          <p:nvPr/>
        </p:nvSpPr>
        <p:spPr>
          <a:xfrm>
            <a:off x="1" y="2537898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D9B5C6-AC42-FD66-8960-A57239D7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62" y="2814595"/>
            <a:ext cx="2871572" cy="871837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C559E31F-703E-B311-878A-1CA18BB16BF0}"/>
              </a:ext>
            </a:extLst>
          </p:cNvPr>
          <p:cNvSpPr txBox="1"/>
          <p:nvPr/>
        </p:nvSpPr>
        <p:spPr>
          <a:xfrm>
            <a:off x="522441" y="4322237"/>
            <a:ext cx="11145756" cy="1661991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36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36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Ingles</a:t>
            </a:r>
          </a:p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Boletin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6745.7 Normas para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el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Requerido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Consejo del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Plantel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Escolar y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el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Ingles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Helvetic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651B789-26CB-0F6B-D153-4ED610939C77}"/>
              </a:ext>
            </a:extLst>
          </p:cNvPr>
          <p:cNvSpPr txBox="1"/>
          <p:nvPr/>
        </p:nvSpPr>
        <p:spPr>
          <a:xfrm>
            <a:off x="687197" y="214156"/>
            <a:ext cx="10811546" cy="1384993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English Learner Advisory Committee (ELAC)</a:t>
            </a:r>
            <a:endParaRPr lang="en-US" sz="36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Bulletin 6745.7 Guidelines for Required School Site Council and English Learner Advisory Committee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37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8B15B5FB-2DB1-76EE-9B89-0A8FDF99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24E1F2B4-6D31-BA96-C4BA-65EAB757CC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A4B6587D-8529-4E85-DECD-2E8DEA8686CA}"/>
              </a:ext>
            </a:extLst>
          </p:cNvPr>
          <p:cNvSpPr txBox="1"/>
          <p:nvPr/>
        </p:nvSpPr>
        <p:spPr>
          <a:xfrm>
            <a:off x="5438964" y="2424201"/>
            <a:ext cx="6452626" cy="4804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>
                <a:solidFill>
                  <a:schemeClr val="bg1"/>
                </a:solidFill>
                <a:latin typeface="Poppins"/>
                <a:ea typeface="+mj-ea"/>
                <a:cs typeface="Poppins"/>
              </a:rPr>
              <a:t>Bulletin 6745.7 is available in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>
                <a:solidFill>
                  <a:schemeClr val="bg1"/>
                </a:solidFill>
                <a:latin typeface="Poppins"/>
                <a:ea typeface="+mj-ea"/>
                <a:cs typeface="Poppins"/>
              </a:rPr>
              <a:t>English and Spanish.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>
                <a:solidFill>
                  <a:schemeClr val="bg1"/>
                </a:solidFill>
                <a:latin typeface="Poppins"/>
                <a:ea typeface="+mj-ea"/>
                <a:cs typeface="Poppins"/>
              </a:rPr>
              <a:t>The bulletin and handouts can be found at: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>
                <a:solidFill>
                  <a:schemeClr val="accent1">
                    <a:lumMod val="20000"/>
                    <a:lumOff val="80000"/>
                  </a:schemeClr>
                </a:solidFill>
                <a:latin typeface="Poppins"/>
                <a:ea typeface="+mj-ea"/>
                <a:cs typeface="Poppins"/>
              </a:rPr>
              <a:t>https://</a:t>
            </a:r>
            <a:r>
              <a:rPr lang="en-US" sz="2400" b="1" spc="-50" err="1">
                <a:solidFill>
                  <a:schemeClr val="accent1">
                    <a:lumMod val="20000"/>
                    <a:lumOff val="80000"/>
                  </a:schemeClr>
                </a:solidFill>
                <a:latin typeface="Poppins"/>
                <a:ea typeface="+mj-ea"/>
                <a:cs typeface="Poppins"/>
              </a:rPr>
              <a:t>bit.ly</a:t>
            </a:r>
            <a:r>
              <a:rPr lang="en-US" sz="2400" b="1" spc="-50">
                <a:solidFill>
                  <a:schemeClr val="accent1">
                    <a:lumMod val="20000"/>
                    <a:lumOff val="80000"/>
                  </a:schemeClr>
                </a:solidFill>
                <a:latin typeface="Poppins"/>
                <a:ea typeface="+mj-ea"/>
                <a:cs typeface="Poppins"/>
              </a:rPr>
              <a:t>/</a:t>
            </a:r>
            <a:r>
              <a:rPr lang="en-US" sz="2400" b="1" spc="-50" err="1">
                <a:solidFill>
                  <a:schemeClr val="accent1">
                    <a:lumMod val="20000"/>
                    <a:lumOff val="80000"/>
                  </a:schemeClr>
                </a:solidFill>
                <a:latin typeface="Poppins"/>
                <a:ea typeface="+mj-ea"/>
                <a:cs typeface="Poppins"/>
              </a:rPr>
              <a:t>Policies_Families_SFACE</a:t>
            </a:r>
            <a:endParaRPr lang="en-US" sz="2400">
              <a:solidFill>
                <a:schemeClr val="accent1">
                  <a:lumMod val="20000"/>
                  <a:lumOff val="80000"/>
                </a:schemeClr>
              </a:solidFill>
              <a:latin typeface="Poppins"/>
              <a:ea typeface="+mj-ea"/>
              <a:cs typeface="Poppin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s-MX" sz="2400" b="1" spc="-50">
              <a:solidFill>
                <a:schemeClr val="bg1"/>
              </a:solidFill>
              <a:latin typeface="Poppins"/>
              <a:ea typeface="+mj-ea"/>
              <a:cs typeface="Poppins"/>
            </a:endParaRPr>
          </a:p>
          <a:p>
            <a:pPr algn="ctr" defTabSz="914400"/>
            <a:r>
              <a:rPr lang="es-CO" sz="2400" b="1" spc="-50">
                <a:solidFill>
                  <a:srgbClr val="FFC000"/>
                </a:solidFill>
                <a:latin typeface="Poppins"/>
                <a:ea typeface="+mj-ea"/>
                <a:cs typeface="Poppins"/>
              </a:rPr>
              <a:t>El Boletín 6745.7 está disponible </a:t>
            </a:r>
            <a:endParaRPr lang="es-CO" sz="2400" spc="-50">
              <a:solidFill>
                <a:srgbClr val="FFC000"/>
              </a:solidFill>
              <a:latin typeface="Poppins"/>
              <a:ea typeface="+mj-ea"/>
              <a:cs typeface="Poppins"/>
            </a:endParaRPr>
          </a:p>
          <a:p>
            <a:pPr algn="ctr" defTabSz="914400"/>
            <a:r>
              <a:rPr lang="es-CO" sz="2400" b="1" spc="-50">
                <a:solidFill>
                  <a:srgbClr val="FFC000"/>
                </a:solidFill>
                <a:latin typeface="Poppins"/>
                <a:ea typeface="+mj-ea"/>
                <a:cs typeface="Poppins"/>
              </a:rPr>
              <a:t>en inglés y español:</a:t>
            </a:r>
            <a:endParaRPr lang="en-US" sz="2400" spc="-50">
              <a:solidFill>
                <a:srgbClr val="FFC000"/>
              </a:solidFill>
              <a:latin typeface="Poppins"/>
              <a:ea typeface="+mj-ea"/>
              <a:cs typeface="Poppins"/>
            </a:endParaRPr>
          </a:p>
          <a:p>
            <a:pPr algn="ctr" defTabSz="914400"/>
            <a:r>
              <a:rPr lang="es-CO" sz="2400" spc="-50">
                <a:solidFill>
                  <a:srgbClr val="FFC000"/>
                </a:solidFill>
                <a:latin typeface="Poppins"/>
                <a:ea typeface="+mj-ea"/>
                <a:cs typeface="Poppins"/>
              </a:rPr>
              <a:t>El boletín y las hojas de información se encuentran en:</a:t>
            </a:r>
            <a:endParaRPr lang="en-US" sz="2400" spc="-50">
              <a:solidFill>
                <a:srgbClr val="FFC000"/>
              </a:solidFill>
              <a:latin typeface="Poppins"/>
              <a:ea typeface="+mj-ea"/>
              <a:cs typeface="Poppins"/>
            </a:endParaRPr>
          </a:p>
          <a:p>
            <a:pPr algn="ctr" defTabSz="914400"/>
            <a:r>
              <a:rPr lang="es-CO" sz="2400" b="1" spc="-50">
                <a:solidFill>
                  <a:schemeClr val="accent1">
                    <a:lumMod val="20000"/>
                    <a:lumOff val="80000"/>
                  </a:schemeClr>
                </a:solidFill>
                <a:latin typeface="Poppins"/>
                <a:ea typeface="+mj-ea"/>
                <a:cs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https://bit.ly/Policies_Families_SFACE</a:t>
            </a:r>
            <a:endParaRPr lang="es-CO" sz="2400" spc="-50">
              <a:solidFill>
                <a:schemeClr val="accent1">
                  <a:lumMod val="20000"/>
                  <a:lumOff val="80000"/>
                </a:schemeClr>
              </a:solidFill>
              <a:latin typeface="Poppins"/>
              <a:ea typeface="+mj-ea"/>
              <a:cs typeface="Poppin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/>
            <a:endParaRPr lang="en-US" sz="1900" spc="-50">
              <a:solidFill>
                <a:srgbClr val="000000"/>
              </a:solidFill>
              <a:latin typeface="Poppins"/>
              <a:ea typeface="+mj-ea"/>
              <a:cs typeface="Poppin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s-MX" sz="2400" b="1" spc="-50">
              <a:solidFill>
                <a:schemeClr val="bg1"/>
              </a:solidFill>
              <a:latin typeface="Poppins"/>
              <a:ea typeface="Calibri"/>
              <a:cs typeface="Poppins"/>
            </a:endParaRPr>
          </a:p>
        </p:txBody>
      </p:sp>
      <p:sp>
        <p:nvSpPr>
          <p:cNvPr id="7" name="TextBox 56">
            <a:extLst>
              <a:ext uri="{FF2B5EF4-FFF2-40B4-BE49-F238E27FC236}">
                <a16:creationId xmlns:a16="http://schemas.microsoft.com/office/drawing/2014/main" id="{6DA4EDFB-9B74-2CF3-30F4-4FB4899B98B6}"/>
              </a:ext>
            </a:extLst>
          </p:cNvPr>
          <p:cNvSpPr txBox="1"/>
          <p:nvPr/>
        </p:nvSpPr>
        <p:spPr>
          <a:xfrm>
            <a:off x="-2049" y="100307"/>
            <a:ext cx="12082749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Bulletin 6745.7 Guidelines for the Required </a:t>
            </a:r>
            <a:endParaRPr lang="en-US" sz="28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School Site Council and English Learner Advisory Committee</a:t>
            </a:r>
            <a:endParaRPr lang="en-US" sz="28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2800" b="1">
                <a:solidFill>
                  <a:srgbClr val="FFC000"/>
                </a:solidFill>
                <a:latin typeface="Poppins"/>
                <a:cs typeface="Poppins"/>
              </a:rPr>
              <a:t>Boletín 6745.7 Normas para el Requerido Consejo del Plantel</a:t>
            </a:r>
            <a:endParaRPr lang="en-US" sz="2800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s-MX" sz="2800" b="1">
                <a:solidFill>
                  <a:srgbClr val="FFC000"/>
                </a:solidFill>
                <a:latin typeface="Poppins"/>
                <a:cs typeface="Poppins"/>
              </a:rPr>
              <a:t>Escolar y el Comité Asesor para Aprendices de Inglés</a:t>
            </a:r>
            <a:endParaRPr lang="en-US" sz="2800">
              <a:solidFill>
                <a:srgbClr val="FFC000"/>
              </a:solidFill>
            </a:endParaRPr>
          </a:p>
        </p:txBody>
      </p:sp>
      <p:pic>
        <p:nvPicPr>
          <p:cNvPr id="4" name="Picture 3" descr="A document with text and a green box&#10;&#10;AI-generated content may be incorrect.">
            <a:extLst>
              <a:ext uri="{FF2B5EF4-FFF2-40B4-BE49-F238E27FC236}">
                <a16:creationId xmlns:a16="http://schemas.microsoft.com/office/drawing/2014/main" id="{6C1BC494-132B-1FD5-C4D8-D311263A8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902" y="1916189"/>
            <a:ext cx="3247595" cy="421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61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8DF26996-0870-3358-7B47-A2D355D3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1E69C4-E469-549B-150C-DEC95508F0CE}"/>
              </a:ext>
            </a:extLst>
          </p:cNvPr>
          <p:cNvSpPr txBox="1"/>
          <p:nvPr/>
        </p:nvSpPr>
        <p:spPr>
          <a:xfrm>
            <a:off x="298869" y="26464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Greene Act</a:t>
            </a: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Decreto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Greene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40820-519B-F92D-A4D5-262F5DC62802}"/>
              </a:ext>
            </a:extLst>
          </p:cNvPr>
          <p:cNvSpPr txBox="1"/>
          <p:nvPr/>
        </p:nvSpPr>
        <p:spPr>
          <a:xfrm>
            <a:off x="298869" y="1484265"/>
            <a:ext cx="5452075" cy="510909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  <a:latin typeface="Poppins"/>
                <a:cs typeface="Poppins"/>
              </a:rPr>
              <a:t>The </a:t>
            </a:r>
            <a:r>
              <a:rPr lang="en-US" sz="1800" b="1" u="sng">
                <a:solidFill>
                  <a:schemeClr val="bg1"/>
                </a:solidFill>
                <a:latin typeface="Poppins"/>
                <a:cs typeface="Poppins"/>
              </a:rPr>
              <a:t>Greene Act </a:t>
            </a:r>
            <a:r>
              <a:rPr lang="en-US" sz="1800" b="1">
                <a:solidFill>
                  <a:schemeClr val="bg1"/>
                </a:solidFill>
                <a:latin typeface="Poppins"/>
                <a:cs typeface="Poppins"/>
              </a:rPr>
              <a:t>is what guides the operation of our ELAC meetings. Some of the key requirements are: </a:t>
            </a:r>
            <a:endParaRPr lang="en-US" sz="1800">
              <a:solidFill>
                <a:schemeClr val="bg1"/>
              </a:solidFill>
              <a:latin typeface="Poppins"/>
              <a:cs typeface="Poppins"/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1800">
                <a:solidFill>
                  <a:schemeClr val="bg1"/>
                </a:solidFill>
                <a:latin typeface="Poppins"/>
                <a:cs typeface="Poppins"/>
              </a:rPr>
              <a:t>Any member of the </a:t>
            </a:r>
            <a:r>
              <a:rPr lang="en-US" sz="1800" b="1">
                <a:solidFill>
                  <a:schemeClr val="bg1"/>
                </a:solidFill>
                <a:latin typeface="Poppins"/>
                <a:cs typeface="Poppins"/>
              </a:rPr>
              <a:t>public shall be able to address</a:t>
            </a:r>
            <a:r>
              <a:rPr lang="en-US" sz="1800">
                <a:solidFill>
                  <a:schemeClr val="bg1"/>
                </a:solidFill>
                <a:latin typeface="Poppins"/>
                <a:cs typeface="Poppins"/>
              </a:rPr>
              <a:t> the council or committee during the meeting on any item within the subject matter jurisdiction of the council or committee. </a:t>
            </a: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endParaRPr lang="en-US" sz="18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1800" b="1">
                <a:solidFill>
                  <a:schemeClr val="bg1"/>
                </a:solidFill>
                <a:latin typeface="Poppins"/>
                <a:cs typeface="Poppins"/>
              </a:rPr>
              <a:t>Notice of the meeting</a:t>
            </a:r>
            <a:r>
              <a:rPr lang="en-US" sz="1800">
                <a:solidFill>
                  <a:schemeClr val="bg1"/>
                </a:solidFill>
                <a:latin typeface="Poppins"/>
                <a:cs typeface="Poppins"/>
              </a:rPr>
              <a:t> shall be posted 72 hours prior to the meeting. </a:t>
            </a: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endParaRPr lang="en-US" sz="18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1800">
                <a:solidFill>
                  <a:schemeClr val="bg1"/>
                </a:solidFill>
                <a:latin typeface="Poppins"/>
                <a:cs typeface="Poppins"/>
              </a:rPr>
              <a:t>The </a:t>
            </a:r>
            <a:r>
              <a:rPr lang="en-US" sz="1800" b="1">
                <a:solidFill>
                  <a:schemeClr val="bg1"/>
                </a:solidFill>
                <a:latin typeface="Poppins"/>
                <a:cs typeface="Poppins"/>
              </a:rPr>
              <a:t>meeting notice shall specify the date, time, and location of the meeting and contain an agenda</a:t>
            </a:r>
            <a:r>
              <a:rPr lang="en-US" sz="1800">
                <a:solidFill>
                  <a:schemeClr val="bg1"/>
                </a:solidFill>
                <a:latin typeface="Poppins"/>
                <a:cs typeface="Poppins"/>
              </a:rPr>
              <a:t> describing each item of business to be discussed or acted upon.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2A27DD01-E243-270E-32FA-EB8312B20261}"/>
              </a:ext>
            </a:extLst>
          </p:cNvPr>
          <p:cNvSpPr txBox="1"/>
          <p:nvPr/>
        </p:nvSpPr>
        <p:spPr>
          <a:xfrm>
            <a:off x="6448375" y="1486996"/>
            <a:ext cx="5317290" cy="46705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s-ES" altLang="en-US" sz="18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El Decreto Greene es lo que guía el funcionamiento de nuestras reuniones de ELAC. Algunos de los requisitos clave son:</a:t>
            </a:r>
            <a:endParaRPr lang="es-ES" altLang="en-US" sz="1800" b="1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Poppins"/>
              <a:ea typeface="Times New Roman" panose="02020603050405020304" pitchFamily="18" charset="0"/>
              <a:cs typeface="Poppins"/>
            </a:endParaRPr>
          </a:p>
          <a:p>
            <a:endParaRPr lang="es-ES" altLang="en-US" sz="1800" b="1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Se le </a:t>
            </a:r>
            <a:r>
              <a:rPr lang="es-ES" altLang="en-US" sz="1800">
                <a:solidFill>
                  <a:srgbClr val="FFC000"/>
                </a:solidFill>
                <a:latin typeface="Poppins"/>
                <a:ea typeface="Times New Roman" panose="02020603050405020304" pitchFamily="18" charset="0"/>
                <a:cs typeface="Poppins"/>
              </a:rPr>
              <a:t>debe brindar a c</a:t>
            </a: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ualquier miembro del </a:t>
            </a:r>
            <a:r>
              <a:rPr kumimoji="0" lang="es-ES" altLang="en-US" sz="18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público la oportunidad de dirigirse al consejo o </a:t>
            </a: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comité durante la reunión</a:t>
            </a:r>
            <a:r>
              <a:rPr lang="es-ES" altLang="en-US" sz="1800">
                <a:solidFill>
                  <a:srgbClr val="FFC000"/>
                </a:solidFill>
                <a:latin typeface="Poppins"/>
                <a:ea typeface="Times New Roman" panose="02020603050405020304" pitchFamily="18" charset="0"/>
                <a:cs typeface="Poppins"/>
              </a:rPr>
              <a:t> en relación a cualquier asunto que tenga que ver con la materia bajo jurisdicción del consejo o comité.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altLang="en-US" sz="1800">
              <a:solidFill>
                <a:srgbClr val="FFC000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0" lang="es-ES" altLang="en-US" sz="18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El aviso de la reunión </a:t>
            </a: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se publicará al menos 72 horas antes de la reunión.</a:t>
            </a:r>
            <a:endParaRPr lang="es-ES" altLang="en-US" sz="180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Poppins"/>
              <a:ea typeface="Times New Roman" panose="02020603050405020304" pitchFamily="18" charset="0"/>
              <a:cs typeface="Poppins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altLang="en-US" sz="180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altLang="en-US" sz="1800">
                <a:solidFill>
                  <a:srgbClr val="FFC000"/>
                </a:solidFill>
                <a:latin typeface="Poppins"/>
                <a:ea typeface="Times New Roman" panose="02020603050405020304" pitchFamily="18" charset="0"/>
                <a:cs typeface="Poppins"/>
              </a:rPr>
              <a:t>La notificación para</a:t>
            </a:r>
            <a:r>
              <a:rPr kumimoji="0" lang="es-ES" altLang="en-US" sz="18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 la reunión debe especificar la fecha, hora y </a:t>
            </a:r>
            <a:r>
              <a:rPr lang="es-ES" altLang="en-US" sz="1800" b="1">
                <a:solidFill>
                  <a:srgbClr val="FFC000"/>
                </a:solidFill>
                <a:latin typeface="Poppins"/>
                <a:ea typeface="Times New Roman" panose="02020603050405020304" pitchFamily="18" charset="0"/>
                <a:cs typeface="Poppins"/>
              </a:rPr>
              <a:t>ubicar e incluir una</a:t>
            </a:r>
            <a:r>
              <a:rPr kumimoji="0" lang="es-ES" altLang="en-US" sz="18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 agenda </a:t>
            </a: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que describa cada asunto que se discutirá o</a:t>
            </a:r>
            <a:r>
              <a:rPr kumimoji="0" lang="es-ES" altLang="en-US" sz="1800" i="0" u="none" strike="noStrike" cap="none" normalizeH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 </a:t>
            </a:r>
            <a:r>
              <a:rPr kumimoji="0" lang="es-ES" altLang="en-US" sz="1800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Poppins"/>
                <a:ea typeface="Times New Roman" panose="02020603050405020304" pitchFamily="18" charset="0"/>
                <a:cs typeface="Poppins"/>
              </a:rPr>
              <a:t>tratará.</a:t>
            </a:r>
            <a:r>
              <a:rPr lang="en-US" altLang="en-US" sz="1800">
                <a:solidFill>
                  <a:srgbClr val="FFC000"/>
                </a:solidFill>
                <a:latin typeface="Poppins"/>
                <a:cs typeface="Poppins"/>
              </a:rPr>
              <a:t> </a:t>
            </a:r>
            <a:endParaRPr lang="en-US" altLang="en-US" sz="180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5145E53-C647-4993-074D-9EBFEC76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09" y="128033"/>
            <a:ext cx="1018557" cy="138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5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BBA61122-25E2-27FA-A3D5-8CB6B849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5ADCFD53-574C-3CC1-C75C-7A1687879A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7CB1F1-E4EA-39C4-8FB7-5C5A164C7841}"/>
              </a:ext>
            </a:extLst>
          </p:cNvPr>
          <p:cNvSpPr txBox="1"/>
          <p:nvPr/>
        </p:nvSpPr>
        <p:spPr>
          <a:xfrm>
            <a:off x="9840" y="828047"/>
            <a:ext cx="5797731" cy="572464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English Learner Advisory Committee (ELAC)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School Site Council (SSC)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English Learner (EL)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Reclassified Fluent English Proficient (RFEP)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Initial Fluent English Proficient (IFEP)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English Only (EO)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Uniform Complaint Procedures (UCP)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District English Learner Advisory Committee (DELAC)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Transitional Kindergarten (TK)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67">
                <a:solidFill>
                  <a:schemeClr val="bg1"/>
                </a:solidFill>
                <a:latin typeface="Poppins"/>
                <a:cs typeface="Poppins"/>
              </a:rPr>
              <a:t>Expanded Transitional Kindergarten (ETK)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3BC30-83ED-3892-F5D6-4A50AE814EBE}"/>
              </a:ext>
            </a:extLst>
          </p:cNvPr>
          <p:cNvSpPr txBox="1"/>
          <p:nvPr/>
        </p:nvSpPr>
        <p:spPr>
          <a:xfrm>
            <a:off x="6107111" y="828047"/>
            <a:ext cx="5805236" cy="5355312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kumimoji="0" lang="es-CO" sz="2267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Comité Asesor para Aprendices </a:t>
            </a:r>
            <a:r>
              <a:rPr kumimoji="0" lang="es-CO" sz="2267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de Inglés (ELAC)</a:t>
            </a:r>
            <a:r>
              <a:rPr lang="es-CO" sz="2267">
                <a:solidFill>
                  <a:srgbClr val="FFC000"/>
                </a:solidFill>
                <a:latin typeface="Poppins"/>
                <a:cs typeface="Poppins"/>
              </a:rPr>
              <a:t> </a:t>
            </a:r>
            <a:r>
              <a:rPr kumimoji="0" lang="es-CO" sz="2267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endParaRPr lang="en-US" sz="2267">
              <a:solidFill>
                <a:srgbClr val="FFC000"/>
              </a:solidFill>
              <a:latin typeface="Poppins"/>
              <a:cs typeface="Poppins"/>
            </a:endParaRP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2267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Consejo del Plantel Escolar (</a:t>
            </a: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SSC</a:t>
            </a:r>
            <a:r>
              <a:rPr kumimoji="0" lang="es-ES" sz="2267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)</a:t>
            </a:r>
            <a:endParaRPr lang="es-ES" sz="2267">
              <a:solidFill>
                <a:srgbClr val="FFC000"/>
              </a:solidFill>
              <a:latin typeface="Poppins"/>
              <a:cs typeface="Poppins"/>
            </a:endParaRP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Aprendiz de inglés (EL)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Reclasificación como Competente en el idioma inglés (RFEP)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Inicialmente Competente en el idioma inglés (IFEP)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Sólo inglés (EO)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Uniformes para Presentación de Quejas (UCP)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Comité Asesor del Distrito para Aprendices de Inglés (DELAC)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 err="1">
                <a:solidFill>
                  <a:srgbClr val="FFC000"/>
                </a:solidFill>
                <a:latin typeface="Poppins"/>
                <a:cs typeface="Poppins"/>
              </a:rPr>
              <a:t>Kinder</a:t>
            </a: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 Transicional (TK)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es-ES" sz="2267" err="1">
                <a:solidFill>
                  <a:srgbClr val="FFC000"/>
                </a:solidFill>
                <a:latin typeface="Poppins"/>
                <a:cs typeface="Poppins"/>
              </a:rPr>
              <a:t>Kinder</a:t>
            </a:r>
            <a:r>
              <a:rPr lang="es-ES" sz="2267">
                <a:solidFill>
                  <a:srgbClr val="FFC000"/>
                </a:solidFill>
                <a:latin typeface="Poppins"/>
                <a:cs typeface="Poppins"/>
              </a:rPr>
              <a:t> Transicional Ampliado (ETK)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50562-D72E-8546-31E0-F394A1DCAD20}"/>
              </a:ext>
            </a:extLst>
          </p:cNvPr>
          <p:cNvSpPr txBox="1"/>
          <p:nvPr/>
        </p:nvSpPr>
        <p:spPr>
          <a:xfrm>
            <a:off x="295571" y="124574"/>
            <a:ext cx="5789320" cy="77970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 b="1">
                <a:solidFill>
                  <a:schemeClr val="bg1"/>
                </a:solidFill>
                <a:latin typeface="Poppins"/>
                <a:cs typeface="Poppins"/>
              </a:rPr>
              <a:t>Abbreviations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5E086-652B-EAF0-9B29-3EFCC685C29C}"/>
              </a:ext>
            </a:extLst>
          </p:cNvPr>
          <p:cNvSpPr txBox="1"/>
          <p:nvPr/>
        </p:nvSpPr>
        <p:spPr>
          <a:xfrm>
            <a:off x="6087128" y="124574"/>
            <a:ext cx="6095032" cy="77970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67" b="1" err="1">
                <a:solidFill>
                  <a:srgbClr val="FFC000"/>
                </a:solidFill>
                <a:latin typeface="Poppins"/>
                <a:cs typeface="Poppins"/>
              </a:rPr>
              <a:t>Abreviaturas</a:t>
            </a:r>
            <a:endParaRPr lang="en-US" sz="4267" b="1">
              <a:solidFill>
                <a:srgbClr val="FFC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0907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0B0DE6D1-F741-A89F-52B9-F3E4B63B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5199F198-C4E1-239B-A1AF-2C2F451EFE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C1C50-04FA-49C0-6C94-F558EF314979}"/>
              </a:ext>
            </a:extLst>
          </p:cNvPr>
          <p:cNvSpPr txBox="1"/>
          <p:nvPr/>
        </p:nvSpPr>
        <p:spPr>
          <a:xfrm>
            <a:off x="6867562" y="1522395"/>
            <a:ext cx="4940263" cy="455509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defRPr/>
            </a:pP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De acuerdo con la sección 52176 </a:t>
            </a:r>
            <a:r>
              <a:rPr kumimoji="0" lang="es-CO" sz="240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(</a:t>
            </a: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b</a:t>
            </a:r>
            <a:r>
              <a:rPr kumimoji="0" lang="es-CO" sz="240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) del </a:t>
            </a: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Código de Educación de California, </a:t>
            </a:r>
            <a:r>
              <a:rPr lang="es-CO" sz="2400" b="1" u="sng">
                <a:solidFill>
                  <a:srgbClr val="FFC000"/>
                </a:solidFill>
                <a:latin typeface="Poppins"/>
                <a:cs typeface="Poppins"/>
              </a:rPr>
              <a:t>todas las escuelas con veintiún o más estudiantes aprendices de inglés (EL)</a:t>
            </a:r>
            <a:r>
              <a:rPr lang="es-CO" sz="2400" b="1">
                <a:solidFill>
                  <a:srgbClr val="FFC000"/>
                </a:solidFill>
                <a:latin typeface="Poppins"/>
                <a:cs typeface="Poppins"/>
              </a:rPr>
              <a:t>, </a:t>
            </a: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sin incluir a los estudiantes Reclasificados como Competentes en el Idioma Inglés (RFEP), </a:t>
            </a:r>
            <a:r>
              <a:rPr lang="es-CO" sz="2400" b="1">
                <a:solidFill>
                  <a:srgbClr val="FFC000"/>
                </a:solidFill>
                <a:latin typeface="Poppins"/>
                <a:cs typeface="Poppins"/>
              </a:rPr>
              <a:t>deben establecer </a:t>
            </a: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un Comité Asesor para Aprendices de Inglés (ELAC). </a:t>
            </a:r>
            <a:endParaRPr lang="en-US" sz="2400">
              <a:solidFill>
                <a:srgbClr val="FFC000"/>
              </a:solidFill>
              <a:latin typeface="Poppins"/>
              <a:cs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C9A8A-2664-B5DD-0D9D-44ACA0F32487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Why must schools form an ELAC?</a:t>
            </a:r>
          </a:p>
          <a:p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¿Por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qué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deben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las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escuelas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forman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un ELAC?</a:t>
            </a:r>
            <a:endParaRPr lang="en-US" sz="3200">
              <a:solidFill>
                <a:srgbClr val="FFC000"/>
              </a:solidFill>
              <a:latin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467D4-1D72-3DD4-9F41-47CC4C04FE13}"/>
              </a:ext>
            </a:extLst>
          </p:cNvPr>
          <p:cNvSpPr txBox="1"/>
          <p:nvPr/>
        </p:nvSpPr>
        <p:spPr>
          <a:xfrm>
            <a:off x="538037" y="1522395"/>
            <a:ext cx="494026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In accordance with the California Education Code, section 52176(b), </a:t>
            </a:r>
            <a:r>
              <a:rPr lang="en-US" sz="2400" b="1" u="sng">
                <a:solidFill>
                  <a:schemeClr val="bg1"/>
                </a:solidFill>
                <a:latin typeface="Poppins"/>
                <a:cs typeface="Poppins"/>
              </a:rPr>
              <a:t>all schools with twenty-one or more</a:t>
            </a:r>
            <a:r>
              <a:rPr lang="en-US" sz="2400" u="sng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2400" b="1" u="sng">
                <a:solidFill>
                  <a:schemeClr val="bg1"/>
                </a:solidFill>
                <a:latin typeface="Poppins"/>
                <a:cs typeface="Poppins"/>
              </a:rPr>
              <a:t>English Learner (EL) students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, not including Reclassified Fluent English Proficient (RFEP) students, </a:t>
            </a: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are required 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to </a:t>
            </a: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establish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 an English Learner Advisory Committee (ELAC). </a:t>
            </a:r>
          </a:p>
        </p:txBody>
      </p:sp>
    </p:spTree>
    <p:extLst>
      <p:ext uri="{BB962C8B-B14F-4D97-AF65-F5344CB8AC3E}">
        <p14:creationId xmlns:p14="http://schemas.microsoft.com/office/powerpoint/2010/main" val="53121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759C2BBF-C3A8-CFC3-E327-AEF15403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8057B342-5C4E-50F2-DB75-E461377CA2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3513B-E571-05B3-E8B1-3AEAED1386EE}"/>
              </a:ext>
            </a:extLst>
          </p:cNvPr>
          <p:cNvSpPr txBox="1"/>
          <p:nvPr/>
        </p:nvSpPr>
        <p:spPr>
          <a:xfrm>
            <a:off x="6402299" y="1562588"/>
            <a:ext cx="5405525" cy="455509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2400" b="1" dirty="0">
                <a:solidFill>
                  <a:srgbClr val="FFC000"/>
                </a:solidFill>
                <a:latin typeface="Poppins"/>
                <a:cs typeface="Poppins"/>
              </a:rPr>
              <a:t>Se </a:t>
            </a:r>
            <a:r>
              <a:rPr lang="es-CO" sz="2400" b="1" u="sng" dirty="0">
                <a:solidFill>
                  <a:srgbClr val="FFC000"/>
                </a:solidFill>
                <a:latin typeface="Poppins"/>
                <a:cs typeface="Poppins"/>
              </a:rPr>
              <a:t>requiere</a:t>
            </a:r>
            <a:r>
              <a:rPr lang="es-CO" sz="2400" b="1" dirty="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s-CO" sz="2400" dirty="0">
                <a:solidFill>
                  <a:srgbClr val="FFC000"/>
                </a:solidFill>
                <a:latin typeface="Poppins"/>
                <a:cs typeface="Poppins"/>
              </a:rPr>
              <a:t>que </a:t>
            </a:r>
            <a:r>
              <a:rPr lang="es-CO" sz="2400" b="1" dirty="0">
                <a:solidFill>
                  <a:srgbClr val="FFC000"/>
                </a:solidFill>
                <a:latin typeface="Poppins"/>
                <a:cs typeface="Poppins"/>
              </a:rPr>
              <a:t>las escuelas </a:t>
            </a:r>
            <a:r>
              <a:rPr lang="es-CO" sz="2400" dirty="0">
                <a:solidFill>
                  <a:srgbClr val="FFC000"/>
                </a:solidFill>
                <a:latin typeface="Poppins"/>
                <a:cs typeface="Poppins"/>
              </a:rPr>
              <a:t>establezcan un ELAC </a:t>
            </a:r>
            <a:r>
              <a:rPr lang="es-CO" sz="2400" b="1" dirty="0">
                <a:solidFill>
                  <a:srgbClr val="FFC000"/>
                </a:solidFill>
                <a:latin typeface="Poppins"/>
                <a:cs typeface="Poppins"/>
              </a:rPr>
              <a:t>en </a:t>
            </a:r>
            <a:r>
              <a:rPr lang="es-CO" sz="2400" b="1" u="sng" dirty="0">
                <a:solidFill>
                  <a:srgbClr val="FFC000"/>
                </a:solidFill>
                <a:latin typeface="Poppins"/>
                <a:cs typeface="Poppins"/>
              </a:rPr>
              <a:t>cualquier momento durante el año escolar </a:t>
            </a:r>
            <a:r>
              <a:rPr lang="es-CO" sz="2400" dirty="0">
                <a:solidFill>
                  <a:srgbClr val="FFC000"/>
                </a:solidFill>
                <a:latin typeface="Poppins"/>
                <a:cs typeface="Poppins"/>
              </a:rPr>
              <a:t>cuando el </a:t>
            </a:r>
            <a:r>
              <a:rPr lang="es-CO" sz="2400" b="1" dirty="0">
                <a:solidFill>
                  <a:srgbClr val="FFFF00"/>
                </a:solidFill>
                <a:latin typeface="Poppins"/>
                <a:cs typeface="Poppins"/>
              </a:rPr>
              <a:t>número de estudiantes identificados como aprendices de inglés llegue a ser 21 o más. </a:t>
            </a:r>
            <a:r>
              <a:rPr lang="es-CO" sz="2400" dirty="0">
                <a:solidFill>
                  <a:srgbClr val="FFC000"/>
                </a:solidFill>
                <a:latin typeface="Poppins"/>
                <a:cs typeface="Poppins"/>
              </a:rPr>
              <a:t>Todos los padres con estudiantes de EL que asisten a la escuela donde se establece el ELAC son elegibles y deben ser alentados a participar en el ELAC.</a:t>
            </a:r>
            <a:endParaRPr lang="en-US" sz="2400" dirty="0">
              <a:solidFill>
                <a:srgbClr val="FFC00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64011-7066-4A48-D1B0-5BCB649A7ACF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Why must schools form an ELAC?</a:t>
            </a:r>
          </a:p>
          <a:p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¿Por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qué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deben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las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escuelas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forman</a:t>
            </a:r>
            <a:r>
              <a:rPr lang="en-US" sz="32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un ELAC?</a:t>
            </a:r>
            <a:endParaRPr lang="en-US" sz="3200">
              <a:solidFill>
                <a:srgbClr val="FFC000"/>
              </a:solidFill>
              <a:latin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A10DC-F76E-8354-CF38-E5B4328F6B69}"/>
              </a:ext>
            </a:extLst>
          </p:cNvPr>
          <p:cNvSpPr txBox="1"/>
          <p:nvPr/>
        </p:nvSpPr>
        <p:spPr>
          <a:xfrm>
            <a:off x="661605" y="1577537"/>
            <a:ext cx="488742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/>
                <a:cs typeface="Poppins"/>
              </a:rPr>
              <a:t>Schools are required 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to </a:t>
            </a:r>
            <a:r>
              <a:rPr lang="en-US" sz="2400" b="1" u="sng" dirty="0">
                <a:solidFill>
                  <a:schemeClr val="bg1"/>
                </a:solidFill>
                <a:latin typeface="Poppins"/>
                <a:cs typeface="Poppins"/>
              </a:rPr>
              <a:t>form 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an ELAC at </a:t>
            </a:r>
            <a:r>
              <a:rPr lang="en-US" sz="2400" b="1" u="sng" dirty="0">
                <a:solidFill>
                  <a:schemeClr val="bg1"/>
                </a:solidFill>
                <a:latin typeface="Poppins"/>
                <a:cs typeface="Poppins"/>
              </a:rPr>
              <a:t>any time during the school year 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when the </a:t>
            </a:r>
            <a:r>
              <a:rPr lang="en-US" sz="2400" b="1" dirty="0">
                <a:solidFill>
                  <a:srgbClr val="FFFF00"/>
                </a:solidFill>
                <a:latin typeface="Poppins"/>
                <a:cs typeface="Poppins"/>
              </a:rPr>
              <a:t>number of identified English Learner students reaches 21 or more</a:t>
            </a:r>
            <a:r>
              <a:rPr lang="en-US" sz="2400" dirty="0">
                <a:solidFill>
                  <a:srgbClr val="FFFF00"/>
                </a:solidFill>
                <a:latin typeface="Poppins"/>
                <a:cs typeface="Poppins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All parents with EL students attending the school where the ELAC is established are eligible and should be encouraged to participate in the ELAC.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56C8CAA6-B8D3-2991-E9B7-DE5A44310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01042212-00DF-97BD-E44E-53D68A57EA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548BB5-F4A0-7520-ADD5-1D28D5A5C343}"/>
              </a:ext>
            </a:extLst>
          </p:cNvPr>
          <p:cNvSpPr txBox="1"/>
          <p:nvPr/>
        </p:nvSpPr>
        <p:spPr>
          <a:xfrm>
            <a:off x="6402299" y="1562588"/>
            <a:ext cx="5405525" cy="497828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Clr>
                <a:srgbClr val="FFC000"/>
              </a:buClr>
              <a:buFont typeface="Arial,Sans-Serif"/>
              <a:buChar char="•"/>
              <a:defRPr/>
            </a:pPr>
            <a:r>
              <a:rPr lang="es-CO" sz="2200" b="1">
                <a:solidFill>
                  <a:srgbClr val="FFC000"/>
                </a:solidFill>
                <a:latin typeface="Poppins"/>
                <a:cs typeface="Poppins"/>
              </a:rPr>
              <a:t>Contribuir al desarrollo 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del Plan Escolar para el Rendimiento Estudiantil (SPSA) para </a:t>
            </a:r>
            <a:r>
              <a:rPr lang="es-CO" sz="2200" err="1">
                <a:solidFill>
                  <a:srgbClr val="FFC000"/>
                </a:solidFill>
                <a:latin typeface="Poppins"/>
                <a:cs typeface="Poppins"/>
              </a:rPr>
              <a:t>ELs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285750" indent="-285750">
              <a:spcAft>
                <a:spcPts val="300"/>
              </a:spcAft>
              <a:buClr>
                <a:srgbClr val="FFC000"/>
              </a:buClr>
              <a:buFont typeface="Arial,Sans-Serif"/>
              <a:buChar char="•"/>
              <a:defRPr/>
            </a:pPr>
            <a:r>
              <a:rPr lang="es-CO" sz="2200" b="1">
                <a:solidFill>
                  <a:srgbClr val="FFC000"/>
                </a:solidFill>
                <a:latin typeface="Poppins"/>
                <a:cs typeface="Poppins"/>
              </a:rPr>
              <a:t>Ayudar con el desarrollo 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de la evaluación de necesidades a nivel escolar.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285750" indent="-285750">
              <a:spcAft>
                <a:spcPts val="300"/>
              </a:spcAft>
              <a:buClr>
                <a:srgbClr val="FFC000"/>
              </a:buClr>
              <a:buFont typeface="Arial,Sans-Serif"/>
              <a:buChar char="•"/>
              <a:defRPr/>
            </a:pP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Ayudar con maneras para que los padres estén </a:t>
            </a:r>
            <a:r>
              <a:rPr lang="es-CO" sz="2200" b="1">
                <a:solidFill>
                  <a:srgbClr val="FFC000"/>
                </a:solidFill>
                <a:latin typeface="Poppins"/>
                <a:cs typeface="Poppins"/>
              </a:rPr>
              <a:t>consientes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 de la</a:t>
            </a:r>
            <a:r>
              <a:rPr lang="es-CO" sz="2200" b="1">
                <a:solidFill>
                  <a:srgbClr val="FFC000"/>
                </a:solidFill>
                <a:latin typeface="Poppins"/>
                <a:cs typeface="Poppins"/>
              </a:rPr>
              <a:t> importancia 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de la asistencia regular a la escuela.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285750" indent="-285750">
              <a:spcAft>
                <a:spcPts val="300"/>
              </a:spcAft>
              <a:buClr>
                <a:srgbClr val="FFC000"/>
              </a:buClr>
              <a:buFont typeface="Arial,Sans-Serif"/>
              <a:buChar char="•"/>
              <a:defRPr/>
            </a:pPr>
            <a:r>
              <a:rPr lang="es-CO" sz="2200" b="1">
                <a:solidFill>
                  <a:srgbClr val="FFC000"/>
                </a:solidFill>
                <a:latin typeface="Poppins"/>
                <a:cs typeface="Poppins"/>
              </a:rPr>
              <a:t>Proporcionar sugerencias por escrito al </a:t>
            </a:r>
            <a:r>
              <a:rPr lang="es-CO" sz="2200">
                <a:solidFill>
                  <a:srgbClr val="FFC000"/>
                </a:solidFill>
                <a:latin typeface="Poppins"/>
                <a:cs typeface="Poppins"/>
              </a:rPr>
              <a:t>SSC en relación a los programas y servicios para los estudiantes EL.</a:t>
            </a:r>
            <a:endParaRPr lang="en-US" sz="220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81754-8BA0-2938-53BA-42BC50D2D8E2}"/>
              </a:ext>
            </a:extLst>
          </p:cNvPr>
          <p:cNvSpPr txBox="1"/>
          <p:nvPr/>
        </p:nvSpPr>
        <p:spPr>
          <a:xfrm>
            <a:off x="137680" y="124574"/>
            <a:ext cx="11912778" cy="9848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What are the ELAC Member </a:t>
            </a:r>
            <a:r>
              <a:rPr lang="en-US" sz="2800" b="1" err="1">
                <a:solidFill>
                  <a:schemeClr val="bg1"/>
                </a:solidFill>
                <a:latin typeface="Poppins"/>
                <a:cs typeface="Poppins"/>
              </a:rPr>
              <a:t>Responsibilites</a:t>
            </a:r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?</a:t>
            </a:r>
          </a:p>
          <a:p>
            <a:r>
              <a:rPr lang="en-US" sz="28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¿</a:t>
            </a:r>
            <a:r>
              <a:rPr lang="en-US" sz="28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Cuales</a:t>
            </a:r>
            <a:r>
              <a:rPr lang="en-US" sz="28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son las </a:t>
            </a:r>
            <a:r>
              <a:rPr lang="en-US" sz="28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responsabilidades</a:t>
            </a:r>
            <a:r>
              <a:rPr lang="en-US" sz="28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de </a:t>
            </a:r>
            <a:r>
              <a:rPr lang="en-US" sz="28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los</a:t>
            </a:r>
            <a:r>
              <a:rPr lang="en-US" sz="28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Miembros</a:t>
            </a:r>
            <a:r>
              <a:rPr lang="en-US" sz="280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 de ELAC?</a:t>
            </a:r>
            <a:endParaRPr lang="en-US" sz="2800">
              <a:solidFill>
                <a:srgbClr val="FFC000"/>
              </a:solidFill>
              <a:latin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EF82B-1194-5079-214B-232BE8F5BC15}"/>
              </a:ext>
            </a:extLst>
          </p:cNvPr>
          <p:cNvSpPr txBox="1"/>
          <p:nvPr/>
        </p:nvSpPr>
        <p:spPr>
          <a:xfrm>
            <a:off x="295571" y="1562588"/>
            <a:ext cx="5263206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Contribute to the development </a:t>
            </a: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of the School Plan for Student Achievement (SPSA) for ELs.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Assist in developing </a:t>
            </a: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the schoolwide needs assessment.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Assist with ways to make parents </a:t>
            </a: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aware of the importance </a:t>
            </a: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of regular school attendance. 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Provide written advice </a:t>
            </a: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to the SSC regarding programs and services for EL students.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9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617891C5-B1D2-A286-2E0D-D3E9869CC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57FC85F9-81B5-8553-22FA-C29B85598C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F3AA4-70A9-9240-B1EE-F885E4988808}"/>
              </a:ext>
            </a:extLst>
          </p:cNvPr>
          <p:cNvSpPr txBox="1"/>
          <p:nvPr/>
        </p:nvSpPr>
        <p:spPr>
          <a:xfrm>
            <a:off x="109718" y="124574"/>
            <a:ext cx="11940740" cy="9848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What are the ELAC Members </a:t>
            </a:r>
            <a:r>
              <a:rPr lang="en-US" sz="2800" b="1" err="1">
                <a:solidFill>
                  <a:schemeClr val="bg1"/>
                </a:solidFill>
                <a:latin typeface="Poppins"/>
                <a:cs typeface="Poppins"/>
              </a:rPr>
              <a:t>Responsibilties</a:t>
            </a:r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?</a:t>
            </a:r>
          </a:p>
          <a:p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¿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Cuales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son las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responsabilidades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Miembros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de ELAC?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9822E-3438-242F-E56E-6A5B197527D8}"/>
              </a:ext>
            </a:extLst>
          </p:cNvPr>
          <p:cNvSpPr txBox="1"/>
          <p:nvPr/>
        </p:nvSpPr>
        <p:spPr>
          <a:xfrm>
            <a:off x="113404" y="1463569"/>
            <a:ext cx="5486399" cy="489364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Poppins"/>
                <a:cs typeface="Poppins"/>
              </a:rPr>
              <a:t>Provide advice on EL supports: Advice may be centered </a:t>
            </a:r>
            <a:r>
              <a:rPr lang="en-US" sz="2300" dirty="0">
                <a:solidFill>
                  <a:schemeClr val="bg1"/>
                </a:solidFill>
                <a:latin typeface="Poppins"/>
                <a:cs typeface="Poppins"/>
              </a:rPr>
              <a:t>on student performance and parent and family engagement data</a:t>
            </a:r>
            <a:r>
              <a:rPr lang="en-US" sz="2300" b="1" dirty="0">
                <a:solidFill>
                  <a:schemeClr val="bg1"/>
                </a:solidFill>
                <a:latin typeface="Poppins"/>
                <a:cs typeface="Poppins"/>
              </a:rPr>
              <a:t> (refer to Bulletin 6745. 7 – page 23, letter f).</a:t>
            </a:r>
            <a:endParaRPr lang="en-US" sz="2300" dirty="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/>
              <a:buChar char="•"/>
            </a:pPr>
            <a:endParaRPr lang="en-US" sz="1800" dirty="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/>
              <a:buChar char="•"/>
            </a:pPr>
            <a:r>
              <a:rPr lang="en-US" sz="2300" dirty="0">
                <a:solidFill>
                  <a:schemeClr val="bg1"/>
                </a:solidFill>
                <a:latin typeface="Poppins"/>
                <a:cs typeface="Poppins"/>
              </a:rPr>
              <a:t>Each </a:t>
            </a:r>
            <a:r>
              <a:rPr lang="en-US" sz="2300" b="1" dirty="0">
                <a:solidFill>
                  <a:schemeClr val="bg1"/>
                </a:solidFill>
                <a:latin typeface="Poppins"/>
                <a:cs typeface="Poppins"/>
              </a:rPr>
              <a:t>ELAC must have the opportunity to elect one </a:t>
            </a:r>
            <a:r>
              <a:rPr lang="en-US" sz="2300" dirty="0">
                <a:solidFill>
                  <a:schemeClr val="bg1"/>
                </a:solidFill>
                <a:latin typeface="Poppins"/>
                <a:cs typeface="Poppins"/>
              </a:rPr>
              <a:t>English Learner parent member to attend the Region ELAC Delegate Convening.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latin typeface="Poppins"/>
              <a:cs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DC0EB-2B25-B9D1-8556-5A7D249EA9C2}"/>
              </a:ext>
            </a:extLst>
          </p:cNvPr>
          <p:cNvSpPr txBox="1"/>
          <p:nvPr/>
        </p:nvSpPr>
        <p:spPr>
          <a:xfrm>
            <a:off x="6306885" y="1464942"/>
            <a:ext cx="5486399" cy="462690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,Sans-Serif"/>
              <a:buChar char="•"/>
            </a:pPr>
            <a:r>
              <a:rPr lang="es-MX" sz="2200" b="1">
                <a:solidFill>
                  <a:srgbClr val="FFC000"/>
                </a:solidFill>
                <a:latin typeface="Poppins"/>
                <a:cs typeface="Poppins"/>
              </a:rPr>
              <a:t>Proporcionar asesoramiento sobre los apoyos a los estudiantes EL: El asesoramiento puede centrarse en </a:t>
            </a:r>
            <a:r>
              <a:rPr lang="es-MX" sz="2200">
                <a:solidFill>
                  <a:srgbClr val="FFC000"/>
                </a:solidFill>
                <a:latin typeface="Poppins"/>
                <a:cs typeface="Poppins"/>
              </a:rPr>
              <a:t>el rendimiento del estudiante y los datos de participación de los padres y la familia (Consulte el Boletín 6745.7 – página 19, letra f).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,Sans-Serif"/>
              <a:buChar char="•"/>
            </a:pPr>
            <a:endParaRPr lang="es-MX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,Sans-Serif"/>
              <a:buChar char="•"/>
            </a:pPr>
            <a:r>
              <a:rPr lang="es-MX" sz="2200">
                <a:solidFill>
                  <a:srgbClr val="FFC000"/>
                </a:solidFill>
                <a:latin typeface="Poppins"/>
                <a:cs typeface="Poppins"/>
              </a:rPr>
              <a:t>Cada </a:t>
            </a:r>
            <a:r>
              <a:rPr lang="es-MX" sz="2200" b="1">
                <a:solidFill>
                  <a:srgbClr val="FFC000"/>
                </a:solidFill>
                <a:latin typeface="Poppins"/>
                <a:cs typeface="Poppins"/>
              </a:rPr>
              <a:t>ELAC del plantel escolar debe seleccionar </a:t>
            </a:r>
            <a:r>
              <a:rPr lang="es-MX" sz="2200">
                <a:solidFill>
                  <a:srgbClr val="FFC000"/>
                </a:solidFill>
                <a:latin typeface="Poppins"/>
                <a:cs typeface="Poppins"/>
              </a:rPr>
              <a:t>un padre EL que asista a la reunión convocatoria de ELAC de Región. </a:t>
            </a:r>
            <a:endParaRPr lang="en-US" sz="22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0">
          <a:extLst>
            <a:ext uri="{FF2B5EF4-FFF2-40B4-BE49-F238E27FC236}">
              <a16:creationId xmlns:a16="http://schemas.microsoft.com/office/drawing/2014/main" id="{99E6275F-F401-0985-AD53-80571AF7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5713527f5b_0_415">
            <a:extLst>
              <a:ext uri="{FF2B5EF4-FFF2-40B4-BE49-F238E27FC236}">
                <a16:creationId xmlns:a16="http://schemas.microsoft.com/office/drawing/2014/main" id="{691D115A-A844-ECAB-2C63-96386A116E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09" y="5598461"/>
            <a:ext cx="3343680" cy="101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1;g25713527f5b_0_441">
            <a:extLst>
              <a:ext uri="{FF2B5EF4-FFF2-40B4-BE49-F238E27FC236}">
                <a16:creationId xmlns:a16="http://schemas.microsoft.com/office/drawing/2014/main" id="{F641739A-9205-3D9E-DE6E-A2315EBE2A21}"/>
              </a:ext>
            </a:extLst>
          </p:cNvPr>
          <p:cNvSpPr txBox="1"/>
          <p:nvPr/>
        </p:nvSpPr>
        <p:spPr>
          <a:xfrm>
            <a:off x="526368" y="640425"/>
            <a:ext cx="329486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sz="4400" b="1">
              <a:solidFill>
                <a:schemeClr val="bg1"/>
              </a:solidFill>
              <a:latin typeface="Poppins"/>
              <a:cs typeface="Poppins"/>
            </a:endParaRPr>
          </a:p>
          <a:p>
            <a:endParaRPr lang="en-US" sz="4400" b="1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D35E63E-B92E-8262-B9A7-A53FEA5BDF20}"/>
              </a:ext>
            </a:extLst>
          </p:cNvPr>
          <p:cNvSpPr txBox="1"/>
          <p:nvPr/>
        </p:nvSpPr>
        <p:spPr>
          <a:xfrm>
            <a:off x="195496" y="106124"/>
            <a:ext cx="826427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4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ELAC Advisement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C53EC-F01C-753A-2E91-AE036ED96BC5}"/>
              </a:ext>
            </a:extLst>
          </p:cNvPr>
          <p:cNvSpPr txBox="1"/>
          <p:nvPr/>
        </p:nvSpPr>
        <p:spPr>
          <a:xfrm>
            <a:off x="199145" y="1714638"/>
            <a:ext cx="3085351" cy="73866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Tx/>
              <a:defRPr/>
            </a:pPr>
            <a:r>
              <a:rPr lang="en-US" sz="2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ELAC provides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written </a:t>
            </a:r>
            <a:r>
              <a:rPr lang="en-US" sz="2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advice 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to the SSC.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9000"/>
                </a:schemeClr>
              </a:solidFill>
              <a:effectLst/>
              <a:uLnTx/>
              <a:uFillTx/>
              <a:latin typeface="Corbel" panose="020B0503020204020204"/>
              <a:cs typeface="Poppins"/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8440927E-AB4D-D1D6-434E-175797A8FBDA}"/>
              </a:ext>
            </a:extLst>
          </p:cNvPr>
          <p:cNvSpPr/>
          <p:nvPr/>
        </p:nvSpPr>
        <p:spPr>
          <a:xfrm rot="7680000">
            <a:off x="6843829" y="93930"/>
            <a:ext cx="1899703" cy="4815640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9F292E0E-A3CC-4730-A11E-35E74FA7C7FD}"/>
              </a:ext>
            </a:extLst>
          </p:cNvPr>
          <p:cNvSpPr txBox="1"/>
          <p:nvPr/>
        </p:nvSpPr>
        <p:spPr>
          <a:xfrm>
            <a:off x="9399935" y="4793330"/>
            <a:ext cx="270901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Tx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SSC </a:t>
            </a:r>
            <a:r>
              <a:rPr lang="en-US" sz="2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responds 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to </a:t>
            </a:r>
            <a:r>
              <a:rPr lang="en-US" sz="2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ELAC'S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written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 advice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 within 30 days or at the next </a:t>
            </a:r>
            <a:r>
              <a:rPr lang="en-US" sz="2000" b="1">
                <a:solidFill>
                  <a:schemeClr val="accent1">
                    <a:lumMod val="49000"/>
                  </a:schemeClr>
                </a:solidFill>
                <a:latin typeface="Poppins"/>
                <a:cs typeface="Poppins"/>
              </a:rPr>
              <a:t>SSC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9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 meeting.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9000"/>
                </a:schemeClr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4" name="Picture 3" descr="A logo of a school building&#10;&#10;AI-generated content may be incorrect.">
            <a:extLst>
              <a:ext uri="{FF2B5EF4-FFF2-40B4-BE49-F238E27FC236}">
                <a16:creationId xmlns:a16="http://schemas.microsoft.com/office/drawing/2014/main" id="{9CE3DD92-A098-2D53-B795-8D78082E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28" y="3060935"/>
            <a:ext cx="2786945" cy="2852797"/>
          </a:xfrm>
          <a:prstGeom prst="rect">
            <a:avLst/>
          </a:prstGeom>
        </p:spPr>
      </p:pic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ABE6E064-DB1D-1CC5-2F03-8F9E9C5A62D7}"/>
              </a:ext>
            </a:extLst>
          </p:cNvPr>
          <p:cNvSpPr/>
          <p:nvPr/>
        </p:nvSpPr>
        <p:spPr>
          <a:xfrm rot="-3600000">
            <a:off x="3978351" y="3099298"/>
            <a:ext cx="1909110" cy="4636898"/>
          </a:xfrm>
          <a:prstGeom prst="curv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AFB5A904-C2EA-A226-FDD8-2CDFBEEA7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49" y="1649826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7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1FAB203A-554B-950B-D4E2-378ECC47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3333E197-801F-C4C0-6179-D280EFAA1B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F6EC8-76A3-6D5A-6AF1-A15993F044AE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ELAC Member Responsibilities</a:t>
            </a:r>
            <a:endParaRPr lang="en-US" sz="3200" b="1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Responsabilidades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de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los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miembros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de ELAC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7CEC4-FB50-678D-CACE-71FA738875DB}"/>
              </a:ext>
            </a:extLst>
          </p:cNvPr>
          <p:cNvSpPr txBox="1"/>
          <p:nvPr/>
        </p:nvSpPr>
        <p:spPr>
          <a:xfrm>
            <a:off x="6173014" y="1597533"/>
            <a:ext cx="5769678" cy="381642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buClr>
                <a:srgbClr val="FFC000"/>
              </a:buClr>
              <a:buFont typeface="Arial,Sans-Serif"/>
              <a:buChar char="•"/>
            </a:pP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Asistir a </a:t>
            </a:r>
            <a:r>
              <a:rPr lang="es-MX" sz="2400" b="1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todas</a:t>
            </a: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 las reuniones.</a:t>
            </a:r>
            <a:endParaRPr lang="en-US" sz="2400">
              <a:solidFill>
                <a:srgbClr val="FFC000"/>
              </a:solidFill>
              <a:latin typeface="Poppins"/>
              <a:ea typeface="+mn-lt"/>
              <a:cs typeface="Poppins"/>
            </a:endParaRPr>
          </a:p>
          <a:p>
            <a:pPr marL="380365" indent="-380365">
              <a:buClr>
                <a:srgbClr val="FFC000"/>
              </a:buClr>
              <a:buFont typeface="Arial,Sans-Serif"/>
              <a:buChar char="•"/>
            </a:pP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Estar </a:t>
            </a:r>
            <a:r>
              <a:rPr lang="es-MX" sz="2400" b="1" u="sng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en persona</a:t>
            </a: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 o por medio de una plataforma virtual del sitio escolar al votar.</a:t>
            </a:r>
            <a:endParaRPr lang="en-US" sz="2400">
              <a:solidFill>
                <a:srgbClr val="FFC000"/>
              </a:solidFill>
              <a:latin typeface="Poppins"/>
              <a:ea typeface="+mn-lt"/>
              <a:cs typeface="Poppins"/>
            </a:endParaRPr>
          </a:p>
          <a:p>
            <a:pPr marL="380365" indent="-380365">
              <a:buClr>
                <a:srgbClr val="FFC000"/>
              </a:buClr>
              <a:buFont typeface="Arial,Sans-Serif"/>
              <a:buChar char="•"/>
            </a:pPr>
            <a:r>
              <a:rPr lang="es-MX" sz="2400" b="1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Reunirse a lo menos seis veces al año </a:t>
            </a: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en un momento que sea conveniente para los miembros. Estas seis reuniones</a:t>
            </a:r>
            <a:r>
              <a:rPr lang="es-MX" sz="2400" b="1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 no incluyen </a:t>
            </a:r>
            <a:r>
              <a:rPr lang="es-MX" sz="24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la requerida </a:t>
            </a:r>
            <a:r>
              <a:rPr lang="es-MX" sz="2400" u="sng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orientación y elección.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CE98C-5ADE-217B-F6E8-DF4DFEFC3E77}"/>
              </a:ext>
            </a:extLst>
          </p:cNvPr>
          <p:cNvSpPr txBox="1"/>
          <p:nvPr/>
        </p:nvSpPr>
        <p:spPr>
          <a:xfrm>
            <a:off x="328247" y="1597533"/>
            <a:ext cx="5672028" cy="344709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Attend </a:t>
            </a:r>
            <a:r>
              <a:rPr lang="en-US" sz="2400" b="1" u="sng" dirty="0">
                <a:solidFill>
                  <a:schemeClr val="bg1"/>
                </a:solidFill>
                <a:latin typeface="Poppins"/>
                <a:cs typeface="Poppins"/>
              </a:rPr>
              <a:t>all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 meetings.</a:t>
            </a:r>
          </a:p>
          <a:p>
            <a:pPr marL="380365" indent="-38036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Be</a:t>
            </a:r>
            <a:r>
              <a:rPr lang="en-US" sz="2400" b="1" u="sng" dirty="0">
                <a:solidFill>
                  <a:schemeClr val="bg1"/>
                </a:solidFill>
                <a:latin typeface="Poppins"/>
                <a:cs typeface="Poppins"/>
              </a:rPr>
              <a:t> in </a:t>
            </a:r>
            <a:r>
              <a:rPr lang="en-US" sz="2400" u="sng" dirty="0">
                <a:solidFill>
                  <a:schemeClr val="bg1"/>
                </a:solidFill>
                <a:latin typeface="Poppins"/>
                <a:cs typeface="Poppins"/>
              </a:rPr>
              <a:t>person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 or log into the school site's virtual meeting platform when voting. </a:t>
            </a:r>
          </a:p>
          <a:p>
            <a:pPr marL="380365" indent="-38036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/>
                <a:cs typeface="Poppins"/>
              </a:rPr>
              <a:t>Convene at least six times per year 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at a time that is agreeable to members. These six meetings </a:t>
            </a:r>
            <a:r>
              <a:rPr lang="en-US" sz="2400" b="1" dirty="0">
                <a:solidFill>
                  <a:schemeClr val="bg1"/>
                </a:solidFill>
                <a:latin typeface="Poppins"/>
                <a:cs typeface="Poppins"/>
              </a:rPr>
              <a:t>do not include the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2400" u="sng" dirty="0">
                <a:solidFill>
                  <a:schemeClr val="bg1"/>
                </a:solidFill>
                <a:latin typeface="Poppins"/>
                <a:cs typeface="Poppins"/>
              </a:rPr>
              <a:t>mandatory orientation and election.</a:t>
            </a:r>
            <a:endParaRPr lang="en-US" sz="24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624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47C8638C-BA6F-9D03-0825-1B6EF9CD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e6ba25e7c_1_0">
            <a:extLst>
              <a:ext uri="{FF2B5EF4-FFF2-40B4-BE49-F238E27FC236}">
                <a16:creationId xmlns:a16="http://schemas.microsoft.com/office/drawing/2014/main" id="{34D39B5C-90FD-F4CD-FBD9-A24C6D48FA56}"/>
              </a:ext>
            </a:extLst>
          </p:cNvPr>
          <p:cNvSpPr txBox="1"/>
          <p:nvPr/>
        </p:nvSpPr>
        <p:spPr>
          <a:xfrm>
            <a:off x="336819" y="171961"/>
            <a:ext cx="5954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>
                <a:solidFill>
                  <a:srgbClr val="EAE7E4"/>
                </a:solidFill>
                <a:latin typeface="Poppins"/>
                <a:cs typeface="Poppins"/>
              </a:rPr>
              <a:t>Welcome</a:t>
            </a:r>
          </a:p>
          <a:p>
            <a:pPr>
              <a:buSzPts val="1800"/>
            </a:pP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Bienvenidos</a:t>
            </a:r>
            <a:endParaRPr lang="en-US" sz="3200" b="1">
              <a:solidFill>
                <a:srgbClr val="FFC000"/>
              </a:solidFill>
              <a:latin typeface="Poppins"/>
              <a:cs typeface="Poppins"/>
            </a:endParaRP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0EB5F3F4-4313-31CF-001F-56846055A5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3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B4F23DF3-1FD4-644C-A0F8-EEDF26116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52" y="2706614"/>
            <a:ext cx="1668925" cy="20427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13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DB5C62C6-A437-4B3F-4C9A-0AF6BFC5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209" y="2755378"/>
            <a:ext cx="1668925" cy="20427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13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9AF41367-33C6-3E2B-9D69-A04293F7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173" y="2743711"/>
            <a:ext cx="1668925" cy="202580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13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B880D150-B85F-3356-056E-85D73520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88" y="2754753"/>
            <a:ext cx="1668925" cy="202580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Picture 13" descr="A picture containing mug&#10;&#10;Description generated with very high confidence">
            <a:extLst>
              <a:ext uri="{FF2B5EF4-FFF2-40B4-BE49-F238E27FC236}">
                <a16:creationId xmlns:a16="http://schemas.microsoft.com/office/drawing/2014/main" id="{66771F1E-385C-E651-AC37-C965BE20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225" y="2741731"/>
            <a:ext cx="1668925" cy="205330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F4D2C-179E-1D02-6D63-57AE167D0EA7}"/>
              </a:ext>
            </a:extLst>
          </p:cNvPr>
          <p:cNvSpPr txBox="1"/>
          <p:nvPr/>
        </p:nvSpPr>
        <p:spPr>
          <a:xfrm>
            <a:off x="427865" y="5184260"/>
            <a:ext cx="1134466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School Leadership Team</a:t>
            </a:r>
            <a:r>
              <a:rPr lang="en-US" sz="3200" b="1">
                <a:latin typeface="Poppins"/>
                <a:cs typeface="Poppins"/>
              </a:rPr>
              <a:t>  </a:t>
            </a:r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/</a:t>
            </a:r>
            <a:r>
              <a:rPr lang="en-US" sz="3200" b="1">
                <a:solidFill>
                  <a:srgbClr val="002060"/>
                </a:solidFill>
                <a:latin typeface="Poppins"/>
                <a:cs typeface="Poppins"/>
              </a:rPr>
              <a:t> </a:t>
            </a:r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Equipo de Liderazgo Escolar</a:t>
            </a:r>
            <a:endParaRPr lang="en-US" sz="3200">
              <a:solidFill>
                <a:srgbClr val="FFC000"/>
              </a:solidFill>
              <a:latin typeface="Poppins"/>
              <a:cs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A2B28-31E1-FE43-6EE2-ABC6C926FB15}"/>
              </a:ext>
            </a:extLst>
          </p:cNvPr>
          <p:cNvSpPr txBox="1"/>
          <p:nvPr/>
        </p:nvSpPr>
        <p:spPr>
          <a:xfrm>
            <a:off x="412584" y="1472552"/>
            <a:ext cx="1964267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600" b="1">
                <a:solidFill>
                  <a:schemeClr val="bg1"/>
                </a:solidFill>
                <a:latin typeface="Poppins"/>
                <a:cs typeface="Poppins"/>
              </a:rPr>
              <a:t>Principal</a:t>
            </a:r>
          </a:p>
          <a:p>
            <a:pPr algn="ctr" defTabSz="457189">
              <a:defRPr/>
            </a:pPr>
            <a:r>
              <a:rPr lang="en-US" sz="1600" b="1">
                <a:solidFill>
                  <a:srgbClr val="FFC000"/>
                </a:solidFill>
                <a:latin typeface="Poppins"/>
                <a:cs typeface="Poppins"/>
              </a:rPr>
              <a:t>    Director(a)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E0B43-B059-DD33-1A09-94AAB5817CB0}"/>
              </a:ext>
            </a:extLst>
          </p:cNvPr>
          <p:cNvSpPr txBox="1"/>
          <p:nvPr/>
        </p:nvSpPr>
        <p:spPr>
          <a:xfrm>
            <a:off x="2764299" y="1477828"/>
            <a:ext cx="1828800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600" b="1">
                <a:solidFill>
                  <a:schemeClr val="bg1"/>
                </a:solidFill>
                <a:latin typeface="Poppins"/>
                <a:cs typeface="Poppins"/>
              </a:rPr>
              <a:t>Student Body President</a:t>
            </a:r>
          </a:p>
          <a:p>
            <a:pPr algn="ctr" defTabSz="457189">
              <a:defRPr/>
            </a:pPr>
            <a:r>
              <a:rPr lang="es-MX" sz="1600" b="1">
                <a:solidFill>
                  <a:srgbClr val="FFC000"/>
                </a:solidFill>
                <a:latin typeface="Poppins"/>
                <a:cs typeface="Poppins"/>
              </a:rPr>
              <a:t>Presidente Estudiantil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072277-4D66-93D8-880C-17702C48343E}"/>
              </a:ext>
            </a:extLst>
          </p:cNvPr>
          <p:cNvSpPr txBox="1"/>
          <p:nvPr/>
        </p:nvSpPr>
        <p:spPr>
          <a:xfrm>
            <a:off x="5063152" y="1458548"/>
            <a:ext cx="2034732" cy="135421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600" b="1">
                <a:solidFill>
                  <a:schemeClr val="bg1"/>
                </a:solidFill>
                <a:latin typeface="Poppins"/>
                <a:cs typeface="Poppins"/>
              </a:rPr>
              <a:t>Community Representative</a:t>
            </a:r>
          </a:p>
          <a:p>
            <a:pPr algn="ctr" defTabSz="457189">
              <a:defRPr/>
            </a:pPr>
            <a:r>
              <a:rPr lang="es-MX" sz="1600" b="1">
                <a:solidFill>
                  <a:srgbClr val="FFC000"/>
                </a:solidFill>
                <a:latin typeface="Poppins"/>
                <a:cs typeface="Poppins"/>
              </a:rPr>
              <a:t>Representante de la Comunidad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440FED-F1F8-3230-78A0-265AAB6DC6DC}"/>
              </a:ext>
            </a:extLst>
          </p:cNvPr>
          <p:cNvSpPr txBox="1"/>
          <p:nvPr/>
        </p:nvSpPr>
        <p:spPr>
          <a:xfrm>
            <a:off x="7360090" y="1452418"/>
            <a:ext cx="2058168" cy="106695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600" b="1">
                <a:solidFill>
                  <a:schemeClr val="bg1"/>
                </a:solidFill>
                <a:latin typeface="Poppins"/>
                <a:cs typeface="Poppins"/>
              </a:rPr>
              <a:t>School Title I Designee</a:t>
            </a:r>
          </a:p>
          <a:p>
            <a:pPr algn="ctr" defTabSz="457189">
              <a:defRPr/>
            </a:pPr>
            <a:r>
              <a:rPr lang="es-MX" sz="1450" b="1">
                <a:solidFill>
                  <a:srgbClr val="FFC000"/>
                </a:solidFill>
                <a:latin typeface="Poppins"/>
                <a:cs typeface="Poppins"/>
              </a:rPr>
              <a:t>Designada(o) del Programa  Título I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AD788-6B3F-E585-04C1-340813C6913F}"/>
              </a:ext>
            </a:extLst>
          </p:cNvPr>
          <p:cNvSpPr txBox="1"/>
          <p:nvPr/>
        </p:nvSpPr>
        <p:spPr>
          <a:xfrm>
            <a:off x="9418216" y="1458548"/>
            <a:ext cx="252328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89">
              <a:defRPr/>
            </a:pPr>
            <a:r>
              <a:rPr lang="en-US" sz="1600" b="1">
                <a:solidFill>
                  <a:schemeClr val="bg1"/>
                </a:solidFill>
                <a:latin typeface="Poppins"/>
                <a:cs typeface="Poppins"/>
              </a:rPr>
              <a:t>English Learner Program Designee</a:t>
            </a:r>
          </a:p>
          <a:p>
            <a:pPr algn="ctr" defTabSz="457189">
              <a:defRPr/>
            </a:pPr>
            <a:r>
              <a:rPr lang="es-MX" sz="1450" b="1">
                <a:solidFill>
                  <a:srgbClr val="FFC000"/>
                </a:solidFill>
                <a:latin typeface="Poppins"/>
                <a:cs typeface="Poppins"/>
              </a:rPr>
              <a:t>Designada(o) del Programa de Aprendices de Inglés</a:t>
            </a:r>
          </a:p>
        </p:txBody>
      </p:sp>
    </p:spTree>
    <p:extLst>
      <p:ext uri="{BB962C8B-B14F-4D97-AF65-F5344CB8AC3E}">
        <p14:creationId xmlns:p14="http://schemas.microsoft.com/office/powerpoint/2010/main" val="30125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CF278B37-9EDF-532B-4F32-02F642C72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757ED2-5728-800D-0E43-446289A47BF1}"/>
              </a:ext>
            </a:extLst>
          </p:cNvPr>
          <p:cNvSpPr/>
          <p:nvPr/>
        </p:nvSpPr>
        <p:spPr>
          <a:xfrm>
            <a:off x="0" y="2535763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COMPOSITION / COMPOSICION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3417EB-D803-BEAD-241C-55CC0809B926}"/>
              </a:ext>
            </a:extLst>
          </p:cNvPr>
          <p:cNvSpPr txBox="1"/>
          <p:nvPr/>
        </p:nvSpPr>
        <p:spPr>
          <a:xfrm>
            <a:off x="520091" y="945560"/>
            <a:ext cx="11145756" cy="923328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Ingles</a:t>
            </a:r>
          </a:p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Helvetic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DA2233E-E68C-6572-F818-4C45EDF07443}"/>
              </a:ext>
            </a:extLst>
          </p:cNvPr>
          <p:cNvSpPr txBox="1"/>
          <p:nvPr/>
        </p:nvSpPr>
        <p:spPr>
          <a:xfrm>
            <a:off x="687196" y="214156"/>
            <a:ext cx="10811546" cy="64632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English Learner Advisory Committee (ELAC)</a:t>
            </a:r>
            <a:endParaRPr lang="en-US" sz="36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D2001DB4-2E44-4C1C-10EC-A9A403F38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00" y="4042832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F9F89FC1-7757-03D7-6356-3CDF9AB40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C37B6E6B-02CF-D2C0-256C-38BDD044E8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3930EF-1618-13DB-6B87-21D81601CFD1}"/>
              </a:ext>
            </a:extLst>
          </p:cNvPr>
          <p:cNvSpPr txBox="1"/>
          <p:nvPr/>
        </p:nvSpPr>
        <p:spPr>
          <a:xfrm>
            <a:off x="126006" y="409052"/>
            <a:ext cx="6121970" cy="261610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800" b="1" dirty="0" err="1">
                <a:solidFill>
                  <a:schemeClr val="bg1"/>
                </a:solidFill>
                <a:latin typeface="Poppins"/>
                <a:cs typeface="Poppins"/>
              </a:rPr>
              <a:t>Composition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cs typeface="Poppins"/>
              </a:rPr>
              <a:t>:</a:t>
            </a:r>
            <a:r>
              <a:rPr kumimoji="0" lang="es-CO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Parents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and legal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guardians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of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EL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students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not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employed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dirty="0" err="1">
                <a:solidFill>
                  <a:schemeClr val="bg1"/>
                </a:solidFill>
                <a:latin typeface="Poppins"/>
                <a:cs typeface="Poppins"/>
              </a:rPr>
              <a:t>by</a:t>
            </a:r>
            <a:r>
              <a:rPr lang="es-CO" sz="1800" dirty="0">
                <a:solidFill>
                  <a:schemeClr val="bg1"/>
                </a:solidFill>
                <a:latin typeface="Poppins"/>
                <a:cs typeface="Poppins"/>
              </a:rPr>
              <a:t> LAUSD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shall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constitute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the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same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percentage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of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the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ELAC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membership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as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their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children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represent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of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the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student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CO" sz="1800" b="1" u="sng" dirty="0" err="1">
                <a:solidFill>
                  <a:schemeClr val="bg1"/>
                </a:solidFill>
                <a:latin typeface="Poppins"/>
                <a:cs typeface="Poppins"/>
              </a:rPr>
              <a:t>body</a:t>
            </a:r>
            <a:r>
              <a:rPr lang="es-CO" sz="1800" b="1" u="sng" dirty="0">
                <a:solidFill>
                  <a:schemeClr val="bg1"/>
                </a:solidFill>
                <a:latin typeface="Poppins"/>
                <a:cs typeface="Poppins"/>
              </a:rPr>
              <a:t>.</a:t>
            </a:r>
            <a:endParaRPr lang="es-CO" sz="1800" dirty="0">
              <a:solidFill>
                <a:schemeClr val="bg1"/>
              </a:solidFill>
              <a:latin typeface="Poppins"/>
              <a:cs typeface="Poppins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800" b="1">
              <a:solidFill>
                <a:schemeClr val="bg1"/>
              </a:solidFill>
              <a:latin typeface="Poppins"/>
              <a:cs typeface="Poppins"/>
            </a:endParaRPr>
          </a:p>
          <a:p>
            <a:pPr defTabSz="609585">
              <a:defRPr/>
            </a:pPr>
            <a:r>
              <a:rPr lang="es-ES" sz="1800" b="1" dirty="0" err="1">
                <a:solidFill>
                  <a:schemeClr val="bg1"/>
                </a:solidFill>
                <a:latin typeface="Poppins"/>
                <a:cs typeface="Poppins"/>
              </a:rPr>
              <a:t>Example</a:t>
            </a:r>
            <a:r>
              <a:rPr lang="es-ES" sz="1800" b="1" dirty="0">
                <a:solidFill>
                  <a:schemeClr val="bg1"/>
                </a:solidFill>
                <a:latin typeface="Poppins"/>
                <a:cs typeface="Poppins"/>
              </a:rPr>
              <a:t>: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If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a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school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has 100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students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and 30 are EL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students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and a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committee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of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10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is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established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, a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minimum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of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3 EL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parents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would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be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needed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and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the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other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members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would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make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up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the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s-ES" sz="1800" dirty="0" err="1">
                <a:solidFill>
                  <a:schemeClr val="bg1"/>
                </a:solidFill>
                <a:latin typeface="Poppins"/>
                <a:cs typeface="Poppins"/>
              </a:rPr>
              <a:t>difference</a:t>
            </a:r>
            <a:r>
              <a:rPr lang="es-ES" sz="1800" dirty="0">
                <a:solidFill>
                  <a:schemeClr val="bg1"/>
                </a:solidFill>
                <a:latin typeface="Poppins"/>
                <a:cs typeface="Poppins"/>
              </a:rPr>
              <a:t>.</a:t>
            </a:r>
            <a:endParaRPr lang="es-E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4C367-00D8-97D1-BC5D-0B5D54BE3364}"/>
              </a:ext>
            </a:extLst>
          </p:cNvPr>
          <p:cNvSpPr txBox="1"/>
          <p:nvPr/>
        </p:nvSpPr>
        <p:spPr>
          <a:xfrm>
            <a:off x="125550" y="3159587"/>
            <a:ext cx="6224943" cy="264687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000" b="1" dirty="0">
                <a:solidFill>
                  <a:srgbClr val="FFC000"/>
                </a:solidFill>
                <a:latin typeface="Poppins"/>
                <a:cs typeface="Poppins"/>
              </a:rPr>
              <a:t>Composición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:</a:t>
            </a:r>
            <a:r>
              <a:rPr kumimoji="0" lang="es-CO" sz="18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Los padres y tutores legales de los estudiantes EL </a:t>
            </a:r>
            <a:r>
              <a:rPr kumimoji="0" lang="es-CO" sz="1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que no son empleados de LAUSD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,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kumimoji="0" lang="es-CO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deben constituir equitativamente o exceder el porcentaje de estudiantes EL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cs typeface="Poppins"/>
              </a:rPr>
              <a:t> en la escuela.</a:t>
            </a:r>
            <a:endParaRPr lang="es-CO" sz="1800" dirty="0">
              <a:solidFill>
                <a:srgbClr val="FFC000"/>
              </a:solidFill>
              <a:latin typeface="Poppins"/>
              <a:cs typeface="Poppins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800" b="1">
              <a:solidFill>
                <a:srgbClr val="FFC000"/>
              </a:solidFill>
              <a:latin typeface="Poppins"/>
              <a:cs typeface="Poppins"/>
            </a:endParaRPr>
          </a:p>
          <a:p>
            <a:pPr defTabSz="609585">
              <a:defRPr/>
            </a:pPr>
            <a:r>
              <a:rPr lang="es-ES" sz="1800" b="1" dirty="0">
                <a:solidFill>
                  <a:srgbClr val="FFC000"/>
                </a:solidFill>
                <a:latin typeface="Poppins"/>
                <a:cs typeface="Poppins"/>
              </a:rPr>
              <a:t>Ejemplo: </a:t>
            </a:r>
            <a:r>
              <a:rPr lang="es-ES" sz="1800" dirty="0">
                <a:solidFill>
                  <a:srgbClr val="FFC000"/>
                </a:solidFill>
                <a:latin typeface="Poppins"/>
                <a:cs typeface="Poppins"/>
              </a:rPr>
              <a:t>Si una escuela tiene 100 estudiantes y 30 son estudiantes EL y se establece un comité de 10, se necesitaría un </a:t>
            </a:r>
            <a:r>
              <a:rPr lang="es-ES" sz="1800" b="1" u="sng" dirty="0">
                <a:solidFill>
                  <a:srgbClr val="FFC000"/>
                </a:solidFill>
                <a:latin typeface="Poppins"/>
                <a:cs typeface="Poppins"/>
              </a:rPr>
              <a:t>mínimo de 3</a:t>
            </a:r>
            <a:r>
              <a:rPr lang="es-ES" sz="1800" dirty="0">
                <a:solidFill>
                  <a:srgbClr val="FFC000"/>
                </a:solidFill>
                <a:latin typeface="Poppins"/>
                <a:cs typeface="Poppins"/>
              </a:rPr>
              <a:t> padres EL y los otros miembros formarían parte de la diferencia.</a:t>
            </a:r>
            <a:endParaRPr lang="es-E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10" name="Picture 9" descr="A table with text on it&#10;&#10;AI-generated content may be incorrect.">
            <a:extLst>
              <a:ext uri="{FF2B5EF4-FFF2-40B4-BE49-F238E27FC236}">
                <a16:creationId xmlns:a16="http://schemas.microsoft.com/office/drawing/2014/main" id="{73C57C1D-36BC-1B70-0EF9-C1BB5617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549" y="260204"/>
            <a:ext cx="4636408" cy="3090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4595F4-937D-5C4A-2575-1F1E37132E13}"/>
              </a:ext>
            </a:extLst>
          </p:cNvPr>
          <p:cNvSpPr txBox="1"/>
          <p:nvPr/>
        </p:nvSpPr>
        <p:spPr>
          <a:xfrm>
            <a:off x="6416618" y="3748002"/>
            <a:ext cx="5241103" cy="254685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50" b="1">
                <a:solidFill>
                  <a:schemeClr val="bg1"/>
                </a:solidFill>
                <a:latin typeface="Poppins"/>
                <a:cs typeface="Poppins"/>
              </a:rPr>
              <a:t>Activity</a:t>
            </a:r>
            <a:endParaRPr lang="es-MX" sz="2250" b="1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2250" b="0">
                <a:solidFill>
                  <a:schemeClr val="bg1"/>
                </a:solidFill>
                <a:latin typeface="Poppins"/>
                <a:cs typeface="Poppins"/>
              </a:rPr>
              <a:t>How many members do we need?</a:t>
            </a:r>
          </a:p>
          <a:p>
            <a:r>
              <a:rPr lang="en-US" sz="2250" b="0">
                <a:solidFill>
                  <a:schemeClr val="bg1"/>
                </a:solidFill>
                <a:latin typeface="Poppins"/>
                <a:cs typeface="Poppins"/>
              </a:rPr>
              <a:t>Please </a:t>
            </a:r>
            <a:r>
              <a:rPr lang="en-US" sz="2250">
                <a:solidFill>
                  <a:schemeClr val="bg1"/>
                </a:solidFill>
                <a:latin typeface="Poppins"/>
                <a:cs typeface="Poppins"/>
              </a:rPr>
              <a:t>write</a:t>
            </a:r>
            <a:r>
              <a:rPr lang="en-US" sz="2250" b="0">
                <a:solidFill>
                  <a:schemeClr val="bg1"/>
                </a:solidFill>
                <a:latin typeface="Poppins"/>
                <a:cs typeface="Poppins"/>
              </a:rPr>
              <a:t> it in the chat.</a:t>
            </a:r>
          </a:p>
          <a:p>
            <a:pPr algn="ctr"/>
            <a:endParaRPr lang="es-MX" sz="2250" b="1">
              <a:solidFill>
                <a:srgbClr val="FFC000"/>
              </a:solidFill>
              <a:latin typeface="Poppins"/>
              <a:cs typeface="Poppins"/>
            </a:endParaRPr>
          </a:p>
          <a:p>
            <a:pPr algn="ctr"/>
            <a:r>
              <a:rPr lang="es-MX" sz="2250" b="1">
                <a:solidFill>
                  <a:srgbClr val="FFC000"/>
                </a:solidFill>
                <a:latin typeface="Poppins"/>
                <a:cs typeface="Poppins"/>
              </a:rPr>
              <a:t>Actividad</a:t>
            </a:r>
            <a:endParaRPr lang="en-US" sz="2250" b="0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s-MX" sz="2250" b="0">
                <a:solidFill>
                  <a:srgbClr val="FFC000"/>
                </a:solidFill>
                <a:latin typeface="Poppins"/>
                <a:cs typeface="Poppins"/>
              </a:rPr>
              <a:t>¿Cuántos miembros necesitamos? Favor de escribirlo en el chat.</a:t>
            </a:r>
          </a:p>
        </p:txBody>
      </p:sp>
    </p:spTree>
    <p:extLst>
      <p:ext uri="{BB962C8B-B14F-4D97-AF65-F5344CB8AC3E}">
        <p14:creationId xmlns:p14="http://schemas.microsoft.com/office/powerpoint/2010/main" val="19365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F5132E66-D8B2-B81A-80FC-342E96BC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99CC5843-BA8B-148F-988F-3D01DAEF92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62BA7-825C-9989-85A7-EEF18DD99053}"/>
              </a:ext>
            </a:extLst>
          </p:cNvPr>
          <p:cNvSpPr txBox="1"/>
          <p:nvPr/>
        </p:nvSpPr>
        <p:spPr>
          <a:xfrm>
            <a:off x="257521" y="1239069"/>
            <a:ext cx="5273852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Poppins"/>
              </a:rPr>
              <a:t>Parents/legal guardians of students from any of these language classifications: Reclassified Fluent English Proficient (RFEP), Initial Fluent English Proficient (IFEP), and English Only (EO)​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Poppins"/>
              </a:rPr>
              <a:t>LAUSD employees from the school site​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Poppins"/>
              </a:rPr>
              <a:t>Secondary students (grades 6-12)​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Poppins"/>
              </a:rPr>
              <a:t>Community members or representatives from the community-based organizations that are actively involved in the school​</a:t>
            </a:r>
          </a:p>
          <a:p>
            <a:pPr marL="285750" indent="-285750">
              <a:buClr>
                <a:schemeClr val="bg1"/>
              </a:buClr>
              <a:buFont typeface="Arial,Sans-Serif"/>
              <a:buChar char="•"/>
            </a:pPr>
            <a:r>
              <a:rPr lang="en-US" sz="2000">
                <a:solidFill>
                  <a:schemeClr val="bg1"/>
                </a:solidFill>
                <a:latin typeface="Poppins"/>
              </a:rPr>
              <a:t>PTA/PTSA/PTO/Booster Club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BABBC-1E7F-6F5F-5FB8-A0C9DE93C1CB}"/>
              </a:ext>
            </a:extLst>
          </p:cNvPr>
          <p:cNvSpPr txBox="1"/>
          <p:nvPr/>
        </p:nvSpPr>
        <p:spPr>
          <a:xfrm>
            <a:off x="6353520" y="1239068"/>
            <a:ext cx="5273852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C000"/>
              </a:buClr>
              <a:buFont typeface="Arial,Sans-Serif"/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</a:rPr>
              <a:t>Parents/legal guardians of students from any of these language classifications: Reclassified Fluent English Proficient (RFEP), Initial Fluent English Proficient (IFEP), and English Only (EO)​</a:t>
            </a:r>
          </a:p>
          <a:p>
            <a:pPr marL="285750" indent="-285750">
              <a:buClr>
                <a:srgbClr val="FFC000"/>
              </a:buClr>
              <a:buFont typeface="Arial,Sans-Serif"/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</a:rPr>
              <a:t>LAUSD employees from the school site​</a:t>
            </a:r>
          </a:p>
          <a:p>
            <a:pPr marL="285750" indent="-285750">
              <a:buClr>
                <a:srgbClr val="FFC000"/>
              </a:buClr>
              <a:buFont typeface="Arial,Sans-Serif"/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</a:rPr>
              <a:t>Secondary students (grades 6-12)​</a:t>
            </a:r>
          </a:p>
          <a:p>
            <a:pPr marL="285750" indent="-285750">
              <a:buClr>
                <a:srgbClr val="FFC000"/>
              </a:buClr>
              <a:buFont typeface="Arial,Sans-Serif"/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</a:rPr>
              <a:t>Community members or representatives from the community-based organizations that are actively involved in the school​</a:t>
            </a:r>
          </a:p>
          <a:p>
            <a:pPr marL="285750" indent="-285750">
              <a:buClr>
                <a:srgbClr val="FFC000"/>
              </a:buClr>
              <a:buFont typeface="Arial,Sans-Serif"/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</a:rPr>
              <a:t>PTA/PTSA/PTO/Booster Club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74DCF-A038-6A11-C8B1-B8EDDBD5FC35}"/>
              </a:ext>
            </a:extLst>
          </p:cNvPr>
          <p:cNvSpPr txBox="1"/>
          <p:nvPr/>
        </p:nvSpPr>
        <p:spPr>
          <a:xfrm>
            <a:off x="261014" y="85341"/>
            <a:ext cx="4263304" cy="1077216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56607" marR="0" lvl="1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713214" marR="0" lvl="2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069821" marR="0" lvl="3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426428" marR="0" lvl="4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1783036" marR="0" lvl="5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139643" marR="0" lvl="6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2496250" marR="0" lvl="7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2852857" marR="0" lvl="8" algn="l" defTabSz="7132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Helvetica"/>
              </a:rPr>
              <a:t>Composition</a:t>
            </a:r>
          </a:p>
          <a:p>
            <a:r>
              <a:rPr lang="en-US" sz="3200" b="1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</a:rPr>
              <a:t>Composición</a:t>
            </a:r>
            <a:endParaRPr lang="en-US" b="1" err="1">
              <a:solidFill>
                <a:srgbClr val="FFC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94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6FB02A8D-B9DC-4EE7-57D7-2D2BE315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B5B0B-0836-6B88-FC27-337B77CABC6D}"/>
              </a:ext>
            </a:extLst>
          </p:cNvPr>
          <p:cNvSpPr/>
          <p:nvPr/>
        </p:nvSpPr>
        <p:spPr>
          <a:xfrm>
            <a:off x="0" y="2535763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EL DELEGATE </a:t>
            </a:r>
          </a:p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DELEGADO PARA APRENDICES DE INGLES (EL)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BC8E546-32AA-5BE9-97E4-8CCFC53A314A}"/>
              </a:ext>
            </a:extLst>
          </p:cNvPr>
          <p:cNvSpPr txBox="1"/>
          <p:nvPr/>
        </p:nvSpPr>
        <p:spPr>
          <a:xfrm>
            <a:off x="520091" y="945560"/>
            <a:ext cx="11145756" cy="923328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Comite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Asesor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para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Aprendices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de Ingles</a:t>
            </a:r>
          </a:p>
          <a:p>
            <a:pPr marL="0" marR="0" lvl="0" indent="0" algn="l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/>
              <a:ea typeface="+mn-ea"/>
              <a:cs typeface="Helvetica"/>
              <a:sym typeface="Arial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643FFBA-B769-0B04-C418-700721716490}"/>
              </a:ext>
            </a:extLst>
          </p:cNvPr>
          <p:cNvSpPr txBox="1"/>
          <p:nvPr/>
        </p:nvSpPr>
        <p:spPr>
          <a:xfrm>
            <a:off x="687196" y="214156"/>
            <a:ext cx="10811546" cy="64632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English Learner Advisory Committee (ELAC)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D6D56DE6-539B-7688-B31E-F30B2166B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00" y="4042832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C569B38C-1BDF-21AE-DCC2-5A17CC61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7579483E-D7AE-32D3-2A67-AE6A52C8EE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EC32F-C401-575C-BE65-42D2AD3857E3}"/>
              </a:ext>
            </a:extLst>
          </p:cNvPr>
          <p:cNvSpPr txBox="1"/>
          <p:nvPr/>
        </p:nvSpPr>
        <p:spPr>
          <a:xfrm>
            <a:off x="295571" y="-2426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EL Delegate Responsibilities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Responsabilidades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 Delegado 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0EA43-7BD2-2F3B-31FA-779B4784AC48}"/>
              </a:ext>
            </a:extLst>
          </p:cNvPr>
          <p:cNvSpPr txBox="1"/>
          <p:nvPr/>
        </p:nvSpPr>
        <p:spPr>
          <a:xfrm>
            <a:off x="113404" y="1220603"/>
            <a:ext cx="6063302" cy="487312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marR="0" lvl="2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The EL Delegate must attend the Region EL Delegate Convening in the fall, representing the school’s ELAC to elect members to the District English Learner Advisory Committee (DELAC).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The Delegate has the opportunity to nominate or self-nominate to run for a seat on the DELAC.</a:t>
            </a: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The Delegate votes to seat representatives on the DELAC.</a:t>
            </a: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As a DELAC representative you learn about:</a:t>
            </a: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English Learner supports at the District level.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Local Control and Accountability Plan (LCAP).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C6502-D7F5-0729-EF4F-630085C4A42D}"/>
              </a:ext>
            </a:extLst>
          </p:cNvPr>
          <p:cNvSpPr txBox="1"/>
          <p:nvPr/>
        </p:nvSpPr>
        <p:spPr>
          <a:xfrm>
            <a:off x="6072908" y="1221976"/>
            <a:ext cx="5981260" cy="561179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Delegado de EL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debe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asistir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a la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Reunión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Regional de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Delegados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 EL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otoño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,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representando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al ELAC de la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escuela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para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elegir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los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miembros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Comité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Asesor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 Distrito para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Aprendices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 Inglés (DELAC).</a:t>
            </a: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lt"/>
              <a:cs typeface="Arial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El Delegado tiene la oportunidad de nominar o </a:t>
            </a:r>
            <a:r>
              <a:rPr kumimoji="0" lang="es-MX" sz="20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auto-nominarse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 para postularse a un puesto en el DELAC.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El Delegado vota para postular a representantes en el DELAC.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lt"/>
              <a:cs typeface="Poppin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Como representante de DELAC, usted aprende sobre: 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lt"/>
              <a:cs typeface="Poppins"/>
              <a:sym typeface="Arial"/>
            </a:endParaRP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Courier New"/>
              <a:buChar char="o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Apoyos para Aprendices de Inglés a nivel del Distrito.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L="855345" marR="0" lvl="1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Courier New"/>
              <a:buChar char="o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Plan de Control Local y Rendimiento de Cuentas (LCAP).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6EADE983-4292-50E9-B7E6-EC2CBE846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E08F28-D633-66FD-194E-E26FB255A185}"/>
              </a:ext>
            </a:extLst>
          </p:cNvPr>
          <p:cNvSpPr/>
          <p:nvPr/>
        </p:nvSpPr>
        <p:spPr>
          <a:xfrm>
            <a:off x="0" y="2535763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DELAC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1CDD3A4-A436-66F4-8FEA-521CB6DB6E64}"/>
              </a:ext>
            </a:extLst>
          </p:cNvPr>
          <p:cNvSpPr txBox="1"/>
          <p:nvPr/>
        </p:nvSpPr>
        <p:spPr>
          <a:xfrm>
            <a:off x="520091" y="945560"/>
            <a:ext cx="11145756" cy="923328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Comite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Asesor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para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Aprendices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 de Ingles</a:t>
            </a:r>
          </a:p>
          <a:p>
            <a:pPr marL="0" marR="0" lvl="0" indent="0" algn="l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"/>
              <a:ea typeface="+mn-ea"/>
              <a:cs typeface="Helvetica"/>
              <a:sym typeface="Arial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23C8040-9662-FD0C-ACC9-C6CFF98D5273}"/>
              </a:ext>
            </a:extLst>
          </p:cNvPr>
          <p:cNvSpPr txBox="1"/>
          <p:nvPr/>
        </p:nvSpPr>
        <p:spPr>
          <a:xfrm>
            <a:off x="687196" y="214156"/>
            <a:ext cx="10811546" cy="64632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Helvetica" charset="0"/>
                <a:cs typeface="Helvetica"/>
                <a:sym typeface="Arial"/>
              </a:rPr>
              <a:t>English Learner Advisory Committee (ELAC)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AA6FF16E-61FB-0D62-7791-FFAF5816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00" y="4042832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38D9FCBF-9516-700A-DCEF-49264FFF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4940F63A-3634-64A7-FCD1-33802DBAA1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9B363-8781-C45A-C260-4670AE0B4794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What is the DELAC?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¿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Qué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es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DELAC?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lt"/>
              <a:cs typeface="Poppin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A5AB9-337F-659E-ACC2-61640358B51C}"/>
              </a:ext>
            </a:extLst>
          </p:cNvPr>
          <p:cNvSpPr txBox="1"/>
          <p:nvPr/>
        </p:nvSpPr>
        <p:spPr>
          <a:xfrm>
            <a:off x="113404" y="1410653"/>
            <a:ext cx="5888565" cy="536219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California Education Code (62002.5, 52176) and the CA Code of Regulations (11308) require the establishment of a District English Learner Advisory Committee (DELAC) for districts with 51 or more English Learners.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LAUSD’s DELAC is a group of parents who represent the parents/guardians of English Learners in LAUSD.</a:t>
            </a: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76BFE-9648-2225-0537-CD39495A3EFC}"/>
              </a:ext>
            </a:extLst>
          </p:cNvPr>
          <p:cNvSpPr txBox="1"/>
          <p:nvPr/>
        </p:nvSpPr>
        <p:spPr>
          <a:xfrm>
            <a:off x="6094075" y="1410023"/>
            <a:ext cx="5888565" cy="511454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s-MX" sz="2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Código de Educación de California (62002.5, 52176) y el Código de Reglamentos de California (11308) requieren el establecimiento de un Comité Asesor del Distrito para Aprendices de Inglés (DELAC) en los distritos que tienen 51 o más estudiantes del idioma inglés.</a:t>
            </a: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C000"/>
              </a:buClr>
              <a:buSzTx/>
              <a:buFont typeface="Arial,Sans-Serif"/>
              <a:buChar char="•"/>
              <a:tabLst/>
              <a:defRPr/>
            </a:pPr>
            <a:r>
              <a:rPr kumimoji="0" lang="es-MX" sz="2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DELAC de LAUSD es un grupo de padres que representan a los padres/tutores de estudiantes del idioma inglés en el LAUSD.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0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9AA0D74C-6EBA-AB97-6EF7-240251BC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4FC61FEF-8132-F858-0965-A16ED2561F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1D645-8956-63F4-E60A-8B567474BC3C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DELAC Responsibilities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Responsabilidades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 DELAC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2CAEC-5F87-BC33-DA62-BE8309C8BB5E}"/>
              </a:ext>
            </a:extLst>
          </p:cNvPr>
          <p:cNvSpPr txBox="1"/>
          <p:nvPr/>
        </p:nvSpPr>
        <p:spPr>
          <a:xfrm>
            <a:off x="295571" y="1232570"/>
            <a:ext cx="5637124" cy="532466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The DELAC shall advise the school district governing board on at least the following tasks: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Development of a district master plan for education programs and services for English learners. The district master plan will take into consideration the school site master plans.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Conducting of a district wide needs assessment on a school-by-school basis.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Establishment of district program, goals, and objectives for programs and services for English learners.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Development of a plan to ensure compliance with any applicable teacher and/or teacher aide requirements.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379AE-A3B2-7D24-7EE9-9619816ABB45}"/>
              </a:ext>
            </a:extLst>
          </p:cNvPr>
          <p:cNvSpPr txBox="1"/>
          <p:nvPr/>
        </p:nvSpPr>
        <p:spPr>
          <a:xfrm>
            <a:off x="5939706" y="1232570"/>
            <a:ext cx="6188748" cy="569386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DELAC debe asesorar a la mesa directiva del distrito escolar sobre al menos las siguientes tareas: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Arial"/>
              <a:sym typeface="Arial"/>
            </a:endParaRP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desarrollo del plan maestro del distrito para los programas educativos y servicios para los alumnos aprendices del inglés, tomando en consideración los planes maestros escolares para rendimiento académico de cada escuela.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La administración de una evaluación de necesidades en el distrito llevada a cabo en cada escuela.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lt"/>
              <a:cs typeface="Arial"/>
              <a:sym typeface="Arial"/>
            </a:endParaRP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establecimiento de programa, metas, y objetivos de los programas y servicios a nivel del distrito para los alumnos aprendices del inglés.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lt"/>
              <a:cs typeface="Arial"/>
              <a:sym typeface="Arial"/>
            </a:endParaRP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El desarrollo de un plan del distrito para asegurar que los maestros y auxiliares de maestros que trabajan con los alumnos aprendices del inglés cumplan con los requisitos profesionales pertinentes.</a:t>
            </a: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,Sans-Serif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5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0206956F-3CD0-E339-24C5-D5AA69CF2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6AD5AE87-B99F-862E-9774-4698F9D27C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2BEF10-8D4E-773B-20B0-FB59BD3A7633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DELAC Responsibilities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Responsabilidades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 del DELAC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94092-2618-0156-51DD-A2AD4A613CF3}"/>
              </a:ext>
            </a:extLst>
          </p:cNvPr>
          <p:cNvSpPr txBox="1"/>
          <p:nvPr/>
        </p:nvSpPr>
        <p:spPr>
          <a:xfrm>
            <a:off x="297624" y="1463569"/>
            <a:ext cx="5643637" cy="440889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Review and comment on the school district reclassification procedures.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Review and comment on the written notifications required to be sent to parents and guardians.</a:t>
            </a:r>
          </a:p>
          <a:p>
            <a:pPr marL="285750" marR="0" lvl="0" indent="-28575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If the DELAC acts as the English learner parent advisory committee under California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Education Code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Arial"/>
                <a:sym typeface="Arial"/>
              </a:rPr>
              <a:t> Sections 52063(b)(1) and 52062(a)(2), the DELAC shall also review and comment on the development or annual update of the Local Control and Accountability Plan (LCAP).*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BEAFB-7D25-6456-46F0-D813DB77C4ED}"/>
              </a:ext>
            </a:extLst>
          </p:cNvPr>
          <p:cNvSpPr txBox="1"/>
          <p:nvPr/>
        </p:nvSpPr>
        <p:spPr>
          <a:xfrm>
            <a:off x="6096000" y="1463569"/>
            <a:ext cx="5711825" cy="501675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Revisar y comentar acerca del procedimiento del distrito para la reclasificación de los alumnos aprendices del inglés.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lt"/>
              <a:cs typeface="Arial"/>
              <a:sym typeface="Arial"/>
            </a:endParaRPr>
          </a:p>
          <a:p>
            <a:pPr marL="342900" marR="0" lvl="0" indent="-34290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Revisar y comentar sobre las notificaciones escritas que se requieren enviar a los padres o tutores.</a:t>
            </a: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  <a:p>
            <a:pPr marL="342900" marR="0" lvl="0" indent="-34290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Si el DELAC sirve de comité asesor de padres de aprendices del inglés bajo el </a:t>
            </a:r>
            <a:r>
              <a:rPr kumimoji="0" lang="es-MX" sz="2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Código de Educación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Arial"/>
                <a:sym typeface="Arial"/>
              </a:rPr>
              <a:t> de California Secciones 52063(b)(1) y 52062(a)(2), el DELAC debe revisar y comentar sobre el desarrollo o actualización anual del Plan de Control Local y Responsabilidad de Cuentas (LCAP).*</a:t>
            </a: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+mn-cs"/>
              <a:sym typeface="Arial"/>
            </a:endParaRPr>
          </a:p>
          <a:p>
            <a:pPr marL="380365" marR="0" lvl="0" indent="-380365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,Sans-Serif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oppins"/>
              <a:ea typeface="+mn-ea"/>
              <a:cs typeface="Poppi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685D0B2D-AA8E-5B1F-3023-1454FABF7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B77EE51E-12A0-4195-BE4C-8A8ACCAC81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442D8-0AFA-CC4C-BE78-E73126F32086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Arial"/>
              </a:rPr>
              <a:t>EL Delegate Convening Dates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50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Fecha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 de la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Convocatoria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oppins"/>
                <a:ea typeface="+mn-lt"/>
                <a:cs typeface="Poppins"/>
                <a:sym typeface="Arial"/>
              </a:rPr>
              <a:t> de Delegado EL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Poppins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EF7582-110B-0C8F-1CDE-F0D4B481D116}"/>
              </a:ext>
            </a:extLst>
          </p:cNvPr>
          <p:cNvGraphicFramePr>
            <a:graphicFrameLocks noGrp="1"/>
          </p:cNvGraphicFramePr>
          <p:nvPr/>
        </p:nvGraphicFramePr>
        <p:xfrm>
          <a:off x="-34324" y="1510270"/>
          <a:ext cx="12269056" cy="47974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0060">
                  <a:extLst>
                    <a:ext uri="{9D8B030D-6E8A-4147-A177-3AD203B41FA5}">
                      <a16:colId xmlns:a16="http://schemas.microsoft.com/office/drawing/2014/main" val="3820380968"/>
                    </a:ext>
                  </a:extLst>
                </a:gridCol>
                <a:gridCol w="2337560">
                  <a:extLst>
                    <a:ext uri="{9D8B030D-6E8A-4147-A177-3AD203B41FA5}">
                      <a16:colId xmlns:a16="http://schemas.microsoft.com/office/drawing/2014/main" val="3920767162"/>
                    </a:ext>
                  </a:extLst>
                </a:gridCol>
                <a:gridCol w="2453812">
                  <a:extLst>
                    <a:ext uri="{9D8B030D-6E8A-4147-A177-3AD203B41FA5}">
                      <a16:colId xmlns:a16="http://schemas.microsoft.com/office/drawing/2014/main" val="4197128683"/>
                    </a:ext>
                  </a:extLst>
                </a:gridCol>
                <a:gridCol w="2453812">
                  <a:extLst>
                    <a:ext uri="{9D8B030D-6E8A-4147-A177-3AD203B41FA5}">
                      <a16:colId xmlns:a16="http://schemas.microsoft.com/office/drawing/2014/main" val="2948834836"/>
                    </a:ext>
                  </a:extLst>
                </a:gridCol>
                <a:gridCol w="2453812">
                  <a:extLst>
                    <a:ext uri="{9D8B030D-6E8A-4147-A177-3AD203B41FA5}">
                      <a16:colId xmlns:a16="http://schemas.microsoft.com/office/drawing/2014/main" val="3808257305"/>
                    </a:ext>
                  </a:extLst>
                </a:gridCol>
              </a:tblGrid>
              <a:tr h="144266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Virtual Academies</a:t>
                      </a:r>
                      <a:endParaRPr lang="en-US" sz="1900" b="1" err="1"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Academias </a:t>
                      </a:r>
                      <a:r>
                        <a:rPr lang="en-US" sz="1900" b="1" err="1">
                          <a:effectLst/>
                          <a:latin typeface="Poppins"/>
                        </a:rPr>
                        <a:t>Virtuales</a:t>
                      </a:r>
                      <a:endParaRPr lang="en-US" sz="1900" b="1">
                        <a:effectLst/>
                        <a:latin typeface="Poppins"/>
                      </a:endParaRPr>
                    </a:p>
                  </a:txBody>
                  <a:tcPr marL="152373" marR="152373" marT="152373" marB="152373" anchor="ctr">
                    <a:lnL w="9524">
                      <a:solidFill>
                        <a:srgbClr val="9E9E9E"/>
                      </a:solidFill>
                    </a:lnL>
                    <a:lnR w="9524">
                      <a:solidFill>
                        <a:srgbClr val="9E9E9E"/>
                      </a:solidFill>
                    </a:lnR>
                    <a:lnT w="9524">
                      <a:solidFill>
                        <a:srgbClr val="9E9E9E"/>
                      </a:solidFill>
                    </a:lnT>
                    <a:lnB w="9524">
                      <a:solidFill>
                        <a:srgbClr val="9E9E9E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Region West</a:t>
                      </a: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 err="1">
                          <a:effectLst/>
                          <a:latin typeface="Poppins"/>
                        </a:rPr>
                        <a:t>Región</a:t>
                      </a:r>
                      <a:r>
                        <a:rPr lang="en-US" sz="1900" b="1">
                          <a:effectLst/>
                          <a:latin typeface="Poppins"/>
                        </a:rPr>
                        <a:t> Este</a:t>
                      </a:r>
                      <a:endParaRPr lang="en-US" sz="1900">
                        <a:effectLst/>
                        <a:latin typeface="Poppins"/>
                      </a:endParaRPr>
                    </a:p>
                  </a:txBody>
                  <a:tcPr marL="152375" marR="152375" marT="152375" marB="152375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Region West</a:t>
                      </a: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 err="1">
                          <a:effectLst/>
                          <a:latin typeface="Poppins"/>
                        </a:rPr>
                        <a:t>Región</a:t>
                      </a:r>
                      <a:r>
                        <a:rPr lang="en-US" sz="1900" b="1">
                          <a:effectLst/>
                          <a:latin typeface="Poppins"/>
                        </a:rPr>
                        <a:t> Oeste</a:t>
                      </a:r>
                      <a:endParaRPr lang="en-US" sz="1900">
                        <a:effectLst/>
                        <a:latin typeface="Poppins"/>
                      </a:endParaRPr>
                    </a:p>
                  </a:txBody>
                  <a:tcPr marL="152375" marR="152375" marT="152375" marB="15237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Region South</a:t>
                      </a: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 err="1">
                          <a:effectLst/>
                          <a:latin typeface="Poppins"/>
                        </a:rPr>
                        <a:t>Región</a:t>
                      </a:r>
                      <a:r>
                        <a:rPr lang="en-US" sz="1900" b="1">
                          <a:effectLst/>
                          <a:latin typeface="Poppins"/>
                        </a:rPr>
                        <a:t> Sur</a:t>
                      </a:r>
                      <a:endParaRPr lang="en-US" sz="1900">
                        <a:effectLst/>
                        <a:latin typeface="Poppins"/>
                      </a:endParaRPr>
                    </a:p>
                  </a:txBody>
                  <a:tcPr marL="152375" marR="152375" marT="152375" marB="15237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>
                          <a:effectLst/>
                          <a:latin typeface="Poppins"/>
                        </a:rPr>
                        <a:t>Region North</a:t>
                      </a: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endParaRPr lang="en-US" sz="1900"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600"/>
                        </a:lnSpc>
                        <a:buNone/>
                      </a:pPr>
                      <a:endParaRPr lang="en-US" sz="1900" b="1"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600"/>
                        </a:lnSpc>
                        <a:buNone/>
                      </a:pPr>
                      <a:r>
                        <a:rPr lang="en-US" sz="1900" b="1" err="1">
                          <a:effectLst/>
                          <a:latin typeface="Poppins"/>
                        </a:rPr>
                        <a:t>Región</a:t>
                      </a:r>
                      <a:r>
                        <a:rPr lang="en-US" sz="1900" b="1">
                          <a:effectLst/>
                          <a:latin typeface="Poppins"/>
                        </a:rPr>
                        <a:t> Oeste</a:t>
                      </a:r>
                      <a:endParaRPr lang="en-US" sz="1900">
                        <a:effectLst/>
                        <a:latin typeface="Poppins"/>
                      </a:endParaRPr>
                    </a:p>
                  </a:txBody>
                  <a:tcPr marL="152375" marR="152375" marT="152375" marB="15237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01744"/>
                  </a:ext>
                </a:extLst>
              </a:tr>
              <a:tr h="3334461">
                <a:tc>
                  <a:txBody>
                    <a:bodyPr/>
                    <a:lstStyle/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10:00 am</a:t>
                      </a: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Date/</a:t>
                      </a:r>
                      <a:r>
                        <a:rPr lang="en-US" sz="1800" b="1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Fecha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marL="0" lvl="0" indent="0" algn="ctr">
                        <a:lnSpc>
                          <a:spcPts val="1950"/>
                        </a:lnSpc>
                        <a:buNone/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marL="0" lvl="0" indent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October 1, 2025</a:t>
                      </a:r>
                      <a:endParaRPr lang="en-US"/>
                    </a:p>
                    <a:p>
                      <a:pPr marL="0" lvl="0" indent="0" algn="ctr">
                        <a:lnSpc>
                          <a:spcPts val="1950"/>
                        </a:lnSpc>
                        <a:buNone/>
                      </a:pPr>
                      <a:endParaRPr lang="en-US" sz="18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marL="0" lvl="0" indent="0" algn="ctr">
                        <a:lnSpc>
                          <a:spcPts val="1950"/>
                        </a:lnSpc>
                        <a:buNone/>
                      </a:pPr>
                      <a:endParaRPr lang="en-US" sz="18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marL="0" lvl="0" indent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1 de </a:t>
                      </a:r>
                      <a:r>
                        <a:rPr lang="en-US" sz="1800" err="1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octubre</a:t>
                      </a:r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 de 2025</a:t>
                      </a:r>
                    </a:p>
                  </a:txBody>
                  <a:tcPr marL="152373" marR="152373" marT="152373" marB="152373">
                    <a:lnL w="11906">
                      <a:solidFill>
                        <a:srgbClr val="000000"/>
                      </a:solidFill>
                    </a:lnL>
                    <a:lnR w="11906">
                      <a:solidFill>
                        <a:srgbClr val="000000"/>
                      </a:solidFill>
                    </a:lnR>
                    <a:lnT w="9524">
                      <a:solidFill>
                        <a:srgbClr val="9E9E9E"/>
                      </a:solidFill>
                    </a:lnT>
                    <a:lnB w="9524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9:00 am- 1:00 pm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9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Date/</a:t>
                      </a:r>
                      <a:r>
                        <a:rPr lang="en-US" sz="1900" b="1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Fecha</a:t>
                      </a:r>
                      <a:r>
                        <a:rPr lang="en-US" sz="19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 </a:t>
                      </a:r>
                      <a:endParaRPr lang="en-US" sz="19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October 6, 2025</a:t>
                      </a: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 </a:t>
                      </a:r>
                    </a:p>
                    <a:p>
                      <a:pPr lvl="0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8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6 de </a:t>
                      </a:r>
                      <a:r>
                        <a:rPr lang="en-US" sz="1800" err="1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octubre</a:t>
                      </a:r>
                      <a:r>
                        <a:rPr lang="en-US" sz="18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 de 2025</a:t>
                      </a:r>
                      <a:endParaRPr lang="en-US"/>
                    </a:p>
                    <a:p>
                      <a:pPr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</a:txBody>
                  <a:tcPr marL="152375" marR="152375" marT="152375" marB="152375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10:00 am 1:00 pm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9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Date/</a:t>
                      </a:r>
                      <a:r>
                        <a:rPr lang="en-US" sz="1900" b="1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Fecha</a:t>
                      </a:r>
                      <a:endParaRPr lang="en-US" sz="1900" b="1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October 8, 2025</a:t>
                      </a:r>
                      <a:endParaRPr lang="en-US"/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8 de </a:t>
                      </a:r>
                      <a:r>
                        <a:rPr lang="en-US" sz="1900" err="1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octubre</a:t>
                      </a: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 de 2025</a:t>
                      </a:r>
                      <a:endParaRPr lang="en-US"/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</a:txBody>
                  <a:tcPr marL="152375" marR="152375" marT="152375" marB="152375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9:00 am- 1:00 pm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9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Date/</a:t>
                      </a:r>
                      <a:r>
                        <a:rPr lang="en-US" sz="1900" b="1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Fecha</a:t>
                      </a:r>
                      <a:endParaRPr lang="en-US" sz="1900" b="1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October 9, 2025</a:t>
                      </a: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9 de </a:t>
                      </a:r>
                      <a:r>
                        <a:rPr lang="en-US" sz="1900" err="1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octubre</a:t>
                      </a: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 de 2025</a:t>
                      </a:r>
                      <a:endParaRPr lang="en-US"/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</a:txBody>
                  <a:tcPr marL="152375" marR="152375" marT="152375" marB="152375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9:00 am- 1:00 pm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Dates/</a:t>
                      </a:r>
                      <a:r>
                        <a:rPr lang="en-US" sz="1800" b="1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Fecha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800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September 10, 2025</a:t>
                      </a: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10 de </a:t>
                      </a:r>
                      <a:r>
                        <a:rPr lang="en-US" sz="1900" err="1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octubre</a:t>
                      </a: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en-US" sz="1900">
                          <a:solidFill>
                            <a:srgbClr val="FFC000"/>
                          </a:solidFill>
                          <a:effectLst/>
                          <a:latin typeface="Poppins"/>
                        </a:rPr>
                        <a:t> de 2025 </a:t>
                      </a:r>
                      <a:endParaRPr lang="en-US"/>
                    </a:p>
                    <a:p>
                      <a:pPr algn="ctr" rtl="0" fontAlgn="base">
                        <a:lnSpc>
                          <a:spcPts val="1950"/>
                        </a:lnSpc>
                        <a:buNone/>
                      </a:pPr>
                      <a:endParaRPr lang="en-US" sz="1900">
                        <a:solidFill>
                          <a:srgbClr val="FFC000"/>
                        </a:solidFill>
                        <a:effectLst/>
                        <a:latin typeface="Poppins"/>
                      </a:endParaRPr>
                    </a:p>
                  </a:txBody>
                  <a:tcPr marL="152375" marR="152375" marT="152375" marB="152375">
                    <a:lnL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9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74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0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3ED5F03E-45EB-3A52-4B68-BCB3308D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9B1E5709-00BE-0590-5E15-52164A973E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193725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999004D-E1B1-4CA0-B6ED-896C651A5B98}"/>
              </a:ext>
            </a:extLst>
          </p:cNvPr>
          <p:cNvSpPr txBox="1">
            <a:spLocks/>
          </p:cNvSpPr>
          <p:nvPr/>
        </p:nvSpPr>
        <p:spPr>
          <a:xfrm>
            <a:off x="187158" y="158620"/>
            <a:ext cx="11640664" cy="9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457200" marR="0" lvl="0" indent="-406400" algn="l" defTabSz="713214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71321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indent="0">
              <a:buNone/>
            </a:pPr>
            <a:r>
              <a:rPr lang="en-US" b="1">
                <a:solidFill>
                  <a:schemeClr val="bg1"/>
                </a:solidFill>
                <a:latin typeface="Poppins"/>
                <a:ea typeface="+mj-ea"/>
                <a:cs typeface="Poppins"/>
              </a:rPr>
              <a:t>Interpretation Services: Laptop or Computer</a:t>
            </a:r>
          </a:p>
          <a:p>
            <a:pPr marL="381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b="1">
                <a:solidFill>
                  <a:srgbClr val="FFC000"/>
                </a:solidFill>
                <a:latin typeface="Poppins"/>
                <a:cs typeface="Poppins"/>
              </a:rPr>
              <a:t>Servicios de interpretación: computadora portátil o de escritorio</a:t>
            </a:r>
            <a:endParaRPr lang="en-US">
              <a:solidFill>
                <a:srgbClr val="FFC000"/>
              </a:solidFill>
              <a:latin typeface="Poppins"/>
              <a:cs typeface="Poppins"/>
            </a:endParaRPr>
          </a:p>
          <a:p>
            <a:pPr marL="38100" indent="0">
              <a:buNone/>
            </a:pPr>
            <a:endParaRPr lang="en-US" sz="250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electronics, indoor, computer&#10;&#10;Description automatically generated">
            <a:extLst>
              <a:ext uri="{FF2B5EF4-FFF2-40B4-BE49-F238E27FC236}">
                <a16:creationId xmlns:a16="http://schemas.microsoft.com/office/drawing/2014/main" id="{0B7DC2E3-3749-2D02-19D4-46797189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159" y="1413751"/>
            <a:ext cx="1238250" cy="904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A8AAF1-2DB7-2D26-E65F-8E02CF07A2A3}"/>
              </a:ext>
            </a:extLst>
          </p:cNvPr>
          <p:cNvSpPr txBox="1"/>
          <p:nvPr/>
        </p:nvSpPr>
        <p:spPr>
          <a:xfrm>
            <a:off x="184345" y="1412415"/>
            <a:ext cx="508428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Char char="•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Click on the globe icon at the bottom of the screen.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 marL="342900" indent="-342900">
              <a:buClr>
                <a:schemeClr val="bg1"/>
              </a:buClr>
              <a:buChar char="•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Select the language of preference for you.</a:t>
            </a:r>
          </a:p>
          <a:p>
            <a:pPr marL="342900" indent="-342900">
              <a:buClr>
                <a:schemeClr val="bg1"/>
              </a:buClr>
              <a:buChar char="•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You will engage and listen to the presentation in the language you select.</a:t>
            </a:r>
          </a:p>
          <a:p>
            <a:endParaRPr lang="en-US" sz="240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F06338F-92B4-31FA-570C-02912F3851C0}"/>
              </a:ext>
            </a:extLst>
          </p:cNvPr>
          <p:cNvSpPr txBox="1">
            <a:spLocks/>
          </p:cNvSpPr>
          <p:nvPr/>
        </p:nvSpPr>
        <p:spPr>
          <a:xfrm>
            <a:off x="6908719" y="1414980"/>
            <a:ext cx="5081040" cy="40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C000"/>
              </a:buClr>
              <a:buChar char="•"/>
            </a:pP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Haga clic en el símbolo del mundo en la parte de abajo de su pantalla.</a:t>
            </a:r>
            <a:endParaRPr lang="en-US" sz="2400">
              <a:solidFill>
                <a:srgbClr val="FFC000"/>
              </a:solidFill>
              <a:latin typeface="Poppins"/>
              <a:cs typeface="Poppins"/>
            </a:endParaRPr>
          </a:p>
          <a:p>
            <a:pPr marL="342900" indent="-342900">
              <a:buClr>
                <a:srgbClr val="FFC000"/>
              </a:buClr>
              <a:buChar char="•"/>
            </a:pP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Seleccione el idioma que le gustaría escuchar.</a:t>
            </a:r>
          </a:p>
          <a:p>
            <a:pPr marL="342900" indent="-342900">
              <a:buClr>
                <a:srgbClr val="FFC000"/>
              </a:buClr>
              <a:buChar char="•"/>
            </a:pPr>
            <a:r>
              <a:rPr lang="es-CO" sz="2400">
                <a:solidFill>
                  <a:srgbClr val="FFC000"/>
                </a:solidFill>
                <a:latin typeface="Poppins"/>
                <a:cs typeface="Poppins"/>
              </a:rPr>
              <a:t>Participará y escuchará la presentación en el idioma que seleccione.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4B3320-32BD-0902-3334-9E3D1396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902666"/>
            <a:ext cx="12191999" cy="1092431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5C01BA47-DE88-4E0E-AAFF-C5A59DACACEB}"/>
              </a:ext>
            </a:extLst>
          </p:cNvPr>
          <p:cNvSpPr/>
          <p:nvPr/>
        </p:nvSpPr>
        <p:spPr>
          <a:xfrm>
            <a:off x="7359678" y="4868188"/>
            <a:ext cx="1332781" cy="1135634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9477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93C3DF0E-BD44-978E-AED8-2FB52995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C2D18-D46A-9AFC-B567-C0A8704FFA65}"/>
              </a:ext>
            </a:extLst>
          </p:cNvPr>
          <p:cNvSpPr/>
          <p:nvPr/>
        </p:nvSpPr>
        <p:spPr>
          <a:xfrm>
            <a:off x="0" y="2535763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OFFICER DUTIES / DEBERES DE FUNCIONARIOS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053B197-B818-25D6-057F-AF341F723DDD}"/>
              </a:ext>
            </a:extLst>
          </p:cNvPr>
          <p:cNvSpPr txBox="1"/>
          <p:nvPr/>
        </p:nvSpPr>
        <p:spPr>
          <a:xfrm>
            <a:off x="520091" y="945560"/>
            <a:ext cx="11145756" cy="923328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Ingles</a:t>
            </a:r>
          </a:p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Helvetic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DA00611-C4E0-BE37-89B4-67810D15E4F2}"/>
              </a:ext>
            </a:extLst>
          </p:cNvPr>
          <p:cNvSpPr txBox="1"/>
          <p:nvPr/>
        </p:nvSpPr>
        <p:spPr>
          <a:xfrm>
            <a:off x="687196" y="214156"/>
            <a:ext cx="10811546" cy="64632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English Learner Advisory Committee (ELAC)</a:t>
            </a:r>
            <a:endParaRPr lang="en-US" sz="36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C24F36E8-DA80-D736-83A7-33C44EA2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00" y="4042832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7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5AAEE257-1D80-3745-67C9-5800FA80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6023C1A6-1473-494C-B94F-8C7AE25339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38476-EE79-D0DA-1B9F-6EB83A559EA7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Officer Duties</a:t>
            </a:r>
            <a:endParaRPr lang="en-US" sz="3200" b="1">
              <a:solidFill>
                <a:srgbClr val="FFC000"/>
              </a:solidFill>
              <a:latin typeface="Poppins"/>
              <a:cs typeface="Arial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Deberes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de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los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Funcionarios</a:t>
            </a:r>
            <a:endParaRPr lang="en-US" sz="3200" b="1">
              <a:solidFill>
                <a:srgbClr val="FFC000"/>
              </a:solidFill>
              <a:latin typeface="Poppins"/>
              <a:ea typeface="+mn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34714-6400-2F2C-AEAE-C21BC4C24D05}"/>
              </a:ext>
            </a:extLst>
          </p:cNvPr>
          <p:cNvSpPr txBox="1"/>
          <p:nvPr/>
        </p:nvSpPr>
        <p:spPr>
          <a:xfrm>
            <a:off x="392804" y="1463569"/>
            <a:ext cx="5321299" cy="480131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Chairperson shall: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Preside at all the meetings of the ELAC, ensuring all rules and bylaws are followed.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Sign all letters, reports, and other communications of the ELAC.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Perform all duties relevant to the office of the Chairperson.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meeting agendas.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200" dirty="0">
                <a:solidFill>
                  <a:schemeClr val="bg1"/>
                </a:solidFill>
                <a:latin typeface="Poppins"/>
                <a:cs typeface="Poppins"/>
              </a:rPr>
              <a:t>Have other such duties as prescribed by the ELAC.</a:t>
            </a:r>
          </a:p>
          <a:p>
            <a:pPr marL="380365" indent="-380365">
              <a:spcAft>
                <a:spcPts val="400"/>
              </a:spcAft>
              <a:buClr>
                <a:srgbClr val="FFFFFF"/>
              </a:buClr>
              <a:buChar char="•"/>
            </a:pPr>
            <a:endParaRPr lang="en-US" sz="2000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22CBA-D244-0D8B-AC34-FFD3E928F027}"/>
              </a:ext>
            </a:extLst>
          </p:cNvPr>
          <p:cNvSpPr txBox="1"/>
          <p:nvPr/>
        </p:nvSpPr>
        <p:spPr>
          <a:xfrm>
            <a:off x="6090871" y="1463569"/>
            <a:ext cx="5731932" cy="547842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El Presidente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debera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: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Encabezar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todas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las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ELAC ,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asegurandose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que se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cumpla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con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todas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las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reglas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y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estatutos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Firmar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todas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las cartas,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informes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y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cualquier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otro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tipo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comunicacion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del ELAC.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Desempenar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otros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deberes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apropiados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para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el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cardo gel Presidente.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Participar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la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planificacion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las agendas para la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Desempenar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otros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deberes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asignados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por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ELAC.</a:t>
            </a:r>
          </a:p>
          <a:p>
            <a:pPr>
              <a:spcAft>
                <a:spcPts val="400"/>
              </a:spcAft>
              <a:buClr>
                <a:srgbClr val="FFFFFF"/>
              </a:buClr>
            </a:pPr>
            <a:endParaRPr lang="en-US" sz="200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852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E9E0F570-7F38-B40F-358F-C8E392A3C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F635B4D3-2B41-D48C-986B-64C6621C32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2578-DCB9-F4C7-F9F5-2B014451CC90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Officer Duties</a:t>
            </a:r>
            <a:endParaRPr lang="en-US" sz="3200" b="1">
              <a:solidFill>
                <a:srgbClr val="FFC000"/>
              </a:solidFill>
              <a:latin typeface="Poppins"/>
              <a:cs typeface="Arial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Deberes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de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los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Funcionarios</a:t>
            </a:r>
            <a:endParaRPr lang="en-US" sz="3200" b="1">
              <a:solidFill>
                <a:srgbClr val="FFC000"/>
              </a:solidFill>
              <a:latin typeface="Poppins"/>
              <a:ea typeface="+mn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C6F72-E179-83BC-32B9-C34D77FF9BAC}"/>
              </a:ext>
            </a:extLst>
          </p:cNvPr>
          <p:cNvSpPr txBox="1"/>
          <p:nvPr/>
        </p:nvSpPr>
        <p:spPr>
          <a:xfrm>
            <a:off x="392804" y="1463569"/>
            <a:ext cx="5321299" cy="45140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Poppins"/>
                <a:cs typeface="Poppins"/>
              </a:rPr>
              <a:t>Vice-Chairperson shall: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/>
                <a:cs typeface="Poppins"/>
              </a:rPr>
              <a:t>Represent the Chairperson in assigned duties.</a:t>
            </a:r>
            <a:endParaRPr lang="en-US" sz="28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/>
                <a:cs typeface="Poppins"/>
              </a:rPr>
              <a:t>Serve as the Chairperson in his or her absence from a meeting.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meeting agendas.</a:t>
            </a:r>
          </a:p>
          <a:p>
            <a:pPr marL="380365" indent="-380365">
              <a:spcAft>
                <a:spcPts val="400"/>
              </a:spcAft>
              <a:buClr>
                <a:srgbClr val="FFFFFF"/>
              </a:buClr>
              <a:buChar char="•"/>
            </a:pPr>
            <a:endParaRPr lang="en-US" sz="2000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C96B0-4C63-7A8F-9C12-274C397D9252}"/>
              </a:ext>
            </a:extLst>
          </p:cNvPr>
          <p:cNvSpPr txBox="1"/>
          <p:nvPr/>
        </p:nvSpPr>
        <p:spPr>
          <a:xfrm>
            <a:off x="6090871" y="1463569"/>
            <a:ext cx="5731932" cy="45140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El Presidente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debera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: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Representar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al Presidente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sus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deberes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asignados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Fungir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como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el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Presidente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su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ausencia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las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Participar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la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planificacion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 de las agendas para las </a:t>
            </a:r>
            <a:r>
              <a:rPr lang="en-US" sz="28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>
              <a:spcAft>
                <a:spcPts val="400"/>
              </a:spcAft>
              <a:buClr>
                <a:srgbClr val="FFFFFF"/>
              </a:buClr>
            </a:pPr>
            <a:endParaRPr lang="en-US" sz="200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329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96FA3A1B-B550-9CFA-A716-4E88D29FF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03263596-DC4A-9942-4563-DB589F4E46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27E4F-4E0F-DA3F-99A1-E59DE15006A2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Officer Duties</a:t>
            </a:r>
            <a:endParaRPr lang="en-US" sz="3200" b="1">
              <a:solidFill>
                <a:srgbClr val="FFC000"/>
              </a:solidFill>
              <a:latin typeface="Poppins"/>
              <a:cs typeface="Arial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Deberes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de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los</a:t>
            </a:r>
            <a:r>
              <a:rPr lang="en-US" sz="3200" b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Arial"/>
              </a:rPr>
              <a:t>Funcionarios</a:t>
            </a:r>
            <a:endParaRPr lang="en-US" sz="3200" b="1">
              <a:solidFill>
                <a:srgbClr val="FFC000"/>
              </a:solidFill>
              <a:latin typeface="Poppins"/>
              <a:ea typeface="+mn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40210-D35B-ADCC-22DD-E0FD6798F9FA}"/>
              </a:ext>
            </a:extLst>
          </p:cNvPr>
          <p:cNvSpPr txBox="1"/>
          <p:nvPr/>
        </p:nvSpPr>
        <p:spPr>
          <a:xfrm>
            <a:off x="141541" y="1232570"/>
            <a:ext cx="5840617" cy="473975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Secretary shall: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Keep minutes of all meetings of the ELAC.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Transmit true and correct copies of the minutes of such meetings to members of the ELAC and to the </a:t>
            </a:r>
            <a:r>
              <a:rPr lang="en-US" sz="2000" u="sng" dirty="0">
                <a:solidFill>
                  <a:schemeClr val="bg1"/>
                </a:solidFill>
                <a:latin typeface="Poppins"/>
                <a:cs typeface="Poppins"/>
              </a:rPr>
              <a:t>coordinator/designee</a:t>
            </a: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Assist in the maintenance of ELAC records.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Maintain a current roster of ELAC members.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the agenda.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Perform other such duties as are assigned by the Chairperson of the ELAC.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0E0C7-BBDC-C778-9612-457E9666C29D}"/>
              </a:ext>
            </a:extLst>
          </p:cNvPr>
          <p:cNvSpPr txBox="1"/>
          <p:nvPr/>
        </p:nvSpPr>
        <p:spPr>
          <a:xfrm>
            <a:off x="6318526" y="1326818"/>
            <a:ext cx="5731932" cy="540660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El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Secretario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debera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: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Registrar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actas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para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todas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las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ELAC.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Proporcionar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copias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exactas de las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actas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dichas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miembros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ELAC y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coordinador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/ 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designado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Ayudar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con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mantener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registros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ELAC.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Mantener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una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lista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actualizada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miembros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ELAC.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Desempenar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otros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deberes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asignados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por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el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presidente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del ELAC.</a:t>
            </a:r>
          </a:p>
          <a:p>
            <a:pPr marL="342900" indent="-34290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Participar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la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planificacion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la agenda.</a:t>
            </a:r>
          </a:p>
          <a:p>
            <a:pPr>
              <a:spcAft>
                <a:spcPts val="400"/>
              </a:spcAft>
              <a:buClr>
                <a:srgbClr val="FFFFFF"/>
              </a:buClr>
            </a:pPr>
            <a:endParaRPr lang="en-US" sz="200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821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264C683D-A34E-04C7-F1B8-D984E68D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4E155D18-8CE1-816F-3A09-2A639B1020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CA16F-1D8A-676D-AEE0-17742BCE7DDB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Officer Duties</a:t>
            </a:r>
            <a:endParaRPr lang="en-US" sz="3200" b="1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Deberes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de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los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Funcionarios</a:t>
            </a:r>
            <a:endParaRPr lang="en-US" sz="3200" b="1" err="1">
              <a:solidFill>
                <a:srgbClr val="FFC000"/>
              </a:solidFill>
              <a:latin typeface="Poppins"/>
              <a:ea typeface="+mn-lt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CCEDE-B6F4-67C1-0760-29F54F170900}"/>
              </a:ext>
            </a:extLst>
          </p:cNvPr>
          <p:cNvSpPr txBox="1"/>
          <p:nvPr/>
        </p:nvSpPr>
        <p:spPr>
          <a:xfrm>
            <a:off x="6178742" y="1337942"/>
            <a:ext cx="5713750" cy="463716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rgbClr val="FFC000"/>
              </a:buClr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Representante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Parlamentario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debera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:</a:t>
            </a:r>
          </a:p>
          <a:p>
            <a:pPr marL="285750" indent="-28575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Ayudar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al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presidente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 para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garantizar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que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todos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reglamentos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y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estatutos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se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cumplan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285750" indent="-28575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Participar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la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votacion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cualquier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asunto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que se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someta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voto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.</a:t>
            </a:r>
            <a:endParaRPr lang="en-US" sz="2000">
              <a:solidFill>
                <a:srgbClr val="FFC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Estar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informado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sobre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estatutos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del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comite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,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procedimientos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parlamentarios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, la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seleccion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del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Reglamento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del Orden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Parlamentario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de Roberto y la Ley de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Reuniones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Publicas de California (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Poppins"/>
              </a:rPr>
              <a:t>Decreto</a:t>
            </a:r>
            <a:r>
              <a:rPr lang="en-US" sz="2000">
                <a:solidFill>
                  <a:srgbClr val="FFC000"/>
                </a:solidFill>
                <a:latin typeface="Poppins"/>
                <a:cs typeface="Poppins"/>
              </a:rPr>
              <a:t> Greene).</a:t>
            </a:r>
            <a:endParaRPr lang="en-US" sz="2000">
              <a:solidFill>
                <a:srgbClr val="FFC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400"/>
              </a:spcAft>
              <a:buClr>
                <a:srgbClr val="FFC000"/>
              </a:buClr>
              <a:buChar char="•"/>
            </a:pPr>
            <a:r>
              <a:rPr lang="en-US" sz="2000" err="1">
                <a:solidFill>
                  <a:srgbClr val="FFC000"/>
                </a:solidFill>
                <a:latin typeface="Poppins"/>
                <a:cs typeface="Arial"/>
              </a:rPr>
              <a:t>Participar</a:t>
            </a:r>
            <a:r>
              <a:rPr lang="en-US" sz="2000">
                <a:solidFill>
                  <a:srgbClr val="FFC000"/>
                </a:solidFill>
                <a:latin typeface="Poppins"/>
                <a:cs typeface="Arial"/>
              </a:rPr>
              <a:t>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Arial"/>
              </a:rPr>
              <a:t>en</a:t>
            </a:r>
            <a:r>
              <a:rPr lang="en-US" sz="2000">
                <a:solidFill>
                  <a:srgbClr val="FFC000"/>
                </a:solidFill>
                <a:latin typeface="Poppins"/>
                <a:cs typeface="Arial"/>
              </a:rPr>
              <a:t> la </a:t>
            </a:r>
            <a:r>
              <a:rPr lang="en-US" sz="2000" err="1">
                <a:solidFill>
                  <a:srgbClr val="FFC000"/>
                </a:solidFill>
                <a:latin typeface="Poppins"/>
                <a:cs typeface="Arial"/>
              </a:rPr>
              <a:t>planificacion</a:t>
            </a:r>
            <a:r>
              <a:rPr lang="en-US" sz="2000">
                <a:solidFill>
                  <a:srgbClr val="FFC000"/>
                </a:solidFill>
                <a:latin typeface="Poppins"/>
                <a:cs typeface="Arial"/>
              </a:rPr>
              <a:t> de la agenda.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97D1B-9D88-1E0C-4AF2-EB694537FBBF}"/>
              </a:ext>
            </a:extLst>
          </p:cNvPr>
          <p:cNvSpPr txBox="1"/>
          <p:nvPr/>
        </p:nvSpPr>
        <p:spPr>
          <a:xfrm>
            <a:off x="382220" y="1336569"/>
            <a:ext cx="5321299" cy="402161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Parliamentarian shall: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Assist the Chairperson in ensuring all rules and bylaws are followed.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Vote on any matter submitted for a vote.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Be knowledgeable about the bylaws of the committee, parliamentary procedures, prescribed by Robert's Rules of Order, and the California Open Meeting Law (Greene Act).</a:t>
            </a:r>
          </a:p>
          <a:p>
            <a:pPr marL="342900" indent="-342900">
              <a:spcAft>
                <a:spcPts val="400"/>
              </a:spcAft>
              <a:buClr>
                <a:schemeClr val="bg1"/>
              </a:buClr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Participate in the planning of agenda.</a:t>
            </a:r>
          </a:p>
        </p:txBody>
      </p:sp>
    </p:spTree>
    <p:extLst>
      <p:ext uri="{BB962C8B-B14F-4D97-AF65-F5344CB8AC3E}">
        <p14:creationId xmlns:p14="http://schemas.microsoft.com/office/powerpoint/2010/main" val="3266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82D32781-1481-97BE-406D-5976898A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28E59F-6BAF-3C11-6F3B-34A2FCBABC50}"/>
              </a:ext>
            </a:extLst>
          </p:cNvPr>
          <p:cNvSpPr/>
          <p:nvPr/>
        </p:nvSpPr>
        <p:spPr>
          <a:xfrm>
            <a:off x="0" y="2535763"/>
            <a:ext cx="12191998" cy="142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SCHOOL’S RESPONSIBILITY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RESPONSABILIDAD DE LA ESCUELA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CBF5940-006E-60AD-CC77-6FA3B1F91838}"/>
              </a:ext>
            </a:extLst>
          </p:cNvPr>
          <p:cNvSpPr txBox="1"/>
          <p:nvPr/>
        </p:nvSpPr>
        <p:spPr>
          <a:xfrm>
            <a:off x="520091" y="945560"/>
            <a:ext cx="11145756" cy="923328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Comite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Asesor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para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Aprendices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 de Ingles</a:t>
            </a:r>
          </a:p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Helvetica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0E69655-5818-8DF8-88BB-D8B12A87DB50}"/>
              </a:ext>
            </a:extLst>
          </p:cNvPr>
          <p:cNvSpPr txBox="1"/>
          <p:nvPr/>
        </p:nvSpPr>
        <p:spPr>
          <a:xfrm>
            <a:off x="687196" y="214156"/>
            <a:ext cx="10811546" cy="64632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Helvetica" charset="0"/>
                <a:cs typeface="Helvetica"/>
              </a:rPr>
              <a:t>English Learner Advisory Committee (ELAC)</a:t>
            </a:r>
            <a:endParaRPr lang="en-US" sz="36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6071846D-43D4-6C72-D524-88406E1B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00" y="4042832"/>
            <a:ext cx="2777539" cy="28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7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44FC5AC3-26A3-64FB-B4C1-5F6C438E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F3247560-F20C-3B8D-8EBE-DC125C103B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EE25B-36D3-B0F0-55AE-7CFC8181612D}"/>
              </a:ext>
            </a:extLst>
          </p:cNvPr>
          <p:cNvSpPr txBox="1"/>
          <p:nvPr/>
        </p:nvSpPr>
        <p:spPr>
          <a:xfrm>
            <a:off x="217558" y="144420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Arial"/>
              </a:rPr>
              <a:t>What is the school's Responsibility?</a:t>
            </a:r>
            <a:endParaRPr lang="en-US" sz="2700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¿</a:t>
            </a:r>
            <a:r>
              <a:rPr lang="es-MX" sz="3200" b="1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Qué es la responsabilidad de la escuela?</a:t>
            </a:r>
            <a:endParaRPr lang="en-US" sz="3200">
              <a:solidFill>
                <a:srgbClr val="FFC00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9482F-D130-7F96-2601-CBC7FB3DDE15}"/>
              </a:ext>
            </a:extLst>
          </p:cNvPr>
          <p:cNvSpPr txBox="1"/>
          <p:nvPr/>
        </p:nvSpPr>
        <p:spPr>
          <a:xfrm>
            <a:off x="210728" y="1317231"/>
            <a:ext cx="5876815" cy="484235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oppins"/>
                <a:cs typeface="Poppins"/>
              </a:rPr>
              <a:t>Provide materials and training </a:t>
            </a: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to assist members in carrying out their responsibilities.</a:t>
            </a:r>
          </a:p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Training must be </a:t>
            </a:r>
            <a:r>
              <a:rPr lang="en-US" sz="2000" b="1" u="sng" dirty="0">
                <a:solidFill>
                  <a:schemeClr val="bg1"/>
                </a:solidFill>
                <a:latin typeface="Poppins"/>
                <a:cs typeface="Poppins"/>
              </a:rPr>
              <a:t>planned in full consultation </a:t>
            </a: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with committee members.</a:t>
            </a:r>
          </a:p>
          <a:p>
            <a:pPr marL="380365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Poppins"/>
                <a:cs typeface="Poppins"/>
              </a:rPr>
              <a:t>Training should include:</a:t>
            </a:r>
            <a:endParaRPr lang="en-US" sz="2000" dirty="0">
              <a:solidFill>
                <a:schemeClr val="bg1"/>
              </a:solidFill>
              <a:latin typeface="Poppins"/>
              <a:cs typeface="Poppins"/>
            </a:endParaRP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Master Plan for English Learners</a:t>
            </a: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Importance of School Attendance </a:t>
            </a: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School Plan for Student Achievement </a:t>
            </a: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Comprehensive Needs Assessment,</a:t>
            </a: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Uniform Complaint Procedures (UCP) </a:t>
            </a:r>
          </a:p>
          <a:p>
            <a:pPr marL="855345" lvl="1" indent="-380365">
              <a:spcAft>
                <a:spcPts val="400"/>
              </a:spcAft>
              <a:buClr>
                <a:schemeClr val="bg1"/>
              </a:buClr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Poppins"/>
                <a:cs typeface="Poppins"/>
              </a:rPr>
              <a:t>Rights and responsibilities, among other topics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AECE8-D125-4A1C-02D3-0C388907F724}"/>
              </a:ext>
            </a:extLst>
          </p:cNvPr>
          <p:cNvSpPr txBox="1"/>
          <p:nvPr/>
        </p:nvSpPr>
        <p:spPr>
          <a:xfrm>
            <a:off x="6095002" y="1315442"/>
            <a:ext cx="6076773" cy="545790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 b="1">
                <a:solidFill>
                  <a:srgbClr val="FFC000"/>
                </a:solidFill>
                <a:latin typeface="Poppins"/>
                <a:cs typeface="Poppins"/>
              </a:rPr>
              <a:t>Proveer materiales y capacitación </a:t>
            </a:r>
            <a:r>
              <a:rPr lang="es-MX" sz="2000">
                <a:solidFill>
                  <a:srgbClr val="FFC000"/>
                </a:solidFill>
                <a:latin typeface="Poppins"/>
                <a:cs typeface="Poppins"/>
              </a:rPr>
              <a:t>para ayudar a los miembros a cumplir con sus responsabilidades.</a:t>
            </a:r>
          </a:p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La capacitación debe </a:t>
            </a:r>
            <a:r>
              <a:rPr lang="es-MX" sz="2000" b="1" u="sng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planificarse en consulta </a:t>
            </a: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con los miembros del comité.</a:t>
            </a:r>
          </a:p>
          <a:p>
            <a:pPr marL="380365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 b="1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La capacitación debe incluir:</a:t>
            </a:r>
            <a:endParaRPr lang="es-MX" sz="2000">
              <a:solidFill>
                <a:srgbClr val="FFC000"/>
              </a:solidFill>
              <a:latin typeface="Poppins"/>
              <a:ea typeface="+mn-lt"/>
              <a:cs typeface="Poppins"/>
            </a:endParaRP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Plan maestro para aprendices de inglés</a:t>
            </a: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Importancia de asistencia escolar </a:t>
            </a: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Plan escolar para el rendimiento estudiantil (SPSA)</a:t>
            </a: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Evaluación integral de necesidades </a:t>
            </a: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Procedimientos de las Quejas Uniformes (UCP)</a:t>
            </a:r>
          </a:p>
          <a:p>
            <a:pPr marL="855345" lvl="1" indent="-380365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MX" sz="2000">
                <a:solidFill>
                  <a:srgbClr val="FFC000"/>
                </a:solidFill>
                <a:latin typeface="Poppins"/>
                <a:ea typeface="+mn-lt"/>
                <a:cs typeface="Poppins"/>
              </a:rPr>
              <a:t>Derechos y responsabilidades de los entre otros temas</a:t>
            </a:r>
            <a:endParaRPr lang="es-MX" sz="2000">
              <a:solidFill>
                <a:srgbClr val="FFC000"/>
              </a:solidFill>
              <a:latin typeface="Poppi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720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784097A8-9769-BE62-F578-7D9F6C96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B77ECF5F-28FD-9E44-0A5E-70BDD321CB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E9890-C29D-B8D5-C66B-CE44549467E3}"/>
              </a:ext>
            </a:extLst>
          </p:cNvPr>
          <p:cNvSpPr txBox="1"/>
          <p:nvPr/>
        </p:nvSpPr>
        <p:spPr>
          <a:xfrm>
            <a:off x="403650" y="460362"/>
            <a:ext cx="4429507" cy="400109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Agenda </a:t>
            </a:r>
          </a:p>
          <a:p>
            <a:endParaRPr lang="en-US" sz="2800" b="1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2800" b="1">
                <a:solidFill>
                  <a:schemeClr val="bg1"/>
                </a:solidFill>
                <a:latin typeface="Poppins"/>
                <a:cs typeface="Poppins"/>
              </a:rPr>
              <a:t>English Learner Advisory Committee (ELAC)</a:t>
            </a:r>
            <a:endParaRPr lang="en-US" sz="2800">
              <a:solidFill>
                <a:schemeClr val="bg1"/>
              </a:solidFill>
              <a:latin typeface="Poppins"/>
              <a:cs typeface="Poppins"/>
            </a:endParaRPr>
          </a:p>
          <a:p>
            <a:br>
              <a:rPr lang="en-US" sz="2800">
                <a:latin typeface="Poppins"/>
                <a:cs typeface="Poppins"/>
              </a:rPr>
            </a:br>
            <a:r>
              <a:rPr lang="es-MX" sz="2800" b="1">
                <a:solidFill>
                  <a:srgbClr val="FFC000"/>
                </a:solidFill>
                <a:latin typeface="Poppins"/>
                <a:cs typeface="Poppins"/>
              </a:rPr>
              <a:t>Comité Asesor para Aprendices de Inglés (ELAC) </a:t>
            </a: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A277C7D1-85CC-8E5D-59EB-C398A1EEB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76" y="1069259"/>
            <a:ext cx="3108406" cy="4006646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0C47DDF-8CCD-3627-F9EB-C99742E30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877" y="2052483"/>
            <a:ext cx="3115633" cy="40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46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8ABF5782-783E-3F78-C91D-05FFE19E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C4131F1E-A088-89FD-DAC3-7D62DB8AEE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2A8C6B53-0333-481C-22D2-5C1A32B74049}"/>
              </a:ext>
            </a:extLst>
          </p:cNvPr>
          <p:cNvSpPr txBox="1"/>
          <p:nvPr/>
        </p:nvSpPr>
        <p:spPr>
          <a:xfrm>
            <a:off x="241368" y="259057"/>
            <a:ext cx="6346583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Handouts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Hojas Informativas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66E56-C746-857A-D4A8-214D9342CF60}"/>
              </a:ext>
            </a:extLst>
          </p:cNvPr>
          <p:cNvSpPr txBox="1"/>
          <p:nvPr/>
        </p:nvSpPr>
        <p:spPr>
          <a:xfrm>
            <a:off x="495760" y="1599175"/>
            <a:ext cx="6037242" cy="400109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Poppins"/>
                <a:cs typeface="Poppins"/>
              </a:rPr>
              <a:t>English Learner Advisory Committee (ELAC): Purpose, Composition </a:t>
            </a:r>
            <a:endParaRPr lang="en-US" sz="2800" dirty="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Poppins"/>
                <a:cs typeface="Poppins"/>
              </a:rPr>
              <a:t>and Responsibilities  </a:t>
            </a:r>
            <a:endParaRPr lang="en-US" sz="2800" dirty="0">
              <a:solidFill>
                <a:schemeClr val="bg1"/>
              </a:solidFill>
              <a:latin typeface="Poppins"/>
              <a:cs typeface="Poppins"/>
            </a:endParaRPr>
          </a:p>
          <a:p>
            <a:br>
              <a:rPr lang="en-US" sz="2800" dirty="0">
                <a:latin typeface="Poppins"/>
                <a:cs typeface="Poppins"/>
              </a:rPr>
            </a:br>
            <a:r>
              <a:rPr lang="es-MX" sz="2800" b="1" dirty="0">
                <a:solidFill>
                  <a:srgbClr val="FFC000"/>
                </a:solidFill>
                <a:latin typeface="Poppins"/>
                <a:cs typeface="Poppins"/>
              </a:rPr>
              <a:t>Comité Asesor para Aprendices de Inglés (ELAC) Propósito, Composición, </a:t>
            </a:r>
            <a:endParaRPr lang="en-US" sz="2800" dirty="0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s-MX" sz="2800" b="1" dirty="0">
                <a:solidFill>
                  <a:srgbClr val="FFC000"/>
                </a:solidFill>
                <a:latin typeface="Poppins"/>
                <a:cs typeface="Poppins"/>
              </a:rPr>
              <a:t>y Responsabilidades </a:t>
            </a:r>
            <a:endParaRPr lang="en-US" sz="2800" dirty="0">
              <a:solidFill>
                <a:srgbClr val="FFC000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1DB6F-2A20-533A-A43D-CC194630D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857" y="563678"/>
            <a:ext cx="4463738" cy="57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441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18F4B1CC-4B79-3575-4D62-32FE247D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380DB1D9-54B9-CAB1-0327-F9FB88C54B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53990786-B7AC-2C89-9B70-0E288F3D944F}"/>
              </a:ext>
            </a:extLst>
          </p:cNvPr>
          <p:cNvSpPr txBox="1"/>
          <p:nvPr/>
        </p:nvSpPr>
        <p:spPr>
          <a:xfrm>
            <a:off x="241368" y="100307"/>
            <a:ext cx="617724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Handouts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Hojas </a:t>
            </a:r>
            <a:r>
              <a:rPr lang="es-MX" sz="3200" b="1" err="1">
                <a:solidFill>
                  <a:srgbClr val="FFC000"/>
                </a:solidFill>
                <a:latin typeface="Poppins"/>
                <a:cs typeface="Poppins"/>
              </a:rPr>
              <a:t>Informativas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A9A85A6-F8CE-400D-3DC0-45F3423D6211}"/>
              </a:ext>
            </a:extLst>
          </p:cNvPr>
          <p:cNvSpPr txBox="1"/>
          <p:nvPr/>
        </p:nvSpPr>
        <p:spPr>
          <a:xfrm>
            <a:off x="371634" y="2022917"/>
            <a:ext cx="6052043" cy="209288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75464" marR="0" lvl="1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50928" marR="0" lvl="2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426392" marR="0" lvl="3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901856" marR="0" lvl="4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377322" marR="0" lvl="5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852786" marR="0" lvl="6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328250" marR="0" lvl="7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03714" marR="0" lvl="8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ELAC At a Glance 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2025-2026</a:t>
            </a:r>
            <a:endParaRPr lang="en-US" sz="3200">
              <a:solidFill>
                <a:schemeClr val="bg1"/>
              </a:solidFill>
              <a:cs typeface="Arial"/>
            </a:endParaRPr>
          </a:p>
          <a:p>
            <a:endParaRPr lang="en-US" sz="3200" b="1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Arial"/>
              </a:rPr>
              <a:t>Vistazo</a:t>
            </a:r>
            <a:r>
              <a:rPr lang="en-US" sz="3200" b="1">
                <a:solidFill>
                  <a:srgbClr val="FFC000"/>
                </a:solidFill>
                <a:latin typeface="Poppins"/>
                <a:cs typeface="Arial"/>
              </a:rPr>
              <a:t> al Año 2025-2026</a:t>
            </a:r>
          </a:p>
        </p:txBody>
      </p:sp>
      <p:pic>
        <p:nvPicPr>
          <p:cNvPr id="2" name="Picture 1" descr="A close-up of a questionnaire&#10;&#10;AI-generated content may be incorrect.">
            <a:extLst>
              <a:ext uri="{FF2B5EF4-FFF2-40B4-BE49-F238E27FC236}">
                <a16:creationId xmlns:a16="http://schemas.microsoft.com/office/drawing/2014/main" id="{DA0A227E-F4F2-8BCA-BA6F-574AD81B1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86" y="0"/>
            <a:ext cx="427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585872D9-BF94-3F7C-03D9-12E77F00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e6ba25e7c_1_0">
            <a:extLst>
              <a:ext uri="{FF2B5EF4-FFF2-40B4-BE49-F238E27FC236}">
                <a16:creationId xmlns:a16="http://schemas.microsoft.com/office/drawing/2014/main" id="{AB0D9EDE-2739-8A6F-1A89-C7E620CEF1C5}"/>
              </a:ext>
            </a:extLst>
          </p:cNvPr>
          <p:cNvSpPr txBox="1"/>
          <p:nvPr/>
        </p:nvSpPr>
        <p:spPr>
          <a:xfrm>
            <a:off x="375846" y="346613"/>
            <a:ext cx="999761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Interpretation Services: Mobile Device</a:t>
            </a:r>
          </a:p>
          <a:p>
            <a:r>
              <a:rPr lang="es-CO" sz="3200" b="1">
                <a:solidFill>
                  <a:srgbClr val="FFC000"/>
                </a:solidFill>
                <a:latin typeface="Poppins"/>
                <a:cs typeface="Poppins"/>
              </a:rPr>
              <a:t>Servicios de interpretación: Dispositivo móvil</a:t>
            </a:r>
            <a:endParaRPr lang="en-US">
              <a:solidFill>
                <a:srgbClr val="FFC000"/>
              </a:solidFill>
            </a:endParaRP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06D7009F-34CC-EBB5-4140-D87D0151E7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DAC51-84F9-F205-2A47-250F3C50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1" y="2132804"/>
            <a:ext cx="4266089" cy="1904965"/>
          </a:xfrm>
          <a:prstGeom prst="rect">
            <a:avLst/>
          </a:prstGeom>
        </p:spPr>
      </p:pic>
      <p:pic>
        <p:nvPicPr>
          <p:cNvPr id="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AE0399-5E7D-2568-1D3F-3C97E89D4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25" y="4224181"/>
            <a:ext cx="4222967" cy="1292680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EA05A6-20AC-E9CD-F734-87751186A2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8605"/>
          <a:stretch/>
        </p:blipFill>
        <p:spPr>
          <a:xfrm>
            <a:off x="5100479" y="2127681"/>
            <a:ext cx="2740431" cy="17304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7F5BF7-2B0F-4BFD-DB58-6A42223545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870"/>
          <a:stretch/>
        </p:blipFill>
        <p:spPr>
          <a:xfrm>
            <a:off x="5098424" y="4413017"/>
            <a:ext cx="2742487" cy="22076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DB74F6-6EE9-0493-834E-0A8676437E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3" t="4751" r="4099" b="25185"/>
          <a:stretch/>
        </p:blipFill>
        <p:spPr>
          <a:xfrm>
            <a:off x="8491222" y="2125070"/>
            <a:ext cx="2843100" cy="17248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35BE757-615D-F3BB-6612-269BD8424F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145" b="19339"/>
          <a:stretch/>
        </p:blipFill>
        <p:spPr>
          <a:xfrm>
            <a:off x="8494595" y="4409218"/>
            <a:ext cx="2847472" cy="21416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 descr="File:Smartphone icon - Noun Project 283536.svg - Wikimedia ...">
            <a:extLst>
              <a:ext uri="{FF2B5EF4-FFF2-40B4-BE49-F238E27FC236}">
                <a16:creationId xmlns:a16="http://schemas.microsoft.com/office/drawing/2014/main" id="{C5F3C9C6-C9EC-3141-B754-20A1F0DFFE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6" y="397071"/>
            <a:ext cx="1322995" cy="1322995"/>
          </a:xfrm>
          <a:prstGeom prst="rect">
            <a:avLst/>
          </a:prstGeom>
          <a:noFill/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97FBB3-760C-42D9-453F-7F6594D04D40}"/>
              </a:ext>
            </a:extLst>
          </p:cNvPr>
          <p:cNvSpPr/>
          <p:nvPr/>
        </p:nvSpPr>
        <p:spPr>
          <a:xfrm>
            <a:off x="3809307" y="2992513"/>
            <a:ext cx="731673" cy="664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17080C-E760-729F-25CA-41781C591B0C}"/>
              </a:ext>
            </a:extLst>
          </p:cNvPr>
          <p:cNvSpPr/>
          <p:nvPr/>
        </p:nvSpPr>
        <p:spPr>
          <a:xfrm>
            <a:off x="3801933" y="4816397"/>
            <a:ext cx="731673" cy="664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201E444F-C47A-7695-EF4C-54F653F4D2FF}"/>
              </a:ext>
            </a:extLst>
          </p:cNvPr>
          <p:cNvSpPr/>
          <p:nvPr/>
        </p:nvSpPr>
        <p:spPr>
          <a:xfrm>
            <a:off x="5230582" y="3433911"/>
            <a:ext cx="2483141" cy="2992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7" name="Rectangle: Rounded Corners 23">
            <a:extLst>
              <a:ext uri="{FF2B5EF4-FFF2-40B4-BE49-F238E27FC236}">
                <a16:creationId xmlns:a16="http://schemas.microsoft.com/office/drawing/2014/main" id="{35657626-63CD-3766-E13C-A757CD6DDE17}"/>
              </a:ext>
            </a:extLst>
          </p:cNvPr>
          <p:cNvSpPr/>
          <p:nvPr/>
        </p:nvSpPr>
        <p:spPr>
          <a:xfrm>
            <a:off x="5107680" y="4994782"/>
            <a:ext cx="2741236" cy="2992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71B4240-A793-AF17-DF8B-F992CBCBC841}"/>
              </a:ext>
            </a:extLst>
          </p:cNvPr>
          <p:cNvSpPr/>
          <p:nvPr/>
        </p:nvSpPr>
        <p:spPr>
          <a:xfrm>
            <a:off x="10696043" y="2127152"/>
            <a:ext cx="634772" cy="4779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733D72-E31D-5134-B323-AB5D44A10751}"/>
              </a:ext>
            </a:extLst>
          </p:cNvPr>
          <p:cNvSpPr/>
          <p:nvPr/>
        </p:nvSpPr>
        <p:spPr>
          <a:xfrm>
            <a:off x="10622301" y="4400862"/>
            <a:ext cx="696223" cy="4164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 sz="1799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0441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324511FC-91C4-A10A-E81D-C679B7C9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384F4833-DA05-DA77-9171-9BBAAD3F61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9CB9CE-D695-EFD9-F8DB-6C5DDA353EE0}"/>
              </a:ext>
            </a:extLst>
          </p:cNvPr>
          <p:cNvSpPr txBox="1"/>
          <p:nvPr/>
        </p:nvSpPr>
        <p:spPr>
          <a:xfrm>
            <a:off x="233788" y="206952"/>
            <a:ext cx="11871589" cy="98488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Poppins"/>
                <a:cs typeface="Poppins"/>
              </a:rPr>
              <a:t>ELAC Parent Member Self-Nomination Form</a:t>
            </a:r>
          </a:p>
          <a:p>
            <a:r>
              <a:rPr lang="es-MX" sz="2800" b="1" dirty="0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Formulario de Auto nominación para Padres Miembros del ELAC</a:t>
            </a:r>
            <a:endParaRPr lang="en-US" sz="2800" b="1" dirty="0">
              <a:latin typeface="Poppins"/>
              <a:cs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C3BB9-776B-748D-9261-1D5BEA0290A5}"/>
              </a:ext>
            </a:extLst>
          </p:cNvPr>
          <p:cNvSpPr txBox="1"/>
          <p:nvPr/>
        </p:nvSpPr>
        <p:spPr>
          <a:xfrm>
            <a:off x="492175" y="1518177"/>
            <a:ext cx="3360081" cy="166199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Poppins"/>
                <a:cs typeface="Poppins"/>
              </a:rPr>
              <a:t>Paper form available in the main office.</a:t>
            </a:r>
            <a:endParaRPr lang="en-US" sz="2000" b="1">
              <a:solidFill>
                <a:schemeClr val="bg1"/>
              </a:solidFill>
              <a:latin typeface="Poppins"/>
              <a:cs typeface="Arial"/>
            </a:endParaRPr>
          </a:p>
          <a:p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Formulario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para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llenar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papel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disponible</a:t>
            </a:r>
          </a:p>
          <a:p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la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oficina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principal.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97D20-8763-10FE-35B4-B3D149A68ED5}"/>
              </a:ext>
            </a:extLst>
          </p:cNvPr>
          <p:cNvSpPr txBox="1"/>
          <p:nvPr/>
        </p:nvSpPr>
        <p:spPr>
          <a:xfrm>
            <a:off x="1496558" y="3506510"/>
            <a:ext cx="4003104" cy="196977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Poppins"/>
                <a:cs typeface="Poppins"/>
              </a:rPr>
              <a:t>Electronic fillable form available at the following link: </a:t>
            </a:r>
            <a:r>
              <a:rPr lang="en-US" sz="2000" b="1">
                <a:solidFill>
                  <a:schemeClr val="bg1"/>
                </a:solidFill>
                <a:highlight>
                  <a:srgbClr val="FFFF00"/>
                </a:highlight>
                <a:latin typeface="Poppins"/>
                <a:cs typeface="Poppins"/>
              </a:rPr>
              <a:t>_____________</a:t>
            </a:r>
            <a:endParaRPr lang="en-US" sz="2000" b="1">
              <a:solidFill>
                <a:schemeClr val="bg1"/>
              </a:solidFill>
              <a:latin typeface="Poppins"/>
              <a:cs typeface="Arial"/>
            </a:endParaRPr>
          </a:p>
          <a:p>
            <a:r>
              <a:rPr lang="es-CO" sz="2000" b="1">
                <a:solidFill>
                  <a:srgbClr val="FFC000"/>
                </a:solidFill>
                <a:latin typeface="Poppins"/>
                <a:cs typeface="Poppins"/>
              </a:rPr>
              <a:t>Formulario electrónico está disponible en el siguiente enlace: </a:t>
            </a:r>
            <a:r>
              <a:rPr lang="es-CO" sz="2000" b="1">
                <a:solidFill>
                  <a:srgbClr val="FFC000"/>
                </a:solidFill>
                <a:highlight>
                  <a:srgbClr val="FFFF00"/>
                </a:highlight>
                <a:latin typeface="Poppins"/>
                <a:cs typeface="Poppins"/>
              </a:rPr>
              <a:t>___________</a:t>
            </a:r>
          </a:p>
        </p:txBody>
      </p:sp>
      <p:pic>
        <p:nvPicPr>
          <p:cNvPr id="3" name="Picture 2" descr="A close up of a form&#10;&#10;AI-generated content may be incorrect.">
            <a:extLst>
              <a:ext uri="{FF2B5EF4-FFF2-40B4-BE49-F238E27FC236}">
                <a16:creationId xmlns:a16="http://schemas.microsoft.com/office/drawing/2014/main" id="{78694BFC-BE43-D218-B4F0-77A8A6292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05" y="1355725"/>
            <a:ext cx="4003104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F6AB5F4C-BAB2-357C-49D1-1701E8B8E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5BB53495-13F0-75AF-0FF5-85857EE1BC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47991F5A-F1FC-A856-2B61-C351560161E6}"/>
              </a:ext>
            </a:extLst>
          </p:cNvPr>
          <p:cNvSpPr txBox="1"/>
          <p:nvPr/>
        </p:nvSpPr>
        <p:spPr>
          <a:xfrm>
            <a:off x="-2049" y="100307"/>
            <a:ext cx="1208274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Handouts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Hojas Informativas</a:t>
            </a:r>
          </a:p>
        </p:txBody>
      </p:sp>
      <p:pic>
        <p:nvPicPr>
          <p:cNvPr id="4" name="Picture 3" descr="A paper with text and a group of people&#10;&#10;AI-generated content may be incorrect.">
            <a:extLst>
              <a:ext uri="{FF2B5EF4-FFF2-40B4-BE49-F238E27FC236}">
                <a16:creationId xmlns:a16="http://schemas.microsoft.com/office/drawing/2014/main" id="{D1F09006-AE4C-6170-B138-F07C9FE0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65" y="638097"/>
            <a:ext cx="2751848" cy="3580781"/>
          </a:xfrm>
          <a:prstGeom prst="rect">
            <a:avLst/>
          </a:prstGeom>
        </p:spPr>
      </p:pic>
      <p:pic>
        <p:nvPicPr>
          <p:cNvPr id="5" name="Picture 4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A931ECF6-7011-3691-9D90-D7286794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926" y="1821365"/>
            <a:ext cx="2748343" cy="3580782"/>
          </a:xfrm>
          <a:prstGeom prst="rect">
            <a:avLst/>
          </a:prstGeom>
        </p:spPr>
      </p:pic>
      <p:graphicFrame>
        <p:nvGraphicFramePr>
          <p:cNvPr id="218" name="TextBox 4">
            <a:extLst>
              <a:ext uri="{FF2B5EF4-FFF2-40B4-BE49-F238E27FC236}">
                <a16:creationId xmlns:a16="http://schemas.microsoft.com/office/drawing/2014/main" id="{23C3B273-93AB-97E6-B12C-EE8AE6A0310D}"/>
              </a:ext>
            </a:extLst>
          </p:cNvPr>
          <p:cNvGraphicFramePr/>
          <p:nvPr/>
        </p:nvGraphicFramePr>
        <p:xfrm>
          <a:off x="240013" y="1514716"/>
          <a:ext cx="5771773" cy="455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33416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0EDEC50D-0BE0-CBFD-B277-49197028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3310DA3C-9FBF-59D0-4473-F63BC1A9BC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6D90C-C42B-D26E-7E5B-E030E6A8C41B}"/>
              </a:ext>
            </a:extLst>
          </p:cNvPr>
          <p:cNvSpPr txBox="1"/>
          <p:nvPr/>
        </p:nvSpPr>
        <p:spPr>
          <a:xfrm>
            <a:off x="295571" y="124574"/>
            <a:ext cx="11754887" cy="110799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Bylaws</a:t>
            </a:r>
            <a:endParaRPr lang="en-US"/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ea typeface="+mn-lt"/>
                <a:cs typeface="+mn-lt"/>
              </a:rPr>
              <a:t>Estatutos</a:t>
            </a:r>
            <a:endParaRPr lang="en-US" sz="3200" b="1">
              <a:solidFill>
                <a:srgbClr val="FFC000"/>
              </a:solidFill>
              <a:latin typeface="Poppins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123A7-A7AE-15E6-6AD3-2DB0994AC442}"/>
              </a:ext>
            </a:extLst>
          </p:cNvPr>
          <p:cNvSpPr txBox="1"/>
          <p:nvPr/>
        </p:nvSpPr>
        <p:spPr>
          <a:xfrm>
            <a:off x="264545" y="1484265"/>
            <a:ext cx="5486399" cy="492442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buClr>
                <a:schemeClr val="bg1"/>
              </a:buClr>
              <a:buFont typeface="Arial"/>
              <a:buChar char="•"/>
            </a:pP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Personalize 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standard bylaws provided in BUL. 6745.7</a:t>
            </a:r>
            <a:endParaRPr lang="en-US" sz="1850">
              <a:solidFill>
                <a:schemeClr val="bg1"/>
              </a:solidFill>
              <a:cs typeface="Arial"/>
            </a:endParaRPr>
          </a:p>
          <a:p>
            <a:pPr marL="380365" indent="-380365">
              <a:buClr>
                <a:schemeClr val="bg1"/>
              </a:buClr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Bylaws allow for ELAC to </a:t>
            </a: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maintain orderly flow 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of engagement</a:t>
            </a:r>
          </a:p>
          <a:p>
            <a:pPr marL="380365" indent="-380365">
              <a:buClr>
                <a:schemeClr val="bg1"/>
              </a:buClr>
              <a:buFont typeface="Arial"/>
              <a:buChar char="•"/>
            </a:pP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Bylaws 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follow Greene Act requirements </a:t>
            </a: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from the CA Education Code</a:t>
            </a:r>
          </a:p>
          <a:p>
            <a:pPr marL="380365" indent="-380365">
              <a:buClr>
                <a:schemeClr val="bg1"/>
              </a:buClr>
              <a:buFont typeface="Arial"/>
              <a:buChar char="•"/>
            </a:pPr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Modifications must be approved </a:t>
            </a: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by the Region School Family and Community Engagement Unit.</a:t>
            </a:r>
          </a:p>
          <a:p>
            <a:endParaRPr lang="en-US" sz="2400">
              <a:latin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1248E-B653-3EFF-B92F-59C28A91F5E9}"/>
              </a:ext>
            </a:extLst>
          </p:cNvPr>
          <p:cNvSpPr txBox="1"/>
          <p:nvPr/>
        </p:nvSpPr>
        <p:spPr>
          <a:xfrm>
            <a:off x="5992318" y="1429346"/>
            <a:ext cx="5737625" cy="577150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norm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buClr>
                <a:srgbClr val="FFC000"/>
              </a:buClr>
              <a:buFont typeface="Arial"/>
              <a:buChar char="•"/>
            </a:pPr>
            <a:r>
              <a:rPr lang="es-MX" sz="2400" b="1">
                <a:solidFill>
                  <a:srgbClr val="FFC000"/>
                </a:solidFill>
                <a:latin typeface="Poppins"/>
                <a:cs typeface="Poppins"/>
              </a:rPr>
              <a:t>Personalizar </a:t>
            </a: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los estatutos estandarizados proveídos en el boletín 6745.7</a:t>
            </a:r>
            <a:endParaRPr lang="en-US" sz="1850">
              <a:solidFill>
                <a:srgbClr val="FFC000"/>
              </a:solidFill>
              <a:cs typeface="Arial"/>
            </a:endParaRPr>
          </a:p>
          <a:p>
            <a:pPr marL="380365" indent="-380365">
              <a:buClr>
                <a:srgbClr val="FFC000"/>
              </a:buClr>
              <a:buFont typeface="Arial"/>
              <a:buChar char="•"/>
            </a:pP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Los estatutos permiten que ELAC mantenga un </a:t>
            </a:r>
            <a:r>
              <a:rPr lang="es-MX" sz="2400" b="1">
                <a:solidFill>
                  <a:srgbClr val="FFC000"/>
                </a:solidFill>
                <a:latin typeface="Poppins"/>
                <a:cs typeface="Poppins"/>
              </a:rPr>
              <a:t>flujo ordenado </a:t>
            </a: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de participación</a:t>
            </a:r>
            <a:r>
              <a:rPr lang="es-MX" sz="2400" b="1">
                <a:solidFill>
                  <a:srgbClr val="FFC000"/>
                </a:solidFill>
                <a:latin typeface="Poppins"/>
                <a:cs typeface="Poppins"/>
              </a:rPr>
              <a:t>.</a:t>
            </a:r>
          </a:p>
          <a:p>
            <a:pPr marL="380365" indent="-380365">
              <a:buClr>
                <a:srgbClr val="FFC000"/>
              </a:buClr>
              <a:buFont typeface="Arial"/>
              <a:buChar char="•"/>
            </a:pP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Los estatutos </a:t>
            </a:r>
            <a:r>
              <a:rPr lang="es-MX" sz="2400" b="1">
                <a:solidFill>
                  <a:srgbClr val="FFC000"/>
                </a:solidFill>
                <a:latin typeface="Poppins"/>
                <a:cs typeface="Poppins"/>
              </a:rPr>
              <a:t>siguen los requisitos del Decreto Greene </a:t>
            </a: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del Código de Educación de CA</a:t>
            </a:r>
          </a:p>
          <a:p>
            <a:pPr marL="380365" indent="-380365">
              <a:buClr>
                <a:srgbClr val="FFC000"/>
              </a:buClr>
              <a:buFont typeface="Arial"/>
              <a:buChar char="•"/>
            </a:pP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Las </a:t>
            </a:r>
            <a:r>
              <a:rPr lang="es-MX" sz="2400" b="1">
                <a:solidFill>
                  <a:srgbClr val="FFC000"/>
                </a:solidFill>
                <a:latin typeface="Poppins"/>
                <a:cs typeface="Poppins"/>
              </a:rPr>
              <a:t>modificaciones deben ser aprobadas </a:t>
            </a:r>
            <a:r>
              <a:rPr lang="es-MX" sz="2400">
                <a:solidFill>
                  <a:srgbClr val="FFC000"/>
                </a:solidFill>
                <a:latin typeface="Poppins"/>
                <a:cs typeface="Poppins"/>
              </a:rPr>
              <a:t>por la Unidad de Participación de los Padres y la Comunidad de la Región</a:t>
            </a:r>
          </a:p>
        </p:txBody>
      </p:sp>
    </p:spTree>
    <p:extLst>
      <p:ext uri="{BB962C8B-B14F-4D97-AF65-F5344CB8AC3E}">
        <p14:creationId xmlns:p14="http://schemas.microsoft.com/office/powerpoint/2010/main" val="15096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2C2369CB-3D44-A60B-992B-A400093D1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8DA46-C109-FB09-0EB7-455AA725DDDB}"/>
              </a:ext>
            </a:extLst>
          </p:cNvPr>
          <p:cNvSpPr txBox="1"/>
          <p:nvPr/>
        </p:nvSpPr>
        <p:spPr>
          <a:xfrm>
            <a:off x="130815" y="124574"/>
            <a:ext cx="11919643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Poppins"/>
                <a:cs typeface="Poppins"/>
              </a:rPr>
              <a:t>LAUSD Operating Norms and Code of Conduct for the ELAC  </a:t>
            </a:r>
            <a:endParaRPr lang="en-US" sz="24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2400" b="1">
                <a:solidFill>
                  <a:srgbClr val="FFC000"/>
                </a:solidFill>
                <a:latin typeface="Poppins"/>
                <a:cs typeface="Poppins"/>
              </a:rPr>
              <a:t>Normas de </a:t>
            </a:r>
            <a:r>
              <a:rPr lang="en-US" sz="2400" b="1" err="1">
                <a:solidFill>
                  <a:srgbClr val="FFC000"/>
                </a:solidFill>
                <a:latin typeface="Poppins"/>
                <a:cs typeface="Poppins"/>
              </a:rPr>
              <a:t>Funcionamiento</a:t>
            </a:r>
            <a:r>
              <a:rPr lang="en-US" sz="2400" b="1">
                <a:solidFill>
                  <a:srgbClr val="FFC000"/>
                </a:solidFill>
                <a:latin typeface="Poppins"/>
                <a:cs typeface="Poppins"/>
              </a:rPr>
              <a:t> de LAUSD y Código de </a:t>
            </a:r>
            <a:r>
              <a:rPr lang="en-US" sz="2400" b="1" err="1">
                <a:solidFill>
                  <a:srgbClr val="FFC000"/>
                </a:solidFill>
                <a:latin typeface="Poppins"/>
                <a:cs typeface="Poppins"/>
              </a:rPr>
              <a:t>Conducta</a:t>
            </a:r>
            <a:r>
              <a:rPr lang="en-US" sz="2400" b="1">
                <a:solidFill>
                  <a:srgbClr val="FFC000"/>
                </a:solidFill>
                <a:latin typeface="Poppins"/>
                <a:cs typeface="Poppins"/>
              </a:rPr>
              <a:t> para </a:t>
            </a:r>
            <a:r>
              <a:rPr lang="en-US" sz="2400" b="1" err="1">
                <a:solidFill>
                  <a:srgbClr val="FFC000"/>
                </a:solidFill>
                <a:latin typeface="Poppins"/>
                <a:cs typeface="Poppins"/>
              </a:rPr>
              <a:t>el</a:t>
            </a:r>
            <a:r>
              <a:rPr lang="en-US" sz="2400" b="1">
                <a:solidFill>
                  <a:srgbClr val="FFC000"/>
                </a:solidFill>
                <a:latin typeface="Poppins"/>
                <a:cs typeface="Poppins"/>
              </a:rPr>
              <a:t> ELAC</a:t>
            </a:r>
            <a:endParaRPr lang="en-US" sz="1850">
              <a:solidFill>
                <a:srgbClr val="FFC00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ABE0E0-9CA4-0A41-F704-A93795DAA739}"/>
              </a:ext>
            </a:extLst>
          </p:cNvPr>
          <p:cNvSpPr txBox="1"/>
          <p:nvPr/>
        </p:nvSpPr>
        <p:spPr>
          <a:xfrm>
            <a:off x="408707" y="1436211"/>
            <a:ext cx="5287319" cy="452431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As members, you will be asked to sign the L</a:t>
            </a:r>
            <a:r>
              <a:rPr lang="en-US" sz="2200" b="1" u="sng">
                <a:solidFill>
                  <a:schemeClr val="bg1"/>
                </a:solidFill>
                <a:latin typeface="Poppins"/>
                <a:cs typeface="Poppins"/>
              </a:rPr>
              <a:t>AUSD Operating Norms and Code of Conduct for ELAC</a:t>
            </a: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</a:pPr>
            <a:endParaRPr lang="en-US" sz="22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Ask that we keep students a priority in making decisions.</a:t>
            </a: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endParaRPr lang="en-US" sz="22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2200" b="1">
                <a:solidFill>
                  <a:schemeClr val="bg1"/>
                </a:solidFill>
                <a:latin typeface="Poppins"/>
                <a:cs typeface="Poppins"/>
              </a:rPr>
              <a:t>Listen attentively, speak respectfully, and do not interrupt each other.</a:t>
            </a:r>
            <a:endParaRPr lang="en-US" sz="22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endParaRPr lang="en-US" sz="2200">
              <a:solidFill>
                <a:schemeClr val="bg1"/>
              </a:solidFill>
              <a:latin typeface="Poppins"/>
              <a:cs typeface="Poppins"/>
            </a:endParaRPr>
          </a:p>
          <a:p>
            <a:pPr marL="380365" indent="-380365">
              <a:buClr>
                <a:schemeClr val="bg1"/>
              </a:buClr>
              <a:buFont typeface="Arial,Sans-Serif"/>
              <a:buChar char="•"/>
            </a:pPr>
            <a:r>
              <a:rPr lang="en-US" sz="2200">
                <a:solidFill>
                  <a:schemeClr val="bg1"/>
                </a:solidFill>
                <a:latin typeface="Poppins"/>
                <a:cs typeface="Poppins"/>
              </a:rPr>
              <a:t>Believe that we can agree to disagree and that there is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96CC-FFBA-2F6F-2B5A-6BF8701ADB02}"/>
              </a:ext>
            </a:extLst>
          </p:cNvPr>
          <p:cNvSpPr txBox="1"/>
          <p:nvPr/>
        </p:nvSpPr>
        <p:spPr>
          <a:xfrm>
            <a:off x="5858432" y="1408437"/>
            <a:ext cx="6158815" cy="507431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no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r>
              <a:rPr lang="es-ES" sz="2200">
                <a:solidFill>
                  <a:srgbClr val="FFC000"/>
                </a:solidFill>
                <a:latin typeface="Poppins"/>
                <a:cs typeface="Poppins"/>
              </a:rPr>
              <a:t>Como miembros, se les pedirá que firmen las </a:t>
            </a:r>
            <a:r>
              <a:rPr lang="es-ES" sz="2200" u="sng">
                <a:solidFill>
                  <a:srgbClr val="FFC000"/>
                </a:solidFill>
                <a:latin typeface="Poppins"/>
                <a:cs typeface="Poppins"/>
              </a:rPr>
              <a:t>Normas de Funcionamiento y el Código de Conducta de LAUSD para ELAC.</a:t>
            </a:r>
            <a:endParaRPr lang="en-US" sz="2200" u="sng">
              <a:solidFill>
                <a:srgbClr val="FFC000"/>
              </a:solidFill>
              <a:latin typeface="Poppins"/>
              <a:cs typeface="Poppins"/>
            </a:endParaRPr>
          </a:p>
          <a:p>
            <a:pPr>
              <a:buClr>
                <a:schemeClr val="bg1"/>
              </a:buClr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endParaRPr lang="es-ES" sz="2200" u="sng">
              <a:solidFill>
                <a:srgbClr val="FFC000"/>
              </a:solidFill>
              <a:latin typeface="Poppins"/>
              <a:cs typeface="Poppins"/>
            </a:endParaRPr>
          </a:p>
          <a:p>
            <a:pPr marL="380365" marR="0" indent="-380365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r>
              <a:rPr lang="es-ES" sz="2200">
                <a:solidFill>
                  <a:srgbClr val="FFC000"/>
                </a:solidFill>
                <a:latin typeface="Poppins"/>
                <a:cs typeface="Poppins"/>
              </a:rPr>
              <a:t>Pide que mantengamos a los estudiantes como la prioridad en la toma de decisiones.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indent="-380365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endParaRPr lang="es-E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382270" marR="0" indent="-38227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r>
              <a:rPr lang="es-ES" sz="2200">
                <a:solidFill>
                  <a:srgbClr val="FFC000"/>
                </a:solidFill>
                <a:latin typeface="Poppins"/>
                <a:cs typeface="Poppins"/>
              </a:rPr>
              <a:t>Escuchar atentamente, hablar con respeto y no interrumpir mientras hablan otras personas.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indent="-380365"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endParaRPr lang="es-E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380365" marR="0" indent="-380365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>
                <a:tab pos="775527" algn="l"/>
                <a:tab pos="1551055" algn="l"/>
                <a:tab pos="2326582" algn="l"/>
                <a:tab pos="3102109" algn="l"/>
                <a:tab pos="3877636" algn="l"/>
                <a:tab pos="4653164" algn="l"/>
                <a:tab pos="5428691" algn="l"/>
                <a:tab pos="6204218" algn="l"/>
                <a:tab pos="6979746" algn="l"/>
                <a:tab pos="7755273" algn="l"/>
                <a:tab pos="8530800" algn="l"/>
                <a:tab pos="9306327" algn="l"/>
                <a:tab pos="10081855" algn="l"/>
                <a:tab pos="10857382" algn="l"/>
                <a:tab pos="11632909" algn="l"/>
                <a:tab pos="12408436" algn="l"/>
              </a:tabLst>
            </a:pPr>
            <a:r>
              <a:rPr lang="es-ES" sz="2200">
                <a:solidFill>
                  <a:srgbClr val="FFC000"/>
                </a:solidFill>
                <a:latin typeface="Poppins"/>
                <a:cs typeface="Poppins"/>
              </a:rPr>
              <a:t>Creer que podemos estar de acuerdo en estar en desacuerdo y que hay más de una solución a un problema.</a:t>
            </a: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957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69F11D35-96DE-116C-D248-2FB5B12D1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BFCF679E-E6E0-F560-AED5-A8A31B0022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91" y="6262839"/>
            <a:ext cx="1386701" cy="4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and white document with white text&#10;&#10;AI-generated content may be incorrect.">
            <a:extLst>
              <a:ext uri="{FF2B5EF4-FFF2-40B4-BE49-F238E27FC236}">
                <a16:creationId xmlns:a16="http://schemas.microsoft.com/office/drawing/2014/main" id="{C66751EF-BB84-08C3-2779-C286102D5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17" y="990761"/>
            <a:ext cx="4124306" cy="5328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0B54672-9D95-F752-BCC7-D20FF6E61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54" y="994485"/>
            <a:ext cx="4073765" cy="526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A3355-6AB1-F05E-3E28-BBE911DEBB73}"/>
              </a:ext>
            </a:extLst>
          </p:cNvPr>
          <p:cNvSpPr txBox="1"/>
          <p:nvPr/>
        </p:nvSpPr>
        <p:spPr>
          <a:xfrm>
            <a:off x="257472" y="141114"/>
            <a:ext cx="11098540" cy="73866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Poppins"/>
                <a:cs typeface="Poppins"/>
              </a:rPr>
              <a:t>LAUSD Operating Norms and Code Of Conduct for ELAC</a:t>
            </a:r>
            <a:r>
              <a:rPr lang="en-US" sz="2000" b="1" dirty="0">
                <a:solidFill>
                  <a:srgbClr val="FFC000"/>
                </a:solidFill>
                <a:latin typeface="Poppins"/>
                <a:cs typeface="Poppins"/>
              </a:rPr>
              <a:t>  </a:t>
            </a:r>
            <a:endParaRPr lang="en-US" sz="2000" dirty="0">
              <a:solidFill>
                <a:srgbClr val="FFC000"/>
              </a:solidFill>
              <a:latin typeface="Poppins"/>
              <a:cs typeface="Poppins"/>
            </a:endParaRPr>
          </a:p>
          <a:p>
            <a:pPr algn="ctr"/>
            <a:r>
              <a:rPr lang="es-CO" sz="2000" b="1" dirty="0">
                <a:solidFill>
                  <a:srgbClr val="FFC000"/>
                </a:solidFill>
                <a:latin typeface="Poppins"/>
                <a:cs typeface="Poppins"/>
              </a:rPr>
              <a:t>Normas de Funcionamiento de LAUSD para el ELAC</a:t>
            </a:r>
          </a:p>
        </p:txBody>
      </p:sp>
    </p:spTree>
    <p:extLst>
      <p:ext uri="{BB962C8B-B14F-4D97-AF65-F5344CB8AC3E}">
        <p14:creationId xmlns:p14="http://schemas.microsoft.com/office/powerpoint/2010/main" val="1889797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0451BA10-91A6-C86F-D9E4-1732715A5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9E2C90B0-3EA3-91DE-2862-702F4FB720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F6229C38-3E99-23B7-A5F3-8AED1CF4F7BC}"/>
              </a:ext>
            </a:extLst>
          </p:cNvPr>
          <p:cNvSpPr txBox="1"/>
          <p:nvPr/>
        </p:nvSpPr>
        <p:spPr>
          <a:xfrm>
            <a:off x="77118" y="100307"/>
            <a:ext cx="1200358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Handouts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Hojas Informativas</a:t>
            </a:r>
          </a:p>
        </p:txBody>
      </p:sp>
      <p:pic>
        <p:nvPicPr>
          <p:cNvPr id="2" name="Picture 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720D498-74ED-4E4C-3534-3CFD4BB14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81" y="1174879"/>
            <a:ext cx="2665543" cy="3416729"/>
          </a:xfrm>
          <a:prstGeom prst="rect">
            <a:avLst/>
          </a:prstGeom>
        </p:spPr>
      </p:pic>
      <p:pic>
        <p:nvPicPr>
          <p:cNvPr id="3" name="Picture 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61E00F7-A7EF-EAAB-6D2D-F2F35A01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002" y="1717204"/>
            <a:ext cx="2657134" cy="3416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76008-DA5D-3D49-985D-D8F2575A5C23}"/>
              </a:ext>
            </a:extLst>
          </p:cNvPr>
          <p:cNvSpPr txBox="1"/>
          <p:nvPr/>
        </p:nvSpPr>
        <p:spPr>
          <a:xfrm>
            <a:off x="247989" y="5200419"/>
            <a:ext cx="5381629" cy="73866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Poppins"/>
                <a:cs typeface="Poppins"/>
              </a:rPr>
              <a:t>Roberts Rules of Order – Attachment Q</a:t>
            </a:r>
            <a:endParaRPr lang="en-US" sz="2000" b="1" cap="all">
              <a:solidFill>
                <a:schemeClr val="bg1"/>
              </a:solidFill>
              <a:latin typeface="Poppins"/>
              <a:cs typeface="Poppins"/>
            </a:endParaRPr>
          </a:p>
          <a:p>
            <a:pPr algn="ctr"/>
            <a:r>
              <a:rPr lang="es-MX" sz="2000" b="1">
                <a:solidFill>
                  <a:srgbClr val="FFC000"/>
                </a:solidFill>
                <a:latin typeface="Poppins"/>
                <a:cs typeface="Poppins"/>
              </a:rPr>
              <a:t>Normas 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de Robert -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Adjunto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97385-B161-467A-9598-EAAD1D73C3A8}"/>
              </a:ext>
            </a:extLst>
          </p:cNvPr>
          <p:cNvSpPr txBox="1"/>
          <p:nvPr/>
        </p:nvSpPr>
        <p:spPr>
          <a:xfrm>
            <a:off x="6727780" y="5200420"/>
            <a:ext cx="4479384" cy="738664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75464" marR="0" lvl="1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50928" marR="0" lvl="2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426392" marR="0" lvl="3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901856" marR="0" lvl="4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377322" marR="0" lvl="5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852786" marR="0" lvl="6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328250" marR="0" lvl="7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03714" marR="0" lvl="8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latin typeface="Poppins"/>
                <a:cs typeface="Poppins"/>
              </a:rPr>
              <a:t>Parliamentary Procedure</a:t>
            </a:r>
            <a:endParaRPr lang="en-US" sz="2000" b="1" cap="all">
              <a:solidFill>
                <a:schemeClr val="bg1"/>
              </a:solidFill>
              <a:latin typeface="Poppins"/>
              <a:cs typeface="Poppins"/>
            </a:endParaRPr>
          </a:p>
          <a:p>
            <a:pPr algn="ctr"/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Procedimiento</a:t>
            </a:r>
            <a:r>
              <a:rPr lang="en-US" sz="20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000" b="1" err="1">
                <a:solidFill>
                  <a:srgbClr val="FFC000"/>
                </a:solidFill>
                <a:latin typeface="Poppins"/>
                <a:cs typeface="Poppins"/>
              </a:rPr>
              <a:t>Parlamentario</a:t>
            </a:r>
            <a:endParaRPr lang="en-US" sz="2000" b="1">
              <a:solidFill>
                <a:srgbClr val="FFC000"/>
              </a:solidFill>
              <a:latin typeface="Poppins"/>
              <a:cs typeface="Poppins"/>
            </a:endParaRPr>
          </a:p>
        </p:txBody>
      </p:sp>
      <p:pic>
        <p:nvPicPr>
          <p:cNvPr id="6" name="Picture 5" descr="A close-up of a gavel&#10;&#10;AI-generated content may be incorrect.">
            <a:extLst>
              <a:ext uri="{FF2B5EF4-FFF2-40B4-BE49-F238E27FC236}">
                <a16:creationId xmlns:a16="http://schemas.microsoft.com/office/drawing/2014/main" id="{FF63B8F5-70FF-4611-B9DE-B7B0C91F7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633" y="1287049"/>
            <a:ext cx="264552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avel and a book&#10;&#10;AI-generated content may be incorrect.">
            <a:extLst>
              <a:ext uri="{FF2B5EF4-FFF2-40B4-BE49-F238E27FC236}">
                <a16:creationId xmlns:a16="http://schemas.microsoft.com/office/drawing/2014/main" id="{B45B00D9-9096-491F-E4FB-311707908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620" y="1783689"/>
            <a:ext cx="2625389" cy="341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266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DB415DAB-9EC7-40D5-860E-961E2B2E3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9834"/>
            <a:ext cx="12192000" cy="67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20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B0BA003F-CB4D-129A-E237-D0ECABAC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5604E437-F30D-DE07-EA2D-1039DDA4B0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82B01BB5-3E44-C2F7-7FAB-911A9234809C}"/>
              </a:ext>
            </a:extLst>
          </p:cNvPr>
          <p:cNvSpPr txBox="1"/>
          <p:nvPr/>
        </p:nvSpPr>
        <p:spPr>
          <a:xfrm>
            <a:off x="-2049" y="100307"/>
            <a:ext cx="1208274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Contact Information 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Informaci</a:t>
            </a:r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ó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n de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Contacto</a:t>
            </a:r>
            <a:endParaRPr lang="en-US" sz="3200" b="1">
              <a:solidFill>
                <a:srgbClr val="FFC000"/>
              </a:solidFill>
              <a:latin typeface="Poppins"/>
              <a:cs typeface="Poppins"/>
            </a:endParaRPr>
          </a:p>
        </p:txBody>
      </p:sp>
      <p:pic>
        <p:nvPicPr>
          <p:cNvPr id="8" name="Picture 7" descr="A colorful text on a black background&#10;&#10;AI-generated content may be incorrect.">
            <a:extLst>
              <a:ext uri="{FF2B5EF4-FFF2-40B4-BE49-F238E27FC236}">
                <a16:creationId xmlns:a16="http://schemas.microsoft.com/office/drawing/2014/main" id="{11C01950-497B-7D69-C2D1-1E0A5F7C3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99" y="102201"/>
            <a:ext cx="3827592" cy="11754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8C6F09-5025-4518-BB03-4A65E057F872}"/>
              </a:ext>
            </a:extLst>
          </p:cNvPr>
          <p:cNvSpPr/>
          <p:nvPr/>
        </p:nvSpPr>
        <p:spPr>
          <a:xfrm>
            <a:off x="1813609" y="2089070"/>
            <a:ext cx="2916195" cy="288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75464" marR="0" lvl="1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50928" marR="0" lvl="2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426392" marR="0" lvl="3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901856" marR="0" lvl="4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377322" marR="0" lvl="5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852786" marR="0" lvl="6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328250" marR="0" lvl="7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03714" marR="0" lvl="8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3200" b="1">
                <a:latin typeface="Poppins"/>
                <a:cs typeface="Poppins"/>
              </a:rPr>
              <a:t>School Logo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8AB5DAE-947D-9BE3-FE4B-ED519D9F50CF}"/>
              </a:ext>
            </a:extLst>
          </p:cNvPr>
          <p:cNvSpPr txBox="1"/>
          <p:nvPr/>
        </p:nvSpPr>
        <p:spPr>
          <a:xfrm>
            <a:off x="6095153" y="2239647"/>
            <a:ext cx="4900437" cy="3328087"/>
          </a:xfrm>
          <a:prstGeom prst="rect">
            <a:avLst/>
          </a:prstGeom>
        </p:spPr>
        <p:txBody>
          <a:bodyPr rot="0" spcFirstLastPara="0" vert="horz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75464" marR="0" lvl="1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50928" marR="0" lvl="2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426392" marR="0" lvl="3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901856" marR="0" lvl="4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377322" marR="0" lvl="5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852786" marR="0" lvl="6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328250" marR="0" lvl="7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03714" marR="0" lvl="8" algn="l" defTabSz="9509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Name and Title 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E-mail:                                               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chemeClr val="bg1"/>
                </a:solidFill>
                <a:latin typeface="Poppins"/>
                <a:cs typeface="Poppins"/>
              </a:rPr>
              <a:t>Phone Number: </a:t>
            </a:r>
            <a:endParaRPr lang="en-US" sz="2400">
              <a:solidFill>
                <a:schemeClr val="bg1"/>
              </a:solidFill>
              <a:latin typeface="Poppins"/>
              <a:ea typeface="Calibri"/>
              <a:cs typeface="Poppins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tx2">
                  <a:lumMod val="10000"/>
                </a:schemeClr>
              </a:solidFill>
              <a:latin typeface="Poppins"/>
              <a:ea typeface="Calibri"/>
              <a:cs typeface="Poppins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rgbClr val="FFC000"/>
                </a:solidFill>
                <a:latin typeface="Poppins"/>
                <a:cs typeface="Poppins"/>
              </a:rPr>
              <a:t>Nombre y </a:t>
            </a:r>
            <a:r>
              <a:rPr lang="en-US" sz="2400" err="1">
                <a:solidFill>
                  <a:srgbClr val="FFC000"/>
                </a:solidFill>
                <a:latin typeface="Poppins"/>
                <a:cs typeface="Poppins"/>
              </a:rPr>
              <a:t>Título</a:t>
            </a:r>
            <a:endParaRPr lang="en-US" sz="2400">
              <a:solidFill>
                <a:srgbClr val="FFC000"/>
              </a:solidFill>
              <a:latin typeface="Poppins"/>
              <a:cs typeface="Poppins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>
                <a:solidFill>
                  <a:srgbClr val="FFC000"/>
                </a:solidFill>
                <a:latin typeface="Poppins"/>
                <a:cs typeface="Poppins"/>
              </a:rPr>
              <a:t>Correo </a:t>
            </a:r>
            <a:r>
              <a:rPr lang="en-US" sz="2400" err="1">
                <a:solidFill>
                  <a:srgbClr val="FFC000"/>
                </a:solidFill>
                <a:latin typeface="Poppins"/>
                <a:cs typeface="Poppins"/>
              </a:rPr>
              <a:t>Electrónico</a:t>
            </a:r>
            <a:r>
              <a:rPr lang="en-US" sz="2400">
                <a:solidFill>
                  <a:srgbClr val="FFC000"/>
                </a:solidFill>
                <a:latin typeface="Poppins"/>
                <a:cs typeface="Poppins"/>
              </a:rPr>
              <a:t>:                         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err="1">
                <a:solidFill>
                  <a:srgbClr val="FFC000"/>
                </a:solidFill>
                <a:latin typeface="Poppins"/>
                <a:cs typeface="Poppins"/>
              </a:rPr>
              <a:t>Número</a:t>
            </a:r>
            <a:r>
              <a:rPr lang="en-US" sz="24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400" err="1">
                <a:solidFill>
                  <a:srgbClr val="FFC000"/>
                </a:solidFill>
                <a:latin typeface="Poppins"/>
                <a:cs typeface="Poppins"/>
              </a:rPr>
              <a:t>teléfono</a:t>
            </a:r>
            <a:r>
              <a:rPr lang="en-US" sz="2400">
                <a:solidFill>
                  <a:srgbClr val="FFC000"/>
                </a:solidFill>
                <a:latin typeface="Poppins"/>
                <a:cs typeface="Poppins"/>
              </a:rPr>
              <a:t>: </a:t>
            </a:r>
            <a:endParaRPr lang="en-US" sz="2400">
              <a:solidFill>
                <a:srgbClr val="FFC000"/>
              </a:solidFill>
              <a:latin typeface="Poppins"/>
              <a:ea typeface="Calibri"/>
              <a:cs typeface="Poppins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Poppins"/>
              <a:ea typeface="Calibri"/>
              <a:cs typeface="Poppin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Poppins"/>
              <a:ea typeface="Calibri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8353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213">
          <a:extLst>
            <a:ext uri="{FF2B5EF4-FFF2-40B4-BE49-F238E27FC236}">
              <a16:creationId xmlns:a16="http://schemas.microsoft.com/office/drawing/2014/main" id="{C9893CA2-36B5-670C-0809-4F4747DF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5713527f5b_0_436">
            <a:extLst>
              <a:ext uri="{FF2B5EF4-FFF2-40B4-BE49-F238E27FC236}">
                <a16:creationId xmlns:a16="http://schemas.microsoft.com/office/drawing/2014/main" id="{58EAF6D9-8DA1-2F4B-E091-4A8C0F331F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13" y="6407001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7A5A4EDB-A39C-BCB6-2C1E-EF1D2712DB68}"/>
              </a:ext>
            </a:extLst>
          </p:cNvPr>
          <p:cNvSpPr txBox="1"/>
          <p:nvPr/>
        </p:nvSpPr>
        <p:spPr>
          <a:xfrm>
            <a:off x="-2049" y="100307"/>
            <a:ext cx="1208274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Poppins"/>
                <a:cs typeface="Poppins"/>
              </a:rPr>
              <a:t>Thank you!! </a:t>
            </a:r>
            <a:endParaRPr lang="en-US" sz="320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s-MX" sz="3200" b="1">
                <a:solidFill>
                  <a:srgbClr val="FFC000"/>
                </a:solidFill>
                <a:latin typeface="Poppins"/>
                <a:cs typeface="Poppins"/>
              </a:rPr>
              <a:t>Gracias!!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FD6357-C030-36DC-B99A-B3FC0C728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90353"/>
              </p:ext>
            </p:extLst>
          </p:nvPr>
        </p:nvGraphicFramePr>
        <p:xfrm>
          <a:off x="1753572" y="1839112"/>
          <a:ext cx="9745933" cy="46781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8832">
                  <a:extLst>
                    <a:ext uri="{9D8B030D-6E8A-4147-A177-3AD203B41FA5}">
                      <a16:colId xmlns:a16="http://schemas.microsoft.com/office/drawing/2014/main" val="3739337089"/>
                    </a:ext>
                  </a:extLst>
                </a:gridCol>
                <a:gridCol w="2645833">
                  <a:extLst>
                    <a:ext uri="{9D8B030D-6E8A-4147-A177-3AD203B41FA5}">
                      <a16:colId xmlns:a16="http://schemas.microsoft.com/office/drawing/2014/main" val="425691021"/>
                    </a:ext>
                  </a:extLst>
                </a:gridCol>
                <a:gridCol w="3311268">
                  <a:extLst>
                    <a:ext uri="{9D8B030D-6E8A-4147-A177-3AD203B41FA5}">
                      <a16:colId xmlns:a16="http://schemas.microsoft.com/office/drawing/2014/main" val="337522290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Region/Región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PACE Administrative Coordinator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Email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9612"/>
                  </a:ext>
                </a:extLst>
              </a:tr>
              <a:tr h="9235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East/Este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Megan Guerrero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Amaris Medina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lnSpc>
                          <a:spcPts val="3450"/>
                        </a:lnSpc>
                        <a:buNone/>
                      </a:pPr>
                      <a:r>
                        <a:rPr lang="en-US" sz="1700" b="0" u="sng" strike="noStrike">
                          <a:solidFill>
                            <a:srgbClr val="0070C0"/>
                          </a:solidFill>
                          <a:effectLst/>
                          <a:latin typeface="Poppi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mguerr3@lausd.net</a:t>
                      </a:r>
                      <a:endParaRPr lang="en-US" sz="1700" b="0">
                        <a:solidFill>
                          <a:srgbClr val="0070C0"/>
                        </a:solidFill>
                        <a:effectLst/>
                        <a:latin typeface="Poppins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 rtl="0" fontAlgn="base">
                        <a:lnSpc>
                          <a:spcPts val="3450"/>
                        </a:lnSpc>
                        <a:buNone/>
                      </a:pPr>
                      <a:r>
                        <a:rPr lang="en-US" sz="1700" b="0" u="sng" strike="noStrike">
                          <a:solidFill>
                            <a:srgbClr val="0070C0"/>
                          </a:solidFill>
                          <a:effectLst/>
                          <a:latin typeface="Poppi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amaris.medina@lausd.net</a:t>
                      </a:r>
                      <a:endParaRPr lang="en-US" sz="1700" b="0">
                        <a:solidFill>
                          <a:srgbClr val="0070C0"/>
                        </a:solidFill>
                        <a:effectLst/>
                        <a:latin typeface="Poppins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43302"/>
                  </a:ext>
                </a:extLst>
              </a:tr>
              <a:tr h="64954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West/Oeste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Crystal Dukes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71"/>
                        </a:lnSpc>
                        <a:buNone/>
                      </a:pPr>
                      <a:r>
                        <a:rPr lang="en-US" sz="1700" b="0">
                          <a:solidFill>
                            <a:srgbClr val="0070C0"/>
                          </a:solidFill>
                          <a:effectLst/>
                          <a:latin typeface="Poppi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crystal.dukes@lausd.net</a:t>
                      </a:r>
                      <a:endParaRPr lang="en-US" sz="1700" b="0">
                        <a:solidFill>
                          <a:srgbClr val="0070C0"/>
                        </a:solidFill>
                        <a:effectLst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lvl="0" algn="l">
                        <a:lnSpc>
                          <a:spcPts val="1771"/>
                        </a:lnSpc>
                        <a:buNone/>
                      </a:pPr>
                      <a:endParaRPr lang="en-US" sz="1700" b="0">
                        <a:solidFill>
                          <a:srgbClr val="FFFFFF"/>
                        </a:solidFill>
                        <a:effectLst/>
                        <a:latin typeface="Poppins"/>
                      </a:endParaRP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18420"/>
                  </a:ext>
                </a:extLst>
              </a:tr>
              <a:tr h="100477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North/Norte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Laura Fuentes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Jeremiah Gonzalez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>
                        <a:lnSpc>
                          <a:spcPts val="3750"/>
                        </a:lnSpc>
                        <a:buNone/>
                      </a:pPr>
                      <a:r>
                        <a:rPr lang="en-US" sz="1700" b="0" u="sng" strike="noStrike">
                          <a:solidFill>
                            <a:srgbClr val="0070C0"/>
                          </a:solidFill>
                          <a:effectLst/>
                          <a:latin typeface="Poppi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Lxf1109@lausd.net</a:t>
                      </a:r>
                      <a:r>
                        <a:rPr lang="en-US" sz="1700" b="0">
                          <a:solidFill>
                            <a:srgbClr val="0070C0"/>
                          </a:solidFill>
                          <a:effectLst/>
                          <a:latin typeface="Poppins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0" u="sng" strike="noStrike">
                          <a:solidFill>
                            <a:srgbClr val="0070C0"/>
                          </a:solidFill>
                          <a:effectLst/>
                          <a:latin typeface="Poppi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Jjg2443@lausd.net</a:t>
                      </a:r>
                      <a:r>
                        <a:rPr lang="en-US" sz="1700" b="0">
                          <a:solidFill>
                            <a:srgbClr val="0070C0"/>
                          </a:solidFill>
                          <a:effectLst/>
                          <a:latin typeface="Poppins"/>
                        </a:rPr>
                        <a:t> 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71223"/>
                  </a:ext>
                </a:extLst>
              </a:tr>
              <a:tr h="54805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South/Sur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Ursula Martin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750"/>
                        </a:lnSpc>
                        <a:buNone/>
                      </a:pPr>
                      <a:r>
                        <a:rPr lang="en-US" sz="1700" b="0">
                          <a:solidFill>
                            <a:schemeClr val="accent5">
                              <a:lumMod val="76000"/>
                            </a:schemeClr>
                          </a:solidFill>
                          <a:effectLst/>
                          <a:latin typeface="Poppi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umartin@lausd.net</a:t>
                      </a: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02453"/>
                  </a:ext>
                </a:extLst>
              </a:tr>
              <a:tr h="822086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Poppins"/>
                        </a:rPr>
                        <a:t>Virtual Academy               Academia Virtual</a:t>
                      </a:r>
                      <a:endParaRPr lang="en-US"/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700" b="0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Marie Sa </a:t>
                      </a:r>
                      <a:r>
                        <a:rPr lang="en-US" sz="1700" b="0" err="1">
                          <a:solidFill>
                            <a:schemeClr val="bg1"/>
                          </a:solidFill>
                          <a:effectLst/>
                          <a:latin typeface="Poppins"/>
                        </a:rPr>
                        <a:t>Michinard</a:t>
                      </a:r>
                      <a:endParaRPr lang="en-US" sz="1700" b="1">
                        <a:solidFill>
                          <a:schemeClr val="bg1"/>
                        </a:solidFill>
                        <a:effectLst/>
                        <a:latin typeface="Poppins"/>
                      </a:endParaRP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700" b="0" i="0" u="none" strike="noStrike" noProof="0">
                          <a:effectLst/>
                          <a:latin typeface="Poppins"/>
                          <a:hlinkClick r:id="rId10"/>
                        </a:rPr>
                        <a:t>mls0363@lausd.net</a:t>
                      </a:r>
                      <a:endParaRPr lang="en-US" sz="1700">
                        <a:effectLst/>
                        <a:latin typeface="Poppins"/>
                      </a:endParaRPr>
                    </a:p>
                    <a:p>
                      <a:pPr lvl="0" algn="l">
                        <a:buNone/>
                      </a:pPr>
                      <a:endParaRPr lang="en-US" sz="1700" b="0" i="0" u="none" strike="noStrike" noProof="0">
                        <a:effectLst/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700">
                        <a:effectLst/>
                      </a:endParaRPr>
                    </a:p>
                  </a:txBody>
                  <a:tcPr>
                    <a:lnL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27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56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718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E04D0AF-4DCC-8B48-C94E-5C490167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725" y="361723"/>
            <a:ext cx="8196020" cy="13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14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21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28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36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43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250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857" algn="l" defTabSz="713214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Contact your Region Family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Community Engagement </a:t>
            </a:r>
            <a:r>
              <a:rPr lang="en-US" altLang="en-US" sz="2000" b="1" dirty="0">
                <a:solidFill>
                  <a:schemeClr val="bg1"/>
                </a:solidFill>
                <a:latin typeface="Poppins"/>
                <a:ea typeface="Calibri"/>
                <a:cs typeface="Poppins"/>
              </a:rPr>
              <a:t>Administrative Coordinator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"/>
                <a:ea typeface="Calibri"/>
                <a:cs typeface="Poppins"/>
              </a:rPr>
              <a:t>.</a:t>
            </a:r>
            <a:endParaRPr lang="en-US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n-US" sz="2000" b="1" dirty="0">
                <a:solidFill>
                  <a:srgbClr val="FFC000"/>
                </a:solidFill>
                <a:latin typeface="Poppins"/>
                <a:cs typeface="Poppins"/>
              </a:rPr>
              <a:t>Comuníquese con su Administrador de la Unidad de Participación de Familias y Comunidad.</a:t>
            </a:r>
            <a:endParaRPr lang="es-MX" altLang="en-US" sz="2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0279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9D28DD2D-839C-4CF7-711C-6B925EC20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e6ba25e7c_1_0">
            <a:extLst>
              <a:ext uri="{FF2B5EF4-FFF2-40B4-BE49-F238E27FC236}">
                <a16:creationId xmlns:a16="http://schemas.microsoft.com/office/drawing/2014/main" id="{6AB47DA9-654B-7423-66AB-B21CE8511264}"/>
              </a:ext>
            </a:extLst>
          </p:cNvPr>
          <p:cNvSpPr txBox="1"/>
          <p:nvPr/>
        </p:nvSpPr>
        <p:spPr>
          <a:xfrm>
            <a:off x="375846" y="125387"/>
            <a:ext cx="1099313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Steps to Rename Yourself on Zoom</a:t>
            </a:r>
          </a:p>
          <a:p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Como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cambiar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su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nombre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en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su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pantalla</a:t>
            </a:r>
            <a:endParaRPr lang="en-US" sz="3200" b="1">
              <a:solidFill>
                <a:srgbClr val="FFC000"/>
              </a:solidFill>
              <a:latin typeface="Poppins"/>
              <a:cs typeface="Poppins"/>
            </a:endParaRP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24771B89-F08A-0732-0AAA-38458B69D9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EE1A7-6D3A-D323-72B5-78EA7811C70A}"/>
              </a:ext>
            </a:extLst>
          </p:cNvPr>
          <p:cNvSpPr txBox="1"/>
          <p:nvPr/>
        </p:nvSpPr>
        <p:spPr>
          <a:xfrm>
            <a:off x="1173459" y="1528962"/>
            <a:ext cx="4490336" cy="412420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Hover over your picture located </a:t>
            </a:r>
            <a:endParaRPr lang="en-US" sz="185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by the picture gallery with your cursor and search for the three dots found on the top right-hand corner of your picture. </a:t>
            </a:r>
            <a:endParaRPr lang="en-US" sz="1850">
              <a:solidFill>
                <a:schemeClr val="bg1"/>
              </a:solidFill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Click the three-dotted icon found over your picture.</a:t>
            </a:r>
            <a:endParaRPr lang="en-US" sz="1850">
              <a:solidFill>
                <a:schemeClr val="bg1"/>
              </a:solidFill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Click </a:t>
            </a:r>
            <a:r>
              <a:rPr lang="en-US" sz="2000" i="1">
                <a:solidFill>
                  <a:schemeClr val="bg1"/>
                </a:solidFill>
                <a:latin typeface="Poppins"/>
                <a:cs typeface="Poppins"/>
              </a:rPr>
              <a:t>More.</a:t>
            </a:r>
            <a:endParaRPr lang="en-US" sz="1850">
              <a:solidFill>
                <a:schemeClr val="bg1"/>
              </a:solidFill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Choose </a:t>
            </a:r>
            <a:r>
              <a:rPr lang="en-US" sz="2000" i="1">
                <a:solidFill>
                  <a:schemeClr val="bg1"/>
                </a:solidFill>
                <a:latin typeface="Poppins"/>
                <a:cs typeface="Poppins"/>
              </a:rPr>
              <a:t>Rename.</a:t>
            </a:r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 </a:t>
            </a:r>
            <a:endParaRPr lang="en-US" sz="1850">
              <a:solidFill>
                <a:schemeClr val="bg1"/>
              </a:solidFill>
              <a:cs typeface="Arial"/>
            </a:endParaRPr>
          </a:p>
          <a:p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Enter the full name used when you enrolled your students at the school site, then click </a:t>
            </a:r>
            <a:r>
              <a:rPr lang="en-US" sz="2000" i="1">
                <a:solidFill>
                  <a:schemeClr val="bg1"/>
                </a:solidFill>
                <a:latin typeface="Poppins"/>
                <a:cs typeface="Poppins"/>
              </a:rPr>
              <a:t>Save</a:t>
            </a:r>
            <a:r>
              <a:rPr lang="en-US" sz="2000">
                <a:solidFill>
                  <a:schemeClr val="bg1"/>
                </a:solidFill>
                <a:latin typeface="Poppins"/>
                <a:cs typeface="Poppins"/>
              </a:rPr>
              <a:t> to finish the change. </a:t>
            </a:r>
            <a:endParaRPr lang="en-US" sz="185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3CECA-F89E-EE48-5A68-56EF12CF1C3E}"/>
              </a:ext>
            </a:extLst>
          </p:cNvPr>
          <p:cNvSpPr txBox="1"/>
          <p:nvPr/>
        </p:nvSpPr>
        <p:spPr>
          <a:xfrm>
            <a:off x="6643878" y="1528961"/>
            <a:ext cx="5086116" cy="4095452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Ponga su cursor en su foto ubicada en la galería de fotos y busque los tres puntitos en la esquina de la parte derecha de su rectángulo con su foto.</a:t>
            </a:r>
          </a:p>
          <a:p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Haga clic en los tres puntitos que están en su foto.</a:t>
            </a:r>
          </a:p>
          <a:p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Haga clic en </a:t>
            </a:r>
            <a:r>
              <a:rPr lang="es-CO" sz="2000" i="1">
                <a:solidFill>
                  <a:srgbClr val="FFC000"/>
                </a:solidFill>
                <a:latin typeface="Poppins"/>
                <a:cs typeface="Poppins"/>
              </a:rPr>
              <a:t>Más. </a:t>
            </a:r>
            <a:endParaRPr lang="es-CO" sz="2000" i="1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Escoja </a:t>
            </a:r>
            <a:r>
              <a:rPr lang="es-CO" sz="2000" i="1">
                <a:solidFill>
                  <a:srgbClr val="FFC000"/>
                </a:solidFill>
                <a:latin typeface="Poppins"/>
                <a:cs typeface="Poppins"/>
              </a:rPr>
              <a:t>Re nombrar.</a:t>
            </a:r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 </a:t>
            </a:r>
          </a:p>
          <a:p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Ingrese su nombre completo de la manera que lo escribió al matricular a sus estudiantes en el plantel escolar, después haga clic en </a:t>
            </a:r>
            <a:r>
              <a:rPr lang="es-CO" sz="2000" i="1">
                <a:solidFill>
                  <a:srgbClr val="FFC000"/>
                </a:solidFill>
                <a:latin typeface="Poppins"/>
                <a:cs typeface="Poppins"/>
              </a:rPr>
              <a:t>Guardar </a:t>
            </a:r>
            <a:r>
              <a:rPr lang="es-CO" sz="2000">
                <a:solidFill>
                  <a:srgbClr val="FFC000"/>
                </a:solidFill>
                <a:latin typeface="Poppins"/>
                <a:cs typeface="Poppins"/>
              </a:rPr>
              <a:t>para aceptar el cambio.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498BC4-C7A5-5041-78CB-000E667AB1DC}"/>
              </a:ext>
            </a:extLst>
          </p:cNvPr>
          <p:cNvSpPr txBox="1"/>
          <p:nvPr/>
        </p:nvSpPr>
        <p:spPr>
          <a:xfrm>
            <a:off x="189897" y="1515701"/>
            <a:ext cx="110387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Poppins SemiBold"/>
              </a:rPr>
              <a:t>Step 1:</a:t>
            </a:r>
          </a:p>
          <a:p>
            <a:endParaRPr lang="en-US" sz="2000">
              <a:solidFill>
                <a:schemeClr val="bg1"/>
              </a:solidFill>
              <a:latin typeface="Poppins SemiBold"/>
            </a:endParaRPr>
          </a:p>
          <a:p>
            <a:endParaRPr lang="en-US" sz="2000">
              <a:solidFill>
                <a:schemeClr val="bg1"/>
              </a:solidFill>
              <a:latin typeface="Poppins SemiBold"/>
            </a:endParaRPr>
          </a:p>
          <a:p>
            <a:endParaRPr lang="en-US" sz="2000">
              <a:solidFill>
                <a:schemeClr val="bg1"/>
              </a:solidFill>
              <a:latin typeface="Poppins SemiBold"/>
            </a:endParaRPr>
          </a:p>
          <a:p>
            <a:endParaRPr lang="en-US" sz="2000">
              <a:solidFill>
                <a:schemeClr val="bg1"/>
              </a:solidFill>
              <a:latin typeface="Poppins SemiBold"/>
            </a:endParaRPr>
          </a:p>
          <a:p>
            <a:r>
              <a:rPr lang="en-US" sz="2000">
                <a:solidFill>
                  <a:schemeClr val="bg1"/>
                </a:solidFill>
                <a:latin typeface="Poppins SemiBold"/>
              </a:rPr>
              <a:t>Step 2:</a:t>
            </a:r>
          </a:p>
          <a:p>
            <a:endParaRPr lang="en-US" sz="2000">
              <a:solidFill>
                <a:schemeClr val="bg1"/>
              </a:solidFill>
              <a:latin typeface="Poppins SemiBold"/>
            </a:endParaRPr>
          </a:p>
          <a:p>
            <a:r>
              <a:rPr lang="en-US" sz="2000">
                <a:solidFill>
                  <a:schemeClr val="bg1"/>
                </a:solidFill>
                <a:latin typeface="Poppins SemiBold"/>
              </a:rPr>
              <a:t>Step 3:</a:t>
            </a:r>
          </a:p>
          <a:p>
            <a:r>
              <a:rPr lang="en-US" sz="2000">
                <a:solidFill>
                  <a:schemeClr val="bg1"/>
                </a:solidFill>
                <a:latin typeface="Poppins SemiBold"/>
              </a:rPr>
              <a:t>Step 4:</a:t>
            </a:r>
          </a:p>
          <a:p>
            <a:r>
              <a:rPr lang="en-US" sz="2000">
                <a:solidFill>
                  <a:schemeClr val="bg1"/>
                </a:solidFill>
                <a:latin typeface="Poppins SemiBold"/>
              </a:rPr>
              <a:t>Step 5: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0EA7D-487C-0E24-DCC9-7620FE9FB325}"/>
              </a:ext>
            </a:extLst>
          </p:cNvPr>
          <p:cNvSpPr txBox="1"/>
          <p:nvPr/>
        </p:nvSpPr>
        <p:spPr>
          <a:xfrm>
            <a:off x="5653293" y="1515700"/>
            <a:ext cx="110387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C000"/>
                </a:solidFill>
                <a:latin typeface="Poppins SemiBold"/>
              </a:rPr>
              <a:t>Paso 1:</a:t>
            </a:r>
          </a:p>
          <a:p>
            <a:endParaRPr lang="en-US" sz="2000">
              <a:solidFill>
                <a:srgbClr val="FFC000"/>
              </a:solidFill>
              <a:latin typeface="Poppins SemiBold"/>
            </a:endParaRPr>
          </a:p>
          <a:p>
            <a:endParaRPr lang="en-US" sz="2000">
              <a:solidFill>
                <a:srgbClr val="FFC000"/>
              </a:solidFill>
              <a:latin typeface="Poppins SemiBold"/>
            </a:endParaRPr>
          </a:p>
          <a:p>
            <a:endParaRPr lang="en-US" sz="2000">
              <a:solidFill>
                <a:srgbClr val="FFC000"/>
              </a:solidFill>
              <a:latin typeface="Poppins SemiBold"/>
            </a:endParaRPr>
          </a:p>
          <a:p>
            <a:r>
              <a:rPr lang="en-US" sz="2000">
                <a:solidFill>
                  <a:srgbClr val="FFC000"/>
                </a:solidFill>
                <a:latin typeface="Poppins SemiBold"/>
              </a:rPr>
              <a:t>Paso 2:</a:t>
            </a:r>
          </a:p>
          <a:p>
            <a:endParaRPr lang="en-US" sz="2000">
              <a:solidFill>
                <a:srgbClr val="FFC000"/>
              </a:solidFill>
              <a:latin typeface="Poppins SemiBold"/>
            </a:endParaRPr>
          </a:p>
          <a:p>
            <a:r>
              <a:rPr lang="en-US" sz="2000">
                <a:solidFill>
                  <a:srgbClr val="FFC000"/>
                </a:solidFill>
                <a:latin typeface="Poppins SemiBold"/>
              </a:rPr>
              <a:t>Paso 3:</a:t>
            </a:r>
          </a:p>
          <a:p>
            <a:r>
              <a:rPr lang="en-US" sz="2000">
                <a:solidFill>
                  <a:srgbClr val="FFC000"/>
                </a:solidFill>
                <a:latin typeface="Poppins SemiBold"/>
              </a:rPr>
              <a:t>Paso 4:</a:t>
            </a:r>
          </a:p>
          <a:p>
            <a:r>
              <a:rPr lang="en-US" sz="2000">
                <a:solidFill>
                  <a:srgbClr val="FFC000"/>
                </a:solidFill>
                <a:latin typeface="Poppins SemiBold"/>
              </a:rPr>
              <a:t>Paso 5:</a:t>
            </a:r>
          </a:p>
        </p:txBody>
      </p:sp>
    </p:spTree>
    <p:extLst>
      <p:ext uri="{BB962C8B-B14F-4D97-AF65-F5344CB8AC3E}">
        <p14:creationId xmlns:p14="http://schemas.microsoft.com/office/powerpoint/2010/main" val="282595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F2CAACE3-D04A-8952-E726-FBD56281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e6ba25e7c_1_0">
            <a:extLst>
              <a:ext uri="{FF2B5EF4-FFF2-40B4-BE49-F238E27FC236}">
                <a16:creationId xmlns:a16="http://schemas.microsoft.com/office/drawing/2014/main" id="{9EFF757A-4A68-2B1B-AB6C-076109053313}"/>
              </a:ext>
            </a:extLst>
          </p:cNvPr>
          <p:cNvSpPr txBox="1"/>
          <p:nvPr/>
        </p:nvSpPr>
        <p:spPr>
          <a:xfrm>
            <a:off x="197321" y="213597"/>
            <a:ext cx="1053111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3200" b="1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Engaging on Zoom</a:t>
            </a:r>
            <a:endParaRPr lang="en-US" sz="3200" b="1">
              <a:solidFill>
                <a:schemeClr val="bg1"/>
              </a:solidFill>
              <a:latin typeface="Poppins"/>
              <a:cs typeface="Poppins"/>
            </a:endParaRPr>
          </a:p>
          <a:p>
            <a:pPr>
              <a:buSzPts val="4000"/>
            </a:pP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Participación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por</a:t>
            </a: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 medio de Zoom</a:t>
            </a: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DF4091EF-CEC9-C574-16C3-0AF98F4C5E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6099D-E5DA-D2B7-0232-8D515CAFF158}"/>
              </a:ext>
            </a:extLst>
          </p:cNvPr>
          <p:cNvSpPr txBox="1"/>
          <p:nvPr/>
        </p:nvSpPr>
        <p:spPr>
          <a:xfrm>
            <a:off x="431934" y="1639548"/>
            <a:ext cx="5407768" cy="3816429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Poppins"/>
                <a:cs typeface="Poppins"/>
              </a:rPr>
              <a:t>If you need assistance accessing Zoom for this meeting, send an email to </a:t>
            </a:r>
            <a:r>
              <a:rPr lang="en-US" sz="2800">
                <a:solidFill>
                  <a:schemeClr val="bg1"/>
                </a:solidFill>
                <a:highlight>
                  <a:srgbClr val="FFFF00"/>
                </a:highlight>
                <a:latin typeface="Poppins"/>
                <a:cs typeface="Poppins"/>
              </a:rPr>
              <a:t>___________</a:t>
            </a:r>
            <a:r>
              <a:rPr lang="en-US" sz="2800">
                <a:solidFill>
                  <a:schemeClr val="bg1"/>
                </a:solidFill>
                <a:latin typeface="Poppins"/>
                <a:cs typeface="Poppins"/>
              </a:rPr>
              <a:t> and a team member will assist you.</a:t>
            </a:r>
          </a:p>
          <a:p>
            <a:endParaRPr lang="en-US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>
                <a:solidFill>
                  <a:schemeClr val="bg1"/>
                </a:solidFill>
                <a:latin typeface="Poppins"/>
                <a:cs typeface="Poppins"/>
              </a:rPr>
              <a:t>Zoom includes a “Chat” tab where you can type your questions for the presenters.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50CAD-1D53-EF80-41AD-5AE1A222DEA2}"/>
              </a:ext>
            </a:extLst>
          </p:cNvPr>
          <p:cNvSpPr txBox="1"/>
          <p:nvPr/>
        </p:nvSpPr>
        <p:spPr>
          <a:xfrm>
            <a:off x="6230748" y="1636676"/>
            <a:ext cx="5822158" cy="488423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800">
                <a:solidFill>
                  <a:srgbClr val="FFC000"/>
                </a:solidFill>
                <a:latin typeface="Poppins"/>
                <a:cs typeface="Poppins"/>
              </a:rPr>
              <a:t>Si necesita ayuda con acceder a Zoom para esta reunión, envíe un correo electrónico a </a:t>
            </a:r>
            <a:r>
              <a:rPr lang="es-419" sz="2800">
                <a:solidFill>
                  <a:srgbClr val="FFC000"/>
                </a:solidFill>
                <a:highlight>
                  <a:srgbClr val="FFFF00"/>
                </a:highlight>
                <a:latin typeface="Poppins"/>
                <a:cs typeface="Poppins"/>
              </a:rPr>
              <a:t>_______________</a:t>
            </a:r>
            <a:r>
              <a:rPr lang="es-419" sz="2800">
                <a:solidFill>
                  <a:srgbClr val="FFC000"/>
                </a:solidFill>
                <a:latin typeface="Poppins"/>
                <a:cs typeface="Poppins"/>
              </a:rPr>
              <a:t> y un miembro de nuestro equipo le ayudará.</a:t>
            </a:r>
          </a:p>
          <a:p>
            <a:endParaRPr lang="es-419" sz="280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419" sz="2800">
                <a:solidFill>
                  <a:srgbClr val="FFC000"/>
                </a:solidFill>
                <a:latin typeface="Poppins"/>
                <a:cs typeface="Poppins"/>
              </a:rPr>
              <a:t>Zoom tiene una pestaña de Chat en la que usted puede hacer preguntas a los presentadores. </a:t>
            </a:r>
            <a:endParaRPr lang="es-419" sz="2800">
              <a:solidFill>
                <a:srgbClr val="FFC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" name="Picture 19" descr="A blue screen with a white logo&#10;&#10;AI-generated content may be incorrect.">
            <a:extLst>
              <a:ext uri="{FF2B5EF4-FFF2-40B4-BE49-F238E27FC236}">
                <a16:creationId xmlns:a16="http://schemas.microsoft.com/office/drawing/2014/main" id="{59B9FE58-7AC3-9F3C-5CAE-43F7876C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559" y="145015"/>
            <a:ext cx="1370020" cy="14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95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5B9E5707-EFCC-5803-C33A-FF3892CE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e6ba25e7c_1_0">
            <a:extLst>
              <a:ext uri="{FF2B5EF4-FFF2-40B4-BE49-F238E27FC236}">
                <a16:creationId xmlns:a16="http://schemas.microsoft.com/office/drawing/2014/main" id="{E4BFA4AF-4A1C-6466-7946-FBB41A3F29C9}"/>
              </a:ext>
            </a:extLst>
          </p:cNvPr>
          <p:cNvSpPr txBox="1"/>
          <p:nvPr/>
        </p:nvSpPr>
        <p:spPr>
          <a:xfrm>
            <a:off x="331006" y="360650"/>
            <a:ext cx="859007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4000" b="1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Pledge of Allegiance</a:t>
            </a:r>
          </a:p>
          <a:p>
            <a:pPr>
              <a:buSzPts val="4000"/>
            </a:pPr>
            <a:r>
              <a:rPr lang="en-US" sz="4000" b="1">
                <a:solidFill>
                  <a:srgbClr val="FFC000"/>
                </a:solidFill>
                <a:latin typeface="Poppins"/>
                <a:cs typeface="Poppins"/>
              </a:rPr>
              <a:t>Juramento a la Bandera</a:t>
            </a: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85125C8A-EA14-1D0C-BDF9-832EA29AB3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flag waving in the wind&#10;&#10;AI-generated content may be incorrect.">
            <a:extLst>
              <a:ext uri="{FF2B5EF4-FFF2-40B4-BE49-F238E27FC236}">
                <a16:creationId xmlns:a16="http://schemas.microsoft.com/office/drawing/2014/main" id="{75F84016-8DED-CC85-264A-64FAB10E2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85" y="67563"/>
            <a:ext cx="2491744" cy="1895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D8135-BC26-160C-6EB2-066008DC4C40}"/>
              </a:ext>
            </a:extLst>
          </p:cNvPr>
          <p:cNvSpPr txBox="1"/>
          <p:nvPr/>
        </p:nvSpPr>
        <p:spPr>
          <a:xfrm>
            <a:off x="521579" y="1747520"/>
            <a:ext cx="5144655" cy="406265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Poppins"/>
                <a:cs typeface="Poppins"/>
              </a:rPr>
              <a:t>I pledge allegiance to the flag of the United States of America and to the Republic for which it stands, one nation under God, indivisible, with liberty and justice for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72D31-1D89-2118-1C0E-4EDFFAB6697D}"/>
              </a:ext>
            </a:extLst>
          </p:cNvPr>
          <p:cNvSpPr txBox="1"/>
          <p:nvPr/>
        </p:nvSpPr>
        <p:spPr>
          <a:xfrm>
            <a:off x="7158397" y="1747520"/>
            <a:ext cx="4866917" cy="455509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6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928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9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85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322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786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250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714" algn="l" defTabSz="950928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>
                <a:solidFill>
                  <a:srgbClr val="FFC000"/>
                </a:solidFill>
                <a:latin typeface="Poppins"/>
                <a:cs typeface="Poppins"/>
              </a:rPr>
              <a:t>Prometo lealtad a la bandera de los Estados Unidos de América y a la República que representa, una nación ante Dios, indivisible con libertad y justicia para todos.</a:t>
            </a:r>
          </a:p>
        </p:txBody>
      </p:sp>
    </p:spTree>
    <p:extLst>
      <p:ext uri="{BB962C8B-B14F-4D97-AF65-F5344CB8AC3E}">
        <p14:creationId xmlns:p14="http://schemas.microsoft.com/office/powerpoint/2010/main" val="81961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6CF0EDE6-7165-7EE1-32AE-A6083231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e6ba25e7c_1_0">
            <a:extLst>
              <a:ext uri="{FF2B5EF4-FFF2-40B4-BE49-F238E27FC236}">
                <a16:creationId xmlns:a16="http://schemas.microsoft.com/office/drawing/2014/main" id="{DA5EF723-9BCA-8ED8-F85F-F3722A215161}"/>
              </a:ext>
            </a:extLst>
          </p:cNvPr>
          <p:cNvSpPr txBox="1"/>
          <p:nvPr/>
        </p:nvSpPr>
        <p:spPr>
          <a:xfrm>
            <a:off x="380850" y="1608531"/>
            <a:ext cx="5198364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bg1"/>
              </a:buClr>
              <a:buSzPts val="4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Review the functions and operation of the mandated English Learner Advisory Committee (ELAC).</a:t>
            </a:r>
            <a:endParaRPr lang="en-US" sz="22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marL="457200" indent="-457200">
              <a:buClr>
                <a:schemeClr val="bg1"/>
              </a:buClr>
              <a:buSzPts val="4000"/>
              <a:buFont typeface="Arial"/>
              <a:buChar char="•"/>
            </a:pPr>
            <a:endParaRPr lang="en-US" sz="2200">
              <a:solidFill>
                <a:schemeClr val="lt1"/>
              </a:solidFill>
              <a:latin typeface="Poppins"/>
              <a:cs typeface="Poppins"/>
            </a:endParaRPr>
          </a:p>
          <a:p>
            <a:pPr marL="457200" indent="-457200">
              <a:buClr>
                <a:schemeClr val="bg1"/>
              </a:buClr>
              <a:buSzPts val="4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Poppins"/>
                <a:cs typeface="Poppins"/>
              </a:rPr>
              <a:t>Understand the roles and responsibilities of the ELAC members.</a:t>
            </a:r>
          </a:p>
          <a:p>
            <a:pPr marL="457200" indent="-457200">
              <a:buClr>
                <a:schemeClr val="bg1"/>
              </a:buClr>
              <a:buSzPts val="4000"/>
              <a:buFont typeface="Arial"/>
              <a:buChar char="•"/>
            </a:pPr>
            <a:endParaRPr lang="en-US" sz="2200">
              <a:solidFill>
                <a:schemeClr val="lt1"/>
              </a:solidFill>
              <a:latin typeface="Poppins"/>
              <a:cs typeface="Poppins"/>
            </a:endParaRPr>
          </a:p>
          <a:p>
            <a:pPr marL="457200" indent="-457200">
              <a:buClr>
                <a:schemeClr val="bg1"/>
              </a:buClr>
              <a:buSzPts val="4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Poppins"/>
                <a:cs typeface="Poppins"/>
              </a:rPr>
              <a:t>Understand the orientation and election process for the ELAC.</a:t>
            </a:r>
          </a:p>
        </p:txBody>
      </p:sp>
      <p:sp>
        <p:nvSpPr>
          <p:cNvPr id="164" name="Google Shape;164;g30e6ba25e7c_1_0">
            <a:extLst>
              <a:ext uri="{FF2B5EF4-FFF2-40B4-BE49-F238E27FC236}">
                <a16:creationId xmlns:a16="http://schemas.microsoft.com/office/drawing/2014/main" id="{45B203BC-0A72-8F07-9EE8-D6252DFC535B}"/>
              </a:ext>
            </a:extLst>
          </p:cNvPr>
          <p:cNvSpPr txBox="1"/>
          <p:nvPr/>
        </p:nvSpPr>
        <p:spPr>
          <a:xfrm>
            <a:off x="256923" y="104079"/>
            <a:ext cx="5584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Purpose</a:t>
            </a:r>
            <a:endParaRPr lang="en-US" sz="3200" b="1">
              <a:solidFill>
                <a:schemeClr val="bg1"/>
              </a:solidFill>
              <a:latin typeface="Poppins"/>
              <a:cs typeface="Poppins"/>
            </a:endParaRPr>
          </a:p>
          <a:p>
            <a:pPr>
              <a:buSzPts val="4000"/>
            </a:pPr>
            <a:r>
              <a:rPr lang="en-US" sz="3200" b="1" err="1">
                <a:solidFill>
                  <a:srgbClr val="FFC000"/>
                </a:solidFill>
                <a:latin typeface="Poppins"/>
                <a:cs typeface="Poppins"/>
              </a:rPr>
              <a:t>Próposito</a:t>
            </a: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3BA957B3-179F-C109-F8E3-3DC5AE788D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3;g30e6ba25e7c_1_0">
            <a:extLst>
              <a:ext uri="{FF2B5EF4-FFF2-40B4-BE49-F238E27FC236}">
                <a16:creationId xmlns:a16="http://schemas.microsoft.com/office/drawing/2014/main" id="{86CE97F6-53FA-955D-C097-4116D9C058DB}"/>
              </a:ext>
            </a:extLst>
          </p:cNvPr>
          <p:cNvSpPr txBox="1"/>
          <p:nvPr/>
        </p:nvSpPr>
        <p:spPr>
          <a:xfrm>
            <a:off x="6298812" y="1608530"/>
            <a:ext cx="5665506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rgbClr val="FFC000"/>
              </a:buClr>
              <a:buSzPts val="4000"/>
              <a:buFont typeface="Arial"/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Repasar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funciones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funcionamiento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requerido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Comité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Asesor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200" err="1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Aprendices</a:t>
            </a:r>
            <a:r>
              <a:rPr lang="en-US" sz="220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 de Inglés (ELAC).</a:t>
            </a:r>
            <a:endParaRPr lang="en-US" sz="2200">
              <a:solidFill>
                <a:srgbClr val="FFC000"/>
              </a:solidFill>
              <a:latin typeface="Poppins"/>
              <a:ea typeface="Poppins"/>
              <a:cs typeface="Poppins"/>
            </a:endParaRPr>
          </a:p>
          <a:p>
            <a:pPr marL="457200" indent="-457200">
              <a:buClr>
                <a:srgbClr val="FFC000"/>
              </a:buClr>
              <a:buSzPts val="4000"/>
              <a:buFont typeface="Arial"/>
              <a:buChar char="•"/>
            </a:pP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457200" indent="-457200">
              <a:buClr>
                <a:srgbClr val="FFC000"/>
              </a:buClr>
              <a:buSzPts val="4000"/>
              <a:buFont typeface="Arial"/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Entender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las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funciones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y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responsabilidades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los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miembros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ELAC.</a:t>
            </a:r>
          </a:p>
          <a:p>
            <a:pPr marL="457200" indent="-457200">
              <a:buClr>
                <a:srgbClr val="FFC000"/>
              </a:buClr>
              <a:buSzPts val="4000"/>
              <a:buFont typeface="Arial"/>
              <a:buChar char="•"/>
            </a:pPr>
            <a:endParaRPr lang="en-US" sz="2200">
              <a:solidFill>
                <a:srgbClr val="FFC000"/>
              </a:solidFill>
              <a:latin typeface="Poppins"/>
              <a:cs typeface="Poppins"/>
            </a:endParaRPr>
          </a:p>
          <a:p>
            <a:pPr marL="457200" indent="-457200">
              <a:buClr>
                <a:srgbClr val="FFC000"/>
              </a:buClr>
              <a:buSzPts val="4000"/>
              <a:buFont typeface="Arial"/>
              <a:buChar char="•"/>
            </a:pP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Entender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el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proceso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de la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orientacion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y </a:t>
            </a:r>
            <a:r>
              <a:rPr lang="en-US" sz="2200" err="1">
                <a:solidFill>
                  <a:srgbClr val="FFC000"/>
                </a:solidFill>
                <a:latin typeface="Poppins"/>
                <a:cs typeface="Poppins"/>
              </a:rPr>
              <a:t>elecciones</a:t>
            </a:r>
            <a:r>
              <a:rPr lang="en-US" sz="2200">
                <a:solidFill>
                  <a:srgbClr val="FFC000"/>
                </a:solidFill>
                <a:latin typeface="Poppins"/>
                <a:cs typeface="Poppins"/>
              </a:rPr>
              <a:t> para ELAC.</a:t>
            </a:r>
          </a:p>
        </p:txBody>
      </p:sp>
    </p:spTree>
    <p:extLst>
      <p:ext uri="{BB962C8B-B14F-4D97-AF65-F5344CB8AC3E}">
        <p14:creationId xmlns:p14="http://schemas.microsoft.com/office/powerpoint/2010/main" val="341329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162">
          <a:extLst>
            <a:ext uri="{FF2B5EF4-FFF2-40B4-BE49-F238E27FC236}">
              <a16:creationId xmlns:a16="http://schemas.microsoft.com/office/drawing/2014/main" id="{7C27069B-C12F-FB69-1C43-4F8C8A96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e6ba25e7c_1_0">
            <a:extLst>
              <a:ext uri="{FF2B5EF4-FFF2-40B4-BE49-F238E27FC236}">
                <a16:creationId xmlns:a16="http://schemas.microsoft.com/office/drawing/2014/main" id="{647C2CFB-D2DC-3913-BA44-ECAEE6C44B78}"/>
              </a:ext>
            </a:extLst>
          </p:cNvPr>
          <p:cNvSpPr txBox="1"/>
          <p:nvPr/>
        </p:nvSpPr>
        <p:spPr>
          <a:xfrm>
            <a:off x="452065" y="1437615"/>
            <a:ext cx="5198364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Attendance</a:t>
            </a:r>
            <a:endParaRPr lang="en-US" sz="2800" b="1">
              <a:solidFill>
                <a:schemeClr val="lt1"/>
              </a:solidFill>
              <a:latin typeface="Poppins"/>
              <a:cs typeface="Poppins"/>
            </a:endParaRPr>
          </a:p>
          <a:p>
            <a:r>
              <a:rPr lang="en-US" sz="2800">
                <a:solidFill>
                  <a:schemeClr val="bg1"/>
                </a:solidFill>
                <a:latin typeface="Poppins"/>
                <a:cs typeface="Poppins"/>
              </a:rPr>
              <a:t>Welcome! Please sign in on the Chat.  </a:t>
            </a:r>
          </a:p>
          <a:p>
            <a:pPr marL="682625" lvl="1" indent="-457200">
              <a:buClr>
                <a:schemeClr val="bg1"/>
              </a:buClr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Poppins"/>
                <a:cs typeface="Poppins"/>
              </a:rPr>
              <a:t>Please enter your first and last name and indicate if you are a parent/legal guardian of a student at the school site, community member, staff or visitor.</a:t>
            </a:r>
            <a:endParaRPr lang="en-US" sz="2800">
              <a:solidFill>
                <a:schemeClr val="bg1"/>
              </a:solidFill>
            </a:endParaRPr>
          </a:p>
          <a:p>
            <a:endParaRPr lang="en-US" sz="3400" b="1">
              <a:solidFill>
                <a:schemeClr val="lt1"/>
              </a:solidFill>
              <a:latin typeface="Poppins"/>
              <a:cs typeface="Poppins"/>
            </a:endParaRPr>
          </a:p>
        </p:txBody>
      </p:sp>
      <p:sp>
        <p:nvSpPr>
          <p:cNvPr id="164" name="Google Shape;164;g30e6ba25e7c_1_0">
            <a:extLst>
              <a:ext uri="{FF2B5EF4-FFF2-40B4-BE49-F238E27FC236}">
                <a16:creationId xmlns:a16="http://schemas.microsoft.com/office/drawing/2014/main" id="{50C9F8BD-16F2-2E9A-05C3-0F8DEEAE6454}"/>
              </a:ext>
            </a:extLst>
          </p:cNvPr>
          <p:cNvSpPr txBox="1"/>
          <p:nvPr/>
        </p:nvSpPr>
        <p:spPr>
          <a:xfrm>
            <a:off x="274034" y="97155"/>
            <a:ext cx="554919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3200" b="1">
                <a:solidFill>
                  <a:schemeClr val="bg1"/>
                </a:solidFill>
                <a:latin typeface="Poppins"/>
                <a:cs typeface="Poppins"/>
                <a:sym typeface="Poppins"/>
              </a:rPr>
              <a:t>Sign In</a:t>
            </a:r>
          </a:p>
          <a:p>
            <a:pPr>
              <a:buSzPts val="4000"/>
            </a:pPr>
            <a:r>
              <a:rPr lang="en-US" sz="3200" b="1">
                <a:solidFill>
                  <a:srgbClr val="FFC000"/>
                </a:solidFill>
                <a:latin typeface="Poppins"/>
                <a:cs typeface="Poppins"/>
              </a:rPr>
              <a:t>Registrar </a:t>
            </a:r>
          </a:p>
        </p:txBody>
      </p:sp>
      <p:pic>
        <p:nvPicPr>
          <p:cNvPr id="166" name="Google Shape;166;g30e6ba25e7c_1_0">
            <a:extLst>
              <a:ext uri="{FF2B5EF4-FFF2-40B4-BE49-F238E27FC236}">
                <a16:creationId xmlns:a16="http://schemas.microsoft.com/office/drawing/2014/main" id="{A7DA2574-C371-6796-B36E-5B90B27E89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75" y="6077488"/>
            <a:ext cx="1386701" cy="43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3;g30e6ba25e7c_1_0">
            <a:extLst>
              <a:ext uri="{FF2B5EF4-FFF2-40B4-BE49-F238E27FC236}">
                <a16:creationId xmlns:a16="http://schemas.microsoft.com/office/drawing/2014/main" id="{F920A6F0-1F77-0BCA-B9A5-82BB539A06A7}"/>
              </a:ext>
            </a:extLst>
          </p:cNvPr>
          <p:cNvSpPr txBox="1"/>
          <p:nvPr/>
        </p:nvSpPr>
        <p:spPr>
          <a:xfrm>
            <a:off x="6320174" y="1437615"/>
            <a:ext cx="5622109" cy="481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Poppins"/>
                <a:cs typeface="Poppins"/>
                <a:sym typeface="Poppins"/>
              </a:rPr>
              <a:t>Attendance</a:t>
            </a:r>
            <a:endParaRPr lang="en-US" sz="2800" b="1">
              <a:solidFill>
                <a:srgbClr val="FFC000"/>
              </a:solidFill>
              <a:latin typeface="Poppins"/>
              <a:cs typeface="Poppins"/>
            </a:endParaRPr>
          </a:p>
          <a:p>
            <a:r>
              <a:rPr lang="en-US" sz="2800">
                <a:solidFill>
                  <a:srgbClr val="FFC000"/>
                </a:solidFill>
              </a:rPr>
              <a:t>¡</a:t>
            </a:r>
            <a:r>
              <a:rPr lang="en-US" sz="2800" err="1">
                <a:solidFill>
                  <a:srgbClr val="FFC000"/>
                </a:solidFill>
              </a:rPr>
              <a:t>Bienvenidos</a:t>
            </a:r>
            <a:r>
              <a:rPr lang="en-US" sz="2800">
                <a:solidFill>
                  <a:srgbClr val="FFC000"/>
                </a:solidFill>
              </a:rPr>
              <a:t>! Por favor, </a:t>
            </a:r>
            <a:r>
              <a:rPr lang="en-US" sz="2800" err="1">
                <a:solidFill>
                  <a:srgbClr val="FFC000"/>
                </a:solidFill>
              </a:rPr>
              <a:t>regístrese</a:t>
            </a:r>
            <a:r>
              <a:rPr lang="en-US" sz="2800">
                <a:solidFill>
                  <a:srgbClr val="FFC000"/>
                </a:solidFill>
              </a:rPr>
              <a:t> </a:t>
            </a:r>
            <a:r>
              <a:rPr lang="en-US" sz="2800" err="1">
                <a:solidFill>
                  <a:srgbClr val="FFC000"/>
                </a:solidFill>
              </a:rPr>
              <a:t>en</a:t>
            </a:r>
            <a:r>
              <a:rPr lang="en-US" sz="2800">
                <a:solidFill>
                  <a:srgbClr val="FFC000"/>
                </a:solidFill>
              </a:rPr>
              <a:t> </a:t>
            </a:r>
            <a:r>
              <a:rPr lang="en-US" sz="2800" err="1">
                <a:solidFill>
                  <a:srgbClr val="FFC000"/>
                </a:solidFill>
              </a:rPr>
              <a:t>el</a:t>
            </a:r>
            <a:r>
              <a:rPr lang="en-US" sz="2800">
                <a:solidFill>
                  <a:srgbClr val="FFC000"/>
                </a:solidFill>
              </a:rPr>
              <a:t> chat.</a:t>
            </a:r>
            <a:r>
              <a:rPr lang="en-US" sz="2800">
                <a:solidFill>
                  <a:srgbClr val="FFC000"/>
                </a:solidFill>
                <a:latin typeface="Poppins"/>
                <a:cs typeface="Poppins"/>
              </a:rPr>
              <a:t> </a:t>
            </a:r>
            <a:endParaRPr lang="en-US"/>
          </a:p>
          <a:p>
            <a:pPr marL="682625" lvl="1" indent="-457200">
              <a:buClr>
                <a:srgbClr val="FFC000"/>
              </a:buClr>
              <a:buFont typeface="Arial"/>
              <a:buChar char="•"/>
            </a:pPr>
            <a:r>
              <a:rPr lang="es-CO" sz="2700">
                <a:solidFill>
                  <a:srgbClr val="FFC000"/>
                </a:solidFill>
                <a:latin typeface="Poppins"/>
                <a:cs typeface="Poppins"/>
              </a:rPr>
              <a:t>Favor de escribir su nombre y apellido, e indique si es padre/ madre o tutor legal de un estudiante, miembro de la comunidad, personal o visitante. </a:t>
            </a:r>
            <a:endParaRPr lang="en-US" sz="2800">
              <a:solidFill>
                <a:srgbClr val="FFC000"/>
              </a:solidFill>
            </a:endParaRPr>
          </a:p>
          <a:p>
            <a:endParaRPr lang="en-US" sz="3400" b="1">
              <a:solidFill>
                <a:schemeClr val="lt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31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c6168-7b34-4967-b8a0-cf0e91f2343a" xsi:nil="true"/>
    <lcf76f155ced4ddcb4097134ff3c332f xmlns="580bc5d4-5407-4ab4-be3c-8d0488a6714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91AD94336DA428E6CB44E827B6A29" ma:contentTypeVersion="16" ma:contentTypeDescription="Create a new document." ma:contentTypeScope="" ma:versionID="0d67f6b1e3cf842c1b49fea0e49f6a10">
  <xsd:schema xmlns:xsd="http://www.w3.org/2001/XMLSchema" xmlns:xs="http://www.w3.org/2001/XMLSchema" xmlns:p="http://schemas.microsoft.com/office/2006/metadata/properties" xmlns:ns2="580bc5d4-5407-4ab4-be3c-8d0488a67140" xmlns:ns3="0abc6e79-c2ec-4c7b-8af9-8ec6530c6c02" xmlns:ns4="f57c6168-7b34-4967-b8a0-cf0e91f2343a" targetNamespace="http://schemas.microsoft.com/office/2006/metadata/properties" ma:root="true" ma:fieldsID="6123ac0ec65ed4a9ef85fadf538d2a0e" ns2:_="" ns3:_="" ns4:_="">
    <xsd:import namespace="580bc5d4-5407-4ab4-be3c-8d0488a67140"/>
    <xsd:import namespace="0abc6e79-c2ec-4c7b-8af9-8ec6530c6c02"/>
    <xsd:import namespace="f57c6168-7b34-4967-b8a0-cf0e91f234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bc5d4-5407-4ab4-be3c-8d0488a67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c6e79-c2ec-4c7b-8af9-8ec6530c6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c6168-7b34-4967-b8a0-cf0e91f2343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f38307e-f21f-46c4-8fc6-0a690e846254}" ma:internalName="TaxCatchAll" ma:showField="CatchAllData" ma:web="f57c6168-7b34-4967-b8a0-cf0e91f23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D11FF-3AB7-4B05-AFF6-58A401747AA0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0abc6e79-c2ec-4c7b-8af9-8ec6530c6c02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f57c6168-7b34-4967-b8a0-cf0e91f2343a"/>
    <ds:schemaRef ds:uri="http://schemas.microsoft.com/office/infopath/2007/PartnerControls"/>
    <ds:schemaRef ds:uri="580bc5d4-5407-4ab4-be3c-8d0488a67140"/>
  </ds:schemaRefs>
</ds:datastoreItem>
</file>

<file path=customXml/itemProps2.xml><?xml version="1.0" encoding="utf-8"?>
<ds:datastoreItem xmlns:ds="http://schemas.openxmlformats.org/officeDocument/2006/customXml" ds:itemID="{D0CBBE7A-3783-44A0-A613-066181B738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3647C-A7D7-47C2-85AB-48EF586A7080}">
  <ds:schemaRefs>
    <ds:schemaRef ds:uri="0abc6e79-c2ec-4c7b-8af9-8ec6530c6c02"/>
    <ds:schemaRef ds:uri="580bc5d4-5407-4ab4-be3c-8d0488a67140"/>
    <ds:schemaRef ds:uri="f57c6168-7b34-4967-b8a0-cf0e91f234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7360</Words>
  <Application>Microsoft Office PowerPoint</Application>
  <PresentationFormat>Widescreen</PresentationFormat>
  <Paragraphs>737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Meagan Franek- Rafferty</dc:creator>
  <cp:lastModifiedBy>Cardenas, Angelina</cp:lastModifiedBy>
  <cp:revision>351</cp:revision>
  <dcterms:created xsi:type="dcterms:W3CDTF">2022-06-16T20:23:13Z</dcterms:created>
  <dcterms:modified xsi:type="dcterms:W3CDTF">2025-09-02T20:49:37Z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0x010100F8591AD94336DA428E6CB44E827B6A29</vt:lpwstr>
  </property>
  <property fmtid="{D5CDD505-2E9C-101B-9397-08002B2CF9AE}" pid="3" name="MediaServiceImageTags">
    <vt:lpwstr/>
  </property>
</Properties>
</file>